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sldIdLst>
    <p:sldId id="257" r:id="rId5"/>
    <p:sldId id="283" r:id="rId6"/>
    <p:sldId id="282" r:id="rId7"/>
    <p:sldId id="287" r:id="rId8"/>
    <p:sldId id="288" r:id="rId9"/>
    <p:sldId id="286" r:id="rId10"/>
    <p:sldId id="285" r:id="rId11"/>
    <p:sldId id="289" r:id="rId12"/>
    <p:sldId id="293" r:id="rId13"/>
    <p:sldId id="290" r:id="rId14"/>
    <p:sldId id="294" r:id="rId15"/>
    <p:sldId id="295" r:id="rId16"/>
    <p:sldId id="298" r:id="rId17"/>
    <p:sldId id="297" r:id="rId18"/>
    <p:sldId id="296" r:id="rId19"/>
    <p:sldId id="301" r:id="rId20"/>
    <p:sldId id="302" r:id="rId21"/>
    <p:sldId id="303" r:id="rId22"/>
    <p:sldId id="308" r:id="rId23"/>
    <p:sldId id="309" r:id="rId24"/>
    <p:sldId id="30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51"/>
    <a:srgbClr val="154734"/>
    <a:srgbClr val="4195D1"/>
    <a:srgbClr val="FFD100"/>
    <a:srgbClr val="72B0E0"/>
    <a:srgbClr val="FFC400"/>
    <a:srgbClr val="367F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F09FBC-F7D9-41B7-84A8-17A6A6654512}" v="36" dt="2026-09-10T14:41:48.3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56" autoAdjust="0"/>
    <p:restoredTop sz="86437"/>
  </p:normalViewPr>
  <p:slideViewPr>
    <p:cSldViewPr snapToGrid="0">
      <p:cViewPr varScale="1">
        <p:scale>
          <a:sx n="37" d="100"/>
          <a:sy n="37" d="100"/>
        </p:scale>
        <p:origin x="66" y="1350"/>
      </p:cViewPr>
      <p:guideLst/>
    </p:cSldViewPr>
  </p:slideViewPr>
  <p:outlineViewPr>
    <p:cViewPr>
      <p:scale>
        <a:sx n="33" d="100"/>
        <a:sy n="33" d="100"/>
      </p:scale>
      <p:origin x="0" y="-320"/>
    </p:cViewPr>
  </p:outlineViewPr>
  <p:notesTextViewPr>
    <p:cViewPr>
      <p:scale>
        <a:sx n="1" d="1"/>
        <a:sy n="1" d="1"/>
      </p:scale>
      <p:origin x="0" y="0"/>
    </p:cViewPr>
  </p:notesTextViewPr>
  <p:notesViewPr>
    <p:cSldViewPr snapToGrid="0">
      <p:cViewPr varScale="1">
        <p:scale>
          <a:sx n="124" d="100"/>
          <a:sy n="124" d="100"/>
        </p:scale>
        <p:origin x="2992"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Peplinski" userId="732f42bb-9f3f-4980-bf23-3efc4903f968" providerId="ADAL" clId="{2AE89452-0B97-40B9-A600-317EB70F3717}"/>
    <pc:docChg chg="undo custSel addSld delSld modSld sldOrd">
      <pc:chgData name="Hannah Peplinski" userId="732f42bb-9f3f-4980-bf23-3efc4903f968" providerId="ADAL" clId="{2AE89452-0B97-40B9-A600-317EB70F3717}" dt="2026-09-10T14:43:45.931" v="285" actId="962"/>
      <pc:docMkLst>
        <pc:docMk/>
      </pc:docMkLst>
      <pc:sldChg chg="modSp mod">
        <pc:chgData name="Hannah Peplinski" userId="732f42bb-9f3f-4980-bf23-3efc4903f968" providerId="ADAL" clId="{2AE89452-0B97-40B9-A600-317EB70F3717}" dt="2026-09-09T18:00:20.243" v="39" actId="1076"/>
        <pc:sldMkLst>
          <pc:docMk/>
          <pc:sldMk cId="2475705425" sldId="282"/>
        </pc:sldMkLst>
        <pc:spChg chg="mod">
          <ac:chgData name="Hannah Peplinski" userId="732f42bb-9f3f-4980-bf23-3efc4903f968" providerId="ADAL" clId="{2AE89452-0B97-40B9-A600-317EB70F3717}" dt="2026-09-09T18:00:20.243" v="39" actId="1076"/>
          <ac:spMkLst>
            <pc:docMk/>
            <pc:sldMk cId="2475705425" sldId="282"/>
            <ac:spMk id="2" creationId="{44BA5E5C-EA14-4082-5301-4F0A5B8226BB}"/>
          </ac:spMkLst>
        </pc:spChg>
        <pc:spChg chg="mod">
          <ac:chgData name="Hannah Peplinski" userId="732f42bb-9f3f-4980-bf23-3efc4903f968" providerId="ADAL" clId="{2AE89452-0B97-40B9-A600-317EB70F3717}" dt="2026-09-09T17:57:41.513" v="12" actId="1076"/>
          <ac:spMkLst>
            <pc:docMk/>
            <pc:sldMk cId="2475705425" sldId="282"/>
            <ac:spMk id="10" creationId="{CACB429D-EAAE-72A7-C9CE-D36E06E6C3A8}"/>
          </ac:spMkLst>
        </pc:spChg>
        <pc:spChg chg="mod">
          <ac:chgData name="Hannah Peplinski" userId="732f42bb-9f3f-4980-bf23-3efc4903f968" providerId="ADAL" clId="{2AE89452-0B97-40B9-A600-317EB70F3717}" dt="2026-09-09T17:57:39.540" v="11" actId="1076"/>
          <ac:spMkLst>
            <pc:docMk/>
            <pc:sldMk cId="2475705425" sldId="282"/>
            <ac:spMk id="12" creationId="{1ACA2707-FAA9-C0DD-3B47-C7B7B599F658}"/>
          </ac:spMkLst>
        </pc:spChg>
        <pc:picChg chg="mod">
          <ac:chgData name="Hannah Peplinski" userId="732f42bb-9f3f-4980-bf23-3efc4903f968" providerId="ADAL" clId="{2AE89452-0B97-40B9-A600-317EB70F3717}" dt="2026-09-09T17:56:52.929" v="2" actId="962"/>
          <ac:picMkLst>
            <pc:docMk/>
            <pc:sldMk cId="2475705425" sldId="282"/>
            <ac:picMk id="9" creationId="{4DE10DAC-E26C-1342-8099-DED96CDA03EE}"/>
          </ac:picMkLst>
        </pc:picChg>
      </pc:sldChg>
      <pc:sldChg chg="modSp mod">
        <pc:chgData name="Hannah Peplinski" userId="732f42bb-9f3f-4980-bf23-3efc4903f968" providerId="ADAL" clId="{2AE89452-0B97-40B9-A600-317EB70F3717}" dt="2026-09-10T14:43:45.931" v="285" actId="962"/>
        <pc:sldMkLst>
          <pc:docMk/>
          <pc:sldMk cId="3626313482" sldId="283"/>
        </pc:sldMkLst>
        <pc:spChg chg="mod">
          <ac:chgData name="Hannah Peplinski" userId="732f42bb-9f3f-4980-bf23-3efc4903f968" providerId="ADAL" clId="{2AE89452-0B97-40B9-A600-317EB70F3717}" dt="2026-09-09T17:57:28.503" v="6" actId="113"/>
          <ac:spMkLst>
            <pc:docMk/>
            <pc:sldMk cId="3626313482" sldId="283"/>
            <ac:spMk id="11" creationId="{3BC6AD59-8E62-8CCC-5CA2-03A386196CC6}"/>
          </ac:spMkLst>
        </pc:spChg>
        <pc:spChg chg="mod">
          <ac:chgData name="Hannah Peplinski" userId="732f42bb-9f3f-4980-bf23-3efc4903f968" providerId="ADAL" clId="{2AE89452-0B97-40B9-A600-317EB70F3717}" dt="2026-09-09T17:57:20.114" v="5" actId="1076"/>
          <ac:spMkLst>
            <pc:docMk/>
            <pc:sldMk cId="3626313482" sldId="283"/>
            <ac:spMk id="13" creationId="{9BB85368-9A99-AAD1-1346-80792A4B9C61}"/>
          </ac:spMkLst>
        </pc:spChg>
        <pc:spChg chg="mod">
          <ac:chgData name="Hannah Peplinski" userId="732f42bb-9f3f-4980-bf23-3efc4903f968" providerId="ADAL" clId="{2AE89452-0B97-40B9-A600-317EB70F3717}" dt="2026-09-09T18:00:29.315" v="41" actId="1076"/>
          <ac:spMkLst>
            <pc:docMk/>
            <pc:sldMk cId="3626313482" sldId="283"/>
            <ac:spMk id="15" creationId="{6DD3AE9A-98F5-5C0D-EB46-685A4DB86F9C}"/>
          </ac:spMkLst>
        </pc:spChg>
        <pc:picChg chg="mod">
          <ac:chgData name="Hannah Peplinski" userId="732f42bb-9f3f-4980-bf23-3efc4903f968" providerId="ADAL" clId="{2AE89452-0B97-40B9-A600-317EB70F3717}" dt="2026-09-10T14:43:45.931" v="285" actId="962"/>
          <ac:picMkLst>
            <pc:docMk/>
            <pc:sldMk cId="3626313482" sldId="283"/>
            <ac:picMk id="9" creationId="{91AB3ED1-60FA-9EDE-2B87-23F809F08B86}"/>
          </ac:picMkLst>
        </pc:picChg>
      </pc:sldChg>
      <pc:sldChg chg="addSp delSp modSp mod">
        <pc:chgData name="Hannah Peplinski" userId="732f42bb-9f3f-4980-bf23-3efc4903f968" providerId="ADAL" clId="{2AE89452-0B97-40B9-A600-317EB70F3717}" dt="2026-09-09T18:03:40.303" v="68" actId="1076"/>
        <pc:sldMkLst>
          <pc:docMk/>
          <pc:sldMk cId="3038860599" sldId="285"/>
        </pc:sldMkLst>
        <pc:spChg chg="mod">
          <ac:chgData name="Hannah Peplinski" userId="732f42bb-9f3f-4980-bf23-3efc4903f968" providerId="ADAL" clId="{2AE89452-0B97-40B9-A600-317EB70F3717}" dt="2026-09-09T18:02:23.895" v="54" actId="14100"/>
          <ac:spMkLst>
            <pc:docMk/>
            <pc:sldMk cId="3038860599" sldId="285"/>
            <ac:spMk id="2" creationId="{416B8A75-0A4A-571D-A2EA-C0641B7E1C05}"/>
          </ac:spMkLst>
        </pc:spChg>
        <pc:spChg chg="add del mod">
          <ac:chgData name="Hannah Peplinski" userId="732f42bb-9f3f-4980-bf23-3efc4903f968" providerId="ADAL" clId="{2AE89452-0B97-40B9-A600-317EB70F3717}" dt="2026-09-09T18:03:16.952" v="64"/>
          <ac:spMkLst>
            <pc:docMk/>
            <pc:sldMk cId="3038860599" sldId="285"/>
            <ac:spMk id="9" creationId="{F9DB790E-B0AF-95CF-4FA2-3918DFE1ABB6}"/>
          </ac:spMkLst>
        </pc:spChg>
        <pc:spChg chg="mod">
          <ac:chgData name="Hannah Peplinski" userId="732f42bb-9f3f-4980-bf23-3efc4903f968" providerId="ADAL" clId="{2AE89452-0B97-40B9-A600-317EB70F3717}" dt="2026-09-09T18:03:40.303" v="68" actId="1076"/>
          <ac:spMkLst>
            <pc:docMk/>
            <pc:sldMk cId="3038860599" sldId="285"/>
            <ac:spMk id="10" creationId="{344A28A0-1A3A-5906-6CBF-4AE40C688A6B}"/>
          </ac:spMkLst>
        </pc:spChg>
        <pc:spChg chg="mod">
          <ac:chgData name="Hannah Peplinski" userId="732f42bb-9f3f-4980-bf23-3efc4903f968" providerId="ADAL" clId="{2AE89452-0B97-40B9-A600-317EB70F3717}" dt="2026-09-09T18:02:27.415" v="55" actId="1076"/>
          <ac:spMkLst>
            <pc:docMk/>
            <pc:sldMk cId="3038860599" sldId="285"/>
            <ac:spMk id="12" creationId="{2B339803-B262-C3F0-5F83-CA53330BE4A2}"/>
          </ac:spMkLst>
        </pc:spChg>
        <pc:grpChg chg="add del mod">
          <ac:chgData name="Hannah Peplinski" userId="732f42bb-9f3f-4980-bf23-3efc4903f968" providerId="ADAL" clId="{2AE89452-0B97-40B9-A600-317EB70F3717}" dt="2026-09-09T18:03:12.190" v="61" actId="478"/>
          <ac:grpSpMkLst>
            <pc:docMk/>
            <pc:sldMk cId="3038860599" sldId="285"/>
            <ac:grpSpMk id="7" creationId="{7BADF057-375D-9B85-99C9-9082AAE78E3B}"/>
          </ac:grpSpMkLst>
        </pc:grpChg>
      </pc:sldChg>
      <pc:sldChg chg="modSp mod">
        <pc:chgData name="Hannah Peplinski" userId="732f42bb-9f3f-4980-bf23-3efc4903f968" providerId="ADAL" clId="{2AE89452-0B97-40B9-A600-317EB70F3717}" dt="2026-09-09T18:01:25.903" v="47" actId="14100"/>
        <pc:sldMkLst>
          <pc:docMk/>
          <pc:sldMk cId="4256383633" sldId="286"/>
        </pc:sldMkLst>
        <pc:spChg chg="mod">
          <ac:chgData name="Hannah Peplinski" userId="732f42bb-9f3f-4980-bf23-3efc4903f968" providerId="ADAL" clId="{2AE89452-0B97-40B9-A600-317EB70F3717}" dt="2026-09-09T18:01:22.589" v="46" actId="14100"/>
          <ac:spMkLst>
            <pc:docMk/>
            <pc:sldMk cId="4256383633" sldId="286"/>
            <ac:spMk id="10" creationId="{A56C349F-86B3-2FFA-8588-0E5E1AA7CF41}"/>
          </ac:spMkLst>
        </pc:spChg>
        <pc:spChg chg="mod">
          <ac:chgData name="Hannah Peplinski" userId="732f42bb-9f3f-4980-bf23-3efc4903f968" providerId="ADAL" clId="{2AE89452-0B97-40B9-A600-317EB70F3717}" dt="2026-09-09T18:01:25.903" v="47" actId="14100"/>
          <ac:spMkLst>
            <pc:docMk/>
            <pc:sldMk cId="4256383633" sldId="286"/>
            <ac:spMk id="12" creationId="{90A36E7E-2454-2846-B16D-179898544DEE}"/>
          </ac:spMkLst>
        </pc:spChg>
      </pc:sldChg>
      <pc:sldChg chg="modSp mod">
        <pc:chgData name="Hannah Peplinski" userId="732f42bb-9f3f-4980-bf23-3efc4903f968" providerId="ADAL" clId="{2AE89452-0B97-40B9-A600-317EB70F3717}" dt="2026-09-09T18:00:10.923" v="37" actId="1076"/>
        <pc:sldMkLst>
          <pc:docMk/>
          <pc:sldMk cId="161175810" sldId="287"/>
        </pc:sldMkLst>
        <pc:spChg chg="mod">
          <ac:chgData name="Hannah Peplinski" userId="732f42bb-9f3f-4980-bf23-3efc4903f968" providerId="ADAL" clId="{2AE89452-0B97-40B9-A600-317EB70F3717}" dt="2026-09-09T18:00:10.923" v="37" actId="1076"/>
          <ac:spMkLst>
            <pc:docMk/>
            <pc:sldMk cId="161175810" sldId="287"/>
            <ac:spMk id="9" creationId="{9B4638D3-1D08-643D-C503-7D07114304DB}"/>
          </ac:spMkLst>
        </pc:spChg>
        <pc:spChg chg="mod">
          <ac:chgData name="Hannah Peplinski" userId="732f42bb-9f3f-4980-bf23-3efc4903f968" providerId="ADAL" clId="{2AE89452-0B97-40B9-A600-317EB70F3717}" dt="2026-09-09T17:58:17.149" v="16" actId="14100"/>
          <ac:spMkLst>
            <pc:docMk/>
            <pc:sldMk cId="161175810" sldId="287"/>
            <ac:spMk id="10" creationId="{56EBA121-4271-32DC-EA4C-3E7CA3B91F8B}"/>
          </ac:spMkLst>
        </pc:spChg>
        <pc:spChg chg="mod">
          <ac:chgData name="Hannah Peplinski" userId="732f42bb-9f3f-4980-bf23-3efc4903f968" providerId="ADAL" clId="{2AE89452-0B97-40B9-A600-317EB70F3717}" dt="2026-09-09T17:58:42.209" v="19" actId="14100"/>
          <ac:spMkLst>
            <pc:docMk/>
            <pc:sldMk cId="161175810" sldId="287"/>
            <ac:spMk id="12" creationId="{09641664-EC14-815E-65AD-10CA57692E72}"/>
          </ac:spMkLst>
        </pc:spChg>
        <pc:picChg chg="mod">
          <ac:chgData name="Hannah Peplinski" userId="732f42bb-9f3f-4980-bf23-3efc4903f968" providerId="ADAL" clId="{2AE89452-0B97-40B9-A600-317EB70F3717}" dt="2026-09-09T18:00:08.136" v="36" actId="1076"/>
          <ac:picMkLst>
            <pc:docMk/>
            <pc:sldMk cId="161175810" sldId="287"/>
            <ac:picMk id="4" creationId="{7388900E-D6F4-279D-D4BB-60162E89D752}"/>
          </ac:picMkLst>
        </pc:picChg>
      </pc:sldChg>
      <pc:sldChg chg="modSp mod">
        <pc:chgData name="Hannah Peplinski" userId="732f42bb-9f3f-4980-bf23-3efc4903f968" providerId="ADAL" clId="{2AE89452-0B97-40B9-A600-317EB70F3717}" dt="2026-09-09T17:59:55.618" v="32" actId="1076"/>
        <pc:sldMkLst>
          <pc:docMk/>
          <pc:sldMk cId="2104040268" sldId="288"/>
        </pc:sldMkLst>
        <pc:spChg chg="mod">
          <ac:chgData name="Hannah Peplinski" userId="732f42bb-9f3f-4980-bf23-3efc4903f968" providerId="ADAL" clId="{2AE89452-0B97-40B9-A600-317EB70F3717}" dt="2026-09-09T17:59:23.557" v="25" actId="14100"/>
          <ac:spMkLst>
            <pc:docMk/>
            <pc:sldMk cId="2104040268" sldId="288"/>
            <ac:spMk id="10" creationId="{01B59080-64C4-C39A-F078-E4E8F09E5A89}"/>
          </ac:spMkLst>
        </pc:spChg>
        <pc:spChg chg="mod">
          <ac:chgData name="Hannah Peplinski" userId="732f42bb-9f3f-4980-bf23-3efc4903f968" providerId="ADAL" clId="{2AE89452-0B97-40B9-A600-317EB70F3717}" dt="2026-09-09T17:59:55.618" v="32" actId="1076"/>
          <ac:spMkLst>
            <pc:docMk/>
            <pc:sldMk cId="2104040268" sldId="288"/>
            <ac:spMk id="12" creationId="{EFA34640-C603-6E4B-C2F7-A242983BAF18}"/>
          </ac:spMkLst>
        </pc:spChg>
        <pc:spChg chg="mod">
          <ac:chgData name="Hannah Peplinski" userId="732f42bb-9f3f-4980-bf23-3efc4903f968" providerId="ADAL" clId="{2AE89452-0B97-40B9-A600-317EB70F3717}" dt="2026-09-09T17:59:50.673" v="31" actId="20577"/>
          <ac:spMkLst>
            <pc:docMk/>
            <pc:sldMk cId="2104040268" sldId="288"/>
            <ac:spMk id="13" creationId="{A8F26657-78CD-703A-594D-C9F5C72C5AEC}"/>
          </ac:spMkLst>
        </pc:spChg>
      </pc:sldChg>
      <pc:sldChg chg="modSp mod">
        <pc:chgData name="Hannah Peplinski" userId="732f42bb-9f3f-4980-bf23-3efc4903f968" providerId="ADAL" clId="{2AE89452-0B97-40B9-A600-317EB70F3717}" dt="2026-09-09T18:05:38.275" v="81" actId="1076"/>
        <pc:sldMkLst>
          <pc:docMk/>
          <pc:sldMk cId="2445755452" sldId="289"/>
        </pc:sldMkLst>
        <pc:spChg chg="mod">
          <ac:chgData name="Hannah Peplinski" userId="732f42bb-9f3f-4980-bf23-3efc4903f968" providerId="ADAL" clId="{2AE89452-0B97-40B9-A600-317EB70F3717}" dt="2026-09-09T18:05:38.275" v="81" actId="1076"/>
          <ac:spMkLst>
            <pc:docMk/>
            <pc:sldMk cId="2445755452" sldId="289"/>
            <ac:spMk id="11" creationId="{2B4CF623-1ABC-1CDA-B7C1-AA2246F82B09}"/>
          </ac:spMkLst>
        </pc:spChg>
        <pc:spChg chg="mod">
          <ac:chgData name="Hannah Peplinski" userId="732f42bb-9f3f-4980-bf23-3efc4903f968" providerId="ADAL" clId="{2AE89452-0B97-40B9-A600-317EB70F3717}" dt="2026-09-09T18:05:35.075" v="80" actId="14100"/>
          <ac:spMkLst>
            <pc:docMk/>
            <pc:sldMk cId="2445755452" sldId="289"/>
            <ac:spMk id="13" creationId="{989C8433-B07D-F452-A8BC-EEEA5FF358F1}"/>
          </ac:spMkLst>
        </pc:spChg>
      </pc:sldChg>
      <pc:sldChg chg="modSp mod">
        <pc:chgData name="Hannah Peplinski" userId="732f42bb-9f3f-4980-bf23-3efc4903f968" providerId="ADAL" clId="{2AE89452-0B97-40B9-A600-317EB70F3717}" dt="2026-09-09T18:07:29.350" v="100" actId="207"/>
        <pc:sldMkLst>
          <pc:docMk/>
          <pc:sldMk cId="517573349" sldId="290"/>
        </pc:sldMkLst>
        <pc:spChg chg="mod">
          <ac:chgData name="Hannah Peplinski" userId="732f42bb-9f3f-4980-bf23-3efc4903f968" providerId="ADAL" clId="{2AE89452-0B97-40B9-A600-317EB70F3717}" dt="2026-09-09T18:07:16.097" v="97" actId="403"/>
          <ac:spMkLst>
            <pc:docMk/>
            <pc:sldMk cId="517573349" sldId="290"/>
            <ac:spMk id="10" creationId="{56651FCA-C1FC-0C0E-61DD-3B9377885FD4}"/>
          </ac:spMkLst>
        </pc:spChg>
        <pc:spChg chg="mod">
          <ac:chgData name="Hannah Peplinski" userId="732f42bb-9f3f-4980-bf23-3efc4903f968" providerId="ADAL" clId="{2AE89452-0B97-40B9-A600-317EB70F3717}" dt="2026-09-09T18:07:29.350" v="100" actId="207"/>
          <ac:spMkLst>
            <pc:docMk/>
            <pc:sldMk cId="517573349" sldId="290"/>
            <ac:spMk id="12" creationId="{4308EDBB-5647-CA4C-546B-0C63AAA73732}"/>
          </ac:spMkLst>
        </pc:spChg>
        <pc:picChg chg="mod">
          <ac:chgData name="Hannah Peplinski" userId="732f42bb-9f3f-4980-bf23-3efc4903f968" providerId="ADAL" clId="{2AE89452-0B97-40B9-A600-317EB70F3717}" dt="2026-09-09T18:07:02.124" v="92" actId="962"/>
          <ac:picMkLst>
            <pc:docMk/>
            <pc:sldMk cId="517573349" sldId="290"/>
            <ac:picMk id="4" creationId="{F05BFFB8-B087-67E1-3170-B53C0704C220}"/>
          </ac:picMkLst>
        </pc:picChg>
      </pc:sldChg>
      <pc:sldChg chg="modSp mod">
        <pc:chgData name="Hannah Peplinski" userId="732f42bb-9f3f-4980-bf23-3efc4903f968" providerId="ADAL" clId="{2AE89452-0B97-40B9-A600-317EB70F3717}" dt="2026-09-09T18:06:33.034" v="90" actId="1076"/>
        <pc:sldMkLst>
          <pc:docMk/>
          <pc:sldMk cId="4212380415" sldId="293"/>
        </pc:sldMkLst>
        <pc:spChg chg="mod">
          <ac:chgData name="Hannah Peplinski" userId="732f42bb-9f3f-4980-bf23-3efc4903f968" providerId="ADAL" clId="{2AE89452-0B97-40B9-A600-317EB70F3717}" dt="2026-09-09T18:06:16.245" v="85" actId="14100"/>
          <ac:spMkLst>
            <pc:docMk/>
            <pc:sldMk cId="4212380415" sldId="293"/>
            <ac:spMk id="9" creationId="{4D415148-8E02-4B3E-FCA5-B605C4556B41}"/>
          </ac:spMkLst>
        </pc:spChg>
        <pc:spChg chg="mod">
          <ac:chgData name="Hannah Peplinski" userId="732f42bb-9f3f-4980-bf23-3efc4903f968" providerId="ADAL" clId="{2AE89452-0B97-40B9-A600-317EB70F3717}" dt="2026-09-09T18:06:33.034" v="90" actId="1076"/>
          <ac:spMkLst>
            <pc:docMk/>
            <pc:sldMk cId="4212380415" sldId="293"/>
            <ac:spMk id="10" creationId="{A9CA6054-EC2A-A737-7D38-D674CD8C3E64}"/>
          </ac:spMkLst>
        </pc:spChg>
        <pc:spChg chg="mod">
          <ac:chgData name="Hannah Peplinski" userId="732f42bb-9f3f-4980-bf23-3efc4903f968" providerId="ADAL" clId="{2AE89452-0B97-40B9-A600-317EB70F3717}" dt="2026-09-09T18:06:30.338" v="89" actId="1076"/>
          <ac:spMkLst>
            <pc:docMk/>
            <pc:sldMk cId="4212380415" sldId="293"/>
            <ac:spMk id="12" creationId="{36856B30-3484-6B25-6BB6-200D4BBBB9E5}"/>
          </ac:spMkLst>
        </pc:spChg>
      </pc:sldChg>
      <pc:sldChg chg="modSp mod">
        <pc:chgData name="Hannah Peplinski" userId="732f42bb-9f3f-4980-bf23-3efc4903f968" providerId="ADAL" clId="{2AE89452-0B97-40B9-A600-317EB70F3717}" dt="2026-09-09T18:08:23.123" v="107" actId="207"/>
        <pc:sldMkLst>
          <pc:docMk/>
          <pc:sldMk cId="3326822101" sldId="294"/>
        </pc:sldMkLst>
        <pc:spChg chg="mod">
          <ac:chgData name="Hannah Peplinski" userId="732f42bb-9f3f-4980-bf23-3efc4903f968" providerId="ADAL" clId="{2AE89452-0B97-40B9-A600-317EB70F3717}" dt="2026-09-09T18:08:01.665" v="104" actId="403"/>
          <ac:spMkLst>
            <pc:docMk/>
            <pc:sldMk cId="3326822101" sldId="294"/>
            <ac:spMk id="10" creationId="{ECEBD94B-499B-44A9-9D63-CED49663011E}"/>
          </ac:spMkLst>
        </pc:spChg>
        <pc:spChg chg="mod">
          <ac:chgData name="Hannah Peplinski" userId="732f42bb-9f3f-4980-bf23-3efc4903f968" providerId="ADAL" clId="{2AE89452-0B97-40B9-A600-317EB70F3717}" dt="2026-09-09T18:08:23.123" v="107" actId="207"/>
          <ac:spMkLst>
            <pc:docMk/>
            <pc:sldMk cId="3326822101" sldId="294"/>
            <ac:spMk id="12" creationId="{06A00EBB-D737-3899-BAF2-25BF5394B513}"/>
          </ac:spMkLst>
        </pc:spChg>
      </pc:sldChg>
      <pc:sldChg chg="modSp mod">
        <pc:chgData name="Hannah Peplinski" userId="732f42bb-9f3f-4980-bf23-3efc4903f968" providerId="ADAL" clId="{2AE89452-0B97-40B9-A600-317EB70F3717}" dt="2026-09-09T18:09:13.341" v="117" actId="207"/>
        <pc:sldMkLst>
          <pc:docMk/>
          <pc:sldMk cId="2309503638" sldId="295"/>
        </pc:sldMkLst>
        <pc:spChg chg="mod">
          <ac:chgData name="Hannah Peplinski" userId="732f42bb-9f3f-4980-bf23-3efc4903f968" providerId="ADAL" clId="{2AE89452-0B97-40B9-A600-317EB70F3717}" dt="2026-09-09T18:08:59.082" v="114" actId="403"/>
          <ac:spMkLst>
            <pc:docMk/>
            <pc:sldMk cId="2309503638" sldId="295"/>
            <ac:spMk id="10" creationId="{D9314CC5-EEB9-5DFB-4F81-A54AD584B01D}"/>
          </ac:spMkLst>
        </pc:spChg>
        <pc:spChg chg="mod">
          <ac:chgData name="Hannah Peplinski" userId="732f42bb-9f3f-4980-bf23-3efc4903f968" providerId="ADAL" clId="{2AE89452-0B97-40B9-A600-317EB70F3717}" dt="2026-09-09T18:09:13.341" v="117" actId="207"/>
          <ac:spMkLst>
            <pc:docMk/>
            <pc:sldMk cId="2309503638" sldId="295"/>
            <ac:spMk id="12" creationId="{536BBBD6-BAEA-D426-6B33-1090D38392A2}"/>
          </ac:spMkLst>
        </pc:spChg>
        <pc:graphicFrameChg chg="mod">
          <ac:chgData name="Hannah Peplinski" userId="732f42bb-9f3f-4980-bf23-3efc4903f968" providerId="ADAL" clId="{2AE89452-0B97-40B9-A600-317EB70F3717}" dt="2026-09-09T18:08:42.403" v="109" actId="962"/>
          <ac:graphicFrameMkLst>
            <pc:docMk/>
            <pc:sldMk cId="2309503638" sldId="295"/>
            <ac:graphicFrameMk id="4" creationId="{27A66376-4F48-6036-B78D-E6F68699E53C}"/>
          </ac:graphicFrameMkLst>
        </pc:graphicFrameChg>
      </pc:sldChg>
      <pc:sldChg chg="modSp mod">
        <pc:chgData name="Hannah Peplinski" userId="732f42bb-9f3f-4980-bf23-3efc4903f968" providerId="ADAL" clId="{2AE89452-0B97-40B9-A600-317EB70F3717}" dt="2026-09-09T18:12:11.572" v="148" actId="207"/>
        <pc:sldMkLst>
          <pc:docMk/>
          <pc:sldMk cId="2077240732" sldId="296"/>
        </pc:sldMkLst>
        <pc:spChg chg="mod">
          <ac:chgData name="Hannah Peplinski" userId="732f42bb-9f3f-4980-bf23-3efc4903f968" providerId="ADAL" clId="{2AE89452-0B97-40B9-A600-317EB70F3717}" dt="2026-09-09T18:12:04.786" v="146" actId="1076"/>
          <ac:spMkLst>
            <pc:docMk/>
            <pc:sldMk cId="2077240732" sldId="296"/>
            <ac:spMk id="9" creationId="{8ECF88D9-C9AF-C1A5-19D6-A3CEB72392BF}"/>
          </ac:spMkLst>
        </pc:spChg>
        <pc:spChg chg="mod">
          <ac:chgData name="Hannah Peplinski" userId="732f42bb-9f3f-4980-bf23-3efc4903f968" providerId="ADAL" clId="{2AE89452-0B97-40B9-A600-317EB70F3717}" dt="2026-09-09T18:11:55.883" v="143" actId="403"/>
          <ac:spMkLst>
            <pc:docMk/>
            <pc:sldMk cId="2077240732" sldId="296"/>
            <ac:spMk id="10" creationId="{636B34C7-1825-CBF0-A303-F00A7B1ED4E9}"/>
          </ac:spMkLst>
        </pc:spChg>
        <pc:spChg chg="mod">
          <ac:chgData name="Hannah Peplinski" userId="732f42bb-9f3f-4980-bf23-3efc4903f968" providerId="ADAL" clId="{2AE89452-0B97-40B9-A600-317EB70F3717}" dt="2026-09-09T18:12:11.572" v="148" actId="207"/>
          <ac:spMkLst>
            <pc:docMk/>
            <pc:sldMk cId="2077240732" sldId="296"/>
            <ac:spMk id="12" creationId="{D7488976-33D0-09F7-3151-76EBEFEFAEC7}"/>
          </ac:spMkLst>
        </pc:spChg>
        <pc:picChg chg="mod">
          <ac:chgData name="Hannah Peplinski" userId="732f42bb-9f3f-4980-bf23-3efc4903f968" providerId="ADAL" clId="{2AE89452-0B97-40B9-A600-317EB70F3717}" dt="2026-09-09T18:11:42.912" v="139" actId="962"/>
          <ac:picMkLst>
            <pc:docMk/>
            <pc:sldMk cId="2077240732" sldId="296"/>
            <ac:picMk id="4" creationId="{E1F7ADBA-2C78-41AD-8297-ED4A8B334C70}"/>
          </ac:picMkLst>
        </pc:picChg>
      </pc:sldChg>
      <pc:sldChg chg="modSp mod">
        <pc:chgData name="Hannah Peplinski" userId="732f42bb-9f3f-4980-bf23-3efc4903f968" providerId="ADAL" clId="{2AE89452-0B97-40B9-A600-317EB70F3717}" dt="2026-09-09T18:11:20.434" v="137" actId="207"/>
        <pc:sldMkLst>
          <pc:docMk/>
          <pc:sldMk cId="998773179" sldId="297"/>
        </pc:sldMkLst>
        <pc:spChg chg="mod">
          <ac:chgData name="Hannah Peplinski" userId="732f42bb-9f3f-4980-bf23-3efc4903f968" providerId="ADAL" clId="{2AE89452-0B97-40B9-A600-317EB70F3717}" dt="2026-09-09T18:11:09.244" v="134" actId="403"/>
          <ac:spMkLst>
            <pc:docMk/>
            <pc:sldMk cId="998773179" sldId="297"/>
            <ac:spMk id="10" creationId="{9F588B74-3575-F625-EE41-27E80E5A9C77}"/>
          </ac:spMkLst>
        </pc:spChg>
        <pc:spChg chg="mod">
          <ac:chgData name="Hannah Peplinski" userId="732f42bb-9f3f-4980-bf23-3efc4903f968" providerId="ADAL" clId="{2AE89452-0B97-40B9-A600-317EB70F3717}" dt="2026-09-09T18:11:20.434" v="137" actId="207"/>
          <ac:spMkLst>
            <pc:docMk/>
            <pc:sldMk cId="998773179" sldId="297"/>
            <ac:spMk id="12" creationId="{9535620F-E4E2-97D0-3BFD-CE2DDA8E3FD7}"/>
          </ac:spMkLst>
        </pc:spChg>
        <pc:picChg chg="mod">
          <ac:chgData name="Hannah Peplinski" userId="732f42bb-9f3f-4980-bf23-3efc4903f968" providerId="ADAL" clId="{2AE89452-0B97-40B9-A600-317EB70F3717}" dt="2026-09-09T18:10:55.989" v="128" actId="962"/>
          <ac:picMkLst>
            <pc:docMk/>
            <pc:sldMk cId="998773179" sldId="297"/>
            <ac:picMk id="4" creationId="{42A72643-9816-B2D7-3ED6-79A3FB127C41}"/>
          </ac:picMkLst>
        </pc:picChg>
      </pc:sldChg>
      <pc:sldChg chg="modSp mod">
        <pc:chgData name="Hannah Peplinski" userId="732f42bb-9f3f-4980-bf23-3efc4903f968" providerId="ADAL" clId="{2AE89452-0B97-40B9-A600-317EB70F3717}" dt="2026-09-09T18:10:27.996" v="126" actId="207"/>
        <pc:sldMkLst>
          <pc:docMk/>
          <pc:sldMk cId="3431391186" sldId="298"/>
        </pc:sldMkLst>
        <pc:spChg chg="mod">
          <ac:chgData name="Hannah Peplinski" userId="732f42bb-9f3f-4980-bf23-3efc4903f968" providerId="ADAL" clId="{2AE89452-0B97-40B9-A600-317EB70F3717}" dt="2026-09-09T18:10:22.294" v="124" actId="1076"/>
          <ac:spMkLst>
            <pc:docMk/>
            <pc:sldMk cId="3431391186" sldId="298"/>
            <ac:spMk id="9" creationId="{0D544885-3CEC-B1B0-3088-9ECDB571BD3A}"/>
          </ac:spMkLst>
        </pc:spChg>
        <pc:spChg chg="mod">
          <ac:chgData name="Hannah Peplinski" userId="732f42bb-9f3f-4980-bf23-3efc4903f968" providerId="ADAL" clId="{2AE89452-0B97-40B9-A600-317EB70F3717}" dt="2026-09-09T18:10:14.433" v="121" actId="403"/>
          <ac:spMkLst>
            <pc:docMk/>
            <pc:sldMk cId="3431391186" sldId="298"/>
            <ac:spMk id="10" creationId="{F0FDE315-3EB2-0ACE-7178-E481009D7B12}"/>
          </ac:spMkLst>
        </pc:spChg>
        <pc:spChg chg="mod">
          <ac:chgData name="Hannah Peplinski" userId="732f42bb-9f3f-4980-bf23-3efc4903f968" providerId="ADAL" clId="{2AE89452-0B97-40B9-A600-317EB70F3717}" dt="2026-09-09T18:10:27.996" v="126" actId="207"/>
          <ac:spMkLst>
            <pc:docMk/>
            <pc:sldMk cId="3431391186" sldId="298"/>
            <ac:spMk id="12" creationId="{D9C84486-E947-AD91-8DE9-9AECA46E2017}"/>
          </ac:spMkLst>
        </pc:spChg>
      </pc:sldChg>
      <pc:sldChg chg="modSp mod">
        <pc:chgData name="Hannah Peplinski" userId="732f42bb-9f3f-4980-bf23-3efc4903f968" providerId="ADAL" clId="{2AE89452-0B97-40B9-A600-317EB70F3717}" dt="2026-09-09T18:20:47.868" v="156" actId="1076"/>
        <pc:sldMkLst>
          <pc:docMk/>
          <pc:sldMk cId="390551532" sldId="301"/>
        </pc:sldMkLst>
        <pc:spChg chg="mod">
          <ac:chgData name="Hannah Peplinski" userId="732f42bb-9f3f-4980-bf23-3efc4903f968" providerId="ADAL" clId="{2AE89452-0B97-40B9-A600-317EB70F3717}" dt="2026-09-09T18:20:42.029" v="155" actId="14100"/>
          <ac:spMkLst>
            <pc:docMk/>
            <pc:sldMk cId="390551532" sldId="301"/>
            <ac:spMk id="6" creationId="{6012C447-2067-EC9D-8E54-ACCD48D65B93}"/>
          </ac:spMkLst>
        </pc:spChg>
        <pc:spChg chg="mod">
          <ac:chgData name="Hannah Peplinski" userId="732f42bb-9f3f-4980-bf23-3efc4903f968" providerId="ADAL" clId="{2AE89452-0B97-40B9-A600-317EB70F3717}" dt="2026-09-09T18:20:47.868" v="156" actId="1076"/>
          <ac:spMkLst>
            <pc:docMk/>
            <pc:sldMk cId="390551532" sldId="301"/>
            <ac:spMk id="8" creationId="{2CF67618-1AC1-3E62-004C-D3279F62C62A}"/>
          </ac:spMkLst>
        </pc:spChg>
      </pc:sldChg>
      <pc:sldChg chg="addSp delSp modSp mod">
        <pc:chgData name="Hannah Peplinski" userId="732f42bb-9f3f-4980-bf23-3efc4903f968" providerId="ADAL" clId="{2AE89452-0B97-40B9-A600-317EB70F3717}" dt="2026-09-09T18:24:00.561" v="178" actId="1076"/>
        <pc:sldMkLst>
          <pc:docMk/>
          <pc:sldMk cId="3518245541" sldId="302"/>
        </pc:sldMkLst>
        <pc:spChg chg="mod">
          <ac:chgData name="Hannah Peplinski" userId="732f42bb-9f3f-4980-bf23-3efc4903f968" providerId="ADAL" clId="{2AE89452-0B97-40B9-A600-317EB70F3717}" dt="2026-09-09T18:24:00.561" v="178" actId="1076"/>
          <ac:spMkLst>
            <pc:docMk/>
            <pc:sldMk cId="3518245541" sldId="302"/>
            <ac:spMk id="6" creationId="{F66FA0C2-66BC-693D-4553-156AFA0EBF5A}"/>
          </ac:spMkLst>
        </pc:spChg>
        <pc:spChg chg="mod">
          <ac:chgData name="Hannah Peplinski" userId="732f42bb-9f3f-4980-bf23-3efc4903f968" providerId="ADAL" clId="{2AE89452-0B97-40B9-A600-317EB70F3717}" dt="2026-09-09T18:23:58.133" v="177" actId="403"/>
          <ac:spMkLst>
            <pc:docMk/>
            <pc:sldMk cId="3518245541" sldId="302"/>
            <ac:spMk id="8" creationId="{88716394-5094-A45E-7A4D-1C508016E5A7}"/>
          </ac:spMkLst>
        </pc:spChg>
        <pc:spChg chg="del">
          <ac:chgData name="Hannah Peplinski" userId="732f42bb-9f3f-4980-bf23-3efc4903f968" providerId="ADAL" clId="{2AE89452-0B97-40B9-A600-317EB70F3717}" dt="2026-09-09T18:23:51.049" v="175" actId="478"/>
          <ac:spMkLst>
            <pc:docMk/>
            <pc:sldMk cId="3518245541" sldId="302"/>
            <ac:spMk id="10" creationId="{8F7576BA-1AFE-DDCF-E8C3-6034677B3D15}"/>
          </ac:spMkLst>
        </pc:spChg>
        <pc:graphicFrameChg chg="add mod">
          <ac:chgData name="Hannah Peplinski" userId="732f42bb-9f3f-4980-bf23-3efc4903f968" providerId="ADAL" clId="{2AE89452-0B97-40B9-A600-317EB70F3717}" dt="2026-09-09T18:22:32.453" v="158"/>
          <ac:graphicFrameMkLst>
            <pc:docMk/>
            <pc:sldMk cId="3518245541" sldId="302"/>
            <ac:graphicFrameMk id="2" creationId="{53742C1E-137E-3D42-39BB-7AFDA24A6B0A}"/>
          </ac:graphicFrameMkLst>
        </pc:graphicFrameChg>
        <pc:graphicFrameChg chg="del">
          <ac:chgData name="Hannah Peplinski" userId="732f42bb-9f3f-4980-bf23-3efc4903f968" providerId="ADAL" clId="{2AE89452-0B97-40B9-A600-317EB70F3717}" dt="2026-09-09T18:22:30.812" v="157" actId="478"/>
          <ac:graphicFrameMkLst>
            <pc:docMk/>
            <pc:sldMk cId="3518245541" sldId="302"/>
            <ac:graphicFrameMk id="4" creationId="{18462055-C378-0182-0747-BFF9B16DB0B7}"/>
          </ac:graphicFrameMkLst>
        </pc:graphicFrameChg>
        <pc:graphicFrameChg chg="add mod modGraphic">
          <ac:chgData name="Hannah Peplinski" userId="732f42bb-9f3f-4980-bf23-3efc4903f968" providerId="ADAL" clId="{2AE89452-0B97-40B9-A600-317EB70F3717}" dt="2026-09-09T18:23:06.480" v="168" actId="1076"/>
          <ac:graphicFrameMkLst>
            <pc:docMk/>
            <pc:sldMk cId="3518245541" sldId="302"/>
            <ac:graphicFrameMk id="5" creationId="{7A37F99E-53DB-8BBB-C34E-049F2BEA50A5}"/>
          </ac:graphicFrameMkLst>
        </pc:graphicFrameChg>
      </pc:sldChg>
      <pc:sldChg chg="addSp delSp modSp mod">
        <pc:chgData name="Hannah Peplinski" userId="732f42bb-9f3f-4980-bf23-3efc4903f968" providerId="ADAL" clId="{2AE89452-0B97-40B9-A600-317EB70F3717}" dt="2026-09-10T14:42:53.821" v="281" actId="404"/>
        <pc:sldMkLst>
          <pc:docMk/>
          <pc:sldMk cId="1112085113" sldId="303"/>
        </pc:sldMkLst>
        <pc:spChg chg="mod">
          <ac:chgData name="Hannah Peplinski" userId="732f42bb-9f3f-4980-bf23-3efc4903f968" providerId="ADAL" clId="{2AE89452-0B97-40B9-A600-317EB70F3717}" dt="2026-09-10T14:42:41.166" v="277" actId="1076"/>
          <ac:spMkLst>
            <pc:docMk/>
            <pc:sldMk cId="1112085113" sldId="303"/>
            <ac:spMk id="3" creationId="{8EF837AB-08AC-C195-C176-CE603556DCFA}"/>
          </ac:spMkLst>
        </pc:spChg>
        <pc:spChg chg="mod">
          <ac:chgData name="Hannah Peplinski" userId="732f42bb-9f3f-4980-bf23-3efc4903f968" providerId="ADAL" clId="{2AE89452-0B97-40B9-A600-317EB70F3717}" dt="2026-09-10T14:42:43.784" v="278" actId="1076"/>
          <ac:spMkLst>
            <pc:docMk/>
            <pc:sldMk cId="1112085113" sldId="303"/>
            <ac:spMk id="7" creationId="{ADEC0F88-FE88-CCF5-1CD0-FB5EB1A3112C}"/>
          </ac:spMkLst>
        </pc:spChg>
        <pc:spChg chg="add mod">
          <ac:chgData name="Hannah Peplinski" userId="732f42bb-9f3f-4980-bf23-3efc4903f968" providerId="ADAL" clId="{2AE89452-0B97-40B9-A600-317EB70F3717}" dt="2026-09-10T14:42:53.821" v="281" actId="404"/>
          <ac:spMkLst>
            <pc:docMk/>
            <pc:sldMk cId="1112085113" sldId="303"/>
            <ac:spMk id="8" creationId="{3BB0C5FD-0081-E721-CAC8-A4F2266073E8}"/>
          </ac:spMkLst>
        </pc:spChg>
        <pc:spChg chg="del mod">
          <ac:chgData name="Hannah Peplinski" userId="732f42bb-9f3f-4980-bf23-3efc4903f968" providerId="ADAL" clId="{2AE89452-0B97-40B9-A600-317EB70F3717}" dt="2026-09-10T14:42:37.911" v="276" actId="21"/>
          <ac:spMkLst>
            <pc:docMk/>
            <pc:sldMk cId="1112085113" sldId="303"/>
            <ac:spMk id="9" creationId="{7B7E2183-6283-FACF-9CBC-4A1EA10C0436}"/>
          </ac:spMkLst>
        </pc:spChg>
        <pc:graphicFrameChg chg="add mod">
          <ac:chgData name="Hannah Peplinski" userId="732f42bb-9f3f-4980-bf23-3efc4903f968" providerId="ADAL" clId="{2AE89452-0B97-40B9-A600-317EB70F3717}" dt="2026-09-09T18:25:14.257" v="180"/>
          <ac:graphicFrameMkLst>
            <pc:docMk/>
            <pc:sldMk cId="1112085113" sldId="303"/>
            <ac:graphicFrameMk id="2" creationId="{6FBA30AA-2A0B-FBEA-92BF-7BBA867FC943}"/>
          </ac:graphicFrameMkLst>
        </pc:graphicFrameChg>
        <pc:graphicFrameChg chg="add mod modGraphic">
          <ac:chgData name="Hannah Peplinski" userId="732f42bb-9f3f-4980-bf23-3efc4903f968" providerId="ADAL" clId="{2AE89452-0B97-40B9-A600-317EB70F3717}" dt="2026-09-09T18:26:09.540" v="199" actId="122"/>
          <ac:graphicFrameMkLst>
            <pc:docMk/>
            <pc:sldMk cId="1112085113" sldId="303"/>
            <ac:graphicFrameMk id="4" creationId="{06498EF7-FD00-DF73-7D5C-84AD172AA7EC}"/>
          </ac:graphicFrameMkLst>
        </pc:graphicFrameChg>
        <pc:graphicFrameChg chg="del">
          <ac:chgData name="Hannah Peplinski" userId="732f42bb-9f3f-4980-bf23-3efc4903f968" providerId="ADAL" clId="{2AE89452-0B97-40B9-A600-317EB70F3717}" dt="2026-09-09T18:25:12.712" v="179" actId="478"/>
          <ac:graphicFrameMkLst>
            <pc:docMk/>
            <pc:sldMk cId="1112085113" sldId="303"/>
            <ac:graphicFrameMk id="5" creationId="{044B3BF1-6BEC-D68B-141B-9C33F2950B4B}"/>
          </ac:graphicFrameMkLst>
        </pc:graphicFrameChg>
      </pc:sldChg>
      <pc:sldChg chg="addSp delSp modSp mod">
        <pc:chgData name="Hannah Peplinski" userId="732f42bb-9f3f-4980-bf23-3efc4903f968" providerId="ADAL" clId="{2AE89452-0B97-40B9-A600-317EB70F3717}" dt="2026-09-10T14:41:23.491" v="267" actId="14100"/>
        <pc:sldMkLst>
          <pc:docMk/>
          <pc:sldMk cId="4117517136" sldId="308"/>
        </pc:sldMkLst>
        <pc:spChg chg="add mod">
          <ac:chgData name="Hannah Peplinski" userId="732f42bb-9f3f-4980-bf23-3efc4903f968" providerId="ADAL" clId="{2AE89452-0B97-40B9-A600-317EB70F3717}" dt="2026-09-10T14:41:20.040" v="266" actId="1076"/>
          <ac:spMkLst>
            <pc:docMk/>
            <pc:sldMk cId="4117517136" sldId="308"/>
            <ac:spMk id="6" creationId="{FE827C52-38BF-775C-A17A-4599A3CDDC90}"/>
          </ac:spMkLst>
        </pc:spChg>
        <pc:spChg chg="mod">
          <ac:chgData name="Hannah Peplinski" userId="732f42bb-9f3f-4980-bf23-3efc4903f968" providerId="ADAL" clId="{2AE89452-0B97-40B9-A600-317EB70F3717}" dt="2026-09-10T14:41:23.491" v="267" actId="14100"/>
          <ac:spMkLst>
            <pc:docMk/>
            <pc:sldMk cId="4117517136" sldId="308"/>
            <ac:spMk id="7" creationId="{627D909B-425B-AADA-C25F-C48B94B06328}"/>
          </ac:spMkLst>
        </pc:spChg>
        <pc:spChg chg="del">
          <ac:chgData name="Hannah Peplinski" userId="732f42bb-9f3f-4980-bf23-3efc4903f968" providerId="ADAL" clId="{2AE89452-0B97-40B9-A600-317EB70F3717}" dt="2026-09-10T14:41:16.207" v="265" actId="21"/>
          <ac:spMkLst>
            <pc:docMk/>
            <pc:sldMk cId="4117517136" sldId="308"/>
            <ac:spMk id="9" creationId="{A80DDBE8-2D33-FEA2-EABB-1AA565AD3AD9}"/>
          </ac:spMkLst>
        </pc:spChg>
        <pc:graphicFrameChg chg="add mod modGraphic">
          <ac:chgData name="Hannah Peplinski" userId="732f42bb-9f3f-4980-bf23-3efc4903f968" providerId="ADAL" clId="{2AE89452-0B97-40B9-A600-317EB70F3717}" dt="2026-09-09T18:27:15.574" v="217" actId="122"/>
          <ac:graphicFrameMkLst>
            <pc:docMk/>
            <pc:sldMk cId="4117517136" sldId="308"/>
            <ac:graphicFrameMk id="2" creationId="{0DFC0058-B4C2-E8CB-8DB0-BFB6181833A9}"/>
          </ac:graphicFrameMkLst>
        </pc:graphicFrameChg>
        <pc:graphicFrameChg chg="del">
          <ac:chgData name="Hannah Peplinski" userId="732f42bb-9f3f-4980-bf23-3efc4903f968" providerId="ADAL" clId="{2AE89452-0B97-40B9-A600-317EB70F3717}" dt="2026-09-09T18:26:23.812" v="200" actId="478"/>
          <ac:graphicFrameMkLst>
            <pc:docMk/>
            <pc:sldMk cId="4117517136" sldId="308"/>
            <ac:graphicFrameMk id="5" creationId="{1C87B31D-BB7B-945C-B185-E134F0F0D163}"/>
          </ac:graphicFrameMkLst>
        </pc:graphicFrameChg>
      </pc:sldChg>
      <pc:sldChg chg="addSp delSp modSp mod">
        <pc:chgData name="Hannah Peplinski" userId="732f42bb-9f3f-4980-bf23-3efc4903f968" providerId="ADAL" clId="{2AE89452-0B97-40B9-A600-317EB70F3717}" dt="2026-09-10T14:40:24.903" v="256" actId="14100"/>
        <pc:sldMkLst>
          <pc:docMk/>
          <pc:sldMk cId="3742758773" sldId="309"/>
        </pc:sldMkLst>
        <pc:spChg chg="mod">
          <ac:chgData name="Hannah Peplinski" userId="732f42bb-9f3f-4980-bf23-3efc4903f968" providerId="ADAL" clId="{2AE89452-0B97-40B9-A600-317EB70F3717}" dt="2026-09-09T18:27:37.831" v="222" actId="1076"/>
          <ac:spMkLst>
            <pc:docMk/>
            <pc:sldMk cId="3742758773" sldId="309"/>
            <ac:spMk id="3" creationId="{11C563F2-D6B9-D9E0-2378-E1D3C7DDA354}"/>
          </ac:spMkLst>
        </pc:spChg>
        <pc:spChg chg="add mod">
          <ac:chgData name="Hannah Peplinski" userId="732f42bb-9f3f-4980-bf23-3efc4903f968" providerId="ADAL" clId="{2AE89452-0B97-40B9-A600-317EB70F3717}" dt="2026-09-10T14:40:24.903" v="256" actId="14100"/>
          <ac:spMkLst>
            <pc:docMk/>
            <pc:sldMk cId="3742758773" sldId="309"/>
            <ac:spMk id="6" creationId="{1EA6041B-7929-FD29-9465-4AA02802E657}"/>
          </ac:spMkLst>
        </pc:spChg>
        <pc:spChg chg="mod">
          <ac:chgData name="Hannah Peplinski" userId="732f42bb-9f3f-4980-bf23-3efc4903f968" providerId="ADAL" clId="{2AE89452-0B97-40B9-A600-317EB70F3717}" dt="2026-09-10T14:39:41.426" v="249" actId="113"/>
          <ac:spMkLst>
            <pc:docMk/>
            <pc:sldMk cId="3742758773" sldId="309"/>
            <ac:spMk id="7" creationId="{A6155DB0-3F11-42F6-BB9A-14364F0B0B8E}"/>
          </ac:spMkLst>
        </pc:spChg>
        <pc:spChg chg="del">
          <ac:chgData name="Hannah Peplinski" userId="732f42bb-9f3f-4980-bf23-3efc4903f968" providerId="ADAL" clId="{2AE89452-0B97-40B9-A600-317EB70F3717}" dt="2026-09-10T14:40:13.171" v="252" actId="21"/>
          <ac:spMkLst>
            <pc:docMk/>
            <pc:sldMk cId="3742758773" sldId="309"/>
            <ac:spMk id="9" creationId="{5240B255-BAA3-7227-2EE0-E9255F283D02}"/>
          </ac:spMkLst>
        </pc:spChg>
        <pc:graphicFrameChg chg="add mod modGraphic">
          <ac:chgData name="Hannah Peplinski" userId="732f42bb-9f3f-4980-bf23-3efc4903f968" providerId="ADAL" clId="{2AE89452-0B97-40B9-A600-317EB70F3717}" dt="2026-09-10T14:40:17.104" v="254" actId="1076"/>
          <ac:graphicFrameMkLst>
            <pc:docMk/>
            <pc:sldMk cId="3742758773" sldId="309"/>
            <ac:graphicFrameMk id="2" creationId="{A6AA68DA-5FB8-BBED-9848-C607B9238906}"/>
          </ac:graphicFrameMkLst>
        </pc:graphicFrameChg>
        <pc:graphicFrameChg chg="del">
          <ac:chgData name="Hannah Peplinski" userId="732f42bb-9f3f-4980-bf23-3efc4903f968" providerId="ADAL" clId="{2AE89452-0B97-40B9-A600-317EB70F3717}" dt="2026-09-09T18:27:32.553" v="218" actId="478"/>
          <ac:graphicFrameMkLst>
            <pc:docMk/>
            <pc:sldMk cId="3742758773" sldId="309"/>
            <ac:graphicFrameMk id="5" creationId="{1A26B147-6C03-6B8C-5C4D-E5ADCD936998}"/>
          </ac:graphicFrameMkLst>
        </pc:graphicFrameChg>
      </pc:sldChg>
      <pc:sldChg chg="new del ord">
        <pc:chgData name="Hannah Peplinski" userId="732f42bb-9f3f-4980-bf23-3efc4903f968" providerId="ADAL" clId="{2AE89452-0B97-40B9-A600-317EB70F3717}" dt="2026-09-09T18:04:19.113" v="72" actId="2696"/>
        <pc:sldMkLst>
          <pc:docMk/>
          <pc:sldMk cId="1371293629" sldId="31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uvmoffice-my.sharepoint.com/personal/evanwagn_uvm_edu/Documents/Vermont%20Wildfire.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Vermont Wildfires: Count</a:t>
            </a:r>
            <a:r>
              <a:rPr lang="en-US" sz="1800" baseline="0"/>
              <a:t> and Acres Burned</a:t>
            </a:r>
            <a:endParaRPr lang="en-US" sz="180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0632355847107887E-2"/>
          <c:y val="0.10115688900545462"/>
          <c:w val="0.83873528830578425"/>
          <c:h val="0.78561488453886796"/>
        </c:manualLayout>
      </c:layout>
      <c:barChart>
        <c:barDir val="col"/>
        <c:grouping val="clustered"/>
        <c:varyColors val="0"/>
        <c:ser>
          <c:idx val="0"/>
          <c:order val="0"/>
          <c:tx>
            <c:strRef>
              <c:f>Sheet1!$B$1</c:f>
              <c:strCache>
                <c:ptCount val="1"/>
                <c:pt idx="0">
                  <c:v>Number of Fires</c:v>
                </c:pt>
              </c:strCache>
            </c:strRef>
          </c:tx>
          <c:spPr>
            <a:solidFill>
              <a:srgbClr val="A1A1A1"/>
            </a:solidFill>
            <a:ln>
              <a:noFill/>
            </a:ln>
            <a:effectLst/>
          </c:spPr>
          <c:invertIfNegative val="0"/>
          <c:cat>
            <c:numRef>
              <c:f>Sheet1!$A$2:$A$20</c:f>
              <c:numCache>
                <c:formatCode>General</c:formatCode>
                <c:ptCount val="19"/>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numCache>
            </c:numRef>
          </c:cat>
          <c:val>
            <c:numRef>
              <c:f>Sheet1!$B$2:$B$20</c:f>
              <c:numCache>
                <c:formatCode>General</c:formatCode>
                <c:ptCount val="19"/>
                <c:pt idx="0">
                  <c:v>125</c:v>
                </c:pt>
                <c:pt idx="1">
                  <c:v>99</c:v>
                </c:pt>
                <c:pt idx="2">
                  <c:v>124</c:v>
                </c:pt>
                <c:pt idx="3">
                  <c:v>84</c:v>
                </c:pt>
                <c:pt idx="4">
                  <c:v>81</c:v>
                </c:pt>
                <c:pt idx="5">
                  <c:v>11</c:v>
                </c:pt>
                <c:pt idx="6">
                  <c:v>92</c:v>
                </c:pt>
                <c:pt idx="7">
                  <c:v>124</c:v>
                </c:pt>
                <c:pt idx="8">
                  <c:v>53</c:v>
                </c:pt>
                <c:pt idx="9">
                  <c:v>102</c:v>
                </c:pt>
                <c:pt idx="10">
                  <c:v>150</c:v>
                </c:pt>
                <c:pt idx="11">
                  <c:v>55</c:v>
                </c:pt>
                <c:pt idx="12">
                  <c:v>59</c:v>
                </c:pt>
                <c:pt idx="13">
                  <c:v>19</c:v>
                </c:pt>
                <c:pt idx="14">
                  <c:v>96</c:v>
                </c:pt>
                <c:pt idx="15">
                  <c:v>90</c:v>
                </c:pt>
                <c:pt idx="16">
                  <c:v>86</c:v>
                </c:pt>
                <c:pt idx="17">
                  <c:v>67</c:v>
                </c:pt>
                <c:pt idx="18">
                  <c:v>97</c:v>
                </c:pt>
              </c:numCache>
            </c:numRef>
          </c:val>
          <c:extLst>
            <c:ext xmlns:c16="http://schemas.microsoft.com/office/drawing/2014/chart" uri="{C3380CC4-5D6E-409C-BE32-E72D297353CC}">
              <c16:uniqueId val="{00000000-1802-4857-B71A-1B1D24647FCE}"/>
            </c:ext>
          </c:extLst>
        </c:ser>
        <c:dLbls>
          <c:showLegendKey val="0"/>
          <c:showVal val="0"/>
          <c:showCatName val="0"/>
          <c:showSerName val="0"/>
          <c:showPercent val="0"/>
          <c:showBubbleSize val="0"/>
        </c:dLbls>
        <c:gapWidth val="16"/>
        <c:overlap val="100"/>
        <c:axId val="530713744"/>
        <c:axId val="530715456"/>
      </c:barChart>
      <c:lineChart>
        <c:grouping val="standard"/>
        <c:varyColors val="0"/>
        <c:ser>
          <c:idx val="1"/>
          <c:order val="1"/>
          <c:tx>
            <c:strRef>
              <c:f>Sheet1!$C$1</c:f>
              <c:strCache>
                <c:ptCount val="1"/>
                <c:pt idx="0">
                  <c:v>Acres Burned</c:v>
                </c:pt>
              </c:strCache>
            </c:strRef>
          </c:tx>
          <c:spPr>
            <a:ln w="28575" cap="rnd">
              <a:solidFill>
                <a:srgbClr val="262626"/>
              </a:solidFill>
              <a:round/>
            </a:ln>
            <a:effectLst/>
          </c:spPr>
          <c:marker>
            <c:symbol val="none"/>
          </c:marker>
          <c:dPt>
            <c:idx val="6"/>
            <c:marker>
              <c:symbol val="none"/>
            </c:marker>
            <c:bubble3D val="0"/>
            <c:spPr>
              <a:ln w="28575" cap="rnd">
                <a:solidFill>
                  <a:srgbClr val="595959"/>
                </a:solidFill>
                <a:round/>
              </a:ln>
              <a:effectLst/>
            </c:spPr>
            <c:extLst>
              <c:ext xmlns:c16="http://schemas.microsoft.com/office/drawing/2014/chart" uri="{C3380CC4-5D6E-409C-BE32-E72D297353CC}">
                <c16:uniqueId val="{00000002-1802-4857-B71A-1B1D24647FCE}"/>
              </c:ext>
            </c:extLst>
          </c:dPt>
          <c:cat>
            <c:numRef>
              <c:f>Sheet1!$A$2:$A$20</c:f>
              <c:numCache>
                <c:formatCode>General</c:formatCode>
                <c:ptCount val="19"/>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numCache>
            </c:numRef>
          </c:cat>
          <c:val>
            <c:numRef>
              <c:f>Sheet1!$C$2:$C$20</c:f>
              <c:numCache>
                <c:formatCode>General</c:formatCode>
                <c:ptCount val="19"/>
                <c:pt idx="0">
                  <c:v>232</c:v>
                </c:pt>
                <c:pt idx="1">
                  <c:v>230</c:v>
                </c:pt>
                <c:pt idx="2">
                  <c:v>168</c:v>
                </c:pt>
                <c:pt idx="3">
                  <c:v>192</c:v>
                </c:pt>
                <c:pt idx="4">
                  <c:v>86</c:v>
                </c:pt>
                <c:pt idx="5">
                  <c:v>14</c:v>
                </c:pt>
                <c:pt idx="6">
                  <c:v>405</c:v>
                </c:pt>
                <c:pt idx="7">
                  <c:v>281</c:v>
                </c:pt>
                <c:pt idx="8">
                  <c:v>91</c:v>
                </c:pt>
                <c:pt idx="9">
                  <c:v>346</c:v>
                </c:pt>
                <c:pt idx="10">
                  <c:v>386</c:v>
                </c:pt>
                <c:pt idx="11">
                  <c:v>50</c:v>
                </c:pt>
                <c:pt idx="12">
                  <c:v>113</c:v>
                </c:pt>
                <c:pt idx="13">
                  <c:v>22</c:v>
                </c:pt>
                <c:pt idx="14">
                  <c:v>126</c:v>
                </c:pt>
                <c:pt idx="15">
                  <c:v>157</c:v>
                </c:pt>
                <c:pt idx="16">
                  <c:v>83</c:v>
                </c:pt>
                <c:pt idx="17">
                  <c:v>62</c:v>
                </c:pt>
                <c:pt idx="18">
                  <c:v>180</c:v>
                </c:pt>
              </c:numCache>
            </c:numRef>
          </c:val>
          <c:smooth val="0"/>
          <c:extLst>
            <c:ext xmlns:c16="http://schemas.microsoft.com/office/drawing/2014/chart" uri="{C3380CC4-5D6E-409C-BE32-E72D297353CC}">
              <c16:uniqueId val="{00000003-1802-4857-B71A-1B1D24647FCE}"/>
            </c:ext>
          </c:extLst>
        </c:ser>
        <c:dLbls>
          <c:showLegendKey val="0"/>
          <c:showVal val="0"/>
          <c:showCatName val="0"/>
          <c:showSerName val="0"/>
          <c:showPercent val="0"/>
          <c:showBubbleSize val="0"/>
        </c:dLbls>
        <c:marker val="1"/>
        <c:smooth val="0"/>
        <c:axId val="104906544"/>
        <c:axId val="104904384"/>
      </c:lineChart>
      <c:catAx>
        <c:axId val="53071374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30715456"/>
        <c:crosses val="autoZero"/>
        <c:auto val="1"/>
        <c:lblAlgn val="ctr"/>
        <c:lblOffset val="100"/>
        <c:noMultiLvlLbl val="0"/>
      </c:catAx>
      <c:valAx>
        <c:axId val="5307154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Fires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30713744"/>
        <c:crosses val="autoZero"/>
        <c:crossBetween val="between"/>
      </c:valAx>
      <c:valAx>
        <c:axId val="104904384"/>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Acres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4906544"/>
        <c:crosses val="max"/>
        <c:crossBetween val="between"/>
      </c:valAx>
      <c:catAx>
        <c:axId val="104906544"/>
        <c:scaling>
          <c:orientation val="minMax"/>
        </c:scaling>
        <c:delete val="1"/>
        <c:axPos val="b"/>
        <c:numFmt formatCode="General" sourceLinked="1"/>
        <c:majorTickMark val="out"/>
        <c:minorTickMark val="none"/>
        <c:tickLblPos val="nextTo"/>
        <c:crossAx val="10490438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DFEC3F-CA95-774B-A084-8513D32CF312}"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1B3BD-97C9-6447-9D2B-E183E22BC502}" type="slidenum">
              <a:rPr lang="en-US" smtClean="0"/>
              <a:t>‹#›</a:t>
            </a:fld>
            <a:endParaRPr lang="en-US"/>
          </a:p>
        </p:txBody>
      </p:sp>
    </p:spTree>
    <p:extLst>
      <p:ext uri="{BB962C8B-B14F-4D97-AF65-F5344CB8AC3E}">
        <p14:creationId xmlns:p14="http://schemas.microsoft.com/office/powerpoint/2010/main" val="3926404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C1B3BD-97C9-6447-9D2B-E183E22BC502}" type="slidenum">
              <a:rPr lang="en-US" smtClean="0"/>
              <a:t>2</a:t>
            </a:fld>
            <a:endParaRPr lang="en-US"/>
          </a:p>
        </p:txBody>
      </p:sp>
    </p:spTree>
    <p:extLst>
      <p:ext uri="{BB962C8B-B14F-4D97-AF65-F5344CB8AC3E}">
        <p14:creationId xmlns:p14="http://schemas.microsoft.com/office/powerpoint/2010/main" val="4292902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C1B3BD-97C9-6447-9D2B-E183E22BC502}" type="slidenum">
              <a:rPr lang="en-US" smtClean="0"/>
              <a:t>12</a:t>
            </a:fld>
            <a:endParaRPr lang="en-US"/>
          </a:p>
        </p:txBody>
      </p:sp>
    </p:spTree>
    <p:extLst>
      <p:ext uri="{BB962C8B-B14F-4D97-AF65-F5344CB8AC3E}">
        <p14:creationId xmlns:p14="http://schemas.microsoft.com/office/powerpoint/2010/main" val="28353070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Gree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95A18F0-FC8F-95A3-9A8D-90030BA79E3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dirty="0"/>
              <a:t>Two-Line</a:t>
            </a:r>
            <a:br>
              <a:rPr lang="en-US" dirty="0"/>
            </a:br>
            <a:r>
              <a:rPr lang="en-US" dirty="0"/>
              <a:t>Presentation Title</a:t>
            </a:r>
          </a:p>
        </p:txBody>
      </p:sp>
      <p:sp>
        <p:nvSpPr>
          <p:cNvPr id="10" name="Subtitle 2">
            <a:extLst>
              <a:ext uri="{FF2B5EF4-FFF2-40B4-BE49-F238E27FC236}">
                <a16:creationId xmlns:a16="http://schemas.microsoft.com/office/drawing/2014/main" id="{E3060F00-57CF-9E7F-120E-C2581F73AE50}"/>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2" name="Group 1">
            <a:extLst>
              <a:ext uri="{FF2B5EF4-FFF2-40B4-BE49-F238E27FC236}">
                <a16:creationId xmlns:a16="http://schemas.microsoft.com/office/drawing/2014/main" id="{B5F8FDDD-728B-A0EC-C70C-F8814618008B}"/>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A9011306-7BA5-D66C-1993-D1136F04072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6542F47-5E5C-1949-355C-98AC9F755FE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86ECAB99-8298-F3D5-AEB1-C4A58391D898}"/>
              </a:ext>
            </a:extLst>
          </p:cNvPr>
          <p:cNvPicPr>
            <a:picLocks noChangeAspect="1"/>
          </p:cNvPicPr>
          <p:nvPr userDrawn="1"/>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48837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hi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F0F341-E203-2453-86F4-AA75ACDBD101}"/>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3E3FF0E-8BD7-B152-9E7A-09DAD3497E92}"/>
              </a:ext>
            </a:extLst>
          </p:cNvPr>
          <p:cNvPicPr>
            <a:picLocks noChangeAspect="1"/>
          </p:cNvPicPr>
          <p:nvPr userDrawn="1"/>
        </p:nvPicPr>
        <p:blipFill>
          <a:blip r:embed="rId2"/>
          <a:srcRect/>
          <a:stretch/>
        </p:blipFill>
        <p:spPr>
          <a:xfrm>
            <a:off x="4935" y="1"/>
            <a:ext cx="12187065" cy="6857999"/>
          </a:xfrm>
          <a:prstGeom prst="rect">
            <a:avLst/>
          </a:prstGeom>
        </p:spPr>
      </p:pic>
      <p:sp>
        <p:nvSpPr>
          <p:cNvPr id="11" name="Title 1">
            <a:extLst>
              <a:ext uri="{FF2B5EF4-FFF2-40B4-BE49-F238E27FC236}">
                <a16:creationId xmlns:a16="http://schemas.microsoft.com/office/drawing/2014/main" id="{290E2E53-F98C-94D4-8878-D4A38289367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dirty="0"/>
              <a:t>Two-Line</a:t>
            </a:r>
            <a:br>
              <a:rPr lang="en-US" dirty="0"/>
            </a:br>
            <a:r>
              <a:rPr lang="en-US" dirty="0"/>
              <a:t>Presentation Title</a:t>
            </a:r>
          </a:p>
        </p:txBody>
      </p:sp>
      <p:sp>
        <p:nvSpPr>
          <p:cNvPr id="2" name="Subtitle 2">
            <a:extLst>
              <a:ext uri="{FF2B5EF4-FFF2-40B4-BE49-F238E27FC236}">
                <a16:creationId xmlns:a16="http://schemas.microsoft.com/office/drawing/2014/main" id="{AB2C0948-CB90-B0DC-F06D-B444CA538A52}"/>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7" name="Group 6">
            <a:extLst>
              <a:ext uri="{FF2B5EF4-FFF2-40B4-BE49-F238E27FC236}">
                <a16:creationId xmlns:a16="http://schemas.microsoft.com/office/drawing/2014/main" id="{65E8D298-816E-B11E-5D96-CC9F7FBB6C09}"/>
              </a:ext>
            </a:extLst>
          </p:cNvPr>
          <p:cNvGrpSpPr/>
          <p:nvPr userDrawn="1"/>
        </p:nvGrpSpPr>
        <p:grpSpPr>
          <a:xfrm>
            <a:off x="678264" y="6028486"/>
            <a:ext cx="3872578" cy="610221"/>
            <a:chOff x="678264" y="6028486"/>
            <a:chExt cx="3872578" cy="610221"/>
          </a:xfrm>
        </p:grpSpPr>
        <p:sp>
          <p:nvSpPr>
            <p:cNvPr id="8" name="Rectangle 7">
              <a:extLst>
                <a:ext uri="{FF2B5EF4-FFF2-40B4-BE49-F238E27FC236}">
                  <a16:creationId xmlns:a16="http://schemas.microsoft.com/office/drawing/2014/main" id="{66D1B3E4-1874-F862-EE29-CA88B54D8D1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G.png">
              <a:extLst>
                <a:ext uri="{FF2B5EF4-FFF2-40B4-BE49-F238E27FC236}">
                  <a16:creationId xmlns:a16="http://schemas.microsoft.com/office/drawing/2014/main" id="{1EB4EDBE-22CB-9FF7-1FF1-7B2D919E7F19}"/>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4" name="Picture 13" descr="CMeC_Logo_Horizontal.png">
            <a:extLst>
              <a:ext uri="{FF2B5EF4-FFF2-40B4-BE49-F238E27FC236}">
                <a16:creationId xmlns:a16="http://schemas.microsoft.com/office/drawing/2014/main" id="{F9C51EA9-87E7-3210-C2F3-0133C97582BB}"/>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595849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Gree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D54CA6A-FAB6-8BEC-3B15-E63C27885899}"/>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dirty="0"/>
              <a:t>Section Header</a:t>
            </a:r>
          </a:p>
        </p:txBody>
      </p:sp>
      <p:sp>
        <p:nvSpPr>
          <p:cNvPr id="2" name="Subtitle 2">
            <a:extLst>
              <a:ext uri="{FF2B5EF4-FFF2-40B4-BE49-F238E27FC236}">
                <a16:creationId xmlns:a16="http://schemas.microsoft.com/office/drawing/2014/main" id="{1DAB7374-13BC-0937-2362-154AA628BACB}"/>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3" name="Group 2">
            <a:extLst>
              <a:ext uri="{FF2B5EF4-FFF2-40B4-BE49-F238E27FC236}">
                <a16:creationId xmlns:a16="http://schemas.microsoft.com/office/drawing/2014/main" id="{6F0AF24C-7254-9245-7D24-DFE1D9163300}"/>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092A3D33-444B-20FF-C827-40CC0CB5104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67E393A4-CCD6-807D-E7DA-4AFBA6194064}"/>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8B9D51AE-B8EA-ED0B-B9EF-0F0913D9B6A7}"/>
              </a:ext>
            </a:extLst>
          </p:cNvPr>
          <p:cNvPicPr>
            <a:picLocks noChangeAspect="1"/>
          </p:cNvPicPr>
          <p:nvPr userDrawn="1"/>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908823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F942A7-53B2-5F91-3643-A00826167592}"/>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02C4BC6-33AC-4C1B-BE79-B4B658E9EF7B}"/>
              </a:ext>
            </a:extLst>
          </p:cNvPr>
          <p:cNvPicPr>
            <a:picLocks noChangeAspect="1"/>
          </p:cNvPicPr>
          <p:nvPr userDrawn="1"/>
        </p:nvPicPr>
        <p:blipFill>
          <a:blip r:embed="rId2"/>
          <a:srcRect/>
          <a:stretch/>
        </p:blipFill>
        <p:spPr>
          <a:xfrm>
            <a:off x="-3883" y="1"/>
            <a:ext cx="12187065" cy="6857999"/>
          </a:xfrm>
          <a:prstGeom prst="rect">
            <a:avLst/>
          </a:prstGeom>
        </p:spPr>
      </p:pic>
      <p:sp>
        <p:nvSpPr>
          <p:cNvPr id="9" name="Title 1">
            <a:extLst>
              <a:ext uri="{FF2B5EF4-FFF2-40B4-BE49-F238E27FC236}">
                <a16:creationId xmlns:a16="http://schemas.microsoft.com/office/drawing/2014/main" id="{C1DD8DB1-55C6-5968-DF8A-421B03F59241}"/>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dirty="0"/>
              <a:t>Section Header</a:t>
            </a:r>
          </a:p>
        </p:txBody>
      </p:sp>
      <p:sp>
        <p:nvSpPr>
          <p:cNvPr id="4" name="Subtitle 2">
            <a:extLst>
              <a:ext uri="{FF2B5EF4-FFF2-40B4-BE49-F238E27FC236}">
                <a16:creationId xmlns:a16="http://schemas.microsoft.com/office/drawing/2014/main" id="{E3748863-D2A7-E7F6-D3D6-854414498C1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5" name="Group 4">
            <a:extLst>
              <a:ext uri="{FF2B5EF4-FFF2-40B4-BE49-F238E27FC236}">
                <a16:creationId xmlns:a16="http://schemas.microsoft.com/office/drawing/2014/main" id="{AD9C048C-E374-85FB-598C-188D92FC4788}"/>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E9A55AB4-06EB-5E6A-54D4-366265C42722}"/>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G.png">
              <a:extLst>
                <a:ext uri="{FF2B5EF4-FFF2-40B4-BE49-F238E27FC236}">
                  <a16:creationId xmlns:a16="http://schemas.microsoft.com/office/drawing/2014/main" id="{5E7514EC-262C-4C41-9B39-323CC96602D7}"/>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6384F0E2-B057-A053-8097-B97DF8CBA1CB}"/>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07350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Break (Imag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534BAA4-5309-5B83-E0D9-66E735B3847C}"/>
              </a:ext>
            </a:extLst>
          </p:cNvPr>
          <p:cNvGrpSpPr/>
          <p:nvPr userDrawn="1"/>
        </p:nvGrpSpPr>
        <p:grpSpPr>
          <a:xfrm>
            <a:off x="-5477" y="-108155"/>
            <a:ext cx="12202951" cy="2424318"/>
            <a:chOff x="-300625" y="-108155"/>
            <a:chExt cx="12703214" cy="2424318"/>
          </a:xfrm>
        </p:grpSpPr>
        <p:sp>
          <p:nvSpPr>
            <p:cNvPr id="5" name="Rectangle 4">
              <a:extLst>
                <a:ext uri="{FF2B5EF4-FFF2-40B4-BE49-F238E27FC236}">
                  <a16:creationId xmlns:a16="http://schemas.microsoft.com/office/drawing/2014/main" id="{EFCE9288-77EA-4A16-EB6C-62FA4464A11B}"/>
                </a:ext>
              </a:extLst>
            </p:cNvPr>
            <p:cNvSpPr/>
            <p:nvPr userDrawn="1"/>
          </p:nvSpPr>
          <p:spPr>
            <a:xfrm>
              <a:off x="-300625" y="-108155"/>
              <a:ext cx="12703214" cy="2287334"/>
            </a:xfrm>
            <a:prstGeom prst="rect">
              <a:avLst/>
            </a:prstGeom>
            <a:solidFill>
              <a:srgbClr val="1547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3438170-238B-A0FF-E49B-A59F1281371C}"/>
                </a:ext>
              </a:extLst>
            </p:cNvPr>
            <p:cNvSpPr/>
            <p:nvPr userDrawn="1"/>
          </p:nvSpPr>
          <p:spPr>
            <a:xfrm flipV="1">
              <a:off x="-300625" y="2179179"/>
              <a:ext cx="12703214" cy="136984"/>
            </a:xfrm>
            <a:prstGeom prst="rect">
              <a:avLst/>
            </a:prstGeom>
            <a:solidFill>
              <a:srgbClr val="FFD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ubtitle 2">
            <a:extLst>
              <a:ext uri="{FF2B5EF4-FFF2-40B4-BE49-F238E27FC236}">
                <a16:creationId xmlns:a16="http://schemas.microsoft.com/office/drawing/2014/main" id="{80AED746-76AB-01EF-A1B4-D421586CD4E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0" i="0">
                <a:solidFill>
                  <a:schemeClr val="bg1"/>
                </a:solidFill>
                <a:latin typeface="Poppins Medium" pitchFamily="2" charset="77"/>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Picture Placeholder 7">
            <a:extLst>
              <a:ext uri="{FF2B5EF4-FFF2-40B4-BE49-F238E27FC236}">
                <a16:creationId xmlns:a16="http://schemas.microsoft.com/office/drawing/2014/main" id="{2331BA53-B0E3-1E4D-37DC-C82AF7B04169}"/>
              </a:ext>
            </a:extLst>
          </p:cNvPr>
          <p:cNvSpPr>
            <a:spLocks noGrp="1"/>
          </p:cNvSpPr>
          <p:nvPr>
            <p:ph type="pic" sz="quarter" idx="14"/>
          </p:nvPr>
        </p:nvSpPr>
        <p:spPr>
          <a:xfrm>
            <a:off x="0" y="2316163"/>
            <a:ext cx="12192000" cy="4541837"/>
          </a:xfrm>
          <a:prstGeom prst="rect">
            <a:avLst/>
          </a:prstGeom>
          <a:solidFill>
            <a:schemeClr val="bg2">
              <a:lumMod val="90000"/>
            </a:schemeClr>
          </a:solidFill>
        </p:spPr>
        <p:txBody>
          <a:bodyPr anchor="ctr"/>
          <a:lstStyle>
            <a:lvl1pPr marL="0" indent="0" algn="ctr">
              <a:buNone/>
              <a:defRPr/>
            </a:lvl1pPr>
          </a:lstStyle>
          <a:p>
            <a:endParaRPr lang="en-US" dirty="0"/>
          </a:p>
        </p:txBody>
      </p:sp>
      <p:sp>
        <p:nvSpPr>
          <p:cNvPr id="13" name="Title 1">
            <a:extLst>
              <a:ext uri="{FF2B5EF4-FFF2-40B4-BE49-F238E27FC236}">
                <a16:creationId xmlns:a16="http://schemas.microsoft.com/office/drawing/2014/main" id="{0F50011E-CB6E-5556-A07A-0B961C21ABB7}"/>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Tree>
    <p:extLst>
      <p:ext uri="{BB962C8B-B14F-4D97-AF65-F5344CB8AC3E}">
        <p14:creationId xmlns:p14="http://schemas.microsoft.com/office/powerpoint/2010/main" val="630214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Green)">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528D95FE-0C9F-7EC9-03C1-2A3366D55427}"/>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dirty="0"/>
              <a:t>PAGE </a:t>
            </a:r>
            <a:fld id="{0C066373-3FC5-844D-AB9B-E378AB597340}" type="slidenum">
              <a:rPr lang="en-US" smtClean="0"/>
              <a:pPr/>
              <a:t>‹#›</a:t>
            </a:fld>
            <a:r>
              <a:rPr lang="en-US" dirty="0"/>
              <a:t>  |  DEPARTMENT NAME</a:t>
            </a:r>
          </a:p>
        </p:txBody>
      </p:sp>
      <p:pic>
        <p:nvPicPr>
          <p:cNvPr id="2" name="Picture 1" descr="University of Vermont logo: A dark green letter V outlined by a white shield and the text University of Vermont">
            <a:extLst>
              <a:ext uri="{FF2B5EF4-FFF2-40B4-BE49-F238E27FC236}">
                <a16:creationId xmlns:a16="http://schemas.microsoft.com/office/drawing/2014/main" id="{5510C3E4-AB58-E4C7-F9A0-06A8C7C3D455}"/>
              </a:ext>
            </a:extLst>
          </p:cNvPr>
          <p:cNvPicPr>
            <a:picLocks noChangeAspect="1"/>
          </p:cNvPicPr>
          <p:nvPr userDrawn="1"/>
        </p:nvPicPr>
        <p:blipFill>
          <a:blip r:embed="rId2"/>
          <a:stretch>
            <a:fillRect/>
          </a:stretch>
        </p:blipFill>
        <p:spPr>
          <a:xfrm>
            <a:off x="706388" y="6152528"/>
            <a:ext cx="1274769" cy="410198"/>
          </a:xfrm>
          <a:prstGeom prst="rect">
            <a:avLst/>
          </a:prstGeom>
        </p:spPr>
      </p:pic>
      <p:sp>
        <p:nvSpPr>
          <p:cNvPr id="14" name="Title 1">
            <a:extLst>
              <a:ext uri="{FF2B5EF4-FFF2-40B4-BE49-F238E27FC236}">
                <a16:creationId xmlns:a16="http://schemas.microsoft.com/office/drawing/2014/main" id="{F07E0E46-4BEA-9194-149E-7C8D1E907B00}"/>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15" name="Text Placeholder 2">
            <a:extLst>
              <a:ext uri="{FF2B5EF4-FFF2-40B4-BE49-F238E27FC236}">
                <a16:creationId xmlns:a16="http://schemas.microsoft.com/office/drawing/2014/main" id="{89E56A5E-931A-0745-86BD-0CB49BB458B9}"/>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spTree>
    <p:extLst>
      <p:ext uri="{BB962C8B-B14F-4D97-AF65-F5344CB8AC3E}">
        <p14:creationId xmlns:p14="http://schemas.microsoft.com/office/powerpoint/2010/main" val="747859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Whit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C176074-C3BE-4A6E-B535-D9D93A5EB941}"/>
              </a:ext>
            </a:extLst>
          </p:cNvPr>
          <p:cNvGrpSpPr/>
          <p:nvPr userDrawn="1"/>
        </p:nvGrpSpPr>
        <p:grpSpPr>
          <a:xfrm>
            <a:off x="0" y="-7"/>
            <a:ext cx="12192000" cy="6858007"/>
            <a:chOff x="0" y="-7"/>
            <a:chExt cx="12192000" cy="6858007"/>
          </a:xfrm>
        </p:grpSpPr>
        <p:sp>
          <p:nvSpPr>
            <p:cNvPr id="4" name="Rectangle 3">
              <a:extLst>
                <a:ext uri="{FF2B5EF4-FFF2-40B4-BE49-F238E27FC236}">
                  <a16:creationId xmlns:a16="http://schemas.microsoft.com/office/drawing/2014/main" id="{A3AEDD0F-D865-DC86-D255-30A0C7FDDC14}"/>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0E8E13F-416A-95D0-9286-49ACD2BFBDAC}"/>
                </a:ext>
              </a:extLst>
            </p:cNvPr>
            <p:cNvPicPr>
              <a:picLocks noChangeAspect="1"/>
            </p:cNvPicPr>
            <p:nvPr userDrawn="1"/>
          </p:nvPicPr>
          <p:blipFill>
            <a:blip r:embed="rId2"/>
            <a:srcRect/>
            <a:stretch/>
          </p:blipFill>
          <p:spPr>
            <a:xfrm>
              <a:off x="4935" y="1"/>
              <a:ext cx="12187065" cy="6857999"/>
            </a:xfrm>
            <a:prstGeom prst="rect">
              <a:avLst/>
            </a:prstGeom>
          </p:spPr>
        </p:pic>
      </p:grpSp>
      <p:sp>
        <p:nvSpPr>
          <p:cNvPr id="5" name="Title 1">
            <a:extLst>
              <a:ext uri="{FF2B5EF4-FFF2-40B4-BE49-F238E27FC236}">
                <a16:creationId xmlns:a16="http://schemas.microsoft.com/office/drawing/2014/main" id="{BBC22E84-98C9-2268-3258-804D58610F4A}"/>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sp>
        <p:nvSpPr>
          <p:cNvPr id="7" name="Text Placeholder 2">
            <a:extLst>
              <a:ext uri="{FF2B5EF4-FFF2-40B4-BE49-F238E27FC236}">
                <a16:creationId xmlns:a16="http://schemas.microsoft.com/office/drawing/2014/main" id="{DC22D6FC-18A3-95A5-DA37-A9E8F8584823}"/>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grpSp>
        <p:nvGrpSpPr>
          <p:cNvPr id="9" name="Group 8">
            <a:extLst>
              <a:ext uri="{FF2B5EF4-FFF2-40B4-BE49-F238E27FC236}">
                <a16:creationId xmlns:a16="http://schemas.microsoft.com/office/drawing/2014/main" id="{727BEC58-D55C-DC2A-3EDA-E474FEE2499A}"/>
              </a:ext>
            </a:extLst>
          </p:cNvPr>
          <p:cNvGrpSpPr/>
          <p:nvPr userDrawn="1"/>
        </p:nvGrpSpPr>
        <p:grpSpPr>
          <a:xfrm>
            <a:off x="678264" y="6028486"/>
            <a:ext cx="3872578" cy="610221"/>
            <a:chOff x="678264" y="6028486"/>
            <a:chExt cx="3872578" cy="610221"/>
          </a:xfrm>
        </p:grpSpPr>
        <p:sp>
          <p:nvSpPr>
            <p:cNvPr id="10" name="Rectangle 9">
              <a:extLst>
                <a:ext uri="{FF2B5EF4-FFF2-40B4-BE49-F238E27FC236}">
                  <a16:creationId xmlns:a16="http://schemas.microsoft.com/office/drawing/2014/main" id="{530709B7-DDEB-149D-259E-D9CA707FD8C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13B9C3B5-391D-5D77-3358-1D491EEC9F0B}"/>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233A71CA-D738-1BBD-2C34-DAF67ED759D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24014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mple Text 2-Col (Gree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chemeClr val="bg1"/>
                </a:solidFill>
                <a:latin typeface="+mj-lt"/>
              </a:defRPr>
            </a:lvl1pPr>
          </a:lstStyle>
          <a:p>
            <a:endParaRPr lang="en-US" dirty="0"/>
          </a:p>
        </p:txBody>
      </p:sp>
      <p:grpSp>
        <p:nvGrpSpPr>
          <p:cNvPr id="2" name="Group 1">
            <a:extLst>
              <a:ext uri="{FF2B5EF4-FFF2-40B4-BE49-F238E27FC236}">
                <a16:creationId xmlns:a16="http://schemas.microsoft.com/office/drawing/2014/main" id="{79611FB5-1ACF-4F57-1A59-FCF1275D5563}"/>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BEE62F27-82F8-E8E1-27CC-8DA92A10C1A2}"/>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7A77863B-F174-E91D-638F-B8204DA96CA7}"/>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C294C2AF-5270-64E5-DF83-808B93AE7D0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326156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mple Text 2-Col (Whit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grpSp>
        <p:nvGrpSpPr>
          <p:cNvPr id="2" name="Group 1">
            <a:extLst>
              <a:ext uri="{FF2B5EF4-FFF2-40B4-BE49-F238E27FC236}">
                <a16:creationId xmlns:a16="http://schemas.microsoft.com/office/drawing/2014/main" id="{45141719-444E-73CD-4342-560E175F730E}"/>
              </a:ext>
            </a:extLst>
          </p:cNvPr>
          <p:cNvGrpSpPr/>
          <p:nvPr userDrawn="1"/>
        </p:nvGrpSpPr>
        <p:grpSpPr>
          <a:xfrm>
            <a:off x="678264" y="6028486"/>
            <a:ext cx="3872578" cy="610221"/>
            <a:chOff x="678264" y="6028486"/>
            <a:chExt cx="3872578" cy="610221"/>
          </a:xfrm>
        </p:grpSpPr>
        <p:sp>
          <p:nvSpPr>
            <p:cNvPr id="4" name="Rectangle 3">
              <a:extLst>
                <a:ext uri="{FF2B5EF4-FFF2-40B4-BE49-F238E27FC236}">
                  <a16:creationId xmlns:a16="http://schemas.microsoft.com/office/drawing/2014/main" id="{5B4B6885-02C7-F621-037D-7F6F90F21D4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380E4428-1D7B-BDFD-1F1F-736A3909B281}"/>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7" name="Picture 6" descr="CMeC_Logo_Horizontal.png">
            <a:extLst>
              <a:ext uri="{FF2B5EF4-FFF2-40B4-BE49-F238E27FC236}">
                <a16:creationId xmlns:a16="http://schemas.microsoft.com/office/drawing/2014/main" id="{DB182270-79F1-C2D2-6818-2ED537170B5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887658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 Image (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dirty="0"/>
          </a:p>
        </p:txBody>
      </p:sp>
      <p:sp>
        <p:nvSpPr>
          <p:cNvPr id="4" name="Text Placeholder 2">
            <a:extLst>
              <a:ext uri="{FF2B5EF4-FFF2-40B4-BE49-F238E27FC236}">
                <a16:creationId xmlns:a16="http://schemas.microsoft.com/office/drawing/2014/main" id="{8648CB17-E783-66E0-780D-59D5D39A5A93}"/>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grpSp>
        <p:nvGrpSpPr>
          <p:cNvPr id="2" name="Group 1">
            <a:extLst>
              <a:ext uri="{FF2B5EF4-FFF2-40B4-BE49-F238E27FC236}">
                <a16:creationId xmlns:a16="http://schemas.microsoft.com/office/drawing/2014/main" id="{56E0672D-754B-5ACB-792A-84CEE0BC01CA}"/>
              </a:ext>
            </a:extLst>
          </p:cNvPr>
          <p:cNvGrpSpPr/>
          <p:nvPr userDrawn="1"/>
        </p:nvGrpSpPr>
        <p:grpSpPr>
          <a:xfrm>
            <a:off x="694700" y="6098749"/>
            <a:ext cx="3659586" cy="500224"/>
            <a:chOff x="694700" y="6098749"/>
            <a:chExt cx="3659586" cy="500224"/>
          </a:xfrm>
        </p:grpSpPr>
        <p:sp>
          <p:nvSpPr>
            <p:cNvPr id="7" name="Rectangle: Rounded Corners 6">
              <a:extLst>
                <a:ext uri="{FF2B5EF4-FFF2-40B4-BE49-F238E27FC236}">
                  <a16:creationId xmlns:a16="http://schemas.microsoft.com/office/drawing/2014/main" id="{0945F32E-62B0-95D9-6A24-58210610FD9A}"/>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W.png">
              <a:extLst>
                <a:ext uri="{FF2B5EF4-FFF2-40B4-BE49-F238E27FC236}">
                  <a16:creationId xmlns:a16="http://schemas.microsoft.com/office/drawing/2014/main" id="{F006429F-498F-8E99-EEF7-E277D8FAC9F0}"/>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0" name="Picture 9" descr="CMeC_Logo_Horizontal_Dark_Background.png">
            <a:extLst>
              <a:ext uri="{FF2B5EF4-FFF2-40B4-BE49-F238E27FC236}">
                <a16:creationId xmlns:a16="http://schemas.microsoft.com/office/drawing/2014/main" id="{701B4E96-4022-35BE-56B9-18F144EC5AC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1880071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 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dirty="0"/>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dirty="0"/>
          </a:p>
        </p:txBody>
      </p:sp>
      <p:sp>
        <p:nvSpPr>
          <p:cNvPr id="7" name="Text Placeholder 2">
            <a:extLst>
              <a:ext uri="{FF2B5EF4-FFF2-40B4-BE49-F238E27FC236}">
                <a16:creationId xmlns:a16="http://schemas.microsoft.com/office/drawing/2014/main" id="{54C8F0D7-5E83-909E-4402-925EBD5FFE9A}"/>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grpSp>
        <p:nvGrpSpPr>
          <p:cNvPr id="2" name="Group 1">
            <a:extLst>
              <a:ext uri="{FF2B5EF4-FFF2-40B4-BE49-F238E27FC236}">
                <a16:creationId xmlns:a16="http://schemas.microsoft.com/office/drawing/2014/main" id="{AC4D21A4-BC0F-7E60-1E4F-21761B484278}"/>
              </a:ext>
            </a:extLst>
          </p:cNvPr>
          <p:cNvGrpSpPr/>
          <p:nvPr userDrawn="1"/>
        </p:nvGrpSpPr>
        <p:grpSpPr>
          <a:xfrm>
            <a:off x="678264" y="6028486"/>
            <a:ext cx="3872578" cy="610221"/>
            <a:chOff x="678264" y="6028486"/>
            <a:chExt cx="3872578" cy="610221"/>
          </a:xfrm>
        </p:grpSpPr>
        <p:sp>
          <p:nvSpPr>
            <p:cNvPr id="9" name="Rectangle 8">
              <a:extLst>
                <a:ext uri="{FF2B5EF4-FFF2-40B4-BE49-F238E27FC236}">
                  <a16:creationId xmlns:a16="http://schemas.microsoft.com/office/drawing/2014/main" id="{8255000C-C24D-7566-EA02-3AD3133E39FC}"/>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UVM_LCOM_CMCE_Horiz G.png">
              <a:extLst>
                <a:ext uri="{FF2B5EF4-FFF2-40B4-BE49-F238E27FC236}">
                  <a16:creationId xmlns:a16="http://schemas.microsoft.com/office/drawing/2014/main" id="{D5DC3384-D866-5D1B-686E-E1C7D4826BB6}"/>
                </a:ext>
              </a:extLst>
            </p:cNvPr>
            <p:cNvPicPr>
              <a:picLocks noChangeAspect="1"/>
            </p:cNvPicPr>
            <p:nvPr/>
          </p:nvPicPr>
          <p:blipFill>
            <a:blip r:embed="rId4"/>
            <a:stretch>
              <a:fillRect/>
            </a:stretch>
          </p:blipFill>
          <p:spPr>
            <a:xfrm>
              <a:off x="678264" y="6028486"/>
              <a:ext cx="3717892" cy="428103"/>
            </a:xfrm>
            <a:prstGeom prst="rect">
              <a:avLst/>
            </a:prstGeom>
          </p:spPr>
        </p:pic>
      </p:grpSp>
      <p:pic>
        <p:nvPicPr>
          <p:cNvPr id="11" name="Picture 10" descr="CMeC_Logo_Horizontal.png">
            <a:extLst>
              <a:ext uri="{FF2B5EF4-FFF2-40B4-BE49-F238E27FC236}">
                <a16:creationId xmlns:a16="http://schemas.microsoft.com/office/drawing/2014/main" id="{0DDD7196-6E1F-6D61-1647-F45088423E1A}"/>
              </a:ext>
            </a:extLst>
          </p:cNvPr>
          <p:cNvPicPr>
            <a:picLocks noChangeAspect="1"/>
          </p:cNvPicPr>
          <p:nvPr userDrawn="1"/>
        </p:nvPicPr>
        <p:blipFill>
          <a:blip r:embed="rId5"/>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247630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Multi-Image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D2CFC7-F21C-E068-FACC-F3E8C2AC6F56}"/>
              </a:ext>
            </a:extLst>
          </p:cNvPr>
          <p:cNvPicPr>
            <a:picLocks noChangeAspect="1"/>
          </p:cNvPicPr>
          <p:nvPr userDrawn="1"/>
        </p:nvPicPr>
        <p:blipFill>
          <a:blip r:embed="rId2"/>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5" name="Text Placeholder 2">
            <a:extLst>
              <a:ext uri="{FF2B5EF4-FFF2-40B4-BE49-F238E27FC236}">
                <a16:creationId xmlns:a16="http://schemas.microsoft.com/office/drawing/2014/main" id="{9630D3A8-E7DF-29AB-7626-150B9E893D35}"/>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grpSp>
        <p:nvGrpSpPr>
          <p:cNvPr id="3" name="Group 2">
            <a:extLst>
              <a:ext uri="{FF2B5EF4-FFF2-40B4-BE49-F238E27FC236}">
                <a16:creationId xmlns:a16="http://schemas.microsoft.com/office/drawing/2014/main" id="{2F10D0D2-6E15-4D69-91FE-90EB67D5DE1D}"/>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4931EC5C-F7AB-8BD1-73FE-BB8A97F44D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900C085-3220-1023-FF23-39053F61605E}"/>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209D86F7-F566-D1E2-A4D1-80CBAB1DDC0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86512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Multi-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8819"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5" name="Text Placeholder 2">
            <a:extLst>
              <a:ext uri="{FF2B5EF4-FFF2-40B4-BE49-F238E27FC236}">
                <a16:creationId xmlns:a16="http://schemas.microsoft.com/office/drawing/2014/main" id="{66C9D6F0-A494-7697-828F-653B8AD3284F}"/>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grpSp>
        <p:nvGrpSpPr>
          <p:cNvPr id="2" name="Group 1">
            <a:extLst>
              <a:ext uri="{FF2B5EF4-FFF2-40B4-BE49-F238E27FC236}">
                <a16:creationId xmlns:a16="http://schemas.microsoft.com/office/drawing/2014/main" id="{CF80D845-3961-332D-57FC-0A216D9844C8}"/>
              </a:ext>
            </a:extLst>
          </p:cNvPr>
          <p:cNvGrpSpPr/>
          <p:nvPr userDrawn="1"/>
        </p:nvGrpSpPr>
        <p:grpSpPr>
          <a:xfrm>
            <a:off x="678264" y="6028486"/>
            <a:ext cx="3872578" cy="610221"/>
            <a:chOff x="678264" y="6028486"/>
            <a:chExt cx="3872578" cy="610221"/>
          </a:xfrm>
        </p:grpSpPr>
        <p:sp>
          <p:nvSpPr>
            <p:cNvPr id="7" name="Rectangle 6">
              <a:extLst>
                <a:ext uri="{FF2B5EF4-FFF2-40B4-BE49-F238E27FC236}">
                  <a16:creationId xmlns:a16="http://schemas.microsoft.com/office/drawing/2014/main" id="{A955F01A-A0A5-502B-2375-EA3BE10A716A}"/>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G.png">
              <a:extLst>
                <a:ext uri="{FF2B5EF4-FFF2-40B4-BE49-F238E27FC236}">
                  <a16:creationId xmlns:a16="http://schemas.microsoft.com/office/drawing/2014/main" id="{AC6AFC88-FA80-64D9-4972-38AE12293824}"/>
                </a:ext>
              </a:extLst>
            </p:cNvPr>
            <p:cNvPicPr>
              <a:picLocks noChangeAspect="1"/>
            </p:cNvPicPr>
            <p:nvPr/>
          </p:nvPicPr>
          <p:blipFill>
            <a:blip r:embed="rId4"/>
            <a:stretch>
              <a:fillRect/>
            </a:stretch>
          </p:blipFill>
          <p:spPr>
            <a:xfrm>
              <a:off x="678264" y="6028486"/>
              <a:ext cx="3717892" cy="428103"/>
            </a:xfrm>
            <a:prstGeom prst="rect">
              <a:avLst/>
            </a:prstGeom>
          </p:spPr>
        </p:pic>
      </p:grpSp>
      <p:pic>
        <p:nvPicPr>
          <p:cNvPr id="10" name="Picture 9" descr="CMeC_Logo_Horizontal.png">
            <a:extLst>
              <a:ext uri="{FF2B5EF4-FFF2-40B4-BE49-F238E27FC236}">
                <a16:creationId xmlns:a16="http://schemas.microsoft.com/office/drawing/2014/main" id="{33CD0946-C809-51B9-C0CE-B756E8105E9B}"/>
              </a:ext>
            </a:extLst>
          </p:cNvPr>
          <p:cNvPicPr>
            <a:picLocks noChangeAspect="1"/>
          </p:cNvPicPr>
          <p:nvPr userDrawn="1"/>
        </p:nvPicPr>
        <p:blipFill>
          <a:blip r:embed="rId5"/>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951456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2" name="Group 1">
            <a:extLst>
              <a:ext uri="{FF2B5EF4-FFF2-40B4-BE49-F238E27FC236}">
                <a16:creationId xmlns:a16="http://schemas.microsoft.com/office/drawing/2014/main" id="{A9178F64-95CA-0081-8954-177CE649C6D1}"/>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C9E34653-E4BE-98B0-51B0-E036A047B7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UVM_LCOM_CMCE_Horiz W.png">
              <a:extLst>
                <a:ext uri="{FF2B5EF4-FFF2-40B4-BE49-F238E27FC236}">
                  <a16:creationId xmlns:a16="http://schemas.microsoft.com/office/drawing/2014/main" id="{928EF853-9E47-A929-DC2C-93F9215F35FB}"/>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815B414F-68AB-F765-A06D-D73D712F235B}"/>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62597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 Text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458E088-937D-DB10-8677-BDC43DBB2E50}"/>
              </a:ext>
            </a:extLst>
          </p:cNvPr>
          <p:cNvGrpSpPr/>
          <p:nvPr userDrawn="1"/>
        </p:nvGrpSpPr>
        <p:grpSpPr>
          <a:xfrm>
            <a:off x="-3882" y="-1"/>
            <a:ext cx="12187063" cy="6858001"/>
            <a:chOff x="-3882" y="-1"/>
            <a:chExt cx="12187063" cy="6858001"/>
          </a:xfrm>
        </p:grpSpPr>
        <p:sp>
          <p:nvSpPr>
            <p:cNvPr id="4" name="Rectangle 3">
              <a:extLst>
                <a:ext uri="{FF2B5EF4-FFF2-40B4-BE49-F238E27FC236}">
                  <a16:creationId xmlns:a16="http://schemas.microsoft.com/office/drawing/2014/main" id="{965D2242-DC62-B263-BECE-3ED661FB98E4}"/>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F73F951-8E3E-6E66-C5D1-3372B6EF7B07}"/>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Mauris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Morbi </a:t>
            </a:r>
            <a:r>
              <a:rPr lang="en-US" dirty="0" err="1"/>
              <a:t>sagittis</a:t>
            </a:r>
            <a:r>
              <a:rPr lang="en-US" dirty="0"/>
              <a:t> </a:t>
            </a:r>
            <a:r>
              <a:rPr lang="en-US" dirty="0" err="1"/>
              <a:t>felis</a:t>
            </a:r>
            <a:r>
              <a:rPr lang="en-US" dirty="0"/>
              <a:t> vel </a:t>
            </a:r>
            <a:r>
              <a:rPr lang="en-US" dirty="0" err="1"/>
              <a:t>mollis</a:t>
            </a:r>
            <a:r>
              <a:rPr lang="en-US" dirty="0"/>
              <a:t> </a:t>
            </a:r>
            <a:r>
              <a:rPr lang="en-US" dirty="0" err="1"/>
              <a:t>sagittis</a:t>
            </a:r>
            <a:r>
              <a:rPr lang="en-US" dirty="0"/>
              <a:t>. </a:t>
            </a:r>
            <a:r>
              <a:rPr lang="en-US" dirty="0" err="1"/>
              <a:t>Suspendisse</a:t>
            </a:r>
            <a:r>
              <a:rPr lang="en-US" dirty="0"/>
              <a:t> </a:t>
            </a:r>
            <a:r>
              <a:rPr lang="en-US" dirty="0" err="1"/>
              <a:t>blandit</a:t>
            </a:r>
            <a:r>
              <a:rPr lang="en-US" dirty="0"/>
              <a:t> fermentum </a:t>
            </a:r>
            <a:r>
              <a:rPr lang="en-US" dirty="0" err="1"/>
              <a:t>felis</a:t>
            </a:r>
            <a:r>
              <a:rPr lang="en-US" dirty="0"/>
              <a:t>, </a:t>
            </a:r>
            <a:r>
              <a:rPr lang="en-US" dirty="0" err="1"/>
              <a:t>quis</a:t>
            </a:r>
            <a:r>
              <a:rPr lang="en-US" dirty="0"/>
              <a:t> </a:t>
            </a:r>
            <a:r>
              <a:rPr lang="en-US" dirty="0" err="1"/>
              <a:t>tempor</a:t>
            </a:r>
            <a:r>
              <a:rPr lang="en-US" dirty="0"/>
              <a:t> diam </a:t>
            </a:r>
            <a:r>
              <a:rPr lang="en-US" dirty="0" err="1"/>
              <a:t>luctus</a:t>
            </a:r>
            <a:r>
              <a:rPr lang="en-US" dirty="0"/>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44D7A6CD-91E5-4C11-2D02-8B38CDAAE06E}"/>
              </a:ext>
            </a:extLst>
          </p:cNvPr>
          <p:cNvGrpSpPr/>
          <p:nvPr userDrawn="1"/>
        </p:nvGrpSpPr>
        <p:grpSpPr>
          <a:xfrm>
            <a:off x="678264" y="6028486"/>
            <a:ext cx="3872578" cy="610221"/>
            <a:chOff x="678264" y="6028486"/>
            <a:chExt cx="3872578" cy="610221"/>
          </a:xfrm>
        </p:grpSpPr>
        <p:sp>
          <p:nvSpPr>
            <p:cNvPr id="13" name="Rectangle 12">
              <a:extLst>
                <a:ext uri="{FF2B5EF4-FFF2-40B4-BE49-F238E27FC236}">
                  <a16:creationId xmlns:a16="http://schemas.microsoft.com/office/drawing/2014/main" id="{870C9548-41A1-9DE6-1A94-44F5834AB73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FE1E3B50-8E8C-C76B-3DF9-5ACBB9AC841C}"/>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609E895-1153-AF53-E6E0-3A8231A87B4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329358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8" name="Group 7">
            <a:extLst>
              <a:ext uri="{FF2B5EF4-FFF2-40B4-BE49-F238E27FC236}">
                <a16:creationId xmlns:a16="http://schemas.microsoft.com/office/drawing/2014/main" id="{3D8CDBA3-11B1-A83E-8C7F-55C9394F2233}"/>
              </a:ext>
            </a:extLst>
          </p:cNvPr>
          <p:cNvGrpSpPr/>
          <p:nvPr userDrawn="1"/>
        </p:nvGrpSpPr>
        <p:grpSpPr>
          <a:xfrm>
            <a:off x="694700" y="6098749"/>
            <a:ext cx="3659586" cy="500224"/>
            <a:chOff x="694700" y="6098749"/>
            <a:chExt cx="3659586" cy="500224"/>
          </a:xfrm>
        </p:grpSpPr>
        <p:sp>
          <p:nvSpPr>
            <p:cNvPr id="9" name="Rectangle: Rounded Corners 8">
              <a:extLst>
                <a:ext uri="{FF2B5EF4-FFF2-40B4-BE49-F238E27FC236}">
                  <a16:creationId xmlns:a16="http://schemas.microsoft.com/office/drawing/2014/main" id="{68DABF1E-EF38-5251-4086-02D294CE9099}"/>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795001DA-A842-3E4F-A5D9-450A10F6E2E0}"/>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4" name="Picture 13" descr="CMeC_Logo_Horizontal_Dark_Background.png">
            <a:extLst>
              <a:ext uri="{FF2B5EF4-FFF2-40B4-BE49-F238E27FC236}">
                <a16:creationId xmlns:a16="http://schemas.microsoft.com/office/drawing/2014/main" id="{E801E967-D30D-63EF-5292-332E13142736}"/>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404080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 IMG + Text (Whit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527DC0B-667A-7C2A-A251-70BA5DB4E1C1}"/>
              </a:ext>
            </a:extLst>
          </p:cNvPr>
          <p:cNvGrpSpPr/>
          <p:nvPr userDrawn="1"/>
        </p:nvGrpSpPr>
        <p:grpSpPr>
          <a:xfrm>
            <a:off x="-3882" y="-1"/>
            <a:ext cx="12187063" cy="6858001"/>
            <a:chOff x="-3882" y="-1"/>
            <a:chExt cx="12187063" cy="6858001"/>
          </a:xfrm>
        </p:grpSpPr>
        <p:sp>
          <p:nvSpPr>
            <p:cNvPr id="9" name="Rectangle 8">
              <a:extLst>
                <a:ext uri="{FF2B5EF4-FFF2-40B4-BE49-F238E27FC236}">
                  <a16:creationId xmlns:a16="http://schemas.microsoft.com/office/drawing/2014/main" id="{7E5CE99F-5379-46BE-69C4-261A964D565C}"/>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726AABD-C0A5-40CB-D6B9-D61E51C9A8E8}"/>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5A04B5EE-621C-61E0-3AE3-0A3C8AF7DDE2}"/>
              </a:ext>
            </a:extLst>
          </p:cNvPr>
          <p:cNvGrpSpPr/>
          <p:nvPr userDrawn="1"/>
        </p:nvGrpSpPr>
        <p:grpSpPr>
          <a:xfrm>
            <a:off x="678264" y="6028486"/>
            <a:ext cx="3872578" cy="610221"/>
            <a:chOff x="678264" y="6028486"/>
            <a:chExt cx="3872578" cy="610221"/>
          </a:xfrm>
        </p:grpSpPr>
        <p:sp>
          <p:nvSpPr>
            <p:cNvPr id="14" name="Rectangle 13">
              <a:extLst>
                <a:ext uri="{FF2B5EF4-FFF2-40B4-BE49-F238E27FC236}">
                  <a16:creationId xmlns:a16="http://schemas.microsoft.com/office/drawing/2014/main" id="{C325BEB7-7524-38AE-2750-DBE59DB14F50}"/>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9B6116FE-5C4C-107D-5852-20348B1C38E7}"/>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C16A92F-0A4B-4DF5-70F3-BACB1B900C00}"/>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363602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 Line</a:t>
            </a:r>
          </a:p>
        </p:txBody>
      </p:sp>
      <p:grpSp>
        <p:nvGrpSpPr>
          <p:cNvPr id="10" name="Group 9">
            <a:extLst>
              <a:ext uri="{FF2B5EF4-FFF2-40B4-BE49-F238E27FC236}">
                <a16:creationId xmlns:a16="http://schemas.microsoft.com/office/drawing/2014/main" id="{6CE9E858-C61B-ED85-38B5-8E39E638F6BA}"/>
              </a:ext>
            </a:extLst>
          </p:cNvPr>
          <p:cNvGrpSpPr/>
          <p:nvPr userDrawn="1"/>
        </p:nvGrpSpPr>
        <p:grpSpPr>
          <a:xfrm>
            <a:off x="694700" y="6098749"/>
            <a:ext cx="3659586" cy="500224"/>
            <a:chOff x="694700" y="6098749"/>
            <a:chExt cx="3659586" cy="500224"/>
          </a:xfrm>
        </p:grpSpPr>
        <p:sp>
          <p:nvSpPr>
            <p:cNvPr id="11" name="Rectangle: Rounded Corners 10">
              <a:extLst>
                <a:ext uri="{FF2B5EF4-FFF2-40B4-BE49-F238E27FC236}">
                  <a16:creationId xmlns:a16="http://schemas.microsoft.com/office/drawing/2014/main" id="{AA96CA11-C59E-9351-1D01-00242360314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DBCDAED6-B051-2CF9-1869-C3F4C0BFDA5D}"/>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8A2A6D24-E19F-B7DF-77C6-3ED960613F3C}"/>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5726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 Text (Whi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95BC352-C1F2-5223-79A3-D1951D40320D}"/>
              </a:ext>
            </a:extLst>
          </p:cNvPr>
          <p:cNvGrpSpPr/>
          <p:nvPr userDrawn="1"/>
        </p:nvGrpSpPr>
        <p:grpSpPr>
          <a:xfrm>
            <a:off x="-3882" y="-1"/>
            <a:ext cx="12187063" cy="6858001"/>
            <a:chOff x="-3882" y="-1"/>
            <a:chExt cx="12187063" cy="6858001"/>
          </a:xfrm>
        </p:grpSpPr>
        <p:sp>
          <p:nvSpPr>
            <p:cNvPr id="11" name="Rectangle 10">
              <a:extLst>
                <a:ext uri="{FF2B5EF4-FFF2-40B4-BE49-F238E27FC236}">
                  <a16:creationId xmlns:a16="http://schemas.microsoft.com/office/drawing/2014/main" id="{28B49361-80AE-3695-3B7E-B660F898A78A}"/>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FF86AFD-E447-F877-521E-A273D2C0037D}"/>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 </a:t>
            </a:r>
            <a:r>
              <a:rPr lang="en-US" dirty="0" err="1"/>
              <a:t>Orci</a:t>
            </a:r>
            <a:r>
              <a:rPr lang="en-US" dirty="0"/>
              <a:t> </a:t>
            </a:r>
            <a:r>
              <a:rPr lang="en-US" dirty="0" err="1"/>
              <a:t>varius</a:t>
            </a:r>
            <a:r>
              <a:rPr lang="en-US" dirty="0"/>
              <a:t> </a:t>
            </a:r>
            <a:r>
              <a:rPr lang="en-US" dirty="0" err="1"/>
              <a:t>natoque</a:t>
            </a:r>
            <a:r>
              <a:rPr lang="en-US" dirty="0"/>
              <a:t> </a:t>
            </a:r>
            <a:r>
              <a:rPr lang="en-US" dirty="0" err="1"/>
              <a:t>penatibus</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a:t>
            </a:r>
            <a:r>
              <a:rPr lang="en-US" dirty="0" err="1"/>
              <a:t>ridiculus</a:t>
            </a:r>
            <a:r>
              <a:rPr lang="en-US" dirty="0"/>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Sub Line</a:t>
            </a:r>
          </a:p>
        </p:txBody>
      </p:sp>
      <p:grpSp>
        <p:nvGrpSpPr>
          <p:cNvPr id="5" name="Group 4">
            <a:extLst>
              <a:ext uri="{FF2B5EF4-FFF2-40B4-BE49-F238E27FC236}">
                <a16:creationId xmlns:a16="http://schemas.microsoft.com/office/drawing/2014/main" id="{EB738CEB-8498-03B3-AE62-8BEEA732D815}"/>
              </a:ext>
            </a:extLst>
          </p:cNvPr>
          <p:cNvGrpSpPr/>
          <p:nvPr userDrawn="1"/>
        </p:nvGrpSpPr>
        <p:grpSpPr>
          <a:xfrm>
            <a:off x="678264" y="6028486"/>
            <a:ext cx="3872578" cy="610221"/>
            <a:chOff x="678264" y="6028486"/>
            <a:chExt cx="3872578" cy="610221"/>
          </a:xfrm>
        </p:grpSpPr>
        <p:sp>
          <p:nvSpPr>
            <p:cNvPr id="20" name="Rectangle 19">
              <a:extLst>
                <a:ext uri="{FF2B5EF4-FFF2-40B4-BE49-F238E27FC236}">
                  <a16:creationId xmlns:a16="http://schemas.microsoft.com/office/drawing/2014/main" id="{042DDF16-4DA8-5CF6-D14C-99C4643E334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UVM_LCOM_CMCE_Horiz G.png">
              <a:extLst>
                <a:ext uri="{FF2B5EF4-FFF2-40B4-BE49-F238E27FC236}">
                  <a16:creationId xmlns:a16="http://schemas.microsoft.com/office/drawing/2014/main" id="{8524DCE4-43A5-1F5F-00B2-2B54E30835D8}"/>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22" name="Picture 21" descr="CMeC_Logo_Horizontal.png">
            <a:extLst>
              <a:ext uri="{FF2B5EF4-FFF2-40B4-BE49-F238E27FC236}">
                <a16:creationId xmlns:a16="http://schemas.microsoft.com/office/drawing/2014/main" id="{47F7A8D5-3E0C-9786-655B-60CC663D740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4182594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grpSp>
        <p:nvGrpSpPr>
          <p:cNvPr id="9" name="Group 8">
            <a:extLst>
              <a:ext uri="{FF2B5EF4-FFF2-40B4-BE49-F238E27FC236}">
                <a16:creationId xmlns:a16="http://schemas.microsoft.com/office/drawing/2014/main" id="{87CC3EF0-9053-8C2D-39E3-30B0AC3B2980}"/>
              </a:ext>
            </a:extLst>
          </p:cNvPr>
          <p:cNvGrpSpPr/>
          <p:nvPr userDrawn="1"/>
        </p:nvGrpSpPr>
        <p:grpSpPr>
          <a:xfrm>
            <a:off x="694700" y="6098749"/>
            <a:ext cx="3659586" cy="500224"/>
            <a:chOff x="694700" y="6098749"/>
            <a:chExt cx="3659586" cy="500224"/>
          </a:xfrm>
        </p:grpSpPr>
        <p:sp>
          <p:nvSpPr>
            <p:cNvPr id="13" name="Rectangle: Rounded Corners 12">
              <a:extLst>
                <a:ext uri="{FF2B5EF4-FFF2-40B4-BE49-F238E27FC236}">
                  <a16:creationId xmlns:a16="http://schemas.microsoft.com/office/drawing/2014/main" id="{20AFC4E4-074F-58D0-E92E-1C50B1D7C51E}"/>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UVM_LCOM_CMCE_Horiz W.png">
              <a:extLst>
                <a:ext uri="{FF2B5EF4-FFF2-40B4-BE49-F238E27FC236}">
                  <a16:creationId xmlns:a16="http://schemas.microsoft.com/office/drawing/2014/main" id="{B7AB646F-E039-25A9-6F4C-D79471897524}"/>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00B155EA-0658-C4D3-B9DC-EA57976ACD01}"/>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73438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 IMG + Text (Whit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73B932D-6ED8-EDE4-15F5-E32C52054725}"/>
              </a:ext>
            </a:extLst>
          </p:cNvPr>
          <p:cNvGrpSpPr/>
          <p:nvPr userDrawn="1"/>
        </p:nvGrpSpPr>
        <p:grpSpPr>
          <a:xfrm>
            <a:off x="-3882" y="-1"/>
            <a:ext cx="12187063" cy="6858001"/>
            <a:chOff x="-3882" y="-1"/>
            <a:chExt cx="12187063" cy="6858001"/>
          </a:xfrm>
        </p:grpSpPr>
        <p:sp>
          <p:nvSpPr>
            <p:cNvPr id="13" name="Rectangle 12">
              <a:extLst>
                <a:ext uri="{FF2B5EF4-FFF2-40B4-BE49-F238E27FC236}">
                  <a16:creationId xmlns:a16="http://schemas.microsoft.com/office/drawing/2014/main" id="{1ADE8DC6-AF10-3D74-7FCE-3F42609401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A906D59B-69B8-F059-A18C-88A2D486F7F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endParaRPr lang="en-US" dirty="0"/>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rcRect/>
          <a:stretch/>
        </p:blipFill>
        <p:spPr>
          <a:xfrm>
            <a:off x="706388" y="6152528"/>
            <a:ext cx="1274769" cy="410197"/>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Pellentesque</a:t>
            </a:r>
            <a:r>
              <a:rPr lang="en-US" dirty="0"/>
              <a:t> </a:t>
            </a:r>
            <a:r>
              <a:rPr lang="en-US" dirty="0" err="1"/>
              <a:t>tempor</a:t>
            </a:r>
            <a:r>
              <a:rPr lang="en-US" dirty="0"/>
              <a:t> fermentum </a:t>
            </a:r>
            <a:r>
              <a:rPr lang="en-US" dirty="0" err="1"/>
              <a:t>odio</a:t>
            </a:r>
            <a:r>
              <a:rPr lang="en-US" dirty="0"/>
              <a:t>. </a:t>
            </a:r>
            <a:r>
              <a:rPr lang="en-US" dirty="0" err="1"/>
              <a:t>Mauris</a:t>
            </a:r>
            <a:r>
              <a:rPr lang="en-US" dirty="0"/>
              <a:t> </a:t>
            </a:r>
            <a:r>
              <a:rPr lang="en-US" dirty="0" err="1"/>
              <a:t>pellentesque</a:t>
            </a:r>
            <a:r>
              <a:rPr lang="en-US" dirty="0"/>
              <a:t> </a:t>
            </a:r>
            <a:r>
              <a:rPr lang="en-US" dirty="0" err="1"/>
              <a:t>lobortis</a:t>
            </a:r>
            <a:r>
              <a:rPr lang="en-US" dirty="0"/>
              <a:t> ipsum, vel </a:t>
            </a:r>
            <a:r>
              <a:rPr lang="en-US" dirty="0" err="1"/>
              <a:t>finibus</a:t>
            </a:r>
            <a:r>
              <a:rPr lang="en-US" dirty="0"/>
              <a:t> </a:t>
            </a:r>
            <a:r>
              <a:rPr lang="en-US" dirty="0" err="1"/>
              <a:t>erat</a:t>
            </a:r>
            <a:r>
              <a:rPr lang="en-US" dirty="0"/>
              <a:t> </a:t>
            </a:r>
            <a:r>
              <a:rPr lang="en-US" dirty="0" err="1"/>
              <a:t>pretium</a:t>
            </a:r>
            <a:r>
              <a:rPr lang="en-US" dirty="0"/>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dirty="0"/>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dirty="0"/>
          </a:p>
        </p:txBody>
      </p:sp>
    </p:spTree>
    <p:extLst>
      <p:ext uri="{BB962C8B-B14F-4D97-AF65-F5344CB8AC3E}">
        <p14:creationId xmlns:p14="http://schemas.microsoft.com/office/powerpoint/2010/main" val="341066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Image (Gree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6" y="0"/>
            <a:ext cx="12189532" cy="6859387"/>
          </a:xfrm>
          <a:prstGeom prst="rect">
            <a:avLst/>
          </a:prstGeom>
        </p:spPr>
      </p:pic>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dirty="0"/>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dirty="0"/>
          </a:p>
        </p:txBody>
      </p:sp>
      <p:grpSp>
        <p:nvGrpSpPr>
          <p:cNvPr id="2" name="Group 1">
            <a:extLst>
              <a:ext uri="{FF2B5EF4-FFF2-40B4-BE49-F238E27FC236}">
                <a16:creationId xmlns:a16="http://schemas.microsoft.com/office/drawing/2014/main" id="{0C359379-8FEE-A7E7-DE75-A004B99052A0}"/>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490F4617-DF6D-8A7B-EF41-F6C7ED33EE3C}"/>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138D755-94EA-67FE-CC81-1980C4A51225}"/>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9E69FB8A-64EF-82D8-A4E9-08526DBC0891}"/>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19027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Image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61F406A-2269-3B0E-CBD1-4D9F348F5421}"/>
              </a:ext>
            </a:extLst>
          </p:cNvPr>
          <p:cNvGrpSpPr/>
          <p:nvPr userDrawn="1"/>
        </p:nvGrpSpPr>
        <p:grpSpPr>
          <a:xfrm>
            <a:off x="-3882" y="-1"/>
            <a:ext cx="12187063" cy="6858001"/>
            <a:chOff x="-3882" y="-1"/>
            <a:chExt cx="12187063" cy="6858001"/>
          </a:xfrm>
        </p:grpSpPr>
        <p:sp>
          <p:nvSpPr>
            <p:cNvPr id="3" name="Rectangle 2">
              <a:extLst>
                <a:ext uri="{FF2B5EF4-FFF2-40B4-BE49-F238E27FC236}">
                  <a16:creationId xmlns:a16="http://schemas.microsoft.com/office/drawing/2014/main" id="{8BCF1C66-3CE3-3AE1-4CA2-27394ECD6C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A9E27EF-C8DA-FA1B-7DBF-0AEEEBFC495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dirty="0"/>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grpSp>
        <p:nvGrpSpPr>
          <p:cNvPr id="5" name="Group 4">
            <a:extLst>
              <a:ext uri="{FF2B5EF4-FFF2-40B4-BE49-F238E27FC236}">
                <a16:creationId xmlns:a16="http://schemas.microsoft.com/office/drawing/2014/main" id="{3BE95476-A72E-D376-5569-8706DF5CF3FE}"/>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C034D7D9-3297-EC39-DDE0-DEACA315AFA5}"/>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83D4CE23-A4C0-AAB8-D64E-7F93F682EFEE}"/>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5F0972C6-243A-9786-AB0C-FF384BC5C79C}"/>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7007065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meline (Green)">
    <p:spTree>
      <p:nvGrpSpPr>
        <p:cNvPr id="1" name=""/>
        <p:cNvGrpSpPr/>
        <p:nvPr/>
      </p:nvGrpSpPr>
      <p:grpSpPr>
        <a:xfrm>
          <a:off x="0" y="0"/>
          <a:ext cx="0" cy="0"/>
          <a:chOff x="0" y="0"/>
          <a:chExt cx="0" cy="0"/>
        </a:xfrm>
      </p:grpSpPr>
      <p:sp>
        <p:nvSpPr>
          <p:cNvPr id="16" name="Text Placeholder 19">
            <a:extLst>
              <a:ext uri="{FF2B5EF4-FFF2-40B4-BE49-F238E27FC236}">
                <a16:creationId xmlns:a16="http://schemas.microsoft.com/office/drawing/2014/main" id="{F9DAC85E-3213-8753-78A0-F0B3D173AA36}"/>
              </a:ext>
            </a:extLst>
          </p:cNvPr>
          <p:cNvSpPr>
            <a:spLocks noGrp="1"/>
          </p:cNvSpPr>
          <p:nvPr>
            <p:ph type="body" sz="quarter" idx="20" hasCustomPrompt="1"/>
          </p:nvPr>
        </p:nvSpPr>
        <p:spPr>
          <a:xfrm>
            <a:off x="9933545" y="3866169"/>
            <a:ext cx="1688531" cy="393700"/>
          </a:xfrm>
          <a:prstGeom prst="rect">
            <a:avLst/>
          </a:prstGeom>
        </p:spPr>
        <p:txBody>
          <a:bodyPr/>
          <a:lstStyle>
            <a:lvl1pPr marL="0" indent="0" algn="l">
              <a:buNone/>
              <a:defRPr b="1" i="0">
                <a:solidFill>
                  <a:srgbClr val="FFD100"/>
                </a:solidFill>
                <a:latin typeface="+mj-lt"/>
              </a:defRPr>
            </a:lvl1pPr>
          </a:lstStyle>
          <a:p>
            <a:pPr lvl="0"/>
            <a:r>
              <a:rPr lang="en-US" dirty="0"/>
              <a:t>20XX</a:t>
            </a:r>
          </a:p>
        </p:txBody>
      </p:sp>
      <p:sp>
        <p:nvSpPr>
          <p:cNvPr id="17" name="Text Placeholder 19">
            <a:extLst>
              <a:ext uri="{FF2B5EF4-FFF2-40B4-BE49-F238E27FC236}">
                <a16:creationId xmlns:a16="http://schemas.microsoft.com/office/drawing/2014/main" id="{3D543707-3B55-7201-D87B-AD156BA4BB04}"/>
              </a:ext>
            </a:extLst>
          </p:cNvPr>
          <p:cNvSpPr>
            <a:spLocks noGrp="1"/>
          </p:cNvSpPr>
          <p:nvPr>
            <p:ph type="body" sz="quarter" idx="21" hasCustomPrompt="1"/>
          </p:nvPr>
        </p:nvSpPr>
        <p:spPr>
          <a:xfrm>
            <a:off x="993354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dirty="0"/>
              <a:t>Information about the Date.</a:t>
            </a:r>
          </a:p>
        </p:txBody>
      </p:sp>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7" y="0"/>
            <a:ext cx="12189530" cy="6859387"/>
          </a:xfrm>
          <a:prstGeom prst="rect">
            <a:avLst/>
          </a:prstGeom>
        </p:spPr>
      </p:pic>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dirty="0"/>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FFD100"/>
                </a:solidFill>
                <a:latin typeface="+mj-lt"/>
              </a:defRPr>
            </a:lvl1pPr>
          </a:lstStyle>
          <a:p>
            <a:pPr lvl="0"/>
            <a:r>
              <a:rPr lang="en-US" dirty="0"/>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dirty="0"/>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FFD100"/>
                </a:solidFill>
                <a:latin typeface="+mj-lt"/>
              </a:defRPr>
            </a:lvl1pPr>
          </a:lstStyle>
          <a:p>
            <a:pPr lvl="0"/>
            <a:r>
              <a:rPr lang="en-US" dirty="0"/>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dirty="0"/>
              <a:t>Information about the Date.</a:t>
            </a:r>
          </a:p>
        </p:txBody>
      </p:sp>
      <p:grpSp>
        <p:nvGrpSpPr>
          <p:cNvPr id="6" name="Group 5">
            <a:extLst>
              <a:ext uri="{FF2B5EF4-FFF2-40B4-BE49-F238E27FC236}">
                <a16:creationId xmlns:a16="http://schemas.microsoft.com/office/drawing/2014/main" id="{5CEA7DED-229E-D1A7-08AD-91806C4F7EED}"/>
              </a:ext>
            </a:extLst>
          </p:cNvPr>
          <p:cNvGrpSpPr/>
          <p:nvPr userDrawn="1"/>
        </p:nvGrpSpPr>
        <p:grpSpPr>
          <a:xfrm>
            <a:off x="694700" y="6098749"/>
            <a:ext cx="3659586" cy="500224"/>
            <a:chOff x="694700" y="6098749"/>
            <a:chExt cx="3659586" cy="500224"/>
          </a:xfrm>
        </p:grpSpPr>
        <p:sp>
          <p:nvSpPr>
            <p:cNvPr id="8" name="Rectangle: Rounded Corners 7">
              <a:extLst>
                <a:ext uri="{FF2B5EF4-FFF2-40B4-BE49-F238E27FC236}">
                  <a16:creationId xmlns:a16="http://schemas.microsoft.com/office/drawing/2014/main" id="{E0624423-19CE-2C00-5885-0E5CEA98686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B6AA4E9F-219C-0952-500C-6AA19ED81C13}"/>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1C14739A-857E-27D8-3A91-4457D4A5463C}"/>
              </a:ext>
            </a:extLst>
          </p:cNvPr>
          <p:cNvPicPr>
            <a:picLocks noChangeAspect="1"/>
          </p:cNvPicPr>
          <p:nvPr userDrawn="1"/>
        </p:nvPicPr>
        <p:blipFill>
          <a:blip r:embed="rId4"/>
          <a:stretch>
            <a:fillRect/>
          </a:stretch>
        </p:blipFill>
        <p:spPr>
          <a:xfrm>
            <a:off x="10088563" y="6042595"/>
            <a:ext cx="1579563" cy="456058"/>
          </a:xfrm>
          <a:prstGeom prst="rect">
            <a:avLst/>
          </a:prstGeom>
        </p:spPr>
      </p:pic>
      <p:sp>
        <p:nvSpPr>
          <p:cNvPr id="14" name="Text Placeholder 19">
            <a:extLst>
              <a:ext uri="{FF2B5EF4-FFF2-40B4-BE49-F238E27FC236}">
                <a16:creationId xmlns:a16="http://schemas.microsoft.com/office/drawing/2014/main" id="{7EEF4CE4-8A4B-F302-B73E-CB27C03EE66F}"/>
              </a:ext>
            </a:extLst>
          </p:cNvPr>
          <p:cNvSpPr>
            <a:spLocks noGrp="1"/>
          </p:cNvSpPr>
          <p:nvPr>
            <p:ph type="body" sz="quarter" idx="18" hasCustomPrompt="1"/>
          </p:nvPr>
        </p:nvSpPr>
        <p:spPr>
          <a:xfrm>
            <a:off x="7154215" y="2958346"/>
            <a:ext cx="1688531" cy="393700"/>
          </a:xfrm>
          <a:prstGeom prst="rect">
            <a:avLst/>
          </a:prstGeom>
        </p:spPr>
        <p:txBody>
          <a:bodyPr/>
          <a:lstStyle>
            <a:lvl1pPr marL="0" indent="0" algn="l">
              <a:buNone/>
              <a:defRPr b="1" i="0">
                <a:solidFill>
                  <a:srgbClr val="FFD100"/>
                </a:solidFill>
                <a:latin typeface="+mj-lt"/>
              </a:defRPr>
            </a:lvl1pPr>
          </a:lstStyle>
          <a:p>
            <a:pPr lvl="0"/>
            <a:r>
              <a:rPr lang="en-US" dirty="0"/>
              <a:t>20XX</a:t>
            </a:r>
          </a:p>
        </p:txBody>
      </p:sp>
      <p:sp>
        <p:nvSpPr>
          <p:cNvPr id="15" name="Text Placeholder 19">
            <a:extLst>
              <a:ext uri="{FF2B5EF4-FFF2-40B4-BE49-F238E27FC236}">
                <a16:creationId xmlns:a16="http://schemas.microsoft.com/office/drawing/2014/main" id="{F8D42609-9855-C271-197E-B84A911DD0DB}"/>
              </a:ext>
            </a:extLst>
          </p:cNvPr>
          <p:cNvSpPr>
            <a:spLocks noGrp="1"/>
          </p:cNvSpPr>
          <p:nvPr>
            <p:ph type="body" sz="quarter" idx="19" hasCustomPrompt="1"/>
          </p:nvPr>
        </p:nvSpPr>
        <p:spPr>
          <a:xfrm>
            <a:off x="7154215"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dirty="0"/>
              <a:t>Information about the Date.</a:t>
            </a:r>
          </a:p>
        </p:txBody>
      </p:sp>
      <p:sp>
        <p:nvSpPr>
          <p:cNvPr id="18" name="Text Placeholder 19">
            <a:extLst>
              <a:ext uri="{FF2B5EF4-FFF2-40B4-BE49-F238E27FC236}">
                <a16:creationId xmlns:a16="http://schemas.microsoft.com/office/drawing/2014/main" id="{ED7C85FC-FFD5-1CA1-D4E5-8D8A1BC2F9E5}"/>
              </a:ext>
            </a:extLst>
          </p:cNvPr>
          <p:cNvSpPr>
            <a:spLocks noGrp="1"/>
          </p:cNvSpPr>
          <p:nvPr>
            <p:ph type="body" sz="quarter" idx="22" hasCustomPrompt="1"/>
          </p:nvPr>
        </p:nvSpPr>
        <p:spPr>
          <a:xfrm>
            <a:off x="9979595" y="3866169"/>
            <a:ext cx="1688531" cy="393700"/>
          </a:xfrm>
          <a:prstGeom prst="rect">
            <a:avLst/>
          </a:prstGeom>
        </p:spPr>
        <p:txBody>
          <a:bodyPr/>
          <a:lstStyle>
            <a:lvl1pPr marL="0" indent="0" algn="l">
              <a:buNone/>
              <a:defRPr b="1" i="0">
                <a:solidFill>
                  <a:srgbClr val="FFD100"/>
                </a:solidFill>
                <a:latin typeface="+mj-lt"/>
              </a:defRPr>
            </a:lvl1pPr>
          </a:lstStyle>
          <a:p>
            <a:pPr lvl="0"/>
            <a:r>
              <a:rPr lang="en-US" dirty="0"/>
              <a:t>20XX</a:t>
            </a:r>
          </a:p>
        </p:txBody>
      </p:sp>
      <p:sp>
        <p:nvSpPr>
          <p:cNvPr id="19" name="Text Placeholder 19">
            <a:extLst>
              <a:ext uri="{FF2B5EF4-FFF2-40B4-BE49-F238E27FC236}">
                <a16:creationId xmlns:a16="http://schemas.microsoft.com/office/drawing/2014/main" id="{3145C005-9A81-523A-BC2B-5EED24317DA7}"/>
              </a:ext>
            </a:extLst>
          </p:cNvPr>
          <p:cNvSpPr>
            <a:spLocks noGrp="1"/>
          </p:cNvSpPr>
          <p:nvPr>
            <p:ph type="body" sz="quarter" idx="23" hasCustomPrompt="1"/>
          </p:nvPr>
        </p:nvSpPr>
        <p:spPr>
          <a:xfrm>
            <a:off x="997959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dirty="0"/>
              <a:t>Information about the Date.</a:t>
            </a:r>
          </a:p>
        </p:txBody>
      </p:sp>
    </p:spTree>
    <p:extLst>
      <p:ext uri="{BB962C8B-B14F-4D97-AF65-F5344CB8AC3E}">
        <p14:creationId xmlns:p14="http://schemas.microsoft.com/office/powerpoint/2010/main" val="3465326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meline (Whi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827A3E4-7694-DEBF-0D4B-FB8F62BD8F61}"/>
              </a:ext>
            </a:extLst>
          </p:cNvPr>
          <p:cNvGrpSpPr/>
          <p:nvPr userDrawn="1"/>
        </p:nvGrpSpPr>
        <p:grpSpPr>
          <a:xfrm>
            <a:off x="-3882" y="-1"/>
            <a:ext cx="12187063" cy="6858001"/>
            <a:chOff x="-3882" y="-1"/>
            <a:chExt cx="12187063" cy="6858001"/>
          </a:xfrm>
        </p:grpSpPr>
        <p:sp>
          <p:nvSpPr>
            <p:cNvPr id="15" name="Rectangle 14">
              <a:extLst>
                <a:ext uri="{FF2B5EF4-FFF2-40B4-BE49-F238E27FC236}">
                  <a16:creationId xmlns:a16="http://schemas.microsoft.com/office/drawing/2014/main" id="{2472325D-BBD1-30D3-D1D5-71D197775A83}"/>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8827CCA8-8DED-635E-1C7E-426E5D64B8A0}"/>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dirty="0"/>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154734"/>
                </a:solidFill>
                <a:latin typeface="+mj-lt"/>
              </a:defRPr>
            </a:lvl1pPr>
          </a:lstStyle>
          <a:p>
            <a:pPr lvl="0"/>
            <a:r>
              <a:rPr lang="en-US" dirty="0"/>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dirty="0"/>
              <a:t>Information about the Date.</a:t>
            </a:r>
          </a:p>
        </p:txBody>
      </p:sp>
      <p:sp>
        <p:nvSpPr>
          <p:cNvPr id="23" name="Text Placeholder 19">
            <a:extLst>
              <a:ext uri="{FF2B5EF4-FFF2-40B4-BE49-F238E27FC236}">
                <a16:creationId xmlns:a16="http://schemas.microsoft.com/office/drawing/2014/main" id="{0FB04284-AA97-184F-DFE1-52ACA680ADB6}"/>
              </a:ext>
            </a:extLst>
          </p:cNvPr>
          <p:cNvSpPr>
            <a:spLocks noGrp="1"/>
          </p:cNvSpPr>
          <p:nvPr>
            <p:ph type="body" sz="quarter" idx="12" hasCustomPrompt="1"/>
          </p:nvPr>
        </p:nvSpPr>
        <p:spPr>
          <a:xfrm>
            <a:off x="7481594" y="2958346"/>
            <a:ext cx="1688531" cy="393700"/>
          </a:xfrm>
          <a:prstGeom prst="rect">
            <a:avLst/>
          </a:prstGeom>
        </p:spPr>
        <p:txBody>
          <a:bodyPr/>
          <a:lstStyle>
            <a:lvl1pPr marL="0" indent="0" algn="l">
              <a:buNone/>
              <a:defRPr b="1" i="0">
                <a:solidFill>
                  <a:srgbClr val="154734"/>
                </a:solidFill>
                <a:latin typeface="+mj-lt"/>
              </a:defRPr>
            </a:lvl1pPr>
          </a:lstStyle>
          <a:p>
            <a:pPr lvl="0"/>
            <a:r>
              <a:rPr lang="en-US" dirty="0"/>
              <a:t>20XX</a:t>
            </a:r>
          </a:p>
        </p:txBody>
      </p:sp>
      <p:sp>
        <p:nvSpPr>
          <p:cNvPr id="24" name="Text Placeholder 19">
            <a:extLst>
              <a:ext uri="{FF2B5EF4-FFF2-40B4-BE49-F238E27FC236}">
                <a16:creationId xmlns:a16="http://schemas.microsoft.com/office/drawing/2014/main" id="{B832DA12-5E88-E056-EAB1-C2D8F8200194}"/>
              </a:ext>
            </a:extLst>
          </p:cNvPr>
          <p:cNvSpPr>
            <a:spLocks noGrp="1"/>
          </p:cNvSpPr>
          <p:nvPr>
            <p:ph type="body" sz="quarter" idx="13" hasCustomPrompt="1"/>
          </p:nvPr>
        </p:nvSpPr>
        <p:spPr>
          <a:xfrm>
            <a:off x="7481594"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dirty="0"/>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154734"/>
                </a:solidFill>
                <a:latin typeface="+mj-lt"/>
              </a:defRPr>
            </a:lvl1pPr>
          </a:lstStyle>
          <a:p>
            <a:pPr lvl="0"/>
            <a:r>
              <a:rPr lang="en-US" dirty="0"/>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dirty="0"/>
              <a:t>Information about the Date.</a:t>
            </a:r>
          </a:p>
        </p:txBody>
      </p:sp>
      <p:sp>
        <p:nvSpPr>
          <p:cNvPr id="27" name="Text Placeholder 19">
            <a:extLst>
              <a:ext uri="{FF2B5EF4-FFF2-40B4-BE49-F238E27FC236}">
                <a16:creationId xmlns:a16="http://schemas.microsoft.com/office/drawing/2014/main" id="{8411A662-6C0B-32A5-5663-D8337FEAA193}"/>
              </a:ext>
            </a:extLst>
          </p:cNvPr>
          <p:cNvSpPr>
            <a:spLocks noGrp="1"/>
          </p:cNvSpPr>
          <p:nvPr>
            <p:ph type="body" sz="quarter" idx="16" hasCustomPrompt="1"/>
          </p:nvPr>
        </p:nvSpPr>
        <p:spPr>
          <a:xfrm>
            <a:off x="9933545" y="3866169"/>
            <a:ext cx="1688531" cy="393700"/>
          </a:xfrm>
          <a:prstGeom prst="rect">
            <a:avLst/>
          </a:prstGeom>
        </p:spPr>
        <p:txBody>
          <a:bodyPr/>
          <a:lstStyle>
            <a:lvl1pPr marL="0" indent="0" algn="l">
              <a:buNone/>
              <a:defRPr b="1" i="0">
                <a:solidFill>
                  <a:srgbClr val="154734"/>
                </a:solidFill>
                <a:latin typeface="+mj-lt"/>
              </a:defRPr>
            </a:lvl1pPr>
          </a:lstStyle>
          <a:p>
            <a:pPr lvl="0"/>
            <a:r>
              <a:rPr lang="en-US" dirty="0"/>
              <a:t>20XX</a:t>
            </a:r>
          </a:p>
        </p:txBody>
      </p:sp>
      <p:sp>
        <p:nvSpPr>
          <p:cNvPr id="28" name="Text Placeholder 19">
            <a:extLst>
              <a:ext uri="{FF2B5EF4-FFF2-40B4-BE49-F238E27FC236}">
                <a16:creationId xmlns:a16="http://schemas.microsoft.com/office/drawing/2014/main" id="{98E2C73D-F122-AEF6-5574-F631D3CD8B62}"/>
              </a:ext>
            </a:extLst>
          </p:cNvPr>
          <p:cNvSpPr>
            <a:spLocks noGrp="1"/>
          </p:cNvSpPr>
          <p:nvPr>
            <p:ph type="body" sz="quarter" idx="17" hasCustomPrompt="1"/>
          </p:nvPr>
        </p:nvSpPr>
        <p:spPr>
          <a:xfrm>
            <a:off x="9933545"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dirty="0"/>
              <a:t>Information about the Date.</a:t>
            </a:r>
          </a:p>
        </p:txBody>
      </p:sp>
      <p:grpSp>
        <p:nvGrpSpPr>
          <p:cNvPr id="2" name="Group 1">
            <a:extLst>
              <a:ext uri="{FF2B5EF4-FFF2-40B4-BE49-F238E27FC236}">
                <a16:creationId xmlns:a16="http://schemas.microsoft.com/office/drawing/2014/main" id="{A9E46180-D7CC-96D1-DC06-16BAD43E2795}"/>
              </a:ext>
            </a:extLst>
          </p:cNvPr>
          <p:cNvGrpSpPr/>
          <p:nvPr userDrawn="1"/>
        </p:nvGrpSpPr>
        <p:grpSpPr>
          <a:xfrm>
            <a:off x="678264" y="6028486"/>
            <a:ext cx="3872578" cy="610221"/>
            <a:chOff x="678264" y="6028486"/>
            <a:chExt cx="3872578" cy="610221"/>
          </a:xfrm>
        </p:grpSpPr>
        <p:sp>
          <p:nvSpPr>
            <p:cNvPr id="3" name="Rectangle 2">
              <a:extLst>
                <a:ext uri="{FF2B5EF4-FFF2-40B4-BE49-F238E27FC236}">
                  <a16:creationId xmlns:a16="http://schemas.microsoft.com/office/drawing/2014/main" id="{1C78F02C-061B-2E65-B457-B05322D60F7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B279CB54-FA9B-F5AC-9E11-3FF075116D0C}"/>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6" name="Picture 5" descr="CMeC_Logo_Horizontal.png">
            <a:extLst>
              <a:ext uri="{FF2B5EF4-FFF2-40B4-BE49-F238E27FC236}">
                <a16:creationId xmlns:a16="http://schemas.microsoft.com/office/drawing/2014/main" id="{491A6B20-1EC3-E8FA-7E59-03027493D627}"/>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6484224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11786384-4B8B-AE93-F7AC-32BBFD45C5B4}"/>
              </a:ext>
            </a:extLst>
          </p:cNvPr>
          <p:cNvSpPr>
            <a:spLocks noGrp="1"/>
          </p:cNvSpPr>
          <p:nvPr>
            <p:ph type="pic" sz="quarter" idx="14" hasCustomPrompt="1"/>
          </p:nvPr>
        </p:nvSpPr>
        <p:spPr>
          <a:xfrm>
            <a:off x="1" y="171450"/>
            <a:ext cx="12192000" cy="6686550"/>
          </a:xfrm>
          <a:prstGeom prst="rect">
            <a:avLst/>
          </a:prstGeom>
          <a:solidFill>
            <a:schemeClr val="bg2">
              <a:lumMod val="90000"/>
            </a:schemeClr>
          </a:solidFill>
        </p:spPr>
        <p:txBody>
          <a:bodyPr anchor="ctr"/>
          <a:lstStyle>
            <a:lvl1pPr marL="0" indent="0" algn="ctr">
              <a:buNone/>
              <a:defRPr/>
            </a:lvl1pPr>
          </a:lstStyle>
          <a:p>
            <a:r>
              <a:rPr lang="en-US" dirty="0"/>
              <a:t>Insert Picture</a:t>
            </a:r>
          </a:p>
        </p:txBody>
      </p:sp>
      <p:sp>
        <p:nvSpPr>
          <p:cNvPr id="6" name="Rectangle 5">
            <a:extLst>
              <a:ext uri="{FF2B5EF4-FFF2-40B4-BE49-F238E27FC236}">
                <a16:creationId xmlns:a16="http://schemas.microsoft.com/office/drawing/2014/main" id="{2BB4F7FB-4DAB-FCA4-A1CD-8C932883575E}"/>
              </a:ext>
            </a:extLst>
          </p:cNvPr>
          <p:cNvSpPr/>
          <p:nvPr userDrawn="1"/>
        </p:nvSpPr>
        <p:spPr>
          <a:xfrm>
            <a:off x="0" y="5440681"/>
            <a:ext cx="12192000" cy="1417319"/>
          </a:xfrm>
          <a:prstGeom prst="rect">
            <a:avLst/>
          </a:prstGeom>
          <a:gradFill flip="none" rotWithShape="1">
            <a:gsLst>
              <a:gs pos="100000">
                <a:schemeClr val="tx1">
                  <a:lumMod val="66285"/>
                  <a:lumOff val="33715"/>
                </a:schemeClr>
              </a:gs>
              <a:gs pos="0">
                <a:schemeClr val="tx1">
                  <a:alpha val="0"/>
                  <a:lumMod val="36495"/>
                  <a:lumOff val="63505"/>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979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576C1B2-0DA1-F5D2-6204-9E685D770001}"/>
              </a:ext>
            </a:extLst>
          </p:cNvPr>
          <p:cNvSpPr txBox="1">
            <a:spLocks/>
          </p:cNvSpPr>
          <p:nvPr userDrawn="1"/>
        </p:nvSpPr>
        <p:spPr>
          <a:xfrm>
            <a:off x="502592" y="1122363"/>
            <a:ext cx="8614904" cy="2387600"/>
          </a:xfrm>
          <a:prstGeom prst="rect">
            <a:avLst/>
          </a:prstGeom>
        </p:spPr>
        <p:txBody>
          <a:bodyPr anchor="b"/>
          <a:lstStyle>
            <a:lvl1pPr algn="l" defTabSz="914400" rtl="0" eaLnBrk="1" latinLnBrk="0" hangingPunct="1">
              <a:lnSpc>
                <a:spcPct val="90000"/>
              </a:lnSpc>
              <a:spcBef>
                <a:spcPct val="0"/>
              </a:spcBef>
              <a:buNone/>
              <a:defRPr sz="6000" b="1" kern="1200">
                <a:solidFill>
                  <a:schemeClr val="bg1"/>
                </a:solidFill>
                <a:latin typeface="Times New Roman" panose="02020603050405020304" pitchFamily="18" charset="0"/>
                <a:ea typeface="+mj-ea"/>
                <a:cs typeface="Times New Roman" panose="02020603050405020304" pitchFamily="18" charset="0"/>
              </a:defRPr>
            </a:lvl1pPr>
          </a:lstStyle>
          <a:p>
            <a:r>
              <a:rPr lang="en-US" dirty="0"/>
              <a:t>University of</a:t>
            </a:r>
            <a:br>
              <a:rPr lang="en-US" dirty="0"/>
            </a:br>
            <a:r>
              <a:rPr lang="en-US" dirty="0"/>
              <a:t>Vermont</a:t>
            </a:r>
          </a:p>
        </p:txBody>
      </p:sp>
      <p:sp>
        <p:nvSpPr>
          <p:cNvPr id="5" name="Subtitle 2">
            <a:extLst>
              <a:ext uri="{FF2B5EF4-FFF2-40B4-BE49-F238E27FC236}">
                <a16:creationId xmlns:a16="http://schemas.microsoft.com/office/drawing/2014/main" id="{A816F94E-748B-7D45-D414-4BE2D60D31AF}"/>
              </a:ext>
            </a:extLst>
          </p:cNvPr>
          <p:cNvSpPr txBox="1">
            <a:spLocks/>
          </p:cNvSpPr>
          <p:nvPr userDrawn="1"/>
        </p:nvSpPr>
        <p:spPr>
          <a:xfrm>
            <a:off x="502592" y="3602038"/>
            <a:ext cx="8614904" cy="165576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2022 </a:t>
            </a:r>
            <a:r>
              <a:rPr lang="en-US" dirty="0" err="1"/>
              <a:t>Powerpoint</a:t>
            </a:r>
            <a:r>
              <a:rPr lang="en-US" dirty="0"/>
              <a:t> Template</a:t>
            </a:r>
          </a:p>
        </p:txBody>
      </p:sp>
      <p:pic>
        <p:nvPicPr>
          <p:cNvPr id="3" name="Picture 2">
            <a:extLst>
              <a:ext uri="{FF2B5EF4-FFF2-40B4-BE49-F238E27FC236}">
                <a16:creationId xmlns:a16="http://schemas.microsoft.com/office/drawing/2014/main" id="{B979A093-937E-26ED-13F7-AEC9DD394A04}"/>
              </a:ext>
            </a:extLst>
          </p:cNvPr>
          <p:cNvPicPr>
            <a:picLocks noChangeAspect="1"/>
          </p:cNvPicPr>
          <p:nvPr userDrawn="1"/>
        </p:nvPicPr>
        <p:blipFill>
          <a:blip r:embed="rId28"/>
          <a:srcRect/>
          <a:stretch/>
        </p:blipFill>
        <p:spPr>
          <a:xfrm>
            <a:off x="2467" y="0"/>
            <a:ext cx="12187065" cy="6858000"/>
          </a:xfrm>
          <a:prstGeom prst="rect">
            <a:avLst/>
          </a:prstGeom>
        </p:spPr>
      </p:pic>
    </p:spTree>
    <p:extLst>
      <p:ext uri="{BB962C8B-B14F-4D97-AF65-F5344CB8AC3E}">
        <p14:creationId xmlns:p14="http://schemas.microsoft.com/office/powerpoint/2010/main" val="2407056672"/>
      </p:ext>
    </p:extLst>
  </p:cSld>
  <p:clrMap bg1="lt1" tx1="dk1" bg2="lt2" tx2="dk2" accent1="accent1" accent2="accent2" accent3="accent3" accent4="accent4" accent5="accent5" accent6="accent6" hlink="hlink" folHlink="folHlink"/>
  <p:sldLayoutIdLst>
    <p:sldLayoutId id="2147483715" r:id="rId1"/>
    <p:sldLayoutId id="2147483712" r:id="rId2"/>
    <p:sldLayoutId id="2147483684" r:id="rId3"/>
    <p:sldLayoutId id="2147483714" r:id="rId4"/>
    <p:sldLayoutId id="2147483717" r:id="rId5"/>
    <p:sldLayoutId id="2147483649" r:id="rId6"/>
    <p:sldLayoutId id="2147483718" r:id="rId7"/>
    <p:sldLayoutId id="2147483735" r:id="rId8"/>
    <p:sldLayoutId id="2147483700" r:id="rId9"/>
    <p:sldLayoutId id="2147483736" r:id="rId10"/>
    <p:sldLayoutId id="2147483719" r:id="rId11"/>
    <p:sldLayoutId id="2147483737" r:id="rId12"/>
    <p:sldLayoutId id="2147483720" r:id="rId13"/>
    <p:sldLayoutId id="2147483721" r:id="rId14"/>
    <p:sldLayoutId id="2147483733" r:id="rId15"/>
    <p:sldLayoutId id="2147483723" r:id="rId16"/>
    <p:sldLayoutId id="2147483732" r:id="rId17"/>
    <p:sldLayoutId id="2147483722" r:id="rId18"/>
    <p:sldLayoutId id="2147483734" r:id="rId19"/>
    <p:sldLayoutId id="2147483726" r:id="rId20"/>
    <p:sldLayoutId id="2147483731" r:id="rId21"/>
    <p:sldLayoutId id="2147483698" r:id="rId22"/>
    <p:sldLayoutId id="2147483730" r:id="rId23"/>
    <p:sldLayoutId id="2147483728" r:id="rId24"/>
    <p:sldLayoutId id="2147483729" r:id="rId25"/>
    <p:sldLayoutId id="2147483727" r:id="rId26"/>
  </p:sldLayoutIdLst>
  <p:txStyles>
    <p:titleStyle>
      <a:lvl1pPr algn="l" defTabSz="914400" rtl="0" eaLnBrk="1" latinLnBrk="0" hangingPunct="1">
        <a:lnSpc>
          <a:spcPct val="90000"/>
        </a:lnSpc>
        <a:spcBef>
          <a:spcPct val="0"/>
        </a:spcBef>
        <a:buNone/>
        <a:defRPr sz="4400" b="1" kern="1200">
          <a:solidFill>
            <a:schemeClr val="bg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image12.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5" Type="http://schemas.microsoft.com/office/2007/relationships/hdphoto" Target="../media/hdphoto1.wdp"/><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3.pn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5" Type="http://schemas.openxmlformats.org/officeDocument/2006/relationships/hyperlink" Target="https://doi.org/10.1007/s10584-012-0412-x" TargetMode="Externa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2.xml"/><Relationship Id="rId5" Type="http://schemas.openxmlformats.org/officeDocument/2006/relationships/chart" Target="../charts/char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5" Type="http://schemas.openxmlformats.org/officeDocument/2006/relationships/hyperlink" Target="https://mountwashington.org/research/current-research-projects/rain-on-snow/" TargetMode="Externa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hyperlink" Target="https://www.fs.usda.gov/ccrc/topics/assisted-migration" TargetMode="External"/><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8" Type="http://schemas.openxmlformats.org/officeDocument/2006/relationships/hyperlink" Target="https://doi.org/10.3390/f8050155" TargetMode="External"/><Relationship Id="rId3" Type="http://schemas.openxmlformats.org/officeDocument/2006/relationships/hyperlink" Target="https://extension.umn.edu/yard-and-garden-insects/forest-tent-caterpillars" TargetMode="External"/><Relationship Id="rId7" Type="http://schemas.openxmlformats.org/officeDocument/2006/relationships/hyperlink" Target="https://doi.org/10.1093/ee/nvaf096" TargetMode="External"/><Relationship Id="rId2" Type="http://schemas.openxmlformats.org/officeDocument/2006/relationships/hyperlink" Target="https://vlt.org/2023/12/14/hemlock-wooly-adelgid/" TargetMode="External"/><Relationship Id="rId1" Type="http://schemas.openxmlformats.org/officeDocument/2006/relationships/slideLayout" Target="../slideLayouts/slideLayout23.xml"/><Relationship Id="rId6" Type="http://schemas.openxmlformats.org/officeDocument/2006/relationships/hyperlink" Target="https://doi.org/10.1002/2688-8319.70020" TargetMode="External"/><Relationship Id="rId5" Type="http://schemas.openxmlformats.org/officeDocument/2006/relationships/hyperlink" Target="https://doi.org/10.32747/2024.8633529.ch" TargetMode="External"/><Relationship Id="rId10" Type="http://schemas.openxmlformats.org/officeDocument/2006/relationships/hyperlink" Target="https://agriculture.vermont.gov/public-health-agricultural-resource-management-division/plant-health-and-pest-management/vermont" TargetMode="External"/><Relationship Id="rId4" Type="http://schemas.openxmlformats.org/officeDocument/2006/relationships/hyperlink" Target="https://fpr.vermont.gov/news/beech-leaf-disease-expands-vermont" TargetMode="External"/><Relationship Id="rId9" Type="http://schemas.openxmlformats.org/officeDocument/2006/relationships/hyperlink" Target="https://www.vtinvasives.org/news-events/news/invasive-plants-are-spreading-into-vermo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0CB78-58A7-C663-471C-56F096780401}"/>
              </a:ext>
            </a:extLst>
          </p:cNvPr>
          <p:cNvSpPr>
            <a:spLocks noGrp="1"/>
          </p:cNvSpPr>
          <p:nvPr>
            <p:ph type="ctrTitle"/>
          </p:nvPr>
        </p:nvSpPr>
        <p:spPr/>
        <p:txBody>
          <a:bodyPr/>
          <a:lstStyle/>
          <a:p>
            <a:r>
              <a:rPr lang="en-US" dirty="0">
                <a:latin typeface="+mj-lt"/>
              </a:rPr>
              <a:t>Forests</a:t>
            </a:r>
          </a:p>
        </p:txBody>
      </p:sp>
      <p:sp>
        <p:nvSpPr>
          <p:cNvPr id="3" name="Subtitle 2">
            <a:extLst>
              <a:ext uri="{FF2B5EF4-FFF2-40B4-BE49-F238E27FC236}">
                <a16:creationId xmlns:a16="http://schemas.microsoft.com/office/drawing/2014/main" id="{39509F87-5DB0-F2FA-A4EB-071DDF88D0EF}"/>
              </a:ext>
            </a:extLst>
          </p:cNvPr>
          <p:cNvSpPr>
            <a:spLocks noGrp="1"/>
          </p:cNvSpPr>
          <p:nvPr>
            <p:ph type="subTitle" idx="1"/>
          </p:nvPr>
        </p:nvSpPr>
        <p:spPr>
          <a:xfrm>
            <a:off x="550606" y="3602038"/>
            <a:ext cx="8566890" cy="1370157"/>
          </a:xfrm>
        </p:spPr>
        <p:txBody>
          <a:bodyPr>
            <a:normAutofit fontScale="85000" lnSpcReduction="10000"/>
          </a:bodyPr>
          <a:lstStyle/>
          <a:p>
            <a:r>
              <a:rPr lang="en-US" b="1" dirty="0">
                <a:latin typeface="+mn-lt"/>
              </a:rPr>
              <a:t>Garrett Simon</a:t>
            </a:r>
            <a:r>
              <a:rPr lang="en-US" baseline="30000" dirty="0"/>
              <a:t>1</a:t>
            </a:r>
            <a:r>
              <a:rPr lang="en-US" b="1" dirty="0">
                <a:latin typeface="+mn-lt"/>
              </a:rPr>
              <a:t>, Loden Croll</a:t>
            </a:r>
            <a:r>
              <a:rPr lang="en-US" baseline="30000" dirty="0"/>
              <a:t>1</a:t>
            </a:r>
            <a:r>
              <a:rPr lang="en-US" b="1" dirty="0">
                <a:latin typeface="+mn-lt"/>
              </a:rPr>
              <a:t>, Emma van Wagner</a:t>
            </a:r>
            <a:r>
              <a:rPr lang="en-US" baseline="30000" dirty="0"/>
              <a:t>1</a:t>
            </a:r>
            <a:r>
              <a:rPr lang="en-US" b="1" dirty="0">
                <a:latin typeface="+mn-lt"/>
              </a:rPr>
              <a:t>, Maeve Dewey</a:t>
            </a:r>
            <a:r>
              <a:rPr lang="en-US" baseline="30000" dirty="0"/>
              <a:t>1</a:t>
            </a:r>
            <a:r>
              <a:rPr lang="en-US" b="1" dirty="0">
                <a:latin typeface="+mn-lt"/>
              </a:rPr>
              <a:t>, Alexandra Kosiba</a:t>
            </a:r>
            <a:r>
              <a:rPr lang="en-US" b="1" baseline="30000" dirty="0">
                <a:latin typeface="+mn-lt"/>
              </a:rPr>
              <a:t>2,1</a:t>
            </a:r>
            <a:r>
              <a:rPr lang="en-US" b="1" dirty="0">
                <a:latin typeface="+mn-lt"/>
              </a:rPr>
              <a:t>, Jess Wikle</a:t>
            </a:r>
            <a:r>
              <a:rPr lang="en-US" baseline="30000" dirty="0"/>
              <a:t>1</a:t>
            </a:r>
            <a:endParaRPr lang="en-US" b="1" baseline="30000" dirty="0">
              <a:latin typeface="+mn-lt"/>
            </a:endParaRPr>
          </a:p>
          <a:p>
            <a:endParaRPr lang="en-US" baseline="30000" dirty="0"/>
          </a:p>
          <a:p>
            <a:r>
              <a:rPr lang="en-US" b="1" baseline="30000" dirty="0">
                <a:latin typeface="+mn-lt"/>
              </a:rPr>
              <a:t>1</a:t>
            </a:r>
            <a:r>
              <a:rPr lang="en-US" dirty="0"/>
              <a:t>Rubenstein School of Environment and Natural Resources, </a:t>
            </a:r>
            <a:r>
              <a:rPr lang="en-US" baseline="30000" dirty="0"/>
              <a:t>2</a:t>
            </a:r>
            <a:r>
              <a:rPr lang="en-US" dirty="0"/>
              <a:t>Extension Forestry, College of Agriculture and Life Sciences, University of Vermont, Burlington, VT</a:t>
            </a:r>
          </a:p>
          <a:p>
            <a:endParaRPr lang="en-US" dirty="0"/>
          </a:p>
          <a:p>
            <a:endParaRPr lang="en-US" dirty="0"/>
          </a:p>
        </p:txBody>
      </p:sp>
      <p:grpSp>
        <p:nvGrpSpPr>
          <p:cNvPr id="9" name="Group 8">
            <a:extLst>
              <a:ext uri="{FF2B5EF4-FFF2-40B4-BE49-F238E27FC236}">
                <a16:creationId xmlns:a16="http://schemas.microsoft.com/office/drawing/2014/main" id="{65DD64C5-F4CB-DA2B-3A1E-19A6E781B93F}"/>
              </a:ext>
            </a:extLst>
          </p:cNvPr>
          <p:cNvGrpSpPr/>
          <p:nvPr/>
        </p:nvGrpSpPr>
        <p:grpSpPr>
          <a:xfrm>
            <a:off x="694700" y="6098749"/>
            <a:ext cx="3659586" cy="500224"/>
            <a:chOff x="694700" y="6098749"/>
            <a:chExt cx="3659586" cy="500224"/>
          </a:xfrm>
        </p:grpSpPr>
        <p:sp>
          <p:nvSpPr>
            <p:cNvPr id="6" name="Rectangle: Rounded Corners 5">
              <a:extLst>
                <a:ext uri="{FF2B5EF4-FFF2-40B4-BE49-F238E27FC236}">
                  <a16:creationId xmlns:a16="http://schemas.microsoft.com/office/drawing/2014/main" id="{9E29D295-8FDA-A17D-826B-30D388924217}"/>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W.png">
              <a:extLst>
                <a:ext uri="{FF2B5EF4-FFF2-40B4-BE49-F238E27FC236}">
                  <a16:creationId xmlns:a16="http://schemas.microsoft.com/office/drawing/2014/main" id="{829CAD50-2B5F-D301-57E0-14425BE24FD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E91C6FC5-5DEE-964F-C8AF-CA0EBDEA2992}"/>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4" name="Subtitle 2">
            <a:extLst>
              <a:ext uri="{FF2B5EF4-FFF2-40B4-BE49-F238E27FC236}">
                <a16:creationId xmlns:a16="http://schemas.microsoft.com/office/drawing/2014/main" id="{134C9C11-E6B2-5B44-26B8-190736CDD404}"/>
              </a:ext>
            </a:extLst>
          </p:cNvPr>
          <p:cNvSpPr txBox="1">
            <a:spLocks/>
          </p:cNvSpPr>
          <p:nvPr/>
        </p:nvSpPr>
        <p:spPr>
          <a:xfrm>
            <a:off x="550606" y="5197489"/>
            <a:ext cx="9278922" cy="844809"/>
          </a:xfrm>
          <a:prstGeom prst="rect">
            <a:avLst/>
          </a:prstGeom>
        </p:spPr>
        <p:txBody>
          <a:bodyPr lIns="91440" tIns="45720" rIns="91440" bIns="4572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bg1"/>
                </a:solidFill>
                <a:latin typeface="+mn-lt"/>
                <a:ea typeface="+mn-ea"/>
                <a:cs typeface="Poppins Medium" pitchFamily="2" charset="77"/>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70000"/>
              </a:lnSpc>
            </a:pPr>
            <a:r>
              <a:rPr lang="en-US" sz="1600">
                <a:solidFill>
                  <a:srgbClr val="FFFFFF"/>
                </a:solidFill>
                <a:cs typeface="Poppins Medium"/>
              </a:rPr>
              <a:t>Recommended citation: Simon, G., Croll, L., van Wagner, E., Dewey, M., Kosiba, A., Wikle, J. 2026, Forests. In Galford, G.L., Balerna, J.A., et al. (Eds), The Vermont Climate Assessment 2025. Burlington, Vermont: Climate Measurements Center of Excellence, Gund Institute for Environment at the University of Vermont. DOI: 10.5281/zenodo.20272849. Accessed online at </a:t>
            </a:r>
            <a:r>
              <a:rPr lang="en-US" sz="1600" dirty="0">
                <a:solidFill>
                  <a:srgbClr val="FFFFFF"/>
                </a:solidFill>
                <a:cs typeface="Poppins Medium"/>
              </a:rPr>
              <a:t>https://vtclimate.org.</a:t>
            </a:r>
            <a:endParaRPr lang="en-US" sz="1600">
              <a:cs typeface="Poppins Medium"/>
            </a:endParaRPr>
          </a:p>
          <a:p>
            <a:endParaRPr lang="en-US" dirty="0"/>
          </a:p>
          <a:p>
            <a:endParaRPr lang="en-US" baseline="30000" dirty="0"/>
          </a:p>
        </p:txBody>
      </p:sp>
    </p:spTree>
    <p:extLst>
      <p:ext uri="{BB962C8B-B14F-4D97-AF65-F5344CB8AC3E}">
        <p14:creationId xmlns:p14="http://schemas.microsoft.com/office/powerpoint/2010/main" val="3115076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EE05D0-442C-0A8C-E098-ECF77E6D34B1}"/>
              </a:ext>
            </a:extLst>
          </p:cNvPr>
          <p:cNvSpPr>
            <a:spLocks noGrp="1" noRot="1" noMove="1" noResize="1" noEditPoints="1" noAdjustHandles="1" noChangeArrowheads="1" noChangeShapeType="1"/>
          </p:cNvSpPr>
          <p:nvPr>
            <p:ph type="title"/>
          </p:nvPr>
        </p:nvSpPr>
        <p:spPr/>
        <p:txBody>
          <a:bodyPr/>
          <a:lstStyle/>
          <a:p>
            <a:r>
              <a:rPr lang="en-US" dirty="0"/>
              <a:t>Figure 3-1</a:t>
            </a:r>
          </a:p>
        </p:txBody>
      </p:sp>
      <p:grpSp>
        <p:nvGrpSpPr>
          <p:cNvPr id="7" name="Group 6">
            <a:extLst>
              <a:ext uri="{FF2B5EF4-FFF2-40B4-BE49-F238E27FC236}">
                <a16:creationId xmlns:a16="http://schemas.microsoft.com/office/drawing/2014/main" id="{375F872E-8E44-D082-A090-C8439D2BF6D9}"/>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89CD5DAB-098F-2D11-0A8B-59DB88A88976}"/>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59143178-73B3-763B-E178-3B3C6C6A31CC}"/>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FC779473-B9CD-60A4-3A11-98E52344BDCA}"/>
              </a:ext>
            </a:extLst>
          </p:cNvPr>
          <p:cNvPicPr>
            <a:picLocks noChangeAspect="1"/>
          </p:cNvPicPr>
          <p:nvPr/>
        </p:nvPicPr>
        <p:blipFill>
          <a:blip r:embed="rId4"/>
          <a:stretch>
            <a:fillRect/>
          </a:stretch>
        </p:blipFill>
        <p:spPr>
          <a:xfrm>
            <a:off x="10088563" y="6058472"/>
            <a:ext cx="1579678" cy="432242"/>
          </a:xfrm>
          <a:prstGeom prst="rect">
            <a:avLst/>
          </a:prstGeom>
        </p:spPr>
      </p:pic>
      <p:pic>
        <p:nvPicPr>
          <p:cNvPr id="9" name="Picture 8" descr="A map of Vermont divided by county, showing land use classifications for different categories: forests, grassland and pasture, croplands, wetlands, developed lands, water, and other. Forest cover (dark green) is the dominant land use across the state, while grassland, pasture, and developed land (yellow and red) is more prominent in the Champlain Valley.">
            <a:extLst>
              <a:ext uri="{FF2B5EF4-FFF2-40B4-BE49-F238E27FC236}">
                <a16:creationId xmlns:a16="http://schemas.microsoft.com/office/drawing/2014/main" id="{91AB3ED1-60FA-9EDE-2B87-23F809F08B86}"/>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4944337" y="176764"/>
            <a:ext cx="5298912" cy="6526506"/>
          </a:xfrm>
          <a:prstGeom prst="rect">
            <a:avLst/>
          </a:prstGeom>
          <a:noFill/>
          <a:ln>
            <a:noFill/>
          </a:ln>
        </p:spPr>
      </p:pic>
      <p:sp>
        <p:nvSpPr>
          <p:cNvPr id="11" name="TextBox 10">
            <a:extLst>
              <a:ext uri="{FF2B5EF4-FFF2-40B4-BE49-F238E27FC236}">
                <a16:creationId xmlns:a16="http://schemas.microsoft.com/office/drawing/2014/main" id="{3BC6AD59-8E62-8CCC-5CA2-03A386196CC6}"/>
              </a:ext>
            </a:extLst>
          </p:cNvPr>
          <p:cNvSpPr txBox="1"/>
          <p:nvPr/>
        </p:nvSpPr>
        <p:spPr>
          <a:xfrm>
            <a:off x="566615" y="1610351"/>
            <a:ext cx="4478914" cy="1200329"/>
          </a:xfrm>
          <a:prstGeom prst="rect">
            <a:avLst/>
          </a:prstGeom>
          <a:noFill/>
        </p:spPr>
        <p:txBody>
          <a:bodyPr wrap="square">
            <a:spAutoFit/>
          </a:bodyPr>
          <a:lstStyle/>
          <a:p>
            <a:r>
              <a:rPr lang="en-US" sz="2400" b="1" kern="100" dirty="0">
                <a:effectLst/>
                <a:latin typeface="Aptos" panose="020B0004020202020204" pitchFamily="34" charset="0"/>
                <a:ea typeface="Aptos" panose="020B0004020202020204" pitchFamily="34" charset="0"/>
                <a:cs typeface="Arial" panose="020B0604020202020204" pitchFamily="34" charset="0"/>
              </a:rPr>
              <a:t>Land use and land cover classifications for Vermont in 2021 </a:t>
            </a:r>
            <a:endParaRPr lang="en-US" sz="2400" b="1" dirty="0"/>
          </a:p>
        </p:txBody>
      </p:sp>
      <p:sp>
        <p:nvSpPr>
          <p:cNvPr id="13" name="TextBox 12">
            <a:extLst>
              <a:ext uri="{FF2B5EF4-FFF2-40B4-BE49-F238E27FC236}">
                <a16:creationId xmlns:a16="http://schemas.microsoft.com/office/drawing/2014/main" id="{9BB85368-9A99-AAD1-1346-80792A4B9C61}"/>
              </a:ext>
            </a:extLst>
          </p:cNvPr>
          <p:cNvSpPr txBox="1"/>
          <p:nvPr/>
        </p:nvSpPr>
        <p:spPr>
          <a:xfrm>
            <a:off x="566615" y="2880960"/>
            <a:ext cx="3829541" cy="369332"/>
          </a:xfrm>
          <a:prstGeom prst="rect">
            <a:avLst/>
          </a:prstGeom>
          <a:noFill/>
        </p:spPr>
        <p:txBody>
          <a:bodyPr wrap="square">
            <a:spAutoFit/>
          </a:bodyPr>
          <a:lstStyle/>
          <a:p>
            <a:r>
              <a:rPr lang="en-US" dirty="0"/>
              <a:t>Source: MRLC (2021)</a:t>
            </a:r>
          </a:p>
        </p:txBody>
      </p:sp>
      <p:sp>
        <p:nvSpPr>
          <p:cNvPr id="15" name="TextBox 14">
            <a:extLst>
              <a:ext uri="{FF2B5EF4-FFF2-40B4-BE49-F238E27FC236}">
                <a16:creationId xmlns:a16="http://schemas.microsoft.com/office/drawing/2014/main" id="{6DD3AE9A-98F5-5C0D-EB46-685A4DB86F9C}"/>
              </a:ext>
            </a:extLst>
          </p:cNvPr>
          <p:cNvSpPr txBox="1"/>
          <p:nvPr/>
        </p:nvSpPr>
        <p:spPr>
          <a:xfrm>
            <a:off x="566615" y="5414791"/>
            <a:ext cx="4926711" cy="553998"/>
          </a:xfrm>
          <a:prstGeom prst="rect">
            <a:avLst/>
          </a:prstGeom>
          <a:noFill/>
        </p:spPr>
        <p:txBody>
          <a:bodyPr wrap="square">
            <a:spAutoFit/>
          </a:bodyPr>
          <a:lstStyle/>
          <a:p>
            <a:r>
              <a:rPr lang="en-US" sz="1000" i="1" dirty="0"/>
              <a:t>MRLC. (2021). USA NLCD Land Cover (CONUS) 2021 [Imagery Layer]. Multi-Resolution Land Characteristics Consortium. https://www.arcgis.com/home/item.html?id=3ccf118ed80748909eb85c6d262b426f</a:t>
            </a:r>
          </a:p>
        </p:txBody>
      </p:sp>
    </p:spTree>
    <p:extLst>
      <p:ext uri="{BB962C8B-B14F-4D97-AF65-F5344CB8AC3E}">
        <p14:creationId xmlns:p14="http://schemas.microsoft.com/office/powerpoint/2010/main" val="3626313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40678B-DE10-E0B0-C359-E8B4CCB8B448}"/>
              </a:ext>
            </a:extLst>
          </p:cNvPr>
          <p:cNvSpPr>
            <a:spLocks noGrp="1" noRot="1" noMove="1" noResize="1" noEditPoints="1" noAdjustHandles="1" noChangeArrowheads="1" noChangeShapeType="1"/>
          </p:cNvSpPr>
          <p:nvPr>
            <p:ph type="title"/>
          </p:nvPr>
        </p:nvSpPr>
        <p:spPr/>
        <p:txBody>
          <a:bodyPr/>
          <a:lstStyle/>
          <a:p>
            <a:r>
              <a:rPr lang="en-US" dirty="0"/>
              <a:t>Figure 3-2</a:t>
            </a:r>
          </a:p>
        </p:txBody>
      </p:sp>
      <p:grpSp>
        <p:nvGrpSpPr>
          <p:cNvPr id="7" name="Group 6">
            <a:extLst>
              <a:ext uri="{FF2B5EF4-FFF2-40B4-BE49-F238E27FC236}">
                <a16:creationId xmlns:a16="http://schemas.microsoft.com/office/drawing/2014/main" id="{9BF45929-21FE-F215-FDF1-3C3F6E47DEB7}"/>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C0C8BA7B-7E25-0244-4370-EE9BC2D33288}"/>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3F4B638A-1510-41A5-FF0A-8E398A805C5B}"/>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CD57A68E-34BF-1C80-2FFF-0C5030AE99CC}"/>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10" name="TextBox 9">
            <a:extLst>
              <a:ext uri="{FF2B5EF4-FFF2-40B4-BE49-F238E27FC236}">
                <a16:creationId xmlns:a16="http://schemas.microsoft.com/office/drawing/2014/main" id="{CACB429D-EAAE-72A7-C9CE-D36E06E6C3A8}"/>
              </a:ext>
            </a:extLst>
          </p:cNvPr>
          <p:cNvSpPr txBox="1"/>
          <p:nvPr/>
        </p:nvSpPr>
        <p:spPr>
          <a:xfrm>
            <a:off x="321860" y="1526610"/>
            <a:ext cx="3659275" cy="1384995"/>
          </a:xfrm>
          <a:prstGeom prst="rect">
            <a:avLst/>
          </a:prstGeom>
          <a:noFill/>
        </p:spPr>
        <p:txBody>
          <a:bodyPr wrap="square">
            <a:spAutoFit/>
          </a:bodyPr>
          <a:lstStyle/>
          <a:p>
            <a:r>
              <a:rPr lang="en-US" sz="2800" b="1" kern="100" dirty="0">
                <a:solidFill>
                  <a:schemeClr val="bg1"/>
                </a:solidFill>
                <a:effectLst/>
                <a:latin typeface="Aptos" panose="020B0004020202020204" pitchFamily="34" charset="0"/>
                <a:ea typeface="Aptos" panose="020B0004020202020204" pitchFamily="34" charset="0"/>
                <a:cs typeface="Arial" panose="020B0604020202020204" pitchFamily="34" charset="0"/>
              </a:rPr>
              <a:t>Dominant forest cover types for Vermont in 2021</a:t>
            </a:r>
            <a:endParaRPr lang="en-US" sz="2800" b="1" dirty="0">
              <a:solidFill>
                <a:schemeClr val="bg1"/>
              </a:solidFill>
            </a:endParaRPr>
          </a:p>
        </p:txBody>
      </p:sp>
      <p:sp>
        <p:nvSpPr>
          <p:cNvPr id="12" name="TextBox 11">
            <a:extLst>
              <a:ext uri="{FF2B5EF4-FFF2-40B4-BE49-F238E27FC236}">
                <a16:creationId xmlns:a16="http://schemas.microsoft.com/office/drawing/2014/main" id="{1ACA2707-FAA9-C0DD-3B47-C7B7B599F658}"/>
              </a:ext>
            </a:extLst>
          </p:cNvPr>
          <p:cNvSpPr txBox="1"/>
          <p:nvPr/>
        </p:nvSpPr>
        <p:spPr>
          <a:xfrm>
            <a:off x="321860" y="3089762"/>
            <a:ext cx="3659275" cy="1032270"/>
          </a:xfrm>
          <a:prstGeom prst="rect">
            <a:avLst/>
          </a:prstGeom>
          <a:noFill/>
        </p:spPr>
        <p:txBody>
          <a:bodyPr wrap="square">
            <a:spAutoFit/>
          </a:bodyPr>
          <a:lstStyle/>
          <a:p>
            <a:pPr marL="0" marR="0">
              <a:lnSpc>
                <a:spcPct val="115000"/>
              </a:lnSpc>
              <a:spcBef>
                <a:spcPts val="600"/>
              </a:spcBef>
              <a:spcAft>
                <a:spcPts val="600"/>
              </a:spcAft>
              <a:buNone/>
            </a:pPr>
            <a:r>
              <a:rPr lang="en-US" sz="1800" kern="100" dirty="0">
                <a:solidFill>
                  <a:schemeClr val="accent3">
                    <a:lumMod val="90000"/>
                  </a:schemeClr>
                </a:solidFill>
                <a:effectLst/>
                <a:latin typeface="Aptos" panose="020B0004020202020204" pitchFamily="34" charset="0"/>
                <a:ea typeface="Aptos" panose="020B0004020202020204" pitchFamily="34" charset="0"/>
                <a:cs typeface="Arial" panose="020B0604020202020204" pitchFamily="34" charset="0"/>
              </a:rPr>
              <a:t>Source: Map derived from MRLC National Land Cover product (MRLC, 2021).</a:t>
            </a:r>
          </a:p>
        </p:txBody>
      </p:sp>
      <p:sp>
        <p:nvSpPr>
          <p:cNvPr id="2" name="TextBox 1">
            <a:extLst>
              <a:ext uri="{FF2B5EF4-FFF2-40B4-BE49-F238E27FC236}">
                <a16:creationId xmlns:a16="http://schemas.microsoft.com/office/drawing/2014/main" id="{44BA5E5C-EA14-4082-5301-4F0A5B8226BB}"/>
              </a:ext>
            </a:extLst>
          </p:cNvPr>
          <p:cNvSpPr txBox="1"/>
          <p:nvPr/>
        </p:nvSpPr>
        <p:spPr>
          <a:xfrm>
            <a:off x="321860" y="5303824"/>
            <a:ext cx="4554940" cy="707886"/>
          </a:xfrm>
          <a:prstGeom prst="rect">
            <a:avLst/>
          </a:prstGeom>
          <a:noFill/>
        </p:spPr>
        <p:txBody>
          <a:bodyPr wrap="square">
            <a:spAutoFit/>
          </a:bodyPr>
          <a:lstStyle/>
          <a:p>
            <a:r>
              <a:rPr lang="en-US" sz="1000" i="1" dirty="0">
                <a:solidFill>
                  <a:schemeClr val="bg1"/>
                </a:solidFill>
              </a:rPr>
              <a:t>MRLC. (2021). USA NLCD Land Cover (CONUS) 2021 [Imagery Layer]. Multi-Resolution Land Characteristics Consortium. https://www.arcgis.com/home/item.html?id=3ccf118ed80748909eb85c6d262b426f</a:t>
            </a:r>
          </a:p>
        </p:txBody>
      </p:sp>
      <p:pic>
        <p:nvPicPr>
          <p:cNvPr id="9" name="Picture 8" descr="A map of Vermont illustrating the primary forest cover types: deciduous, evergreen, and mixed forests. Deciduous and mixed forests dominate most of the state, while evergreen forests are primarily concentrated at higher elevations in the Green Mountains.">
            <a:extLst>
              <a:ext uri="{FF2B5EF4-FFF2-40B4-BE49-F238E27FC236}">
                <a16:creationId xmlns:a16="http://schemas.microsoft.com/office/drawing/2014/main" id="{4DE10DAC-E26C-1342-8099-DED96CDA03EE}"/>
              </a:ext>
            </a:extLst>
          </p:cNvPr>
          <p:cNvPicPr>
            <a:picLocks noChangeAspect="1"/>
          </p:cNvPicPr>
          <p:nvPr/>
        </p:nvPicPr>
        <p:blipFill>
          <a:blip r:embed="rId4"/>
          <a:stretch>
            <a:fillRect/>
          </a:stretch>
        </p:blipFill>
        <p:spPr>
          <a:xfrm>
            <a:off x="4979546" y="421130"/>
            <a:ext cx="4918647" cy="6078198"/>
          </a:xfrm>
          <a:prstGeom prst="rect">
            <a:avLst/>
          </a:prstGeom>
        </p:spPr>
      </p:pic>
    </p:spTree>
    <p:extLst>
      <p:ext uri="{BB962C8B-B14F-4D97-AF65-F5344CB8AC3E}">
        <p14:creationId xmlns:p14="http://schemas.microsoft.com/office/powerpoint/2010/main" val="2475705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1BF00-2AA1-C9A4-572A-460493188F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E3ECA6-8511-6A78-3E3B-E6282B9E493B}"/>
              </a:ext>
            </a:extLst>
          </p:cNvPr>
          <p:cNvSpPr>
            <a:spLocks noGrp="1" noRot="1" noMove="1" noResize="1" noEditPoints="1" noAdjustHandles="1" noChangeArrowheads="1" noChangeShapeType="1"/>
          </p:cNvSpPr>
          <p:nvPr>
            <p:ph type="title"/>
          </p:nvPr>
        </p:nvSpPr>
        <p:spPr/>
        <p:txBody>
          <a:bodyPr/>
          <a:lstStyle/>
          <a:p>
            <a:r>
              <a:rPr lang="en-US" dirty="0"/>
              <a:t>Figure 3-3</a:t>
            </a:r>
          </a:p>
        </p:txBody>
      </p:sp>
      <p:grpSp>
        <p:nvGrpSpPr>
          <p:cNvPr id="7" name="Group 6">
            <a:extLst>
              <a:ext uri="{FF2B5EF4-FFF2-40B4-BE49-F238E27FC236}">
                <a16:creationId xmlns:a16="http://schemas.microsoft.com/office/drawing/2014/main" id="{FEEA9B76-0762-9D1F-34D4-08D6804411CF}"/>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77E27ECF-8424-E6DA-8166-C8576493D327}"/>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39C06FC7-B6D5-A3E7-F7E6-1985315618BC}"/>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A51BF556-5F1F-4CA4-760E-C4F3976BB129}"/>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4" name="drawing" descr="Line graph of Vermont forest cover from 1980 to 2022. Forest area (about 4.6 million acres, ~78% of land area) peaks in the late 1990s and then gradually declines with fluctuations. A shaded band shows variability, and a dashed trend line indicates an overall downward trend.">
            <a:extLst>
              <a:ext uri="{FF2B5EF4-FFF2-40B4-BE49-F238E27FC236}">
                <a16:creationId xmlns:a16="http://schemas.microsoft.com/office/drawing/2014/main" id="{7388900E-D6F4-279D-D4BB-60162E89D752}"/>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3495835" y="1168301"/>
            <a:ext cx="8504304" cy="4292055"/>
          </a:xfrm>
          <a:prstGeom prst="rect">
            <a:avLst/>
          </a:prstGeom>
        </p:spPr>
      </p:pic>
      <p:sp>
        <p:nvSpPr>
          <p:cNvPr id="10" name="TextBox 9">
            <a:extLst>
              <a:ext uri="{FF2B5EF4-FFF2-40B4-BE49-F238E27FC236}">
                <a16:creationId xmlns:a16="http://schemas.microsoft.com/office/drawing/2014/main" id="{56EBA121-4271-32DC-EA4C-3E7CA3B91F8B}"/>
              </a:ext>
            </a:extLst>
          </p:cNvPr>
          <p:cNvSpPr txBox="1"/>
          <p:nvPr/>
        </p:nvSpPr>
        <p:spPr>
          <a:xfrm>
            <a:off x="191861" y="1667040"/>
            <a:ext cx="3303974" cy="2862322"/>
          </a:xfrm>
          <a:prstGeom prst="rect">
            <a:avLst/>
          </a:prstGeom>
          <a:noFill/>
        </p:spPr>
        <p:txBody>
          <a:bodyPr wrap="square">
            <a:spAutoFit/>
          </a:bodyPr>
          <a:lstStyle/>
          <a:p>
            <a:r>
              <a:rPr lang="en-US" sz="2000" b="1" dirty="0"/>
              <a:t>Estimated Vermont forest cover over time in acres and as a percentage of total area, shading indicates uncertainty estimates (standard error), and the dashed black line depicts a linear model of forest cover since 1997</a:t>
            </a:r>
            <a:endParaRPr lang="en-US" b="1" dirty="0"/>
          </a:p>
        </p:txBody>
      </p:sp>
      <p:sp>
        <p:nvSpPr>
          <p:cNvPr id="12" name="TextBox 11">
            <a:extLst>
              <a:ext uri="{FF2B5EF4-FFF2-40B4-BE49-F238E27FC236}">
                <a16:creationId xmlns:a16="http://schemas.microsoft.com/office/drawing/2014/main" id="{09641664-EC14-815E-65AD-10CA57692E72}"/>
              </a:ext>
            </a:extLst>
          </p:cNvPr>
          <p:cNvSpPr txBox="1"/>
          <p:nvPr/>
        </p:nvSpPr>
        <p:spPr>
          <a:xfrm>
            <a:off x="191861" y="4521822"/>
            <a:ext cx="3717892" cy="646331"/>
          </a:xfrm>
          <a:prstGeom prst="rect">
            <a:avLst/>
          </a:prstGeom>
          <a:noFill/>
        </p:spPr>
        <p:txBody>
          <a:bodyPr wrap="square">
            <a:spAutoFit/>
          </a:bodyPr>
          <a:lstStyle/>
          <a:p>
            <a:r>
              <a:rPr lang="en-US" dirty="0"/>
              <a:t>Source: Vermont Forest Carbon Inventory (Kosiba, 2025)</a:t>
            </a:r>
          </a:p>
        </p:txBody>
      </p:sp>
      <p:sp>
        <p:nvSpPr>
          <p:cNvPr id="9" name="TextBox 8">
            <a:extLst>
              <a:ext uri="{FF2B5EF4-FFF2-40B4-BE49-F238E27FC236}">
                <a16:creationId xmlns:a16="http://schemas.microsoft.com/office/drawing/2014/main" id="{9B4638D3-1D08-643D-C503-7D07114304DB}"/>
              </a:ext>
            </a:extLst>
          </p:cNvPr>
          <p:cNvSpPr txBox="1"/>
          <p:nvPr/>
        </p:nvSpPr>
        <p:spPr>
          <a:xfrm>
            <a:off x="4550842" y="6025702"/>
            <a:ext cx="4918618" cy="430887"/>
          </a:xfrm>
          <a:prstGeom prst="rect">
            <a:avLst/>
          </a:prstGeom>
          <a:noFill/>
        </p:spPr>
        <p:txBody>
          <a:bodyPr wrap="square">
            <a:spAutoFit/>
          </a:bodyPr>
          <a:lstStyle/>
          <a:p>
            <a:r>
              <a:rPr lang="en-US" sz="1100" i="1" dirty="0"/>
              <a:t>Kosiba, A. M. (2025). Vermont Forest Carbon Inventory 2025 (p. 14). University of Vermont Extension, College of Agriculture and Life Sciences.</a:t>
            </a:r>
          </a:p>
        </p:txBody>
      </p:sp>
    </p:spTree>
    <p:extLst>
      <p:ext uri="{BB962C8B-B14F-4D97-AF65-F5344CB8AC3E}">
        <p14:creationId xmlns:p14="http://schemas.microsoft.com/office/powerpoint/2010/main" val="161175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1DD32-B3B1-6A3F-0791-40DE2F56C6A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70C8F78-DFEE-C855-220B-C067C9061754}"/>
              </a:ext>
            </a:extLst>
          </p:cNvPr>
          <p:cNvSpPr>
            <a:spLocks noGrp="1" noRot="1" noMove="1" noResize="1" noEditPoints="1" noAdjustHandles="1" noChangeArrowheads="1" noChangeShapeType="1"/>
          </p:cNvSpPr>
          <p:nvPr>
            <p:ph type="title"/>
          </p:nvPr>
        </p:nvSpPr>
        <p:spPr/>
        <p:txBody>
          <a:bodyPr/>
          <a:lstStyle/>
          <a:p>
            <a:r>
              <a:rPr lang="en-US" dirty="0"/>
              <a:t>Figure 3-4</a:t>
            </a:r>
          </a:p>
        </p:txBody>
      </p:sp>
      <p:grpSp>
        <p:nvGrpSpPr>
          <p:cNvPr id="7" name="Group 6">
            <a:extLst>
              <a:ext uri="{FF2B5EF4-FFF2-40B4-BE49-F238E27FC236}">
                <a16:creationId xmlns:a16="http://schemas.microsoft.com/office/drawing/2014/main" id="{8E006DC0-5F6B-576F-BD75-879D163F765C}"/>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8BACD62C-9461-117C-127B-40539F0B8BE8}"/>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A1296954-2732-4DB2-CF51-15DCB68CC6C5}"/>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1F3D58AD-C9BD-E549-21BA-87F852BDD877}"/>
              </a:ext>
            </a:extLst>
          </p:cNvPr>
          <p:cNvPicPr>
            <a:picLocks noChangeAspect="1"/>
          </p:cNvPicPr>
          <p:nvPr/>
        </p:nvPicPr>
        <p:blipFill>
          <a:blip r:embed="rId3"/>
          <a:stretch>
            <a:fillRect/>
          </a:stretch>
        </p:blipFill>
        <p:spPr>
          <a:xfrm>
            <a:off x="10088563" y="6042595"/>
            <a:ext cx="1579563" cy="456058"/>
          </a:xfrm>
          <a:prstGeom prst="rect">
            <a:avLst/>
          </a:prstGeom>
        </p:spPr>
      </p:pic>
      <p:pic>
        <p:nvPicPr>
          <p:cNvPr id="4" name="Picture 3" descr="Line graph showing changes in privately owned parcel acreage from 2004 to 2020 (in thousands of acres). Residential parcels slightly increase from 2,300 to just over 2,500 thousand acres. Woodland parcels slightly decline from roughly 1000 to 780 thousand acres. Farm and “other” parcels remain relatively steady at 500 and 900 thousand acres.">
            <a:extLst>
              <a:ext uri="{FF2B5EF4-FFF2-40B4-BE49-F238E27FC236}">
                <a16:creationId xmlns:a16="http://schemas.microsoft.com/office/drawing/2014/main" id="{7EB62542-6C0A-F314-7F7D-FD8010E8EF0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59629" y="359346"/>
            <a:ext cx="8485414" cy="5656943"/>
          </a:xfrm>
          <a:prstGeom prst="rect">
            <a:avLst/>
          </a:prstGeom>
          <a:noFill/>
          <a:ln>
            <a:noFill/>
          </a:ln>
        </p:spPr>
      </p:pic>
      <p:sp>
        <p:nvSpPr>
          <p:cNvPr id="10" name="TextBox 9">
            <a:extLst>
              <a:ext uri="{FF2B5EF4-FFF2-40B4-BE49-F238E27FC236}">
                <a16:creationId xmlns:a16="http://schemas.microsoft.com/office/drawing/2014/main" id="{01B59080-64C4-C39A-F078-E4E8F09E5A89}"/>
              </a:ext>
            </a:extLst>
          </p:cNvPr>
          <p:cNvSpPr txBox="1"/>
          <p:nvPr/>
        </p:nvSpPr>
        <p:spPr>
          <a:xfrm>
            <a:off x="164903" y="1467047"/>
            <a:ext cx="3394725" cy="3046988"/>
          </a:xfrm>
          <a:prstGeom prst="rect">
            <a:avLst/>
          </a:prstGeom>
          <a:noFill/>
        </p:spPr>
        <p:txBody>
          <a:bodyPr wrap="square">
            <a:spAutoFit/>
          </a:bodyPr>
          <a:lstStyle/>
          <a:p>
            <a:r>
              <a:rPr lang="en-US" sz="2400" b="1" dirty="0">
                <a:solidFill>
                  <a:schemeClr val="bg1"/>
                </a:solidFill>
              </a:rPr>
              <a:t>Changes in the classification of land area within Vermont’s privately-owned parcels from 2004 to 2020, derived from tax and current use parcel data </a:t>
            </a:r>
          </a:p>
        </p:txBody>
      </p:sp>
      <p:sp>
        <p:nvSpPr>
          <p:cNvPr id="12" name="TextBox 11">
            <a:extLst>
              <a:ext uri="{FF2B5EF4-FFF2-40B4-BE49-F238E27FC236}">
                <a16:creationId xmlns:a16="http://schemas.microsoft.com/office/drawing/2014/main" id="{EFA34640-C603-6E4B-C2F7-A242983BAF18}"/>
              </a:ext>
            </a:extLst>
          </p:cNvPr>
          <p:cNvSpPr txBox="1"/>
          <p:nvPr/>
        </p:nvSpPr>
        <p:spPr>
          <a:xfrm>
            <a:off x="164903" y="4549595"/>
            <a:ext cx="3037114" cy="823431"/>
          </a:xfrm>
          <a:prstGeom prst="rect">
            <a:avLst/>
          </a:prstGeom>
          <a:noFill/>
        </p:spPr>
        <p:txBody>
          <a:bodyPr wrap="square">
            <a:spAutoFit/>
          </a:bodyPr>
          <a:lstStyle/>
          <a:p>
            <a:pPr marL="0" marR="0">
              <a:lnSpc>
                <a:spcPct val="115000"/>
              </a:lnSpc>
              <a:spcBef>
                <a:spcPts val="600"/>
              </a:spcBef>
              <a:spcAft>
                <a:spcPts val="600"/>
              </a:spcAft>
              <a:buNone/>
            </a:pPr>
            <a:r>
              <a:rPr lang="en-US" sz="1400" kern="100" dirty="0">
                <a:solidFill>
                  <a:schemeClr val="bg1">
                    <a:lumMod val="85000"/>
                  </a:schemeClr>
                </a:solidFill>
                <a:effectLst/>
                <a:latin typeface="Aptos" panose="020B0004020202020204" pitchFamily="34" charset="0"/>
                <a:ea typeface="Aptos" panose="020B0004020202020204" pitchFamily="34" charset="0"/>
                <a:cs typeface="Arial" panose="020B0604020202020204" pitchFamily="34" charset="0"/>
              </a:rPr>
              <a:t>Source: Figure adapted from (Fidel, 2023); data from (Vermont Natural Resources Council, 2023).</a:t>
            </a:r>
          </a:p>
        </p:txBody>
      </p:sp>
      <p:sp>
        <p:nvSpPr>
          <p:cNvPr id="13" name="TextBox 12">
            <a:extLst>
              <a:ext uri="{FF2B5EF4-FFF2-40B4-BE49-F238E27FC236}">
                <a16:creationId xmlns:a16="http://schemas.microsoft.com/office/drawing/2014/main" id="{A8F26657-78CD-703A-594D-C9F5C72C5AEC}"/>
              </a:ext>
            </a:extLst>
          </p:cNvPr>
          <p:cNvSpPr txBox="1"/>
          <p:nvPr/>
        </p:nvSpPr>
        <p:spPr>
          <a:xfrm>
            <a:off x="4462584" y="6094955"/>
            <a:ext cx="5625980" cy="646331"/>
          </a:xfrm>
          <a:prstGeom prst="rect">
            <a:avLst/>
          </a:prstGeom>
          <a:noFill/>
        </p:spPr>
        <p:txBody>
          <a:bodyPr wrap="square">
            <a:spAutoFit/>
          </a:bodyPr>
          <a:lstStyle/>
          <a:p>
            <a:r>
              <a:rPr lang="en-US" sz="900" i="1" dirty="0">
                <a:solidFill>
                  <a:schemeClr val="bg1"/>
                </a:solidFill>
              </a:rPr>
              <a:t>Fidel, J. (2023). Tracking Parcelization Over Time to Inform Planning and Policy. Vermont Natural Resources Council. https://vtforesttrends.vnrc.org/reports</a:t>
            </a:r>
          </a:p>
          <a:p>
            <a:r>
              <a:rPr lang="en-US" sz="900" i="1" dirty="0">
                <a:solidFill>
                  <a:schemeClr val="bg1"/>
                </a:solidFill>
              </a:rPr>
              <a:t>Vermont Natural Resources Council. (2023). Total Acreage by Parcel Type [XLSX File]. Vermont Parcelization Website. https://vtforesttrends.vnrc.org/downloads</a:t>
            </a:r>
          </a:p>
        </p:txBody>
      </p:sp>
    </p:spTree>
    <p:extLst>
      <p:ext uri="{BB962C8B-B14F-4D97-AF65-F5344CB8AC3E}">
        <p14:creationId xmlns:p14="http://schemas.microsoft.com/office/powerpoint/2010/main" val="2104040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48C8F-0971-D62F-6847-52FCD2BDAEC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0AC57DB-389B-14EA-636F-0AC585E9784A}"/>
              </a:ext>
            </a:extLst>
          </p:cNvPr>
          <p:cNvSpPr>
            <a:spLocks noGrp="1" noRot="1" noMove="1" noResize="1" noEditPoints="1" noAdjustHandles="1" noChangeArrowheads="1" noChangeShapeType="1"/>
          </p:cNvSpPr>
          <p:nvPr>
            <p:ph type="title"/>
          </p:nvPr>
        </p:nvSpPr>
        <p:spPr/>
        <p:txBody>
          <a:bodyPr/>
          <a:lstStyle/>
          <a:p>
            <a:r>
              <a:rPr lang="en-US" dirty="0"/>
              <a:t>Figure 3-5</a:t>
            </a:r>
          </a:p>
        </p:txBody>
      </p:sp>
      <p:grpSp>
        <p:nvGrpSpPr>
          <p:cNvPr id="7" name="Group 6">
            <a:extLst>
              <a:ext uri="{FF2B5EF4-FFF2-40B4-BE49-F238E27FC236}">
                <a16:creationId xmlns:a16="http://schemas.microsoft.com/office/drawing/2014/main" id="{8AF2DD2F-8053-369B-2306-44FB9E40B5E1}"/>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BB41E985-475C-DCFE-1417-449AF6D34FC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AED85E13-8E4F-4A4C-3C20-7FDECCB5227F}"/>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EDBBB96A-638C-3D06-D09E-E9093F0ECA92}"/>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4" name="drawing" descr="Stacked bar chart showing estimated total carbon storage in Vermont forests that remained forests from 1990 to 2022, by carbon pool (soil, forest floor, dead wood, belowground biomass, and aboveground biomass). Total carbon storage increases slowly over time, with soil representing the largest pool. Values are shown in million metric tons of carbon (MMt C) on the left axis and carbon dioxide equivalents (MMt CO₂e) on the right axis.">
            <a:extLst>
              <a:ext uri="{FF2B5EF4-FFF2-40B4-BE49-F238E27FC236}">
                <a16:creationId xmlns:a16="http://schemas.microsoft.com/office/drawing/2014/main" id="{F989F10B-57ED-3562-32B0-21CA5F571E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0385" y="991536"/>
            <a:ext cx="8220800" cy="4149923"/>
          </a:xfrm>
          <a:prstGeom prst="rect">
            <a:avLst/>
          </a:prstGeom>
        </p:spPr>
      </p:pic>
      <p:sp>
        <p:nvSpPr>
          <p:cNvPr id="10" name="TextBox 9">
            <a:extLst>
              <a:ext uri="{FF2B5EF4-FFF2-40B4-BE49-F238E27FC236}">
                <a16:creationId xmlns:a16="http://schemas.microsoft.com/office/drawing/2014/main" id="{A56C349F-86B3-2FFA-8588-0E5E1AA7CF41}"/>
              </a:ext>
            </a:extLst>
          </p:cNvPr>
          <p:cNvSpPr txBox="1"/>
          <p:nvPr/>
        </p:nvSpPr>
        <p:spPr>
          <a:xfrm>
            <a:off x="188432" y="1557339"/>
            <a:ext cx="3441952" cy="3477875"/>
          </a:xfrm>
          <a:prstGeom prst="rect">
            <a:avLst/>
          </a:prstGeom>
          <a:noFill/>
        </p:spPr>
        <p:txBody>
          <a:bodyPr wrap="square">
            <a:spAutoFit/>
          </a:bodyPr>
          <a:lstStyle/>
          <a:p>
            <a:r>
              <a:rPr lang="en-US" sz="2000" b="1" dirty="0"/>
              <a:t>Estimated total carbon storage for forests that have remained forests in Vermont, shown annually by carbon pool for 1990-2020, carbon is expressed as million metric tons of carbon (left axis, </a:t>
            </a:r>
            <a:r>
              <a:rPr lang="en-US" sz="2000" b="1" dirty="0" err="1"/>
              <a:t>MMt</a:t>
            </a:r>
            <a:r>
              <a:rPr lang="en-US" sz="2000" b="1" dirty="0"/>
              <a:t> C) and as carbon dioxide equivalents (right axis, </a:t>
            </a:r>
            <a:r>
              <a:rPr lang="en-US" sz="2000" b="1" dirty="0" err="1"/>
              <a:t>MMt</a:t>
            </a:r>
            <a:r>
              <a:rPr lang="en-US" sz="2000" b="1" dirty="0"/>
              <a:t> CO</a:t>
            </a:r>
            <a:r>
              <a:rPr lang="en-US" sz="2000" b="1" baseline="-25000" dirty="0"/>
              <a:t>2</a:t>
            </a:r>
            <a:r>
              <a:rPr lang="en-US" sz="2000" b="1" dirty="0"/>
              <a:t>e) </a:t>
            </a:r>
            <a:endParaRPr lang="en-US" b="1" dirty="0"/>
          </a:p>
        </p:txBody>
      </p:sp>
      <p:sp>
        <p:nvSpPr>
          <p:cNvPr id="12" name="TextBox 11">
            <a:extLst>
              <a:ext uri="{FF2B5EF4-FFF2-40B4-BE49-F238E27FC236}">
                <a16:creationId xmlns:a16="http://schemas.microsoft.com/office/drawing/2014/main" id="{90A36E7E-2454-2846-B16D-179898544DEE}"/>
              </a:ext>
            </a:extLst>
          </p:cNvPr>
          <p:cNvSpPr txBox="1"/>
          <p:nvPr/>
        </p:nvSpPr>
        <p:spPr>
          <a:xfrm>
            <a:off x="188433" y="5200037"/>
            <a:ext cx="3441952" cy="646331"/>
          </a:xfrm>
          <a:prstGeom prst="rect">
            <a:avLst/>
          </a:prstGeom>
          <a:noFill/>
        </p:spPr>
        <p:txBody>
          <a:bodyPr wrap="square">
            <a:spAutoFit/>
          </a:bodyPr>
          <a:lstStyle/>
          <a:p>
            <a:r>
              <a:rPr lang="fr-FR" sz="1800" kern="100" dirty="0">
                <a:effectLst/>
                <a:latin typeface="Aptos" panose="020B0004020202020204" pitchFamily="34" charset="0"/>
                <a:ea typeface="Aptos" panose="020B0004020202020204" pitchFamily="34" charset="0"/>
                <a:cs typeface="Arial" panose="020B0604020202020204" pitchFamily="34" charset="0"/>
              </a:rPr>
              <a:t>Source: Vermont Forest Carbon Inventory (</a:t>
            </a:r>
            <a:r>
              <a:rPr lang="fr-FR" sz="1800" kern="100" dirty="0" err="1">
                <a:effectLst/>
                <a:latin typeface="Aptos" panose="020B0004020202020204" pitchFamily="34" charset="0"/>
                <a:ea typeface="Aptos" panose="020B0004020202020204" pitchFamily="34" charset="0"/>
                <a:cs typeface="Arial" panose="020B0604020202020204" pitchFamily="34" charset="0"/>
              </a:rPr>
              <a:t>Kosiba</a:t>
            </a:r>
            <a:r>
              <a:rPr lang="fr-FR" sz="1800" kern="100" dirty="0">
                <a:effectLst/>
                <a:latin typeface="Aptos" panose="020B0004020202020204" pitchFamily="34" charset="0"/>
                <a:ea typeface="Aptos" panose="020B0004020202020204" pitchFamily="34" charset="0"/>
                <a:cs typeface="Arial" panose="020B0604020202020204" pitchFamily="34" charset="0"/>
              </a:rPr>
              <a:t>, 2025)</a:t>
            </a:r>
            <a:endParaRPr lang="en-US" dirty="0"/>
          </a:p>
        </p:txBody>
      </p:sp>
    </p:spTree>
    <p:extLst>
      <p:ext uri="{BB962C8B-B14F-4D97-AF65-F5344CB8AC3E}">
        <p14:creationId xmlns:p14="http://schemas.microsoft.com/office/powerpoint/2010/main" val="4256383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68F60-64E1-9DF9-AAB6-1BDF32CD90E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4BACC4C-7F8B-A080-E091-A0A02A87081B}"/>
              </a:ext>
            </a:extLst>
          </p:cNvPr>
          <p:cNvSpPr>
            <a:spLocks noGrp="1" noRot="1" noMove="1" noResize="1" noEditPoints="1" noAdjustHandles="1" noChangeArrowheads="1" noChangeShapeType="1"/>
          </p:cNvSpPr>
          <p:nvPr>
            <p:ph type="title"/>
          </p:nvPr>
        </p:nvSpPr>
        <p:spPr/>
        <p:txBody>
          <a:bodyPr/>
          <a:lstStyle/>
          <a:p>
            <a:r>
              <a:rPr lang="en-US" dirty="0"/>
              <a:t>Figure 3-6</a:t>
            </a:r>
          </a:p>
        </p:txBody>
      </p:sp>
      <p:pic>
        <p:nvPicPr>
          <p:cNvPr id="8" name="Picture 7" descr="CMeC_Logo_Horizontal_Dark_Background.png">
            <a:extLst>
              <a:ext uri="{FF2B5EF4-FFF2-40B4-BE49-F238E27FC236}">
                <a16:creationId xmlns:a16="http://schemas.microsoft.com/office/drawing/2014/main" id="{2963DA2E-5DF0-E9C5-871C-3FE4913C7607}"/>
              </a:ext>
            </a:extLst>
          </p:cNvPr>
          <p:cNvPicPr>
            <a:picLocks noChangeAspect="1"/>
          </p:cNvPicPr>
          <p:nvPr/>
        </p:nvPicPr>
        <p:blipFill>
          <a:blip r:embed="rId2"/>
          <a:stretch>
            <a:fillRect/>
          </a:stretch>
        </p:blipFill>
        <p:spPr>
          <a:xfrm>
            <a:off x="10088563" y="6042595"/>
            <a:ext cx="1579563" cy="456058"/>
          </a:xfrm>
          <a:prstGeom prst="rect">
            <a:avLst/>
          </a:prstGeom>
        </p:spPr>
      </p:pic>
      <p:pic>
        <p:nvPicPr>
          <p:cNvPr id="4" name="drawing" descr="Stacked bar chart showing estimated annual carbon flux from forest-based land use change in Vermont from 1990 to 2022. Bars are divided by land conversion type, with most positive emissions driven by forest converted to settlements and grassland. Smaller negative bars show carbon sequestration from land converted to forest. Black diamonds indicate net flux, which remains positive and gradually increases over time.">
            <a:extLst>
              <a:ext uri="{FF2B5EF4-FFF2-40B4-BE49-F238E27FC236}">
                <a16:creationId xmlns:a16="http://schemas.microsoft.com/office/drawing/2014/main" id="{DA33C7C1-8088-487A-25B4-67C9063A8E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4943" y="506304"/>
            <a:ext cx="8300357" cy="4974893"/>
          </a:xfrm>
          <a:prstGeom prst="rect">
            <a:avLst/>
          </a:prstGeom>
        </p:spPr>
      </p:pic>
      <p:sp>
        <p:nvSpPr>
          <p:cNvPr id="10" name="TextBox 9">
            <a:extLst>
              <a:ext uri="{FF2B5EF4-FFF2-40B4-BE49-F238E27FC236}">
                <a16:creationId xmlns:a16="http://schemas.microsoft.com/office/drawing/2014/main" id="{344A28A0-1A3A-5906-6CBF-4AE40C688A6B}"/>
              </a:ext>
            </a:extLst>
          </p:cNvPr>
          <p:cNvSpPr txBox="1"/>
          <p:nvPr/>
        </p:nvSpPr>
        <p:spPr>
          <a:xfrm>
            <a:off x="266700" y="1475356"/>
            <a:ext cx="3480054" cy="4247317"/>
          </a:xfrm>
          <a:prstGeom prst="rect">
            <a:avLst/>
          </a:prstGeom>
          <a:noFill/>
        </p:spPr>
        <p:txBody>
          <a:bodyPr wrap="square">
            <a:spAutoFit/>
          </a:bodyPr>
          <a:lstStyle/>
          <a:p>
            <a:r>
              <a:rPr lang="en-US" b="1" dirty="0">
                <a:solidFill>
                  <a:schemeClr val="bg1"/>
                </a:solidFill>
              </a:rPr>
              <a:t>Estimated annual carbon flux due to forest-based land use change in Vermont, shown by type of conversion and year (1990-2022), carbon is expressed as a million metric tons of carbon (left axis, </a:t>
            </a:r>
            <a:r>
              <a:rPr lang="en-US" b="1" dirty="0" err="1">
                <a:solidFill>
                  <a:schemeClr val="bg1"/>
                </a:solidFill>
              </a:rPr>
              <a:t>MMt</a:t>
            </a:r>
            <a:r>
              <a:rPr lang="en-US" b="1" dirty="0">
                <a:solidFill>
                  <a:schemeClr val="bg1"/>
                </a:solidFill>
              </a:rPr>
              <a:t> C) and as carbon dioxide equivalents (right axis, </a:t>
            </a:r>
            <a:r>
              <a:rPr lang="en-US" b="1" dirty="0" err="1">
                <a:solidFill>
                  <a:schemeClr val="bg1"/>
                </a:solidFill>
              </a:rPr>
              <a:t>MMt</a:t>
            </a:r>
            <a:r>
              <a:rPr lang="en-US" b="1" dirty="0">
                <a:solidFill>
                  <a:schemeClr val="bg1"/>
                </a:solidFill>
              </a:rPr>
              <a:t> </a:t>
            </a:r>
            <a:r>
              <a:rPr lang="en-US" b="1" dirty="0" err="1">
                <a:solidFill>
                  <a:schemeClr val="bg1"/>
                </a:solidFill>
              </a:rPr>
              <a:t>CO₂e</a:t>
            </a:r>
            <a:r>
              <a:rPr lang="en-US" b="1" dirty="0">
                <a:solidFill>
                  <a:schemeClr val="bg1"/>
                </a:solidFill>
              </a:rPr>
              <a:t>), negative flux values indicate sequestration of carbon dioxide from the atmosphere, and positive values indicate emissions to the atmosphere </a:t>
            </a:r>
          </a:p>
        </p:txBody>
      </p:sp>
      <p:sp>
        <p:nvSpPr>
          <p:cNvPr id="12" name="TextBox 11">
            <a:extLst>
              <a:ext uri="{FF2B5EF4-FFF2-40B4-BE49-F238E27FC236}">
                <a16:creationId xmlns:a16="http://schemas.microsoft.com/office/drawing/2014/main" id="{2B339803-B262-C3F0-5F83-CA53330BE4A2}"/>
              </a:ext>
            </a:extLst>
          </p:cNvPr>
          <p:cNvSpPr txBox="1"/>
          <p:nvPr/>
        </p:nvSpPr>
        <p:spPr>
          <a:xfrm>
            <a:off x="4598126" y="5571247"/>
            <a:ext cx="5698156" cy="361574"/>
          </a:xfrm>
          <a:prstGeom prst="rect">
            <a:avLst/>
          </a:prstGeom>
          <a:noFill/>
        </p:spPr>
        <p:txBody>
          <a:bodyPr wrap="square">
            <a:spAutoFit/>
          </a:bodyPr>
          <a:lstStyle/>
          <a:p>
            <a:pPr marL="0" marR="0">
              <a:lnSpc>
                <a:spcPct val="115000"/>
              </a:lnSpc>
              <a:spcBef>
                <a:spcPts val="600"/>
              </a:spcBef>
              <a:spcAft>
                <a:spcPts val="600"/>
              </a:spcAft>
              <a:buNone/>
            </a:pPr>
            <a:r>
              <a:rPr lang="fr-FR" sz="1600" kern="100" dirty="0">
                <a:solidFill>
                  <a:schemeClr val="bg1">
                    <a:lumMod val="85000"/>
                  </a:schemeClr>
                </a:solidFill>
                <a:effectLst/>
                <a:latin typeface="Aptos" panose="020B0004020202020204" pitchFamily="34" charset="0"/>
                <a:ea typeface="Aptos" panose="020B0004020202020204" pitchFamily="34" charset="0"/>
                <a:cs typeface="Arial" panose="020B0604020202020204" pitchFamily="34" charset="0"/>
              </a:rPr>
              <a:t>Source: Vermont Forest Carbon Inventory (</a:t>
            </a:r>
            <a:r>
              <a:rPr lang="fr-FR" sz="1600" kern="100" dirty="0" err="1">
                <a:solidFill>
                  <a:schemeClr val="bg1">
                    <a:lumMod val="85000"/>
                  </a:schemeClr>
                </a:solidFill>
                <a:effectLst/>
                <a:latin typeface="Aptos" panose="020B0004020202020204" pitchFamily="34" charset="0"/>
                <a:ea typeface="Aptos" panose="020B0004020202020204" pitchFamily="34" charset="0"/>
                <a:cs typeface="Arial" panose="020B0604020202020204" pitchFamily="34" charset="0"/>
              </a:rPr>
              <a:t>Kosiba</a:t>
            </a:r>
            <a:r>
              <a:rPr lang="fr-FR" sz="1600" kern="100" dirty="0">
                <a:solidFill>
                  <a:schemeClr val="bg1">
                    <a:lumMod val="85000"/>
                  </a:schemeClr>
                </a:solidFill>
                <a:effectLst/>
                <a:latin typeface="Aptos" panose="020B0004020202020204" pitchFamily="34" charset="0"/>
                <a:ea typeface="Aptos" panose="020B0004020202020204" pitchFamily="34" charset="0"/>
                <a:cs typeface="Arial" panose="020B0604020202020204" pitchFamily="34" charset="0"/>
              </a:rPr>
              <a:t>, 2025) </a:t>
            </a:r>
            <a:endParaRPr lang="en-US" sz="1600" kern="100" dirty="0">
              <a:solidFill>
                <a:schemeClr val="bg1">
                  <a:lumMod val="85000"/>
                </a:schemeClr>
              </a:solidFill>
              <a:effectLst/>
              <a:latin typeface="Aptos" panose="020B0004020202020204" pitchFamily="34" charset="0"/>
              <a:ea typeface="Aptos" panose="020B00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416B8A75-0A4A-571D-A2EA-C0641B7E1C05}"/>
              </a:ext>
            </a:extLst>
          </p:cNvPr>
          <p:cNvSpPr txBox="1"/>
          <p:nvPr/>
        </p:nvSpPr>
        <p:spPr>
          <a:xfrm>
            <a:off x="4598126" y="5964150"/>
            <a:ext cx="5300255" cy="430887"/>
          </a:xfrm>
          <a:prstGeom prst="rect">
            <a:avLst/>
          </a:prstGeom>
          <a:noFill/>
        </p:spPr>
        <p:txBody>
          <a:bodyPr wrap="square">
            <a:spAutoFit/>
          </a:bodyPr>
          <a:lstStyle/>
          <a:p>
            <a:r>
              <a:rPr lang="en-US" sz="1100" i="1" dirty="0">
                <a:solidFill>
                  <a:schemeClr val="bg1"/>
                </a:solidFill>
              </a:rPr>
              <a:t>Kosiba, A. M. (2025). Vermont Forest Carbon Inventory 2025 (p. 14). University of Vermont Extension, College of Agriculture and Life Sciences.</a:t>
            </a:r>
          </a:p>
        </p:txBody>
      </p:sp>
    </p:spTree>
    <p:extLst>
      <p:ext uri="{BB962C8B-B14F-4D97-AF65-F5344CB8AC3E}">
        <p14:creationId xmlns:p14="http://schemas.microsoft.com/office/powerpoint/2010/main" val="3038860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031F6-2621-9520-E50F-85D2EC950EE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EB6E223-708D-262B-B08A-D329CF79D1D3}"/>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3-7</a:t>
            </a:r>
            <a:endParaRPr lang="en-US" dirty="0"/>
          </a:p>
        </p:txBody>
      </p:sp>
      <p:grpSp>
        <p:nvGrpSpPr>
          <p:cNvPr id="7" name="Group 6">
            <a:extLst>
              <a:ext uri="{FF2B5EF4-FFF2-40B4-BE49-F238E27FC236}">
                <a16:creationId xmlns:a16="http://schemas.microsoft.com/office/drawing/2014/main" id="{4CE93000-3F1F-6CF6-1ADC-0CFDC0F65840}"/>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CD8047D9-8176-7705-D0B6-E48A51D3A2E3}"/>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91F2A0D1-5506-1BE9-9AFE-E7382D38BE28}"/>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96F540E6-0C7A-D54C-0C16-C983761CBD28}"/>
              </a:ext>
            </a:extLst>
          </p:cNvPr>
          <p:cNvPicPr>
            <a:picLocks noChangeAspect="1"/>
          </p:cNvPicPr>
          <p:nvPr/>
        </p:nvPicPr>
        <p:blipFill>
          <a:blip r:embed="rId3"/>
          <a:stretch>
            <a:fillRect/>
          </a:stretch>
        </p:blipFill>
        <p:spPr>
          <a:xfrm>
            <a:off x="10088563" y="6042595"/>
            <a:ext cx="1579563" cy="456058"/>
          </a:xfrm>
          <a:prstGeom prst="rect">
            <a:avLst/>
          </a:prstGeom>
        </p:spPr>
      </p:pic>
      <p:pic>
        <p:nvPicPr>
          <p:cNvPr id="9" name="Picture 8" descr=" Long-term trends in the timing (mean day of year) of spring and fall phenological events for sugar maple from 1991 to 2018. Spring bud burst (top left) and full leaf out (top right) are assessed yearly at lower elevation (415m), with linear trend line shown. Fall maximum coloration (bottom left) and leaf drop (bottom right) yearly data are shown for sugar maple at two elevations (415m and 670 m) as well as a linear trend line in both.">
            <a:extLst>
              <a:ext uri="{FF2B5EF4-FFF2-40B4-BE49-F238E27FC236}">
                <a16:creationId xmlns:a16="http://schemas.microsoft.com/office/drawing/2014/main" id="{635FC75C-3DE2-338F-DBC4-99ECEA5AA7DB}"/>
              </a:ext>
            </a:extLst>
          </p:cNvPr>
          <p:cNvPicPr>
            <a:picLocks noChangeAspect="1"/>
          </p:cNvPicPr>
          <p:nvPr/>
        </p:nvPicPr>
        <p:blipFill>
          <a:blip r:embed="rId4"/>
          <a:stretch>
            <a:fillRect/>
          </a:stretch>
        </p:blipFill>
        <p:spPr>
          <a:xfrm>
            <a:off x="4555672" y="359347"/>
            <a:ext cx="7371420" cy="5297527"/>
          </a:xfrm>
          <a:prstGeom prst="rect">
            <a:avLst/>
          </a:prstGeom>
        </p:spPr>
      </p:pic>
      <p:sp>
        <p:nvSpPr>
          <p:cNvPr id="11" name="TextBox 10">
            <a:extLst>
              <a:ext uri="{FF2B5EF4-FFF2-40B4-BE49-F238E27FC236}">
                <a16:creationId xmlns:a16="http://schemas.microsoft.com/office/drawing/2014/main" id="{2B4CF623-1ABC-1CDA-B7C1-AA2246F82B09}"/>
              </a:ext>
            </a:extLst>
          </p:cNvPr>
          <p:cNvSpPr txBox="1"/>
          <p:nvPr/>
        </p:nvSpPr>
        <p:spPr>
          <a:xfrm>
            <a:off x="264908" y="1671352"/>
            <a:ext cx="4051104" cy="3970318"/>
          </a:xfrm>
          <a:prstGeom prst="rect">
            <a:avLst/>
          </a:prstGeom>
          <a:noFill/>
        </p:spPr>
        <p:txBody>
          <a:bodyPr wrap="square">
            <a:spAutoFit/>
          </a:bodyPr>
          <a:lstStyle/>
          <a:p>
            <a:r>
              <a:rPr lang="en-US" b="1" dirty="0">
                <a:solidFill>
                  <a:schemeClr val="bg1"/>
                </a:solidFill>
              </a:rPr>
              <a:t>Long-term trends in the timing (mean day of year) of spring and fall phenological events for sugar maple on Mt. Mansfield from 1991 to 2018. Spring bud burst (top left) and full leaf out (top right) are assessed yearly at lower elevation (415m), with linear trend line showing an overall decrease. Fall maximum coloration (bottom left) and leaf drop (bottom right) yearly data are shown for sugar maple at two elevations (415m and 670 m) as well as a linear trend line showing an increase in both. </a:t>
            </a:r>
            <a:endParaRPr lang="en-US" sz="1400" b="1" dirty="0">
              <a:solidFill>
                <a:schemeClr val="bg1"/>
              </a:solidFill>
            </a:endParaRPr>
          </a:p>
        </p:txBody>
      </p:sp>
      <p:sp>
        <p:nvSpPr>
          <p:cNvPr id="13" name="TextBox 12">
            <a:extLst>
              <a:ext uri="{FF2B5EF4-FFF2-40B4-BE49-F238E27FC236}">
                <a16:creationId xmlns:a16="http://schemas.microsoft.com/office/drawing/2014/main" id="{989C8433-B07D-F452-A8BC-EEEA5FF358F1}"/>
              </a:ext>
            </a:extLst>
          </p:cNvPr>
          <p:cNvSpPr txBox="1"/>
          <p:nvPr/>
        </p:nvSpPr>
        <p:spPr>
          <a:xfrm>
            <a:off x="4555671" y="5755683"/>
            <a:ext cx="5532891" cy="646331"/>
          </a:xfrm>
          <a:prstGeom prst="rect">
            <a:avLst/>
          </a:prstGeom>
          <a:noFill/>
        </p:spPr>
        <p:txBody>
          <a:bodyPr wrap="square">
            <a:spAutoFit/>
          </a:bodyPr>
          <a:lstStyle/>
          <a:p>
            <a:r>
              <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rPr>
              <a:t>Source: </a:t>
            </a:r>
            <a:r>
              <a:rPr lang="en-US" dirty="0">
                <a:solidFill>
                  <a:schemeClr val="bg1"/>
                </a:solidFill>
              </a:rPr>
              <a:t>Forest Ecosystem Monitoring Cooperative 2018 Long-Term Update (Nevins et al., 2020)</a:t>
            </a:r>
          </a:p>
        </p:txBody>
      </p:sp>
    </p:spTree>
    <p:extLst>
      <p:ext uri="{BB962C8B-B14F-4D97-AF65-F5344CB8AC3E}">
        <p14:creationId xmlns:p14="http://schemas.microsoft.com/office/powerpoint/2010/main" val="2445755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258E0-FD54-A8CC-41FA-422F5865A2B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1EBF662-DFCB-0DB0-2650-F0A5480AF5D9}"/>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3-8</a:t>
            </a:r>
            <a:endParaRPr lang="en-US" dirty="0"/>
          </a:p>
        </p:txBody>
      </p:sp>
      <p:grpSp>
        <p:nvGrpSpPr>
          <p:cNvPr id="7" name="Group 6">
            <a:extLst>
              <a:ext uri="{FF2B5EF4-FFF2-40B4-BE49-F238E27FC236}">
                <a16:creationId xmlns:a16="http://schemas.microsoft.com/office/drawing/2014/main" id="{B8852526-A047-22C5-D07C-BA5925FBAA83}"/>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3F6503DE-73A4-6296-F462-4FE0C3982E88}"/>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43B84C68-225B-D7BA-B646-B6448A7B39A1}"/>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B48A4923-3F13-96E5-77BC-5685ABA1FE20}"/>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4" name="Picture 3" descr="A map of the Northeast U.S. showing projected shifts for common northern hardwoods from present day to 2100 under a high-emissions climate scenario. Color-coded importance values indicate a significant density reduction for cold-adapted species like Sugar Maple and Red Maple.">
            <a:extLst>
              <a:ext uri="{FF2B5EF4-FFF2-40B4-BE49-F238E27FC236}">
                <a16:creationId xmlns:a16="http://schemas.microsoft.com/office/drawing/2014/main" id="{2DFAAA10-1249-830E-1D8F-C2220E4C5D1D}"/>
              </a:ext>
            </a:extLst>
          </p:cNvPr>
          <p:cNvPicPr>
            <a:picLocks noChangeAspect="1"/>
          </p:cNvPicPr>
          <p:nvPr/>
        </p:nvPicPr>
        <p:blipFill>
          <a:blip r:embed="rId4"/>
          <a:stretch>
            <a:fillRect/>
          </a:stretch>
        </p:blipFill>
        <p:spPr>
          <a:xfrm>
            <a:off x="3158601" y="779264"/>
            <a:ext cx="8835143" cy="4053532"/>
          </a:xfrm>
          <a:prstGeom prst="rect">
            <a:avLst/>
          </a:prstGeom>
        </p:spPr>
      </p:pic>
      <p:sp>
        <p:nvSpPr>
          <p:cNvPr id="10" name="TextBox 9">
            <a:extLst>
              <a:ext uri="{FF2B5EF4-FFF2-40B4-BE49-F238E27FC236}">
                <a16:creationId xmlns:a16="http://schemas.microsoft.com/office/drawing/2014/main" id="{A9CA6054-EC2A-A737-7D38-D674CD8C3E64}"/>
              </a:ext>
            </a:extLst>
          </p:cNvPr>
          <p:cNvSpPr txBox="1"/>
          <p:nvPr/>
        </p:nvSpPr>
        <p:spPr>
          <a:xfrm>
            <a:off x="106048" y="1706797"/>
            <a:ext cx="2955471" cy="3416320"/>
          </a:xfrm>
          <a:prstGeom prst="rect">
            <a:avLst/>
          </a:prstGeom>
          <a:noFill/>
        </p:spPr>
        <p:txBody>
          <a:bodyPr wrap="square">
            <a:spAutoFit/>
          </a:bodyPr>
          <a:lstStyle/>
          <a:p>
            <a:r>
              <a:rPr lang="en-US" b="1" dirty="0"/>
              <a:t>Projected species’ suitable habitat shifts for common northern hardwood species from current estimated distributions to a future 2100 distribution for a high emissions climate scenario, using color-coded importance values to represent relative population density</a:t>
            </a:r>
          </a:p>
        </p:txBody>
      </p:sp>
      <p:sp>
        <p:nvSpPr>
          <p:cNvPr id="12" name="TextBox 11">
            <a:extLst>
              <a:ext uri="{FF2B5EF4-FFF2-40B4-BE49-F238E27FC236}">
                <a16:creationId xmlns:a16="http://schemas.microsoft.com/office/drawing/2014/main" id="{36856B30-3484-6B25-6BB6-200D4BBBB9E5}"/>
              </a:ext>
            </a:extLst>
          </p:cNvPr>
          <p:cNvSpPr txBox="1"/>
          <p:nvPr/>
        </p:nvSpPr>
        <p:spPr>
          <a:xfrm>
            <a:off x="50781" y="5413438"/>
            <a:ext cx="4345375" cy="523220"/>
          </a:xfrm>
          <a:prstGeom prst="rect">
            <a:avLst/>
          </a:prstGeom>
          <a:noFill/>
        </p:spPr>
        <p:txBody>
          <a:bodyPr wrap="square">
            <a:spAutoFit/>
          </a:bodyPr>
          <a:lstStyle/>
          <a:p>
            <a:r>
              <a:rPr lang="fr-FR" sz="1400" kern="100" dirty="0">
                <a:effectLst/>
                <a:latin typeface="Aptos" panose="020B0004020202020204" pitchFamily="34" charset="0"/>
                <a:ea typeface="Aptos" panose="020B0004020202020204" pitchFamily="34" charset="0"/>
                <a:cs typeface="Arial" panose="020B0604020202020204" pitchFamily="34" charset="0"/>
              </a:rPr>
              <a:t>Source: USDA </a:t>
            </a:r>
            <a:r>
              <a:rPr lang="fr-FR" sz="1400" kern="100" dirty="0" err="1">
                <a:effectLst/>
                <a:latin typeface="Aptos" panose="020B0004020202020204" pitchFamily="34" charset="0"/>
                <a:ea typeface="Aptos" panose="020B0004020202020204" pitchFamily="34" charset="0"/>
                <a:cs typeface="Arial" panose="020B0604020202020204" pitchFamily="34" charset="0"/>
              </a:rPr>
              <a:t>Tree</a:t>
            </a:r>
            <a:r>
              <a:rPr lang="fr-FR" sz="1400" kern="100" dirty="0">
                <a:effectLst/>
                <a:latin typeface="Aptos" panose="020B0004020202020204" pitchFamily="34" charset="0"/>
                <a:ea typeface="Aptos" panose="020B0004020202020204" pitchFamily="34" charset="0"/>
                <a:cs typeface="Arial" panose="020B0604020202020204" pitchFamily="34" charset="0"/>
              </a:rPr>
              <a:t> </a:t>
            </a:r>
            <a:r>
              <a:rPr lang="fr-FR" sz="1400" kern="100" dirty="0" err="1">
                <a:effectLst/>
                <a:latin typeface="Aptos" panose="020B0004020202020204" pitchFamily="34" charset="0"/>
                <a:ea typeface="Aptos" panose="020B0004020202020204" pitchFamily="34" charset="0"/>
                <a:cs typeface="Arial" panose="020B0604020202020204" pitchFamily="34" charset="0"/>
              </a:rPr>
              <a:t>Climate</a:t>
            </a:r>
            <a:r>
              <a:rPr lang="fr-FR" sz="1400" kern="100" dirty="0">
                <a:effectLst/>
                <a:latin typeface="Aptos" panose="020B0004020202020204" pitchFamily="34" charset="0"/>
                <a:ea typeface="Aptos" panose="020B0004020202020204" pitchFamily="34" charset="0"/>
                <a:cs typeface="Arial" panose="020B0604020202020204" pitchFamily="34" charset="0"/>
              </a:rPr>
              <a:t> Change Atlas (</a:t>
            </a:r>
            <a:r>
              <a:rPr lang="fr-FR" sz="1400" kern="100" dirty="0" err="1">
                <a:effectLst/>
                <a:latin typeface="Aptos" panose="020B0004020202020204" pitchFamily="34" charset="0"/>
                <a:ea typeface="Aptos" panose="020B0004020202020204" pitchFamily="34" charset="0"/>
                <a:cs typeface="Arial" panose="020B0604020202020204" pitchFamily="34" charset="0"/>
              </a:rPr>
              <a:t>Iverson</a:t>
            </a:r>
            <a:r>
              <a:rPr lang="fr-FR" sz="1400" kern="100" dirty="0">
                <a:effectLst/>
                <a:latin typeface="Aptos" panose="020B0004020202020204" pitchFamily="34" charset="0"/>
                <a:ea typeface="Aptos" panose="020B0004020202020204" pitchFamily="34" charset="0"/>
                <a:cs typeface="Arial" panose="020B0604020202020204" pitchFamily="34" charset="0"/>
              </a:rPr>
              <a:t> et al., 2012; Peters et al., 2020)</a:t>
            </a:r>
            <a:endParaRPr lang="en-US" sz="1400" dirty="0"/>
          </a:p>
        </p:txBody>
      </p:sp>
      <p:sp>
        <p:nvSpPr>
          <p:cNvPr id="9" name="TextBox 8">
            <a:extLst>
              <a:ext uri="{FF2B5EF4-FFF2-40B4-BE49-F238E27FC236}">
                <a16:creationId xmlns:a16="http://schemas.microsoft.com/office/drawing/2014/main" id="{4D415148-8E02-4B3E-FCA5-B605C4556B41}"/>
              </a:ext>
            </a:extLst>
          </p:cNvPr>
          <p:cNvSpPr txBox="1"/>
          <p:nvPr/>
        </p:nvSpPr>
        <p:spPr>
          <a:xfrm>
            <a:off x="4396156" y="5626519"/>
            <a:ext cx="5692407" cy="1061829"/>
          </a:xfrm>
          <a:prstGeom prst="rect">
            <a:avLst/>
          </a:prstGeom>
          <a:noFill/>
        </p:spPr>
        <p:txBody>
          <a:bodyPr wrap="square">
            <a:spAutoFit/>
          </a:bodyPr>
          <a:lstStyle/>
          <a:p>
            <a:r>
              <a:rPr lang="en-US" sz="900" i="1" dirty="0"/>
              <a:t>Iverson, L. R., Matthews, S. N., Prasad, A. M., &amp; Peters, M. P. (2012). Development of risk matrices for evaluating climatic change responses of forested habitats. Climatic Change, 114(2). </a:t>
            </a:r>
            <a:r>
              <a:rPr lang="en-US" sz="900" i="1" dirty="0">
                <a:hlinkClick r:id="rId5"/>
              </a:rPr>
              <a:t>https://doi.org/10.1007/s10584-012-0412-x</a:t>
            </a:r>
            <a:endParaRPr lang="en-US" sz="900" i="1" dirty="0"/>
          </a:p>
          <a:p>
            <a:endParaRPr lang="en-US" sz="900" i="1" dirty="0"/>
          </a:p>
          <a:p>
            <a:r>
              <a:rPr lang="en-US" sz="900" i="1" dirty="0"/>
              <a:t>Peters, M. P., Prasad, A. M., Matthews, S. N., &amp; Iverson, L. R. (2020). Climate change tree atlas (Version 4) [Dataset]. Northern Research Station and Northern Institute of Applied Climate Science, USDA Forest Service. https://www.fs.usda.gov/nrs/atlas/tree/</a:t>
            </a:r>
          </a:p>
        </p:txBody>
      </p:sp>
    </p:spTree>
    <p:extLst>
      <p:ext uri="{BB962C8B-B14F-4D97-AF65-F5344CB8AC3E}">
        <p14:creationId xmlns:p14="http://schemas.microsoft.com/office/powerpoint/2010/main" val="4212380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3D030-7D51-5B8E-B8EA-FE3AA1013B2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95CCC2-A4D8-715F-8A1E-8D41395080F4}"/>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3-9</a:t>
            </a:r>
            <a:endParaRPr lang="en-US"/>
          </a:p>
        </p:txBody>
      </p:sp>
      <p:grpSp>
        <p:nvGrpSpPr>
          <p:cNvPr id="7" name="Group 6">
            <a:extLst>
              <a:ext uri="{FF2B5EF4-FFF2-40B4-BE49-F238E27FC236}">
                <a16:creationId xmlns:a16="http://schemas.microsoft.com/office/drawing/2014/main" id="{DB06E15C-1D56-5A61-FE66-20D816D2DC80}"/>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61C67313-7265-1A3D-7FED-C2921BE417A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E937603A-539A-5ED0-CD4A-A30F2DA558B9}"/>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529CB5C2-8697-0DDC-F558-7F00B90DD286}"/>
              </a:ext>
            </a:extLst>
          </p:cNvPr>
          <p:cNvPicPr>
            <a:picLocks noChangeAspect="1"/>
          </p:cNvPicPr>
          <p:nvPr/>
        </p:nvPicPr>
        <p:blipFill>
          <a:blip r:embed="rId3"/>
          <a:stretch>
            <a:fillRect/>
          </a:stretch>
        </p:blipFill>
        <p:spPr>
          <a:xfrm>
            <a:off x="10088563" y="6042595"/>
            <a:ext cx="1579563" cy="456058"/>
          </a:xfrm>
          <a:prstGeom prst="rect">
            <a:avLst/>
          </a:prstGeom>
        </p:spPr>
      </p:pic>
      <p:pic>
        <p:nvPicPr>
          <p:cNvPr id="4" name="Picture 3" descr="A photograph of maple tree leaves in Vermont showing marginal leaf scorch. The edges of the leaves are brown and dry.">
            <a:extLst>
              <a:ext uri="{FF2B5EF4-FFF2-40B4-BE49-F238E27FC236}">
                <a16:creationId xmlns:a16="http://schemas.microsoft.com/office/drawing/2014/main" id="{F05BFFB8-B087-67E1-3170-B53C0704C220}"/>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354286" y="506271"/>
            <a:ext cx="6178233" cy="5280756"/>
          </a:xfrm>
          <a:prstGeom prst="rect">
            <a:avLst/>
          </a:prstGeom>
          <a:noFill/>
          <a:ln>
            <a:noFill/>
          </a:ln>
        </p:spPr>
      </p:pic>
      <p:sp>
        <p:nvSpPr>
          <p:cNvPr id="10" name="TextBox 9">
            <a:extLst>
              <a:ext uri="{FF2B5EF4-FFF2-40B4-BE49-F238E27FC236}">
                <a16:creationId xmlns:a16="http://schemas.microsoft.com/office/drawing/2014/main" id="{56651FCA-C1FC-0C0E-61DD-3B9377885FD4}"/>
              </a:ext>
            </a:extLst>
          </p:cNvPr>
          <p:cNvSpPr txBox="1"/>
          <p:nvPr/>
        </p:nvSpPr>
        <p:spPr>
          <a:xfrm>
            <a:off x="375305" y="1557339"/>
            <a:ext cx="3384095" cy="1569660"/>
          </a:xfrm>
          <a:prstGeom prst="rect">
            <a:avLst/>
          </a:prstGeom>
          <a:noFill/>
        </p:spPr>
        <p:txBody>
          <a:bodyPr wrap="square">
            <a:spAutoFit/>
          </a:bodyPr>
          <a:lstStyle/>
          <a:p>
            <a:r>
              <a:rPr lang="en-US" sz="2400" b="1" dirty="0">
                <a:solidFill>
                  <a:schemeClr val="bg1"/>
                </a:solidFill>
              </a:rPr>
              <a:t>Drought-induced marginal leaf scorch on maple trees in Vermont</a:t>
            </a:r>
          </a:p>
        </p:txBody>
      </p:sp>
      <p:sp>
        <p:nvSpPr>
          <p:cNvPr id="12" name="TextBox 11">
            <a:extLst>
              <a:ext uri="{FF2B5EF4-FFF2-40B4-BE49-F238E27FC236}">
                <a16:creationId xmlns:a16="http://schemas.microsoft.com/office/drawing/2014/main" id="{4308EDBB-5647-CA4C-546B-0C63AAA73732}"/>
              </a:ext>
            </a:extLst>
          </p:cNvPr>
          <p:cNvSpPr txBox="1"/>
          <p:nvPr/>
        </p:nvSpPr>
        <p:spPr>
          <a:xfrm>
            <a:off x="375305" y="3199802"/>
            <a:ext cx="3659274" cy="646331"/>
          </a:xfrm>
          <a:prstGeom prst="rect">
            <a:avLst/>
          </a:prstGeom>
          <a:noFill/>
        </p:spPr>
        <p:txBody>
          <a:bodyPr wrap="square">
            <a:spAutoFit/>
          </a:bodyPr>
          <a:lstStyle/>
          <a:p>
            <a:r>
              <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rPr>
              <a:t>Source: </a:t>
            </a:r>
            <a:r>
              <a:rPr lang="en-US" dirty="0">
                <a:solidFill>
                  <a:schemeClr val="bg1"/>
                </a:solidFill>
              </a:rPr>
              <a:t>Ann Hazelrigg, University of Vermont Extension (2025)</a:t>
            </a:r>
            <a:r>
              <a:rPr lang="en-US" sz="18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a:t>
            </a:r>
            <a:endParaRPr lang="en-US" dirty="0">
              <a:solidFill>
                <a:schemeClr val="bg1"/>
              </a:solidFill>
            </a:endParaRPr>
          </a:p>
        </p:txBody>
      </p:sp>
      <p:sp>
        <p:nvSpPr>
          <p:cNvPr id="9" name="TextBox 8">
            <a:extLst>
              <a:ext uri="{FF2B5EF4-FFF2-40B4-BE49-F238E27FC236}">
                <a16:creationId xmlns:a16="http://schemas.microsoft.com/office/drawing/2014/main" id="{AB7A6226-878F-D33E-0313-FDC43D572287}"/>
              </a:ext>
            </a:extLst>
          </p:cNvPr>
          <p:cNvSpPr txBox="1"/>
          <p:nvPr/>
        </p:nvSpPr>
        <p:spPr>
          <a:xfrm>
            <a:off x="297382" y="5183354"/>
            <a:ext cx="3878108" cy="738664"/>
          </a:xfrm>
          <a:prstGeom prst="rect">
            <a:avLst/>
          </a:prstGeom>
          <a:noFill/>
        </p:spPr>
        <p:txBody>
          <a:bodyPr wrap="square">
            <a:spAutoFit/>
          </a:bodyPr>
          <a:lstStyle/>
          <a:p>
            <a:r>
              <a:rPr lang="en-US" sz="1050" i="1" dirty="0">
                <a:solidFill>
                  <a:schemeClr val="bg1"/>
                </a:solidFill>
              </a:rPr>
              <a:t>Hazelrigg, A. (2025). Drought Stress Affecting Vermont’s Trees and Shrubs. University of Vermont Extension. https://www.uvm.edu/extension/news/drought-stress-affecting-vermonts-trees-and-shrubs</a:t>
            </a:r>
          </a:p>
        </p:txBody>
      </p:sp>
    </p:spTree>
    <p:extLst>
      <p:ext uri="{BB962C8B-B14F-4D97-AF65-F5344CB8AC3E}">
        <p14:creationId xmlns:p14="http://schemas.microsoft.com/office/powerpoint/2010/main" val="517573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DDC8D-1408-5EEC-0567-EB7033587E8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2870123-95BE-E1A7-BFD8-E4B03115B130}"/>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3-10</a:t>
            </a:r>
            <a:endParaRPr lang="en-US" dirty="0"/>
          </a:p>
        </p:txBody>
      </p:sp>
      <p:grpSp>
        <p:nvGrpSpPr>
          <p:cNvPr id="7" name="Group 6">
            <a:extLst>
              <a:ext uri="{FF2B5EF4-FFF2-40B4-BE49-F238E27FC236}">
                <a16:creationId xmlns:a16="http://schemas.microsoft.com/office/drawing/2014/main" id="{DBB1825C-BFC5-4BDA-00E6-9BCF0E483B36}"/>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9D5699DB-7800-8AA0-640A-B8889C1483B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88DEA3D9-8838-F75A-6B5D-849C9881E77F}"/>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61AF2F3B-426A-400E-6DE5-B88FB62ADF99}"/>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4" name="Picture 3" descr="A post-fire photograph of a forest in Killington, Vermont. There is a layer of ash and fallen trees on the forest floor. ">
            <a:extLst>
              <a:ext uri="{FF2B5EF4-FFF2-40B4-BE49-F238E27FC236}">
                <a16:creationId xmlns:a16="http://schemas.microsoft.com/office/drawing/2014/main" id="{13310C8D-52C9-FCCD-46C6-22C5ADF3C4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7269" y="290732"/>
            <a:ext cx="7059930" cy="5294948"/>
          </a:xfrm>
          <a:prstGeom prst="rect">
            <a:avLst/>
          </a:prstGeom>
        </p:spPr>
      </p:pic>
      <p:sp>
        <p:nvSpPr>
          <p:cNvPr id="10" name="TextBox 9">
            <a:extLst>
              <a:ext uri="{FF2B5EF4-FFF2-40B4-BE49-F238E27FC236}">
                <a16:creationId xmlns:a16="http://schemas.microsoft.com/office/drawing/2014/main" id="{ECEBD94B-499B-44A9-9D63-CED49663011E}"/>
              </a:ext>
            </a:extLst>
          </p:cNvPr>
          <p:cNvSpPr txBox="1"/>
          <p:nvPr/>
        </p:nvSpPr>
        <p:spPr>
          <a:xfrm>
            <a:off x="301332" y="1557339"/>
            <a:ext cx="4249510" cy="2308324"/>
          </a:xfrm>
          <a:prstGeom prst="rect">
            <a:avLst/>
          </a:prstGeom>
          <a:noFill/>
        </p:spPr>
        <p:txBody>
          <a:bodyPr wrap="square">
            <a:spAutoFit/>
          </a:bodyPr>
          <a:lstStyle/>
          <a:p>
            <a:r>
              <a:rPr lang="en-US" sz="2400" b="1" dirty="0"/>
              <a:t>A forest after a wildfire in Killington Vermont – this wildfire was human-caused but was likely exacerbated by year-long regional dry conditions</a:t>
            </a:r>
          </a:p>
        </p:txBody>
      </p:sp>
      <p:sp>
        <p:nvSpPr>
          <p:cNvPr id="12" name="TextBox 11">
            <a:extLst>
              <a:ext uri="{FF2B5EF4-FFF2-40B4-BE49-F238E27FC236}">
                <a16:creationId xmlns:a16="http://schemas.microsoft.com/office/drawing/2014/main" id="{06A00EBB-D737-3899-BAF2-25BF5394B513}"/>
              </a:ext>
            </a:extLst>
          </p:cNvPr>
          <p:cNvSpPr txBox="1"/>
          <p:nvPr/>
        </p:nvSpPr>
        <p:spPr>
          <a:xfrm>
            <a:off x="301332" y="3985058"/>
            <a:ext cx="3717892" cy="369332"/>
          </a:xfrm>
          <a:prstGeom prst="rect">
            <a:avLst/>
          </a:prstGeom>
          <a:noFill/>
        </p:spPr>
        <p:txBody>
          <a:bodyPr wrap="square">
            <a:spAutoFit/>
          </a:bodyPr>
          <a:lstStyle/>
          <a:p>
            <a:pPr>
              <a:spcBef>
                <a:spcPts val="600"/>
              </a:spcBef>
              <a:spcAft>
                <a:spcPts val="600"/>
              </a:spcAft>
            </a:pPr>
            <a:r>
              <a:rPr lang="en-US" sz="1800" kern="100" dirty="0">
                <a:effectLst/>
                <a:latin typeface="Aptos" panose="020B0004020202020204" pitchFamily="34" charset="0"/>
                <a:ea typeface="Aptos" panose="020B0004020202020204" pitchFamily="34" charset="0"/>
                <a:cs typeface="Arial" panose="020B0604020202020204" pitchFamily="34" charset="0"/>
              </a:rPr>
              <a:t>Source: </a:t>
            </a:r>
            <a:r>
              <a:rPr lang="en-US" dirty="0"/>
              <a:t> Smith &amp; </a:t>
            </a:r>
            <a:r>
              <a:rPr lang="en-US" dirty="0" err="1"/>
              <a:t>Wertlieb</a:t>
            </a:r>
            <a:r>
              <a:rPr lang="en-US" dirty="0"/>
              <a:t> (2021)</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0A18C563-6F06-2ADB-6793-C8FE009371D3}"/>
              </a:ext>
            </a:extLst>
          </p:cNvPr>
          <p:cNvSpPr txBox="1"/>
          <p:nvPr/>
        </p:nvSpPr>
        <p:spPr>
          <a:xfrm>
            <a:off x="301332" y="4828157"/>
            <a:ext cx="3717892" cy="1015663"/>
          </a:xfrm>
          <a:prstGeom prst="rect">
            <a:avLst/>
          </a:prstGeom>
          <a:noFill/>
        </p:spPr>
        <p:txBody>
          <a:bodyPr wrap="square">
            <a:spAutoFit/>
          </a:bodyPr>
          <a:lstStyle/>
          <a:p>
            <a:r>
              <a:rPr lang="en-US" sz="1000" i="1" dirty="0"/>
              <a:t>Smith, M. F., &amp; </a:t>
            </a:r>
            <a:r>
              <a:rPr lang="en-US" sz="1000" i="1" dirty="0" err="1"/>
              <a:t>Wertlieb</a:t>
            </a:r>
            <a:r>
              <a:rPr lang="en-US" sz="1000" i="1" dirty="0"/>
              <a:t>, M. (2021, May 28). As Drought Conditions Persist, Fire Officials Warn Of Lingering Fire Danger. Vermont Public. Vermont Public. https://www.vermontpublic.org/vpr-news/2021-05-28/as-drought-conditions-persist-fire-officials-warn-of-lingering-fire-danger</a:t>
            </a:r>
          </a:p>
        </p:txBody>
      </p:sp>
    </p:spTree>
    <p:extLst>
      <p:ext uri="{BB962C8B-B14F-4D97-AF65-F5344CB8AC3E}">
        <p14:creationId xmlns:p14="http://schemas.microsoft.com/office/powerpoint/2010/main" val="3326822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A3121-DDF1-AA81-1D90-00B808FF242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6805279-AA48-50D5-1DA4-0E3C545686CA}"/>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3-11</a:t>
            </a:r>
            <a:endParaRPr lang="en-US" dirty="0"/>
          </a:p>
        </p:txBody>
      </p:sp>
      <p:grpSp>
        <p:nvGrpSpPr>
          <p:cNvPr id="7" name="Group 6">
            <a:extLst>
              <a:ext uri="{FF2B5EF4-FFF2-40B4-BE49-F238E27FC236}">
                <a16:creationId xmlns:a16="http://schemas.microsoft.com/office/drawing/2014/main" id="{442647D2-B285-7F3F-5797-008BD73F25DA}"/>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F609E2A4-4709-0A55-49F1-1D0E631B4410}"/>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E467CEC3-7963-58B7-4AA4-B04C468AB5CA}"/>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55D44F98-385C-17D7-1F98-16221E276966}"/>
              </a:ext>
            </a:extLst>
          </p:cNvPr>
          <p:cNvPicPr>
            <a:picLocks noChangeAspect="1"/>
          </p:cNvPicPr>
          <p:nvPr/>
        </p:nvPicPr>
        <p:blipFill>
          <a:blip r:embed="rId4"/>
          <a:stretch>
            <a:fillRect/>
          </a:stretch>
        </p:blipFill>
        <p:spPr>
          <a:xfrm>
            <a:off x="10088563" y="6042595"/>
            <a:ext cx="1579563" cy="456058"/>
          </a:xfrm>
          <a:prstGeom prst="rect">
            <a:avLst/>
          </a:prstGeom>
        </p:spPr>
      </p:pic>
      <p:graphicFrame>
        <p:nvGraphicFramePr>
          <p:cNvPr id="4" name="Chart 3" descr="A line and bar chart displaying Vermont’s annual wildfire incidents and total acres burned. The data shows yearly variability with peak fire occurrences in 2016 and peak acres burned in 2012 and 2016. In the past 5 years, there have been approximately 87 fires per year on average.">
            <a:extLst>
              <a:ext uri="{FF2B5EF4-FFF2-40B4-BE49-F238E27FC236}">
                <a16:creationId xmlns:a16="http://schemas.microsoft.com/office/drawing/2014/main" id="{27A66376-4F48-6036-B78D-E6F68699E53C}"/>
              </a:ext>
            </a:extLst>
          </p:cNvPr>
          <p:cNvGraphicFramePr/>
          <p:nvPr>
            <p:extLst>
              <p:ext uri="{D42A27DB-BD31-4B8C-83A1-F6EECF244321}">
                <p14:modId xmlns:p14="http://schemas.microsoft.com/office/powerpoint/2010/main" val="369603331"/>
              </p:ext>
            </p:extLst>
          </p:nvPr>
        </p:nvGraphicFramePr>
        <p:xfrm>
          <a:off x="3742222" y="493023"/>
          <a:ext cx="7945210" cy="5158749"/>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a:extLst>
              <a:ext uri="{FF2B5EF4-FFF2-40B4-BE49-F238E27FC236}">
                <a16:creationId xmlns:a16="http://schemas.microsoft.com/office/drawing/2014/main" id="{D9314CC5-EEB9-5DFB-4F81-A54AD584B01D}"/>
              </a:ext>
            </a:extLst>
          </p:cNvPr>
          <p:cNvSpPr txBox="1"/>
          <p:nvPr/>
        </p:nvSpPr>
        <p:spPr>
          <a:xfrm>
            <a:off x="153704" y="1557339"/>
            <a:ext cx="3128339" cy="1938992"/>
          </a:xfrm>
          <a:prstGeom prst="rect">
            <a:avLst/>
          </a:prstGeom>
          <a:noFill/>
        </p:spPr>
        <p:txBody>
          <a:bodyPr wrap="square">
            <a:spAutoFit/>
          </a:bodyPr>
          <a:lstStyle/>
          <a:p>
            <a:r>
              <a:rPr lang="en-US" sz="2400" b="1" dirty="0">
                <a:solidFill>
                  <a:schemeClr val="bg1"/>
                </a:solidFill>
              </a:rPr>
              <a:t>Vermont annual wildfire incidents and acres burned by wildfires from 2006-2024 </a:t>
            </a:r>
          </a:p>
        </p:txBody>
      </p:sp>
      <p:sp>
        <p:nvSpPr>
          <p:cNvPr id="12" name="TextBox 11">
            <a:extLst>
              <a:ext uri="{FF2B5EF4-FFF2-40B4-BE49-F238E27FC236}">
                <a16:creationId xmlns:a16="http://schemas.microsoft.com/office/drawing/2014/main" id="{536BBBD6-BAEA-D426-6B33-1090D38392A2}"/>
              </a:ext>
            </a:extLst>
          </p:cNvPr>
          <p:cNvSpPr txBox="1"/>
          <p:nvPr/>
        </p:nvSpPr>
        <p:spPr>
          <a:xfrm>
            <a:off x="157126" y="3638536"/>
            <a:ext cx="3307953" cy="646331"/>
          </a:xfrm>
          <a:prstGeom prst="rect">
            <a:avLst/>
          </a:prstGeom>
          <a:noFill/>
        </p:spPr>
        <p:txBody>
          <a:bodyPr wrap="square">
            <a:spAutoFit/>
          </a:bodyPr>
          <a:lstStyle/>
          <a:p>
            <a:r>
              <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rPr>
              <a:t>Source: </a:t>
            </a:r>
            <a:r>
              <a:rPr lang="en-US" dirty="0">
                <a:solidFill>
                  <a:schemeClr val="bg1"/>
                </a:solidFill>
              </a:rPr>
              <a:t>National Interagency Coordination Center (2006)</a:t>
            </a:r>
          </a:p>
        </p:txBody>
      </p:sp>
      <p:sp>
        <p:nvSpPr>
          <p:cNvPr id="9" name="TextBox 8">
            <a:extLst>
              <a:ext uri="{FF2B5EF4-FFF2-40B4-BE49-F238E27FC236}">
                <a16:creationId xmlns:a16="http://schemas.microsoft.com/office/drawing/2014/main" id="{952A8462-7AE7-5720-061F-80A8D94B4B7B}"/>
              </a:ext>
            </a:extLst>
          </p:cNvPr>
          <p:cNvSpPr txBox="1"/>
          <p:nvPr/>
        </p:nvSpPr>
        <p:spPr>
          <a:xfrm>
            <a:off x="56583" y="5247019"/>
            <a:ext cx="3503913" cy="707886"/>
          </a:xfrm>
          <a:prstGeom prst="rect">
            <a:avLst/>
          </a:prstGeom>
          <a:noFill/>
        </p:spPr>
        <p:txBody>
          <a:bodyPr wrap="square">
            <a:spAutoFit/>
          </a:bodyPr>
          <a:lstStyle/>
          <a:p>
            <a:r>
              <a:rPr lang="en-US" sz="1000" i="1" dirty="0">
                <a:solidFill>
                  <a:schemeClr val="bg1"/>
                </a:solidFill>
              </a:rPr>
              <a:t>National Interagency Coordination Center. (2006). Wildland Fire Summary and Statistics Annual Report (Wildland Fire Summary and Statistics Annual Report) [Dataset]. https://www.nifc.gov/nicc/predictive-services/intelligence</a:t>
            </a:r>
          </a:p>
        </p:txBody>
      </p:sp>
    </p:spTree>
    <p:extLst>
      <p:ext uri="{BB962C8B-B14F-4D97-AF65-F5344CB8AC3E}">
        <p14:creationId xmlns:p14="http://schemas.microsoft.com/office/powerpoint/2010/main" val="2309503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8F325-ABC7-285F-2D09-71E9CE7564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8D9CC29-7092-2255-517A-FF5ECB2CC962}"/>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3-12</a:t>
            </a:r>
            <a:endParaRPr lang="en-US" dirty="0"/>
          </a:p>
        </p:txBody>
      </p:sp>
      <p:grpSp>
        <p:nvGrpSpPr>
          <p:cNvPr id="7" name="Group 6">
            <a:extLst>
              <a:ext uri="{FF2B5EF4-FFF2-40B4-BE49-F238E27FC236}">
                <a16:creationId xmlns:a16="http://schemas.microsoft.com/office/drawing/2014/main" id="{9DE2159A-1442-A88E-7CCA-6053CFE059D0}"/>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8A6E2C65-86F5-A9A4-1677-A2BE7D713F59}"/>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DAC45353-AF7D-5C99-3410-CBE38D9B2CAB}"/>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E2AA7BF8-92B7-0E77-0C55-AAFA97837462}"/>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4" name="Picture 3" descr="A scatterplot of rain-on-snow occurrences showing a wide variation of values from 20 to 70 per year, but a general trendline shows an overall positive linear increase in total rain-on-snow days per year.">
            <a:extLst>
              <a:ext uri="{FF2B5EF4-FFF2-40B4-BE49-F238E27FC236}">
                <a16:creationId xmlns:a16="http://schemas.microsoft.com/office/drawing/2014/main" id="{5C06F585-3DFF-5C37-1C9B-FCA97938982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39243" y="647129"/>
            <a:ext cx="7832327" cy="5177300"/>
          </a:xfrm>
          <a:prstGeom prst="rect">
            <a:avLst/>
          </a:prstGeom>
          <a:noFill/>
          <a:ln>
            <a:noFill/>
          </a:ln>
        </p:spPr>
      </p:pic>
      <p:sp>
        <p:nvSpPr>
          <p:cNvPr id="10" name="TextBox 9">
            <a:extLst>
              <a:ext uri="{FF2B5EF4-FFF2-40B4-BE49-F238E27FC236}">
                <a16:creationId xmlns:a16="http://schemas.microsoft.com/office/drawing/2014/main" id="{F0FDE315-3EB2-0ACE-7178-E481009D7B12}"/>
              </a:ext>
            </a:extLst>
          </p:cNvPr>
          <p:cNvSpPr txBox="1"/>
          <p:nvPr/>
        </p:nvSpPr>
        <p:spPr>
          <a:xfrm>
            <a:off x="445955" y="1557339"/>
            <a:ext cx="3117860" cy="3046988"/>
          </a:xfrm>
          <a:prstGeom prst="rect">
            <a:avLst/>
          </a:prstGeom>
          <a:noFill/>
        </p:spPr>
        <p:txBody>
          <a:bodyPr wrap="square">
            <a:spAutoFit/>
          </a:bodyPr>
          <a:lstStyle/>
          <a:p>
            <a:r>
              <a:rPr lang="en-US" sz="2400" b="1" dirty="0"/>
              <a:t>Rising occurrences of rain-on-snow events measured in total days, observed at the Mount Washington Observatory, NH from 1980-2020</a:t>
            </a:r>
          </a:p>
        </p:txBody>
      </p:sp>
      <p:sp>
        <p:nvSpPr>
          <p:cNvPr id="12" name="TextBox 11">
            <a:extLst>
              <a:ext uri="{FF2B5EF4-FFF2-40B4-BE49-F238E27FC236}">
                <a16:creationId xmlns:a16="http://schemas.microsoft.com/office/drawing/2014/main" id="{D9C84486-E947-AD91-8DE9-9AECA46E2017}"/>
              </a:ext>
            </a:extLst>
          </p:cNvPr>
          <p:cNvSpPr txBox="1"/>
          <p:nvPr/>
        </p:nvSpPr>
        <p:spPr>
          <a:xfrm>
            <a:off x="445955" y="4676152"/>
            <a:ext cx="3177426" cy="830997"/>
          </a:xfrm>
          <a:prstGeom prst="rect">
            <a:avLst/>
          </a:prstGeom>
          <a:noFill/>
        </p:spPr>
        <p:txBody>
          <a:bodyPr wrap="square">
            <a:spAutoFit/>
          </a:bodyPr>
          <a:lstStyle/>
          <a:p>
            <a:r>
              <a:rPr lang="en-US" sz="1600" kern="100" dirty="0">
                <a:effectLst/>
                <a:latin typeface="Aptos" panose="020B0004020202020204" pitchFamily="34" charset="0"/>
                <a:ea typeface="Aptos" panose="020B0004020202020204" pitchFamily="34" charset="0"/>
                <a:cs typeface="Arial" panose="020B0604020202020204" pitchFamily="34" charset="0"/>
              </a:rPr>
              <a:t>Source: Data derived from Peachey, 2023; figure adapted from Aldrich, 2025</a:t>
            </a:r>
            <a:endParaRPr lang="en-US" sz="1600" dirty="0"/>
          </a:p>
        </p:txBody>
      </p:sp>
      <p:sp>
        <p:nvSpPr>
          <p:cNvPr id="9" name="TextBox 8">
            <a:extLst>
              <a:ext uri="{FF2B5EF4-FFF2-40B4-BE49-F238E27FC236}">
                <a16:creationId xmlns:a16="http://schemas.microsoft.com/office/drawing/2014/main" id="{0D544885-3CEC-B1B0-3088-9ECDB571BD3A}"/>
              </a:ext>
            </a:extLst>
          </p:cNvPr>
          <p:cNvSpPr txBox="1"/>
          <p:nvPr/>
        </p:nvSpPr>
        <p:spPr>
          <a:xfrm>
            <a:off x="4541801" y="5870594"/>
            <a:ext cx="5546762" cy="830997"/>
          </a:xfrm>
          <a:prstGeom prst="rect">
            <a:avLst/>
          </a:prstGeom>
          <a:noFill/>
        </p:spPr>
        <p:txBody>
          <a:bodyPr wrap="square">
            <a:spAutoFit/>
          </a:bodyPr>
          <a:lstStyle/>
          <a:p>
            <a:r>
              <a:rPr lang="en-US" sz="800" i="1" dirty="0"/>
              <a:t>Peachey, C. (2023). Rain-on-Snow Research. Mount Washington Observatory. </a:t>
            </a:r>
            <a:r>
              <a:rPr lang="en-US" sz="800" i="1" dirty="0">
                <a:hlinkClick r:id="rId5"/>
              </a:rPr>
              <a:t>https://mountwashington.org/research/current-research-projects/rain-on-snow/</a:t>
            </a:r>
            <a:endParaRPr lang="en-US" sz="800" i="1" dirty="0"/>
          </a:p>
          <a:p>
            <a:endParaRPr lang="en-US" sz="800" i="1" dirty="0"/>
          </a:p>
          <a:p>
            <a:r>
              <a:rPr lang="en-US" sz="800" i="1" dirty="0"/>
              <a:t>Aldrich, B. (2025, January 29). Forestry Friday: Changing Winters, Evolving Strategies in Forest Winter Operations | Forest Society. https://www.forestsociety.org/blog-post/forestry-friday-changing-winters-evolving-strategies-forest-winter-operations</a:t>
            </a:r>
          </a:p>
        </p:txBody>
      </p:sp>
    </p:spTree>
    <p:extLst>
      <p:ext uri="{BB962C8B-B14F-4D97-AF65-F5344CB8AC3E}">
        <p14:creationId xmlns:p14="http://schemas.microsoft.com/office/powerpoint/2010/main" val="3431391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F3A42-B014-B91A-509B-BC6237FF78D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DBD909C-9434-84F9-F4F8-5F4F6D8E6042}"/>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3-13</a:t>
            </a:r>
            <a:endParaRPr lang="en-US" dirty="0"/>
          </a:p>
        </p:txBody>
      </p:sp>
      <p:grpSp>
        <p:nvGrpSpPr>
          <p:cNvPr id="7" name="Group 6">
            <a:extLst>
              <a:ext uri="{FF2B5EF4-FFF2-40B4-BE49-F238E27FC236}">
                <a16:creationId xmlns:a16="http://schemas.microsoft.com/office/drawing/2014/main" id="{1883009F-929C-9AA0-D225-DB10C82CAA72}"/>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24D478EA-95E1-1794-EE8A-35E7EE333307}"/>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3D73F3CA-AB82-1745-279D-E21B3818A600}"/>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BE282B0E-7A55-B1DF-AAED-9686799A6C10}"/>
              </a:ext>
            </a:extLst>
          </p:cNvPr>
          <p:cNvPicPr>
            <a:picLocks noChangeAspect="1"/>
          </p:cNvPicPr>
          <p:nvPr/>
        </p:nvPicPr>
        <p:blipFill>
          <a:blip r:embed="rId3"/>
          <a:stretch>
            <a:fillRect/>
          </a:stretch>
        </p:blipFill>
        <p:spPr>
          <a:xfrm>
            <a:off x="10088563" y="6042595"/>
            <a:ext cx="1579563" cy="456058"/>
          </a:xfrm>
          <a:prstGeom prst="rect">
            <a:avLst/>
          </a:prstGeom>
        </p:spPr>
      </p:pic>
      <p:pic>
        <p:nvPicPr>
          <p:cNvPr id="4" name="Picture 3" descr="A map of Vermont color coded by town to show tree canopy percentage. Most of the state is light green or dark green, indicating over 50% canopy cover. Urban centers like Burlington, Rutland, and Middlebury have lower canopy cover (&lt;25%)">
            <a:extLst>
              <a:ext uri="{FF2B5EF4-FFF2-40B4-BE49-F238E27FC236}">
                <a16:creationId xmlns:a16="http://schemas.microsoft.com/office/drawing/2014/main" id="{42A72643-9816-B2D7-3ED6-79A3FB127C4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12319"/>
          <a:stretch>
            <a:fillRect/>
          </a:stretch>
        </p:blipFill>
        <p:spPr bwMode="auto">
          <a:xfrm>
            <a:off x="5391910" y="492369"/>
            <a:ext cx="4564483" cy="6019565"/>
          </a:xfrm>
          <a:prstGeom prst="rect">
            <a:avLst/>
          </a:prstGeom>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9F588B74-3575-F625-EE41-27E80E5A9C77}"/>
              </a:ext>
            </a:extLst>
          </p:cNvPr>
          <p:cNvSpPr txBox="1"/>
          <p:nvPr/>
        </p:nvSpPr>
        <p:spPr>
          <a:xfrm>
            <a:off x="504568" y="1416192"/>
            <a:ext cx="4137770" cy="954107"/>
          </a:xfrm>
          <a:prstGeom prst="rect">
            <a:avLst/>
          </a:prstGeom>
          <a:noFill/>
        </p:spPr>
        <p:txBody>
          <a:bodyPr wrap="square">
            <a:spAutoFit/>
          </a:bodyPr>
          <a:lstStyle/>
          <a:p>
            <a:r>
              <a:rPr lang="en-US" sz="2800" b="1" dirty="0">
                <a:solidFill>
                  <a:schemeClr val="bg1"/>
                </a:solidFill>
              </a:rPr>
              <a:t>Percent of canopy cover in Vermont by town </a:t>
            </a:r>
          </a:p>
        </p:txBody>
      </p:sp>
      <p:sp>
        <p:nvSpPr>
          <p:cNvPr id="12" name="TextBox 11">
            <a:extLst>
              <a:ext uri="{FF2B5EF4-FFF2-40B4-BE49-F238E27FC236}">
                <a16:creationId xmlns:a16="http://schemas.microsoft.com/office/drawing/2014/main" id="{9535620F-E4E2-97D0-3BFD-CE2DDA8E3FD7}"/>
              </a:ext>
            </a:extLst>
          </p:cNvPr>
          <p:cNvSpPr txBox="1"/>
          <p:nvPr/>
        </p:nvSpPr>
        <p:spPr>
          <a:xfrm>
            <a:off x="504568" y="2591728"/>
            <a:ext cx="4137770" cy="1200329"/>
          </a:xfrm>
          <a:prstGeom prst="rect">
            <a:avLst/>
          </a:prstGeom>
          <a:noFill/>
        </p:spPr>
        <p:txBody>
          <a:bodyPr wrap="square">
            <a:spAutoFit/>
          </a:bodyPr>
          <a:lstStyle/>
          <a:p>
            <a:r>
              <a:rPr lang="en-US" dirty="0">
                <a:solidFill>
                  <a:schemeClr val="bg1"/>
                </a:solidFill>
              </a:rPr>
              <a:t>Source: Vermont Heat Vulnerability Index Feature Layer (VT-AHS, 2023)</a:t>
            </a:r>
          </a:p>
          <a:p>
            <a:r>
              <a:rPr lang="en-US" dirty="0">
                <a:solidFill>
                  <a:schemeClr val="bg1"/>
                </a:solidFill>
              </a:rPr>
              <a:t>Note: Gray towns indicate areas where data is unavailable</a:t>
            </a:r>
          </a:p>
        </p:txBody>
      </p:sp>
      <p:sp>
        <p:nvSpPr>
          <p:cNvPr id="9" name="TextBox 8">
            <a:extLst>
              <a:ext uri="{FF2B5EF4-FFF2-40B4-BE49-F238E27FC236}">
                <a16:creationId xmlns:a16="http://schemas.microsoft.com/office/drawing/2014/main" id="{82505990-E0D7-8D2C-EC46-C83F35092BBE}"/>
              </a:ext>
            </a:extLst>
          </p:cNvPr>
          <p:cNvSpPr txBox="1"/>
          <p:nvPr/>
        </p:nvSpPr>
        <p:spPr>
          <a:xfrm>
            <a:off x="443038" y="5105012"/>
            <a:ext cx="4298895" cy="577081"/>
          </a:xfrm>
          <a:prstGeom prst="rect">
            <a:avLst/>
          </a:prstGeom>
          <a:noFill/>
        </p:spPr>
        <p:txBody>
          <a:bodyPr wrap="square">
            <a:spAutoFit/>
          </a:bodyPr>
          <a:lstStyle/>
          <a:p>
            <a:r>
              <a:rPr lang="en-US" sz="1050" i="1" dirty="0">
                <a:solidFill>
                  <a:schemeClr val="bg1"/>
                </a:solidFill>
              </a:rPr>
              <a:t>VT-AHS. (2023). Heat Vulnerability Index [Feature Layer]. Vermont Open Geodata Portal. https://geodata.vermont.gov/datasets/ahs-vt::vt-data-heat-vulnerability-index/about</a:t>
            </a:r>
          </a:p>
        </p:txBody>
      </p:sp>
    </p:spTree>
    <p:extLst>
      <p:ext uri="{BB962C8B-B14F-4D97-AF65-F5344CB8AC3E}">
        <p14:creationId xmlns:p14="http://schemas.microsoft.com/office/powerpoint/2010/main" val="998773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B73DA-2C94-8712-03DB-2DE70913DC0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98A411-D877-E140-CB74-7F836353D96F}"/>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3-14</a:t>
            </a:r>
            <a:endParaRPr lang="en-US" dirty="0"/>
          </a:p>
        </p:txBody>
      </p:sp>
      <p:grpSp>
        <p:nvGrpSpPr>
          <p:cNvPr id="7" name="Group 6">
            <a:extLst>
              <a:ext uri="{FF2B5EF4-FFF2-40B4-BE49-F238E27FC236}">
                <a16:creationId xmlns:a16="http://schemas.microsoft.com/office/drawing/2014/main" id="{E9FDE36D-3204-22B0-7E8E-A44EE5631E88}"/>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C71E0CC1-28EF-D7BE-B1BE-294DCC5E13C0}"/>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570B9D9D-5142-54FD-C2B3-941CBAC4740B}"/>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EE2C388C-704D-E27B-F82D-CA07381D160F}"/>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4" name="Picture 3" descr="A conceptual graph showing management strategies. The vertical axis moves from &quot;Maintain current conditions&quot; up to &quot;Promote change” and the horizontal axis moves from &quot;Reduce climate change impacts&quot; right to &quot;Facilitate adaptive responses.&quot; Three boxes are arranged from the bottom left and moving toward the top right, labeled Resistance, Resilience, and Transition.">
            <a:extLst>
              <a:ext uri="{FF2B5EF4-FFF2-40B4-BE49-F238E27FC236}">
                <a16:creationId xmlns:a16="http://schemas.microsoft.com/office/drawing/2014/main" id="{E1F7ADBA-2C78-41AD-8297-ED4A8B334C7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64439" y="679502"/>
            <a:ext cx="6013963" cy="5498995"/>
          </a:xfrm>
          <a:prstGeom prst="rect">
            <a:avLst/>
          </a:prstGeom>
          <a:noFill/>
        </p:spPr>
      </p:pic>
      <p:sp>
        <p:nvSpPr>
          <p:cNvPr id="10" name="TextBox 9">
            <a:extLst>
              <a:ext uri="{FF2B5EF4-FFF2-40B4-BE49-F238E27FC236}">
                <a16:creationId xmlns:a16="http://schemas.microsoft.com/office/drawing/2014/main" id="{636B34C7-1825-CBF0-A303-F00A7B1ED4E9}"/>
              </a:ext>
            </a:extLst>
          </p:cNvPr>
          <p:cNvSpPr txBox="1"/>
          <p:nvPr/>
        </p:nvSpPr>
        <p:spPr>
          <a:xfrm>
            <a:off x="504568" y="1557339"/>
            <a:ext cx="3717892" cy="2677656"/>
          </a:xfrm>
          <a:prstGeom prst="rect">
            <a:avLst/>
          </a:prstGeom>
          <a:noFill/>
        </p:spPr>
        <p:txBody>
          <a:bodyPr wrap="square">
            <a:spAutoFit/>
          </a:bodyPr>
          <a:lstStyle/>
          <a:p>
            <a:r>
              <a:rPr lang="en-US" sz="2400" b="1" dirty="0"/>
              <a:t>Visualization of the Resistance-Resilience-Transition model over two axes – response to climate change (x-axis) and desired future forest state (y-axis)</a:t>
            </a:r>
          </a:p>
        </p:txBody>
      </p:sp>
      <p:sp>
        <p:nvSpPr>
          <p:cNvPr id="12" name="TextBox 11">
            <a:extLst>
              <a:ext uri="{FF2B5EF4-FFF2-40B4-BE49-F238E27FC236}">
                <a16:creationId xmlns:a16="http://schemas.microsoft.com/office/drawing/2014/main" id="{D7488976-33D0-09F7-3151-76EBEFEFAEC7}"/>
              </a:ext>
            </a:extLst>
          </p:cNvPr>
          <p:cNvSpPr txBox="1"/>
          <p:nvPr/>
        </p:nvSpPr>
        <p:spPr>
          <a:xfrm>
            <a:off x="504568" y="4314275"/>
            <a:ext cx="3717892" cy="584775"/>
          </a:xfrm>
          <a:prstGeom prst="rect">
            <a:avLst/>
          </a:prstGeom>
          <a:noFill/>
        </p:spPr>
        <p:txBody>
          <a:bodyPr wrap="square">
            <a:spAutoFit/>
          </a:bodyPr>
          <a:lstStyle/>
          <a:p>
            <a:r>
              <a:rPr lang="en-US" sz="1600" kern="100" dirty="0">
                <a:effectLst/>
                <a:latin typeface="Aptos" panose="020B0004020202020204" pitchFamily="34" charset="0"/>
                <a:ea typeface="Aptos" panose="020B0004020202020204" pitchFamily="34" charset="0"/>
                <a:cs typeface="Arial" panose="020B0604020202020204" pitchFamily="34" charset="0"/>
              </a:rPr>
              <a:t>Source: Figure adapted from similar graphic in (Nagel et al., 2017)</a:t>
            </a:r>
            <a:endParaRPr lang="en-US" sz="1600" dirty="0"/>
          </a:p>
        </p:txBody>
      </p:sp>
      <p:sp>
        <p:nvSpPr>
          <p:cNvPr id="9" name="TextBox 8">
            <a:extLst>
              <a:ext uri="{FF2B5EF4-FFF2-40B4-BE49-F238E27FC236}">
                <a16:creationId xmlns:a16="http://schemas.microsoft.com/office/drawing/2014/main" id="{8ECF88D9-C9AF-C1A5-19D6-A3CEB72392BF}"/>
              </a:ext>
            </a:extLst>
          </p:cNvPr>
          <p:cNvSpPr txBox="1"/>
          <p:nvPr/>
        </p:nvSpPr>
        <p:spPr>
          <a:xfrm>
            <a:off x="4550842" y="5843706"/>
            <a:ext cx="5537721" cy="861774"/>
          </a:xfrm>
          <a:prstGeom prst="rect">
            <a:avLst/>
          </a:prstGeom>
          <a:noFill/>
        </p:spPr>
        <p:txBody>
          <a:bodyPr wrap="square">
            <a:spAutoFit/>
          </a:bodyPr>
          <a:lstStyle/>
          <a:p>
            <a:r>
              <a:rPr lang="en-US" sz="1000" i="1" dirty="0"/>
              <a:t>Nagel, L. M., Palik, B. J., Battaglia, M. A., D’Amato, A. W., Guldin, J. M., Swanston, C. W., Janowiak, M. K., Powers, M. P., Joyce, L. A., Millar, C. I., Peterson, D. L., Ganio, L. M., Kirschbaum, C., &amp; Roske, M. R. (2017). Adaptive Silviculture for Climate Change: A National Experiment in Manager-Scientist Partnerships to Apply an Adaptation Framework. Journal of Forestry, 115(3), 167–178. https://doi.org/10.5849/jof.16-039</a:t>
            </a:r>
          </a:p>
        </p:txBody>
      </p:sp>
    </p:spTree>
    <p:extLst>
      <p:ext uri="{BB962C8B-B14F-4D97-AF65-F5344CB8AC3E}">
        <p14:creationId xmlns:p14="http://schemas.microsoft.com/office/powerpoint/2010/main" val="20772407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E997ED-B07A-2F8C-5E43-45CAA6575C1F}"/>
              </a:ext>
            </a:extLst>
          </p:cNvPr>
          <p:cNvSpPr>
            <a:spLocks noGrp="1"/>
          </p:cNvSpPr>
          <p:nvPr>
            <p:ph type="title"/>
          </p:nvPr>
        </p:nvSpPr>
        <p:spPr/>
        <p:txBody>
          <a:bodyPr lIns="91440" tIns="45720" rIns="91440" bIns="45720" anchor="ctr">
            <a:normAutofit/>
          </a:bodyPr>
          <a:lstStyle/>
          <a:p>
            <a:r>
              <a:rPr lang="en-US">
                <a:cs typeface="Times New Roman"/>
              </a:rPr>
              <a:t>Figure 3-15</a:t>
            </a:r>
            <a:endParaRPr lang="en-US" dirty="0"/>
          </a:p>
        </p:txBody>
      </p:sp>
      <p:pic>
        <p:nvPicPr>
          <p:cNvPr id="4" name="Picture 3" descr="A conceptual illustration showing three levels of assisted migration: population expansion, range expansion, and species migration. Arrows indicate the movement of species to adapt to the changing climate.">
            <a:extLst>
              <a:ext uri="{FF2B5EF4-FFF2-40B4-BE49-F238E27FC236}">
                <a16:creationId xmlns:a16="http://schemas.microsoft.com/office/drawing/2014/main" id="{CD92A0C5-B9A8-4346-B9A7-6B2DD47AD3C9}"/>
              </a:ext>
            </a:extLst>
          </p:cNvPr>
          <p:cNvPicPr>
            <a:picLocks noChangeAspect="1"/>
          </p:cNvPicPr>
          <p:nvPr/>
        </p:nvPicPr>
        <p:blipFill>
          <a:blip r:embed="rId2"/>
          <a:stretch>
            <a:fillRect/>
          </a:stretch>
        </p:blipFill>
        <p:spPr>
          <a:xfrm>
            <a:off x="4674704" y="449304"/>
            <a:ext cx="6896866" cy="5485072"/>
          </a:xfrm>
          <a:prstGeom prst="rect">
            <a:avLst/>
          </a:prstGeom>
        </p:spPr>
      </p:pic>
      <p:sp>
        <p:nvSpPr>
          <p:cNvPr id="6" name="TextBox 5">
            <a:extLst>
              <a:ext uri="{FF2B5EF4-FFF2-40B4-BE49-F238E27FC236}">
                <a16:creationId xmlns:a16="http://schemas.microsoft.com/office/drawing/2014/main" id="{6012C447-2067-EC9D-8E54-ACCD48D65B93}"/>
              </a:ext>
            </a:extLst>
          </p:cNvPr>
          <p:cNvSpPr txBox="1"/>
          <p:nvPr/>
        </p:nvSpPr>
        <p:spPr>
          <a:xfrm>
            <a:off x="620429" y="1557339"/>
            <a:ext cx="3938413" cy="1554465"/>
          </a:xfrm>
          <a:prstGeom prst="rect">
            <a:avLst/>
          </a:prstGeom>
          <a:noFill/>
        </p:spPr>
        <p:txBody>
          <a:bodyPr wrap="square">
            <a:spAutoFit/>
          </a:bodyPr>
          <a:lstStyle/>
          <a:p>
            <a:pPr marL="0" marR="0">
              <a:lnSpc>
                <a:spcPct val="115000"/>
              </a:lnSpc>
              <a:spcAft>
                <a:spcPts val="1000"/>
              </a:spcAft>
              <a:buNone/>
            </a:pPr>
            <a:r>
              <a:rPr lang="en-US" sz="2800" b="1" kern="100" dirty="0">
                <a:solidFill>
                  <a:schemeClr val="bg1"/>
                </a:solidFill>
                <a:effectLst/>
                <a:latin typeface="Aptos" panose="020B0004020202020204" pitchFamily="34" charset="0"/>
                <a:ea typeface="Aptos" panose="020B0004020202020204" pitchFamily="34" charset="0"/>
                <a:cs typeface="Arial" panose="020B0604020202020204" pitchFamily="34" charset="0"/>
              </a:rPr>
              <a:t>Conceptual diagrams of assisted migration techniques</a:t>
            </a:r>
          </a:p>
        </p:txBody>
      </p:sp>
      <p:sp>
        <p:nvSpPr>
          <p:cNvPr id="8" name="TextBox 7">
            <a:extLst>
              <a:ext uri="{FF2B5EF4-FFF2-40B4-BE49-F238E27FC236}">
                <a16:creationId xmlns:a16="http://schemas.microsoft.com/office/drawing/2014/main" id="{2CF67618-1AC1-3E62-004C-D3279F62C62A}"/>
              </a:ext>
            </a:extLst>
          </p:cNvPr>
          <p:cNvSpPr txBox="1"/>
          <p:nvPr/>
        </p:nvSpPr>
        <p:spPr>
          <a:xfrm>
            <a:off x="620429" y="3248964"/>
            <a:ext cx="3069539" cy="369332"/>
          </a:xfrm>
          <a:prstGeom prst="rect">
            <a:avLst/>
          </a:prstGeom>
          <a:noFill/>
        </p:spPr>
        <p:txBody>
          <a:bodyPr wrap="square">
            <a:spAutoFit/>
          </a:bodyPr>
          <a:lstStyle/>
          <a:p>
            <a:pPr>
              <a:spcBef>
                <a:spcPts val="600"/>
              </a:spcBef>
              <a:spcAft>
                <a:spcPts val="600"/>
              </a:spcAft>
            </a:pPr>
            <a:r>
              <a:rPr lang="en-US" dirty="0">
                <a:solidFill>
                  <a:schemeClr val="bg1"/>
                </a:solidFill>
              </a:rPr>
              <a:t>Handler et al. (2023)</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C08C825F-37BA-FD9A-C3B7-94A44BCE8E7A}"/>
              </a:ext>
            </a:extLst>
          </p:cNvPr>
          <p:cNvSpPr txBox="1"/>
          <p:nvPr/>
        </p:nvSpPr>
        <p:spPr>
          <a:xfrm>
            <a:off x="507775" y="4753978"/>
            <a:ext cx="3748636" cy="577081"/>
          </a:xfrm>
          <a:prstGeom prst="rect">
            <a:avLst/>
          </a:prstGeom>
          <a:noFill/>
        </p:spPr>
        <p:txBody>
          <a:bodyPr wrap="square">
            <a:spAutoFit/>
          </a:bodyPr>
          <a:lstStyle/>
          <a:p>
            <a:pPr>
              <a:buNone/>
            </a:pPr>
            <a:r>
              <a:rPr lang="en-US" sz="1050" i="1" dirty="0">
                <a:solidFill>
                  <a:schemeClr val="bg1">
                    <a:lumMod val="75000"/>
                  </a:schemeClr>
                </a:solidFill>
                <a:effectLst/>
              </a:rPr>
              <a:t>Handler, S., Pike, C., St. Clair, B., Abbotts, H., &amp; Janowiak, M. (2023). Assisted Migration. Climate Change Resource Center. </a:t>
            </a:r>
            <a:r>
              <a:rPr lang="en-US" sz="1050" i="1" dirty="0">
                <a:solidFill>
                  <a:schemeClr val="bg1">
                    <a:lumMod val="75000"/>
                  </a:schemeClr>
                </a:solidFill>
                <a:effectLst/>
                <a:hlinkClick r:id="rId3">
                  <a:extLst>
                    <a:ext uri="{A12FA001-AC4F-418D-AE19-62706E023703}">
                      <ahyp:hlinkClr xmlns:ahyp="http://schemas.microsoft.com/office/drawing/2018/hyperlinkcolor" val="tx"/>
                    </a:ext>
                  </a:extLst>
                </a:hlinkClick>
              </a:rPr>
              <a:t>https://www.fs.usda.gov/ccrc/topics/assisted-migration</a:t>
            </a:r>
            <a:endParaRPr lang="en-US" sz="1050" i="1" dirty="0">
              <a:solidFill>
                <a:schemeClr val="bg1">
                  <a:lumMod val="75000"/>
                </a:schemeClr>
              </a:solidFill>
              <a:effectLst/>
            </a:endParaRPr>
          </a:p>
        </p:txBody>
      </p:sp>
    </p:spTree>
    <p:extLst>
      <p:ext uri="{BB962C8B-B14F-4D97-AF65-F5344CB8AC3E}">
        <p14:creationId xmlns:p14="http://schemas.microsoft.com/office/powerpoint/2010/main" val="390551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DD8975-A7F8-05A0-CCEE-154F32D7984A}"/>
              </a:ext>
            </a:extLst>
          </p:cNvPr>
          <p:cNvSpPr>
            <a:spLocks noGrp="1"/>
          </p:cNvSpPr>
          <p:nvPr>
            <p:ph type="title"/>
          </p:nvPr>
        </p:nvSpPr>
        <p:spPr/>
        <p:txBody>
          <a:bodyPr/>
          <a:lstStyle/>
          <a:p>
            <a:r>
              <a:rPr lang="en-US" dirty="0"/>
              <a:t>Table 3-1</a:t>
            </a:r>
            <a:endParaRPr lang="en-US" b="0" i="1" dirty="0"/>
          </a:p>
        </p:txBody>
      </p:sp>
      <p:sp>
        <p:nvSpPr>
          <p:cNvPr id="6" name="TextBox 5">
            <a:extLst>
              <a:ext uri="{FF2B5EF4-FFF2-40B4-BE49-F238E27FC236}">
                <a16:creationId xmlns:a16="http://schemas.microsoft.com/office/drawing/2014/main" id="{F66FA0C2-66BC-693D-4553-156AFA0EBF5A}"/>
              </a:ext>
            </a:extLst>
          </p:cNvPr>
          <p:cNvSpPr txBox="1"/>
          <p:nvPr/>
        </p:nvSpPr>
        <p:spPr>
          <a:xfrm>
            <a:off x="620429" y="3060755"/>
            <a:ext cx="3660257" cy="1077218"/>
          </a:xfrm>
          <a:prstGeom prst="rect">
            <a:avLst/>
          </a:prstGeom>
          <a:noFill/>
        </p:spPr>
        <p:txBody>
          <a:bodyPr wrap="square">
            <a:spAutoFit/>
          </a:bodyPr>
          <a:lstStyle/>
          <a:p>
            <a:r>
              <a:rPr lang="fr-FR" sz="1600" dirty="0"/>
              <a:t>Sources: Itter et al. (2016); Morin et al. (2018); Norby et al. (2010); Reyer (2015); Thompson (2009); Zhang et al. (2023)</a:t>
            </a:r>
            <a:endParaRPr lang="en-US" sz="1600" dirty="0"/>
          </a:p>
        </p:txBody>
      </p:sp>
      <p:sp>
        <p:nvSpPr>
          <p:cNvPr id="8" name="TextBox 7">
            <a:extLst>
              <a:ext uri="{FF2B5EF4-FFF2-40B4-BE49-F238E27FC236}">
                <a16:creationId xmlns:a16="http://schemas.microsoft.com/office/drawing/2014/main" id="{88716394-5094-A45E-7A4D-1C508016E5A7}"/>
              </a:ext>
            </a:extLst>
          </p:cNvPr>
          <p:cNvSpPr txBox="1"/>
          <p:nvPr/>
        </p:nvSpPr>
        <p:spPr>
          <a:xfrm>
            <a:off x="620430" y="1404484"/>
            <a:ext cx="3935386" cy="1569660"/>
          </a:xfrm>
          <a:prstGeom prst="rect">
            <a:avLst/>
          </a:prstGeom>
          <a:noFill/>
        </p:spPr>
        <p:txBody>
          <a:bodyPr wrap="square">
            <a:spAutoFit/>
          </a:bodyPr>
          <a:lstStyle/>
          <a:p>
            <a:r>
              <a:rPr lang="en-US" sz="2400" b="1" dirty="0"/>
              <a:t>Effects of additional productivity factors beyond growing season length on forests</a:t>
            </a:r>
          </a:p>
        </p:txBody>
      </p:sp>
      <p:graphicFrame>
        <p:nvGraphicFramePr>
          <p:cNvPr id="5" name="Table 4">
            <a:extLst>
              <a:ext uri="{FF2B5EF4-FFF2-40B4-BE49-F238E27FC236}">
                <a16:creationId xmlns:a16="http://schemas.microsoft.com/office/drawing/2014/main" id="{7A37F99E-53DB-8BBB-C34E-049F2BEA50A5}"/>
              </a:ext>
            </a:extLst>
          </p:cNvPr>
          <p:cNvGraphicFramePr>
            <a:graphicFrameLocks noGrp="1"/>
          </p:cNvGraphicFramePr>
          <p:nvPr>
            <p:extLst>
              <p:ext uri="{D42A27DB-BD31-4B8C-83A1-F6EECF244321}">
                <p14:modId xmlns:p14="http://schemas.microsoft.com/office/powerpoint/2010/main" val="3547148010"/>
              </p:ext>
            </p:extLst>
          </p:nvPr>
        </p:nvGraphicFramePr>
        <p:xfrm>
          <a:off x="4555817" y="623200"/>
          <a:ext cx="7492550" cy="5913120"/>
        </p:xfrm>
        <a:graphic>
          <a:graphicData uri="http://schemas.openxmlformats.org/drawingml/2006/table">
            <a:tbl>
              <a:tblPr firstRow="1" bandRow="1"/>
              <a:tblGrid>
                <a:gridCol w="2286189">
                  <a:extLst>
                    <a:ext uri="{9D8B030D-6E8A-4147-A177-3AD203B41FA5}">
                      <a16:colId xmlns:a16="http://schemas.microsoft.com/office/drawing/2014/main" val="2794132564"/>
                    </a:ext>
                  </a:extLst>
                </a:gridCol>
                <a:gridCol w="5206361">
                  <a:extLst>
                    <a:ext uri="{9D8B030D-6E8A-4147-A177-3AD203B41FA5}">
                      <a16:colId xmlns:a16="http://schemas.microsoft.com/office/drawing/2014/main" val="2189923811"/>
                    </a:ext>
                  </a:extLst>
                </a:gridCol>
              </a:tblGrid>
              <a:tr h="430600">
                <a:tc>
                  <a:txBody>
                    <a:bodyPr/>
                    <a:lstStyle/>
                    <a:p>
                      <a:pPr marL="0" marR="0" algn="just">
                        <a:buNone/>
                      </a:pPr>
                      <a:r>
                        <a:rPr lang="en-US" sz="1800" b="1">
                          <a:solidFill>
                            <a:srgbClr val="0E2841"/>
                          </a:solidFill>
                          <a:effectLst/>
                          <a:latin typeface="Aptos" panose="020B0004020202020204" pitchFamily="34" charset="0"/>
                          <a:ea typeface="Yu Gothic" panose="020B0400000000000000" pitchFamily="34" charset="-128"/>
                          <a:cs typeface="Arial" panose="020B0604020202020204" pitchFamily="34" charset="0"/>
                        </a:rPr>
                        <a:t>Productivity factor</a:t>
                      </a:r>
                      <a:endParaRPr lang="en-US" sz="1800">
                        <a:solidFill>
                          <a:srgbClr val="0E2841"/>
                        </a:solidFill>
                        <a:effectLst/>
                        <a:latin typeface="Aptos" panose="020B0004020202020204" pitchFamily="34" charset="0"/>
                        <a:ea typeface="Yu Gothic" panose="020B0400000000000000" pitchFamily="34" charset="-128"/>
                        <a:cs typeface="Arial" panose="020B0604020202020204" pitchFamily="34" charset="0"/>
                      </a:endParaRPr>
                    </a:p>
                  </a:txBody>
                  <a:tcPr marL="67990" marR="6799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just">
                        <a:buNone/>
                      </a:pPr>
                      <a:r>
                        <a:rPr lang="en-US" sz="1800" b="1">
                          <a:solidFill>
                            <a:srgbClr val="0E2841"/>
                          </a:solidFill>
                          <a:effectLst/>
                          <a:latin typeface="Aptos" panose="020B0004020202020204" pitchFamily="34" charset="0"/>
                          <a:ea typeface="Yu Gothic" panose="020B0400000000000000" pitchFamily="34" charset="-128"/>
                          <a:cs typeface="Arial" panose="020B0604020202020204" pitchFamily="34" charset="0"/>
                        </a:rPr>
                        <a:t>Climate change projection and the effect on forests </a:t>
                      </a:r>
                      <a:endParaRPr lang="en-US" sz="1800">
                        <a:solidFill>
                          <a:srgbClr val="0E2841"/>
                        </a:solidFill>
                        <a:effectLst/>
                        <a:latin typeface="Aptos" panose="020B0004020202020204" pitchFamily="34" charset="0"/>
                        <a:ea typeface="Yu Gothic" panose="020B0400000000000000" pitchFamily="34" charset="-128"/>
                        <a:cs typeface="Arial" panose="020B0604020202020204" pitchFamily="34" charset="0"/>
                      </a:endParaRPr>
                    </a:p>
                  </a:txBody>
                  <a:tcPr marL="67990" marR="6799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462416"/>
                  </a:ext>
                </a:extLst>
              </a:tr>
              <a:tr h="1776223">
                <a:tc>
                  <a:txBody>
                    <a:bodyPr/>
                    <a:lstStyle/>
                    <a:p>
                      <a:pPr marL="0" marR="0">
                        <a:buNone/>
                      </a:pPr>
                      <a:r>
                        <a:rPr lang="en-US" sz="1600">
                          <a:solidFill>
                            <a:srgbClr val="000000"/>
                          </a:solidFill>
                          <a:effectLst/>
                          <a:latin typeface="Aptos" panose="020B0004020202020204" pitchFamily="34" charset="0"/>
                          <a:ea typeface="Yu Gothic" panose="020B0400000000000000" pitchFamily="34" charset="-128"/>
                          <a:cs typeface="Arial" panose="020B0604020202020204" pitchFamily="34" charset="0"/>
                        </a:rPr>
                        <a:t>Nutrient availability</a:t>
                      </a:r>
                    </a:p>
                    <a:p>
                      <a:pPr marL="0" marR="0">
                        <a:buNone/>
                      </a:pPr>
                      <a:r>
                        <a:rPr lang="en-US" sz="1600">
                          <a:solidFill>
                            <a:srgbClr val="000000"/>
                          </a:solidFill>
                          <a:effectLst/>
                          <a:latin typeface="Aptos" panose="020B0004020202020204" pitchFamily="34" charset="0"/>
                          <a:ea typeface="Yu Gothic" panose="020B0400000000000000" pitchFamily="34" charset="-128"/>
                          <a:cs typeface="Arial" panose="020B0604020202020204" pitchFamily="34" charset="0"/>
                        </a:rPr>
                        <a:t> </a:t>
                      </a:r>
                    </a:p>
                    <a:p>
                      <a:pPr marL="0" marR="0">
                        <a:buNone/>
                      </a:pPr>
                      <a:r>
                        <a:rPr lang="en-US" sz="1600">
                          <a:solidFill>
                            <a:srgbClr val="000000"/>
                          </a:solidFill>
                          <a:effectLst/>
                          <a:latin typeface="Aptos" panose="020B0004020202020204" pitchFamily="34" charset="0"/>
                          <a:ea typeface="Yu Gothic" panose="020B0400000000000000" pitchFamily="34" charset="-128"/>
                          <a:cs typeface="Arial" panose="020B0604020202020204" pitchFamily="34" charset="0"/>
                        </a:rPr>
                        <a:t> </a:t>
                      </a:r>
                    </a:p>
                    <a:p>
                      <a:pPr marL="0" marR="0">
                        <a:buNone/>
                      </a:pPr>
                      <a:r>
                        <a:rPr lang="en-US" sz="1600">
                          <a:solidFill>
                            <a:srgbClr val="000000"/>
                          </a:solidFill>
                          <a:effectLst/>
                          <a:latin typeface="Aptos" panose="020B0004020202020204" pitchFamily="34" charset="0"/>
                          <a:ea typeface="Yu Gothic" panose="020B0400000000000000" pitchFamily="34" charset="-128"/>
                          <a:cs typeface="Arial" panose="020B0604020202020204" pitchFamily="34" charset="0"/>
                        </a:rPr>
                        <a:t> </a:t>
                      </a:r>
                    </a:p>
                    <a:p>
                      <a:pPr marL="0" marR="0">
                        <a:buNone/>
                      </a:pPr>
                      <a:r>
                        <a:rPr lang="en-US" sz="1600">
                          <a:solidFill>
                            <a:srgbClr val="000000"/>
                          </a:solidFill>
                          <a:effectLst/>
                          <a:latin typeface="Aptos" panose="020B0004020202020204" pitchFamily="34" charset="0"/>
                          <a:ea typeface="Yu Gothic" panose="020B0400000000000000" pitchFamily="34" charset="-128"/>
                          <a:cs typeface="Arial" panose="020B0604020202020204" pitchFamily="34" charset="0"/>
                        </a:rPr>
                        <a:t> </a:t>
                      </a:r>
                    </a:p>
                  </a:txBody>
                  <a:tcPr marL="67990" marR="6799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buNone/>
                      </a:pPr>
                      <a:r>
                        <a:rPr lang="en-US" sz="16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Low nutrient availability slows photosynthesis, reducing growth and resilience. Climate change can intensify nutrient limitations through increased leaching during heavy rainfall events, altered decomposition rates, and shifting nutrient cycling processes. In some ecosystems, warming may accelerate microbial activity and decomposition which temporarily increases nutrient availability, but long-term nutrient depletion may follow.</a:t>
                      </a:r>
                    </a:p>
                  </a:txBody>
                  <a:tcPr marL="67990" marR="6799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1525203689"/>
                  </a:ext>
                </a:extLst>
              </a:tr>
              <a:tr h="1381507">
                <a:tc>
                  <a:txBody>
                    <a:bodyPr/>
                    <a:lstStyle/>
                    <a:p>
                      <a:pPr marL="0" marR="0">
                        <a:buNone/>
                      </a:pPr>
                      <a:r>
                        <a:rPr lang="en-US" sz="1600">
                          <a:solidFill>
                            <a:srgbClr val="000000"/>
                          </a:solidFill>
                          <a:effectLst/>
                          <a:latin typeface="Aptos" panose="020B0004020202020204" pitchFamily="34" charset="0"/>
                          <a:ea typeface="Yu Gothic" panose="020B0400000000000000" pitchFamily="34" charset="-128"/>
                          <a:cs typeface="Arial" panose="020B0604020202020204" pitchFamily="34" charset="0"/>
                        </a:rPr>
                        <a:t>Water availability</a:t>
                      </a:r>
                    </a:p>
                  </a:txBody>
                  <a:tcPr marL="67990" marR="67990" marT="0" marB="0">
                    <a:lnL>
                      <a:noFill/>
                    </a:lnL>
                    <a:lnR>
                      <a:noFill/>
                    </a:lnR>
                    <a:lnT>
                      <a:noFill/>
                    </a:lnT>
                    <a:lnB>
                      <a:noFill/>
                    </a:lnB>
                    <a:noFill/>
                  </a:tcPr>
                </a:tc>
                <a:tc>
                  <a:txBody>
                    <a:bodyPr/>
                    <a:lstStyle/>
                    <a:p>
                      <a:pPr marL="0" marR="0">
                        <a:buNone/>
                      </a:pPr>
                      <a:r>
                        <a:rPr lang="en-US" sz="1600">
                          <a:solidFill>
                            <a:srgbClr val="000000"/>
                          </a:solidFill>
                          <a:effectLst/>
                          <a:latin typeface="Aptos" panose="020B0004020202020204" pitchFamily="34" charset="0"/>
                          <a:ea typeface="Yu Gothic" panose="020B0400000000000000" pitchFamily="34" charset="-128"/>
                          <a:cs typeface="Arial" panose="020B0604020202020204" pitchFamily="34" charset="0"/>
                        </a:rPr>
                        <a:t>Water shortages reduce productivity by forcing stomatal closure, limiting carbon uptake and nutrient transport, and increasing tree mortality during droughts. Increases in drought frequency and severity will intensify water stress, making water availability one of the strongest predictors of future productivity declines.</a:t>
                      </a:r>
                    </a:p>
                  </a:txBody>
                  <a:tcPr marL="67990" marR="67990" marT="0" marB="0">
                    <a:lnL>
                      <a:noFill/>
                    </a:lnL>
                    <a:lnR>
                      <a:noFill/>
                    </a:lnR>
                    <a:lnT>
                      <a:noFill/>
                    </a:lnT>
                    <a:lnB>
                      <a:noFill/>
                    </a:lnB>
                    <a:noFill/>
                  </a:tcPr>
                </a:tc>
                <a:extLst>
                  <a:ext uri="{0D108BD9-81ED-4DB2-BD59-A6C34878D82A}">
                    <a16:rowId xmlns:a16="http://schemas.microsoft.com/office/drawing/2014/main" val="50359879"/>
                  </a:ext>
                </a:extLst>
              </a:tr>
              <a:tr h="1578865">
                <a:tc>
                  <a:txBody>
                    <a:bodyPr/>
                    <a:lstStyle/>
                    <a:p>
                      <a:pPr marL="0" marR="0">
                        <a:buNone/>
                      </a:pPr>
                      <a:r>
                        <a:rPr lang="en-US" sz="1600">
                          <a:solidFill>
                            <a:srgbClr val="000000"/>
                          </a:solidFill>
                          <a:effectLst/>
                          <a:latin typeface="Aptos" panose="020B0004020202020204" pitchFamily="34" charset="0"/>
                          <a:ea typeface="Yu Gothic" panose="020B0400000000000000" pitchFamily="34" charset="-128"/>
                          <a:cs typeface="Arial" panose="020B0604020202020204" pitchFamily="34" charset="0"/>
                        </a:rPr>
                        <a:t>Heat stress</a:t>
                      </a:r>
                    </a:p>
                  </a:txBody>
                  <a:tcPr marL="67990" marR="67990" marT="0" marB="0">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buNone/>
                      </a:pPr>
                      <a:r>
                        <a:rPr lang="en-US" sz="16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Temperatures above physiological tolerance reduce photosynthesis, increase respiration costs, and damage enzymes and cellular structures. Heat stress also intensifies drought by increasing evapotranspiration. Increased temperatures and heat waves from climate change may lead to growth declines, increased carbon losses, and higher tree mortality in heat-susceptible species.</a:t>
                      </a:r>
                    </a:p>
                  </a:txBody>
                  <a:tcPr marL="67990" marR="67990" marT="0" marB="0">
                    <a:lnL>
                      <a:noFill/>
                    </a:lnL>
                    <a:lnR>
                      <a:noFill/>
                    </a:lnR>
                    <a:lnT>
                      <a:noFill/>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3843803896"/>
                  </a:ext>
                </a:extLst>
              </a:tr>
            </a:tbl>
          </a:graphicData>
        </a:graphic>
      </p:graphicFrame>
    </p:spTree>
    <p:extLst>
      <p:ext uri="{BB962C8B-B14F-4D97-AF65-F5344CB8AC3E}">
        <p14:creationId xmlns:p14="http://schemas.microsoft.com/office/powerpoint/2010/main" val="3518245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EF837AB-08AC-C195-C176-CE603556DCFA}"/>
              </a:ext>
            </a:extLst>
          </p:cNvPr>
          <p:cNvSpPr>
            <a:spLocks noGrp="1"/>
          </p:cNvSpPr>
          <p:nvPr>
            <p:ph type="title"/>
          </p:nvPr>
        </p:nvSpPr>
        <p:spPr>
          <a:xfrm>
            <a:off x="620430" y="339634"/>
            <a:ext cx="11067002" cy="778075"/>
          </a:xfrm>
        </p:spPr>
        <p:txBody>
          <a:bodyPr>
            <a:normAutofit fontScale="90000"/>
          </a:bodyPr>
          <a:lstStyle/>
          <a:p>
            <a:r>
              <a:rPr lang="en-US" dirty="0"/>
              <a:t>Table 3-2</a:t>
            </a:r>
            <a:br>
              <a:rPr lang="en-US" dirty="0"/>
            </a:br>
            <a:r>
              <a:rPr lang="en-US" sz="2000" b="0" i="1" dirty="0"/>
              <a:t>(1 of 3)</a:t>
            </a:r>
            <a:endParaRPr lang="en-US" b="0" i="1" dirty="0"/>
          </a:p>
        </p:txBody>
      </p:sp>
      <p:sp>
        <p:nvSpPr>
          <p:cNvPr id="7" name="TextBox 6">
            <a:extLst>
              <a:ext uri="{FF2B5EF4-FFF2-40B4-BE49-F238E27FC236}">
                <a16:creationId xmlns:a16="http://schemas.microsoft.com/office/drawing/2014/main" id="{ADEC0F88-FE88-CCF5-1CD0-FB5EB1A3112C}"/>
              </a:ext>
            </a:extLst>
          </p:cNvPr>
          <p:cNvSpPr txBox="1"/>
          <p:nvPr/>
        </p:nvSpPr>
        <p:spPr>
          <a:xfrm>
            <a:off x="620430" y="1181252"/>
            <a:ext cx="3977696" cy="3139321"/>
          </a:xfrm>
          <a:prstGeom prst="rect">
            <a:avLst/>
          </a:prstGeom>
          <a:noFill/>
        </p:spPr>
        <p:txBody>
          <a:bodyPr wrap="square">
            <a:spAutoFit/>
          </a:bodyPr>
          <a:lstStyle/>
          <a:p>
            <a:r>
              <a:rPr lang="en-US" b="1" dirty="0">
                <a:solidFill>
                  <a:schemeClr val="bg1"/>
                </a:solidFill>
              </a:rPr>
              <a:t>Invasive insects and pathogens affecting Vermont trees, grouped by priority: high priority threats are either established, likely to emerge, or projected to worsen under climate change and have been highlighted by state or federal agencies, medium are less widespread or damaging but still actively monitored, while low are not widely monitored</a:t>
            </a:r>
            <a:endParaRPr lang="en-US" sz="1400" b="1" dirty="0">
              <a:solidFill>
                <a:schemeClr val="bg1"/>
              </a:solidFill>
            </a:endParaRPr>
          </a:p>
        </p:txBody>
      </p:sp>
      <p:graphicFrame>
        <p:nvGraphicFramePr>
          <p:cNvPr id="4" name="Table 3">
            <a:extLst>
              <a:ext uri="{FF2B5EF4-FFF2-40B4-BE49-F238E27FC236}">
                <a16:creationId xmlns:a16="http://schemas.microsoft.com/office/drawing/2014/main" id="{06498EF7-FD00-DF73-7D5C-84AD172AA7EC}"/>
              </a:ext>
            </a:extLst>
          </p:cNvPr>
          <p:cNvGraphicFramePr>
            <a:graphicFrameLocks noGrp="1"/>
          </p:cNvGraphicFramePr>
          <p:nvPr>
            <p:extLst>
              <p:ext uri="{D42A27DB-BD31-4B8C-83A1-F6EECF244321}">
                <p14:modId xmlns:p14="http://schemas.microsoft.com/office/powerpoint/2010/main" val="2424901437"/>
              </p:ext>
            </p:extLst>
          </p:nvPr>
        </p:nvGraphicFramePr>
        <p:xfrm>
          <a:off x="4598126" y="339634"/>
          <a:ext cx="7343367" cy="6402334"/>
        </p:xfrm>
        <a:graphic>
          <a:graphicData uri="http://schemas.openxmlformats.org/drawingml/2006/table">
            <a:tbl>
              <a:tblPr firstRow="1" firstCol="1" bandRow="1"/>
              <a:tblGrid>
                <a:gridCol w="1462973">
                  <a:extLst>
                    <a:ext uri="{9D8B030D-6E8A-4147-A177-3AD203B41FA5}">
                      <a16:colId xmlns:a16="http://schemas.microsoft.com/office/drawing/2014/main" val="4147449366"/>
                    </a:ext>
                  </a:extLst>
                </a:gridCol>
                <a:gridCol w="1512277">
                  <a:extLst>
                    <a:ext uri="{9D8B030D-6E8A-4147-A177-3AD203B41FA5}">
                      <a16:colId xmlns:a16="http://schemas.microsoft.com/office/drawing/2014/main" val="957610904"/>
                    </a:ext>
                  </a:extLst>
                </a:gridCol>
                <a:gridCol w="1386704">
                  <a:extLst>
                    <a:ext uri="{9D8B030D-6E8A-4147-A177-3AD203B41FA5}">
                      <a16:colId xmlns:a16="http://schemas.microsoft.com/office/drawing/2014/main" val="3599358064"/>
                    </a:ext>
                  </a:extLst>
                </a:gridCol>
                <a:gridCol w="1456038">
                  <a:extLst>
                    <a:ext uri="{9D8B030D-6E8A-4147-A177-3AD203B41FA5}">
                      <a16:colId xmlns:a16="http://schemas.microsoft.com/office/drawing/2014/main" val="2286265130"/>
                    </a:ext>
                  </a:extLst>
                </a:gridCol>
                <a:gridCol w="1525375">
                  <a:extLst>
                    <a:ext uri="{9D8B030D-6E8A-4147-A177-3AD203B41FA5}">
                      <a16:colId xmlns:a16="http://schemas.microsoft.com/office/drawing/2014/main" val="2589231444"/>
                    </a:ext>
                  </a:extLst>
                </a:gridCol>
              </a:tblGrid>
              <a:tr h="196036">
                <a:tc gridSpan="5">
                  <a:txBody>
                    <a:bodyPr/>
                    <a:lstStyle/>
                    <a:p>
                      <a:pPr marL="0" marR="0" algn="ctr">
                        <a:lnSpc>
                          <a:spcPct val="115000"/>
                        </a:lnSpc>
                        <a:buNone/>
                      </a:pPr>
                      <a:r>
                        <a:rPr lang="en-US" sz="1200" b="1">
                          <a:solidFill>
                            <a:srgbClr val="000000"/>
                          </a:solidFill>
                          <a:effectLst/>
                          <a:latin typeface="Aptos" panose="020B0004020202020204" pitchFamily="34" charset="0"/>
                          <a:ea typeface="Yu Gothic" panose="020B0400000000000000" pitchFamily="34" charset="-128"/>
                          <a:cs typeface="Arial" panose="020B0604020202020204" pitchFamily="34" charset="0"/>
                        </a:rPr>
                        <a:t>High priority</a:t>
                      </a:r>
                      <a:endParaRPr lang="en-US" sz="110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D1D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31576259"/>
                  </a:ext>
                </a:extLst>
              </a:tr>
              <a:tr h="302726">
                <a:tc>
                  <a:txBody>
                    <a:bodyPr/>
                    <a:lstStyle/>
                    <a:p>
                      <a:pPr marL="0" marR="0" algn="ctr">
                        <a:lnSpc>
                          <a:spcPct val="115000"/>
                        </a:lnSpc>
                        <a:buNone/>
                      </a:pPr>
                      <a:r>
                        <a:rPr lang="en-US" sz="1400" b="1" dirty="0">
                          <a:solidFill>
                            <a:srgbClr val="0E2841"/>
                          </a:solidFill>
                          <a:effectLst/>
                          <a:latin typeface="Aptos" panose="020B0004020202020204" pitchFamily="34" charset="0"/>
                          <a:ea typeface="Yu Gothic" panose="020B0400000000000000" pitchFamily="34" charset="-128"/>
                          <a:cs typeface="Arial" panose="020B0604020202020204" pitchFamily="34" charset="0"/>
                        </a:rPr>
                        <a:t>Insect/Pathogen</a:t>
                      </a: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buNone/>
                      </a:pPr>
                      <a:r>
                        <a:rPr lang="en-US" sz="1400" b="1" dirty="0">
                          <a:solidFill>
                            <a:srgbClr val="0E2841"/>
                          </a:solidFill>
                          <a:effectLst/>
                          <a:latin typeface="Aptos" panose="020B0004020202020204" pitchFamily="34" charset="0"/>
                          <a:ea typeface="Yu Gothic" panose="020B0400000000000000" pitchFamily="34" charset="-128"/>
                          <a:cs typeface="Arial" panose="020B0604020202020204" pitchFamily="34" charset="0"/>
                        </a:rPr>
                        <a:t>Symptoms</a:t>
                      </a: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buNone/>
                      </a:pPr>
                      <a:r>
                        <a:rPr lang="en-US" sz="1400" b="1" dirty="0">
                          <a:solidFill>
                            <a:srgbClr val="0E2841"/>
                          </a:solidFill>
                          <a:effectLst/>
                          <a:latin typeface="Aptos" panose="020B0004020202020204" pitchFamily="34" charset="0"/>
                          <a:ea typeface="Yu Gothic" panose="020B0400000000000000" pitchFamily="34" charset="-128"/>
                          <a:cs typeface="Arial" panose="020B0604020202020204" pitchFamily="34" charset="0"/>
                        </a:rPr>
                        <a:t>Impacted species</a:t>
                      </a: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buNone/>
                      </a:pPr>
                      <a:r>
                        <a:rPr lang="en-US" sz="1400" b="1" dirty="0">
                          <a:solidFill>
                            <a:srgbClr val="0E2841"/>
                          </a:solidFill>
                          <a:effectLst/>
                          <a:latin typeface="Aptos" panose="020B0004020202020204" pitchFamily="34" charset="0"/>
                          <a:ea typeface="Yu Gothic" panose="020B0400000000000000" pitchFamily="34" charset="-128"/>
                          <a:cs typeface="Arial" panose="020B0604020202020204" pitchFamily="34" charset="0"/>
                        </a:rPr>
                        <a:t>Presence in VT</a:t>
                      </a: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buNone/>
                      </a:pPr>
                      <a:r>
                        <a:rPr lang="en-US" sz="1400" b="1" dirty="0">
                          <a:solidFill>
                            <a:srgbClr val="0E2841"/>
                          </a:solidFill>
                          <a:effectLst/>
                          <a:latin typeface="Aptos" panose="020B0004020202020204" pitchFamily="34" charset="0"/>
                          <a:ea typeface="Yu Gothic" panose="020B0400000000000000" pitchFamily="34" charset="-128"/>
                          <a:cs typeface="Arial" panose="020B0604020202020204" pitchFamily="34" charset="0"/>
                        </a:rPr>
                        <a:t>Climate interactions</a:t>
                      </a: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5710593"/>
                  </a:ext>
                </a:extLst>
              </a:tr>
              <a:tr h="1582221">
                <a:tc>
                  <a:txBody>
                    <a:bodyPr/>
                    <a:lstStyle/>
                    <a:p>
                      <a:pPr marL="0" marR="0">
                        <a:lnSpc>
                          <a:spcPct val="115000"/>
                        </a:lnSpc>
                        <a:buNone/>
                      </a:pPr>
                      <a:r>
                        <a:rPr lang="en-US" sz="11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Asian longhorned beetle (</a:t>
                      </a:r>
                      <a:r>
                        <a:rPr lang="en-US" sz="1100" i="1" dirty="0" err="1">
                          <a:solidFill>
                            <a:srgbClr val="000000"/>
                          </a:solidFill>
                          <a:effectLst/>
                          <a:latin typeface="Aptos" panose="020B0004020202020204" pitchFamily="34" charset="0"/>
                          <a:ea typeface="Yu Gothic" panose="020B0400000000000000" pitchFamily="34" charset="-128"/>
                          <a:cs typeface="Arial" panose="020B0604020202020204" pitchFamily="34" charset="0"/>
                        </a:rPr>
                        <a:t>Anoplophora</a:t>
                      </a:r>
                      <a:r>
                        <a:rPr lang="en-US" sz="1100" i="1"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 </a:t>
                      </a:r>
                      <a:r>
                        <a:rPr lang="en-US" sz="1100" i="1" dirty="0" err="1">
                          <a:solidFill>
                            <a:srgbClr val="000000"/>
                          </a:solidFill>
                          <a:effectLst/>
                          <a:latin typeface="Aptos" panose="020B0004020202020204" pitchFamily="34" charset="0"/>
                          <a:ea typeface="Yu Gothic" panose="020B0400000000000000" pitchFamily="34" charset="-128"/>
                          <a:cs typeface="Arial" panose="020B0604020202020204" pitchFamily="34" charset="0"/>
                        </a:rPr>
                        <a:t>glabripennis</a:t>
                      </a:r>
                      <a:r>
                        <a:rPr lang="en-US" sz="11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a:t>
                      </a:r>
                      <a:endParaRPr lang="en-US" sz="1100" dirty="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100">
                          <a:solidFill>
                            <a:srgbClr val="000000"/>
                          </a:solidFill>
                          <a:effectLst/>
                          <a:latin typeface="Aptos" panose="020B0004020202020204" pitchFamily="34" charset="0"/>
                          <a:ea typeface="Yu Gothic" panose="020B0400000000000000" pitchFamily="34" charset="-128"/>
                          <a:cs typeface="Arial" panose="020B0604020202020204" pitchFamily="34" charset="0"/>
                        </a:rPr>
                        <a:t>Bark tunnels, round exit holes, and fallen branches, leading to tree mortality</a:t>
                      </a:r>
                      <a:endParaRPr lang="en-US" sz="110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1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Hardwood species including maples (</a:t>
                      </a:r>
                      <a:r>
                        <a:rPr lang="en-US" sz="1100" i="1"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Acer spp</a:t>
                      </a:r>
                      <a:r>
                        <a:rPr lang="en-US" sz="11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 ashes (</a:t>
                      </a:r>
                      <a:r>
                        <a:rPr lang="en-US" sz="1100" i="1"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Fraxinus spp</a:t>
                      </a:r>
                      <a:r>
                        <a:rPr lang="en-US" sz="11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 birches (</a:t>
                      </a:r>
                      <a:r>
                        <a:rPr lang="en-US" sz="1100" i="1"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Betula spp</a:t>
                      </a:r>
                      <a:r>
                        <a:rPr lang="en-US" sz="11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 poplars (</a:t>
                      </a:r>
                      <a:r>
                        <a:rPr lang="en-US" sz="1100" i="1"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Populus spp.</a:t>
                      </a:r>
                      <a:r>
                        <a:rPr lang="en-US" sz="11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 among others</a:t>
                      </a:r>
                      <a:endParaRPr lang="en-US" sz="1100" dirty="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1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Potential threat to VT, but not currently in VT </a:t>
                      </a:r>
                      <a:endParaRPr lang="en-US" sz="1100" dirty="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1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Suitability in the Northern Hemisphere is predicted to increase </a:t>
                      </a:r>
                      <a:endParaRPr lang="en-US" sz="1100" dirty="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2981444735"/>
                  </a:ext>
                </a:extLst>
              </a:tr>
              <a:tr h="662541">
                <a:tc>
                  <a:txBody>
                    <a:bodyPr/>
                    <a:lstStyle/>
                    <a:p>
                      <a:pPr marL="0" marR="0">
                        <a:lnSpc>
                          <a:spcPct val="115000"/>
                        </a:lnSpc>
                        <a:buNone/>
                      </a:pPr>
                      <a:r>
                        <a:rPr lang="en-US" sz="1100" dirty="0">
                          <a:effectLst/>
                          <a:latin typeface="Aptos" panose="020B0004020202020204" pitchFamily="34" charset="0"/>
                          <a:ea typeface="Yu Gothic" panose="020B0400000000000000" pitchFamily="34" charset="-128"/>
                          <a:cs typeface="Arial" panose="020B0604020202020204" pitchFamily="34" charset="0"/>
                        </a:rPr>
                        <a:t>Beech leaf disease (</a:t>
                      </a:r>
                      <a:r>
                        <a:rPr lang="en-US" sz="1100" i="1" dirty="0" err="1">
                          <a:effectLst/>
                          <a:latin typeface="Aptos" panose="020B0004020202020204" pitchFamily="34" charset="0"/>
                          <a:ea typeface="Yu Gothic" panose="020B0400000000000000" pitchFamily="34" charset="-128"/>
                          <a:cs typeface="Arial" panose="020B0604020202020204" pitchFamily="34" charset="0"/>
                        </a:rPr>
                        <a:t>Litylenchus</a:t>
                      </a:r>
                      <a:r>
                        <a:rPr lang="en-US" sz="1100" i="1" dirty="0">
                          <a:effectLst/>
                          <a:latin typeface="Aptos" panose="020B0004020202020204" pitchFamily="34" charset="0"/>
                          <a:ea typeface="Yu Gothic" panose="020B0400000000000000" pitchFamily="34" charset="-128"/>
                          <a:cs typeface="Arial" panose="020B0604020202020204" pitchFamily="34" charset="0"/>
                        </a:rPr>
                        <a:t> </a:t>
                      </a:r>
                      <a:r>
                        <a:rPr lang="en-US" sz="1100" i="1" dirty="0" err="1">
                          <a:effectLst/>
                          <a:latin typeface="Aptos" panose="020B0004020202020204" pitchFamily="34" charset="0"/>
                          <a:ea typeface="Yu Gothic" panose="020B0400000000000000" pitchFamily="34" charset="-128"/>
                          <a:cs typeface="Arial" panose="020B0604020202020204" pitchFamily="34" charset="0"/>
                        </a:rPr>
                        <a:t>crenatae</a:t>
                      </a:r>
                      <a:r>
                        <a:rPr lang="en-US" sz="1100" i="1" dirty="0">
                          <a:effectLst/>
                          <a:latin typeface="Aptos" panose="020B0004020202020204" pitchFamily="34" charset="0"/>
                          <a:ea typeface="Yu Gothic" panose="020B0400000000000000" pitchFamily="34" charset="-128"/>
                          <a:cs typeface="Arial" panose="020B0604020202020204" pitchFamily="34" charset="0"/>
                        </a:rPr>
                        <a:t> </a:t>
                      </a:r>
                      <a:r>
                        <a:rPr lang="en-US" sz="1100" i="1" dirty="0" err="1">
                          <a:effectLst/>
                          <a:latin typeface="Aptos" panose="020B0004020202020204" pitchFamily="34" charset="0"/>
                          <a:ea typeface="Yu Gothic" panose="020B0400000000000000" pitchFamily="34" charset="-128"/>
                          <a:cs typeface="Arial" panose="020B0604020202020204" pitchFamily="34" charset="0"/>
                        </a:rPr>
                        <a:t>mccannii</a:t>
                      </a:r>
                      <a:r>
                        <a:rPr lang="en-US" sz="1100" dirty="0">
                          <a:effectLst/>
                          <a:latin typeface="Aptos" panose="020B0004020202020204" pitchFamily="34" charset="0"/>
                          <a:ea typeface="Yu Gothic" panose="020B0400000000000000" pitchFamily="34" charset="-128"/>
                          <a:cs typeface="Arial" panose="020B0604020202020204" pitchFamily="34" charset="0"/>
                        </a:rPr>
                        <a:t>)</a:t>
                      </a: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buNone/>
                      </a:pPr>
                      <a:r>
                        <a:rPr lang="en-US" sz="1100" dirty="0">
                          <a:effectLst/>
                          <a:latin typeface="Aptos" panose="020B0004020202020204" pitchFamily="34" charset="0"/>
                          <a:ea typeface="Yu Gothic" panose="020B0400000000000000" pitchFamily="34" charset="-128"/>
                          <a:cs typeface="Arial" panose="020B0604020202020204" pitchFamily="34" charset="0"/>
                        </a:rPr>
                        <a:t>Premature leaf drop, branch death, and tree mortality </a:t>
                      </a: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buNone/>
                      </a:pPr>
                      <a:r>
                        <a:rPr lang="en-US" sz="1100" dirty="0">
                          <a:effectLst/>
                          <a:latin typeface="Aptos" panose="020B0004020202020204" pitchFamily="34" charset="0"/>
                          <a:ea typeface="Yu Gothic" panose="020B0400000000000000" pitchFamily="34" charset="-128"/>
                          <a:cs typeface="Arial" panose="020B0604020202020204" pitchFamily="34" charset="0"/>
                        </a:rPr>
                        <a:t>American beech (</a:t>
                      </a:r>
                      <a:r>
                        <a:rPr lang="en-US" sz="1100" i="1" dirty="0">
                          <a:effectLst/>
                          <a:latin typeface="Aptos" panose="020B0004020202020204" pitchFamily="34" charset="0"/>
                          <a:ea typeface="Yu Gothic" panose="020B0400000000000000" pitchFamily="34" charset="-128"/>
                          <a:cs typeface="Arial" panose="020B0604020202020204" pitchFamily="34" charset="0"/>
                        </a:rPr>
                        <a:t>Fagus </a:t>
                      </a:r>
                      <a:r>
                        <a:rPr lang="en-US" sz="1100" i="1" dirty="0" err="1">
                          <a:effectLst/>
                          <a:latin typeface="Aptos" panose="020B0004020202020204" pitchFamily="34" charset="0"/>
                          <a:ea typeface="Yu Gothic" panose="020B0400000000000000" pitchFamily="34" charset="-128"/>
                          <a:cs typeface="Arial" panose="020B0604020202020204" pitchFamily="34" charset="0"/>
                        </a:rPr>
                        <a:t>grandifolia</a:t>
                      </a:r>
                      <a:r>
                        <a:rPr lang="en-US" sz="1100" dirty="0">
                          <a:effectLst/>
                          <a:latin typeface="Aptos" panose="020B0004020202020204" pitchFamily="34" charset="0"/>
                          <a:ea typeface="Yu Gothic" panose="020B0400000000000000" pitchFamily="34" charset="-128"/>
                          <a:cs typeface="Arial" panose="020B0604020202020204" pitchFamily="34" charset="0"/>
                        </a:rPr>
                        <a:t>) </a:t>
                      </a: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buNone/>
                      </a:pPr>
                      <a:r>
                        <a:rPr lang="en-US" sz="1100" dirty="0">
                          <a:effectLst/>
                          <a:latin typeface="Aptos" panose="020B0004020202020204" pitchFamily="34" charset="0"/>
                          <a:ea typeface="Yu Gothic" panose="020B0400000000000000" pitchFamily="34" charset="-128"/>
                          <a:cs typeface="Arial" panose="020B0604020202020204" pitchFamily="34" charset="0"/>
                        </a:rPr>
                        <a:t>Emerging; detected in four VT counties </a:t>
                      </a: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buNone/>
                      </a:pPr>
                      <a:r>
                        <a:rPr lang="en-US" sz="1100" dirty="0">
                          <a:effectLst/>
                          <a:latin typeface="Aptos" panose="020B0004020202020204" pitchFamily="34" charset="0"/>
                          <a:ea typeface="Yu Gothic" panose="020B0400000000000000" pitchFamily="34" charset="-128"/>
                          <a:cs typeface="Arial" panose="020B0604020202020204" pitchFamily="34" charset="0"/>
                        </a:rPr>
                        <a:t>Unknown</a:t>
                      </a: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07350339"/>
                  </a:ext>
                </a:extLst>
              </a:tr>
              <a:tr h="925306">
                <a:tc>
                  <a:txBody>
                    <a:bodyPr/>
                    <a:lstStyle/>
                    <a:p>
                      <a:pPr marL="0" marR="0">
                        <a:lnSpc>
                          <a:spcPct val="115000"/>
                        </a:lnSpc>
                        <a:buNone/>
                      </a:pPr>
                      <a:r>
                        <a:rPr lang="en-US" sz="1100">
                          <a:solidFill>
                            <a:srgbClr val="000000"/>
                          </a:solidFill>
                          <a:effectLst/>
                          <a:latin typeface="Aptos" panose="020B0004020202020204" pitchFamily="34" charset="0"/>
                          <a:ea typeface="Yu Gothic" panose="020B0400000000000000" pitchFamily="34" charset="-128"/>
                          <a:cs typeface="Arial" panose="020B0604020202020204" pitchFamily="34" charset="0"/>
                        </a:rPr>
                        <a:t>Butternut canker (</a:t>
                      </a:r>
                      <a:r>
                        <a:rPr lang="en-US" sz="1100" i="1">
                          <a:solidFill>
                            <a:srgbClr val="000000"/>
                          </a:solidFill>
                          <a:effectLst/>
                          <a:latin typeface="Aptos" panose="020B0004020202020204" pitchFamily="34" charset="0"/>
                          <a:ea typeface="Yu Gothic" panose="020B0400000000000000" pitchFamily="34" charset="-128"/>
                          <a:cs typeface="Arial" panose="020B0604020202020204" pitchFamily="34" charset="0"/>
                        </a:rPr>
                        <a:t>Ophiognomonia clavigignenti-juglandacearum</a:t>
                      </a:r>
                      <a:r>
                        <a:rPr lang="en-US" sz="1100">
                          <a:solidFill>
                            <a:srgbClr val="000000"/>
                          </a:solidFill>
                          <a:effectLst/>
                          <a:latin typeface="Aptos" panose="020B0004020202020204" pitchFamily="34" charset="0"/>
                          <a:ea typeface="Yu Gothic" panose="020B0400000000000000" pitchFamily="34" charset="-128"/>
                          <a:cs typeface="Arial" panose="020B0604020202020204" pitchFamily="34" charset="0"/>
                        </a:rPr>
                        <a:t>) </a:t>
                      </a:r>
                      <a:endParaRPr lang="en-US" sz="110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100">
                          <a:solidFill>
                            <a:srgbClr val="000000"/>
                          </a:solidFill>
                          <a:effectLst/>
                          <a:latin typeface="Aptos" panose="020B0004020202020204" pitchFamily="34" charset="0"/>
                          <a:ea typeface="Yu Gothic" panose="020B0400000000000000" pitchFamily="34" charset="-128"/>
                          <a:cs typeface="Arial" panose="020B0604020202020204" pitchFamily="34" charset="0"/>
                        </a:rPr>
                        <a:t>Cankers cause girdling in twigs, branches, and roots, killing the tree and infecting the nuts </a:t>
                      </a:r>
                      <a:endParaRPr lang="en-US" sz="110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100">
                          <a:solidFill>
                            <a:srgbClr val="000000"/>
                          </a:solidFill>
                          <a:effectLst/>
                          <a:latin typeface="Aptos" panose="020B0004020202020204" pitchFamily="34" charset="0"/>
                          <a:ea typeface="Yu Gothic" panose="020B0400000000000000" pitchFamily="34" charset="-128"/>
                          <a:cs typeface="Arial" panose="020B0604020202020204" pitchFamily="34" charset="0"/>
                        </a:rPr>
                        <a:t>Butternut (</a:t>
                      </a:r>
                      <a:r>
                        <a:rPr lang="en-US" sz="1100" i="1">
                          <a:solidFill>
                            <a:srgbClr val="000000"/>
                          </a:solidFill>
                          <a:effectLst/>
                          <a:latin typeface="Aptos" panose="020B0004020202020204" pitchFamily="34" charset="0"/>
                          <a:ea typeface="Yu Gothic" panose="020B0400000000000000" pitchFamily="34" charset="-128"/>
                          <a:cs typeface="Arial" panose="020B0604020202020204" pitchFamily="34" charset="0"/>
                        </a:rPr>
                        <a:t>Juglans cinerea</a:t>
                      </a:r>
                      <a:r>
                        <a:rPr lang="en-US" sz="1100">
                          <a:solidFill>
                            <a:srgbClr val="000000"/>
                          </a:solidFill>
                          <a:effectLst/>
                          <a:latin typeface="Aptos" panose="020B0004020202020204" pitchFamily="34" charset="0"/>
                          <a:ea typeface="Yu Gothic" panose="020B0400000000000000" pitchFamily="34" charset="-128"/>
                          <a:cs typeface="Arial" panose="020B0604020202020204" pitchFamily="34" charset="0"/>
                        </a:rPr>
                        <a:t>)</a:t>
                      </a:r>
                      <a:endParaRPr lang="en-US" sz="110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100">
                          <a:solidFill>
                            <a:srgbClr val="000000"/>
                          </a:solidFill>
                          <a:effectLst/>
                          <a:latin typeface="Aptos" panose="020B0004020202020204" pitchFamily="34" charset="0"/>
                          <a:ea typeface="Yu Gothic" panose="020B0400000000000000" pitchFamily="34" charset="-128"/>
                          <a:cs typeface="Arial" panose="020B0604020202020204" pitchFamily="34" charset="0"/>
                        </a:rPr>
                        <a:t>Established; found throughout VT </a:t>
                      </a:r>
                      <a:endParaRPr lang="en-US" sz="110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100">
                          <a:solidFill>
                            <a:srgbClr val="000000"/>
                          </a:solidFill>
                          <a:effectLst/>
                          <a:latin typeface="Aptos" panose="020B0004020202020204" pitchFamily="34" charset="0"/>
                          <a:ea typeface="Yu Gothic" panose="020B0400000000000000" pitchFamily="34" charset="-128"/>
                          <a:cs typeface="Arial" panose="020B0604020202020204" pitchFamily="34" charset="0"/>
                        </a:rPr>
                        <a:t>Climate change exacerbates existing stressors, increasing vulnerability to canker</a:t>
                      </a:r>
                      <a:endParaRPr lang="en-US" sz="110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3151764925"/>
                  </a:ext>
                </a:extLst>
              </a:tr>
              <a:tr h="1188072">
                <a:tc>
                  <a:txBody>
                    <a:bodyPr/>
                    <a:lstStyle/>
                    <a:p>
                      <a:pPr marL="0" marR="0">
                        <a:lnSpc>
                          <a:spcPct val="115000"/>
                        </a:lnSpc>
                        <a:buNone/>
                      </a:pPr>
                      <a:r>
                        <a:rPr lang="en-US" sz="1100" dirty="0">
                          <a:effectLst/>
                          <a:latin typeface="Aptos" panose="020B0004020202020204" pitchFamily="34" charset="0"/>
                          <a:ea typeface="Yu Gothic" panose="020B0400000000000000" pitchFamily="34" charset="-128"/>
                          <a:cs typeface="Arial" panose="020B0604020202020204" pitchFamily="34" charset="0"/>
                        </a:rPr>
                        <a:t>Emerald ash borer (</a:t>
                      </a:r>
                      <a:r>
                        <a:rPr lang="en-US" sz="1100" i="1" dirty="0">
                          <a:effectLst/>
                          <a:latin typeface="Aptos" panose="020B0004020202020204" pitchFamily="34" charset="0"/>
                          <a:ea typeface="Yu Gothic" panose="020B0400000000000000" pitchFamily="34" charset="-128"/>
                          <a:cs typeface="Arial" panose="020B0604020202020204" pitchFamily="34" charset="0"/>
                        </a:rPr>
                        <a:t>Agrilus </a:t>
                      </a:r>
                      <a:r>
                        <a:rPr lang="en-US" sz="1100" i="1" dirty="0" err="1">
                          <a:effectLst/>
                          <a:latin typeface="Aptos" panose="020B0004020202020204" pitchFamily="34" charset="0"/>
                          <a:ea typeface="Yu Gothic" panose="020B0400000000000000" pitchFamily="34" charset="-128"/>
                          <a:cs typeface="Arial" panose="020B0604020202020204" pitchFamily="34" charset="0"/>
                        </a:rPr>
                        <a:t>planipennis</a:t>
                      </a:r>
                      <a:r>
                        <a:rPr lang="en-US" sz="1100" dirty="0">
                          <a:effectLst/>
                          <a:latin typeface="Aptos" panose="020B0004020202020204" pitchFamily="34" charset="0"/>
                          <a:ea typeface="Yu Gothic" panose="020B0400000000000000" pitchFamily="34" charset="-128"/>
                          <a:cs typeface="Arial" panose="020B0604020202020204" pitchFamily="34" charset="0"/>
                        </a:rPr>
                        <a:t>)</a:t>
                      </a: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buNone/>
                      </a:pPr>
                      <a:r>
                        <a:rPr lang="en-US" sz="1100" dirty="0">
                          <a:effectLst/>
                          <a:latin typeface="Aptos" panose="020B0004020202020204" pitchFamily="34" charset="0"/>
                          <a:ea typeface="Yu Gothic" panose="020B0400000000000000" pitchFamily="34" charset="-128"/>
                          <a:cs typeface="Arial" panose="020B0604020202020204" pitchFamily="34" charset="0"/>
                        </a:rPr>
                        <a:t>Create S-shaped tunnels behind outer bark and D-shaped exit holes, girdling and killing infected trees </a:t>
                      </a: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buNone/>
                      </a:pPr>
                      <a:r>
                        <a:rPr lang="en-US" sz="1100" dirty="0">
                          <a:effectLst/>
                          <a:latin typeface="Aptos" panose="020B0004020202020204" pitchFamily="34" charset="0"/>
                          <a:ea typeface="Yu Gothic" panose="020B0400000000000000" pitchFamily="34" charset="-128"/>
                          <a:cs typeface="Arial" panose="020B0604020202020204" pitchFamily="34" charset="0"/>
                        </a:rPr>
                        <a:t>White ash (</a:t>
                      </a:r>
                      <a:r>
                        <a:rPr lang="en-US" sz="1100" i="1" dirty="0">
                          <a:effectLst/>
                          <a:latin typeface="Aptos" panose="020B0004020202020204" pitchFamily="34" charset="0"/>
                          <a:ea typeface="Yu Gothic" panose="020B0400000000000000" pitchFamily="34" charset="-128"/>
                          <a:cs typeface="Arial" panose="020B0604020202020204" pitchFamily="34" charset="0"/>
                        </a:rPr>
                        <a:t>Fraxinus americana</a:t>
                      </a:r>
                      <a:r>
                        <a:rPr lang="en-US" sz="1100" dirty="0">
                          <a:effectLst/>
                          <a:latin typeface="Aptos" panose="020B0004020202020204" pitchFamily="34" charset="0"/>
                          <a:ea typeface="Yu Gothic" panose="020B0400000000000000" pitchFamily="34" charset="-128"/>
                          <a:cs typeface="Arial" panose="020B0604020202020204" pitchFamily="34" charset="0"/>
                        </a:rPr>
                        <a:t>), black ash (</a:t>
                      </a:r>
                      <a:r>
                        <a:rPr lang="en-US" sz="1100" i="1" dirty="0">
                          <a:effectLst/>
                          <a:latin typeface="Aptos" panose="020B0004020202020204" pitchFamily="34" charset="0"/>
                          <a:ea typeface="Yu Gothic" panose="020B0400000000000000" pitchFamily="34" charset="-128"/>
                          <a:cs typeface="Arial" panose="020B0604020202020204" pitchFamily="34" charset="0"/>
                        </a:rPr>
                        <a:t>Fraxinus nigra</a:t>
                      </a:r>
                      <a:r>
                        <a:rPr lang="en-US" sz="1100" dirty="0">
                          <a:effectLst/>
                          <a:latin typeface="Aptos" panose="020B0004020202020204" pitchFamily="34" charset="0"/>
                          <a:ea typeface="Yu Gothic" panose="020B0400000000000000" pitchFamily="34" charset="-128"/>
                          <a:cs typeface="Arial" panose="020B0604020202020204" pitchFamily="34" charset="0"/>
                        </a:rPr>
                        <a:t>), green ash (</a:t>
                      </a:r>
                      <a:r>
                        <a:rPr lang="en-US" sz="1100" i="1" dirty="0">
                          <a:effectLst/>
                          <a:latin typeface="Aptos" panose="020B0004020202020204" pitchFamily="34" charset="0"/>
                          <a:ea typeface="Yu Gothic" panose="020B0400000000000000" pitchFamily="34" charset="-128"/>
                          <a:cs typeface="Arial" panose="020B0604020202020204" pitchFamily="34" charset="0"/>
                        </a:rPr>
                        <a:t>Fraxinus pennsylvanica</a:t>
                      </a:r>
                      <a:r>
                        <a:rPr lang="en-US" sz="1100" dirty="0">
                          <a:effectLst/>
                          <a:latin typeface="Aptos" panose="020B0004020202020204" pitchFamily="34" charset="0"/>
                          <a:ea typeface="Yu Gothic" panose="020B0400000000000000" pitchFamily="34" charset="-128"/>
                          <a:cs typeface="Arial" panose="020B0604020202020204" pitchFamily="34" charset="0"/>
                        </a:rPr>
                        <a:t>)</a:t>
                      </a: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buNone/>
                      </a:pPr>
                      <a:r>
                        <a:rPr lang="en-US" sz="1100" dirty="0">
                          <a:effectLst/>
                          <a:latin typeface="Aptos" panose="020B0004020202020204" pitchFamily="34" charset="0"/>
                          <a:ea typeface="Yu Gothic" panose="020B0400000000000000" pitchFamily="34" charset="-128"/>
                          <a:cs typeface="Arial" panose="020B0604020202020204" pitchFamily="34" charset="0"/>
                        </a:rPr>
                        <a:t>Established; found throughout VT (except the NE Kingdom)</a:t>
                      </a: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buNone/>
                      </a:pPr>
                      <a:r>
                        <a:rPr lang="en-US" sz="1100" dirty="0">
                          <a:effectLst/>
                          <a:latin typeface="Aptos" panose="020B0004020202020204" pitchFamily="34" charset="0"/>
                          <a:ea typeface="Yu Gothic" panose="020B0400000000000000" pitchFamily="34" charset="-128"/>
                          <a:cs typeface="Arial" panose="020B0604020202020204" pitchFamily="34" charset="0"/>
                        </a:rPr>
                        <a:t>Northward host species migration due to warming will expand Emerald ash borer range</a:t>
                      </a: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41682550"/>
                  </a:ext>
                </a:extLst>
              </a:tr>
              <a:tr h="1319455">
                <a:tc>
                  <a:txBody>
                    <a:bodyPr/>
                    <a:lstStyle/>
                    <a:p>
                      <a:pPr marL="0" marR="0">
                        <a:lnSpc>
                          <a:spcPct val="115000"/>
                        </a:lnSpc>
                        <a:buNone/>
                      </a:pPr>
                      <a:r>
                        <a:rPr lang="en-US" sz="1100">
                          <a:solidFill>
                            <a:srgbClr val="000000"/>
                          </a:solidFill>
                          <a:effectLst/>
                          <a:latin typeface="Aptos" panose="020B0004020202020204" pitchFamily="34" charset="0"/>
                          <a:ea typeface="Yu Gothic" panose="020B0400000000000000" pitchFamily="34" charset="-128"/>
                          <a:cs typeface="Arial" panose="020B0604020202020204" pitchFamily="34" charset="0"/>
                        </a:rPr>
                        <a:t>Hemlock wooly adelgid (</a:t>
                      </a:r>
                      <a:r>
                        <a:rPr lang="en-US" sz="1100" i="1">
                          <a:solidFill>
                            <a:srgbClr val="000000"/>
                          </a:solidFill>
                          <a:effectLst/>
                          <a:latin typeface="Aptos" panose="020B0004020202020204" pitchFamily="34" charset="0"/>
                          <a:ea typeface="Yu Gothic" panose="020B0400000000000000" pitchFamily="34" charset="-128"/>
                          <a:cs typeface="Arial" panose="020B0604020202020204" pitchFamily="34" charset="0"/>
                        </a:rPr>
                        <a:t>Adelges tsugae</a:t>
                      </a:r>
                      <a:r>
                        <a:rPr lang="en-US" sz="1100">
                          <a:solidFill>
                            <a:srgbClr val="000000"/>
                          </a:solidFill>
                          <a:effectLst/>
                          <a:latin typeface="Aptos" panose="020B0004020202020204" pitchFamily="34" charset="0"/>
                          <a:ea typeface="Yu Gothic" panose="020B0400000000000000" pitchFamily="34" charset="-128"/>
                          <a:cs typeface="Arial" panose="020B0604020202020204" pitchFamily="34" charset="0"/>
                        </a:rPr>
                        <a:t>)</a:t>
                      </a:r>
                      <a:endParaRPr lang="en-US" sz="110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100">
                          <a:solidFill>
                            <a:srgbClr val="000000"/>
                          </a:solidFill>
                          <a:effectLst/>
                          <a:latin typeface="Aptos" panose="020B0004020202020204" pitchFamily="34" charset="0"/>
                          <a:ea typeface="Yu Gothic" panose="020B0400000000000000" pitchFamily="34" charset="-128"/>
                          <a:cs typeface="Arial" panose="020B0604020202020204" pitchFamily="34" charset="0"/>
                        </a:rPr>
                        <a:t>Deplete stored carbohydrate reserves, causing premature needle drop and carbon starvation, leading to tree mortality </a:t>
                      </a:r>
                      <a:endParaRPr lang="en-US" sz="110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100">
                          <a:solidFill>
                            <a:srgbClr val="000000"/>
                          </a:solidFill>
                          <a:effectLst/>
                          <a:latin typeface="Aptos" panose="020B0004020202020204" pitchFamily="34" charset="0"/>
                          <a:ea typeface="Yu Gothic" panose="020B0400000000000000" pitchFamily="34" charset="-128"/>
                          <a:cs typeface="Arial" panose="020B0604020202020204" pitchFamily="34" charset="0"/>
                        </a:rPr>
                        <a:t> Eastern hemlock (</a:t>
                      </a:r>
                      <a:r>
                        <a:rPr lang="en-US" sz="1100" i="1">
                          <a:solidFill>
                            <a:srgbClr val="000000"/>
                          </a:solidFill>
                          <a:effectLst/>
                          <a:latin typeface="Aptos" panose="020B0004020202020204" pitchFamily="34" charset="0"/>
                          <a:ea typeface="Yu Gothic" panose="020B0400000000000000" pitchFamily="34" charset="-128"/>
                          <a:cs typeface="Arial" panose="020B0604020202020204" pitchFamily="34" charset="0"/>
                        </a:rPr>
                        <a:t>Tsuga canadensis</a:t>
                      </a:r>
                      <a:r>
                        <a:rPr lang="en-US" sz="1100">
                          <a:solidFill>
                            <a:srgbClr val="000000"/>
                          </a:solidFill>
                          <a:effectLst/>
                          <a:latin typeface="Aptos" panose="020B0004020202020204" pitchFamily="34" charset="0"/>
                          <a:ea typeface="Yu Gothic" panose="020B0400000000000000" pitchFamily="34" charset="-128"/>
                          <a:cs typeface="Arial" panose="020B0604020202020204" pitchFamily="34" charset="0"/>
                        </a:rPr>
                        <a:t>)</a:t>
                      </a:r>
                      <a:endParaRPr lang="en-US" sz="110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100">
                          <a:solidFill>
                            <a:srgbClr val="000000"/>
                          </a:solidFill>
                          <a:effectLst/>
                          <a:latin typeface="Aptos" panose="020B0004020202020204" pitchFamily="34" charset="0"/>
                          <a:ea typeface="Yu Gothic" panose="020B0400000000000000" pitchFamily="34" charset="-128"/>
                          <a:cs typeface="Arial" panose="020B0604020202020204" pitchFamily="34" charset="0"/>
                        </a:rPr>
                        <a:t>Emerging; detected in two counties </a:t>
                      </a:r>
                      <a:endParaRPr lang="en-US" sz="110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1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Expanding range—warmer winters may allow expansion into new habitats, poses severe threat combined with elongate hemlock scale</a:t>
                      </a:r>
                      <a:endParaRPr lang="en-US" sz="1100" dirty="0">
                        <a:effectLst/>
                        <a:latin typeface="Aptos" panose="020B0004020202020204" pitchFamily="34" charset="0"/>
                        <a:ea typeface="Yu Gothic" panose="020B0400000000000000" pitchFamily="34" charset="-128"/>
                        <a:cs typeface="Arial" panose="020B0604020202020204" pitchFamily="34" charset="0"/>
                      </a:endParaRPr>
                    </a:p>
                  </a:txBody>
                  <a:tcPr marL="4276" marR="4276" marT="4276" marB="427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2657250824"/>
                  </a:ext>
                </a:extLst>
              </a:tr>
            </a:tbl>
          </a:graphicData>
        </a:graphic>
      </p:graphicFrame>
      <p:sp>
        <p:nvSpPr>
          <p:cNvPr id="8" name="TextBox 7">
            <a:extLst>
              <a:ext uri="{FF2B5EF4-FFF2-40B4-BE49-F238E27FC236}">
                <a16:creationId xmlns:a16="http://schemas.microsoft.com/office/drawing/2014/main" id="{3BB0C5FD-0081-E721-CAC8-A4F2266073E8}"/>
              </a:ext>
            </a:extLst>
          </p:cNvPr>
          <p:cNvSpPr txBox="1"/>
          <p:nvPr/>
        </p:nvSpPr>
        <p:spPr>
          <a:xfrm>
            <a:off x="620430" y="4433644"/>
            <a:ext cx="3977696" cy="1569660"/>
          </a:xfrm>
          <a:prstGeom prst="rect">
            <a:avLst/>
          </a:prstGeom>
          <a:noFill/>
        </p:spPr>
        <p:txBody>
          <a:bodyPr wrap="square">
            <a:spAutoFit/>
          </a:bodyPr>
          <a:lstStyle/>
          <a:p>
            <a:pPr marL="0" marR="0">
              <a:lnSpc>
                <a:spcPct val="100000"/>
              </a:lnSpc>
              <a:spcBef>
                <a:spcPts val="600"/>
              </a:spcBef>
              <a:spcAft>
                <a:spcPts val="600"/>
              </a:spcAft>
              <a:buNone/>
            </a:pPr>
            <a:r>
              <a:rPr lang="en-US" sz="1600" kern="100" dirty="0">
                <a:solidFill>
                  <a:schemeClr val="bg1"/>
                </a:solidFill>
                <a:effectLst/>
                <a:latin typeface="+mn-lt"/>
                <a:ea typeface="Aptos" panose="020B0004020202020204" pitchFamily="34" charset="0"/>
                <a:cs typeface="Segoe UI" panose="020B0502040204020203" pitchFamily="34" charset="0"/>
              </a:rPr>
              <a:t>Sources: </a:t>
            </a:r>
            <a:r>
              <a:rPr lang="en-US" sz="1600" kern="100" dirty="0" err="1">
                <a:solidFill>
                  <a:schemeClr val="bg1"/>
                </a:solidFill>
                <a:effectLst/>
                <a:latin typeface="+mn-lt"/>
                <a:ea typeface="Aptos" panose="020B0004020202020204" pitchFamily="34" charset="0"/>
                <a:cs typeface="Arial" panose="020B0604020202020204" pitchFamily="34" charset="0"/>
              </a:rPr>
              <a:t>Berrini</a:t>
            </a:r>
            <a:r>
              <a:rPr lang="en-US" sz="1600" kern="100" dirty="0">
                <a:solidFill>
                  <a:schemeClr val="bg1"/>
                </a:solidFill>
                <a:effectLst/>
                <a:latin typeface="+mn-lt"/>
                <a:ea typeface="Aptos" panose="020B0004020202020204" pitchFamily="34" charset="0"/>
                <a:cs typeface="Arial" panose="020B0604020202020204" pitchFamily="34" charset="0"/>
              </a:rPr>
              <a:t> (2023); Hahn &amp; </a:t>
            </a:r>
            <a:r>
              <a:rPr lang="en-US" sz="1600" kern="100" dirty="0" err="1">
                <a:solidFill>
                  <a:schemeClr val="bg1"/>
                </a:solidFill>
                <a:effectLst/>
                <a:latin typeface="+mn-lt"/>
                <a:ea typeface="Aptos" panose="020B0004020202020204" pitchFamily="34" charset="0"/>
                <a:cs typeface="Arial" panose="020B0604020202020204" pitchFamily="34" charset="0"/>
              </a:rPr>
              <a:t>Krischik</a:t>
            </a:r>
            <a:r>
              <a:rPr lang="en-US" sz="1600" kern="100" dirty="0">
                <a:solidFill>
                  <a:schemeClr val="bg1"/>
                </a:solidFill>
                <a:effectLst/>
                <a:latin typeface="+mn-lt"/>
                <a:ea typeface="Aptos" panose="020B0004020202020204" pitchFamily="34" charset="0"/>
                <a:cs typeface="Arial" panose="020B0604020202020204" pitchFamily="34" charset="0"/>
              </a:rPr>
              <a:t> (2018); Halman (2024); Keller et al. (2024); Li et al. (2025); Moore et al. (2025); Stephanson &amp; Ribarik Coe (2017); Vermont Invasives (2025); VT Agency of Agriculture (2025); Zhou et al. (2021)</a:t>
            </a:r>
            <a:endParaRPr lang="en-US" sz="9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112085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C2AF7-70D4-6AA9-873C-91CEC8AC24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50A583B-A67A-E7AD-F2D6-1E28AA8729C3}"/>
              </a:ext>
            </a:extLst>
          </p:cNvPr>
          <p:cNvSpPr>
            <a:spLocks noGrp="1"/>
          </p:cNvSpPr>
          <p:nvPr>
            <p:ph type="title"/>
          </p:nvPr>
        </p:nvSpPr>
        <p:spPr/>
        <p:txBody>
          <a:bodyPr>
            <a:normAutofit fontScale="90000"/>
          </a:bodyPr>
          <a:lstStyle/>
          <a:p>
            <a:r>
              <a:rPr lang="en-US" dirty="0"/>
              <a:t>Table 3-2</a:t>
            </a:r>
            <a:br>
              <a:rPr lang="en-US" dirty="0"/>
            </a:br>
            <a:r>
              <a:rPr lang="en-US" sz="2000" b="0" i="1" dirty="0"/>
              <a:t>(2 of 3)</a:t>
            </a:r>
            <a:endParaRPr lang="en-US" b="0" i="1" dirty="0"/>
          </a:p>
        </p:txBody>
      </p:sp>
      <p:sp>
        <p:nvSpPr>
          <p:cNvPr id="7" name="TextBox 6">
            <a:extLst>
              <a:ext uri="{FF2B5EF4-FFF2-40B4-BE49-F238E27FC236}">
                <a16:creationId xmlns:a16="http://schemas.microsoft.com/office/drawing/2014/main" id="{627D909B-425B-AADA-C25F-C48B94B06328}"/>
              </a:ext>
            </a:extLst>
          </p:cNvPr>
          <p:cNvSpPr txBox="1"/>
          <p:nvPr/>
        </p:nvSpPr>
        <p:spPr>
          <a:xfrm>
            <a:off x="567832" y="1557339"/>
            <a:ext cx="3507433" cy="1815882"/>
          </a:xfrm>
          <a:prstGeom prst="rect">
            <a:avLst/>
          </a:prstGeom>
          <a:noFill/>
        </p:spPr>
        <p:txBody>
          <a:bodyPr wrap="square">
            <a:spAutoFit/>
          </a:bodyPr>
          <a:lstStyle/>
          <a:p>
            <a:r>
              <a:rPr lang="en-US" sz="2800" b="1" dirty="0"/>
              <a:t>Invasive insects and pathogens affecting Vermont trees (continued)</a:t>
            </a:r>
            <a:endParaRPr lang="en-US" sz="2000" b="1" dirty="0"/>
          </a:p>
        </p:txBody>
      </p:sp>
      <p:graphicFrame>
        <p:nvGraphicFramePr>
          <p:cNvPr id="2" name="Table 1">
            <a:extLst>
              <a:ext uri="{FF2B5EF4-FFF2-40B4-BE49-F238E27FC236}">
                <a16:creationId xmlns:a16="http://schemas.microsoft.com/office/drawing/2014/main" id="{0DFC0058-B4C2-E8CB-8DB0-BFB6181833A9}"/>
              </a:ext>
            </a:extLst>
          </p:cNvPr>
          <p:cNvGraphicFramePr>
            <a:graphicFrameLocks noGrp="1"/>
          </p:cNvGraphicFramePr>
          <p:nvPr>
            <p:extLst>
              <p:ext uri="{D42A27DB-BD31-4B8C-83A1-F6EECF244321}">
                <p14:modId xmlns:p14="http://schemas.microsoft.com/office/powerpoint/2010/main" val="29909150"/>
              </p:ext>
            </p:extLst>
          </p:nvPr>
        </p:nvGraphicFramePr>
        <p:xfrm>
          <a:off x="4598126" y="365761"/>
          <a:ext cx="7341328" cy="6317000"/>
        </p:xfrm>
        <a:graphic>
          <a:graphicData uri="http://schemas.openxmlformats.org/drawingml/2006/table">
            <a:tbl>
              <a:tblPr firstRow="1" firstCol="1" bandRow="1"/>
              <a:tblGrid>
                <a:gridCol w="1438880">
                  <a:extLst>
                    <a:ext uri="{9D8B030D-6E8A-4147-A177-3AD203B41FA5}">
                      <a16:colId xmlns:a16="http://schemas.microsoft.com/office/drawing/2014/main" val="2688327043"/>
                    </a:ext>
                  </a:extLst>
                </a:gridCol>
                <a:gridCol w="111314">
                  <a:extLst>
                    <a:ext uri="{9D8B030D-6E8A-4147-A177-3AD203B41FA5}">
                      <a16:colId xmlns:a16="http://schemas.microsoft.com/office/drawing/2014/main" val="3827725239"/>
                    </a:ext>
                  </a:extLst>
                </a:gridCol>
                <a:gridCol w="1482068">
                  <a:extLst>
                    <a:ext uri="{9D8B030D-6E8A-4147-A177-3AD203B41FA5}">
                      <a16:colId xmlns:a16="http://schemas.microsoft.com/office/drawing/2014/main" val="4251917148"/>
                    </a:ext>
                  </a:extLst>
                </a:gridCol>
                <a:gridCol w="1432062">
                  <a:extLst>
                    <a:ext uri="{9D8B030D-6E8A-4147-A177-3AD203B41FA5}">
                      <a16:colId xmlns:a16="http://schemas.microsoft.com/office/drawing/2014/main" val="108082230"/>
                    </a:ext>
                  </a:extLst>
                </a:gridCol>
                <a:gridCol w="1432062">
                  <a:extLst>
                    <a:ext uri="{9D8B030D-6E8A-4147-A177-3AD203B41FA5}">
                      <a16:colId xmlns:a16="http://schemas.microsoft.com/office/drawing/2014/main" val="3336642518"/>
                    </a:ext>
                  </a:extLst>
                </a:gridCol>
                <a:gridCol w="1444942">
                  <a:extLst>
                    <a:ext uri="{9D8B030D-6E8A-4147-A177-3AD203B41FA5}">
                      <a16:colId xmlns:a16="http://schemas.microsoft.com/office/drawing/2014/main" val="3860197103"/>
                    </a:ext>
                  </a:extLst>
                </a:gridCol>
              </a:tblGrid>
              <a:tr h="161100">
                <a:tc gridSpan="6">
                  <a:txBody>
                    <a:bodyPr/>
                    <a:lstStyle/>
                    <a:p>
                      <a:pPr marL="0" marR="0" algn="ctr">
                        <a:lnSpc>
                          <a:spcPct val="115000"/>
                        </a:lnSpc>
                        <a:buNone/>
                      </a:pPr>
                      <a:r>
                        <a:rPr lang="en-US" sz="1100" b="1">
                          <a:solidFill>
                            <a:srgbClr val="000000"/>
                          </a:solidFill>
                          <a:effectLst/>
                          <a:latin typeface="Aptos" panose="020B0004020202020204" pitchFamily="34" charset="0"/>
                          <a:ea typeface="Yu Gothic" panose="020B0400000000000000" pitchFamily="34" charset="-128"/>
                          <a:cs typeface="Arial" panose="020B0604020202020204" pitchFamily="34" charset="0"/>
                        </a:rPr>
                        <a:t>Medium priority</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D1D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63290693"/>
                  </a:ext>
                </a:extLst>
              </a:tr>
              <a:tr h="255654">
                <a:tc>
                  <a:txBody>
                    <a:bodyPr/>
                    <a:lstStyle/>
                    <a:p>
                      <a:pPr marL="0" marR="0" algn="ctr">
                        <a:lnSpc>
                          <a:spcPct val="115000"/>
                        </a:lnSpc>
                        <a:buNone/>
                      </a:pPr>
                      <a:r>
                        <a:rPr lang="en-US" sz="1200" b="1" dirty="0">
                          <a:solidFill>
                            <a:srgbClr val="0E2841"/>
                          </a:solidFill>
                          <a:effectLst/>
                          <a:latin typeface="Aptos" panose="020B0004020202020204" pitchFamily="34" charset="0"/>
                          <a:ea typeface="Yu Gothic" panose="020B0400000000000000" pitchFamily="34" charset="-128"/>
                          <a:cs typeface="Arial" panose="020B0604020202020204" pitchFamily="34" charset="0"/>
                        </a:rPr>
                        <a:t>Insect/Pathogen</a:t>
                      </a: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gridSpan="2">
                  <a:txBody>
                    <a:bodyPr/>
                    <a:lstStyle/>
                    <a:p>
                      <a:pPr marL="0" marR="0" algn="ctr">
                        <a:lnSpc>
                          <a:spcPct val="115000"/>
                        </a:lnSpc>
                        <a:buNone/>
                      </a:pPr>
                      <a:r>
                        <a:rPr lang="en-US" sz="1200" b="1" dirty="0">
                          <a:solidFill>
                            <a:srgbClr val="0E2841"/>
                          </a:solidFill>
                          <a:effectLst/>
                          <a:latin typeface="Aptos" panose="020B0004020202020204" pitchFamily="34" charset="0"/>
                          <a:ea typeface="Yu Gothic" panose="020B0400000000000000" pitchFamily="34" charset="-128"/>
                          <a:cs typeface="Arial" panose="020B0604020202020204" pitchFamily="34" charset="0"/>
                        </a:rPr>
                        <a:t>Symptoms</a:t>
                      </a: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hMerge="1">
                  <a:txBody>
                    <a:bodyPr/>
                    <a:lstStyle/>
                    <a:p>
                      <a:endParaRPr lang="en-US"/>
                    </a:p>
                  </a:txBody>
                  <a:tcPr/>
                </a:tc>
                <a:tc>
                  <a:txBody>
                    <a:bodyPr/>
                    <a:lstStyle/>
                    <a:p>
                      <a:pPr marL="0" marR="0" algn="ctr">
                        <a:lnSpc>
                          <a:spcPct val="115000"/>
                        </a:lnSpc>
                        <a:buNone/>
                      </a:pPr>
                      <a:r>
                        <a:rPr lang="en-US" sz="1200" b="1" dirty="0">
                          <a:solidFill>
                            <a:srgbClr val="0E2841"/>
                          </a:solidFill>
                          <a:effectLst/>
                          <a:latin typeface="Aptos" panose="020B0004020202020204" pitchFamily="34" charset="0"/>
                          <a:ea typeface="Yu Gothic" panose="020B0400000000000000" pitchFamily="34" charset="-128"/>
                          <a:cs typeface="Arial" panose="020B0604020202020204" pitchFamily="34" charset="0"/>
                        </a:rPr>
                        <a:t>Impacted species</a:t>
                      </a: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200" b="1" dirty="0">
                          <a:solidFill>
                            <a:srgbClr val="0E2841"/>
                          </a:solidFill>
                          <a:effectLst/>
                          <a:latin typeface="Aptos" panose="020B0004020202020204" pitchFamily="34" charset="0"/>
                          <a:ea typeface="Yu Gothic" panose="020B0400000000000000" pitchFamily="34" charset="-128"/>
                          <a:cs typeface="Arial" panose="020B0604020202020204" pitchFamily="34" charset="0"/>
                        </a:rPr>
                        <a:t>Presence in VT</a:t>
                      </a: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algn="ctr">
                        <a:lnSpc>
                          <a:spcPct val="115000"/>
                        </a:lnSpc>
                        <a:buNone/>
                      </a:pPr>
                      <a:r>
                        <a:rPr lang="en-US" sz="1200" b="1" dirty="0">
                          <a:solidFill>
                            <a:srgbClr val="0E2841"/>
                          </a:solidFill>
                          <a:effectLst/>
                          <a:latin typeface="Aptos" panose="020B0004020202020204" pitchFamily="34" charset="0"/>
                          <a:ea typeface="Yu Gothic" panose="020B0400000000000000" pitchFamily="34" charset="-128"/>
                          <a:cs typeface="Arial" panose="020B0604020202020204" pitchFamily="34" charset="0"/>
                        </a:rPr>
                        <a:t>Climate interactions</a:t>
                      </a: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4392036"/>
                  </a:ext>
                </a:extLst>
              </a:tr>
              <a:tr h="1084308">
                <a:tc gridSpan="2">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Balsam wooly adelgid (</a:t>
                      </a:r>
                      <a:r>
                        <a:rPr lang="en-US" sz="1050" i="1">
                          <a:solidFill>
                            <a:srgbClr val="000000"/>
                          </a:solidFill>
                          <a:effectLst/>
                          <a:latin typeface="Aptos" panose="020B0004020202020204" pitchFamily="34" charset="0"/>
                          <a:ea typeface="Yu Gothic" panose="020B0400000000000000" pitchFamily="34" charset="-128"/>
                          <a:cs typeface="Arial" panose="020B0604020202020204" pitchFamily="34" charset="0"/>
                        </a:rPr>
                        <a:t>Adelges piceae</a:t>
                      </a: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hMerge="1">
                  <a:txBody>
                    <a:bodyPr/>
                    <a:lstStyle/>
                    <a:p>
                      <a:endParaRPr lang="en-US"/>
                    </a:p>
                  </a:txBody>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Stunted tree growth, white woolly tufts, premature needle drop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True firs (</a:t>
                      </a:r>
                      <a:r>
                        <a:rPr lang="en-US" sz="1050" i="1">
                          <a:solidFill>
                            <a:srgbClr val="000000"/>
                          </a:solidFill>
                          <a:effectLst/>
                          <a:latin typeface="Aptos" panose="020B0004020202020204" pitchFamily="34" charset="0"/>
                          <a:ea typeface="Yu Gothic" panose="020B0400000000000000" pitchFamily="34" charset="-128"/>
                          <a:cs typeface="Arial" panose="020B0604020202020204" pitchFamily="34" charset="0"/>
                        </a:rPr>
                        <a:t>Abies spp</a:t>
                      </a: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 especially balsam and Fraser fir (</a:t>
                      </a:r>
                      <a:r>
                        <a:rPr lang="en-US" sz="1050" i="1">
                          <a:solidFill>
                            <a:srgbClr val="000000"/>
                          </a:solidFill>
                          <a:effectLst/>
                          <a:latin typeface="Aptos" panose="020B0004020202020204" pitchFamily="34" charset="0"/>
                          <a:ea typeface="Yu Gothic" panose="020B0400000000000000" pitchFamily="34" charset="-128"/>
                          <a:cs typeface="Arial" panose="020B0604020202020204" pitchFamily="34" charset="0"/>
                        </a:rPr>
                        <a:t>Abies balsamea, fraseri</a:t>
                      </a: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Established; found throughout VT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Controlled by cold temperatures, warmer winters could increase population, impact on firs has a cascading trophic effect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2810293508"/>
                  </a:ext>
                </a:extLst>
              </a:tr>
              <a:tr h="1300245">
                <a:tc gridSpan="2">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Beech bark disease (</a:t>
                      </a:r>
                      <a:r>
                        <a:rPr lang="en-US" sz="1050" i="1">
                          <a:solidFill>
                            <a:srgbClr val="000000"/>
                          </a:solidFill>
                          <a:effectLst/>
                          <a:latin typeface="Aptos" panose="020B0004020202020204" pitchFamily="34" charset="0"/>
                          <a:ea typeface="Yu Gothic" panose="020B0400000000000000" pitchFamily="34" charset="-128"/>
                          <a:cs typeface="Arial" panose="020B0604020202020204" pitchFamily="34" charset="0"/>
                        </a:rPr>
                        <a:t>Nectria</a:t>
                      </a: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 fungi) and beech scale insect (</a:t>
                      </a:r>
                      <a:r>
                        <a:rPr lang="en-US" sz="1050" i="1">
                          <a:solidFill>
                            <a:srgbClr val="000000"/>
                          </a:solidFill>
                          <a:effectLst/>
                          <a:latin typeface="Aptos" panose="020B0004020202020204" pitchFamily="34" charset="0"/>
                          <a:ea typeface="Yu Gothic" panose="020B0400000000000000" pitchFamily="34" charset="-128"/>
                          <a:cs typeface="Arial" panose="020B0604020202020204" pitchFamily="34" charset="0"/>
                        </a:rPr>
                        <a:t>Cryptococcus fagisuga</a:t>
                      </a: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 insect)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Attacks bark, creating a weak spot for fungus to infect, weakening the tree, often leading to mortality of mature trees, and prolific stump and root sprouting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American beech (</a:t>
                      </a:r>
                      <a:r>
                        <a:rPr lang="en-US" sz="1050" i="1">
                          <a:solidFill>
                            <a:srgbClr val="000000"/>
                          </a:solidFill>
                          <a:effectLst/>
                          <a:latin typeface="Aptos" panose="020B0004020202020204" pitchFamily="34" charset="0"/>
                          <a:ea typeface="Yu Gothic" panose="020B0400000000000000" pitchFamily="34" charset="-128"/>
                          <a:cs typeface="Arial" panose="020B0604020202020204" pitchFamily="34" charset="0"/>
                        </a:rPr>
                        <a:t>Fagus grandifolia</a:t>
                      </a: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Established; found throughout VT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Warmer winters and less snowpack will increase survival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72371956"/>
                  </a:ext>
                </a:extLst>
              </a:tr>
              <a:tr h="868372">
                <a:tc gridSpan="2">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Chestnut blight (</a:t>
                      </a:r>
                      <a:r>
                        <a:rPr lang="en-US" sz="1050" i="1">
                          <a:solidFill>
                            <a:srgbClr val="000000"/>
                          </a:solidFill>
                          <a:effectLst/>
                          <a:latin typeface="Aptos" panose="020B0004020202020204" pitchFamily="34" charset="0"/>
                          <a:ea typeface="Yu Gothic" panose="020B0400000000000000" pitchFamily="34" charset="-128"/>
                          <a:cs typeface="Arial" panose="020B0604020202020204" pitchFamily="34" charset="0"/>
                        </a:rPr>
                        <a:t>Cryphonectria parasitica</a:t>
                      </a: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hMerge="1">
                  <a:txBody>
                    <a:bodyPr/>
                    <a:lstStyle/>
                    <a:p>
                      <a:endParaRPr lang="en-US"/>
                    </a:p>
                  </a:txBody>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Spores infect tree through existing wounds, cankers typically kill trees within two years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American chestnut (</a:t>
                      </a:r>
                      <a:r>
                        <a:rPr lang="en-US" sz="1050" i="1">
                          <a:solidFill>
                            <a:srgbClr val="000000"/>
                          </a:solidFill>
                          <a:effectLst/>
                          <a:latin typeface="Aptos" panose="020B0004020202020204" pitchFamily="34" charset="0"/>
                          <a:ea typeface="Yu Gothic" panose="020B0400000000000000" pitchFamily="34" charset="-128"/>
                          <a:cs typeface="Arial" panose="020B0604020202020204" pitchFamily="34" charset="0"/>
                        </a:rPr>
                        <a:t>Castanea dentata</a:t>
                      </a: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Established; found throughout VT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Unknown</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450657063"/>
                  </a:ext>
                </a:extLst>
              </a:tr>
              <a:tr h="760403">
                <a:tc gridSpan="2">
                  <a:txBody>
                    <a:bodyPr/>
                    <a:lstStyle/>
                    <a:p>
                      <a:pPr marL="0" marR="0">
                        <a:lnSpc>
                          <a:spcPct val="115000"/>
                        </a:lnSpc>
                        <a:buNone/>
                      </a:pPr>
                      <a:r>
                        <a:rPr lang="pt-BR"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Dutch elm disease (</a:t>
                      </a:r>
                      <a:r>
                        <a:rPr lang="pt-BR" sz="1050" i="1">
                          <a:solidFill>
                            <a:srgbClr val="000000"/>
                          </a:solidFill>
                          <a:effectLst/>
                          <a:latin typeface="Aptos" panose="020B0004020202020204" pitchFamily="34" charset="0"/>
                          <a:ea typeface="Yu Gothic" panose="020B0400000000000000" pitchFamily="34" charset="-128"/>
                          <a:cs typeface="Arial" panose="020B0604020202020204" pitchFamily="34" charset="0"/>
                        </a:rPr>
                        <a:t>Ophiostoma novo-ulmi</a:t>
                      </a:r>
                      <a:r>
                        <a:rPr lang="pt-BR"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Blocks water and nutrient flow, girdling and killing the tree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American elm (</a:t>
                      </a:r>
                      <a:r>
                        <a:rPr lang="en-US" sz="1050" i="1">
                          <a:solidFill>
                            <a:srgbClr val="000000"/>
                          </a:solidFill>
                          <a:effectLst/>
                          <a:latin typeface="Aptos" panose="020B0004020202020204" pitchFamily="34" charset="0"/>
                          <a:ea typeface="Yu Gothic" panose="020B0400000000000000" pitchFamily="34" charset="-128"/>
                          <a:cs typeface="Arial" panose="020B0604020202020204" pitchFamily="34" charset="0"/>
                        </a:rPr>
                        <a:t>Ulmus americana</a:t>
                      </a: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Established; found throughout VT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Climate change exacerbates existing stressors, increasing vulnerability</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9450835"/>
                  </a:ext>
                </a:extLst>
              </a:tr>
              <a:tr h="1840088">
                <a:tc gridSpan="2">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Spongy moth (</a:t>
                      </a:r>
                      <a:r>
                        <a:rPr lang="en-US" sz="1050" i="1">
                          <a:solidFill>
                            <a:srgbClr val="000000"/>
                          </a:solidFill>
                          <a:effectLst/>
                          <a:latin typeface="Aptos" panose="020B0004020202020204" pitchFamily="34" charset="0"/>
                          <a:ea typeface="Yu Gothic" panose="020B0400000000000000" pitchFamily="34" charset="-128"/>
                          <a:cs typeface="Arial" panose="020B0604020202020204" pitchFamily="34" charset="0"/>
                        </a:rPr>
                        <a:t>Lymantria dispar dispar</a:t>
                      </a: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hMerge="1">
                  <a:txBody>
                    <a:bodyPr/>
                    <a:lstStyle/>
                    <a:p>
                      <a:endParaRPr lang="en-US"/>
                    </a:p>
                  </a:txBody>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Occur in outbreak cycles, causing heavy defoliation, many consecutive years of defoliation will result in tree death</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Deciduous, some conifer, mostly oaks (</a:t>
                      </a:r>
                      <a:r>
                        <a:rPr lang="en-US" sz="1050" i="1">
                          <a:solidFill>
                            <a:srgbClr val="000000"/>
                          </a:solidFill>
                          <a:effectLst/>
                          <a:latin typeface="Aptos" panose="020B0004020202020204" pitchFamily="34" charset="0"/>
                          <a:ea typeface="Yu Gothic" panose="020B0400000000000000" pitchFamily="34" charset="-128"/>
                          <a:cs typeface="Arial" panose="020B0604020202020204" pitchFamily="34" charset="0"/>
                        </a:rPr>
                        <a:t>Quercus spp.</a:t>
                      </a: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 and sugar maple (</a:t>
                      </a:r>
                      <a:r>
                        <a:rPr lang="en-US" sz="1050" i="1">
                          <a:solidFill>
                            <a:srgbClr val="000000"/>
                          </a:solidFill>
                          <a:effectLst/>
                          <a:latin typeface="Aptos" panose="020B0004020202020204" pitchFamily="34" charset="0"/>
                          <a:ea typeface="Yu Gothic" panose="020B0400000000000000" pitchFamily="34" charset="-128"/>
                          <a:cs typeface="Arial" panose="020B0604020202020204" pitchFamily="34" charset="0"/>
                        </a:rPr>
                        <a:t>Acer saccharum</a:t>
                      </a: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050">
                          <a:solidFill>
                            <a:srgbClr val="000000"/>
                          </a:solidFill>
                          <a:effectLst/>
                          <a:latin typeface="Aptos" panose="020B0004020202020204" pitchFamily="34" charset="0"/>
                          <a:ea typeface="Yu Gothic" panose="020B0400000000000000" pitchFamily="34" charset="-128"/>
                          <a:cs typeface="Arial" panose="020B0604020202020204" pitchFamily="34" charset="0"/>
                        </a:rPr>
                        <a:t>Established; found throughout VT </a:t>
                      </a:r>
                      <a:endParaRPr lang="en-US" sz="105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05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Oak populations are shifting northward; drought thought to increase populations, but heavy rain could also decrease them, defoliation combined with drought stress increases chances of oak mortality</a:t>
                      </a:r>
                      <a:endParaRPr lang="en-US" sz="1050" dirty="0">
                        <a:effectLst/>
                        <a:latin typeface="Aptos" panose="020B0004020202020204" pitchFamily="34" charset="0"/>
                        <a:ea typeface="Yu Gothic" panose="020B0400000000000000" pitchFamily="34" charset="-128"/>
                        <a:cs typeface="Arial" panose="020B0604020202020204" pitchFamily="34" charset="0"/>
                      </a:endParaRPr>
                    </a:p>
                  </a:txBody>
                  <a:tcPr marL="3464" marR="3464" marT="3464" marB="346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2575088478"/>
                  </a:ext>
                </a:extLst>
              </a:tr>
            </a:tbl>
          </a:graphicData>
        </a:graphic>
      </p:graphicFrame>
      <p:sp>
        <p:nvSpPr>
          <p:cNvPr id="6" name="TextBox 5">
            <a:extLst>
              <a:ext uri="{FF2B5EF4-FFF2-40B4-BE49-F238E27FC236}">
                <a16:creationId xmlns:a16="http://schemas.microsoft.com/office/drawing/2014/main" id="{FE827C52-38BF-775C-A17A-4599A3CDDC90}"/>
              </a:ext>
            </a:extLst>
          </p:cNvPr>
          <p:cNvSpPr txBox="1"/>
          <p:nvPr/>
        </p:nvSpPr>
        <p:spPr>
          <a:xfrm>
            <a:off x="567832" y="3484780"/>
            <a:ext cx="3507433" cy="2308324"/>
          </a:xfrm>
          <a:prstGeom prst="rect">
            <a:avLst/>
          </a:prstGeom>
          <a:noFill/>
        </p:spPr>
        <p:txBody>
          <a:bodyPr wrap="square">
            <a:spAutoFit/>
          </a:bodyPr>
          <a:lstStyle/>
          <a:p>
            <a:pPr marL="0" marR="0">
              <a:lnSpc>
                <a:spcPct val="100000"/>
              </a:lnSpc>
              <a:spcBef>
                <a:spcPts val="600"/>
              </a:spcBef>
              <a:spcAft>
                <a:spcPts val="600"/>
              </a:spcAft>
              <a:buNone/>
            </a:pPr>
            <a:r>
              <a:rPr lang="en-US" sz="1800" kern="100" dirty="0">
                <a:effectLst/>
                <a:latin typeface="+mn-lt"/>
                <a:ea typeface="Aptos" panose="020B0004020202020204" pitchFamily="34" charset="0"/>
                <a:cs typeface="Segoe UI" panose="020B0502040204020203" pitchFamily="34" charset="0"/>
              </a:rPr>
              <a:t>Sources: </a:t>
            </a:r>
            <a:r>
              <a:rPr lang="en-US" sz="1800" kern="100" dirty="0" err="1">
                <a:effectLst/>
                <a:latin typeface="+mn-lt"/>
                <a:ea typeface="Aptos" panose="020B0004020202020204" pitchFamily="34" charset="0"/>
                <a:cs typeface="Arial" panose="020B0604020202020204" pitchFamily="34" charset="0"/>
              </a:rPr>
              <a:t>Berrini</a:t>
            </a:r>
            <a:r>
              <a:rPr lang="en-US" sz="1800" kern="100" dirty="0">
                <a:effectLst/>
                <a:latin typeface="+mn-lt"/>
                <a:ea typeface="Aptos" panose="020B0004020202020204" pitchFamily="34" charset="0"/>
                <a:cs typeface="Arial" panose="020B0604020202020204" pitchFamily="34" charset="0"/>
              </a:rPr>
              <a:t> (2023); Hahn &amp; </a:t>
            </a:r>
            <a:r>
              <a:rPr lang="en-US" sz="1800" kern="100" dirty="0" err="1">
                <a:effectLst/>
                <a:latin typeface="+mn-lt"/>
                <a:ea typeface="Aptos" panose="020B0004020202020204" pitchFamily="34" charset="0"/>
                <a:cs typeface="Arial" panose="020B0604020202020204" pitchFamily="34" charset="0"/>
              </a:rPr>
              <a:t>Krischik</a:t>
            </a:r>
            <a:r>
              <a:rPr lang="en-US" sz="1800" kern="100" dirty="0">
                <a:effectLst/>
                <a:latin typeface="+mn-lt"/>
                <a:ea typeface="Aptos" panose="020B0004020202020204" pitchFamily="34" charset="0"/>
                <a:cs typeface="Arial" panose="020B0604020202020204" pitchFamily="34" charset="0"/>
              </a:rPr>
              <a:t> (2018); Halman (2024); Keller et al. (2024); Li et al. (2025); Moore et al. (2025); Stephanson &amp; Ribarik Coe (2017); Vermont Invasives (2025); VT Agency of Agriculture (2025); Zhou et al. (2021)</a:t>
            </a:r>
            <a:endParaRPr lang="en-US" sz="10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117517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87F6B-B45A-9DFB-C820-96FCA7EC274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1C563F2-D6B9-D9E0-2378-E1D3C7DDA354}"/>
              </a:ext>
            </a:extLst>
          </p:cNvPr>
          <p:cNvSpPr>
            <a:spLocks noGrp="1"/>
          </p:cNvSpPr>
          <p:nvPr>
            <p:ph type="title"/>
          </p:nvPr>
        </p:nvSpPr>
        <p:spPr/>
        <p:txBody>
          <a:bodyPr>
            <a:normAutofit fontScale="90000"/>
          </a:bodyPr>
          <a:lstStyle/>
          <a:p>
            <a:r>
              <a:rPr lang="en-US" dirty="0"/>
              <a:t>Table 3-2</a:t>
            </a:r>
            <a:br>
              <a:rPr lang="en-US" dirty="0"/>
            </a:br>
            <a:r>
              <a:rPr lang="en-US" sz="2000" b="0" i="1" dirty="0"/>
              <a:t>(3 of 3)</a:t>
            </a:r>
            <a:endParaRPr lang="en-US" b="0" i="1" dirty="0"/>
          </a:p>
        </p:txBody>
      </p:sp>
      <p:sp>
        <p:nvSpPr>
          <p:cNvPr id="7" name="TextBox 6">
            <a:extLst>
              <a:ext uri="{FF2B5EF4-FFF2-40B4-BE49-F238E27FC236}">
                <a16:creationId xmlns:a16="http://schemas.microsoft.com/office/drawing/2014/main" id="{A6155DB0-3F11-42F6-BB9A-14364F0B0B8E}"/>
              </a:ext>
            </a:extLst>
          </p:cNvPr>
          <p:cNvSpPr txBox="1"/>
          <p:nvPr/>
        </p:nvSpPr>
        <p:spPr>
          <a:xfrm>
            <a:off x="620430" y="1557339"/>
            <a:ext cx="3133641" cy="1815882"/>
          </a:xfrm>
          <a:prstGeom prst="rect">
            <a:avLst/>
          </a:prstGeom>
          <a:noFill/>
        </p:spPr>
        <p:txBody>
          <a:bodyPr wrap="square">
            <a:spAutoFit/>
          </a:bodyPr>
          <a:lstStyle/>
          <a:p>
            <a:r>
              <a:rPr lang="en-US" sz="2800" b="1" dirty="0">
                <a:solidFill>
                  <a:schemeClr val="bg1"/>
                </a:solidFill>
              </a:rPr>
              <a:t>Invasive insects and pathogens affecting Vermont trees (continued)</a:t>
            </a:r>
            <a:endParaRPr lang="en-US" sz="2000" b="1" dirty="0">
              <a:solidFill>
                <a:schemeClr val="bg1"/>
              </a:solidFill>
            </a:endParaRPr>
          </a:p>
        </p:txBody>
      </p:sp>
      <p:graphicFrame>
        <p:nvGraphicFramePr>
          <p:cNvPr id="2" name="Table 1">
            <a:extLst>
              <a:ext uri="{FF2B5EF4-FFF2-40B4-BE49-F238E27FC236}">
                <a16:creationId xmlns:a16="http://schemas.microsoft.com/office/drawing/2014/main" id="{A6AA68DA-5FB8-BBED-9848-C607B9238906}"/>
              </a:ext>
            </a:extLst>
          </p:cNvPr>
          <p:cNvGraphicFramePr>
            <a:graphicFrameLocks noGrp="1"/>
          </p:cNvGraphicFramePr>
          <p:nvPr>
            <p:extLst>
              <p:ext uri="{D42A27DB-BD31-4B8C-83A1-F6EECF244321}">
                <p14:modId xmlns:p14="http://schemas.microsoft.com/office/powerpoint/2010/main" val="2047971127"/>
              </p:ext>
            </p:extLst>
          </p:nvPr>
        </p:nvGraphicFramePr>
        <p:xfrm>
          <a:off x="4367449" y="508613"/>
          <a:ext cx="7524442" cy="5422952"/>
        </p:xfrm>
        <a:graphic>
          <a:graphicData uri="http://schemas.openxmlformats.org/drawingml/2006/table">
            <a:tbl>
              <a:tblPr firstRow="1" firstCol="1" bandRow="1"/>
              <a:tblGrid>
                <a:gridCol w="1499047">
                  <a:extLst>
                    <a:ext uri="{9D8B030D-6E8A-4147-A177-3AD203B41FA5}">
                      <a16:colId xmlns:a16="http://schemas.microsoft.com/office/drawing/2014/main" val="2774329520"/>
                    </a:ext>
                  </a:extLst>
                </a:gridCol>
                <a:gridCol w="1549568">
                  <a:extLst>
                    <a:ext uri="{9D8B030D-6E8A-4147-A177-3AD203B41FA5}">
                      <a16:colId xmlns:a16="http://schemas.microsoft.com/office/drawing/2014/main" val="1963531299"/>
                    </a:ext>
                  </a:extLst>
                </a:gridCol>
                <a:gridCol w="1420896">
                  <a:extLst>
                    <a:ext uri="{9D8B030D-6E8A-4147-A177-3AD203B41FA5}">
                      <a16:colId xmlns:a16="http://schemas.microsoft.com/office/drawing/2014/main" val="1291623376"/>
                    </a:ext>
                  </a:extLst>
                </a:gridCol>
                <a:gridCol w="1491944">
                  <a:extLst>
                    <a:ext uri="{9D8B030D-6E8A-4147-A177-3AD203B41FA5}">
                      <a16:colId xmlns:a16="http://schemas.microsoft.com/office/drawing/2014/main" val="1450860252"/>
                    </a:ext>
                  </a:extLst>
                </a:gridCol>
                <a:gridCol w="1562987">
                  <a:extLst>
                    <a:ext uri="{9D8B030D-6E8A-4147-A177-3AD203B41FA5}">
                      <a16:colId xmlns:a16="http://schemas.microsoft.com/office/drawing/2014/main" val="1665199876"/>
                    </a:ext>
                  </a:extLst>
                </a:gridCol>
              </a:tblGrid>
              <a:tr h="196675">
                <a:tc gridSpan="5">
                  <a:txBody>
                    <a:bodyPr/>
                    <a:lstStyle/>
                    <a:p>
                      <a:pPr marL="0" marR="0" algn="ctr">
                        <a:lnSpc>
                          <a:spcPct val="115000"/>
                        </a:lnSpc>
                        <a:buNone/>
                      </a:pPr>
                      <a:r>
                        <a:rPr lang="en-US" sz="1200" b="1">
                          <a:solidFill>
                            <a:srgbClr val="000000"/>
                          </a:solidFill>
                          <a:effectLst/>
                          <a:latin typeface="Aptos" panose="020B0004020202020204" pitchFamily="34" charset="0"/>
                          <a:ea typeface="Yu Gothic" panose="020B0400000000000000" pitchFamily="34" charset="-128"/>
                          <a:cs typeface="Arial" panose="020B0604020202020204" pitchFamily="34" charset="0"/>
                        </a:rPr>
                        <a:t>Low priority</a:t>
                      </a:r>
                      <a:endParaRPr lang="en-US" sz="1200">
                        <a:effectLst/>
                        <a:latin typeface="Aptos" panose="020B0004020202020204" pitchFamily="34" charset="0"/>
                        <a:ea typeface="Yu Gothic" panose="020B0400000000000000" pitchFamily="34" charset="-128"/>
                        <a:cs typeface="Arial" panose="020B0604020202020204" pitchFamily="34" charset="0"/>
                      </a:endParaRP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1D1D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22094205"/>
                  </a:ext>
                </a:extLst>
              </a:tr>
              <a:tr h="384228">
                <a:tc>
                  <a:txBody>
                    <a:bodyPr/>
                    <a:lstStyle/>
                    <a:p>
                      <a:pPr marL="0" marR="0" algn="ctr">
                        <a:lnSpc>
                          <a:spcPct val="115000"/>
                        </a:lnSpc>
                        <a:buNone/>
                      </a:pPr>
                      <a:r>
                        <a:rPr lang="en-US" sz="1400" b="1" dirty="0">
                          <a:solidFill>
                            <a:srgbClr val="0E2841"/>
                          </a:solidFill>
                          <a:effectLst/>
                          <a:latin typeface="Aptos" panose="020B0004020202020204" pitchFamily="34" charset="0"/>
                          <a:ea typeface="Yu Gothic" panose="020B0400000000000000" pitchFamily="34" charset="-128"/>
                          <a:cs typeface="Arial" panose="020B0604020202020204" pitchFamily="34" charset="0"/>
                        </a:rPr>
                        <a:t>Insect/Pathogen</a:t>
                      </a: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buNone/>
                      </a:pPr>
                      <a:r>
                        <a:rPr lang="en-US" sz="1400" b="1" dirty="0">
                          <a:solidFill>
                            <a:srgbClr val="0E2841"/>
                          </a:solidFill>
                          <a:effectLst/>
                          <a:latin typeface="Aptos" panose="020B0004020202020204" pitchFamily="34" charset="0"/>
                          <a:ea typeface="Yu Gothic" panose="020B0400000000000000" pitchFamily="34" charset="-128"/>
                          <a:cs typeface="Arial" panose="020B0604020202020204" pitchFamily="34" charset="0"/>
                        </a:rPr>
                        <a:t>Symptoms</a:t>
                      </a: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buNone/>
                      </a:pPr>
                      <a:r>
                        <a:rPr lang="en-US" sz="1400" b="1" dirty="0">
                          <a:solidFill>
                            <a:srgbClr val="0E2841"/>
                          </a:solidFill>
                          <a:effectLst/>
                          <a:latin typeface="Aptos" panose="020B0004020202020204" pitchFamily="34" charset="0"/>
                          <a:ea typeface="Yu Gothic" panose="020B0400000000000000" pitchFamily="34" charset="-128"/>
                          <a:cs typeface="Arial" panose="020B0604020202020204" pitchFamily="34" charset="0"/>
                        </a:rPr>
                        <a:t>Impacted species</a:t>
                      </a: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buNone/>
                      </a:pPr>
                      <a:r>
                        <a:rPr lang="en-US" sz="1400" b="1" dirty="0">
                          <a:solidFill>
                            <a:srgbClr val="0E2841"/>
                          </a:solidFill>
                          <a:effectLst/>
                          <a:latin typeface="Aptos" panose="020B0004020202020204" pitchFamily="34" charset="0"/>
                          <a:ea typeface="Yu Gothic" panose="020B0400000000000000" pitchFamily="34" charset="-128"/>
                          <a:cs typeface="Arial" panose="020B0604020202020204" pitchFamily="34" charset="0"/>
                        </a:rPr>
                        <a:t>Presence in VT</a:t>
                      </a: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buNone/>
                      </a:pPr>
                      <a:r>
                        <a:rPr lang="en-US" sz="1400" b="1" dirty="0">
                          <a:solidFill>
                            <a:srgbClr val="0E2841"/>
                          </a:solidFill>
                          <a:effectLst/>
                          <a:latin typeface="Aptos" panose="020B0004020202020204" pitchFamily="34" charset="0"/>
                          <a:ea typeface="Yu Gothic" panose="020B0400000000000000" pitchFamily="34" charset="-128"/>
                          <a:cs typeface="Arial" panose="020B0604020202020204" pitchFamily="34" charset="0"/>
                        </a:rPr>
                        <a:t>Climate interactions</a:t>
                      </a: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1042570"/>
                  </a:ext>
                </a:extLst>
              </a:tr>
              <a:tr h="1807085">
                <a:tc>
                  <a:txBody>
                    <a:bodyPr/>
                    <a:lstStyle/>
                    <a:p>
                      <a:pPr marL="0" marR="0">
                        <a:lnSpc>
                          <a:spcPct val="115000"/>
                        </a:lnSpc>
                        <a:buNone/>
                      </a:pPr>
                      <a:r>
                        <a:rPr lang="en-US" sz="1200">
                          <a:solidFill>
                            <a:srgbClr val="000000"/>
                          </a:solidFill>
                          <a:effectLst/>
                          <a:latin typeface="Aptos" panose="020B0004020202020204" pitchFamily="34" charset="0"/>
                          <a:ea typeface="Yu Gothic" panose="020B0400000000000000" pitchFamily="34" charset="-128"/>
                          <a:cs typeface="Arial" panose="020B0604020202020204" pitchFamily="34" charset="0"/>
                        </a:rPr>
                        <a:t>Elongate hemlock scale (</a:t>
                      </a:r>
                      <a:r>
                        <a:rPr lang="en-US" sz="1200" i="1">
                          <a:solidFill>
                            <a:srgbClr val="000000"/>
                          </a:solidFill>
                          <a:effectLst/>
                          <a:latin typeface="Aptos" panose="020B0004020202020204" pitchFamily="34" charset="0"/>
                          <a:ea typeface="Yu Gothic" panose="020B0400000000000000" pitchFamily="34" charset="-128"/>
                          <a:cs typeface="Arial" panose="020B0604020202020204" pitchFamily="34" charset="0"/>
                        </a:rPr>
                        <a:t>Fiorinia externa</a:t>
                      </a:r>
                      <a:r>
                        <a:rPr lang="en-US" sz="1200">
                          <a:solidFill>
                            <a:srgbClr val="000000"/>
                          </a:solidFill>
                          <a:effectLst/>
                          <a:latin typeface="Aptos" panose="020B0004020202020204" pitchFamily="34" charset="0"/>
                          <a:ea typeface="Yu Gothic" panose="020B0400000000000000" pitchFamily="34" charset="-128"/>
                          <a:cs typeface="Arial" panose="020B0604020202020204" pitchFamily="34" charset="0"/>
                        </a:rPr>
                        <a:t>)</a:t>
                      </a:r>
                      <a:endParaRPr lang="en-US" sz="1200">
                        <a:effectLst/>
                        <a:latin typeface="Aptos" panose="020B0004020202020204" pitchFamily="34" charset="0"/>
                        <a:ea typeface="Yu Gothic" panose="020B0400000000000000" pitchFamily="34" charset="-128"/>
                        <a:cs typeface="Arial" panose="020B0604020202020204" pitchFamily="34" charset="0"/>
                      </a:endParaRP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2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Premature needle drop, branch dieback, and tree mortality</a:t>
                      </a:r>
                      <a:endParaRPr lang="en-US" sz="1200" dirty="0">
                        <a:effectLst/>
                        <a:latin typeface="Aptos" panose="020B0004020202020204" pitchFamily="34" charset="0"/>
                        <a:ea typeface="Yu Gothic" panose="020B0400000000000000" pitchFamily="34" charset="-128"/>
                        <a:cs typeface="Arial" panose="020B0604020202020204" pitchFamily="34" charset="0"/>
                      </a:endParaRP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200">
                          <a:solidFill>
                            <a:srgbClr val="000000"/>
                          </a:solidFill>
                          <a:effectLst/>
                          <a:latin typeface="Aptos" panose="020B0004020202020204" pitchFamily="34" charset="0"/>
                          <a:ea typeface="Yu Gothic" panose="020B0400000000000000" pitchFamily="34" charset="-128"/>
                          <a:cs typeface="Arial" panose="020B0604020202020204" pitchFamily="34" charset="0"/>
                        </a:rPr>
                        <a:t>Primarily eastern hemlock (</a:t>
                      </a:r>
                      <a:r>
                        <a:rPr lang="en-US" sz="1200" i="1">
                          <a:solidFill>
                            <a:srgbClr val="000000"/>
                          </a:solidFill>
                          <a:effectLst/>
                          <a:latin typeface="Aptos" panose="020B0004020202020204" pitchFamily="34" charset="0"/>
                          <a:ea typeface="Yu Gothic" panose="020B0400000000000000" pitchFamily="34" charset="-128"/>
                          <a:cs typeface="Arial" panose="020B0604020202020204" pitchFamily="34" charset="0"/>
                        </a:rPr>
                        <a:t>Tsuga canadensis</a:t>
                      </a:r>
                      <a:r>
                        <a:rPr lang="en-US" sz="1200">
                          <a:solidFill>
                            <a:srgbClr val="000000"/>
                          </a:solidFill>
                          <a:effectLst/>
                          <a:latin typeface="Aptos" panose="020B0004020202020204" pitchFamily="34" charset="0"/>
                          <a:ea typeface="Yu Gothic" panose="020B0400000000000000" pitchFamily="34" charset="-128"/>
                          <a:cs typeface="Arial" panose="020B0604020202020204" pitchFamily="34" charset="0"/>
                        </a:rPr>
                        <a:t>)</a:t>
                      </a:r>
                      <a:endParaRPr lang="en-US" sz="1200">
                        <a:effectLst/>
                        <a:latin typeface="Aptos" panose="020B0004020202020204" pitchFamily="34" charset="0"/>
                        <a:ea typeface="Yu Gothic" panose="020B0400000000000000" pitchFamily="34" charset="-128"/>
                        <a:cs typeface="Arial" panose="020B0604020202020204" pitchFamily="34" charset="0"/>
                      </a:endParaRP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2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 Established; found in some counties in VT </a:t>
                      </a:r>
                      <a:endParaRPr lang="en-US" sz="1200" dirty="0">
                        <a:effectLst/>
                        <a:latin typeface="Aptos" panose="020B0004020202020204" pitchFamily="34" charset="0"/>
                        <a:ea typeface="Yu Gothic" panose="020B0400000000000000" pitchFamily="34" charset="-128"/>
                        <a:cs typeface="Arial" panose="020B0604020202020204" pitchFamily="34" charset="0"/>
                      </a:endParaRP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2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Mixed infestation of adelgid and scale can hasten hemlock stand decline, warming winters increase likelihood of overwinter survival and expand northern range</a:t>
                      </a:r>
                      <a:endParaRPr lang="en-US" sz="1200" dirty="0">
                        <a:effectLst/>
                        <a:latin typeface="Aptos" panose="020B0004020202020204" pitchFamily="34" charset="0"/>
                        <a:ea typeface="Yu Gothic" panose="020B0400000000000000" pitchFamily="34" charset="-128"/>
                        <a:cs typeface="Arial" panose="020B0604020202020204" pitchFamily="34" charset="0"/>
                      </a:endParaRP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3508813561"/>
                  </a:ext>
                </a:extLst>
              </a:tr>
              <a:tr h="1275139">
                <a:tc>
                  <a:txBody>
                    <a:bodyPr/>
                    <a:lstStyle/>
                    <a:p>
                      <a:pPr marL="0" marR="0">
                        <a:lnSpc>
                          <a:spcPct val="115000"/>
                        </a:lnSpc>
                        <a:buNone/>
                      </a:pPr>
                      <a:r>
                        <a:rPr lang="en-US" sz="1200" dirty="0">
                          <a:effectLst/>
                          <a:latin typeface="Aptos" panose="020B0004020202020204" pitchFamily="34" charset="0"/>
                          <a:ea typeface="Yu Gothic" panose="020B0400000000000000" pitchFamily="34" charset="-128"/>
                          <a:cs typeface="Arial" panose="020B0604020202020204" pitchFamily="34" charset="0"/>
                        </a:rPr>
                        <a:t>Elm zigzag sawfly (</a:t>
                      </a:r>
                      <a:r>
                        <a:rPr lang="en-US" sz="1200" i="1" dirty="0" err="1">
                          <a:effectLst/>
                          <a:latin typeface="Aptos" panose="020B0004020202020204" pitchFamily="34" charset="0"/>
                          <a:ea typeface="Yu Gothic" panose="020B0400000000000000" pitchFamily="34" charset="-128"/>
                          <a:cs typeface="Arial" panose="020B0604020202020204" pitchFamily="34" charset="0"/>
                        </a:rPr>
                        <a:t>Aproceros</a:t>
                      </a:r>
                      <a:r>
                        <a:rPr lang="en-US" sz="1200" i="1" dirty="0">
                          <a:effectLst/>
                          <a:latin typeface="Aptos" panose="020B0004020202020204" pitchFamily="34" charset="0"/>
                          <a:ea typeface="Yu Gothic" panose="020B0400000000000000" pitchFamily="34" charset="-128"/>
                          <a:cs typeface="Arial" panose="020B0604020202020204" pitchFamily="34" charset="0"/>
                        </a:rPr>
                        <a:t> </a:t>
                      </a:r>
                      <a:r>
                        <a:rPr lang="en-US" sz="1200" i="1" dirty="0" err="1">
                          <a:effectLst/>
                          <a:latin typeface="Aptos" panose="020B0004020202020204" pitchFamily="34" charset="0"/>
                          <a:ea typeface="Yu Gothic" panose="020B0400000000000000" pitchFamily="34" charset="-128"/>
                          <a:cs typeface="Arial" panose="020B0604020202020204" pitchFamily="34" charset="0"/>
                        </a:rPr>
                        <a:t>leucopoda</a:t>
                      </a:r>
                      <a:r>
                        <a:rPr lang="en-US" sz="1200" dirty="0">
                          <a:effectLst/>
                          <a:latin typeface="Aptos" panose="020B0004020202020204" pitchFamily="34" charset="0"/>
                          <a:ea typeface="Yu Gothic" panose="020B0400000000000000" pitchFamily="34" charset="-128"/>
                          <a:cs typeface="Arial" panose="020B0604020202020204" pitchFamily="34" charset="0"/>
                        </a:rPr>
                        <a:t>) </a:t>
                      </a: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buNone/>
                      </a:pPr>
                      <a:r>
                        <a:rPr lang="en-US" sz="1200" dirty="0">
                          <a:effectLst/>
                          <a:latin typeface="Aptos" panose="020B0004020202020204" pitchFamily="34" charset="0"/>
                          <a:ea typeface="Yu Gothic" panose="020B0400000000000000" pitchFamily="34" charset="-128"/>
                          <a:cs typeface="Arial" panose="020B0604020202020204" pitchFamily="34" charset="0"/>
                        </a:rPr>
                        <a:t> Zigzag patterns in leaves, heavy defoliation over time leaves tree vulnerable and stressed</a:t>
                      </a: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buNone/>
                      </a:pPr>
                      <a:r>
                        <a:rPr lang="en-US" sz="1200" dirty="0">
                          <a:effectLst/>
                          <a:latin typeface="Aptos" panose="020B0004020202020204" pitchFamily="34" charset="0"/>
                          <a:ea typeface="Yu Gothic" panose="020B0400000000000000" pitchFamily="34" charset="-128"/>
                          <a:cs typeface="Arial" panose="020B0604020202020204" pitchFamily="34" charset="0"/>
                        </a:rPr>
                        <a:t> Elms (</a:t>
                      </a:r>
                      <a:r>
                        <a:rPr lang="en-US" sz="1200" i="1" dirty="0">
                          <a:effectLst/>
                          <a:latin typeface="Aptos" panose="020B0004020202020204" pitchFamily="34" charset="0"/>
                          <a:ea typeface="Yu Gothic" panose="020B0400000000000000" pitchFamily="34" charset="-128"/>
                          <a:cs typeface="Arial" panose="020B0604020202020204" pitchFamily="34" charset="0"/>
                        </a:rPr>
                        <a:t>Ulmus spp.</a:t>
                      </a:r>
                      <a:r>
                        <a:rPr lang="en-US" sz="1200" dirty="0">
                          <a:effectLst/>
                          <a:latin typeface="Aptos" panose="020B0004020202020204" pitchFamily="34" charset="0"/>
                          <a:ea typeface="Yu Gothic" panose="020B0400000000000000" pitchFamily="34" charset="-128"/>
                          <a:cs typeface="Arial" panose="020B0604020202020204" pitchFamily="34" charset="0"/>
                        </a:rPr>
                        <a:t>)</a:t>
                      </a: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buNone/>
                      </a:pPr>
                      <a:r>
                        <a:rPr lang="en-US" sz="1200" dirty="0">
                          <a:effectLst/>
                          <a:latin typeface="Aptos" panose="020B0004020202020204" pitchFamily="34" charset="0"/>
                          <a:ea typeface="Yu Gothic" panose="020B0400000000000000" pitchFamily="34" charset="-128"/>
                          <a:cs typeface="Arial" panose="020B0604020202020204" pitchFamily="34" charset="0"/>
                        </a:rPr>
                        <a:t>Emerging, threat unclear; found in some counties in VT </a:t>
                      </a: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15000"/>
                        </a:lnSpc>
                        <a:buNone/>
                      </a:pPr>
                      <a:r>
                        <a:rPr lang="en-US" sz="1200" dirty="0">
                          <a:effectLst/>
                          <a:latin typeface="Aptos" panose="020B0004020202020204" pitchFamily="34" charset="0"/>
                          <a:ea typeface="Yu Gothic" panose="020B0400000000000000" pitchFamily="34" charset="-128"/>
                          <a:cs typeface="Arial" panose="020B0604020202020204" pitchFamily="34" charset="0"/>
                        </a:rPr>
                        <a:t>Stressed trees are more vulnerable to disturbances such as drought</a:t>
                      </a: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06581260"/>
                  </a:ext>
                </a:extLst>
              </a:tr>
              <a:tr h="1637459">
                <a:tc>
                  <a:txBody>
                    <a:bodyPr/>
                    <a:lstStyle/>
                    <a:p>
                      <a:pPr marL="0" marR="0">
                        <a:lnSpc>
                          <a:spcPct val="115000"/>
                        </a:lnSpc>
                        <a:buNone/>
                      </a:pPr>
                      <a:r>
                        <a:rPr lang="fr-FR" sz="1200">
                          <a:solidFill>
                            <a:srgbClr val="000000"/>
                          </a:solidFill>
                          <a:effectLst/>
                          <a:latin typeface="Aptos" panose="020B0004020202020204" pitchFamily="34" charset="0"/>
                          <a:ea typeface="Yu Gothic" panose="020B0400000000000000" pitchFamily="34" charset="-128"/>
                          <a:cs typeface="Arial" panose="020B0604020202020204" pitchFamily="34" charset="0"/>
                        </a:rPr>
                        <a:t>Red pine scale (</a:t>
                      </a:r>
                      <a:r>
                        <a:rPr lang="fr-FR" sz="1200" i="1">
                          <a:solidFill>
                            <a:srgbClr val="000000"/>
                          </a:solidFill>
                          <a:effectLst/>
                          <a:latin typeface="Aptos" panose="020B0004020202020204" pitchFamily="34" charset="0"/>
                          <a:ea typeface="Yu Gothic" panose="020B0400000000000000" pitchFamily="34" charset="-128"/>
                          <a:cs typeface="Arial" panose="020B0604020202020204" pitchFamily="34" charset="0"/>
                        </a:rPr>
                        <a:t>Matsucoccus matsumurae</a:t>
                      </a:r>
                      <a:r>
                        <a:rPr lang="fr-FR" sz="1200">
                          <a:solidFill>
                            <a:srgbClr val="000000"/>
                          </a:solidFill>
                          <a:effectLst/>
                          <a:latin typeface="Aptos" panose="020B0004020202020204" pitchFamily="34" charset="0"/>
                          <a:ea typeface="Yu Gothic" panose="020B0400000000000000" pitchFamily="34" charset="-128"/>
                          <a:cs typeface="Arial" panose="020B0604020202020204" pitchFamily="34" charset="0"/>
                        </a:rPr>
                        <a:t>)</a:t>
                      </a:r>
                      <a:endParaRPr lang="en-US" sz="1200">
                        <a:effectLst/>
                        <a:latin typeface="Aptos" panose="020B0004020202020204" pitchFamily="34" charset="0"/>
                        <a:ea typeface="Yu Gothic" panose="020B0400000000000000" pitchFamily="34" charset="-128"/>
                        <a:cs typeface="Arial" panose="020B0604020202020204" pitchFamily="34" charset="0"/>
                      </a:endParaRP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200">
                          <a:solidFill>
                            <a:srgbClr val="000000"/>
                          </a:solidFill>
                          <a:effectLst/>
                          <a:latin typeface="Aptos" panose="020B0004020202020204" pitchFamily="34" charset="0"/>
                          <a:ea typeface="Yu Gothic" panose="020B0400000000000000" pitchFamily="34" charset="-128"/>
                          <a:cs typeface="Arial" panose="020B0604020202020204" pitchFamily="34" charset="0"/>
                        </a:rPr>
                        <a:t>Feed on wood [phloem] in the crown and can kill tree, heavy infestation appears as a white, cottony mass </a:t>
                      </a:r>
                      <a:endParaRPr lang="en-US" sz="1200">
                        <a:effectLst/>
                        <a:latin typeface="Aptos" panose="020B0004020202020204" pitchFamily="34" charset="0"/>
                        <a:ea typeface="Yu Gothic" panose="020B0400000000000000" pitchFamily="34" charset="-128"/>
                        <a:cs typeface="Arial" panose="020B0604020202020204" pitchFamily="34" charset="0"/>
                      </a:endParaRP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200">
                          <a:solidFill>
                            <a:srgbClr val="000000"/>
                          </a:solidFill>
                          <a:effectLst/>
                          <a:latin typeface="Aptos" panose="020B0004020202020204" pitchFamily="34" charset="0"/>
                          <a:ea typeface="Yu Gothic" panose="020B0400000000000000" pitchFamily="34" charset="-128"/>
                          <a:cs typeface="Arial" panose="020B0604020202020204" pitchFamily="34" charset="0"/>
                        </a:rPr>
                        <a:t> Red pine (</a:t>
                      </a:r>
                      <a:r>
                        <a:rPr lang="en-US" sz="1200" i="1">
                          <a:solidFill>
                            <a:srgbClr val="000000"/>
                          </a:solidFill>
                          <a:effectLst/>
                          <a:latin typeface="Aptos" panose="020B0004020202020204" pitchFamily="34" charset="0"/>
                          <a:ea typeface="Yu Gothic" panose="020B0400000000000000" pitchFamily="34" charset="-128"/>
                          <a:cs typeface="Arial" panose="020B0604020202020204" pitchFamily="34" charset="0"/>
                        </a:rPr>
                        <a:t>Pinus resinosa</a:t>
                      </a:r>
                      <a:r>
                        <a:rPr lang="en-US" sz="1200">
                          <a:solidFill>
                            <a:srgbClr val="000000"/>
                          </a:solidFill>
                          <a:effectLst/>
                          <a:latin typeface="Aptos" panose="020B0004020202020204" pitchFamily="34" charset="0"/>
                          <a:ea typeface="Yu Gothic" panose="020B0400000000000000" pitchFamily="34" charset="-128"/>
                          <a:cs typeface="Arial" panose="020B0604020202020204" pitchFamily="34" charset="0"/>
                        </a:rPr>
                        <a:t>)</a:t>
                      </a:r>
                      <a:endParaRPr lang="en-US" sz="1200">
                        <a:effectLst/>
                        <a:latin typeface="Aptos" panose="020B0004020202020204" pitchFamily="34" charset="0"/>
                        <a:ea typeface="Yu Gothic" panose="020B0400000000000000" pitchFamily="34" charset="-128"/>
                        <a:cs typeface="Arial" panose="020B0604020202020204" pitchFamily="34" charset="0"/>
                      </a:endParaRP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200">
                          <a:solidFill>
                            <a:srgbClr val="000000"/>
                          </a:solidFill>
                          <a:effectLst/>
                          <a:latin typeface="Aptos" panose="020B0004020202020204" pitchFamily="34" charset="0"/>
                          <a:ea typeface="Yu Gothic" panose="020B0400000000000000" pitchFamily="34" charset="-128"/>
                          <a:cs typeface="Arial" panose="020B0604020202020204" pitchFamily="34" charset="0"/>
                        </a:rPr>
                        <a:t> Emerging, monitoring priority, co-morbidity for red pine in VT, detected in Washington County as of 2024 </a:t>
                      </a:r>
                      <a:endParaRPr lang="en-US" sz="1200">
                        <a:effectLst/>
                        <a:latin typeface="Aptos" panose="020B0004020202020204" pitchFamily="34" charset="0"/>
                        <a:ea typeface="Yu Gothic" panose="020B0400000000000000" pitchFamily="34" charset="-128"/>
                        <a:cs typeface="Arial" panose="020B0604020202020204" pitchFamily="34" charset="0"/>
                      </a:endParaRP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marL="0" marR="0">
                        <a:lnSpc>
                          <a:spcPct val="115000"/>
                        </a:lnSpc>
                        <a:buNone/>
                      </a:pPr>
                      <a:r>
                        <a:rPr lang="en-US" sz="1200" dirty="0">
                          <a:solidFill>
                            <a:srgbClr val="000000"/>
                          </a:solidFill>
                          <a:effectLst/>
                          <a:latin typeface="Aptos" panose="020B0004020202020204" pitchFamily="34" charset="0"/>
                          <a:ea typeface="Yu Gothic" panose="020B0400000000000000" pitchFamily="34" charset="-128"/>
                          <a:cs typeface="Arial" panose="020B0604020202020204" pitchFamily="34" charset="0"/>
                        </a:rPr>
                        <a:t>Primarily wind-distributed, intolerant to cold, as winters become warmer, range is expected to spread</a:t>
                      </a:r>
                      <a:endParaRPr lang="en-US" sz="1200" dirty="0">
                        <a:effectLst/>
                        <a:latin typeface="Aptos" panose="020B0004020202020204" pitchFamily="34" charset="0"/>
                        <a:ea typeface="Yu Gothic" panose="020B0400000000000000" pitchFamily="34" charset="-128"/>
                        <a:cs typeface="Arial" panose="020B0604020202020204" pitchFamily="34" charset="0"/>
                      </a:endParaRPr>
                    </a:p>
                  </a:txBody>
                  <a:tcPr marL="6177" marR="6177" marT="6177" marB="6177">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2422371610"/>
                  </a:ext>
                </a:extLst>
              </a:tr>
            </a:tbl>
          </a:graphicData>
        </a:graphic>
      </p:graphicFrame>
      <p:sp>
        <p:nvSpPr>
          <p:cNvPr id="6" name="TextBox 5">
            <a:extLst>
              <a:ext uri="{FF2B5EF4-FFF2-40B4-BE49-F238E27FC236}">
                <a16:creationId xmlns:a16="http://schemas.microsoft.com/office/drawing/2014/main" id="{1EA6041B-7929-FD29-9465-4AA02802E657}"/>
              </a:ext>
            </a:extLst>
          </p:cNvPr>
          <p:cNvSpPr txBox="1"/>
          <p:nvPr/>
        </p:nvSpPr>
        <p:spPr>
          <a:xfrm>
            <a:off x="620430" y="3551131"/>
            <a:ext cx="3507433" cy="2308324"/>
          </a:xfrm>
          <a:prstGeom prst="rect">
            <a:avLst/>
          </a:prstGeom>
          <a:noFill/>
        </p:spPr>
        <p:txBody>
          <a:bodyPr wrap="square">
            <a:spAutoFit/>
          </a:bodyPr>
          <a:lstStyle/>
          <a:p>
            <a:pPr marL="0" marR="0">
              <a:lnSpc>
                <a:spcPct val="100000"/>
              </a:lnSpc>
              <a:spcBef>
                <a:spcPts val="600"/>
              </a:spcBef>
              <a:spcAft>
                <a:spcPts val="600"/>
              </a:spcAft>
              <a:buNone/>
            </a:pPr>
            <a:r>
              <a:rPr lang="en-US" sz="1800" kern="100" dirty="0">
                <a:solidFill>
                  <a:schemeClr val="bg1"/>
                </a:solidFill>
                <a:effectLst/>
                <a:latin typeface="+mn-lt"/>
                <a:ea typeface="Aptos" panose="020B0004020202020204" pitchFamily="34" charset="0"/>
                <a:cs typeface="Segoe UI" panose="020B0502040204020203" pitchFamily="34" charset="0"/>
              </a:rPr>
              <a:t>Sources: </a:t>
            </a:r>
            <a:r>
              <a:rPr lang="en-US" sz="1800" kern="100" dirty="0" err="1">
                <a:solidFill>
                  <a:schemeClr val="bg1"/>
                </a:solidFill>
                <a:effectLst/>
                <a:latin typeface="+mn-lt"/>
                <a:ea typeface="Aptos" panose="020B0004020202020204" pitchFamily="34" charset="0"/>
                <a:cs typeface="Arial" panose="020B0604020202020204" pitchFamily="34" charset="0"/>
              </a:rPr>
              <a:t>Berrini</a:t>
            </a:r>
            <a:r>
              <a:rPr lang="en-US" sz="1800" kern="100" dirty="0">
                <a:solidFill>
                  <a:schemeClr val="bg1"/>
                </a:solidFill>
                <a:effectLst/>
                <a:latin typeface="+mn-lt"/>
                <a:ea typeface="Aptos" panose="020B0004020202020204" pitchFamily="34" charset="0"/>
                <a:cs typeface="Arial" panose="020B0604020202020204" pitchFamily="34" charset="0"/>
              </a:rPr>
              <a:t> (2023); Hahn &amp; </a:t>
            </a:r>
            <a:r>
              <a:rPr lang="en-US" sz="1800" kern="100" dirty="0" err="1">
                <a:solidFill>
                  <a:schemeClr val="bg1"/>
                </a:solidFill>
                <a:effectLst/>
                <a:latin typeface="+mn-lt"/>
                <a:ea typeface="Aptos" panose="020B0004020202020204" pitchFamily="34" charset="0"/>
                <a:cs typeface="Arial" panose="020B0604020202020204" pitchFamily="34" charset="0"/>
              </a:rPr>
              <a:t>Krischik</a:t>
            </a:r>
            <a:r>
              <a:rPr lang="en-US" sz="1800" kern="100" dirty="0">
                <a:solidFill>
                  <a:schemeClr val="bg1"/>
                </a:solidFill>
                <a:effectLst/>
                <a:latin typeface="+mn-lt"/>
                <a:ea typeface="Aptos" panose="020B0004020202020204" pitchFamily="34" charset="0"/>
                <a:cs typeface="Arial" panose="020B0604020202020204" pitchFamily="34" charset="0"/>
              </a:rPr>
              <a:t> (2018); Halman (2024); Keller et al. (2024); Li et al. (2025); Moore et al. (2025); Stephanson &amp; Ribarik Coe (2017); Vermont Invasives (2025); VT Agency of Agriculture (2025); Zhou et al. (2021)</a:t>
            </a:r>
            <a:endParaRPr lang="en-US" sz="10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742758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689DB4CB-1E79-FFAD-B925-FA52B8EDDCFE}"/>
              </a:ext>
            </a:extLst>
          </p:cNvPr>
          <p:cNvSpPr>
            <a:spLocks noGrp="1"/>
          </p:cNvSpPr>
          <p:nvPr>
            <p:ph type="title"/>
          </p:nvPr>
        </p:nvSpPr>
        <p:spPr>
          <a:xfrm>
            <a:off x="620430" y="779264"/>
            <a:ext cx="11067002" cy="778075"/>
          </a:xfrm>
        </p:spPr>
        <p:txBody>
          <a:bodyPr>
            <a:normAutofit fontScale="90000"/>
          </a:bodyPr>
          <a:lstStyle/>
          <a:p>
            <a:r>
              <a:rPr lang="en-US" dirty="0"/>
              <a:t>Table 3-2</a:t>
            </a:r>
            <a:br>
              <a:rPr lang="en-US" dirty="0"/>
            </a:br>
            <a:r>
              <a:rPr lang="en-US" sz="2000" b="0" i="1" dirty="0"/>
              <a:t>(Extended Bibliography)</a:t>
            </a:r>
            <a:endParaRPr lang="en-US" b="0" i="1" dirty="0"/>
          </a:p>
        </p:txBody>
      </p:sp>
      <p:sp>
        <p:nvSpPr>
          <p:cNvPr id="6" name="TextBox 5">
            <a:extLst>
              <a:ext uri="{FF2B5EF4-FFF2-40B4-BE49-F238E27FC236}">
                <a16:creationId xmlns:a16="http://schemas.microsoft.com/office/drawing/2014/main" id="{128EE321-A496-40E5-1F4D-F93565F703F4}"/>
              </a:ext>
            </a:extLst>
          </p:cNvPr>
          <p:cNvSpPr txBox="1"/>
          <p:nvPr/>
        </p:nvSpPr>
        <p:spPr>
          <a:xfrm>
            <a:off x="620430" y="1816243"/>
            <a:ext cx="11444795" cy="4293483"/>
          </a:xfrm>
          <a:prstGeom prst="rect">
            <a:avLst/>
          </a:prstGeom>
          <a:noFill/>
        </p:spPr>
        <p:txBody>
          <a:bodyPr wrap="square">
            <a:spAutoFit/>
          </a:bodyPr>
          <a:lstStyle/>
          <a:p>
            <a:r>
              <a:rPr lang="en-US" sz="1050" i="1" dirty="0" err="1"/>
              <a:t>Berrini</a:t>
            </a:r>
            <a:r>
              <a:rPr lang="en-US" sz="1050" i="1" dirty="0"/>
              <a:t>, N. (2023, December 14). Hemlock-loving invasive insects are moving north. Vermont Land Trust. </a:t>
            </a:r>
            <a:r>
              <a:rPr lang="en-US" sz="1050" i="1" dirty="0">
                <a:hlinkClick r:id="rId2"/>
              </a:rPr>
              <a:t>https://vlt.org/2023/12/14/hemlock-wooly-adelgid/</a:t>
            </a:r>
            <a:endParaRPr lang="en-US" sz="1050" i="1" dirty="0"/>
          </a:p>
          <a:p>
            <a:endParaRPr lang="en-US" sz="1050" i="1" dirty="0"/>
          </a:p>
          <a:p>
            <a:r>
              <a:rPr lang="en-US" sz="1050" i="1" dirty="0"/>
              <a:t>Hahn, J., &amp; </a:t>
            </a:r>
            <a:r>
              <a:rPr lang="en-US" sz="1050" i="1" dirty="0" err="1"/>
              <a:t>Krischik</a:t>
            </a:r>
            <a:r>
              <a:rPr lang="en-US" sz="1050" i="1" dirty="0"/>
              <a:t>, V. (2018). Forest tent caterpillars. University of Minnesota Extension. </a:t>
            </a:r>
            <a:r>
              <a:rPr lang="en-US" sz="1050" i="1" dirty="0">
                <a:hlinkClick r:id="rId3"/>
              </a:rPr>
              <a:t>https://extension.umn.edu/yard-and-garden-insects/forest-tent-caterpillars</a:t>
            </a:r>
            <a:endParaRPr lang="en-US" sz="1050" i="1" dirty="0"/>
          </a:p>
          <a:p>
            <a:endParaRPr lang="en-US" sz="1050" i="1" dirty="0"/>
          </a:p>
          <a:p>
            <a:r>
              <a:rPr lang="en-US" sz="1050" i="1" dirty="0"/>
              <a:t>Halman, J. (2024). Beech Leaf Disease Expands into Vermont [Press Release]. Department of Forests, Parks and Recreation. </a:t>
            </a:r>
            <a:r>
              <a:rPr lang="en-US" sz="1050" i="1" dirty="0">
                <a:hlinkClick r:id="rId4"/>
              </a:rPr>
              <a:t>https://fpr.vermont.gov/news/beech-leaf-disease-expands-vermont</a:t>
            </a:r>
            <a:endParaRPr lang="en-US" sz="1050" i="1" dirty="0"/>
          </a:p>
          <a:p>
            <a:endParaRPr lang="en-US" sz="1050" i="1" dirty="0"/>
          </a:p>
          <a:p>
            <a:r>
              <a:rPr lang="en-US" sz="1050" i="1" dirty="0"/>
              <a:t>Keller, A. B., Handler, S. D., USDA Northern Forests Climate Hub, Northern Institute of Applied Climate Science, &amp; Nature Conservancy (U.S.). (2024). Non-native invasive earthworms in the Midwest and Eastern United States: A primer. USDA Northern Forests Climate Hub. </a:t>
            </a:r>
            <a:r>
              <a:rPr lang="en-US" sz="1050" i="1" dirty="0">
                <a:hlinkClick r:id="rId5"/>
              </a:rPr>
              <a:t>https://doi.org/10.32747/2024.8633529.ch</a:t>
            </a:r>
            <a:endParaRPr lang="en-US" sz="1050" i="1" dirty="0"/>
          </a:p>
          <a:p>
            <a:endParaRPr lang="en-US" sz="1050" i="1" dirty="0"/>
          </a:p>
          <a:p>
            <a:r>
              <a:rPr lang="en-US" sz="1050" i="1" dirty="0"/>
              <a:t>Li, D., Potgieter, L. J., Aronson, M. F. J., </a:t>
            </a:r>
            <a:r>
              <a:rPr lang="en-US" sz="1050" i="1" dirty="0" err="1"/>
              <a:t>Axmanová</a:t>
            </a:r>
            <a:r>
              <a:rPr lang="en-US" sz="1050" i="1" dirty="0"/>
              <a:t>, I., Baiser, B., Carboni, M., </a:t>
            </a:r>
            <a:r>
              <a:rPr lang="en-US" sz="1050" i="1" dirty="0" err="1"/>
              <a:t>Celesti-Grapow</a:t>
            </a:r>
            <a:r>
              <a:rPr lang="en-US" sz="1050" i="1" dirty="0"/>
              <a:t>, L., Knapp, S., Kühn, I., Lacerda de Matos, A. C., </a:t>
            </a:r>
            <a:r>
              <a:rPr lang="en-US" sz="1050" i="1" dirty="0" err="1"/>
              <a:t>Lososová</a:t>
            </a:r>
            <a:r>
              <a:rPr lang="en-US" sz="1050" i="1" dirty="0"/>
              <a:t>, Z., Montaño-Centellas, F. A., </a:t>
            </a:r>
            <a:r>
              <a:rPr lang="en-US" sz="1050" i="1" dirty="0" err="1"/>
              <a:t>Pyšek</a:t>
            </a:r>
            <a:r>
              <a:rPr lang="en-US" sz="1050" i="1" dirty="0"/>
              <a:t>, P., Richardson, D. M., Trotta, L. B., Zenni, R. D., Cilliers, S. S., Clarkson, B. D., Davis, A. J. S., … Cadotte, M. W. (2025). GUBIC: The global urban biological invasions compendium for plants. Ecological Solutions and Evidence, 6(1), e70020. </a:t>
            </a:r>
            <a:r>
              <a:rPr lang="en-US" sz="1050" i="1" dirty="0">
                <a:hlinkClick r:id="rId6"/>
              </a:rPr>
              <a:t>https://doi.org/10.1002/2688-8319.70020</a:t>
            </a:r>
            <a:endParaRPr lang="en-US" sz="1050" i="1" dirty="0"/>
          </a:p>
          <a:p>
            <a:endParaRPr lang="en-US" sz="1050" i="1" dirty="0"/>
          </a:p>
          <a:p>
            <a:r>
              <a:rPr lang="en-US" sz="1050" i="1" dirty="0"/>
              <a:t>Moore, C., Aukema, B. H., Leone, J. B., Jetton, R. M., Petrice, T. R., </a:t>
            </a:r>
            <a:r>
              <a:rPr lang="en-US" sz="1050" i="1" dirty="0" err="1"/>
              <a:t>Ambourn</a:t>
            </a:r>
            <a:r>
              <a:rPr lang="en-US" sz="1050" i="1" dirty="0"/>
              <a:t>, A., &amp; Venette, R. C. (2025). Survival of elongate hemlock scale (Hemiptera: </a:t>
            </a:r>
            <a:r>
              <a:rPr lang="en-US" sz="1050" i="1" dirty="0" err="1"/>
              <a:t>Diaspididae</a:t>
            </a:r>
            <a:r>
              <a:rPr lang="en-US" sz="1050" i="1" dirty="0"/>
              <a:t>) with prolonged cold exposure: overwintering mortality risk across North America. Environmental Entomology, nvaf096. </a:t>
            </a:r>
            <a:r>
              <a:rPr lang="en-US" sz="1050" i="1" dirty="0">
                <a:hlinkClick r:id="rId7"/>
              </a:rPr>
              <a:t>https://doi.org/10.1093/ee/nvaf096</a:t>
            </a:r>
            <a:endParaRPr lang="en-US" sz="1050" i="1" dirty="0"/>
          </a:p>
          <a:p>
            <a:endParaRPr lang="en-US" sz="1050" i="1" dirty="0"/>
          </a:p>
          <a:p>
            <a:r>
              <a:rPr lang="en-US" sz="1050" i="1" dirty="0"/>
              <a:t>Stephanson, C. A., &amp; Ribarik Coe, N. (2017). Impacts of Beech Bark Disease and Climate Change on American Beech. Forests, 8(5), 155. </a:t>
            </a:r>
            <a:r>
              <a:rPr lang="en-US" sz="1050" i="1" dirty="0">
                <a:hlinkClick r:id="rId8"/>
              </a:rPr>
              <a:t>https://doi.org/10.3390/f8050155</a:t>
            </a:r>
            <a:endParaRPr lang="en-US" sz="1050" i="1" dirty="0"/>
          </a:p>
          <a:p>
            <a:endParaRPr lang="en-US" sz="1050" i="1" dirty="0"/>
          </a:p>
          <a:p>
            <a:r>
              <a:rPr lang="en-US" sz="1050" i="1" dirty="0"/>
              <a:t>Vermont Invasives. (2025). Invasive Plants are Spreading into Vermont [Vermont Invasives]. </a:t>
            </a:r>
            <a:r>
              <a:rPr lang="en-US" sz="1050" i="1" dirty="0">
                <a:hlinkClick r:id="rId9"/>
              </a:rPr>
              <a:t>https://www.vtinvasives.org/news-events/news/invasive-plants-are-spreading-into-vermont</a:t>
            </a:r>
            <a:endParaRPr lang="en-US" sz="1050" i="1" dirty="0"/>
          </a:p>
          <a:p>
            <a:endParaRPr lang="en-US" sz="1050" i="1" dirty="0"/>
          </a:p>
          <a:p>
            <a:r>
              <a:rPr lang="en-US" sz="1050" i="1" dirty="0"/>
              <a:t>VT Agency of Agriculture. (2025). Vermont Introduced Pests. Vermont Agency of Agriculture, Food &amp; Markets. </a:t>
            </a:r>
            <a:r>
              <a:rPr lang="en-US" sz="1050" i="1" dirty="0">
                <a:hlinkClick r:id="rId10"/>
              </a:rPr>
              <a:t>https://agriculture.vermont.gov/public-health-agricultural-resource-management-division/plant-health-and-pest-management/vermont</a:t>
            </a:r>
            <a:endParaRPr lang="en-US" sz="1050" i="1" dirty="0"/>
          </a:p>
          <a:p>
            <a:endParaRPr lang="en-US" sz="1050" i="1" dirty="0"/>
          </a:p>
          <a:p>
            <a:r>
              <a:rPr lang="en-US" sz="1050" i="1" dirty="0"/>
              <a:t>VT Agency of Agriculture. (2025). Vermont Introduced Pests. Vermont Agency of Agriculture, Food &amp; Markets. https://agriculture.vermont.gov/public-health-agricultural-resource-management-division/plant-health-and-pest-management/vermont</a:t>
            </a:r>
          </a:p>
        </p:txBody>
      </p:sp>
    </p:spTree>
    <p:extLst>
      <p:ext uri="{BB962C8B-B14F-4D97-AF65-F5344CB8AC3E}">
        <p14:creationId xmlns:p14="http://schemas.microsoft.com/office/powerpoint/2010/main" val="1351914863"/>
      </p:ext>
    </p:extLst>
  </p:cSld>
  <p:clrMapOvr>
    <a:masterClrMapping/>
  </p:clrMapOvr>
</p:sld>
</file>

<file path=ppt/theme/theme1.xml><?xml version="1.0" encoding="utf-8"?>
<a:theme xmlns:a="http://schemas.openxmlformats.org/drawingml/2006/main" name="University of Vermont Exec Template 22">
  <a:themeElements>
    <a:clrScheme name="UVM Template">
      <a:dk1>
        <a:srgbClr val="000000"/>
      </a:dk1>
      <a:lt1>
        <a:srgbClr val="FFFFFF"/>
      </a:lt1>
      <a:dk2>
        <a:srgbClr val="154734"/>
      </a:dk2>
      <a:lt2>
        <a:srgbClr val="F7F7F7"/>
      </a:lt2>
      <a:accent1>
        <a:srgbClr val="71B0E0"/>
      </a:accent1>
      <a:accent2>
        <a:srgbClr val="4C9DD6"/>
      </a:accent2>
      <a:accent3>
        <a:srgbClr val="F7F7F7"/>
      </a:accent3>
      <a:accent4>
        <a:srgbClr val="DC582A"/>
      </a:accent4>
      <a:accent5>
        <a:srgbClr val="00303C"/>
      </a:accent5>
      <a:accent6>
        <a:srgbClr val="FFD100"/>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VM22_PPT_Template_SVG" id="{E61C691F-A77F-A148-8FDB-B61DD208C958}" vid="{39546C88-0921-1F4E-A650-D1BE9CBFA2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DDE25949F28F4FBC2286BA8C05411B" ma:contentTypeVersion="10" ma:contentTypeDescription="Create a new document." ma:contentTypeScope="" ma:versionID="c4a3fa25aba021b96e3b5a0897bd01e0">
  <xsd:schema xmlns:xsd="http://www.w3.org/2001/XMLSchema" xmlns:xs="http://www.w3.org/2001/XMLSchema" xmlns:p="http://schemas.microsoft.com/office/2006/metadata/properties" xmlns:ns2="9d4f71dd-dfa9-4610-8a13-3f40ac84ca7b" targetNamespace="http://schemas.microsoft.com/office/2006/metadata/properties" ma:root="true" ma:fieldsID="17f8dc640796715562e4de86491a91db" ns2:_="">
    <xsd:import namespace="9d4f71dd-dfa9-4610-8a13-3f40ac84ca7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roundofcopy_x002d_editing" minOccurs="0"/>
                <xsd:element ref="ns2:MediaServiceDateTaken" minOccurs="0"/>
                <xsd:element ref="ns2:lcf76f155ced4ddcb4097134ff3c332f"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4f71dd-dfa9-4610-8a13-3f40ac84ca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roundofcopy_x002d_editing" ma:index="11" nillable="true" ma:displayName="Round of copy-editing" ma:format="Dropdown" ma:internalName="roundofcopy_x002d_editing">
      <xsd:simpleType>
        <xsd:restriction base="dms:Choice">
          <xsd:enumeration value="1st round of copy-editing"/>
          <xsd:enumeration value="2nd round of copy-editing"/>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e77d114-7286-4773-b3f3-9b1cc7669c5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d4f71dd-dfa9-4610-8a13-3f40ac84ca7b">
      <Terms xmlns="http://schemas.microsoft.com/office/infopath/2007/PartnerControls"/>
    </lcf76f155ced4ddcb4097134ff3c332f>
    <roundofcopy_x002d_editing xmlns="9d4f71dd-dfa9-4610-8a13-3f40ac84ca7b" xsi:nil="true"/>
  </documentManagement>
</p:properties>
</file>

<file path=customXml/itemProps1.xml><?xml version="1.0" encoding="utf-8"?>
<ds:datastoreItem xmlns:ds="http://schemas.openxmlformats.org/officeDocument/2006/customXml" ds:itemID="{2BEC0BDB-3829-47BE-95A3-81275AC9E8A4}"/>
</file>

<file path=customXml/itemProps2.xml><?xml version="1.0" encoding="utf-8"?>
<ds:datastoreItem xmlns:ds="http://schemas.openxmlformats.org/officeDocument/2006/customXml" ds:itemID="{D988DFDA-B011-4311-854D-E822A5838782}">
  <ds:schemaRefs>
    <ds:schemaRef ds:uri="http://schemas.microsoft.com/sharepoint/v3/contenttype/forms"/>
  </ds:schemaRefs>
</ds:datastoreItem>
</file>

<file path=customXml/itemProps3.xml><?xml version="1.0" encoding="utf-8"?>
<ds:datastoreItem xmlns:ds="http://schemas.openxmlformats.org/officeDocument/2006/customXml" ds:itemID="{E3413AD4-741F-4F1E-8C6B-35B3DB54C670}">
  <ds:schemaRefs>
    <ds:schemaRef ds:uri="http://schemas.microsoft.com/office/2006/documentManagement/types"/>
    <ds:schemaRef ds:uri="http://purl.org/dc/terms/"/>
    <ds:schemaRef ds:uri="http://schemas.openxmlformats.org/package/2006/metadata/core-properties"/>
    <ds:schemaRef ds:uri="http://purl.org/dc/dcmitype/"/>
    <ds:schemaRef ds:uri="http://www.w3.org/XML/1998/namespace"/>
    <ds:schemaRef ds:uri="http://purl.org/dc/elements/1.1/"/>
    <ds:schemaRef ds:uri="5104b7e5-f5c7-4deb-b6b1-492b71c5d56d"/>
    <ds:schemaRef ds:uri="http://schemas.microsoft.com/office/infopath/2007/PartnerControls"/>
    <ds:schemaRef ds:uri="6f8842df-ab26-4876-969b-d2399cad8d59"/>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University of Vermont Exec Template 22</Template>
  <TotalTime>2313</TotalTime>
  <Words>3340</Words>
  <Application>Microsoft Office PowerPoint</Application>
  <PresentationFormat>Widescreen</PresentationFormat>
  <Paragraphs>201</Paragraphs>
  <Slides>21</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Aptos</vt:lpstr>
      <vt:lpstr>Aptos Display</vt:lpstr>
      <vt:lpstr>Arial</vt:lpstr>
      <vt:lpstr>Century Gothic</vt:lpstr>
      <vt:lpstr>Lora SemiBold</vt:lpstr>
      <vt:lpstr>Poppins Medium</vt:lpstr>
      <vt:lpstr>Times New Roman</vt:lpstr>
      <vt:lpstr>University of Vermont Exec Template 22</vt:lpstr>
      <vt:lpstr>Forests</vt:lpstr>
      <vt:lpstr>Figure 3-1</vt:lpstr>
      <vt:lpstr>Figure 3-2</vt:lpstr>
      <vt:lpstr>Figure 3-3</vt:lpstr>
      <vt:lpstr>Figure 3-4</vt:lpstr>
      <vt:lpstr>Figure 3-5</vt:lpstr>
      <vt:lpstr>Figure 3-6</vt:lpstr>
      <vt:lpstr>Figure 3-7</vt:lpstr>
      <vt:lpstr>Figure 3-8</vt:lpstr>
      <vt:lpstr>Figure 3-9</vt:lpstr>
      <vt:lpstr>Figure 3-10</vt:lpstr>
      <vt:lpstr>Figure 3-11</vt:lpstr>
      <vt:lpstr>Figure 3-12</vt:lpstr>
      <vt:lpstr>Figure 3-13</vt:lpstr>
      <vt:lpstr>Figure 3-14</vt:lpstr>
      <vt:lpstr>Figure 3-15</vt:lpstr>
      <vt:lpstr>Table 3-1</vt:lpstr>
      <vt:lpstr>Table 3-2 (1 of 3)</vt:lpstr>
      <vt:lpstr>Table 3-2 (2 of 3)</vt:lpstr>
      <vt:lpstr>Table 3-2 (3 of 3)</vt:lpstr>
      <vt:lpstr>Table 3-2 (Extended Bibliography)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Cody Silfies (he/him)</dc:creator>
  <cp:lastModifiedBy>Hannah Peplinski</cp:lastModifiedBy>
  <cp:revision>125</cp:revision>
  <dcterms:created xsi:type="dcterms:W3CDTF">2024-02-13T17:54:54Z</dcterms:created>
  <dcterms:modified xsi:type="dcterms:W3CDTF">2026-09-10T14:43:56Z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0x010100AADDE25949F28F4FBC2286BA8C05411B</vt:lpwstr>
  </property>
  <property fmtid="{D5CDD505-2E9C-101B-9397-08002B2CF9AE}" pid="3" name="MediaServiceImageTags">
    <vt:lpwstr/>
  </property>
  <property fmtid="{D5CDD505-2E9C-101B-9397-08002B2CF9AE}" pid="4" name="Order">
    <vt:r8>226100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_SourceUrl">
    <vt:lpwstr/>
  </property>
  <property fmtid="{D5CDD505-2E9C-101B-9397-08002B2CF9AE}" pid="12" name="_SharedFileIndex">
    <vt:lpwstr/>
  </property>
</Properties>
</file>