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6" r:id="rId4"/>
  </p:sldMasterIdLst>
  <p:notesMasterIdLst>
    <p:notesMasterId r:id="rId91"/>
  </p:notesMasterIdLst>
  <p:sldIdLst>
    <p:sldId id="385" r:id="rId5"/>
    <p:sldId id="386" r:id="rId6"/>
    <p:sldId id="387" r:id="rId7"/>
    <p:sldId id="388" r:id="rId8"/>
    <p:sldId id="389" r:id="rId9"/>
    <p:sldId id="390" r:id="rId10"/>
    <p:sldId id="391" r:id="rId11"/>
    <p:sldId id="392" r:id="rId12"/>
    <p:sldId id="393" r:id="rId13"/>
    <p:sldId id="394" r:id="rId14"/>
    <p:sldId id="395" r:id="rId15"/>
    <p:sldId id="396" r:id="rId16"/>
    <p:sldId id="397" r:id="rId17"/>
    <p:sldId id="398" r:id="rId18"/>
    <p:sldId id="399" r:id="rId19"/>
    <p:sldId id="400" r:id="rId20"/>
    <p:sldId id="401" r:id="rId21"/>
    <p:sldId id="402" r:id="rId22"/>
    <p:sldId id="403" r:id="rId23"/>
    <p:sldId id="404" r:id="rId24"/>
    <p:sldId id="405" r:id="rId25"/>
    <p:sldId id="406" r:id="rId26"/>
    <p:sldId id="407" r:id="rId27"/>
    <p:sldId id="466" r:id="rId28"/>
    <p:sldId id="408" r:id="rId29"/>
    <p:sldId id="409" r:id="rId30"/>
    <p:sldId id="410" r:id="rId31"/>
    <p:sldId id="411" r:id="rId32"/>
    <p:sldId id="412" r:id="rId33"/>
    <p:sldId id="413" r:id="rId34"/>
    <p:sldId id="414" r:id="rId35"/>
    <p:sldId id="415" r:id="rId36"/>
    <p:sldId id="416" r:id="rId37"/>
    <p:sldId id="478" r:id="rId38"/>
    <p:sldId id="417" r:id="rId39"/>
    <p:sldId id="418" r:id="rId40"/>
    <p:sldId id="419" r:id="rId41"/>
    <p:sldId id="420" r:id="rId42"/>
    <p:sldId id="421" r:id="rId43"/>
    <p:sldId id="422" r:id="rId44"/>
    <p:sldId id="423" r:id="rId45"/>
    <p:sldId id="424" r:id="rId46"/>
    <p:sldId id="425" r:id="rId47"/>
    <p:sldId id="426" r:id="rId48"/>
    <p:sldId id="427" r:id="rId49"/>
    <p:sldId id="428" r:id="rId50"/>
    <p:sldId id="429" r:id="rId51"/>
    <p:sldId id="430" r:id="rId52"/>
    <p:sldId id="431" r:id="rId53"/>
    <p:sldId id="432" r:id="rId54"/>
    <p:sldId id="433" r:id="rId55"/>
    <p:sldId id="434" r:id="rId56"/>
    <p:sldId id="435" r:id="rId57"/>
    <p:sldId id="436" r:id="rId58"/>
    <p:sldId id="437" r:id="rId59"/>
    <p:sldId id="438" r:id="rId60"/>
    <p:sldId id="439" r:id="rId61"/>
    <p:sldId id="440" r:id="rId62"/>
    <p:sldId id="441" r:id="rId63"/>
    <p:sldId id="442" r:id="rId64"/>
    <p:sldId id="443" r:id="rId65"/>
    <p:sldId id="444" r:id="rId66"/>
    <p:sldId id="445" r:id="rId67"/>
    <p:sldId id="446" r:id="rId68"/>
    <p:sldId id="447" r:id="rId69"/>
    <p:sldId id="448" r:id="rId70"/>
    <p:sldId id="463" r:id="rId71"/>
    <p:sldId id="465" r:id="rId72"/>
    <p:sldId id="449" r:id="rId73"/>
    <p:sldId id="450" r:id="rId74"/>
    <p:sldId id="451" r:id="rId75"/>
    <p:sldId id="452" r:id="rId76"/>
    <p:sldId id="453" r:id="rId77"/>
    <p:sldId id="454" r:id="rId78"/>
    <p:sldId id="455" r:id="rId79"/>
    <p:sldId id="456" r:id="rId80"/>
    <p:sldId id="457" r:id="rId81"/>
    <p:sldId id="458" r:id="rId82"/>
    <p:sldId id="475" r:id="rId83"/>
    <p:sldId id="460" r:id="rId84"/>
    <p:sldId id="461" r:id="rId85"/>
    <p:sldId id="476" r:id="rId86"/>
    <p:sldId id="468" r:id="rId87"/>
    <p:sldId id="474" r:id="rId88"/>
    <p:sldId id="477" r:id="rId89"/>
    <p:sldId id="469"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4734"/>
    <a:srgbClr val="FEB308"/>
    <a:srgbClr val="2D986F"/>
    <a:srgbClr val="894585"/>
    <a:srgbClr val="FF0000"/>
    <a:srgbClr val="FDAE61"/>
    <a:srgbClr val="D7301F"/>
    <a:srgbClr val="C892C5"/>
    <a:srgbClr val="DCBADA"/>
    <a:srgbClr val="468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2E5E7B-9342-4205-84EF-AB0B66644307}" v="13" dt="2026-10-06T18:19:33.9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17" autoAdjust="0"/>
  </p:normalViewPr>
  <p:slideViewPr>
    <p:cSldViewPr snapToGrid="0">
      <p:cViewPr varScale="1">
        <p:scale>
          <a:sx n="36" d="100"/>
          <a:sy n="36" d="100"/>
        </p:scale>
        <p:origin x="62" y="9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Patterson" userId="S::bfpatter@uvm.edu::667c0d44-a424-4e72-a471-94b901fd02d2" providerId="AD" clId="Web-{BB4AE3BE-D1A3-0CB9-9CF7-B47CCAE5D350}"/>
    <pc:docChg chg="modSld">
      <pc:chgData name="Brittany Patterson" userId="S::bfpatter@uvm.edu::667c0d44-a424-4e72-a471-94b901fd02d2" providerId="AD" clId="Web-{BB4AE3BE-D1A3-0CB9-9CF7-B47CCAE5D350}" dt="2026-10-02T15:34:37.222" v="1"/>
      <pc:docMkLst>
        <pc:docMk/>
      </pc:docMkLst>
      <pc:sldChg chg="modSp">
        <pc:chgData name="Brittany Patterson" userId="S::bfpatter@uvm.edu::667c0d44-a424-4e72-a471-94b901fd02d2" providerId="AD" clId="Web-{BB4AE3BE-D1A3-0CB9-9CF7-B47CCAE5D350}" dt="2026-10-02T15:34:37.222" v="1"/>
        <pc:sldMkLst>
          <pc:docMk/>
          <pc:sldMk cId="285677111" sldId="406"/>
        </pc:sldMkLst>
        <pc:picChg chg="mod">
          <ac:chgData name="Brittany Patterson" userId="S::bfpatter@uvm.edu::667c0d44-a424-4e72-a471-94b901fd02d2" providerId="AD" clId="Web-{BB4AE3BE-D1A3-0CB9-9CF7-B47CCAE5D350}" dt="2026-10-02T15:34:37.222" v="1"/>
          <ac:picMkLst>
            <pc:docMk/>
            <pc:sldMk cId="285677111" sldId="406"/>
            <ac:picMk id="3" creationId="{D4F3D4D7-3DA3-AB14-CA1C-513AE7E695A8}"/>
          </ac:picMkLst>
        </pc:picChg>
      </pc:sldChg>
    </pc:docChg>
  </pc:docChgLst>
  <pc:docChgLst>
    <pc:chgData name="Hannah Peplinski" userId="732f42bb-9f3f-4980-bf23-3efc4903f968" providerId="ADAL" clId="{2AE89452-0B97-40B9-A600-317EB70F3717}"/>
    <pc:docChg chg="undo redo custSel addSld delSld modSld sldOrd modMainMaster">
      <pc:chgData name="Hannah Peplinski" userId="732f42bb-9f3f-4980-bf23-3efc4903f968" providerId="ADAL" clId="{2AE89452-0B97-40B9-A600-317EB70F3717}" dt="2026-10-06T18:19:38.728" v="22759" actId="1076"/>
      <pc:docMkLst>
        <pc:docMk/>
      </pc:docMkLst>
      <pc:sldChg chg="addSp delSp modSp add mod">
        <pc:chgData name="Hannah Peplinski" userId="732f42bb-9f3f-4980-bf23-3efc4903f968" providerId="ADAL" clId="{2AE89452-0B97-40B9-A600-317EB70F3717}" dt="2026-10-06T13:59:08.424" v="22744" actId="164"/>
        <pc:sldMkLst>
          <pc:docMk/>
          <pc:sldMk cId="3545612732" sldId="387"/>
        </pc:sldMkLst>
        <pc:spChg chg="mod">
          <ac:chgData name="Hannah Peplinski" userId="732f42bb-9f3f-4980-bf23-3efc4903f968" providerId="ADAL" clId="{2AE89452-0B97-40B9-A600-317EB70F3717}" dt="2026-09-10T22:00:44.182" v="21725" actId="403"/>
          <ac:spMkLst>
            <pc:docMk/>
            <pc:sldMk cId="3545612732" sldId="387"/>
            <ac:spMk id="14" creationId="{EF5BB22E-FC05-A251-2B1D-FB60B3AA5216}"/>
          </ac:spMkLst>
        </pc:spChg>
        <pc:spChg chg="add mod ord">
          <ac:chgData name="Hannah Peplinski" userId="732f42bb-9f3f-4980-bf23-3efc4903f968" providerId="ADAL" clId="{2AE89452-0B97-40B9-A600-317EB70F3717}" dt="2026-10-06T13:59:08.424" v="22744" actId="164"/>
          <ac:spMkLst>
            <pc:docMk/>
            <pc:sldMk cId="3545612732" sldId="387"/>
            <ac:spMk id="22" creationId="{C1701A0D-5CE2-1910-2D64-B0E452D51841}"/>
          </ac:spMkLst>
        </pc:spChg>
        <pc:grpChg chg="add mod">
          <ac:chgData name="Hannah Peplinski" userId="732f42bb-9f3f-4980-bf23-3efc4903f968" providerId="ADAL" clId="{2AE89452-0B97-40B9-A600-317EB70F3717}" dt="2026-10-06T13:59:08.424" v="22744" actId="164"/>
          <ac:grpSpMkLst>
            <pc:docMk/>
            <pc:sldMk cId="3545612732" sldId="387"/>
            <ac:grpSpMk id="23" creationId="{DCE2B243-7BFB-2BF5-E8A2-4D81B61E7733}"/>
          </ac:grpSpMkLst>
        </pc:grpChg>
        <pc:picChg chg="add mod">
          <ac:chgData name="Hannah Peplinski" userId="732f42bb-9f3f-4980-bf23-3efc4903f968" providerId="ADAL" clId="{2AE89452-0B97-40B9-A600-317EB70F3717}" dt="2026-10-06T13:59:08.424" v="22744" actId="164"/>
          <ac:picMkLst>
            <pc:docMk/>
            <pc:sldMk cId="3545612732" sldId="387"/>
            <ac:picMk id="3" creationId="{19975142-8CD6-18F4-DE76-53FB4F9AF163}"/>
          </ac:picMkLst>
        </pc:picChg>
        <pc:cxnChg chg="add mod">
          <ac:chgData name="Hannah Peplinski" userId="732f42bb-9f3f-4980-bf23-3efc4903f968" providerId="ADAL" clId="{2AE89452-0B97-40B9-A600-317EB70F3717}" dt="2026-10-06T13:59:08.424" v="22744" actId="164"/>
          <ac:cxnSpMkLst>
            <pc:docMk/>
            <pc:sldMk cId="3545612732" sldId="387"/>
            <ac:cxnSpMk id="4" creationId="{0D04A8C6-C3AD-D45B-7070-5B2B41FBF18D}"/>
          </ac:cxnSpMkLst>
        </pc:cxnChg>
        <pc:cxnChg chg="add mod">
          <ac:chgData name="Hannah Peplinski" userId="732f42bb-9f3f-4980-bf23-3efc4903f968" providerId="ADAL" clId="{2AE89452-0B97-40B9-A600-317EB70F3717}" dt="2026-10-06T13:59:08.424" v="22744" actId="164"/>
          <ac:cxnSpMkLst>
            <pc:docMk/>
            <pc:sldMk cId="3545612732" sldId="387"/>
            <ac:cxnSpMk id="7" creationId="{1FBA40DE-2A03-1925-BE53-FC74F8F06D64}"/>
          </ac:cxnSpMkLst>
        </pc:cxnChg>
        <pc:cxnChg chg="add mod">
          <ac:chgData name="Hannah Peplinski" userId="732f42bb-9f3f-4980-bf23-3efc4903f968" providerId="ADAL" clId="{2AE89452-0B97-40B9-A600-317EB70F3717}" dt="2026-10-06T13:59:08.424" v="22744" actId="164"/>
          <ac:cxnSpMkLst>
            <pc:docMk/>
            <pc:sldMk cId="3545612732" sldId="387"/>
            <ac:cxnSpMk id="10" creationId="{36C0AD61-ADBB-366C-E2E3-99C8707553DF}"/>
          </ac:cxnSpMkLst>
        </pc:cxnChg>
        <pc:cxnChg chg="add mod">
          <ac:chgData name="Hannah Peplinski" userId="732f42bb-9f3f-4980-bf23-3efc4903f968" providerId="ADAL" clId="{2AE89452-0B97-40B9-A600-317EB70F3717}" dt="2026-10-06T13:59:08.424" v="22744" actId="164"/>
          <ac:cxnSpMkLst>
            <pc:docMk/>
            <pc:sldMk cId="3545612732" sldId="387"/>
            <ac:cxnSpMk id="11" creationId="{99BCF2F1-260C-780D-91EA-C5A4D8C5B42B}"/>
          </ac:cxnSpMkLst>
        </pc:cxnChg>
        <pc:cxnChg chg="add mod">
          <ac:chgData name="Hannah Peplinski" userId="732f42bb-9f3f-4980-bf23-3efc4903f968" providerId="ADAL" clId="{2AE89452-0B97-40B9-A600-317EB70F3717}" dt="2026-10-06T13:59:08.424" v="22744" actId="164"/>
          <ac:cxnSpMkLst>
            <pc:docMk/>
            <pc:sldMk cId="3545612732" sldId="387"/>
            <ac:cxnSpMk id="15" creationId="{9F95972F-E464-B63B-20FE-B401B3914AF1}"/>
          </ac:cxnSpMkLst>
        </pc:cxnChg>
        <pc:cxnChg chg="add mod">
          <ac:chgData name="Hannah Peplinski" userId="732f42bb-9f3f-4980-bf23-3efc4903f968" providerId="ADAL" clId="{2AE89452-0B97-40B9-A600-317EB70F3717}" dt="2026-10-06T13:59:08.424" v="22744" actId="164"/>
          <ac:cxnSpMkLst>
            <pc:docMk/>
            <pc:sldMk cId="3545612732" sldId="387"/>
            <ac:cxnSpMk id="16" creationId="{045831CD-8A3D-1C97-8693-816A4384F606}"/>
          </ac:cxnSpMkLst>
        </pc:cxnChg>
        <pc:cxnChg chg="add mod">
          <ac:chgData name="Hannah Peplinski" userId="732f42bb-9f3f-4980-bf23-3efc4903f968" providerId="ADAL" clId="{2AE89452-0B97-40B9-A600-317EB70F3717}" dt="2026-10-06T13:59:08.424" v="22744" actId="164"/>
          <ac:cxnSpMkLst>
            <pc:docMk/>
            <pc:sldMk cId="3545612732" sldId="387"/>
            <ac:cxnSpMk id="17" creationId="{750DDCFF-8F54-C6AC-C730-24326EC02251}"/>
          </ac:cxnSpMkLst>
        </pc:cxnChg>
        <pc:cxnChg chg="add mod">
          <ac:chgData name="Hannah Peplinski" userId="732f42bb-9f3f-4980-bf23-3efc4903f968" providerId="ADAL" clId="{2AE89452-0B97-40B9-A600-317EB70F3717}" dt="2026-10-06T13:55:51.070" v="22724" actId="408"/>
          <ac:cxnSpMkLst>
            <pc:docMk/>
            <pc:sldMk cId="3545612732" sldId="387"/>
            <ac:cxnSpMk id="18" creationId="{1121C4E2-0959-37BF-40C1-F6CB00524BDD}"/>
          </ac:cxnSpMkLst>
        </pc:cxnChg>
        <pc:cxnChg chg="add mod">
          <ac:chgData name="Hannah Peplinski" userId="732f42bb-9f3f-4980-bf23-3efc4903f968" providerId="ADAL" clId="{2AE89452-0B97-40B9-A600-317EB70F3717}" dt="2026-10-06T13:55:51.070" v="22724" actId="408"/>
          <ac:cxnSpMkLst>
            <pc:docMk/>
            <pc:sldMk cId="3545612732" sldId="387"/>
            <ac:cxnSpMk id="19" creationId="{D963B27C-5260-4812-5061-91A65966731F}"/>
          </ac:cxnSpMkLst>
        </pc:cxnChg>
        <pc:cxnChg chg="add mod">
          <ac:chgData name="Hannah Peplinski" userId="732f42bb-9f3f-4980-bf23-3efc4903f968" providerId="ADAL" clId="{2AE89452-0B97-40B9-A600-317EB70F3717}" dt="2026-10-06T13:55:47.916" v="22723" actId="555"/>
          <ac:cxnSpMkLst>
            <pc:docMk/>
            <pc:sldMk cId="3545612732" sldId="387"/>
            <ac:cxnSpMk id="20" creationId="{05FF9353-40AC-6B02-11EC-6CBAA02AF99D}"/>
          </ac:cxnSpMkLst>
        </pc:cxnChg>
      </pc:sldChg>
      <pc:sldChg chg="addSp delSp modSp add mod">
        <pc:chgData name="Hannah Peplinski" userId="732f42bb-9f3f-4980-bf23-3efc4903f968" providerId="ADAL" clId="{2AE89452-0B97-40B9-A600-317EB70F3717}" dt="2026-09-10T22:00:38.379" v="21724" actId="1076"/>
        <pc:sldMkLst>
          <pc:docMk/>
          <pc:sldMk cId="3341044793" sldId="389"/>
        </pc:sldMkLst>
        <pc:spChg chg="add mod">
          <ac:chgData name="Hannah Peplinski" userId="732f42bb-9f3f-4980-bf23-3efc4903f968" providerId="ADAL" clId="{2AE89452-0B97-40B9-A600-317EB70F3717}" dt="2026-09-10T22:00:38.379" v="21724" actId="1076"/>
          <ac:spMkLst>
            <pc:docMk/>
            <pc:sldMk cId="3341044793" sldId="389"/>
            <ac:spMk id="9" creationId="{4BEDCAC5-520A-EF08-98F4-27475349FF24}"/>
          </ac:spMkLst>
        </pc:spChg>
        <pc:grpChg chg="mod">
          <ac:chgData name="Hannah Peplinski" userId="732f42bb-9f3f-4980-bf23-3efc4903f968" providerId="ADAL" clId="{2AE89452-0B97-40B9-A600-317EB70F3717}" dt="2026-09-10T22:00:24.394" v="21722" actId="962"/>
          <ac:grpSpMkLst>
            <pc:docMk/>
            <pc:sldMk cId="3341044793" sldId="389"/>
            <ac:grpSpMk id="11" creationId="{D8F5FA09-44EF-93AD-B58F-5D75CE8668FB}"/>
          </ac:grpSpMkLst>
        </pc:grpChg>
      </pc:sldChg>
      <pc:sldChg chg="addSp delSp modSp add mod">
        <pc:chgData name="Hannah Peplinski" userId="732f42bb-9f3f-4980-bf23-3efc4903f968" providerId="ADAL" clId="{2AE89452-0B97-40B9-A600-317EB70F3717}" dt="2026-09-10T22:01:14.961" v="21727" actId="962"/>
        <pc:sldMkLst>
          <pc:docMk/>
          <pc:sldMk cId="1996365359" sldId="390"/>
        </pc:sldMkLst>
        <pc:picChg chg="mod">
          <ac:chgData name="Hannah Peplinski" userId="732f42bb-9f3f-4980-bf23-3efc4903f968" providerId="ADAL" clId="{2AE89452-0B97-40B9-A600-317EB70F3717}" dt="2026-09-10T22:01:14.961" v="21727" actId="962"/>
          <ac:picMkLst>
            <pc:docMk/>
            <pc:sldMk cId="1996365359" sldId="390"/>
            <ac:picMk id="7" creationId="{59CF24BF-8991-2C20-59E3-50F649A6465A}"/>
          </ac:picMkLst>
        </pc:picChg>
      </pc:sldChg>
      <pc:sldChg chg="addSp delSp modSp add mod">
        <pc:chgData name="Hannah Peplinski" userId="732f42bb-9f3f-4980-bf23-3efc4903f968" providerId="ADAL" clId="{2AE89452-0B97-40B9-A600-317EB70F3717}" dt="2026-09-10T22:01:46.860" v="21731" actId="962"/>
        <pc:sldMkLst>
          <pc:docMk/>
          <pc:sldMk cId="584129615" sldId="392"/>
        </pc:sldMkLst>
        <pc:picChg chg="add mod">
          <ac:chgData name="Hannah Peplinski" userId="732f42bb-9f3f-4980-bf23-3efc4903f968" providerId="ADAL" clId="{2AE89452-0B97-40B9-A600-317EB70F3717}" dt="2026-09-10T22:01:34.793" v="21729" actId="962"/>
          <ac:picMkLst>
            <pc:docMk/>
            <pc:sldMk cId="584129615" sldId="392"/>
            <ac:picMk id="3" creationId="{3E892259-AC6A-DA6D-D368-C5C8B3688619}"/>
          </ac:picMkLst>
        </pc:picChg>
        <pc:picChg chg="mod">
          <ac:chgData name="Hannah Peplinski" userId="732f42bb-9f3f-4980-bf23-3efc4903f968" providerId="ADAL" clId="{2AE89452-0B97-40B9-A600-317EB70F3717}" dt="2026-09-10T22:01:46.860" v="21731" actId="962"/>
          <ac:picMkLst>
            <pc:docMk/>
            <pc:sldMk cId="584129615" sldId="392"/>
            <ac:picMk id="6" creationId="{2EA756FC-F143-54EC-97EC-EDE9CA813BBF}"/>
          </ac:picMkLst>
        </pc:picChg>
      </pc:sldChg>
      <pc:sldChg chg="addSp delSp modSp add mod">
        <pc:chgData name="Hannah Peplinski" userId="732f42bb-9f3f-4980-bf23-3efc4903f968" providerId="ADAL" clId="{2AE89452-0B97-40B9-A600-317EB70F3717}" dt="2026-09-10T22:02:14.895" v="21733" actId="962"/>
        <pc:sldMkLst>
          <pc:docMk/>
          <pc:sldMk cId="3070625895" sldId="393"/>
        </pc:sldMkLst>
        <pc:picChg chg="add mod">
          <ac:chgData name="Hannah Peplinski" userId="732f42bb-9f3f-4980-bf23-3efc4903f968" providerId="ADAL" clId="{2AE89452-0B97-40B9-A600-317EB70F3717}" dt="2026-09-10T22:02:14.895" v="21733" actId="962"/>
          <ac:picMkLst>
            <pc:docMk/>
            <pc:sldMk cId="3070625895" sldId="393"/>
            <ac:picMk id="3" creationId="{04C8DEFE-2236-D05A-E364-BBA181C25D78}"/>
          </ac:picMkLst>
        </pc:picChg>
      </pc:sldChg>
      <pc:sldChg chg="addSp delSp modSp add mod">
        <pc:chgData name="Hannah Peplinski" userId="732f42bb-9f3f-4980-bf23-3efc4903f968" providerId="ADAL" clId="{2AE89452-0B97-40B9-A600-317EB70F3717}" dt="2026-09-23T17:39:18.562" v="22327"/>
        <pc:sldMkLst>
          <pc:docMk/>
          <pc:sldMk cId="2345414805" sldId="395"/>
        </pc:sldMkLst>
        <pc:spChg chg="mod">
          <ac:chgData name="Hannah Peplinski" userId="732f42bb-9f3f-4980-bf23-3efc4903f968" providerId="ADAL" clId="{2AE89452-0B97-40B9-A600-317EB70F3717}" dt="2026-09-23T17:39:18.562" v="22327"/>
          <ac:spMkLst>
            <pc:docMk/>
            <pc:sldMk cId="2345414805" sldId="395"/>
            <ac:spMk id="13" creationId="{B83909BD-04F5-E810-DF82-5D144AFDFA04}"/>
          </ac:spMkLst>
        </pc:spChg>
        <pc:spChg chg="mod">
          <ac:chgData name="Hannah Peplinski" userId="732f42bb-9f3f-4980-bf23-3efc4903f968" providerId="ADAL" clId="{2AE89452-0B97-40B9-A600-317EB70F3717}" dt="2026-09-23T17:37:00.233" v="22305" actId="1076"/>
          <ac:spMkLst>
            <pc:docMk/>
            <pc:sldMk cId="2345414805" sldId="395"/>
            <ac:spMk id="15" creationId="{DCC6C6A3-6F76-8943-B41D-8A9FF0211E0B}"/>
          </ac:spMkLst>
        </pc:spChg>
        <pc:picChg chg="add mod">
          <ac:chgData name="Hannah Peplinski" userId="732f42bb-9f3f-4980-bf23-3efc4903f968" providerId="ADAL" clId="{2AE89452-0B97-40B9-A600-317EB70F3717}" dt="2026-09-10T22:02:30.475" v="21735" actId="962"/>
          <ac:picMkLst>
            <pc:docMk/>
            <pc:sldMk cId="2345414805" sldId="395"/>
            <ac:picMk id="6" creationId="{19EA6D89-6BD1-EA2D-E2D1-04702F49404D}"/>
          </ac:picMkLst>
        </pc:picChg>
      </pc:sldChg>
      <pc:sldChg chg="addSp delSp modSp add mod">
        <pc:chgData name="Hannah Peplinski" userId="732f42bb-9f3f-4980-bf23-3efc4903f968" providerId="ADAL" clId="{2AE89452-0B97-40B9-A600-317EB70F3717}" dt="2026-09-23T17:37:33.665" v="22310" actId="1076"/>
        <pc:sldMkLst>
          <pc:docMk/>
          <pc:sldMk cId="463230886" sldId="396"/>
        </pc:sldMkLst>
        <pc:spChg chg="mod">
          <ac:chgData name="Hannah Peplinski" userId="732f42bb-9f3f-4980-bf23-3efc4903f968" providerId="ADAL" clId="{2AE89452-0B97-40B9-A600-317EB70F3717}" dt="2026-09-23T17:37:33.665" v="22310" actId="1076"/>
          <ac:spMkLst>
            <pc:docMk/>
            <pc:sldMk cId="463230886" sldId="396"/>
            <ac:spMk id="9" creationId="{B1BAE341-8824-B666-7730-1A001A2593E6}"/>
          </ac:spMkLst>
        </pc:spChg>
        <pc:spChg chg="mod">
          <ac:chgData name="Hannah Peplinski" userId="732f42bb-9f3f-4980-bf23-3efc4903f968" providerId="ADAL" clId="{2AE89452-0B97-40B9-A600-317EB70F3717}" dt="2026-09-23T17:37:31.284" v="22309" actId="1076"/>
          <ac:spMkLst>
            <pc:docMk/>
            <pc:sldMk cId="463230886" sldId="396"/>
            <ac:spMk id="11" creationId="{0DCD0314-4F71-9EE2-D93E-E2C6AF380082}"/>
          </ac:spMkLst>
        </pc:spChg>
        <pc:picChg chg="add mod">
          <ac:chgData name="Hannah Peplinski" userId="732f42bb-9f3f-4980-bf23-3efc4903f968" providerId="ADAL" clId="{2AE89452-0B97-40B9-A600-317EB70F3717}" dt="2026-09-10T22:02:59.694" v="21737" actId="962"/>
          <ac:picMkLst>
            <pc:docMk/>
            <pc:sldMk cId="463230886" sldId="396"/>
            <ac:picMk id="3" creationId="{58059892-2D2A-1C52-0015-2E7D87A71532}"/>
          </ac:picMkLst>
        </pc:picChg>
      </pc:sldChg>
      <pc:sldChg chg="addSp delSp modSp add mod">
        <pc:chgData name="Hannah Peplinski" userId="732f42bb-9f3f-4980-bf23-3efc4903f968" providerId="ADAL" clId="{2AE89452-0B97-40B9-A600-317EB70F3717}" dt="2026-09-10T22:03:17.182" v="21739" actId="962"/>
        <pc:sldMkLst>
          <pc:docMk/>
          <pc:sldMk cId="2660316567" sldId="397"/>
        </pc:sldMkLst>
        <pc:picChg chg="add mod">
          <ac:chgData name="Hannah Peplinski" userId="732f42bb-9f3f-4980-bf23-3efc4903f968" providerId="ADAL" clId="{2AE89452-0B97-40B9-A600-317EB70F3717}" dt="2026-09-10T22:03:17.182" v="21739" actId="962"/>
          <ac:picMkLst>
            <pc:docMk/>
            <pc:sldMk cId="2660316567" sldId="397"/>
            <ac:picMk id="4" creationId="{2E330C32-EC24-4BE7-3D12-BB362AD73020}"/>
          </ac:picMkLst>
        </pc:picChg>
      </pc:sldChg>
      <pc:sldChg chg="addSp delSp modSp add mod">
        <pc:chgData name="Hannah Peplinski" userId="732f42bb-9f3f-4980-bf23-3efc4903f968" providerId="ADAL" clId="{2AE89452-0B97-40B9-A600-317EB70F3717}" dt="2026-09-23T17:37:51.876" v="22312" actId="1076"/>
        <pc:sldMkLst>
          <pc:docMk/>
          <pc:sldMk cId="2726020841" sldId="399"/>
        </pc:sldMkLst>
        <pc:spChg chg="mod">
          <ac:chgData name="Hannah Peplinski" userId="732f42bb-9f3f-4980-bf23-3efc4903f968" providerId="ADAL" clId="{2AE89452-0B97-40B9-A600-317EB70F3717}" dt="2026-09-10T22:03:36.663" v="21743" actId="1076"/>
          <ac:spMkLst>
            <pc:docMk/>
            <pc:sldMk cId="2726020841" sldId="399"/>
            <ac:spMk id="13" creationId="{0EEC06BE-EF34-BAE2-85D3-8163AEFA1E6E}"/>
          </ac:spMkLst>
        </pc:spChg>
        <pc:spChg chg="mod">
          <ac:chgData name="Hannah Peplinski" userId="732f42bb-9f3f-4980-bf23-3efc4903f968" providerId="ADAL" clId="{2AE89452-0B97-40B9-A600-317EB70F3717}" dt="2026-09-23T17:37:51.876" v="22312" actId="1076"/>
          <ac:spMkLst>
            <pc:docMk/>
            <pc:sldMk cId="2726020841" sldId="399"/>
            <ac:spMk id="15" creationId="{C683299E-4B10-6B75-8C25-E52F7D6F960A}"/>
          </ac:spMkLst>
        </pc:spChg>
        <pc:picChg chg="add mod">
          <ac:chgData name="Hannah Peplinski" userId="732f42bb-9f3f-4980-bf23-3efc4903f968" providerId="ADAL" clId="{2AE89452-0B97-40B9-A600-317EB70F3717}" dt="2026-09-10T22:03:30.786" v="21741" actId="962"/>
          <ac:picMkLst>
            <pc:docMk/>
            <pc:sldMk cId="2726020841" sldId="399"/>
            <ac:picMk id="19" creationId="{4670CD31-D366-0BCD-A06A-EF1056E6D59D}"/>
          </ac:picMkLst>
        </pc:picChg>
      </pc:sldChg>
      <pc:sldChg chg="addSp delSp modSp add mod">
        <pc:chgData name="Hannah Peplinski" userId="732f42bb-9f3f-4980-bf23-3efc4903f968" providerId="ADAL" clId="{2AE89452-0B97-40B9-A600-317EB70F3717}" dt="2026-09-23T17:39:04.796" v="22324" actId="1076"/>
        <pc:sldMkLst>
          <pc:docMk/>
          <pc:sldMk cId="1751641934" sldId="400"/>
        </pc:sldMkLst>
        <pc:spChg chg="mod">
          <ac:chgData name="Hannah Peplinski" userId="732f42bb-9f3f-4980-bf23-3efc4903f968" providerId="ADAL" clId="{2AE89452-0B97-40B9-A600-317EB70F3717}" dt="2026-09-23T17:39:04.796" v="22324" actId="1076"/>
          <ac:spMkLst>
            <pc:docMk/>
            <pc:sldMk cId="1751641934" sldId="400"/>
            <ac:spMk id="23" creationId="{DF213AE3-5E99-DD65-E029-DEA089F57B79}"/>
          </ac:spMkLst>
        </pc:spChg>
        <pc:spChg chg="mod">
          <ac:chgData name="Hannah Peplinski" userId="732f42bb-9f3f-4980-bf23-3efc4903f968" providerId="ADAL" clId="{2AE89452-0B97-40B9-A600-317EB70F3717}" dt="2026-09-23T17:38:27.581" v="22317" actId="1076"/>
          <ac:spMkLst>
            <pc:docMk/>
            <pc:sldMk cId="1751641934" sldId="400"/>
            <ac:spMk id="34" creationId="{79CA6DFC-A1F8-B145-F6AE-E7EDC3AA2935}"/>
          </ac:spMkLst>
        </pc:spChg>
        <pc:picChg chg="add mod modCrop">
          <ac:chgData name="Hannah Peplinski" userId="732f42bb-9f3f-4980-bf23-3efc4903f968" providerId="ADAL" clId="{2AE89452-0B97-40B9-A600-317EB70F3717}" dt="2026-09-10T22:05:10.656" v="21762" actId="1076"/>
          <ac:picMkLst>
            <pc:docMk/>
            <pc:sldMk cId="1751641934" sldId="400"/>
            <ac:picMk id="3" creationId="{8C168346-8A45-1D3D-F79D-25ED6B3D1856}"/>
          </ac:picMkLst>
        </pc:picChg>
      </pc:sldChg>
      <pc:sldChg chg="modSp add mod">
        <pc:chgData name="Hannah Peplinski" userId="732f42bb-9f3f-4980-bf23-3efc4903f968" providerId="ADAL" clId="{2AE89452-0B97-40B9-A600-317EB70F3717}" dt="2026-09-10T22:07:57.130" v="21779" actId="962"/>
        <pc:sldMkLst>
          <pc:docMk/>
          <pc:sldMk cId="917111242" sldId="401"/>
        </pc:sldMkLst>
        <pc:picChg chg="mod">
          <ac:chgData name="Hannah Peplinski" userId="732f42bb-9f3f-4980-bf23-3efc4903f968" providerId="ADAL" clId="{2AE89452-0B97-40B9-A600-317EB70F3717}" dt="2026-09-10T22:07:57.130" v="21779" actId="962"/>
          <ac:picMkLst>
            <pc:docMk/>
            <pc:sldMk cId="917111242" sldId="401"/>
            <ac:picMk id="5" creationId="{7DC57EC8-22B3-AA79-C4E6-46C1188F0F46}"/>
          </ac:picMkLst>
        </pc:picChg>
      </pc:sldChg>
      <pc:sldChg chg="addSp delSp modSp add mod">
        <pc:chgData name="Hannah Peplinski" userId="732f42bb-9f3f-4980-bf23-3efc4903f968" providerId="ADAL" clId="{2AE89452-0B97-40B9-A600-317EB70F3717}" dt="2026-09-23T17:40:02.218" v="22329" actId="20577"/>
        <pc:sldMkLst>
          <pc:docMk/>
          <pc:sldMk cId="3479386660" sldId="403"/>
        </pc:sldMkLst>
        <pc:spChg chg="mod">
          <ac:chgData name="Hannah Peplinski" userId="732f42bb-9f3f-4980-bf23-3efc4903f968" providerId="ADAL" clId="{2AE89452-0B97-40B9-A600-317EB70F3717}" dt="2026-09-23T17:40:02.218" v="22329" actId="20577"/>
          <ac:spMkLst>
            <pc:docMk/>
            <pc:sldMk cId="3479386660" sldId="403"/>
            <ac:spMk id="17" creationId="{AC9CE101-447D-1774-F523-34BC00E0D5FB}"/>
          </ac:spMkLst>
        </pc:spChg>
        <pc:picChg chg="add mod">
          <ac:chgData name="Hannah Peplinski" userId="732f42bb-9f3f-4980-bf23-3efc4903f968" providerId="ADAL" clId="{2AE89452-0B97-40B9-A600-317EB70F3717}" dt="2026-09-10T22:07:39.816" v="21777" actId="962"/>
          <ac:picMkLst>
            <pc:docMk/>
            <pc:sldMk cId="3479386660" sldId="403"/>
            <ac:picMk id="3" creationId="{758F6348-B2A8-F136-B838-E5297E61EC1A}"/>
          </ac:picMkLst>
        </pc:picChg>
      </pc:sldChg>
      <pc:sldChg chg="addSp delSp modSp add mod">
        <pc:chgData name="Hannah Peplinski" userId="732f42bb-9f3f-4980-bf23-3efc4903f968" providerId="ADAL" clId="{2AE89452-0B97-40B9-A600-317EB70F3717}" dt="2026-09-23T17:41:06.522" v="22341" actId="1076"/>
        <pc:sldMkLst>
          <pc:docMk/>
          <pc:sldMk cId="2506605555" sldId="404"/>
        </pc:sldMkLst>
        <pc:spChg chg="add mod">
          <ac:chgData name="Hannah Peplinski" userId="732f42bb-9f3f-4980-bf23-3efc4903f968" providerId="ADAL" clId="{2AE89452-0B97-40B9-A600-317EB70F3717}" dt="2026-09-23T17:40:58.448" v="22340" actId="1076"/>
          <ac:spMkLst>
            <pc:docMk/>
            <pc:sldMk cId="2506605555" sldId="404"/>
            <ac:spMk id="4" creationId="{64745499-90AE-D2CB-9B6A-3A592C8B230E}"/>
          </ac:spMkLst>
        </pc:spChg>
        <pc:spChg chg="mod">
          <ac:chgData name="Hannah Peplinski" userId="732f42bb-9f3f-4980-bf23-3efc4903f968" providerId="ADAL" clId="{2AE89452-0B97-40B9-A600-317EB70F3717}" dt="2026-09-23T17:40:45.648" v="22336" actId="1076"/>
          <ac:spMkLst>
            <pc:docMk/>
            <pc:sldMk cId="2506605555" sldId="404"/>
            <ac:spMk id="13" creationId="{95BFC333-F9A4-EF11-3437-ED29D6A8E78B}"/>
          </ac:spMkLst>
        </pc:spChg>
        <pc:picChg chg="add mod">
          <ac:chgData name="Hannah Peplinski" userId="732f42bb-9f3f-4980-bf23-3efc4903f968" providerId="ADAL" clId="{2AE89452-0B97-40B9-A600-317EB70F3717}" dt="2026-09-23T17:41:06.522" v="22341" actId="1076"/>
          <ac:picMkLst>
            <pc:docMk/>
            <pc:sldMk cId="2506605555" sldId="404"/>
            <ac:picMk id="3" creationId="{A877404B-0D54-E7AB-CB70-616EFDDA57F0}"/>
          </ac:picMkLst>
        </pc:picChg>
      </pc:sldChg>
      <pc:sldChg chg="addSp delSp modSp add mod">
        <pc:chgData name="Hannah Peplinski" userId="732f42bb-9f3f-4980-bf23-3efc4903f968" providerId="ADAL" clId="{2AE89452-0B97-40B9-A600-317EB70F3717}" dt="2026-09-23T17:41:28.313" v="22344"/>
        <pc:sldMkLst>
          <pc:docMk/>
          <pc:sldMk cId="1197548420" sldId="405"/>
        </pc:sldMkLst>
        <pc:spChg chg="mod">
          <ac:chgData name="Hannah Peplinski" userId="732f42bb-9f3f-4980-bf23-3efc4903f968" providerId="ADAL" clId="{2AE89452-0B97-40B9-A600-317EB70F3717}" dt="2026-09-23T17:41:28.313" v="22344"/>
          <ac:spMkLst>
            <pc:docMk/>
            <pc:sldMk cId="1197548420" sldId="405"/>
            <ac:spMk id="21" creationId="{BA7E7598-EB2C-36AC-3916-30B75445A9B6}"/>
          </ac:spMkLst>
        </pc:spChg>
        <pc:picChg chg="add mod">
          <ac:chgData name="Hannah Peplinski" userId="732f42bb-9f3f-4980-bf23-3efc4903f968" providerId="ADAL" clId="{2AE89452-0B97-40B9-A600-317EB70F3717}" dt="2026-09-10T22:07:39.816" v="21777" actId="962"/>
          <ac:picMkLst>
            <pc:docMk/>
            <pc:sldMk cId="1197548420" sldId="405"/>
            <ac:picMk id="3" creationId="{B898FE9E-FA67-E5BA-AF48-046F6CC927D0}"/>
          </ac:picMkLst>
        </pc:picChg>
      </pc:sldChg>
      <pc:sldChg chg="addSp delSp modSp add mod">
        <pc:chgData name="Hannah Peplinski" userId="732f42bb-9f3f-4980-bf23-3efc4903f968" providerId="ADAL" clId="{2AE89452-0B97-40B9-A600-317EB70F3717}" dt="2026-09-23T17:42:05.876" v="22349" actId="1076"/>
        <pc:sldMkLst>
          <pc:docMk/>
          <pc:sldMk cId="285677111" sldId="406"/>
        </pc:sldMkLst>
        <pc:spChg chg="mod">
          <ac:chgData name="Hannah Peplinski" userId="732f42bb-9f3f-4980-bf23-3efc4903f968" providerId="ADAL" clId="{2AE89452-0B97-40B9-A600-317EB70F3717}" dt="2026-09-23T17:41:57.807" v="22347" actId="14100"/>
          <ac:spMkLst>
            <pc:docMk/>
            <pc:sldMk cId="285677111" sldId="406"/>
            <ac:spMk id="13" creationId="{E6B04404-1B56-D69D-1635-C5E06900DC97}"/>
          </ac:spMkLst>
        </pc:spChg>
        <pc:spChg chg="mod">
          <ac:chgData name="Hannah Peplinski" userId="732f42bb-9f3f-4980-bf23-3efc4903f968" providerId="ADAL" clId="{2AE89452-0B97-40B9-A600-317EB70F3717}" dt="2026-09-23T17:42:00.937" v="22348" actId="1076"/>
          <ac:spMkLst>
            <pc:docMk/>
            <pc:sldMk cId="285677111" sldId="406"/>
            <ac:spMk id="15" creationId="{41166F20-F873-FD84-566D-2D6BA54E1862}"/>
          </ac:spMkLst>
        </pc:spChg>
        <pc:picChg chg="add mod">
          <ac:chgData name="Hannah Peplinski" userId="732f42bb-9f3f-4980-bf23-3efc4903f968" providerId="ADAL" clId="{2AE89452-0B97-40B9-A600-317EB70F3717}" dt="2026-09-23T17:42:05.876" v="22349" actId="1076"/>
          <ac:picMkLst>
            <pc:docMk/>
            <pc:sldMk cId="285677111" sldId="406"/>
            <ac:picMk id="3" creationId="{D4F3D4D7-3DA3-AB14-CA1C-513AE7E695A8}"/>
          </ac:picMkLst>
        </pc:picChg>
      </pc:sldChg>
      <pc:sldChg chg="addSp delSp modSp add mod">
        <pc:chgData name="Hannah Peplinski" userId="732f42bb-9f3f-4980-bf23-3efc4903f968" providerId="ADAL" clId="{2AE89452-0B97-40B9-A600-317EB70F3717}" dt="2026-09-23T17:43:08.860" v="22359" actId="1076"/>
        <pc:sldMkLst>
          <pc:docMk/>
          <pc:sldMk cId="1526157013" sldId="407"/>
        </pc:sldMkLst>
        <pc:spChg chg="mod">
          <ac:chgData name="Hannah Peplinski" userId="732f42bb-9f3f-4980-bf23-3efc4903f968" providerId="ADAL" clId="{2AE89452-0B97-40B9-A600-317EB70F3717}" dt="2026-09-23T17:42:46.957" v="22356" actId="14100"/>
          <ac:spMkLst>
            <pc:docMk/>
            <pc:sldMk cId="1526157013" sldId="407"/>
            <ac:spMk id="13" creationId="{7FB00BDA-44D7-7824-D45A-776DE1F1C841}"/>
          </ac:spMkLst>
        </pc:spChg>
        <pc:spChg chg="mod">
          <ac:chgData name="Hannah Peplinski" userId="732f42bb-9f3f-4980-bf23-3efc4903f968" providerId="ADAL" clId="{2AE89452-0B97-40B9-A600-317EB70F3717}" dt="2026-09-23T17:43:04.277" v="22358" actId="207"/>
          <ac:spMkLst>
            <pc:docMk/>
            <pc:sldMk cId="1526157013" sldId="407"/>
            <ac:spMk id="15" creationId="{A9A65DC7-BC60-C240-B86C-1FE94591D9A3}"/>
          </ac:spMkLst>
        </pc:spChg>
        <pc:picChg chg="add mod">
          <ac:chgData name="Hannah Peplinski" userId="732f42bb-9f3f-4980-bf23-3efc4903f968" providerId="ADAL" clId="{2AE89452-0B97-40B9-A600-317EB70F3717}" dt="2026-09-23T17:43:08.860" v="22359" actId="1076"/>
          <ac:picMkLst>
            <pc:docMk/>
            <pc:sldMk cId="1526157013" sldId="407"/>
            <ac:picMk id="3" creationId="{05CDB320-4885-5EEA-7C70-BF989674687E}"/>
          </ac:picMkLst>
        </pc:picChg>
      </pc:sldChg>
      <pc:sldChg chg="addSp delSp modSp add mod">
        <pc:chgData name="Hannah Peplinski" userId="732f42bb-9f3f-4980-bf23-3efc4903f968" providerId="ADAL" clId="{2AE89452-0B97-40B9-A600-317EB70F3717}" dt="2026-09-23T17:43:48.982" v="22366" actId="1076"/>
        <pc:sldMkLst>
          <pc:docMk/>
          <pc:sldMk cId="2648895680" sldId="409"/>
        </pc:sldMkLst>
        <pc:spChg chg="mod">
          <ac:chgData name="Hannah Peplinski" userId="732f42bb-9f3f-4980-bf23-3efc4903f968" providerId="ADAL" clId="{2AE89452-0B97-40B9-A600-317EB70F3717}" dt="2026-09-23T17:43:44.284" v="22365" actId="14100"/>
          <ac:spMkLst>
            <pc:docMk/>
            <pc:sldMk cId="2648895680" sldId="409"/>
            <ac:spMk id="15" creationId="{E681E1E2-35B7-EEFD-2911-E917845DCE8A}"/>
          </ac:spMkLst>
        </pc:spChg>
        <pc:spChg chg="mod">
          <ac:chgData name="Hannah Peplinski" userId="732f42bb-9f3f-4980-bf23-3efc4903f968" providerId="ADAL" clId="{2AE89452-0B97-40B9-A600-317EB70F3717}" dt="2026-09-23T17:43:48.982" v="22366" actId="1076"/>
          <ac:spMkLst>
            <pc:docMk/>
            <pc:sldMk cId="2648895680" sldId="409"/>
            <ac:spMk id="17" creationId="{C39EE18E-B614-51F9-CC0E-CC055F56F14E}"/>
          </ac:spMkLst>
        </pc:spChg>
        <pc:picChg chg="add mod">
          <ac:chgData name="Hannah Peplinski" userId="732f42bb-9f3f-4980-bf23-3efc4903f968" providerId="ADAL" clId="{2AE89452-0B97-40B9-A600-317EB70F3717}" dt="2026-09-23T17:43:38.932" v="22364" actId="1076"/>
          <ac:picMkLst>
            <pc:docMk/>
            <pc:sldMk cId="2648895680" sldId="409"/>
            <ac:picMk id="4" creationId="{96991C67-0859-369B-B870-2267CAE109C8}"/>
          </ac:picMkLst>
        </pc:picChg>
      </pc:sldChg>
      <pc:sldChg chg="addSp delSp modSp add mod">
        <pc:chgData name="Hannah Peplinski" userId="732f42bb-9f3f-4980-bf23-3efc4903f968" providerId="ADAL" clId="{2AE89452-0B97-40B9-A600-317EB70F3717}" dt="2026-10-05T19:08:42.499" v="22663" actId="14100"/>
        <pc:sldMkLst>
          <pc:docMk/>
          <pc:sldMk cId="2258236476" sldId="410"/>
        </pc:sldMkLst>
        <pc:spChg chg="mod">
          <ac:chgData name="Hannah Peplinski" userId="732f42bb-9f3f-4980-bf23-3efc4903f968" providerId="ADAL" clId="{2AE89452-0B97-40B9-A600-317EB70F3717}" dt="2026-09-10T22:09:58.469" v="21795" actId="14100"/>
          <ac:spMkLst>
            <pc:docMk/>
            <pc:sldMk cId="2258236476" sldId="410"/>
            <ac:spMk id="17" creationId="{CB2D47D5-218A-CB0B-BAEF-414BCD174D1A}"/>
          </ac:spMkLst>
        </pc:spChg>
        <pc:grpChg chg="del mod">
          <ac:chgData name="Hannah Peplinski" userId="732f42bb-9f3f-4980-bf23-3efc4903f968" providerId="ADAL" clId="{2AE89452-0B97-40B9-A600-317EB70F3717}" dt="2026-10-05T19:08:32.737" v="22659" actId="478"/>
          <ac:grpSpMkLst>
            <pc:docMk/>
            <pc:sldMk cId="2258236476" sldId="410"/>
            <ac:grpSpMk id="10" creationId="{47EAE2F0-F152-F4BD-4559-BC46A6A97C59}"/>
          </ac:grpSpMkLst>
        </pc:grpChg>
        <pc:picChg chg="add mod">
          <ac:chgData name="Hannah Peplinski" userId="732f42bb-9f3f-4980-bf23-3efc4903f968" providerId="ADAL" clId="{2AE89452-0B97-40B9-A600-317EB70F3717}" dt="2026-10-05T19:08:42.499" v="22663" actId="14100"/>
          <ac:picMkLst>
            <pc:docMk/>
            <pc:sldMk cId="2258236476" sldId="410"/>
            <ac:picMk id="3" creationId="{76E0BB0B-6202-83D3-675A-314E48AD7E19}"/>
          </ac:picMkLst>
        </pc:picChg>
      </pc:sldChg>
      <pc:sldChg chg="addSp delSp modSp add mod">
        <pc:chgData name="Hannah Peplinski" userId="732f42bb-9f3f-4980-bf23-3efc4903f968" providerId="ADAL" clId="{2AE89452-0B97-40B9-A600-317EB70F3717}" dt="2026-09-10T22:10:24.888" v="21799" actId="962"/>
        <pc:sldMkLst>
          <pc:docMk/>
          <pc:sldMk cId="1977874355" sldId="411"/>
        </pc:sldMkLst>
        <pc:picChg chg="add mod">
          <ac:chgData name="Hannah Peplinski" userId="732f42bb-9f3f-4980-bf23-3efc4903f968" providerId="ADAL" clId="{2AE89452-0B97-40B9-A600-317EB70F3717}" dt="2026-09-10T22:10:24.888" v="21799" actId="962"/>
          <ac:picMkLst>
            <pc:docMk/>
            <pc:sldMk cId="1977874355" sldId="411"/>
            <ac:picMk id="4" creationId="{6856C4CD-B343-3ED3-A3D1-8B8DF7D80343}"/>
          </ac:picMkLst>
        </pc:picChg>
      </pc:sldChg>
      <pc:sldChg chg="addSp delSp modSp add mod">
        <pc:chgData name="Hannah Peplinski" userId="732f42bb-9f3f-4980-bf23-3efc4903f968" providerId="ADAL" clId="{2AE89452-0B97-40B9-A600-317EB70F3717}" dt="2026-09-23T17:44:26.351" v="22370" actId="1076"/>
        <pc:sldMkLst>
          <pc:docMk/>
          <pc:sldMk cId="4206355761" sldId="413"/>
        </pc:sldMkLst>
        <pc:spChg chg="mod">
          <ac:chgData name="Hannah Peplinski" userId="732f42bb-9f3f-4980-bf23-3efc4903f968" providerId="ADAL" clId="{2AE89452-0B97-40B9-A600-317EB70F3717}" dt="2026-09-23T17:44:17.442" v="22368" actId="14100"/>
          <ac:spMkLst>
            <pc:docMk/>
            <pc:sldMk cId="4206355761" sldId="413"/>
            <ac:spMk id="16" creationId="{2E7847A7-38DE-B20E-B35D-A0690BFFAE7A}"/>
          </ac:spMkLst>
        </pc:spChg>
        <pc:spChg chg="mod">
          <ac:chgData name="Hannah Peplinski" userId="732f42bb-9f3f-4980-bf23-3efc4903f968" providerId="ADAL" clId="{2AE89452-0B97-40B9-A600-317EB70F3717}" dt="2026-09-23T17:44:21.394" v="22369" actId="1076"/>
          <ac:spMkLst>
            <pc:docMk/>
            <pc:sldMk cId="4206355761" sldId="413"/>
            <ac:spMk id="18" creationId="{84E60CE6-004C-B801-28FC-74F56801CD01}"/>
          </ac:spMkLst>
        </pc:spChg>
        <pc:picChg chg="add mod">
          <ac:chgData name="Hannah Peplinski" userId="732f42bb-9f3f-4980-bf23-3efc4903f968" providerId="ADAL" clId="{2AE89452-0B97-40B9-A600-317EB70F3717}" dt="2026-09-23T17:44:26.351" v="22370" actId="1076"/>
          <ac:picMkLst>
            <pc:docMk/>
            <pc:sldMk cId="4206355761" sldId="413"/>
            <ac:picMk id="3" creationId="{B78FE58B-2F17-1E2A-CC16-C04319A44ED6}"/>
          </ac:picMkLst>
        </pc:picChg>
      </pc:sldChg>
      <pc:sldChg chg="addSp delSp modSp add mod">
        <pc:chgData name="Hannah Peplinski" userId="732f42bb-9f3f-4980-bf23-3efc4903f968" providerId="ADAL" clId="{2AE89452-0B97-40B9-A600-317EB70F3717}" dt="2026-09-10T22:11:38.892" v="21809" actId="962"/>
        <pc:sldMkLst>
          <pc:docMk/>
          <pc:sldMk cId="4040020150" sldId="414"/>
        </pc:sldMkLst>
        <pc:grpChg chg="add mod">
          <ac:chgData name="Hannah Peplinski" userId="732f42bb-9f3f-4980-bf23-3efc4903f968" providerId="ADAL" clId="{2AE89452-0B97-40B9-A600-317EB70F3717}" dt="2026-09-10T22:11:38.892" v="21809" actId="962"/>
          <ac:grpSpMkLst>
            <pc:docMk/>
            <pc:sldMk cId="4040020150" sldId="414"/>
            <ac:grpSpMk id="2" creationId="{AEDDC7FD-5725-1D3B-744A-7056C853B081}"/>
          </ac:grpSpMkLst>
        </pc:grpChg>
      </pc:sldChg>
      <pc:sldChg chg="addSp delSp modSp add mod">
        <pc:chgData name="Hannah Peplinski" userId="732f42bb-9f3f-4980-bf23-3efc4903f968" providerId="ADAL" clId="{2AE89452-0B97-40B9-A600-317EB70F3717}" dt="2026-09-23T17:44:59.346" v="22376" actId="1076"/>
        <pc:sldMkLst>
          <pc:docMk/>
          <pc:sldMk cId="3125200307" sldId="415"/>
        </pc:sldMkLst>
        <pc:spChg chg="mod">
          <ac:chgData name="Hannah Peplinski" userId="732f42bb-9f3f-4980-bf23-3efc4903f968" providerId="ADAL" clId="{2AE89452-0B97-40B9-A600-317EB70F3717}" dt="2026-09-23T17:44:53.953" v="22374" actId="1076"/>
          <ac:spMkLst>
            <pc:docMk/>
            <pc:sldMk cId="3125200307" sldId="415"/>
            <ac:spMk id="14" creationId="{9440D8EA-4774-D3EB-AB86-85D2419AB709}"/>
          </ac:spMkLst>
        </pc:spChg>
        <pc:spChg chg="mod">
          <ac:chgData name="Hannah Peplinski" userId="732f42bb-9f3f-4980-bf23-3efc4903f968" providerId="ADAL" clId="{2AE89452-0B97-40B9-A600-317EB70F3717}" dt="2026-09-23T17:44:59.346" v="22376" actId="1076"/>
          <ac:spMkLst>
            <pc:docMk/>
            <pc:sldMk cId="3125200307" sldId="415"/>
            <ac:spMk id="16" creationId="{9C099593-0DB4-1588-8C25-09198B309F26}"/>
          </ac:spMkLst>
        </pc:spChg>
        <pc:picChg chg="add mod">
          <ac:chgData name="Hannah Peplinski" userId="732f42bb-9f3f-4980-bf23-3efc4903f968" providerId="ADAL" clId="{2AE89452-0B97-40B9-A600-317EB70F3717}" dt="2026-09-23T17:44:56.280" v="22375" actId="1076"/>
          <ac:picMkLst>
            <pc:docMk/>
            <pc:sldMk cId="3125200307" sldId="415"/>
            <ac:picMk id="4" creationId="{12A0F5C0-9791-5ED2-931D-D85B28DD9CFC}"/>
          </ac:picMkLst>
        </pc:picChg>
      </pc:sldChg>
      <pc:sldChg chg="addSp delSp modSp add mod">
        <pc:chgData name="Hannah Peplinski" userId="732f42bb-9f3f-4980-bf23-3efc4903f968" providerId="ADAL" clId="{2AE89452-0B97-40B9-A600-317EB70F3717}" dt="2026-09-23T17:45:14.853" v="22377"/>
        <pc:sldMkLst>
          <pc:docMk/>
          <pc:sldMk cId="3434200451" sldId="416"/>
        </pc:sldMkLst>
        <pc:spChg chg="mod">
          <ac:chgData name="Hannah Peplinski" userId="732f42bb-9f3f-4980-bf23-3efc4903f968" providerId="ADAL" clId="{2AE89452-0B97-40B9-A600-317EB70F3717}" dt="2026-09-10T22:12:15.721" v="21816" actId="1076"/>
          <ac:spMkLst>
            <pc:docMk/>
            <pc:sldMk cId="3434200451" sldId="416"/>
            <ac:spMk id="11" creationId="{2D7B2EF8-5B87-D7B6-245F-DA34F4F75CCE}"/>
          </ac:spMkLst>
        </pc:spChg>
        <pc:spChg chg="mod">
          <ac:chgData name="Hannah Peplinski" userId="732f42bb-9f3f-4980-bf23-3efc4903f968" providerId="ADAL" clId="{2AE89452-0B97-40B9-A600-317EB70F3717}" dt="2026-09-23T17:45:14.853" v="22377"/>
          <ac:spMkLst>
            <pc:docMk/>
            <pc:sldMk cId="3434200451" sldId="416"/>
            <ac:spMk id="13" creationId="{FDAE9772-2352-844B-7331-C118C8D4104D}"/>
          </ac:spMkLst>
        </pc:spChg>
        <pc:picChg chg="add mod">
          <ac:chgData name="Hannah Peplinski" userId="732f42bb-9f3f-4980-bf23-3efc4903f968" providerId="ADAL" clId="{2AE89452-0B97-40B9-A600-317EB70F3717}" dt="2026-09-10T22:12:05.973" v="21813" actId="962"/>
          <ac:picMkLst>
            <pc:docMk/>
            <pc:sldMk cId="3434200451" sldId="416"/>
            <ac:picMk id="3" creationId="{E4536571-663F-973F-8F1E-57AFE1BC25D6}"/>
          </ac:picMkLst>
        </pc:picChg>
      </pc:sldChg>
      <pc:sldChg chg="addSp modSp add mod">
        <pc:chgData name="Hannah Peplinski" userId="732f42bb-9f3f-4980-bf23-3efc4903f968" providerId="ADAL" clId="{2AE89452-0B97-40B9-A600-317EB70F3717}" dt="2026-09-10T22:13:34.116" v="21834" actId="1076"/>
        <pc:sldMkLst>
          <pc:docMk/>
          <pc:sldMk cId="535814234" sldId="418"/>
        </pc:sldMkLst>
        <pc:spChg chg="add mod">
          <ac:chgData name="Hannah Peplinski" userId="732f42bb-9f3f-4980-bf23-3efc4903f968" providerId="ADAL" clId="{2AE89452-0B97-40B9-A600-317EB70F3717}" dt="2026-09-10T22:13:31.083" v="21833" actId="1076"/>
          <ac:spMkLst>
            <pc:docMk/>
            <pc:sldMk cId="535814234" sldId="418"/>
            <ac:spMk id="3" creationId="{944E9E34-3EA8-A094-2E4E-086CB774E258}"/>
          </ac:spMkLst>
        </pc:spChg>
        <pc:spChg chg="mod">
          <ac:chgData name="Hannah Peplinski" userId="732f42bb-9f3f-4980-bf23-3efc4903f968" providerId="ADAL" clId="{2AE89452-0B97-40B9-A600-317EB70F3717}" dt="2026-09-10T22:13:34.116" v="21834" actId="1076"/>
          <ac:spMkLst>
            <pc:docMk/>
            <pc:sldMk cId="535814234" sldId="418"/>
            <ac:spMk id="5" creationId="{760FA531-3EC8-7873-9FC5-1E3AD9879435}"/>
          </ac:spMkLst>
        </pc:spChg>
        <pc:spChg chg="mod">
          <ac:chgData name="Hannah Peplinski" userId="732f42bb-9f3f-4980-bf23-3efc4903f968" providerId="ADAL" clId="{2AE89452-0B97-40B9-A600-317EB70F3717}" dt="2026-09-10T22:13:28.508" v="21832" actId="14100"/>
          <ac:spMkLst>
            <pc:docMk/>
            <pc:sldMk cId="535814234" sldId="418"/>
            <ac:spMk id="7" creationId="{31B4DBBF-2BA1-5DC1-2D05-15598429DA86}"/>
          </ac:spMkLst>
        </pc:spChg>
        <pc:picChg chg="mod">
          <ac:chgData name="Hannah Peplinski" userId="732f42bb-9f3f-4980-bf23-3efc4903f968" providerId="ADAL" clId="{2AE89452-0B97-40B9-A600-317EB70F3717}" dt="2026-09-10T22:13:02.376" v="21823" actId="962"/>
          <ac:picMkLst>
            <pc:docMk/>
            <pc:sldMk cId="535814234" sldId="418"/>
            <ac:picMk id="8" creationId="{D353FB40-071D-CAA4-6671-F1CD9F8F04E0}"/>
          </ac:picMkLst>
        </pc:picChg>
      </pc:sldChg>
      <pc:sldChg chg="addSp delSp modSp add mod">
        <pc:chgData name="Hannah Peplinski" userId="732f42bb-9f3f-4980-bf23-3efc4903f968" providerId="ADAL" clId="{2AE89452-0B97-40B9-A600-317EB70F3717}" dt="2026-10-06T18:19:38.728" v="22759" actId="1076"/>
        <pc:sldMkLst>
          <pc:docMk/>
          <pc:sldMk cId="1828815298" sldId="419"/>
        </pc:sldMkLst>
        <pc:spChg chg="mod">
          <ac:chgData name="Hannah Peplinski" userId="732f42bb-9f3f-4980-bf23-3efc4903f968" providerId="ADAL" clId="{2AE89452-0B97-40B9-A600-317EB70F3717}" dt="2026-09-10T22:14:03.369" v="21842" actId="1076"/>
          <ac:spMkLst>
            <pc:docMk/>
            <pc:sldMk cId="1828815298" sldId="419"/>
            <ac:spMk id="5" creationId="{653C7CD0-1F9C-D05E-119E-0DB69EA61C89}"/>
          </ac:spMkLst>
        </pc:spChg>
        <pc:spChg chg="mod">
          <ac:chgData name="Hannah Peplinski" userId="732f42bb-9f3f-4980-bf23-3efc4903f968" providerId="ADAL" clId="{2AE89452-0B97-40B9-A600-317EB70F3717}" dt="2026-10-06T18:19:13.031" v="22754" actId="1076"/>
          <ac:spMkLst>
            <pc:docMk/>
            <pc:sldMk cId="1828815298" sldId="419"/>
            <ac:spMk id="9" creationId="{8204A643-E953-6C31-8872-302A2DAADD2D}"/>
          </ac:spMkLst>
        </pc:spChg>
        <pc:spChg chg="mod">
          <ac:chgData name="Hannah Peplinski" userId="732f42bb-9f3f-4980-bf23-3efc4903f968" providerId="ADAL" clId="{2AE89452-0B97-40B9-A600-317EB70F3717}" dt="2026-09-10T22:14:09.939" v="21844" actId="403"/>
          <ac:spMkLst>
            <pc:docMk/>
            <pc:sldMk cId="1828815298" sldId="419"/>
            <ac:spMk id="12" creationId="{9F855369-2DEC-528D-5FA0-E62D918FE960}"/>
          </ac:spMkLst>
        </pc:spChg>
        <pc:grpChg chg="del mod">
          <ac:chgData name="Hannah Peplinski" userId="732f42bb-9f3f-4980-bf23-3efc4903f968" providerId="ADAL" clId="{2AE89452-0B97-40B9-A600-317EB70F3717}" dt="2026-10-06T18:19:33.958" v="22758" actId="478"/>
          <ac:grpSpMkLst>
            <pc:docMk/>
            <pc:sldMk cId="1828815298" sldId="419"/>
            <ac:grpSpMk id="8" creationId="{948EE862-D434-27F8-6F9C-C5BF23C17ACC}"/>
          </ac:grpSpMkLst>
        </pc:grpChg>
        <pc:picChg chg="add mod">
          <ac:chgData name="Hannah Peplinski" userId="732f42bb-9f3f-4980-bf23-3efc4903f968" providerId="ADAL" clId="{2AE89452-0B97-40B9-A600-317EB70F3717}" dt="2026-10-06T18:19:38.728" v="22759" actId="1076"/>
          <ac:picMkLst>
            <pc:docMk/>
            <pc:sldMk cId="1828815298" sldId="419"/>
            <ac:picMk id="3" creationId="{5D7227E6-2781-8605-5D3C-14B707D28BD9}"/>
          </ac:picMkLst>
        </pc:picChg>
        <pc:picChg chg="mod">
          <ac:chgData name="Hannah Peplinski" userId="732f42bb-9f3f-4980-bf23-3efc4903f968" providerId="ADAL" clId="{2AE89452-0B97-40B9-A600-317EB70F3717}" dt="2026-10-06T18:19:13.031" v="22754" actId="1076"/>
          <ac:picMkLst>
            <pc:docMk/>
            <pc:sldMk cId="1828815298" sldId="419"/>
            <ac:picMk id="10" creationId="{70093834-2422-A25D-984A-BDBEFFB95BA5}"/>
          </ac:picMkLst>
        </pc:picChg>
      </pc:sldChg>
      <pc:sldChg chg="addSp delSp modSp add mod">
        <pc:chgData name="Hannah Peplinski" userId="732f42bb-9f3f-4980-bf23-3efc4903f968" providerId="ADAL" clId="{2AE89452-0B97-40B9-A600-317EB70F3717}" dt="2026-10-06T18:18:02.752" v="22753" actId="14100"/>
        <pc:sldMkLst>
          <pc:docMk/>
          <pc:sldMk cId="613911970" sldId="420"/>
        </pc:sldMkLst>
        <pc:spChg chg="mod">
          <ac:chgData name="Hannah Peplinski" userId="732f42bb-9f3f-4980-bf23-3efc4903f968" providerId="ADAL" clId="{2AE89452-0B97-40B9-A600-317EB70F3717}" dt="2026-10-05T19:09:49.343" v="22672" actId="1076"/>
          <ac:spMkLst>
            <pc:docMk/>
            <pc:sldMk cId="613911970" sldId="420"/>
            <ac:spMk id="8" creationId="{98CE5D18-5132-B880-8E18-A950BCEBFD7C}"/>
          </ac:spMkLst>
        </pc:spChg>
        <pc:spChg chg="mod">
          <ac:chgData name="Hannah Peplinski" userId="732f42bb-9f3f-4980-bf23-3efc4903f968" providerId="ADAL" clId="{2AE89452-0B97-40B9-A600-317EB70F3717}" dt="2026-10-05T19:09:41.196" v="22671" actId="1076"/>
          <ac:spMkLst>
            <pc:docMk/>
            <pc:sldMk cId="613911970" sldId="420"/>
            <ac:spMk id="15" creationId="{1574F781-FEB4-6380-726E-744A9053286A}"/>
          </ac:spMkLst>
        </pc:spChg>
        <pc:grpChg chg="del mod">
          <ac:chgData name="Hannah Peplinski" userId="732f42bb-9f3f-4980-bf23-3efc4903f968" providerId="ADAL" clId="{2AE89452-0B97-40B9-A600-317EB70F3717}" dt="2026-10-05T19:09:19.834" v="22665" actId="478"/>
          <ac:grpSpMkLst>
            <pc:docMk/>
            <pc:sldMk cId="613911970" sldId="420"/>
            <ac:grpSpMk id="12" creationId="{6AFADE3F-1AC6-8B86-18A7-EE61BA7A0DC2}"/>
          </ac:grpSpMkLst>
        </pc:grpChg>
        <pc:picChg chg="add mod">
          <ac:chgData name="Hannah Peplinski" userId="732f42bb-9f3f-4980-bf23-3efc4903f968" providerId="ADAL" clId="{2AE89452-0B97-40B9-A600-317EB70F3717}" dt="2026-10-06T18:18:02.752" v="22753" actId="14100"/>
          <ac:picMkLst>
            <pc:docMk/>
            <pc:sldMk cId="613911970" sldId="420"/>
            <ac:picMk id="3" creationId="{F7FCEF9B-C7C2-62D9-7132-5D24892BEBDA}"/>
          </ac:picMkLst>
        </pc:picChg>
        <pc:picChg chg="add del mod">
          <ac:chgData name="Hannah Peplinski" userId="732f42bb-9f3f-4980-bf23-3efc4903f968" providerId="ADAL" clId="{2AE89452-0B97-40B9-A600-317EB70F3717}" dt="2026-10-06T18:17:55.825" v="22751" actId="478"/>
          <ac:picMkLst>
            <pc:docMk/>
            <pc:sldMk cId="613911970" sldId="420"/>
            <ac:picMk id="5" creationId="{15156942-93CD-56BC-A126-0E7F6D95B820}"/>
          </ac:picMkLst>
        </pc:picChg>
      </pc:sldChg>
      <pc:sldChg chg="modSp add mod">
        <pc:chgData name="Hannah Peplinski" userId="732f42bb-9f3f-4980-bf23-3efc4903f968" providerId="ADAL" clId="{2AE89452-0B97-40B9-A600-317EB70F3717}" dt="2026-09-10T22:15:02.949" v="21852" actId="962"/>
        <pc:sldMkLst>
          <pc:docMk/>
          <pc:sldMk cId="1735774317" sldId="421"/>
        </pc:sldMkLst>
        <pc:grpChg chg="mod">
          <ac:chgData name="Hannah Peplinski" userId="732f42bb-9f3f-4980-bf23-3efc4903f968" providerId="ADAL" clId="{2AE89452-0B97-40B9-A600-317EB70F3717}" dt="2026-09-10T22:15:02.949" v="21852" actId="962"/>
          <ac:grpSpMkLst>
            <pc:docMk/>
            <pc:sldMk cId="1735774317" sldId="421"/>
            <ac:grpSpMk id="4" creationId="{C0F1C147-CB8B-3421-C2D5-528D38F3F0ED}"/>
          </ac:grpSpMkLst>
        </pc:grpChg>
      </pc:sldChg>
      <pc:sldChg chg="modSp add mod">
        <pc:chgData name="Hannah Peplinski" userId="732f42bb-9f3f-4980-bf23-3efc4903f968" providerId="ADAL" clId="{2AE89452-0B97-40B9-A600-317EB70F3717}" dt="2026-09-10T22:15:43.006" v="21854" actId="962"/>
        <pc:sldMkLst>
          <pc:docMk/>
          <pc:sldMk cId="787182127" sldId="424"/>
        </pc:sldMkLst>
        <pc:picChg chg="mod">
          <ac:chgData name="Hannah Peplinski" userId="732f42bb-9f3f-4980-bf23-3efc4903f968" providerId="ADAL" clId="{2AE89452-0B97-40B9-A600-317EB70F3717}" dt="2026-09-10T22:15:43.006" v="21854" actId="962"/>
          <ac:picMkLst>
            <pc:docMk/>
            <pc:sldMk cId="787182127" sldId="424"/>
            <ac:picMk id="2" creationId="{5EB66349-A327-89C3-F056-3AB800F87E2C}"/>
          </ac:picMkLst>
        </pc:picChg>
      </pc:sldChg>
      <pc:sldChg chg="modSp add mod">
        <pc:chgData name="Hannah Peplinski" userId="732f42bb-9f3f-4980-bf23-3efc4903f968" providerId="ADAL" clId="{2AE89452-0B97-40B9-A600-317EB70F3717}" dt="2026-09-10T22:16:15.781" v="21859" actId="120"/>
        <pc:sldMkLst>
          <pc:docMk/>
          <pc:sldMk cId="1546949026" sldId="426"/>
        </pc:sldMkLst>
        <pc:spChg chg="mod">
          <ac:chgData name="Hannah Peplinski" userId="732f42bb-9f3f-4980-bf23-3efc4903f968" providerId="ADAL" clId="{2AE89452-0B97-40B9-A600-317EB70F3717}" dt="2026-09-10T22:16:09.859" v="21857" actId="120"/>
          <ac:spMkLst>
            <pc:docMk/>
            <pc:sldMk cId="1546949026" sldId="426"/>
            <ac:spMk id="3" creationId="{6FA32350-DC88-4114-0653-6DAE30D8B206}"/>
          </ac:spMkLst>
        </pc:spChg>
        <pc:spChg chg="mod">
          <ac:chgData name="Hannah Peplinski" userId="732f42bb-9f3f-4980-bf23-3efc4903f968" providerId="ADAL" clId="{2AE89452-0B97-40B9-A600-317EB70F3717}" dt="2026-09-10T22:16:15.781" v="21859" actId="120"/>
          <ac:spMkLst>
            <pc:docMk/>
            <pc:sldMk cId="1546949026" sldId="426"/>
            <ac:spMk id="6" creationId="{62FBA3EE-7886-3655-9995-C543FAB681B8}"/>
          </ac:spMkLst>
        </pc:spChg>
      </pc:sldChg>
      <pc:sldChg chg="modSp add mod">
        <pc:chgData name="Hannah Peplinski" userId="732f42bb-9f3f-4980-bf23-3efc4903f968" providerId="ADAL" clId="{2AE89452-0B97-40B9-A600-317EB70F3717}" dt="2026-09-10T22:17:21.772" v="21864" actId="14100"/>
        <pc:sldMkLst>
          <pc:docMk/>
          <pc:sldMk cId="2738568786" sldId="427"/>
        </pc:sldMkLst>
        <pc:spChg chg="mod">
          <ac:chgData name="Hannah Peplinski" userId="732f42bb-9f3f-4980-bf23-3efc4903f968" providerId="ADAL" clId="{2AE89452-0B97-40B9-A600-317EB70F3717}" dt="2026-09-10T22:17:21.772" v="21864" actId="14100"/>
          <ac:spMkLst>
            <pc:docMk/>
            <pc:sldMk cId="2738568786" sldId="427"/>
            <ac:spMk id="9" creationId="{E293C8DE-94AB-D690-700B-153549384E29}"/>
          </ac:spMkLst>
        </pc:spChg>
      </pc:sldChg>
      <pc:sldChg chg="addSp delSp modSp add mod">
        <pc:chgData name="Hannah Peplinski" userId="732f42bb-9f3f-4980-bf23-3efc4903f968" providerId="ADAL" clId="{2AE89452-0B97-40B9-A600-317EB70F3717}" dt="2026-09-10T22:17:42.950" v="21866" actId="962"/>
        <pc:sldMkLst>
          <pc:docMk/>
          <pc:sldMk cId="1706600719" sldId="429"/>
        </pc:sldMkLst>
        <pc:picChg chg="add mod">
          <ac:chgData name="Hannah Peplinski" userId="732f42bb-9f3f-4980-bf23-3efc4903f968" providerId="ADAL" clId="{2AE89452-0B97-40B9-A600-317EB70F3717}" dt="2026-09-10T22:17:42.950" v="21866" actId="962"/>
          <ac:picMkLst>
            <pc:docMk/>
            <pc:sldMk cId="1706600719" sldId="429"/>
            <ac:picMk id="3" creationId="{0652FFB8-CB44-6B12-BC3A-1241DEF91111}"/>
          </ac:picMkLst>
        </pc:picChg>
      </pc:sldChg>
      <pc:sldChg chg="addSp delSp modSp add mod">
        <pc:chgData name="Hannah Peplinski" userId="732f42bb-9f3f-4980-bf23-3efc4903f968" providerId="ADAL" clId="{2AE89452-0B97-40B9-A600-317EB70F3717}" dt="2026-09-23T17:46:31.606" v="22389"/>
        <pc:sldMkLst>
          <pc:docMk/>
          <pc:sldMk cId="131326555" sldId="430"/>
        </pc:sldMkLst>
        <pc:spChg chg="mod">
          <ac:chgData name="Hannah Peplinski" userId="732f42bb-9f3f-4980-bf23-3efc4903f968" providerId="ADAL" clId="{2AE89452-0B97-40B9-A600-317EB70F3717}" dt="2026-09-23T17:46:31.606" v="22389"/>
          <ac:spMkLst>
            <pc:docMk/>
            <pc:sldMk cId="131326555" sldId="430"/>
            <ac:spMk id="15" creationId="{DDD5E0E8-5E78-DE59-BB29-DD1F0F8E95BB}"/>
          </ac:spMkLst>
        </pc:spChg>
        <pc:picChg chg="add mod">
          <ac:chgData name="Hannah Peplinski" userId="732f42bb-9f3f-4980-bf23-3efc4903f968" providerId="ADAL" clId="{2AE89452-0B97-40B9-A600-317EB70F3717}" dt="2026-09-10T22:17:53.263" v="21868" actId="962"/>
          <ac:picMkLst>
            <pc:docMk/>
            <pc:sldMk cId="131326555" sldId="430"/>
            <ac:picMk id="5" creationId="{4A7B4433-736D-A20B-D9D2-CFB6F61FB2B3}"/>
          </ac:picMkLst>
        </pc:picChg>
      </pc:sldChg>
      <pc:sldChg chg="addSp delSp modSp add mod">
        <pc:chgData name="Hannah Peplinski" userId="732f42bb-9f3f-4980-bf23-3efc4903f968" providerId="ADAL" clId="{2AE89452-0B97-40B9-A600-317EB70F3717}" dt="2026-09-10T22:18:06.851" v="21870" actId="962"/>
        <pc:sldMkLst>
          <pc:docMk/>
          <pc:sldMk cId="174796362" sldId="431"/>
        </pc:sldMkLst>
        <pc:picChg chg="add mod">
          <ac:chgData name="Hannah Peplinski" userId="732f42bb-9f3f-4980-bf23-3efc4903f968" providerId="ADAL" clId="{2AE89452-0B97-40B9-A600-317EB70F3717}" dt="2026-09-10T22:18:06.851" v="21870" actId="962"/>
          <ac:picMkLst>
            <pc:docMk/>
            <pc:sldMk cId="174796362" sldId="431"/>
            <ac:picMk id="3" creationId="{95B4B973-E53C-56C4-AD57-6E94F2E8A059}"/>
          </ac:picMkLst>
        </pc:picChg>
      </pc:sldChg>
      <pc:sldChg chg="addSp delSp modSp add mod">
        <pc:chgData name="Hannah Peplinski" userId="732f42bb-9f3f-4980-bf23-3efc4903f968" providerId="ADAL" clId="{2AE89452-0B97-40B9-A600-317EB70F3717}" dt="2026-09-23T17:47:09.217" v="22397" actId="1076"/>
        <pc:sldMkLst>
          <pc:docMk/>
          <pc:sldMk cId="1551630954" sldId="432"/>
        </pc:sldMkLst>
        <pc:spChg chg="mod">
          <ac:chgData name="Hannah Peplinski" userId="732f42bb-9f3f-4980-bf23-3efc4903f968" providerId="ADAL" clId="{2AE89452-0B97-40B9-A600-317EB70F3717}" dt="2026-09-23T17:46:57.924" v="22393" actId="1076"/>
          <ac:spMkLst>
            <pc:docMk/>
            <pc:sldMk cId="1551630954" sldId="432"/>
            <ac:spMk id="7" creationId="{3B3837F7-476E-8B0F-B373-00A5614466E1}"/>
          </ac:spMkLst>
        </pc:spChg>
        <pc:spChg chg="mod">
          <ac:chgData name="Hannah Peplinski" userId="732f42bb-9f3f-4980-bf23-3efc4903f968" providerId="ADAL" clId="{2AE89452-0B97-40B9-A600-317EB70F3717}" dt="2026-09-23T17:47:09.217" v="22397" actId="1076"/>
          <ac:spMkLst>
            <pc:docMk/>
            <pc:sldMk cId="1551630954" sldId="432"/>
            <ac:spMk id="9" creationId="{976763C7-5181-E7D4-E205-9D6488DB735A}"/>
          </ac:spMkLst>
        </pc:spChg>
        <pc:picChg chg="add mod">
          <ac:chgData name="Hannah Peplinski" userId="732f42bb-9f3f-4980-bf23-3efc4903f968" providerId="ADAL" clId="{2AE89452-0B97-40B9-A600-317EB70F3717}" dt="2026-09-23T17:46:51.688" v="22391" actId="1076"/>
          <ac:picMkLst>
            <pc:docMk/>
            <pc:sldMk cId="1551630954" sldId="432"/>
            <ac:picMk id="6" creationId="{ED76BE21-3805-497C-6A27-92021627BAA2}"/>
          </ac:picMkLst>
        </pc:picChg>
      </pc:sldChg>
      <pc:sldChg chg="addSp delSp modSp add mod">
        <pc:chgData name="Hannah Peplinski" userId="732f42bb-9f3f-4980-bf23-3efc4903f968" providerId="ADAL" clId="{2AE89452-0B97-40B9-A600-317EB70F3717}" dt="2026-09-10T22:18:34.715" v="21874" actId="962"/>
        <pc:sldMkLst>
          <pc:docMk/>
          <pc:sldMk cId="3800895138" sldId="433"/>
        </pc:sldMkLst>
        <pc:picChg chg="add mod">
          <ac:chgData name="Hannah Peplinski" userId="732f42bb-9f3f-4980-bf23-3efc4903f968" providerId="ADAL" clId="{2AE89452-0B97-40B9-A600-317EB70F3717}" dt="2026-09-10T22:18:34.715" v="21874" actId="962"/>
          <ac:picMkLst>
            <pc:docMk/>
            <pc:sldMk cId="3800895138" sldId="433"/>
            <ac:picMk id="3" creationId="{BD49653B-F545-DCAE-9290-1F112F3F6601}"/>
          </ac:picMkLst>
        </pc:picChg>
      </pc:sldChg>
      <pc:sldChg chg="addSp delSp modSp add mod">
        <pc:chgData name="Hannah Peplinski" userId="732f42bb-9f3f-4980-bf23-3efc4903f968" providerId="ADAL" clId="{2AE89452-0B97-40B9-A600-317EB70F3717}" dt="2026-09-23T17:47:45.161" v="22408" actId="1076"/>
        <pc:sldMkLst>
          <pc:docMk/>
          <pc:sldMk cId="2703883022" sldId="434"/>
        </pc:sldMkLst>
        <pc:spChg chg="mod">
          <ac:chgData name="Hannah Peplinski" userId="732f42bb-9f3f-4980-bf23-3efc4903f968" providerId="ADAL" clId="{2AE89452-0B97-40B9-A600-317EB70F3717}" dt="2026-09-23T17:47:40.532" v="22405" actId="14100"/>
          <ac:spMkLst>
            <pc:docMk/>
            <pc:sldMk cId="2703883022" sldId="434"/>
            <ac:spMk id="8" creationId="{1AFE50CF-7856-FC3A-06A6-FBE8DBE63B32}"/>
          </ac:spMkLst>
        </pc:spChg>
        <pc:spChg chg="mod">
          <ac:chgData name="Hannah Peplinski" userId="732f42bb-9f3f-4980-bf23-3efc4903f968" providerId="ADAL" clId="{2AE89452-0B97-40B9-A600-317EB70F3717}" dt="2026-09-23T17:47:43.903" v="22407" actId="1076"/>
          <ac:spMkLst>
            <pc:docMk/>
            <pc:sldMk cId="2703883022" sldId="434"/>
            <ac:spMk id="10" creationId="{88A7EA96-92B4-BE3D-E04B-3E503BA55488}"/>
          </ac:spMkLst>
        </pc:spChg>
        <pc:picChg chg="add mod">
          <ac:chgData name="Hannah Peplinski" userId="732f42bb-9f3f-4980-bf23-3efc4903f968" providerId="ADAL" clId="{2AE89452-0B97-40B9-A600-317EB70F3717}" dt="2026-09-23T17:47:45.161" v="22408" actId="1076"/>
          <ac:picMkLst>
            <pc:docMk/>
            <pc:sldMk cId="2703883022" sldId="434"/>
            <ac:picMk id="6" creationId="{3D0F2654-A5C8-23D6-2720-A739D0E7F08C}"/>
          </ac:picMkLst>
        </pc:picChg>
      </pc:sldChg>
      <pc:sldChg chg="addSp delSp modSp add mod">
        <pc:chgData name="Hannah Peplinski" userId="732f42bb-9f3f-4980-bf23-3efc4903f968" providerId="ADAL" clId="{2AE89452-0B97-40B9-A600-317EB70F3717}" dt="2026-09-23T17:48:35.994" v="22422" actId="1076"/>
        <pc:sldMkLst>
          <pc:docMk/>
          <pc:sldMk cId="3162274199" sldId="436"/>
        </pc:sldMkLst>
        <pc:spChg chg="mod">
          <ac:chgData name="Hannah Peplinski" userId="732f42bb-9f3f-4980-bf23-3efc4903f968" providerId="ADAL" clId="{2AE89452-0B97-40B9-A600-317EB70F3717}" dt="2026-09-23T17:48:22.362" v="22417" actId="1076"/>
          <ac:spMkLst>
            <pc:docMk/>
            <pc:sldMk cId="3162274199" sldId="436"/>
            <ac:spMk id="14" creationId="{DD9A628C-0BA2-4ACC-8245-E1647121FB0F}"/>
          </ac:spMkLst>
        </pc:spChg>
        <pc:spChg chg="mod">
          <ac:chgData name="Hannah Peplinski" userId="732f42bb-9f3f-4980-bf23-3efc4903f968" providerId="ADAL" clId="{2AE89452-0B97-40B9-A600-317EB70F3717}" dt="2026-09-23T17:48:29.404" v="22420" actId="1076"/>
          <ac:spMkLst>
            <pc:docMk/>
            <pc:sldMk cId="3162274199" sldId="436"/>
            <ac:spMk id="16" creationId="{F0663BBC-6DC6-8CC3-FA46-C2117223326B}"/>
          </ac:spMkLst>
        </pc:spChg>
        <pc:picChg chg="add mod">
          <ac:chgData name="Hannah Peplinski" userId="732f42bb-9f3f-4980-bf23-3efc4903f968" providerId="ADAL" clId="{2AE89452-0B97-40B9-A600-317EB70F3717}" dt="2026-09-23T17:48:35.994" v="22422" actId="1076"/>
          <ac:picMkLst>
            <pc:docMk/>
            <pc:sldMk cId="3162274199" sldId="436"/>
            <ac:picMk id="3" creationId="{587964F6-61B2-EB78-0AD8-9957F818AA6D}"/>
          </ac:picMkLst>
        </pc:picChg>
      </pc:sldChg>
      <pc:sldChg chg="addSp delSp modSp add mod">
        <pc:chgData name="Hannah Peplinski" userId="732f42bb-9f3f-4980-bf23-3efc4903f968" providerId="ADAL" clId="{2AE89452-0B97-40B9-A600-317EB70F3717}" dt="2026-09-23T17:49:17.652" v="22431" actId="1076"/>
        <pc:sldMkLst>
          <pc:docMk/>
          <pc:sldMk cId="2970220589" sldId="437"/>
        </pc:sldMkLst>
        <pc:spChg chg="mod">
          <ac:chgData name="Hannah Peplinski" userId="732f42bb-9f3f-4980-bf23-3efc4903f968" providerId="ADAL" clId="{2AE89452-0B97-40B9-A600-317EB70F3717}" dt="2026-09-23T17:49:13.475" v="22430" actId="20577"/>
          <ac:spMkLst>
            <pc:docMk/>
            <pc:sldMk cId="2970220589" sldId="437"/>
            <ac:spMk id="15" creationId="{DFF72E88-0257-9F87-090E-7B7D016447FD}"/>
          </ac:spMkLst>
        </pc:spChg>
        <pc:picChg chg="add mod">
          <ac:chgData name="Hannah Peplinski" userId="732f42bb-9f3f-4980-bf23-3efc4903f968" providerId="ADAL" clId="{2AE89452-0B97-40B9-A600-317EB70F3717}" dt="2026-09-23T17:49:17.652" v="22431" actId="1076"/>
          <ac:picMkLst>
            <pc:docMk/>
            <pc:sldMk cId="2970220589" sldId="437"/>
            <ac:picMk id="3" creationId="{B605785C-DA63-76A2-3DB9-A6701070ECF1}"/>
          </ac:picMkLst>
        </pc:picChg>
      </pc:sldChg>
      <pc:sldChg chg="addSp delSp modSp add mod">
        <pc:chgData name="Hannah Peplinski" userId="732f42bb-9f3f-4980-bf23-3efc4903f968" providerId="ADAL" clId="{2AE89452-0B97-40B9-A600-317EB70F3717}" dt="2026-09-23T17:50:03.453" v="22441" actId="120"/>
        <pc:sldMkLst>
          <pc:docMk/>
          <pc:sldMk cId="123347638" sldId="438"/>
        </pc:sldMkLst>
        <pc:spChg chg="mod">
          <ac:chgData name="Hannah Peplinski" userId="732f42bb-9f3f-4980-bf23-3efc4903f968" providerId="ADAL" clId="{2AE89452-0B97-40B9-A600-317EB70F3717}" dt="2026-09-23T17:49:42.025" v="22435" actId="1076"/>
          <ac:spMkLst>
            <pc:docMk/>
            <pc:sldMk cId="123347638" sldId="438"/>
            <ac:spMk id="13" creationId="{5564D841-CA43-1E00-6402-0970FEAAC782}"/>
          </ac:spMkLst>
        </pc:spChg>
        <pc:spChg chg="mod">
          <ac:chgData name="Hannah Peplinski" userId="732f42bb-9f3f-4980-bf23-3efc4903f968" providerId="ADAL" clId="{2AE89452-0B97-40B9-A600-317EB70F3717}" dt="2026-09-23T17:50:03.453" v="22441" actId="120"/>
          <ac:spMkLst>
            <pc:docMk/>
            <pc:sldMk cId="123347638" sldId="438"/>
            <ac:spMk id="15" creationId="{8B26D15D-D0A0-7898-C835-19474AC0DF59}"/>
          </ac:spMkLst>
        </pc:spChg>
        <pc:picChg chg="add mod">
          <ac:chgData name="Hannah Peplinski" userId="732f42bb-9f3f-4980-bf23-3efc4903f968" providerId="ADAL" clId="{2AE89452-0B97-40B9-A600-317EB70F3717}" dt="2026-09-23T17:49:57.899" v="22440" actId="1076"/>
          <ac:picMkLst>
            <pc:docMk/>
            <pc:sldMk cId="123347638" sldId="438"/>
            <ac:picMk id="3" creationId="{E2160443-E87B-DE50-7308-DEFA0F2A3D69}"/>
          </ac:picMkLst>
        </pc:picChg>
      </pc:sldChg>
      <pc:sldChg chg="addSp delSp modSp add mod">
        <pc:chgData name="Hannah Peplinski" userId="732f42bb-9f3f-4980-bf23-3efc4903f968" providerId="ADAL" clId="{2AE89452-0B97-40B9-A600-317EB70F3717}" dt="2026-09-23T17:50:45.661" v="22451" actId="1076"/>
        <pc:sldMkLst>
          <pc:docMk/>
          <pc:sldMk cId="2175067529" sldId="439"/>
        </pc:sldMkLst>
        <pc:spChg chg="mod">
          <ac:chgData name="Hannah Peplinski" userId="732f42bb-9f3f-4980-bf23-3efc4903f968" providerId="ADAL" clId="{2AE89452-0B97-40B9-A600-317EB70F3717}" dt="2026-09-23T17:50:40.980" v="22450" actId="1076"/>
          <ac:spMkLst>
            <pc:docMk/>
            <pc:sldMk cId="2175067529" sldId="439"/>
            <ac:spMk id="10" creationId="{B0D5E349-58EA-0BCA-0760-616DBA800D30}"/>
          </ac:spMkLst>
        </pc:spChg>
        <pc:picChg chg="add mod">
          <ac:chgData name="Hannah Peplinski" userId="732f42bb-9f3f-4980-bf23-3efc4903f968" providerId="ADAL" clId="{2AE89452-0B97-40B9-A600-317EB70F3717}" dt="2026-09-23T17:50:45.661" v="22451" actId="1076"/>
          <ac:picMkLst>
            <pc:docMk/>
            <pc:sldMk cId="2175067529" sldId="439"/>
            <ac:picMk id="7" creationId="{A6796701-B179-9ACC-49D5-7E8A256FEDD1}"/>
          </ac:picMkLst>
        </pc:picChg>
      </pc:sldChg>
      <pc:sldChg chg="addSp delSp modSp add mod">
        <pc:chgData name="Hannah Peplinski" userId="732f42bb-9f3f-4980-bf23-3efc4903f968" providerId="ADAL" clId="{2AE89452-0B97-40B9-A600-317EB70F3717}" dt="2026-09-23T17:51:19.756" v="22458" actId="1076"/>
        <pc:sldMkLst>
          <pc:docMk/>
          <pc:sldMk cId="2713428883" sldId="440"/>
        </pc:sldMkLst>
        <pc:spChg chg="mod">
          <ac:chgData name="Hannah Peplinski" userId="732f42bb-9f3f-4980-bf23-3efc4903f968" providerId="ADAL" clId="{2AE89452-0B97-40B9-A600-317EB70F3717}" dt="2026-09-23T17:51:10.736" v="22454" actId="1076"/>
          <ac:spMkLst>
            <pc:docMk/>
            <pc:sldMk cId="2713428883" sldId="440"/>
            <ac:spMk id="13" creationId="{AC9EA7BE-21BE-9887-DC16-96CF4DC3D301}"/>
          </ac:spMkLst>
        </pc:spChg>
        <pc:spChg chg="mod">
          <ac:chgData name="Hannah Peplinski" userId="732f42bb-9f3f-4980-bf23-3efc4903f968" providerId="ADAL" clId="{2AE89452-0B97-40B9-A600-317EB70F3717}" dt="2026-09-23T17:51:16.501" v="22457" actId="1076"/>
          <ac:spMkLst>
            <pc:docMk/>
            <pc:sldMk cId="2713428883" sldId="440"/>
            <ac:spMk id="15" creationId="{2A9D97D9-B6F8-3ACB-1AD7-C9B7521B68E9}"/>
          </ac:spMkLst>
        </pc:spChg>
        <pc:picChg chg="add mod">
          <ac:chgData name="Hannah Peplinski" userId="732f42bb-9f3f-4980-bf23-3efc4903f968" providerId="ADAL" clId="{2AE89452-0B97-40B9-A600-317EB70F3717}" dt="2026-09-23T17:51:19.756" v="22458" actId="1076"/>
          <ac:picMkLst>
            <pc:docMk/>
            <pc:sldMk cId="2713428883" sldId="440"/>
            <ac:picMk id="3" creationId="{A4DAF5BB-08F7-C1F0-7E41-19F63D9356DF}"/>
          </ac:picMkLst>
        </pc:picChg>
      </pc:sldChg>
      <pc:sldChg chg="addSp delSp modSp add mod">
        <pc:chgData name="Hannah Peplinski" userId="732f42bb-9f3f-4980-bf23-3efc4903f968" providerId="ADAL" clId="{2AE89452-0B97-40B9-A600-317EB70F3717}" dt="2026-09-23T17:51:53.546" v="22467" actId="1076"/>
        <pc:sldMkLst>
          <pc:docMk/>
          <pc:sldMk cId="2483593144" sldId="441"/>
        </pc:sldMkLst>
        <pc:spChg chg="mod">
          <ac:chgData name="Hannah Peplinski" userId="732f42bb-9f3f-4980-bf23-3efc4903f968" providerId="ADAL" clId="{2AE89452-0B97-40B9-A600-317EB70F3717}" dt="2026-09-23T17:51:48.861" v="22465" actId="1076"/>
          <ac:spMkLst>
            <pc:docMk/>
            <pc:sldMk cId="2483593144" sldId="441"/>
            <ac:spMk id="10" creationId="{CD63E98D-5347-2685-5194-6FE1D08E4662}"/>
          </ac:spMkLst>
        </pc:spChg>
        <pc:spChg chg="mod">
          <ac:chgData name="Hannah Peplinski" userId="732f42bb-9f3f-4980-bf23-3efc4903f968" providerId="ADAL" clId="{2AE89452-0B97-40B9-A600-317EB70F3717}" dt="2026-09-23T17:51:53.546" v="22467" actId="1076"/>
          <ac:spMkLst>
            <pc:docMk/>
            <pc:sldMk cId="2483593144" sldId="441"/>
            <ac:spMk id="12" creationId="{AEF9DBDA-3F5B-7469-8D7A-6A53EF69D0E6}"/>
          </ac:spMkLst>
        </pc:spChg>
        <pc:picChg chg="add mod">
          <ac:chgData name="Hannah Peplinski" userId="732f42bb-9f3f-4980-bf23-3efc4903f968" providerId="ADAL" clId="{2AE89452-0B97-40B9-A600-317EB70F3717}" dt="2026-09-23T17:51:51.232" v="22466" actId="1076"/>
          <ac:picMkLst>
            <pc:docMk/>
            <pc:sldMk cId="2483593144" sldId="441"/>
            <ac:picMk id="7" creationId="{35A6390E-B49E-1A68-C01B-CDBD180EE1C4}"/>
          </ac:picMkLst>
        </pc:picChg>
      </pc:sldChg>
      <pc:sldChg chg="addSp delSp modSp add mod">
        <pc:chgData name="Hannah Peplinski" userId="732f42bb-9f3f-4980-bf23-3efc4903f968" providerId="ADAL" clId="{2AE89452-0B97-40B9-A600-317EB70F3717}" dt="2026-09-23T17:52:43.697" v="22476" actId="1076"/>
        <pc:sldMkLst>
          <pc:docMk/>
          <pc:sldMk cId="192352881" sldId="443"/>
        </pc:sldMkLst>
        <pc:spChg chg="mod">
          <ac:chgData name="Hannah Peplinski" userId="732f42bb-9f3f-4980-bf23-3efc4903f968" providerId="ADAL" clId="{2AE89452-0B97-40B9-A600-317EB70F3717}" dt="2026-09-23T17:52:32.120" v="22472" actId="1076"/>
          <ac:spMkLst>
            <pc:docMk/>
            <pc:sldMk cId="192352881" sldId="443"/>
            <ac:spMk id="6" creationId="{7A83B5A1-48B7-8A7F-E912-CF586B1AAE8E}"/>
          </ac:spMkLst>
        </pc:spChg>
        <pc:spChg chg="mod">
          <ac:chgData name="Hannah Peplinski" userId="732f42bb-9f3f-4980-bf23-3efc4903f968" providerId="ADAL" clId="{2AE89452-0B97-40B9-A600-317EB70F3717}" dt="2026-09-23T17:52:43.697" v="22476" actId="1076"/>
          <ac:spMkLst>
            <pc:docMk/>
            <pc:sldMk cId="192352881" sldId="443"/>
            <ac:spMk id="8" creationId="{04CE13B2-0D64-C167-EFB1-D524967A900E}"/>
          </ac:spMkLst>
        </pc:spChg>
        <pc:picChg chg="add mod">
          <ac:chgData name="Hannah Peplinski" userId="732f42bb-9f3f-4980-bf23-3efc4903f968" providerId="ADAL" clId="{2AE89452-0B97-40B9-A600-317EB70F3717}" dt="2026-09-23T17:52:42.083" v="22475" actId="1076"/>
          <ac:picMkLst>
            <pc:docMk/>
            <pc:sldMk cId="192352881" sldId="443"/>
            <ac:picMk id="7" creationId="{CF55D63C-71A7-8FDC-8A77-2862ED8AC90A}"/>
          </ac:picMkLst>
        </pc:picChg>
      </pc:sldChg>
      <pc:sldChg chg="addSp delSp modSp add mod">
        <pc:chgData name="Hannah Peplinski" userId="732f42bb-9f3f-4980-bf23-3efc4903f968" providerId="ADAL" clId="{2AE89452-0B97-40B9-A600-317EB70F3717}" dt="2026-09-23T17:53:31.222" v="22487" actId="1076"/>
        <pc:sldMkLst>
          <pc:docMk/>
          <pc:sldMk cId="3228484811" sldId="444"/>
        </pc:sldMkLst>
        <pc:spChg chg="mod">
          <ac:chgData name="Hannah Peplinski" userId="732f42bb-9f3f-4980-bf23-3efc4903f968" providerId="ADAL" clId="{2AE89452-0B97-40B9-A600-317EB70F3717}" dt="2026-09-23T17:53:31.222" v="22487" actId="1076"/>
          <ac:spMkLst>
            <pc:docMk/>
            <pc:sldMk cId="3228484811" sldId="444"/>
            <ac:spMk id="12" creationId="{EDD483C7-B5DD-2839-CBA8-D55A3E0199B8}"/>
          </ac:spMkLst>
        </pc:spChg>
        <pc:spChg chg="mod">
          <ac:chgData name="Hannah Peplinski" userId="732f42bb-9f3f-4980-bf23-3efc4903f968" providerId="ADAL" clId="{2AE89452-0B97-40B9-A600-317EB70F3717}" dt="2026-09-23T17:53:28.798" v="22486" actId="1076"/>
          <ac:spMkLst>
            <pc:docMk/>
            <pc:sldMk cId="3228484811" sldId="444"/>
            <ac:spMk id="14" creationId="{264F1742-435F-1F3E-6E7D-CA4395AF0DDE}"/>
          </ac:spMkLst>
        </pc:spChg>
        <pc:picChg chg="add mod">
          <ac:chgData name="Hannah Peplinski" userId="732f42bb-9f3f-4980-bf23-3efc4903f968" providerId="ADAL" clId="{2AE89452-0B97-40B9-A600-317EB70F3717}" dt="2026-09-23T17:52:49.575" v="22477" actId="1076"/>
          <ac:picMkLst>
            <pc:docMk/>
            <pc:sldMk cId="3228484811" sldId="444"/>
            <ac:picMk id="3" creationId="{2A41FA63-5EFB-D9BF-95DC-92212FAEF7BE}"/>
          </ac:picMkLst>
        </pc:picChg>
      </pc:sldChg>
      <pc:sldChg chg="addSp delSp modSp add mod">
        <pc:chgData name="Hannah Peplinski" userId="732f42bb-9f3f-4980-bf23-3efc4903f968" providerId="ADAL" clId="{2AE89452-0B97-40B9-A600-317EB70F3717}" dt="2026-09-23T17:54:02.537" v="22493" actId="1076"/>
        <pc:sldMkLst>
          <pc:docMk/>
          <pc:sldMk cId="685646332" sldId="445"/>
        </pc:sldMkLst>
        <pc:spChg chg="mod">
          <ac:chgData name="Hannah Peplinski" userId="732f42bb-9f3f-4980-bf23-3efc4903f968" providerId="ADAL" clId="{2AE89452-0B97-40B9-A600-317EB70F3717}" dt="2026-09-23T17:53:44.570" v="22490" actId="1076"/>
          <ac:spMkLst>
            <pc:docMk/>
            <pc:sldMk cId="685646332" sldId="445"/>
            <ac:spMk id="6" creationId="{01EB8565-D8C9-5889-7F82-30E3505ADD8F}"/>
          </ac:spMkLst>
        </pc:spChg>
        <pc:spChg chg="mod">
          <ac:chgData name="Hannah Peplinski" userId="732f42bb-9f3f-4980-bf23-3efc4903f968" providerId="ADAL" clId="{2AE89452-0B97-40B9-A600-317EB70F3717}" dt="2026-09-23T17:54:02.537" v="22493" actId="1076"/>
          <ac:spMkLst>
            <pc:docMk/>
            <pc:sldMk cId="685646332" sldId="445"/>
            <ac:spMk id="8" creationId="{A18857E3-2D38-9125-6CA5-DD53CE7506F0}"/>
          </ac:spMkLst>
        </pc:spChg>
        <pc:picChg chg="add mod">
          <ac:chgData name="Hannah Peplinski" userId="732f42bb-9f3f-4980-bf23-3efc4903f968" providerId="ADAL" clId="{2AE89452-0B97-40B9-A600-317EB70F3717}" dt="2026-09-23T17:53:39.989" v="22488" actId="1076"/>
          <ac:picMkLst>
            <pc:docMk/>
            <pc:sldMk cId="685646332" sldId="445"/>
            <ac:picMk id="7" creationId="{53C9220E-FF52-E541-0A51-2D8C4F1015CF}"/>
          </ac:picMkLst>
        </pc:picChg>
      </pc:sldChg>
      <pc:sldChg chg="addSp delSp modSp add mod">
        <pc:chgData name="Hannah Peplinski" userId="732f42bb-9f3f-4980-bf23-3efc4903f968" providerId="ADAL" clId="{2AE89452-0B97-40B9-A600-317EB70F3717}" dt="2026-09-23T17:54:43.301" v="22504" actId="1076"/>
        <pc:sldMkLst>
          <pc:docMk/>
          <pc:sldMk cId="3952313948" sldId="446"/>
        </pc:sldMkLst>
        <pc:spChg chg="mod">
          <ac:chgData name="Hannah Peplinski" userId="732f42bb-9f3f-4980-bf23-3efc4903f968" providerId="ADAL" clId="{2AE89452-0B97-40B9-A600-317EB70F3717}" dt="2026-09-23T17:54:41.233" v="22503" actId="1076"/>
          <ac:spMkLst>
            <pc:docMk/>
            <pc:sldMk cId="3952313948" sldId="446"/>
            <ac:spMk id="8" creationId="{7C945BAE-A3B3-D1D1-C16D-C5FFE46F5F26}"/>
          </ac:spMkLst>
        </pc:spChg>
        <pc:spChg chg="mod">
          <ac:chgData name="Hannah Peplinski" userId="732f42bb-9f3f-4980-bf23-3efc4903f968" providerId="ADAL" clId="{2AE89452-0B97-40B9-A600-317EB70F3717}" dt="2026-09-23T17:54:38.944" v="22502" actId="1076"/>
          <ac:spMkLst>
            <pc:docMk/>
            <pc:sldMk cId="3952313948" sldId="446"/>
            <ac:spMk id="10" creationId="{BCB2605D-CFC7-8FAC-3FC9-7BAFCB73E685}"/>
          </ac:spMkLst>
        </pc:spChg>
        <pc:picChg chg="add mod">
          <ac:chgData name="Hannah Peplinski" userId="732f42bb-9f3f-4980-bf23-3efc4903f968" providerId="ADAL" clId="{2AE89452-0B97-40B9-A600-317EB70F3717}" dt="2026-09-23T17:54:43.301" v="22504" actId="1076"/>
          <ac:picMkLst>
            <pc:docMk/>
            <pc:sldMk cId="3952313948" sldId="446"/>
            <ac:picMk id="9" creationId="{3D54ED4C-B293-D815-029B-C53896FC1C05}"/>
          </ac:picMkLst>
        </pc:picChg>
      </pc:sldChg>
      <pc:sldChg chg="addSp delSp modSp add mod">
        <pc:chgData name="Hannah Peplinski" userId="732f42bb-9f3f-4980-bf23-3efc4903f968" providerId="ADAL" clId="{2AE89452-0B97-40B9-A600-317EB70F3717}" dt="2026-09-23T17:55:32.138" v="22514" actId="1076"/>
        <pc:sldMkLst>
          <pc:docMk/>
          <pc:sldMk cId="836641386" sldId="447"/>
        </pc:sldMkLst>
        <pc:spChg chg="add mod">
          <ac:chgData name="Hannah Peplinski" userId="732f42bb-9f3f-4980-bf23-3efc4903f968" providerId="ADAL" clId="{2AE89452-0B97-40B9-A600-317EB70F3717}" dt="2026-09-23T17:55:26.662" v="22513" actId="1076"/>
          <ac:spMkLst>
            <pc:docMk/>
            <pc:sldMk cId="836641386" sldId="447"/>
            <ac:spMk id="3" creationId="{37DADD0A-5095-B962-B517-38113E9CAD4B}"/>
          </ac:spMkLst>
        </pc:spChg>
        <pc:spChg chg="mod">
          <ac:chgData name="Hannah Peplinski" userId="732f42bb-9f3f-4980-bf23-3efc4903f968" providerId="ADAL" clId="{2AE89452-0B97-40B9-A600-317EB70F3717}" dt="2026-09-23T17:55:11.187" v="22508" actId="1076"/>
          <ac:spMkLst>
            <pc:docMk/>
            <pc:sldMk cId="836641386" sldId="447"/>
            <ac:spMk id="6" creationId="{36F031E4-636E-6C82-B0A5-749BD9D28681}"/>
          </ac:spMkLst>
        </pc:spChg>
        <pc:picChg chg="add mod">
          <ac:chgData name="Hannah Peplinski" userId="732f42bb-9f3f-4980-bf23-3efc4903f968" providerId="ADAL" clId="{2AE89452-0B97-40B9-A600-317EB70F3717}" dt="2026-09-23T17:55:32.138" v="22514" actId="1076"/>
          <ac:picMkLst>
            <pc:docMk/>
            <pc:sldMk cId="836641386" sldId="447"/>
            <ac:picMk id="7" creationId="{EBFFD600-B4A6-37F7-ED63-291F040FEC3B}"/>
          </ac:picMkLst>
        </pc:picChg>
      </pc:sldChg>
      <pc:sldChg chg="addSp delSp modSp add mod">
        <pc:chgData name="Hannah Peplinski" userId="732f42bb-9f3f-4980-bf23-3efc4903f968" providerId="ADAL" clId="{2AE89452-0B97-40B9-A600-317EB70F3717}" dt="2026-09-23T17:56:23.337" v="22525" actId="1076"/>
        <pc:sldMkLst>
          <pc:docMk/>
          <pc:sldMk cId="2750431881" sldId="448"/>
        </pc:sldMkLst>
        <pc:spChg chg="mod">
          <ac:chgData name="Hannah Peplinski" userId="732f42bb-9f3f-4980-bf23-3efc4903f968" providerId="ADAL" clId="{2AE89452-0B97-40B9-A600-317EB70F3717}" dt="2026-09-23T17:56:19.843" v="22524" actId="1076"/>
          <ac:spMkLst>
            <pc:docMk/>
            <pc:sldMk cId="2750431881" sldId="448"/>
            <ac:spMk id="7" creationId="{1189CF63-4CBA-34DE-AEAF-3392E2E7E997}"/>
          </ac:spMkLst>
        </pc:spChg>
        <pc:spChg chg="mod">
          <ac:chgData name="Hannah Peplinski" userId="732f42bb-9f3f-4980-bf23-3efc4903f968" providerId="ADAL" clId="{2AE89452-0B97-40B9-A600-317EB70F3717}" dt="2026-09-23T17:56:17.619" v="22523" actId="1076"/>
          <ac:spMkLst>
            <pc:docMk/>
            <pc:sldMk cId="2750431881" sldId="448"/>
            <ac:spMk id="9" creationId="{98DCA531-77A2-7CB1-0DD9-2D482B0BA29E}"/>
          </ac:spMkLst>
        </pc:spChg>
        <pc:picChg chg="add mod">
          <ac:chgData name="Hannah Peplinski" userId="732f42bb-9f3f-4980-bf23-3efc4903f968" providerId="ADAL" clId="{2AE89452-0B97-40B9-A600-317EB70F3717}" dt="2026-09-23T17:56:23.337" v="22525" actId="1076"/>
          <ac:picMkLst>
            <pc:docMk/>
            <pc:sldMk cId="2750431881" sldId="448"/>
            <ac:picMk id="8" creationId="{E2B08175-395F-D92C-CF20-84B3DC55C686}"/>
          </ac:picMkLst>
        </pc:picChg>
      </pc:sldChg>
      <pc:sldChg chg="addSp delSp modSp add mod">
        <pc:chgData name="Hannah Peplinski" userId="732f42bb-9f3f-4980-bf23-3efc4903f968" providerId="ADAL" clId="{2AE89452-0B97-40B9-A600-317EB70F3717}" dt="2026-09-10T22:22:20.205" v="21902" actId="962"/>
        <pc:sldMkLst>
          <pc:docMk/>
          <pc:sldMk cId="1975634622" sldId="450"/>
        </pc:sldMkLst>
        <pc:picChg chg="add mod">
          <ac:chgData name="Hannah Peplinski" userId="732f42bb-9f3f-4980-bf23-3efc4903f968" providerId="ADAL" clId="{2AE89452-0B97-40B9-A600-317EB70F3717}" dt="2026-09-10T22:22:20.205" v="21902" actId="962"/>
          <ac:picMkLst>
            <pc:docMk/>
            <pc:sldMk cId="1975634622" sldId="450"/>
            <ac:picMk id="3" creationId="{3043C085-A306-7B53-A2FA-BFA32C1BBA7C}"/>
          </ac:picMkLst>
        </pc:picChg>
      </pc:sldChg>
      <pc:sldChg chg="addSp delSp modSp add mod">
        <pc:chgData name="Hannah Peplinski" userId="732f42bb-9f3f-4980-bf23-3efc4903f968" providerId="ADAL" clId="{2AE89452-0B97-40B9-A600-317EB70F3717}" dt="2026-09-23T17:57:37.887" v="22535" actId="1076"/>
        <pc:sldMkLst>
          <pc:docMk/>
          <pc:sldMk cId="3144166385" sldId="451"/>
        </pc:sldMkLst>
        <pc:spChg chg="mod">
          <ac:chgData name="Hannah Peplinski" userId="732f42bb-9f3f-4980-bf23-3efc4903f968" providerId="ADAL" clId="{2AE89452-0B97-40B9-A600-317EB70F3717}" dt="2026-09-23T17:57:37.887" v="22535" actId="1076"/>
          <ac:spMkLst>
            <pc:docMk/>
            <pc:sldMk cId="3144166385" sldId="451"/>
            <ac:spMk id="14" creationId="{8951F982-A2D5-787B-2077-E1CC9555C30A}"/>
          </ac:spMkLst>
        </pc:spChg>
        <pc:spChg chg="mod">
          <ac:chgData name="Hannah Peplinski" userId="732f42bb-9f3f-4980-bf23-3efc4903f968" providerId="ADAL" clId="{2AE89452-0B97-40B9-A600-317EB70F3717}" dt="2026-09-23T17:57:32.622" v="22533" actId="1076"/>
          <ac:spMkLst>
            <pc:docMk/>
            <pc:sldMk cId="3144166385" sldId="451"/>
            <ac:spMk id="16" creationId="{20946B98-8825-60BC-A5D0-FAAA73B32E62}"/>
          </ac:spMkLst>
        </pc:spChg>
        <pc:picChg chg="add mod">
          <ac:chgData name="Hannah Peplinski" userId="732f42bb-9f3f-4980-bf23-3efc4903f968" providerId="ADAL" clId="{2AE89452-0B97-40B9-A600-317EB70F3717}" dt="2026-09-23T17:57:35.710" v="22534" actId="1076"/>
          <ac:picMkLst>
            <pc:docMk/>
            <pc:sldMk cId="3144166385" sldId="451"/>
            <ac:picMk id="3" creationId="{21F2798A-0F3D-68E3-2ABA-334687A577EC}"/>
          </ac:picMkLst>
        </pc:picChg>
      </pc:sldChg>
      <pc:sldChg chg="addSp delSp modSp add mod">
        <pc:chgData name="Hannah Peplinski" userId="732f42bb-9f3f-4980-bf23-3efc4903f968" providerId="ADAL" clId="{2AE89452-0B97-40B9-A600-317EB70F3717}" dt="2026-09-10T22:23:10.334" v="21906" actId="962"/>
        <pc:sldMkLst>
          <pc:docMk/>
          <pc:sldMk cId="1736161414" sldId="452"/>
        </pc:sldMkLst>
        <pc:picChg chg="add mod">
          <ac:chgData name="Hannah Peplinski" userId="732f42bb-9f3f-4980-bf23-3efc4903f968" providerId="ADAL" clId="{2AE89452-0B97-40B9-A600-317EB70F3717}" dt="2026-09-10T22:23:10.334" v="21906" actId="962"/>
          <ac:picMkLst>
            <pc:docMk/>
            <pc:sldMk cId="1736161414" sldId="452"/>
            <ac:picMk id="3" creationId="{90EBC811-F4F5-6032-DBA7-757F9C727C54}"/>
          </ac:picMkLst>
        </pc:picChg>
      </pc:sldChg>
      <pc:sldChg chg="addSp delSp modSp add mod">
        <pc:chgData name="Hannah Peplinski" userId="732f42bb-9f3f-4980-bf23-3efc4903f968" providerId="ADAL" clId="{2AE89452-0B97-40B9-A600-317EB70F3717}" dt="2026-09-23T17:59:48.249" v="22545" actId="1076"/>
        <pc:sldMkLst>
          <pc:docMk/>
          <pc:sldMk cId="3014611553" sldId="453"/>
        </pc:sldMkLst>
        <pc:spChg chg="mod">
          <ac:chgData name="Hannah Peplinski" userId="732f42bb-9f3f-4980-bf23-3efc4903f968" providerId="ADAL" clId="{2AE89452-0B97-40B9-A600-317EB70F3717}" dt="2026-09-23T17:59:48.249" v="22545" actId="1076"/>
          <ac:spMkLst>
            <pc:docMk/>
            <pc:sldMk cId="3014611553" sldId="453"/>
            <ac:spMk id="7" creationId="{81CD454C-367C-C5F2-0E17-01D68F95D86A}"/>
          </ac:spMkLst>
        </pc:spChg>
        <pc:spChg chg="mod">
          <ac:chgData name="Hannah Peplinski" userId="732f42bb-9f3f-4980-bf23-3efc4903f968" providerId="ADAL" clId="{2AE89452-0B97-40B9-A600-317EB70F3717}" dt="2026-09-23T17:59:45.343" v="22544" actId="1076"/>
          <ac:spMkLst>
            <pc:docMk/>
            <pc:sldMk cId="3014611553" sldId="453"/>
            <ac:spMk id="9" creationId="{5CECC419-11E7-59A1-0C61-2E4C04D239F1}"/>
          </ac:spMkLst>
        </pc:spChg>
        <pc:picChg chg="add mod">
          <ac:chgData name="Hannah Peplinski" userId="732f42bb-9f3f-4980-bf23-3efc4903f968" providerId="ADAL" clId="{2AE89452-0B97-40B9-A600-317EB70F3717}" dt="2026-09-23T17:59:38.893" v="22542" actId="1076"/>
          <ac:picMkLst>
            <pc:docMk/>
            <pc:sldMk cId="3014611553" sldId="453"/>
            <ac:picMk id="8" creationId="{0B58B09C-B50B-C776-4A3A-84D7DA890899}"/>
          </ac:picMkLst>
        </pc:picChg>
      </pc:sldChg>
      <pc:sldChg chg="addSp delSp modSp add mod">
        <pc:chgData name="Hannah Peplinski" userId="732f42bb-9f3f-4980-bf23-3efc4903f968" providerId="ADAL" clId="{2AE89452-0B97-40B9-A600-317EB70F3717}" dt="2026-09-10T22:23:34.536" v="21910" actId="962"/>
        <pc:sldMkLst>
          <pc:docMk/>
          <pc:sldMk cId="4146004574" sldId="454"/>
        </pc:sldMkLst>
        <pc:picChg chg="add mod">
          <ac:chgData name="Hannah Peplinski" userId="732f42bb-9f3f-4980-bf23-3efc4903f968" providerId="ADAL" clId="{2AE89452-0B97-40B9-A600-317EB70F3717}" dt="2026-09-10T22:23:34.536" v="21910" actId="962"/>
          <ac:picMkLst>
            <pc:docMk/>
            <pc:sldMk cId="4146004574" sldId="454"/>
            <ac:picMk id="3" creationId="{FC1282C7-BF73-FA8E-7817-54C936737071}"/>
          </ac:picMkLst>
        </pc:picChg>
      </pc:sldChg>
      <pc:sldChg chg="addSp delSp modSp add mod">
        <pc:chgData name="Hannah Peplinski" userId="732f42bb-9f3f-4980-bf23-3efc4903f968" providerId="ADAL" clId="{2AE89452-0B97-40B9-A600-317EB70F3717}" dt="2026-09-23T18:00:47.789" v="22554" actId="1076"/>
        <pc:sldMkLst>
          <pc:docMk/>
          <pc:sldMk cId="1833406307" sldId="455"/>
        </pc:sldMkLst>
        <pc:spChg chg="mod">
          <ac:chgData name="Hannah Peplinski" userId="732f42bb-9f3f-4980-bf23-3efc4903f968" providerId="ADAL" clId="{2AE89452-0B97-40B9-A600-317EB70F3717}" dt="2026-09-23T18:00:41.579" v="22552" actId="14100"/>
          <ac:spMkLst>
            <pc:docMk/>
            <pc:sldMk cId="1833406307" sldId="455"/>
            <ac:spMk id="8" creationId="{0CC464E5-D773-3538-A765-F1244E583189}"/>
          </ac:spMkLst>
        </pc:spChg>
        <pc:spChg chg="mod">
          <ac:chgData name="Hannah Peplinski" userId="732f42bb-9f3f-4980-bf23-3efc4903f968" providerId="ADAL" clId="{2AE89452-0B97-40B9-A600-317EB70F3717}" dt="2026-09-23T18:00:44.214" v="22553" actId="1076"/>
          <ac:spMkLst>
            <pc:docMk/>
            <pc:sldMk cId="1833406307" sldId="455"/>
            <ac:spMk id="10" creationId="{A1A3199D-19CC-37D3-1D88-3508A72DF5CC}"/>
          </ac:spMkLst>
        </pc:spChg>
        <pc:picChg chg="add mod">
          <ac:chgData name="Hannah Peplinski" userId="732f42bb-9f3f-4980-bf23-3efc4903f968" providerId="ADAL" clId="{2AE89452-0B97-40B9-A600-317EB70F3717}" dt="2026-09-23T18:00:47.789" v="22554" actId="1076"/>
          <ac:picMkLst>
            <pc:docMk/>
            <pc:sldMk cId="1833406307" sldId="455"/>
            <ac:picMk id="7" creationId="{71CAC728-0B8F-0F0F-8B2F-6E3CF4344B0A}"/>
          </ac:picMkLst>
        </pc:picChg>
      </pc:sldChg>
      <pc:sldChg chg="addSp delSp modSp add mod">
        <pc:chgData name="Hannah Peplinski" userId="732f42bb-9f3f-4980-bf23-3efc4903f968" providerId="ADAL" clId="{2AE89452-0B97-40B9-A600-317EB70F3717}" dt="2026-09-23T18:01:45.059" v="22561" actId="1076"/>
        <pc:sldMkLst>
          <pc:docMk/>
          <pc:sldMk cId="2596692298" sldId="457"/>
        </pc:sldMkLst>
        <pc:spChg chg="mod">
          <ac:chgData name="Hannah Peplinski" userId="732f42bb-9f3f-4980-bf23-3efc4903f968" providerId="ADAL" clId="{2AE89452-0B97-40B9-A600-317EB70F3717}" dt="2026-09-23T18:01:33.980" v="22558" actId="14100"/>
          <ac:spMkLst>
            <pc:docMk/>
            <pc:sldMk cId="2596692298" sldId="457"/>
            <ac:spMk id="12" creationId="{F3FA2FB5-1D05-D1CD-02F8-F20EE9B3FA38}"/>
          </ac:spMkLst>
        </pc:spChg>
        <pc:spChg chg="mod">
          <ac:chgData name="Hannah Peplinski" userId="732f42bb-9f3f-4980-bf23-3efc4903f968" providerId="ADAL" clId="{2AE89452-0B97-40B9-A600-317EB70F3717}" dt="2026-09-23T18:01:45.059" v="22561" actId="1076"/>
          <ac:spMkLst>
            <pc:docMk/>
            <pc:sldMk cId="2596692298" sldId="457"/>
            <ac:spMk id="14" creationId="{07AFF826-ACA6-CA58-00BE-C3956BC55B02}"/>
          </ac:spMkLst>
        </pc:spChg>
        <pc:picChg chg="add mod">
          <ac:chgData name="Hannah Peplinski" userId="732f42bb-9f3f-4980-bf23-3efc4903f968" providerId="ADAL" clId="{2AE89452-0B97-40B9-A600-317EB70F3717}" dt="2026-09-23T18:01:36.097" v="22559" actId="1076"/>
          <ac:picMkLst>
            <pc:docMk/>
            <pc:sldMk cId="2596692298" sldId="457"/>
            <ac:picMk id="4" creationId="{D3340193-AFBC-DC96-E009-E117FBFB1AEF}"/>
          </ac:picMkLst>
        </pc:picChg>
      </pc:sldChg>
      <pc:sldChg chg="addSp delSp modSp add mod">
        <pc:chgData name="Hannah Peplinski" userId="732f42bb-9f3f-4980-bf23-3efc4903f968" providerId="ADAL" clId="{2AE89452-0B97-40B9-A600-317EB70F3717}" dt="2026-09-23T18:02:20.324" v="22567" actId="1076"/>
        <pc:sldMkLst>
          <pc:docMk/>
          <pc:sldMk cId="1342504333" sldId="458"/>
        </pc:sldMkLst>
        <pc:spChg chg="mod">
          <ac:chgData name="Hannah Peplinski" userId="732f42bb-9f3f-4980-bf23-3efc4903f968" providerId="ADAL" clId="{2AE89452-0B97-40B9-A600-317EB70F3717}" dt="2026-09-23T18:02:16.112" v="22565" actId="1076"/>
          <ac:spMkLst>
            <pc:docMk/>
            <pc:sldMk cId="1342504333" sldId="458"/>
            <ac:spMk id="12" creationId="{885B3E67-1813-040F-7554-82B12FFA2D28}"/>
          </ac:spMkLst>
        </pc:spChg>
        <pc:spChg chg="mod">
          <ac:chgData name="Hannah Peplinski" userId="732f42bb-9f3f-4980-bf23-3efc4903f968" providerId="ADAL" clId="{2AE89452-0B97-40B9-A600-317EB70F3717}" dt="2026-09-23T18:02:20.324" v="22567" actId="1076"/>
          <ac:spMkLst>
            <pc:docMk/>
            <pc:sldMk cId="1342504333" sldId="458"/>
            <ac:spMk id="14" creationId="{5EB8DC80-9867-855D-97ED-A14CF6A01A56}"/>
          </ac:spMkLst>
        </pc:spChg>
        <pc:picChg chg="add mod">
          <ac:chgData name="Hannah Peplinski" userId="732f42bb-9f3f-4980-bf23-3efc4903f968" providerId="ADAL" clId="{2AE89452-0B97-40B9-A600-317EB70F3717}" dt="2026-09-23T18:02:10.040" v="22563" actId="1076"/>
          <ac:picMkLst>
            <pc:docMk/>
            <pc:sldMk cId="1342504333" sldId="458"/>
            <ac:picMk id="3" creationId="{7679C031-4CC3-3CF4-FECD-24268F1DAA7A}"/>
          </ac:picMkLst>
        </pc:picChg>
      </pc:sldChg>
      <pc:sldChg chg="addSp delSp modSp add mod">
        <pc:chgData name="Hannah Peplinski" userId="732f42bb-9f3f-4980-bf23-3efc4903f968" providerId="ADAL" clId="{2AE89452-0B97-40B9-A600-317EB70F3717}" dt="2026-09-23T18:03:50.404" v="22586" actId="1076"/>
        <pc:sldMkLst>
          <pc:docMk/>
          <pc:sldMk cId="239967079" sldId="460"/>
        </pc:sldMkLst>
        <pc:spChg chg="mod">
          <ac:chgData name="Hannah Peplinski" userId="732f42bb-9f3f-4980-bf23-3efc4903f968" providerId="ADAL" clId="{2AE89452-0B97-40B9-A600-317EB70F3717}" dt="2026-09-23T18:03:33.239" v="22580" actId="1076"/>
          <ac:spMkLst>
            <pc:docMk/>
            <pc:sldMk cId="239967079" sldId="460"/>
            <ac:spMk id="14" creationId="{20CFED85-DB8C-EB67-949D-AC1C4FD4B953}"/>
          </ac:spMkLst>
        </pc:spChg>
        <pc:spChg chg="mod">
          <ac:chgData name="Hannah Peplinski" userId="732f42bb-9f3f-4980-bf23-3efc4903f968" providerId="ADAL" clId="{2AE89452-0B97-40B9-A600-317EB70F3717}" dt="2026-09-23T18:03:50.404" v="22586" actId="1076"/>
          <ac:spMkLst>
            <pc:docMk/>
            <pc:sldMk cId="239967079" sldId="460"/>
            <ac:spMk id="16" creationId="{C631ABBB-D5AA-4F69-85F6-ABDD61F63259}"/>
          </ac:spMkLst>
        </pc:spChg>
        <pc:picChg chg="add mod">
          <ac:chgData name="Hannah Peplinski" userId="732f42bb-9f3f-4980-bf23-3efc4903f968" providerId="ADAL" clId="{2AE89452-0B97-40B9-A600-317EB70F3717}" dt="2026-09-23T18:03:46.325" v="22584" actId="1076"/>
          <ac:picMkLst>
            <pc:docMk/>
            <pc:sldMk cId="239967079" sldId="460"/>
            <ac:picMk id="4" creationId="{A92731E0-ADB6-E814-8F23-62087555154A}"/>
          </ac:picMkLst>
        </pc:picChg>
      </pc:sldChg>
      <pc:sldChg chg="addSp delSp modSp add mod">
        <pc:chgData name="Hannah Peplinski" userId="732f42bb-9f3f-4980-bf23-3efc4903f968" providerId="ADAL" clId="{2AE89452-0B97-40B9-A600-317EB70F3717}" dt="2026-09-23T18:04:26.717" v="22596" actId="1076"/>
        <pc:sldMkLst>
          <pc:docMk/>
          <pc:sldMk cId="829339663" sldId="461"/>
        </pc:sldMkLst>
        <pc:spChg chg="mod">
          <ac:chgData name="Hannah Peplinski" userId="732f42bb-9f3f-4980-bf23-3efc4903f968" providerId="ADAL" clId="{2AE89452-0B97-40B9-A600-317EB70F3717}" dt="2026-09-23T18:04:18.117" v="22593" actId="14100"/>
          <ac:spMkLst>
            <pc:docMk/>
            <pc:sldMk cId="829339663" sldId="461"/>
            <ac:spMk id="12" creationId="{64F9A9F0-C02C-C02D-EEBA-7FBA15EC473F}"/>
          </ac:spMkLst>
        </pc:spChg>
        <pc:spChg chg="mod">
          <ac:chgData name="Hannah Peplinski" userId="732f42bb-9f3f-4980-bf23-3efc4903f968" providerId="ADAL" clId="{2AE89452-0B97-40B9-A600-317EB70F3717}" dt="2026-09-23T18:04:26.717" v="22596" actId="1076"/>
          <ac:spMkLst>
            <pc:docMk/>
            <pc:sldMk cId="829339663" sldId="461"/>
            <ac:spMk id="14" creationId="{B6BF86D1-DB54-9F78-40B7-7D945A0F27C2}"/>
          </ac:spMkLst>
        </pc:spChg>
        <pc:picChg chg="add mod">
          <ac:chgData name="Hannah Peplinski" userId="732f42bb-9f3f-4980-bf23-3efc4903f968" providerId="ADAL" clId="{2AE89452-0B97-40B9-A600-317EB70F3717}" dt="2026-09-23T18:04:22.381" v="22594" actId="14100"/>
          <ac:picMkLst>
            <pc:docMk/>
            <pc:sldMk cId="829339663" sldId="461"/>
            <ac:picMk id="3" creationId="{6414EE7B-CAC7-E9DD-EE48-7053414E7411}"/>
          </ac:picMkLst>
        </pc:picChg>
      </pc:sldChg>
      <pc:sldChg chg="addSp delSp modSp add mod ord modClrScheme chgLayout">
        <pc:chgData name="Hannah Peplinski" userId="732f42bb-9f3f-4980-bf23-3efc4903f968" providerId="ADAL" clId="{2AE89452-0B97-40B9-A600-317EB70F3717}" dt="2026-09-10T22:41:04.390" v="22291" actId="962"/>
        <pc:sldMkLst>
          <pc:docMk/>
          <pc:sldMk cId="611687636" sldId="463"/>
        </pc:sldMkLst>
        <pc:picChg chg="add mod">
          <ac:chgData name="Hannah Peplinski" userId="732f42bb-9f3f-4980-bf23-3efc4903f968" providerId="ADAL" clId="{2AE89452-0B97-40B9-A600-317EB70F3717}" dt="2026-09-10T22:38:26.708" v="22108" actId="962"/>
          <ac:picMkLst>
            <pc:docMk/>
            <pc:sldMk cId="611687636" sldId="463"/>
            <ac:picMk id="3" creationId="{E1733FCF-3DC7-BACB-D0AA-A5B1235554AA}"/>
          </ac:picMkLst>
        </pc:picChg>
        <pc:picChg chg="add mod">
          <ac:chgData name="Hannah Peplinski" userId="732f42bb-9f3f-4980-bf23-3efc4903f968" providerId="ADAL" clId="{2AE89452-0B97-40B9-A600-317EB70F3717}" dt="2026-09-10T22:39:20.565" v="22129" actId="962"/>
          <ac:picMkLst>
            <pc:docMk/>
            <pc:sldMk cId="611687636" sldId="463"/>
            <ac:picMk id="5" creationId="{F67BFF64-CB59-4D37-228F-75FEC9C9C13F}"/>
          </ac:picMkLst>
        </pc:picChg>
        <pc:picChg chg="add mod">
          <ac:chgData name="Hannah Peplinski" userId="732f42bb-9f3f-4980-bf23-3efc4903f968" providerId="ADAL" clId="{2AE89452-0B97-40B9-A600-317EB70F3717}" dt="2026-09-10T22:41:04.390" v="22291" actId="962"/>
          <ac:picMkLst>
            <pc:docMk/>
            <pc:sldMk cId="611687636" sldId="463"/>
            <ac:picMk id="11" creationId="{5F6E26F4-00AF-8F83-BF7E-67C252ABC784}"/>
          </ac:picMkLst>
        </pc:picChg>
      </pc:sldChg>
      <pc:sldChg chg="addSp delSp modSp add mod ord modClrScheme chgLayout">
        <pc:chgData name="Hannah Peplinski" userId="732f42bb-9f3f-4980-bf23-3efc4903f968" providerId="ADAL" clId="{2AE89452-0B97-40B9-A600-317EB70F3717}" dt="2026-09-10T22:36:33.442" v="22074" actId="962"/>
        <pc:sldMkLst>
          <pc:docMk/>
          <pc:sldMk cId="699638672" sldId="465"/>
        </pc:sldMkLst>
        <pc:spChg chg="add mod">
          <ac:chgData name="Hannah Peplinski" userId="732f42bb-9f3f-4980-bf23-3efc4903f968" providerId="ADAL" clId="{2AE89452-0B97-40B9-A600-317EB70F3717}" dt="2026-09-10T22:36:24.377" v="22072" actId="27636"/>
          <ac:spMkLst>
            <pc:docMk/>
            <pc:sldMk cId="699638672" sldId="465"/>
            <ac:spMk id="5" creationId="{98A6869E-61BD-CFB6-FED9-E8E984BA615F}"/>
          </ac:spMkLst>
        </pc:spChg>
        <pc:spChg chg="add mod">
          <ac:chgData name="Hannah Peplinski" userId="732f42bb-9f3f-4980-bf23-3efc4903f968" providerId="ADAL" clId="{2AE89452-0B97-40B9-A600-317EB70F3717}" dt="2026-09-10T22:36:15.634" v="22068" actId="1076"/>
          <ac:spMkLst>
            <pc:docMk/>
            <pc:sldMk cId="699638672" sldId="465"/>
            <ac:spMk id="8" creationId="{8CF8D467-D41F-85C7-A950-ACD1BC19B4A5}"/>
          </ac:spMkLst>
        </pc:spChg>
        <pc:picChg chg="add mod">
          <ac:chgData name="Hannah Peplinski" userId="732f42bb-9f3f-4980-bf23-3efc4903f968" providerId="ADAL" clId="{2AE89452-0B97-40B9-A600-317EB70F3717}" dt="2026-09-10T22:36:33.442" v="22074" actId="962"/>
          <ac:picMkLst>
            <pc:docMk/>
            <pc:sldMk cId="699638672" sldId="465"/>
            <ac:picMk id="4" creationId="{3FDE35FB-E74E-2C60-9494-04223BEB23CB}"/>
          </ac:picMkLst>
        </pc:picChg>
      </pc:sldChg>
      <pc:sldChg chg="addSp delSp modSp add mod ord modClrScheme chgLayout">
        <pc:chgData name="Hannah Peplinski" userId="732f42bb-9f3f-4980-bf23-3efc4903f968" providerId="ADAL" clId="{2AE89452-0B97-40B9-A600-317EB70F3717}" dt="2026-09-10T22:09:12.943" v="21789" actId="20577"/>
        <pc:sldMkLst>
          <pc:docMk/>
          <pc:sldMk cId="2167131253" sldId="466"/>
        </pc:sldMkLst>
        <pc:spChg chg="mod">
          <ac:chgData name="Hannah Peplinski" userId="732f42bb-9f3f-4980-bf23-3efc4903f968" providerId="ADAL" clId="{2AE89452-0B97-40B9-A600-317EB70F3717}" dt="2026-09-10T22:09:12.943" v="21789" actId="20577"/>
          <ac:spMkLst>
            <pc:docMk/>
            <pc:sldMk cId="2167131253" sldId="466"/>
            <ac:spMk id="15" creationId="{E63A6B88-F27E-E816-5F71-AAACB9FC5528}"/>
          </ac:spMkLst>
        </pc:spChg>
        <pc:picChg chg="mod">
          <ac:chgData name="Hannah Peplinski" userId="732f42bb-9f3f-4980-bf23-3efc4903f968" providerId="ADAL" clId="{2AE89452-0B97-40B9-A600-317EB70F3717}" dt="2026-09-10T22:08:56.079" v="21787" actId="962"/>
          <ac:picMkLst>
            <pc:docMk/>
            <pc:sldMk cId="2167131253" sldId="466"/>
            <ac:picMk id="3" creationId="{8AB1D373-7B18-6F4C-0C80-485982D6A404}"/>
          </ac:picMkLst>
        </pc:picChg>
        <pc:picChg chg="mod">
          <ac:chgData name="Hannah Peplinski" userId="732f42bb-9f3f-4980-bf23-3efc4903f968" providerId="ADAL" clId="{2AE89452-0B97-40B9-A600-317EB70F3717}" dt="2026-09-10T22:07:39.816" v="21777" actId="962"/>
          <ac:picMkLst>
            <pc:docMk/>
            <pc:sldMk cId="2167131253" sldId="466"/>
            <ac:picMk id="4" creationId="{C725C157-7362-7DD4-017E-A2A5AC5F5F9F}"/>
          </ac:picMkLst>
        </pc:picChg>
      </pc:sldChg>
      <pc:sldChg chg="addSp delSp modSp add mod ord">
        <pc:chgData name="Hannah Peplinski" userId="732f42bb-9f3f-4980-bf23-3efc4903f968" providerId="ADAL" clId="{2AE89452-0B97-40B9-A600-317EB70F3717}" dt="2026-09-23T18:06:04.608" v="22620" actId="14100"/>
        <pc:sldMkLst>
          <pc:docMk/>
          <pc:sldMk cId="1845436625" sldId="468"/>
        </pc:sldMkLst>
        <pc:spChg chg="mod">
          <ac:chgData name="Hannah Peplinski" userId="732f42bb-9f3f-4980-bf23-3efc4903f968" providerId="ADAL" clId="{2AE89452-0B97-40B9-A600-317EB70F3717}" dt="2026-09-23T18:06:04.608" v="22620" actId="14100"/>
          <ac:spMkLst>
            <pc:docMk/>
            <pc:sldMk cId="1845436625" sldId="468"/>
            <ac:spMk id="15" creationId="{BF71039E-7A25-17AA-BB98-E3DA5A09BF39}"/>
          </ac:spMkLst>
        </pc:spChg>
        <pc:spChg chg="mod">
          <ac:chgData name="Hannah Peplinski" userId="732f42bb-9f3f-4980-bf23-3efc4903f968" providerId="ADAL" clId="{2AE89452-0B97-40B9-A600-317EB70F3717}" dt="2026-09-23T18:05:50.622" v="22614" actId="1076"/>
          <ac:spMkLst>
            <pc:docMk/>
            <pc:sldMk cId="1845436625" sldId="468"/>
            <ac:spMk id="17" creationId="{2C99A3B5-348C-C233-8A1E-32BF7A862059}"/>
          </ac:spMkLst>
        </pc:spChg>
        <pc:picChg chg="add mod">
          <ac:chgData name="Hannah Peplinski" userId="732f42bb-9f3f-4980-bf23-3efc4903f968" providerId="ADAL" clId="{2AE89452-0B97-40B9-A600-317EB70F3717}" dt="2026-09-23T18:05:58.392" v="22618" actId="1076"/>
          <ac:picMkLst>
            <pc:docMk/>
            <pc:sldMk cId="1845436625" sldId="468"/>
            <ac:picMk id="3" creationId="{7EAB3DD7-728E-781E-2C64-93D1B5E9D7DB}"/>
          </ac:picMkLst>
        </pc:picChg>
      </pc:sldChg>
      <pc:sldChg chg="addSp delSp modSp add mod ord">
        <pc:chgData name="Hannah Peplinski" userId="732f42bb-9f3f-4980-bf23-3efc4903f968" providerId="ADAL" clId="{2AE89452-0B97-40B9-A600-317EB70F3717}" dt="2026-09-10T22:43:02.642" v="22293" actId="403"/>
        <pc:sldMkLst>
          <pc:docMk/>
          <pc:sldMk cId="285207553" sldId="469"/>
        </pc:sldMkLst>
        <pc:spChg chg="mod">
          <ac:chgData name="Hannah Peplinski" userId="732f42bb-9f3f-4980-bf23-3efc4903f968" providerId="ADAL" clId="{2AE89452-0B97-40B9-A600-317EB70F3717}" dt="2026-09-10T22:43:02.642" v="22293" actId="403"/>
          <ac:spMkLst>
            <pc:docMk/>
            <pc:sldMk cId="285207553" sldId="469"/>
            <ac:spMk id="30" creationId="{1C65B5EE-FD28-9DA3-C17F-40580C171ABB}"/>
          </ac:spMkLst>
        </pc:spChg>
        <pc:picChg chg="add mod">
          <ac:chgData name="Hannah Peplinski" userId="732f42bb-9f3f-4980-bf23-3efc4903f968" providerId="ADAL" clId="{2AE89452-0B97-40B9-A600-317EB70F3717}" dt="2026-09-10T22:42:55.284" v="22292" actId="1076"/>
          <ac:picMkLst>
            <pc:docMk/>
            <pc:sldMk cId="285207553" sldId="469"/>
            <ac:picMk id="10" creationId="{C47E92B5-5DB1-172F-0C44-5CF576468669}"/>
          </ac:picMkLst>
        </pc:picChg>
      </pc:sldChg>
      <pc:sldChg chg="addSp delSp modSp new mod">
        <pc:chgData name="Hannah Peplinski" userId="732f42bb-9f3f-4980-bf23-3efc4903f968" providerId="ADAL" clId="{2AE89452-0B97-40B9-A600-317EB70F3717}" dt="2026-09-23T18:07:01.723" v="22634" actId="1076"/>
        <pc:sldMkLst>
          <pc:docMk/>
          <pc:sldMk cId="2173823721" sldId="474"/>
        </pc:sldMkLst>
        <pc:spChg chg="add mod">
          <ac:chgData name="Hannah Peplinski" userId="732f42bb-9f3f-4980-bf23-3efc4903f968" providerId="ADAL" clId="{2AE89452-0B97-40B9-A600-317EB70F3717}" dt="2026-09-23T18:06:40.858" v="22627" actId="14100"/>
          <ac:spMkLst>
            <pc:docMk/>
            <pc:sldMk cId="2173823721" sldId="474"/>
            <ac:spMk id="4" creationId="{2D2C998D-A86B-F32F-FF25-1767DB35BA7B}"/>
          </ac:spMkLst>
        </pc:spChg>
        <pc:spChg chg="add mod">
          <ac:chgData name="Hannah Peplinski" userId="732f42bb-9f3f-4980-bf23-3efc4903f968" providerId="ADAL" clId="{2AE89452-0B97-40B9-A600-317EB70F3717}" dt="2026-09-23T18:07:01.723" v="22634" actId="1076"/>
          <ac:spMkLst>
            <pc:docMk/>
            <pc:sldMk cId="2173823721" sldId="474"/>
            <ac:spMk id="12" creationId="{6A46F64A-7F34-E1E1-51D6-ACF5E9654E6D}"/>
          </ac:spMkLst>
        </pc:spChg>
        <pc:picChg chg="add mod">
          <ac:chgData name="Hannah Peplinski" userId="732f42bb-9f3f-4980-bf23-3efc4903f968" providerId="ADAL" clId="{2AE89452-0B97-40B9-A600-317EB70F3717}" dt="2026-09-23T18:06:50.758" v="22630" actId="1076"/>
          <ac:picMkLst>
            <pc:docMk/>
            <pc:sldMk cId="2173823721" sldId="474"/>
            <ac:picMk id="3" creationId="{2F36C30B-51BD-BBEF-657A-FF9E2ABFC33A}"/>
          </ac:picMkLst>
        </pc:picChg>
      </pc:sldChg>
      <pc:sldChg chg="addSp delSp modSp add mod">
        <pc:chgData name="Hannah Peplinski" userId="732f42bb-9f3f-4980-bf23-3efc4903f968" providerId="ADAL" clId="{2AE89452-0B97-40B9-A600-317EB70F3717}" dt="2026-09-23T18:02:58.030" v="22573" actId="1076"/>
        <pc:sldMkLst>
          <pc:docMk/>
          <pc:sldMk cId="575284289" sldId="475"/>
        </pc:sldMkLst>
        <pc:spChg chg="mod">
          <ac:chgData name="Hannah Peplinski" userId="732f42bb-9f3f-4980-bf23-3efc4903f968" providerId="ADAL" clId="{2AE89452-0B97-40B9-A600-317EB70F3717}" dt="2026-09-23T18:02:55.348" v="22572" actId="14100"/>
          <ac:spMkLst>
            <pc:docMk/>
            <pc:sldMk cId="575284289" sldId="475"/>
            <ac:spMk id="11" creationId="{92B58451-67D5-850C-34B8-C6A1F0F2195D}"/>
          </ac:spMkLst>
        </pc:spChg>
        <pc:spChg chg="mod">
          <ac:chgData name="Hannah Peplinski" userId="732f42bb-9f3f-4980-bf23-3efc4903f968" providerId="ADAL" clId="{2AE89452-0B97-40B9-A600-317EB70F3717}" dt="2026-09-23T18:02:58.030" v="22573" actId="1076"/>
          <ac:spMkLst>
            <pc:docMk/>
            <pc:sldMk cId="575284289" sldId="475"/>
            <ac:spMk id="13" creationId="{BB796A7D-566C-207D-02BF-EB66C98CB9CA}"/>
          </ac:spMkLst>
        </pc:spChg>
        <pc:picChg chg="add mod">
          <ac:chgData name="Hannah Peplinski" userId="732f42bb-9f3f-4980-bf23-3efc4903f968" providerId="ADAL" clId="{2AE89452-0B97-40B9-A600-317EB70F3717}" dt="2026-09-23T18:02:52.355" v="22571" actId="1076"/>
          <ac:picMkLst>
            <pc:docMk/>
            <pc:sldMk cId="575284289" sldId="475"/>
            <ac:picMk id="4" creationId="{151E6348-0779-8828-D98F-10E1DF43F0D4}"/>
          </ac:picMkLst>
        </pc:picChg>
      </pc:sldChg>
      <pc:sldChg chg="addSp delSp modSp new mod">
        <pc:chgData name="Hannah Peplinski" userId="732f42bb-9f3f-4980-bf23-3efc4903f968" providerId="ADAL" clId="{2AE89452-0B97-40B9-A600-317EB70F3717}" dt="2026-09-23T18:05:19.226" v="22607" actId="1076"/>
        <pc:sldMkLst>
          <pc:docMk/>
          <pc:sldMk cId="961492813" sldId="476"/>
        </pc:sldMkLst>
        <pc:spChg chg="add mod">
          <ac:chgData name="Hannah Peplinski" userId="732f42bb-9f3f-4980-bf23-3efc4903f968" providerId="ADAL" clId="{2AE89452-0B97-40B9-A600-317EB70F3717}" dt="2026-09-23T18:05:10.203" v="22604" actId="14100"/>
          <ac:spMkLst>
            <pc:docMk/>
            <pc:sldMk cId="961492813" sldId="476"/>
            <ac:spMk id="4" creationId="{97A9AD25-B5E3-9210-2F54-C4CBC4BAD509}"/>
          </ac:spMkLst>
        </pc:spChg>
        <pc:spChg chg="add mod">
          <ac:chgData name="Hannah Peplinski" userId="732f42bb-9f3f-4980-bf23-3efc4903f968" providerId="ADAL" clId="{2AE89452-0B97-40B9-A600-317EB70F3717}" dt="2026-09-23T18:05:19.226" v="22607" actId="1076"/>
          <ac:spMkLst>
            <pc:docMk/>
            <pc:sldMk cId="961492813" sldId="476"/>
            <ac:spMk id="11" creationId="{60293177-8EB5-8E20-773B-A48B28263487}"/>
          </ac:spMkLst>
        </pc:spChg>
        <pc:picChg chg="add mod">
          <ac:chgData name="Hannah Peplinski" userId="732f42bb-9f3f-4980-bf23-3efc4903f968" providerId="ADAL" clId="{2AE89452-0B97-40B9-A600-317EB70F3717}" dt="2026-09-23T18:05:15.903" v="22606" actId="14100"/>
          <ac:picMkLst>
            <pc:docMk/>
            <pc:sldMk cId="961492813" sldId="476"/>
            <ac:picMk id="3" creationId="{DBC3012B-6B95-BFE6-1629-00D2636BF27F}"/>
          </ac:picMkLst>
        </pc:picChg>
      </pc:sldChg>
      <pc:sldChg chg="addSp delSp modSp new mod">
        <pc:chgData name="Hannah Peplinski" userId="732f42bb-9f3f-4980-bf23-3efc4903f968" providerId="ADAL" clId="{2AE89452-0B97-40B9-A600-317EB70F3717}" dt="2026-09-23T18:07:54.898" v="22650" actId="14100"/>
        <pc:sldMkLst>
          <pc:docMk/>
          <pc:sldMk cId="2187518456" sldId="477"/>
        </pc:sldMkLst>
        <pc:spChg chg="add mod">
          <ac:chgData name="Hannah Peplinski" userId="732f42bb-9f3f-4980-bf23-3efc4903f968" providerId="ADAL" clId="{2AE89452-0B97-40B9-A600-317EB70F3717}" dt="2026-09-23T18:07:54.898" v="22650" actId="14100"/>
          <ac:spMkLst>
            <pc:docMk/>
            <pc:sldMk cId="2187518456" sldId="477"/>
            <ac:spMk id="4" creationId="{D3851956-1CAC-9A5C-156E-9B40CA22CDB3}"/>
          </ac:spMkLst>
        </pc:spChg>
        <pc:spChg chg="add mod">
          <ac:chgData name="Hannah Peplinski" userId="732f42bb-9f3f-4980-bf23-3efc4903f968" providerId="ADAL" clId="{2AE89452-0B97-40B9-A600-317EB70F3717}" dt="2026-09-23T18:07:45.578" v="22647" actId="14100"/>
          <ac:spMkLst>
            <pc:docMk/>
            <pc:sldMk cId="2187518456" sldId="477"/>
            <ac:spMk id="11" creationId="{27CA440D-A288-C23D-AF6F-15CBDCE8E89E}"/>
          </ac:spMkLst>
        </pc:spChg>
        <pc:picChg chg="add mod">
          <ac:chgData name="Hannah Peplinski" userId="732f42bb-9f3f-4980-bf23-3efc4903f968" providerId="ADAL" clId="{2AE89452-0B97-40B9-A600-317EB70F3717}" dt="2026-09-23T18:07:47.542" v="22648" actId="1076"/>
          <ac:picMkLst>
            <pc:docMk/>
            <pc:sldMk cId="2187518456" sldId="477"/>
            <ac:picMk id="3" creationId="{E43ABF9D-A114-DBF9-C58A-56FDCA6DAE66}"/>
          </ac:picMkLst>
        </pc:picChg>
      </pc:sldChg>
      <pc:sldChg chg="addSp delSp modSp new mod">
        <pc:chgData name="Hannah Peplinski" userId="732f42bb-9f3f-4980-bf23-3efc4903f968" providerId="ADAL" clId="{2AE89452-0B97-40B9-A600-317EB70F3717}" dt="2026-09-23T17:46:06.047" v="22388" actId="1076"/>
        <pc:sldMkLst>
          <pc:docMk/>
          <pc:sldMk cId="1068204017" sldId="478"/>
        </pc:sldMkLst>
        <pc:spChg chg="add mod">
          <ac:chgData name="Hannah Peplinski" userId="732f42bb-9f3f-4980-bf23-3efc4903f968" providerId="ADAL" clId="{2AE89452-0B97-40B9-A600-317EB70F3717}" dt="2026-09-23T17:46:02.618" v="22387" actId="1076"/>
          <ac:spMkLst>
            <pc:docMk/>
            <pc:sldMk cId="1068204017" sldId="478"/>
            <ac:spMk id="4" creationId="{1C404558-A3FC-07F1-C9F3-7D30F0993ED2}"/>
          </ac:spMkLst>
        </pc:spChg>
        <pc:spChg chg="add mod">
          <ac:chgData name="Hannah Peplinski" userId="732f42bb-9f3f-4980-bf23-3efc4903f968" providerId="ADAL" clId="{2AE89452-0B97-40B9-A600-317EB70F3717}" dt="2026-09-23T17:45:56.370" v="22385" actId="1076"/>
          <ac:spMkLst>
            <pc:docMk/>
            <pc:sldMk cId="1068204017" sldId="478"/>
            <ac:spMk id="11" creationId="{5AD75A8F-9B7B-9050-86C9-10DC400A4078}"/>
          </ac:spMkLst>
        </pc:spChg>
        <pc:picChg chg="add mod">
          <ac:chgData name="Hannah Peplinski" userId="732f42bb-9f3f-4980-bf23-3efc4903f968" providerId="ADAL" clId="{2AE89452-0B97-40B9-A600-317EB70F3717}" dt="2026-09-23T17:46:06.047" v="22388" actId="1076"/>
          <ac:picMkLst>
            <pc:docMk/>
            <pc:sldMk cId="1068204017" sldId="478"/>
            <ac:picMk id="3" creationId="{E0B56369-05E0-088C-EC3F-A274E2F730D3}"/>
          </ac:picMkLst>
        </pc:picChg>
      </pc:sldChg>
      <pc:sldChg chg="delSp new del mod setBg">
        <pc:chgData name="Hannah Peplinski" userId="732f42bb-9f3f-4980-bf23-3efc4903f968" providerId="ADAL" clId="{2AE89452-0B97-40B9-A600-317EB70F3717}" dt="2026-10-06T13:57:29.395" v="22733" actId="2696"/>
        <pc:sldMkLst>
          <pc:docMk/>
          <pc:sldMk cId="2165715502" sldId="479"/>
        </pc:sldMkLst>
        <pc:spChg chg="del">
          <ac:chgData name="Hannah Peplinski" userId="732f42bb-9f3f-4980-bf23-3efc4903f968" providerId="ADAL" clId="{2AE89452-0B97-40B9-A600-317EB70F3717}" dt="2026-10-06T13:57:07.270" v="22730" actId="478"/>
          <ac:spMkLst>
            <pc:docMk/>
            <pc:sldMk cId="2165715502" sldId="479"/>
            <ac:spMk id="2" creationId="{07DB5D8B-4295-268A-9DE6-D0EB319B93F9}"/>
          </ac:spMkLst>
        </pc:spChg>
        <pc:spChg chg="del">
          <ac:chgData name="Hannah Peplinski" userId="732f42bb-9f3f-4980-bf23-3efc4903f968" providerId="ADAL" clId="{2AE89452-0B97-40B9-A600-317EB70F3717}" dt="2026-10-06T13:57:07.270" v="22730" actId="478"/>
          <ac:spMkLst>
            <pc:docMk/>
            <pc:sldMk cId="2165715502" sldId="479"/>
            <ac:spMk id="3" creationId="{4354A7FF-9B5E-4ED8-F182-F04D132D1C0C}"/>
          </ac:spMkLst>
        </pc:spChg>
        <pc:spChg chg="del">
          <ac:chgData name="Hannah Peplinski" userId="732f42bb-9f3f-4980-bf23-3efc4903f968" providerId="ADAL" clId="{2AE89452-0B97-40B9-A600-317EB70F3717}" dt="2026-10-06T13:57:07.270" v="22730" actId="478"/>
          <ac:spMkLst>
            <pc:docMk/>
            <pc:sldMk cId="2165715502" sldId="479"/>
            <ac:spMk id="4" creationId="{928925FD-B21A-6773-DC6D-4EDFB12A96FB}"/>
          </ac:spMkLst>
        </pc:spChg>
        <pc:spChg chg="del">
          <ac:chgData name="Hannah Peplinski" userId="732f42bb-9f3f-4980-bf23-3efc4903f968" providerId="ADAL" clId="{2AE89452-0B97-40B9-A600-317EB70F3717}" dt="2026-10-06T13:57:07.270" v="22730" actId="478"/>
          <ac:spMkLst>
            <pc:docMk/>
            <pc:sldMk cId="2165715502" sldId="479"/>
            <ac:spMk id="5" creationId="{05CE4860-AF54-B870-ED4F-D6AA427A8854}"/>
          </ac:spMkLst>
        </pc:spChg>
        <pc:spChg chg="del">
          <ac:chgData name="Hannah Peplinski" userId="732f42bb-9f3f-4980-bf23-3efc4903f968" providerId="ADAL" clId="{2AE89452-0B97-40B9-A600-317EB70F3717}" dt="2026-10-06T13:57:07.270" v="22730" actId="478"/>
          <ac:spMkLst>
            <pc:docMk/>
            <pc:sldMk cId="2165715502" sldId="479"/>
            <ac:spMk id="6" creationId="{52C0CE24-5056-7CA8-57EB-75E00A3990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8</a:t>
            </a:fld>
            <a:endParaRPr lang="en-US"/>
          </a:p>
        </p:txBody>
      </p:sp>
    </p:spTree>
    <p:extLst>
      <p:ext uri="{BB962C8B-B14F-4D97-AF65-F5344CB8AC3E}">
        <p14:creationId xmlns:p14="http://schemas.microsoft.com/office/powerpoint/2010/main" val="2656762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32</a:t>
            </a:fld>
            <a:endParaRPr lang="en-US"/>
          </a:p>
        </p:txBody>
      </p:sp>
    </p:spTree>
    <p:extLst>
      <p:ext uri="{BB962C8B-B14F-4D97-AF65-F5344CB8AC3E}">
        <p14:creationId xmlns:p14="http://schemas.microsoft.com/office/powerpoint/2010/main" val="99308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33</a:t>
            </a:fld>
            <a:endParaRPr lang="en-US"/>
          </a:p>
        </p:txBody>
      </p:sp>
    </p:spTree>
    <p:extLst>
      <p:ext uri="{BB962C8B-B14F-4D97-AF65-F5344CB8AC3E}">
        <p14:creationId xmlns:p14="http://schemas.microsoft.com/office/powerpoint/2010/main" val="1134339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39</a:t>
            </a:fld>
            <a:endParaRPr lang="en-US"/>
          </a:p>
        </p:txBody>
      </p:sp>
    </p:spTree>
    <p:extLst>
      <p:ext uri="{BB962C8B-B14F-4D97-AF65-F5344CB8AC3E}">
        <p14:creationId xmlns:p14="http://schemas.microsoft.com/office/powerpoint/2010/main" val="1064432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62</a:t>
            </a:fld>
            <a:endParaRPr lang="en-US"/>
          </a:p>
        </p:txBody>
      </p:sp>
    </p:spTree>
    <p:extLst>
      <p:ext uri="{BB962C8B-B14F-4D97-AF65-F5344CB8AC3E}">
        <p14:creationId xmlns:p14="http://schemas.microsoft.com/office/powerpoint/2010/main" val="939319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67</a:t>
            </a:fld>
            <a:endParaRPr lang="en-US"/>
          </a:p>
        </p:txBody>
      </p:sp>
    </p:spTree>
    <p:extLst>
      <p:ext uri="{BB962C8B-B14F-4D97-AF65-F5344CB8AC3E}">
        <p14:creationId xmlns:p14="http://schemas.microsoft.com/office/powerpoint/2010/main" val="4091245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86</a:t>
            </a:fld>
            <a:endParaRPr lang="en-US"/>
          </a:p>
        </p:txBody>
      </p:sp>
    </p:spTree>
    <p:extLst>
      <p:ext uri="{BB962C8B-B14F-4D97-AF65-F5344CB8AC3E}">
        <p14:creationId xmlns:p14="http://schemas.microsoft.com/office/powerpoint/2010/main" val="1705009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1430B-CE03-1744-D108-7AD70AB249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6B377F-CB98-FF24-EC8F-E8841AB78E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0B1822-51A3-54BA-514C-6D2F2F1B4261}"/>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5" name="Footer Placeholder 4">
            <a:extLst>
              <a:ext uri="{FF2B5EF4-FFF2-40B4-BE49-F238E27FC236}">
                <a16:creationId xmlns:a16="http://schemas.microsoft.com/office/drawing/2014/main" id="{26532945-1E1E-06F4-E25C-4B105A0C8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65EDF-20E2-4454-9758-BE3376A87471}"/>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2450648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60F7-B7F2-9A7D-583D-0BFFAC6A92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DF1FDC-9EB3-4C8C-5DAA-2663C6AAF9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D57864-BC0C-6FE9-6A33-D6E1186A1C2F}"/>
              </a:ext>
            </a:extLst>
          </p:cNvPr>
          <p:cNvSpPr>
            <a:spLocks noGrp="1"/>
          </p:cNvSpPr>
          <p:nvPr>
            <p:ph type="dt" sz="half" idx="10"/>
          </p:nvPr>
        </p:nvSpPr>
        <p:spPr/>
        <p:txBody>
          <a:bodyPr/>
          <a:lstStyle/>
          <a:p>
            <a:fld id="{EB2EAB20-55AC-4479-A7A6-DA2C4ECB6612}" type="datetimeFigureOut">
              <a:rPr lang="en-US" smtClean="0"/>
              <a:t>10/6/2026</a:t>
            </a:fld>
            <a:endParaRPr lang="en-US"/>
          </a:p>
        </p:txBody>
      </p:sp>
      <p:sp>
        <p:nvSpPr>
          <p:cNvPr id="5" name="Footer Placeholder 4">
            <a:extLst>
              <a:ext uri="{FF2B5EF4-FFF2-40B4-BE49-F238E27FC236}">
                <a16:creationId xmlns:a16="http://schemas.microsoft.com/office/drawing/2014/main" id="{066AB04A-42C7-E9AC-1D00-B79F93E7F8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C807E-28DF-6CFD-AAE4-2184BA437C57}"/>
              </a:ext>
            </a:extLst>
          </p:cNvPr>
          <p:cNvSpPr>
            <a:spLocks noGrp="1"/>
          </p:cNvSpPr>
          <p:nvPr>
            <p:ph type="sldNum" sz="quarter" idx="12"/>
          </p:nvPr>
        </p:nvSpPr>
        <p:spPr/>
        <p:txBody>
          <a:bodyPr/>
          <a:lstStyle/>
          <a:p>
            <a:fld id="{AC54B5AB-4383-4DA2-95C9-7C34993CED63}" type="slidenum">
              <a:rPr lang="en-US" smtClean="0"/>
              <a:t>‹#›</a:t>
            </a:fld>
            <a:endParaRPr lang="en-US"/>
          </a:p>
        </p:txBody>
      </p:sp>
    </p:spTree>
    <p:extLst>
      <p:ext uri="{BB962C8B-B14F-4D97-AF65-F5344CB8AC3E}">
        <p14:creationId xmlns:p14="http://schemas.microsoft.com/office/powerpoint/2010/main" val="260719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C7A0-6EC0-C8B9-47FA-2CDCEDFCFA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9AB582-33B9-7AA5-8819-75BB1DF6AE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4BCDC-1F10-3F6C-87FD-B867AB35DDF7}"/>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5" name="Footer Placeholder 4">
            <a:extLst>
              <a:ext uri="{FF2B5EF4-FFF2-40B4-BE49-F238E27FC236}">
                <a16:creationId xmlns:a16="http://schemas.microsoft.com/office/drawing/2014/main" id="{545DF092-99A6-8625-051E-52C302A68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97C188-C773-7178-1D73-79C6BE18A671}"/>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1077656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7B8FE-BB8F-41E3-A823-9DE4B56AB0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8C2634-4ABE-3C3D-5971-5F14BE5E2A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2AADAF-7457-69AE-C545-A734529C338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37CCB0-9716-318E-B5FE-41FC0BDFE37A}"/>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6" name="Footer Placeholder 5">
            <a:extLst>
              <a:ext uri="{FF2B5EF4-FFF2-40B4-BE49-F238E27FC236}">
                <a16:creationId xmlns:a16="http://schemas.microsoft.com/office/drawing/2014/main" id="{1FEF3274-0027-39A9-422A-A1FE46895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68506-C126-B9D4-8D7A-0FCB2C627449}"/>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100409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B1AA9-DD50-6BFA-DCF4-F49F97FE55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7235E6-1089-1748-001C-8815CF3B3C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16269F-D4B6-65C5-924E-62E5F292E3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FDA4AF-C38F-06CB-8AA7-5B02EDDA23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6E0EA2-B23E-74AD-93D9-0AA7BDB33D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F8B72B-CD67-7F64-BFF9-54977F50D69C}"/>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8" name="Footer Placeholder 7">
            <a:extLst>
              <a:ext uri="{FF2B5EF4-FFF2-40B4-BE49-F238E27FC236}">
                <a16:creationId xmlns:a16="http://schemas.microsoft.com/office/drawing/2014/main" id="{02688EB0-4AD7-C6B0-2FE4-A48CC7B1B4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267EF6-70E9-EAFB-93CD-C8806D60A5F4}"/>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1604562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F849D-BBA8-90DB-4B24-8E1695751F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5D3C50-00A3-3DF7-0105-92ED2A61DE3E}"/>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4" name="Footer Placeholder 3">
            <a:extLst>
              <a:ext uri="{FF2B5EF4-FFF2-40B4-BE49-F238E27FC236}">
                <a16:creationId xmlns:a16="http://schemas.microsoft.com/office/drawing/2014/main" id="{8B31B2B6-A0FC-86A4-2E09-2CF16FBAEC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A997E1-EEE4-6F6F-3D1A-6647B2C239D3}"/>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194347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EF5779-E795-1942-7818-B8D8C16D4107}"/>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3" name="Footer Placeholder 2">
            <a:extLst>
              <a:ext uri="{FF2B5EF4-FFF2-40B4-BE49-F238E27FC236}">
                <a16:creationId xmlns:a16="http://schemas.microsoft.com/office/drawing/2014/main" id="{3785DF33-18E2-A7B9-7A94-783DD43E3F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B5722F-47BE-93EA-EF54-D5A717C2BD10}"/>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21476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5196F-E9A1-C81C-EB22-202AED1921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F3BC39-E0BD-C52D-C99A-862CAF066D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9B8A3B-FA3B-6649-A0B1-58BA1AD14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30D06F-93CC-0BD0-F028-4AEC52682D30}"/>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6" name="Footer Placeholder 5">
            <a:extLst>
              <a:ext uri="{FF2B5EF4-FFF2-40B4-BE49-F238E27FC236}">
                <a16:creationId xmlns:a16="http://schemas.microsoft.com/office/drawing/2014/main" id="{3E19A511-49E2-2735-4CFA-5F732779E9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DF949C-17C0-0350-37D1-3A6A264ED910}"/>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3470157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442A9-EEAB-0574-7869-52B82FF598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9E7D6F-2AFA-528B-72F2-9E475359D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2B773D-9C45-08C4-2CD7-7A6018957C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8CCD03-92D9-F503-0328-F03BF6A3F5A1}"/>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6" name="Footer Placeholder 5">
            <a:extLst>
              <a:ext uri="{FF2B5EF4-FFF2-40B4-BE49-F238E27FC236}">
                <a16:creationId xmlns:a16="http://schemas.microsoft.com/office/drawing/2014/main" id="{A5FB14E7-2AA1-B39E-0BA9-D6F51EFA34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EAC81D-AE24-0628-04BD-4286C2DD4B00}"/>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1182789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CDD9-D1B9-CAC0-6655-37869860B9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75760C-8F8E-7CDC-0870-D6A3D5CB58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B4C135-9750-14EA-F0D2-E15001B2B686}"/>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5" name="Footer Placeholder 4">
            <a:extLst>
              <a:ext uri="{FF2B5EF4-FFF2-40B4-BE49-F238E27FC236}">
                <a16:creationId xmlns:a16="http://schemas.microsoft.com/office/drawing/2014/main" id="{3710F596-26CF-1E3D-32DD-9401FABEDE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DC3A9D-969D-1DBA-698B-95CF296CB104}"/>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96159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E00856-BEE4-FD33-2EB2-4C4392FB58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011B25-1D9F-25BE-5B8D-59826D5F49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9E9F4-8394-3650-2030-0041ECDE1FF6}"/>
              </a:ext>
            </a:extLst>
          </p:cNvPr>
          <p:cNvSpPr>
            <a:spLocks noGrp="1"/>
          </p:cNvSpPr>
          <p:nvPr>
            <p:ph type="dt" sz="half" idx="10"/>
          </p:nvPr>
        </p:nvSpPr>
        <p:spPr/>
        <p:txBody>
          <a:bodyPr/>
          <a:lstStyle/>
          <a:p>
            <a:fld id="{BB590D29-2038-4D5F-A8FD-27B52FF490F7}" type="datetimeFigureOut">
              <a:rPr lang="en-US" smtClean="0"/>
              <a:t>10/6/2026</a:t>
            </a:fld>
            <a:endParaRPr lang="en-US"/>
          </a:p>
        </p:txBody>
      </p:sp>
      <p:sp>
        <p:nvSpPr>
          <p:cNvPr id="5" name="Footer Placeholder 4">
            <a:extLst>
              <a:ext uri="{FF2B5EF4-FFF2-40B4-BE49-F238E27FC236}">
                <a16:creationId xmlns:a16="http://schemas.microsoft.com/office/drawing/2014/main" id="{28FED1E3-866F-F932-4FCD-50BE416335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3DB12-2A53-7C59-6F13-F20B03FF17C0}"/>
              </a:ext>
            </a:extLst>
          </p:cNvPr>
          <p:cNvSpPr>
            <a:spLocks noGrp="1"/>
          </p:cNvSpPr>
          <p:nvPr>
            <p:ph type="sldNum" sz="quarter" idx="12"/>
          </p:nvPr>
        </p:nvSpPr>
        <p:spPr/>
        <p:txBody>
          <a:bodyPr/>
          <a:lstStyle/>
          <a:p>
            <a:fld id="{7A5B43B7-3FCF-4DB7-8B58-05509EE6BCC2}" type="slidenum">
              <a:rPr lang="en-US" smtClean="0"/>
              <a:t>‹#›</a:t>
            </a:fld>
            <a:endParaRPr lang="en-US"/>
          </a:p>
        </p:txBody>
      </p:sp>
    </p:spTree>
    <p:extLst>
      <p:ext uri="{BB962C8B-B14F-4D97-AF65-F5344CB8AC3E}">
        <p14:creationId xmlns:p14="http://schemas.microsoft.com/office/powerpoint/2010/main" val="553411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Green)">
    <p:spTree>
      <p:nvGrpSpPr>
        <p:cNvPr id="1" name=""/>
        <p:cNvGrpSpPr/>
        <p:nvPr/>
      </p:nvGrpSpPr>
      <p:grpSpPr>
        <a:xfrm>
          <a:off x="0" y="0"/>
          <a:ext cx="0" cy="0"/>
          <a:chOff x="0" y="0"/>
          <a:chExt cx="0" cy="0"/>
        </a:xfrm>
      </p:grpSpPr>
      <p:pic>
        <p:nvPicPr>
          <p:cNvPr id="8" name="Picture 7" descr="University of Vermont logo: A dark green letter V outlined by a white shield and the text University of Vermont">
            <a:extLst>
              <a:ext uri="{FF2B5EF4-FFF2-40B4-BE49-F238E27FC236}">
                <a16:creationId xmlns:a16="http://schemas.microsoft.com/office/drawing/2014/main" id="{1708A8B4-B8CB-E276-4D3B-3C043C31F07A}"/>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Lora SemiBold" pitchFamily="2" charset="77"/>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01415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pic>
        <p:nvPicPr>
          <p:cNvPr id="8" name="Picture 7" descr="University of Vermont logo: A dark green letter V outlined by a white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9" y="6152528"/>
            <a:ext cx="1274766"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1224971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Lora SemiBold" pitchFamily="2" charset="77"/>
                <a:ea typeface="Frank Ruhl Libre" pitchFamily="2" charset="-79"/>
                <a:cs typeface="Frank Ruhl Libre" pitchFamily="2" charset="-79"/>
              </a:defRPr>
            </a:lvl1pPr>
          </a:lstStyle>
          <a:p>
            <a:r>
              <a:rPr lang="en-US"/>
              <a:t>Section Header</a:t>
            </a:r>
          </a:p>
        </p:txBody>
      </p:sp>
      <p:pic>
        <p:nvPicPr>
          <p:cNvPr id="8" name="Picture 7" descr="University of Vermont logo: A dark green letter V outlined by a white shield and the text University of Vermont">
            <a:extLst>
              <a:ext uri="{FF2B5EF4-FFF2-40B4-BE49-F238E27FC236}">
                <a16:creationId xmlns:a16="http://schemas.microsoft.com/office/drawing/2014/main" id="{31C91D99-D4A2-16B9-0F04-C6B9E89D0690}"/>
              </a:ext>
              <a:ext uri="{C183D7F6-B498-43B3-948B-1728B52AA6E4}">
                <adec:decorative xmlns:adec="http://schemas.microsoft.com/office/drawing/2017/decorative" val="0"/>
              </a:ext>
            </a:extLst>
          </p:cNvPr>
          <p:cNvPicPr>
            <a:picLocks noChangeAspect="1"/>
          </p:cNvPicPr>
          <p:nvPr userDrawn="1"/>
        </p:nvPicPr>
        <p:blipFill>
          <a:blip r:embed="rId2"/>
          <a:srcRect/>
          <a:stretch/>
        </p:blipFill>
        <p:spPr>
          <a:xfrm>
            <a:off x="706389" y="6152528"/>
            <a:ext cx="1274766" cy="410197"/>
          </a:xfrm>
          <a:prstGeom prst="rect">
            <a:avLst/>
          </a:prstGeom>
        </p:spPr>
      </p:pic>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02837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Lora SemiBold" pitchFamily="2" charset="77"/>
                <a:ea typeface="Frank Ruhl Libre" pitchFamily="2" charset="-79"/>
                <a:cs typeface="Frank Ruhl Libre" pitchFamily="2" charset="-79"/>
              </a:defRPr>
            </a:lvl1pPr>
          </a:lstStyle>
          <a:p>
            <a:r>
              <a:rPr lang="en-US"/>
              <a:t>Two-Line</a:t>
            </a:r>
            <a:br>
              <a:rPr lang="en-US"/>
            </a:br>
            <a:r>
              <a:rPr lang="en-US"/>
              <a:t>Presentation Title</a:t>
            </a:r>
          </a:p>
        </p:txBody>
      </p:sp>
      <p:pic>
        <p:nvPicPr>
          <p:cNvPr id="13" name="Picture 12" descr="University of Vermont logo: A white letter V outlined by a dark green shield and the text University of Vermont">
            <a:extLst>
              <a:ext uri="{FF2B5EF4-FFF2-40B4-BE49-F238E27FC236}">
                <a16:creationId xmlns:a16="http://schemas.microsoft.com/office/drawing/2014/main" id="{1119646F-3453-874F-B0E4-6B92EE096207}"/>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28782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pic>
        <p:nvPicPr>
          <p:cNvPr id="8" name="Picture 7" descr="University of Vermont logo: A white letter V outlined by a dark green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4"/>
          <a:srcRect/>
          <a:stretch/>
        </p:blipFill>
        <p:spPr>
          <a:xfrm>
            <a:off x="706388" y="6152528"/>
            <a:ext cx="1274769"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10879385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Lora SemiBold" pitchFamily="2" charset="77"/>
                <a:ea typeface="Frank Ruhl Libre" pitchFamily="2" charset="-79"/>
                <a:cs typeface="Frank Ruhl Libre" pitchFamily="2" charset="-79"/>
              </a:defRPr>
            </a:lvl1pPr>
          </a:lstStyle>
          <a:p>
            <a:r>
              <a:rPr lang="en-US"/>
              <a:t>Section Header</a:t>
            </a:r>
          </a:p>
        </p:txBody>
      </p:sp>
      <p:pic>
        <p:nvPicPr>
          <p:cNvPr id="11" name="Picture 10" descr="University of Vermont logo: A white letter V outlined by a dark green shield and the text University of Vermont">
            <a:extLst>
              <a:ext uri="{FF2B5EF4-FFF2-40B4-BE49-F238E27FC236}">
                <a16:creationId xmlns:a16="http://schemas.microsoft.com/office/drawing/2014/main" id="{88E39C40-3A42-C612-AB1B-DD8211B4E377}"/>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Century Gothic" panose="020B0502020202020204" pitchFamily="34" charset="0"/>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73508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6" name="Text Placeholder 5">
            <a:extLst>
              <a:ext uri="{FF2B5EF4-FFF2-40B4-BE49-F238E27FC236}">
                <a16:creationId xmlns:a16="http://schemas.microsoft.com/office/drawing/2014/main" id="{91807679-9261-6A01-19FF-4EB85659F77C}"/>
              </a:ext>
            </a:extLst>
          </p:cNvPr>
          <p:cNvSpPr>
            <a:spLocks noGrp="1"/>
          </p:cNvSpPr>
          <p:nvPr>
            <p:ph type="body" sz="quarter" idx="15" hasCustomPrompt="1"/>
          </p:nvPr>
        </p:nvSpPr>
        <p:spPr>
          <a:xfrm>
            <a:off x="703507" y="1148304"/>
            <a:ext cx="8967787" cy="727075"/>
          </a:xfrm>
          <a:prstGeom prst="rect">
            <a:avLst/>
          </a:prstGeom>
        </p:spPr>
        <p:txBody>
          <a:bodyPr anchor="b"/>
          <a:lstStyle>
            <a:lvl1pPr marL="0" indent="0" algn="l" defTabSz="914400" rtl="0" eaLnBrk="1" latinLnBrk="0" hangingPunct="1">
              <a:lnSpc>
                <a:spcPct val="90000"/>
              </a:lnSpc>
              <a:spcBef>
                <a:spcPct val="0"/>
              </a:spcBef>
              <a:buNone/>
              <a:defRPr lang="en-US" sz="6000" b="1" i="0" kern="1200" dirty="0">
                <a:solidFill>
                  <a:schemeClr val="bg1"/>
                </a:solidFill>
                <a:latin typeface="Lora SemiBold" pitchFamily="2" charset="77"/>
                <a:ea typeface="Frank Ruhl Libre" pitchFamily="2" charset="-79"/>
                <a:cs typeface="Frank Ruhl Libre" pitchFamily="2" charset="-79"/>
              </a:defRPr>
            </a:lvl1pPr>
            <a:lvl3pPr marL="914400" indent="0">
              <a:buNone/>
              <a:defRPr/>
            </a:lvl3pPr>
          </a:lstStyle>
          <a:p>
            <a:r>
              <a:rPr lang="en-US" b="1" i="0">
                <a:solidFill>
                  <a:schemeClr val="bg1"/>
                </a:solidFill>
                <a:latin typeface="Lora SemiBold" pitchFamily="2" charset="77"/>
              </a:rPr>
              <a:t>Section Header</a:t>
            </a:r>
          </a:p>
        </p:txBody>
      </p:sp>
    </p:spTree>
    <p:extLst>
      <p:ext uri="{BB962C8B-B14F-4D97-AF65-F5344CB8AC3E}">
        <p14:creationId xmlns:p14="http://schemas.microsoft.com/office/powerpoint/2010/main" val="630214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white letter V outlined by a dark green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32401400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2" spcCol="457200">
            <a:normAutofit/>
          </a:bodyPr>
          <a:lstStyle>
            <a:lvl1pPr marL="0" indent="0">
              <a:lnSpc>
                <a:spcPct val="150000"/>
              </a:lnSpc>
              <a:spcBef>
                <a:spcPts val="1200"/>
              </a:spcBef>
              <a:buNone/>
              <a:defRPr sz="18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pic>
        <p:nvPicPr>
          <p:cNvPr id="8" name="Picture 7" descr="University of Vermont logo: A dark green letter V outlined by a white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9" y="6152528"/>
            <a:ext cx="1274766"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Tree>
    <p:extLst>
      <p:ext uri="{BB962C8B-B14F-4D97-AF65-F5344CB8AC3E}">
        <p14:creationId xmlns:p14="http://schemas.microsoft.com/office/powerpoint/2010/main" val="2326156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2" spcCol="457200">
            <a:normAutofit/>
          </a:bodyPr>
          <a:lstStyle>
            <a:lvl1pPr marL="0" indent="0">
              <a:lnSpc>
                <a:spcPct val="150000"/>
              </a:lnSpc>
              <a:spcBef>
                <a:spcPts val="1200"/>
              </a:spcBef>
              <a:buNone/>
              <a:defRPr sz="1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pic>
        <p:nvPicPr>
          <p:cNvPr id="8" name="Picture 7" descr="University of Vermont logo: A white letter V outlined by a dark green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Tree>
    <p:extLst>
      <p:ext uri="{BB962C8B-B14F-4D97-AF65-F5344CB8AC3E}">
        <p14:creationId xmlns:p14="http://schemas.microsoft.com/office/powerpoint/2010/main" val="28876585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pic>
        <p:nvPicPr>
          <p:cNvPr id="8" name="Picture 7" descr="University of Vermont logo: A dark green letter V outlined by a white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3"/>
          <a:srcRect/>
          <a:stretch/>
        </p:blipFill>
        <p:spPr>
          <a:xfrm>
            <a:off x="706389" y="6152528"/>
            <a:ext cx="1274766"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1880071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pic>
        <p:nvPicPr>
          <p:cNvPr id="8" name="Picture 7" descr="University of Vermont logo: A white letter V outlined by a dark green shield and the text University of Vermont">
            <a:extLst>
              <a:ext uri="{FF2B5EF4-FFF2-40B4-BE49-F238E27FC236}">
                <a16:creationId xmlns:a16="http://schemas.microsoft.com/office/drawing/2014/main" id="{752BE84D-7D32-7DBC-8BA3-73C79A2AFAF9}"/>
              </a:ext>
            </a:extLst>
          </p:cNvPr>
          <p:cNvPicPr>
            <a:picLocks noChangeAspect="1"/>
          </p:cNvPicPr>
          <p:nvPr userDrawn="1"/>
        </p:nvPicPr>
        <p:blipFill>
          <a:blip r:embed="rId4"/>
          <a:srcRect/>
          <a:stretch/>
        </p:blipFill>
        <p:spPr>
          <a:xfrm>
            <a:off x="706388" y="6152528"/>
            <a:ext cx="1274769" cy="410197"/>
          </a:xfrm>
          <a:prstGeom prst="rect">
            <a:avLst/>
          </a:prstGeom>
        </p:spPr>
      </p:pic>
      <p:sp>
        <p:nvSpPr>
          <p:cNvPr id="14" name="Slide Number Placeholder 5">
            <a:extLst>
              <a:ext uri="{FF2B5EF4-FFF2-40B4-BE49-F238E27FC236}">
                <a16:creationId xmlns:a16="http://schemas.microsoft.com/office/drawing/2014/main" id="{EC07A45B-F0EF-3DA2-AC14-356368C25050}"/>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951456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404080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63602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Tree>
    <p:extLst>
      <p:ext uri="{BB962C8B-B14F-4D97-AF65-F5344CB8AC3E}">
        <p14:creationId xmlns:p14="http://schemas.microsoft.com/office/powerpoint/2010/main" val="3457268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Lora SemiBold" pitchFamily="2" charset="7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Tree>
    <p:extLst>
      <p:ext uri="{BB962C8B-B14F-4D97-AF65-F5344CB8AC3E}">
        <p14:creationId xmlns:p14="http://schemas.microsoft.com/office/powerpoint/2010/main" val="4182594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dark green letter V outlined by a white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tretch>
            <a:fillRect/>
          </a:stretch>
        </p:blipFill>
        <p:spPr>
          <a:xfrm>
            <a:off x="706388" y="6152528"/>
            <a:ext cx="1274769" cy="410198"/>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2873438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dark green letter V outlined by a white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3"/>
          <a:stretch>
            <a:fillRect/>
          </a:stretch>
        </p:blipFill>
        <p:spPr>
          <a:xfrm>
            <a:off x="706388" y="6152528"/>
            <a:ext cx="1274769" cy="410198"/>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Tree>
    <p:extLst>
      <p:ext uri="{BB962C8B-B14F-4D97-AF65-F5344CB8AC3E}">
        <p14:creationId xmlns:p14="http://schemas.microsoft.com/office/powerpoint/2010/main" val="28190278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white letter V outlined by a dark green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Tree>
    <p:extLst>
      <p:ext uri="{BB962C8B-B14F-4D97-AF65-F5344CB8AC3E}">
        <p14:creationId xmlns:p14="http://schemas.microsoft.com/office/powerpoint/2010/main" val="700706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dark green letter V outlined by a white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3"/>
          <a:stretch>
            <a:fillRect/>
          </a:stretch>
        </p:blipFill>
        <p:spPr>
          <a:xfrm>
            <a:off x="706388" y="6152528"/>
            <a:ext cx="1274769" cy="410198"/>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Lora SemiBold" pitchFamily="2" charset="77"/>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FFD100"/>
                </a:solidFill>
                <a:latin typeface="Lora SemiBold" pitchFamily="2" charset="77"/>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Century Gothic" panose="020B0502020202020204" pitchFamily="34" charset="0"/>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Lora SemiBold" pitchFamily="2" charset="77"/>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Century Gothic" panose="020B0502020202020204" pitchFamily="34" charset="0"/>
              </a:defRPr>
            </a:lvl1pPr>
          </a:lstStyle>
          <a:p>
            <a:pPr lvl="0"/>
            <a:r>
              <a:rPr lang="en-US"/>
              <a:t>Information about the Date.</a:t>
            </a:r>
          </a:p>
        </p:txBody>
      </p:sp>
      <p:pic>
        <p:nvPicPr>
          <p:cNvPr id="4" name="Picture 3" descr="University of Vermont logo: A white letter V outlined by a dark green shield and the text University of Vermont">
            <a:extLst>
              <a:ext uri="{FF2B5EF4-FFF2-40B4-BE49-F238E27FC236}">
                <a16:creationId xmlns:a16="http://schemas.microsoft.com/office/drawing/2014/main" id="{0ADE4C94-D287-22C5-DA6F-5B41788BEFC7}"/>
              </a:ext>
            </a:extLst>
          </p:cNvPr>
          <p:cNvPicPr>
            <a:picLocks noChangeAspect="1"/>
          </p:cNvPicPr>
          <p:nvPr userDrawn="1"/>
        </p:nvPicPr>
        <p:blipFill>
          <a:blip r:embed="rId3"/>
          <a:srcRect/>
          <a:stretch/>
        </p:blipFill>
        <p:spPr>
          <a:xfrm>
            <a:off x="706388" y="6152528"/>
            <a:ext cx="1274769" cy="410197"/>
          </a:xfrm>
          <a:prstGeom prst="rect">
            <a:avLst/>
          </a:prstGeom>
        </p:spPr>
      </p:pic>
      <p:sp>
        <p:nvSpPr>
          <p:cNvPr id="18" name="Slide Number Placeholder 5">
            <a:extLst>
              <a:ext uri="{FF2B5EF4-FFF2-40B4-BE49-F238E27FC236}">
                <a16:creationId xmlns:a16="http://schemas.microsoft.com/office/drawing/2014/main" id="{3504A1C4-C072-F4A2-B520-44FF362AA26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spTree>
    <p:extLst>
      <p:ext uri="{BB962C8B-B14F-4D97-AF65-F5344CB8AC3E}">
        <p14:creationId xmlns:p14="http://schemas.microsoft.com/office/powerpoint/2010/main" val="26484224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8D13DEE4-9956-7FAE-3657-75B0A32A15CE}"/>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9" name="Picture 8" descr="University of Vermont logo: A white letter V outlined by a dark green shield and the text University of Vermont">
            <a:extLst>
              <a:ext uri="{FF2B5EF4-FFF2-40B4-BE49-F238E27FC236}">
                <a16:creationId xmlns:a16="http://schemas.microsoft.com/office/drawing/2014/main" id="{AE5191B3-610F-7417-1A61-25A34109842F}"/>
              </a:ext>
            </a:extLst>
          </p:cNvPr>
          <p:cNvPicPr>
            <a:picLocks noChangeAspect="1"/>
          </p:cNvPicPr>
          <p:nvPr userDrawn="1"/>
        </p:nvPicPr>
        <p:blipFill>
          <a:blip r:embed="rId2"/>
          <a:stretch>
            <a:fillRect/>
          </a:stretch>
        </p:blipFill>
        <p:spPr>
          <a:xfrm>
            <a:off x="706388" y="6152528"/>
            <a:ext cx="1274769" cy="410198"/>
          </a:xfrm>
          <a:prstGeom prst="rect">
            <a:avLst/>
          </a:prstGeom>
        </p:spPr>
      </p:pic>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9B4F05-B239-75BB-7008-5EC929B0E4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55F3BA-7072-C01C-6729-8ED3960B07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335369-F689-A383-E224-29D74989E2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590D29-2038-4D5F-A8FD-27B52FF490F7}" type="datetimeFigureOut">
              <a:rPr lang="en-US" smtClean="0"/>
              <a:t>10/6/2026</a:t>
            </a:fld>
            <a:endParaRPr lang="en-US"/>
          </a:p>
        </p:txBody>
      </p:sp>
      <p:sp>
        <p:nvSpPr>
          <p:cNvPr id="5" name="Footer Placeholder 4">
            <a:extLst>
              <a:ext uri="{FF2B5EF4-FFF2-40B4-BE49-F238E27FC236}">
                <a16:creationId xmlns:a16="http://schemas.microsoft.com/office/drawing/2014/main" id="{110E09B6-0889-73BD-5284-98CE0493D4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2608EE8-359B-F5AA-836C-F59494C46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5B43B7-3FCF-4DB7-8B58-05509EE6BCC2}" type="slidenum">
              <a:rPr lang="en-US" smtClean="0"/>
              <a:t>‹#›</a:t>
            </a:fld>
            <a:endParaRPr lang="en-US"/>
          </a:p>
        </p:txBody>
      </p:sp>
      <p:sp>
        <p:nvSpPr>
          <p:cNvPr id="7" name="Title 1">
            <a:extLst>
              <a:ext uri="{FF2B5EF4-FFF2-40B4-BE49-F238E27FC236}">
                <a16:creationId xmlns:a16="http://schemas.microsoft.com/office/drawing/2014/main" id="{FBFCB330-DB36-6036-DB3F-DB8F1B3C5F1F}"/>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8" name="Subtitle 2">
            <a:extLst>
              <a:ext uri="{FF2B5EF4-FFF2-40B4-BE49-F238E27FC236}">
                <a16:creationId xmlns:a16="http://schemas.microsoft.com/office/drawing/2014/main" id="{CCC22336-7FD4-8A49-7CA5-E5EA812AD6FD}"/>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9" name="Picture 8">
            <a:extLst>
              <a:ext uri="{FF2B5EF4-FFF2-40B4-BE49-F238E27FC236}">
                <a16:creationId xmlns:a16="http://schemas.microsoft.com/office/drawing/2014/main" id="{F47AD65D-D3C2-B48C-F42D-876DC86103A3}"/>
              </a:ext>
            </a:extLst>
          </p:cNvPr>
          <p:cNvPicPr>
            <a:picLocks noChangeAspect="1"/>
          </p:cNvPicPr>
          <p:nvPr userDrawn="1"/>
        </p:nvPicPr>
        <p:blipFill>
          <a:blip r:embed="rId39"/>
          <a:srcRect/>
          <a:stretch/>
        </p:blipFill>
        <p:spPr>
          <a:xfrm>
            <a:off x="2467" y="0"/>
            <a:ext cx="12187065" cy="6858000"/>
          </a:xfrm>
          <a:prstGeom prst="rect">
            <a:avLst/>
          </a:prstGeom>
        </p:spPr>
      </p:pic>
    </p:spTree>
    <p:extLst>
      <p:ext uri="{BB962C8B-B14F-4D97-AF65-F5344CB8AC3E}">
        <p14:creationId xmlns:p14="http://schemas.microsoft.com/office/powerpoint/2010/main" val="373445704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14" r:id="rId17"/>
    <p:sldLayoutId id="2147483717" r:id="rId18"/>
    <p:sldLayoutId id="2147483649" r:id="rId19"/>
    <p:sldLayoutId id="2147483718" r:id="rId20"/>
    <p:sldLayoutId id="2147483735" r:id="rId21"/>
    <p:sldLayoutId id="2147483700" r:id="rId22"/>
    <p:sldLayoutId id="2147483736" r:id="rId23"/>
    <p:sldLayoutId id="2147483720" r:id="rId24"/>
    <p:sldLayoutId id="2147483721" r:id="rId25"/>
    <p:sldLayoutId id="2147483733" r:id="rId26"/>
    <p:sldLayoutId id="2147483723" r:id="rId27"/>
    <p:sldLayoutId id="2147483732" r:id="rId28"/>
    <p:sldLayoutId id="2147483722" r:id="rId29"/>
    <p:sldLayoutId id="2147483734" r:id="rId30"/>
    <p:sldLayoutId id="2147483726" r:id="rId31"/>
    <p:sldLayoutId id="2147483731" r:id="rId32"/>
    <p:sldLayoutId id="2147483698" r:id="rId33"/>
    <p:sldLayoutId id="2147483730" r:id="rId34"/>
    <p:sldLayoutId id="2147483728" r:id="rId35"/>
    <p:sldLayoutId id="2147483729" r:id="rId36"/>
    <p:sldLayoutId id="2147483727"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66.png"/><Relationship Id="rId4" Type="http://schemas.openxmlformats.org/officeDocument/2006/relationships/image" Target="../media/image65.png"/></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p:txBody>
          <a:bodyPr lIns="91440" tIns="45720" rIns="91440" bIns="45720" anchor="b"/>
          <a:lstStyle/>
          <a:p>
            <a:r>
              <a:rPr lang="en-US" dirty="0">
                <a:latin typeface="Lora SemiBold"/>
                <a:cs typeface="Frank Ruhl Libre"/>
              </a:rPr>
              <a:t>Climate Change in Vermont</a:t>
            </a:r>
            <a:endParaRPr lang="en-US" dirty="0"/>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p:txBody>
          <a:bodyPr lIns="91440" tIns="45720" rIns="91440" bIns="45720" anchor="t">
            <a:normAutofit/>
          </a:bodyPr>
          <a:lstStyle/>
          <a:p>
            <a:r>
              <a:rPr lang="en-US">
                <a:latin typeface="Century Gothic"/>
                <a:cs typeface="Poppins Medium"/>
              </a:rPr>
              <a:t>Hannah Peplinski, Atticus Tarleton, Zita Sapir, Sandrine </a:t>
            </a:r>
            <a:r>
              <a:rPr lang="en-US" err="1">
                <a:latin typeface="Century Gothic"/>
                <a:cs typeface="Poppins Medium"/>
              </a:rPr>
              <a:t>Dincki</a:t>
            </a:r>
            <a:r>
              <a:rPr lang="en-US">
                <a:latin typeface="Century Gothic"/>
                <a:cs typeface="Poppins Medium"/>
              </a:rPr>
              <a:t>, Grace McNally, Gillian L. Galford</a:t>
            </a:r>
            <a:endParaRPr lang="en-US" b="1">
              <a:latin typeface="Century Gothic" panose="020B0502020202020204" pitchFamily="34" charset="0"/>
            </a:endParaRPr>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TextBox 3">
            <a:extLst>
              <a:ext uri="{FF2B5EF4-FFF2-40B4-BE49-F238E27FC236}">
                <a16:creationId xmlns:a16="http://schemas.microsoft.com/office/drawing/2014/main" id="{A752595E-74BC-B185-B5E8-7A05CEFECBB2}"/>
              </a:ext>
            </a:extLst>
          </p:cNvPr>
          <p:cNvSpPr txBox="1"/>
          <p:nvPr/>
        </p:nvSpPr>
        <p:spPr>
          <a:xfrm>
            <a:off x="550606" y="4429919"/>
            <a:ext cx="9192605"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chemeClr val="bg1"/>
                </a:solidFill>
                <a:ea typeface="+mn-lt"/>
                <a:cs typeface="+mn-lt"/>
              </a:rPr>
              <a:t>Recommended Chapter Citation:</a:t>
            </a:r>
          </a:p>
          <a:p>
            <a:endParaRPr lang="en-US" sz="1400" b="1" dirty="0">
              <a:solidFill>
                <a:schemeClr val="bg1"/>
              </a:solidFill>
              <a:ea typeface="+mn-lt"/>
              <a:cs typeface="+mn-lt"/>
            </a:endParaRPr>
          </a:p>
          <a:p>
            <a:r>
              <a:rPr lang="en-US" sz="1200" dirty="0">
                <a:solidFill>
                  <a:schemeClr val="bg1"/>
                </a:solidFill>
              </a:rPr>
              <a:t>Peplinski, H., Tarleton, A., Sapir, Z., </a:t>
            </a:r>
            <a:r>
              <a:rPr lang="en-US" sz="1200" dirty="0" err="1">
                <a:solidFill>
                  <a:schemeClr val="bg1"/>
                </a:solidFill>
              </a:rPr>
              <a:t>Dincki</a:t>
            </a:r>
            <a:r>
              <a:rPr lang="en-US" sz="1200" dirty="0">
                <a:solidFill>
                  <a:schemeClr val="bg1"/>
                </a:solidFill>
              </a:rPr>
              <a:t>, S., McNally, G., Galford, G.L., 2026, Climate Change in Vermont. In Galford, G.L., </a:t>
            </a:r>
            <a:r>
              <a:rPr lang="en-US" sz="1200" dirty="0" err="1">
                <a:solidFill>
                  <a:schemeClr val="bg1"/>
                </a:solidFill>
              </a:rPr>
              <a:t>Balerna</a:t>
            </a:r>
            <a:r>
              <a:rPr lang="en-US" sz="1200" dirty="0">
                <a:solidFill>
                  <a:schemeClr val="bg1"/>
                </a:solidFill>
              </a:rPr>
              <a:t>, J.A., Turner H., </a:t>
            </a:r>
            <a:r>
              <a:rPr lang="en-US" sz="1200" dirty="0" err="1">
                <a:solidFill>
                  <a:schemeClr val="bg1"/>
                </a:solidFill>
              </a:rPr>
              <a:t>Sardonis</a:t>
            </a:r>
            <a:r>
              <a:rPr lang="en-US" sz="1200" dirty="0">
                <a:solidFill>
                  <a:schemeClr val="bg1"/>
                </a:solidFill>
              </a:rPr>
              <a:t>, A., Peplinski, H. (Eds), The Vermont Climate Assessment 2025. Burlington, Vermont: Climate Measurements Center of Excellence, Gund Institute for Environment at the University of Vermont. DOI: 10.5281/zenodo.20272849. </a:t>
            </a:r>
          </a:p>
          <a:p>
            <a:endParaRPr lang="en-US" sz="1200" dirty="0">
              <a:solidFill>
                <a:schemeClr val="bg1"/>
              </a:solidFill>
            </a:endParaRPr>
          </a:p>
          <a:p>
            <a:r>
              <a:rPr lang="en-US" sz="1200" dirty="0">
                <a:solidFill>
                  <a:schemeClr val="bg1"/>
                </a:solidFill>
              </a:rPr>
              <a:t>Accessed online at </a:t>
            </a:r>
            <a:r>
              <a:rPr lang="en-US" sz="1200" u="sng" dirty="0">
                <a:solidFill>
                  <a:schemeClr val="bg1"/>
                </a:solidFill>
                <a:hlinkClick r:id="rId4">
                  <a:extLst>
                    <a:ext uri="{A12FA001-AC4F-418D-AE19-62706E023703}">
                      <ahyp:hlinkClr xmlns:ahyp="http://schemas.microsoft.com/office/drawing/2018/hyperlinkcolor" val="tx"/>
                    </a:ext>
                  </a:extLst>
                </a:hlinkClick>
              </a:rPr>
              <a:t>https://vtclimate.org</a:t>
            </a:r>
            <a:endParaRPr lang="en-US" sz="1200" dirty="0">
              <a:solidFill>
                <a:schemeClr val="bg1"/>
              </a:solidFill>
            </a:endParaRPr>
          </a:p>
        </p:txBody>
      </p:sp>
    </p:spTree>
    <p:extLst>
      <p:ext uri="{BB962C8B-B14F-4D97-AF65-F5344CB8AC3E}">
        <p14:creationId xmlns:p14="http://schemas.microsoft.com/office/powerpoint/2010/main" val="434261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484C3DB-E040-4824-723B-FF8224114661}"/>
              </a:ext>
            </a:extLst>
          </p:cNvPr>
          <p:cNvSpPr txBox="1">
            <a:spLocks/>
          </p:cNvSpPr>
          <p:nvPr/>
        </p:nvSpPr>
        <p:spPr>
          <a:xfrm>
            <a:off x="550606" y="1122363"/>
            <a:ext cx="8566890" cy="2387600"/>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3600" b="1" i="0" kern="1200">
                <a:solidFill>
                  <a:schemeClr val="bg1"/>
                </a:solidFill>
                <a:latin typeface="Lora SemiBold" pitchFamily="2" charset="77"/>
                <a:ea typeface="+mj-ea"/>
                <a:cs typeface="Times New Roman" panose="02020603050405020304" pitchFamily="18" charset="0"/>
              </a:defRPr>
            </a:lvl1pPr>
          </a:lstStyle>
          <a:p>
            <a:r>
              <a:rPr lang="en-US" sz="5400" dirty="0">
                <a:latin typeface="Lora SemiBold"/>
                <a:cs typeface="Frank Ruhl Libre"/>
              </a:rPr>
              <a:t>2.1 Executive Summary</a:t>
            </a:r>
            <a:endParaRPr lang="en-US" sz="5400" dirty="0"/>
          </a:p>
        </p:txBody>
      </p:sp>
    </p:spTree>
    <p:extLst>
      <p:ext uri="{BB962C8B-B14F-4D97-AF65-F5344CB8AC3E}">
        <p14:creationId xmlns:p14="http://schemas.microsoft.com/office/powerpoint/2010/main" val="3877028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9D260-9C35-5DA8-DA32-6ED1F3C02B3C}"/>
            </a:ext>
          </a:extLst>
        </p:cNvPr>
        <p:cNvGrpSpPr/>
        <p:nvPr/>
      </p:nvGrpSpPr>
      <p:grpSpPr>
        <a:xfrm>
          <a:off x="0" y="0"/>
          <a:ext cx="0" cy="0"/>
          <a:chOff x="0" y="0"/>
          <a:chExt cx="0" cy="0"/>
        </a:xfrm>
      </p:grpSpPr>
      <p:pic>
        <p:nvPicPr>
          <p:cNvPr id="6" name="Picture 5" descr="CMeC_Logo_Horizontal_Dark_Background.png">
            <a:extLst>
              <a:ext uri="{FF2B5EF4-FFF2-40B4-BE49-F238E27FC236}">
                <a16:creationId xmlns:a16="http://schemas.microsoft.com/office/drawing/2014/main" id="{3E2AE52E-6B4C-AB66-BA24-CC033AABB990}"/>
              </a:ext>
            </a:extLst>
          </p:cNvPr>
          <p:cNvPicPr>
            <a:picLocks noChangeAspect="1"/>
          </p:cNvPicPr>
          <p:nvPr/>
        </p:nvPicPr>
        <p:blipFill>
          <a:blip r:embed="rId2"/>
          <a:stretch>
            <a:fillRect/>
          </a:stretch>
        </p:blipFill>
        <p:spPr>
          <a:xfrm>
            <a:off x="10088563" y="6042595"/>
            <a:ext cx="1579563" cy="456058"/>
          </a:xfrm>
          <a:prstGeom prst="rect">
            <a:avLst/>
          </a:prstGeom>
        </p:spPr>
      </p:pic>
      <p:sp>
        <p:nvSpPr>
          <p:cNvPr id="14" name="TextBox 13">
            <a:extLst>
              <a:ext uri="{FF2B5EF4-FFF2-40B4-BE49-F238E27FC236}">
                <a16:creationId xmlns:a16="http://schemas.microsoft.com/office/drawing/2014/main" id="{EF5BB22E-FC05-A251-2B1D-FB60B3AA5216}"/>
              </a:ext>
            </a:extLst>
          </p:cNvPr>
          <p:cNvSpPr txBox="1"/>
          <p:nvPr/>
        </p:nvSpPr>
        <p:spPr>
          <a:xfrm>
            <a:off x="441780" y="996197"/>
            <a:ext cx="3915132"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rPr>
              <a:t>Figure 2-1 Total change of annual and seasonal metrics across Vermont comparing the near-term average (2020–2024) to the long-term average (1900–1909). Metrics with increases in frequency or severity extend right with positive values, while metrics with decreases extend left with negative values. Snowfall is calculated as the mid-term change (1960–2024) due to lack of longer-term data</a:t>
            </a:r>
          </a:p>
          <a:p>
            <a:endParaRPr lang="en-US" sz="2000" b="1" i="1" dirty="0">
              <a:solidFill>
                <a:schemeClr val="bg1"/>
              </a:solidFill>
            </a:endParaRPr>
          </a:p>
          <a:p>
            <a:r>
              <a:rPr lang="en-US" sz="2000" dirty="0">
                <a:solidFill>
                  <a:schemeClr val="bg1"/>
                </a:solidFill>
              </a:rPr>
              <a:t>Source: NOAA Regional Climate Centers (2026)</a:t>
            </a:r>
          </a:p>
        </p:txBody>
      </p:sp>
      <p:grpSp>
        <p:nvGrpSpPr>
          <p:cNvPr id="23" name="Group 22">
            <a:extLst>
              <a:ext uri="{FF2B5EF4-FFF2-40B4-BE49-F238E27FC236}">
                <a16:creationId xmlns:a16="http://schemas.microsoft.com/office/drawing/2014/main" id="{DCE2B243-7BFB-2BF5-E8A2-4D81B61E7733}"/>
              </a:ext>
            </a:extLst>
          </p:cNvPr>
          <p:cNvGrpSpPr/>
          <p:nvPr/>
        </p:nvGrpSpPr>
        <p:grpSpPr>
          <a:xfrm>
            <a:off x="4356912" y="1147134"/>
            <a:ext cx="7387315" cy="4563732"/>
            <a:chOff x="4356912" y="1147134"/>
            <a:chExt cx="7387315" cy="4563732"/>
          </a:xfrm>
        </p:grpSpPr>
        <p:sp>
          <p:nvSpPr>
            <p:cNvPr id="22" name="Rectangle 21">
              <a:extLst>
                <a:ext uri="{FF2B5EF4-FFF2-40B4-BE49-F238E27FC236}">
                  <a16:creationId xmlns:a16="http://schemas.microsoft.com/office/drawing/2014/main" id="{C1701A0D-5CE2-1910-2D64-B0E452D51841}"/>
                </a:ext>
              </a:extLst>
            </p:cNvPr>
            <p:cNvSpPr/>
            <p:nvPr/>
          </p:nvSpPr>
          <p:spPr>
            <a:xfrm>
              <a:off x="4356912" y="1147134"/>
              <a:ext cx="7387315" cy="45637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r chart showing total changes in climate variables from 1900 to 2024, divided into annual, winter, and summer categories with color-coded bars (gray for annual, blue for winter, yellow for summer). Notable trends include a 7.3-inch increase in annual precipitation, a 27.5-inch decrease in winter snowfall, and a 23.7-day increase in summer freeze-free length.">
              <a:extLst>
                <a:ext uri="{FF2B5EF4-FFF2-40B4-BE49-F238E27FC236}">
                  <a16:creationId xmlns:a16="http://schemas.microsoft.com/office/drawing/2014/main" id="{19975142-8CD6-18F4-DE76-53FB4F9AF163}"/>
                </a:ext>
              </a:extLst>
            </p:cNvPr>
            <p:cNvPicPr>
              <a:picLocks noChangeAspect="1"/>
            </p:cNvPicPr>
            <p:nvPr/>
          </p:nvPicPr>
          <p:blipFill>
            <a:blip r:embed="rId3"/>
            <a:stretch>
              <a:fillRect/>
            </a:stretch>
          </p:blipFill>
          <p:spPr>
            <a:xfrm>
              <a:off x="4356912" y="1147134"/>
              <a:ext cx="7387315" cy="4563732"/>
            </a:xfrm>
            <a:prstGeom prst="rect">
              <a:avLst/>
            </a:prstGeom>
            <a:ln>
              <a:noFill/>
            </a:ln>
          </p:spPr>
        </p:pic>
        <p:cxnSp>
          <p:nvCxnSpPr>
            <p:cNvPr id="4" name="Straight Connector 3">
              <a:extLst>
                <a:ext uri="{FF2B5EF4-FFF2-40B4-BE49-F238E27FC236}">
                  <a16:creationId xmlns:a16="http://schemas.microsoft.com/office/drawing/2014/main" id="{0D04A8C6-C3AD-D45B-7070-5B2B41FBF18D}"/>
                </a:ext>
              </a:extLst>
            </p:cNvPr>
            <p:cNvCxnSpPr>
              <a:cxnSpLocks/>
            </p:cNvCxnSpPr>
            <p:nvPr/>
          </p:nvCxnSpPr>
          <p:spPr>
            <a:xfrm>
              <a:off x="8318090" y="1656080"/>
              <a:ext cx="0" cy="37973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FBA40DE-2A03-1925-BE53-FC74F8F06D64}"/>
                </a:ext>
              </a:extLst>
            </p:cNvPr>
            <p:cNvCxnSpPr>
              <a:cxnSpLocks/>
            </p:cNvCxnSpPr>
            <p:nvPr/>
          </p:nvCxnSpPr>
          <p:spPr>
            <a:xfrm>
              <a:off x="4356912" y="5372223"/>
              <a:ext cx="738731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6C0AD61-ADBB-366C-E2E3-99C8707553DF}"/>
                </a:ext>
              </a:extLst>
            </p:cNvPr>
            <p:cNvCxnSpPr>
              <a:cxnSpLocks/>
            </p:cNvCxnSpPr>
            <p:nvPr/>
          </p:nvCxnSpPr>
          <p:spPr>
            <a:xfrm>
              <a:off x="4356912" y="1656080"/>
              <a:ext cx="7387315"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9BCF2F1-260C-780D-91EA-C5A4D8C5B42B}"/>
                </a:ext>
              </a:extLst>
            </p:cNvPr>
            <p:cNvCxnSpPr>
              <a:cxnSpLocks/>
            </p:cNvCxnSpPr>
            <p:nvPr/>
          </p:nvCxnSpPr>
          <p:spPr>
            <a:xfrm flipV="1">
              <a:off x="4768215"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F95972F-E464-B63B-20FE-B401B3914AF1}"/>
                </a:ext>
              </a:extLst>
            </p:cNvPr>
            <p:cNvCxnSpPr>
              <a:cxnSpLocks/>
            </p:cNvCxnSpPr>
            <p:nvPr/>
          </p:nvCxnSpPr>
          <p:spPr>
            <a:xfrm flipV="1">
              <a:off x="5783136"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45831CD-8A3D-1C97-8693-816A4384F606}"/>
                </a:ext>
              </a:extLst>
            </p:cNvPr>
            <p:cNvCxnSpPr>
              <a:cxnSpLocks/>
            </p:cNvCxnSpPr>
            <p:nvPr/>
          </p:nvCxnSpPr>
          <p:spPr>
            <a:xfrm flipV="1">
              <a:off x="6798056"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750DDCFF-8F54-C6AC-C730-24326EC02251}"/>
                </a:ext>
              </a:extLst>
            </p:cNvPr>
            <p:cNvCxnSpPr>
              <a:cxnSpLocks/>
            </p:cNvCxnSpPr>
            <p:nvPr/>
          </p:nvCxnSpPr>
          <p:spPr>
            <a:xfrm flipV="1">
              <a:off x="7812977"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121C4E2-0959-37BF-40C1-F6CB00524BDD}"/>
                </a:ext>
              </a:extLst>
            </p:cNvPr>
            <p:cNvCxnSpPr>
              <a:cxnSpLocks/>
            </p:cNvCxnSpPr>
            <p:nvPr/>
          </p:nvCxnSpPr>
          <p:spPr>
            <a:xfrm flipV="1">
              <a:off x="8827898"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963B27C-5260-4812-5061-91A65966731F}"/>
                </a:ext>
              </a:extLst>
            </p:cNvPr>
            <p:cNvCxnSpPr>
              <a:cxnSpLocks/>
            </p:cNvCxnSpPr>
            <p:nvPr/>
          </p:nvCxnSpPr>
          <p:spPr>
            <a:xfrm flipV="1">
              <a:off x="9842819"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05FF9353-40AC-6B02-11EC-6CBAA02AF99D}"/>
                </a:ext>
              </a:extLst>
            </p:cNvPr>
            <p:cNvCxnSpPr>
              <a:cxnSpLocks/>
            </p:cNvCxnSpPr>
            <p:nvPr/>
          </p:nvCxnSpPr>
          <p:spPr>
            <a:xfrm flipV="1">
              <a:off x="10857738" y="5305425"/>
              <a:ext cx="0" cy="12954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45612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B021E-5A7B-B16E-5911-B19C3FFFD25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1F3169E-BBA3-C6A8-E6B2-5BB69813F8AC}"/>
              </a:ext>
            </a:extLst>
          </p:cNvPr>
          <p:cNvSpPr txBox="1">
            <a:spLocks/>
          </p:cNvSpPr>
          <p:nvPr/>
        </p:nvSpPr>
        <p:spPr>
          <a:xfrm>
            <a:off x="550605" y="1122363"/>
            <a:ext cx="10037183" cy="2387600"/>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3600" b="1" i="0" kern="1200">
                <a:solidFill>
                  <a:schemeClr val="bg1"/>
                </a:solidFill>
                <a:latin typeface="Lora SemiBold" pitchFamily="2" charset="77"/>
                <a:ea typeface="+mj-ea"/>
                <a:cs typeface="Times New Roman" panose="02020603050405020304" pitchFamily="18" charset="0"/>
              </a:defRPr>
            </a:lvl1pPr>
          </a:lstStyle>
          <a:p>
            <a:r>
              <a:rPr lang="en-US" sz="5400" dirty="0">
                <a:latin typeface="Lora SemiBold"/>
                <a:cs typeface="Frank Ruhl Libre"/>
              </a:rPr>
              <a:t>2.2 Climate Change and Emissions</a:t>
            </a:r>
            <a:endParaRPr lang="en-US" sz="5400" dirty="0"/>
          </a:p>
        </p:txBody>
      </p:sp>
    </p:spTree>
    <p:extLst>
      <p:ext uri="{BB962C8B-B14F-4D97-AF65-F5344CB8AC3E}">
        <p14:creationId xmlns:p14="http://schemas.microsoft.com/office/powerpoint/2010/main" val="1334124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442C798-8555-9CC8-4593-C15976E75B01}"/>
              </a:ext>
            </a:extLst>
          </p:cNvPr>
          <p:cNvSpPr txBox="1"/>
          <p:nvPr/>
        </p:nvSpPr>
        <p:spPr>
          <a:xfrm>
            <a:off x="9161253" y="6093780"/>
            <a:ext cx="2778292" cy="369332"/>
          </a:xfrm>
          <a:prstGeom prst="rect">
            <a:avLst/>
          </a:prstGeom>
          <a:solidFill>
            <a:srgbClr val="15473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Source: IPCC (2023)</a:t>
            </a:r>
          </a:p>
        </p:txBody>
      </p:sp>
      <p:grpSp>
        <p:nvGrpSpPr>
          <p:cNvPr id="11" name="Group 10" descr="Two line graphs showing increasing global temperatures, Figure A with modelled years 1-2020 and Figure B with observed years 1850-2020. The increase in the modelled temperature with human and natural Carbon Dioxide emissions is shown to have a much steeper increase, especially since the 1950s compared to simulated emissions with just natural emission sources which remains relatively consistent over time. Actual, observed temperature increases closely align with the human and natural emissions models. The observed temperature increase line is also shown to be higher than any warming in more than 2000 years, and the warmest multi-century period in more than 100,000 years. ">
            <a:extLst>
              <a:ext uri="{FF2B5EF4-FFF2-40B4-BE49-F238E27FC236}">
                <a16:creationId xmlns:a16="http://schemas.microsoft.com/office/drawing/2014/main" id="{D8F5FA09-44EF-93AD-B58F-5D75CE8668FB}"/>
              </a:ext>
            </a:extLst>
          </p:cNvPr>
          <p:cNvGrpSpPr/>
          <p:nvPr/>
        </p:nvGrpSpPr>
        <p:grpSpPr>
          <a:xfrm>
            <a:off x="1101564" y="1937456"/>
            <a:ext cx="9988871" cy="4052807"/>
            <a:chOff x="1195744" y="940169"/>
            <a:chExt cx="9988871" cy="3920589"/>
          </a:xfrm>
        </p:grpSpPr>
        <p:pic>
          <p:nvPicPr>
            <p:cNvPr id="7" name="Picture 6" descr="Two Graphs, with the first showing reconstructed historical climate data as well as observed climate data, and the second a zoom in on the observed climate data. They show that there has been unprecedented warming in the last 2 centuries with the most 1850-2020 representing the warmest multi-centur period in more than 100,000 years. The gap between simulated natural factors alone, and human and natural warming factors combined shows that human factors are driving this change.">
              <a:extLst>
                <a:ext uri="{FF2B5EF4-FFF2-40B4-BE49-F238E27FC236}">
                  <a16:creationId xmlns:a16="http://schemas.microsoft.com/office/drawing/2014/main" id="{37F5EF47-F201-A592-89DE-DBABF594358E}"/>
                </a:ext>
              </a:extLst>
            </p:cNvPr>
            <p:cNvPicPr>
              <a:picLocks noChangeAspect="1"/>
            </p:cNvPicPr>
            <p:nvPr/>
          </p:nvPicPr>
          <p:blipFill>
            <a:blip r:embed="rId2"/>
            <a:srcRect t="10141"/>
            <a:stretch>
              <a:fillRect/>
            </a:stretch>
          </p:blipFill>
          <p:spPr>
            <a:xfrm>
              <a:off x="1195744" y="1040309"/>
              <a:ext cx="9988871" cy="3820449"/>
            </a:xfrm>
            <a:prstGeom prst="rect">
              <a:avLst/>
            </a:prstGeom>
          </p:spPr>
        </p:pic>
        <p:sp>
          <p:nvSpPr>
            <p:cNvPr id="6" name="TextBox 5">
              <a:extLst>
                <a:ext uri="{FF2B5EF4-FFF2-40B4-BE49-F238E27FC236}">
                  <a16:creationId xmlns:a16="http://schemas.microsoft.com/office/drawing/2014/main" id="{582B8CEE-1726-463E-E24C-4FA0946BC5BF}"/>
                </a:ext>
              </a:extLst>
            </p:cNvPr>
            <p:cNvSpPr txBox="1"/>
            <p:nvPr/>
          </p:nvSpPr>
          <p:spPr>
            <a:xfrm>
              <a:off x="1524001" y="952918"/>
              <a:ext cx="994610" cy="461665"/>
            </a:xfrm>
            <a:prstGeom prst="rect">
              <a:avLst/>
            </a:prstGeom>
            <a:noFill/>
          </p:spPr>
          <p:txBody>
            <a:bodyPr wrap="square" rtlCol="0">
              <a:spAutoFit/>
            </a:bodyPr>
            <a:lstStyle/>
            <a:p>
              <a:r>
                <a:rPr lang="en-US" sz="2400" b="1" dirty="0"/>
                <a:t>A.)</a:t>
              </a:r>
            </a:p>
          </p:txBody>
        </p:sp>
        <p:sp>
          <p:nvSpPr>
            <p:cNvPr id="10" name="TextBox 9">
              <a:extLst>
                <a:ext uri="{FF2B5EF4-FFF2-40B4-BE49-F238E27FC236}">
                  <a16:creationId xmlns:a16="http://schemas.microsoft.com/office/drawing/2014/main" id="{5E9DA85E-9345-21C1-9F92-A8F659243E64}"/>
                </a:ext>
              </a:extLst>
            </p:cNvPr>
            <p:cNvSpPr txBox="1"/>
            <p:nvPr/>
          </p:nvSpPr>
          <p:spPr>
            <a:xfrm>
              <a:off x="6190179" y="940169"/>
              <a:ext cx="994610" cy="461665"/>
            </a:xfrm>
            <a:prstGeom prst="rect">
              <a:avLst/>
            </a:prstGeom>
            <a:noFill/>
          </p:spPr>
          <p:txBody>
            <a:bodyPr wrap="square" rtlCol="0">
              <a:spAutoFit/>
            </a:bodyPr>
            <a:lstStyle/>
            <a:p>
              <a:r>
                <a:rPr lang="en-US" sz="2400" b="1" dirty="0"/>
                <a:t>B.)</a:t>
              </a:r>
            </a:p>
          </p:txBody>
        </p:sp>
      </p:grpSp>
      <p:sp>
        <p:nvSpPr>
          <p:cNvPr id="9" name="TextBox 8">
            <a:extLst>
              <a:ext uri="{FF2B5EF4-FFF2-40B4-BE49-F238E27FC236}">
                <a16:creationId xmlns:a16="http://schemas.microsoft.com/office/drawing/2014/main" id="{4BEDCAC5-520A-EF08-98F4-27475349FF24}"/>
              </a:ext>
            </a:extLst>
          </p:cNvPr>
          <p:cNvSpPr txBox="1"/>
          <p:nvPr/>
        </p:nvSpPr>
        <p:spPr>
          <a:xfrm>
            <a:off x="1101565" y="357999"/>
            <a:ext cx="9988870" cy="1631216"/>
          </a:xfrm>
          <a:prstGeom prst="rect">
            <a:avLst/>
          </a:prstGeom>
          <a:noFill/>
        </p:spPr>
        <p:txBody>
          <a:bodyPr wrap="square">
            <a:spAutoFit/>
          </a:bodyPr>
          <a:lstStyle/>
          <a:p>
            <a:r>
              <a:rPr lang="en-US" sz="2000" b="1" i="1" dirty="0">
                <a:solidFill>
                  <a:schemeClr val="bg1"/>
                </a:solidFill>
              </a:rPr>
              <a:t>Figure 2-2 (A) Changes in global surface temperature (°C, decadal averages) from reconstructed historical climate data (1AD–2000) and observed data (1850–2020); (B) Observed changes in global surface temperature (°C), 1850–2020 (relative to 1850–1900; annual averages) compared to simulated climate models of natural only and human and natural influences </a:t>
            </a:r>
          </a:p>
        </p:txBody>
      </p:sp>
    </p:spTree>
    <p:extLst>
      <p:ext uri="{BB962C8B-B14F-4D97-AF65-F5344CB8AC3E}">
        <p14:creationId xmlns:p14="http://schemas.microsoft.com/office/powerpoint/2010/main" val="3341044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r graph showing  the difference from the average temperature from 1950 to 2024 with a line showing the changes in atmospheric carbon dioxide. there is an increasing trend for both the carbon dioxide and average temperature, with both metrics increasing at approximately the same rate over time. ">
            <a:extLst>
              <a:ext uri="{FF2B5EF4-FFF2-40B4-BE49-F238E27FC236}">
                <a16:creationId xmlns:a16="http://schemas.microsoft.com/office/drawing/2014/main" id="{59CF24BF-8991-2C20-59E3-50F649A6465A}"/>
              </a:ext>
            </a:extLst>
          </p:cNvPr>
          <p:cNvPicPr>
            <a:picLocks noChangeAspect="1"/>
          </p:cNvPicPr>
          <p:nvPr/>
        </p:nvPicPr>
        <p:blipFill>
          <a:blip r:embed="rId2"/>
          <a:stretch>
            <a:fillRect/>
          </a:stretch>
        </p:blipFill>
        <p:spPr>
          <a:xfrm>
            <a:off x="2458714" y="1597891"/>
            <a:ext cx="8785885" cy="4668714"/>
          </a:xfrm>
          <a:prstGeom prst="rect">
            <a:avLst/>
          </a:prstGeom>
        </p:spPr>
      </p:pic>
      <p:sp>
        <p:nvSpPr>
          <p:cNvPr id="8" name="TextBox 7">
            <a:extLst>
              <a:ext uri="{FF2B5EF4-FFF2-40B4-BE49-F238E27FC236}">
                <a16:creationId xmlns:a16="http://schemas.microsoft.com/office/drawing/2014/main" id="{84D4D9B6-5B93-1534-5B4A-DCAFC10C1B99}"/>
              </a:ext>
            </a:extLst>
          </p:cNvPr>
          <p:cNvSpPr txBox="1"/>
          <p:nvPr/>
        </p:nvSpPr>
        <p:spPr>
          <a:xfrm>
            <a:off x="8712679" y="6266605"/>
            <a:ext cx="2928737" cy="369332"/>
          </a:xfrm>
          <a:prstGeom prst="rect">
            <a:avLst/>
          </a:prstGeom>
          <a:solidFill>
            <a:srgbClr val="15473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Source: NOAA (2025b)</a:t>
            </a:r>
          </a:p>
        </p:txBody>
      </p:sp>
      <p:sp>
        <p:nvSpPr>
          <p:cNvPr id="9" name="TextBox 8">
            <a:extLst>
              <a:ext uri="{FF2B5EF4-FFF2-40B4-BE49-F238E27FC236}">
                <a16:creationId xmlns:a16="http://schemas.microsoft.com/office/drawing/2014/main" id="{86B63827-97D5-5C08-43C7-F2D467611B46}"/>
              </a:ext>
            </a:extLst>
          </p:cNvPr>
          <p:cNvSpPr txBox="1"/>
          <p:nvPr/>
        </p:nvSpPr>
        <p:spPr>
          <a:xfrm>
            <a:off x="623793" y="258711"/>
            <a:ext cx="10620807" cy="1200329"/>
          </a:xfrm>
          <a:prstGeom prst="rect">
            <a:avLst/>
          </a:prstGeom>
          <a:noFill/>
        </p:spPr>
        <p:txBody>
          <a:bodyPr wrap="square">
            <a:spAutoFit/>
          </a:bodyPr>
          <a:lstStyle/>
          <a:p>
            <a:r>
              <a:rPr lang="en-US" sz="1800" b="1" i="1" dirty="0">
                <a:solidFill>
                  <a:schemeClr val="bg1"/>
                </a:solidFill>
              </a:rPr>
              <a:t>Figure 2-3 Average annual global temperatures (°C) anomalies (y-axis, left). Red bars indicate temperatures that were above the twentieth-century average (i.e., warmer-than-average years), while blue bars indicate temperatures that were below the twentieth-century average (i.e., colder-than-average years). The black line shows atmospheric carbon dioxide (parts per million; y-axis, right) from 1850–2024</a:t>
            </a:r>
          </a:p>
        </p:txBody>
      </p:sp>
    </p:spTree>
    <p:extLst>
      <p:ext uri="{BB962C8B-B14F-4D97-AF65-F5344CB8AC3E}">
        <p14:creationId xmlns:p14="http://schemas.microsoft.com/office/powerpoint/2010/main" val="199636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323A7-2E39-CB0A-F2D7-F233F8547E9F}"/>
              </a:ext>
            </a:extLst>
          </p:cNvPr>
          <p:cNvSpPr>
            <a:spLocks noGrp="1"/>
          </p:cNvSpPr>
          <p:nvPr>
            <p:ph type="ctrTitle"/>
          </p:nvPr>
        </p:nvSpPr>
        <p:spPr/>
        <p:txBody>
          <a:bodyPr/>
          <a:lstStyle/>
          <a:p>
            <a:r>
              <a:rPr lang="en-US" dirty="0"/>
              <a:t>2.3 Methods</a:t>
            </a:r>
          </a:p>
        </p:txBody>
      </p:sp>
    </p:spTree>
    <p:extLst>
      <p:ext uri="{BB962C8B-B14F-4D97-AF65-F5344CB8AC3E}">
        <p14:creationId xmlns:p14="http://schemas.microsoft.com/office/powerpoint/2010/main" val="3196551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406E8-599D-87D8-D919-9C908908BF75}"/>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A9C500D6-8217-96D8-7D16-91D302CDBA68}"/>
              </a:ext>
            </a:extLst>
          </p:cNvPr>
          <p:cNvSpPr txBox="1"/>
          <p:nvPr/>
        </p:nvSpPr>
        <p:spPr>
          <a:xfrm>
            <a:off x="7564583" y="4869277"/>
            <a:ext cx="4327699" cy="1169551"/>
          </a:xfrm>
          <a:prstGeom prst="rect">
            <a:avLst/>
          </a:prstGeom>
          <a:solidFill>
            <a:srgbClr val="154734"/>
          </a:solidFill>
        </p:spPr>
        <p:txBody>
          <a:bodyPr wrap="square" rtlCol="0">
            <a:spAutoFit/>
          </a:bodyPr>
          <a:lstStyle/>
          <a:p>
            <a:r>
              <a:rPr lang="en-US" b="1" i="1" dirty="0">
                <a:solidFill>
                  <a:schemeClr val="bg1"/>
                </a:solidFill>
              </a:rPr>
              <a:t>Table 2-1 Counties located within each NWS climate division</a:t>
            </a:r>
          </a:p>
          <a:p>
            <a:endParaRPr lang="en-US" b="1" i="1" dirty="0">
              <a:solidFill>
                <a:schemeClr val="bg1"/>
              </a:solidFill>
            </a:endParaRPr>
          </a:p>
          <a:p>
            <a:r>
              <a:rPr lang="en-US" sz="1600" dirty="0">
                <a:solidFill>
                  <a:schemeClr val="bg1"/>
                </a:solidFill>
              </a:rPr>
              <a:t>Source: NOAA Regional Climate Centers (2026)</a:t>
            </a:r>
          </a:p>
        </p:txBody>
      </p:sp>
      <p:sp>
        <p:nvSpPr>
          <p:cNvPr id="8" name="TextBox 7">
            <a:extLst>
              <a:ext uri="{FF2B5EF4-FFF2-40B4-BE49-F238E27FC236}">
                <a16:creationId xmlns:a16="http://schemas.microsoft.com/office/drawing/2014/main" id="{DF896145-61DB-0480-BDFC-9BBD699FE2DE}"/>
              </a:ext>
            </a:extLst>
          </p:cNvPr>
          <p:cNvSpPr txBox="1"/>
          <p:nvPr/>
        </p:nvSpPr>
        <p:spPr>
          <a:xfrm>
            <a:off x="8816359" y="333739"/>
            <a:ext cx="3180033"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solidFill>
                  <a:schemeClr val="bg1"/>
                </a:solidFill>
              </a:rPr>
              <a:t>Figure 2-4 (A) Vermont station locations, climate divisions, and the cities nearest the station locations. (B) The count of active National Weather Service (NWS) Cooperative Observer Program stations, 1890–2024</a:t>
            </a:r>
          </a:p>
          <a:p>
            <a:endParaRPr lang="en-US" dirty="0">
              <a:solidFill>
                <a:schemeClr val="bg1"/>
              </a:solidFill>
            </a:endParaRPr>
          </a:p>
          <a:p>
            <a:r>
              <a:rPr lang="en-US" sz="1600" dirty="0">
                <a:solidFill>
                  <a:schemeClr val="bg1"/>
                </a:solidFill>
              </a:rPr>
              <a:t>Source: NOAA Regional Climate Centers (2026)</a:t>
            </a:r>
          </a:p>
          <a:p>
            <a:r>
              <a:rPr lang="en-US" sz="1600" dirty="0">
                <a:solidFill>
                  <a:schemeClr val="bg1"/>
                </a:solidFill>
              </a:rPr>
              <a:t>Note: Climate divisions are defined by the National Weather Service and indicated by the differently shaded divisions</a:t>
            </a:r>
          </a:p>
        </p:txBody>
      </p:sp>
      <p:pic>
        <p:nvPicPr>
          <p:cNvPr id="6" name="drawing" descr="A map and scatter plot combination showing active weather stations in Vermont by climate division and over time. The map uses orange, red, and purple to represent Northwestern, Western, and Southeastern climate divisions with labeled stations, while the scatter plot tracks the number of active stations from 1880 to 2024, highlighting growth until the 1980s, a decline after and variability throughout.">
            <a:extLst>
              <a:ext uri="{FF2B5EF4-FFF2-40B4-BE49-F238E27FC236}">
                <a16:creationId xmlns:a16="http://schemas.microsoft.com/office/drawing/2014/main" id="{2EA756FC-F143-54EC-97EC-EDE9CA813B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264"/>
          <a:stretch>
            <a:fillRect/>
          </a:stretch>
        </p:blipFill>
        <p:spPr bwMode="auto">
          <a:xfrm>
            <a:off x="3479752" y="833043"/>
            <a:ext cx="5232495" cy="3840346"/>
          </a:xfrm>
          <a:prstGeom prst="rect">
            <a:avLst/>
          </a:prstGeom>
          <a:ln w="12700">
            <a:solidFill>
              <a:schemeClr val="bg2">
                <a:lumMod val="50000"/>
              </a:schemeClr>
            </a:solid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C4398EEB-5274-70D6-CBB8-D75C90D820AD}"/>
              </a:ext>
            </a:extLst>
          </p:cNvPr>
          <p:cNvSpPr txBox="1"/>
          <p:nvPr/>
        </p:nvSpPr>
        <p:spPr>
          <a:xfrm>
            <a:off x="3479752" y="267823"/>
            <a:ext cx="4211610" cy="369332"/>
          </a:xfrm>
          <a:prstGeom prst="rect">
            <a:avLst/>
          </a:prstGeom>
          <a:noFill/>
        </p:spPr>
        <p:txBody>
          <a:bodyPr wrap="square" rtlCol="0">
            <a:spAutoFit/>
          </a:bodyPr>
          <a:lstStyle/>
          <a:p>
            <a:r>
              <a:rPr lang="en-US" b="1" dirty="0">
                <a:solidFill>
                  <a:schemeClr val="bg1"/>
                </a:solidFill>
              </a:rPr>
              <a:t>B.) Active NWS Stations (ALL)</a:t>
            </a:r>
          </a:p>
        </p:txBody>
      </p:sp>
      <p:sp>
        <p:nvSpPr>
          <p:cNvPr id="9" name="TextBox 8">
            <a:extLst>
              <a:ext uri="{FF2B5EF4-FFF2-40B4-BE49-F238E27FC236}">
                <a16:creationId xmlns:a16="http://schemas.microsoft.com/office/drawing/2014/main" id="{91AA4F58-61AB-7DFA-7F85-9D476B482BC9}"/>
              </a:ext>
            </a:extLst>
          </p:cNvPr>
          <p:cNvSpPr txBox="1"/>
          <p:nvPr/>
        </p:nvSpPr>
        <p:spPr>
          <a:xfrm>
            <a:off x="299718" y="267823"/>
            <a:ext cx="3180034" cy="369332"/>
          </a:xfrm>
          <a:prstGeom prst="rect">
            <a:avLst/>
          </a:prstGeom>
          <a:noFill/>
        </p:spPr>
        <p:txBody>
          <a:bodyPr wrap="square" rtlCol="0">
            <a:spAutoFit/>
          </a:bodyPr>
          <a:lstStyle/>
          <a:p>
            <a:r>
              <a:rPr lang="en-US" b="1" dirty="0">
                <a:solidFill>
                  <a:schemeClr val="bg1"/>
                </a:solidFill>
              </a:rPr>
              <a:t>A.) Stations &amp; Climate Divisions</a:t>
            </a:r>
          </a:p>
        </p:txBody>
      </p:sp>
      <p:graphicFrame>
        <p:nvGraphicFramePr>
          <p:cNvPr id="11" name="Table 10">
            <a:extLst>
              <a:ext uri="{FF2B5EF4-FFF2-40B4-BE49-F238E27FC236}">
                <a16:creationId xmlns:a16="http://schemas.microsoft.com/office/drawing/2014/main" id="{BD91773A-AE9B-5481-34E7-662F5AD7CBEA}"/>
              </a:ext>
            </a:extLst>
          </p:cNvPr>
          <p:cNvGraphicFramePr>
            <a:graphicFrameLocks noGrp="1"/>
          </p:cNvGraphicFramePr>
          <p:nvPr>
            <p:extLst>
              <p:ext uri="{D42A27DB-BD31-4B8C-83A1-F6EECF244321}">
                <p14:modId xmlns:p14="http://schemas.microsoft.com/office/powerpoint/2010/main" val="2934856145"/>
              </p:ext>
            </p:extLst>
          </p:nvPr>
        </p:nvGraphicFramePr>
        <p:xfrm>
          <a:off x="299718" y="4869277"/>
          <a:ext cx="7264865" cy="1109362"/>
        </p:xfrm>
        <a:graphic>
          <a:graphicData uri="http://schemas.openxmlformats.org/drawingml/2006/table">
            <a:tbl>
              <a:tblPr firstRow="1" firstCol="1">
                <a:tableStyleId>{5C22544A-7EE6-4342-B048-85BDC9FD1C3A}</a:tableStyleId>
              </a:tblPr>
              <a:tblGrid>
                <a:gridCol w="1774179">
                  <a:extLst>
                    <a:ext uri="{9D8B030D-6E8A-4147-A177-3AD203B41FA5}">
                      <a16:colId xmlns:a16="http://schemas.microsoft.com/office/drawing/2014/main" val="1435475527"/>
                    </a:ext>
                  </a:extLst>
                </a:gridCol>
                <a:gridCol w="5490686">
                  <a:extLst>
                    <a:ext uri="{9D8B030D-6E8A-4147-A177-3AD203B41FA5}">
                      <a16:colId xmlns:a16="http://schemas.microsoft.com/office/drawing/2014/main" val="3683754986"/>
                    </a:ext>
                  </a:extLst>
                </a:gridCol>
              </a:tblGrid>
              <a:tr h="252618">
                <a:tc>
                  <a:txBody>
                    <a:bodyPr/>
                    <a:lstStyle/>
                    <a:p>
                      <a:pPr marL="0" marR="0" algn="ctr">
                        <a:lnSpc>
                          <a:spcPct val="115000"/>
                        </a:lnSpc>
                        <a:spcAft>
                          <a:spcPts val="800"/>
                        </a:spcAft>
                        <a:buNone/>
                      </a:pPr>
                      <a:r>
                        <a:rPr lang="en-US" sz="1600" dirty="0">
                          <a:solidFill>
                            <a:schemeClr val="tx1"/>
                          </a:solidFill>
                          <a:effectLst/>
                        </a:rPr>
                        <a:t>Climate Division</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600" dirty="0">
                          <a:solidFill>
                            <a:schemeClr val="tx1"/>
                          </a:solidFill>
                          <a:effectLst/>
                        </a:rPr>
                        <a:t>Counties included</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54823516"/>
                  </a:ext>
                </a:extLst>
              </a:tr>
              <a:tr h="309451">
                <a:tc>
                  <a:txBody>
                    <a:bodyPr/>
                    <a:lstStyle/>
                    <a:p>
                      <a:pPr marL="171450" marR="0">
                        <a:lnSpc>
                          <a:spcPct val="115000"/>
                        </a:lnSpc>
                        <a:spcAft>
                          <a:spcPts val="800"/>
                        </a:spcAft>
                        <a:buNone/>
                      </a:pPr>
                      <a:r>
                        <a:rPr lang="en-US" sz="1600" dirty="0">
                          <a:solidFill>
                            <a:schemeClr val="tx1"/>
                          </a:solidFill>
                          <a:effectLst/>
                        </a:rPr>
                        <a:t>Northeastern</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FAF"/>
                    </a:solidFill>
                  </a:tcPr>
                </a:tc>
                <a:tc>
                  <a:txBody>
                    <a:bodyPr/>
                    <a:lstStyle/>
                    <a:p>
                      <a:pPr marL="228600" marR="0">
                        <a:lnSpc>
                          <a:spcPct val="115000"/>
                        </a:lnSpc>
                        <a:spcAft>
                          <a:spcPts val="800"/>
                        </a:spcAft>
                        <a:buNone/>
                      </a:pPr>
                      <a:r>
                        <a:rPr lang="en-US" sz="1600" dirty="0">
                          <a:solidFill>
                            <a:schemeClr val="tx1"/>
                          </a:solidFill>
                          <a:effectLst/>
                        </a:rPr>
                        <a:t>Caledonia, Essex, Orange, Orleans, Washington</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905554"/>
                  </a:ext>
                </a:extLst>
              </a:tr>
              <a:tr h="252618">
                <a:tc>
                  <a:txBody>
                    <a:bodyPr/>
                    <a:lstStyle/>
                    <a:p>
                      <a:pPr marL="171450" marR="0">
                        <a:lnSpc>
                          <a:spcPct val="115000"/>
                        </a:lnSpc>
                        <a:spcAft>
                          <a:spcPts val="800"/>
                        </a:spcAft>
                        <a:buNone/>
                      </a:pPr>
                      <a:r>
                        <a:rPr lang="en-US" sz="1600" dirty="0">
                          <a:solidFill>
                            <a:schemeClr val="tx1"/>
                          </a:solidFill>
                          <a:effectLst/>
                        </a:rPr>
                        <a:t>Southeastern</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228600" marR="0">
                        <a:lnSpc>
                          <a:spcPct val="115000"/>
                        </a:lnSpc>
                        <a:spcAft>
                          <a:spcPts val="800"/>
                        </a:spcAft>
                        <a:buNone/>
                      </a:pPr>
                      <a:r>
                        <a:rPr lang="en-US" sz="1600" dirty="0">
                          <a:solidFill>
                            <a:schemeClr val="tx1"/>
                          </a:solidFill>
                          <a:effectLst/>
                        </a:rPr>
                        <a:t>Bennington, Windham, Windsor</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39074040"/>
                  </a:ext>
                </a:extLst>
              </a:tr>
              <a:tr h="252618">
                <a:tc>
                  <a:txBody>
                    <a:bodyPr/>
                    <a:lstStyle/>
                    <a:p>
                      <a:pPr marL="171450" marR="0">
                        <a:lnSpc>
                          <a:spcPct val="115000"/>
                        </a:lnSpc>
                        <a:spcAft>
                          <a:spcPts val="800"/>
                        </a:spcAft>
                        <a:buNone/>
                      </a:pPr>
                      <a:r>
                        <a:rPr lang="en-US" sz="1600" dirty="0">
                          <a:solidFill>
                            <a:schemeClr val="tx1"/>
                          </a:solidFill>
                          <a:effectLst/>
                        </a:rPr>
                        <a:t>Western</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88B"/>
                    </a:solidFill>
                  </a:tcPr>
                </a:tc>
                <a:tc>
                  <a:txBody>
                    <a:bodyPr/>
                    <a:lstStyle/>
                    <a:p>
                      <a:pPr marL="228600" marR="0">
                        <a:lnSpc>
                          <a:spcPct val="115000"/>
                        </a:lnSpc>
                        <a:spcAft>
                          <a:spcPts val="800"/>
                        </a:spcAft>
                        <a:buNone/>
                      </a:pPr>
                      <a:r>
                        <a:rPr lang="en-US" sz="1600" dirty="0">
                          <a:solidFill>
                            <a:schemeClr val="tx1"/>
                          </a:solidFill>
                          <a:effectLst/>
                        </a:rPr>
                        <a:t>Addison, Chittenden, Franklin, Grand Isle, Lamoille, Rutland</a:t>
                      </a:r>
                      <a:endParaRPr lang="en-US" sz="1600" dirty="0">
                        <a:solidFill>
                          <a:schemeClr val="tx1"/>
                        </a:solidFill>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6419614"/>
                  </a:ext>
                </a:extLst>
              </a:tr>
            </a:tbl>
          </a:graphicData>
        </a:graphic>
      </p:graphicFrame>
      <p:pic>
        <p:nvPicPr>
          <p:cNvPr id="3" name="Picture 2" descr="A map and scatter plot combination showing active weather stations in Vermont by climate division and over time. The map uses orange, red, and purple to represent Northwestern, Western, and Southeastern climate divisions with labeled stations, while the scatter plot tracks the number of active stations from 1880 to 2024, highlighting growth until the 1980s, a decline after and variability throughout.">
            <a:extLst>
              <a:ext uri="{FF2B5EF4-FFF2-40B4-BE49-F238E27FC236}">
                <a16:creationId xmlns:a16="http://schemas.microsoft.com/office/drawing/2014/main" id="{3E892259-AC6A-DA6D-D368-C5C8B3688619}"/>
              </a:ext>
            </a:extLst>
          </p:cNvPr>
          <p:cNvPicPr>
            <a:picLocks noChangeAspect="1"/>
          </p:cNvPicPr>
          <p:nvPr/>
        </p:nvPicPr>
        <p:blipFill>
          <a:blip r:embed="rId4"/>
          <a:stretch>
            <a:fillRect/>
          </a:stretch>
        </p:blipFill>
        <p:spPr>
          <a:xfrm>
            <a:off x="412954" y="828825"/>
            <a:ext cx="3066797" cy="3844563"/>
          </a:xfrm>
          <a:prstGeom prst="rect">
            <a:avLst/>
          </a:prstGeom>
        </p:spPr>
      </p:pic>
    </p:spTree>
    <p:extLst>
      <p:ext uri="{BB962C8B-B14F-4D97-AF65-F5344CB8AC3E}">
        <p14:creationId xmlns:p14="http://schemas.microsoft.com/office/powerpoint/2010/main" val="58412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058DC-6A26-10E9-686D-542CF1B49BD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CF57C0A3-BB0B-3BB2-FAC9-369492598754}"/>
              </a:ext>
            </a:extLst>
          </p:cNvPr>
          <p:cNvSpPr txBox="1"/>
          <p:nvPr/>
        </p:nvSpPr>
        <p:spPr>
          <a:xfrm>
            <a:off x="8903368" y="429961"/>
            <a:ext cx="3176337"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rPr>
              <a:t>Table 2-2 Characteristics of 19 weather stations in Vermont used for climate analysis </a:t>
            </a:r>
          </a:p>
          <a:p>
            <a:endParaRPr lang="en-US" sz="1200" b="1" i="1" dirty="0">
              <a:solidFill>
                <a:schemeClr val="bg1"/>
              </a:solidFill>
            </a:endParaRPr>
          </a:p>
          <a:p>
            <a:r>
              <a:rPr lang="en-US" sz="1200" dirty="0">
                <a:solidFill>
                  <a:schemeClr val="bg1"/>
                </a:solidFill>
              </a:rPr>
              <a:t>Source: NOAA Regional Climate Centers (2026)</a:t>
            </a:r>
          </a:p>
          <a:p>
            <a:endParaRPr lang="en-US" sz="1200" dirty="0">
              <a:solidFill>
                <a:schemeClr val="bg1"/>
              </a:solidFill>
            </a:endParaRPr>
          </a:p>
          <a:p>
            <a:r>
              <a:rPr lang="en-US" sz="1200" dirty="0">
                <a:solidFill>
                  <a:schemeClr val="bg1"/>
                </a:solidFill>
              </a:rPr>
              <a:t>Note: 19 weather stations used in VCA 2021 (Galford et al., 2021) were analyzed in this report. Stations are categorized by their representative climate division, the nearest city/town to the station chosen (often sharing the same name as the station), their elevation, whether that elevation is high (blue) or low (white) based on a 1,000 feet (ft) threshold, and the range of years each station contributed data for use in report analyses. Stations that are currently active and contributed data through 2024 are labelled as “Active,” and those highlighted as green contributed annual data for the entire time period (1900–2024). Gray colored cells under “Years included” indicate the station is no longer active as of 2024. Reliable daily data needed for temperature and precipitation extremes analyses were not available for 4 stations: Gillman, Mt. Mansfield, Sutton, and Peru. Stations were excluded from certain analyses if missing more than 5 days/month, 300 days/year, or 3 years/decade</a:t>
            </a:r>
          </a:p>
        </p:txBody>
      </p:sp>
      <p:pic>
        <p:nvPicPr>
          <p:cNvPr id="3" name="Picture 2" descr="Table listing climate divisions with city/station names, elevation in feet, elevation type (high/low), years included, and availability of daily data. Northeastern, Southeastern, and Western divisions are color-coded, with high elevation entries highlighted in blue and years included ranging from early 1900s to active status highlighted in green.">
            <a:extLst>
              <a:ext uri="{FF2B5EF4-FFF2-40B4-BE49-F238E27FC236}">
                <a16:creationId xmlns:a16="http://schemas.microsoft.com/office/drawing/2014/main" id="{04C8DEFE-2236-D05A-E364-BBA181C25D78}"/>
              </a:ext>
            </a:extLst>
          </p:cNvPr>
          <p:cNvPicPr>
            <a:picLocks noChangeAspect="1"/>
          </p:cNvPicPr>
          <p:nvPr/>
        </p:nvPicPr>
        <p:blipFill>
          <a:blip r:embed="rId2"/>
          <a:stretch>
            <a:fillRect/>
          </a:stretch>
        </p:blipFill>
        <p:spPr>
          <a:xfrm>
            <a:off x="244193" y="429961"/>
            <a:ext cx="8659175" cy="6342672"/>
          </a:xfrm>
          <a:prstGeom prst="rect">
            <a:avLst/>
          </a:prstGeom>
        </p:spPr>
      </p:pic>
    </p:spTree>
    <p:extLst>
      <p:ext uri="{BB962C8B-B14F-4D97-AF65-F5344CB8AC3E}">
        <p14:creationId xmlns:p14="http://schemas.microsoft.com/office/powerpoint/2010/main" val="3070625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98948-C423-08D7-2555-04D4A2125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618A89-65EF-2B6C-2531-9E5E225C531E}"/>
              </a:ext>
            </a:extLst>
          </p:cNvPr>
          <p:cNvSpPr>
            <a:spLocks noGrp="1"/>
          </p:cNvSpPr>
          <p:nvPr>
            <p:ph type="ctrTitle"/>
          </p:nvPr>
        </p:nvSpPr>
        <p:spPr/>
        <p:txBody>
          <a:bodyPr lIns="91440" tIns="45720" rIns="91440" bIns="45720" anchor="b"/>
          <a:lstStyle/>
          <a:p>
            <a:br>
              <a:rPr lang="en-US" dirty="0">
                <a:latin typeface="Lora SemiBold"/>
                <a:cs typeface="Frank Ruhl Libre"/>
              </a:rPr>
            </a:br>
            <a:r>
              <a:rPr lang="en-US" dirty="0">
                <a:latin typeface="Lora SemiBold"/>
                <a:cs typeface="Frank Ruhl Libre"/>
              </a:rPr>
              <a:t>2.4 Temperature</a:t>
            </a:r>
            <a:endParaRPr lang="en-US" dirty="0"/>
          </a:p>
        </p:txBody>
      </p:sp>
    </p:spTree>
    <p:extLst>
      <p:ext uri="{BB962C8B-B14F-4D97-AF65-F5344CB8AC3E}">
        <p14:creationId xmlns:p14="http://schemas.microsoft.com/office/powerpoint/2010/main" val="703199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B83909BD-04F5-E810-DF82-5D144AFDFA04}"/>
              </a:ext>
            </a:extLst>
          </p:cNvPr>
          <p:cNvSpPr txBox="1"/>
          <p:nvPr/>
        </p:nvSpPr>
        <p:spPr>
          <a:xfrm>
            <a:off x="345679" y="3044401"/>
            <a:ext cx="3103946" cy="3354765"/>
          </a:xfrm>
          <a:prstGeom prst="rect">
            <a:avLst/>
          </a:prstGeom>
          <a:noFill/>
        </p:spPr>
        <p:txBody>
          <a:bodyPr wrap="square">
            <a:spAutoFit/>
          </a:bodyPr>
          <a:lstStyle/>
          <a:p>
            <a:pPr marL="0" marR="0">
              <a:spcBef>
                <a:spcPts val="600"/>
              </a:spcBef>
              <a:spcAft>
                <a:spcPts val="600"/>
              </a:spcAft>
              <a:buNone/>
            </a:pPr>
            <a:r>
              <a:rPr lang="en-US" sz="12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NECI, National and Regional Time Series (2026) </a:t>
            </a:r>
          </a:p>
          <a:p>
            <a:pPr>
              <a:spcBef>
                <a:spcPts val="600"/>
              </a:spcBef>
              <a:spcAft>
                <a:spcPts val="600"/>
              </a:spcAft>
            </a:pPr>
            <a:r>
              <a:rPr lang="en-US" sz="1200" dirty="0">
                <a:solidFill>
                  <a:schemeClr val="bg1"/>
                </a:solidFill>
                <a:latin typeface="Aptos" panose="020B0004020202020204" pitchFamily="34" charset="0"/>
                <a:ea typeface="MS Mincho" panose="02020609040205080304" pitchFamily="49" charset="-128"/>
                <a:cs typeface="Arial" panose="020B0604020202020204" pitchFamily="34" charset="0"/>
              </a:rPr>
              <a:t>Note: Averages calculated using a 12-month timescale annually, then by decade using data consolidated in the Average Temperature parameter with no filters and including all months, years 1900–2024. Long-term average is indicated by the horizontal axis (y=0), for CONUS this axis represents an average of 52.4ºF(11.3ºC), while the axis represents an average of 46.0ºF (7.8ºC). Data labels above each bar indicate the decade’s average value, bar heights reflect precise underlying values; labels are rounded to one decimal place</a:t>
            </a:r>
          </a:p>
          <a:p>
            <a:pPr marL="0" marR="0">
              <a:spcBef>
                <a:spcPts val="600"/>
              </a:spcBef>
              <a:spcAft>
                <a:spcPts val="600"/>
              </a:spcAft>
              <a:buNone/>
            </a:pPr>
            <a:endParaRPr lang="en-US" sz="1200"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
        <p:nvSpPr>
          <p:cNvPr id="15" name="TextBox 14">
            <a:extLst>
              <a:ext uri="{FF2B5EF4-FFF2-40B4-BE49-F238E27FC236}">
                <a16:creationId xmlns:a16="http://schemas.microsoft.com/office/drawing/2014/main" id="{DCC6C6A3-6F76-8943-B41D-8A9FF0211E0B}"/>
              </a:ext>
            </a:extLst>
          </p:cNvPr>
          <p:cNvSpPr txBox="1"/>
          <p:nvPr/>
        </p:nvSpPr>
        <p:spPr>
          <a:xfrm>
            <a:off x="345680" y="797389"/>
            <a:ext cx="3103945" cy="2308324"/>
          </a:xfrm>
          <a:prstGeom prst="rect">
            <a:avLst/>
          </a:prstGeom>
          <a:noFill/>
        </p:spPr>
        <p:txBody>
          <a:bodyPr wrap="square">
            <a:spAutoFit/>
          </a:bodyPr>
          <a:lstStyle/>
          <a:p>
            <a:pPr marL="0" marR="0">
              <a:spcAft>
                <a:spcPts val="1000"/>
              </a:spcAft>
              <a:buNone/>
            </a:pPr>
            <a:r>
              <a:rPr lang="en-US"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2-5 Average annual temperature (ºF) by decade in the continental United States (U.S.; blue) and Northeast U.S. (orange), and their diversion from the long-term mean (1900-2024).</a:t>
            </a:r>
          </a:p>
        </p:txBody>
      </p:sp>
      <p:sp>
        <p:nvSpPr>
          <p:cNvPr id="16" name="TextBox 15">
            <a:extLst>
              <a:ext uri="{FF2B5EF4-FFF2-40B4-BE49-F238E27FC236}">
                <a16:creationId xmlns:a16="http://schemas.microsoft.com/office/drawing/2014/main" id="{4A20DFDF-663C-A108-08FF-139E7D626031}"/>
              </a:ext>
            </a:extLst>
          </p:cNvPr>
          <p:cNvSpPr txBox="1"/>
          <p:nvPr/>
        </p:nvSpPr>
        <p:spPr>
          <a:xfrm>
            <a:off x="345679" y="335724"/>
            <a:ext cx="4180138" cy="461665"/>
          </a:xfrm>
          <a:prstGeom prst="rect">
            <a:avLst/>
          </a:prstGeom>
          <a:noFill/>
        </p:spPr>
        <p:txBody>
          <a:bodyPr wrap="square" rtlCol="0">
            <a:spAutoFit/>
          </a:bodyPr>
          <a:lstStyle/>
          <a:p>
            <a:r>
              <a:rPr lang="en-US" sz="2400" b="1" dirty="0">
                <a:solidFill>
                  <a:schemeClr val="bg1"/>
                </a:solidFill>
              </a:rPr>
              <a:t>2.4.1 Regional Temperature</a:t>
            </a:r>
          </a:p>
        </p:txBody>
      </p:sp>
      <p:pic>
        <p:nvPicPr>
          <p:cNvPr id="6" name="Picture 5" descr="Bar chart comparing average annual temperature differences from long-term mean for CONUS and NE US regions across decades from 1900 to 2024. The chart uses blue bars for CONUS and orange bars for NE US, showing a warming trend with NE US temperatures rising more sharply, reaching 53.9°F in 2020s compared to CONUS at 47.7°F.">
            <a:extLst>
              <a:ext uri="{FF2B5EF4-FFF2-40B4-BE49-F238E27FC236}">
                <a16:creationId xmlns:a16="http://schemas.microsoft.com/office/drawing/2014/main" id="{19EA6D89-6BD1-EA2D-E2D1-04702F49404D}"/>
              </a:ext>
            </a:extLst>
          </p:cNvPr>
          <p:cNvPicPr>
            <a:picLocks noChangeAspect="1"/>
          </p:cNvPicPr>
          <p:nvPr/>
        </p:nvPicPr>
        <p:blipFill>
          <a:blip r:embed="rId2"/>
          <a:stretch>
            <a:fillRect/>
          </a:stretch>
        </p:blipFill>
        <p:spPr>
          <a:xfrm>
            <a:off x="3449627" y="1032244"/>
            <a:ext cx="8396692" cy="4590343"/>
          </a:xfrm>
          <a:prstGeom prst="rect">
            <a:avLst/>
          </a:prstGeom>
        </p:spPr>
      </p:pic>
    </p:spTree>
    <p:extLst>
      <p:ext uri="{BB962C8B-B14F-4D97-AF65-F5344CB8AC3E}">
        <p14:creationId xmlns:p14="http://schemas.microsoft.com/office/powerpoint/2010/main" val="2345414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1BAE341-8824-B666-7730-1A001A2593E6}"/>
              </a:ext>
            </a:extLst>
          </p:cNvPr>
          <p:cNvSpPr txBox="1"/>
          <p:nvPr/>
        </p:nvSpPr>
        <p:spPr>
          <a:xfrm>
            <a:off x="368967" y="1101412"/>
            <a:ext cx="3168560" cy="1631216"/>
          </a:xfrm>
          <a:prstGeom prst="rect">
            <a:avLst/>
          </a:prstGeom>
          <a:noFill/>
        </p:spPr>
        <p:txBody>
          <a:bodyPr wrap="square">
            <a:spAutoFit/>
          </a:bodyPr>
          <a:lstStyle/>
          <a:p>
            <a:pPr>
              <a:spcAft>
                <a:spcPts val="1000"/>
              </a:spcAft>
            </a:pPr>
            <a:r>
              <a:rPr lang="en-US" sz="2000" b="1" i="1" dirty="0">
                <a:solidFill>
                  <a:schemeClr val="bg1"/>
                </a:solidFill>
              </a:rPr>
              <a:t>Figure 2-6 Decadal average annual temperature compared to the long-term average (1900–2024)</a:t>
            </a:r>
          </a:p>
        </p:txBody>
      </p:sp>
      <p:sp>
        <p:nvSpPr>
          <p:cNvPr id="11" name="TextBox 10">
            <a:extLst>
              <a:ext uri="{FF2B5EF4-FFF2-40B4-BE49-F238E27FC236}">
                <a16:creationId xmlns:a16="http://schemas.microsoft.com/office/drawing/2014/main" id="{0DCD0314-4F71-9EE2-D93E-E2C6AF380082}"/>
              </a:ext>
            </a:extLst>
          </p:cNvPr>
          <p:cNvSpPr txBox="1"/>
          <p:nvPr/>
        </p:nvSpPr>
        <p:spPr>
          <a:xfrm>
            <a:off x="368967" y="2861758"/>
            <a:ext cx="3261809" cy="3785652"/>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annual temperature is indicated by the horizontal axis (y=0), equaling 43.5ºF (6.4ºC). Decades above the long-term average are red and striped, while decades below are orange and solid. Data labels above each bar indicate the decade’s average value, bar heights reflect precise underlying values; labels are rounded to one decimal place</a:t>
            </a:r>
          </a:p>
        </p:txBody>
      </p:sp>
      <p:sp>
        <p:nvSpPr>
          <p:cNvPr id="13" name="TextBox 12">
            <a:extLst>
              <a:ext uri="{FF2B5EF4-FFF2-40B4-BE49-F238E27FC236}">
                <a16:creationId xmlns:a16="http://schemas.microsoft.com/office/drawing/2014/main" id="{95135073-639D-2030-0948-DB4445351EC1}"/>
              </a:ext>
            </a:extLst>
          </p:cNvPr>
          <p:cNvSpPr txBox="1"/>
          <p:nvPr/>
        </p:nvSpPr>
        <p:spPr>
          <a:xfrm>
            <a:off x="368967" y="325489"/>
            <a:ext cx="4036778" cy="461665"/>
          </a:xfrm>
          <a:prstGeom prst="rect">
            <a:avLst/>
          </a:prstGeom>
          <a:noFill/>
        </p:spPr>
        <p:txBody>
          <a:bodyPr wrap="square" rtlCol="0">
            <a:spAutoFit/>
          </a:bodyPr>
          <a:lstStyle/>
          <a:p>
            <a:r>
              <a:rPr lang="en-US" sz="2400" b="1" dirty="0">
                <a:solidFill>
                  <a:schemeClr val="bg1"/>
                </a:solidFill>
              </a:rPr>
              <a:t>2.4.1 Annual Temperature</a:t>
            </a:r>
          </a:p>
        </p:txBody>
      </p:sp>
      <p:pic>
        <p:nvPicPr>
          <p:cNvPr id="3" name="Picture 2" descr="Bar chart displays average annual temperature differences from long-term mean (43.59°F) by decade from 1900 to 2024, with orange bars indicating cooler decades and red bars indicating warmer decades. Notable trends include a cooler period from 1900 to 1920, warming peaks in 1940 and 2020, with 2020-2024 showing the highest positive difference at 2.2°F above the mean.">
            <a:extLst>
              <a:ext uri="{FF2B5EF4-FFF2-40B4-BE49-F238E27FC236}">
                <a16:creationId xmlns:a16="http://schemas.microsoft.com/office/drawing/2014/main" id="{58059892-2D2A-1C52-0015-2E7D87A71532}"/>
              </a:ext>
            </a:extLst>
          </p:cNvPr>
          <p:cNvPicPr>
            <a:picLocks noChangeAspect="1"/>
          </p:cNvPicPr>
          <p:nvPr/>
        </p:nvPicPr>
        <p:blipFill>
          <a:blip r:embed="rId2"/>
          <a:stretch>
            <a:fillRect/>
          </a:stretch>
        </p:blipFill>
        <p:spPr>
          <a:xfrm>
            <a:off x="3630776" y="1101412"/>
            <a:ext cx="8052340" cy="4876847"/>
          </a:xfrm>
          <a:prstGeom prst="rect">
            <a:avLst/>
          </a:prstGeom>
        </p:spPr>
      </p:pic>
    </p:spTree>
    <p:extLst>
      <p:ext uri="{BB962C8B-B14F-4D97-AF65-F5344CB8AC3E}">
        <p14:creationId xmlns:p14="http://schemas.microsoft.com/office/powerpoint/2010/main" val="463230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7D93060-68F4-FC3E-9C88-2235FCCEB074}"/>
              </a:ext>
            </a:extLst>
          </p:cNvPr>
          <p:cNvSpPr txBox="1"/>
          <p:nvPr/>
        </p:nvSpPr>
        <p:spPr>
          <a:xfrm>
            <a:off x="208547" y="303259"/>
            <a:ext cx="4201088" cy="5760551"/>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2-3 Temperature trends per decade and total changes (</a:t>
            </a:r>
            <a:r>
              <a:rPr lang="en-US" sz="2000" b="1" i="1" kern="1200" dirty="0">
                <a:solidFill>
                  <a:schemeClr val="bg1"/>
                </a:solidFill>
                <a:effectLst/>
                <a:latin typeface="Aptos" panose="020B0004020202020204" pitchFamily="34" charset="0"/>
                <a:ea typeface="Times New Roman" panose="02020603050405020304" pitchFamily="18" charset="0"/>
                <a:cs typeface="Arial" panose="020B0604020202020204" pitchFamily="34" charset="0"/>
              </a:rPr>
              <a:t>ºF)</a:t>
            </a: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 including average annual and seasonal temperatures and extreme temperature events (1900–2024).</a:t>
            </a:r>
          </a:p>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Temperature trends per decade were calculated using Sen’s slope on decadal averages since 1900, 1960, and 1990. Total change in temperature variables was calculated as the difference between the first decade of the targe period (1900–1909, 1960–1969, and 1990–1999), and the most recent half-decade (2020–2024). *=statistically significant at 95% confidence interval; **=statistically significant at 90% confidence interval. Colors inverted for Days with Min T.&lt;0 ºF (cold days) to show warming trend. </a:t>
            </a:r>
          </a:p>
        </p:txBody>
      </p:sp>
      <p:pic>
        <p:nvPicPr>
          <p:cNvPr id="4" name="Picture 3" descr="A table presents temperature metric trends per decade from 1900 to 2024 and total changes since 1900, 1960, and 1990, with color-coded cells indicating magnitude and direction of change. Notable data include significant increases in annual average temperature, winter temperatures, and days with minimum temperatures above 70°F, alongside a marked decrease in days with minimum temperatures below 0°F, highlighted by red and blue shading for positive and negative trends respectively.">
            <a:extLst>
              <a:ext uri="{FF2B5EF4-FFF2-40B4-BE49-F238E27FC236}">
                <a16:creationId xmlns:a16="http://schemas.microsoft.com/office/drawing/2014/main" id="{2E330C32-EC24-4BE7-3D12-BB362AD73020}"/>
              </a:ext>
            </a:extLst>
          </p:cNvPr>
          <p:cNvPicPr>
            <a:picLocks noChangeAspect="1"/>
          </p:cNvPicPr>
          <p:nvPr/>
        </p:nvPicPr>
        <p:blipFill>
          <a:blip r:embed="rId2"/>
          <a:stretch>
            <a:fillRect/>
          </a:stretch>
        </p:blipFill>
        <p:spPr>
          <a:xfrm>
            <a:off x="4409635" y="1157627"/>
            <a:ext cx="7573818" cy="4688554"/>
          </a:xfrm>
          <a:prstGeom prst="rect">
            <a:avLst/>
          </a:prstGeom>
        </p:spPr>
      </p:pic>
    </p:spTree>
    <p:extLst>
      <p:ext uri="{BB962C8B-B14F-4D97-AF65-F5344CB8AC3E}">
        <p14:creationId xmlns:p14="http://schemas.microsoft.com/office/powerpoint/2010/main" val="2660316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E883-B60A-F3FB-360E-66231570F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C58B82-F137-6842-548F-5BA7EB0770B4}"/>
              </a:ext>
            </a:extLst>
          </p:cNvPr>
          <p:cNvSpPr>
            <a:spLocks noGrp="1"/>
          </p:cNvSpPr>
          <p:nvPr>
            <p:ph type="ctrTitle"/>
          </p:nvPr>
        </p:nvSpPr>
        <p:spPr/>
        <p:txBody>
          <a:bodyPr lIns="91440" tIns="45720" rIns="91440" bIns="45720" anchor="b"/>
          <a:lstStyle/>
          <a:p>
            <a:br>
              <a:rPr lang="en-US" dirty="0">
                <a:latin typeface="Lora SemiBold"/>
                <a:cs typeface="Frank Ruhl Libre"/>
              </a:rPr>
            </a:br>
            <a:r>
              <a:rPr lang="en-US" dirty="0">
                <a:latin typeface="Lora SemiBold"/>
                <a:cs typeface="Frank Ruhl Libre"/>
              </a:rPr>
              <a:t>2.4.3 Winter Temperature</a:t>
            </a:r>
            <a:endParaRPr lang="en-US" dirty="0"/>
          </a:p>
        </p:txBody>
      </p:sp>
    </p:spTree>
    <p:extLst>
      <p:ext uri="{BB962C8B-B14F-4D97-AF65-F5344CB8AC3E}">
        <p14:creationId xmlns:p14="http://schemas.microsoft.com/office/powerpoint/2010/main" val="3979921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EEC06BE-EF34-BAE2-85D3-8163AEFA1E6E}"/>
              </a:ext>
            </a:extLst>
          </p:cNvPr>
          <p:cNvSpPr txBox="1"/>
          <p:nvPr/>
        </p:nvSpPr>
        <p:spPr>
          <a:xfrm>
            <a:off x="298625" y="907990"/>
            <a:ext cx="3475820" cy="1323439"/>
          </a:xfrm>
          <a:prstGeom prst="rect">
            <a:avLst/>
          </a:prstGeom>
          <a:noFill/>
        </p:spPr>
        <p:txBody>
          <a:bodyPr wrap="square">
            <a:spAutoFit/>
          </a:bodyPr>
          <a:lstStyle/>
          <a:p>
            <a:r>
              <a:rPr lang="en-US" sz="2000" b="1" i="1" dirty="0">
                <a:solidFill>
                  <a:schemeClr val="bg1"/>
                </a:solidFill>
              </a:rPr>
              <a:t>Figure 2-7 Decadal average annual winter temperature compared to the long-term average (1900–2024)</a:t>
            </a:r>
          </a:p>
        </p:txBody>
      </p:sp>
      <p:sp>
        <p:nvSpPr>
          <p:cNvPr id="15" name="TextBox 14">
            <a:extLst>
              <a:ext uri="{FF2B5EF4-FFF2-40B4-BE49-F238E27FC236}">
                <a16:creationId xmlns:a16="http://schemas.microsoft.com/office/drawing/2014/main" id="{C683299E-4B10-6B75-8C25-E52F7D6F960A}"/>
              </a:ext>
            </a:extLst>
          </p:cNvPr>
          <p:cNvSpPr txBox="1"/>
          <p:nvPr/>
        </p:nvSpPr>
        <p:spPr>
          <a:xfrm>
            <a:off x="341580" y="2410580"/>
            <a:ext cx="3475819" cy="3539430"/>
          </a:xfrm>
          <a:prstGeom prst="rect">
            <a:avLst/>
          </a:prstGeom>
          <a:no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winter temperature is indicated by the horizontal axis (y=0), equaling 21.4ºF (-5.9ºC). Decades above the long-term average green and striped, while decades below are blue and solid. Data labels above each bar indicate the decade’s average value, bar heights reflect precise underlying values; labels are rounded to one decimal place</a:t>
            </a:r>
          </a:p>
        </p:txBody>
      </p:sp>
      <p:pic>
        <p:nvPicPr>
          <p:cNvPr id="19" name="Picture 18" descr="Bar chart showing average winter temperature differences for decades from 1900 to 2024 compared to the long-term mean of 19.33°F. Bars alternate between blue for below-average temperatures and green for above-average, highlighting a warming trend with notable increases after 1990, reaching a peak of 21.9°F in 2020-2024.">
            <a:extLst>
              <a:ext uri="{FF2B5EF4-FFF2-40B4-BE49-F238E27FC236}">
                <a16:creationId xmlns:a16="http://schemas.microsoft.com/office/drawing/2014/main" id="{4670CD31-D366-0BCD-A06A-EF1056E6D59D}"/>
              </a:ext>
            </a:extLst>
          </p:cNvPr>
          <p:cNvPicPr>
            <a:picLocks noChangeAspect="1"/>
          </p:cNvPicPr>
          <p:nvPr/>
        </p:nvPicPr>
        <p:blipFill>
          <a:blip r:embed="rId2"/>
          <a:stretch>
            <a:fillRect/>
          </a:stretch>
        </p:blipFill>
        <p:spPr>
          <a:xfrm>
            <a:off x="3817399" y="1123581"/>
            <a:ext cx="7958128" cy="4610837"/>
          </a:xfrm>
          <a:prstGeom prst="rect">
            <a:avLst/>
          </a:prstGeom>
        </p:spPr>
      </p:pic>
    </p:spTree>
    <p:extLst>
      <p:ext uri="{BB962C8B-B14F-4D97-AF65-F5344CB8AC3E}">
        <p14:creationId xmlns:p14="http://schemas.microsoft.com/office/powerpoint/2010/main" val="2726020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DF213AE3-5E99-DD65-E029-DEA089F57B79}"/>
              </a:ext>
            </a:extLst>
          </p:cNvPr>
          <p:cNvSpPr txBox="1"/>
          <p:nvPr/>
        </p:nvSpPr>
        <p:spPr>
          <a:xfrm>
            <a:off x="368197" y="1245159"/>
            <a:ext cx="2949160" cy="4770537"/>
          </a:xfrm>
          <a:prstGeom prst="rect">
            <a:avLst/>
          </a:prstGeom>
          <a:solidFill>
            <a:srgbClr val="154734"/>
          </a:solidFill>
        </p:spPr>
        <p:txBody>
          <a:bodyPr wrap="square">
            <a:spAutoFit/>
          </a:bodyPr>
          <a:lstStyle/>
          <a:p>
            <a:r>
              <a:rPr lang="en-US" sz="1600" dirty="0">
                <a:solidFill>
                  <a:schemeClr val="bg1"/>
                </a:solidFill>
              </a:rPr>
              <a:t>Source: NOAA RCC ACIS dataset (accessed 2026)</a:t>
            </a:r>
          </a:p>
          <a:p>
            <a:endParaRPr lang="en-US" sz="1600" dirty="0">
              <a:solidFill>
                <a:schemeClr val="bg1"/>
              </a:solidFill>
            </a:endParaRPr>
          </a:p>
          <a:p>
            <a:r>
              <a:rPr lang="en-US" sz="1600" dirty="0">
                <a:solidFill>
                  <a:schemeClr val="bg1"/>
                </a:solidFill>
              </a:rPr>
              <a:t>Note: Long-term average is indicated by the horizontal axis (y=0). For warm winter days this axis represents an average of 2.9 days/year; for very cold days, this axis represents an average of 21.4 days/year. Decades above the long-term average are striped, while decades below are solid. Data labels above each bar indicate the decade’s average value, bar heights reflect precise underlying values; labels are rounded to one decimal place</a:t>
            </a:r>
          </a:p>
          <a:p>
            <a:endParaRPr lang="en-US" sz="1600" dirty="0">
              <a:solidFill>
                <a:schemeClr val="bg1"/>
              </a:solidFill>
            </a:endParaRPr>
          </a:p>
        </p:txBody>
      </p:sp>
      <p:sp>
        <p:nvSpPr>
          <p:cNvPr id="34" name="TextBox 33">
            <a:extLst>
              <a:ext uri="{FF2B5EF4-FFF2-40B4-BE49-F238E27FC236}">
                <a16:creationId xmlns:a16="http://schemas.microsoft.com/office/drawing/2014/main" id="{79CA6DFC-A1F8-B145-F6AE-E7EDC3AA2935}"/>
              </a:ext>
            </a:extLst>
          </p:cNvPr>
          <p:cNvSpPr txBox="1"/>
          <p:nvPr/>
        </p:nvSpPr>
        <p:spPr>
          <a:xfrm>
            <a:off x="368197" y="414162"/>
            <a:ext cx="10881049" cy="830997"/>
          </a:xfrm>
          <a:prstGeom prst="rect">
            <a:avLst/>
          </a:prstGeom>
          <a:solidFill>
            <a:srgbClr val="154734"/>
          </a:solidFill>
        </p:spPr>
        <p:txBody>
          <a:bodyPr wrap="square" lIns="91440" tIns="45720" rIns="91440" bIns="45720" rtlCol="0" anchor="t">
            <a:spAutoFit/>
          </a:bodyPr>
          <a:lstStyle/>
          <a:p>
            <a:r>
              <a:rPr lang="en-US" sz="2400" b="1" i="1" dirty="0">
                <a:solidFill>
                  <a:schemeClr val="bg1"/>
                </a:solidFill>
              </a:rPr>
              <a:t>Figure 2-8 Decadal average annual frequencies of winter temperature extremes compared to the long-term average (1900–2024)</a:t>
            </a:r>
          </a:p>
        </p:txBody>
      </p:sp>
      <p:pic>
        <p:nvPicPr>
          <p:cNvPr id="3" name="Picture 2" descr="Bar chart comparing mean differences in average annual very cold days per decade (min temperature below 0°F) and annual warm winter days per decade (max temperature above 50°F) from 1900 to 2024 by decade. Very cold days show a decreasing trend with significant drops after 1970, while warm winter days show an increasing trend, peaking sharply at 5.5 days above the long-term mean in 2020-2024.">
            <a:extLst>
              <a:ext uri="{FF2B5EF4-FFF2-40B4-BE49-F238E27FC236}">
                <a16:creationId xmlns:a16="http://schemas.microsoft.com/office/drawing/2014/main" id="{8C168346-8A45-1D3D-F79D-25ED6B3D1856}"/>
              </a:ext>
            </a:extLst>
          </p:cNvPr>
          <p:cNvPicPr>
            <a:picLocks noChangeAspect="1"/>
          </p:cNvPicPr>
          <p:nvPr/>
        </p:nvPicPr>
        <p:blipFill>
          <a:blip r:embed="rId2"/>
          <a:srcRect t="10621" b="10372"/>
          <a:stretch>
            <a:fillRect/>
          </a:stretch>
        </p:blipFill>
        <p:spPr>
          <a:xfrm>
            <a:off x="3317357" y="1813761"/>
            <a:ext cx="8268473" cy="3934048"/>
          </a:xfrm>
          <a:prstGeom prst="rect">
            <a:avLst/>
          </a:prstGeom>
        </p:spPr>
      </p:pic>
    </p:spTree>
    <p:extLst>
      <p:ext uri="{BB962C8B-B14F-4D97-AF65-F5344CB8AC3E}">
        <p14:creationId xmlns:p14="http://schemas.microsoft.com/office/powerpoint/2010/main" val="1751641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58BF7-B74B-4A66-888F-C60070646C39}"/>
            </a:ext>
          </a:extLst>
        </p:cNvPr>
        <p:cNvGrpSpPr/>
        <p:nvPr/>
      </p:nvGrpSpPr>
      <p:grpSpPr>
        <a:xfrm>
          <a:off x="0" y="0"/>
          <a:ext cx="0" cy="0"/>
          <a:chOff x="0" y="0"/>
          <a:chExt cx="0" cy="0"/>
        </a:xfrm>
      </p:grpSpPr>
      <p:pic>
        <p:nvPicPr>
          <p:cNvPr id="5" name="Picture 4" descr="Line graph showing annual freeze-thaw days from 1900 to 2024 for Northeastern, Southeastern, and Western regions with thin lines representing annual data and thick lines showing decadal linear trends. The Northeastern region remains relatively stable going from around 75 days down to around 68 days, Southeastern region declined from about 50 to 25 days, and Western region increased sharply from 25 to around 62 days, highlighting contrasting regional trends over time.">
            <a:extLst>
              <a:ext uri="{FF2B5EF4-FFF2-40B4-BE49-F238E27FC236}">
                <a16:creationId xmlns:a16="http://schemas.microsoft.com/office/drawing/2014/main" id="{7DC57EC8-22B3-AA79-C4E6-46C1188F0F46}"/>
              </a:ext>
            </a:extLst>
          </p:cNvPr>
          <p:cNvPicPr>
            <a:picLocks noChangeAspect="1"/>
          </p:cNvPicPr>
          <p:nvPr/>
        </p:nvPicPr>
        <p:blipFill>
          <a:blip r:embed="rId2"/>
          <a:stretch>
            <a:fillRect/>
          </a:stretch>
        </p:blipFill>
        <p:spPr>
          <a:xfrm>
            <a:off x="5307286" y="765536"/>
            <a:ext cx="6406321" cy="3385280"/>
          </a:xfrm>
          <a:prstGeom prst="rect">
            <a:avLst/>
          </a:prstGeom>
        </p:spPr>
      </p:pic>
      <p:graphicFrame>
        <p:nvGraphicFramePr>
          <p:cNvPr id="4" name="Table 3">
            <a:extLst>
              <a:ext uri="{FF2B5EF4-FFF2-40B4-BE49-F238E27FC236}">
                <a16:creationId xmlns:a16="http://schemas.microsoft.com/office/drawing/2014/main" id="{FA40B85B-E527-5220-03DF-18C1A4744182}"/>
              </a:ext>
            </a:extLst>
          </p:cNvPr>
          <p:cNvGraphicFramePr>
            <a:graphicFrameLocks noGrp="1"/>
          </p:cNvGraphicFramePr>
          <p:nvPr/>
        </p:nvGraphicFramePr>
        <p:xfrm>
          <a:off x="5307288" y="4276067"/>
          <a:ext cx="6406319" cy="2008975"/>
        </p:xfrm>
        <a:graphic>
          <a:graphicData uri="http://schemas.openxmlformats.org/drawingml/2006/table">
            <a:tbl>
              <a:tblPr bandRow="1">
                <a:tableStyleId>{5C22544A-7EE6-4342-B048-85BDC9FD1C3A}</a:tableStyleId>
              </a:tblPr>
              <a:tblGrid>
                <a:gridCol w="1014116">
                  <a:extLst>
                    <a:ext uri="{9D8B030D-6E8A-4147-A177-3AD203B41FA5}">
                      <a16:colId xmlns:a16="http://schemas.microsoft.com/office/drawing/2014/main" val="1620694452"/>
                    </a:ext>
                  </a:extLst>
                </a:gridCol>
                <a:gridCol w="846158">
                  <a:extLst>
                    <a:ext uri="{9D8B030D-6E8A-4147-A177-3AD203B41FA5}">
                      <a16:colId xmlns:a16="http://schemas.microsoft.com/office/drawing/2014/main" val="1245004999"/>
                    </a:ext>
                  </a:extLst>
                </a:gridCol>
                <a:gridCol w="930137">
                  <a:extLst>
                    <a:ext uri="{9D8B030D-6E8A-4147-A177-3AD203B41FA5}">
                      <a16:colId xmlns:a16="http://schemas.microsoft.com/office/drawing/2014/main" val="2742028285"/>
                    </a:ext>
                  </a:extLst>
                </a:gridCol>
                <a:gridCol w="930137">
                  <a:extLst>
                    <a:ext uri="{9D8B030D-6E8A-4147-A177-3AD203B41FA5}">
                      <a16:colId xmlns:a16="http://schemas.microsoft.com/office/drawing/2014/main" val="2559327529"/>
                    </a:ext>
                  </a:extLst>
                </a:gridCol>
                <a:gridCol w="930137">
                  <a:extLst>
                    <a:ext uri="{9D8B030D-6E8A-4147-A177-3AD203B41FA5}">
                      <a16:colId xmlns:a16="http://schemas.microsoft.com/office/drawing/2014/main" val="3792172934"/>
                    </a:ext>
                  </a:extLst>
                </a:gridCol>
                <a:gridCol w="930137">
                  <a:extLst>
                    <a:ext uri="{9D8B030D-6E8A-4147-A177-3AD203B41FA5}">
                      <a16:colId xmlns:a16="http://schemas.microsoft.com/office/drawing/2014/main" val="2469104616"/>
                    </a:ext>
                  </a:extLst>
                </a:gridCol>
                <a:gridCol w="825497">
                  <a:extLst>
                    <a:ext uri="{9D8B030D-6E8A-4147-A177-3AD203B41FA5}">
                      <a16:colId xmlns:a16="http://schemas.microsoft.com/office/drawing/2014/main" val="399292044"/>
                    </a:ext>
                  </a:extLst>
                </a:gridCol>
              </a:tblGrid>
              <a:tr h="236302">
                <a:tc>
                  <a:txBody>
                    <a:bodyPr/>
                    <a:lstStyle/>
                    <a:p>
                      <a:pPr fontAlgn="ctr">
                        <a:buNone/>
                      </a:pPr>
                      <a:endParaRPr lang="en-US" sz="1400" dirty="0">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fontAlgn="base">
                        <a:lnSpc>
                          <a:spcPts val="2175"/>
                        </a:lnSpc>
                        <a:buNone/>
                      </a:pPr>
                      <a:r>
                        <a:rPr lang="en-US" sz="1400" b="1" i="0" u="none" strike="noStrike" dirty="0">
                          <a:solidFill>
                            <a:srgbClr val="000000"/>
                          </a:solidFill>
                          <a:effectLst/>
                          <a:latin typeface="Aptos Narrow" panose="020B0004020202020204" pitchFamily="34" charset="0"/>
                        </a:rPr>
                        <a:t>Trend (per decade)</a:t>
                      </a:r>
                      <a:endParaRPr lang="en-US" sz="1400" b="1"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AF7"/>
                    </a:solidFill>
                  </a:tcPr>
                </a:tc>
                <a:tc hMerge="1">
                  <a:txBody>
                    <a:bodyPr/>
                    <a:lstStyle/>
                    <a:p>
                      <a:endParaRPr lang="en-US"/>
                    </a:p>
                  </a:txBody>
                  <a:tcPr>
                    <a:lnL w="9525" cap="flat" cmpd="sng" algn="ctr">
                      <a:solidFill>
                        <a:srgbClr val="000000"/>
                      </a:solidFill>
                      <a:prstDash val="solid"/>
                      <a:round/>
                      <a:headEnd type="none" w="med" len="med"/>
                      <a:tailEnd type="none" w="med" len="med"/>
                    </a:lnL>
                  </a:tcPr>
                </a:tc>
                <a:tc hMerge="1">
                  <a:txBody>
                    <a:bodyPr/>
                    <a:lstStyle/>
                    <a:p>
                      <a:endParaRPr lang="en-US"/>
                    </a:p>
                  </a:txBody>
                  <a:tcPr/>
                </a:tc>
                <a:tc gridSpan="3">
                  <a:txBody>
                    <a:bodyPr/>
                    <a:lstStyle/>
                    <a:p>
                      <a:pPr algn="ctr" fontAlgn="base">
                        <a:lnSpc>
                          <a:spcPts val="2175"/>
                        </a:lnSpc>
                        <a:buNone/>
                      </a:pPr>
                      <a:r>
                        <a:rPr lang="en-US" sz="1400" b="1" i="0" u="none" strike="noStrike" dirty="0">
                          <a:solidFill>
                            <a:srgbClr val="000000"/>
                          </a:solidFill>
                          <a:effectLst/>
                          <a:latin typeface="Aptos Narrow" panose="020B0004020202020204" pitchFamily="34" charset="0"/>
                        </a:rPr>
                        <a:t>Trend change</a:t>
                      </a:r>
                      <a:endParaRPr lang="en-US" sz="1400" b="1"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3D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5268492"/>
                  </a:ext>
                </a:extLst>
              </a:tr>
              <a:tr h="448145">
                <a:tc>
                  <a:txBody>
                    <a:bodyPr/>
                    <a:lstStyle/>
                    <a:p>
                      <a:pPr fontAlgn="ctr">
                        <a:buNone/>
                      </a:pPr>
                      <a:endParaRPr lang="en-US" sz="1400" dirty="0">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1900-2024</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1960-2024</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1990-2024</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Since 1900</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Since 1960</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Since 1990</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4510215"/>
                  </a:ext>
                </a:extLst>
              </a:tr>
              <a:tr h="236302">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ALL Regions</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-0.35</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-0.34</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-0.46</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0.38</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-2.31</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-1.31</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5347581"/>
                  </a:ext>
                </a:extLst>
              </a:tr>
              <a:tr h="236302">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Northeast</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-0.57</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0.98</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-2.8</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-6.55</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-3.54</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-7.39</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15281"/>
                  </a:ext>
                </a:extLst>
              </a:tr>
              <a:tr h="236302">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Southeast</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CFEE"/>
                    </a:solidFill>
                  </a:tcPr>
                </a:tc>
                <a:tc>
                  <a:txBody>
                    <a:bodyPr/>
                    <a:lstStyle/>
                    <a:p>
                      <a:pPr algn="ctr" fontAlgn="base">
                        <a:lnSpc>
                          <a:spcPts val="2175"/>
                        </a:lnSpc>
                        <a:buNone/>
                      </a:pPr>
                      <a:r>
                        <a:rPr lang="en-US" sz="1400" b="1" i="0" u="none" strike="noStrike" dirty="0">
                          <a:solidFill>
                            <a:srgbClr val="000000"/>
                          </a:solidFill>
                          <a:effectLst/>
                          <a:highlight>
                            <a:srgbClr val="FFFF00"/>
                          </a:highlight>
                          <a:latin typeface="Aptos Narrow" panose="020B0004020202020204" pitchFamily="34" charset="0"/>
                        </a:rPr>
                        <a:t>-2.35*</a:t>
                      </a:r>
                      <a:endParaRPr lang="en-US" sz="1400" b="1"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1.69</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9.62</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4.14</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13.86</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33.66</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5925037"/>
                  </a:ext>
                </a:extLst>
              </a:tr>
              <a:tr h="236302">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West</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tc>
                  <a:txBody>
                    <a:bodyPr/>
                    <a:lstStyle/>
                    <a:p>
                      <a:pPr algn="ctr" fontAlgn="base">
                        <a:lnSpc>
                          <a:spcPts val="2175"/>
                        </a:lnSpc>
                        <a:buNone/>
                      </a:pPr>
                      <a:r>
                        <a:rPr lang="en-US" sz="1400" b="1" i="0" u="none" strike="noStrike" dirty="0">
                          <a:solidFill>
                            <a:srgbClr val="000000"/>
                          </a:solidFill>
                          <a:effectLst/>
                          <a:highlight>
                            <a:srgbClr val="FFFF00"/>
                          </a:highlight>
                          <a:latin typeface="Aptos Narrow" panose="020B0004020202020204" pitchFamily="34" charset="0"/>
                        </a:rPr>
                        <a:t>2.59*</a:t>
                      </a:r>
                      <a:endParaRPr lang="en-US" sz="1400" b="1"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3.18</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8.44</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65.39</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a:solidFill>
                            <a:srgbClr val="000000"/>
                          </a:solidFill>
                          <a:effectLst/>
                          <a:latin typeface="Aptos Narrow" panose="020B0004020202020204" pitchFamily="34" charset="0"/>
                        </a:rPr>
                        <a:t>42.79</a:t>
                      </a:r>
                      <a:endParaRPr lang="en-US" sz="1400" b="0" i="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i="0" u="none" strike="noStrike" dirty="0">
                          <a:solidFill>
                            <a:srgbClr val="000000"/>
                          </a:solidFill>
                          <a:effectLst/>
                          <a:latin typeface="Aptos Narrow" panose="020B0004020202020204" pitchFamily="34" charset="0"/>
                        </a:rPr>
                        <a:t>37.43</a:t>
                      </a:r>
                      <a:endParaRPr lang="en-US" sz="1400" b="0" i="0" dirty="0">
                        <a:solidFill>
                          <a:srgbClr val="000000"/>
                        </a:solidFill>
                        <a:effectLst/>
                      </a:endParaRPr>
                    </a:p>
                  </a:txBody>
                  <a:tcPr marL="7620" marR="7620" marT="76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2972573"/>
                  </a:ext>
                </a:extLst>
              </a:tr>
            </a:tbl>
          </a:graphicData>
        </a:graphic>
      </p:graphicFrame>
      <p:sp>
        <p:nvSpPr>
          <p:cNvPr id="2" name="TextBox 1">
            <a:extLst>
              <a:ext uri="{FF2B5EF4-FFF2-40B4-BE49-F238E27FC236}">
                <a16:creationId xmlns:a16="http://schemas.microsoft.com/office/drawing/2014/main" id="{0F375ACE-C067-296C-9D8A-A2433310E67E}"/>
              </a:ext>
            </a:extLst>
          </p:cNvPr>
          <p:cNvSpPr txBox="1"/>
          <p:nvPr/>
        </p:nvSpPr>
        <p:spPr>
          <a:xfrm>
            <a:off x="304436" y="272962"/>
            <a:ext cx="5002850" cy="3539430"/>
          </a:xfrm>
          <a:prstGeom prst="rect">
            <a:avLst/>
          </a:prstGeom>
          <a:noFill/>
        </p:spPr>
        <p:txBody>
          <a:bodyPr wrap="square" rtlCol="0">
            <a:spAutoFit/>
          </a:bodyPr>
          <a:lstStyle/>
          <a:p>
            <a:r>
              <a:rPr lang="en-US" sz="2000" b="1" i="1" dirty="0">
                <a:solidFill>
                  <a:schemeClr val="bg1"/>
                </a:solidFill>
              </a:rPr>
              <a:t>Figure 2-9 Annual frequency of freeze thaw days in Vermont by climate division for the Northeastern (red), Southeastern (purple), and Western (yellow) divisions (1900–2024)</a:t>
            </a:r>
          </a:p>
          <a:p>
            <a:endParaRPr lang="en-US" sz="2000" b="1" i="1" dirty="0">
              <a:solidFill>
                <a:schemeClr val="bg1"/>
              </a:solidFill>
            </a:endParaRPr>
          </a:p>
          <a:p>
            <a:r>
              <a:rPr lang="en-US" sz="1600" dirty="0">
                <a:solidFill>
                  <a:schemeClr val="bg1"/>
                </a:solidFill>
              </a:rPr>
              <a:t>Source: NOAA Regional Climate Centers (2026)</a:t>
            </a:r>
          </a:p>
          <a:p>
            <a:r>
              <a:rPr lang="en-US" sz="1600" dirty="0">
                <a:solidFill>
                  <a:schemeClr val="bg1"/>
                </a:solidFill>
              </a:rPr>
              <a:t>Note: Annual frequency of freeze-thaw days defined when the daily temperature minimum is less than 28ºF (-2ºC), and the daily maximum is greater than 32ºF (0ºC)</a:t>
            </a:r>
          </a:p>
          <a:p>
            <a:endParaRPr lang="en-US" sz="2400" b="1" i="1" dirty="0">
              <a:solidFill>
                <a:schemeClr val="bg1"/>
              </a:solidFill>
            </a:endParaRPr>
          </a:p>
        </p:txBody>
      </p:sp>
      <p:sp>
        <p:nvSpPr>
          <p:cNvPr id="3" name="TextBox 2">
            <a:extLst>
              <a:ext uri="{FF2B5EF4-FFF2-40B4-BE49-F238E27FC236}">
                <a16:creationId xmlns:a16="http://schemas.microsoft.com/office/drawing/2014/main" id="{B884EED7-FA30-429D-7226-42742D5B5CF5}"/>
              </a:ext>
            </a:extLst>
          </p:cNvPr>
          <p:cNvSpPr txBox="1"/>
          <p:nvPr/>
        </p:nvSpPr>
        <p:spPr>
          <a:xfrm>
            <a:off x="304436" y="3620387"/>
            <a:ext cx="5002850" cy="2985433"/>
          </a:xfrm>
          <a:prstGeom prst="rect">
            <a:avLst/>
          </a:prstGeom>
          <a:solidFill>
            <a:srgbClr val="15473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ea typeface="+mn-lt"/>
                <a:cs typeface="+mn-lt"/>
              </a:rPr>
              <a:t>Supplemental Table: Trends and total changes of freeze-thaw days</a:t>
            </a:r>
          </a:p>
          <a:p>
            <a:endParaRPr lang="en-US" sz="2000" b="1" i="1" dirty="0">
              <a:solidFill>
                <a:schemeClr val="bg1"/>
              </a:solidFill>
              <a:ea typeface="+mn-lt"/>
              <a:cs typeface="+mn-lt"/>
            </a:endParaRPr>
          </a:p>
          <a:p>
            <a:r>
              <a:rPr lang="en-US" sz="1600" dirty="0">
                <a:solidFill>
                  <a:schemeClr val="bg1"/>
                </a:solidFill>
                <a:ea typeface="+mn-lt"/>
                <a:cs typeface="+mn-lt"/>
              </a:rPr>
              <a:t>Freeze-thaw trends (first three columns) for each division calculated as the Sen Slope of decadal averages since 1900, 1960 and 1990. Total change in freeze-thaw frequency (last three columns) between the average of each variable across the first decade of the defined annual range (1900-1909, 1960-1969, and 1990-1999), and the most recent half decade (2020-2024).  </a:t>
            </a:r>
            <a:r>
              <a:rPr lang="en-US" sz="1600" dirty="0">
                <a:solidFill>
                  <a:schemeClr val="bg1"/>
                </a:solidFill>
                <a:latin typeface="Aptos"/>
              </a:rPr>
              <a:t>A (*) indicates a significant trend at 95%</a:t>
            </a:r>
            <a:endParaRPr lang="en-US" sz="1600" dirty="0">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917111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B6C7B-D055-A482-7D1C-FBA1832BF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9A7163-BC03-88F9-B06C-188FE5335A00}"/>
              </a:ext>
            </a:extLst>
          </p:cNvPr>
          <p:cNvSpPr>
            <a:spLocks noGrp="1"/>
          </p:cNvSpPr>
          <p:nvPr>
            <p:ph type="ctrTitle"/>
          </p:nvPr>
        </p:nvSpPr>
        <p:spPr>
          <a:xfrm>
            <a:off x="550606" y="1122363"/>
            <a:ext cx="9267162" cy="2387600"/>
          </a:xfrm>
        </p:spPr>
        <p:txBody>
          <a:bodyPr lIns="91440" tIns="45720" rIns="91440" bIns="45720" anchor="b"/>
          <a:lstStyle/>
          <a:p>
            <a:br>
              <a:rPr lang="en-US" dirty="0">
                <a:latin typeface="Lora SemiBold"/>
                <a:cs typeface="Frank Ruhl Libre"/>
              </a:rPr>
            </a:br>
            <a:r>
              <a:rPr lang="en-US" dirty="0">
                <a:latin typeface="Lora SemiBold"/>
                <a:cs typeface="Frank Ruhl Libre"/>
              </a:rPr>
              <a:t>2.4.4 Summer Temperature</a:t>
            </a:r>
            <a:endParaRPr lang="en-US" dirty="0"/>
          </a:p>
        </p:txBody>
      </p:sp>
    </p:spTree>
    <p:extLst>
      <p:ext uri="{BB962C8B-B14F-4D97-AF65-F5344CB8AC3E}">
        <p14:creationId xmlns:p14="http://schemas.microsoft.com/office/powerpoint/2010/main" val="1099853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6579E7D-1192-4935-5A6E-4F93B7F8B626}"/>
              </a:ext>
            </a:extLst>
          </p:cNvPr>
          <p:cNvSpPr txBox="1"/>
          <p:nvPr/>
        </p:nvSpPr>
        <p:spPr>
          <a:xfrm>
            <a:off x="176463" y="495574"/>
            <a:ext cx="3777587" cy="1323439"/>
          </a:xfrm>
          <a:prstGeom prst="rect">
            <a:avLst/>
          </a:prstGeom>
          <a:noFill/>
        </p:spPr>
        <p:txBody>
          <a:bodyPr wrap="square">
            <a:spAutoFit/>
          </a:bodyPr>
          <a:lstStyle/>
          <a:p>
            <a:r>
              <a:rPr lang="en-US" sz="2000" b="1" i="1" dirty="0">
                <a:solidFill>
                  <a:schemeClr val="bg1"/>
                </a:solidFill>
              </a:rPr>
              <a:t>Figure 2-10 Decadal average annual summer temperature (JJA) compared to the long-term average (1900–2024)</a:t>
            </a:r>
          </a:p>
        </p:txBody>
      </p:sp>
      <p:sp>
        <p:nvSpPr>
          <p:cNvPr id="17" name="TextBox 16">
            <a:extLst>
              <a:ext uri="{FF2B5EF4-FFF2-40B4-BE49-F238E27FC236}">
                <a16:creationId xmlns:a16="http://schemas.microsoft.com/office/drawing/2014/main" id="{AC9CE101-447D-1774-F523-34BC00E0D5FB}"/>
              </a:ext>
            </a:extLst>
          </p:cNvPr>
          <p:cNvSpPr txBox="1"/>
          <p:nvPr/>
        </p:nvSpPr>
        <p:spPr>
          <a:xfrm>
            <a:off x="176463" y="2084110"/>
            <a:ext cx="3777587" cy="3293209"/>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summer temperature is indicated by the horizontal axis (y=0), equaling 67.5ºF (19.7ºC). Decades above the long-term average are red and striped, while decades below are orange and solid. Data labels above each bar indicate the decade’s average value, bar heights reflect precise underlying values; labels are rounded to one decimal place</a:t>
            </a:r>
          </a:p>
        </p:txBody>
      </p:sp>
      <p:pic>
        <p:nvPicPr>
          <p:cNvPr id="3" name="Picture 2">
            <a:extLst>
              <a:ext uri="{FF2B5EF4-FFF2-40B4-BE49-F238E27FC236}">
                <a16:creationId xmlns:a16="http://schemas.microsoft.com/office/drawing/2014/main" id="{758F6348-B2A8-F136-B838-E5297E61EC1A}"/>
              </a:ext>
            </a:extLst>
          </p:cNvPr>
          <p:cNvPicPr>
            <a:picLocks noChangeAspect="1"/>
          </p:cNvPicPr>
          <p:nvPr/>
        </p:nvPicPr>
        <p:blipFill>
          <a:blip r:embed="rId2"/>
          <a:stretch>
            <a:fillRect/>
          </a:stretch>
        </p:blipFill>
        <p:spPr>
          <a:xfrm>
            <a:off x="3954050" y="1157294"/>
            <a:ext cx="7775246" cy="4802032"/>
          </a:xfrm>
          <a:prstGeom prst="rect">
            <a:avLst/>
          </a:prstGeom>
        </p:spPr>
      </p:pic>
    </p:spTree>
    <p:extLst>
      <p:ext uri="{BB962C8B-B14F-4D97-AF65-F5344CB8AC3E}">
        <p14:creationId xmlns:p14="http://schemas.microsoft.com/office/powerpoint/2010/main" val="3479386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5BFC333-F9A4-EF11-3437-ED29D6A8E78B}"/>
              </a:ext>
            </a:extLst>
          </p:cNvPr>
          <p:cNvSpPr txBox="1"/>
          <p:nvPr/>
        </p:nvSpPr>
        <p:spPr>
          <a:xfrm>
            <a:off x="226082" y="1756532"/>
            <a:ext cx="3165559" cy="4098558"/>
          </a:xfrm>
          <a:prstGeom prst="rect">
            <a:avLst/>
          </a:prstGeom>
          <a:noFill/>
        </p:spPr>
        <p:txBody>
          <a:bodyPr wrap="square">
            <a:spAutoFit/>
          </a:bodyPr>
          <a:lstStyle/>
          <a:p>
            <a:pPr>
              <a:spcAft>
                <a:spcPts val="1000"/>
              </a:spcAft>
            </a:pPr>
            <a:r>
              <a:rPr lang="en-US" dirty="0">
                <a:solidFill>
                  <a:schemeClr val="bg1"/>
                </a:solidFill>
              </a:rPr>
              <a:t>Source: NOAA Regional Climate Centers (2026)</a:t>
            </a:r>
          </a:p>
          <a:p>
            <a:pPr>
              <a:spcAft>
                <a:spcPts val="1000"/>
              </a:spcAft>
            </a:pPr>
            <a:r>
              <a:rPr lang="en-US" dirty="0">
                <a:solidFill>
                  <a:schemeClr val="bg1"/>
                </a:solidFill>
              </a:rPr>
              <a:t>Note: Long-term average freeze-free length is indicated by the horizontal axis (y=0), equaling 128.4 days.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a:extLst>
              <a:ext uri="{FF2B5EF4-FFF2-40B4-BE49-F238E27FC236}">
                <a16:creationId xmlns:a16="http://schemas.microsoft.com/office/drawing/2014/main" id="{A877404B-0D54-E7AB-CB70-616EFDDA57F0}"/>
              </a:ext>
            </a:extLst>
          </p:cNvPr>
          <p:cNvPicPr>
            <a:picLocks noChangeAspect="1"/>
          </p:cNvPicPr>
          <p:nvPr/>
        </p:nvPicPr>
        <p:blipFill>
          <a:blip r:embed="rId2"/>
          <a:stretch>
            <a:fillRect/>
          </a:stretch>
        </p:blipFill>
        <p:spPr>
          <a:xfrm>
            <a:off x="3736532" y="1598760"/>
            <a:ext cx="8010776" cy="4414101"/>
          </a:xfrm>
          <a:prstGeom prst="rect">
            <a:avLst/>
          </a:prstGeom>
        </p:spPr>
      </p:pic>
      <p:sp>
        <p:nvSpPr>
          <p:cNvPr id="4" name="TextBox 3">
            <a:extLst>
              <a:ext uri="{FF2B5EF4-FFF2-40B4-BE49-F238E27FC236}">
                <a16:creationId xmlns:a16="http://schemas.microsoft.com/office/drawing/2014/main" id="{64745499-90AE-D2CB-9B6A-3A592C8B230E}"/>
              </a:ext>
            </a:extLst>
          </p:cNvPr>
          <p:cNvSpPr txBox="1"/>
          <p:nvPr/>
        </p:nvSpPr>
        <p:spPr>
          <a:xfrm>
            <a:off x="226082" y="517780"/>
            <a:ext cx="11521226"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2-11 Decadal average length of the longest freeze-free period (measured in days) per year in Vermont, the horizontal line is the overall average (128 days per year) from 1900–2024</a:t>
            </a:r>
          </a:p>
        </p:txBody>
      </p:sp>
    </p:spTree>
    <p:extLst>
      <p:ext uri="{BB962C8B-B14F-4D97-AF65-F5344CB8AC3E}">
        <p14:creationId xmlns:p14="http://schemas.microsoft.com/office/powerpoint/2010/main" val="2506605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2AFA13E7-B773-4BEB-57A8-72EE7232FC1D}"/>
              </a:ext>
            </a:extLst>
          </p:cNvPr>
          <p:cNvSpPr txBox="1"/>
          <p:nvPr/>
        </p:nvSpPr>
        <p:spPr>
          <a:xfrm>
            <a:off x="176463" y="382012"/>
            <a:ext cx="3109226" cy="1938992"/>
          </a:xfrm>
          <a:prstGeom prst="rect">
            <a:avLst/>
          </a:prstGeom>
          <a:noFill/>
        </p:spPr>
        <p:txBody>
          <a:bodyPr wrap="square">
            <a:spAutoFit/>
          </a:bodyPr>
          <a:lstStyle/>
          <a:p>
            <a:r>
              <a:rPr lang="en-US" sz="2000" b="1" i="1" dirty="0">
                <a:solidFill>
                  <a:schemeClr val="bg1"/>
                </a:solidFill>
              </a:rPr>
              <a:t>Figure 2-12 Decadal average annual frequencies of summer temperature extremes compared to the long-term average (1900–2024)</a:t>
            </a:r>
          </a:p>
        </p:txBody>
      </p:sp>
      <p:sp>
        <p:nvSpPr>
          <p:cNvPr id="21" name="TextBox 20">
            <a:extLst>
              <a:ext uri="{FF2B5EF4-FFF2-40B4-BE49-F238E27FC236}">
                <a16:creationId xmlns:a16="http://schemas.microsoft.com/office/drawing/2014/main" id="{BA7E7598-EB2C-36AC-3916-30B75445A9B6}"/>
              </a:ext>
            </a:extLst>
          </p:cNvPr>
          <p:cNvSpPr txBox="1"/>
          <p:nvPr/>
        </p:nvSpPr>
        <p:spPr>
          <a:xfrm>
            <a:off x="176462" y="2469113"/>
            <a:ext cx="3109225" cy="3447098"/>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RCC ACIS dataset (accessed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is indicated by the horizontal axis (y=0). This axis represents an average of 5.6 days/year for extremely hot days and an average of 1.0 days/year for warm nights. Data labels above each bar indicate the decade’s average value, bar heights reflect precise underlying values; labels are rounded to one decimal place</a:t>
            </a:r>
          </a:p>
        </p:txBody>
      </p:sp>
      <p:pic>
        <p:nvPicPr>
          <p:cNvPr id="3" name="Picture 2">
            <a:extLst>
              <a:ext uri="{FF2B5EF4-FFF2-40B4-BE49-F238E27FC236}">
                <a16:creationId xmlns:a16="http://schemas.microsoft.com/office/drawing/2014/main" id="{B898FE9E-FA67-E5BA-AF48-046F6CC927D0}"/>
              </a:ext>
            </a:extLst>
          </p:cNvPr>
          <p:cNvPicPr>
            <a:picLocks noChangeAspect="1"/>
          </p:cNvPicPr>
          <p:nvPr/>
        </p:nvPicPr>
        <p:blipFill>
          <a:blip r:embed="rId2"/>
          <a:stretch>
            <a:fillRect/>
          </a:stretch>
        </p:blipFill>
        <p:spPr>
          <a:xfrm>
            <a:off x="3285689" y="1179934"/>
            <a:ext cx="8612638" cy="4498131"/>
          </a:xfrm>
          <a:prstGeom prst="rect">
            <a:avLst/>
          </a:prstGeom>
        </p:spPr>
      </p:pic>
    </p:spTree>
    <p:extLst>
      <p:ext uri="{BB962C8B-B14F-4D97-AF65-F5344CB8AC3E}">
        <p14:creationId xmlns:p14="http://schemas.microsoft.com/office/powerpoint/2010/main" val="1197548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6B04404-1B56-D69D-1635-C5E06900DC97}"/>
              </a:ext>
            </a:extLst>
          </p:cNvPr>
          <p:cNvSpPr txBox="1"/>
          <p:nvPr/>
        </p:nvSpPr>
        <p:spPr>
          <a:xfrm>
            <a:off x="208546" y="279675"/>
            <a:ext cx="8380817" cy="1015663"/>
          </a:xfrm>
          <a:prstGeom prst="rect">
            <a:avLst/>
          </a:prstGeom>
          <a:noFill/>
        </p:spPr>
        <p:txBody>
          <a:bodyPr wrap="square">
            <a:spAutoFit/>
          </a:bodyPr>
          <a:lstStyle/>
          <a:p>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2-13 Decadal average daily absolute humidity (g/m</a:t>
            </a:r>
            <a:r>
              <a:rPr lang="en-US" sz="2000" b="1" i="1" baseline="300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3</a:t>
            </a: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 in Vermont, across 3 metrics (mean, maximum, and minimum) compared to the long-term average 1940–2024</a:t>
            </a:r>
            <a:endParaRPr lang="en-US" sz="3200" b="1" i="1" dirty="0">
              <a:solidFill>
                <a:schemeClr val="bg1"/>
              </a:solidFill>
            </a:endParaRPr>
          </a:p>
        </p:txBody>
      </p:sp>
      <p:sp>
        <p:nvSpPr>
          <p:cNvPr id="15" name="TextBox 14">
            <a:extLst>
              <a:ext uri="{FF2B5EF4-FFF2-40B4-BE49-F238E27FC236}">
                <a16:creationId xmlns:a16="http://schemas.microsoft.com/office/drawing/2014/main" id="{41166F20-F873-FD84-566D-2D6BA54E1862}"/>
              </a:ext>
            </a:extLst>
          </p:cNvPr>
          <p:cNvSpPr txBox="1"/>
          <p:nvPr/>
        </p:nvSpPr>
        <p:spPr>
          <a:xfrm>
            <a:off x="208547" y="1295338"/>
            <a:ext cx="4233488" cy="4770537"/>
          </a:xfrm>
          <a:prstGeom prst="rect">
            <a:avLst/>
          </a:prstGeom>
          <a:solidFill>
            <a:srgbClr val="154734"/>
          </a:solidFill>
        </p:spPr>
        <p:txBody>
          <a:bodyPr wrap="square">
            <a:spAutoFit/>
          </a:bodyPr>
          <a:lstStyle/>
          <a:p>
            <a:pPr marL="0" marR="0">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Copernicus Climate Change Service  (2026)</a:t>
            </a:r>
          </a:p>
          <a:p>
            <a:pPr marL="0" marR="0">
              <a:buNone/>
            </a:pPr>
            <a:endParaRPr lang="en-US" sz="1600" dirty="0">
              <a:solidFill>
                <a:schemeClr val="bg1"/>
              </a:solidFill>
              <a:latin typeface="Aptos" panose="020B0004020202020204" pitchFamily="34" charset="0"/>
              <a:ea typeface="MS Mincho" panose="02020609040205080304" pitchFamily="49" charset="-128"/>
              <a:cs typeface="Arial" panose="020B0604020202020204" pitchFamily="34" charset="0"/>
            </a:endParaRPr>
          </a:p>
          <a:p>
            <a:pPr marL="0" marR="0">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daily humidity is indicated by the horizontal axis (y axis=0). This equals 6.7g/m3 for daily mean absolute humidity, 5.5 g/m3 for daily maximum, and 8.2 g/m3 for daily minimum. Decades with averages higher than the long-term average rise above this line, and those with lower averages descend below it. ERA5 reanalysis data were obtained from the Copernicus Climate Change Service Climate Data Store (C3S, 2017), using the “single levels time series” product. Data labels above each bar indicate the decade’s average daily measure of each humidity metric, bar heights reflect precise underlying values; labels are rounded to one decimal place</a:t>
            </a:r>
          </a:p>
        </p:txBody>
      </p:sp>
      <p:pic>
        <p:nvPicPr>
          <p:cNvPr id="3" name="Picture 2" descr="Grouped bar chart titled “Annual Absolute Humidity” compares decade-level differences from long-term mean across average, maximum, and minimum humidity measures, 1940–2020. Orange, blue, and cyan bars show averages, maxima, and minima; values dip sharply during 1960–1990, approach zero around 2000, then rise strongly by 2020, with an inset listing 1940–2024 daily-humidity statistics.&#10;&#10;AI-generated content may be incorrect.">
            <a:extLst>
              <a:ext uri="{FF2B5EF4-FFF2-40B4-BE49-F238E27FC236}">
                <a16:creationId xmlns:a16="http://schemas.microsoft.com/office/drawing/2014/main" id="{D4F3D4D7-3DA3-AB14-CA1C-513AE7E695A8}"/>
              </a:ext>
            </a:extLst>
          </p:cNvPr>
          <p:cNvPicPr>
            <a:picLocks noChangeAspect="1"/>
          </p:cNvPicPr>
          <p:nvPr/>
        </p:nvPicPr>
        <p:blipFill>
          <a:blip r:embed="rId2"/>
          <a:stretch>
            <a:fillRect/>
          </a:stretch>
        </p:blipFill>
        <p:spPr>
          <a:xfrm>
            <a:off x="4502995" y="1285178"/>
            <a:ext cx="7356021" cy="4880508"/>
          </a:xfrm>
          <a:prstGeom prst="rect">
            <a:avLst/>
          </a:prstGeom>
        </p:spPr>
      </p:pic>
    </p:spTree>
    <p:extLst>
      <p:ext uri="{BB962C8B-B14F-4D97-AF65-F5344CB8AC3E}">
        <p14:creationId xmlns:p14="http://schemas.microsoft.com/office/powerpoint/2010/main" val="285677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00BDA-44D7-7824-D45A-776DE1F1C841}"/>
              </a:ext>
            </a:extLst>
          </p:cNvPr>
          <p:cNvSpPr txBox="1"/>
          <p:nvPr/>
        </p:nvSpPr>
        <p:spPr>
          <a:xfrm>
            <a:off x="304799" y="201830"/>
            <a:ext cx="8824211"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2-14 Decadal average daily humidity during summer months (JJA) compared to the long-term average (1940–2024) across climate divisions</a:t>
            </a:r>
          </a:p>
        </p:txBody>
      </p:sp>
      <p:sp>
        <p:nvSpPr>
          <p:cNvPr id="15" name="TextBox 14">
            <a:extLst>
              <a:ext uri="{FF2B5EF4-FFF2-40B4-BE49-F238E27FC236}">
                <a16:creationId xmlns:a16="http://schemas.microsoft.com/office/drawing/2014/main" id="{A9A65DC7-BC60-C240-B86C-1FE94591D9A3}"/>
              </a:ext>
            </a:extLst>
          </p:cNvPr>
          <p:cNvSpPr txBox="1"/>
          <p:nvPr/>
        </p:nvSpPr>
        <p:spPr>
          <a:xfrm>
            <a:off x="304799" y="909716"/>
            <a:ext cx="4036291" cy="5909310"/>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Copernicus Climate Change Service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daily summer humidity is indicated by the horizontal axis (y axis=0), equaling 11.9g/m3 in the Northeast location, 11.7g/m3 in the Southeast, and 12.2g/m3 in the West. Data labels above each bar indicate the decade’s average daily measure of each location, bar heights reflect precise underlying values; labels are rounded to one decimal place.  Summer absolute humidity calculated by summarizing hourly time-series data from 1940–2024 of dewpoints and air temperatures across June, July and August. Data collected across three locations with latitude and longitudinal coordinates representative of NWS station locations rounded to the nearest 0.25. ERA5 reanalysis data were obtained from the Copernicus Climate Change Service Climate Data Store (C3S, 2017), using the “single levels time series” product</a:t>
            </a:r>
          </a:p>
        </p:txBody>
      </p:sp>
      <p:pic>
        <p:nvPicPr>
          <p:cNvPr id="3" name="Picture 2">
            <a:extLst>
              <a:ext uri="{FF2B5EF4-FFF2-40B4-BE49-F238E27FC236}">
                <a16:creationId xmlns:a16="http://schemas.microsoft.com/office/drawing/2014/main" id="{05CDB320-4885-5EEA-7C70-BF989674687E}"/>
              </a:ext>
            </a:extLst>
          </p:cNvPr>
          <p:cNvPicPr>
            <a:picLocks noChangeAspect="1"/>
          </p:cNvPicPr>
          <p:nvPr/>
        </p:nvPicPr>
        <p:blipFill>
          <a:blip r:embed="rId2"/>
          <a:stretch>
            <a:fillRect/>
          </a:stretch>
        </p:blipFill>
        <p:spPr>
          <a:xfrm>
            <a:off x="4457421" y="1648094"/>
            <a:ext cx="7429780" cy="4432554"/>
          </a:xfrm>
          <a:prstGeom prst="rect">
            <a:avLst/>
          </a:prstGeom>
        </p:spPr>
      </p:pic>
    </p:spTree>
    <p:extLst>
      <p:ext uri="{BB962C8B-B14F-4D97-AF65-F5344CB8AC3E}">
        <p14:creationId xmlns:p14="http://schemas.microsoft.com/office/powerpoint/2010/main" val="1526157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3094D-F903-820C-E266-435AAD7A1D08}"/>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E63A6B88-F27E-E816-5F71-AAACB9FC5528}"/>
              </a:ext>
            </a:extLst>
          </p:cNvPr>
          <p:cNvSpPr txBox="1"/>
          <p:nvPr/>
        </p:nvSpPr>
        <p:spPr>
          <a:xfrm>
            <a:off x="357730" y="4466516"/>
            <a:ext cx="11664489" cy="230832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chemeClr val="tx2"/>
                </a:solidFill>
                <a:ea typeface="+mn-lt"/>
                <a:cs typeface="+mn-lt"/>
              </a:rPr>
              <a:t>Figure (A) Summer average absolute humidity of three prominent stations </a:t>
            </a:r>
            <a:endParaRPr lang="en-US" sz="1600" b="1" dirty="0">
              <a:solidFill>
                <a:schemeClr val="tx2"/>
              </a:solidFill>
              <a:ea typeface="Calibri"/>
              <a:cs typeface="Calibri"/>
            </a:endParaRPr>
          </a:p>
          <a:p>
            <a:r>
              <a:rPr lang="en-US" sz="1600" b="1" dirty="0">
                <a:solidFill>
                  <a:schemeClr val="tx2"/>
                </a:solidFill>
                <a:ea typeface="+mn-lt"/>
                <a:cs typeface="+mn-lt"/>
              </a:rPr>
              <a:t>Figure (B) Supplemental Figure: Summer absolute humidity, minimum, maximum and average by climate division station</a:t>
            </a:r>
          </a:p>
          <a:p>
            <a:r>
              <a:rPr lang="en-US" sz="1600" dirty="0">
                <a:solidFill>
                  <a:schemeClr val="tx2"/>
                </a:solidFill>
                <a:ea typeface="+mn-lt"/>
                <a:cs typeface="+mn-lt"/>
              </a:rPr>
              <a:t>Summer absolute humidity calculated by summarizing hourly time-series data from 1940-2024 of dewpoints and air temperatures across June, July and August. Data collected across 3 locations with latitude and longitudinal coordinates representative of NWS station locations rounded to the nearest 0.25. Decadal linear trends shown as dotted lines for each station representing the 3 climate divisions, and the solid black line for all station decadal averages averaged together. ERA5 reanalysis data were obtained from the Copernicus Climate Change Service Climate Data Store (C3S, 2017), using the “single levels time series” product </a:t>
            </a:r>
          </a:p>
          <a:p>
            <a:endParaRPr lang="en-US" sz="1600" b="1" dirty="0">
              <a:solidFill>
                <a:schemeClr val="tx2"/>
              </a:solidFill>
              <a:ea typeface="Calibri"/>
              <a:cs typeface="Calibri"/>
            </a:endParaRPr>
          </a:p>
          <a:p>
            <a:r>
              <a:rPr lang="en-US" sz="1600" dirty="0">
                <a:solidFill>
                  <a:schemeClr val="tx2"/>
                </a:solidFill>
                <a:ea typeface="+mn-lt"/>
                <a:cs typeface="+mn-lt"/>
              </a:rPr>
              <a:t>Source:  (Copernicus Climate Change Service (2025), 2026). </a:t>
            </a:r>
          </a:p>
        </p:txBody>
      </p:sp>
      <p:pic>
        <p:nvPicPr>
          <p:cNvPr id="4" name="Picture 3" descr="This is a line graph displaying annual absolute humidity across 3 stations, as well as linear decadal trends of those stations separately and averaged together. Burlington's absolute humidity trend is the steepest incline, followed by Montpelier and Woodstock.">
            <a:extLst>
              <a:ext uri="{FF2B5EF4-FFF2-40B4-BE49-F238E27FC236}">
                <a16:creationId xmlns:a16="http://schemas.microsoft.com/office/drawing/2014/main" id="{C725C157-7362-7DD4-017E-A2A5AC5F5F9F}"/>
              </a:ext>
            </a:extLst>
          </p:cNvPr>
          <p:cNvPicPr>
            <a:picLocks noChangeAspect="1"/>
          </p:cNvPicPr>
          <p:nvPr/>
        </p:nvPicPr>
        <p:blipFill>
          <a:blip r:embed="rId2"/>
          <a:stretch>
            <a:fillRect/>
          </a:stretch>
        </p:blipFill>
        <p:spPr>
          <a:xfrm>
            <a:off x="357730" y="951455"/>
            <a:ext cx="5909276" cy="3370306"/>
          </a:xfrm>
          <a:prstGeom prst="rect">
            <a:avLst/>
          </a:prstGeom>
        </p:spPr>
      </p:pic>
      <p:pic>
        <p:nvPicPr>
          <p:cNvPr id="3" name="Picture 2" descr="Line chart titled “Summer Absolute Humidity (Mean, Max, Min) with Decadal Trends,” comparing summer humidity across Burlington, Montreal, and Woodstock from 1940–2020. Yellow, red, and blue panels show respective locations; rows display maximum, mean, and minimum values, with jagged annual traces and fitted decadal lines indicating declining maxima but generally rising mean and minimum humidity.">
            <a:extLst>
              <a:ext uri="{FF2B5EF4-FFF2-40B4-BE49-F238E27FC236}">
                <a16:creationId xmlns:a16="http://schemas.microsoft.com/office/drawing/2014/main" id="{8AB1D373-7B18-6F4C-0C80-485982D6A404}"/>
              </a:ext>
            </a:extLst>
          </p:cNvPr>
          <p:cNvPicPr>
            <a:picLocks noChangeAspect="1"/>
          </p:cNvPicPr>
          <p:nvPr/>
        </p:nvPicPr>
        <p:blipFill>
          <a:blip r:embed="rId3"/>
          <a:stretch>
            <a:fillRect/>
          </a:stretch>
        </p:blipFill>
        <p:spPr>
          <a:xfrm>
            <a:off x="6383586" y="459637"/>
            <a:ext cx="5450684" cy="4057954"/>
          </a:xfrm>
          <a:prstGeom prst="rect">
            <a:avLst/>
          </a:prstGeom>
        </p:spPr>
      </p:pic>
      <p:sp>
        <p:nvSpPr>
          <p:cNvPr id="2" name="Title 1">
            <a:extLst>
              <a:ext uri="{FF2B5EF4-FFF2-40B4-BE49-F238E27FC236}">
                <a16:creationId xmlns:a16="http://schemas.microsoft.com/office/drawing/2014/main" id="{1435FF11-7D0C-3E82-DE59-5CAF7AC58D12}"/>
              </a:ext>
            </a:extLst>
          </p:cNvPr>
          <p:cNvSpPr>
            <a:spLocks noGrp="1"/>
          </p:cNvSpPr>
          <p:nvPr>
            <p:ph type="ctrTitle"/>
          </p:nvPr>
        </p:nvSpPr>
        <p:spPr>
          <a:xfrm>
            <a:off x="357730" y="328863"/>
            <a:ext cx="8566890" cy="477837"/>
          </a:xfrm>
        </p:spPr>
        <p:txBody>
          <a:bodyPr>
            <a:normAutofit/>
          </a:bodyPr>
          <a:lstStyle/>
          <a:p>
            <a:r>
              <a:rPr lang="en-US" sz="1800" dirty="0">
                <a:solidFill>
                  <a:schemeClr val="tx2"/>
                </a:solidFill>
                <a:latin typeface="Arial" panose="020B0604020202020204" pitchFamily="34" charset="0"/>
                <a:cs typeface="Arial" panose="020B0604020202020204" pitchFamily="34" charset="0"/>
              </a:rPr>
              <a:t>Supplemental Figure: Absolute Humidity Statewide</a:t>
            </a:r>
          </a:p>
        </p:txBody>
      </p:sp>
    </p:spTree>
    <p:extLst>
      <p:ext uri="{BB962C8B-B14F-4D97-AF65-F5344CB8AC3E}">
        <p14:creationId xmlns:p14="http://schemas.microsoft.com/office/powerpoint/2010/main" val="2167131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82A4F-23A1-A2A8-0D00-F328E79AB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5C315-8087-9017-95DA-D2F4661EA4AC}"/>
              </a:ext>
            </a:extLst>
          </p:cNvPr>
          <p:cNvSpPr>
            <a:spLocks noGrp="1"/>
          </p:cNvSpPr>
          <p:nvPr>
            <p:ph type="ctrTitle"/>
          </p:nvPr>
        </p:nvSpPr>
        <p:spPr>
          <a:xfrm>
            <a:off x="550606" y="1122363"/>
            <a:ext cx="9267162" cy="2387600"/>
          </a:xfrm>
        </p:spPr>
        <p:txBody>
          <a:bodyPr lIns="91440" tIns="45720" rIns="91440" bIns="45720" anchor="b"/>
          <a:lstStyle/>
          <a:p>
            <a:br>
              <a:rPr lang="en-US" dirty="0">
                <a:latin typeface="Lora SemiBold"/>
                <a:cs typeface="Frank Ruhl Libre"/>
              </a:rPr>
            </a:br>
            <a:r>
              <a:rPr lang="en-US" dirty="0">
                <a:latin typeface="Lora SemiBold"/>
                <a:cs typeface="Frank Ruhl Libre"/>
              </a:rPr>
              <a:t>2.5 Precipitation</a:t>
            </a:r>
            <a:endParaRPr lang="en-US" dirty="0"/>
          </a:p>
        </p:txBody>
      </p:sp>
    </p:spTree>
    <p:extLst>
      <p:ext uri="{BB962C8B-B14F-4D97-AF65-F5344CB8AC3E}">
        <p14:creationId xmlns:p14="http://schemas.microsoft.com/office/powerpoint/2010/main" val="51193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2ADE500-06D2-E975-22E9-4F951077EFB6}"/>
              </a:ext>
            </a:extLst>
          </p:cNvPr>
          <p:cNvSpPr txBox="1"/>
          <p:nvPr/>
        </p:nvSpPr>
        <p:spPr>
          <a:xfrm>
            <a:off x="350495" y="237002"/>
            <a:ext cx="4461650" cy="461665"/>
          </a:xfrm>
          <a:prstGeom prst="rect">
            <a:avLst/>
          </a:prstGeom>
          <a:noFill/>
        </p:spPr>
        <p:txBody>
          <a:bodyPr wrap="square" rtlCol="0">
            <a:spAutoFit/>
          </a:bodyPr>
          <a:lstStyle/>
          <a:p>
            <a:r>
              <a:rPr lang="en-US" sz="2400" b="1" dirty="0">
                <a:solidFill>
                  <a:schemeClr val="bg1"/>
                </a:solidFill>
              </a:rPr>
              <a:t>2.4.1 Regional Precipitation</a:t>
            </a:r>
          </a:p>
        </p:txBody>
      </p:sp>
      <p:sp>
        <p:nvSpPr>
          <p:cNvPr id="15" name="TextBox 14">
            <a:extLst>
              <a:ext uri="{FF2B5EF4-FFF2-40B4-BE49-F238E27FC236}">
                <a16:creationId xmlns:a16="http://schemas.microsoft.com/office/drawing/2014/main" id="{E681E1E2-35B7-EEFD-2911-E917845DCE8A}"/>
              </a:ext>
            </a:extLst>
          </p:cNvPr>
          <p:cNvSpPr txBox="1"/>
          <p:nvPr/>
        </p:nvSpPr>
        <p:spPr>
          <a:xfrm>
            <a:off x="285524" y="819338"/>
            <a:ext cx="11546743"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2-15 Average annual precipitation (inches) by decade in the continental United States (U.S.; blue) and Northeast U.S. (orange), and their diversion from the long-term mean (1900-2024).</a:t>
            </a:r>
          </a:p>
        </p:txBody>
      </p:sp>
      <p:sp>
        <p:nvSpPr>
          <p:cNvPr id="17" name="TextBox 16">
            <a:extLst>
              <a:ext uri="{FF2B5EF4-FFF2-40B4-BE49-F238E27FC236}">
                <a16:creationId xmlns:a16="http://schemas.microsoft.com/office/drawing/2014/main" id="{C39EE18E-B614-51F9-CC0E-CC055F56F14E}"/>
              </a:ext>
            </a:extLst>
          </p:cNvPr>
          <p:cNvSpPr txBox="1"/>
          <p:nvPr/>
        </p:nvSpPr>
        <p:spPr>
          <a:xfrm>
            <a:off x="285525" y="1606679"/>
            <a:ext cx="3520868" cy="4431983"/>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NECI, National and Regional Time Series (2026) </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Averages calculated using a 12-month timescale annually, then by decade using data consolidated in the Precipitation parameter with no filters and including all months, years 1900–2024. Long-term average is indicated by the horizontal axis (y=0), for CONUS this axis represents an average of 30.1 inches (76.5cm), while the axis represents an average of 42.8 inches (108.7cm). Data labels above each bar indicate the decade’s average value, bar heights reflect precise underlying values; labels are rounded to one decimal place</a:t>
            </a:r>
          </a:p>
        </p:txBody>
      </p:sp>
      <p:pic>
        <p:nvPicPr>
          <p:cNvPr id="4" name="Picture 3" descr="Bar chart comparing average annual precipitation differences from long-term mean for CONUS and NE US regions across decades from 1900 to 2024. Blue bars represent CONUS with relatively stable values around 30 inches, while orange bars represent NE US showing larger fluctuations, including a significant drop near 1960s and peaks above 45 inches in 2000s and 2010s.">
            <a:extLst>
              <a:ext uri="{FF2B5EF4-FFF2-40B4-BE49-F238E27FC236}">
                <a16:creationId xmlns:a16="http://schemas.microsoft.com/office/drawing/2014/main" id="{96991C67-0859-369B-B870-2267CAE109C8}"/>
              </a:ext>
            </a:extLst>
          </p:cNvPr>
          <p:cNvPicPr>
            <a:picLocks noChangeAspect="1"/>
          </p:cNvPicPr>
          <p:nvPr/>
        </p:nvPicPr>
        <p:blipFill>
          <a:blip r:embed="rId2"/>
          <a:stretch>
            <a:fillRect/>
          </a:stretch>
        </p:blipFill>
        <p:spPr>
          <a:xfrm>
            <a:off x="3806393" y="1766496"/>
            <a:ext cx="8025874" cy="4704104"/>
          </a:xfrm>
          <a:prstGeom prst="rect">
            <a:avLst/>
          </a:prstGeom>
        </p:spPr>
      </p:pic>
    </p:spTree>
    <p:extLst>
      <p:ext uri="{BB962C8B-B14F-4D97-AF65-F5344CB8AC3E}">
        <p14:creationId xmlns:p14="http://schemas.microsoft.com/office/powerpoint/2010/main" val="2648895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F65CD-D410-3663-57AC-D1239F296210}"/>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CB2D47D5-218A-CB0B-BAEF-414BCD174D1A}"/>
              </a:ext>
            </a:extLst>
          </p:cNvPr>
          <p:cNvSpPr txBox="1"/>
          <p:nvPr/>
        </p:nvSpPr>
        <p:spPr>
          <a:xfrm>
            <a:off x="308416" y="1208398"/>
            <a:ext cx="3264124"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rPr>
              <a:t>Figure 2-16 Projected annual average percent (%) precipitation changes at 1.5°C, 2°C, 3°C, and 4°C of global warming in the United States (U.S.) and Northeast U.S. (insets). Hashed, overlapping lines indicate the range of precipitation changes</a:t>
            </a:r>
          </a:p>
          <a:p>
            <a:endParaRPr lang="en-US" sz="2000" b="1" i="1" dirty="0">
              <a:solidFill>
                <a:schemeClr val="bg1"/>
              </a:solidFill>
            </a:endParaRPr>
          </a:p>
          <a:p>
            <a:r>
              <a:rPr lang="en-US" sz="2000" dirty="0">
                <a:solidFill>
                  <a:schemeClr val="bg1"/>
                </a:solidFill>
              </a:rPr>
              <a:t>Source: </a:t>
            </a:r>
          </a:p>
          <a:p>
            <a:r>
              <a:rPr lang="en-US" sz="2000" dirty="0">
                <a:solidFill>
                  <a:schemeClr val="bg1"/>
                </a:solidFill>
              </a:rPr>
              <a:t>Cornell University (2023)</a:t>
            </a:r>
          </a:p>
        </p:txBody>
      </p:sp>
      <p:pic>
        <p:nvPicPr>
          <p:cNvPr id="3" name="Picture 2" descr="Four U.S. Maps showing projected precipitation changes in the U.S. under different global warming levels. The maps show that with 1.5, 2, 3, and 4 degrees Celsius of global warming, the northeast is expected to get more precipitation. The amount of predicted precipitation increases as warming increases.">
            <a:extLst>
              <a:ext uri="{FF2B5EF4-FFF2-40B4-BE49-F238E27FC236}">
                <a16:creationId xmlns:a16="http://schemas.microsoft.com/office/drawing/2014/main" id="{76E0BB0B-6202-83D3-675A-314E48AD7E19}"/>
              </a:ext>
            </a:extLst>
          </p:cNvPr>
          <p:cNvPicPr>
            <a:picLocks noChangeAspect="1"/>
          </p:cNvPicPr>
          <p:nvPr/>
        </p:nvPicPr>
        <p:blipFill>
          <a:blip r:embed="rId2"/>
          <a:stretch>
            <a:fillRect/>
          </a:stretch>
        </p:blipFill>
        <p:spPr>
          <a:xfrm>
            <a:off x="3564728" y="1081548"/>
            <a:ext cx="8318856" cy="4873160"/>
          </a:xfrm>
          <a:prstGeom prst="rect">
            <a:avLst/>
          </a:prstGeom>
        </p:spPr>
      </p:pic>
    </p:spTree>
    <p:extLst>
      <p:ext uri="{BB962C8B-B14F-4D97-AF65-F5344CB8AC3E}">
        <p14:creationId xmlns:p14="http://schemas.microsoft.com/office/powerpoint/2010/main" val="2258236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AD4C-F287-2F0A-37B5-CFA0A64C5BE3}"/>
              </a:ext>
            </a:extLst>
          </p:cNvPr>
          <p:cNvSpPr/>
          <p:nvPr/>
        </p:nvSpPr>
        <p:spPr>
          <a:xfrm>
            <a:off x="4106779" y="1315119"/>
            <a:ext cx="7616136" cy="437359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22B74B3-C43C-66B2-E097-2FBF57EFC449}"/>
              </a:ext>
            </a:extLst>
          </p:cNvPr>
          <p:cNvSpPr txBox="1"/>
          <p:nvPr/>
        </p:nvSpPr>
        <p:spPr>
          <a:xfrm>
            <a:off x="255958" y="1097715"/>
            <a:ext cx="3834065" cy="4591000"/>
          </a:xfrm>
          <a:prstGeom prst="rect">
            <a:avLst/>
          </a:prstGeom>
          <a:solidFill>
            <a:srgbClr val="154734"/>
          </a:solid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2-4 Annual and seasonal trends and total changes in total precipitation (inches) and days with precipitation above one inch (days), negative values are orange and positive values are blue</a:t>
            </a:r>
            <a:endParaRPr lang="en-US" sz="2400" b="1" i="1" dirty="0">
              <a:solidFill>
                <a:schemeClr val="bg1"/>
              </a:solidFill>
              <a:latin typeface="Aptos" panose="020B0004020202020204" pitchFamily="34" charset="0"/>
              <a:ea typeface="MS Mincho" panose="02020609040205080304" pitchFamily="49" charset="-128"/>
              <a:cs typeface="Arial" panose="020B0604020202020204" pitchFamily="34" charset="0"/>
            </a:endParaRPr>
          </a:p>
          <a:p>
            <a:r>
              <a:rPr lang="en-US" sz="1600" dirty="0">
                <a:solidFill>
                  <a:schemeClr val="bg1"/>
                </a:solidFill>
              </a:rPr>
              <a:t>Source: NOAA Regional Climate Centers (2026)</a:t>
            </a:r>
          </a:p>
          <a:p>
            <a:r>
              <a:rPr lang="en-US" sz="1600" dirty="0">
                <a:solidFill>
                  <a:schemeClr val="bg1"/>
                </a:solidFill>
              </a:rPr>
              <a:t>Note: Total precipitation in inches and days with heavy precipitation (defined as &gt;1 inch or 25.4 mm in 24 hours) are provided numerically. *=statistically significant at 95% confidence interval; **=statistically significant at 90% confidence interval</a:t>
            </a:r>
          </a:p>
        </p:txBody>
      </p:sp>
      <p:sp>
        <p:nvSpPr>
          <p:cNvPr id="11" name="TextBox 10">
            <a:extLst>
              <a:ext uri="{FF2B5EF4-FFF2-40B4-BE49-F238E27FC236}">
                <a16:creationId xmlns:a16="http://schemas.microsoft.com/office/drawing/2014/main" id="{EDACE44B-A85A-1EA3-755E-3878E5C2B90E}"/>
              </a:ext>
            </a:extLst>
          </p:cNvPr>
          <p:cNvSpPr txBox="1"/>
          <p:nvPr/>
        </p:nvSpPr>
        <p:spPr>
          <a:xfrm>
            <a:off x="272713" y="275266"/>
            <a:ext cx="4363941" cy="461665"/>
          </a:xfrm>
          <a:prstGeom prst="rect">
            <a:avLst/>
          </a:prstGeom>
          <a:noFill/>
        </p:spPr>
        <p:txBody>
          <a:bodyPr wrap="square" rtlCol="0">
            <a:spAutoFit/>
          </a:bodyPr>
          <a:lstStyle/>
          <a:p>
            <a:r>
              <a:rPr lang="en-US" sz="2400" b="1" dirty="0">
                <a:solidFill>
                  <a:schemeClr val="bg1"/>
                </a:solidFill>
              </a:rPr>
              <a:t>2.4.1 Annual Precipitation</a:t>
            </a:r>
          </a:p>
        </p:txBody>
      </p:sp>
      <p:pic>
        <p:nvPicPr>
          <p:cNvPr id="4" name="Picture 3" descr="Table showing precipitation trends and total changes from 1900 to 2024, divided into total precipitation (inches) and days with precipitation above 1 inch. Color-coded cells indicate magnitude and direction of trends, with blue shades representing positive changes and orange shades negative, highlighting significant increases in total precipitation since 1900 and 1960 in both measures, but mixed trends since 1990.">
            <a:extLst>
              <a:ext uri="{FF2B5EF4-FFF2-40B4-BE49-F238E27FC236}">
                <a16:creationId xmlns:a16="http://schemas.microsoft.com/office/drawing/2014/main" id="{6856C4CD-B343-3ED3-A3D1-8B8DF7D80343}"/>
              </a:ext>
            </a:extLst>
          </p:cNvPr>
          <p:cNvPicPr>
            <a:picLocks noChangeAspect="1"/>
          </p:cNvPicPr>
          <p:nvPr/>
        </p:nvPicPr>
        <p:blipFill>
          <a:blip r:embed="rId2"/>
          <a:stretch>
            <a:fillRect/>
          </a:stretch>
        </p:blipFill>
        <p:spPr>
          <a:xfrm>
            <a:off x="4123534" y="1447743"/>
            <a:ext cx="7582625" cy="4498222"/>
          </a:xfrm>
          <a:prstGeom prst="rect">
            <a:avLst/>
          </a:prstGeom>
        </p:spPr>
      </p:pic>
    </p:spTree>
    <p:extLst>
      <p:ext uri="{BB962C8B-B14F-4D97-AF65-F5344CB8AC3E}">
        <p14:creationId xmlns:p14="http://schemas.microsoft.com/office/powerpoint/2010/main" val="1977874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469B-67DE-3FD1-F882-3EBD2F276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B38E4-F7FD-C817-7ED8-207844B40E0E}"/>
              </a:ext>
            </a:extLst>
          </p:cNvPr>
          <p:cNvSpPr>
            <a:spLocks noGrp="1"/>
          </p:cNvSpPr>
          <p:nvPr>
            <p:ph type="ctrTitle"/>
          </p:nvPr>
        </p:nvSpPr>
        <p:spPr>
          <a:xfrm>
            <a:off x="550606" y="1122363"/>
            <a:ext cx="9267162" cy="2387600"/>
          </a:xfrm>
        </p:spPr>
        <p:txBody>
          <a:bodyPr lIns="91440" tIns="45720" rIns="91440" bIns="45720" anchor="b"/>
          <a:lstStyle/>
          <a:p>
            <a:br>
              <a:rPr lang="en-US" dirty="0">
                <a:latin typeface="Lora SemiBold"/>
                <a:cs typeface="Frank Ruhl Libre"/>
              </a:rPr>
            </a:br>
            <a:r>
              <a:rPr lang="en-US" dirty="0">
                <a:latin typeface="Lora SemiBold"/>
                <a:cs typeface="Frank Ruhl Libre"/>
              </a:rPr>
              <a:t>2.5.3 Winter Precipitation</a:t>
            </a:r>
            <a:endParaRPr lang="en-US" dirty="0"/>
          </a:p>
        </p:txBody>
      </p:sp>
    </p:spTree>
    <p:extLst>
      <p:ext uri="{BB962C8B-B14F-4D97-AF65-F5344CB8AC3E}">
        <p14:creationId xmlns:p14="http://schemas.microsoft.com/office/powerpoint/2010/main" val="1631741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2E7847A7-38DE-B20E-B35D-A0690BFFAE7A}"/>
              </a:ext>
            </a:extLst>
          </p:cNvPr>
          <p:cNvSpPr txBox="1"/>
          <p:nvPr/>
        </p:nvSpPr>
        <p:spPr>
          <a:xfrm>
            <a:off x="386348" y="357337"/>
            <a:ext cx="10976195" cy="830997"/>
          </a:xfrm>
          <a:prstGeom prst="rect">
            <a:avLst/>
          </a:prstGeom>
          <a:noFill/>
        </p:spPr>
        <p:txBody>
          <a:bodyPr wrap="square">
            <a:spAutoFit/>
          </a:bodyPr>
          <a:lstStyle/>
          <a:p>
            <a:pPr>
              <a:spcAft>
                <a:spcPts val="1000"/>
              </a:spcAft>
            </a:pPr>
            <a:r>
              <a:rPr lang="en-US" sz="2400" b="1" i="1" dirty="0">
                <a:solidFill>
                  <a:schemeClr val="bg1"/>
                </a:solidFill>
              </a:rPr>
              <a:t>Figure 2-17 Decadal average annual precipitation (inches), and annual heavy precipitation days (days) compared to the long-term average (1900–2024)</a:t>
            </a:r>
          </a:p>
        </p:txBody>
      </p:sp>
      <p:sp>
        <p:nvSpPr>
          <p:cNvPr id="18" name="TextBox 17">
            <a:extLst>
              <a:ext uri="{FF2B5EF4-FFF2-40B4-BE49-F238E27FC236}">
                <a16:creationId xmlns:a16="http://schemas.microsoft.com/office/drawing/2014/main" id="{84E60CE6-004C-B801-28FC-74F56801CD01}"/>
              </a:ext>
            </a:extLst>
          </p:cNvPr>
          <p:cNvSpPr txBox="1"/>
          <p:nvPr/>
        </p:nvSpPr>
        <p:spPr>
          <a:xfrm>
            <a:off x="386348" y="1230669"/>
            <a:ext cx="3114234" cy="5355312"/>
          </a:xfrm>
          <a:prstGeom prst="rect">
            <a:avLst/>
          </a:prstGeom>
          <a:solidFill>
            <a:srgbClr val="154734"/>
          </a:solidFill>
        </p:spPr>
        <p:txBody>
          <a:bodyPr wrap="square">
            <a:spAutoFit/>
          </a:bodyPr>
          <a:lstStyle/>
          <a:p>
            <a:r>
              <a:rPr lang="en-US" dirty="0">
                <a:solidFill>
                  <a:schemeClr val="bg1"/>
                </a:solidFill>
              </a:rPr>
              <a:t>Source: NOAA Regional Climate Centers (2026)</a:t>
            </a:r>
          </a:p>
          <a:p>
            <a:endParaRPr lang="en-US" dirty="0">
              <a:solidFill>
                <a:schemeClr val="bg1"/>
              </a:solidFill>
            </a:endParaRPr>
          </a:p>
          <a:p>
            <a:r>
              <a:rPr lang="en-US" dirty="0">
                <a:solidFill>
                  <a:schemeClr val="bg1"/>
                </a:solidFill>
              </a:rPr>
              <a:t>Note: Long-term averages are indicated by the horizontal axis (y=0), which equals 40.3 inches/year (102.4cm) of total annual precipitation and 7.3 days/year of annual heavy precipitation.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descr="Two bar charts comparing average annual total precipitation and average annual heavy precipitation days per decade from 1900 to 2024, showing differences from long-term means. The left chart uses blue and gray bars to indicate below- and above long-term average precipitation, with the last 6 decades above the long-term mean. The right chart also shows the last 6 decades with their decade average above the long-term mean. notably, both graphs show a peak in the 2000s with decreasing values since.">
            <a:extLst>
              <a:ext uri="{FF2B5EF4-FFF2-40B4-BE49-F238E27FC236}">
                <a16:creationId xmlns:a16="http://schemas.microsoft.com/office/drawing/2014/main" id="{B78FE58B-2F17-1E2A-CC16-C04319A44ED6}"/>
              </a:ext>
            </a:extLst>
          </p:cNvPr>
          <p:cNvPicPr>
            <a:picLocks noChangeAspect="1"/>
          </p:cNvPicPr>
          <p:nvPr/>
        </p:nvPicPr>
        <p:blipFill>
          <a:blip r:embed="rId2"/>
          <a:stretch>
            <a:fillRect/>
          </a:stretch>
        </p:blipFill>
        <p:spPr>
          <a:xfrm>
            <a:off x="3506247" y="1914118"/>
            <a:ext cx="8299405" cy="3742668"/>
          </a:xfrm>
          <a:prstGeom prst="rect">
            <a:avLst/>
          </a:prstGeom>
        </p:spPr>
      </p:pic>
    </p:spTree>
    <p:extLst>
      <p:ext uri="{BB962C8B-B14F-4D97-AF65-F5344CB8AC3E}">
        <p14:creationId xmlns:p14="http://schemas.microsoft.com/office/powerpoint/2010/main" val="4206355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66B9C55-B321-50FA-5998-EB464FA1EEBD}"/>
              </a:ext>
            </a:extLst>
          </p:cNvPr>
          <p:cNvSpPr txBox="1"/>
          <p:nvPr/>
        </p:nvSpPr>
        <p:spPr>
          <a:xfrm>
            <a:off x="537288" y="469940"/>
            <a:ext cx="4546949" cy="2554545"/>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2-5 Snowfall (inches) and winter precipitation (inches of liquid equivalent) totals and trends in Vermont statewide and in the three climate divisions (Northeastern, Western and Southeastern). Negative values are orange and positive values are blue (1930–2024)</a:t>
            </a:r>
          </a:p>
        </p:txBody>
      </p:sp>
      <p:sp>
        <p:nvSpPr>
          <p:cNvPr id="12" name="TextBox 11">
            <a:extLst>
              <a:ext uri="{FF2B5EF4-FFF2-40B4-BE49-F238E27FC236}">
                <a16:creationId xmlns:a16="http://schemas.microsoft.com/office/drawing/2014/main" id="{394E7AD1-C65C-0621-8356-05954C5B8E4E}"/>
              </a:ext>
            </a:extLst>
          </p:cNvPr>
          <p:cNvSpPr txBox="1"/>
          <p:nvPr/>
        </p:nvSpPr>
        <p:spPr>
          <a:xfrm>
            <a:off x="537288" y="3133379"/>
            <a:ext cx="4468820" cy="2462213"/>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Winter precipitation is the total annual precipitation across the 3 winter months (December, January and February) in liquid equivalents; therefore, it is the summation of snowfall and any other precipitation that fell. *=statistically significant at 95% confidence interval; **=statistically significant at 90% confidence interval</a:t>
            </a:r>
          </a:p>
        </p:txBody>
      </p:sp>
      <p:grpSp>
        <p:nvGrpSpPr>
          <p:cNvPr id="2" name="Group 1" descr="Table displaying trends and total change of climate division data with two sections: snowfall (inches of snow) and winter precipitation (inches of liquid equivalent). Snowfall trends and total changes are color-coded from dark orange (large decreases) to dark blue (large increases), highlighting significant snowfall declines since 1960 and 1990, while winter precipitation shows mostly slight increases, but with declining strength in recent time-steps.">
            <a:extLst>
              <a:ext uri="{FF2B5EF4-FFF2-40B4-BE49-F238E27FC236}">
                <a16:creationId xmlns:a16="http://schemas.microsoft.com/office/drawing/2014/main" id="{AEDDC7FD-5725-1D3B-744A-7056C853B081}"/>
              </a:ext>
            </a:extLst>
          </p:cNvPr>
          <p:cNvGrpSpPr/>
          <p:nvPr/>
        </p:nvGrpSpPr>
        <p:grpSpPr>
          <a:xfrm>
            <a:off x="5085457" y="1106564"/>
            <a:ext cx="6764819" cy="4644871"/>
            <a:chOff x="4632875" y="914400"/>
            <a:chExt cx="6764819" cy="4644871"/>
          </a:xfrm>
        </p:grpSpPr>
        <p:sp>
          <p:nvSpPr>
            <p:cNvPr id="6" name="Rectangle 5">
              <a:extLst>
                <a:ext uri="{FF2B5EF4-FFF2-40B4-BE49-F238E27FC236}">
                  <a16:creationId xmlns:a16="http://schemas.microsoft.com/office/drawing/2014/main" id="{EE0809EF-34BC-BA1D-D990-F09E8C575705}"/>
                </a:ext>
              </a:extLst>
            </p:cNvPr>
            <p:cNvSpPr/>
            <p:nvPr/>
          </p:nvSpPr>
          <p:spPr>
            <a:xfrm>
              <a:off x="4634094" y="914400"/>
              <a:ext cx="6763600" cy="441672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68520F5-80CB-1E62-A5E3-E3A419DB3F3A}"/>
                </a:ext>
              </a:extLst>
            </p:cNvPr>
            <p:cNvPicPr>
              <a:picLocks noChangeAspect="1"/>
            </p:cNvPicPr>
            <p:nvPr/>
          </p:nvPicPr>
          <p:blipFill>
            <a:blip r:embed="rId2"/>
            <a:stretch>
              <a:fillRect/>
            </a:stretch>
          </p:blipFill>
          <p:spPr>
            <a:xfrm>
              <a:off x="4632875" y="1043708"/>
              <a:ext cx="6763600" cy="2125653"/>
            </a:xfrm>
            <a:prstGeom prst="rect">
              <a:avLst/>
            </a:prstGeom>
          </p:spPr>
        </p:pic>
        <p:pic>
          <p:nvPicPr>
            <p:cNvPr id="5" name="Picture 4">
              <a:extLst>
                <a:ext uri="{FF2B5EF4-FFF2-40B4-BE49-F238E27FC236}">
                  <a16:creationId xmlns:a16="http://schemas.microsoft.com/office/drawing/2014/main" id="{C0063010-5D78-BD67-CFB3-BFB4A92E155C}"/>
                </a:ext>
              </a:extLst>
            </p:cNvPr>
            <p:cNvPicPr>
              <a:picLocks noChangeAspect="1"/>
            </p:cNvPicPr>
            <p:nvPr/>
          </p:nvPicPr>
          <p:blipFill>
            <a:blip r:embed="rId3"/>
            <a:stretch>
              <a:fillRect/>
            </a:stretch>
          </p:blipFill>
          <p:spPr>
            <a:xfrm>
              <a:off x="4632875" y="2941215"/>
              <a:ext cx="6763600" cy="2618056"/>
            </a:xfrm>
            <a:prstGeom prst="rect">
              <a:avLst/>
            </a:prstGeom>
          </p:spPr>
        </p:pic>
      </p:grpSp>
    </p:spTree>
    <p:extLst>
      <p:ext uri="{BB962C8B-B14F-4D97-AF65-F5344CB8AC3E}">
        <p14:creationId xmlns:p14="http://schemas.microsoft.com/office/powerpoint/2010/main" val="4040020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440D8EA-4774-D3EB-AB86-85D2419AB709}"/>
              </a:ext>
            </a:extLst>
          </p:cNvPr>
          <p:cNvSpPr txBox="1"/>
          <p:nvPr/>
        </p:nvSpPr>
        <p:spPr>
          <a:xfrm>
            <a:off x="330618" y="291096"/>
            <a:ext cx="7314366" cy="707886"/>
          </a:xfrm>
          <a:prstGeom prst="rect">
            <a:avLst/>
          </a:prstGeom>
          <a:noFill/>
        </p:spPr>
        <p:txBody>
          <a:bodyPr wrap="square">
            <a:spAutoFit/>
          </a:bodyPr>
          <a:lstStyle/>
          <a:p>
            <a:r>
              <a:rPr lang="en-US" sz="2000" b="1" i="1" dirty="0">
                <a:solidFill>
                  <a:schemeClr val="bg1"/>
                </a:solidFill>
              </a:rPr>
              <a:t>Figure 2-18 Decadal average seasonal precipitation (inches) compared to the long-term average (1900–2024)</a:t>
            </a:r>
          </a:p>
        </p:txBody>
      </p:sp>
      <p:sp>
        <p:nvSpPr>
          <p:cNvPr id="16" name="TextBox 15">
            <a:extLst>
              <a:ext uri="{FF2B5EF4-FFF2-40B4-BE49-F238E27FC236}">
                <a16:creationId xmlns:a16="http://schemas.microsoft.com/office/drawing/2014/main" id="{9C099593-0DB4-1588-8C25-09198B309F26}"/>
              </a:ext>
            </a:extLst>
          </p:cNvPr>
          <p:cNvSpPr txBox="1"/>
          <p:nvPr/>
        </p:nvSpPr>
        <p:spPr>
          <a:xfrm>
            <a:off x="330618" y="1289953"/>
            <a:ext cx="3460482" cy="4278094"/>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averages are indicated by the horizontal axis (y=0), equaling 8.0 inches (203 mm) for winter, 9.5 inches (241 mm) for spring, 12 inches (305 mm) for summer, and 10.6 inches (269 mm) for fall of total seasonal precipitation. Decades above the long-term average are striped, while decades below are solid. Data labels above each bar indicate the decade’s average value, bar heights reflect precise underlying values; labels are rounded to one decimal place</a:t>
            </a:r>
          </a:p>
        </p:txBody>
      </p:sp>
      <p:pic>
        <p:nvPicPr>
          <p:cNvPr id="4" name="Picture 3" descr="Bar chart showing average seasonal total precipitation differences from long-term mean (inches) by decade from 1900 to 2024, with four color-coded bars representing Winter (blue), Spring (orange), Summer (yellow), and Fall (green). Chart highlights increasing precipitation trends across all seasons since 1970, peaking in 2010 for Summer at 2.3 inches above mean, and includes a legend with average precipitation values for each season from 1900 to 2024.">
            <a:extLst>
              <a:ext uri="{FF2B5EF4-FFF2-40B4-BE49-F238E27FC236}">
                <a16:creationId xmlns:a16="http://schemas.microsoft.com/office/drawing/2014/main" id="{12A0F5C0-9791-5ED2-931D-D85B28DD9CFC}"/>
              </a:ext>
            </a:extLst>
          </p:cNvPr>
          <p:cNvPicPr>
            <a:picLocks noChangeAspect="1"/>
          </p:cNvPicPr>
          <p:nvPr/>
        </p:nvPicPr>
        <p:blipFill>
          <a:blip r:embed="rId3"/>
          <a:stretch>
            <a:fillRect/>
          </a:stretch>
        </p:blipFill>
        <p:spPr>
          <a:xfrm>
            <a:off x="3791100" y="1422942"/>
            <a:ext cx="8213018" cy="4551762"/>
          </a:xfrm>
          <a:prstGeom prst="rect">
            <a:avLst/>
          </a:prstGeom>
        </p:spPr>
      </p:pic>
    </p:spTree>
    <p:extLst>
      <p:ext uri="{BB962C8B-B14F-4D97-AF65-F5344CB8AC3E}">
        <p14:creationId xmlns:p14="http://schemas.microsoft.com/office/powerpoint/2010/main" val="3125200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D7B2EF8-5B87-D7B6-245F-DA34F4F75CCE}"/>
              </a:ext>
            </a:extLst>
          </p:cNvPr>
          <p:cNvSpPr txBox="1"/>
          <p:nvPr/>
        </p:nvSpPr>
        <p:spPr>
          <a:xfrm>
            <a:off x="441001" y="590073"/>
            <a:ext cx="3786907" cy="1569660"/>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2-19 Decadal average snowfall (inches) compared to the long-term average (1930–2024)</a:t>
            </a:r>
          </a:p>
        </p:txBody>
      </p:sp>
      <p:sp>
        <p:nvSpPr>
          <p:cNvPr id="13" name="TextBox 12">
            <a:extLst>
              <a:ext uri="{FF2B5EF4-FFF2-40B4-BE49-F238E27FC236}">
                <a16:creationId xmlns:a16="http://schemas.microsoft.com/office/drawing/2014/main" id="{FDAE9772-2352-844B-7331-C118C8D4104D}"/>
              </a:ext>
            </a:extLst>
          </p:cNvPr>
          <p:cNvSpPr txBox="1"/>
          <p:nvPr/>
        </p:nvSpPr>
        <p:spPr>
          <a:xfrm>
            <a:off x="344747" y="2466887"/>
            <a:ext cx="3883161" cy="3570208"/>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averages are indicated by the horizontal axis (y=0), equaling 85.7 inches (2,177 mm).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descr="Bar chart showing average annual snowfall differences from the long-term mean (inches) by decade from 1930 to 2024. Decades with annual averages above the long-term mean are blue, while those below are yellow. Increasing trends are seen after1960, with a peak in 1970, though the 2020-2024 decade sees a record low of 68.8 inches/year.">
            <a:extLst>
              <a:ext uri="{FF2B5EF4-FFF2-40B4-BE49-F238E27FC236}">
                <a16:creationId xmlns:a16="http://schemas.microsoft.com/office/drawing/2014/main" id="{E4536571-663F-973F-8F1E-57AFE1BC25D6}"/>
              </a:ext>
            </a:extLst>
          </p:cNvPr>
          <p:cNvPicPr>
            <a:picLocks noChangeAspect="1"/>
          </p:cNvPicPr>
          <p:nvPr/>
        </p:nvPicPr>
        <p:blipFill>
          <a:blip r:embed="rId3"/>
          <a:stretch>
            <a:fillRect/>
          </a:stretch>
        </p:blipFill>
        <p:spPr>
          <a:xfrm>
            <a:off x="4227908" y="1022442"/>
            <a:ext cx="7523091" cy="4813116"/>
          </a:xfrm>
          <a:prstGeom prst="rect">
            <a:avLst/>
          </a:prstGeom>
        </p:spPr>
      </p:pic>
    </p:spTree>
    <p:extLst>
      <p:ext uri="{BB962C8B-B14F-4D97-AF65-F5344CB8AC3E}">
        <p14:creationId xmlns:p14="http://schemas.microsoft.com/office/powerpoint/2010/main" val="34342004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AD75A8F-9B7B-9050-86C9-10DC400A4078}"/>
              </a:ext>
            </a:extLst>
          </p:cNvPr>
          <p:cNvSpPr txBox="1"/>
          <p:nvPr/>
        </p:nvSpPr>
        <p:spPr>
          <a:xfrm>
            <a:off x="446931" y="1317223"/>
            <a:ext cx="3929266" cy="4678204"/>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Each bar represents the average ratio within each decade displayed as it diverts away from the long-term average ratio (1930–2024), represented by the primary x axis (0) and equal to 10.4 inches/in. Decadal ratios above the long-term average are striped, and those below are solid. Each ratio represents how many inches of snow fell compared to every 1 inch of all liquid equivalent precipitation during winter months (DJF). The last bar represents a half-decade average (2020–2024). Data labels above each bar indicate the decade’s average value, bar heights reflect precise underlying values; labels are rounded to one decimal place</a:t>
            </a:r>
          </a:p>
        </p:txBody>
      </p:sp>
      <p:pic>
        <p:nvPicPr>
          <p:cNvPr id="3" name="Picture 2" descr="Bar chart showing the average annual snow to liquid precipitation euivalent per decade between 1930-2024, and how these values diverge from the long-term mean (10.4 inches/inch). This ratio peaked in the 1960s at 14.2 inchess/inch, and bottomed at 7.7 inches/inch in the 2020s. ">
            <a:extLst>
              <a:ext uri="{FF2B5EF4-FFF2-40B4-BE49-F238E27FC236}">
                <a16:creationId xmlns:a16="http://schemas.microsoft.com/office/drawing/2014/main" id="{E0B56369-05E0-088C-EC3F-A274E2F730D3}"/>
              </a:ext>
            </a:extLst>
          </p:cNvPr>
          <p:cNvPicPr>
            <a:picLocks noChangeAspect="1"/>
          </p:cNvPicPr>
          <p:nvPr/>
        </p:nvPicPr>
        <p:blipFill>
          <a:blip r:embed="rId2"/>
          <a:stretch>
            <a:fillRect/>
          </a:stretch>
        </p:blipFill>
        <p:spPr>
          <a:xfrm>
            <a:off x="4376197" y="1320858"/>
            <a:ext cx="7600677" cy="4674569"/>
          </a:xfrm>
          <a:prstGeom prst="rect">
            <a:avLst/>
          </a:prstGeom>
        </p:spPr>
      </p:pic>
      <p:sp>
        <p:nvSpPr>
          <p:cNvPr id="4" name="TextBox 3">
            <a:extLst>
              <a:ext uri="{FF2B5EF4-FFF2-40B4-BE49-F238E27FC236}">
                <a16:creationId xmlns:a16="http://schemas.microsoft.com/office/drawing/2014/main" id="{1C404558-A3FC-07F1-C9F3-7D30F0993ED2}"/>
              </a:ext>
            </a:extLst>
          </p:cNvPr>
          <p:cNvSpPr txBox="1"/>
          <p:nvPr/>
        </p:nvSpPr>
        <p:spPr>
          <a:xfrm>
            <a:off x="446931" y="400426"/>
            <a:ext cx="6093500"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2-20: Statewide ratio of cumulative snow (in) to winter precipitation (in) statewide </a:t>
            </a:r>
          </a:p>
        </p:txBody>
      </p:sp>
    </p:spTree>
    <p:extLst>
      <p:ext uri="{BB962C8B-B14F-4D97-AF65-F5344CB8AC3E}">
        <p14:creationId xmlns:p14="http://schemas.microsoft.com/office/powerpoint/2010/main" val="1068204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432F2-C5A5-6C1B-5510-149DAFE8A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33957-F3C5-FBE3-FDC3-BBDB061320DC}"/>
              </a:ext>
            </a:extLst>
          </p:cNvPr>
          <p:cNvSpPr>
            <a:spLocks noGrp="1"/>
          </p:cNvSpPr>
          <p:nvPr>
            <p:ph type="ctrTitle"/>
          </p:nvPr>
        </p:nvSpPr>
        <p:spPr>
          <a:xfrm>
            <a:off x="550606" y="1122363"/>
            <a:ext cx="9267162" cy="2387600"/>
          </a:xfrm>
        </p:spPr>
        <p:txBody>
          <a:bodyPr lIns="91440" tIns="45720" rIns="91440" bIns="45720" anchor="b"/>
          <a:lstStyle/>
          <a:p>
            <a:br>
              <a:rPr lang="en-US" dirty="0">
                <a:latin typeface="Lora SemiBold"/>
                <a:cs typeface="Frank Ruhl Libre"/>
              </a:rPr>
            </a:br>
            <a:r>
              <a:rPr lang="en-US" dirty="0">
                <a:latin typeface="Lora SemiBold"/>
                <a:cs typeface="Frank Ruhl Libre"/>
              </a:rPr>
              <a:t>2.6 Extreme Weather Events</a:t>
            </a:r>
            <a:endParaRPr lang="en-US" dirty="0"/>
          </a:p>
        </p:txBody>
      </p:sp>
    </p:spTree>
    <p:extLst>
      <p:ext uri="{BB962C8B-B14F-4D97-AF65-F5344CB8AC3E}">
        <p14:creationId xmlns:p14="http://schemas.microsoft.com/office/powerpoint/2010/main" val="3419130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1B4DBBF-2BA1-5DC1-2D05-15598429DA86}"/>
              </a:ext>
            </a:extLst>
          </p:cNvPr>
          <p:cNvSpPr txBox="1"/>
          <p:nvPr/>
        </p:nvSpPr>
        <p:spPr>
          <a:xfrm>
            <a:off x="272712" y="2170739"/>
            <a:ext cx="2520617" cy="2862322"/>
          </a:xfrm>
          <a:prstGeom prst="rect">
            <a:avLst/>
          </a:prstGeom>
          <a:solidFill>
            <a:srgbClr val="15473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Source: NOAA NECI (2025) </a:t>
            </a:r>
          </a:p>
          <a:p>
            <a:r>
              <a:rPr lang="en-US" dirty="0">
                <a:solidFill>
                  <a:schemeClr val="bg1"/>
                </a:solidFill>
              </a:rPr>
              <a:t>Note: Extreme weather includes maximum temperature, minimum temperature, heavy daily precipitation, days with or without precipitation, and drought</a:t>
            </a:r>
          </a:p>
        </p:txBody>
      </p:sp>
      <p:pic>
        <p:nvPicPr>
          <p:cNvPr id="8" name="Picture 7" descr="A bar graph showing the percentage of the continental United States with extreme weather from 1910-2024.  There appears to be an increasing trend from 1980 onwards, though there is still lots of variation year to year. Peak values are ~60% while low years are below 10%.">
            <a:extLst>
              <a:ext uri="{FF2B5EF4-FFF2-40B4-BE49-F238E27FC236}">
                <a16:creationId xmlns:a16="http://schemas.microsoft.com/office/drawing/2014/main" id="{D353FB40-071D-CAA4-6671-F1CD9F8F04E0}"/>
              </a:ext>
            </a:extLst>
          </p:cNvPr>
          <p:cNvPicPr>
            <a:picLocks noChangeAspect="1"/>
          </p:cNvPicPr>
          <p:nvPr/>
        </p:nvPicPr>
        <p:blipFill>
          <a:blip r:embed="rId2"/>
          <a:stretch>
            <a:fillRect/>
          </a:stretch>
        </p:blipFill>
        <p:spPr>
          <a:xfrm>
            <a:off x="2793329" y="2170739"/>
            <a:ext cx="9125959" cy="3911041"/>
          </a:xfrm>
          <a:prstGeom prst="rect">
            <a:avLst/>
          </a:prstGeom>
        </p:spPr>
      </p:pic>
      <p:sp>
        <p:nvSpPr>
          <p:cNvPr id="5" name="TextBox 4">
            <a:extLst>
              <a:ext uri="{FF2B5EF4-FFF2-40B4-BE49-F238E27FC236}">
                <a16:creationId xmlns:a16="http://schemas.microsoft.com/office/drawing/2014/main" id="{760FA531-3EC8-7873-9FC5-1E3AD9879435}"/>
              </a:ext>
            </a:extLst>
          </p:cNvPr>
          <p:cNvSpPr txBox="1"/>
          <p:nvPr/>
        </p:nvSpPr>
        <p:spPr>
          <a:xfrm>
            <a:off x="272712" y="314555"/>
            <a:ext cx="5646823" cy="461665"/>
          </a:xfrm>
          <a:prstGeom prst="rect">
            <a:avLst/>
          </a:prstGeom>
          <a:noFill/>
        </p:spPr>
        <p:txBody>
          <a:bodyPr wrap="square" rtlCol="0">
            <a:spAutoFit/>
          </a:bodyPr>
          <a:lstStyle/>
          <a:p>
            <a:r>
              <a:rPr lang="en-US" sz="2400" b="1" dirty="0">
                <a:solidFill>
                  <a:schemeClr val="bg1"/>
                </a:solidFill>
              </a:rPr>
              <a:t>2.6.1 Regional Extreme Weather Events</a:t>
            </a:r>
          </a:p>
        </p:txBody>
      </p:sp>
      <p:sp>
        <p:nvSpPr>
          <p:cNvPr id="3" name="TextBox 2">
            <a:extLst>
              <a:ext uri="{FF2B5EF4-FFF2-40B4-BE49-F238E27FC236}">
                <a16:creationId xmlns:a16="http://schemas.microsoft.com/office/drawing/2014/main" id="{944E9E34-3EA8-A094-2E4E-086CB774E258}"/>
              </a:ext>
            </a:extLst>
          </p:cNvPr>
          <p:cNvSpPr txBox="1"/>
          <p:nvPr/>
        </p:nvSpPr>
        <p:spPr>
          <a:xfrm>
            <a:off x="272712" y="971124"/>
            <a:ext cx="11646576" cy="1015663"/>
          </a:xfrm>
          <a:prstGeom prst="rect">
            <a:avLst/>
          </a:prstGeom>
          <a:noFill/>
        </p:spPr>
        <p:txBody>
          <a:bodyPr wrap="square">
            <a:spAutoFit/>
          </a:bodyPr>
          <a:lstStyle/>
          <a:p>
            <a:r>
              <a:rPr lang="en-US" sz="2000" b="1" i="1" dirty="0">
                <a:solidFill>
                  <a:schemeClr val="bg1"/>
                </a:solidFill>
              </a:rPr>
              <a:t>Figure 2-21 Annual percent area (%) of the continental United States (U.S.) experiencing extreme weather (red bars), the 9-point moving trend (green line), and the mean percent area over the whole period (black line; (1910–2024)</a:t>
            </a:r>
          </a:p>
        </p:txBody>
      </p:sp>
    </p:spTree>
    <p:extLst>
      <p:ext uri="{BB962C8B-B14F-4D97-AF65-F5344CB8AC3E}">
        <p14:creationId xmlns:p14="http://schemas.microsoft.com/office/powerpoint/2010/main" val="535814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3C7CD0-1F9C-D05E-119E-0DB69EA61C89}"/>
              </a:ext>
            </a:extLst>
          </p:cNvPr>
          <p:cNvSpPr txBox="1"/>
          <p:nvPr/>
        </p:nvSpPr>
        <p:spPr>
          <a:xfrm>
            <a:off x="624759" y="540797"/>
            <a:ext cx="10539428" cy="1323439"/>
          </a:xfrm>
          <a:prstGeom prst="rect">
            <a:avLst/>
          </a:prstGeom>
          <a:noFill/>
        </p:spPr>
        <p:txBody>
          <a:bodyPr wrap="square">
            <a:spAutoFit/>
          </a:bodyPr>
          <a:lstStyle/>
          <a:p>
            <a:pPr marL="0" marR="0" algn="just">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2-22 Projected changes to precipitation extremes at 3.6°F (2°C) global warming compared to average precipitation, 1991-2020; A) changes in total precipitation during the top 1% of heavy precipitation, B) expected percent change in the 5-year maximum daily precipitation, and C) annual maximum daily precipitation</a:t>
            </a:r>
          </a:p>
        </p:txBody>
      </p:sp>
      <p:sp>
        <p:nvSpPr>
          <p:cNvPr id="12" name="TextBox 11">
            <a:extLst>
              <a:ext uri="{FF2B5EF4-FFF2-40B4-BE49-F238E27FC236}">
                <a16:creationId xmlns:a16="http://schemas.microsoft.com/office/drawing/2014/main" id="{9F855369-2DEC-528D-5FA0-E62D918FE960}"/>
              </a:ext>
            </a:extLst>
          </p:cNvPr>
          <p:cNvSpPr txBox="1"/>
          <p:nvPr/>
        </p:nvSpPr>
        <p:spPr>
          <a:xfrm>
            <a:off x="4820095" y="5731327"/>
            <a:ext cx="6096000" cy="369332"/>
          </a:xfrm>
          <a:prstGeom prst="rect">
            <a:avLst/>
          </a:prstGeom>
          <a:noFill/>
        </p:spPr>
        <p:txBody>
          <a:bodyPr wrap="square">
            <a:spAutoFit/>
          </a:bodyPr>
          <a:lstStyle/>
          <a:p>
            <a:pPr marL="0" marR="0" algn="r">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Cornell University (2023) </a:t>
            </a:r>
          </a:p>
        </p:txBody>
      </p:sp>
      <p:pic>
        <p:nvPicPr>
          <p:cNvPr id="3" name="Picture 2" descr="Three maps showing projected changes to 3 precipitation extremes mapped across the United States. The first map shows the projected change in the heaviest 1 percent of precipitation days, the second shows the five-year maximum daily precipitation percent change, and the third shows the annual maximum daily precipitation percent change. Zoomed in windows of the Northeast region show increases in all 3 metrics with the greatest change in the percent change of  total precipitation on the heaviest 1% days.">
            <a:extLst>
              <a:ext uri="{FF2B5EF4-FFF2-40B4-BE49-F238E27FC236}">
                <a16:creationId xmlns:a16="http://schemas.microsoft.com/office/drawing/2014/main" id="{5D7227E6-2781-8605-5D3C-14B707D28BD9}"/>
              </a:ext>
            </a:extLst>
          </p:cNvPr>
          <p:cNvPicPr>
            <a:picLocks noChangeAspect="1"/>
          </p:cNvPicPr>
          <p:nvPr/>
        </p:nvPicPr>
        <p:blipFill>
          <a:blip r:embed="rId2"/>
          <a:stretch>
            <a:fillRect/>
          </a:stretch>
        </p:blipFill>
        <p:spPr>
          <a:xfrm>
            <a:off x="660809" y="2093656"/>
            <a:ext cx="10870382" cy="3408251"/>
          </a:xfrm>
          <a:prstGeom prst="rect">
            <a:avLst/>
          </a:prstGeom>
        </p:spPr>
      </p:pic>
    </p:spTree>
    <p:extLst>
      <p:ext uri="{BB962C8B-B14F-4D97-AF65-F5344CB8AC3E}">
        <p14:creationId xmlns:p14="http://schemas.microsoft.com/office/powerpoint/2010/main" val="1828815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2E65C-B74F-B054-1A00-F85D2D34ECDD}"/>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1574F781-FEB4-6380-726E-744A9053286A}"/>
              </a:ext>
            </a:extLst>
          </p:cNvPr>
          <p:cNvSpPr txBox="1"/>
          <p:nvPr/>
        </p:nvSpPr>
        <p:spPr>
          <a:xfrm>
            <a:off x="407844" y="588702"/>
            <a:ext cx="3564388"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rPr>
              <a:t>Figure 2-23 Projected change (% deviation) in annual heatwave number for daytime occurrence (top row) and nighttime occurrence (bottom row) across cities in the Northeast U.S. for the Near Future (2025-2054) and Far Future (2065-2094) under the SSP2-4.5 scenario (blue line) and the SSP5-8.5 scenario (red line), calculated relative to the historical baseline (1985-2014) </a:t>
            </a:r>
          </a:p>
        </p:txBody>
      </p:sp>
      <p:sp>
        <p:nvSpPr>
          <p:cNvPr id="8" name="TextBox 7">
            <a:extLst>
              <a:ext uri="{FF2B5EF4-FFF2-40B4-BE49-F238E27FC236}">
                <a16:creationId xmlns:a16="http://schemas.microsoft.com/office/drawing/2014/main" id="{98CE5D18-5132-B880-8E18-A950BCEBFD7C}"/>
              </a:ext>
            </a:extLst>
          </p:cNvPr>
          <p:cNvSpPr txBox="1"/>
          <p:nvPr/>
        </p:nvSpPr>
        <p:spPr>
          <a:xfrm>
            <a:off x="407844" y="5476566"/>
            <a:ext cx="3785937" cy="400110"/>
          </a:xfrm>
          <a:prstGeom prst="rect">
            <a:avLst/>
          </a:prstGeom>
          <a:noFill/>
        </p:spPr>
        <p:txBody>
          <a:bodyPr wrap="square">
            <a:spAutoFit/>
          </a:bodyPr>
          <a:lstStyle/>
          <a:p>
            <a:pPr marL="0" marR="0" algn="just">
              <a:spcBef>
                <a:spcPts val="600"/>
              </a:spcBef>
              <a:spcAft>
                <a:spcPts val="600"/>
              </a:spcAft>
              <a:buNone/>
            </a:pPr>
            <a:r>
              <a:rPr lang="en-US" sz="20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Bhattarai et al. (2025)</a:t>
            </a:r>
          </a:p>
        </p:txBody>
      </p:sp>
      <p:pic>
        <p:nvPicPr>
          <p:cNvPr id="3" name="Picture 2" descr="Four line graphs comparing projected data trends under SSP245 and SSP585 future warming scenarios from 2030 to 2090, with blue and red lines representing SSP245 and SSP585 respectively, including shaded confidence intervals. Each graph displays the slope (S) and coefficient of regression (R²) values. Larger slopes and higher R² values are shown in earlier years and under the SSP245 scenario.">
            <a:extLst>
              <a:ext uri="{FF2B5EF4-FFF2-40B4-BE49-F238E27FC236}">
                <a16:creationId xmlns:a16="http://schemas.microsoft.com/office/drawing/2014/main" id="{F7FCEF9B-C7C2-62D9-7132-5D24892BEBDA}"/>
              </a:ext>
            </a:extLst>
          </p:cNvPr>
          <p:cNvPicPr>
            <a:picLocks noChangeAspect="1"/>
          </p:cNvPicPr>
          <p:nvPr/>
        </p:nvPicPr>
        <p:blipFill>
          <a:blip r:embed="rId2"/>
          <a:stretch>
            <a:fillRect/>
          </a:stretch>
        </p:blipFill>
        <p:spPr>
          <a:xfrm>
            <a:off x="4193781" y="318092"/>
            <a:ext cx="7764107" cy="6348746"/>
          </a:xfrm>
          <a:prstGeom prst="rect">
            <a:avLst/>
          </a:prstGeom>
        </p:spPr>
      </p:pic>
    </p:spTree>
    <p:extLst>
      <p:ext uri="{BB962C8B-B14F-4D97-AF65-F5344CB8AC3E}">
        <p14:creationId xmlns:p14="http://schemas.microsoft.com/office/powerpoint/2010/main" val="613911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CFC75-43B6-E178-A68D-50F250FB08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D7E72D-D657-7A44-FBAD-1AA4F6654656}"/>
              </a:ext>
            </a:extLst>
          </p:cNvPr>
          <p:cNvSpPr txBox="1"/>
          <p:nvPr/>
        </p:nvSpPr>
        <p:spPr>
          <a:xfrm>
            <a:off x="294114" y="3284329"/>
            <a:ext cx="5805214" cy="2739211"/>
          </a:xfrm>
          <a:prstGeom prst="rect">
            <a:avLst/>
          </a:prstGeom>
          <a:solidFill>
            <a:srgbClr val="15473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solidFill>
                  <a:schemeClr val="bg1"/>
                </a:solidFill>
              </a:rPr>
              <a:t>Table 2-6 Trends in the percentage of land area in Vermont with abnormally wet and abnormally dry conditions over three periods, 1900–2024, 1960–2024, and 1990–2024</a:t>
            </a:r>
            <a:endParaRPr lang="en-US" sz="1600" dirty="0">
              <a:solidFill>
                <a:schemeClr val="bg1"/>
              </a:solidFill>
              <a:ea typeface="+mn-lt"/>
              <a:cs typeface="+mn-lt"/>
            </a:endParaRPr>
          </a:p>
          <a:p>
            <a:r>
              <a:rPr lang="en-US" sz="1600" dirty="0">
                <a:solidFill>
                  <a:schemeClr val="bg1"/>
                </a:solidFill>
              </a:rPr>
              <a:t>Source: National Integrated Drought Information System (2026)</a:t>
            </a:r>
          </a:p>
          <a:p>
            <a:r>
              <a:rPr lang="en-US" sz="1400" dirty="0">
                <a:solidFill>
                  <a:schemeClr val="bg1"/>
                </a:solidFill>
              </a:rPr>
              <a:t>Note: Percent area of Vermont experiencing above average dry conditions with drought conditions ranging from D0 (abnormally dry) to D4 (exceptional drought), and abnormally wet conditions classified as W0 (abnormally wet) to W4 (exceptionally wet). All values represent percentages; those with an </a:t>
            </a:r>
            <a:r>
              <a:rPr lang="en-US" sz="1400" dirty="0" err="1">
                <a:solidFill>
                  <a:schemeClr val="bg1"/>
                </a:solidFill>
              </a:rPr>
              <a:t>asterix</a:t>
            </a:r>
            <a:r>
              <a:rPr lang="en-US" sz="1400" dirty="0">
                <a:solidFill>
                  <a:schemeClr val="bg1"/>
                </a:solidFill>
              </a:rPr>
              <a:t> (*) are statistically significant at a 95% confidence level</a:t>
            </a:r>
          </a:p>
        </p:txBody>
      </p:sp>
      <p:graphicFrame>
        <p:nvGraphicFramePr>
          <p:cNvPr id="3" name="Table 2">
            <a:extLst>
              <a:ext uri="{FF2B5EF4-FFF2-40B4-BE49-F238E27FC236}">
                <a16:creationId xmlns:a16="http://schemas.microsoft.com/office/drawing/2014/main" id="{61718D10-3A20-00F6-842E-0CF239ED8467}"/>
              </a:ext>
            </a:extLst>
          </p:cNvPr>
          <p:cNvGraphicFramePr>
            <a:graphicFrameLocks noGrp="1"/>
          </p:cNvGraphicFramePr>
          <p:nvPr>
            <p:extLst>
              <p:ext uri="{D42A27DB-BD31-4B8C-83A1-F6EECF244321}">
                <p14:modId xmlns:p14="http://schemas.microsoft.com/office/powerpoint/2010/main" val="1086821916"/>
              </p:ext>
            </p:extLst>
          </p:nvPr>
        </p:nvGraphicFramePr>
        <p:xfrm>
          <a:off x="6099328" y="4453880"/>
          <a:ext cx="5881272" cy="1803400"/>
        </p:xfrm>
        <a:graphic>
          <a:graphicData uri="http://schemas.openxmlformats.org/drawingml/2006/table">
            <a:tbl>
              <a:tblPr bandRow="1">
                <a:tableStyleId>{5C22544A-7EE6-4342-B048-85BDC9FD1C3A}</a:tableStyleId>
              </a:tblPr>
              <a:tblGrid>
                <a:gridCol w="1035639">
                  <a:extLst>
                    <a:ext uri="{9D8B030D-6E8A-4147-A177-3AD203B41FA5}">
                      <a16:colId xmlns:a16="http://schemas.microsoft.com/office/drawing/2014/main" val="2699025811"/>
                    </a:ext>
                  </a:extLst>
                </a:gridCol>
                <a:gridCol w="551073">
                  <a:extLst>
                    <a:ext uri="{9D8B030D-6E8A-4147-A177-3AD203B41FA5}">
                      <a16:colId xmlns:a16="http://schemas.microsoft.com/office/drawing/2014/main" val="2831625372"/>
                    </a:ext>
                  </a:extLst>
                </a:gridCol>
                <a:gridCol w="456060">
                  <a:extLst>
                    <a:ext uri="{9D8B030D-6E8A-4147-A177-3AD203B41FA5}">
                      <a16:colId xmlns:a16="http://schemas.microsoft.com/office/drawing/2014/main" val="3337936217"/>
                    </a:ext>
                  </a:extLst>
                </a:gridCol>
                <a:gridCol w="446558">
                  <a:extLst>
                    <a:ext uri="{9D8B030D-6E8A-4147-A177-3AD203B41FA5}">
                      <a16:colId xmlns:a16="http://schemas.microsoft.com/office/drawing/2014/main" val="2417044997"/>
                    </a:ext>
                  </a:extLst>
                </a:gridCol>
                <a:gridCol w="484563">
                  <a:extLst>
                    <a:ext uri="{9D8B030D-6E8A-4147-A177-3AD203B41FA5}">
                      <a16:colId xmlns:a16="http://schemas.microsoft.com/office/drawing/2014/main" val="2788925010"/>
                    </a:ext>
                  </a:extLst>
                </a:gridCol>
                <a:gridCol w="484563">
                  <a:extLst>
                    <a:ext uri="{9D8B030D-6E8A-4147-A177-3AD203B41FA5}">
                      <a16:colId xmlns:a16="http://schemas.microsoft.com/office/drawing/2014/main" val="115317239"/>
                    </a:ext>
                  </a:extLst>
                </a:gridCol>
                <a:gridCol w="503566">
                  <a:extLst>
                    <a:ext uri="{9D8B030D-6E8A-4147-A177-3AD203B41FA5}">
                      <a16:colId xmlns:a16="http://schemas.microsoft.com/office/drawing/2014/main" val="3677901631"/>
                    </a:ext>
                  </a:extLst>
                </a:gridCol>
                <a:gridCol w="465561">
                  <a:extLst>
                    <a:ext uri="{9D8B030D-6E8A-4147-A177-3AD203B41FA5}">
                      <a16:colId xmlns:a16="http://schemas.microsoft.com/office/drawing/2014/main" val="2894515276"/>
                    </a:ext>
                  </a:extLst>
                </a:gridCol>
                <a:gridCol w="484563">
                  <a:extLst>
                    <a:ext uri="{9D8B030D-6E8A-4147-A177-3AD203B41FA5}">
                      <a16:colId xmlns:a16="http://schemas.microsoft.com/office/drawing/2014/main" val="3384906317"/>
                    </a:ext>
                  </a:extLst>
                </a:gridCol>
                <a:gridCol w="484563">
                  <a:extLst>
                    <a:ext uri="{9D8B030D-6E8A-4147-A177-3AD203B41FA5}">
                      <a16:colId xmlns:a16="http://schemas.microsoft.com/office/drawing/2014/main" val="1271249505"/>
                    </a:ext>
                  </a:extLst>
                </a:gridCol>
                <a:gridCol w="484563">
                  <a:extLst>
                    <a:ext uri="{9D8B030D-6E8A-4147-A177-3AD203B41FA5}">
                      <a16:colId xmlns:a16="http://schemas.microsoft.com/office/drawing/2014/main" val="880400918"/>
                    </a:ext>
                  </a:extLst>
                </a:gridCol>
              </a:tblGrid>
              <a:tr h="212094">
                <a:tc>
                  <a:txBody>
                    <a:bodyPr/>
                    <a:lstStyle/>
                    <a:p>
                      <a:pPr algn="l" rtl="0" fontAlgn="base">
                        <a:lnSpc>
                          <a:spcPts val="1350"/>
                        </a:lnSpc>
                        <a:buNone/>
                      </a:pPr>
                      <a:endParaRPr lang="en-US" sz="1200" b="0" i="0" dirty="0">
                        <a:effectLst/>
                        <a:latin typeface="Times New Roman"/>
                      </a:endParaRPr>
                    </a:p>
                  </a:txBody>
                  <a:tcPr marL="66675" marR="66675" anchor="b">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ctr" rtl="0" fontAlgn="base">
                        <a:lnSpc>
                          <a:spcPts val="1350"/>
                        </a:lnSpc>
                        <a:buNone/>
                      </a:pPr>
                      <a:r>
                        <a:rPr lang="en-US" sz="1200" b="1" i="0" dirty="0">
                          <a:solidFill>
                            <a:srgbClr val="000000"/>
                          </a:solidFill>
                          <a:effectLst/>
                          <a:latin typeface="WordVisi_MSFontService"/>
                        </a:rPr>
                        <a:t>Trending Dry Conditions</a:t>
                      </a:r>
                      <a:r>
                        <a:rPr lang="en-US" sz="12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2D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algn="ctr" rtl="0" fontAlgn="base">
                        <a:lnSpc>
                          <a:spcPts val="1350"/>
                        </a:lnSpc>
                        <a:buNone/>
                      </a:pPr>
                      <a:r>
                        <a:rPr lang="en-US" sz="1200" b="1" i="0">
                          <a:solidFill>
                            <a:srgbClr val="000000"/>
                          </a:solidFill>
                          <a:effectLst/>
                          <a:latin typeface="WordVisi_MSFontService"/>
                        </a:rPr>
                        <a:t>Trending Wet Conditions</a:t>
                      </a:r>
                      <a:r>
                        <a:rPr lang="en-US" sz="12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6F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40608306"/>
                  </a:ext>
                </a:extLst>
              </a:tr>
              <a:tr h="212094">
                <a:tc>
                  <a:txBody>
                    <a:bodyPr/>
                    <a:lstStyle/>
                    <a:p>
                      <a:pPr algn="l" rtl="0" fontAlgn="base">
                        <a:lnSpc>
                          <a:spcPts val="1350"/>
                        </a:lnSpc>
                        <a:buNone/>
                      </a:pPr>
                      <a:endParaRPr lang="en-US" sz="1200" b="0" i="0" dirty="0">
                        <a:effectLst/>
                        <a:latin typeface="Times New Roman"/>
                      </a:endParaRPr>
                    </a:p>
                  </a:txBody>
                  <a:tcPr marL="66675" marR="66675" anchor="b">
                    <a:lnL w="9525"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1275"/>
                        </a:lnSpc>
                        <a:buNone/>
                      </a:pPr>
                      <a:r>
                        <a:rPr lang="en-US" sz="1100" b="1" i="0">
                          <a:solidFill>
                            <a:srgbClr val="000000"/>
                          </a:solidFill>
                          <a:effectLst/>
                          <a:latin typeface="WordVisi_MSFontService"/>
                        </a:rPr>
                        <a:t>D0</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E2D5"/>
                    </a:solidFill>
                  </a:tcPr>
                </a:tc>
                <a:tc>
                  <a:txBody>
                    <a:bodyPr/>
                    <a:lstStyle/>
                    <a:p>
                      <a:pPr algn="l" rtl="0" fontAlgn="base">
                        <a:lnSpc>
                          <a:spcPts val="1275"/>
                        </a:lnSpc>
                        <a:buNone/>
                      </a:pPr>
                      <a:r>
                        <a:rPr lang="en-US" sz="1100" b="1" i="0" dirty="0">
                          <a:solidFill>
                            <a:srgbClr val="000000"/>
                          </a:solidFill>
                          <a:effectLst/>
                          <a:latin typeface="WordVisi_MSFontService"/>
                        </a:rPr>
                        <a:t>D1</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C5AC"/>
                    </a:solidFill>
                  </a:tcPr>
                </a:tc>
                <a:tc>
                  <a:txBody>
                    <a:bodyPr/>
                    <a:lstStyle/>
                    <a:p>
                      <a:pPr algn="l" rtl="0" fontAlgn="base">
                        <a:lnSpc>
                          <a:spcPts val="1275"/>
                        </a:lnSpc>
                        <a:buNone/>
                      </a:pPr>
                      <a:r>
                        <a:rPr lang="en-US" sz="1100" b="1" i="0" dirty="0">
                          <a:solidFill>
                            <a:srgbClr val="000000"/>
                          </a:solidFill>
                          <a:effectLst/>
                          <a:latin typeface="WordVisi_MSFontService"/>
                        </a:rPr>
                        <a:t>D2</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983"/>
                    </a:solidFill>
                  </a:tcPr>
                </a:tc>
                <a:tc>
                  <a:txBody>
                    <a:bodyPr/>
                    <a:lstStyle/>
                    <a:p>
                      <a:pPr algn="l" rtl="0" fontAlgn="base">
                        <a:lnSpc>
                          <a:spcPts val="1275"/>
                        </a:lnSpc>
                        <a:buNone/>
                      </a:pPr>
                      <a:r>
                        <a:rPr lang="en-US" sz="1100" b="1" i="0">
                          <a:solidFill>
                            <a:srgbClr val="000000"/>
                          </a:solidFill>
                          <a:effectLst/>
                          <a:latin typeface="WordVisi_MSFontService"/>
                        </a:rPr>
                        <a:t>D3</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874F"/>
                    </a:solidFill>
                  </a:tcPr>
                </a:tc>
                <a:tc>
                  <a:txBody>
                    <a:bodyPr/>
                    <a:lstStyle/>
                    <a:p>
                      <a:pPr algn="l" rtl="0" fontAlgn="base">
                        <a:lnSpc>
                          <a:spcPts val="1275"/>
                        </a:lnSpc>
                        <a:buNone/>
                      </a:pPr>
                      <a:r>
                        <a:rPr lang="en-US" sz="1100" b="1" i="0">
                          <a:solidFill>
                            <a:srgbClr val="000000"/>
                          </a:solidFill>
                          <a:effectLst/>
                          <a:latin typeface="WordVisi_MSFontService"/>
                        </a:rPr>
                        <a:t>D4</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601D"/>
                    </a:solidFill>
                  </a:tcPr>
                </a:tc>
                <a:tc>
                  <a:txBody>
                    <a:bodyPr/>
                    <a:lstStyle/>
                    <a:p>
                      <a:pPr algn="l" rtl="0" fontAlgn="base">
                        <a:lnSpc>
                          <a:spcPts val="1275"/>
                        </a:lnSpc>
                        <a:buNone/>
                      </a:pPr>
                      <a:r>
                        <a:rPr lang="en-US" sz="1100" b="1" i="0">
                          <a:solidFill>
                            <a:srgbClr val="000000"/>
                          </a:solidFill>
                          <a:effectLst/>
                          <a:latin typeface="WordVisi_MSFontService"/>
                        </a:rPr>
                        <a:t>W0</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E6F5"/>
                    </a:solidFill>
                  </a:tcPr>
                </a:tc>
                <a:tc>
                  <a:txBody>
                    <a:bodyPr/>
                    <a:lstStyle/>
                    <a:p>
                      <a:pPr algn="l" rtl="0" fontAlgn="base">
                        <a:lnSpc>
                          <a:spcPts val="1275"/>
                        </a:lnSpc>
                        <a:buNone/>
                      </a:pPr>
                      <a:r>
                        <a:rPr lang="en-US" sz="1100" b="1" i="0">
                          <a:solidFill>
                            <a:srgbClr val="000000"/>
                          </a:solidFill>
                          <a:effectLst/>
                          <a:latin typeface="WordVisi_MSFontService"/>
                        </a:rPr>
                        <a:t>W1</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3CAEB"/>
                    </a:solidFill>
                  </a:tcPr>
                </a:tc>
                <a:tc>
                  <a:txBody>
                    <a:bodyPr/>
                    <a:lstStyle/>
                    <a:p>
                      <a:pPr algn="l" rtl="0" fontAlgn="base">
                        <a:lnSpc>
                          <a:spcPts val="1275"/>
                        </a:lnSpc>
                        <a:buNone/>
                      </a:pPr>
                      <a:r>
                        <a:rPr lang="en-US" sz="1100" b="1" i="0">
                          <a:solidFill>
                            <a:srgbClr val="000000"/>
                          </a:solidFill>
                          <a:effectLst/>
                          <a:latin typeface="WordVisi_MSFontService"/>
                        </a:rPr>
                        <a:t>W2</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5B0E1"/>
                    </a:solidFill>
                  </a:tcPr>
                </a:tc>
                <a:tc>
                  <a:txBody>
                    <a:bodyPr/>
                    <a:lstStyle/>
                    <a:p>
                      <a:pPr algn="l" rtl="0" fontAlgn="base">
                        <a:lnSpc>
                          <a:spcPts val="1275"/>
                        </a:lnSpc>
                        <a:buNone/>
                      </a:pPr>
                      <a:r>
                        <a:rPr lang="en-US" sz="1100" b="1" i="0">
                          <a:solidFill>
                            <a:srgbClr val="000000"/>
                          </a:solidFill>
                          <a:effectLst/>
                          <a:latin typeface="WordVisi_MSFontService"/>
                        </a:rPr>
                        <a:t>W3</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29AD0"/>
                    </a:solidFill>
                  </a:tcPr>
                </a:tc>
                <a:tc>
                  <a:txBody>
                    <a:bodyPr/>
                    <a:lstStyle/>
                    <a:p>
                      <a:pPr algn="l" rtl="0" fontAlgn="base">
                        <a:lnSpc>
                          <a:spcPts val="1275"/>
                        </a:lnSpc>
                        <a:buNone/>
                      </a:pPr>
                      <a:r>
                        <a:rPr lang="en-US" sz="1100" b="1" i="0" dirty="0">
                          <a:solidFill>
                            <a:srgbClr val="000000"/>
                          </a:solidFill>
                          <a:effectLst/>
                          <a:latin typeface="WordVisi_MSFontService"/>
                        </a:rPr>
                        <a:t>W4</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D86B5"/>
                    </a:solidFill>
                  </a:tcPr>
                </a:tc>
                <a:extLst>
                  <a:ext uri="{0D108BD9-81ED-4DB2-BD59-A6C34878D82A}">
                    <a16:rowId xmlns:a16="http://schemas.microsoft.com/office/drawing/2014/main" val="3842958377"/>
                  </a:ext>
                </a:extLst>
              </a:tr>
              <a:tr h="329924">
                <a:tc>
                  <a:txBody>
                    <a:bodyPr/>
                    <a:lstStyle/>
                    <a:p>
                      <a:pPr algn="ctr" rtl="0" fontAlgn="base">
                        <a:lnSpc>
                          <a:spcPts val="1350"/>
                        </a:lnSpc>
                        <a:buNone/>
                      </a:pPr>
                      <a:r>
                        <a:rPr lang="en-US" sz="1200" b="1" i="0" dirty="0">
                          <a:solidFill>
                            <a:srgbClr val="000000"/>
                          </a:solidFill>
                          <a:effectLst/>
                          <a:latin typeface="WordVisi_MSFontService"/>
                        </a:rPr>
                        <a:t>1900-2024</a:t>
                      </a:r>
                      <a:r>
                        <a:rPr lang="en-US" sz="12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1" i="0" dirty="0">
                          <a:solidFill>
                            <a:srgbClr val="000000"/>
                          </a:solidFill>
                          <a:effectLst/>
                          <a:latin typeface="WordVisi_MSFontService"/>
                        </a:rPr>
                        <a:t>-3.09*</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-2.24</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-0.96</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-0.56</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-0.22</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1" i="0">
                          <a:solidFill>
                            <a:srgbClr val="000000"/>
                          </a:solidFill>
                          <a:effectLst/>
                          <a:latin typeface="WordVisi_MSFontService"/>
                        </a:rPr>
                        <a:t>3.88*</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3.40</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2.25</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1.56</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0.81</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0933613"/>
                  </a:ext>
                </a:extLst>
              </a:tr>
              <a:tr h="329924">
                <a:tc>
                  <a:txBody>
                    <a:bodyPr/>
                    <a:lstStyle/>
                    <a:p>
                      <a:pPr algn="ctr" rtl="0" fontAlgn="base">
                        <a:lnSpc>
                          <a:spcPts val="1350"/>
                        </a:lnSpc>
                        <a:buNone/>
                      </a:pPr>
                      <a:r>
                        <a:rPr lang="en-US" sz="1200" b="1" i="0">
                          <a:solidFill>
                            <a:srgbClr val="000000"/>
                          </a:solidFill>
                          <a:effectLst/>
                          <a:latin typeface="WordVisi_MSFontService"/>
                        </a:rPr>
                        <a:t>1960-2024</a:t>
                      </a:r>
                      <a:r>
                        <a:rPr lang="en-US" sz="12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1" i="0" dirty="0">
                          <a:solidFill>
                            <a:srgbClr val="000000"/>
                          </a:solidFill>
                          <a:effectLst/>
                          <a:latin typeface="WordVisi_MSFontService"/>
                        </a:rPr>
                        <a:t>-3.27*</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-1.96</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-1.12</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-0.21</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-0.10</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1" i="0" dirty="0">
                          <a:solidFill>
                            <a:srgbClr val="000000"/>
                          </a:solidFill>
                          <a:effectLst/>
                          <a:latin typeface="WordVisi_MSFontService"/>
                        </a:rPr>
                        <a:t>5.41*</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4.69</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3.59</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2.74</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1.35</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1676722"/>
                  </a:ext>
                </a:extLst>
              </a:tr>
              <a:tr h="329924">
                <a:tc>
                  <a:txBody>
                    <a:bodyPr/>
                    <a:lstStyle/>
                    <a:p>
                      <a:pPr algn="ctr" rtl="0" fontAlgn="base">
                        <a:lnSpc>
                          <a:spcPts val="1350"/>
                        </a:lnSpc>
                        <a:buNone/>
                      </a:pPr>
                      <a:r>
                        <a:rPr lang="en-US" sz="1200" b="1" i="0">
                          <a:solidFill>
                            <a:srgbClr val="000000"/>
                          </a:solidFill>
                          <a:effectLst/>
                          <a:latin typeface="WordVisi_MSFontService"/>
                        </a:rPr>
                        <a:t>1990-2024</a:t>
                      </a:r>
                      <a:r>
                        <a:rPr lang="en-US" sz="12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1" i="0">
                          <a:solidFill>
                            <a:srgbClr val="000000"/>
                          </a:solidFill>
                          <a:effectLst/>
                          <a:latin typeface="WordVisi_MSFontService"/>
                        </a:rPr>
                        <a:t>-0.06*</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-0.22</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0.09</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-0.30</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-0.25</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1" i="0">
                          <a:solidFill>
                            <a:srgbClr val="000000"/>
                          </a:solidFill>
                          <a:effectLst/>
                          <a:latin typeface="WordVisi_MSFontService"/>
                        </a:rPr>
                        <a:t>-2.73*</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-0.77</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0.72</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a:solidFill>
                            <a:srgbClr val="000000"/>
                          </a:solidFill>
                          <a:effectLst/>
                          <a:latin typeface="WordVisi_MSFontService"/>
                        </a:rPr>
                        <a:t>1.47</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base">
                        <a:lnSpc>
                          <a:spcPts val="1275"/>
                        </a:lnSpc>
                        <a:buNone/>
                      </a:pPr>
                      <a:r>
                        <a:rPr lang="en-US" sz="1100" b="0" i="0" dirty="0">
                          <a:solidFill>
                            <a:srgbClr val="000000"/>
                          </a:solidFill>
                          <a:effectLst/>
                          <a:latin typeface="WordVisi_MSFontService"/>
                        </a:rPr>
                        <a:t>1.31</a:t>
                      </a:r>
                      <a:r>
                        <a:rPr lang="en-US" sz="1100" b="0" i="0" dirty="0">
                          <a:solidFill>
                            <a:srgbClr val="000000"/>
                          </a:solidFill>
                          <a:effectLst/>
                          <a:latin typeface="Aptos Narrow"/>
                        </a:rPr>
                        <a:t> </a:t>
                      </a:r>
                      <a:endParaRPr lang="en-US" b="0" i="0" dirty="0">
                        <a:effectLst/>
                        <a:latin typeface="Aptos Narrow"/>
                      </a:endParaRPr>
                    </a:p>
                  </a:txBody>
                  <a:tcPr marL="66675" marR="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1420188"/>
                  </a:ext>
                </a:extLst>
              </a:tr>
            </a:tbl>
          </a:graphicData>
        </a:graphic>
      </p:graphicFrame>
      <p:grpSp>
        <p:nvGrpSpPr>
          <p:cNvPr id="4" name="Group 3" descr="This is a chart shows the percent land area under different precipitation conditions, with the blue ranges are wet conditions, and the red range is dry conditions. The chart shows more dry conditions pre 1970, and increasing frequency of wet conditions post 1970.">
            <a:extLst>
              <a:ext uri="{FF2B5EF4-FFF2-40B4-BE49-F238E27FC236}">
                <a16:creationId xmlns:a16="http://schemas.microsoft.com/office/drawing/2014/main" id="{C0F1C147-CB8B-3421-C2D5-528D38F3F0ED}"/>
              </a:ext>
            </a:extLst>
          </p:cNvPr>
          <p:cNvGrpSpPr/>
          <p:nvPr/>
        </p:nvGrpSpPr>
        <p:grpSpPr>
          <a:xfrm>
            <a:off x="6083789" y="644478"/>
            <a:ext cx="5896811" cy="3416604"/>
            <a:chOff x="448697" y="1037276"/>
            <a:chExt cx="5896811" cy="3416604"/>
          </a:xfrm>
        </p:grpSpPr>
        <p:sp>
          <p:nvSpPr>
            <p:cNvPr id="6" name="Rectangle 5">
              <a:extLst>
                <a:ext uri="{FF2B5EF4-FFF2-40B4-BE49-F238E27FC236}">
                  <a16:creationId xmlns:a16="http://schemas.microsoft.com/office/drawing/2014/main" id="{ED035E72-CC64-0284-FDAF-E66D96233991}"/>
                </a:ext>
              </a:extLst>
            </p:cNvPr>
            <p:cNvSpPr/>
            <p:nvPr/>
          </p:nvSpPr>
          <p:spPr>
            <a:xfrm>
              <a:off x="448697" y="1037276"/>
              <a:ext cx="5889191" cy="34166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dirty="0">
                <a:ea typeface="Calibri"/>
                <a:cs typeface="Calibri"/>
              </a:endParaRPr>
            </a:p>
          </p:txBody>
        </p:sp>
        <p:pic>
          <p:nvPicPr>
            <p:cNvPr id="5" name="Picture 4" descr="This is a chart shows the percent land area under different precipitation conditions, with the blue ranges are wet conditions, and the red range is dry conditions. The chart shows more dry conditions pre 1970, and increasing frequency of wet conditions post 1970.">
              <a:extLst>
                <a:ext uri="{FF2B5EF4-FFF2-40B4-BE49-F238E27FC236}">
                  <a16:creationId xmlns:a16="http://schemas.microsoft.com/office/drawing/2014/main" id="{88757BD0-AC86-102B-B8C4-E30BA16EDC2E}"/>
                </a:ext>
              </a:extLst>
            </p:cNvPr>
            <p:cNvPicPr>
              <a:picLocks noChangeAspect="1"/>
            </p:cNvPicPr>
            <p:nvPr/>
          </p:nvPicPr>
          <p:blipFill>
            <a:blip r:embed="rId3"/>
            <a:stretch>
              <a:fillRect/>
            </a:stretch>
          </p:blipFill>
          <p:spPr>
            <a:xfrm>
              <a:off x="448697" y="1057968"/>
              <a:ext cx="5896811" cy="3395912"/>
            </a:xfrm>
            <a:prstGeom prst="rect">
              <a:avLst/>
            </a:prstGeom>
          </p:spPr>
        </p:pic>
      </p:grpSp>
      <p:sp>
        <p:nvSpPr>
          <p:cNvPr id="11" name="TextBox 10">
            <a:extLst>
              <a:ext uri="{FF2B5EF4-FFF2-40B4-BE49-F238E27FC236}">
                <a16:creationId xmlns:a16="http://schemas.microsoft.com/office/drawing/2014/main" id="{BD9EEF52-731C-09A0-C989-226E03B8BBD1}"/>
              </a:ext>
            </a:extLst>
          </p:cNvPr>
          <p:cNvSpPr txBox="1"/>
          <p:nvPr/>
        </p:nvSpPr>
        <p:spPr>
          <a:xfrm>
            <a:off x="270955" y="372795"/>
            <a:ext cx="5646823" cy="461665"/>
          </a:xfrm>
          <a:prstGeom prst="rect">
            <a:avLst/>
          </a:prstGeom>
          <a:noFill/>
        </p:spPr>
        <p:txBody>
          <a:bodyPr wrap="square" rtlCol="0">
            <a:spAutoFit/>
          </a:bodyPr>
          <a:lstStyle/>
          <a:p>
            <a:r>
              <a:rPr lang="en-US" sz="2400" b="1" dirty="0">
                <a:solidFill>
                  <a:schemeClr val="bg1"/>
                </a:solidFill>
              </a:rPr>
              <a:t>2.6.3 Drought</a:t>
            </a:r>
          </a:p>
        </p:txBody>
      </p:sp>
      <p:sp>
        <p:nvSpPr>
          <p:cNvPr id="13" name="TextBox 12">
            <a:extLst>
              <a:ext uri="{FF2B5EF4-FFF2-40B4-BE49-F238E27FC236}">
                <a16:creationId xmlns:a16="http://schemas.microsoft.com/office/drawing/2014/main" id="{F451AB82-7D3D-FE20-9F98-923D4063D34E}"/>
              </a:ext>
            </a:extLst>
          </p:cNvPr>
          <p:cNvSpPr txBox="1"/>
          <p:nvPr/>
        </p:nvSpPr>
        <p:spPr>
          <a:xfrm>
            <a:off x="263335" y="834460"/>
            <a:ext cx="5812834" cy="2359620"/>
          </a:xfrm>
          <a:prstGeom prst="rect">
            <a:avLst/>
          </a:prstGeom>
          <a:noFill/>
        </p:spPr>
        <p:txBody>
          <a:bodyPr wrap="square">
            <a:spAutoFit/>
          </a:bodyPr>
          <a:lstStyle/>
          <a:p>
            <a:pPr marL="0" marR="0">
              <a:spcAft>
                <a:spcPts val="1000"/>
              </a:spcAft>
              <a:buNone/>
            </a:pPr>
            <a:r>
              <a:rPr lang="en-US"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2-24 Percent of land area (%) in Vermont with wet and dry conditions based on the Standard Precipitation Index (SPI; 1900–2025)</a:t>
            </a:r>
          </a:p>
          <a:p>
            <a:pPr marL="0" marR="0">
              <a:spcBef>
                <a:spcPts val="600"/>
              </a:spcBef>
              <a:spcAft>
                <a:spcPts val="600"/>
              </a:spcAft>
              <a:buNone/>
            </a:pPr>
            <a:r>
              <a:rPr lang="en-US" sz="14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National Integrated Drought Information System (2026)</a:t>
            </a:r>
          </a:p>
          <a:p>
            <a:pPr marL="0" marR="0">
              <a:spcBef>
                <a:spcPts val="600"/>
              </a:spcBef>
              <a:spcAft>
                <a:spcPts val="600"/>
              </a:spcAft>
              <a:buNone/>
            </a:pPr>
            <a:r>
              <a:rPr lang="en-US" sz="14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Percent area of Vermont experiencing above average dry conditions with drought conditions ranging from D0 (abnormally dry) to D4 (exceptional drought), and abnormally wet conditions classified as W0 (abnormally wet) to W4 (exceptionally wet)</a:t>
            </a:r>
          </a:p>
        </p:txBody>
      </p:sp>
    </p:spTree>
    <p:extLst>
      <p:ext uri="{BB962C8B-B14F-4D97-AF65-F5344CB8AC3E}">
        <p14:creationId xmlns:p14="http://schemas.microsoft.com/office/powerpoint/2010/main" val="1735774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D92A9-17B4-FABC-188F-56C140139664}"/>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74B57509-7157-355C-436E-8621E415996A}"/>
              </a:ext>
            </a:extLst>
          </p:cNvPr>
          <p:cNvSpPr txBox="1"/>
          <p:nvPr/>
        </p:nvSpPr>
        <p:spPr>
          <a:xfrm>
            <a:off x="304967" y="1887165"/>
            <a:ext cx="3336591"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solidFill>
                  <a:schemeClr val="bg1"/>
                </a:solidFill>
              </a:rPr>
              <a:t>Source: U.S. Drought Monitor (2026)</a:t>
            </a:r>
          </a:p>
          <a:p>
            <a:endParaRPr lang="en-US" sz="1600" dirty="0">
              <a:solidFill>
                <a:schemeClr val="bg1"/>
              </a:solidFill>
            </a:endParaRPr>
          </a:p>
          <a:p>
            <a:r>
              <a:rPr lang="en-US" sz="1600" dirty="0">
                <a:solidFill>
                  <a:schemeClr val="bg1"/>
                </a:solidFill>
              </a:rPr>
              <a:t>Note: Map on the left (Oct 14, 2025) shows drought at its peak: 100% of Vermont under drought conditions; 67% under extreme drought (D3 status in red), 33% experiencing severe (D2 status in orange) or moderate drought (D1 status). Map on the right (Nov 18, 2025) shows no extreme drought, 25% of the state under severe drought (D2 in orange), 17% under moderate drought (D1 in tan), and less than 50% remaining abnormally dry</a:t>
            </a:r>
          </a:p>
        </p:txBody>
      </p:sp>
      <p:pic>
        <p:nvPicPr>
          <p:cNvPr id="7" name="Picture 6" descr="The figure shows Vermont in peak drought in October 2025 and Vermont at the end of the drought in November 2025. It shows that Northeastern Vermont was under more severe drought than Southeastern Vermont for both the peak and end of the Drought.">
            <a:extLst>
              <a:ext uri="{FF2B5EF4-FFF2-40B4-BE49-F238E27FC236}">
                <a16:creationId xmlns:a16="http://schemas.microsoft.com/office/drawing/2014/main" id="{42E93711-BCF8-BD3F-2C9E-D41121C9F82C}"/>
              </a:ext>
            </a:extLst>
          </p:cNvPr>
          <p:cNvPicPr>
            <a:picLocks noChangeAspect="1"/>
          </p:cNvPicPr>
          <p:nvPr/>
        </p:nvPicPr>
        <p:blipFill>
          <a:blip r:embed="rId2"/>
          <a:stretch>
            <a:fillRect/>
          </a:stretch>
        </p:blipFill>
        <p:spPr>
          <a:xfrm>
            <a:off x="3915908" y="834469"/>
            <a:ext cx="7971125" cy="5566277"/>
          </a:xfrm>
          <a:prstGeom prst="rect">
            <a:avLst/>
          </a:prstGeom>
        </p:spPr>
      </p:pic>
      <p:sp>
        <p:nvSpPr>
          <p:cNvPr id="6" name="TextBox 5">
            <a:extLst>
              <a:ext uri="{FF2B5EF4-FFF2-40B4-BE49-F238E27FC236}">
                <a16:creationId xmlns:a16="http://schemas.microsoft.com/office/drawing/2014/main" id="{B0AE3FCE-9FE2-35D8-8623-901837039ADA}"/>
              </a:ext>
            </a:extLst>
          </p:cNvPr>
          <p:cNvSpPr txBox="1"/>
          <p:nvPr/>
        </p:nvSpPr>
        <p:spPr>
          <a:xfrm>
            <a:off x="281721" y="585018"/>
            <a:ext cx="3497012" cy="1200329"/>
          </a:xfrm>
          <a:prstGeom prst="rect">
            <a:avLst/>
          </a:prstGeom>
          <a:noFill/>
        </p:spPr>
        <p:txBody>
          <a:bodyPr wrap="square">
            <a:spAutoFit/>
          </a:bodyPr>
          <a:lstStyle/>
          <a:p>
            <a:pPr marL="0" marR="0" algn="just">
              <a:spcAft>
                <a:spcPts val="1000"/>
              </a:spcAft>
              <a:buNone/>
            </a:pPr>
            <a:r>
              <a:rPr lang="en-US"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2-25: Drought monitoring in Vermont: Peak drought (Oct 14, 2025) vs. the end of drought (Nov 18, 2025)</a:t>
            </a:r>
          </a:p>
        </p:txBody>
      </p:sp>
    </p:spTree>
    <p:extLst>
      <p:ext uri="{BB962C8B-B14F-4D97-AF65-F5344CB8AC3E}">
        <p14:creationId xmlns:p14="http://schemas.microsoft.com/office/powerpoint/2010/main" val="3159554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E8FEB-F494-0B88-6F87-30A82C6FC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09E53-FAF6-FD6D-4927-C9E116D2DB36}"/>
              </a:ext>
            </a:extLst>
          </p:cNvPr>
          <p:cNvSpPr>
            <a:spLocks noGrp="1"/>
          </p:cNvSpPr>
          <p:nvPr>
            <p:ph type="ctrTitle"/>
          </p:nvPr>
        </p:nvSpPr>
        <p:spPr>
          <a:xfrm>
            <a:off x="550605" y="1122363"/>
            <a:ext cx="9620089" cy="2387600"/>
          </a:xfrm>
        </p:spPr>
        <p:txBody>
          <a:bodyPr lIns="91440" tIns="45720" rIns="91440" bIns="45720" anchor="b"/>
          <a:lstStyle/>
          <a:p>
            <a:br>
              <a:rPr lang="en-US" dirty="0">
                <a:latin typeface="Lora SemiBold"/>
                <a:cs typeface="Frank Ruhl Libre"/>
              </a:rPr>
            </a:br>
            <a:r>
              <a:rPr lang="en-US" dirty="0">
                <a:latin typeface="Lora SemiBold"/>
                <a:cs typeface="Frank Ruhl Libre"/>
              </a:rPr>
              <a:t>2.7 Vermont’s Future Climate</a:t>
            </a:r>
            <a:endParaRPr lang="en-US" dirty="0"/>
          </a:p>
        </p:txBody>
      </p:sp>
    </p:spTree>
    <p:extLst>
      <p:ext uri="{BB962C8B-B14F-4D97-AF65-F5344CB8AC3E}">
        <p14:creationId xmlns:p14="http://schemas.microsoft.com/office/powerpoint/2010/main" val="364306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B5FE0-6378-FB6A-9408-A12DF3E2330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2DDA02C-3E99-0CDE-5D33-B4E00A380F0A}"/>
              </a:ext>
            </a:extLst>
          </p:cNvPr>
          <p:cNvSpPr txBox="1"/>
          <p:nvPr/>
        </p:nvSpPr>
        <p:spPr>
          <a:xfrm>
            <a:off x="467226" y="532352"/>
            <a:ext cx="758591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1" dirty="0">
                <a:solidFill>
                  <a:schemeClr val="bg1"/>
                </a:solidFill>
              </a:rPr>
              <a:t>Figure 2-26 Temperature (°F) trends and climate projections in Vermont (1900–2090)</a:t>
            </a:r>
          </a:p>
        </p:txBody>
      </p:sp>
      <p:pic>
        <p:nvPicPr>
          <p:cNvPr id="2" name="Picture 1" descr="A graph showing the Vermont temperature trends by decade as well as climate projections for low and high emissions. It shows that high emissions are projected to cause temperatures just keep going up, and low emissions are projected to level off at an average annual temperature of 48 degrees Fahrenheit.">
            <a:extLst>
              <a:ext uri="{FF2B5EF4-FFF2-40B4-BE49-F238E27FC236}">
                <a16:creationId xmlns:a16="http://schemas.microsoft.com/office/drawing/2014/main" id="{5EB66349-A327-89C3-F056-3AB800F87E2C}"/>
              </a:ext>
            </a:extLst>
          </p:cNvPr>
          <p:cNvPicPr>
            <a:picLocks noChangeAspect="1"/>
          </p:cNvPicPr>
          <p:nvPr/>
        </p:nvPicPr>
        <p:blipFill>
          <a:blip r:embed="rId2"/>
          <a:stretch>
            <a:fillRect/>
          </a:stretch>
        </p:blipFill>
        <p:spPr>
          <a:xfrm>
            <a:off x="2606040" y="1524787"/>
            <a:ext cx="6979920" cy="4602480"/>
          </a:xfrm>
          <a:prstGeom prst="rect">
            <a:avLst/>
          </a:prstGeom>
        </p:spPr>
      </p:pic>
      <p:sp>
        <p:nvSpPr>
          <p:cNvPr id="7" name="TextBox 6">
            <a:extLst>
              <a:ext uri="{FF2B5EF4-FFF2-40B4-BE49-F238E27FC236}">
                <a16:creationId xmlns:a16="http://schemas.microsoft.com/office/drawing/2014/main" id="{04DDC754-DC9C-E2CF-07D8-DFBE15E0E5CD}"/>
              </a:ext>
            </a:extLst>
          </p:cNvPr>
          <p:cNvSpPr txBox="1"/>
          <p:nvPr/>
        </p:nvSpPr>
        <p:spPr>
          <a:xfrm>
            <a:off x="5823284" y="6288705"/>
            <a:ext cx="6096000" cy="369332"/>
          </a:xfrm>
          <a:prstGeom prst="rect">
            <a:avLst/>
          </a:prstGeom>
          <a:noFill/>
        </p:spPr>
        <p:txBody>
          <a:bodyPr wrap="square">
            <a:spAutoFit/>
          </a:bodyPr>
          <a:lstStyle/>
          <a:p>
            <a:r>
              <a:rPr lang="en-US" sz="1800" dirty="0">
                <a:solidFill>
                  <a:schemeClr val="bg1"/>
                </a:solidFill>
              </a:rPr>
              <a:t>Source: Vermont Climate Council (2025)</a:t>
            </a:r>
          </a:p>
        </p:txBody>
      </p:sp>
    </p:spTree>
    <p:extLst>
      <p:ext uri="{BB962C8B-B14F-4D97-AF65-F5344CB8AC3E}">
        <p14:creationId xmlns:p14="http://schemas.microsoft.com/office/powerpoint/2010/main" val="787182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5BEA-5170-E2DB-F173-2C1883CE5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3BC13-1082-886D-53CF-515AD3C57363}"/>
              </a:ext>
            </a:extLst>
          </p:cNvPr>
          <p:cNvSpPr>
            <a:spLocks noGrp="1"/>
          </p:cNvSpPr>
          <p:nvPr>
            <p:ph type="ctrTitle"/>
          </p:nvPr>
        </p:nvSpPr>
        <p:spPr>
          <a:xfrm>
            <a:off x="550605" y="1122363"/>
            <a:ext cx="9620089" cy="2387600"/>
          </a:xfrm>
        </p:spPr>
        <p:txBody>
          <a:bodyPr lIns="91440" tIns="45720" rIns="91440" bIns="45720" anchor="b"/>
          <a:lstStyle/>
          <a:p>
            <a:br>
              <a:rPr lang="en-US" dirty="0">
                <a:latin typeface="Lora SemiBold"/>
                <a:cs typeface="Frank Ruhl Libre"/>
              </a:rPr>
            </a:br>
            <a:r>
              <a:rPr lang="en-US" dirty="0">
                <a:latin typeface="Lora SemiBold"/>
                <a:cs typeface="Frank Ruhl Libre"/>
              </a:rPr>
              <a:t>2.10 Appendix</a:t>
            </a:r>
            <a:endParaRPr lang="en-US" dirty="0"/>
          </a:p>
        </p:txBody>
      </p:sp>
    </p:spTree>
    <p:extLst>
      <p:ext uri="{BB962C8B-B14F-4D97-AF65-F5344CB8AC3E}">
        <p14:creationId xmlns:p14="http://schemas.microsoft.com/office/powerpoint/2010/main" val="3129132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is is a line plot of the atmospheric concentration carbon dioxide, showing projections off of different shared socioeconomic pathways. These projections show the largest increase for SSP5, with a projection of around 1100 ppm of carbon dioxide by 2100, and the smallest increase for SSP1 with a projection of around 600 ppm.">
            <a:extLst>
              <a:ext uri="{FF2B5EF4-FFF2-40B4-BE49-F238E27FC236}">
                <a16:creationId xmlns:a16="http://schemas.microsoft.com/office/drawing/2014/main" id="{1E40A4EB-2661-BC46-5B10-BBBF5BD19A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532" b="12638"/>
          <a:stretch>
            <a:fillRect/>
          </a:stretch>
        </p:blipFill>
        <p:spPr bwMode="auto">
          <a:xfrm>
            <a:off x="336030" y="1985369"/>
            <a:ext cx="8711540" cy="4601480"/>
          </a:xfrm>
          <a:prstGeom prst="rect">
            <a:avLst/>
          </a:prstGeom>
          <a:noFill/>
          <a:ln>
            <a:noFill/>
          </a:ln>
          <a:extLst>
            <a:ext uri="{53640926-AAD7-44D8-BBD7-CCE9431645EC}">
              <a14:shadowObscured xmlns:a14="http://schemas.microsoft.com/office/drawing/2010/main"/>
            </a:ext>
          </a:extLst>
        </p:spPr>
      </p:pic>
      <p:sp>
        <p:nvSpPr>
          <p:cNvPr id="8" name="Title 1">
            <a:extLst>
              <a:ext uri="{FF2B5EF4-FFF2-40B4-BE49-F238E27FC236}">
                <a16:creationId xmlns:a16="http://schemas.microsoft.com/office/drawing/2014/main" id="{D96CA001-AEBB-4B7B-4751-379E70488EC7}"/>
              </a:ext>
            </a:extLst>
          </p:cNvPr>
          <p:cNvSpPr txBox="1">
            <a:spLocks/>
          </p:cNvSpPr>
          <p:nvPr/>
        </p:nvSpPr>
        <p:spPr>
          <a:xfrm>
            <a:off x="336030" y="0"/>
            <a:ext cx="8419308" cy="954594"/>
          </a:xfrm>
          <a:prstGeom prst="rect">
            <a:avLst/>
          </a:prstGeom>
        </p:spPr>
        <p:txBody>
          <a:bodyPr anchor="b">
            <a:noAutofit/>
          </a:bodyPr>
          <a:lstStyle>
            <a:lvl1pPr algn="l" defTabSz="914400" rtl="0" eaLnBrk="1" latinLnBrk="0" hangingPunct="1">
              <a:lnSpc>
                <a:spcPct val="90000"/>
              </a:lnSpc>
              <a:spcBef>
                <a:spcPct val="0"/>
              </a:spcBef>
              <a:buNone/>
              <a:defRPr sz="6000" b="1" i="0" kern="1200">
                <a:solidFill>
                  <a:schemeClr val="bg1"/>
                </a:solidFill>
                <a:latin typeface="Lora SemiBold" pitchFamily="2" charset="77"/>
                <a:ea typeface="Frank Ruhl Libre" pitchFamily="2" charset="-79"/>
                <a:cs typeface="Frank Ruhl Libre" pitchFamily="2" charset="-79"/>
              </a:defRPr>
            </a:lvl1pPr>
          </a:lstStyle>
          <a:p>
            <a:r>
              <a:rPr lang="en-US" sz="3200" dirty="0"/>
              <a:t>2.10.1 Global Climate Change</a:t>
            </a:r>
          </a:p>
        </p:txBody>
      </p:sp>
      <p:sp>
        <p:nvSpPr>
          <p:cNvPr id="3" name="TextBox 2">
            <a:extLst>
              <a:ext uri="{FF2B5EF4-FFF2-40B4-BE49-F238E27FC236}">
                <a16:creationId xmlns:a16="http://schemas.microsoft.com/office/drawing/2014/main" id="{6FA32350-DC88-4114-0653-6DAE30D8B206}"/>
              </a:ext>
            </a:extLst>
          </p:cNvPr>
          <p:cNvSpPr txBox="1"/>
          <p:nvPr/>
        </p:nvSpPr>
        <p:spPr>
          <a:xfrm>
            <a:off x="336030" y="954594"/>
            <a:ext cx="8711540" cy="954107"/>
          </a:xfrm>
          <a:prstGeom prst="rect">
            <a:avLst/>
          </a:prstGeom>
          <a:noFill/>
        </p:spPr>
        <p:txBody>
          <a:bodyPr wrap="square">
            <a:spAutoFit/>
          </a:bodyPr>
          <a:lstStyle/>
          <a:p>
            <a:pPr marL="0" marR="0">
              <a:spcAft>
                <a:spcPts val="1000"/>
              </a:spcAft>
              <a:buNone/>
            </a:pPr>
            <a:r>
              <a:rPr lang="en-US" sz="28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2-27 Observed and projected atmospheric concentrations of carbon dioxide (2000–2100)</a:t>
            </a:r>
          </a:p>
        </p:txBody>
      </p:sp>
      <p:sp>
        <p:nvSpPr>
          <p:cNvPr id="6" name="TextBox 5">
            <a:extLst>
              <a:ext uri="{FF2B5EF4-FFF2-40B4-BE49-F238E27FC236}">
                <a16:creationId xmlns:a16="http://schemas.microsoft.com/office/drawing/2014/main" id="{62FBA3EE-7886-3655-9995-C543FAB681B8}"/>
              </a:ext>
            </a:extLst>
          </p:cNvPr>
          <p:cNvSpPr txBox="1"/>
          <p:nvPr/>
        </p:nvSpPr>
        <p:spPr>
          <a:xfrm>
            <a:off x="9303270" y="1985369"/>
            <a:ext cx="2552700" cy="3016210"/>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Riahi et al. (2017)</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Global atmospheric concentrations of carbon dioxide measured in parts per million, observed 2005–2015, and projected 2015–2100</a:t>
            </a:r>
          </a:p>
        </p:txBody>
      </p:sp>
    </p:spTree>
    <p:extLst>
      <p:ext uri="{BB962C8B-B14F-4D97-AF65-F5344CB8AC3E}">
        <p14:creationId xmlns:p14="http://schemas.microsoft.com/office/powerpoint/2010/main" val="1546949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E999FF7-1EFC-3C99-9B81-32F9B1E8639D}"/>
              </a:ext>
            </a:extLst>
          </p:cNvPr>
          <p:cNvSpPr txBox="1"/>
          <p:nvPr/>
        </p:nvSpPr>
        <p:spPr>
          <a:xfrm>
            <a:off x="652556" y="298688"/>
            <a:ext cx="6076315" cy="830997"/>
          </a:xfrm>
          <a:prstGeom prst="rect">
            <a:avLst/>
          </a:prstGeom>
          <a:noFill/>
        </p:spPr>
        <p:txBody>
          <a:bodyPr wrap="square" rtlCol="0">
            <a:spAutoFit/>
          </a:bodyPr>
          <a:lstStyle/>
          <a:p>
            <a:r>
              <a:rPr lang="en-US" sz="2400" b="1" i="1" dirty="0">
                <a:solidFill>
                  <a:schemeClr val="bg1"/>
                </a:solidFill>
              </a:rPr>
              <a:t>Figure 2-28 Projected global temperature and precipitation change</a:t>
            </a:r>
          </a:p>
        </p:txBody>
      </p:sp>
      <p:pic>
        <p:nvPicPr>
          <p:cNvPr id="5" name="Picture 4" descr="Two line plots with global temperature and precipitation projections based on different shared socioeconomic pathways. What they show is that temperature and precipitation will continue to go up, but the first two shared socioeconomic pathways will lead to some leveling off for both.">
            <a:extLst>
              <a:ext uri="{FF2B5EF4-FFF2-40B4-BE49-F238E27FC236}">
                <a16:creationId xmlns:a16="http://schemas.microsoft.com/office/drawing/2014/main" id="{C8727955-3712-55E2-890B-4E8C567B3E5B}"/>
              </a:ext>
            </a:extLst>
          </p:cNvPr>
          <p:cNvPicPr>
            <a:picLocks noChangeAspect="1"/>
          </p:cNvPicPr>
          <p:nvPr/>
        </p:nvPicPr>
        <p:blipFill rotWithShape="1">
          <a:blip r:embed="rId2"/>
          <a:srcRect t="6718" r="2244" b="3978"/>
          <a:stretch>
            <a:fillRect/>
          </a:stretch>
        </p:blipFill>
        <p:spPr bwMode="auto">
          <a:xfrm>
            <a:off x="652556" y="1129685"/>
            <a:ext cx="6067425" cy="2152650"/>
          </a:xfrm>
          <a:prstGeom prst="rect">
            <a:avLst/>
          </a:prstGeom>
          <a:ln>
            <a:noFill/>
          </a:ln>
          <a:extLst>
            <a:ext uri="{53640926-AAD7-44D8-BBD7-CCE9431645EC}">
              <a14:shadowObscured xmlns:a14="http://schemas.microsoft.com/office/drawing/2010/main"/>
            </a:ext>
          </a:extLst>
        </p:spPr>
      </p:pic>
      <p:graphicFrame>
        <p:nvGraphicFramePr>
          <p:cNvPr id="7" name="Table 6">
            <a:extLst>
              <a:ext uri="{FF2B5EF4-FFF2-40B4-BE49-F238E27FC236}">
                <a16:creationId xmlns:a16="http://schemas.microsoft.com/office/drawing/2014/main" id="{E6876E16-BFC0-F119-BEDD-2C2E3F1174B8}"/>
              </a:ext>
            </a:extLst>
          </p:cNvPr>
          <p:cNvGraphicFramePr>
            <a:graphicFrameLocks noGrp="1"/>
          </p:cNvGraphicFramePr>
          <p:nvPr>
            <p:extLst>
              <p:ext uri="{D42A27DB-BD31-4B8C-83A1-F6EECF244321}">
                <p14:modId xmlns:p14="http://schemas.microsoft.com/office/powerpoint/2010/main" val="498550850"/>
              </p:ext>
            </p:extLst>
          </p:nvPr>
        </p:nvGraphicFramePr>
        <p:xfrm>
          <a:off x="652556" y="4389167"/>
          <a:ext cx="6076315" cy="2183130"/>
        </p:xfrm>
        <a:graphic>
          <a:graphicData uri="http://schemas.openxmlformats.org/drawingml/2006/table">
            <a:tbl>
              <a:tblPr firstRow="1" firstCol="1" bandRow="1"/>
              <a:tblGrid>
                <a:gridCol w="1012190">
                  <a:extLst>
                    <a:ext uri="{9D8B030D-6E8A-4147-A177-3AD203B41FA5}">
                      <a16:colId xmlns:a16="http://schemas.microsoft.com/office/drawing/2014/main" val="3099562912"/>
                    </a:ext>
                  </a:extLst>
                </a:gridCol>
                <a:gridCol w="1012190">
                  <a:extLst>
                    <a:ext uri="{9D8B030D-6E8A-4147-A177-3AD203B41FA5}">
                      <a16:colId xmlns:a16="http://schemas.microsoft.com/office/drawing/2014/main" val="2504106807"/>
                    </a:ext>
                  </a:extLst>
                </a:gridCol>
                <a:gridCol w="1012190">
                  <a:extLst>
                    <a:ext uri="{9D8B030D-6E8A-4147-A177-3AD203B41FA5}">
                      <a16:colId xmlns:a16="http://schemas.microsoft.com/office/drawing/2014/main" val="1183413706"/>
                    </a:ext>
                  </a:extLst>
                </a:gridCol>
                <a:gridCol w="1012190">
                  <a:extLst>
                    <a:ext uri="{9D8B030D-6E8A-4147-A177-3AD203B41FA5}">
                      <a16:colId xmlns:a16="http://schemas.microsoft.com/office/drawing/2014/main" val="327279378"/>
                    </a:ext>
                  </a:extLst>
                </a:gridCol>
                <a:gridCol w="1012190">
                  <a:extLst>
                    <a:ext uri="{9D8B030D-6E8A-4147-A177-3AD203B41FA5}">
                      <a16:colId xmlns:a16="http://schemas.microsoft.com/office/drawing/2014/main" val="2006801156"/>
                    </a:ext>
                  </a:extLst>
                </a:gridCol>
                <a:gridCol w="1015365">
                  <a:extLst>
                    <a:ext uri="{9D8B030D-6E8A-4147-A177-3AD203B41FA5}">
                      <a16:colId xmlns:a16="http://schemas.microsoft.com/office/drawing/2014/main" val="515577147"/>
                    </a:ext>
                  </a:extLst>
                </a:gridCol>
              </a:tblGrid>
              <a:tr h="250190">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IPCC Scenario</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SSP1</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SSP2</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SSP3</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SSP4</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SSP5</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106944643"/>
                  </a:ext>
                </a:extLst>
              </a:tr>
              <a:tr h="347980">
                <a:tc>
                  <a:txBody>
                    <a:bodyPr/>
                    <a:lstStyle/>
                    <a:p>
                      <a:pPr marL="0" marR="0" algn="ctr">
                        <a:lnSpc>
                          <a:spcPct val="115000"/>
                        </a:lnSpc>
                        <a:spcAft>
                          <a:spcPts val="800"/>
                        </a:spcAft>
                        <a:buNone/>
                      </a:pPr>
                      <a:r>
                        <a:rPr lang="en-US" sz="1200" b="1"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Scenario Name</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Sustainability</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Middle of the Road</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Regional Rivalry</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Inequality</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Fossil-fueled Development</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19113563"/>
                  </a:ext>
                </a:extLst>
              </a:tr>
              <a:tr h="250190">
                <a:tc gridSpan="6">
                  <a:txBody>
                    <a:bodyPr/>
                    <a:lstStyle/>
                    <a:p>
                      <a:pPr marL="0" marR="0" algn="ctr">
                        <a:lnSpc>
                          <a:spcPct val="115000"/>
                        </a:lnSpc>
                        <a:spcAft>
                          <a:spcPts val="800"/>
                        </a:spcAft>
                        <a:buNone/>
                      </a:pPr>
                      <a:r>
                        <a:rPr lang="en-US" sz="1200" b="1"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Temperature (°F) (a) </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6523258"/>
                  </a:ext>
                </a:extLst>
              </a:tr>
              <a:tr h="250190">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Mid term</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2.9 (2.2-3.6)</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3.1 (2.3-4.0)</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3.6 (2.9-4.5)</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3.8 (3.1-4.7)</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4.3 (3.4-5.4)</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933108983"/>
                  </a:ext>
                </a:extLst>
              </a:tr>
              <a:tr h="260985">
                <a:tc>
                  <a:txBody>
                    <a:bodyPr/>
                    <a:lstStyle/>
                    <a:p>
                      <a:pPr marL="0" marR="0" algn="ctr">
                        <a:lnSpc>
                          <a:spcPct val="115000"/>
                        </a:lnSpc>
                        <a:spcAft>
                          <a:spcPts val="800"/>
                        </a:spcAft>
                        <a:buNone/>
                      </a:pPr>
                      <a:r>
                        <a:rPr lang="en-US" sz="1200" b="1"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Long term</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2.5 (1.8-3.2)</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3.2 (2.3-4.3)</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4.9 (3.8-6.3)</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6.5 (5.0-8.3)</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7.9 (5.9-0.3)</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73468671"/>
                  </a:ext>
                </a:extLst>
              </a:tr>
              <a:tr h="250190">
                <a:tc gridSpan="6">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Precipitation (%) (b)</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12044401"/>
                  </a:ext>
                </a:extLst>
              </a:tr>
              <a:tr h="250190">
                <a:tc>
                  <a:txBody>
                    <a:bodyPr/>
                    <a:lstStyle/>
                    <a:p>
                      <a:pPr marL="0" marR="0" algn="ctr">
                        <a:lnSpc>
                          <a:spcPct val="115000"/>
                        </a:lnSpc>
                        <a:spcAft>
                          <a:spcPts val="800"/>
                        </a:spcAft>
                        <a:buNone/>
                      </a:pPr>
                      <a:r>
                        <a:rPr lang="en-US" sz="1200" b="1">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Mid term</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2.7 (0.6, 5.0)</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2.8 (–0.4, 5.2)</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2.7 (0.3, 5.2)</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2.5 (–0.8, 5.1)</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12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3.7 (–0.1, 6.9)</a:t>
                      </a:r>
                      <a:endParaRPr lang="en-US" sz="120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779047580"/>
                  </a:ext>
                </a:extLst>
              </a:tr>
              <a:tr h="260985">
                <a:tc>
                  <a:txBody>
                    <a:bodyPr/>
                    <a:lstStyle/>
                    <a:p>
                      <a:pPr marL="0" marR="0" algn="ctr">
                        <a:lnSpc>
                          <a:spcPct val="115000"/>
                        </a:lnSpc>
                        <a:spcAft>
                          <a:spcPts val="800"/>
                        </a:spcAft>
                        <a:buNone/>
                      </a:pPr>
                      <a:r>
                        <a:rPr lang="en-US" sz="1200" b="1"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Long term</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2.4 (–0.2, 4.7)</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3.3 (0.0, 6.6)</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4.6 (1.5, 8.3)</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5.8 (0.5, 9.6)</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12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8.3 (0.9, 12.9)</a:t>
                      </a:r>
                      <a:endParaRPr lang="en-US" sz="1200" dirty="0">
                        <a:effectLst/>
                        <a:latin typeface="Aptos" panose="020B0004020202020204" pitchFamily="34" charset="0"/>
                        <a:ea typeface="MS Mincho" panose="02020609040205080304" pitchFamily="49" charset="-128"/>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79349829"/>
                  </a:ext>
                </a:extLst>
              </a:tr>
            </a:tbl>
          </a:graphicData>
        </a:graphic>
      </p:graphicFrame>
      <p:sp>
        <p:nvSpPr>
          <p:cNvPr id="9" name="TextBox 8">
            <a:extLst>
              <a:ext uri="{FF2B5EF4-FFF2-40B4-BE49-F238E27FC236}">
                <a16:creationId xmlns:a16="http://schemas.microsoft.com/office/drawing/2014/main" id="{E293C8DE-94AB-D690-700B-153549384E29}"/>
              </a:ext>
            </a:extLst>
          </p:cNvPr>
          <p:cNvSpPr txBox="1"/>
          <p:nvPr/>
        </p:nvSpPr>
        <p:spPr>
          <a:xfrm>
            <a:off x="7060018" y="714186"/>
            <a:ext cx="4742122" cy="4678204"/>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IPCC (2023)</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Selected indicators representing global climate change from CMIP6 historical and scenario simulations. SSP-1, SSP-2, and SSP-3 are projected to reduce emissions, while SSP-4 and SSP-5 are projected to increase emissions, therefore, global temperature and precipitation changes increase accordingly. Change is calculated according to averages between 1995–2014 average (left axis) and 1850–1900 (right axis). Near term, mid-term and long-term projections are shown in gray highlighted areas, variability amongst these projections increases the further you get from historical record, shown by the highlighted areas around each SSP modelled line</a:t>
            </a:r>
          </a:p>
        </p:txBody>
      </p:sp>
      <p:sp>
        <p:nvSpPr>
          <p:cNvPr id="11" name="TextBox 10">
            <a:extLst>
              <a:ext uri="{FF2B5EF4-FFF2-40B4-BE49-F238E27FC236}">
                <a16:creationId xmlns:a16="http://schemas.microsoft.com/office/drawing/2014/main" id="{9A6A3F57-D148-C7FF-2762-7016A5B4D0D6}"/>
              </a:ext>
            </a:extLst>
          </p:cNvPr>
          <p:cNvSpPr txBox="1"/>
          <p:nvPr/>
        </p:nvSpPr>
        <p:spPr>
          <a:xfrm>
            <a:off x="652556" y="3427737"/>
            <a:ext cx="6115050" cy="923330"/>
          </a:xfrm>
          <a:prstGeom prst="rect">
            <a:avLst/>
          </a:prstGeom>
          <a:noFill/>
        </p:spPr>
        <p:txBody>
          <a:bodyPr wrap="square">
            <a:spAutoFit/>
          </a:bodyPr>
          <a:lstStyle/>
          <a:p>
            <a:pPr marL="0" marR="0">
              <a:spcAft>
                <a:spcPts val="1000"/>
              </a:spcAft>
              <a:buNone/>
            </a:pPr>
            <a:r>
              <a:rPr lang="en-US"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2-7 Projected temperature (°F) and precipitation (%) average (min, max) for the five IPCC scenarios where temperature was converted from °C to °F</a:t>
            </a:r>
          </a:p>
        </p:txBody>
      </p:sp>
    </p:spTree>
    <p:extLst>
      <p:ext uri="{BB962C8B-B14F-4D97-AF65-F5344CB8AC3E}">
        <p14:creationId xmlns:p14="http://schemas.microsoft.com/office/powerpoint/2010/main" val="2738568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407ED-7619-0D0A-FC8E-C673FDD2D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EC730-9CD4-3E7A-8DC5-15A75A291BEA}"/>
              </a:ext>
            </a:extLst>
          </p:cNvPr>
          <p:cNvSpPr>
            <a:spLocks noGrp="1"/>
          </p:cNvSpPr>
          <p:nvPr>
            <p:ph type="ctrTitle"/>
          </p:nvPr>
        </p:nvSpPr>
        <p:spPr>
          <a:xfrm>
            <a:off x="550605" y="1122363"/>
            <a:ext cx="9620089" cy="2387600"/>
          </a:xfrm>
        </p:spPr>
        <p:txBody>
          <a:bodyPr lIns="91440" tIns="45720" rIns="91440" bIns="45720" anchor="b">
            <a:normAutofit fontScale="90000"/>
          </a:bodyPr>
          <a:lstStyle/>
          <a:p>
            <a:br>
              <a:rPr lang="en-US" dirty="0">
                <a:latin typeface="Lora SemiBold"/>
                <a:cs typeface="Frank Ruhl Libre"/>
              </a:rPr>
            </a:br>
            <a:r>
              <a:rPr lang="en-US" dirty="0">
                <a:latin typeface="Lora SemiBold"/>
                <a:cs typeface="Frank Ruhl Libre"/>
              </a:rPr>
              <a:t>2.10.2 Climate Division Annual Temperatures</a:t>
            </a:r>
            <a:endParaRPr lang="en-US" dirty="0"/>
          </a:p>
        </p:txBody>
      </p:sp>
    </p:spTree>
    <p:extLst>
      <p:ext uri="{BB962C8B-B14F-4D97-AF65-F5344CB8AC3E}">
        <p14:creationId xmlns:p14="http://schemas.microsoft.com/office/powerpoint/2010/main" val="3616117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312DA7-DA37-8385-8729-1FACB2574075}"/>
              </a:ext>
            </a:extLst>
          </p:cNvPr>
          <p:cNvSpPr/>
          <p:nvPr/>
        </p:nvSpPr>
        <p:spPr>
          <a:xfrm>
            <a:off x="3786763" y="1215775"/>
            <a:ext cx="8061545" cy="47449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38A463F-23F2-FA71-82EB-3CC07A8E09C8}"/>
              </a:ext>
            </a:extLst>
          </p:cNvPr>
          <p:cNvSpPr txBox="1"/>
          <p:nvPr/>
        </p:nvSpPr>
        <p:spPr>
          <a:xfrm>
            <a:off x="324642" y="455355"/>
            <a:ext cx="3346803" cy="2554545"/>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2-8 Northeastern climate division temperature trends per decade and total changes (ºF) including annual average, by season, and for extreme temperature events (1900–2024)</a:t>
            </a:r>
          </a:p>
        </p:txBody>
      </p:sp>
      <p:sp>
        <p:nvSpPr>
          <p:cNvPr id="17" name="TextBox 16">
            <a:extLst>
              <a:ext uri="{FF2B5EF4-FFF2-40B4-BE49-F238E27FC236}">
                <a16:creationId xmlns:a16="http://schemas.microsoft.com/office/drawing/2014/main" id="{8B29AAB9-6DBF-BFB0-18D5-C6EABC333204}"/>
              </a:ext>
            </a:extLst>
          </p:cNvPr>
          <p:cNvSpPr txBox="1"/>
          <p:nvPr/>
        </p:nvSpPr>
        <p:spPr>
          <a:xfrm>
            <a:off x="343692" y="3244334"/>
            <a:ext cx="3346803" cy="2739211"/>
          </a:xfrm>
          <a:prstGeom prst="rect">
            <a:avLst/>
          </a:prstGeom>
          <a:solidFill>
            <a:srgbClr val="154734"/>
          </a:solid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*=statistically significant at 95% confidence interval; **=statistically significant at 90% confidence interval, colors are inverted for Days with Min T. 0 ºF (cold days) to highlight warming trend.</a:t>
            </a:r>
          </a:p>
        </p:txBody>
      </p:sp>
      <p:pic>
        <p:nvPicPr>
          <p:cNvPr id="3" name="Picture 2" descr="Heatmap table showing trends and total changes in various metrics from 1900 to 2024, with color-coded cells ranging from blue (negative values) to red (positive values). Key highlights include significant positive trends marked with asterisks, especially in the 1960-2024 and 1990-2024 periods, and notably high total changes in the number of days with minimum temperatures below 0 degrees Fahrenheit.">
            <a:extLst>
              <a:ext uri="{FF2B5EF4-FFF2-40B4-BE49-F238E27FC236}">
                <a16:creationId xmlns:a16="http://schemas.microsoft.com/office/drawing/2014/main" id="{0652FFB8-CB44-6B12-BC3A-1241DEF91111}"/>
              </a:ext>
            </a:extLst>
          </p:cNvPr>
          <p:cNvPicPr>
            <a:picLocks noChangeAspect="1"/>
          </p:cNvPicPr>
          <p:nvPr/>
        </p:nvPicPr>
        <p:blipFill>
          <a:blip r:embed="rId2"/>
          <a:stretch>
            <a:fillRect/>
          </a:stretch>
        </p:blipFill>
        <p:spPr>
          <a:xfrm>
            <a:off x="3786763" y="1490500"/>
            <a:ext cx="8061545" cy="4195524"/>
          </a:xfrm>
          <a:prstGeom prst="rect">
            <a:avLst/>
          </a:prstGeom>
        </p:spPr>
      </p:pic>
    </p:spTree>
    <p:extLst>
      <p:ext uri="{BB962C8B-B14F-4D97-AF65-F5344CB8AC3E}">
        <p14:creationId xmlns:p14="http://schemas.microsoft.com/office/powerpoint/2010/main" val="17066007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769AA93-8000-EC6E-4906-ABCDA91E06C3}"/>
              </a:ext>
            </a:extLst>
          </p:cNvPr>
          <p:cNvSpPr txBox="1"/>
          <p:nvPr/>
        </p:nvSpPr>
        <p:spPr>
          <a:xfrm>
            <a:off x="415495" y="552450"/>
            <a:ext cx="3276599" cy="1938992"/>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2-29 Northeast climate division decadal average annual temperature compared to the long-term average (1900–2024) </a:t>
            </a:r>
          </a:p>
        </p:txBody>
      </p:sp>
      <p:sp>
        <p:nvSpPr>
          <p:cNvPr id="15" name="TextBox 14">
            <a:extLst>
              <a:ext uri="{FF2B5EF4-FFF2-40B4-BE49-F238E27FC236}">
                <a16:creationId xmlns:a16="http://schemas.microsoft.com/office/drawing/2014/main" id="{DDD5E0E8-5E78-DE59-BB29-DD1F0F8E95BB}"/>
              </a:ext>
            </a:extLst>
          </p:cNvPr>
          <p:cNvSpPr txBox="1"/>
          <p:nvPr/>
        </p:nvSpPr>
        <p:spPr>
          <a:xfrm>
            <a:off x="415494" y="2648460"/>
            <a:ext cx="3276599" cy="3447098"/>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annual temperature is indicated by the horizontal axis (y=0), equaling 42.3ºF. Decades above the long-term average are red and striped, while decades below are orange and solid. Data labels above each bar indicate the decade’s average value, bar heights reflect precise underlying values; labels are rounded to one decimal place</a:t>
            </a:r>
          </a:p>
        </p:txBody>
      </p:sp>
      <p:pic>
        <p:nvPicPr>
          <p:cNvPr id="5" name="Picture 4" descr="Bar chart showing average annual temperature differences from long-term mean in Northeast by decade from 1900 to 2024, with values ranging from -1.5°F to +2.5°F. Positive temperature anomalies appear from 1920 onward, peaking at +2.0°F in 2020, while negative anomalies dominate mid-20th century, highlighting recent warming trend.">
            <a:extLst>
              <a:ext uri="{FF2B5EF4-FFF2-40B4-BE49-F238E27FC236}">
                <a16:creationId xmlns:a16="http://schemas.microsoft.com/office/drawing/2014/main" id="{4A7B4433-736D-A20B-D9D2-CFB6F61FB2B3}"/>
              </a:ext>
            </a:extLst>
          </p:cNvPr>
          <p:cNvPicPr>
            <a:picLocks noChangeAspect="1"/>
          </p:cNvPicPr>
          <p:nvPr/>
        </p:nvPicPr>
        <p:blipFill>
          <a:blip r:embed="rId2"/>
          <a:stretch>
            <a:fillRect/>
          </a:stretch>
        </p:blipFill>
        <p:spPr>
          <a:xfrm>
            <a:off x="3690914" y="1091714"/>
            <a:ext cx="8085591" cy="4951663"/>
          </a:xfrm>
          <a:prstGeom prst="rect">
            <a:avLst/>
          </a:prstGeom>
        </p:spPr>
      </p:pic>
    </p:spTree>
    <p:extLst>
      <p:ext uri="{BB962C8B-B14F-4D97-AF65-F5344CB8AC3E}">
        <p14:creationId xmlns:p14="http://schemas.microsoft.com/office/powerpoint/2010/main" val="1313265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879AB17-B426-99A9-DA4C-B2D7A193BE3F}"/>
              </a:ext>
            </a:extLst>
          </p:cNvPr>
          <p:cNvSpPr/>
          <p:nvPr/>
        </p:nvSpPr>
        <p:spPr>
          <a:xfrm>
            <a:off x="3637788" y="1062871"/>
            <a:ext cx="8287512" cy="463149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C7F152F-9425-B96B-4E23-6EE1E6F5E727}"/>
              </a:ext>
            </a:extLst>
          </p:cNvPr>
          <p:cNvSpPr txBox="1"/>
          <p:nvPr/>
        </p:nvSpPr>
        <p:spPr>
          <a:xfrm>
            <a:off x="266700" y="382012"/>
            <a:ext cx="3143250" cy="3046988"/>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2-9</a:t>
            </a:r>
            <a:r>
              <a:rPr lang="en-US" sz="3200" b="1" i="1" kern="12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 </a:t>
            </a: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Southeastern climate division temperature trends per decade and total changes (ºF) including annual average, by season, and for extreme temperature events (1900–2024)</a:t>
            </a:r>
          </a:p>
        </p:txBody>
      </p:sp>
      <p:sp>
        <p:nvSpPr>
          <p:cNvPr id="18" name="TextBox 17">
            <a:extLst>
              <a:ext uri="{FF2B5EF4-FFF2-40B4-BE49-F238E27FC236}">
                <a16:creationId xmlns:a16="http://schemas.microsoft.com/office/drawing/2014/main" id="{C79A8A6D-3930-566B-C90D-FC8F81397267}"/>
              </a:ext>
            </a:extLst>
          </p:cNvPr>
          <p:cNvSpPr txBox="1"/>
          <p:nvPr/>
        </p:nvSpPr>
        <p:spPr>
          <a:xfrm>
            <a:off x="266700" y="3593128"/>
            <a:ext cx="3124200" cy="2462213"/>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*=statistically significant at 95% confidence interval; **=statistically significant at 90% confidence interval, colors are inverted for Days with Min T. 0 ºF (cold days) to highlight warming trend.</a:t>
            </a:r>
          </a:p>
        </p:txBody>
      </p:sp>
      <p:pic>
        <p:nvPicPr>
          <p:cNvPr id="3" name="Picture 2" descr="Heatmap displaying trend and total change metrics for the Southeast division from 1900 to 2024, with data segmented by decades and periods since 1900, 1960, and 1990. Color-coded cells range from blue (negative values) to red (positive values), highlighting significant increases in warming metrics.">
            <a:extLst>
              <a:ext uri="{FF2B5EF4-FFF2-40B4-BE49-F238E27FC236}">
                <a16:creationId xmlns:a16="http://schemas.microsoft.com/office/drawing/2014/main" id="{95B4B973-E53C-56C4-AD57-6E94F2E8A059}"/>
              </a:ext>
            </a:extLst>
          </p:cNvPr>
          <p:cNvPicPr>
            <a:picLocks noChangeAspect="1"/>
          </p:cNvPicPr>
          <p:nvPr/>
        </p:nvPicPr>
        <p:blipFill>
          <a:blip r:embed="rId2"/>
          <a:stretch>
            <a:fillRect/>
          </a:stretch>
        </p:blipFill>
        <p:spPr>
          <a:xfrm>
            <a:off x="3656838" y="1353964"/>
            <a:ext cx="8268462" cy="4150071"/>
          </a:xfrm>
          <a:prstGeom prst="rect">
            <a:avLst/>
          </a:prstGeom>
        </p:spPr>
      </p:pic>
    </p:spTree>
    <p:extLst>
      <p:ext uri="{BB962C8B-B14F-4D97-AF65-F5344CB8AC3E}">
        <p14:creationId xmlns:p14="http://schemas.microsoft.com/office/powerpoint/2010/main" val="174796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1789E-1C93-B91E-FF6F-8E8124BD0CF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B3837F7-476E-8B0F-B373-00A5614466E1}"/>
              </a:ext>
            </a:extLst>
          </p:cNvPr>
          <p:cNvSpPr txBox="1"/>
          <p:nvPr/>
        </p:nvSpPr>
        <p:spPr>
          <a:xfrm>
            <a:off x="409575" y="432833"/>
            <a:ext cx="7790045"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2-30 Southeastern climate division decadal average annual temperature compared to the long-term average (1900–2024)</a:t>
            </a:r>
          </a:p>
        </p:txBody>
      </p:sp>
      <p:sp>
        <p:nvSpPr>
          <p:cNvPr id="9" name="TextBox 8">
            <a:extLst>
              <a:ext uri="{FF2B5EF4-FFF2-40B4-BE49-F238E27FC236}">
                <a16:creationId xmlns:a16="http://schemas.microsoft.com/office/drawing/2014/main" id="{976763C7-5181-E7D4-E205-9D6488DB735A}"/>
              </a:ext>
            </a:extLst>
          </p:cNvPr>
          <p:cNvSpPr txBox="1"/>
          <p:nvPr/>
        </p:nvSpPr>
        <p:spPr>
          <a:xfrm>
            <a:off x="409575" y="1418086"/>
            <a:ext cx="3048000" cy="4678204"/>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annual temperature is indicated by the horizontal axis (y=0), equaling 44.0ºF. Decades above the long-term average are red and striped, while decades below are orange and solid. Data labels above each bar indicate the decade’s average value, bar heights reflect precise underlying values; labels are rounded to one decimal place</a:t>
            </a:r>
          </a:p>
        </p:txBody>
      </p:sp>
      <p:pic>
        <p:nvPicPr>
          <p:cNvPr id="6" name="Picture 5" descr="Bar chart showing average annual temperature differences from long-term mean in Southeast from 1900 to 2024, with mean temperature of 44°F. Bars are colored orange for below-average decades and red for above-average decades, highlighting a notable warming trend with increases in 2010 (45.2°F) and 2020 (47.2°F).">
            <a:extLst>
              <a:ext uri="{FF2B5EF4-FFF2-40B4-BE49-F238E27FC236}">
                <a16:creationId xmlns:a16="http://schemas.microsoft.com/office/drawing/2014/main" id="{ED76BE21-3805-497C-6A27-92021627BAA2}"/>
              </a:ext>
            </a:extLst>
          </p:cNvPr>
          <p:cNvPicPr>
            <a:picLocks noChangeAspect="1"/>
          </p:cNvPicPr>
          <p:nvPr/>
        </p:nvPicPr>
        <p:blipFill>
          <a:blip r:embed="rId2"/>
          <a:stretch>
            <a:fillRect/>
          </a:stretch>
        </p:blipFill>
        <p:spPr>
          <a:xfrm>
            <a:off x="3613706" y="1418086"/>
            <a:ext cx="8168719" cy="5007081"/>
          </a:xfrm>
          <a:prstGeom prst="rect">
            <a:avLst/>
          </a:prstGeom>
        </p:spPr>
      </p:pic>
    </p:spTree>
    <p:extLst>
      <p:ext uri="{BB962C8B-B14F-4D97-AF65-F5344CB8AC3E}">
        <p14:creationId xmlns:p14="http://schemas.microsoft.com/office/powerpoint/2010/main" val="15516309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F141EE-1D9C-68D4-3133-CECF4F3546CC}"/>
              </a:ext>
            </a:extLst>
          </p:cNvPr>
          <p:cNvSpPr/>
          <p:nvPr/>
        </p:nvSpPr>
        <p:spPr>
          <a:xfrm>
            <a:off x="4076700" y="952500"/>
            <a:ext cx="7829550" cy="44958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8C48A6D-C712-012F-781E-D3375F88EABA}"/>
              </a:ext>
            </a:extLst>
          </p:cNvPr>
          <p:cNvSpPr txBox="1"/>
          <p:nvPr/>
        </p:nvSpPr>
        <p:spPr>
          <a:xfrm>
            <a:off x="285750" y="527506"/>
            <a:ext cx="3562350" cy="2246769"/>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2-10 Western climate division temperature trends per decade and total changes (ºF) including annual average, by season, and for extreme temperature events (1900–2024)</a:t>
            </a:r>
          </a:p>
        </p:txBody>
      </p:sp>
      <p:sp>
        <p:nvSpPr>
          <p:cNvPr id="15" name="TextBox 14">
            <a:extLst>
              <a:ext uri="{FF2B5EF4-FFF2-40B4-BE49-F238E27FC236}">
                <a16:creationId xmlns:a16="http://schemas.microsoft.com/office/drawing/2014/main" id="{5620E4F0-D366-ADE8-62CB-68D8B939CEF3}"/>
              </a:ext>
            </a:extLst>
          </p:cNvPr>
          <p:cNvSpPr txBox="1"/>
          <p:nvPr/>
        </p:nvSpPr>
        <p:spPr>
          <a:xfrm>
            <a:off x="285750" y="3200400"/>
            <a:ext cx="3790950" cy="2739211"/>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*=statistically significant at 95% confidence interval; **=statistically significant at 90% confidence interval, colors are inverted for Days with Min T. 0 ºF (cold days) to highlight warming trend.</a:t>
            </a:r>
          </a:p>
        </p:txBody>
      </p:sp>
      <p:pic>
        <p:nvPicPr>
          <p:cNvPr id="3" name="Picture 2" descr="Table displaying trends and total changes in various metrics across three time periods: 1900-2024, 1960-2024, and 1990-2024, with values color-coded from blue (negative) to red (positive) indicating magnitude. Key highlights include significant positive trends in recent decades.">
            <a:extLst>
              <a:ext uri="{FF2B5EF4-FFF2-40B4-BE49-F238E27FC236}">
                <a16:creationId xmlns:a16="http://schemas.microsoft.com/office/drawing/2014/main" id="{BD49653B-F545-DCAE-9290-1F112F3F6601}"/>
              </a:ext>
            </a:extLst>
          </p:cNvPr>
          <p:cNvPicPr>
            <a:picLocks noChangeAspect="1"/>
          </p:cNvPicPr>
          <p:nvPr/>
        </p:nvPicPr>
        <p:blipFill>
          <a:blip r:embed="rId2"/>
          <a:stretch>
            <a:fillRect/>
          </a:stretch>
        </p:blipFill>
        <p:spPr>
          <a:xfrm>
            <a:off x="4156364" y="1212430"/>
            <a:ext cx="7749886" cy="4115796"/>
          </a:xfrm>
          <a:prstGeom prst="rect">
            <a:avLst/>
          </a:prstGeom>
        </p:spPr>
      </p:pic>
    </p:spTree>
    <p:extLst>
      <p:ext uri="{BB962C8B-B14F-4D97-AF65-F5344CB8AC3E}">
        <p14:creationId xmlns:p14="http://schemas.microsoft.com/office/powerpoint/2010/main" val="3800895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F13DA-FD0D-E557-3D1B-3589D666599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FE50CF-7856-FC3A-06A6-FBE8DBE63B32}"/>
              </a:ext>
            </a:extLst>
          </p:cNvPr>
          <p:cNvSpPr txBox="1"/>
          <p:nvPr/>
        </p:nvSpPr>
        <p:spPr>
          <a:xfrm>
            <a:off x="293921" y="380044"/>
            <a:ext cx="8370998"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2-31 Western climate division decadal average annual temperature compared to the long-term average (1900–2024)</a:t>
            </a:r>
          </a:p>
        </p:txBody>
      </p:sp>
      <p:sp>
        <p:nvSpPr>
          <p:cNvPr id="10" name="TextBox 9">
            <a:extLst>
              <a:ext uri="{FF2B5EF4-FFF2-40B4-BE49-F238E27FC236}">
                <a16:creationId xmlns:a16="http://schemas.microsoft.com/office/drawing/2014/main" id="{88A7EA96-92B4-BE3D-E04B-3E503BA55488}"/>
              </a:ext>
            </a:extLst>
          </p:cNvPr>
          <p:cNvSpPr txBox="1"/>
          <p:nvPr/>
        </p:nvSpPr>
        <p:spPr>
          <a:xfrm>
            <a:off x="293921" y="1380031"/>
            <a:ext cx="3079281" cy="4678204"/>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annual temperature is indicated by the horizontal axis (y=0), equaling 45.7ºF. Decades above the long-term average are red and striped, while decades below are orange and solid. Data labels above each bar indicate the decade’s average value, bar heights reflect precise underlying values; labels are rounded to one decimal place</a:t>
            </a:r>
          </a:p>
        </p:txBody>
      </p:sp>
      <p:pic>
        <p:nvPicPr>
          <p:cNvPr id="6" name="Picture 5" descr="Bar chart showing average annual temperature differences from long-term mean (45.7°F) in the western U.S. by decade from 1900 to 2024. Positive temperature anomalies appear in recent decades, peaking at 0.8°F above mean in 2020-2024, while mid-20th century decades show negative anomalies down to -1.0°F in 1960.">
            <a:extLst>
              <a:ext uri="{FF2B5EF4-FFF2-40B4-BE49-F238E27FC236}">
                <a16:creationId xmlns:a16="http://schemas.microsoft.com/office/drawing/2014/main" id="{3D0F2654-A5C8-23D6-2720-A739D0E7F08C}"/>
              </a:ext>
            </a:extLst>
          </p:cNvPr>
          <p:cNvPicPr>
            <a:picLocks noChangeAspect="1"/>
          </p:cNvPicPr>
          <p:nvPr/>
        </p:nvPicPr>
        <p:blipFill>
          <a:blip r:embed="rId2"/>
          <a:stretch>
            <a:fillRect/>
          </a:stretch>
        </p:blipFill>
        <p:spPr>
          <a:xfrm>
            <a:off x="3527081" y="1380031"/>
            <a:ext cx="8370998" cy="4951663"/>
          </a:xfrm>
          <a:prstGeom prst="rect">
            <a:avLst/>
          </a:prstGeom>
        </p:spPr>
      </p:pic>
    </p:spTree>
    <p:extLst>
      <p:ext uri="{BB962C8B-B14F-4D97-AF65-F5344CB8AC3E}">
        <p14:creationId xmlns:p14="http://schemas.microsoft.com/office/powerpoint/2010/main" val="2703883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95709-2078-7302-ABDA-0E1EB79AE480}"/>
              </a:ext>
            </a:extLst>
          </p:cNvPr>
          <p:cNvSpPr>
            <a:spLocks noGrp="1"/>
          </p:cNvSpPr>
          <p:nvPr>
            <p:ph type="ctrTitle"/>
          </p:nvPr>
        </p:nvSpPr>
        <p:spPr>
          <a:xfrm>
            <a:off x="550606" y="1122363"/>
            <a:ext cx="10765094" cy="2387600"/>
          </a:xfrm>
        </p:spPr>
        <p:txBody>
          <a:bodyPr/>
          <a:lstStyle/>
          <a:p>
            <a:r>
              <a:rPr lang="en-US" sz="4800" dirty="0"/>
              <a:t>2.10.3 Climate Division Winter Temperatures</a:t>
            </a:r>
          </a:p>
        </p:txBody>
      </p:sp>
    </p:spTree>
    <p:extLst>
      <p:ext uri="{BB962C8B-B14F-4D97-AF65-F5344CB8AC3E}">
        <p14:creationId xmlns:p14="http://schemas.microsoft.com/office/powerpoint/2010/main" val="4784768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D9A628C-0BA2-4ACC-8245-E1647121FB0F}"/>
              </a:ext>
            </a:extLst>
          </p:cNvPr>
          <p:cNvSpPr txBox="1"/>
          <p:nvPr/>
        </p:nvSpPr>
        <p:spPr>
          <a:xfrm>
            <a:off x="228600" y="393219"/>
            <a:ext cx="8330784"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2-32 Northeastern climate division decadal average annual winter temperature compared to the long-term average (1900–2024)</a:t>
            </a:r>
          </a:p>
        </p:txBody>
      </p:sp>
      <p:sp>
        <p:nvSpPr>
          <p:cNvPr id="16" name="TextBox 15">
            <a:extLst>
              <a:ext uri="{FF2B5EF4-FFF2-40B4-BE49-F238E27FC236}">
                <a16:creationId xmlns:a16="http://schemas.microsoft.com/office/drawing/2014/main" id="{F0663BBC-6DC6-8CC3-FA46-C2117223326B}"/>
              </a:ext>
            </a:extLst>
          </p:cNvPr>
          <p:cNvSpPr txBox="1"/>
          <p:nvPr/>
        </p:nvSpPr>
        <p:spPr>
          <a:xfrm>
            <a:off x="228600" y="1369759"/>
            <a:ext cx="2853717" cy="4678204"/>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a:spcBef>
                <a:spcPts val="600"/>
              </a:spcBef>
              <a:spcAft>
                <a:spcPts val="600"/>
              </a:spcAft>
            </a:pPr>
            <a:r>
              <a:rPr lang="en-US" dirty="0">
                <a:solidFill>
                  <a:schemeClr val="bg1"/>
                </a:solidFill>
              </a:rPr>
              <a:t>Note: Long-term average winter temperature is indicated by the horizontal axis (y=0), equaling 17.7ºF. Decades above the long-term average green and striped, while decades below are blue and solid. Data labels above each bar indicate the decade’s average value, bar heights reflect precise underlying values; labels are rounded to one decimal place</a:t>
            </a:r>
            <a:endPar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pic>
        <p:nvPicPr>
          <p:cNvPr id="3" name="Picture 2" descr="Bar chart showing average winter temperature differences from long-term mean in the Northeast climate division by decade from 1900 to 2024. Blue bars indicate cooler decades, green bars indicate warmer decades, with notable warming trends after 1980 reaching a peak difference of 20.1°F in 2020-2024.">
            <a:extLst>
              <a:ext uri="{FF2B5EF4-FFF2-40B4-BE49-F238E27FC236}">
                <a16:creationId xmlns:a16="http://schemas.microsoft.com/office/drawing/2014/main" id="{587964F6-61B2-EB78-0AD8-9957F818AA6D}"/>
              </a:ext>
            </a:extLst>
          </p:cNvPr>
          <p:cNvPicPr>
            <a:picLocks noChangeAspect="1"/>
          </p:cNvPicPr>
          <p:nvPr/>
        </p:nvPicPr>
        <p:blipFill>
          <a:blip r:embed="rId2"/>
          <a:stretch>
            <a:fillRect/>
          </a:stretch>
        </p:blipFill>
        <p:spPr>
          <a:xfrm>
            <a:off x="3082317" y="1369759"/>
            <a:ext cx="8720136" cy="4885160"/>
          </a:xfrm>
          <a:prstGeom prst="rect">
            <a:avLst/>
          </a:prstGeom>
        </p:spPr>
      </p:pic>
    </p:spTree>
    <p:extLst>
      <p:ext uri="{BB962C8B-B14F-4D97-AF65-F5344CB8AC3E}">
        <p14:creationId xmlns:p14="http://schemas.microsoft.com/office/powerpoint/2010/main" val="3162274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DFF72E88-0257-9F87-090E-7B7D016447FD}"/>
              </a:ext>
            </a:extLst>
          </p:cNvPr>
          <p:cNvSpPr txBox="1"/>
          <p:nvPr/>
        </p:nvSpPr>
        <p:spPr>
          <a:xfrm>
            <a:off x="270225" y="1310694"/>
            <a:ext cx="2903240" cy="4770537"/>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is indicated by the horizontal axis (y=0), this axis represents an average of 25.6 days/year for very cold days, while for warm winter days this axis represents an average of 2.9 days/year. Decades above the long-term average are striped, while decades below are solid. Data labels above each bar indicate the decade’s average value, bar heights reflect precise underlying values; labels are rounded to one decimal place</a:t>
            </a:r>
            <a:endParaRPr lang="en-US" sz="1400" dirty="0">
              <a:solidFill>
                <a:schemeClr val="bg1"/>
              </a:solidFill>
            </a:endParaRPr>
          </a:p>
        </p:txBody>
      </p:sp>
      <p:sp>
        <p:nvSpPr>
          <p:cNvPr id="17" name="TextBox 16">
            <a:extLst>
              <a:ext uri="{FF2B5EF4-FFF2-40B4-BE49-F238E27FC236}">
                <a16:creationId xmlns:a16="http://schemas.microsoft.com/office/drawing/2014/main" id="{646B7CE5-C854-C5AD-42F3-C2561A3C0A6A}"/>
              </a:ext>
            </a:extLst>
          </p:cNvPr>
          <p:cNvSpPr txBox="1"/>
          <p:nvPr/>
        </p:nvSpPr>
        <p:spPr>
          <a:xfrm>
            <a:off x="373214" y="399608"/>
            <a:ext cx="11445571" cy="707886"/>
          </a:xfrm>
          <a:prstGeom prst="rect">
            <a:avLst/>
          </a:prstGeom>
          <a:solidFill>
            <a:srgbClr val="154734"/>
          </a:solidFill>
        </p:spPr>
        <p:txBody>
          <a:bodyPr wrap="square" lIns="91440" tIns="45720" rIns="91440" bIns="45720" rtlCol="0" anchor="t">
            <a:spAutoFit/>
          </a:bodyPr>
          <a:lstStyle/>
          <a:p>
            <a:r>
              <a:rPr lang="en-US" sz="2000" b="1" i="1" dirty="0">
                <a:solidFill>
                  <a:schemeClr val="bg1"/>
                </a:solidFill>
              </a:rPr>
              <a:t>Figure 2-33 Northeastern climate division decadal average annual frequencies of winter temperature extremes compared to the long-term average (1900–2024)</a:t>
            </a:r>
          </a:p>
        </p:txBody>
      </p:sp>
      <p:pic>
        <p:nvPicPr>
          <p:cNvPr id="3" name="Picture 2" descr="Two bar charts compare Northeast annual cold day frequency (min temperature below 0°F) and warm winter days (max temperature above 50°F) across decades from 1900 to 2024, showing differences from long-term means. Cold days decrease after 1990, reaching 13.3 days in 2020, while warm winter days increase, peaking at 6.0 days in 2020-2024, with bars color-coded blue/green for cold days and orange/red for warm days.">
            <a:extLst>
              <a:ext uri="{FF2B5EF4-FFF2-40B4-BE49-F238E27FC236}">
                <a16:creationId xmlns:a16="http://schemas.microsoft.com/office/drawing/2014/main" id="{B605785C-DA63-76A2-3DB9-A6701070ECF1}"/>
              </a:ext>
            </a:extLst>
          </p:cNvPr>
          <p:cNvPicPr>
            <a:picLocks noChangeAspect="1"/>
          </p:cNvPicPr>
          <p:nvPr/>
        </p:nvPicPr>
        <p:blipFill>
          <a:blip r:embed="rId2"/>
          <a:stretch>
            <a:fillRect/>
          </a:stretch>
        </p:blipFill>
        <p:spPr>
          <a:xfrm>
            <a:off x="3173465" y="1310694"/>
            <a:ext cx="8645320" cy="4319889"/>
          </a:xfrm>
          <a:prstGeom prst="rect">
            <a:avLst/>
          </a:prstGeom>
        </p:spPr>
      </p:pic>
    </p:spTree>
    <p:extLst>
      <p:ext uri="{BB962C8B-B14F-4D97-AF65-F5344CB8AC3E}">
        <p14:creationId xmlns:p14="http://schemas.microsoft.com/office/powerpoint/2010/main" val="2970220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564D841-CA43-1E00-6402-0970FEAAC782}"/>
              </a:ext>
            </a:extLst>
          </p:cNvPr>
          <p:cNvSpPr txBox="1"/>
          <p:nvPr/>
        </p:nvSpPr>
        <p:spPr>
          <a:xfrm>
            <a:off x="210677" y="354239"/>
            <a:ext cx="8452809"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2-34 Southeastern climate division decadal average annual winter temperature compared to the long-term average (1900–2024)</a:t>
            </a:r>
          </a:p>
        </p:txBody>
      </p:sp>
      <p:sp>
        <p:nvSpPr>
          <p:cNvPr id="15" name="TextBox 14">
            <a:extLst>
              <a:ext uri="{FF2B5EF4-FFF2-40B4-BE49-F238E27FC236}">
                <a16:creationId xmlns:a16="http://schemas.microsoft.com/office/drawing/2014/main" id="{8B26D15D-D0A0-7898-C835-19474AC0DF59}"/>
              </a:ext>
            </a:extLst>
          </p:cNvPr>
          <p:cNvSpPr txBox="1"/>
          <p:nvPr/>
        </p:nvSpPr>
        <p:spPr>
          <a:xfrm>
            <a:off x="211506" y="1378163"/>
            <a:ext cx="3074620" cy="4678204"/>
          </a:xfrm>
          <a:prstGeom prst="rect">
            <a:avLst/>
          </a:prstGeom>
          <a:solidFill>
            <a:srgbClr val="154734"/>
          </a:solid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winter temperature is indicated by the horizontal axis (y=0), equaling 20.3ºF (-6.5ºC). Decades above the long-term average are green and striped, while decades below are blue and solid. Data labels above each bar indicate the decade’s average value, bar heights reflect precise underlying values; labels are rounded to one decimal place</a:t>
            </a:r>
          </a:p>
        </p:txBody>
      </p:sp>
      <p:pic>
        <p:nvPicPr>
          <p:cNvPr id="3" name="Picture 2" descr="Bar chart showing average winter temperature differences from long-term mean (20.39°F) in the Southeast climate division by decade from 1900 to 2024. Blue bars indicate cooler decades with lows around -3°F difference, while green bars show warming trends peaking at 3°F above mean in 2020-2024.">
            <a:extLst>
              <a:ext uri="{FF2B5EF4-FFF2-40B4-BE49-F238E27FC236}">
                <a16:creationId xmlns:a16="http://schemas.microsoft.com/office/drawing/2014/main" id="{E2160443-E87B-DE50-7308-DEFA0F2A3D69}"/>
              </a:ext>
            </a:extLst>
          </p:cNvPr>
          <p:cNvPicPr>
            <a:picLocks noChangeAspect="1"/>
          </p:cNvPicPr>
          <p:nvPr/>
        </p:nvPicPr>
        <p:blipFill>
          <a:blip r:embed="rId2"/>
          <a:stretch>
            <a:fillRect/>
          </a:stretch>
        </p:blipFill>
        <p:spPr>
          <a:xfrm>
            <a:off x="3285297" y="1398575"/>
            <a:ext cx="8695197" cy="4973830"/>
          </a:xfrm>
          <a:prstGeom prst="rect">
            <a:avLst/>
          </a:prstGeom>
        </p:spPr>
      </p:pic>
    </p:spTree>
    <p:extLst>
      <p:ext uri="{BB962C8B-B14F-4D97-AF65-F5344CB8AC3E}">
        <p14:creationId xmlns:p14="http://schemas.microsoft.com/office/powerpoint/2010/main" val="1233476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147E5-C42E-41FB-1276-061503679A5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0D5E349-58EA-0BCA-0760-616DBA800D30}"/>
              </a:ext>
            </a:extLst>
          </p:cNvPr>
          <p:cNvSpPr txBox="1"/>
          <p:nvPr/>
        </p:nvSpPr>
        <p:spPr>
          <a:xfrm>
            <a:off x="243321" y="1465971"/>
            <a:ext cx="2649781" cy="5262979"/>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is indicated by the horizontal axis (y=0), the axis represents an average of 22.7 days/year for very cold days, while for warm winter days this axis represents an average of 3 days/year. Decades above the long-term average are striped, while decades below are solid. Data labels above each bar indicate the decade’s average value, bar heights reflect precise underlying values; labels are rounded to one decimal place</a:t>
            </a:r>
          </a:p>
        </p:txBody>
      </p:sp>
      <p:sp>
        <p:nvSpPr>
          <p:cNvPr id="12" name="TextBox 11">
            <a:extLst>
              <a:ext uri="{FF2B5EF4-FFF2-40B4-BE49-F238E27FC236}">
                <a16:creationId xmlns:a16="http://schemas.microsoft.com/office/drawing/2014/main" id="{E602F3FF-A942-0EDD-8B54-001D95C56B76}"/>
              </a:ext>
            </a:extLst>
          </p:cNvPr>
          <p:cNvSpPr txBox="1"/>
          <p:nvPr/>
        </p:nvSpPr>
        <p:spPr>
          <a:xfrm>
            <a:off x="368197" y="418139"/>
            <a:ext cx="11445571" cy="707886"/>
          </a:xfrm>
          <a:prstGeom prst="rect">
            <a:avLst/>
          </a:prstGeom>
          <a:solidFill>
            <a:srgbClr val="154734"/>
          </a:solidFill>
        </p:spPr>
        <p:txBody>
          <a:bodyPr wrap="square" lIns="91440" tIns="45720" rIns="91440" bIns="45720" rtlCol="0" anchor="t">
            <a:spAutoFit/>
          </a:bodyPr>
          <a:lstStyle/>
          <a:p>
            <a:r>
              <a:rPr lang="en-US" sz="2000" b="1" i="1" dirty="0">
                <a:solidFill>
                  <a:schemeClr val="bg1"/>
                </a:solidFill>
              </a:rPr>
              <a:t>Figure 2-35 Southeastern climate division decadal average annual frequencies of winter temperature extremes compared to the long-term average (1900–2024)</a:t>
            </a:r>
          </a:p>
        </p:txBody>
      </p:sp>
      <p:pic>
        <p:nvPicPr>
          <p:cNvPr id="7" name="Picture 6" descr="Bar chart comparing differences in annual cold day frequency (min temperature below 0°F) and warm winter days (max temperature above 32°F) in the Southeast across decades from 1900 to 2020. Cold days show a decreasing trend with a notable drop of 12 days in 2020, while warm winter days generally increase, peaking at 5.9 days in 2020, with color-coded bars indicating positive (blue/red) and negative (green/orange) deviations from long-term means.">
            <a:extLst>
              <a:ext uri="{FF2B5EF4-FFF2-40B4-BE49-F238E27FC236}">
                <a16:creationId xmlns:a16="http://schemas.microsoft.com/office/drawing/2014/main" id="{A6796701-B179-9ACC-49D5-7E8A256FEDD1}"/>
              </a:ext>
            </a:extLst>
          </p:cNvPr>
          <p:cNvPicPr>
            <a:picLocks noChangeAspect="1"/>
          </p:cNvPicPr>
          <p:nvPr/>
        </p:nvPicPr>
        <p:blipFill>
          <a:blip r:embed="rId2"/>
          <a:stretch>
            <a:fillRect/>
          </a:stretch>
        </p:blipFill>
        <p:spPr>
          <a:xfrm>
            <a:off x="3029036" y="1704851"/>
            <a:ext cx="8919643" cy="4275554"/>
          </a:xfrm>
          <a:prstGeom prst="rect">
            <a:avLst/>
          </a:prstGeom>
        </p:spPr>
      </p:pic>
    </p:spTree>
    <p:extLst>
      <p:ext uri="{BB962C8B-B14F-4D97-AF65-F5344CB8AC3E}">
        <p14:creationId xmlns:p14="http://schemas.microsoft.com/office/powerpoint/2010/main" val="21750675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C9EA7BE-21BE-9887-DC16-96CF4DC3D301}"/>
              </a:ext>
            </a:extLst>
          </p:cNvPr>
          <p:cNvSpPr txBox="1"/>
          <p:nvPr/>
        </p:nvSpPr>
        <p:spPr>
          <a:xfrm>
            <a:off x="333375" y="383708"/>
            <a:ext cx="8450861" cy="707886"/>
          </a:xfrm>
          <a:prstGeom prst="rect">
            <a:avLst/>
          </a:prstGeom>
          <a:noFill/>
        </p:spPr>
        <p:txBody>
          <a:bodyPr wrap="square">
            <a:spAutoFit/>
          </a:bodyPr>
          <a:lstStyle/>
          <a:p>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2-36 Western climate division decadal average annual winter </a:t>
            </a:r>
            <a:r>
              <a:rPr lang="en-US"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temperature</a:t>
            </a: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 compared to the long-term average (1900–2024)</a:t>
            </a:r>
            <a:endParaRPr lang="en-US" sz="3200" b="1" i="1" dirty="0">
              <a:solidFill>
                <a:schemeClr val="bg1"/>
              </a:solidFill>
            </a:endParaRPr>
          </a:p>
        </p:txBody>
      </p:sp>
      <p:sp>
        <p:nvSpPr>
          <p:cNvPr id="15" name="TextBox 14">
            <a:extLst>
              <a:ext uri="{FF2B5EF4-FFF2-40B4-BE49-F238E27FC236}">
                <a16:creationId xmlns:a16="http://schemas.microsoft.com/office/drawing/2014/main" id="{2A9D97D9-B6F8-3ACB-1AD7-C9B7521B68E9}"/>
              </a:ext>
            </a:extLst>
          </p:cNvPr>
          <p:cNvSpPr txBox="1"/>
          <p:nvPr/>
        </p:nvSpPr>
        <p:spPr>
          <a:xfrm>
            <a:off x="333375" y="1293130"/>
            <a:ext cx="2848647" cy="4678204"/>
          </a:xfrm>
          <a:prstGeom prst="rect">
            <a:avLst/>
          </a:prstGeom>
          <a:solidFill>
            <a:srgbClr val="154734"/>
          </a:solid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winter temperature is indicated by the horizontal axis (y=0), equaling 21.5ºF. Decades above the long-term average are green and striped, while decades below are blue and solid. Data labels above each bar indicate the decade’s average value, bar heights reflect precise underlying values; labels are rounded to one decimal place</a:t>
            </a:r>
          </a:p>
        </p:txBody>
      </p:sp>
      <p:pic>
        <p:nvPicPr>
          <p:cNvPr id="3" name="Picture 2" descr="Bar chart showing average winter temperature differences from long-term mean (21.5°F) in the western climate division by decade from 1900 to 2024. Bars below zero indicate cooler decades early 20th century, while bars above zero show warming trend since 1980, peaking at 24.1°F in 1950 and 23.0°F in 2020-2024.">
            <a:extLst>
              <a:ext uri="{FF2B5EF4-FFF2-40B4-BE49-F238E27FC236}">
                <a16:creationId xmlns:a16="http://schemas.microsoft.com/office/drawing/2014/main" id="{A4DAF5BB-08F7-C1F0-7E41-19F63D9356DF}"/>
              </a:ext>
            </a:extLst>
          </p:cNvPr>
          <p:cNvPicPr>
            <a:picLocks noChangeAspect="1"/>
          </p:cNvPicPr>
          <p:nvPr/>
        </p:nvPicPr>
        <p:blipFill>
          <a:blip r:embed="rId2"/>
          <a:stretch>
            <a:fillRect/>
          </a:stretch>
        </p:blipFill>
        <p:spPr>
          <a:xfrm>
            <a:off x="3182022" y="1293130"/>
            <a:ext cx="8678572" cy="5084668"/>
          </a:xfrm>
          <a:prstGeom prst="rect">
            <a:avLst/>
          </a:prstGeom>
        </p:spPr>
      </p:pic>
    </p:spTree>
    <p:extLst>
      <p:ext uri="{BB962C8B-B14F-4D97-AF65-F5344CB8AC3E}">
        <p14:creationId xmlns:p14="http://schemas.microsoft.com/office/powerpoint/2010/main" val="2713428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B5093-1D20-006C-6684-D1692E6555D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D63E98D-5347-2685-5194-6FE1D08E4662}"/>
              </a:ext>
            </a:extLst>
          </p:cNvPr>
          <p:cNvSpPr txBox="1"/>
          <p:nvPr/>
        </p:nvSpPr>
        <p:spPr>
          <a:xfrm>
            <a:off x="368196" y="1453479"/>
            <a:ext cx="3034571" cy="4524315"/>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is indicated by the horizontal axis (y=0), the axis represents an average of 15.8 days/year for very cold days, while for warm winter days this axis represents an average of 3.1 days/year. Decades above the long-term average are striped, while decades below are solid. Data labels above each bar indicate the decade’s average value, bar heights reflect precise underlying values; labels are rounded to one decimal place</a:t>
            </a:r>
          </a:p>
        </p:txBody>
      </p:sp>
      <p:sp>
        <p:nvSpPr>
          <p:cNvPr id="12" name="TextBox 11">
            <a:extLst>
              <a:ext uri="{FF2B5EF4-FFF2-40B4-BE49-F238E27FC236}">
                <a16:creationId xmlns:a16="http://schemas.microsoft.com/office/drawing/2014/main" id="{AEF9DBDA-3F5B-7469-8D7A-6A53EF69D0E6}"/>
              </a:ext>
            </a:extLst>
          </p:cNvPr>
          <p:cNvSpPr txBox="1"/>
          <p:nvPr/>
        </p:nvSpPr>
        <p:spPr>
          <a:xfrm>
            <a:off x="368196" y="526263"/>
            <a:ext cx="11445571" cy="707886"/>
          </a:xfrm>
          <a:prstGeom prst="rect">
            <a:avLst/>
          </a:prstGeom>
          <a:solidFill>
            <a:srgbClr val="154734"/>
          </a:solidFill>
        </p:spPr>
        <p:txBody>
          <a:bodyPr wrap="square" lIns="91440" tIns="45720" rIns="91440" bIns="45720" rtlCol="0" anchor="t">
            <a:spAutoFit/>
          </a:bodyPr>
          <a:lstStyle/>
          <a:p>
            <a:r>
              <a:rPr lang="en-US" sz="2000" b="1" i="1" dirty="0">
                <a:solidFill>
                  <a:schemeClr val="bg1"/>
                </a:solidFill>
              </a:rPr>
              <a:t>Figure 2-37 Western climate division decadal average annual frequencies of winter temperature extremes compared to the long-term average (1900–2024)</a:t>
            </a:r>
          </a:p>
        </p:txBody>
      </p:sp>
      <p:pic>
        <p:nvPicPr>
          <p:cNvPr id="7" name="Picture 6" descr="Bar chart comparing differences in mean annual cold day frequency (minimum temperature below 0°F) and warm winter days (maximum temperature above 50°F) in the western climate division from 1900 to 2024 by decade, with cold days shown in blue and green bars and warm winter days in orange and red bars. Cold days peaked positively around 1970 with 20.4 days above mean, then declined sharply to -9.6 days by 2020-2024, while warm winter days increased steadily, reaching 5.0 days above mean in 2020-2024, indicating a warming trend.">
            <a:extLst>
              <a:ext uri="{FF2B5EF4-FFF2-40B4-BE49-F238E27FC236}">
                <a16:creationId xmlns:a16="http://schemas.microsoft.com/office/drawing/2014/main" id="{35A6390E-B49E-1A68-C01B-CDBD180EE1C4}"/>
              </a:ext>
            </a:extLst>
          </p:cNvPr>
          <p:cNvPicPr>
            <a:picLocks noChangeAspect="1"/>
          </p:cNvPicPr>
          <p:nvPr/>
        </p:nvPicPr>
        <p:blipFill>
          <a:blip r:embed="rId2"/>
          <a:stretch>
            <a:fillRect/>
          </a:stretch>
        </p:blipFill>
        <p:spPr>
          <a:xfrm>
            <a:off x="3402767" y="1813077"/>
            <a:ext cx="8456897" cy="4164717"/>
          </a:xfrm>
          <a:prstGeom prst="rect">
            <a:avLst/>
          </a:prstGeom>
        </p:spPr>
      </p:pic>
    </p:spTree>
    <p:extLst>
      <p:ext uri="{BB962C8B-B14F-4D97-AF65-F5344CB8AC3E}">
        <p14:creationId xmlns:p14="http://schemas.microsoft.com/office/powerpoint/2010/main" val="24835931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E5584-C6E6-05A8-73EF-4678B9B03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F78EA-2D50-FB05-87F2-037D54FFC5C6}"/>
              </a:ext>
            </a:extLst>
          </p:cNvPr>
          <p:cNvSpPr>
            <a:spLocks noGrp="1"/>
          </p:cNvSpPr>
          <p:nvPr>
            <p:ph type="ctrTitle"/>
          </p:nvPr>
        </p:nvSpPr>
        <p:spPr>
          <a:xfrm>
            <a:off x="550606" y="1122363"/>
            <a:ext cx="10765094" cy="2387600"/>
          </a:xfrm>
        </p:spPr>
        <p:txBody>
          <a:bodyPr/>
          <a:lstStyle/>
          <a:p>
            <a:r>
              <a:rPr lang="en-US" sz="4800" dirty="0"/>
              <a:t>2.10.3 Climate Division Summer Temperatures</a:t>
            </a:r>
          </a:p>
        </p:txBody>
      </p:sp>
    </p:spTree>
    <p:extLst>
      <p:ext uri="{BB962C8B-B14F-4D97-AF65-F5344CB8AC3E}">
        <p14:creationId xmlns:p14="http://schemas.microsoft.com/office/powerpoint/2010/main" val="30685895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6F7E7-0A5E-00D4-CA45-11702CA9806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A83B5A1-48B7-8A7F-E912-CF586B1AAE8E}"/>
              </a:ext>
            </a:extLst>
          </p:cNvPr>
          <p:cNvSpPr txBox="1"/>
          <p:nvPr/>
        </p:nvSpPr>
        <p:spPr>
          <a:xfrm>
            <a:off x="419100" y="458865"/>
            <a:ext cx="8739890"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2-38 Northeastern climate division decadal average freeze-free period length compared to the long-term average (1900–2024)</a:t>
            </a:r>
          </a:p>
        </p:txBody>
      </p:sp>
      <p:sp>
        <p:nvSpPr>
          <p:cNvPr id="8" name="TextBox 7">
            <a:extLst>
              <a:ext uri="{FF2B5EF4-FFF2-40B4-BE49-F238E27FC236}">
                <a16:creationId xmlns:a16="http://schemas.microsoft.com/office/drawing/2014/main" id="{04CE13B2-0D64-C167-EFB1-D524967A900E}"/>
              </a:ext>
            </a:extLst>
          </p:cNvPr>
          <p:cNvSpPr txBox="1"/>
          <p:nvPr/>
        </p:nvSpPr>
        <p:spPr>
          <a:xfrm>
            <a:off x="419100" y="1653713"/>
            <a:ext cx="3419474" cy="4124206"/>
          </a:xfrm>
          <a:prstGeom prst="rect">
            <a:avLst/>
          </a:prstGeom>
          <a:solidFill>
            <a:srgbClr val="154734"/>
          </a:solid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freeze-free length is indicated by the horizontal axis (y=0), equaling 124.7 days/year. Decades below the long-term average are dark green, while decades above are light green. Data labels above each bar indicate the decade’s average value, bar heights reflect precise underlying values; labels are rounded to one decimal place</a:t>
            </a:r>
          </a:p>
        </p:txBody>
      </p:sp>
      <p:pic>
        <p:nvPicPr>
          <p:cNvPr id="7" name="Picture 6" descr="Bar chart showing average freeze-free length in days across decades from 1900 to 2024 in the Northeast climate division, with values fluctuating below and above 120 days. Notable increase occurs from 1970-1979 onward, peaking at 141.4 days in 2020-2024, with the last bar marked as partial data.">
            <a:extLst>
              <a:ext uri="{FF2B5EF4-FFF2-40B4-BE49-F238E27FC236}">
                <a16:creationId xmlns:a16="http://schemas.microsoft.com/office/drawing/2014/main" id="{CF55D63C-71A7-8FDC-8A77-2862ED8AC90A}"/>
              </a:ext>
            </a:extLst>
          </p:cNvPr>
          <p:cNvPicPr>
            <a:picLocks noChangeAspect="1"/>
          </p:cNvPicPr>
          <p:nvPr/>
        </p:nvPicPr>
        <p:blipFill>
          <a:blip r:embed="rId2"/>
          <a:stretch>
            <a:fillRect/>
          </a:stretch>
        </p:blipFill>
        <p:spPr>
          <a:xfrm>
            <a:off x="4021474" y="1653713"/>
            <a:ext cx="7935961" cy="4536022"/>
          </a:xfrm>
          <a:prstGeom prst="rect">
            <a:avLst/>
          </a:prstGeom>
        </p:spPr>
      </p:pic>
    </p:spTree>
    <p:extLst>
      <p:ext uri="{BB962C8B-B14F-4D97-AF65-F5344CB8AC3E}">
        <p14:creationId xmlns:p14="http://schemas.microsoft.com/office/powerpoint/2010/main" val="1923528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DD483C7-B5DD-2839-CBA8-D55A3E0199B8}"/>
              </a:ext>
            </a:extLst>
          </p:cNvPr>
          <p:cNvSpPr txBox="1"/>
          <p:nvPr/>
        </p:nvSpPr>
        <p:spPr>
          <a:xfrm>
            <a:off x="318321" y="350439"/>
            <a:ext cx="11054529" cy="707886"/>
          </a:xfrm>
          <a:prstGeom prst="rect">
            <a:avLst/>
          </a:prstGeom>
          <a:noFill/>
        </p:spPr>
        <p:txBody>
          <a:bodyPr wrap="square">
            <a:spAutoFit/>
          </a:bodyPr>
          <a:lstStyle/>
          <a:p>
            <a:r>
              <a:rPr lang="en-US" sz="2000" b="1" i="1" dirty="0">
                <a:solidFill>
                  <a:schemeClr val="bg1"/>
                </a:solidFill>
              </a:rPr>
              <a:t>Figure 2-39 Northeastern climate division decadal average annual frequencies of summer temperature extremes compared to the long-term average (1900–2024)</a:t>
            </a:r>
          </a:p>
        </p:txBody>
      </p:sp>
      <p:sp>
        <p:nvSpPr>
          <p:cNvPr id="14" name="TextBox 13">
            <a:extLst>
              <a:ext uri="{FF2B5EF4-FFF2-40B4-BE49-F238E27FC236}">
                <a16:creationId xmlns:a16="http://schemas.microsoft.com/office/drawing/2014/main" id="{264F1742-435F-1F3E-6E7D-CA4395AF0DDE}"/>
              </a:ext>
            </a:extLst>
          </p:cNvPr>
          <p:cNvSpPr txBox="1"/>
          <p:nvPr/>
        </p:nvSpPr>
        <p:spPr>
          <a:xfrm>
            <a:off x="318321" y="1116087"/>
            <a:ext cx="2664722" cy="5016758"/>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is indicated by the horizontal axis (y=0), for hot days this axis represents an average of 4.5 days/year, while the axis represents an average of 0.6 days/year for very cold days.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descr="Two bar charts compare average hot days (max temperature ≥ 90°F) and warm nights (min temperature ≥ 70°F) in the Northeast by decade from 1900 to 2024, showing deviations from long-term means. Hot days peaked in the 1930s with an 8.3 days/year average, then declined below average after 1960, while warm nights dropped mid-century but rose sharply after 1980, reaching a 1.2 days/year average in 2020-2024.">
            <a:extLst>
              <a:ext uri="{FF2B5EF4-FFF2-40B4-BE49-F238E27FC236}">
                <a16:creationId xmlns:a16="http://schemas.microsoft.com/office/drawing/2014/main" id="{2A41FA63-5EFB-D9BF-95DC-92212FAEF7BE}"/>
              </a:ext>
            </a:extLst>
          </p:cNvPr>
          <p:cNvPicPr>
            <a:picLocks noChangeAspect="1"/>
          </p:cNvPicPr>
          <p:nvPr/>
        </p:nvPicPr>
        <p:blipFill>
          <a:blip r:embed="rId3"/>
          <a:stretch>
            <a:fillRect/>
          </a:stretch>
        </p:blipFill>
        <p:spPr>
          <a:xfrm>
            <a:off x="3098151" y="1487362"/>
            <a:ext cx="8783867" cy="4666256"/>
          </a:xfrm>
          <a:prstGeom prst="rect">
            <a:avLst/>
          </a:prstGeom>
        </p:spPr>
      </p:pic>
    </p:spTree>
    <p:extLst>
      <p:ext uri="{BB962C8B-B14F-4D97-AF65-F5344CB8AC3E}">
        <p14:creationId xmlns:p14="http://schemas.microsoft.com/office/powerpoint/2010/main" val="3228484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93BF5-7251-6A85-E372-1332F9E277F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1EB8565-D8C9-5889-7F82-30E3505ADD8F}"/>
              </a:ext>
            </a:extLst>
          </p:cNvPr>
          <p:cNvSpPr txBox="1"/>
          <p:nvPr/>
        </p:nvSpPr>
        <p:spPr>
          <a:xfrm>
            <a:off x="300038" y="587307"/>
            <a:ext cx="8364277" cy="707886"/>
          </a:xfrm>
          <a:prstGeom prst="rect">
            <a:avLst/>
          </a:prstGeom>
          <a:noFill/>
        </p:spPr>
        <p:txBody>
          <a:bodyPr wrap="square">
            <a:spAutoFit/>
          </a:bodyPr>
          <a:lstStyle/>
          <a:p>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2-40 Southeastern climate division decadal average freeze-free period length compared to the long-term average (1900–2024) </a:t>
            </a:r>
            <a:endParaRPr lang="en-US" sz="3200" b="1" i="1" dirty="0">
              <a:solidFill>
                <a:schemeClr val="bg1"/>
              </a:solidFill>
            </a:endParaRPr>
          </a:p>
        </p:txBody>
      </p:sp>
      <p:sp>
        <p:nvSpPr>
          <p:cNvPr id="8" name="TextBox 7">
            <a:extLst>
              <a:ext uri="{FF2B5EF4-FFF2-40B4-BE49-F238E27FC236}">
                <a16:creationId xmlns:a16="http://schemas.microsoft.com/office/drawing/2014/main" id="{A18857E3-2D38-9125-6CA5-DD53CE7506F0}"/>
              </a:ext>
            </a:extLst>
          </p:cNvPr>
          <p:cNvSpPr txBox="1"/>
          <p:nvPr/>
        </p:nvSpPr>
        <p:spPr>
          <a:xfrm>
            <a:off x="299095" y="1750456"/>
            <a:ext cx="3543298" cy="3847207"/>
          </a:xfrm>
          <a:prstGeom prst="rect">
            <a:avLst/>
          </a:prstGeom>
          <a:no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freeze-free length is indicated by the horizontal axis (y=0), equaling 117.9 days/year. Decades above the long-term average are striped, while decades below are solid. Data labels above each bar indicate the decade’s average value, bar heights reflect precise underlying values; labels are rounded to one decimal place</a:t>
            </a:r>
          </a:p>
        </p:txBody>
      </p:sp>
      <p:pic>
        <p:nvPicPr>
          <p:cNvPr id="7" name="Picture 6" descr="Bar chart showing average freeze-free length in days across decades from 1900 to 2024 in the Southeast climate division, illustrating trends in climate data. Bars are colored light green for negative or lower values and dark green for higher values, with a notable increase starting from 1990-1999, peaking at 152.9 days in 2020-2024, which is marked as a partial decade.">
            <a:extLst>
              <a:ext uri="{FF2B5EF4-FFF2-40B4-BE49-F238E27FC236}">
                <a16:creationId xmlns:a16="http://schemas.microsoft.com/office/drawing/2014/main" id="{53C9220E-FF52-E541-0A51-2D8C4F1015CF}"/>
              </a:ext>
            </a:extLst>
          </p:cNvPr>
          <p:cNvPicPr>
            <a:picLocks noChangeAspect="1"/>
          </p:cNvPicPr>
          <p:nvPr/>
        </p:nvPicPr>
        <p:blipFill>
          <a:blip r:embed="rId2"/>
          <a:stretch>
            <a:fillRect/>
          </a:stretch>
        </p:blipFill>
        <p:spPr>
          <a:xfrm>
            <a:off x="3843336" y="1750456"/>
            <a:ext cx="8049569" cy="4738301"/>
          </a:xfrm>
          <a:prstGeom prst="rect">
            <a:avLst/>
          </a:prstGeom>
        </p:spPr>
      </p:pic>
    </p:spTree>
    <p:extLst>
      <p:ext uri="{BB962C8B-B14F-4D97-AF65-F5344CB8AC3E}">
        <p14:creationId xmlns:p14="http://schemas.microsoft.com/office/powerpoint/2010/main" val="6856463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524D3-D1C1-4E9B-731A-A03049575C4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C945BAE-A3B3-D1D1-C16D-C5FFE46F5F26}"/>
              </a:ext>
            </a:extLst>
          </p:cNvPr>
          <p:cNvSpPr txBox="1"/>
          <p:nvPr/>
        </p:nvSpPr>
        <p:spPr>
          <a:xfrm>
            <a:off x="318321" y="429259"/>
            <a:ext cx="10978329" cy="707886"/>
          </a:xfrm>
          <a:prstGeom prst="rect">
            <a:avLst/>
          </a:prstGeom>
          <a:noFill/>
        </p:spPr>
        <p:txBody>
          <a:bodyPr wrap="square">
            <a:spAutoFit/>
          </a:bodyPr>
          <a:lstStyle/>
          <a:p>
            <a:r>
              <a:rPr lang="en-US" sz="2000" b="1" i="1" dirty="0">
                <a:solidFill>
                  <a:schemeClr val="bg1"/>
                </a:solidFill>
              </a:rPr>
              <a:t>Figure 2-41 Southeastern climate division decadal average annual frequencies of summer temperature extremes compared to the long-term average (1900–2024)</a:t>
            </a:r>
          </a:p>
        </p:txBody>
      </p:sp>
      <p:sp>
        <p:nvSpPr>
          <p:cNvPr id="10" name="TextBox 9">
            <a:extLst>
              <a:ext uri="{FF2B5EF4-FFF2-40B4-BE49-F238E27FC236}">
                <a16:creationId xmlns:a16="http://schemas.microsoft.com/office/drawing/2014/main" id="{BCB2605D-CFC7-8FAC-3FC9-7BAFCB73E685}"/>
              </a:ext>
            </a:extLst>
          </p:cNvPr>
          <p:cNvSpPr txBox="1"/>
          <p:nvPr/>
        </p:nvSpPr>
        <p:spPr>
          <a:xfrm>
            <a:off x="318321" y="1273484"/>
            <a:ext cx="2861458" cy="4801314"/>
          </a:xfrm>
          <a:prstGeom prst="rect">
            <a:avLst/>
          </a:prstGeom>
          <a:solidFill>
            <a:srgbClr val="154734"/>
          </a:solidFill>
        </p:spPr>
        <p:txBody>
          <a:bodyPr wrap="square">
            <a:spAutoFit/>
          </a:bodyPr>
          <a:lstStyle/>
          <a:p>
            <a:r>
              <a:rPr lang="en-US" dirty="0">
                <a:solidFill>
                  <a:schemeClr val="bg1"/>
                </a:solidFill>
              </a:rPr>
              <a:t>Source: NOAA Regional Climate Centers (2026)</a:t>
            </a:r>
          </a:p>
          <a:p>
            <a:endParaRPr lang="en-US" dirty="0">
              <a:solidFill>
                <a:schemeClr val="bg1"/>
              </a:solidFill>
            </a:endParaRPr>
          </a:p>
          <a:p>
            <a:r>
              <a:rPr lang="en-US" dirty="0">
                <a:solidFill>
                  <a:schemeClr val="bg1"/>
                </a:solidFill>
              </a:rPr>
              <a:t>Note: Long-term average is indicated by the horizontal axis (y=0), for hot days this axis represents an average of 7.7 days/year, while the axis represents an average of 0.3 days/year for very cold days. Data labels above each bar indicate the decade’s average value, bar heights reflect precise underlying values; labels are rounded to one decimal place</a:t>
            </a:r>
          </a:p>
        </p:txBody>
      </p:sp>
      <p:pic>
        <p:nvPicPr>
          <p:cNvPr id="9" name="Picture 8" descr="Bar chart comparing long-term mean differences in hot days (max temperature &gt;90°F) and warm nights (min temperature &gt;70°F) in the Southeast by decade from 1900 to 2024. Hot days show an increase, peaking at 15.3 days/year in 2020-2024, while warm nights remain mostly below average until a sharp rise to 1.0 day/year in 2020-2024, with color-coded bars indicating positive (red/green) and negative (orange/blue) deviations.">
            <a:extLst>
              <a:ext uri="{FF2B5EF4-FFF2-40B4-BE49-F238E27FC236}">
                <a16:creationId xmlns:a16="http://schemas.microsoft.com/office/drawing/2014/main" id="{3D54ED4C-B293-D815-029B-C53896FC1C05}"/>
              </a:ext>
            </a:extLst>
          </p:cNvPr>
          <p:cNvPicPr>
            <a:picLocks noChangeAspect="1"/>
          </p:cNvPicPr>
          <p:nvPr/>
        </p:nvPicPr>
        <p:blipFill>
          <a:blip r:embed="rId2"/>
          <a:stretch>
            <a:fillRect/>
          </a:stretch>
        </p:blipFill>
        <p:spPr>
          <a:xfrm>
            <a:off x="3179779" y="1401973"/>
            <a:ext cx="8800493" cy="4544335"/>
          </a:xfrm>
          <a:prstGeom prst="rect">
            <a:avLst/>
          </a:prstGeom>
        </p:spPr>
      </p:pic>
    </p:spTree>
    <p:extLst>
      <p:ext uri="{BB962C8B-B14F-4D97-AF65-F5344CB8AC3E}">
        <p14:creationId xmlns:p14="http://schemas.microsoft.com/office/powerpoint/2010/main" val="39523139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3D026-0773-958B-0B49-6A3397E28AF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6F031E4-636E-6C82-B0A5-749BD9D28681}"/>
              </a:ext>
            </a:extLst>
          </p:cNvPr>
          <p:cNvSpPr txBox="1"/>
          <p:nvPr/>
        </p:nvSpPr>
        <p:spPr>
          <a:xfrm>
            <a:off x="400048" y="1831424"/>
            <a:ext cx="3419475" cy="4124206"/>
          </a:xfrm>
          <a:prstGeom prst="rect">
            <a:avLst/>
          </a:prstGeom>
          <a:solidFill>
            <a:srgbClr val="154734"/>
          </a:solidFill>
        </p:spPr>
        <p:txBody>
          <a:bodyPr wrap="square">
            <a:spAutoFit/>
          </a:bodyPr>
          <a:lstStyle/>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freeze-free length is indicated by the horizontal axis (y=0), equaling 141.2 days/year. Decades above the long-term average are striped, while decades below are solid. Data labels above each bar indicate the decade’s average value, bar heights reflect precise underlying values; labels are rounded to one decimal place</a:t>
            </a:r>
          </a:p>
        </p:txBody>
      </p:sp>
      <p:pic>
        <p:nvPicPr>
          <p:cNvPr id="7" name="Picture 6" descr="Bar chart showing average freeze-free length in days across different time periods from 1900 to 2024 in the Western climate division, with bars colored light green for lower values and dark green for higher values. Notable trends include a significant increase peaking at 161.5 days during 2010-2019 and a partial data bar for 2020-2024 at 142.8 days, indicating longer freeze-free periods in recent decades.">
            <a:extLst>
              <a:ext uri="{FF2B5EF4-FFF2-40B4-BE49-F238E27FC236}">
                <a16:creationId xmlns:a16="http://schemas.microsoft.com/office/drawing/2014/main" id="{EBFFD600-B4A6-37F7-ED63-291F040FEC3B}"/>
              </a:ext>
            </a:extLst>
          </p:cNvPr>
          <p:cNvPicPr>
            <a:picLocks noChangeAspect="1"/>
          </p:cNvPicPr>
          <p:nvPr/>
        </p:nvPicPr>
        <p:blipFill>
          <a:blip r:embed="rId2"/>
          <a:stretch>
            <a:fillRect/>
          </a:stretch>
        </p:blipFill>
        <p:spPr>
          <a:xfrm>
            <a:off x="3819523" y="1668851"/>
            <a:ext cx="8021860" cy="4702278"/>
          </a:xfrm>
          <a:prstGeom prst="rect">
            <a:avLst/>
          </a:prstGeom>
        </p:spPr>
      </p:pic>
      <p:sp>
        <p:nvSpPr>
          <p:cNvPr id="3" name="TextBox 2">
            <a:extLst>
              <a:ext uri="{FF2B5EF4-FFF2-40B4-BE49-F238E27FC236}">
                <a16:creationId xmlns:a16="http://schemas.microsoft.com/office/drawing/2014/main" id="{37DADD0A-5095-B962-B517-38113E9CAD4B}"/>
              </a:ext>
            </a:extLst>
          </p:cNvPr>
          <p:cNvSpPr txBox="1"/>
          <p:nvPr/>
        </p:nvSpPr>
        <p:spPr>
          <a:xfrm>
            <a:off x="400048" y="486871"/>
            <a:ext cx="11391904" cy="830997"/>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2-42 Western climate division decadal average freeze-free period length compared to the long-term average (1900–2024)</a:t>
            </a:r>
          </a:p>
        </p:txBody>
      </p:sp>
    </p:spTree>
    <p:extLst>
      <p:ext uri="{BB962C8B-B14F-4D97-AF65-F5344CB8AC3E}">
        <p14:creationId xmlns:p14="http://schemas.microsoft.com/office/powerpoint/2010/main" val="8366413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0655E-8277-FFF4-DDB7-72C8E8A6FD5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189CF63-4CBA-34DE-AEAF-3392E2E7E997}"/>
              </a:ext>
            </a:extLst>
          </p:cNvPr>
          <p:cNvSpPr txBox="1"/>
          <p:nvPr/>
        </p:nvSpPr>
        <p:spPr>
          <a:xfrm>
            <a:off x="318321" y="498056"/>
            <a:ext cx="10698022" cy="707886"/>
          </a:xfrm>
          <a:prstGeom prst="rect">
            <a:avLst/>
          </a:prstGeom>
          <a:noFill/>
        </p:spPr>
        <p:txBody>
          <a:bodyPr wrap="square">
            <a:spAutoFit/>
          </a:bodyPr>
          <a:lstStyle/>
          <a:p>
            <a:pPr>
              <a:spcAft>
                <a:spcPts val="1000"/>
              </a:spcAft>
            </a:pPr>
            <a:r>
              <a:rPr lang="en-US" sz="2000" b="1" i="1" dirty="0">
                <a:solidFill>
                  <a:schemeClr val="bg1"/>
                </a:solidFill>
              </a:rPr>
              <a:t>Figure 2-43 Western climate division decadal average annual frequencies of summer temperature extremes compared to the long-term average (1900–2024)</a:t>
            </a:r>
            <a:endPar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
        <p:nvSpPr>
          <p:cNvPr id="9" name="TextBox 8">
            <a:extLst>
              <a:ext uri="{FF2B5EF4-FFF2-40B4-BE49-F238E27FC236}">
                <a16:creationId xmlns:a16="http://schemas.microsoft.com/office/drawing/2014/main" id="{98DCA531-77A2-7CB1-0DD9-2D482B0BA29E}"/>
              </a:ext>
            </a:extLst>
          </p:cNvPr>
          <p:cNvSpPr txBox="1"/>
          <p:nvPr/>
        </p:nvSpPr>
        <p:spPr>
          <a:xfrm>
            <a:off x="318321" y="1235464"/>
            <a:ext cx="2758191" cy="4770537"/>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 is indicated by the horizontal axis (y=0), for hot days this axis represents an average of 6.2 days/year, while the axis represents an average of 1.9 days/year for warm nights. Decades above the long-term average are striped, while decades below are solid. Data labels above each bar indicate the decade’s average value, bar heights reflect precise underlying values; labels are rounded to one decimal place</a:t>
            </a:r>
          </a:p>
        </p:txBody>
      </p:sp>
      <p:pic>
        <p:nvPicPr>
          <p:cNvPr id="8" name="Picture 7" descr="Bar chart with two side-by-side panels showing changes in average annual total precipitation and heavy precipitation days in the Northeast from 1900 to 2024 compared to long-term means. Left panel uses blue bars to display average annual precipitation differences in inches, peaking at +7.5 inches in 1990 (49.0 inches); right panel uses purple bars for heavy precipitation days, rising to +2.4 days in 2000, highlighting increasing precipitation trends over time. Slight decreases are seen since the 2000s in both figures.">
            <a:extLst>
              <a:ext uri="{FF2B5EF4-FFF2-40B4-BE49-F238E27FC236}">
                <a16:creationId xmlns:a16="http://schemas.microsoft.com/office/drawing/2014/main" id="{E2B08175-395F-D92C-CF20-84B3DC55C686}"/>
              </a:ext>
            </a:extLst>
          </p:cNvPr>
          <p:cNvPicPr>
            <a:picLocks noChangeAspect="1"/>
          </p:cNvPicPr>
          <p:nvPr/>
        </p:nvPicPr>
        <p:blipFill>
          <a:blip r:embed="rId2"/>
          <a:stretch>
            <a:fillRect/>
          </a:stretch>
        </p:blipFill>
        <p:spPr>
          <a:xfrm>
            <a:off x="3076512" y="1675028"/>
            <a:ext cx="8783867" cy="4330973"/>
          </a:xfrm>
          <a:prstGeom prst="rect">
            <a:avLst/>
          </a:prstGeom>
        </p:spPr>
      </p:pic>
    </p:spTree>
    <p:extLst>
      <p:ext uri="{BB962C8B-B14F-4D97-AF65-F5344CB8AC3E}">
        <p14:creationId xmlns:p14="http://schemas.microsoft.com/office/powerpoint/2010/main" val="27504318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1E0EDEE-12B6-828D-0A44-C7D4F0A384F4}"/>
              </a:ext>
            </a:extLst>
          </p:cNvPr>
          <p:cNvSpPr txBox="1"/>
          <p:nvPr/>
        </p:nvSpPr>
        <p:spPr>
          <a:xfrm>
            <a:off x="401683" y="355981"/>
            <a:ext cx="5694317" cy="923330"/>
          </a:xfrm>
          <a:prstGeom prst="rect">
            <a:avLst/>
          </a:prstGeom>
          <a:noFill/>
        </p:spPr>
        <p:txBody>
          <a:bodyPr wrap="square">
            <a:spAutoFit/>
          </a:bodyPr>
          <a:lstStyle/>
          <a:p>
            <a:pPr marL="0" marR="0">
              <a:spcAft>
                <a:spcPts val="1000"/>
              </a:spcAft>
              <a:buNone/>
            </a:pPr>
            <a:r>
              <a:rPr lang="en-US" b="1" i="1" dirty="0">
                <a:solidFill>
                  <a:schemeClr val="tx2"/>
                </a:solidFill>
                <a:effectLst/>
                <a:latin typeface="Aptos" panose="020B0004020202020204" pitchFamily="34" charset="0"/>
                <a:ea typeface="MS Mincho" panose="02020609040205080304" pitchFamily="49" charset="-128"/>
                <a:cs typeface="Arial" panose="020B0604020202020204" pitchFamily="34" charset="0"/>
              </a:rPr>
              <a:t>Supplemental Figures: Decadal average annual summer temperature (JJA) compared to the long-term average (1900-2024)</a:t>
            </a:r>
          </a:p>
        </p:txBody>
      </p:sp>
      <p:sp>
        <p:nvSpPr>
          <p:cNvPr id="19" name="TextBox 18">
            <a:extLst>
              <a:ext uri="{FF2B5EF4-FFF2-40B4-BE49-F238E27FC236}">
                <a16:creationId xmlns:a16="http://schemas.microsoft.com/office/drawing/2014/main" id="{373D3632-1881-E967-ADDE-7178F7E13DCC}"/>
              </a:ext>
            </a:extLst>
          </p:cNvPr>
          <p:cNvSpPr txBox="1"/>
          <p:nvPr/>
        </p:nvSpPr>
        <p:spPr>
          <a:xfrm>
            <a:off x="557079" y="4621400"/>
            <a:ext cx="5621109" cy="1323439"/>
          </a:xfrm>
          <a:prstGeom prst="rect">
            <a:avLst/>
          </a:prstGeom>
          <a:noFill/>
        </p:spPr>
        <p:txBody>
          <a:bodyPr wrap="square">
            <a:spAutoFit/>
          </a:bodyPr>
          <a:lstStyle/>
          <a:p>
            <a:pPr marL="0" marR="0" algn="just">
              <a:spcBef>
                <a:spcPts val="600"/>
              </a:spcBef>
              <a:spcAft>
                <a:spcPts val="600"/>
              </a:spcAft>
              <a:buNone/>
            </a:pPr>
            <a:r>
              <a:rPr lang="en-US" sz="1400" dirty="0">
                <a:solidFill>
                  <a:schemeClr val="tx2"/>
                </a:solidFill>
                <a:effectLst/>
                <a:latin typeface="Aptos" panose="020B0004020202020204" pitchFamily="34" charset="0"/>
                <a:ea typeface="MS Mincho" panose="02020609040205080304" pitchFamily="49" charset="-128"/>
                <a:cs typeface="Arial" panose="020B0604020202020204" pitchFamily="34" charset="0"/>
              </a:rPr>
              <a:t>Note: Long-term average summer temperature is indicated by the horizontal axis (y=0). Data labels above each bar indicate the decade’s average annual summer temperature. Decades above the long-term average red and striped, while decades below are orange and solid. </a:t>
            </a:r>
          </a:p>
          <a:p>
            <a:pPr marL="0" marR="0" algn="just">
              <a:spcBef>
                <a:spcPts val="600"/>
              </a:spcBef>
              <a:spcAft>
                <a:spcPts val="600"/>
              </a:spcAft>
              <a:buNone/>
            </a:pPr>
            <a:r>
              <a:rPr lang="en-US" sz="1400" dirty="0">
                <a:solidFill>
                  <a:schemeClr val="tx2"/>
                </a:solidFill>
                <a:effectLst/>
                <a:latin typeface="Aptos" panose="020B0004020202020204" pitchFamily="34" charset="0"/>
                <a:ea typeface="MS Mincho" panose="02020609040205080304" pitchFamily="49" charset="-128"/>
                <a:cs typeface="Arial" panose="020B0604020202020204" pitchFamily="34" charset="0"/>
              </a:rPr>
              <a:t>Source: NOAA RCC ACIS (2026) </a:t>
            </a:r>
            <a:endParaRPr lang="en-US" sz="2400" dirty="0">
              <a:solidFill>
                <a:schemeClr val="tx2"/>
              </a:solidFill>
            </a:endParaRPr>
          </a:p>
        </p:txBody>
      </p:sp>
      <p:pic>
        <p:nvPicPr>
          <p:cNvPr id="3" name="Picture 2" descr="Bar chart compares Northeast average summer temperatures by decade from 1900–2024 against 64.5°F, the long-term mean. Red hatched bars mark warmer decades and orange bars cooler decades, with a peak 65.9°F in 1940, low 63.0°F in 1960, and rebound to 65.6°F in the 2020s.">
            <a:extLst>
              <a:ext uri="{FF2B5EF4-FFF2-40B4-BE49-F238E27FC236}">
                <a16:creationId xmlns:a16="http://schemas.microsoft.com/office/drawing/2014/main" id="{E1733FCF-3DC7-BACB-D0AA-A5B1235554AA}"/>
              </a:ext>
            </a:extLst>
          </p:cNvPr>
          <p:cNvPicPr>
            <a:picLocks noChangeAspect="1"/>
          </p:cNvPicPr>
          <p:nvPr/>
        </p:nvPicPr>
        <p:blipFill>
          <a:blip r:embed="rId3"/>
          <a:stretch>
            <a:fillRect/>
          </a:stretch>
        </p:blipFill>
        <p:spPr>
          <a:xfrm>
            <a:off x="828519" y="1456706"/>
            <a:ext cx="4840644" cy="2987299"/>
          </a:xfrm>
          <a:prstGeom prst="rect">
            <a:avLst/>
          </a:prstGeom>
        </p:spPr>
      </p:pic>
      <p:pic>
        <p:nvPicPr>
          <p:cNvPr id="5" name="Picture 4" descr="Bar chart showing average summer temperatures by decade in Southeast, compared with 1900–2024 long-term mean of 65.9°F. Orange bars indicate cooler decades and red hatched bars warmer decades, with temperatures rising from 64.3°F in 1900 to 68.6°F in the 2020s and sharp warming after 2000.">
            <a:extLst>
              <a:ext uri="{FF2B5EF4-FFF2-40B4-BE49-F238E27FC236}">
                <a16:creationId xmlns:a16="http://schemas.microsoft.com/office/drawing/2014/main" id="{F67BFF64-CB59-4D37-228F-75FEC9C9C13F}"/>
              </a:ext>
            </a:extLst>
          </p:cNvPr>
          <p:cNvPicPr>
            <a:picLocks noChangeAspect="1"/>
          </p:cNvPicPr>
          <p:nvPr/>
        </p:nvPicPr>
        <p:blipFill>
          <a:blip r:embed="rId4"/>
          <a:stretch>
            <a:fillRect/>
          </a:stretch>
        </p:blipFill>
        <p:spPr>
          <a:xfrm>
            <a:off x="6261095" y="259886"/>
            <a:ext cx="5277174" cy="3256694"/>
          </a:xfrm>
          <a:prstGeom prst="rect">
            <a:avLst/>
          </a:prstGeom>
        </p:spPr>
      </p:pic>
      <p:pic>
        <p:nvPicPr>
          <p:cNvPr id="11" name="Picture 10" descr="Bar chart shows West average summer temperatures by decade from 1900–2024, measured against a 67.6°F long-term mean. Orange bars indicate cooler decades, red hatched bars warmer decades, with highest values in 1970 at 68.2°F and 1940 and 2000 at 68.1°F. Decade values are less predictable compared to other climate divisions.">
            <a:extLst>
              <a:ext uri="{FF2B5EF4-FFF2-40B4-BE49-F238E27FC236}">
                <a16:creationId xmlns:a16="http://schemas.microsoft.com/office/drawing/2014/main" id="{5F6E26F4-00AF-8F83-BF7E-67C252ABC784}"/>
              </a:ext>
            </a:extLst>
          </p:cNvPr>
          <p:cNvPicPr>
            <a:picLocks noChangeAspect="1"/>
          </p:cNvPicPr>
          <p:nvPr/>
        </p:nvPicPr>
        <p:blipFill>
          <a:blip r:embed="rId5"/>
          <a:stretch>
            <a:fillRect/>
          </a:stretch>
        </p:blipFill>
        <p:spPr>
          <a:xfrm>
            <a:off x="6343283" y="3516579"/>
            <a:ext cx="5194986" cy="3205973"/>
          </a:xfrm>
          <a:prstGeom prst="rect">
            <a:avLst/>
          </a:prstGeom>
        </p:spPr>
      </p:pic>
    </p:spTree>
    <p:extLst>
      <p:ext uri="{BB962C8B-B14F-4D97-AF65-F5344CB8AC3E}">
        <p14:creationId xmlns:p14="http://schemas.microsoft.com/office/powerpoint/2010/main" val="6116876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3253B-BF5D-3DFD-43F7-85F78CC3E00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8A6869E-61BD-CFB6-FED9-E8E984BA615F}"/>
              </a:ext>
            </a:extLst>
          </p:cNvPr>
          <p:cNvSpPr>
            <a:spLocks noGrp="1"/>
          </p:cNvSpPr>
          <p:nvPr>
            <p:ph type="ctrTitle"/>
          </p:nvPr>
        </p:nvSpPr>
        <p:spPr>
          <a:xfrm>
            <a:off x="357730" y="328863"/>
            <a:ext cx="8566890" cy="782125"/>
          </a:xfrm>
        </p:spPr>
        <p:txBody>
          <a:bodyPr>
            <a:normAutofit/>
          </a:bodyPr>
          <a:lstStyle/>
          <a:p>
            <a:r>
              <a:rPr lang="en-US" sz="2000" dirty="0">
                <a:solidFill>
                  <a:schemeClr val="tx2"/>
                </a:solidFill>
                <a:latin typeface="Arial" panose="020B0604020202020204" pitchFamily="34" charset="0"/>
                <a:cs typeface="Arial" panose="020B0604020202020204" pitchFamily="34" charset="0"/>
              </a:rPr>
              <a:t>Supplemental Figure: Summer Absolute Humidity by Climate Division</a:t>
            </a:r>
          </a:p>
        </p:txBody>
      </p:sp>
      <p:sp>
        <p:nvSpPr>
          <p:cNvPr id="8" name="TextBox 7">
            <a:extLst>
              <a:ext uri="{FF2B5EF4-FFF2-40B4-BE49-F238E27FC236}">
                <a16:creationId xmlns:a16="http://schemas.microsoft.com/office/drawing/2014/main" id="{8CF8D467-D41F-85C7-A950-ACD1BC19B4A5}"/>
              </a:ext>
            </a:extLst>
          </p:cNvPr>
          <p:cNvSpPr txBox="1"/>
          <p:nvPr/>
        </p:nvSpPr>
        <p:spPr>
          <a:xfrm>
            <a:off x="357730" y="1690551"/>
            <a:ext cx="3246227" cy="4370427"/>
          </a:xfrm>
          <a:prstGeom prst="rect">
            <a:avLst/>
          </a:prstGeom>
          <a:noFill/>
        </p:spPr>
        <p:txBody>
          <a:bodyPr wrap="square">
            <a:spAutoFit/>
          </a:bodyPr>
          <a:lstStyle/>
          <a:p>
            <a:r>
              <a:rPr lang="en-US" sz="1600" dirty="0"/>
              <a:t>Note: Each bar represents the average humidity within each decade displayed as it diverts away from the long-term average (1940-2024) represented by the primary x axis (0)) which varies by division and is displayed in the table. Absolute humidities above the long-term average are striped, and those below are solid filled. Summer is a combined average of the months June, July and August each year. </a:t>
            </a:r>
          </a:p>
          <a:p>
            <a:endParaRPr lang="en-US" sz="1600" dirty="0"/>
          </a:p>
          <a:p>
            <a:r>
              <a:rPr lang="en-US" sz="1600" dirty="0"/>
              <a:t>Source: </a:t>
            </a:r>
            <a:r>
              <a:rPr lang="en-US" sz="1600" dirty="0">
                <a:latin typeface="Aptos" panose="020B0004020202020204" pitchFamily="34" charset="0"/>
                <a:ea typeface="MS Mincho" panose="02020609040205080304" pitchFamily="49" charset="-128"/>
                <a:cs typeface="Arial" panose="020B0604020202020204" pitchFamily="34" charset="0"/>
              </a:rPr>
              <a:t>Source: Copernicus Climate Change Service (2026)</a:t>
            </a:r>
          </a:p>
          <a:p>
            <a:endParaRPr lang="en-US" sz="1600" dirty="0"/>
          </a:p>
        </p:txBody>
      </p:sp>
      <p:pic>
        <p:nvPicPr>
          <p:cNvPr id="4" name="Picture 3" descr="Bar chart titled “Summer Absolute Humidity” compares decade-by-decade differences from long-term mean across statewide, Northeast, Southeast, and West climate divisions. Green, red, magenta, and yellow bars show negative anomalies through 1980s, rising positive values after 2000, and largest 2020s increase near +0.6, with annotations ranging from 11.5 to 12.8 g/m³.&#10;&#10;AI-generated content may be incorrect.">
            <a:extLst>
              <a:ext uri="{FF2B5EF4-FFF2-40B4-BE49-F238E27FC236}">
                <a16:creationId xmlns:a16="http://schemas.microsoft.com/office/drawing/2014/main" id="{3FDE35FB-E74E-2C60-9494-04223BEB23CB}"/>
              </a:ext>
            </a:extLst>
          </p:cNvPr>
          <p:cNvPicPr>
            <a:picLocks noChangeAspect="1"/>
          </p:cNvPicPr>
          <p:nvPr/>
        </p:nvPicPr>
        <p:blipFill>
          <a:blip r:embed="rId2"/>
          <a:stretch>
            <a:fillRect/>
          </a:stretch>
        </p:blipFill>
        <p:spPr>
          <a:xfrm>
            <a:off x="3603957" y="1110990"/>
            <a:ext cx="8230313" cy="5529551"/>
          </a:xfrm>
          <a:prstGeom prst="rect">
            <a:avLst/>
          </a:prstGeom>
        </p:spPr>
      </p:pic>
    </p:spTree>
    <p:extLst>
      <p:ext uri="{BB962C8B-B14F-4D97-AF65-F5344CB8AC3E}">
        <p14:creationId xmlns:p14="http://schemas.microsoft.com/office/powerpoint/2010/main" val="6996386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59168-886F-BC90-A0C0-6CF0DBAE5A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5B6C8-C372-7662-80E5-8E32729E802A}"/>
              </a:ext>
            </a:extLst>
          </p:cNvPr>
          <p:cNvSpPr>
            <a:spLocks noGrp="1"/>
          </p:cNvSpPr>
          <p:nvPr>
            <p:ph type="ctrTitle"/>
          </p:nvPr>
        </p:nvSpPr>
        <p:spPr>
          <a:xfrm>
            <a:off x="550606" y="1122363"/>
            <a:ext cx="10765094" cy="2387600"/>
          </a:xfrm>
        </p:spPr>
        <p:txBody>
          <a:bodyPr/>
          <a:lstStyle/>
          <a:p>
            <a:r>
              <a:rPr lang="en-US" sz="4800" dirty="0"/>
              <a:t>2.10.3 Climate Division Annual Precipitation</a:t>
            </a:r>
          </a:p>
        </p:txBody>
      </p:sp>
    </p:spTree>
    <p:extLst>
      <p:ext uri="{BB962C8B-B14F-4D97-AF65-F5344CB8AC3E}">
        <p14:creationId xmlns:p14="http://schemas.microsoft.com/office/powerpoint/2010/main" val="36447699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523DC6-3116-EACE-BDA8-88B95944A9BC}"/>
              </a:ext>
            </a:extLst>
          </p:cNvPr>
          <p:cNvSpPr/>
          <p:nvPr/>
        </p:nvSpPr>
        <p:spPr>
          <a:xfrm>
            <a:off x="3483548" y="1047750"/>
            <a:ext cx="8213152" cy="48844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8FB4B43-3D53-02D0-CC96-082B39F98462}"/>
              </a:ext>
            </a:extLst>
          </p:cNvPr>
          <p:cNvSpPr txBox="1"/>
          <p:nvPr/>
        </p:nvSpPr>
        <p:spPr>
          <a:xfrm>
            <a:off x="176212" y="386030"/>
            <a:ext cx="3326385" cy="1323439"/>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2-11 Northeastern climate division precipitation trends and total change</a:t>
            </a:r>
          </a:p>
        </p:txBody>
      </p:sp>
      <p:sp>
        <p:nvSpPr>
          <p:cNvPr id="17" name="TextBox 16">
            <a:extLst>
              <a:ext uri="{FF2B5EF4-FFF2-40B4-BE49-F238E27FC236}">
                <a16:creationId xmlns:a16="http://schemas.microsoft.com/office/drawing/2014/main" id="{7D23722B-1EB7-B196-B7FE-3A4756B910D2}"/>
              </a:ext>
            </a:extLst>
          </p:cNvPr>
          <p:cNvSpPr txBox="1"/>
          <p:nvPr/>
        </p:nvSpPr>
        <p:spPr>
          <a:xfrm>
            <a:off x="176213" y="1854052"/>
            <a:ext cx="3326384" cy="4185761"/>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Precipitation trends per decade and total change annually and by season. Total precipitation in inches and days with heavy precipitation (defined as &gt;1 inch or 25.4mm in 24 hours) are provided numerically, as well as color coordinated from highly negative values (dark orange) to highly positive values (dark blue). *=statistically significant at 95% confidence interval; **=statistically significant at 90% confidence interval</a:t>
            </a:r>
          </a:p>
        </p:txBody>
      </p:sp>
      <p:pic>
        <p:nvPicPr>
          <p:cNvPr id="3" name="Picture 2" descr="Bar chart with two side-by-side panels showing changes in average annual total precipitation and heavy precipitation days in the Northeast from 1900 to 2024 compared to long-term means. Left panel uses blue bars to display average annual precipitation differences in inches, peaking at +7.5 inches in 1990 (49.0 inches); right panel uses purple bars for heavy precipitation days, rising to +2.4 days in 2000, highlighting increasing precipitation trends over time. Slight decreases are seen since the 2000s in both figures.">
            <a:extLst>
              <a:ext uri="{FF2B5EF4-FFF2-40B4-BE49-F238E27FC236}">
                <a16:creationId xmlns:a16="http://schemas.microsoft.com/office/drawing/2014/main" id="{3043C085-A306-7B53-A2FA-BFA32C1BBA7C}"/>
              </a:ext>
            </a:extLst>
          </p:cNvPr>
          <p:cNvPicPr>
            <a:picLocks noChangeAspect="1"/>
          </p:cNvPicPr>
          <p:nvPr/>
        </p:nvPicPr>
        <p:blipFill>
          <a:blip r:embed="rId2"/>
          <a:stretch>
            <a:fillRect/>
          </a:stretch>
        </p:blipFill>
        <p:spPr>
          <a:xfrm>
            <a:off x="3502597" y="1194189"/>
            <a:ext cx="8194103" cy="4699185"/>
          </a:xfrm>
          <a:prstGeom prst="rect">
            <a:avLst/>
          </a:prstGeom>
        </p:spPr>
      </p:pic>
    </p:spTree>
    <p:extLst>
      <p:ext uri="{BB962C8B-B14F-4D97-AF65-F5344CB8AC3E}">
        <p14:creationId xmlns:p14="http://schemas.microsoft.com/office/powerpoint/2010/main" val="197563462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951F982-A2D5-787B-2077-E1CC9555C30A}"/>
              </a:ext>
            </a:extLst>
          </p:cNvPr>
          <p:cNvSpPr txBox="1"/>
          <p:nvPr/>
        </p:nvSpPr>
        <p:spPr>
          <a:xfrm>
            <a:off x="307096" y="505534"/>
            <a:ext cx="10780294" cy="707886"/>
          </a:xfrm>
          <a:prstGeom prst="rect">
            <a:avLst/>
          </a:prstGeom>
          <a:noFill/>
        </p:spPr>
        <p:txBody>
          <a:bodyPr wrap="square">
            <a:spAutoFit/>
          </a:bodyPr>
          <a:lstStyle/>
          <a:p>
            <a:r>
              <a:rPr lang="en-US" sz="2000" b="1" i="1" dirty="0">
                <a:solidFill>
                  <a:schemeClr val="bg1"/>
                </a:solidFill>
              </a:rPr>
              <a:t>Figure 2-44 Northeastern climate division decadal average annual precipitation (inches), and annual heavy precipitation days (days) compared to the long-term average (1900–2024)</a:t>
            </a:r>
          </a:p>
        </p:txBody>
      </p:sp>
      <p:sp>
        <p:nvSpPr>
          <p:cNvPr id="16" name="TextBox 15">
            <a:extLst>
              <a:ext uri="{FF2B5EF4-FFF2-40B4-BE49-F238E27FC236}">
                <a16:creationId xmlns:a16="http://schemas.microsoft.com/office/drawing/2014/main" id="{20946B98-8825-60BC-A5D0-FAAA73B32E62}"/>
              </a:ext>
            </a:extLst>
          </p:cNvPr>
          <p:cNvSpPr txBox="1"/>
          <p:nvPr/>
        </p:nvSpPr>
        <p:spPr>
          <a:xfrm>
            <a:off x="307096" y="1443841"/>
            <a:ext cx="2608288" cy="3970318"/>
          </a:xfrm>
          <a:prstGeom prst="rect">
            <a:avLst/>
          </a:prstGeom>
          <a:solidFill>
            <a:srgbClr val="154734"/>
          </a:solidFill>
        </p:spPr>
        <p:txBody>
          <a:bodyPr wrap="square">
            <a:spAutoFit/>
          </a:bodyPr>
          <a:lstStyle/>
          <a:p>
            <a:r>
              <a:rPr lang="en-US" sz="1400" dirty="0">
                <a:solidFill>
                  <a:schemeClr val="bg1"/>
                </a:solidFill>
              </a:rPr>
              <a:t>Source: NOAA Regional Climate Centers (2026)</a:t>
            </a:r>
          </a:p>
          <a:p>
            <a:endParaRPr lang="en-US" sz="1400" dirty="0">
              <a:solidFill>
                <a:schemeClr val="bg1"/>
              </a:solidFill>
            </a:endParaRPr>
          </a:p>
          <a:p>
            <a:r>
              <a:rPr lang="en-US" sz="1400" dirty="0">
                <a:solidFill>
                  <a:schemeClr val="bg1"/>
                </a:solidFill>
              </a:rPr>
              <a:t>Note: Long-term averages are indicated by the horizontal axis (y=0), equaling 41.5 inches/year (1,054 mm) of total annual precipitation, and 7.1 annual heavy precipitation days/year.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descr="Bar chart with two side-by-side panels showing changes in average annual total precipitation and heavy precipitation days in the Northeast from 1900 to 2024 compared to long-term means. Left panel uses blue bars to display precipitation differences in inches, peaking at +7.5 inches in 1990; right panel uses purple bars for heavy precipitation days, rising to +2.4 days in 2000, highlighting increasing precipitation trends over time. Recent declines are seen in both charts within the last 2 decades.">
            <a:extLst>
              <a:ext uri="{FF2B5EF4-FFF2-40B4-BE49-F238E27FC236}">
                <a16:creationId xmlns:a16="http://schemas.microsoft.com/office/drawing/2014/main" id="{21F2798A-0F3D-68E3-2ABA-334687A577EC}"/>
              </a:ext>
            </a:extLst>
          </p:cNvPr>
          <p:cNvPicPr>
            <a:picLocks noChangeAspect="1"/>
          </p:cNvPicPr>
          <p:nvPr/>
        </p:nvPicPr>
        <p:blipFill>
          <a:blip r:embed="rId2"/>
          <a:stretch>
            <a:fillRect/>
          </a:stretch>
        </p:blipFill>
        <p:spPr>
          <a:xfrm>
            <a:off x="2915384" y="1443841"/>
            <a:ext cx="8969520" cy="4200739"/>
          </a:xfrm>
          <a:prstGeom prst="rect">
            <a:avLst/>
          </a:prstGeom>
        </p:spPr>
      </p:pic>
    </p:spTree>
    <p:extLst>
      <p:ext uri="{BB962C8B-B14F-4D97-AF65-F5344CB8AC3E}">
        <p14:creationId xmlns:p14="http://schemas.microsoft.com/office/powerpoint/2010/main" val="31441663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CAB28A-FA87-E82B-0BB4-C3A21FF22775}"/>
              </a:ext>
            </a:extLst>
          </p:cNvPr>
          <p:cNvSpPr/>
          <p:nvPr/>
        </p:nvSpPr>
        <p:spPr>
          <a:xfrm>
            <a:off x="4152900" y="1257300"/>
            <a:ext cx="7600950" cy="44767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F21A9E6-FF8A-E8BF-D25A-7D0491463E59}"/>
              </a:ext>
            </a:extLst>
          </p:cNvPr>
          <p:cNvSpPr txBox="1"/>
          <p:nvPr/>
        </p:nvSpPr>
        <p:spPr>
          <a:xfrm>
            <a:off x="276225" y="567720"/>
            <a:ext cx="3590925" cy="1015663"/>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2-12 Southeastern climate division precipitation trends and total change</a:t>
            </a:r>
          </a:p>
        </p:txBody>
      </p:sp>
      <p:sp>
        <p:nvSpPr>
          <p:cNvPr id="14" name="TextBox 13">
            <a:extLst>
              <a:ext uri="{FF2B5EF4-FFF2-40B4-BE49-F238E27FC236}">
                <a16:creationId xmlns:a16="http://schemas.microsoft.com/office/drawing/2014/main" id="{B20D1D2C-E33F-7D4F-D3B6-53474EA24EC3}"/>
              </a:ext>
            </a:extLst>
          </p:cNvPr>
          <p:cNvSpPr txBox="1"/>
          <p:nvPr/>
        </p:nvSpPr>
        <p:spPr>
          <a:xfrm>
            <a:off x="276224" y="1926733"/>
            <a:ext cx="3876675" cy="3447098"/>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Precipitation trends per decade and total change annually and by season. Total precipitation in inches and days with heavy precipitation (defined as &gt;1 inch or 25.4mm in 24 hours) are provided numerically, as well as color coordinated from highly negative values (dark orange) to highly positive values (dark blue). *=statistically significant at 95% confidence interval; **=statistically significant at 90% confidence interval</a:t>
            </a:r>
          </a:p>
        </p:txBody>
      </p:sp>
      <p:pic>
        <p:nvPicPr>
          <p:cNvPr id="3" name="Picture 2" descr="Table displaying trends and total changes in total precipitation and heavy precipitation days across different time periods from 1900 to 2024. Color-coded cells highlight significant increases (blue) and decreases (orange), with notable declines in total precipitation since 1990 and heavy precipitation days showing strong negative trends from 1960 to 2024.">
            <a:extLst>
              <a:ext uri="{FF2B5EF4-FFF2-40B4-BE49-F238E27FC236}">
                <a16:creationId xmlns:a16="http://schemas.microsoft.com/office/drawing/2014/main" id="{90EBC811-F4F5-6032-DBA7-757F9C727C54}"/>
              </a:ext>
            </a:extLst>
          </p:cNvPr>
          <p:cNvPicPr>
            <a:picLocks noChangeAspect="1"/>
          </p:cNvPicPr>
          <p:nvPr/>
        </p:nvPicPr>
        <p:blipFill>
          <a:blip r:embed="rId2"/>
          <a:stretch>
            <a:fillRect/>
          </a:stretch>
        </p:blipFill>
        <p:spPr>
          <a:xfrm>
            <a:off x="4152901" y="1338479"/>
            <a:ext cx="7600950" cy="4395571"/>
          </a:xfrm>
          <a:prstGeom prst="rect">
            <a:avLst/>
          </a:prstGeom>
        </p:spPr>
      </p:pic>
    </p:spTree>
    <p:extLst>
      <p:ext uri="{BB962C8B-B14F-4D97-AF65-F5344CB8AC3E}">
        <p14:creationId xmlns:p14="http://schemas.microsoft.com/office/powerpoint/2010/main" val="17361614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4C555-E2C2-2C9C-464F-D54AEDFDFBF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1CD454C-367C-C5F2-0E17-01D68F95D86A}"/>
              </a:ext>
            </a:extLst>
          </p:cNvPr>
          <p:cNvSpPr txBox="1"/>
          <p:nvPr/>
        </p:nvSpPr>
        <p:spPr>
          <a:xfrm>
            <a:off x="399694" y="543628"/>
            <a:ext cx="11394105" cy="707886"/>
          </a:xfrm>
          <a:prstGeom prst="rect">
            <a:avLst/>
          </a:prstGeom>
          <a:noFill/>
        </p:spPr>
        <p:txBody>
          <a:bodyPr wrap="square">
            <a:spAutoFit/>
          </a:bodyPr>
          <a:lstStyle/>
          <a:p>
            <a:r>
              <a:rPr lang="en-US" sz="2000" b="1" i="1" dirty="0">
                <a:solidFill>
                  <a:schemeClr val="bg1"/>
                </a:solidFill>
              </a:rPr>
              <a:t>Figure 2-45 Southeastern climate division decadal average annual precipitation (inches), and annual heavy precipitation days (days) compared to the long-term average (1900–2024)</a:t>
            </a:r>
          </a:p>
        </p:txBody>
      </p:sp>
      <p:sp>
        <p:nvSpPr>
          <p:cNvPr id="9" name="TextBox 8">
            <a:extLst>
              <a:ext uri="{FF2B5EF4-FFF2-40B4-BE49-F238E27FC236}">
                <a16:creationId xmlns:a16="http://schemas.microsoft.com/office/drawing/2014/main" id="{5CECC419-11E7-59A1-0C61-2E4C04D239F1}"/>
              </a:ext>
            </a:extLst>
          </p:cNvPr>
          <p:cNvSpPr txBox="1"/>
          <p:nvPr/>
        </p:nvSpPr>
        <p:spPr>
          <a:xfrm>
            <a:off x="399694" y="1338272"/>
            <a:ext cx="2402773" cy="4832092"/>
          </a:xfrm>
          <a:prstGeom prst="rect">
            <a:avLst/>
          </a:prstGeom>
          <a:solidFill>
            <a:srgbClr val="154734"/>
          </a:solidFill>
        </p:spPr>
        <p:txBody>
          <a:bodyPr wrap="square">
            <a:spAutoFit/>
          </a:bodyPr>
          <a:lstStyle/>
          <a:p>
            <a:r>
              <a:rPr lang="en-US" sz="1400" dirty="0">
                <a:solidFill>
                  <a:schemeClr val="bg1"/>
                </a:solidFill>
              </a:rPr>
              <a:t>Source: NOAA Regional Climate Centers (2026)</a:t>
            </a:r>
          </a:p>
          <a:p>
            <a:endParaRPr lang="en-US" sz="1400" dirty="0">
              <a:solidFill>
                <a:schemeClr val="bg1"/>
              </a:solidFill>
            </a:endParaRPr>
          </a:p>
          <a:p>
            <a:r>
              <a:rPr lang="en-US" sz="1400" dirty="0">
                <a:solidFill>
                  <a:schemeClr val="bg1"/>
                </a:solidFill>
              </a:rPr>
              <a:t>Note: Long-term averages are indicated by the horizontal axis (y=0), equaling 41 inches/year of total annual precipitation, and 9.1 annual heavy precipitation days/year (defined as &gt;1 inch or 25.4mm in 24 hours). Decades above the long-term average are striped, while decades below are solid. Data labels above each bar indicate the decade’s average value, bar heights reflect precise underlying values; labels are rounded to one decimal place</a:t>
            </a:r>
          </a:p>
        </p:txBody>
      </p:sp>
      <p:pic>
        <p:nvPicPr>
          <p:cNvPr id="8" name="Picture 7" descr="Two bar charts compare average annual total precipitation and heavy precipitation days in the Southeast from 1900 to 2024, showing differences from long-term means. The left chart highlights increasing total precipitation since 1970, peaking at 44.9 inches in 1980 and 1990, while the right chart shows a rise in heavy precipitation days, reaching a peak of 11 days in 2000. Both figures show above average values, but declines over time since these peaks.">
            <a:extLst>
              <a:ext uri="{FF2B5EF4-FFF2-40B4-BE49-F238E27FC236}">
                <a16:creationId xmlns:a16="http://schemas.microsoft.com/office/drawing/2014/main" id="{0B58B09C-B50B-C776-4A3A-84D7DA890899}"/>
              </a:ext>
            </a:extLst>
          </p:cNvPr>
          <p:cNvPicPr>
            <a:picLocks noChangeAspect="1"/>
          </p:cNvPicPr>
          <p:nvPr/>
        </p:nvPicPr>
        <p:blipFill>
          <a:blip r:embed="rId2"/>
          <a:stretch>
            <a:fillRect/>
          </a:stretch>
        </p:blipFill>
        <p:spPr>
          <a:xfrm>
            <a:off x="2802467" y="1872642"/>
            <a:ext cx="9144089" cy="4297722"/>
          </a:xfrm>
          <a:prstGeom prst="rect">
            <a:avLst/>
          </a:prstGeom>
        </p:spPr>
      </p:pic>
    </p:spTree>
    <p:extLst>
      <p:ext uri="{BB962C8B-B14F-4D97-AF65-F5344CB8AC3E}">
        <p14:creationId xmlns:p14="http://schemas.microsoft.com/office/powerpoint/2010/main" val="3014611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A64480-6057-CEE3-EE8B-BB1972F2885D}"/>
              </a:ext>
            </a:extLst>
          </p:cNvPr>
          <p:cNvSpPr/>
          <p:nvPr/>
        </p:nvSpPr>
        <p:spPr>
          <a:xfrm>
            <a:off x="4266438" y="1112647"/>
            <a:ext cx="7467600" cy="463270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9C76FCB-08EB-45A9-2E97-02F658884B3D}"/>
              </a:ext>
            </a:extLst>
          </p:cNvPr>
          <p:cNvSpPr txBox="1"/>
          <p:nvPr/>
        </p:nvSpPr>
        <p:spPr>
          <a:xfrm>
            <a:off x="457962" y="652473"/>
            <a:ext cx="3808476" cy="1015663"/>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Table 2-13 Western climate division precipitation trends and total change</a:t>
            </a:r>
          </a:p>
        </p:txBody>
      </p:sp>
      <p:sp>
        <p:nvSpPr>
          <p:cNvPr id="13" name="TextBox 12">
            <a:extLst>
              <a:ext uri="{FF2B5EF4-FFF2-40B4-BE49-F238E27FC236}">
                <a16:creationId xmlns:a16="http://schemas.microsoft.com/office/drawing/2014/main" id="{850FA56F-F3EE-2D81-D77D-0E08A42599EE}"/>
              </a:ext>
            </a:extLst>
          </p:cNvPr>
          <p:cNvSpPr txBox="1"/>
          <p:nvPr/>
        </p:nvSpPr>
        <p:spPr>
          <a:xfrm>
            <a:off x="457962" y="2116931"/>
            <a:ext cx="3543300" cy="3693319"/>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Precipitation trends per decade and total change annually and by season. Total precipitation in inches and days with heavy precipitation (defined as &gt;1 inch or 25.4mm in 24 hours) are provided numerically, as well as color coordinated from highly negative values (dark orange) to highly positive values (dark blue). *=statistically significant at 95% confidence interval; **=statistically significant at 90% confidence interval</a:t>
            </a:r>
          </a:p>
        </p:txBody>
      </p:sp>
      <p:pic>
        <p:nvPicPr>
          <p:cNvPr id="3" name="Picture 2" descr="A heatmap table showing trends and total changes in precipitation metrics across three time periods (1900-2024, 1960-2024, 1990-2024) with color-coded values representing magnitude and direction of change. Key highlights include strong positive trends in total precipitation (up to 1.22 inches per decade) and mixed trends in heavy precipitation days, with notable decreases in some recent decades indicated by orange shades.">
            <a:extLst>
              <a:ext uri="{FF2B5EF4-FFF2-40B4-BE49-F238E27FC236}">
                <a16:creationId xmlns:a16="http://schemas.microsoft.com/office/drawing/2014/main" id="{FC1282C7-BF73-FA8E-7817-54C936737071}"/>
              </a:ext>
            </a:extLst>
          </p:cNvPr>
          <p:cNvPicPr>
            <a:picLocks noChangeAspect="1"/>
          </p:cNvPicPr>
          <p:nvPr/>
        </p:nvPicPr>
        <p:blipFill>
          <a:blip r:embed="rId2"/>
          <a:stretch>
            <a:fillRect/>
          </a:stretch>
        </p:blipFill>
        <p:spPr>
          <a:xfrm>
            <a:off x="4266438" y="1207962"/>
            <a:ext cx="7467600" cy="4537391"/>
          </a:xfrm>
          <a:prstGeom prst="rect">
            <a:avLst/>
          </a:prstGeom>
        </p:spPr>
      </p:pic>
    </p:spTree>
    <p:extLst>
      <p:ext uri="{BB962C8B-B14F-4D97-AF65-F5344CB8AC3E}">
        <p14:creationId xmlns:p14="http://schemas.microsoft.com/office/powerpoint/2010/main" val="41460045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E7166-DB37-6A00-B95C-ABC2212B9E0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CC464E5-D773-3538-A765-F1244E583189}"/>
              </a:ext>
            </a:extLst>
          </p:cNvPr>
          <p:cNvSpPr txBox="1"/>
          <p:nvPr/>
        </p:nvSpPr>
        <p:spPr>
          <a:xfrm>
            <a:off x="369270" y="295410"/>
            <a:ext cx="10378678" cy="707886"/>
          </a:xfrm>
          <a:prstGeom prst="rect">
            <a:avLst/>
          </a:prstGeom>
          <a:noFill/>
        </p:spPr>
        <p:txBody>
          <a:bodyPr wrap="square">
            <a:spAutoFit/>
          </a:bodyPr>
          <a:lstStyle/>
          <a:p>
            <a:r>
              <a:rPr lang="en-US" sz="2000" b="1" i="1" dirty="0">
                <a:solidFill>
                  <a:schemeClr val="bg1"/>
                </a:solidFill>
              </a:rPr>
              <a:t>Figure 2-46 Western climate division decadal average annual precipitation (inches), and annual heavy precipitation days (days) compared to the long-term average (1900–2024)</a:t>
            </a:r>
          </a:p>
        </p:txBody>
      </p:sp>
      <p:sp>
        <p:nvSpPr>
          <p:cNvPr id="10" name="TextBox 9">
            <a:extLst>
              <a:ext uri="{FF2B5EF4-FFF2-40B4-BE49-F238E27FC236}">
                <a16:creationId xmlns:a16="http://schemas.microsoft.com/office/drawing/2014/main" id="{A1A3199D-19CC-37D3-1D88-3508A72DF5CC}"/>
              </a:ext>
            </a:extLst>
          </p:cNvPr>
          <p:cNvSpPr txBox="1"/>
          <p:nvPr/>
        </p:nvSpPr>
        <p:spPr>
          <a:xfrm>
            <a:off x="369270" y="1003296"/>
            <a:ext cx="2582801" cy="5016758"/>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averages are indicated by the horizontal axis (y=0), equaling 37.1 inches/year of total annual precipitation, and 6.5 annual heavy precipitation days/year. Decades above the long-term average are striped, while decades below are solid. Data labels above each bar indicate the decade’s average value, bar heights reflect precise underlying values; labels are rounded to one decimal place</a:t>
            </a:r>
          </a:p>
        </p:txBody>
      </p:sp>
      <p:pic>
        <p:nvPicPr>
          <p:cNvPr id="7" name="Picture 6" descr="Two bar charts compare average annual total precipitation and heavy precipitation days in the western climate division from 1900 to 2024, showing increases in both total rainfall (up to 42.8 inches in 2020-2024) and heavy precipitation days (up to 8.9 days) with bars colored solid for negative and hatched for positive differences from long-term means. The left chart highlights a rising trend in total precipitation since 1980, while the right chart shows a notable increase in heavy precipitation days after 1990, indicating wetter conditions over time.">
            <a:extLst>
              <a:ext uri="{FF2B5EF4-FFF2-40B4-BE49-F238E27FC236}">
                <a16:creationId xmlns:a16="http://schemas.microsoft.com/office/drawing/2014/main" id="{71CAC728-0B8F-0F0F-8B2F-6E3CF4344B0A}"/>
              </a:ext>
            </a:extLst>
          </p:cNvPr>
          <p:cNvPicPr>
            <a:picLocks noChangeAspect="1"/>
          </p:cNvPicPr>
          <p:nvPr/>
        </p:nvPicPr>
        <p:blipFill>
          <a:blip r:embed="rId2"/>
          <a:stretch>
            <a:fillRect/>
          </a:stretch>
        </p:blipFill>
        <p:spPr>
          <a:xfrm>
            <a:off x="2952071" y="1542221"/>
            <a:ext cx="9019397" cy="4477833"/>
          </a:xfrm>
          <a:prstGeom prst="rect">
            <a:avLst/>
          </a:prstGeom>
        </p:spPr>
      </p:pic>
    </p:spTree>
    <p:extLst>
      <p:ext uri="{BB962C8B-B14F-4D97-AF65-F5344CB8AC3E}">
        <p14:creationId xmlns:p14="http://schemas.microsoft.com/office/powerpoint/2010/main" val="18334063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D2236-800E-4AB9-47E4-87B75659A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3B569-3B53-6252-CE0A-29BBAD583C44}"/>
              </a:ext>
            </a:extLst>
          </p:cNvPr>
          <p:cNvSpPr>
            <a:spLocks noGrp="1"/>
          </p:cNvSpPr>
          <p:nvPr>
            <p:ph type="ctrTitle"/>
          </p:nvPr>
        </p:nvSpPr>
        <p:spPr>
          <a:xfrm>
            <a:off x="550606" y="1122363"/>
            <a:ext cx="10765094" cy="2387600"/>
          </a:xfrm>
        </p:spPr>
        <p:txBody>
          <a:bodyPr/>
          <a:lstStyle/>
          <a:p>
            <a:r>
              <a:rPr lang="en-US" sz="4800" dirty="0"/>
              <a:t>2.10.3 Climate Division Winter Precipitation</a:t>
            </a:r>
          </a:p>
        </p:txBody>
      </p:sp>
    </p:spTree>
    <p:extLst>
      <p:ext uri="{BB962C8B-B14F-4D97-AF65-F5344CB8AC3E}">
        <p14:creationId xmlns:p14="http://schemas.microsoft.com/office/powerpoint/2010/main" val="1780015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3FA2FB5-1D05-D1CD-02F8-F20EE9B3FA38}"/>
              </a:ext>
            </a:extLst>
          </p:cNvPr>
          <p:cNvSpPr txBox="1"/>
          <p:nvPr/>
        </p:nvSpPr>
        <p:spPr>
          <a:xfrm>
            <a:off x="311053" y="446483"/>
            <a:ext cx="8428213" cy="707886"/>
          </a:xfrm>
          <a:prstGeom prst="rect">
            <a:avLst/>
          </a:prstGeom>
          <a:noFill/>
        </p:spPr>
        <p:txBody>
          <a:bodyPr wrap="square">
            <a:spAutoFit/>
          </a:bodyPr>
          <a:lstStyle/>
          <a:p>
            <a:r>
              <a:rPr lang="en-US" sz="2000" b="1" i="1" dirty="0">
                <a:solidFill>
                  <a:schemeClr val="bg1"/>
                </a:solidFill>
              </a:rPr>
              <a:t>Figure 2-47 Northeastern climate division decadal average seasonal precipitation (inches) compared to the long-term average (1900–2024)</a:t>
            </a:r>
          </a:p>
        </p:txBody>
      </p:sp>
      <p:sp>
        <p:nvSpPr>
          <p:cNvPr id="14" name="TextBox 13">
            <a:extLst>
              <a:ext uri="{FF2B5EF4-FFF2-40B4-BE49-F238E27FC236}">
                <a16:creationId xmlns:a16="http://schemas.microsoft.com/office/drawing/2014/main" id="{07AFF826-ACA6-CA58-00BE-C3956BC55B02}"/>
              </a:ext>
            </a:extLst>
          </p:cNvPr>
          <p:cNvSpPr txBox="1"/>
          <p:nvPr/>
        </p:nvSpPr>
        <p:spPr>
          <a:xfrm>
            <a:off x="311053" y="1718979"/>
            <a:ext cx="3670277" cy="3785652"/>
          </a:xfrm>
          <a:prstGeom prst="rect">
            <a:avLst/>
          </a:prstGeom>
          <a:no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averages are indicated by the horizontal axis (y=0), equaling 8.1 inches for winter, 9.5 inches for spring, 12.5 inches for summer, and 11 inches for fall of total seasonal precipitation. Decades above the long-term average are striped, while decades below are solid. Data labels above each bar indicate the decade’s average value, bar heights reflect precise underlying values; labels are rounded to one decimal place</a:t>
            </a:r>
          </a:p>
        </p:txBody>
      </p:sp>
      <p:pic>
        <p:nvPicPr>
          <p:cNvPr id="4" name="Picture 3" descr="Bar chart showing average seasonal total precipitation differences from long-term mean in Northeast from 1900 to 2024 by decade. Four color-coded bars represent Winter (blue), Spring (green), Summer (yellow), and Fall (orange), highlighting increasing precipitation trends since 1980, with Summer peaking at 15.0 inches in 2010 and notable variability in earlier decades.">
            <a:extLst>
              <a:ext uri="{FF2B5EF4-FFF2-40B4-BE49-F238E27FC236}">
                <a16:creationId xmlns:a16="http://schemas.microsoft.com/office/drawing/2014/main" id="{D3340193-AFBC-DC96-E009-E117FBFB1AEF}"/>
              </a:ext>
            </a:extLst>
          </p:cNvPr>
          <p:cNvPicPr>
            <a:picLocks noChangeAspect="1"/>
          </p:cNvPicPr>
          <p:nvPr/>
        </p:nvPicPr>
        <p:blipFill>
          <a:blip r:embed="rId2"/>
          <a:stretch>
            <a:fillRect/>
          </a:stretch>
        </p:blipFill>
        <p:spPr>
          <a:xfrm>
            <a:off x="3981330" y="1494127"/>
            <a:ext cx="7899617" cy="4499368"/>
          </a:xfrm>
          <a:prstGeom prst="rect">
            <a:avLst/>
          </a:prstGeom>
        </p:spPr>
      </p:pic>
    </p:spTree>
    <p:extLst>
      <p:ext uri="{BB962C8B-B14F-4D97-AF65-F5344CB8AC3E}">
        <p14:creationId xmlns:p14="http://schemas.microsoft.com/office/powerpoint/2010/main" val="25966922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85B3E67-1813-040F-7554-82B12FFA2D28}"/>
              </a:ext>
            </a:extLst>
          </p:cNvPr>
          <p:cNvSpPr txBox="1"/>
          <p:nvPr/>
        </p:nvSpPr>
        <p:spPr>
          <a:xfrm>
            <a:off x="381000" y="364212"/>
            <a:ext cx="7968521"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2-48 Northeastern climate division decadal average annual snowfall (inches) compared to the long-term average (1930–2024)</a:t>
            </a:r>
          </a:p>
        </p:txBody>
      </p:sp>
      <p:sp>
        <p:nvSpPr>
          <p:cNvPr id="14" name="TextBox 13">
            <a:extLst>
              <a:ext uri="{FF2B5EF4-FFF2-40B4-BE49-F238E27FC236}">
                <a16:creationId xmlns:a16="http://schemas.microsoft.com/office/drawing/2014/main" id="{5EB8DC80-9867-855D-97ED-A14CF6A01A56}"/>
              </a:ext>
            </a:extLst>
          </p:cNvPr>
          <p:cNvSpPr txBox="1"/>
          <p:nvPr/>
        </p:nvSpPr>
        <p:spPr>
          <a:xfrm>
            <a:off x="381000" y="2186687"/>
            <a:ext cx="3632586" cy="3200876"/>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is indicated by the horizontal axis (y=0), equaling 94.6 inches/year of total annual snowfall.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descr="Bar chart showing average annual snowfall differences from long-term mean in Northeast by decade from 1930 to 2024, with mean snowfall of 94.6 inches. Yellow bars indicate below-average snowfall in decades 1930, 1940, 1950, 1980, and 2020, while blue bars show above-average snowfall peaking at 117.0 inches in 1970. The most recent decade shows a low of 82.1 inches not seen since 1940.">
            <a:extLst>
              <a:ext uri="{FF2B5EF4-FFF2-40B4-BE49-F238E27FC236}">
                <a16:creationId xmlns:a16="http://schemas.microsoft.com/office/drawing/2014/main" id="{7679C031-4CC3-3CF4-FECD-24268F1DAA7A}"/>
              </a:ext>
            </a:extLst>
          </p:cNvPr>
          <p:cNvPicPr>
            <a:picLocks noChangeAspect="1"/>
          </p:cNvPicPr>
          <p:nvPr/>
        </p:nvPicPr>
        <p:blipFill>
          <a:blip r:embed="rId2"/>
          <a:stretch>
            <a:fillRect/>
          </a:stretch>
        </p:blipFill>
        <p:spPr>
          <a:xfrm>
            <a:off x="4013586" y="1470437"/>
            <a:ext cx="7797414" cy="4829741"/>
          </a:xfrm>
          <a:prstGeom prst="rect">
            <a:avLst/>
          </a:prstGeom>
        </p:spPr>
      </p:pic>
    </p:spTree>
    <p:extLst>
      <p:ext uri="{BB962C8B-B14F-4D97-AF65-F5344CB8AC3E}">
        <p14:creationId xmlns:p14="http://schemas.microsoft.com/office/powerpoint/2010/main" val="13425043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2B58451-67D5-850C-34B8-C6A1F0F2195D}"/>
              </a:ext>
            </a:extLst>
          </p:cNvPr>
          <p:cNvSpPr txBox="1"/>
          <p:nvPr/>
        </p:nvSpPr>
        <p:spPr>
          <a:xfrm>
            <a:off x="478238" y="427224"/>
            <a:ext cx="7256687" cy="707886"/>
          </a:xfrm>
          <a:prstGeom prst="rect">
            <a:avLst/>
          </a:prstGeom>
          <a:noFill/>
        </p:spPr>
        <p:txBody>
          <a:bodyPr wrap="square">
            <a:spAutoFit/>
          </a:bodyPr>
          <a:lstStyle/>
          <a:p>
            <a:pPr marL="0" marR="0">
              <a:spcAft>
                <a:spcPts val="1000"/>
              </a:spcAft>
              <a:buNone/>
            </a:pPr>
            <a:r>
              <a:rPr lang="en-US" sz="20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2-49 Northeast climate division ratio of average snowfall (in) to winter precipitation (in)</a:t>
            </a:r>
          </a:p>
        </p:txBody>
      </p:sp>
      <p:sp>
        <p:nvSpPr>
          <p:cNvPr id="13" name="TextBox 12">
            <a:extLst>
              <a:ext uri="{FF2B5EF4-FFF2-40B4-BE49-F238E27FC236}">
                <a16:creationId xmlns:a16="http://schemas.microsoft.com/office/drawing/2014/main" id="{BB796A7D-566C-207D-02BF-EB66C98CB9CA}"/>
              </a:ext>
            </a:extLst>
          </p:cNvPr>
          <p:cNvSpPr txBox="1"/>
          <p:nvPr/>
        </p:nvSpPr>
        <p:spPr>
          <a:xfrm>
            <a:off x="478238" y="1614610"/>
            <a:ext cx="3672565" cy="4185761"/>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SLR (1930-2024) is indicated by the horizontal axis (y=0), equaling 11.2 inches/inch. Decades above the long-term average are striped, while decades below are solid. Each ratio represents how many inches of snow fell compared to every 1 inch of all liquid equivalent precipitation during winter months (DJF). Data labels above each bar indicate the decade’s average value, bar heights reflect precise underlying values; labels are rounded to one decimal place</a:t>
            </a:r>
          </a:p>
        </p:txBody>
      </p:sp>
      <p:pic>
        <p:nvPicPr>
          <p:cNvPr id="4" name="Picture 3" descr="Bar chart showing average winter snow ratio differences from long-term mean in Northeast by decade from 1930 to 2024. Blue bars represent negative differences, with a notable low in 2020s (-3, 5.9 inches of snow/1 inch of winter precipitation).">
            <a:extLst>
              <a:ext uri="{FF2B5EF4-FFF2-40B4-BE49-F238E27FC236}">
                <a16:creationId xmlns:a16="http://schemas.microsoft.com/office/drawing/2014/main" id="{151E6348-0779-8828-D98F-10E1DF43F0D4}"/>
              </a:ext>
            </a:extLst>
          </p:cNvPr>
          <p:cNvPicPr>
            <a:picLocks noChangeAspect="1"/>
          </p:cNvPicPr>
          <p:nvPr/>
        </p:nvPicPr>
        <p:blipFill>
          <a:blip r:embed="rId2"/>
          <a:stretch>
            <a:fillRect/>
          </a:stretch>
        </p:blipFill>
        <p:spPr>
          <a:xfrm>
            <a:off x="4169122" y="1367436"/>
            <a:ext cx="7780788" cy="4680111"/>
          </a:xfrm>
          <a:prstGeom prst="rect">
            <a:avLst/>
          </a:prstGeom>
        </p:spPr>
      </p:pic>
    </p:spTree>
    <p:extLst>
      <p:ext uri="{BB962C8B-B14F-4D97-AF65-F5344CB8AC3E}">
        <p14:creationId xmlns:p14="http://schemas.microsoft.com/office/powerpoint/2010/main" val="5752842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0CFED85-DB8C-EB67-949D-AC1C4FD4B953}"/>
              </a:ext>
            </a:extLst>
          </p:cNvPr>
          <p:cNvSpPr txBox="1"/>
          <p:nvPr/>
        </p:nvSpPr>
        <p:spPr>
          <a:xfrm>
            <a:off x="310803" y="369202"/>
            <a:ext cx="7861801" cy="1015663"/>
          </a:xfrm>
          <a:prstGeom prst="rect">
            <a:avLst/>
          </a:prstGeom>
          <a:noFill/>
        </p:spPr>
        <p:txBody>
          <a:bodyPr wrap="square">
            <a:spAutoFit/>
          </a:bodyPr>
          <a:lstStyle/>
          <a:p>
            <a:r>
              <a:rPr lang="en-US" sz="2000" b="1" i="1" dirty="0">
                <a:solidFill>
                  <a:schemeClr val="bg1"/>
                </a:solidFill>
              </a:rPr>
              <a:t>Figure 2-50 Southeastern climate division decadal average seasonal precipitation (inches) compared to the long-term average (1900–2024)</a:t>
            </a:r>
          </a:p>
        </p:txBody>
      </p:sp>
      <p:sp>
        <p:nvSpPr>
          <p:cNvPr id="16" name="TextBox 15">
            <a:extLst>
              <a:ext uri="{FF2B5EF4-FFF2-40B4-BE49-F238E27FC236}">
                <a16:creationId xmlns:a16="http://schemas.microsoft.com/office/drawing/2014/main" id="{C631ABBB-D5AA-4F69-85F6-ABDD61F63259}"/>
              </a:ext>
            </a:extLst>
          </p:cNvPr>
          <p:cNvSpPr txBox="1"/>
          <p:nvPr/>
        </p:nvSpPr>
        <p:spPr>
          <a:xfrm>
            <a:off x="322829" y="1663370"/>
            <a:ext cx="3334796" cy="4031873"/>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averages are indicated by the horizontal axis (y=0), equaling 8.8 inches for winter, 10 inches for spring, 11.4 inches for summer, and 10.5 inches for fall of total seasonal precipitation. Decades above the long-term average are striped, while decades below are solid. Data labels above each bar indicate the decade’s average value, bar heights reflect precise underlying values; labels are rounded to one decimal place</a:t>
            </a:r>
          </a:p>
        </p:txBody>
      </p:sp>
      <p:pic>
        <p:nvPicPr>
          <p:cNvPr id="4" name="Picture 3" descr="Bar chart showing average seasonal total precipitation differences from long-term mean in Southeast from 1900 to 2024 by decade. Four color-coded bars represent Winter (blue), Spring (green), Summer (yellow), and Fall (orange), with notable increases in Fall precipitation peaking at 15.0 inches above average in 2020-2024 and consistent positive trends in Spring and Summer since 1980.">
            <a:extLst>
              <a:ext uri="{FF2B5EF4-FFF2-40B4-BE49-F238E27FC236}">
                <a16:creationId xmlns:a16="http://schemas.microsoft.com/office/drawing/2014/main" id="{A92731E0-ADB6-E814-8F23-62087555154A}"/>
              </a:ext>
            </a:extLst>
          </p:cNvPr>
          <p:cNvPicPr>
            <a:picLocks noChangeAspect="1"/>
          </p:cNvPicPr>
          <p:nvPr/>
        </p:nvPicPr>
        <p:blipFill>
          <a:blip r:embed="rId2"/>
          <a:stretch>
            <a:fillRect/>
          </a:stretch>
        </p:blipFill>
        <p:spPr>
          <a:xfrm>
            <a:off x="3657625" y="1421677"/>
            <a:ext cx="8386571" cy="4515261"/>
          </a:xfrm>
          <a:prstGeom prst="rect">
            <a:avLst/>
          </a:prstGeom>
        </p:spPr>
      </p:pic>
    </p:spTree>
    <p:extLst>
      <p:ext uri="{BB962C8B-B14F-4D97-AF65-F5344CB8AC3E}">
        <p14:creationId xmlns:p14="http://schemas.microsoft.com/office/powerpoint/2010/main" val="239967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4F9A9F0-C02C-C02D-EEBA-7FBA15EC473F}"/>
              </a:ext>
            </a:extLst>
          </p:cNvPr>
          <p:cNvSpPr txBox="1"/>
          <p:nvPr/>
        </p:nvSpPr>
        <p:spPr>
          <a:xfrm>
            <a:off x="310515" y="285046"/>
            <a:ext cx="9837825" cy="830997"/>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2-51 Southeastern climate division decadal average annual snowfall (inches) compared to the long-term average (1940–2024)</a:t>
            </a:r>
          </a:p>
        </p:txBody>
      </p:sp>
      <p:sp>
        <p:nvSpPr>
          <p:cNvPr id="14" name="TextBox 13">
            <a:extLst>
              <a:ext uri="{FF2B5EF4-FFF2-40B4-BE49-F238E27FC236}">
                <a16:creationId xmlns:a16="http://schemas.microsoft.com/office/drawing/2014/main" id="{B6BF86D1-DB54-9F78-40B7-7D945A0F27C2}"/>
              </a:ext>
            </a:extLst>
          </p:cNvPr>
          <p:cNvSpPr txBox="1"/>
          <p:nvPr/>
        </p:nvSpPr>
        <p:spPr>
          <a:xfrm>
            <a:off x="310516" y="1726009"/>
            <a:ext cx="3585147" cy="4185761"/>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is indicated by the horizontal axis (y=0), equaling 79.7 inches/year of total annual snowfall. Less than 3 years of data was available within this division for the years 1930–1939, therefore, this decade was omitted from analysis. Decades above the long-term average are striped, while decades below are solid. Data labels above each bar indicate the decade’s average value, bar heights reflect precise underlying values; labels are rounded to one decimal place</a:t>
            </a:r>
          </a:p>
        </p:txBody>
      </p:sp>
      <p:pic>
        <p:nvPicPr>
          <p:cNvPr id="3" name="Picture 2" descr="Bar chart showing average annual snowfall differences from long-term mean in Southeast by decade from 1930 to 2024, with mean snowfall of 79.7 inches. Blue bars indicate above-average snowfall peaking at 91.1 inches in the 1970s, while yellow bars show below-average snowfall dropping to 58.6 inches in 2020-2024, highlighting a declining trend since 1980.">
            <a:extLst>
              <a:ext uri="{FF2B5EF4-FFF2-40B4-BE49-F238E27FC236}">
                <a16:creationId xmlns:a16="http://schemas.microsoft.com/office/drawing/2014/main" id="{6414EE7B-CAC7-E9DD-EE48-7053414E7411}"/>
              </a:ext>
            </a:extLst>
          </p:cNvPr>
          <p:cNvPicPr>
            <a:picLocks noChangeAspect="1"/>
          </p:cNvPicPr>
          <p:nvPr/>
        </p:nvPicPr>
        <p:blipFill>
          <a:blip r:embed="rId2"/>
          <a:stretch>
            <a:fillRect/>
          </a:stretch>
        </p:blipFill>
        <p:spPr>
          <a:xfrm>
            <a:off x="3895663" y="1326922"/>
            <a:ext cx="7985724" cy="4983937"/>
          </a:xfrm>
          <a:prstGeom prst="rect">
            <a:avLst/>
          </a:prstGeom>
        </p:spPr>
      </p:pic>
    </p:spTree>
    <p:extLst>
      <p:ext uri="{BB962C8B-B14F-4D97-AF65-F5344CB8AC3E}">
        <p14:creationId xmlns:p14="http://schemas.microsoft.com/office/powerpoint/2010/main" val="8293396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0293177-8EB5-8E20-773B-A48B28263487}"/>
              </a:ext>
            </a:extLst>
          </p:cNvPr>
          <p:cNvSpPr txBox="1"/>
          <p:nvPr/>
        </p:nvSpPr>
        <p:spPr>
          <a:xfrm>
            <a:off x="324078" y="1802546"/>
            <a:ext cx="3653313" cy="4185761"/>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SLR (1940-2024) is indicated by the horizontal axis (y=0), equaling 8.9 inches/inch. Decades above the long-term average are striped, while decades below are solid. Each ratio represents how many inches of snow fell compared to every 1 inch of all liquid equivalent precipitation during winter months (DJF). Data labels above each bar indicate the decade’s average value, bar heights reflect precise underlying values; labels are rounded to one decimal place</a:t>
            </a:r>
          </a:p>
        </p:txBody>
      </p:sp>
      <p:pic>
        <p:nvPicPr>
          <p:cNvPr id="3" name="Picture 2" descr="Bar chart showing average winter snow ratio differences from long-term mean in the Southeast climate division by decade from 1930 to 2024. Blue bars represent negative differences, with a notable low in 2020s (-7.3), and high (+3.3) in the 1960s.">
            <a:extLst>
              <a:ext uri="{FF2B5EF4-FFF2-40B4-BE49-F238E27FC236}">
                <a16:creationId xmlns:a16="http://schemas.microsoft.com/office/drawing/2014/main" id="{DBC3012B-6B95-BFE6-1629-00D2636BF27F}"/>
              </a:ext>
            </a:extLst>
          </p:cNvPr>
          <p:cNvPicPr>
            <a:picLocks noChangeAspect="1"/>
          </p:cNvPicPr>
          <p:nvPr/>
        </p:nvPicPr>
        <p:blipFill>
          <a:blip r:embed="rId2"/>
          <a:stretch>
            <a:fillRect/>
          </a:stretch>
        </p:blipFill>
        <p:spPr>
          <a:xfrm>
            <a:off x="3972393" y="1392721"/>
            <a:ext cx="7895529" cy="5005412"/>
          </a:xfrm>
          <a:prstGeom prst="rect">
            <a:avLst/>
          </a:prstGeom>
        </p:spPr>
      </p:pic>
      <p:sp>
        <p:nvSpPr>
          <p:cNvPr id="4" name="TextBox 3">
            <a:extLst>
              <a:ext uri="{FF2B5EF4-FFF2-40B4-BE49-F238E27FC236}">
                <a16:creationId xmlns:a16="http://schemas.microsoft.com/office/drawing/2014/main" id="{97A9AD25-B5E3-9210-2F54-C4CBC4BAD509}"/>
              </a:ext>
            </a:extLst>
          </p:cNvPr>
          <p:cNvSpPr txBox="1"/>
          <p:nvPr/>
        </p:nvSpPr>
        <p:spPr>
          <a:xfrm>
            <a:off x="344784" y="459867"/>
            <a:ext cx="8229590" cy="830997"/>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2-52 Southeastern climate division ratio of average snowfall (in) to winter precipitation (in)</a:t>
            </a:r>
          </a:p>
        </p:txBody>
      </p:sp>
    </p:spTree>
    <p:extLst>
      <p:ext uri="{BB962C8B-B14F-4D97-AF65-F5344CB8AC3E}">
        <p14:creationId xmlns:p14="http://schemas.microsoft.com/office/powerpoint/2010/main" val="9614928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F71039E-7A25-17AA-BB98-E3DA5A09BF39}"/>
              </a:ext>
            </a:extLst>
          </p:cNvPr>
          <p:cNvSpPr txBox="1"/>
          <p:nvPr/>
        </p:nvSpPr>
        <p:spPr>
          <a:xfrm>
            <a:off x="374954" y="307842"/>
            <a:ext cx="9848337" cy="830997"/>
          </a:xfrm>
          <a:prstGeom prst="rect">
            <a:avLst/>
          </a:prstGeom>
          <a:noFill/>
        </p:spPr>
        <p:txBody>
          <a:bodyPr wrap="square">
            <a:spAutoFit/>
          </a:bodyPr>
          <a:lstStyle/>
          <a:p>
            <a:r>
              <a:rPr lang="en-US" sz="2400" b="1" i="1" dirty="0">
                <a:solidFill>
                  <a:schemeClr val="bg1"/>
                </a:solidFill>
              </a:rPr>
              <a:t>Figure 2-53 Western climate division decadal average seasonal precipitation (inches) compared to the long-term average (1900–2024)</a:t>
            </a:r>
          </a:p>
        </p:txBody>
      </p:sp>
      <p:sp>
        <p:nvSpPr>
          <p:cNvPr id="17" name="TextBox 16">
            <a:extLst>
              <a:ext uri="{FF2B5EF4-FFF2-40B4-BE49-F238E27FC236}">
                <a16:creationId xmlns:a16="http://schemas.microsoft.com/office/drawing/2014/main" id="{2C99A3B5-348C-C233-8A1E-32BF7A862059}"/>
              </a:ext>
            </a:extLst>
          </p:cNvPr>
          <p:cNvSpPr txBox="1"/>
          <p:nvPr/>
        </p:nvSpPr>
        <p:spPr>
          <a:xfrm>
            <a:off x="358117" y="1446911"/>
            <a:ext cx="2984690" cy="4524315"/>
          </a:xfrm>
          <a:prstGeom prst="rect">
            <a:avLst/>
          </a:prstGeom>
          <a:solidFill>
            <a:srgbClr val="154734"/>
          </a:solidFill>
        </p:spPr>
        <p:txBody>
          <a:bodyPr wrap="square">
            <a:spAutoFit/>
          </a:bodyPr>
          <a:lstStyle/>
          <a:p>
            <a:r>
              <a:rPr lang="en-US" sz="1600" dirty="0">
                <a:solidFill>
                  <a:schemeClr val="bg1"/>
                </a:solidFill>
              </a:rPr>
              <a:t>Source: NOAA Regional Climate Centers (2026)</a:t>
            </a:r>
          </a:p>
          <a:p>
            <a:endParaRPr lang="en-US" sz="1600" dirty="0">
              <a:solidFill>
                <a:schemeClr val="bg1"/>
              </a:solidFill>
            </a:endParaRPr>
          </a:p>
          <a:p>
            <a:r>
              <a:rPr lang="en-US" sz="1600" dirty="0">
                <a:solidFill>
                  <a:schemeClr val="bg1"/>
                </a:solidFill>
              </a:rPr>
              <a:t>Note: Long-term averages are indicated by the horizontal axis (y=0), equaling 7.1 inches for winter, 8.9 inches for spring, 11.5 inches for summer, and 9.9 inches for fall of total seasonal precipitation. Data labels above each bar indicate the decade’s average value, bar heights reflect precise underlying values; labels are rounded to one decimal place. Decades above the long-term average are striped, while decades below are solid</a:t>
            </a:r>
          </a:p>
        </p:txBody>
      </p:sp>
      <p:pic>
        <p:nvPicPr>
          <p:cNvPr id="3" name="Picture 2" descr="Bar chart showing average seasonal total precipitation differences from long-term mean in the western climate division by decade from 1900 to 2024, with four color-coded bars representing winter (blue), spring (green), summer (yellow), and fall (orange). The chart highlights increasing precipitation trends since 1980, with summer consistently showing the highest average precipitation and notable peaks in 2010 and 2020 decades, supported by a legend detailing average precipitation values for each season from 1900 to 2024.">
            <a:extLst>
              <a:ext uri="{FF2B5EF4-FFF2-40B4-BE49-F238E27FC236}">
                <a16:creationId xmlns:a16="http://schemas.microsoft.com/office/drawing/2014/main" id="{7EAB3DD7-728E-781E-2C64-93D1B5E9D7DB}"/>
              </a:ext>
            </a:extLst>
          </p:cNvPr>
          <p:cNvPicPr>
            <a:picLocks noChangeAspect="1"/>
          </p:cNvPicPr>
          <p:nvPr/>
        </p:nvPicPr>
        <p:blipFill>
          <a:blip r:embed="rId2"/>
          <a:stretch>
            <a:fillRect/>
          </a:stretch>
        </p:blipFill>
        <p:spPr>
          <a:xfrm>
            <a:off x="3354281" y="1446911"/>
            <a:ext cx="8479602" cy="4796144"/>
          </a:xfrm>
          <a:prstGeom prst="rect">
            <a:avLst/>
          </a:prstGeom>
        </p:spPr>
      </p:pic>
    </p:spTree>
    <p:extLst>
      <p:ext uri="{BB962C8B-B14F-4D97-AF65-F5344CB8AC3E}">
        <p14:creationId xmlns:p14="http://schemas.microsoft.com/office/powerpoint/2010/main" val="18454366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A46F64A-7F34-E1E1-51D6-ACF5E9654E6D}"/>
              </a:ext>
            </a:extLst>
          </p:cNvPr>
          <p:cNvSpPr txBox="1"/>
          <p:nvPr/>
        </p:nvSpPr>
        <p:spPr>
          <a:xfrm>
            <a:off x="252642" y="1710258"/>
            <a:ext cx="3434938" cy="3200876"/>
          </a:xfrm>
          <a:prstGeom prst="rect">
            <a:avLst/>
          </a:prstGeom>
          <a:no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is indicated by the horizontal axis (y=0), equaling 75.3 inches/year of total annual snowfall. Data labels above each bar indicate the decade’s average value, bar heights reflect precise underlying values; labels are rounded to one decimal place. Decades above the long-term average are striped, while decades below are solid</a:t>
            </a:r>
          </a:p>
        </p:txBody>
      </p:sp>
      <p:pic>
        <p:nvPicPr>
          <p:cNvPr id="3" name="Picture 2" descr="Bar chart showing average annual snowfall differences from long-term mean in the western climate division by decade from 1930 to 2024, with values ranging from -54.1 inches in 1930 to 90.6 inches in 1970. Yellow bars indicate below-average snowfall decades, while blue bars represent above-average snowfall, highlighting significant increases in the 1960s through 2000s and notable decreases in 1930s, 2010s, 2020s (70.2 inches/year).">
            <a:extLst>
              <a:ext uri="{FF2B5EF4-FFF2-40B4-BE49-F238E27FC236}">
                <a16:creationId xmlns:a16="http://schemas.microsoft.com/office/drawing/2014/main" id="{2F36C30B-51BD-BBEF-657A-FF9E2ABFC33A}"/>
              </a:ext>
            </a:extLst>
          </p:cNvPr>
          <p:cNvPicPr>
            <a:picLocks noChangeAspect="1"/>
          </p:cNvPicPr>
          <p:nvPr/>
        </p:nvPicPr>
        <p:blipFill>
          <a:blip r:embed="rId2"/>
          <a:stretch>
            <a:fillRect/>
          </a:stretch>
        </p:blipFill>
        <p:spPr>
          <a:xfrm>
            <a:off x="3687580" y="1334388"/>
            <a:ext cx="8251777" cy="5016639"/>
          </a:xfrm>
          <a:prstGeom prst="rect">
            <a:avLst/>
          </a:prstGeom>
        </p:spPr>
      </p:pic>
      <p:sp>
        <p:nvSpPr>
          <p:cNvPr id="4" name="TextBox 3">
            <a:extLst>
              <a:ext uri="{FF2B5EF4-FFF2-40B4-BE49-F238E27FC236}">
                <a16:creationId xmlns:a16="http://schemas.microsoft.com/office/drawing/2014/main" id="{2D2C998D-A86B-F32F-FF25-1767DB35BA7B}"/>
              </a:ext>
            </a:extLst>
          </p:cNvPr>
          <p:cNvSpPr txBox="1"/>
          <p:nvPr/>
        </p:nvSpPr>
        <p:spPr>
          <a:xfrm>
            <a:off x="252642" y="339113"/>
            <a:ext cx="10210491" cy="830997"/>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2-54 Western climate division decadal average annual snowfall (inches) compared to the long-term average (1930–2024)</a:t>
            </a:r>
          </a:p>
        </p:txBody>
      </p:sp>
    </p:spTree>
    <p:extLst>
      <p:ext uri="{BB962C8B-B14F-4D97-AF65-F5344CB8AC3E}">
        <p14:creationId xmlns:p14="http://schemas.microsoft.com/office/powerpoint/2010/main" val="21738237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7CA440D-A288-C23D-AF6F-15CBDCE8E89E}"/>
              </a:ext>
            </a:extLst>
          </p:cNvPr>
          <p:cNvSpPr txBox="1"/>
          <p:nvPr/>
        </p:nvSpPr>
        <p:spPr>
          <a:xfrm>
            <a:off x="357802" y="1542212"/>
            <a:ext cx="3196223" cy="4431983"/>
          </a:xfrm>
          <a:prstGeom prst="rect">
            <a:avLst/>
          </a:prstGeom>
          <a:solidFill>
            <a:srgbClr val="154734"/>
          </a:solidFill>
        </p:spPr>
        <p:txBody>
          <a:bodyPr wrap="square">
            <a:spAutoFit/>
          </a:bodyPr>
          <a:lstStyle/>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NOAA Regional Climate Centers (2026)</a:t>
            </a:r>
          </a:p>
          <a:p>
            <a:pPr marL="0" marR="0">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Note: Long-term average SLR (1930-2024) is indicated by the horizontal axis (y=0), equaling 10 inches/inch. Decades above the long-term average are striped, while decades below are solid. Each ratio represents how many inches of snow fell compared to every 1 inch of all liquid equivalent precipitation during winter months (DJF). Data labels above each bar indicate the decade’s average value, bar heights reflect precise underlying values; labels are rounded to one decimal place</a:t>
            </a:r>
          </a:p>
        </p:txBody>
      </p:sp>
      <p:pic>
        <p:nvPicPr>
          <p:cNvPr id="3" name="Picture 2" descr="Bar chart showing average winter snow ratio differences from long-term mean in Western climate division by decade from 1930 to 2024. Blue bars represent negative differences, with notable lows in 2020s (-3.5 inches/inch) and 1980s (-2 inches/inch).">
            <a:extLst>
              <a:ext uri="{FF2B5EF4-FFF2-40B4-BE49-F238E27FC236}">
                <a16:creationId xmlns:a16="http://schemas.microsoft.com/office/drawing/2014/main" id="{E43ABF9D-A114-DBF9-C58A-56FDCA6DAE66}"/>
              </a:ext>
            </a:extLst>
          </p:cNvPr>
          <p:cNvPicPr>
            <a:picLocks noChangeAspect="1"/>
          </p:cNvPicPr>
          <p:nvPr/>
        </p:nvPicPr>
        <p:blipFill>
          <a:blip r:embed="rId2"/>
          <a:stretch>
            <a:fillRect/>
          </a:stretch>
        </p:blipFill>
        <p:spPr>
          <a:xfrm>
            <a:off x="3554025" y="1094237"/>
            <a:ext cx="8441676" cy="5299884"/>
          </a:xfrm>
          <a:prstGeom prst="rect">
            <a:avLst/>
          </a:prstGeom>
        </p:spPr>
      </p:pic>
      <p:sp>
        <p:nvSpPr>
          <p:cNvPr id="4" name="TextBox 3">
            <a:extLst>
              <a:ext uri="{FF2B5EF4-FFF2-40B4-BE49-F238E27FC236}">
                <a16:creationId xmlns:a16="http://schemas.microsoft.com/office/drawing/2014/main" id="{D3851956-1CAC-9A5C-156E-9B40CA22CDB3}"/>
              </a:ext>
            </a:extLst>
          </p:cNvPr>
          <p:cNvSpPr txBox="1"/>
          <p:nvPr/>
        </p:nvSpPr>
        <p:spPr>
          <a:xfrm>
            <a:off x="357802" y="386351"/>
            <a:ext cx="10390146" cy="830997"/>
          </a:xfrm>
          <a:prstGeom prst="rect">
            <a:avLst/>
          </a:prstGeom>
          <a:noFill/>
        </p:spPr>
        <p:txBody>
          <a:bodyPr wrap="square">
            <a:spAutoFit/>
          </a:bodyPr>
          <a:lstStyle/>
          <a:p>
            <a:pPr marL="0" marR="0">
              <a:spcAft>
                <a:spcPts val="1000"/>
              </a:spcAft>
              <a:buNone/>
            </a:pPr>
            <a:r>
              <a:rPr lang="en-US" sz="24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Figure 2-55 Western climate division ratio of average snowfall (in) to winter precipitation (in)</a:t>
            </a:r>
          </a:p>
        </p:txBody>
      </p:sp>
    </p:spTree>
    <p:extLst>
      <p:ext uri="{BB962C8B-B14F-4D97-AF65-F5344CB8AC3E}">
        <p14:creationId xmlns:p14="http://schemas.microsoft.com/office/powerpoint/2010/main" val="21875184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114-F9E1-7586-A384-6BBDADDA5013}"/>
            </a:ext>
          </a:extLst>
        </p:cNvPr>
        <p:cNvGrpSpPr/>
        <p:nvPr/>
      </p:nvGrpSpPr>
      <p:grpSpPr>
        <a:xfrm>
          <a:off x="0" y="0"/>
          <a:ext cx="0" cy="0"/>
          <a:chOff x="0" y="0"/>
          <a:chExt cx="0" cy="0"/>
        </a:xfrm>
      </p:grpSpPr>
      <p:sp>
        <p:nvSpPr>
          <p:cNvPr id="30" name="TextBox 29">
            <a:extLst>
              <a:ext uri="{FF2B5EF4-FFF2-40B4-BE49-F238E27FC236}">
                <a16:creationId xmlns:a16="http://schemas.microsoft.com/office/drawing/2014/main" id="{1C65B5EE-FD28-9DA3-C17F-40580C171ABB}"/>
              </a:ext>
            </a:extLst>
          </p:cNvPr>
          <p:cNvSpPr txBox="1"/>
          <p:nvPr/>
        </p:nvSpPr>
        <p:spPr>
          <a:xfrm>
            <a:off x="208608" y="359942"/>
            <a:ext cx="3487271" cy="5632311"/>
          </a:xfrm>
          <a:prstGeom prst="rect">
            <a:avLst/>
          </a:prstGeom>
          <a:solidFill>
            <a:schemeClr val="bg1"/>
          </a:solidFill>
        </p:spPr>
        <p:txBody>
          <a:bodyPr wrap="square" rtlCol="0">
            <a:spAutoFit/>
          </a:bodyPr>
          <a:lstStyle/>
          <a:p>
            <a:r>
              <a:rPr lang="en-US" b="1" dirty="0">
                <a:solidFill>
                  <a:schemeClr val="tx2"/>
                </a:solidFill>
              </a:rPr>
              <a:t>Supplemental Figure: Ratio of average snowfall (in) to winter precipitation (in) statewide and by climate division. </a:t>
            </a:r>
          </a:p>
          <a:p>
            <a:endParaRPr lang="en-US" sz="1600" dirty="0"/>
          </a:p>
          <a:p>
            <a:r>
              <a:rPr lang="en-US" sz="1600" dirty="0"/>
              <a:t>Note: Each bar represents the average ratio within each decade displayed as it diverts away from the long-term average ratio (1930-2024, represented by the primary x axis (0)) which varies by division, and is displayed in the table. Decadal ratios above the long-term average are striped, and those below are solid filled. Each ratio represents how many inches of snow fell compared to every 1 inch of all liquid equivalent precipitation during winter months (DJF). </a:t>
            </a:r>
          </a:p>
          <a:p>
            <a:endParaRPr lang="en-US" sz="1600" dirty="0"/>
          </a:p>
          <a:p>
            <a:r>
              <a:rPr lang="en-US" sz="1600" dirty="0"/>
              <a:t>Source: </a:t>
            </a:r>
            <a:r>
              <a:rPr lang="en-US" sz="1600" dirty="0">
                <a:ea typeface="+mn-lt"/>
                <a:cs typeface="+mn-lt"/>
              </a:rPr>
              <a:t>(NOAA RCC ACIS dataset, accessed 2026). </a:t>
            </a:r>
            <a:endParaRPr lang="en-US" sz="1600" dirty="0"/>
          </a:p>
        </p:txBody>
      </p:sp>
      <p:pic>
        <p:nvPicPr>
          <p:cNvPr id="10" name="Picture 9" descr="Grouped bar chart compares climate-division ratios across sequential periods, using a zero baseline and gridlines to distinguish positive and negative values. Legend lists Statewide teal (10.38), Northeast red (11.24), Southeast purple (8.90), and West orange (9.97); largest positive bars cluster  in the 60s, while strongest negative values appear in recent periods.">
            <a:extLst>
              <a:ext uri="{FF2B5EF4-FFF2-40B4-BE49-F238E27FC236}">
                <a16:creationId xmlns:a16="http://schemas.microsoft.com/office/drawing/2014/main" id="{C47E92B5-5DB1-172F-0C44-5CF576468669}"/>
              </a:ext>
            </a:extLst>
          </p:cNvPr>
          <p:cNvPicPr>
            <a:picLocks noChangeAspect="1"/>
          </p:cNvPicPr>
          <p:nvPr/>
        </p:nvPicPr>
        <p:blipFill>
          <a:blip r:embed="rId3"/>
          <a:stretch>
            <a:fillRect/>
          </a:stretch>
        </p:blipFill>
        <p:spPr>
          <a:xfrm>
            <a:off x="3695879" y="1239973"/>
            <a:ext cx="8171969" cy="4845885"/>
          </a:xfrm>
          <a:prstGeom prst="rect">
            <a:avLst/>
          </a:prstGeom>
        </p:spPr>
      </p:pic>
    </p:spTree>
    <p:extLst>
      <p:ext uri="{BB962C8B-B14F-4D97-AF65-F5344CB8AC3E}">
        <p14:creationId xmlns:p14="http://schemas.microsoft.com/office/powerpoint/2010/main" val="285207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1" ma:contentTypeDescription="Create a new document." ma:contentTypeScope="" ma:versionID="82db41b21640e51705b1058c596742d0">
  <xsd:schema xmlns:xsd="http://www.w3.org/2001/XMLSchema" xmlns:xs="http://www.w3.org/2001/XMLSchema" xmlns:p="http://schemas.microsoft.com/office/2006/metadata/properties" xmlns:ns2="9d4f71dd-dfa9-4610-8a13-3f40ac84ca7b" targetNamespace="http://schemas.microsoft.com/office/2006/metadata/properties" ma:root="true" ma:fieldsID="40cff7e34f45380e551a2edcc55fcfd6"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2.xml><?xml version="1.0" encoding="utf-8"?>
<ds:datastoreItem xmlns:ds="http://schemas.openxmlformats.org/officeDocument/2006/customXml" ds:itemID="{E3413AD4-741F-4F1E-8C6B-35B3DB54C670}">
  <ds:schemaRefs>
    <ds:schemaRef ds:uri="http://purl.org/dc/elements/1.1/"/>
    <ds:schemaRef ds:uri="http://www.w3.org/XML/1998/namespace"/>
    <ds:schemaRef ds:uri="http://schemas.microsoft.com/office/2006/documentManagement/types"/>
    <ds:schemaRef ds:uri="http://schemas.microsoft.com/office/2006/metadata/properties"/>
    <ds:schemaRef ds:uri="9d4f71dd-dfa9-4610-8a13-3f40ac84ca7b"/>
    <ds:schemaRef ds:uri="http://purl.org/dc/terms/"/>
    <ds:schemaRef ds:uri="http://schemas.openxmlformats.org/package/2006/metadata/core-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24856ED3-9029-4AC1-8D44-DD08DD74F5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4f71dd-dfa9-4610-8a13-3f40ac84ca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78709</TotalTime>
  <Words>7820</Words>
  <Application>Microsoft Office PowerPoint</Application>
  <PresentationFormat>Widescreen</PresentationFormat>
  <Paragraphs>412</Paragraphs>
  <Slides>86</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86</vt:i4>
      </vt:variant>
    </vt:vector>
  </HeadingPairs>
  <TitlesOfParts>
    <vt:vector size="97" baseType="lpstr">
      <vt:lpstr>Aptos</vt:lpstr>
      <vt:lpstr>Aptos Display</vt:lpstr>
      <vt:lpstr>Aptos Narrow</vt:lpstr>
      <vt:lpstr>Arial</vt:lpstr>
      <vt:lpstr>Calibri</vt:lpstr>
      <vt:lpstr>Century Gothic</vt:lpstr>
      <vt:lpstr>Lora SemiBold</vt:lpstr>
      <vt:lpstr>Poppins Medium</vt:lpstr>
      <vt:lpstr>Times New Roman</vt:lpstr>
      <vt:lpstr>WordVisi_MSFontService</vt:lpstr>
      <vt:lpstr>Office Theme</vt:lpstr>
      <vt:lpstr>Climate Change in Vermont</vt:lpstr>
      <vt:lpstr>PowerPoint Presentation</vt:lpstr>
      <vt:lpstr>PowerPoint Presentation</vt:lpstr>
      <vt:lpstr>PowerPoint Presentation</vt:lpstr>
      <vt:lpstr>PowerPoint Presentation</vt:lpstr>
      <vt:lpstr>PowerPoint Presentation</vt:lpstr>
      <vt:lpstr>2.3 Methods</vt:lpstr>
      <vt:lpstr>PowerPoint Presentation</vt:lpstr>
      <vt:lpstr>PowerPoint Presentation</vt:lpstr>
      <vt:lpstr> 2.4 Temperature</vt:lpstr>
      <vt:lpstr>PowerPoint Presentation</vt:lpstr>
      <vt:lpstr>PowerPoint Presentation</vt:lpstr>
      <vt:lpstr>PowerPoint Presentation</vt:lpstr>
      <vt:lpstr> 2.4.3 Winter Temperature</vt:lpstr>
      <vt:lpstr>PowerPoint Presentation</vt:lpstr>
      <vt:lpstr>PowerPoint Presentation</vt:lpstr>
      <vt:lpstr>PowerPoint Presentation</vt:lpstr>
      <vt:lpstr> 2.4.4 Summer Temperature</vt:lpstr>
      <vt:lpstr>PowerPoint Presentation</vt:lpstr>
      <vt:lpstr>PowerPoint Presentation</vt:lpstr>
      <vt:lpstr>PowerPoint Presentation</vt:lpstr>
      <vt:lpstr>PowerPoint Presentation</vt:lpstr>
      <vt:lpstr>PowerPoint Presentation</vt:lpstr>
      <vt:lpstr>Supplemental Figure: Absolute Humidity Statewide</vt:lpstr>
      <vt:lpstr> 2.5 Precipitation</vt:lpstr>
      <vt:lpstr>PowerPoint Presentation</vt:lpstr>
      <vt:lpstr>PowerPoint Presentation</vt:lpstr>
      <vt:lpstr>PowerPoint Presentation</vt:lpstr>
      <vt:lpstr> 2.5.3 Winter Precipitation</vt:lpstr>
      <vt:lpstr>PowerPoint Presentation</vt:lpstr>
      <vt:lpstr>PowerPoint Presentation</vt:lpstr>
      <vt:lpstr>PowerPoint Presentation</vt:lpstr>
      <vt:lpstr>PowerPoint Presentation</vt:lpstr>
      <vt:lpstr>PowerPoint Presentation</vt:lpstr>
      <vt:lpstr> 2.6 Extreme Weather Events</vt:lpstr>
      <vt:lpstr>PowerPoint Presentation</vt:lpstr>
      <vt:lpstr>PowerPoint Presentation</vt:lpstr>
      <vt:lpstr>PowerPoint Presentation</vt:lpstr>
      <vt:lpstr>PowerPoint Presentation</vt:lpstr>
      <vt:lpstr>PowerPoint Presentation</vt:lpstr>
      <vt:lpstr> 2.7 Vermont’s Future Climate</vt:lpstr>
      <vt:lpstr>PowerPoint Presentation</vt:lpstr>
      <vt:lpstr> 2.10 Appendix</vt:lpstr>
      <vt:lpstr>PowerPoint Presentation</vt:lpstr>
      <vt:lpstr>PowerPoint Presentation</vt:lpstr>
      <vt:lpstr> 2.10.2 Climate Division Annual Temperatures</vt:lpstr>
      <vt:lpstr>PowerPoint Presentation</vt:lpstr>
      <vt:lpstr>PowerPoint Presentation</vt:lpstr>
      <vt:lpstr>PowerPoint Presentation</vt:lpstr>
      <vt:lpstr>PowerPoint Presentation</vt:lpstr>
      <vt:lpstr>PowerPoint Presentation</vt:lpstr>
      <vt:lpstr>PowerPoint Presentation</vt:lpstr>
      <vt:lpstr>2.10.3 Climate Division Winter Temperatures</vt:lpstr>
      <vt:lpstr>PowerPoint Presentation</vt:lpstr>
      <vt:lpstr>PowerPoint Presentation</vt:lpstr>
      <vt:lpstr>PowerPoint Presentation</vt:lpstr>
      <vt:lpstr>PowerPoint Presentation</vt:lpstr>
      <vt:lpstr>PowerPoint Presentation</vt:lpstr>
      <vt:lpstr>PowerPoint Presentation</vt:lpstr>
      <vt:lpstr>2.10.3 Climate Division Summer Temperatures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Supplemental Figure: Summer Absolute Humidity by Climate Division</vt:lpstr>
      <vt:lpstr>2.10.3 Climate Division Annual Precipitation</vt:lpstr>
      <vt:lpstr>PowerPoint Presentation</vt:lpstr>
      <vt:lpstr>PowerPoint Presentation</vt:lpstr>
      <vt:lpstr>PowerPoint Presentation</vt:lpstr>
      <vt:lpstr>PowerPoint Presentation</vt:lpstr>
      <vt:lpstr>PowerPoint Presentation</vt:lpstr>
      <vt:lpstr>PowerPoint Presentation</vt:lpstr>
      <vt:lpstr>2.10.3 Climate Division Winter Precipitation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392</cp:revision>
  <dcterms:created xsi:type="dcterms:W3CDTF">2024-02-13T17:54:54Z</dcterms:created>
  <dcterms:modified xsi:type="dcterms:W3CDTF">2026-10-06T18:19:43Z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