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7" r:id="rId5"/>
    <p:sldId id="282" r:id="rId6"/>
    <p:sldId id="283" r:id="rId7"/>
    <p:sldId id="294" r:id="rId8"/>
    <p:sldId id="284" r:id="rId9"/>
    <p:sldId id="285" r:id="rId10"/>
    <p:sldId id="286" r:id="rId11"/>
    <p:sldId id="287" r:id="rId12"/>
    <p:sldId id="288" r:id="rId13"/>
    <p:sldId id="289" r:id="rId14"/>
    <p:sldId id="290" r:id="rId15"/>
    <p:sldId id="291" r:id="rId16"/>
    <p:sldId id="292" r:id="rId17"/>
    <p:sldId id="293" r:id="rId18"/>
    <p:sldId id="295" r:id="rId19"/>
    <p:sldId id="296" r:id="rId20"/>
    <p:sldId id="297" r:id="rId21"/>
    <p:sldId id="298" r:id="rId22"/>
    <p:sldId id="299" r:id="rId23"/>
    <p:sldId id="300" r:id="rId24"/>
    <p:sldId id="301" r:id="rId25"/>
    <p:sldId id="302" r:id="rId26"/>
    <p:sldId id="303" r:id="rId27"/>
    <p:sldId id="30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B51"/>
    <a:srgbClr val="154734"/>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646722-FDE0-40AF-B1C8-737AA8138F87}" v="9" dt="2026-09-10T16:33:27.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3" d="100"/>
          <a:sy n="43" d="100"/>
        </p:scale>
        <p:origin x="72" y="1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https://uvmoffice.sharepoint.com/sites/VCA3.0-VCA3.0Admin/Shared%20Documents/Needs%20Assessment%20VCA%202025/Data/VCA_NeedsAssessment_Survey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vmoffice.sharepoint.com/sites/VCA3.0-VCA3.0Admin/Shared%20Documents/Needs%20Assessment%20VCA%202025/Data/VCA_NeedsAssessment_Survey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vmoffice.sharepoint.com/sites/VCA3.0-VCA3.0Admin/Shared%20Documents/Needs%20Assessment%20VCA%202025/Data/VCA_NeedsAssessment_SurveyData.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https://uvmoffice.sharepoint.com/sites/VCA3.0-VCA3.0Admin/Shared%20Documents/Needs%20Assessment%20VCA%202025/Data/VCA_NeedsAssessment_Survey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uvmoffice.sharepoint.com/sites/VCA3.0-VCA3.0Admin/Shared%20Documents/Needs%20Assessment%20VCA%202025/Data/VCA_NeedsAssessment_SurveyData.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lnSpc>
                <a:spcPct val="100000"/>
              </a:lnSpc>
              <a:defRPr sz="1800" b="0" i="0" u="none" strike="noStrike" kern="1200" spc="0" baseline="0">
                <a:solidFill>
                  <a:schemeClr val="tx1">
                    <a:lumMod val="65000"/>
                    <a:lumOff val="35000"/>
                  </a:schemeClr>
                </a:solidFill>
                <a:latin typeface="+mn-lt"/>
                <a:ea typeface="+mn-ea"/>
                <a:cs typeface="+mn-cs"/>
              </a:defRPr>
            </a:pPr>
            <a:r>
              <a:rPr lang="en-US" sz="1800" b="1">
                <a:solidFill>
                  <a:sysClr val="windowText" lastClr="000000"/>
                </a:solidFill>
              </a:rPr>
              <a:t>Desired</a:t>
            </a:r>
            <a:r>
              <a:rPr lang="en-US" sz="1800" b="1" baseline="0">
                <a:solidFill>
                  <a:sysClr val="windowText" lastClr="000000"/>
                </a:solidFill>
              </a:rPr>
              <a:t> products for sharing content from the Vermont Climate Assessment</a:t>
            </a:r>
            <a:endParaRPr lang="en-US" sz="1800" b="1">
              <a:solidFill>
                <a:sysClr val="windowText" lastClr="000000"/>
              </a:solidFill>
            </a:endParaRPr>
          </a:p>
        </c:rich>
      </c:tx>
      <c:layout>
        <c:manualLayout>
          <c:xMode val="edge"/>
          <c:yMode val="edge"/>
          <c:x val="1.8367888020041096E-2"/>
          <c:y val="2.036356206169317E-2"/>
        </c:manualLayout>
      </c:layout>
      <c:overlay val="0"/>
      <c:spPr>
        <a:noFill/>
        <a:ln>
          <a:noFill/>
        </a:ln>
        <a:effectLst/>
      </c:spPr>
      <c:txPr>
        <a:bodyPr rot="0" spcFirstLastPara="1" vertOverflow="ellipsis" vert="horz" wrap="square" anchor="ctr" anchorCtr="1"/>
        <a:lstStyle/>
        <a:p>
          <a:pPr algn="l">
            <a:lnSpc>
              <a:spcPct val="100000"/>
            </a:lnSpc>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9773503051723582"/>
          <c:y val="0.11899743784399316"/>
          <c:w val="0.6558532830043271"/>
          <c:h val="0.75685163218827101"/>
        </c:manualLayout>
      </c:layout>
      <c:barChart>
        <c:barDir val="bar"/>
        <c:grouping val="clustered"/>
        <c:varyColors val="0"/>
        <c:ser>
          <c:idx val="0"/>
          <c:order val="0"/>
          <c:spPr>
            <a:solidFill>
              <a:schemeClr val="tx1"/>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EditedData_Pivot!$G$23:$G$30</c:f>
              <c:strCache>
                <c:ptCount val="8"/>
                <c:pt idx="0">
                  <c:v>Pre-recorded content</c:v>
                </c:pt>
                <c:pt idx="1">
                  <c:v>Social media campaigns/content</c:v>
                </c:pt>
                <c:pt idx="2">
                  <c:v>Live outreach events</c:v>
                </c:pt>
                <c:pt idx="3">
                  <c:v>PowerPoint slide decks</c:v>
                </c:pt>
                <c:pt idx="4">
                  <c:v>Policy briefs</c:v>
                </c:pt>
                <c:pt idx="5">
                  <c:v>Chapter summaries</c:v>
                </c:pt>
                <c:pt idx="6">
                  <c:v>Executive summary</c:v>
                </c:pt>
                <c:pt idx="7">
                  <c:v>Infographic/figures</c:v>
                </c:pt>
              </c:strCache>
            </c:strRef>
          </c:cat>
          <c:val>
            <c:numRef>
              <c:f>EditedData_Pivot!$I$23:$I$30</c:f>
              <c:numCache>
                <c:formatCode>0%</c:formatCode>
                <c:ptCount val="8"/>
                <c:pt idx="0">
                  <c:v>0.34653465346534651</c:v>
                </c:pt>
                <c:pt idx="1">
                  <c:v>0.34653465346534651</c:v>
                </c:pt>
                <c:pt idx="2">
                  <c:v>0.46534653465346537</c:v>
                </c:pt>
                <c:pt idx="3">
                  <c:v>0.47524752475247523</c:v>
                </c:pt>
                <c:pt idx="4">
                  <c:v>0.47524752475247523</c:v>
                </c:pt>
                <c:pt idx="5">
                  <c:v>0.62376237623762376</c:v>
                </c:pt>
                <c:pt idx="6">
                  <c:v>0.81188118811881194</c:v>
                </c:pt>
                <c:pt idx="7">
                  <c:v>0.84158415841584155</c:v>
                </c:pt>
              </c:numCache>
            </c:numRef>
          </c:val>
          <c:extLst>
            <c:ext xmlns:c16="http://schemas.microsoft.com/office/drawing/2014/chart" uri="{C3380CC4-5D6E-409C-BE32-E72D297353CC}">
              <c16:uniqueId val="{00000000-A7C5-409D-A4AB-7C3DB57E46F3}"/>
            </c:ext>
          </c:extLst>
        </c:ser>
        <c:dLbls>
          <c:dLblPos val="outEnd"/>
          <c:showLegendKey val="0"/>
          <c:showVal val="1"/>
          <c:showCatName val="0"/>
          <c:showSerName val="0"/>
          <c:showPercent val="0"/>
          <c:showBubbleSize val="0"/>
        </c:dLbls>
        <c:gapWidth val="182"/>
        <c:axId val="196574719"/>
        <c:axId val="196572799"/>
      </c:barChart>
      <c:catAx>
        <c:axId val="1965747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196572799"/>
        <c:crosses val="autoZero"/>
        <c:auto val="1"/>
        <c:lblAlgn val="ctr"/>
        <c:lblOffset val="100"/>
        <c:noMultiLvlLbl val="0"/>
      </c:catAx>
      <c:valAx>
        <c:axId val="19657279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196574719"/>
        <c:crosses val="autoZero"/>
        <c:crossBetween val="between"/>
      </c:valAx>
      <c:spPr>
        <a:noFill/>
        <a:ln>
          <a:noFill/>
        </a:ln>
        <a:effectLst/>
      </c:spPr>
    </c:plotArea>
    <c:plotVisOnly val="1"/>
    <c:dispBlanksAs val="gap"/>
    <c:showDLblsOverMax val="0"/>
  </c:chart>
  <c:spPr>
    <a:solidFill>
      <a:schemeClr val="bg1"/>
    </a:solidFill>
    <a:ln w="12700"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00" b="0" i="0" u="none" strike="noStrike" kern="1200" spc="0" baseline="0">
                <a:solidFill>
                  <a:schemeClr val="tx1">
                    <a:lumMod val="65000"/>
                    <a:lumOff val="35000"/>
                  </a:schemeClr>
                </a:solidFill>
                <a:latin typeface="+mn-lt"/>
                <a:ea typeface="+mn-ea"/>
                <a:cs typeface="+mn-cs"/>
              </a:defRPr>
            </a:pPr>
            <a:r>
              <a:rPr lang="en-US" sz="1800" b="1">
                <a:solidFill>
                  <a:sysClr val="windowText" lastClr="000000"/>
                </a:solidFill>
              </a:rPr>
              <a:t>Knowledge</a:t>
            </a:r>
            <a:r>
              <a:rPr lang="en-US" sz="1800" b="1" baseline="0">
                <a:solidFill>
                  <a:sysClr val="windowText" lastClr="000000"/>
                </a:solidFill>
              </a:rPr>
              <a:t> </a:t>
            </a:r>
            <a:r>
              <a:rPr lang="en-US" sz="1800" b="1">
                <a:solidFill>
                  <a:sysClr val="windowText" lastClr="000000"/>
                </a:solidFill>
              </a:rPr>
              <a:t>brokers interested in </a:t>
            </a:r>
            <a:r>
              <a:rPr lang="en-US" sz="1800" b="1" baseline="0">
                <a:solidFill>
                  <a:sysClr val="windowText" lastClr="000000"/>
                </a:solidFill>
              </a:rPr>
              <a:t>co-producing the Vermont Climate Assessment</a:t>
            </a:r>
            <a:endParaRPr lang="en-US" sz="1800" b="1">
              <a:solidFill>
                <a:sysClr val="windowText" lastClr="000000"/>
              </a:solidFill>
            </a:endParaRPr>
          </a:p>
        </c:rich>
      </c:tx>
      <c:layout>
        <c:manualLayout>
          <c:xMode val="edge"/>
          <c:yMode val="edge"/>
          <c:x val="1.5505873347196298E-2"/>
          <c:y val="1.8837252075064224E-2"/>
        </c:manualLayout>
      </c:layout>
      <c:overlay val="0"/>
      <c:spPr>
        <a:noFill/>
        <a:ln>
          <a:noFill/>
        </a:ln>
        <a:effectLst/>
      </c:spPr>
      <c:txPr>
        <a:bodyPr rot="0" spcFirstLastPara="1" vertOverflow="ellipsis" vert="horz" wrap="square" anchor="ctr" anchorCtr="1"/>
        <a:lstStyle/>
        <a:p>
          <a:pPr algn="l">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9960215057578587"/>
          <c:y val="0.12473758025708"/>
          <c:w val="0.65867538003394699"/>
          <c:h val="0.7663678122466836"/>
        </c:manualLayout>
      </c:layout>
      <c:barChart>
        <c:barDir val="bar"/>
        <c:grouping val="clustered"/>
        <c:varyColors val="0"/>
        <c:ser>
          <c:idx val="0"/>
          <c:order val="0"/>
          <c:spPr>
            <a:solidFill>
              <a:schemeClr val="tx1"/>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EditedData_Pivot!$T$4:$T$10</c:f>
              <c:strCache>
                <c:ptCount val="7"/>
                <c:pt idx="0">
                  <c:v>Communication help</c:v>
                </c:pt>
                <c:pt idx="1">
                  <c:v>Networking help</c:v>
                </c:pt>
                <c:pt idx="2">
                  <c:v>Mentor students</c:v>
                </c:pt>
                <c:pt idx="3">
                  <c:v>Chapter co-author</c:v>
                </c:pt>
                <c:pt idx="4">
                  <c:v>Develop the research agenda</c:v>
                </c:pt>
                <c:pt idx="5">
                  <c:v>Provide data</c:v>
                </c:pt>
                <c:pt idx="6">
                  <c:v>Chapter review</c:v>
                </c:pt>
              </c:strCache>
            </c:strRef>
          </c:cat>
          <c:val>
            <c:numRef>
              <c:f>EditedData_Pivot!$V$4:$V$10</c:f>
              <c:numCache>
                <c:formatCode>0%</c:formatCode>
                <c:ptCount val="7"/>
                <c:pt idx="0">
                  <c:v>0.12871287128712872</c:v>
                </c:pt>
                <c:pt idx="1">
                  <c:v>0.14851485148514851</c:v>
                </c:pt>
                <c:pt idx="2">
                  <c:v>0.14851485148514851</c:v>
                </c:pt>
                <c:pt idx="3">
                  <c:v>0.15841584158415842</c:v>
                </c:pt>
                <c:pt idx="4">
                  <c:v>0.16831683168316833</c:v>
                </c:pt>
                <c:pt idx="5">
                  <c:v>0.20792079207920791</c:v>
                </c:pt>
                <c:pt idx="6">
                  <c:v>0.34653465346534651</c:v>
                </c:pt>
              </c:numCache>
            </c:numRef>
          </c:val>
          <c:extLst>
            <c:ext xmlns:c16="http://schemas.microsoft.com/office/drawing/2014/chart" uri="{C3380CC4-5D6E-409C-BE32-E72D297353CC}">
              <c16:uniqueId val="{00000000-7B50-4064-B1EC-EA4863D10E3B}"/>
            </c:ext>
          </c:extLst>
        </c:ser>
        <c:dLbls>
          <c:dLblPos val="outEnd"/>
          <c:showLegendKey val="0"/>
          <c:showVal val="1"/>
          <c:showCatName val="0"/>
          <c:showSerName val="0"/>
          <c:showPercent val="0"/>
          <c:showBubbleSize val="0"/>
        </c:dLbls>
        <c:gapWidth val="182"/>
        <c:axId val="1050950768"/>
        <c:axId val="1050951248"/>
      </c:barChart>
      <c:catAx>
        <c:axId val="1050950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1050951248"/>
        <c:crosses val="autoZero"/>
        <c:auto val="1"/>
        <c:lblAlgn val="ctr"/>
        <c:lblOffset val="100"/>
        <c:noMultiLvlLbl val="0"/>
      </c:catAx>
      <c:valAx>
        <c:axId val="105095124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1050950768"/>
        <c:crosses val="autoZero"/>
        <c:crossBetween val="between"/>
      </c:valAx>
      <c:spPr>
        <a:noFill/>
        <a:ln>
          <a:noFill/>
        </a:ln>
        <a:effectLst/>
      </c:spPr>
    </c:plotArea>
    <c:plotVisOnly val="1"/>
    <c:dispBlanksAs val="gap"/>
    <c:showDLblsOverMax val="0"/>
  </c:chart>
  <c:spPr>
    <a:solidFill>
      <a:schemeClr val="bg1"/>
    </a:solidFill>
    <a:ln w="12700"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00" b="0" i="0" u="none" strike="noStrike" kern="1200" spc="0" baseline="0">
                <a:solidFill>
                  <a:schemeClr val="tx1">
                    <a:lumMod val="65000"/>
                    <a:lumOff val="35000"/>
                  </a:schemeClr>
                </a:solidFill>
                <a:latin typeface="+mn-lt"/>
                <a:ea typeface="+mn-ea"/>
                <a:cs typeface="+mn-cs"/>
              </a:defRPr>
            </a:pPr>
            <a:r>
              <a:rPr lang="en-US" sz="1800" b="1">
                <a:solidFill>
                  <a:sysClr val="windowText" lastClr="000000"/>
                </a:solidFill>
              </a:rPr>
              <a:t>Knowledge</a:t>
            </a:r>
            <a:r>
              <a:rPr lang="en-US" sz="1800" b="1" baseline="0">
                <a:solidFill>
                  <a:sysClr val="windowText" lastClr="000000"/>
                </a:solidFill>
              </a:rPr>
              <a:t> broker evaluation of VCA 2021</a:t>
            </a:r>
            <a:endParaRPr lang="en-US" sz="1800" b="1">
              <a:solidFill>
                <a:sysClr val="windowText" lastClr="000000"/>
              </a:solidFill>
            </a:endParaRPr>
          </a:p>
        </c:rich>
      </c:tx>
      <c:layout>
        <c:manualLayout>
          <c:xMode val="edge"/>
          <c:yMode val="edge"/>
          <c:x val="1.844126449258103E-2"/>
          <c:y val="2.592178116211764E-2"/>
        </c:manualLayout>
      </c:layout>
      <c:overlay val="0"/>
      <c:spPr>
        <a:noFill/>
        <a:ln>
          <a:noFill/>
        </a:ln>
        <a:effectLst/>
      </c:spPr>
      <c:txPr>
        <a:bodyPr rot="0" spcFirstLastPara="1" vertOverflow="ellipsis" vert="horz" wrap="square" anchor="ctr" anchorCtr="1"/>
        <a:lstStyle/>
        <a:p>
          <a:pPr algn="l">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2647721919375449E-2"/>
          <c:y val="0.17657707926791644"/>
          <c:w val="0.9112872669762434"/>
          <c:h val="0.57943878707232432"/>
        </c:manualLayout>
      </c:layout>
      <c:barChart>
        <c:barDir val="col"/>
        <c:grouping val="clustered"/>
        <c:varyColors val="0"/>
        <c:ser>
          <c:idx val="0"/>
          <c:order val="0"/>
          <c:tx>
            <c:strRef>
              <c:f>EditedData_Pivot!$O$15</c:f>
              <c:strCache>
                <c:ptCount val="1"/>
                <c:pt idx="0">
                  <c:v>Believable</c:v>
                </c:pt>
              </c:strCache>
            </c:strRef>
          </c:tx>
          <c:spPr>
            <a:solidFill>
              <a:srgbClr val="0000A2"/>
            </a:solidFill>
            <a:ln>
              <a:noFill/>
            </a:ln>
            <a:effectLst/>
          </c:spPr>
          <c:invertIfNegative val="0"/>
          <c:cat>
            <c:strRef>
              <c:f>EditedData_Pivot!$N$16:$N$23</c:f>
              <c:strCache>
                <c:ptCount val="8"/>
                <c:pt idx="0">
                  <c:v>Strongly agree</c:v>
                </c:pt>
                <c:pt idx="1">
                  <c:v>Agree</c:v>
                </c:pt>
                <c:pt idx="2">
                  <c:v>Somewhat agree</c:v>
                </c:pt>
                <c:pt idx="3">
                  <c:v>Neither agree nor disagree</c:v>
                </c:pt>
                <c:pt idx="4">
                  <c:v>Somewhat disagree</c:v>
                </c:pt>
                <c:pt idx="5">
                  <c:v>Disagree</c:v>
                </c:pt>
                <c:pt idx="6">
                  <c:v>Strongly disagree</c:v>
                </c:pt>
                <c:pt idx="7">
                  <c:v>NA</c:v>
                </c:pt>
              </c:strCache>
            </c:strRef>
          </c:cat>
          <c:val>
            <c:numRef>
              <c:f>EditedData_Pivot!$O$26:$O$33</c:f>
              <c:numCache>
                <c:formatCode>0%</c:formatCode>
                <c:ptCount val="8"/>
                <c:pt idx="0">
                  <c:v>0.5714285714285714</c:v>
                </c:pt>
                <c:pt idx="1">
                  <c:v>0.21428571428571427</c:v>
                </c:pt>
                <c:pt idx="2">
                  <c:v>0.10714285714285714</c:v>
                </c:pt>
                <c:pt idx="3">
                  <c:v>0</c:v>
                </c:pt>
                <c:pt idx="4">
                  <c:v>3.5714285714285712E-2</c:v>
                </c:pt>
                <c:pt idx="5">
                  <c:v>0</c:v>
                </c:pt>
                <c:pt idx="6">
                  <c:v>7.1428571428571425E-2</c:v>
                </c:pt>
                <c:pt idx="7">
                  <c:v>0</c:v>
                </c:pt>
              </c:numCache>
            </c:numRef>
          </c:val>
          <c:extLst>
            <c:ext xmlns:c16="http://schemas.microsoft.com/office/drawing/2014/chart" uri="{C3380CC4-5D6E-409C-BE32-E72D297353CC}">
              <c16:uniqueId val="{00000000-697D-4F7A-96D7-8DE789B2ADC8}"/>
            </c:ext>
          </c:extLst>
        </c:ser>
        <c:ser>
          <c:idx val="1"/>
          <c:order val="1"/>
          <c:tx>
            <c:strRef>
              <c:f>EditedData_Pivot!$P$15</c:f>
              <c:strCache>
                <c:ptCount val="1"/>
                <c:pt idx="0">
                  <c:v>Relevant</c:v>
                </c:pt>
              </c:strCache>
            </c:strRef>
          </c:tx>
          <c:spPr>
            <a:solidFill>
              <a:srgbClr val="E9C716"/>
            </a:solidFill>
            <a:ln>
              <a:noFill/>
            </a:ln>
            <a:effectLst/>
          </c:spPr>
          <c:invertIfNegative val="0"/>
          <c:cat>
            <c:strRef>
              <c:f>EditedData_Pivot!$N$16:$N$23</c:f>
              <c:strCache>
                <c:ptCount val="8"/>
                <c:pt idx="0">
                  <c:v>Strongly agree</c:v>
                </c:pt>
                <c:pt idx="1">
                  <c:v>Agree</c:v>
                </c:pt>
                <c:pt idx="2">
                  <c:v>Somewhat agree</c:v>
                </c:pt>
                <c:pt idx="3">
                  <c:v>Neither agree nor disagree</c:v>
                </c:pt>
                <c:pt idx="4">
                  <c:v>Somewhat disagree</c:v>
                </c:pt>
                <c:pt idx="5">
                  <c:v>Disagree</c:v>
                </c:pt>
                <c:pt idx="6">
                  <c:v>Strongly disagree</c:v>
                </c:pt>
                <c:pt idx="7">
                  <c:v>NA</c:v>
                </c:pt>
              </c:strCache>
            </c:strRef>
          </c:cat>
          <c:val>
            <c:numRef>
              <c:f>EditedData_Pivot!$P$26:$P$33</c:f>
              <c:numCache>
                <c:formatCode>0%</c:formatCode>
                <c:ptCount val="8"/>
                <c:pt idx="0">
                  <c:v>0.5</c:v>
                </c:pt>
                <c:pt idx="1">
                  <c:v>0.35714285714285715</c:v>
                </c:pt>
                <c:pt idx="2">
                  <c:v>7.1428571428571425E-2</c:v>
                </c:pt>
                <c:pt idx="3">
                  <c:v>0</c:v>
                </c:pt>
                <c:pt idx="4">
                  <c:v>0</c:v>
                </c:pt>
                <c:pt idx="5">
                  <c:v>0</c:v>
                </c:pt>
                <c:pt idx="6">
                  <c:v>7.1428571428571425E-2</c:v>
                </c:pt>
                <c:pt idx="7">
                  <c:v>0</c:v>
                </c:pt>
              </c:numCache>
            </c:numRef>
          </c:val>
          <c:extLst>
            <c:ext xmlns:c16="http://schemas.microsoft.com/office/drawing/2014/chart" uri="{C3380CC4-5D6E-409C-BE32-E72D297353CC}">
              <c16:uniqueId val="{00000001-697D-4F7A-96D7-8DE789B2ADC8}"/>
            </c:ext>
          </c:extLst>
        </c:ser>
        <c:ser>
          <c:idx val="2"/>
          <c:order val="2"/>
          <c:tx>
            <c:strRef>
              <c:f>EditedData_Pivot!$Q$15</c:f>
              <c:strCache>
                <c:ptCount val="1"/>
                <c:pt idx="0">
                  <c:v>Transparent/Fair</c:v>
                </c:pt>
              </c:strCache>
            </c:strRef>
          </c:tx>
          <c:spPr>
            <a:solidFill>
              <a:srgbClr val="50AD9F"/>
            </a:solidFill>
            <a:ln>
              <a:noFill/>
            </a:ln>
            <a:effectLst/>
          </c:spPr>
          <c:invertIfNegative val="0"/>
          <c:cat>
            <c:strRef>
              <c:f>EditedData_Pivot!$N$16:$N$23</c:f>
              <c:strCache>
                <c:ptCount val="8"/>
                <c:pt idx="0">
                  <c:v>Strongly agree</c:v>
                </c:pt>
                <c:pt idx="1">
                  <c:v>Agree</c:v>
                </c:pt>
                <c:pt idx="2">
                  <c:v>Somewhat agree</c:v>
                </c:pt>
                <c:pt idx="3">
                  <c:v>Neither agree nor disagree</c:v>
                </c:pt>
                <c:pt idx="4">
                  <c:v>Somewhat disagree</c:v>
                </c:pt>
                <c:pt idx="5">
                  <c:v>Disagree</c:v>
                </c:pt>
                <c:pt idx="6">
                  <c:v>Strongly disagree</c:v>
                </c:pt>
                <c:pt idx="7">
                  <c:v>NA</c:v>
                </c:pt>
              </c:strCache>
            </c:strRef>
          </c:cat>
          <c:val>
            <c:numRef>
              <c:f>EditedData_Pivot!$Q$26:$Q$33</c:f>
              <c:numCache>
                <c:formatCode>0%</c:formatCode>
                <c:ptCount val="8"/>
                <c:pt idx="0">
                  <c:v>0.35714285714285715</c:v>
                </c:pt>
                <c:pt idx="1">
                  <c:v>0.14285714285714285</c:v>
                </c:pt>
                <c:pt idx="2">
                  <c:v>7.1428571428571425E-2</c:v>
                </c:pt>
                <c:pt idx="3">
                  <c:v>0.21428571428571427</c:v>
                </c:pt>
                <c:pt idx="4">
                  <c:v>3.5714285714285712E-2</c:v>
                </c:pt>
                <c:pt idx="5">
                  <c:v>3.5714285714285712E-2</c:v>
                </c:pt>
                <c:pt idx="6">
                  <c:v>3.5714285714285712E-2</c:v>
                </c:pt>
                <c:pt idx="7">
                  <c:v>0.10714285714285714</c:v>
                </c:pt>
              </c:numCache>
            </c:numRef>
          </c:val>
          <c:extLst>
            <c:ext xmlns:c16="http://schemas.microsoft.com/office/drawing/2014/chart" uri="{C3380CC4-5D6E-409C-BE32-E72D297353CC}">
              <c16:uniqueId val="{00000002-697D-4F7A-96D7-8DE789B2ADC8}"/>
            </c:ext>
          </c:extLst>
        </c:ser>
        <c:ser>
          <c:idx val="3"/>
          <c:order val="3"/>
          <c:tx>
            <c:strRef>
              <c:f>EditedData_Pivot!$R$15</c:f>
              <c:strCache>
                <c:ptCount val="1"/>
                <c:pt idx="0">
                  <c:v>Accessible</c:v>
                </c:pt>
              </c:strCache>
            </c:strRef>
          </c:tx>
          <c:spPr>
            <a:solidFill>
              <a:srgbClr val="BC272D"/>
            </a:solidFill>
            <a:ln>
              <a:noFill/>
            </a:ln>
            <a:effectLst/>
          </c:spPr>
          <c:invertIfNegative val="0"/>
          <c:cat>
            <c:strRef>
              <c:f>EditedData_Pivot!$N$16:$N$23</c:f>
              <c:strCache>
                <c:ptCount val="8"/>
                <c:pt idx="0">
                  <c:v>Strongly agree</c:v>
                </c:pt>
                <c:pt idx="1">
                  <c:v>Agree</c:v>
                </c:pt>
                <c:pt idx="2">
                  <c:v>Somewhat agree</c:v>
                </c:pt>
                <c:pt idx="3">
                  <c:v>Neither agree nor disagree</c:v>
                </c:pt>
                <c:pt idx="4">
                  <c:v>Somewhat disagree</c:v>
                </c:pt>
                <c:pt idx="5">
                  <c:v>Disagree</c:v>
                </c:pt>
                <c:pt idx="6">
                  <c:v>Strongly disagree</c:v>
                </c:pt>
                <c:pt idx="7">
                  <c:v>NA</c:v>
                </c:pt>
              </c:strCache>
            </c:strRef>
          </c:cat>
          <c:val>
            <c:numRef>
              <c:f>EditedData_Pivot!$R$26:$R$33</c:f>
              <c:numCache>
                <c:formatCode>0%</c:formatCode>
                <c:ptCount val="8"/>
                <c:pt idx="0">
                  <c:v>0.17857142857142858</c:v>
                </c:pt>
                <c:pt idx="1">
                  <c:v>0.42857142857142855</c:v>
                </c:pt>
                <c:pt idx="2">
                  <c:v>0.17857142857142858</c:v>
                </c:pt>
                <c:pt idx="3">
                  <c:v>3.5714285714285712E-2</c:v>
                </c:pt>
                <c:pt idx="4">
                  <c:v>0.14285714285714285</c:v>
                </c:pt>
                <c:pt idx="5">
                  <c:v>0</c:v>
                </c:pt>
                <c:pt idx="6">
                  <c:v>3.5714285714285712E-2</c:v>
                </c:pt>
                <c:pt idx="7">
                  <c:v>0</c:v>
                </c:pt>
              </c:numCache>
            </c:numRef>
          </c:val>
          <c:extLst>
            <c:ext xmlns:c16="http://schemas.microsoft.com/office/drawing/2014/chart" uri="{C3380CC4-5D6E-409C-BE32-E72D297353CC}">
              <c16:uniqueId val="{00000003-697D-4F7A-96D7-8DE789B2ADC8}"/>
            </c:ext>
          </c:extLst>
        </c:ser>
        <c:dLbls>
          <c:showLegendKey val="0"/>
          <c:showVal val="0"/>
          <c:showCatName val="0"/>
          <c:showSerName val="0"/>
          <c:showPercent val="0"/>
          <c:showBubbleSize val="0"/>
        </c:dLbls>
        <c:gapWidth val="219"/>
        <c:overlap val="-27"/>
        <c:axId val="641107376"/>
        <c:axId val="641107856"/>
      </c:barChart>
      <c:catAx>
        <c:axId val="64110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641107856"/>
        <c:crosses val="autoZero"/>
        <c:auto val="1"/>
        <c:lblAlgn val="ctr"/>
        <c:lblOffset val="100"/>
        <c:noMultiLvlLbl val="0"/>
      </c:catAx>
      <c:valAx>
        <c:axId val="6411078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64110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12700"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1">
                <a:solidFill>
                  <a:sysClr val="windowText" lastClr="000000"/>
                </a:solidFill>
              </a:rPr>
              <a:t>Sectors</a:t>
            </a:r>
            <a:r>
              <a:rPr lang="en-US" sz="1800" b="1" baseline="0">
                <a:solidFill>
                  <a:sysClr val="windowText" lastClr="000000"/>
                </a:solidFill>
              </a:rPr>
              <a:t> that knowledge brokers work in</a:t>
            </a:r>
            <a:endParaRPr lang="en-US" sz="1800" b="1">
              <a:solidFill>
                <a:sysClr val="windowText" lastClr="000000"/>
              </a:solidFill>
            </a:endParaRPr>
          </a:p>
        </c:rich>
      </c:tx>
      <c:layout>
        <c:manualLayout>
          <c:xMode val="edge"/>
          <c:yMode val="edge"/>
          <c:x val="2.0305555555555563E-2"/>
          <c:y val="2.314814814814814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3900938926028601"/>
          <c:y val="0.11561122469449418"/>
          <c:w val="0.60836558333722335"/>
          <c:h val="0.77735962115928503"/>
        </c:manualLayout>
      </c:layout>
      <c:barChart>
        <c:barDir val="bar"/>
        <c:grouping val="clustered"/>
        <c:varyColors val="0"/>
        <c:ser>
          <c:idx val="0"/>
          <c:order val="0"/>
          <c:spPr>
            <a:solidFill>
              <a:schemeClr val="tx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EditedData_Pivot!$G$5:$G$15</c:f>
              <c:strCache>
                <c:ptCount val="11"/>
                <c:pt idx="0">
                  <c:v>Public Health</c:v>
                </c:pt>
                <c:pt idx="1">
                  <c:v>Fish &amp; Wildlife</c:v>
                </c:pt>
                <c:pt idx="2">
                  <c:v>Recreation &amp; Tourism</c:v>
                </c:pt>
                <c:pt idx="3">
                  <c:v>Transportation &amp; Infrastructure</c:v>
                </c:pt>
                <c:pt idx="4">
                  <c:v>Water Resources</c:v>
                </c:pt>
                <c:pt idx="5">
                  <c:v>Education</c:v>
                </c:pt>
                <c:pt idx="6">
                  <c:v>Agriculture &amp; Food Systems</c:v>
                </c:pt>
                <c:pt idx="7">
                  <c:v>Energy</c:v>
                </c:pt>
                <c:pt idx="8">
                  <c:v>Community Development</c:v>
                </c:pt>
                <c:pt idx="9">
                  <c:v>Forestry</c:v>
                </c:pt>
                <c:pt idx="10">
                  <c:v>Physical Climate or Climate Policy</c:v>
                </c:pt>
              </c:strCache>
            </c:strRef>
          </c:cat>
          <c:val>
            <c:numRef>
              <c:f>EditedData_Pivot!$I$5:$I$15</c:f>
              <c:numCache>
                <c:formatCode>0.0%</c:formatCode>
                <c:ptCount val="11"/>
                <c:pt idx="0">
                  <c:v>4.9504950495049507E-2</c:v>
                </c:pt>
                <c:pt idx="1">
                  <c:v>6.9306930693069313E-2</c:v>
                </c:pt>
                <c:pt idx="2">
                  <c:v>0.10891089108910891</c:v>
                </c:pt>
                <c:pt idx="3">
                  <c:v>0.14851485148514851</c:v>
                </c:pt>
                <c:pt idx="4">
                  <c:v>0.18811881188118812</c:v>
                </c:pt>
                <c:pt idx="5">
                  <c:v>0.18811881188118812</c:v>
                </c:pt>
                <c:pt idx="6">
                  <c:v>0.18811881188118812</c:v>
                </c:pt>
                <c:pt idx="7">
                  <c:v>0.19801980198019803</c:v>
                </c:pt>
                <c:pt idx="8">
                  <c:v>0.22772277227722773</c:v>
                </c:pt>
                <c:pt idx="9">
                  <c:v>0.23762376237623761</c:v>
                </c:pt>
                <c:pt idx="10">
                  <c:v>0.23762376237623761</c:v>
                </c:pt>
              </c:numCache>
            </c:numRef>
          </c:val>
          <c:extLst>
            <c:ext xmlns:c16="http://schemas.microsoft.com/office/drawing/2014/chart" uri="{C3380CC4-5D6E-409C-BE32-E72D297353CC}">
              <c16:uniqueId val="{00000000-D190-4DEC-B75E-0EA843064EBD}"/>
            </c:ext>
          </c:extLst>
        </c:ser>
        <c:dLbls>
          <c:dLblPos val="outEnd"/>
          <c:showLegendKey val="0"/>
          <c:showVal val="1"/>
          <c:showCatName val="0"/>
          <c:showSerName val="0"/>
          <c:showPercent val="0"/>
          <c:showBubbleSize val="0"/>
        </c:dLbls>
        <c:gapWidth val="182"/>
        <c:axId val="1232914224"/>
        <c:axId val="2095685328"/>
      </c:barChart>
      <c:catAx>
        <c:axId val="1232914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2095685328"/>
        <c:crosses val="autoZero"/>
        <c:auto val="1"/>
        <c:lblAlgn val="ctr"/>
        <c:lblOffset val="100"/>
        <c:noMultiLvlLbl val="0"/>
      </c:catAx>
      <c:valAx>
        <c:axId val="209568532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1232914224"/>
        <c:crosses val="autoZero"/>
        <c:crossBetween val="between"/>
      </c:valAx>
      <c:spPr>
        <a:noFill/>
        <a:ln>
          <a:noFill/>
        </a:ln>
        <a:effectLst/>
      </c:spPr>
    </c:plotArea>
    <c:plotVisOnly val="1"/>
    <c:dispBlanksAs val="gap"/>
    <c:showDLblsOverMax val="0"/>
  </c:chart>
  <c:spPr>
    <a:solidFill>
      <a:schemeClr val="bg1"/>
    </a:solidFill>
    <a:ln w="12700"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1">
                <a:solidFill>
                  <a:sysClr val="windowText" lastClr="000000"/>
                </a:solidFill>
              </a:rPr>
              <a:t>Industries that</a:t>
            </a:r>
            <a:r>
              <a:rPr lang="en-US" sz="1800" b="1" baseline="0">
                <a:solidFill>
                  <a:sysClr val="windowText" lastClr="000000"/>
                </a:solidFill>
              </a:rPr>
              <a:t> our knowledge brokers work in</a:t>
            </a:r>
            <a:endParaRPr lang="en-US" sz="1800" b="1">
              <a:solidFill>
                <a:sysClr val="windowText" lastClr="000000"/>
              </a:solidFill>
            </a:endParaRPr>
          </a:p>
        </c:rich>
      </c:tx>
      <c:layout>
        <c:manualLayout>
          <c:xMode val="edge"/>
          <c:yMode val="edge"/>
          <c:x val="2.9555555555555557E-2"/>
          <c:y val="2.7777777777777776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7732333993010233"/>
          <c:y val="0.15730407523510975"/>
          <c:w val="0.67668196555644444"/>
          <c:h val="0.67456668229950878"/>
        </c:manualLayout>
      </c:layout>
      <c:barChart>
        <c:barDir val="bar"/>
        <c:grouping val="clustered"/>
        <c:varyColors val="0"/>
        <c:ser>
          <c:idx val="0"/>
          <c:order val="0"/>
          <c:spPr>
            <a:solidFill>
              <a:schemeClr val="tx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EditedData_Pivot!$N$5:$N$9</c:f>
              <c:strCache>
                <c:ptCount val="5"/>
                <c:pt idx="0">
                  <c:v>Private Industry</c:v>
                </c:pt>
                <c:pt idx="1">
                  <c:v>Other</c:v>
                </c:pt>
                <c:pt idx="2">
                  <c:v>Academia &amp; Education</c:v>
                </c:pt>
                <c:pt idx="3">
                  <c:v>Non-profit &amp; Advocacy</c:v>
                </c:pt>
                <c:pt idx="4">
                  <c:v>Government</c:v>
                </c:pt>
              </c:strCache>
            </c:strRef>
          </c:cat>
          <c:val>
            <c:numRef>
              <c:f>EditedData_Pivot!$P$5:$P$9</c:f>
              <c:numCache>
                <c:formatCode>0.0%</c:formatCode>
                <c:ptCount val="5"/>
                <c:pt idx="0">
                  <c:v>7.9207920792079209E-2</c:v>
                </c:pt>
                <c:pt idx="1">
                  <c:v>9.9009900990099015E-2</c:v>
                </c:pt>
                <c:pt idx="2">
                  <c:v>0.14851485148514851</c:v>
                </c:pt>
                <c:pt idx="3">
                  <c:v>0.21782178217821782</c:v>
                </c:pt>
                <c:pt idx="4">
                  <c:v>0.37623762376237624</c:v>
                </c:pt>
              </c:numCache>
            </c:numRef>
          </c:val>
          <c:extLst>
            <c:ext xmlns:c16="http://schemas.microsoft.com/office/drawing/2014/chart" uri="{C3380CC4-5D6E-409C-BE32-E72D297353CC}">
              <c16:uniqueId val="{00000000-AB10-419F-8C05-7C18F02E268B}"/>
            </c:ext>
          </c:extLst>
        </c:ser>
        <c:dLbls>
          <c:dLblPos val="outEnd"/>
          <c:showLegendKey val="0"/>
          <c:showVal val="1"/>
          <c:showCatName val="0"/>
          <c:showSerName val="0"/>
          <c:showPercent val="0"/>
          <c:showBubbleSize val="0"/>
        </c:dLbls>
        <c:gapWidth val="182"/>
        <c:axId val="1184429520"/>
        <c:axId val="1184430480"/>
      </c:barChart>
      <c:catAx>
        <c:axId val="1184429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1184430480"/>
        <c:crosses val="autoZero"/>
        <c:auto val="1"/>
        <c:lblAlgn val="ctr"/>
        <c:lblOffset val="100"/>
        <c:noMultiLvlLbl val="0"/>
      </c:catAx>
      <c:valAx>
        <c:axId val="1184430480"/>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1184429520"/>
        <c:crosses val="autoZero"/>
        <c:crossBetween val="between"/>
        <c:majorUnit val="0.1"/>
      </c:valAx>
      <c:spPr>
        <a:noFill/>
        <a:ln>
          <a:noFill/>
        </a:ln>
        <a:effectLst/>
      </c:spPr>
    </c:plotArea>
    <c:plotVisOnly val="1"/>
    <c:dispBlanksAs val="gap"/>
    <c:showDLblsOverMax val="0"/>
  </c:chart>
  <c:spPr>
    <a:solidFill>
      <a:schemeClr val="bg1"/>
    </a:solidFill>
    <a:ln w="12700"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0.02485</cdr:x>
      <cdr:y>0.01671</cdr:y>
    </cdr:from>
    <cdr:to>
      <cdr:x>0.98225</cdr:x>
      <cdr:y>0.1671</cdr:y>
    </cdr:to>
    <cdr:sp macro="" textlink="">
      <cdr:nvSpPr>
        <cdr:cNvPr id="2" name="Text Box 1"/>
        <cdr:cNvSpPr txBox="1"/>
      </cdr:nvSpPr>
      <cdr:spPr>
        <a:xfrm xmlns:a="http://schemas.openxmlformats.org/drawingml/2006/main">
          <a:off x="147710" y="56272"/>
          <a:ext cx="5690381" cy="5064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ysClr val="windowText" lastClr="00000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13</a:t>
            </a:fld>
            <a:endParaRPr lang="en-US"/>
          </a:p>
        </p:txBody>
      </p:sp>
    </p:spTree>
    <p:extLst>
      <p:ext uri="{BB962C8B-B14F-4D97-AF65-F5344CB8AC3E}">
        <p14:creationId xmlns:p14="http://schemas.microsoft.com/office/powerpoint/2010/main" val="652058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257BD-969A-8515-20F2-2D5A7A7DC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C2133-E875-FE45-C39D-7A51994D3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CAC39-CF0C-6780-4F61-5B3213AD20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924936-EC91-7423-1531-755524F67ADF}"/>
              </a:ext>
            </a:extLst>
          </p:cNvPr>
          <p:cNvSpPr>
            <a:spLocks noGrp="1"/>
          </p:cNvSpPr>
          <p:nvPr>
            <p:ph type="sldNum" sz="quarter" idx="5"/>
          </p:nvPr>
        </p:nvSpPr>
        <p:spPr/>
        <p:txBody>
          <a:bodyPr/>
          <a:lstStyle/>
          <a:p>
            <a:fld id="{DFC1B3BD-97C9-6447-9D2B-E183E22BC502}" type="slidenum">
              <a:rPr lang="en-US" smtClean="0"/>
              <a:t>15</a:t>
            </a:fld>
            <a:endParaRPr lang="en-US"/>
          </a:p>
        </p:txBody>
      </p:sp>
    </p:spTree>
    <p:extLst>
      <p:ext uri="{BB962C8B-B14F-4D97-AF65-F5344CB8AC3E}">
        <p14:creationId xmlns:p14="http://schemas.microsoft.com/office/powerpoint/2010/main" val="3350258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FEAB9-504F-9B77-B1C8-4E230F8DE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659067-E13E-DFE0-0628-9E2DCCF95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2C0AB-B9AC-FBE0-2721-C36D89F8A6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732103-09CD-4757-5615-660F6E8B41CD}"/>
              </a:ext>
            </a:extLst>
          </p:cNvPr>
          <p:cNvSpPr>
            <a:spLocks noGrp="1"/>
          </p:cNvSpPr>
          <p:nvPr>
            <p:ph type="sldNum" sz="quarter" idx="5"/>
          </p:nvPr>
        </p:nvSpPr>
        <p:spPr/>
        <p:txBody>
          <a:bodyPr/>
          <a:lstStyle/>
          <a:p>
            <a:fld id="{DFC1B3BD-97C9-6447-9D2B-E183E22BC502}" type="slidenum">
              <a:rPr lang="en-US" smtClean="0"/>
              <a:t>18</a:t>
            </a:fld>
            <a:endParaRPr lang="en-US"/>
          </a:p>
        </p:txBody>
      </p:sp>
    </p:spTree>
    <p:extLst>
      <p:ext uri="{BB962C8B-B14F-4D97-AF65-F5344CB8AC3E}">
        <p14:creationId xmlns:p14="http://schemas.microsoft.com/office/powerpoint/2010/main" val="2582934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8230B-B42F-EC1A-FCED-959A572AA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9C1E9-E75C-1BDB-3BA2-0547AFEF0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EE7601-8FD1-68CB-423C-C6D3A3B828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991980-8256-0D62-F163-0F643974A57C}"/>
              </a:ext>
            </a:extLst>
          </p:cNvPr>
          <p:cNvSpPr>
            <a:spLocks noGrp="1"/>
          </p:cNvSpPr>
          <p:nvPr>
            <p:ph type="sldNum" sz="quarter" idx="5"/>
          </p:nvPr>
        </p:nvSpPr>
        <p:spPr/>
        <p:txBody>
          <a:bodyPr/>
          <a:lstStyle/>
          <a:p>
            <a:fld id="{DFC1B3BD-97C9-6447-9D2B-E183E22BC502}" type="slidenum">
              <a:rPr lang="en-US" smtClean="0"/>
              <a:t>19</a:t>
            </a:fld>
            <a:endParaRPr lang="en-US"/>
          </a:p>
        </p:txBody>
      </p:sp>
    </p:spTree>
    <p:extLst>
      <p:ext uri="{BB962C8B-B14F-4D97-AF65-F5344CB8AC3E}">
        <p14:creationId xmlns:p14="http://schemas.microsoft.com/office/powerpoint/2010/main" val="4180221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BC0B2-10E5-22B0-EE90-CE09D0DA3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2D36A-9178-BBFD-77AB-3492C2B21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D9B16D-F4C0-7F25-EF77-CAB4DC1BB7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85D485-4A67-B2AC-B192-38BEF9D56FC8}"/>
              </a:ext>
            </a:extLst>
          </p:cNvPr>
          <p:cNvSpPr>
            <a:spLocks noGrp="1"/>
          </p:cNvSpPr>
          <p:nvPr>
            <p:ph type="sldNum" sz="quarter" idx="5"/>
          </p:nvPr>
        </p:nvSpPr>
        <p:spPr/>
        <p:txBody>
          <a:bodyPr/>
          <a:lstStyle/>
          <a:p>
            <a:fld id="{DFC1B3BD-97C9-6447-9D2B-E183E22BC502}" type="slidenum">
              <a:rPr lang="en-US" smtClean="0"/>
              <a:t>22</a:t>
            </a:fld>
            <a:endParaRPr lang="en-US"/>
          </a:p>
        </p:txBody>
      </p:sp>
    </p:spTree>
    <p:extLst>
      <p:ext uri="{BB962C8B-B14F-4D97-AF65-F5344CB8AC3E}">
        <p14:creationId xmlns:p14="http://schemas.microsoft.com/office/powerpoint/2010/main" val="3933287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4CD9-6E3B-BDBC-9C25-E1FC13D2C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5C819-CE35-F6ED-737B-14B19C758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1F34A-161D-E7BC-B8FC-B822FFD26C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9BBFC0-3FAB-1C81-E453-13BDD18F9F9C}"/>
              </a:ext>
            </a:extLst>
          </p:cNvPr>
          <p:cNvSpPr>
            <a:spLocks noGrp="1"/>
          </p:cNvSpPr>
          <p:nvPr>
            <p:ph type="sldNum" sz="quarter" idx="5"/>
          </p:nvPr>
        </p:nvSpPr>
        <p:spPr/>
        <p:txBody>
          <a:bodyPr/>
          <a:lstStyle/>
          <a:p>
            <a:fld id="{DFC1B3BD-97C9-6447-9D2B-E183E22BC502}" type="slidenum">
              <a:rPr lang="en-US" smtClean="0"/>
              <a:t>24</a:t>
            </a:fld>
            <a:endParaRPr lang="en-US"/>
          </a:p>
        </p:txBody>
      </p:sp>
    </p:spTree>
    <p:extLst>
      <p:ext uri="{BB962C8B-B14F-4D97-AF65-F5344CB8AC3E}">
        <p14:creationId xmlns:p14="http://schemas.microsoft.com/office/powerpoint/2010/main" val="15822178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Mauris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vtclimat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a:xfrm>
            <a:off x="550606" y="1634034"/>
            <a:ext cx="8566890" cy="1432947"/>
          </a:xfrm>
        </p:spPr>
        <p:txBody>
          <a:bodyPr/>
          <a:lstStyle/>
          <a:p>
            <a:r>
              <a:rPr lang="en-US">
                <a:latin typeface="+mj-lt"/>
              </a:rPr>
              <a:t>Process</a:t>
            </a: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6" y="3097866"/>
            <a:ext cx="8566890" cy="1110879"/>
          </a:xfrm>
        </p:spPr>
        <p:txBody>
          <a:bodyPr/>
          <a:lstStyle/>
          <a:p>
            <a:r>
              <a:rPr lang="en-US" b="1">
                <a:latin typeface="+mn-lt"/>
              </a:rPr>
              <a:t>Jessica A. Balerna, PhD</a:t>
            </a:r>
            <a:r>
              <a:rPr lang="en-US" b="1" baseline="30000">
                <a:latin typeface="+mn-lt"/>
              </a:rPr>
              <a:t>1,2</a:t>
            </a:r>
            <a:r>
              <a:rPr lang="en-US" b="1">
                <a:latin typeface="+mn-lt"/>
              </a:rPr>
              <a:t>, Hannah Peplinski</a:t>
            </a:r>
            <a:r>
              <a:rPr lang="en-US" baseline="30000"/>
              <a:t>1,2</a:t>
            </a:r>
            <a:r>
              <a:rPr lang="en-US" b="1">
                <a:latin typeface="+mn-lt"/>
              </a:rPr>
              <a:t>, </a:t>
            </a:r>
            <a:r>
              <a:rPr lang="en-US"/>
              <a:t>Kacey LaBonte</a:t>
            </a:r>
            <a:r>
              <a:rPr lang="en-US" baseline="30000"/>
              <a:t>2</a:t>
            </a:r>
          </a:p>
          <a:p>
            <a:r>
              <a:rPr lang="en-US" sz="1600" b="0" baseline="30000">
                <a:latin typeface="+mn-lt"/>
              </a:rPr>
              <a:t>1</a:t>
            </a:r>
            <a:r>
              <a:rPr lang="en-US" sz="1600" b="0"/>
              <a:t>Climate Measurements Center of Excellence, University of Vermont, Burlington, VT</a:t>
            </a:r>
            <a:br>
              <a:rPr lang="en-US" sz="1600" b="0"/>
            </a:br>
            <a:r>
              <a:rPr lang="en-US" sz="1600" b="0" baseline="30000"/>
              <a:t>2</a:t>
            </a:r>
            <a:r>
              <a:rPr lang="en-US" sz="1600" b="0"/>
              <a:t>Gund Institute for Environment, University of Vermont, Burlington, VT</a:t>
            </a:r>
          </a:p>
          <a:p>
            <a:endParaRPr lang="en-US"/>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Subtitle 2">
            <a:extLst>
              <a:ext uri="{FF2B5EF4-FFF2-40B4-BE49-F238E27FC236}">
                <a16:creationId xmlns:a16="http://schemas.microsoft.com/office/drawing/2014/main" id="{134C9C11-E6B2-5B44-26B8-190736CDD404}"/>
              </a:ext>
            </a:extLst>
          </p:cNvPr>
          <p:cNvSpPr txBox="1">
            <a:spLocks/>
          </p:cNvSpPr>
          <p:nvPr/>
        </p:nvSpPr>
        <p:spPr>
          <a:xfrm>
            <a:off x="550606" y="4208745"/>
            <a:ext cx="11117520" cy="180296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Recommended citation:</a:t>
            </a:r>
          </a:p>
          <a:p>
            <a:r>
              <a:rPr lang="en-US" b="0"/>
              <a:t>Balerna J.A., Peplinski, H., LaBonte, K., 2026, Process. In Galford, G.L., Balerna, J.A., Turner, H., </a:t>
            </a:r>
            <a:r>
              <a:rPr lang="en-US" b="0" err="1"/>
              <a:t>Sardonis</a:t>
            </a:r>
            <a:r>
              <a:rPr lang="en-US" b="0"/>
              <a:t>, A., Peplinski, H. (Eds), The Vermont Climate Assessment 2025. Burlington, Vermont: Climate Measurements Center of Excellence, Gund Institute for Environment at the University of Vermont. DOI: 10.5281/zenodo.20272849. Accessed online at </a:t>
            </a:r>
            <a:r>
              <a:rPr lang="en-US" b="0">
                <a:hlinkClick r:id="rId4"/>
              </a:rPr>
              <a:t>https://vtclimate.org</a:t>
            </a:r>
            <a:r>
              <a:rPr lang="en-US" b="0"/>
              <a:t>. </a:t>
            </a:r>
          </a:p>
          <a:p>
            <a:endParaRPr lang="en-US" baseline="30000"/>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101A90-8CC9-C7FD-B6E6-E54549A79F68}"/>
              </a:ext>
            </a:extLst>
          </p:cNvPr>
          <p:cNvSpPr>
            <a:spLocks noGrp="1"/>
          </p:cNvSpPr>
          <p:nvPr>
            <p:ph type="title"/>
          </p:nvPr>
        </p:nvSpPr>
        <p:spPr>
          <a:xfrm>
            <a:off x="562498" y="492023"/>
            <a:ext cx="11067003" cy="778075"/>
          </a:xfrm>
        </p:spPr>
        <p:txBody>
          <a:bodyPr>
            <a:noAutofit/>
          </a:bodyPr>
          <a:lstStyle/>
          <a:p>
            <a:r>
              <a:rPr lang="en-US" sz="2400"/>
              <a:t>Table 1-1 Description of Vermont Climate Assessment (VCA) target aspects and the processes that ensured each aspect was achieved</a:t>
            </a:r>
          </a:p>
        </p:txBody>
      </p:sp>
      <p:graphicFrame>
        <p:nvGraphicFramePr>
          <p:cNvPr id="11" name="Table 10">
            <a:extLst>
              <a:ext uri="{FF2B5EF4-FFF2-40B4-BE49-F238E27FC236}">
                <a16:creationId xmlns:a16="http://schemas.microsoft.com/office/drawing/2014/main" id="{7FE83E37-8031-3888-30FE-C1D343EB1B13}"/>
              </a:ext>
            </a:extLst>
          </p:cNvPr>
          <p:cNvGraphicFramePr>
            <a:graphicFrameLocks noGrp="1"/>
          </p:cNvGraphicFramePr>
          <p:nvPr>
            <p:extLst>
              <p:ext uri="{D42A27DB-BD31-4B8C-83A1-F6EECF244321}">
                <p14:modId xmlns:p14="http://schemas.microsoft.com/office/powerpoint/2010/main" val="679410047"/>
              </p:ext>
            </p:extLst>
          </p:nvPr>
        </p:nvGraphicFramePr>
        <p:xfrm>
          <a:off x="562498" y="1270098"/>
          <a:ext cx="11067004" cy="4419600"/>
        </p:xfrm>
        <a:graphic>
          <a:graphicData uri="http://schemas.openxmlformats.org/drawingml/2006/table">
            <a:tbl>
              <a:tblPr firstRow="1" firstCol="1" bandRow="1"/>
              <a:tblGrid>
                <a:gridCol w="2125905">
                  <a:extLst>
                    <a:ext uri="{9D8B030D-6E8A-4147-A177-3AD203B41FA5}">
                      <a16:colId xmlns:a16="http://schemas.microsoft.com/office/drawing/2014/main" val="1028071620"/>
                    </a:ext>
                  </a:extLst>
                </a:gridCol>
                <a:gridCol w="3547117">
                  <a:extLst>
                    <a:ext uri="{9D8B030D-6E8A-4147-A177-3AD203B41FA5}">
                      <a16:colId xmlns:a16="http://schemas.microsoft.com/office/drawing/2014/main" val="1697540148"/>
                    </a:ext>
                  </a:extLst>
                </a:gridCol>
                <a:gridCol w="5393982">
                  <a:extLst>
                    <a:ext uri="{9D8B030D-6E8A-4147-A177-3AD203B41FA5}">
                      <a16:colId xmlns:a16="http://schemas.microsoft.com/office/drawing/2014/main" val="3052947327"/>
                    </a:ext>
                  </a:extLst>
                </a:gridCol>
              </a:tblGrid>
              <a:tr h="124826">
                <a:tc>
                  <a:txBody>
                    <a:bodyPr/>
                    <a:lstStyle/>
                    <a:p>
                      <a:pPr marL="0" marR="0">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Target aspect</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Definition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Processes for achieving this target aspect</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570158"/>
                  </a:ext>
                </a:extLst>
              </a:tr>
              <a:tr h="1112327">
                <a:tc>
                  <a:txBody>
                    <a:bodyPr/>
                    <a:lstStyle/>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Credibility</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Audience perceives the report as authoritative, believable, and meeting scientific standards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Supported by the University of Vermont</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Edited by PhDs and professional science copy-editors</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Reviewed by external partners</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Citation of all data and reference sources</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Traceable accounts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747729415"/>
                  </a:ext>
                </a:extLst>
              </a:tr>
              <a:tr h="889861">
                <a:tc>
                  <a:txBody>
                    <a:bodyPr/>
                    <a:lstStyle/>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Salience</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Audience perceives the report as relevant to them</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Conducted a needs assessment </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Co-production of research agenda with knowledge brokers</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Continuous engagement with knowledge brokers throughout report writing and dissemination</a:t>
                      </a:r>
                    </a:p>
                  </a:txBody>
                  <a:tcPr marL="68580" marR="68580" marT="0" marB="0">
                    <a:lnL>
                      <a:noFill/>
                    </a:lnL>
                    <a:lnR>
                      <a:noFill/>
                    </a:lnR>
                    <a:lnT>
                      <a:noFill/>
                    </a:lnT>
                    <a:lnB>
                      <a:noFill/>
                    </a:lnB>
                    <a:noFill/>
                  </a:tcPr>
                </a:tc>
                <a:extLst>
                  <a:ext uri="{0D108BD9-81ED-4DB2-BD59-A6C34878D82A}">
                    <a16:rowId xmlns:a16="http://schemas.microsoft.com/office/drawing/2014/main" val="2003235934"/>
                  </a:ext>
                </a:extLst>
              </a:tr>
              <a:tr h="889861">
                <a:tc>
                  <a:txBody>
                    <a:bodyPr/>
                    <a:lstStyle/>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Legitimacy</a:t>
                      </a:r>
                    </a:p>
                  </a:txBody>
                  <a:tcPr marL="68580" marR="68580" marT="0" marB="0">
                    <a:lnL>
                      <a:noFill/>
                    </a:lnL>
                    <a:lnR>
                      <a:noFill/>
                    </a:lnR>
                    <a:lnT>
                      <a:noFill/>
                    </a:lnT>
                    <a:lnB w="12700" cap="flat" cmpd="sng" algn="ctr">
                      <a:no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Audience perceives that the report was produced fairly and considers diverse values and perspectives </a:t>
                      </a:r>
                    </a:p>
                  </a:txBody>
                  <a:tcPr marL="68580" marR="68580" marT="0" marB="0">
                    <a:lnL>
                      <a:noFill/>
                    </a:lnL>
                    <a:lnR>
                      <a:noFill/>
                    </a:lnR>
                    <a:lnT>
                      <a:noFill/>
                    </a:lnT>
                    <a:lnB w="12700" cap="flat" cmpd="sng" algn="ctr">
                      <a:no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Process chapter explaining development of the report</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Co-production of research agenda with knowledge brokers</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Continuous engagement with knowledge brokers throughout report writing and dissemination</a:t>
                      </a:r>
                    </a:p>
                  </a:txBody>
                  <a:tcPr marL="68580" marR="68580" marT="0" marB="0">
                    <a:lnL>
                      <a:noFill/>
                    </a:lnL>
                    <a:lnR>
                      <a:noFill/>
                    </a:lnR>
                    <a:lnT>
                      <a:noFill/>
                    </a:lnT>
                    <a:lnB w="12700" cap="flat" cmpd="sng" algn="ctr">
                      <a:noFill/>
                      <a:prstDash val="solid"/>
                      <a:round/>
                      <a:headEnd type="none" w="med" len="med"/>
                      <a:tailEnd type="none" w="med" len="med"/>
                    </a:lnB>
                    <a:solidFill>
                      <a:srgbClr val="E8E8E8"/>
                    </a:solidFill>
                  </a:tcPr>
                </a:tc>
                <a:extLst>
                  <a:ext uri="{0D108BD9-81ED-4DB2-BD59-A6C34878D82A}">
                    <a16:rowId xmlns:a16="http://schemas.microsoft.com/office/drawing/2014/main" val="1245719053"/>
                  </a:ext>
                </a:extLst>
              </a:tr>
              <a:tr h="889861">
                <a:tc>
                  <a:txBody>
                    <a:bodyPr/>
                    <a:lstStyle/>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Accessibility</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Audiences of all abilities can access and interact with the report</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 Aims to meet WCAG standards</a:t>
                      </a:r>
                    </a:p>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 Acronyms and key terms defined throughout</a:t>
                      </a:r>
                    </a:p>
                    <a:p>
                      <a:pPr marL="0" marR="0">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 Creation of different research products beyond report (e.g., website, slide decks, social media content)</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94587149"/>
                  </a:ext>
                </a:extLst>
              </a:tr>
            </a:tbl>
          </a:graphicData>
        </a:graphic>
      </p:graphicFrame>
      <p:sp>
        <p:nvSpPr>
          <p:cNvPr id="13" name="TextBox 12">
            <a:extLst>
              <a:ext uri="{FF2B5EF4-FFF2-40B4-BE49-F238E27FC236}">
                <a16:creationId xmlns:a16="http://schemas.microsoft.com/office/drawing/2014/main" id="{68F4DF83-EC72-B697-F90F-BEA9164BD03D}"/>
              </a:ext>
            </a:extLst>
          </p:cNvPr>
          <p:cNvSpPr txBox="1"/>
          <p:nvPr/>
        </p:nvSpPr>
        <p:spPr>
          <a:xfrm>
            <a:off x="562498" y="5689698"/>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2475705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1445A-A51C-7202-5532-B370495F08E1}"/>
            </a:ext>
          </a:extLst>
        </p:cNvPr>
        <p:cNvGrpSpPr/>
        <p:nvPr/>
      </p:nvGrpSpPr>
      <p:grpSpPr>
        <a:xfrm>
          <a:off x="0" y="0"/>
          <a:ext cx="0" cy="0"/>
          <a:chOff x="0" y="0"/>
          <a:chExt cx="0" cy="0"/>
        </a:xfrm>
      </p:grpSpPr>
      <p:pic>
        <p:nvPicPr>
          <p:cNvPr id="2" name="Picture 1" descr="Conceptual diagram of knowledge co-production pathways between the Vermont Climate Assessment authors, knowledge brokers, the public, and policy- and decision-makers. Boxes for each stakeholder are connected with lines of varying thickness depending on the frequency and intensity of communication.">
            <a:extLst>
              <a:ext uri="{FF2B5EF4-FFF2-40B4-BE49-F238E27FC236}">
                <a16:creationId xmlns:a16="http://schemas.microsoft.com/office/drawing/2014/main" id="{06601331-198A-F20F-30EB-66C0BAA7D24C}"/>
              </a:ext>
            </a:extLst>
          </p:cNvPr>
          <p:cNvPicPr>
            <a:picLocks noChangeAspect="1"/>
          </p:cNvPicPr>
          <p:nvPr/>
        </p:nvPicPr>
        <p:blipFill>
          <a:blip r:embed="rId2"/>
          <a:stretch>
            <a:fillRect/>
          </a:stretch>
        </p:blipFill>
        <p:spPr>
          <a:xfrm>
            <a:off x="1538552" y="1941534"/>
            <a:ext cx="8457217" cy="3853433"/>
          </a:xfrm>
          <a:prstGeom prst="rect">
            <a:avLst/>
          </a:prstGeom>
        </p:spPr>
      </p:pic>
      <p:sp>
        <p:nvSpPr>
          <p:cNvPr id="4" name="Title 3">
            <a:extLst>
              <a:ext uri="{FF2B5EF4-FFF2-40B4-BE49-F238E27FC236}">
                <a16:creationId xmlns:a16="http://schemas.microsoft.com/office/drawing/2014/main" id="{AC9D3112-A6FD-59A1-E93C-223AB289DFEB}"/>
              </a:ext>
            </a:extLst>
          </p:cNvPr>
          <p:cNvSpPr>
            <a:spLocks noGrp="1"/>
          </p:cNvSpPr>
          <p:nvPr>
            <p:ph type="title"/>
          </p:nvPr>
        </p:nvSpPr>
        <p:spPr>
          <a:xfrm>
            <a:off x="562498" y="492023"/>
            <a:ext cx="11067003" cy="1449511"/>
          </a:xfrm>
        </p:spPr>
        <p:txBody>
          <a:bodyPr>
            <a:noAutofit/>
          </a:bodyPr>
          <a:lstStyle/>
          <a:p>
            <a:r>
              <a:rPr lang="en-US" sz="2400"/>
              <a:t>Figure 1-1 Pathways for knowledge co-production in the development of the Vermont Climate Assessment (VCA) and subsequent dissemination of findings. Line thickness indicates the relative frequency and intensity of communication, with thicker lines representing stronger or more frequent interactions</a:t>
            </a:r>
          </a:p>
        </p:txBody>
      </p:sp>
      <p:sp>
        <p:nvSpPr>
          <p:cNvPr id="13" name="TextBox 12">
            <a:extLst>
              <a:ext uri="{FF2B5EF4-FFF2-40B4-BE49-F238E27FC236}">
                <a16:creationId xmlns:a16="http://schemas.microsoft.com/office/drawing/2014/main" id="{BE283573-CCF2-C777-C41F-2A2C538B1362}"/>
              </a:ext>
            </a:extLst>
          </p:cNvPr>
          <p:cNvSpPr txBox="1"/>
          <p:nvPr/>
        </p:nvSpPr>
        <p:spPr>
          <a:xfrm>
            <a:off x="562498" y="5689698"/>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2721279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1EE0-5BE2-7AEB-84DB-844CC765855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710DC9-03A3-646D-0A65-23C3D947B47B}"/>
              </a:ext>
            </a:extLst>
          </p:cNvPr>
          <p:cNvSpPr>
            <a:spLocks noGrp="1"/>
          </p:cNvSpPr>
          <p:nvPr>
            <p:ph type="ctrTitle"/>
          </p:nvPr>
        </p:nvSpPr>
        <p:spPr>
          <a:xfrm>
            <a:off x="550606" y="1122363"/>
            <a:ext cx="9620528" cy="2387600"/>
          </a:xfrm>
        </p:spPr>
        <p:txBody>
          <a:bodyPr/>
          <a:lstStyle/>
          <a:p>
            <a:r>
              <a:rPr lang="en-US"/>
              <a:t>1.3 The needs assessment</a:t>
            </a:r>
          </a:p>
        </p:txBody>
      </p:sp>
    </p:spTree>
    <p:extLst>
      <p:ext uri="{BB962C8B-B14F-4D97-AF65-F5344CB8AC3E}">
        <p14:creationId xmlns:p14="http://schemas.microsoft.com/office/powerpoint/2010/main" val="3093361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D1AA8-6BC0-DA3B-02A4-DED63F5A1F1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EEF5DB4-BFE5-23B5-B136-15A76B6CAF19}"/>
              </a:ext>
            </a:extLst>
          </p:cNvPr>
          <p:cNvGraphicFramePr>
            <a:graphicFrameLocks noGrp="1"/>
          </p:cNvGraphicFramePr>
          <p:nvPr>
            <p:extLst>
              <p:ext uri="{D42A27DB-BD31-4B8C-83A1-F6EECF244321}">
                <p14:modId xmlns:p14="http://schemas.microsoft.com/office/powerpoint/2010/main" val="3348683209"/>
              </p:ext>
            </p:extLst>
          </p:nvPr>
        </p:nvGraphicFramePr>
        <p:xfrm>
          <a:off x="125260" y="1565754"/>
          <a:ext cx="11974883" cy="4979220"/>
        </p:xfrm>
        <a:graphic>
          <a:graphicData uri="http://schemas.openxmlformats.org/drawingml/2006/table">
            <a:tbl>
              <a:tblPr firstRow="1" firstCol="1" bandRow="1"/>
              <a:tblGrid>
                <a:gridCol w="3379804">
                  <a:extLst>
                    <a:ext uri="{9D8B030D-6E8A-4147-A177-3AD203B41FA5}">
                      <a16:colId xmlns:a16="http://schemas.microsoft.com/office/drawing/2014/main" val="1003649967"/>
                    </a:ext>
                  </a:extLst>
                </a:gridCol>
                <a:gridCol w="1531671">
                  <a:extLst>
                    <a:ext uri="{9D8B030D-6E8A-4147-A177-3AD203B41FA5}">
                      <a16:colId xmlns:a16="http://schemas.microsoft.com/office/drawing/2014/main" val="2861387892"/>
                    </a:ext>
                  </a:extLst>
                </a:gridCol>
                <a:gridCol w="7063408">
                  <a:extLst>
                    <a:ext uri="{9D8B030D-6E8A-4147-A177-3AD203B41FA5}">
                      <a16:colId xmlns:a16="http://schemas.microsoft.com/office/drawing/2014/main" val="1148359082"/>
                    </a:ext>
                  </a:extLst>
                </a:gridCol>
              </a:tblGrid>
              <a:tr h="218761">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Theme</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Frequency mentioned (%)</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Example organizations</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2086870"/>
                  </a:ext>
                </a:extLst>
              </a:tr>
              <a:tr h="201001">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Practitioner groups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14%</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Farmers, foresters, stormwater engineers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3954416664"/>
                  </a:ext>
                </a:extLst>
              </a:tr>
              <a:tr h="402001">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Practitioner and mission coalitions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12%</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Conservation districts, Deep Root Organic, Renewable Energy Vermont, THRIVE Accountable Community for Health</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4009106454"/>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Non-profit and for-profit organizations</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11%</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The Nature Conservancy, Friends of Mad River, New England Forestry Foundation</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52396738"/>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Municipalities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10%</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Town selectboards, city staff, electric utilities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3095370012"/>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Public</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9%</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Social media, Tribal members, website</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91557617"/>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Commissions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8%</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Planning, conservation</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3256940928"/>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Professional network</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Staff/colleagues, stakeholders, affiliated organizations</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45815943"/>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Policymakers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6%</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Advisory groups, legislators, elected leaders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53762433"/>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State agencies</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6%</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Department of Environmental Quality, Agency of Natural Resources, Agency of Transportation</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7286313"/>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Land managers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6%</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Landowners, state land managers, forest managers</a:t>
                      </a:r>
                    </a:p>
                  </a:txBody>
                  <a:tcPr marL="68580" marR="68580" marT="0" marB="0">
                    <a:lnL>
                      <a:noFill/>
                    </a:lnL>
                    <a:lnR>
                      <a:noFill/>
                    </a:lnR>
                    <a:lnT>
                      <a:noFill/>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4089128547"/>
                  </a:ext>
                </a:extLst>
              </a:tr>
              <a:tr h="32814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Committees</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5%</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Municipal, energy, climate, zoning</a:t>
                      </a:r>
                    </a:p>
                  </a:txBody>
                  <a:tcPr marL="68580" marR="68580" marT="0" marB="0">
                    <a:lnL>
                      <a:noFill/>
                    </a:lnL>
                    <a:lnR>
                      <a:noFill/>
                    </a:lnR>
                    <a:lnT>
                      <a:noFill/>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10863419"/>
                  </a:ext>
                </a:extLst>
              </a:tr>
              <a:tr h="348916">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Other</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1–5%</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Students, community groups, business owners, research, recreation, emergency management, personal networks</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31159653"/>
                  </a:ext>
                </a:extLst>
              </a:tr>
            </a:tbl>
          </a:graphicData>
        </a:graphic>
      </p:graphicFrame>
      <p:sp>
        <p:nvSpPr>
          <p:cNvPr id="4" name="Title 3">
            <a:extLst>
              <a:ext uri="{FF2B5EF4-FFF2-40B4-BE49-F238E27FC236}">
                <a16:creationId xmlns:a16="http://schemas.microsoft.com/office/drawing/2014/main" id="{AFFFE0A7-C02E-C45C-5F75-DDF3D6FD9121}"/>
              </a:ext>
            </a:extLst>
          </p:cNvPr>
          <p:cNvSpPr>
            <a:spLocks noGrp="1"/>
          </p:cNvSpPr>
          <p:nvPr>
            <p:ph type="title"/>
          </p:nvPr>
        </p:nvSpPr>
        <p:spPr>
          <a:xfrm>
            <a:off x="562498" y="492023"/>
            <a:ext cx="11067003" cy="1073730"/>
          </a:xfrm>
        </p:spPr>
        <p:txBody>
          <a:bodyPr>
            <a:noAutofit/>
          </a:bodyPr>
          <a:lstStyle/>
          <a:p>
            <a:r>
              <a:rPr lang="en-US" sz="2400"/>
              <a:t>Table 1-2 Survey responses regarding the thematic group and organizations or types of organizations with whom VCA 2025 knowledge brokers anticipate interacting and sharing information</a:t>
            </a:r>
          </a:p>
        </p:txBody>
      </p:sp>
      <p:sp>
        <p:nvSpPr>
          <p:cNvPr id="13" name="TextBox 12">
            <a:extLst>
              <a:ext uri="{FF2B5EF4-FFF2-40B4-BE49-F238E27FC236}">
                <a16:creationId xmlns:a16="http://schemas.microsoft.com/office/drawing/2014/main" id="{3E2CDF0B-F1C3-5D1B-0493-AD39923F80F8}"/>
              </a:ext>
            </a:extLst>
          </p:cNvPr>
          <p:cNvSpPr txBox="1"/>
          <p:nvPr/>
        </p:nvSpPr>
        <p:spPr>
          <a:xfrm>
            <a:off x="125260" y="6550223"/>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Needs Assessment Survey (2025)</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2210350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DC24B-9CAD-FE10-3450-87E4874EBF0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E1FDE8-09FC-C87A-76A9-366B27441B72}"/>
              </a:ext>
            </a:extLst>
          </p:cNvPr>
          <p:cNvSpPr>
            <a:spLocks noGrp="1"/>
          </p:cNvSpPr>
          <p:nvPr>
            <p:ph type="title"/>
          </p:nvPr>
        </p:nvSpPr>
        <p:spPr>
          <a:xfrm>
            <a:off x="614998" y="135769"/>
            <a:ext cx="11067003" cy="1449511"/>
          </a:xfrm>
        </p:spPr>
        <p:txBody>
          <a:bodyPr>
            <a:noAutofit/>
          </a:bodyPr>
          <a:lstStyle/>
          <a:p>
            <a:r>
              <a:rPr lang="en-US" sz="2400" dirty="0"/>
              <a:t>Figure 1-2 Percent (%) of knowledge brokers identifying different desired products for sharing information from VCA 2025 to their respective networks (n=101)</a:t>
            </a:r>
          </a:p>
        </p:txBody>
      </p:sp>
      <p:sp>
        <p:nvSpPr>
          <p:cNvPr id="13" name="TextBox 12">
            <a:extLst>
              <a:ext uri="{FF2B5EF4-FFF2-40B4-BE49-F238E27FC236}">
                <a16:creationId xmlns:a16="http://schemas.microsoft.com/office/drawing/2014/main" id="{E6F92BEE-E625-0D74-268A-2F109FC110B3}"/>
              </a:ext>
            </a:extLst>
          </p:cNvPr>
          <p:cNvSpPr txBox="1"/>
          <p:nvPr/>
        </p:nvSpPr>
        <p:spPr>
          <a:xfrm>
            <a:off x="562500" y="5536600"/>
            <a:ext cx="6093912" cy="307777"/>
          </a:xfrm>
          <a:prstGeom prst="rect">
            <a:avLst/>
          </a:prstGeom>
          <a:noFill/>
        </p:spPr>
        <p:txBody>
          <a:bodyPr wrap="square">
            <a:spAutoFit/>
          </a:bodyPr>
          <a:lstStyle/>
          <a:p>
            <a:pPr marL="0" marR="0" algn="just">
              <a:spcBef>
                <a:spcPts val="600"/>
              </a:spcBef>
              <a:spcAft>
                <a:spcPts val="600"/>
              </a:spcAft>
              <a:buNone/>
            </a:pPr>
            <a:r>
              <a:rPr lang="en-US" sz="1400" b="0" dirty="0">
                <a:effectLst/>
                <a:latin typeface="Aptos" panose="020B0004020202020204" pitchFamily="34" charset="0"/>
                <a:ea typeface="MS Mincho" panose="02020609040205080304" pitchFamily="49" charset="-128"/>
                <a:cs typeface="Arial" panose="020B0604020202020204" pitchFamily="34" charset="0"/>
              </a:rPr>
              <a:t>Source: Needs Assessment Survey (2025)</a:t>
            </a:r>
            <a:endParaRPr lang="en-US" sz="1400" dirty="0">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3" name="Chart 2" descr="A barchart showing the percent of responses from knowledge brokers listing different products that they could use to share within their networks, top desired products are infographics and figures (84%), and executive summary (81%)">
            <a:extLst>
              <a:ext uri="{FF2B5EF4-FFF2-40B4-BE49-F238E27FC236}">
                <a16:creationId xmlns:a16="http://schemas.microsoft.com/office/drawing/2014/main" id="{F60C3EB5-1A97-95A2-75B7-8C117B48FD4E}"/>
              </a:ext>
            </a:extLst>
          </p:cNvPr>
          <p:cNvGraphicFramePr/>
          <p:nvPr>
            <p:extLst>
              <p:ext uri="{D42A27DB-BD31-4B8C-83A1-F6EECF244321}">
                <p14:modId xmlns:p14="http://schemas.microsoft.com/office/powerpoint/2010/main" val="1830216468"/>
              </p:ext>
            </p:extLst>
          </p:nvPr>
        </p:nvGraphicFramePr>
        <p:xfrm>
          <a:off x="667498" y="1321400"/>
          <a:ext cx="10962002" cy="4215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377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608AF-AA88-3AE3-6EF0-C0E1AF12EF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A2481D-7EF6-AA5B-1995-3943E14F87E1}"/>
              </a:ext>
            </a:extLst>
          </p:cNvPr>
          <p:cNvSpPr>
            <a:spLocks noGrp="1"/>
          </p:cNvSpPr>
          <p:nvPr>
            <p:ph type="title"/>
          </p:nvPr>
        </p:nvSpPr>
        <p:spPr>
          <a:xfrm>
            <a:off x="562498" y="492023"/>
            <a:ext cx="11067003" cy="1449511"/>
          </a:xfrm>
        </p:spPr>
        <p:txBody>
          <a:bodyPr>
            <a:noAutofit/>
          </a:bodyPr>
          <a:lstStyle/>
          <a:p>
            <a:r>
              <a:rPr lang="en-US" sz="2400"/>
              <a:t>Figure 1-3 Percent (%) of knowledge brokers identifying different levels of engagement with the VCA 2025 process; most knowledge brokers wanted to review chapters or provide data </a:t>
            </a:r>
          </a:p>
        </p:txBody>
      </p:sp>
      <p:sp>
        <p:nvSpPr>
          <p:cNvPr id="13" name="TextBox 12">
            <a:extLst>
              <a:ext uri="{FF2B5EF4-FFF2-40B4-BE49-F238E27FC236}">
                <a16:creationId xmlns:a16="http://schemas.microsoft.com/office/drawing/2014/main" id="{FC9D77FC-CD89-6574-C5AD-BC4436148E1F}"/>
              </a:ext>
            </a:extLst>
          </p:cNvPr>
          <p:cNvSpPr txBox="1"/>
          <p:nvPr/>
        </p:nvSpPr>
        <p:spPr>
          <a:xfrm>
            <a:off x="562498" y="5689698"/>
            <a:ext cx="6093912" cy="307777"/>
          </a:xfrm>
          <a:prstGeom prst="rect">
            <a:avLst/>
          </a:prstGeom>
          <a:noFill/>
        </p:spPr>
        <p:txBody>
          <a:bodyPr wrap="square">
            <a:spAutoFit/>
          </a:bodyPr>
          <a:lstStyle/>
          <a:p>
            <a:pPr marL="0" marR="0" algn="just">
              <a:spcBef>
                <a:spcPts val="600"/>
              </a:spcBef>
              <a:spcAft>
                <a:spcPts val="600"/>
              </a:spcAft>
              <a:buNone/>
            </a:pPr>
            <a:r>
              <a:rPr lang="en-US" sz="1400" b="0" dirty="0">
                <a:effectLst/>
                <a:latin typeface="Aptos" panose="020B0004020202020204" pitchFamily="34" charset="0"/>
                <a:ea typeface="MS Mincho" panose="02020609040205080304" pitchFamily="49" charset="-128"/>
                <a:cs typeface="Arial" panose="020B0604020202020204" pitchFamily="34" charset="0"/>
              </a:rPr>
              <a:t>Source: Needs Assessment Survey (2025)</a:t>
            </a:r>
            <a:endParaRPr lang="en-US" sz="1400" dirty="0">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5" name="Chart 4" descr="A barchart showing that when asked about further interaction with the Vermont Climate Assessment (VCA), most knowledge brokers wanted to review chapters written by our authors (35%) or provide data for the chapters (21%)">
            <a:extLst>
              <a:ext uri="{FF2B5EF4-FFF2-40B4-BE49-F238E27FC236}">
                <a16:creationId xmlns:a16="http://schemas.microsoft.com/office/drawing/2014/main" id="{9E9EF332-E535-8D2F-883D-DD28742F20B4}"/>
              </a:ext>
            </a:extLst>
          </p:cNvPr>
          <p:cNvGraphicFramePr/>
          <p:nvPr>
            <p:extLst>
              <p:ext uri="{D42A27DB-BD31-4B8C-83A1-F6EECF244321}">
                <p14:modId xmlns:p14="http://schemas.microsoft.com/office/powerpoint/2010/main" val="1992669000"/>
              </p:ext>
            </p:extLst>
          </p:nvPr>
        </p:nvGraphicFramePr>
        <p:xfrm>
          <a:off x="637653" y="1803748"/>
          <a:ext cx="10991847" cy="3885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0265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3CDAE-E352-57CB-13DF-F770342CBC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CF60F8-933A-0379-06CE-8E0936653FF6}"/>
              </a:ext>
            </a:extLst>
          </p:cNvPr>
          <p:cNvSpPr>
            <a:spLocks noGrp="1"/>
          </p:cNvSpPr>
          <p:nvPr>
            <p:ph type="title"/>
          </p:nvPr>
        </p:nvSpPr>
        <p:spPr>
          <a:xfrm>
            <a:off x="562498" y="492023"/>
            <a:ext cx="11067003" cy="1449511"/>
          </a:xfrm>
        </p:spPr>
        <p:txBody>
          <a:bodyPr>
            <a:noAutofit/>
          </a:bodyPr>
          <a:lstStyle/>
          <a:p>
            <a:r>
              <a:rPr lang="en-US" sz="2400" dirty="0"/>
              <a:t>Figure 1-4 Percent (%) of knowledge brokers that engaged with VCA 2021 and evaluated it in the current needs assessment for its believability, relevance, transparency, and accessibility (n=28)</a:t>
            </a:r>
          </a:p>
        </p:txBody>
      </p:sp>
      <p:sp>
        <p:nvSpPr>
          <p:cNvPr id="13" name="TextBox 12">
            <a:extLst>
              <a:ext uri="{FF2B5EF4-FFF2-40B4-BE49-F238E27FC236}">
                <a16:creationId xmlns:a16="http://schemas.microsoft.com/office/drawing/2014/main" id="{EFE33FC2-7C4F-D031-125F-D3260AEE3A08}"/>
              </a:ext>
            </a:extLst>
          </p:cNvPr>
          <p:cNvSpPr txBox="1"/>
          <p:nvPr/>
        </p:nvSpPr>
        <p:spPr>
          <a:xfrm>
            <a:off x="562498" y="5669972"/>
            <a:ext cx="6093912" cy="338554"/>
          </a:xfrm>
          <a:prstGeom prst="rect">
            <a:avLst/>
          </a:prstGeom>
          <a:noFill/>
        </p:spPr>
        <p:txBody>
          <a:bodyPr wrap="square">
            <a:spAutoFit/>
          </a:bodyPr>
          <a:lstStyle/>
          <a:p>
            <a:pPr marL="0" marR="0" algn="just">
              <a:spcBef>
                <a:spcPts val="600"/>
              </a:spcBef>
              <a:spcAft>
                <a:spcPts val="600"/>
              </a:spcAft>
              <a:buNone/>
            </a:pPr>
            <a:r>
              <a:rPr lang="en-US" sz="1600" b="0" dirty="0">
                <a:effectLst/>
                <a:latin typeface="Aptos" panose="020B0004020202020204" pitchFamily="34" charset="0"/>
                <a:ea typeface="MS Mincho" panose="02020609040205080304" pitchFamily="49" charset="-128"/>
                <a:cs typeface="Arial" panose="020B0604020202020204" pitchFamily="34" charset="0"/>
              </a:rPr>
              <a:t>Source: Needs Assessment Survey (2025)</a:t>
            </a:r>
            <a:endParaRPr lang="en-US" sz="1600" dirty="0">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2" name="Chart 1" descr="A bar chart showing agreement level of knowledge brokers engaged with VCA 2021 on different aspects of the report (believability, relevance, transparency and accessibility). Knowledge brokers rate VCA 2021 as believable and relevant, but could be more transparent and accessible&#10;">
            <a:extLst>
              <a:ext uri="{FF2B5EF4-FFF2-40B4-BE49-F238E27FC236}">
                <a16:creationId xmlns:a16="http://schemas.microsoft.com/office/drawing/2014/main" id="{543D25FA-BF52-D33F-A581-5B8F7AB4AAB6}"/>
              </a:ext>
            </a:extLst>
          </p:cNvPr>
          <p:cNvGraphicFramePr/>
          <p:nvPr>
            <p:extLst>
              <p:ext uri="{D42A27DB-BD31-4B8C-83A1-F6EECF244321}">
                <p14:modId xmlns:p14="http://schemas.microsoft.com/office/powerpoint/2010/main" val="3701989022"/>
              </p:ext>
            </p:extLst>
          </p:nvPr>
        </p:nvGraphicFramePr>
        <p:xfrm>
          <a:off x="712809" y="1832980"/>
          <a:ext cx="10811135" cy="38567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21205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31D8B-0B65-D0F6-EE70-C0B05D111660}"/>
            </a:ext>
          </a:extLst>
        </p:cNvPr>
        <p:cNvGrpSpPr/>
        <p:nvPr/>
      </p:nvGrpSpPr>
      <p:grpSpPr>
        <a:xfrm>
          <a:off x="0" y="0"/>
          <a:ext cx="0" cy="0"/>
          <a:chOff x="0" y="0"/>
          <a:chExt cx="0" cy="0"/>
        </a:xfrm>
      </p:grpSpPr>
      <p:pic>
        <p:nvPicPr>
          <p:cNvPr id="3" name="Picture 2" descr="Three boxes labeled with the three aspects used to identify and recruit knowledge brokers—sector, industry, and geography. Below the three boxes are lists of the different sectors, industries, and counties in Vermont.">
            <a:extLst>
              <a:ext uri="{FF2B5EF4-FFF2-40B4-BE49-F238E27FC236}">
                <a16:creationId xmlns:a16="http://schemas.microsoft.com/office/drawing/2014/main" id="{E7EC57D3-EACB-7714-1B24-24ADFC1C4C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435"/>
          <a:stretch>
            <a:fillRect/>
          </a:stretch>
        </p:blipFill>
        <p:spPr bwMode="auto">
          <a:xfrm>
            <a:off x="1942112" y="1487109"/>
            <a:ext cx="8103762" cy="4356477"/>
          </a:xfrm>
          <a:prstGeom prst="rect">
            <a:avLst/>
          </a:prstGeom>
          <a:ln>
            <a:noFill/>
          </a:ln>
          <a:extLst>
            <a:ext uri="{53640926-AAD7-44D8-BBD7-CCE9431645EC}">
              <a14:shadowObscured xmlns:a14="http://schemas.microsoft.com/office/drawing/2010/main"/>
            </a:ext>
          </a:extLst>
        </p:spPr>
      </p:pic>
      <p:sp>
        <p:nvSpPr>
          <p:cNvPr id="4" name="Title 3">
            <a:extLst>
              <a:ext uri="{FF2B5EF4-FFF2-40B4-BE49-F238E27FC236}">
                <a16:creationId xmlns:a16="http://schemas.microsoft.com/office/drawing/2014/main" id="{939AB695-7E3C-1837-5F16-1F0CEACE125F}"/>
              </a:ext>
            </a:extLst>
          </p:cNvPr>
          <p:cNvSpPr>
            <a:spLocks noGrp="1"/>
          </p:cNvSpPr>
          <p:nvPr>
            <p:ph type="title"/>
          </p:nvPr>
        </p:nvSpPr>
        <p:spPr>
          <a:xfrm>
            <a:off x="562498" y="492023"/>
            <a:ext cx="11067003" cy="1449511"/>
          </a:xfrm>
        </p:spPr>
        <p:txBody>
          <a:bodyPr>
            <a:noAutofit/>
          </a:bodyPr>
          <a:lstStyle/>
          <a:p>
            <a:r>
              <a:rPr lang="en-US" sz="2400"/>
              <a:t>Figure 1-5 Aspects (sector, industry, and geography) used to identify and recruit diverse knowledge brokers</a:t>
            </a:r>
          </a:p>
        </p:txBody>
      </p:sp>
      <p:sp>
        <p:nvSpPr>
          <p:cNvPr id="13" name="TextBox 12">
            <a:extLst>
              <a:ext uri="{FF2B5EF4-FFF2-40B4-BE49-F238E27FC236}">
                <a16:creationId xmlns:a16="http://schemas.microsoft.com/office/drawing/2014/main" id="{CCF150CC-53A0-7816-D03F-4F2CA5105F0B}"/>
              </a:ext>
            </a:extLst>
          </p:cNvPr>
          <p:cNvSpPr txBox="1"/>
          <p:nvPr/>
        </p:nvSpPr>
        <p:spPr>
          <a:xfrm>
            <a:off x="562498" y="5639594"/>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341918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D7F83-F225-831E-AEFA-62FAACDE19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FE63D9-C0A2-8A72-2EA8-FD6704E2530A}"/>
              </a:ext>
            </a:extLst>
          </p:cNvPr>
          <p:cNvSpPr>
            <a:spLocks noGrp="1"/>
          </p:cNvSpPr>
          <p:nvPr>
            <p:ph type="title"/>
          </p:nvPr>
        </p:nvSpPr>
        <p:spPr>
          <a:xfrm>
            <a:off x="562498" y="492023"/>
            <a:ext cx="11067003" cy="1449511"/>
          </a:xfrm>
        </p:spPr>
        <p:txBody>
          <a:bodyPr>
            <a:noAutofit/>
          </a:bodyPr>
          <a:lstStyle/>
          <a:p>
            <a:r>
              <a:rPr lang="en-US" sz="2400"/>
              <a:t>Figure 1-6 Percent (%) of knowledge brokers that identify working within each sector; knowledge brokers were able to select all sectors that applied to them (n=101)</a:t>
            </a:r>
          </a:p>
        </p:txBody>
      </p:sp>
      <p:sp>
        <p:nvSpPr>
          <p:cNvPr id="13" name="TextBox 12">
            <a:extLst>
              <a:ext uri="{FF2B5EF4-FFF2-40B4-BE49-F238E27FC236}">
                <a16:creationId xmlns:a16="http://schemas.microsoft.com/office/drawing/2014/main" id="{0C9E9B97-A3A1-0093-9163-4994DA20D15F}"/>
              </a:ext>
            </a:extLst>
          </p:cNvPr>
          <p:cNvSpPr txBox="1"/>
          <p:nvPr/>
        </p:nvSpPr>
        <p:spPr>
          <a:xfrm>
            <a:off x="562498" y="5639594"/>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Needs Assessment Survey (2025)</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2" name="Chart 1" descr="A bar chart showing the percent of knowledge brokers that identify as working closely with a sector (sectors include Physical climate, energy, public health, education among others), and expected representation was 10%. Only the Recreation and tourism sector aligned with the expected representation.">
            <a:extLst>
              <a:ext uri="{FF2B5EF4-FFF2-40B4-BE49-F238E27FC236}">
                <a16:creationId xmlns:a16="http://schemas.microsoft.com/office/drawing/2014/main" id="{DBC24938-870A-CF13-017C-33F3AE178BDE}"/>
              </a:ext>
            </a:extLst>
          </p:cNvPr>
          <p:cNvGraphicFramePr/>
          <p:nvPr>
            <p:extLst>
              <p:ext uri="{D42A27DB-BD31-4B8C-83A1-F6EECF244321}">
                <p14:modId xmlns:p14="http://schemas.microsoft.com/office/powerpoint/2010/main" val="1471316800"/>
              </p:ext>
            </p:extLst>
          </p:nvPr>
        </p:nvGraphicFramePr>
        <p:xfrm>
          <a:off x="562498" y="1791222"/>
          <a:ext cx="10861239" cy="38483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2532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8CDFA-5937-2FAF-1795-71A8712A321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BDA291-9D5E-8C97-DEEC-6A83DEECBED4}"/>
              </a:ext>
            </a:extLst>
          </p:cNvPr>
          <p:cNvSpPr>
            <a:spLocks noGrp="1"/>
          </p:cNvSpPr>
          <p:nvPr>
            <p:ph type="title"/>
          </p:nvPr>
        </p:nvSpPr>
        <p:spPr>
          <a:xfrm>
            <a:off x="562498" y="492023"/>
            <a:ext cx="11067003" cy="1449511"/>
          </a:xfrm>
        </p:spPr>
        <p:txBody>
          <a:bodyPr>
            <a:noAutofit/>
          </a:bodyPr>
          <a:lstStyle/>
          <a:p>
            <a:r>
              <a:rPr lang="en-US" sz="2400"/>
              <a:t>Figure 1-7 Percent (%) of knowledge brokers that identify as working within different industries based on their current or most recent employer (n=101)</a:t>
            </a:r>
          </a:p>
        </p:txBody>
      </p:sp>
      <p:sp>
        <p:nvSpPr>
          <p:cNvPr id="13" name="TextBox 12">
            <a:extLst>
              <a:ext uri="{FF2B5EF4-FFF2-40B4-BE49-F238E27FC236}">
                <a16:creationId xmlns:a16="http://schemas.microsoft.com/office/drawing/2014/main" id="{832A30DB-8852-C4A1-8002-FE3FF7B7E7B4}"/>
              </a:ext>
            </a:extLst>
          </p:cNvPr>
          <p:cNvSpPr txBox="1"/>
          <p:nvPr/>
        </p:nvSpPr>
        <p:spPr>
          <a:xfrm>
            <a:off x="562498" y="5639594"/>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Needs Assessment Survey (2025)</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3" name="Chart 2" descr="Bar graph displaying the percentage of knowledge brokers that responded to the needs assessment within each industry (government, non-profit &amp; advocacy, academia &amp; education, other, and private industry). Most knowledge brokers that responded to the needs assessment worked within government or non-profit organizations.">
            <a:extLst>
              <a:ext uri="{FF2B5EF4-FFF2-40B4-BE49-F238E27FC236}">
                <a16:creationId xmlns:a16="http://schemas.microsoft.com/office/drawing/2014/main" id="{72D73F92-D098-E45B-D17C-7BDC1436BAC2}"/>
              </a:ext>
            </a:extLst>
          </p:cNvPr>
          <p:cNvGraphicFramePr/>
          <p:nvPr>
            <p:extLst>
              <p:ext uri="{D42A27DB-BD31-4B8C-83A1-F6EECF244321}">
                <p14:modId xmlns:p14="http://schemas.microsoft.com/office/powerpoint/2010/main" val="1622644492"/>
              </p:ext>
            </p:extLst>
          </p:nvPr>
        </p:nvGraphicFramePr>
        <p:xfrm>
          <a:off x="719159" y="1764913"/>
          <a:ext cx="10910341" cy="38746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5335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B3000-C9AC-0AEF-EBF0-C7041DF9D5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F19E88B-76D6-B4CD-152A-A7FD20DE84C0}"/>
              </a:ext>
            </a:extLst>
          </p:cNvPr>
          <p:cNvSpPr>
            <a:spLocks noGrp="1"/>
          </p:cNvSpPr>
          <p:nvPr>
            <p:ph type="title"/>
          </p:nvPr>
        </p:nvSpPr>
        <p:spPr>
          <a:xfrm>
            <a:off x="562499" y="492023"/>
            <a:ext cx="4811168" cy="3140525"/>
          </a:xfrm>
        </p:spPr>
        <p:txBody>
          <a:bodyPr>
            <a:noAutofit/>
          </a:bodyPr>
          <a:lstStyle/>
          <a:p>
            <a:r>
              <a:rPr lang="en-US" sz="2400" dirty="0"/>
              <a:t>Figure 1-8 </a:t>
            </a:r>
            <a:r>
              <a:rPr lang="en-US" sz="2400" i="1" dirty="0"/>
              <a:t>Distribution of where knowledge brokers (n=101) stated that they worked by county in Vermont. Shading of county areas increases in redness proportionate to the number of knowledge brokers working there</a:t>
            </a:r>
            <a:br>
              <a:rPr lang="en-US" sz="2400" i="1" dirty="0"/>
            </a:br>
            <a:endParaRPr lang="en-US" sz="2400" dirty="0"/>
          </a:p>
        </p:txBody>
      </p:sp>
      <p:sp>
        <p:nvSpPr>
          <p:cNvPr id="13" name="TextBox 12">
            <a:extLst>
              <a:ext uri="{FF2B5EF4-FFF2-40B4-BE49-F238E27FC236}">
                <a16:creationId xmlns:a16="http://schemas.microsoft.com/office/drawing/2014/main" id="{EFC8FA5F-8105-7257-5595-495030160457}"/>
              </a:ext>
            </a:extLst>
          </p:cNvPr>
          <p:cNvSpPr txBox="1"/>
          <p:nvPr/>
        </p:nvSpPr>
        <p:spPr>
          <a:xfrm>
            <a:off x="562499" y="3429000"/>
            <a:ext cx="4811168" cy="2308324"/>
          </a:xfrm>
          <a:prstGeom prst="rect">
            <a:avLst/>
          </a:prstGeom>
          <a:noFill/>
        </p:spPr>
        <p:txBody>
          <a:bodyPr wrap="square">
            <a:spAutoFit/>
          </a:bodyPr>
          <a:lstStyle/>
          <a:p>
            <a:r>
              <a:rPr lang="en-US" dirty="0"/>
              <a:t>Source: Needs Assessment Survey (2025)</a:t>
            </a:r>
          </a:p>
          <a:p>
            <a:endParaRPr lang="en-US" dirty="0"/>
          </a:p>
          <a:p>
            <a:r>
              <a:rPr lang="en-US" dirty="0"/>
              <a:t>Note: Knowledge brokers were allowed to select more than one county. Not displayed are the 14 knowledge brokers that reported working outside of Vermont, and the 42 knowledge brokers that reported they worked across the state</a:t>
            </a:r>
          </a:p>
        </p:txBody>
      </p:sp>
      <p:pic>
        <p:nvPicPr>
          <p:cNvPr id="2" name="drawing" descr="A map of Vermont that shows county boundaries shaded using a yellow to red scale based on the number of knowledge brokers that reported working in that county, Chittenden (n=30) and Washington counties (n=24) are the most red, while Orleans (n=6)">
            <a:extLst>
              <a:ext uri="{FF2B5EF4-FFF2-40B4-BE49-F238E27FC236}">
                <a16:creationId xmlns:a16="http://schemas.microsoft.com/office/drawing/2014/main" id="{D431BE5B-907A-35C5-84B4-CE405521125A}"/>
              </a:ext>
            </a:extLst>
          </p:cNvPr>
          <p:cNvPicPr>
            <a:picLocks noChangeAspect="1"/>
          </p:cNvPicPr>
          <p:nvPr/>
        </p:nvPicPr>
        <p:blipFill>
          <a:blip r:embed="rId2">
            <a:extLst>
              <a:ext uri="{28A0092B-C50C-407E-A947-70E740481C1C}">
                <a14:useLocalDpi xmlns:a14="http://schemas.microsoft.com/office/drawing/2010/main"/>
              </a:ext>
            </a:extLst>
          </a:blip>
          <a:srcRect l="13824"/>
          <a:stretch>
            <a:fillRect/>
          </a:stretch>
        </p:blipFill>
        <p:spPr>
          <a:xfrm>
            <a:off x="5651630" y="384309"/>
            <a:ext cx="6147887" cy="6089381"/>
          </a:xfrm>
          <a:prstGeom prst="rect">
            <a:avLst/>
          </a:prstGeom>
        </p:spPr>
      </p:pic>
    </p:spTree>
    <p:extLst>
      <p:ext uri="{BB962C8B-B14F-4D97-AF65-F5344CB8AC3E}">
        <p14:creationId xmlns:p14="http://schemas.microsoft.com/office/powerpoint/2010/main" val="1235757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4915-BC96-B3A1-FBDC-DBF8B878482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A09221-4D60-C721-5A16-0C0B7CEDF8CD}"/>
              </a:ext>
            </a:extLst>
          </p:cNvPr>
          <p:cNvSpPr>
            <a:spLocks noGrp="1"/>
          </p:cNvSpPr>
          <p:nvPr>
            <p:ph type="title"/>
          </p:nvPr>
        </p:nvSpPr>
        <p:spPr>
          <a:xfrm>
            <a:off x="562498" y="492023"/>
            <a:ext cx="11067003" cy="1073730"/>
          </a:xfrm>
        </p:spPr>
        <p:txBody>
          <a:bodyPr>
            <a:noAutofit/>
          </a:bodyPr>
          <a:lstStyle/>
          <a:p>
            <a:r>
              <a:rPr lang="en-US" sz="2400" dirty="0"/>
              <a:t>Table 1-3 Metric and policy thematic codes created within each sector (or chapter) of VCA 2025 </a:t>
            </a:r>
          </a:p>
        </p:txBody>
      </p:sp>
      <p:sp>
        <p:nvSpPr>
          <p:cNvPr id="13" name="TextBox 12">
            <a:extLst>
              <a:ext uri="{FF2B5EF4-FFF2-40B4-BE49-F238E27FC236}">
                <a16:creationId xmlns:a16="http://schemas.microsoft.com/office/drawing/2014/main" id="{FB6A9D63-4EC8-0A20-E37B-BE1BAAB7AB5D}"/>
              </a:ext>
            </a:extLst>
          </p:cNvPr>
          <p:cNvSpPr txBox="1"/>
          <p:nvPr/>
        </p:nvSpPr>
        <p:spPr>
          <a:xfrm>
            <a:off x="263047" y="5705039"/>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Needs Assessment Survey (2025)</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5" name="Table 4">
            <a:extLst>
              <a:ext uri="{FF2B5EF4-FFF2-40B4-BE49-F238E27FC236}">
                <a16:creationId xmlns:a16="http://schemas.microsoft.com/office/drawing/2014/main" id="{9EAB5F58-C613-3652-F9FD-2E3A1B0D3B15}"/>
              </a:ext>
            </a:extLst>
          </p:cNvPr>
          <p:cNvGraphicFramePr>
            <a:graphicFrameLocks noGrp="1"/>
          </p:cNvGraphicFramePr>
          <p:nvPr>
            <p:extLst>
              <p:ext uri="{D42A27DB-BD31-4B8C-83A1-F6EECF244321}">
                <p14:modId xmlns:p14="http://schemas.microsoft.com/office/powerpoint/2010/main" val="400277612"/>
              </p:ext>
            </p:extLst>
          </p:nvPr>
        </p:nvGraphicFramePr>
        <p:xfrm>
          <a:off x="263047" y="1565753"/>
          <a:ext cx="11724361" cy="4139286"/>
        </p:xfrm>
        <a:graphic>
          <a:graphicData uri="http://schemas.openxmlformats.org/drawingml/2006/table">
            <a:tbl>
              <a:tblPr firstRow="1" firstCol="1" bandRow="1"/>
              <a:tblGrid>
                <a:gridCol w="2329841">
                  <a:extLst>
                    <a:ext uri="{9D8B030D-6E8A-4147-A177-3AD203B41FA5}">
                      <a16:colId xmlns:a16="http://schemas.microsoft.com/office/drawing/2014/main" val="676436609"/>
                    </a:ext>
                  </a:extLst>
                </a:gridCol>
                <a:gridCol w="5562999">
                  <a:extLst>
                    <a:ext uri="{9D8B030D-6E8A-4147-A177-3AD203B41FA5}">
                      <a16:colId xmlns:a16="http://schemas.microsoft.com/office/drawing/2014/main" val="861049545"/>
                    </a:ext>
                  </a:extLst>
                </a:gridCol>
                <a:gridCol w="3831521">
                  <a:extLst>
                    <a:ext uri="{9D8B030D-6E8A-4147-A177-3AD203B41FA5}">
                      <a16:colId xmlns:a16="http://schemas.microsoft.com/office/drawing/2014/main" val="3169150981"/>
                    </a:ext>
                  </a:extLst>
                </a:gridCol>
              </a:tblGrid>
              <a:tr h="226151">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Chapter name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Metric themes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Policy themes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8131184"/>
                  </a:ext>
                </a:extLst>
              </a:tr>
              <a:tr h="210317">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1 Process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NA</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NA</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539171095"/>
                  </a:ext>
                </a:extLst>
              </a:tr>
              <a:tr h="395764">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2 Climate Change in Vermont</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climate metrics, seasonal changes, geographic variability</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communication, emissions, modeling</a:t>
                      </a:r>
                    </a:p>
                  </a:txBody>
                  <a:tcPr marL="68580" marR="68580" marT="0" marB="0">
                    <a:lnL>
                      <a:noFill/>
                    </a:lnL>
                    <a:lnR>
                      <a:noFill/>
                    </a:lnR>
                    <a:lnT>
                      <a:noFill/>
                    </a:lnT>
                    <a:lnB>
                      <a:noFill/>
                    </a:lnB>
                    <a:noFill/>
                  </a:tcPr>
                </a:tc>
                <a:extLst>
                  <a:ext uri="{0D108BD9-81ED-4DB2-BD59-A6C34878D82A}">
                    <a16:rowId xmlns:a16="http://schemas.microsoft.com/office/drawing/2014/main" val="3368888831"/>
                  </a:ext>
                </a:extLst>
              </a:tr>
              <a:tr h="302802">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3 Forests</a:t>
                      </a:r>
                    </a:p>
                  </a:txBody>
                  <a:tcPr marL="68580" marR="68580" marT="0" marB="0">
                    <a:lnL>
                      <a:noFill/>
                    </a:lnL>
                    <a:lnR>
                      <a:noFill/>
                    </a:lnR>
                    <a:lnT>
                      <a:noFill/>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wildfire, forest health, emissions, sequestration</a:t>
                      </a:r>
                    </a:p>
                  </a:txBody>
                  <a:tcPr marL="68580" marR="68580" marT="0" marB="0">
                    <a:lnL>
                      <a:noFill/>
                    </a:lnL>
                    <a:lnR>
                      <a:noFill/>
                    </a:lnR>
                    <a:lnT>
                      <a:noFill/>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emissions, risk mitigation, land use</a:t>
                      </a:r>
                    </a:p>
                  </a:txBody>
                  <a:tcPr marL="68580" marR="68580" marT="0" marB="0">
                    <a:lnL>
                      <a:noFill/>
                    </a:lnL>
                    <a:lnR>
                      <a:noFill/>
                    </a:lnR>
                    <a:lnT>
                      <a:noFill/>
                    </a:lnT>
                    <a:lnB>
                      <a:noFill/>
                    </a:lnB>
                    <a:solidFill>
                      <a:srgbClr val="E8E8E8"/>
                    </a:solidFill>
                  </a:tcPr>
                </a:tc>
                <a:extLst>
                  <a:ext uri="{0D108BD9-81ED-4DB2-BD59-A6C34878D82A}">
                    <a16:rowId xmlns:a16="http://schemas.microsoft.com/office/drawing/2014/main" val="3527961705"/>
                  </a:ext>
                </a:extLst>
              </a:tr>
              <a:tr h="302802">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4 Water Resources</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flooding, surface water monitoring, water availability</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adaptive planning, water management</a:t>
                      </a:r>
                    </a:p>
                  </a:txBody>
                  <a:tcPr marL="68580" marR="68580" marT="0" marB="0">
                    <a:lnL>
                      <a:noFill/>
                    </a:lnL>
                    <a:lnR>
                      <a:noFill/>
                    </a:lnR>
                    <a:lnT>
                      <a:noFill/>
                    </a:lnT>
                    <a:lnB>
                      <a:noFill/>
                    </a:lnB>
                    <a:noFill/>
                  </a:tcPr>
                </a:tc>
                <a:extLst>
                  <a:ext uri="{0D108BD9-81ED-4DB2-BD59-A6C34878D82A}">
                    <a16:rowId xmlns:a16="http://schemas.microsoft.com/office/drawing/2014/main" val="2200642311"/>
                  </a:ext>
                </a:extLst>
              </a:tr>
              <a:tr h="197882">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5 Fish and Wildlife</a:t>
                      </a:r>
                    </a:p>
                  </a:txBody>
                  <a:tcPr marL="68580" marR="68580" marT="0" marB="0">
                    <a:lnL>
                      <a:noFill/>
                    </a:lnL>
                    <a:lnR>
                      <a:noFill/>
                    </a:lnR>
                    <a:lnT>
                      <a:noFill/>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non-invasive species, invasive species</a:t>
                      </a:r>
                    </a:p>
                  </a:txBody>
                  <a:tcPr marL="68580" marR="68580" marT="0" marB="0">
                    <a:lnL>
                      <a:noFill/>
                    </a:lnL>
                    <a:lnR>
                      <a:noFill/>
                    </a:lnR>
                    <a:lnT>
                      <a:noFill/>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non-invasive species, invasive species</a:t>
                      </a:r>
                    </a:p>
                  </a:txBody>
                  <a:tcPr marL="68580" marR="68580" marT="0" marB="0">
                    <a:lnL>
                      <a:noFill/>
                    </a:lnL>
                    <a:lnR>
                      <a:noFill/>
                    </a:lnR>
                    <a:lnT>
                      <a:noFill/>
                    </a:lnT>
                    <a:lnB>
                      <a:noFill/>
                    </a:lnB>
                    <a:solidFill>
                      <a:srgbClr val="E8E8E8"/>
                    </a:solidFill>
                  </a:tcPr>
                </a:tc>
                <a:extLst>
                  <a:ext uri="{0D108BD9-81ED-4DB2-BD59-A6C34878D82A}">
                    <a16:rowId xmlns:a16="http://schemas.microsoft.com/office/drawing/2014/main" val="93074809"/>
                  </a:ext>
                </a:extLst>
              </a:tr>
              <a:tr h="395764">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6 Agriculture &amp; Food Systems</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extreme weather, production, food security</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emissions, management/ resilience</a:t>
                      </a:r>
                    </a:p>
                  </a:txBody>
                  <a:tcPr marL="68580" marR="68580" marT="0" marB="0">
                    <a:lnL>
                      <a:noFill/>
                    </a:lnL>
                    <a:lnR>
                      <a:noFill/>
                    </a:lnR>
                    <a:lnT>
                      <a:noFill/>
                    </a:lnT>
                    <a:lnB>
                      <a:noFill/>
                    </a:lnB>
                    <a:noFill/>
                  </a:tcPr>
                </a:tc>
                <a:extLst>
                  <a:ext uri="{0D108BD9-81ED-4DB2-BD59-A6C34878D82A}">
                    <a16:rowId xmlns:a16="http://schemas.microsoft.com/office/drawing/2014/main" val="597056860"/>
                  </a:ext>
                </a:extLst>
              </a:tr>
              <a:tr h="395764">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7 Infrastructure</a:t>
                      </a:r>
                    </a:p>
                  </a:txBody>
                  <a:tcPr marL="68580" marR="68580" marT="0" marB="0">
                    <a:lnL>
                      <a:noFill/>
                    </a:lnL>
                    <a:lnR>
                      <a:noFill/>
                    </a:lnR>
                    <a:lnT>
                      <a:noFill/>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emissions, impacts, urban development </a:t>
                      </a:r>
                    </a:p>
                  </a:txBody>
                  <a:tcPr marL="68580" marR="68580" marT="0" marB="0">
                    <a:lnL>
                      <a:noFill/>
                    </a:lnL>
                    <a:lnR>
                      <a:noFill/>
                    </a:lnR>
                    <a:lnT>
                      <a:noFill/>
                    </a:lnT>
                    <a:lnB>
                      <a:noFill/>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awareness, design/ adaptation, urban development</a:t>
                      </a:r>
                    </a:p>
                  </a:txBody>
                  <a:tcPr marL="68580" marR="68580" marT="0" marB="0">
                    <a:lnL>
                      <a:noFill/>
                    </a:lnL>
                    <a:lnR>
                      <a:noFill/>
                    </a:lnR>
                    <a:lnT>
                      <a:noFill/>
                    </a:lnT>
                    <a:lnB>
                      <a:noFill/>
                    </a:lnB>
                    <a:solidFill>
                      <a:srgbClr val="E8E8E8"/>
                    </a:solidFill>
                  </a:tcPr>
                </a:tc>
                <a:extLst>
                  <a:ext uri="{0D108BD9-81ED-4DB2-BD59-A6C34878D82A}">
                    <a16:rowId xmlns:a16="http://schemas.microsoft.com/office/drawing/2014/main" val="1598804667"/>
                  </a:ext>
                </a:extLst>
              </a:tr>
              <a:tr h="302802">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8 Energy</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emissions, impacts, transition</a:t>
                      </a:r>
                    </a:p>
                  </a:txBody>
                  <a:tcPr marL="68580" marR="68580" marT="0" marB="0">
                    <a:lnL>
                      <a:noFill/>
                    </a:lnL>
                    <a:lnR>
                      <a:noFill/>
                    </a:lnR>
                    <a:lnT>
                      <a:noFill/>
                    </a:lnT>
                    <a:lnB>
                      <a:noFill/>
                    </a:lnB>
                    <a:no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adaptation, emissions, transition, local planning</a:t>
                      </a:r>
                    </a:p>
                  </a:txBody>
                  <a:tcPr marL="68580" marR="68580" marT="0" marB="0">
                    <a:lnL>
                      <a:noFill/>
                    </a:lnL>
                    <a:lnR>
                      <a:noFill/>
                    </a:lnR>
                    <a:lnT>
                      <a:noFill/>
                    </a:lnT>
                    <a:lnB>
                      <a:noFill/>
                    </a:lnB>
                    <a:noFill/>
                  </a:tcPr>
                </a:tc>
                <a:extLst>
                  <a:ext uri="{0D108BD9-81ED-4DB2-BD59-A6C34878D82A}">
                    <a16:rowId xmlns:a16="http://schemas.microsoft.com/office/drawing/2014/main" val="3265387912"/>
                  </a:ext>
                </a:extLst>
              </a:tr>
              <a:tr h="405217">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9 Outdoor Recreation and Tourism</a:t>
                      </a:r>
                    </a:p>
                  </a:txBody>
                  <a:tcPr marL="68580" marR="68580" marT="0" marB="0">
                    <a:lnL>
                      <a:noFill/>
                    </a:lnL>
                    <a:lnR>
                      <a:noFill/>
                    </a:lnR>
                    <a:lnT>
                      <a:noFill/>
                    </a:lnT>
                    <a:lnB w="12700" cap="flat" cmpd="sng" algn="ctr">
                      <a:noFill/>
                      <a:prstDash val="solid"/>
                      <a:round/>
                      <a:headEnd type="none" w="med" len="med"/>
                      <a:tailEnd type="none" w="med" len="med"/>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rainfall/temperature, snow, tourism industries, wildlife</a:t>
                      </a:r>
                    </a:p>
                  </a:txBody>
                  <a:tcPr marL="68580" marR="68580" marT="0" marB="0">
                    <a:lnL>
                      <a:noFill/>
                    </a:lnL>
                    <a:lnR>
                      <a:noFill/>
                    </a:lnR>
                    <a:lnT>
                      <a:noFill/>
                    </a:lnT>
                    <a:lnB w="12700" cap="flat" cmpd="sng" algn="ctr">
                      <a:noFill/>
                      <a:prstDash val="solid"/>
                      <a:round/>
                      <a:headEnd type="none" w="med" len="med"/>
                      <a:tailEnd type="none" w="med" len="med"/>
                    </a:lnB>
                    <a:solidFill>
                      <a:srgbClr val="E8E8E8"/>
                    </a:solidFill>
                  </a:tcPr>
                </a:tc>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planning/budgeting</a:t>
                      </a:r>
                    </a:p>
                  </a:txBody>
                  <a:tcPr marL="68580" marR="68580" marT="0" marB="0">
                    <a:lnL>
                      <a:noFill/>
                    </a:lnL>
                    <a:lnR>
                      <a:noFill/>
                    </a:lnR>
                    <a:lnT>
                      <a:noFill/>
                    </a:lnT>
                    <a:lnB w="12700" cap="flat" cmpd="sng" algn="ctr">
                      <a:noFill/>
                      <a:prstDash val="solid"/>
                      <a:round/>
                      <a:headEnd type="none" w="med" len="med"/>
                      <a:tailEnd type="none" w="med" len="med"/>
                    </a:lnB>
                    <a:solidFill>
                      <a:srgbClr val="E8E8E8"/>
                    </a:solidFill>
                  </a:tcPr>
                </a:tc>
                <a:extLst>
                  <a:ext uri="{0D108BD9-81ED-4DB2-BD59-A6C34878D82A}">
                    <a16:rowId xmlns:a16="http://schemas.microsoft.com/office/drawing/2014/main" val="379453324"/>
                  </a:ext>
                </a:extLst>
              </a:tr>
              <a:tr h="405217">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10 Human Health</a:t>
                      </a:r>
                    </a:p>
                  </a:txBody>
                  <a:tcPr marL="68580" marR="68580" marT="0" marB="0">
                    <a:lnL>
                      <a:noFill/>
                    </a:lnL>
                    <a:lnR>
                      <a:noFill/>
                    </a:lnR>
                    <a:lnT>
                      <a:noFill/>
                    </a:lnT>
                    <a:lnB w="12700" cap="flat" cmpd="sng" algn="ctr">
                      <a:noFill/>
                      <a:prstDash val="solid"/>
                      <a:round/>
                      <a:headEnd type="none" w="med" len="med"/>
                      <a:tailEnd type="none" w="med" len="med"/>
                    </a:lnB>
                    <a:solidFill>
                      <a:schemeClr val="bg1"/>
                    </a:solidFill>
                  </a:tcPr>
                </a:tc>
                <a:tc>
                  <a:txBody>
                    <a:bodyPr/>
                    <a:lstStyle/>
                    <a:p>
                      <a:pPr marL="0" marR="0">
                        <a:buNone/>
                      </a:pPr>
                      <a:r>
                        <a:rPr lang="en-US" sz="1400" b="0">
                          <a:solidFill>
                            <a:srgbClr val="000000"/>
                          </a:solidFill>
                          <a:effectLst/>
                          <a:latin typeface="Aptos" panose="020B0004020202020204" pitchFamily="34" charset="0"/>
                          <a:ea typeface="MS Mincho" panose="02020609040205080304" pitchFamily="49" charset="-128"/>
                          <a:cs typeface="Arial" panose="020B0604020202020204" pitchFamily="34" charset="0"/>
                        </a:rPr>
                        <a:t>impacts, data, disease, mental health, temperature, vulnerable populations, wildlife/ air quality</a:t>
                      </a:r>
                    </a:p>
                  </a:txBody>
                  <a:tcPr marL="68580" marR="68580" marT="0" marB="0">
                    <a:lnL>
                      <a:noFill/>
                    </a:lnL>
                    <a:lnR>
                      <a:noFill/>
                    </a:lnR>
                    <a:lnT>
                      <a:noFill/>
                    </a:lnT>
                    <a:lnB w="12700" cap="flat" cmpd="sng" algn="ctr">
                      <a:noFill/>
                      <a:prstDash val="solid"/>
                      <a:round/>
                      <a:headEnd type="none" w="med" len="med"/>
                      <a:tailEnd type="none" w="med" len="med"/>
                    </a:lnB>
                    <a:solidFill>
                      <a:schemeClr val="bg1"/>
                    </a:solidFill>
                  </a:tcPr>
                </a:tc>
                <a:tc>
                  <a:txBody>
                    <a:bodyPr/>
                    <a:lstStyle/>
                    <a:p>
                      <a:pPr marL="0" marR="0">
                        <a:buNone/>
                      </a:pPr>
                      <a:r>
                        <a:rPr lang="en-US" sz="1400" b="0">
                          <a:solidFill>
                            <a:srgbClr val="000000"/>
                          </a:solidFill>
                          <a:effectLst/>
                          <a:latin typeface="Aptos" panose="020B0004020202020204" pitchFamily="34" charset="0"/>
                          <a:ea typeface="MS Mincho" panose="02020609040205080304" pitchFamily="49" charset="-128"/>
                          <a:cs typeface="Arial" panose="020B0604020202020204" pitchFamily="34" charset="0"/>
                        </a:rPr>
                        <a:t>connection, education, investments</a:t>
                      </a:r>
                    </a:p>
                  </a:txBody>
                  <a:tcPr marL="68580" marR="68580" marT="0" marB="0">
                    <a:lnL>
                      <a:noFill/>
                    </a:lnL>
                    <a:lnR>
                      <a:noFill/>
                    </a:lnR>
                    <a:lnT>
                      <a:noFill/>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13876013"/>
                  </a:ext>
                </a:extLst>
              </a:tr>
              <a:tr h="405217">
                <a:tc>
                  <a:txBody>
                    <a:bodyPr/>
                    <a:lstStyle/>
                    <a:p>
                      <a:pPr marL="0" marR="0">
                        <a:buNone/>
                      </a:pPr>
                      <a:r>
                        <a:rPr lang="en-US" sz="1400">
                          <a:solidFill>
                            <a:srgbClr val="000000"/>
                          </a:solidFill>
                          <a:effectLst/>
                          <a:latin typeface="Aptos" panose="020B0004020202020204" pitchFamily="34" charset="0"/>
                          <a:ea typeface="MS Mincho" panose="02020609040205080304" pitchFamily="49" charset="-128"/>
                          <a:cs typeface="Arial" panose="020B0604020202020204" pitchFamily="34" charset="0"/>
                        </a:rPr>
                        <a:t>11 Community Development</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400" dirty="0">
                          <a:solidFill>
                            <a:srgbClr val="000000"/>
                          </a:solidFill>
                          <a:effectLst/>
                          <a:latin typeface="Aptos" panose="020B0004020202020204" pitchFamily="34" charset="0"/>
                          <a:ea typeface="MS Mincho" panose="02020609040205080304" pitchFamily="49" charset="-128"/>
                          <a:cs typeface="Arial" panose="020B0604020202020204" pitchFamily="34" charset="0"/>
                        </a:rPr>
                        <a:t>impacts, vulnerable populations, economics, adaptation, town planning</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400" dirty="0">
                          <a:solidFill>
                            <a:srgbClr val="000000"/>
                          </a:solidFill>
                          <a:effectLst/>
                          <a:latin typeface="Aptos" panose="020B0004020202020204" pitchFamily="34" charset="0"/>
                          <a:ea typeface="MS Mincho" panose="02020609040205080304" pitchFamily="49" charset="-128"/>
                          <a:cs typeface="Arial" panose="020B0604020202020204" pitchFamily="34" charset="0"/>
                        </a:rPr>
                        <a:t>adaptation, development, economics, local planning, vulnerable populations, migration</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450531107"/>
                  </a:ext>
                </a:extLst>
              </a:tr>
            </a:tbl>
          </a:graphicData>
        </a:graphic>
      </p:graphicFrame>
    </p:spTree>
    <p:extLst>
      <p:ext uri="{BB962C8B-B14F-4D97-AF65-F5344CB8AC3E}">
        <p14:creationId xmlns:p14="http://schemas.microsoft.com/office/powerpoint/2010/main" val="4249629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C45E7B-C579-285C-3A8E-A73CF881446B}"/>
              </a:ext>
            </a:extLst>
          </p:cNvPr>
          <p:cNvSpPr>
            <a:spLocks noGrp="1"/>
          </p:cNvSpPr>
          <p:nvPr>
            <p:ph type="ctrTitle"/>
          </p:nvPr>
        </p:nvSpPr>
        <p:spPr/>
        <p:txBody>
          <a:bodyPr/>
          <a:lstStyle/>
          <a:p>
            <a:r>
              <a:rPr lang="en-US"/>
              <a:t>1.4 Writing the VCA</a:t>
            </a:r>
          </a:p>
        </p:txBody>
      </p:sp>
    </p:spTree>
    <p:extLst>
      <p:ext uri="{BB962C8B-B14F-4D97-AF65-F5344CB8AC3E}">
        <p14:creationId xmlns:p14="http://schemas.microsoft.com/office/powerpoint/2010/main" val="2759547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DE651-7566-BB41-D04E-60B13F8068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FEE12B-BA63-7AF5-8E2A-1FFA8F8B2A27}"/>
              </a:ext>
            </a:extLst>
          </p:cNvPr>
          <p:cNvSpPr>
            <a:spLocks noGrp="1"/>
          </p:cNvSpPr>
          <p:nvPr>
            <p:ph type="title"/>
          </p:nvPr>
        </p:nvSpPr>
        <p:spPr>
          <a:xfrm>
            <a:off x="562498" y="396001"/>
            <a:ext cx="11067003" cy="1073730"/>
          </a:xfrm>
        </p:spPr>
        <p:txBody>
          <a:bodyPr>
            <a:noAutofit/>
          </a:bodyPr>
          <a:lstStyle/>
          <a:p>
            <a:r>
              <a:rPr lang="en-US" sz="2400" dirty="0"/>
              <a:t>Table 1-4 The confidence level (very high, high, medium, or low) is determined using two parameters—evidence level and consensus level—which contribute to the traceable accounts section of each chapter</a:t>
            </a:r>
          </a:p>
        </p:txBody>
      </p:sp>
      <p:sp>
        <p:nvSpPr>
          <p:cNvPr id="13" name="TextBox 12">
            <a:extLst>
              <a:ext uri="{FF2B5EF4-FFF2-40B4-BE49-F238E27FC236}">
                <a16:creationId xmlns:a16="http://schemas.microsoft.com/office/drawing/2014/main" id="{FAB06E91-D5E6-A2F9-0C77-C45A73A82E6D}"/>
              </a:ext>
            </a:extLst>
          </p:cNvPr>
          <p:cNvSpPr txBox="1"/>
          <p:nvPr/>
        </p:nvSpPr>
        <p:spPr>
          <a:xfrm>
            <a:off x="676405" y="5617357"/>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USGCRP (2023)</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3" name="Table 2">
            <a:extLst>
              <a:ext uri="{FF2B5EF4-FFF2-40B4-BE49-F238E27FC236}">
                <a16:creationId xmlns:a16="http://schemas.microsoft.com/office/drawing/2014/main" id="{8F533333-44D2-B584-0708-1650DBAA35E5}"/>
              </a:ext>
            </a:extLst>
          </p:cNvPr>
          <p:cNvGraphicFramePr>
            <a:graphicFrameLocks noGrp="1"/>
          </p:cNvGraphicFramePr>
          <p:nvPr>
            <p:extLst>
              <p:ext uri="{D42A27DB-BD31-4B8C-83A1-F6EECF244321}">
                <p14:modId xmlns:p14="http://schemas.microsoft.com/office/powerpoint/2010/main" val="2855873779"/>
              </p:ext>
            </p:extLst>
          </p:nvPr>
        </p:nvGraphicFramePr>
        <p:xfrm>
          <a:off x="676405" y="1678487"/>
          <a:ext cx="10672175" cy="3938870"/>
        </p:xfrm>
        <a:graphic>
          <a:graphicData uri="http://schemas.openxmlformats.org/drawingml/2006/table">
            <a:tbl>
              <a:tblPr firstRow="1" firstCol="1" bandRow="1"/>
              <a:tblGrid>
                <a:gridCol w="1553228">
                  <a:extLst>
                    <a:ext uri="{9D8B030D-6E8A-4147-A177-3AD203B41FA5}">
                      <a16:colId xmlns:a16="http://schemas.microsoft.com/office/drawing/2014/main" val="264461078"/>
                    </a:ext>
                  </a:extLst>
                </a:gridCol>
                <a:gridCol w="2354893">
                  <a:extLst>
                    <a:ext uri="{9D8B030D-6E8A-4147-A177-3AD203B41FA5}">
                      <a16:colId xmlns:a16="http://schemas.microsoft.com/office/drawing/2014/main" val="528529486"/>
                    </a:ext>
                  </a:extLst>
                </a:gridCol>
                <a:gridCol w="2342367">
                  <a:extLst>
                    <a:ext uri="{9D8B030D-6E8A-4147-A177-3AD203B41FA5}">
                      <a16:colId xmlns:a16="http://schemas.microsoft.com/office/drawing/2014/main" val="2278953821"/>
                    </a:ext>
                  </a:extLst>
                </a:gridCol>
                <a:gridCol w="2242159">
                  <a:extLst>
                    <a:ext uri="{9D8B030D-6E8A-4147-A177-3AD203B41FA5}">
                      <a16:colId xmlns:a16="http://schemas.microsoft.com/office/drawing/2014/main" val="1310990475"/>
                    </a:ext>
                  </a:extLst>
                </a:gridCol>
                <a:gridCol w="2179528">
                  <a:extLst>
                    <a:ext uri="{9D8B030D-6E8A-4147-A177-3AD203B41FA5}">
                      <a16:colId xmlns:a16="http://schemas.microsoft.com/office/drawing/2014/main" val="3250401721"/>
                    </a:ext>
                  </a:extLst>
                </a:gridCol>
              </a:tblGrid>
              <a:tr h="730069">
                <a:tc>
                  <a:txBody>
                    <a:bodyPr/>
                    <a:lstStyle/>
                    <a:p>
                      <a:pPr marL="0" marR="0" algn="ctr">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Confidence level</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lgn="ctr">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Very high</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lgn="ctr">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High</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lgn="ctr">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Medium</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lgn="ctr">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Low</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3545341436"/>
                  </a:ext>
                </a:extLst>
              </a:tr>
              <a:tr h="2338617">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Evidence level</a:t>
                      </a:r>
                      <a:endParaRPr lang="en-US" sz="1600" b="1">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Strong evidence: established theory, multiple resources, confident results, well-documented and accepted methods, etc.</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Moderate evidence: several sources, some consistency, methods vary, and/or documentation limited, etc.</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Suggestive evidence:</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 few sources, limited consistency, models incomplete, methods emerging, etc.</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Inconclusive evidence: limited sources, extrapolations, inconsistent findings, poor documentation and/or methods not tested, etc.</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E8E8E8"/>
                    </a:solidFill>
                  </a:tcPr>
                </a:tc>
                <a:extLst>
                  <a:ext uri="{0D108BD9-81ED-4DB2-BD59-A6C34878D82A}">
                    <a16:rowId xmlns:a16="http://schemas.microsoft.com/office/drawing/2014/main" val="2637965872"/>
                  </a:ext>
                </a:extLst>
              </a:tr>
              <a:tr h="870184">
                <a:tc>
                  <a:txBody>
                    <a:bodyPr/>
                    <a:lstStyle/>
                    <a:p>
                      <a:pPr marL="0" marR="0">
                        <a:buNone/>
                      </a:pPr>
                      <a:r>
                        <a:rPr lang="en-US" sz="1600" b="1">
                          <a:effectLst/>
                          <a:latin typeface="Aptos" panose="020B0004020202020204" pitchFamily="34" charset="0"/>
                          <a:ea typeface="MS Mincho" panose="02020609040205080304" pitchFamily="49" charset="-128"/>
                          <a:cs typeface="Arial" panose="020B0604020202020204" pitchFamily="34" charset="0"/>
                        </a:rPr>
                        <a:t>Consensus level</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buNone/>
                      </a:pPr>
                      <a:r>
                        <a:rPr lang="en-US" sz="1600">
                          <a:effectLst/>
                          <a:latin typeface="Aptos" panose="020B0004020202020204" pitchFamily="34" charset="0"/>
                          <a:ea typeface="MS Mincho" panose="02020609040205080304" pitchFamily="49" charset="-128"/>
                          <a:cs typeface="Arial" panose="020B0604020202020204" pitchFamily="34" charset="0"/>
                        </a:rPr>
                        <a:t>High consensus</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buNone/>
                      </a:pPr>
                      <a:r>
                        <a:rPr lang="en-US" sz="1600">
                          <a:effectLst/>
                          <a:latin typeface="Aptos" panose="020B0004020202020204" pitchFamily="34" charset="0"/>
                          <a:ea typeface="MS Mincho" panose="02020609040205080304" pitchFamily="49" charset="-128"/>
                          <a:cs typeface="Arial" panose="020B0604020202020204" pitchFamily="34" charset="0"/>
                        </a:rPr>
                        <a:t>Medium consensus</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buNone/>
                      </a:pPr>
                      <a:r>
                        <a:rPr lang="en-US" sz="1600">
                          <a:effectLst/>
                          <a:latin typeface="Aptos" panose="020B0004020202020204" pitchFamily="34" charset="0"/>
                          <a:ea typeface="MS Mincho" panose="02020609040205080304" pitchFamily="49" charset="-128"/>
                          <a:cs typeface="Arial" panose="020B0604020202020204" pitchFamily="34" charset="0"/>
                        </a:rPr>
                        <a:t>Competing schools of thought</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tc>
                  <a:txBody>
                    <a:bodyPr/>
                    <a:lstStyle/>
                    <a:p>
                      <a:pPr marL="0" marR="0">
                        <a:buNone/>
                      </a:pPr>
                      <a:r>
                        <a:rPr lang="en-US" sz="1600">
                          <a:effectLst/>
                          <a:latin typeface="Aptos" panose="020B0004020202020204" pitchFamily="34" charset="0"/>
                          <a:ea typeface="MS Mincho" panose="02020609040205080304" pitchFamily="49" charset="-128"/>
                          <a:cs typeface="Arial" panose="020B0604020202020204" pitchFamily="34" charset="0"/>
                        </a:rPr>
                        <a:t>Disagreement or lack of opinions among experts</a:t>
                      </a:r>
                    </a:p>
                  </a:txBody>
                  <a:tcPr marL="68580" marR="68580" marT="0" marB="0">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noFill/>
                  </a:tcPr>
                </a:tc>
                <a:extLst>
                  <a:ext uri="{0D108BD9-81ED-4DB2-BD59-A6C34878D82A}">
                    <a16:rowId xmlns:a16="http://schemas.microsoft.com/office/drawing/2014/main" val="2332862801"/>
                  </a:ext>
                </a:extLst>
              </a:tr>
            </a:tbl>
          </a:graphicData>
        </a:graphic>
      </p:graphicFrame>
    </p:spTree>
    <p:extLst>
      <p:ext uri="{BB962C8B-B14F-4D97-AF65-F5344CB8AC3E}">
        <p14:creationId xmlns:p14="http://schemas.microsoft.com/office/powerpoint/2010/main" val="3717583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A1E52-BDE0-54B9-FC44-4ECA03D9DEB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EDBEC1-AB8C-C495-AA7C-005EDCD7C13F}"/>
              </a:ext>
            </a:extLst>
          </p:cNvPr>
          <p:cNvSpPr>
            <a:spLocks noGrp="1"/>
          </p:cNvSpPr>
          <p:nvPr>
            <p:ph type="title"/>
          </p:nvPr>
        </p:nvSpPr>
        <p:spPr>
          <a:xfrm>
            <a:off x="562498" y="492023"/>
            <a:ext cx="11067003" cy="1449511"/>
          </a:xfrm>
        </p:spPr>
        <p:txBody>
          <a:bodyPr>
            <a:noAutofit/>
          </a:bodyPr>
          <a:lstStyle/>
          <a:p>
            <a:r>
              <a:rPr lang="en-US" sz="2400" dirty="0"/>
              <a:t>Figure 1-9 </a:t>
            </a:r>
            <a:r>
              <a:rPr lang="en-US" sz="2400" i="1" dirty="0"/>
              <a:t>Photo of the Vermont Climate Corps (VCC) and Climate Measurements Center of Excellence (</a:t>
            </a:r>
            <a:r>
              <a:rPr lang="en-US" sz="2400" i="1" dirty="0" err="1"/>
              <a:t>CMeC</a:t>
            </a:r>
            <a:r>
              <a:rPr lang="en-US" sz="2400" i="1" dirty="0"/>
              <a:t>) Director, Dr. Gillian Galford, </a:t>
            </a:r>
            <a:r>
              <a:rPr lang="en-US" sz="2400" i="1" dirty="0" err="1"/>
              <a:t>CMeC</a:t>
            </a:r>
            <a:r>
              <a:rPr lang="en-US" sz="2400" i="1" dirty="0"/>
              <a:t> Postdoctoral Researcher, Dr. Jessica </a:t>
            </a:r>
            <a:r>
              <a:rPr lang="en-US" sz="2400" i="1" dirty="0" err="1"/>
              <a:t>Balerna</a:t>
            </a:r>
            <a:r>
              <a:rPr lang="en-US" sz="2400" i="1" dirty="0"/>
              <a:t>, and </a:t>
            </a:r>
            <a:r>
              <a:rPr lang="en-US" sz="2400" i="1" dirty="0" err="1"/>
              <a:t>CMeC</a:t>
            </a:r>
            <a:r>
              <a:rPr lang="en-US" sz="2400" i="1" dirty="0"/>
              <a:t> Program Manager, Lola Chen</a:t>
            </a:r>
            <a:br>
              <a:rPr lang="en-US" sz="2400" i="1" dirty="0"/>
            </a:br>
            <a:endParaRPr lang="en-US" sz="2400" dirty="0"/>
          </a:p>
        </p:txBody>
      </p:sp>
      <p:sp>
        <p:nvSpPr>
          <p:cNvPr id="13" name="TextBox 12">
            <a:extLst>
              <a:ext uri="{FF2B5EF4-FFF2-40B4-BE49-F238E27FC236}">
                <a16:creationId xmlns:a16="http://schemas.microsoft.com/office/drawing/2014/main" id="{A0038003-EC4D-3D8A-A2F5-BC8D9774EE83}"/>
              </a:ext>
            </a:extLst>
          </p:cNvPr>
          <p:cNvSpPr txBox="1"/>
          <p:nvPr/>
        </p:nvSpPr>
        <p:spPr>
          <a:xfrm>
            <a:off x="562498" y="5639594"/>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Lauren </a:t>
            </a:r>
            <a:r>
              <a:rPr lang="en-US" sz="1400" b="0" err="1">
                <a:solidFill>
                  <a:srgbClr val="595959"/>
                </a:solidFill>
                <a:effectLst/>
                <a:latin typeface="Aptos" panose="020B0004020202020204" pitchFamily="34" charset="0"/>
                <a:ea typeface="MS Mincho" panose="02020609040205080304" pitchFamily="49" charset="-128"/>
                <a:cs typeface="Arial" panose="020B0604020202020204" pitchFamily="34" charset="0"/>
              </a:rPr>
              <a:t>Milideo</a:t>
            </a: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 (2025)</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pic>
        <p:nvPicPr>
          <p:cNvPr id="5" name="Picture 4" descr="Photo of the Vermont Climate Corps members and CMeC staff.">
            <a:extLst>
              <a:ext uri="{FF2B5EF4-FFF2-40B4-BE49-F238E27FC236}">
                <a16:creationId xmlns:a16="http://schemas.microsoft.com/office/drawing/2014/main" id="{C31D239E-D937-8F62-A4FF-02E4D622C43E}"/>
              </a:ext>
            </a:extLst>
          </p:cNvPr>
          <p:cNvPicPr>
            <a:picLocks noChangeAspect="1"/>
          </p:cNvPicPr>
          <p:nvPr/>
        </p:nvPicPr>
        <p:blipFill>
          <a:blip r:embed="rId2"/>
          <a:srcRect t="35368" b="7494"/>
          <a:stretch>
            <a:fillRect/>
          </a:stretch>
        </p:blipFill>
        <p:spPr>
          <a:xfrm>
            <a:off x="1125582" y="1853851"/>
            <a:ext cx="9940835" cy="3785743"/>
          </a:xfrm>
          <a:prstGeom prst="rect">
            <a:avLst/>
          </a:prstGeom>
        </p:spPr>
      </p:pic>
    </p:spTree>
    <p:extLst>
      <p:ext uri="{BB962C8B-B14F-4D97-AF65-F5344CB8AC3E}">
        <p14:creationId xmlns:p14="http://schemas.microsoft.com/office/powerpoint/2010/main" val="4059616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EA897-391A-E8BA-AAF0-F3CF8C9EFE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0BCDB4-4735-66FE-7B32-7903922BD448}"/>
              </a:ext>
            </a:extLst>
          </p:cNvPr>
          <p:cNvSpPr>
            <a:spLocks noGrp="1"/>
          </p:cNvSpPr>
          <p:nvPr>
            <p:ph type="title"/>
          </p:nvPr>
        </p:nvSpPr>
        <p:spPr>
          <a:xfrm>
            <a:off x="562499" y="492023"/>
            <a:ext cx="4811168" cy="4931747"/>
          </a:xfrm>
        </p:spPr>
        <p:txBody>
          <a:bodyPr>
            <a:noAutofit/>
          </a:bodyPr>
          <a:lstStyle/>
          <a:p>
            <a:r>
              <a:rPr lang="en-US" sz="2400" dirty="0"/>
              <a:t>Figure 1-10 </a:t>
            </a:r>
            <a:r>
              <a:rPr lang="en-US" sz="2400" i="1" dirty="0"/>
              <a:t>Photos from the Climate Assessment Practicum course: photo A) Previous VCA authors Jess Wikle (in-person middle), Ann Telep (in-person, left), and Kristen Underwood (virtual) participating in a panel discussion of their career trajectories after working on a previous VCA chapter; the panel was moderated by Amanda </a:t>
            </a:r>
            <a:r>
              <a:rPr lang="en-US" sz="2400" i="1" dirty="0" err="1"/>
              <a:t>Sardonis</a:t>
            </a:r>
            <a:r>
              <a:rPr lang="en-US" sz="2400" i="1" dirty="0"/>
              <a:t> (in-person, right); photos B–F) authors engage with one another as they discuss their chapter drafts</a:t>
            </a:r>
            <a:br>
              <a:rPr lang="en-US" sz="2400" i="1" dirty="0"/>
            </a:br>
            <a:endParaRPr lang="en-US" sz="2400" dirty="0"/>
          </a:p>
        </p:txBody>
      </p:sp>
      <p:sp>
        <p:nvSpPr>
          <p:cNvPr id="13" name="TextBox 12">
            <a:extLst>
              <a:ext uri="{FF2B5EF4-FFF2-40B4-BE49-F238E27FC236}">
                <a16:creationId xmlns:a16="http://schemas.microsoft.com/office/drawing/2014/main" id="{543009F4-2B48-B71A-E585-C51D4A1E0336}"/>
              </a:ext>
            </a:extLst>
          </p:cNvPr>
          <p:cNvSpPr txBox="1"/>
          <p:nvPr/>
        </p:nvSpPr>
        <p:spPr>
          <a:xfrm>
            <a:off x="562499" y="5370535"/>
            <a:ext cx="4811168"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Lauren </a:t>
            </a:r>
            <a:r>
              <a:rPr lang="en-US" sz="1400" b="0" err="1">
                <a:solidFill>
                  <a:srgbClr val="595959"/>
                </a:solidFill>
                <a:effectLst/>
                <a:latin typeface="Aptos" panose="020B0004020202020204" pitchFamily="34" charset="0"/>
                <a:ea typeface="MS Mincho" panose="02020609040205080304" pitchFamily="49" charset="-128"/>
                <a:cs typeface="Arial" panose="020B0604020202020204" pitchFamily="34" charset="0"/>
              </a:rPr>
              <a:t>Milideo</a:t>
            </a: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 (2025)</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pic>
        <p:nvPicPr>
          <p:cNvPr id="5" name="Picture 4">
            <a:extLst>
              <a:ext uri="{FF2B5EF4-FFF2-40B4-BE49-F238E27FC236}">
                <a16:creationId xmlns:a16="http://schemas.microsoft.com/office/drawing/2014/main" id="{50C6701F-2619-77FD-0D6C-88C5AA2F65D3}"/>
              </a:ext>
            </a:extLst>
          </p:cNvPr>
          <p:cNvPicPr>
            <a:picLocks noChangeAspect="1"/>
          </p:cNvPicPr>
          <p:nvPr/>
        </p:nvPicPr>
        <p:blipFill>
          <a:blip r:embed="rId2"/>
          <a:srcRect t="3835"/>
          <a:stretch>
            <a:fillRect/>
          </a:stretch>
        </p:blipFill>
        <p:spPr>
          <a:xfrm>
            <a:off x="5572551" y="263046"/>
            <a:ext cx="6282777" cy="6594953"/>
          </a:xfrm>
          <a:prstGeom prst="rect">
            <a:avLst/>
          </a:prstGeom>
        </p:spPr>
      </p:pic>
    </p:spTree>
    <p:extLst>
      <p:ext uri="{BB962C8B-B14F-4D97-AF65-F5344CB8AC3E}">
        <p14:creationId xmlns:p14="http://schemas.microsoft.com/office/powerpoint/2010/main" val="3345868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BDB40-720F-0164-79FA-619C3C7DA2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3D60D3D-5D8B-5A21-573D-1A0745F78580}"/>
              </a:ext>
            </a:extLst>
          </p:cNvPr>
          <p:cNvSpPr>
            <a:spLocks noGrp="1"/>
          </p:cNvSpPr>
          <p:nvPr>
            <p:ph type="title"/>
          </p:nvPr>
        </p:nvSpPr>
        <p:spPr>
          <a:xfrm>
            <a:off x="562498" y="492023"/>
            <a:ext cx="11067003" cy="785632"/>
          </a:xfrm>
        </p:spPr>
        <p:txBody>
          <a:bodyPr>
            <a:noAutofit/>
          </a:bodyPr>
          <a:lstStyle/>
          <a:p>
            <a:r>
              <a:rPr lang="en-US" sz="2400"/>
              <a:t>Table 1-5 List of Climate Assessment Practicum course presenters and the skills they shared with students (1/2)</a:t>
            </a:r>
          </a:p>
        </p:txBody>
      </p:sp>
      <p:sp>
        <p:nvSpPr>
          <p:cNvPr id="13" name="TextBox 12">
            <a:extLst>
              <a:ext uri="{FF2B5EF4-FFF2-40B4-BE49-F238E27FC236}">
                <a16:creationId xmlns:a16="http://schemas.microsoft.com/office/drawing/2014/main" id="{F6E5C9A4-13C1-4449-2264-05D7CB9D887E}"/>
              </a:ext>
            </a:extLst>
          </p:cNvPr>
          <p:cNvSpPr txBox="1"/>
          <p:nvPr/>
        </p:nvSpPr>
        <p:spPr>
          <a:xfrm>
            <a:off x="5411244" y="6058200"/>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5" name="Table 4">
            <a:extLst>
              <a:ext uri="{FF2B5EF4-FFF2-40B4-BE49-F238E27FC236}">
                <a16:creationId xmlns:a16="http://schemas.microsoft.com/office/drawing/2014/main" id="{20E0D4FF-90D1-73D7-DF76-283F3219BDB0}"/>
              </a:ext>
            </a:extLst>
          </p:cNvPr>
          <p:cNvGraphicFramePr>
            <a:graphicFrameLocks noGrp="1"/>
          </p:cNvGraphicFramePr>
          <p:nvPr>
            <p:extLst>
              <p:ext uri="{D42A27DB-BD31-4B8C-83A1-F6EECF244321}">
                <p14:modId xmlns:p14="http://schemas.microsoft.com/office/powerpoint/2010/main" val="882267161"/>
              </p:ext>
            </p:extLst>
          </p:nvPr>
        </p:nvGraphicFramePr>
        <p:xfrm>
          <a:off x="265134" y="1277655"/>
          <a:ext cx="11661730" cy="4633697"/>
        </p:xfrm>
        <a:graphic>
          <a:graphicData uri="http://schemas.openxmlformats.org/drawingml/2006/table">
            <a:tbl>
              <a:tblPr firstRow="1" bandRow="1"/>
              <a:tblGrid>
                <a:gridCol w="5382336">
                  <a:extLst>
                    <a:ext uri="{9D8B030D-6E8A-4147-A177-3AD203B41FA5}">
                      <a16:colId xmlns:a16="http://schemas.microsoft.com/office/drawing/2014/main" val="2501918568"/>
                    </a:ext>
                  </a:extLst>
                </a:gridCol>
                <a:gridCol w="6279394">
                  <a:extLst>
                    <a:ext uri="{9D8B030D-6E8A-4147-A177-3AD203B41FA5}">
                      <a16:colId xmlns:a16="http://schemas.microsoft.com/office/drawing/2014/main" val="955383530"/>
                    </a:ext>
                  </a:extLst>
                </a:gridCol>
              </a:tblGrid>
              <a:tr h="199897">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Skills</a:t>
                      </a:r>
                    </a:p>
                  </a:txBody>
                  <a:tcPr marL="63999" marR="6399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Presenter</a:t>
                      </a:r>
                    </a:p>
                  </a:txBody>
                  <a:tcPr marL="63999" marR="6399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9469875"/>
                  </a:ext>
                </a:extLst>
              </a:tr>
              <a:tr h="701800">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Team-based science</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Working effectively and collaboratively on an interdisciplinary team</a:t>
                      </a:r>
                    </a:p>
                  </a:txBody>
                  <a:tcPr marL="63999" marR="63999"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Dr. Jessica Balerna, Climate Impacts Postdoctoral Fellow with the Climate Measurements Center of Excellence; Former Graduate Fellow with the Socio-Environmental Synthesis Center</a:t>
                      </a:r>
                    </a:p>
                  </a:txBody>
                  <a:tcPr marL="63999" marR="63999"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218409092"/>
                  </a:ext>
                </a:extLst>
              </a:tr>
              <a:tr h="691826">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Crisis and risk communication</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Translating complex climate change impacts and uncertainty into memorable stories</a:t>
                      </a:r>
                    </a:p>
                  </a:txBody>
                  <a:tcPr marL="63999" marR="63999"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Dr. Rodrigo Soares, Crisis and Risk Communication Postdoctoral Fellow with the Water Resources Institute</a:t>
                      </a:r>
                    </a:p>
                  </a:txBody>
                  <a:tcPr marL="63999" marR="63999" marT="0" marB="0">
                    <a:lnL>
                      <a:noFill/>
                    </a:lnL>
                    <a:lnR>
                      <a:noFill/>
                    </a:lnR>
                    <a:lnT>
                      <a:noFill/>
                    </a:lnT>
                    <a:lnB>
                      <a:noFill/>
                    </a:lnB>
                    <a:noFill/>
                  </a:tcPr>
                </a:tc>
                <a:extLst>
                  <a:ext uri="{0D108BD9-81ED-4DB2-BD59-A6C34878D82A}">
                    <a16:rowId xmlns:a16="http://schemas.microsoft.com/office/drawing/2014/main" val="1637901515"/>
                  </a:ext>
                </a:extLst>
              </a:tr>
              <a:tr h="528111">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Systems thinking</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Mapping climate change impacts to specific and salient metrics</a:t>
                      </a:r>
                    </a:p>
                  </a:txBody>
                  <a:tcPr marL="63999" marR="63999"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Dr. Kate Brauman, Deputy Director of the Global Water Security Center at the University of Alabama</a:t>
                      </a:r>
                    </a:p>
                  </a:txBody>
                  <a:tcPr marL="63999" marR="63999" marT="0" marB="0">
                    <a:lnL>
                      <a:noFill/>
                    </a:lnL>
                    <a:lnR>
                      <a:noFill/>
                    </a:lnR>
                    <a:lnT>
                      <a:noFill/>
                    </a:lnT>
                    <a:lnB>
                      <a:noFill/>
                    </a:lnB>
                    <a:solidFill>
                      <a:srgbClr val="E8E8E8"/>
                    </a:solidFill>
                  </a:tcPr>
                </a:tc>
                <a:extLst>
                  <a:ext uri="{0D108BD9-81ED-4DB2-BD59-A6C34878D82A}">
                    <a16:rowId xmlns:a16="http://schemas.microsoft.com/office/drawing/2014/main" val="3825202403"/>
                  </a:ext>
                </a:extLst>
              </a:tr>
              <a:tr h="691826">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Literature review and citation management</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Conducting reviews for report writing and team citation management</a:t>
                      </a:r>
                    </a:p>
                  </a:txBody>
                  <a:tcPr marL="63999" marR="63999"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Laurie Kutner and Dan Desanto, Information &amp; Instruction Librarians with the Howe Library</a:t>
                      </a:r>
                    </a:p>
                  </a:txBody>
                  <a:tcPr marL="63999" marR="63999" marT="0" marB="0">
                    <a:lnL>
                      <a:noFill/>
                    </a:lnL>
                    <a:lnR>
                      <a:noFill/>
                    </a:lnR>
                    <a:lnT>
                      <a:noFill/>
                    </a:lnT>
                    <a:lnB>
                      <a:noFill/>
                    </a:lnB>
                    <a:noFill/>
                  </a:tcPr>
                </a:tc>
                <a:extLst>
                  <a:ext uri="{0D108BD9-81ED-4DB2-BD59-A6C34878D82A}">
                    <a16:rowId xmlns:a16="http://schemas.microsoft.com/office/drawing/2014/main" val="1615116024"/>
                  </a:ext>
                </a:extLst>
              </a:tr>
              <a:tr h="839696">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Data visualizations and accessibility</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Creating message-driven visualizations that meet the needs of all readers</a:t>
                      </a:r>
                    </a:p>
                  </a:txBody>
                  <a:tcPr marL="63999" marR="63999"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Kristin Florian, Data Visualization Specialist with the Howe Library</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a:t>
                      </a:r>
                    </a:p>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Audrey Clare Homan, Digital Accessibility Specialist with the Office of Accessibility Services</a:t>
                      </a:r>
                    </a:p>
                  </a:txBody>
                  <a:tcPr marL="63999" marR="63999" marT="0" marB="0">
                    <a:lnL>
                      <a:noFill/>
                    </a:lnL>
                    <a:lnR>
                      <a:noFill/>
                    </a:lnR>
                    <a:lnT>
                      <a:noFill/>
                    </a:lnT>
                    <a:lnB>
                      <a:noFill/>
                    </a:lnB>
                    <a:solidFill>
                      <a:srgbClr val="E8E8E8"/>
                    </a:solidFill>
                  </a:tcPr>
                </a:tc>
                <a:extLst>
                  <a:ext uri="{0D108BD9-81ED-4DB2-BD59-A6C34878D82A}">
                    <a16:rowId xmlns:a16="http://schemas.microsoft.com/office/drawing/2014/main" val="1579448139"/>
                  </a:ext>
                </a:extLst>
              </a:tr>
              <a:tr h="686544">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Reaching policy- and other decision-makers</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Connecting the Vermont Climate Assessment to state policy- and other decision-makers</a:t>
                      </a:r>
                    </a:p>
                  </a:txBody>
                  <a:tcPr marL="63999" marR="63999"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Liz Amler, Climate Planning Administrator with the Vermont Climate Action Office, Agency of Natural Resources</a:t>
                      </a:r>
                    </a:p>
                  </a:txBody>
                  <a:tcPr marL="63999" marR="63999"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7823032"/>
                  </a:ext>
                </a:extLst>
              </a:tr>
            </a:tbl>
          </a:graphicData>
        </a:graphic>
      </p:graphicFrame>
    </p:spTree>
    <p:extLst>
      <p:ext uri="{BB962C8B-B14F-4D97-AF65-F5344CB8AC3E}">
        <p14:creationId xmlns:p14="http://schemas.microsoft.com/office/powerpoint/2010/main" val="1092494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7E409-30A8-E807-FE29-2AA6C11202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FA2B8C-4C99-ADA7-843D-AB799C62D623}"/>
              </a:ext>
            </a:extLst>
          </p:cNvPr>
          <p:cNvSpPr>
            <a:spLocks noGrp="1"/>
          </p:cNvSpPr>
          <p:nvPr>
            <p:ph type="title"/>
          </p:nvPr>
        </p:nvSpPr>
        <p:spPr>
          <a:xfrm>
            <a:off x="562498" y="492023"/>
            <a:ext cx="11067003" cy="785632"/>
          </a:xfrm>
        </p:spPr>
        <p:txBody>
          <a:bodyPr>
            <a:noAutofit/>
          </a:bodyPr>
          <a:lstStyle/>
          <a:p>
            <a:r>
              <a:rPr lang="en-US" sz="2400"/>
              <a:t>Table 1-5 List of Climate Assessment Practicum course presenters and the skills they shared with students (2/2)</a:t>
            </a:r>
          </a:p>
        </p:txBody>
      </p:sp>
      <p:sp>
        <p:nvSpPr>
          <p:cNvPr id="13" name="TextBox 12">
            <a:extLst>
              <a:ext uri="{FF2B5EF4-FFF2-40B4-BE49-F238E27FC236}">
                <a16:creationId xmlns:a16="http://schemas.microsoft.com/office/drawing/2014/main" id="{6DB1399A-F143-CF21-26C7-0AD09E018E85}"/>
              </a:ext>
            </a:extLst>
          </p:cNvPr>
          <p:cNvSpPr txBox="1"/>
          <p:nvPr/>
        </p:nvSpPr>
        <p:spPr>
          <a:xfrm>
            <a:off x="5411244" y="6058200"/>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graphicFrame>
        <p:nvGraphicFramePr>
          <p:cNvPr id="5" name="Table 4">
            <a:extLst>
              <a:ext uri="{FF2B5EF4-FFF2-40B4-BE49-F238E27FC236}">
                <a16:creationId xmlns:a16="http://schemas.microsoft.com/office/drawing/2014/main" id="{42514EDB-E080-A860-81C6-706D0C754EFC}"/>
              </a:ext>
            </a:extLst>
          </p:cNvPr>
          <p:cNvGraphicFramePr>
            <a:graphicFrameLocks noGrp="1"/>
          </p:cNvGraphicFramePr>
          <p:nvPr>
            <p:extLst>
              <p:ext uri="{D42A27DB-BD31-4B8C-83A1-F6EECF244321}">
                <p14:modId xmlns:p14="http://schemas.microsoft.com/office/powerpoint/2010/main" val="4222919179"/>
              </p:ext>
            </p:extLst>
          </p:nvPr>
        </p:nvGraphicFramePr>
        <p:xfrm>
          <a:off x="265134" y="1277655"/>
          <a:ext cx="11661730" cy="4289747"/>
        </p:xfrm>
        <a:graphic>
          <a:graphicData uri="http://schemas.openxmlformats.org/drawingml/2006/table">
            <a:tbl>
              <a:tblPr firstRow="1" bandRow="1"/>
              <a:tblGrid>
                <a:gridCol w="5382336">
                  <a:extLst>
                    <a:ext uri="{9D8B030D-6E8A-4147-A177-3AD203B41FA5}">
                      <a16:colId xmlns:a16="http://schemas.microsoft.com/office/drawing/2014/main" val="2501918568"/>
                    </a:ext>
                  </a:extLst>
                </a:gridCol>
                <a:gridCol w="6279394">
                  <a:extLst>
                    <a:ext uri="{9D8B030D-6E8A-4147-A177-3AD203B41FA5}">
                      <a16:colId xmlns:a16="http://schemas.microsoft.com/office/drawing/2014/main" val="955383530"/>
                    </a:ext>
                  </a:extLst>
                </a:gridCol>
              </a:tblGrid>
              <a:tr h="212942">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Skills</a:t>
                      </a:r>
                    </a:p>
                  </a:txBody>
                  <a:tcPr marL="63999" marR="6399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Presenter</a:t>
                      </a:r>
                    </a:p>
                  </a:txBody>
                  <a:tcPr marL="63999" marR="6399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9469875"/>
                  </a:ext>
                </a:extLst>
              </a:tr>
              <a:tr h="1703540">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Translating the VCC to the job market</a:t>
                      </a: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 How to leverage experiences writing the VCA in future career and research opportunities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spcAft>
                          <a:spcPts val="600"/>
                        </a:spcAft>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Ann Telep, VCA 2014 Chapter Author, Senior Program Manager, The Climate Pledge for Amazon</a:t>
                      </a:r>
                    </a:p>
                    <a:p>
                      <a:pPr marL="0" marR="0">
                        <a:spcAft>
                          <a:spcPts val="600"/>
                        </a:spcAft>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Dr. Jess Wikle, VCA 2021 Chapter Author, Research Forests Manager, University of Vermont</a:t>
                      </a:r>
                    </a:p>
                    <a:p>
                      <a:pPr marL="0" marR="0">
                        <a:spcAft>
                          <a:spcPts val="600"/>
                        </a:spcAft>
                        <a:buNone/>
                      </a:pPr>
                      <a:r>
                        <a:rPr lang="en-US" sz="1600" b="0">
                          <a:solidFill>
                            <a:srgbClr val="000000"/>
                          </a:solidFill>
                          <a:effectLst/>
                          <a:latin typeface="Aptos" panose="020B0004020202020204" pitchFamily="34" charset="0"/>
                          <a:ea typeface="MS Mincho" panose="02020609040205080304" pitchFamily="49" charset="-128"/>
                          <a:cs typeface="Arial" panose="020B0604020202020204" pitchFamily="34" charset="0"/>
                        </a:rPr>
                        <a:t>Dr. Kristen Underwood, VCA 2014 Chapter Author, Research Assistant Professor, University of Vermont</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218409092"/>
                  </a:ext>
                </a:extLst>
              </a:tr>
              <a:tr h="2342367">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Crafting communication products</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Creating and disseminating communication products designed for diverse audiences</a:t>
                      </a:r>
                    </a:p>
                  </a:txBody>
                  <a:tcPr marL="68580" marR="68580" marT="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a:spcAft>
                          <a:spcPts val="600"/>
                        </a:spcAft>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Marsha A. Branch, School of the Arts, University of Vermont; Former Producer, BBC and United Nations</a:t>
                      </a:r>
                    </a:p>
                    <a:p>
                      <a:pPr marL="0" marR="0">
                        <a:spcAft>
                          <a:spcPts val="600"/>
                        </a:spcAft>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Brittany Patterson, Director of Communications, Gund Institute for Environment</a:t>
                      </a:r>
                    </a:p>
                    <a:p>
                      <a:pPr marL="0" marR="0">
                        <a:spcAft>
                          <a:spcPts val="600"/>
                        </a:spcAft>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Lauren </a:t>
                      </a:r>
                      <a:r>
                        <a:rPr lang="en-US" sz="1600" err="1">
                          <a:solidFill>
                            <a:srgbClr val="000000"/>
                          </a:solidFill>
                          <a:effectLst/>
                          <a:latin typeface="Aptos" panose="020B0004020202020204" pitchFamily="34" charset="0"/>
                          <a:ea typeface="MS Mincho" panose="02020609040205080304" pitchFamily="49" charset="-128"/>
                          <a:cs typeface="Arial" panose="020B0604020202020204" pitchFamily="34" charset="0"/>
                        </a:rPr>
                        <a:t>Milideo</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Strategic Communications Manager, Gund Institute for Environment</a:t>
                      </a:r>
                    </a:p>
                    <a:p>
                      <a:pPr marL="0" marR="0">
                        <a:spcAft>
                          <a:spcPts val="600"/>
                        </a:spcAft>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Amanda </a:t>
                      </a:r>
                      <a:r>
                        <a:rPr lang="en-US" sz="1600" err="1">
                          <a:solidFill>
                            <a:srgbClr val="000000"/>
                          </a:solidFill>
                          <a:effectLst/>
                          <a:latin typeface="Aptos" panose="020B0004020202020204" pitchFamily="34" charset="0"/>
                          <a:ea typeface="MS Mincho" panose="02020609040205080304" pitchFamily="49" charset="-128"/>
                          <a:cs typeface="Arial" panose="020B0604020202020204" pitchFamily="34" charset="0"/>
                        </a:rPr>
                        <a:t>Sardonis</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 Director of Policy and Partnerships, Gund Institute for Environment</a:t>
                      </a:r>
                    </a:p>
                  </a:txBody>
                  <a:tcPr marL="68580" marR="68580" marT="0" marB="0">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7901515"/>
                  </a:ext>
                </a:extLst>
              </a:tr>
            </a:tbl>
          </a:graphicData>
        </a:graphic>
      </p:graphicFrame>
    </p:spTree>
    <p:extLst>
      <p:ext uri="{BB962C8B-B14F-4D97-AF65-F5344CB8AC3E}">
        <p14:creationId xmlns:p14="http://schemas.microsoft.com/office/powerpoint/2010/main" val="178482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88F52-2B40-90F5-1C03-BACB43AF875B}"/>
            </a:ext>
          </a:extLst>
        </p:cNvPr>
        <p:cNvGrpSpPr/>
        <p:nvPr/>
      </p:nvGrpSpPr>
      <p:grpSpPr>
        <a:xfrm>
          <a:off x="0" y="0"/>
          <a:ext cx="0" cy="0"/>
          <a:chOff x="0" y="0"/>
          <a:chExt cx="0" cy="0"/>
        </a:xfrm>
      </p:grpSpPr>
      <p:pic>
        <p:nvPicPr>
          <p:cNvPr id="2" name="Picture 1" descr="A feasibility and importance matrix used for prioritzing topics, the matrix consists of four colored boxes: feasible/important, feasible/unimportant, infeasible/important, and infeasible/unimportant">
            <a:extLst>
              <a:ext uri="{FF2B5EF4-FFF2-40B4-BE49-F238E27FC236}">
                <a16:creationId xmlns:a16="http://schemas.microsoft.com/office/drawing/2014/main" id="{511076CB-6FB5-0DC9-66C0-47165DD2CA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2633" y="1380516"/>
            <a:ext cx="7886734" cy="4418218"/>
          </a:xfrm>
          <a:prstGeom prst="rect">
            <a:avLst/>
          </a:prstGeom>
        </p:spPr>
      </p:pic>
      <p:sp>
        <p:nvSpPr>
          <p:cNvPr id="4" name="Title 3">
            <a:extLst>
              <a:ext uri="{FF2B5EF4-FFF2-40B4-BE49-F238E27FC236}">
                <a16:creationId xmlns:a16="http://schemas.microsoft.com/office/drawing/2014/main" id="{AFFE0847-ECF5-9C98-AE99-0059330B4292}"/>
              </a:ext>
            </a:extLst>
          </p:cNvPr>
          <p:cNvSpPr>
            <a:spLocks noGrp="1"/>
          </p:cNvSpPr>
          <p:nvPr>
            <p:ph type="title"/>
          </p:nvPr>
        </p:nvSpPr>
        <p:spPr>
          <a:xfrm>
            <a:off x="562498" y="492023"/>
            <a:ext cx="11067003" cy="1054051"/>
          </a:xfrm>
        </p:spPr>
        <p:txBody>
          <a:bodyPr>
            <a:noAutofit/>
          </a:bodyPr>
          <a:lstStyle/>
          <a:p>
            <a:r>
              <a:rPr lang="en-US" sz="2400"/>
              <a:t>Figure 1-11 The feasibility and importance matrix that VCA 2025 chapter teams used to prioritize topics in their chapter outlines</a:t>
            </a:r>
          </a:p>
        </p:txBody>
      </p:sp>
      <p:sp>
        <p:nvSpPr>
          <p:cNvPr id="13" name="TextBox 12">
            <a:extLst>
              <a:ext uri="{FF2B5EF4-FFF2-40B4-BE49-F238E27FC236}">
                <a16:creationId xmlns:a16="http://schemas.microsoft.com/office/drawing/2014/main" id="{8A4B0334-0DCE-3BA5-08B0-8541CBE9B3AB}"/>
              </a:ext>
            </a:extLst>
          </p:cNvPr>
          <p:cNvSpPr txBox="1"/>
          <p:nvPr/>
        </p:nvSpPr>
        <p:spPr>
          <a:xfrm>
            <a:off x="562498" y="5639594"/>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1061999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5C613-ACD6-E997-E299-199192C092F0}"/>
            </a:ext>
          </a:extLst>
        </p:cNvPr>
        <p:cNvGrpSpPr/>
        <p:nvPr/>
      </p:nvGrpSpPr>
      <p:grpSpPr>
        <a:xfrm>
          <a:off x="0" y="0"/>
          <a:ext cx="0" cy="0"/>
          <a:chOff x="0" y="0"/>
          <a:chExt cx="0" cy="0"/>
        </a:xfrm>
      </p:grpSpPr>
      <p:pic>
        <p:nvPicPr>
          <p:cNvPr id="3" name="Picture 2" descr="A schematic figure showing six stages of the process where authors moved from a first draft to a final draft of a chapter with different types of editing and review.">
            <a:extLst>
              <a:ext uri="{FF2B5EF4-FFF2-40B4-BE49-F238E27FC236}">
                <a16:creationId xmlns:a16="http://schemas.microsoft.com/office/drawing/2014/main" id="{77CF5FDC-4E48-275B-842A-927769E1E9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4164" y="1052520"/>
            <a:ext cx="7883672" cy="4894851"/>
          </a:xfrm>
          <a:prstGeom prst="rect">
            <a:avLst/>
          </a:prstGeom>
        </p:spPr>
      </p:pic>
      <p:sp>
        <p:nvSpPr>
          <p:cNvPr id="4" name="Title 3">
            <a:extLst>
              <a:ext uri="{FF2B5EF4-FFF2-40B4-BE49-F238E27FC236}">
                <a16:creationId xmlns:a16="http://schemas.microsoft.com/office/drawing/2014/main" id="{09419E73-8947-0692-120C-3294F92AE994}"/>
              </a:ext>
            </a:extLst>
          </p:cNvPr>
          <p:cNvSpPr>
            <a:spLocks noGrp="1"/>
          </p:cNvSpPr>
          <p:nvPr>
            <p:ph type="title"/>
          </p:nvPr>
        </p:nvSpPr>
        <p:spPr>
          <a:xfrm>
            <a:off x="562498" y="492024"/>
            <a:ext cx="11067003" cy="685424"/>
          </a:xfrm>
        </p:spPr>
        <p:txBody>
          <a:bodyPr>
            <a:noAutofit/>
          </a:bodyPr>
          <a:lstStyle/>
          <a:p>
            <a:r>
              <a:rPr lang="en-US" sz="2400"/>
              <a:t>Figure 1-12 Timeline of VCA 2025 chapter draft writing, editing, and review</a:t>
            </a:r>
          </a:p>
        </p:txBody>
      </p:sp>
      <p:sp>
        <p:nvSpPr>
          <p:cNvPr id="13" name="TextBox 12">
            <a:extLst>
              <a:ext uri="{FF2B5EF4-FFF2-40B4-BE49-F238E27FC236}">
                <a16:creationId xmlns:a16="http://schemas.microsoft.com/office/drawing/2014/main" id="{B0E8CB17-F273-E6BF-0011-2CFF5561317E}"/>
              </a:ext>
            </a:extLst>
          </p:cNvPr>
          <p:cNvSpPr txBox="1"/>
          <p:nvPr/>
        </p:nvSpPr>
        <p:spPr>
          <a:xfrm>
            <a:off x="562498" y="5639594"/>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endParaRPr lang="en-US" sz="1400">
              <a:solidFill>
                <a:srgbClr val="595959"/>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3011330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F2618-463F-0854-EF37-99AFE0C2B3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4A6B91-E0A4-1096-5764-2B1AC3C74B44}"/>
              </a:ext>
            </a:extLst>
          </p:cNvPr>
          <p:cNvSpPr>
            <a:spLocks noGrp="1"/>
          </p:cNvSpPr>
          <p:nvPr>
            <p:ph type="title"/>
          </p:nvPr>
        </p:nvSpPr>
        <p:spPr>
          <a:xfrm>
            <a:off x="562498" y="492023"/>
            <a:ext cx="11067003" cy="785632"/>
          </a:xfrm>
        </p:spPr>
        <p:txBody>
          <a:bodyPr>
            <a:noAutofit/>
          </a:bodyPr>
          <a:lstStyle/>
          <a:p>
            <a:r>
              <a:rPr lang="en-US" sz="2400"/>
              <a:t>Table 1-6 List of Climate Assessment Practicum course presenters and the skills they shared with students</a:t>
            </a:r>
          </a:p>
        </p:txBody>
      </p:sp>
      <p:sp>
        <p:nvSpPr>
          <p:cNvPr id="13" name="TextBox 12">
            <a:extLst>
              <a:ext uri="{FF2B5EF4-FFF2-40B4-BE49-F238E27FC236}">
                <a16:creationId xmlns:a16="http://schemas.microsoft.com/office/drawing/2014/main" id="{CA1D833E-7553-3DF2-406F-4A0DF5B2EE5B}"/>
              </a:ext>
            </a:extLst>
          </p:cNvPr>
          <p:cNvSpPr txBox="1"/>
          <p:nvPr/>
        </p:nvSpPr>
        <p:spPr>
          <a:xfrm>
            <a:off x="562498" y="5241790"/>
            <a:ext cx="10326157" cy="677108"/>
          </a:xfrm>
          <a:prstGeom prst="rect">
            <a:avLst/>
          </a:prstGeom>
          <a:noFill/>
        </p:spPr>
        <p:txBody>
          <a:bodyPr wrap="square">
            <a:spAutoFit/>
          </a:bodyPr>
          <a:lstStyle/>
          <a:p>
            <a:pPr marL="0" marR="0" algn="just">
              <a:spcBef>
                <a:spcPts val="600"/>
              </a:spcBef>
              <a:spcAft>
                <a:spcPts val="600"/>
              </a:spcAft>
              <a:buNone/>
            </a:pPr>
            <a:r>
              <a:rPr lang="en-US" sz="1400" b="0" dirty="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p>
          <a:p>
            <a:pPr marL="0" marR="0" algn="just">
              <a:spcBef>
                <a:spcPts val="600"/>
              </a:spcBef>
              <a:spcAft>
                <a:spcPts val="600"/>
              </a:spcAft>
              <a:buNone/>
            </a:pPr>
            <a:r>
              <a:rPr lang="en-US" sz="1400" b="0" dirty="0">
                <a:solidFill>
                  <a:srgbClr val="595959"/>
                </a:solidFill>
                <a:effectLst/>
                <a:latin typeface="Aptos" panose="020B0004020202020204" pitchFamily="34" charset="0"/>
                <a:ea typeface="MS Mincho" panose="02020609040205080304" pitchFamily="49" charset="-128"/>
                <a:cs typeface="Arial" panose="020B0604020202020204" pitchFamily="34" charset="0"/>
              </a:rPr>
              <a:t>Note: Some knowledge brokers engaged with multiple chapters and are counted in each chapter they contributed to</a:t>
            </a:r>
          </a:p>
        </p:txBody>
      </p:sp>
      <p:graphicFrame>
        <p:nvGraphicFramePr>
          <p:cNvPr id="3" name="Table 2">
            <a:extLst>
              <a:ext uri="{FF2B5EF4-FFF2-40B4-BE49-F238E27FC236}">
                <a16:creationId xmlns:a16="http://schemas.microsoft.com/office/drawing/2014/main" id="{2D20BD2A-9BAA-706E-473E-1CE8DE38F134}"/>
              </a:ext>
            </a:extLst>
          </p:cNvPr>
          <p:cNvGraphicFramePr>
            <a:graphicFrameLocks noGrp="1"/>
          </p:cNvGraphicFramePr>
          <p:nvPr>
            <p:extLst>
              <p:ext uri="{D42A27DB-BD31-4B8C-83A1-F6EECF244321}">
                <p14:modId xmlns:p14="http://schemas.microsoft.com/office/powerpoint/2010/main" val="180375653"/>
              </p:ext>
            </p:extLst>
          </p:nvPr>
        </p:nvGraphicFramePr>
        <p:xfrm>
          <a:off x="562498" y="1430921"/>
          <a:ext cx="11067004" cy="3657603"/>
        </p:xfrm>
        <a:graphic>
          <a:graphicData uri="http://schemas.openxmlformats.org/drawingml/2006/table">
            <a:tbl>
              <a:tblPr firstRow="1" firstCol="1" bandRow="1"/>
              <a:tblGrid>
                <a:gridCol w="5533502">
                  <a:extLst>
                    <a:ext uri="{9D8B030D-6E8A-4147-A177-3AD203B41FA5}">
                      <a16:colId xmlns:a16="http://schemas.microsoft.com/office/drawing/2014/main" val="906944423"/>
                    </a:ext>
                  </a:extLst>
                </a:gridCol>
                <a:gridCol w="5533502">
                  <a:extLst>
                    <a:ext uri="{9D8B030D-6E8A-4147-A177-3AD203B41FA5}">
                      <a16:colId xmlns:a16="http://schemas.microsoft.com/office/drawing/2014/main" val="1579493271"/>
                    </a:ext>
                  </a:extLst>
                </a:gridCol>
              </a:tblGrid>
              <a:tr h="310083">
                <a:tc>
                  <a:txBody>
                    <a:bodyPr/>
                    <a:lstStyle/>
                    <a:p>
                      <a:pPr marL="0" marR="0">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Chapter name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800" b="1">
                          <a:solidFill>
                            <a:srgbClr val="0E2841"/>
                          </a:solidFill>
                          <a:effectLst/>
                          <a:latin typeface="Aptos" panose="020B0004020202020204" pitchFamily="34" charset="0"/>
                          <a:ea typeface="MS Mincho" panose="02020609040205080304" pitchFamily="49" charset="-128"/>
                          <a:cs typeface="Arial" panose="020B0604020202020204" pitchFamily="34" charset="0"/>
                        </a:rPr>
                        <a:t>Number of knowledge brokers engaged</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6294975"/>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 Process</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2662938575"/>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 Climate Change in Vermont</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a:t>
                      </a:r>
                    </a:p>
                  </a:txBody>
                  <a:tcPr marL="68580" marR="68580" marT="0" marB="0">
                    <a:lnL>
                      <a:noFill/>
                    </a:lnL>
                    <a:lnR>
                      <a:noFill/>
                    </a:lnR>
                    <a:lnT>
                      <a:noFill/>
                    </a:lnT>
                    <a:lnB>
                      <a:noFill/>
                    </a:lnB>
                    <a:noFill/>
                  </a:tcPr>
                </a:tc>
                <a:extLst>
                  <a:ext uri="{0D108BD9-81ED-4DB2-BD59-A6C34878D82A}">
                    <a16:rowId xmlns:a16="http://schemas.microsoft.com/office/drawing/2014/main" val="2356402475"/>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3 Forests</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10</a:t>
                      </a:r>
                    </a:p>
                  </a:txBody>
                  <a:tcPr marL="68580" marR="68580" marT="0" marB="0">
                    <a:lnL>
                      <a:noFill/>
                    </a:lnL>
                    <a:lnR>
                      <a:noFill/>
                    </a:lnR>
                    <a:lnT>
                      <a:noFill/>
                    </a:lnT>
                    <a:lnB>
                      <a:noFill/>
                    </a:lnB>
                    <a:solidFill>
                      <a:srgbClr val="E8E8E8"/>
                    </a:solidFill>
                  </a:tcPr>
                </a:tc>
                <a:extLst>
                  <a:ext uri="{0D108BD9-81ED-4DB2-BD59-A6C34878D82A}">
                    <a16:rowId xmlns:a16="http://schemas.microsoft.com/office/drawing/2014/main" val="1280742090"/>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4 Water Resources</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17</a:t>
                      </a:r>
                    </a:p>
                  </a:txBody>
                  <a:tcPr marL="68580" marR="68580" marT="0" marB="0">
                    <a:lnL>
                      <a:noFill/>
                    </a:lnL>
                    <a:lnR>
                      <a:noFill/>
                    </a:lnR>
                    <a:lnT>
                      <a:noFill/>
                    </a:lnT>
                    <a:lnB>
                      <a:noFill/>
                    </a:lnB>
                    <a:noFill/>
                  </a:tcPr>
                </a:tc>
                <a:extLst>
                  <a:ext uri="{0D108BD9-81ED-4DB2-BD59-A6C34878D82A}">
                    <a16:rowId xmlns:a16="http://schemas.microsoft.com/office/drawing/2014/main" val="3708055112"/>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5 Fish and Wildlife</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21</a:t>
                      </a:r>
                    </a:p>
                  </a:txBody>
                  <a:tcPr marL="68580" marR="68580" marT="0" marB="0">
                    <a:lnL>
                      <a:noFill/>
                    </a:lnL>
                    <a:lnR>
                      <a:noFill/>
                    </a:lnR>
                    <a:lnT>
                      <a:noFill/>
                    </a:lnT>
                    <a:lnB>
                      <a:noFill/>
                    </a:lnB>
                    <a:solidFill>
                      <a:srgbClr val="E8E8E8"/>
                    </a:solidFill>
                  </a:tcPr>
                </a:tc>
                <a:extLst>
                  <a:ext uri="{0D108BD9-81ED-4DB2-BD59-A6C34878D82A}">
                    <a16:rowId xmlns:a16="http://schemas.microsoft.com/office/drawing/2014/main" val="1567801036"/>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6 Agriculture &amp; Food Systems</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29</a:t>
                      </a:r>
                    </a:p>
                  </a:txBody>
                  <a:tcPr marL="68580" marR="68580" marT="0" marB="0">
                    <a:lnL>
                      <a:noFill/>
                    </a:lnL>
                    <a:lnR>
                      <a:noFill/>
                    </a:lnR>
                    <a:lnT>
                      <a:noFill/>
                    </a:lnT>
                    <a:lnB>
                      <a:noFill/>
                    </a:lnB>
                    <a:noFill/>
                  </a:tcPr>
                </a:tc>
                <a:extLst>
                  <a:ext uri="{0D108BD9-81ED-4DB2-BD59-A6C34878D82A}">
                    <a16:rowId xmlns:a16="http://schemas.microsoft.com/office/drawing/2014/main" val="1492240537"/>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 Infrastructure</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13</a:t>
                      </a:r>
                    </a:p>
                  </a:txBody>
                  <a:tcPr marL="68580" marR="68580" marT="0" marB="0">
                    <a:lnL>
                      <a:noFill/>
                    </a:lnL>
                    <a:lnR>
                      <a:noFill/>
                    </a:lnR>
                    <a:lnT>
                      <a:noFill/>
                    </a:lnT>
                    <a:lnB>
                      <a:noFill/>
                    </a:lnB>
                    <a:solidFill>
                      <a:srgbClr val="E8E8E8"/>
                    </a:solidFill>
                  </a:tcPr>
                </a:tc>
                <a:extLst>
                  <a:ext uri="{0D108BD9-81ED-4DB2-BD59-A6C34878D82A}">
                    <a16:rowId xmlns:a16="http://schemas.microsoft.com/office/drawing/2014/main" val="1395456911"/>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8 Energy</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6</a:t>
                      </a:r>
                    </a:p>
                  </a:txBody>
                  <a:tcPr marL="68580" marR="68580" marT="0" marB="0">
                    <a:lnL>
                      <a:noFill/>
                    </a:lnL>
                    <a:lnR>
                      <a:noFill/>
                    </a:lnR>
                    <a:lnT>
                      <a:noFill/>
                    </a:lnT>
                    <a:lnB>
                      <a:noFill/>
                    </a:lnB>
                    <a:noFill/>
                  </a:tcPr>
                </a:tc>
                <a:extLst>
                  <a:ext uri="{0D108BD9-81ED-4DB2-BD59-A6C34878D82A}">
                    <a16:rowId xmlns:a16="http://schemas.microsoft.com/office/drawing/2014/main" val="3568826460"/>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9 Outdoor Recreation and Tourism</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8</a:t>
                      </a:r>
                    </a:p>
                  </a:txBody>
                  <a:tcPr marL="68580" marR="68580" marT="0" marB="0">
                    <a:lnL>
                      <a:noFill/>
                    </a:lnL>
                    <a:lnR>
                      <a:noFill/>
                    </a:lnR>
                    <a:lnT>
                      <a:noFill/>
                    </a:lnT>
                    <a:lnB>
                      <a:noFill/>
                    </a:lnB>
                    <a:solidFill>
                      <a:srgbClr val="E8E8E8"/>
                    </a:solidFill>
                  </a:tcPr>
                </a:tc>
                <a:extLst>
                  <a:ext uri="{0D108BD9-81ED-4DB2-BD59-A6C34878D82A}">
                    <a16:rowId xmlns:a16="http://schemas.microsoft.com/office/drawing/2014/main" val="744914476"/>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10 Human Health</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10</a:t>
                      </a:r>
                    </a:p>
                  </a:txBody>
                  <a:tcPr marL="68580" marR="68580" marT="0" marB="0">
                    <a:lnL>
                      <a:noFill/>
                    </a:lnL>
                    <a:lnR>
                      <a:noFill/>
                    </a:lnR>
                    <a:lnT>
                      <a:noFill/>
                    </a:lnT>
                    <a:lnB>
                      <a:noFill/>
                    </a:lnB>
                    <a:noFill/>
                  </a:tcPr>
                </a:tc>
                <a:extLst>
                  <a:ext uri="{0D108BD9-81ED-4DB2-BD59-A6C34878D82A}">
                    <a16:rowId xmlns:a16="http://schemas.microsoft.com/office/drawing/2014/main" val="2097982411"/>
                  </a:ext>
                </a:extLst>
              </a:tr>
              <a:tr h="30432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11 Community Development</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600" dirty="0">
                          <a:solidFill>
                            <a:srgbClr val="000000"/>
                          </a:solidFill>
                          <a:effectLst/>
                          <a:latin typeface="Aptos" panose="020B0004020202020204" pitchFamily="34" charset="0"/>
                          <a:ea typeface="MS Mincho" panose="02020609040205080304" pitchFamily="49" charset="-128"/>
                          <a:cs typeface="Arial" panose="020B0604020202020204" pitchFamily="34" charset="0"/>
                        </a:rPr>
                        <a:t>14</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749340359"/>
                  </a:ext>
                </a:extLst>
              </a:tr>
            </a:tbl>
          </a:graphicData>
        </a:graphic>
      </p:graphicFrame>
    </p:spTree>
    <p:extLst>
      <p:ext uri="{BB962C8B-B14F-4D97-AF65-F5344CB8AC3E}">
        <p14:creationId xmlns:p14="http://schemas.microsoft.com/office/powerpoint/2010/main" val="3315687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AACF5-B70A-6A50-A072-3DE8BA75748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1933DA-BACB-F390-478A-36E96282DE64}"/>
              </a:ext>
            </a:extLst>
          </p:cNvPr>
          <p:cNvSpPr>
            <a:spLocks noGrp="1"/>
          </p:cNvSpPr>
          <p:nvPr>
            <p:ph type="ctrTitle"/>
          </p:nvPr>
        </p:nvSpPr>
        <p:spPr/>
        <p:txBody>
          <a:bodyPr/>
          <a:lstStyle/>
          <a:p>
            <a:r>
              <a:rPr lang="en-US"/>
              <a:t>1.5 Report limitations and calls to action</a:t>
            </a:r>
          </a:p>
        </p:txBody>
      </p:sp>
    </p:spTree>
    <p:extLst>
      <p:ext uri="{BB962C8B-B14F-4D97-AF65-F5344CB8AC3E}">
        <p14:creationId xmlns:p14="http://schemas.microsoft.com/office/powerpoint/2010/main" val="45294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AB857-4DD1-2897-6761-D56F06F82B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24F092-7881-92C2-0D43-2C871C1C90CD}"/>
              </a:ext>
            </a:extLst>
          </p:cNvPr>
          <p:cNvSpPr>
            <a:spLocks noGrp="1"/>
          </p:cNvSpPr>
          <p:nvPr>
            <p:ph type="title"/>
          </p:nvPr>
        </p:nvSpPr>
        <p:spPr>
          <a:xfrm>
            <a:off x="562498" y="492023"/>
            <a:ext cx="11067003" cy="785632"/>
          </a:xfrm>
        </p:spPr>
        <p:txBody>
          <a:bodyPr>
            <a:noAutofit/>
          </a:bodyPr>
          <a:lstStyle/>
          <a:p>
            <a:r>
              <a:rPr lang="en-US" sz="2400"/>
              <a:t>Table 1-7 Estimated percentage (%) of the topics requested in the needs assessment that were covered or quantitatively estimated via metrics within each chapter</a:t>
            </a:r>
          </a:p>
        </p:txBody>
      </p:sp>
      <p:sp>
        <p:nvSpPr>
          <p:cNvPr id="13" name="TextBox 12">
            <a:extLst>
              <a:ext uri="{FF2B5EF4-FFF2-40B4-BE49-F238E27FC236}">
                <a16:creationId xmlns:a16="http://schemas.microsoft.com/office/drawing/2014/main" id="{BAEE0B2D-8016-4FB3-9E22-677C6AC355FE}"/>
              </a:ext>
            </a:extLst>
          </p:cNvPr>
          <p:cNvSpPr txBox="1"/>
          <p:nvPr/>
        </p:nvSpPr>
        <p:spPr>
          <a:xfrm>
            <a:off x="562497" y="5426456"/>
            <a:ext cx="6093912" cy="307777"/>
          </a:xfrm>
          <a:prstGeom prst="rect">
            <a:avLst/>
          </a:prstGeom>
          <a:noFill/>
        </p:spPr>
        <p:txBody>
          <a:bodyPr wrap="square">
            <a:spAutoFit/>
          </a:bodyPr>
          <a:lstStyle/>
          <a:p>
            <a:pPr marL="0" marR="0" algn="just">
              <a:spcBef>
                <a:spcPts val="600"/>
              </a:spcBef>
              <a:spcAft>
                <a:spcPts val="600"/>
              </a:spcAft>
              <a:buNone/>
            </a:pPr>
            <a:r>
              <a:rPr lang="en-US" sz="1400" b="0">
                <a:solidFill>
                  <a:srgbClr val="595959"/>
                </a:solidFill>
                <a:effectLst/>
                <a:latin typeface="Aptos" panose="020B0004020202020204" pitchFamily="34" charset="0"/>
                <a:ea typeface="MS Mincho" panose="02020609040205080304" pitchFamily="49" charset="-128"/>
                <a:cs typeface="Arial" panose="020B0604020202020204" pitchFamily="34" charset="0"/>
              </a:rPr>
              <a:t>Source: This chapter</a:t>
            </a:r>
          </a:p>
        </p:txBody>
      </p:sp>
      <p:graphicFrame>
        <p:nvGraphicFramePr>
          <p:cNvPr id="5" name="Table 4">
            <a:extLst>
              <a:ext uri="{FF2B5EF4-FFF2-40B4-BE49-F238E27FC236}">
                <a16:creationId xmlns:a16="http://schemas.microsoft.com/office/drawing/2014/main" id="{78626C55-5304-4E67-1629-50959CF96F88}"/>
              </a:ext>
            </a:extLst>
          </p:cNvPr>
          <p:cNvGraphicFramePr>
            <a:graphicFrameLocks noGrp="1"/>
          </p:cNvGraphicFramePr>
          <p:nvPr>
            <p:extLst>
              <p:ext uri="{D42A27DB-BD31-4B8C-83A1-F6EECF244321}">
                <p14:modId xmlns:p14="http://schemas.microsoft.com/office/powerpoint/2010/main" val="3110433332"/>
              </p:ext>
            </p:extLst>
          </p:nvPr>
        </p:nvGraphicFramePr>
        <p:xfrm>
          <a:off x="562497" y="1487315"/>
          <a:ext cx="11067003" cy="3729480"/>
        </p:xfrm>
        <a:graphic>
          <a:graphicData uri="http://schemas.openxmlformats.org/drawingml/2006/table">
            <a:tbl>
              <a:tblPr firstRow="1" firstCol="1" bandRow="1"/>
              <a:tblGrid>
                <a:gridCol w="5108529">
                  <a:extLst>
                    <a:ext uri="{9D8B030D-6E8A-4147-A177-3AD203B41FA5}">
                      <a16:colId xmlns:a16="http://schemas.microsoft.com/office/drawing/2014/main" val="3792823479"/>
                    </a:ext>
                  </a:extLst>
                </a:gridCol>
                <a:gridCol w="2766751">
                  <a:extLst>
                    <a:ext uri="{9D8B030D-6E8A-4147-A177-3AD203B41FA5}">
                      <a16:colId xmlns:a16="http://schemas.microsoft.com/office/drawing/2014/main" val="3566453862"/>
                    </a:ext>
                  </a:extLst>
                </a:gridCol>
                <a:gridCol w="3191723">
                  <a:extLst>
                    <a:ext uri="{9D8B030D-6E8A-4147-A177-3AD203B41FA5}">
                      <a16:colId xmlns:a16="http://schemas.microsoft.com/office/drawing/2014/main" val="584484760"/>
                    </a:ext>
                  </a:extLst>
                </a:gridCol>
              </a:tblGrid>
              <a:tr h="310790">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Chapter name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Topics covered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600"/>
                        </a:spcBef>
                        <a:buNone/>
                      </a:pPr>
                      <a:r>
                        <a:rPr lang="en-US" sz="1600" b="1">
                          <a:solidFill>
                            <a:srgbClr val="0E2841"/>
                          </a:solidFill>
                          <a:effectLst/>
                          <a:latin typeface="Aptos" panose="020B0004020202020204" pitchFamily="34" charset="0"/>
                          <a:ea typeface="MS Mincho" panose="02020609040205080304" pitchFamily="49" charset="-128"/>
                          <a:cs typeface="Arial" panose="020B0604020202020204" pitchFamily="34" charset="0"/>
                        </a:rPr>
                        <a:t>Topics with metrics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4698723"/>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Climate Change in Vermont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75%</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70%</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941952793"/>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Forests </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45%</a:t>
                      </a:r>
                    </a:p>
                  </a:txBody>
                  <a:tcPr marL="68580" marR="68580" marT="0" marB="0" anchor="b">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27%</a:t>
                      </a:r>
                    </a:p>
                  </a:txBody>
                  <a:tcPr marL="68580" marR="68580" marT="0" marB="0" anchor="b">
                    <a:lnL>
                      <a:noFill/>
                    </a:lnL>
                    <a:lnR>
                      <a:noFill/>
                    </a:lnR>
                    <a:lnT>
                      <a:noFill/>
                    </a:lnT>
                    <a:lnB>
                      <a:noFill/>
                    </a:lnB>
                    <a:noFill/>
                  </a:tcPr>
                </a:tc>
                <a:extLst>
                  <a:ext uri="{0D108BD9-81ED-4DB2-BD59-A6C34878D82A}">
                    <a16:rowId xmlns:a16="http://schemas.microsoft.com/office/drawing/2014/main" val="3086178547"/>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Water Resources </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70%</a:t>
                      </a:r>
                    </a:p>
                  </a:txBody>
                  <a:tcPr marL="68580" marR="68580" marT="0" marB="0" anchor="b">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55%</a:t>
                      </a:r>
                    </a:p>
                  </a:txBody>
                  <a:tcPr marL="68580" marR="68580" marT="0" marB="0" anchor="b">
                    <a:lnL>
                      <a:noFill/>
                    </a:lnL>
                    <a:lnR>
                      <a:noFill/>
                    </a:lnR>
                    <a:lnT>
                      <a:noFill/>
                    </a:lnT>
                    <a:lnB>
                      <a:noFill/>
                    </a:lnB>
                    <a:solidFill>
                      <a:srgbClr val="E8E8E8"/>
                    </a:solidFill>
                  </a:tcPr>
                </a:tc>
                <a:extLst>
                  <a:ext uri="{0D108BD9-81ED-4DB2-BD59-A6C34878D82A}">
                    <a16:rowId xmlns:a16="http://schemas.microsoft.com/office/drawing/2014/main" val="3146550291"/>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Fish and Wildlife </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70%</a:t>
                      </a:r>
                    </a:p>
                  </a:txBody>
                  <a:tcPr marL="68580" marR="68580" marT="0" marB="0" anchor="b">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20%</a:t>
                      </a:r>
                    </a:p>
                  </a:txBody>
                  <a:tcPr marL="68580" marR="68580" marT="0" marB="0" anchor="b">
                    <a:lnL>
                      <a:noFill/>
                    </a:lnL>
                    <a:lnR>
                      <a:noFill/>
                    </a:lnR>
                    <a:lnT>
                      <a:noFill/>
                    </a:lnT>
                    <a:lnB>
                      <a:noFill/>
                    </a:lnB>
                    <a:noFill/>
                  </a:tcPr>
                </a:tc>
                <a:extLst>
                  <a:ext uri="{0D108BD9-81ED-4DB2-BD59-A6C34878D82A}">
                    <a16:rowId xmlns:a16="http://schemas.microsoft.com/office/drawing/2014/main" val="3738393807"/>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Agriculture and Food Systems </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85%</a:t>
                      </a:r>
                    </a:p>
                  </a:txBody>
                  <a:tcPr marL="68580" marR="68580" marT="0" marB="0" anchor="b">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30%</a:t>
                      </a:r>
                    </a:p>
                  </a:txBody>
                  <a:tcPr marL="68580" marR="68580" marT="0" marB="0" anchor="b">
                    <a:lnL>
                      <a:noFill/>
                    </a:lnL>
                    <a:lnR>
                      <a:noFill/>
                    </a:lnR>
                    <a:lnT>
                      <a:noFill/>
                    </a:lnT>
                    <a:lnB>
                      <a:noFill/>
                    </a:lnB>
                    <a:solidFill>
                      <a:srgbClr val="E8E8E8"/>
                    </a:solidFill>
                  </a:tcPr>
                </a:tc>
                <a:extLst>
                  <a:ext uri="{0D108BD9-81ED-4DB2-BD59-A6C34878D82A}">
                    <a16:rowId xmlns:a16="http://schemas.microsoft.com/office/drawing/2014/main" val="3019028805"/>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Infrastructure </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75%</a:t>
                      </a:r>
                    </a:p>
                  </a:txBody>
                  <a:tcPr marL="68580" marR="68580" marT="0" marB="0" anchor="b">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50%</a:t>
                      </a:r>
                    </a:p>
                  </a:txBody>
                  <a:tcPr marL="68580" marR="68580" marT="0" marB="0" anchor="b">
                    <a:lnL>
                      <a:noFill/>
                    </a:lnL>
                    <a:lnR>
                      <a:noFill/>
                    </a:lnR>
                    <a:lnT>
                      <a:noFill/>
                    </a:lnT>
                    <a:lnB>
                      <a:noFill/>
                    </a:lnB>
                    <a:noFill/>
                  </a:tcPr>
                </a:tc>
                <a:extLst>
                  <a:ext uri="{0D108BD9-81ED-4DB2-BD59-A6C34878D82A}">
                    <a16:rowId xmlns:a16="http://schemas.microsoft.com/office/drawing/2014/main" val="94219060"/>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Energy </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70%</a:t>
                      </a:r>
                    </a:p>
                  </a:txBody>
                  <a:tcPr marL="68580" marR="68580" marT="0" marB="0" anchor="b">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50%</a:t>
                      </a:r>
                    </a:p>
                  </a:txBody>
                  <a:tcPr marL="68580" marR="68580" marT="0" marB="0" anchor="b">
                    <a:lnL>
                      <a:noFill/>
                    </a:lnL>
                    <a:lnR>
                      <a:noFill/>
                    </a:lnR>
                    <a:lnT>
                      <a:noFill/>
                    </a:lnT>
                    <a:lnB>
                      <a:noFill/>
                    </a:lnB>
                    <a:solidFill>
                      <a:srgbClr val="E8E8E8"/>
                    </a:solidFill>
                  </a:tcPr>
                </a:tc>
                <a:extLst>
                  <a:ext uri="{0D108BD9-81ED-4DB2-BD59-A6C34878D82A}">
                    <a16:rowId xmlns:a16="http://schemas.microsoft.com/office/drawing/2014/main" val="1606942770"/>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Outdoor</a:t>
                      </a: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 </a:t>
                      </a: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Recreation and Tourism </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60%</a:t>
                      </a:r>
                    </a:p>
                  </a:txBody>
                  <a:tcPr marL="68580" marR="68580" marT="0" marB="0" anchor="b">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25%</a:t>
                      </a:r>
                    </a:p>
                  </a:txBody>
                  <a:tcPr marL="68580" marR="68580" marT="0" marB="0" anchor="b">
                    <a:lnL>
                      <a:noFill/>
                    </a:lnL>
                    <a:lnR>
                      <a:noFill/>
                    </a:lnR>
                    <a:lnT>
                      <a:noFill/>
                    </a:lnT>
                    <a:lnB>
                      <a:noFill/>
                    </a:lnB>
                    <a:noFill/>
                  </a:tcPr>
                </a:tc>
                <a:extLst>
                  <a:ext uri="{0D108BD9-81ED-4DB2-BD59-A6C34878D82A}">
                    <a16:rowId xmlns:a16="http://schemas.microsoft.com/office/drawing/2014/main" val="82940579"/>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Human Health </a:t>
                      </a:r>
                    </a:p>
                  </a:txBody>
                  <a:tcPr marL="68580" marR="68580" marT="0" marB="0">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80%</a:t>
                      </a:r>
                    </a:p>
                  </a:txBody>
                  <a:tcPr marL="68580" marR="68580" marT="0" marB="0" anchor="b">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80%</a:t>
                      </a:r>
                    </a:p>
                  </a:txBody>
                  <a:tcPr marL="68580" marR="68580" marT="0" marB="0" anchor="b">
                    <a:lnL>
                      <a:noFill/>
                    </a:lnL>
                    <a:lnR>
                      <a:noFill/>
                    </a:lnR>
                    <a:lnT>
                      <a:noFill/>
                    </a:lnT>
                    <a:lnB>
                      <a:noFill/>
                    </a:lnB>
                    <a:solidFill>
                      <a:srgbClr val="E8E8E8"/>
                    </a:solidFill>
                  </a:tcPr>
                </a:tc>
                <a:extLst>
                  <a:ext uri="{0D108BD9-81ED-4DB2-BD59-A6C34878D82A}">
                    <a16:rowId xmlns:a16="http://schemas.microsoft.com/office/drawing/2014/main" val="1191409883"/>
                  </a:ext>
                </a:extLst>
              </a:tr>
              <a:tr h="310790">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Community Development </a:t>
                      </a:r>
                    </a:p>
                  </a:txBody>
                  <a:tcPr marL="68580" marR="6858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70%</a:t>
                      </a:r>
                    </a:p>
                  </a:txBody>
                  <a:tcPr marL="68580" marR="68580" marT="0" marB="0" anchor="b">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12%</a:t>
                      </a:r>
                    </a:p>
                  </a:txBody>
                  <a:tcPr marL="68580" marR="68580" marT="0" marB="0" anchor="b">
                    <a:lnL>
                      <a:noFill/>
                    </a:lnL>
                    <a:lnR>
                      <a:noFill/>
                    </a:lnR>
                    <a:lnT>
                      <a:noFill/>
                    </a:lnT>
                    <a:lnB>
                      <a:noFill/>
                    </a:lnB>
                    <a:noFill/>
                  </a:tcPr>
                </a:tc>
                <a:extLst>
                  <a:ext uri="{0D108BD9-81ED-4DB2-BD59-A6C34878D82A}">
                    <a16:rowId xmlns:a16="http://schemas.microsoft.com/office/drawing/2014/main" val="2232270782"/>
                  </a:ext>
                </a:extLst>
              </a:tr>
              <a:tr h="310790">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Average across chapters</a:t>
                      </a:r>
                      <a:endPar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70%</a:t>
                      </a:r>
                      <a:endPar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600" b="1">
                          <a:solidFill>
                            <a:srgbClr val="000000"/>
                          </a:solidFill>
                          <a:effectLst/>
                          <a:latin typeface="Aptos" panose="020B0004020202020204" pitchFamily="34" charset="0"/>
                          <a:ea typeface="MS Mincho" panose="02020609040205080304" pitchFamily="49" charset="-128"/>
                          <a:cs typeface="Arial" panose="020B0604020202020204" pitchFamily="34" charset="0"/>
                        </a:rPr>
                        <a:t>42%</a:t>
                      </a:r>
                      <a:endPar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946996992"/>
                  </a:ext>
                </a:extLst>
              </a:tr>
            </a:tbl>
          </a:graphicData>
        </a:graphic>
      </p:graphicFrame>
    </p:spTree>
    <p:extLst>
      <p:ext uri="{BB962C8B-B14F-4D97-AF65-F5344CB8AC3E}">
        <p14:creationId xmlns:p14="http://schemas.microsoft.com/office/powerpoint/2010/main" val="3404166984"/>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104b7e5-f5c7-4deb-b6b1-492b71c5d56d" xsi:nil="true"/>
    <lcf76f155ced4ddcb4097134ff3c332f xmlns="6f8842df-ab26-4876-969b-d2399cad8d5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4BE0B994C54D34FAA764D3AE8FFDBCE" ma:contentTypeVersion="14" ma:contentTypeDescription="Create a new document." ma:contentTypeScope="" ma:versionID="35634158f12820e51cda408311703f5a">
  <xsd:schema xmlns:xsd="http://www.w3.org/2001/XMLSchema" xmlns:xs="http://www.w3.org/2001/XMLSchema" xmlns:p="http://schemas.microsoft.com/office/2006/metadata/properties" xmlns:ns2="6f8842df-ab26-4876-969b-d2399cad8d59" xmlns:ns3="5104b7e5-f5c7-4deb-b6b1-492b71c5d56d" targetNamespace="http://schemas.microsoft.com/office/2006/metadata/properties" ma:root="true" ma:fieldsID="6e728d856278d98f1203fa312c2fd4a8" ns2:_="" ns3:_="">
    <xsd:import namespace="6f8842df-ab26-4876-969b-d2399cad8d59"/>
    <xsd:import namespace="5104b7e5-f5c7-4deb-b6b1-492b71c5d5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8842df-ab26-4876-969b-d2399cad8d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04b7e5-f5c7-4deb-b6b1-492b71c5d56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300990-b9af-4fbb-b28a-d26684ec12ec}" ma:internalName="TaxCatchAll" ma:showField="CatchAllData" ma:web="5104b7e5-f5c7-4deb-b6b1-492b71c5d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413AD4-741F-4F1E-8C6B-35B3DB54C670}">
  <ds:schemaRefs>
    <ds:schemaRef ds:uri="5104b7e5-f5c7-4deb-b6b1-492b71c5d56d"/>
    <ds:schemaRef ds:uri="http://schemas.openxmlformats.org/package/2006/metadata/core-properties"/>
    <ds:schemaRef ds:uri="6f8842df-ab26-4876-969b-d2399cad8d59"/>
    <ds:schemaRef ds:uri="http://purl.org/dc/elements/1.1/"/>
    <ds:schemaRef ds:uri="http://purl.org/dc/dcmitype/"/>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3.xml><?xml version="1.0" encoding="utf-8"?>
<ds:datastoreItem xmlns:ds="http://schemas.openxmlformats.org/officeDocument/2006/customXml" ds:itemID="{C0B58593-37E3-4F36-9557-66197C631797}">
  <ds:schemaRefs>
    <ds:schemaRef ds:uri="5104b7e5-f5c7-4deb-b6b1-492b71c5d56d"/>
    <ds:schemaRef ds:uri="6f8842df-ab26-4876-969b-d2399cad8d5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University of Vermont Exec Template 22</Template>
  <TotalTime>0</TotalTime>
  <Words>2071</Words>
  <Application>Microsoft Office PowerPoint</Application>
  <PresentationFormat>Widescreen</PresentationFormat>
  <Paragraphs>265</Paragraphs>
  <Slides>24</Slides>
  <Notes>6</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University of Vermont Exec Template 22</vt:lpstr>
      <vt:lpstr>Process</vt:lpstr>
      <vt:lpstr>Table 1-1 Description of Vermont Climate Assessment (VCA) target aspects and the processes that ensured each aspect was achieved</vt:lpstr>
      <vt:lpstr>Figure 1-1 Pathways for knowledge co-production in the development of the Vermont Climate Assessment (VCA) and subsequent dissemination of findings. Line thickness indicates the relative frequency and intensity of communication, with thicker lines representing stronger or more frequent interactions</vt:lpstr>
      <vt:lpstr>1.3 The needs assessment</vt:lpstr>
      <vt:lpstr>Table 1-2 Survey responses regarding the thematic group and organizations or types of organizations with whom VCA 2025 knowledge brokers anticipate interacting and sharing information</vt:lpstr>
      <vt:lpstr>Figure 1-2 Percent (%) of knowledge brokers identifying different desired products for sharing information from VCA 2025 to their respective networks (n=101)</vt:lpstr>
      <vt:lpstr>Figure 1-3 Percent (%) of knowledge brokers identifying different levels of engagement with the VCA 2025 process; most knowledge brokers wanted to review chapters or provide data </vt:lpstr>
      <vt:lpstr>Figure 1-4 Percent (%) of knowledge brokers that engaged with VCA 2021 and evaluated it in the current needs assessment for its believability, relevance, transparency, and accessibility (n=28)</vt:lpstr>
      <vt:lpstr>Figure 1-5 Aspects (sector, industry, and geography) used to identify and recruit diverse knowledge brokers</vt:lpstr>
      <vt:lpstr>Figure 1-6 Percent (%) of knowledge brokers that identify working within each sector; knowledge brokers were able to select all sectors that applied to them (n=101)</vt:lpstr>
      <vt:lpstr>Figure 1-7 Percent (%) of knowledge brokers that identify as working within different industries based on their current or most recent employer (n=101)</vt:lpstr>
      <vt:lpstr>Figure 1-8 Distribution of where knowledge brokers (n=101) stated that they worked by county in Vermont. Shading of county areas increases in redness proportionate to the number of knowledge brokers working there </vt:lpstr>
      <vt:lpstr>Table 1-3 Metric and policy thematic codes created within each sector (or chapter) of VCA 2025 </vt:lpstr>
      <vt:lpstr>1.4 Writing the VCA</vt:lpstr>
      <vt:lpstr>Table 1-4 The confidence level (very high, high, medium, or low) is determined using two parameters—evidence level and consensus level—which contribute to the traceable accounts section of each chapter</vt:lpstr>
      <vt:lpstr>Figure 1-9 Photo of the Vermont Climate Corps (VCC) and Climate Measurements Center of Excellence (CMeC) Director, Dr. Gillian Galford, CMeC Postdoctoral Researcher, Dr. Jessica Balerna, and CMeC Program Manager, Lola Chen </vt:lpstr>
      <vt:lpstr>Figure 1-10 Photos from the Climate Assessment Practicum course: photo A) Previous VCA authors Jess Wikle (in-person middle), Ann Telep (in-person, left), and Kristen Underwood (virtual) participating in a panel discussion of their career trajectories after working on a previous VCA chapter; the panel was moderated by Amanda Sardonis (in-person, right); photos B–F) authors engage with one another as they discuss their chapter drafts </vt:lpstr>
      <vt:lpstr>Table 1-5 List of Climate Assessment Practicum course presenters and the skills they shared with students (1/2)</vt:lpstr>
      <vt:lpstr>Table 1-5 List of Climate Assessment Practicum course presenters and the skills they shared with students (2/2)</vt:lpstr>
      <vt:lpstr>Figure 1-11 The feasibility and importance matrix that VCA 2025 chapter teams used to prioritize topics in their chapter outlines</vt:lpstr>
      <vt:lpstr>Figure 1-12 Timeline of VCA 2025 chapter draft writing, editing, and review</vt:lpstr>
      <vt:lpstr>Table 1-6 List of Climate Assessment Practicum course presenters and the skills they shared with students</vt:lpstr>
      <vt:lpstr>1.5 Report limitations and calls to action</vt:lpstr>
      <vt:lpstr>Table 1-7 Estimated percentage (%) of the topics requested in the needs assessment that were covered or quantitatively estimated via metrics within each chapter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2</cp:revision>
  <dcterms:created xsi:type="dcterms:W3CDTF">2024-02-13T17:54:54Z</dcterms:created>
  <dcterms:modified xsi:type="dcterms:W3CDTF">2026-10-14T23:52:29Z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0x01010084BE0B994C54D34FAA764D3AE8FFDBCE</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