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1" r:id="rId5"/>
    <p:sldId id="264" r:id="rId6"/>
    <p:sldId id="265" r:id="rId7"/>
    <p:sldId id="260" r:id="rId8"/>
    <p:sldId id="263" r:id="rId9"/>
    <p:sldId id="267" r:id="rId10"/>
    <p:sldId id="276" r:id="rId11"/>
    <p:sldId id="268" r:id="rId12"/>
    <p:sldId id="279" r:id="rId13"/>
    <p:sldId id="271" r:id="rId14"/>
    <p:sldId id="278" r:id="rId15"/>
    <p:sldId id="27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920F0A-4A77-447B-A9BC-7270B94929F2}" v="251" dt="2026-09-28T13:45:49.4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31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6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y, Rebecca Lyn (she/her)" userId="79fc8951-af96-4503-adc5-e674da49f183" providerId="ADAL" clId="{44FB847E-36EB-4A7E-A15F-B5D4826A44F7}"/>
    <pc:docChg chg="modSld">
      <pc:chgData name="Guy, Rebecca Lyn (she/her)" userId="79fc8951-af96-4503-adc5-e674da49f183" providerId="ADAL" clId="{44FB847E-36EB-4A7E-A15F-B5D4826A44F7}" dt="2026-09-28T13:45:49.404" v="249" actId="20577"/>
      <pc:docMkLst>
        <pc:docMk/>
      </pc:docMkLst>
      <pc:sldChg chg="modSp">
        <pc:chgData name="Guy, Rebecca Lyn (she/her)" userId="79fc8951-af96-4503-adc5-e674da49f183" providerId="ADAL" clId="{44FB847E-36EB-4A7E-A15F-B5D4826A44F7}" dt="2026-09-28T13:43:47.142" v="178" actId="20577"/>
        <pc:sldMkLst>
          <pc:docMk/>
          <pc:sldMk cId="3096568077" sldId="260"/>
        </pc:sldMkLst>
        <pc:spChg chg="mod">
          <ac:chgData name="Guy, Rebecca Lyn (she/her)" userId="79fc8951-af96-4503-adc5-e674da49f183" providerId="ADAL" clId="{44FB847E-36EB-4A7E-A15F-B5D4826A44F7}" dt="2026-09-28T13:43:47.142" v="178" actId="20577"/>
          <ac:spMkLst>
            <pc:docMk/>
            <pc:sldMk cId="3096568077" sldId="260"/>
            <ac:spMk id="3" creationId="{516B01AE-D764-D1CE-917F-F93865438386}"/>
          </ac:spMkLst>
        </pc:spChg>
      </pc:sldChg>
      <pc:sldChg chg="modSp modAnim">
        <pc:chgData name="Guy, Rebecca Lyn (she/her)" userId="79fc8951-af96-4503-adc5-e674da49f183" providerId="ADAL" clId="{44FB847E-36EB-4A7E-A15F-B5D4826A44F7}" dt="2026-09-28T13:43:10.878" v="162" actId="20577"/>
        <pc:sldMkLst>
          <pc:docMk/>
          <pc:sldMk cId="3723227515" sldId="261"/>
        </pc:sldMkLst>
        <pc:spChg chg="mod">
          <ac:chgData name="Guy, Rebecca Lyn (she/her)" userId="79fc8951-af96-4503-adc5-e674da49f183" providerId="ADAL" clId="{44FB847E-36EB-4A7E-A15F-B5D4826A44F7}" dt="2026-09-28T13:43:10.878" v="162" actId="20577"/>
          <ac:spMkLst>
            <pc:docMk/>
            <pc:sldMk cId="3723227515" sldId="261"/>
            <ac:spMk id="3" creationId="{5D59D3A5-30A9-1014-065B-02A8AF570CD1}"/>
          </ac:spMkLst>
        </pc:spChg>
      </pc:sldChg>
      <pc:sldChg chg="addSp modSp">
        <pc:chgData name="Guy, Rebecca Lyn (she/her)" userId="79fc8951-af96-4503-adc5-e674da49f183" providerId="ADAL" clId="{44FB847E-36EB-4A7E-A15F-B5D4826A44F7}" dt="2026-09-28T13:40:57.275" v="1"/>
        <pc:sldMkLst>
          <pc:docMk/>
          <pc:sldMk cId="1413050177" sldId="262"/>
        </pc:sldMkLst>
        <pc:spChg chg="add mod">
          <ac:chgData name="Guy, Rebecca Lyn (she/her)" userId="79fc8951-af96-4503-adc5-e674da49f183" providerId="ADAL" clId="{44FB847E-36EB-4A7E-A15F-B5D4826A44F7}" dt="2026-09-28T13:40:57.275" v="1"/>
          <ac:spMkLst>
            <pc:docMk/>
            <pc:sldMk cId="1413050177" sldId="262"/>
            <ac:spMk id="4" creationId="{B03061F7-DAC3-2DF7-BF2F-FFBBF76749E6}"/>
          </ac:spMkLst>
        </pc:spChg>
      </pc:sldChg>
      <pc:sldChg chg="modSp modAnim">
        <pc:chgData name="Guy, Rebecca Lyn (she/her)" userId="79fc8951-af96-4503-adc5-e674da49f183" providerId="ADAL" clId="{44FB847E-36EB-4A7E-A15F-B5D4826A44F7}" dt="2026-09-28T13:45:04.206" v="200" actId="20577"/>
        <pc:sldMkLst>
          <pc:docMk/>
          <pc:sldMk cId="937774782" sldId="267"/>
        </pc:sldMkLst>
        <pc:spChg chg="mod">
          <ac:chgData name="Guy, Rebecca Lyn (she/her)" userId="79fc8951-af96-4503-adc5-e674da49f183" providerId="ADAL" clId="{44FB847E-36EB-4A7E-A15F-B5D4826A44F7}" dt="2026-09-28T13:45:04.206" v="200" actId="20577"/>
          <ac:spMkLst>
            <pc:docMk/>
            <pc:sldMk cId="937774782" sldId="267"/>
            <ac:spMk id="3" creationId="{176A4FF1-F939-BBA4-ED7F-940D2E137D0B}"/>
          </ac:spMkLst>
        </pc:spChg>
      </pc:sldChg>
      <pc:sldChg chg="modSp">
        <pc:chgData name="Guy, Rebecca Lyn (she/her)" userId="79fc8951-af96-4503-adc5-e674da49f183" providerId="ADAL" clId="{44FB847E-36EB-4A7E-A15F-B5D4826A44F7}" dt="2026-09-28T13:45:42.951" v="248" actId="20577"/>
        <pc:sldMkLst>
          <pc:docMk/>
          <pc:sldMk cId="3919062723" sldId="271"/>
        </pc:sldMkLst>
        <pc:spChg chg="mod">
          <ac:chgData name="Guy, Rebecca Lyn (she/her)" userId="79fc8951-af96-4503-adc5-e674da49f183" providerId="ADAL" clId="{44FB847E-36EB-4A7E-A15F-B5D4826A44F7}" dt="2026-09-28T13:45:42.951" v="248" actId="20577"/>
          <ac:spMkLst>
            <pc:docMk/>
            <pc:sldMk cId="3919062723" sldId="271"/>
            <ac:spMk id="3" creationId="{28E4A7E6-B788-F00B-EA5B-849B6322BF44}"/>
          </ac:spMkLst>
        </pc:spChg>
      </pc:sldChg>
      <pc:sldChg chg="modSp">
        <pc:chgData name="Guy, Rebecca Lyn (she/her)" userId="79fc8951-af96-4503-adc5-e674da49f183" providerId="ADAL" clId="{44FB847E-36EB-4A7E-A15F-B5D4826A44F7}" dt="2026-09-28T13:45:49.404" v="249" actId="20577"/>
        <pc:sldMkLst>
          <pc:docMk/>
          <pc:sldMk cId="270174280" sldId="278"/>
        </pc:sldMkLst>
        <pc:spChg chg="mod">
          <ac:chgData name="Guy, Rebecca Lyn (she/her)" userId="79fc8951-af96-4503-adc5-e674da49f183" providerId="ADAL" clId="{44FB847E-36EB-4A7E-A15F-B5D4826A44F7}" dt="2026-09-28T13:45:49.404" v="249" actId="20577"/>
          <ac:spMkLst>
            <pc:docMk/>
            <pc:sldMk cId="270174280" sldId="278"/>
            <ac:spMk id="3" creationId="{28E4A7E6-B788-F00B-EA5B-849B6322BF4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F6FE9-79DE-28CB-D5BB-11E393E132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09C7F7-3A56-2AAE-BB9F-2D273ED94F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5E003C-5811-EAEA-C0C4-44551058C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27E12-66BF-4007-9C29-16BAD3B66466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D4220-9800-DB8B-7362-486451599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F077F7-9694-8171-3908-2A04CC99E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3C0F9-FB4C-457E-8B45-D23E217AC7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006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E106D-9E8A-8182-BDC7-79761E058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6DCCF2-153D-DB8E-8CC1-CCC15225F9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EA9580-0CA5-B0EC-D4BB-3B44411DD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27E12-66BF-4007-9C29-16BAD3B66466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0A251C-1A5A-A2A9-A9BF-5D1D49618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452D13-1450-E965-5B4E-2AED23E01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3C0F9-FB4C-457E-8B45-D23E217AC7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362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E7C4D-1CC4-059B-B8BB-0EB24F187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3D8C1B-C2E5-5B41-7D9A-5B338CA283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7C7B28-D404-5E35-F2CE-56D0AD7E5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27E12-66BF-4007-9C29-16BAD3B66466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6E94C2-2ABA-CAC9-2608-D056178FA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C03EA5-EA9F-FAE2-FEF9-7FDA37A60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3C0F9-FB4C-457E-8B45-D23E217AC7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951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36680-6F42-EEF7-A42B-11D186BEA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23BAC-32A7-4DD0-0559-73210148B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12B074-037F-69BA-1742-7CD785C0AC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8EE609-4995-57AD-D1F2-5A1195245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27E12-66BF-4007-9C29-16BAD3B66466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56DAD4-3F9C-4C22-AC14-0A0A542C6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E98232-B500-E198-9501-894D8A4A6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3C0F9-FB4C-457E-8B45-D23E217AC7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217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CF79E-A57F-6C70-C3A5-3C214AC70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CDE4BA-9B8F-FBD3-DB85-167FBB08AC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94A747-FA1B-949C-C687-FE0D60B6FC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6B9EFC-F638-1007-1F24-1CA93A5A15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53111A-B2B0-07B2-5C33-5A1A54AC01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A62B75-5AE8-A115-6294-CE5EADE98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27E12-66BF-4007-9C29-16BAD3B66466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17897D-732A-179E-A523-28582C6D9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634FF6-42EC-3EA8-4BAD-2694682EE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3C0F9-FB4C-457E-8B45-D23E217AC7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774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E86FC-00B7-96C4-2FA9-EC8B43AB3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AC9DD2-650D-117F-A30E-4D000F98D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27E12-66BF-4007-9C29-16BAD3B66466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8943D4-9E60-FF58-5021-AF3281D61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7A0C3A-E0CE-7260-9939-7B618F609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3C0F9-FB4C-457E-8B45-D23E217AC7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193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97A734-D845-ED1E-0F7F-9821EE08F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27E12-66BF-4007-9C29-16BAD3B66466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A4DC91-829E-5C7A-8786-5C2AC9AE9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D9AFA3-38B2-D16A-04C7-3D9F16576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3C0F9-FB4C-457E-8B45-D23E217AC7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908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59EC2-AFBE-D126-D435-FDEE6E4C1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92449A-19A5-F900-7953-034D86E9B2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904C58-5091-2BF2-CCAB-2BF91E9BDE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D0396F-27D2-B636-B6A9-97A596B7D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27E12-66BF-4007-9C29-16BAD3B66466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6BF69F-4A93-DB8A-89E9-842E768C4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199AA9-4096-BF3B-CD5D-7C80FB482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3C0F9-FB4C-457E-8B45-D23E217AC7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242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03401-44F0-F97D-CF50-EBB280AF2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7544FD-EE9B-2514-2A7F-299A173868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EF7301-7C3E-CF04-B7D7-FC6B0DB344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69A241-8E1C-BD30-7490-3E31EEF7B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27E12-66BF-4007-9C29-16BAD3B66466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FF52B6-3CAC-1D85-C9FA-1FEF1A769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47BEF7-2D82-E376-A1A8-51045CF31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3C0F9-FB4C-457E-8B45-D23E217AC7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361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A704A-A100-A179-76ED-5707F1441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6149D5-6310-8855-D22A-FBC217DC54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510B97-F97C-7D2C-CCBD-69674C3AB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27E12-66BF-4007-9C29-16BAD3B66466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F84E37-A100-5E85-234B-4B3AEDB33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F0F6C5-9A42-5AFA-CADA-800560286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3C0F9-FB4C-457E-8B45-D23E217AC7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161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2DEF1C-E054-D299-8B76-0463B3C378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7F6F8E-B842-9C99-C7FC-0381C29EBE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FDF962-09E2-925F-15C5-2499B59F3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27E12-66BF-4007-9C29-16BAD3B66466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5242AF-F00E-90BA-4185-6D21D9996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ECC3DD-EA58-96EF-4641-B0CB92AFE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3C0F9-FB4C-457E-8B45-D23E217AC7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237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418F25-F2B2-9D0E-F340-A8B63CBF2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0C343F-22BC-0862-034A-CB9C8B1851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7B8C98-F755-570A-6153-0151955779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027E12-66BF-4007-9C29-16BAD3B66466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DE95A4-2176-5D94-552D-C8621CD187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6EE3E7-2392-5E85-D289-A1B9D0CCDA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3C0F9-FB4C-457E-8B45-D23E217AC7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176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vm.edu/cals/cals-distinguished-undergraduate-research-dur-program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vm.edu/cals/cals-distinguished-undergraduate-research-dur-program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vm.edu/cals/cals-distinguished-undergraduate-research-dur-program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09969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Arc 31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613162" y="1492572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0AC31E-CF3F-F7BA-10CB-E636E43290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03915" y="1238161"/>
            <a:ext cx="7644627" cy="2751086"/>
          </a:xfrm>
        </p:spPr>
        <p:txBody>
          <a:bodyPr>
            <a:normAutofit/>
          </a:bodyPr>
          <a:lstStyle/>
          <a:p>
            <a:r>
              <a:rPr lang="en-US" sz="4700" b="1" dirty="0"/>
              <a:t>Distinguished</a:t>
            </a:r>
            <a:br>
              <a:rPr lang="en-US" sz="4700" b="1" dirty="0"/>
            </a:br>
            <a:r>
              <a:rPr lang="en-US" sz="4700" b="1" dirty="0"/>
              <a:t>Undergraduate</a:t>
            </a:r>
            <a:br>
              <a:rPr lang="en-US" sz="4700" b="1" dirty="0"/>
            </a:br>
            <a:r>
              <a:rPr lang="en-US" sz="4700" b="1" dirty="0"/>
              <a:t>Research</a:t>
            </a:r>
            <a:br>
              <a:rPr lang="en-US" sz="4700" b="1" dirty="0"/>
            </a:br>
            <a:r>
              <a:rPr lang="en-US" sz="4700" b="1" dirty="0"/>
              <a:t>Honors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94CC4C-F448-786F-591A-313CF7FF5F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600" y="4782320"/>
            <a:ext cx="7644627" cy="132944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DUR Process and Requirements</a:t>
            </a:r>
          </a:p>
          <a:p>
            <a:r>
              <a:rPr lang="en-US" dirty="0"/>
              <a:t>Dr. Rebecca Guy</a:t>
            </a:r>
          </a:p>
          <a:p>
            <a:r>
              <a:rPr lang="en-US" dirty="0"/>
              <a:t>2026-27 CALS Academic Awards Committee Chairperson</a:t>
            </a:r>
          </a:p>
        </p:txBody>
      </p:sp>
    </p:spTree>
    <p:extLst>
      <p:ext uri="{BB962C8B-B14F-4D97-AF65-F5344CB8AC3E}">
        <p14:creationId xmlns:p14="http://schemas.microsoft.com/office/powerpoint/2010/main" val="2531488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BA7F99-EB4D-4BAF-202E-F0FE480AC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/>
              <a:t>DUR Honors Recognition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E0927A-0EB3-EC9A-AFA9-A5581CB3DF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en-US" sz="2200" dirty="0"/>
              <a:t>Open to all seniors in the College of Agriculture and Life Sciences</a:t>
            </a:r>
          </a:p>
          <a:p>
            <a:r>
              <a:rPr lang="en-US" sz="2200" dirty="0"/>
              <a:t>Applicants for consideration in the DUR Honors process </a:t>
            </a:r>
            <a:r>
              <a:rPr lang="en-US" sz="2200" b="1" dirty="0"/>
              <a:t>must submit a proposal </a:t>
            </a:r>
            <a:r>
              <a:rPr lang="en-US" sz="2200" dirty="0"/>
              <a:t>on or before the deadlines outlined in the DUR Guidelines</a:t>
            </a:r>
          </a:p>
          <a:p>
            <a:pPr lvl="1"/>
            <a:r>
              <a:rPr lang="en-US" sz="1800" dirty="0"/>
              <a:t> (</a:t>
            </a:r>
            <a:r>
              <a:rPr lang="en-US" sz="1800" dirty="0">
                <a:hlinkClick r:id="rId2"/>
              </a:rPr>
              <a:t>https://www.uvm.edu/cals/cals-distinguished-undergraduate-research-dur-program</a:t>
            </a:r>
            <a:r>
              <a:rPr lang="en-US" sz="1800" dirty="0"/>
              <a:t>)</a:t>
            </a:r>
          </a:p>
          <a:p>
            <a:r>
              <a:rPr lang="en-US" sz="2200" dirty="0"/>
              <a:t>Following acceptance of proposal, DUR candidates must:</a:t>
            </a:r>
          </a:p>
          <a:p>
            <a:pPr lvl="1"/>
            <a:r>
              <a:rPr lang="en-US" sz="1800" dirty="0"/>
              <a:t>Complete original research</a:t>
            </a:r>
          </a:p>
          <a:p>
            <a:pPr lvl="1"/>
            <a:r>
              <a:rPr lang="en-US" sz="1800" dirty="0"/>
              <a:t>Summarize findings in a written thesis</a:t>
            </a:r>
          </a:p>
          <a:p>
            <a:pPr lvl="1"/>
            <a:r>
              <a:rPr lang="en-US" sz="1800" dirty="0"/>
              <a:t>Present finding to review committee (and others as appropriate)</a:t>
            </a:r>
          </a:p>
          <a:p>
            <a:pPr lvl="1"/>
            <a:r>
              <a:rPr lang="en-US" sz="1800" dirty="0"/>
              <a:t>Complete any revisions required by review committee members</a:t>
            </a:r>
          </a:p>
          <a:p>
            <a:pPr lvl="1"/>
            <a:r>
              <a:rPr lang="en-US" sz="1800" dirty="0"/>
              <a:t>Submit all required materials to the CALS Academic Awards Committee</a:t>
            </a:r>
          </a:p>
          <a:p>
            <a:endParaRPr lang="en-US" sz="2200" dirty="0"/>
          </a:p>
          <a:p>
            <a:endParaRPr lang="en-US" sz="2200" dirty="0"/>
          </a:p>
          <a:p>
            <a:pPr marL="0" indent="0"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080617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982915-199D-221C-10DA-551B8548C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571" y="1153572"/>
            <a:ext cx="3560663" cy="446116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FFFFF"/>
                </a:solidFill>
              </a:rPr>
              <a:t>Deadlines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3061F7-DAC3-2DF7-BF2F-FFBBF76749E6}"/>
              </a:ext>
            </a:extLst>
          </p:cNvPr>
          <p:cNvSpPr txBox="1"/>
          <p:nvPr/>
        </p:nvSpPr>
        <p:spPr>
          <a:xfrm>
            <a:off x="3114136" y="1656272"/>
            <a:ext cx="752223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See webpage for details</a:t>
            </a:r>
          </a:p>
          <a:p>
            <a:pPr algn="ctr"/>
            <a:r>
              <a:rPr lang="en-US" sz="3200" dirty="0">
                <a:hlinkClick r:id="rId2"/>
              </a:rPr>
              <a:t>https://www.uvm.edu/cals/cals-distinguished-undergraduate-research-dur-program</a:t>
            </a:r>
            <a:r>
              <a:rPr lang="en-US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13050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680E49-F806-674A-C192-B5DFDA6AE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57" y="1153572"/>
            <a:ext cx="3625977" cy="446116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FFFFF"/>
                </a:solidFill>
              </a:rPr>
              <a:t>Outline of Process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59D3A5-30A9-1014-065B-02A8AF570C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5481" y="319088"/>
            <a:ext cx="6906491" cy="6219824"/>
          </a:xfrm>
        </p:spPr>
        <p:txBody>
          <a:bodyPr anchor="ctr"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Attend DUR Info Session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Identify Mentor</a:t>
            </a:r>
          </a:p>
          <a:p>
            <a:pPr lvl="1"/>
            <a:r>
              <a:rPr lang="en-US" dirty="0"/>
              <a:t>Identify Project</a:t>
            </a:r>
          </a:p>
          <a:p>
            <a:pPr lvl="1"/>
            <a:r>
              <a:rPr lang="en-US" dirty="0"/>
              <a:t>Identify Review Committee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Submit DUR proposal</a:t>
            </a:r>
          </a:p>
          <a:p>
            <a:pPr lvl="1"/>
            <a:r>
              <a:rPr lang="en-US" b="1" dirty="0"/>
              <a:t>Semester before you defend thesis </a:t>
            </a:r>
            <a:r>
              <a:rPr lang="en-US" dirty="0"/>
              <a:t>(graduation)</a:t>
            </a:r>
          </a:p>
          <a:p>
            <a:pPr lvl="1"/>
            <a:r>
              <a:rPr lang="en-US" dirty="0"/>
              <a:t>Reviewed by CALS Academic Awards Committee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Submit Project Update</a:t>
            </a:r>
          </a:p>
          <a:p>
            <a:pPr lvl="1"/>
            <a:r>
              <a:rPr lang="en-US" dirty="0"/>
              <a:t>Early in semester you will graduate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Write completed thesis/project summary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Submit written thesis/project summary to your review committee prior to oral presentation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Oral presentation</a:t>
            </a:r>
          </a:p>
          <a:p>
            <a:pPr lvl="1"/>
            <a:r>
              <a:rPr lang="en-US" dirty="0"/>
              <a:t>Revisions (as needed) suggested by review committee</a:t>
            </a:r>
          </a:p>
          <a:p>
            <a:pPr lvl="1"/>
            <a:r>
              <a:rPr lang="en-US" dirty="0"/>
              <a:t>Obtain signed review committee form endorsing your work for DUR Honors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Submit final DUR written thesis/project summary to CALS Academic Award committee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227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AD318CC-E2A8-4E27-9548-A047A7899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22B646-D136-193F-19DA-95A35D9C3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994" y="1874520"/>
            <a:ext cx="3796306" cy="2690949"/>
          </a:xfrm>
        </p:spPr>
        <p:txBody>
          <a:bodyPr anchor="t">
            <a:normAutofit/>
          </a:bodyPr>
          <a:lstStyle/>
          <a:p>
            <a:pPr algn="ctr"/>
            <a:r>
              <a:rPr lang="en-US" sz="3600" b="1" dirty="0"/>
              <a:t>DUR Process: Identify Mentor</a:t>
            </a:r>
            <a:br>
              <a:rPr lang="en-US" dirty="0"/>
            </a:br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14B560F-9DD7-4302-A60B-EBD3EF59B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4415246"/>
            <a:ext cx="11982332" cy="2087795"/>
            <a:chOff x="143163" y="5763486"/>
            <a:chExt cx="11982332" cy="73955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B8EEA8-0349-A48D-4021-67CBA80268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7840" y="1463039"/>
            <a:ext cx="5620765" cy="4300447"/>
          </a:xfrm>
        </p:spPr>
        <p:txBody>
          <a:bodyPr anchor="t">
            <a:normAutofit/>
          </a:bodyPr>
          <a:lstStyle/>
          <a:p>
            <a:r>
              <a:rPr lang="en-US" sz="2200" b="1" dirty="0"/>
              <a:t>Applicant must identify a mentor with whom they will complete the proposed project</a:t>
            </a:r>
          </a:p>
          <a:p>
            <a:endParaRPr lang="en-US" sz="2200" b="1" dirty="0"/>
          </a:p>
          <a:p>
            <a:r>
              <a:rPr lang="en-US" sz="2200" b="1" dirty="0"/>
              <a:t>Mentor may be:</a:t>
            </a:r>
          </a:p>
          <a:p>
            <a:pPr lvl="1"/>
            <a:r>
              <a:rPr lang="en-US" sz="2200" b="1" dirty="0"/>
              <a:t>University of Vermont faculty member</a:t>
            </a:r>
          </a:p>
          <a:p>
            <a:pPr lvl="2"/>
            <a:r>
              <a:rPr lang="en-US" sz="1800" b="1" dirty="0"/>
              <a:t>Includes Larner College of Medicine faculty and/or research associate</a:t>
            </a:r>
          </a:p>
          <a:p>
            <a:pPr lvl="1"/>
            <a:r>
              <a:rPr lang="en-US" sz="2200" b="1" dirty="0"/>
              <a:t>Non-UVM community member</a:t>
            </a:r>
          </a:p>
          <a:p>
            <a:pPr marL="0" indent="0">
              <a:buNone/>
            </a:pPr>
            <a:endParaRPr lang="en-US" sz="2200" dirty="0"/>
          </a:p>
          <a:p>
            <a:endParaRPr lang="en-US" sz="2200" dirty="0"/>
          </a:p>
          <a:p>
            <a:endParaRPr lang="en-US" sz="2200" dirty="0"/>
          </a:p>
          <a:p>
            <a:pPr lvl="1"/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713623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7B831B6F-405A-4B47-B9BB-5CA88F285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Graphic 6" descr="Users">
            <a:extLst>
              <a:ext uri="{FF2B5EF4-FFF2-40B4-BE49-F238E27FC236}">
                <a16:creationId xmlns:a16="http://schemas.microsoft.com/office/drawing/2014/main" id="{ECD07614-9082-721F-AB6A-175CF0EDF2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4988" y="1744515"/>
            <a:ext cx="3368969" cy="3368969"/>
          </a:xfrm>
          <a:prstGeom prst="rect">
            <a:avLst/>
          </a:prstGeom>
        </p:spPr>
      </p:pic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5109354-9C5D-4F8C-B0E6-D1043C7BF2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9992" y="0"/>
            <a:ext cx="7562008" cy="6858000"/>
          </a:xfrm>
          <a:custGeom>
            <a:avLst/>
            <a:gdLst>
              <a:gd name="connsiteX0" fmla="*/ 7529613 w 7529613"/>
              <a:gd name="connsiteY0" fmla="*/ 0 h 6858000"/>
              <a:gd name="connsiteX1" fmla="*/ 1222331 w 7529613"/>
              <a:gd name="connsiteY1" fmla="*/ 0 h 6858000"/>
              <a:gd name="connsiteX2" fmla="*/ 1126483 w 7529613"/>
              <a:gd name="connsiteY2" fmla="*/ 148742 h 6858000"/>
              <a:gd name="connsiteX3" fmla="*/ 767554 w 7529613"/>
              <a:gd name="connsiteY3" fmla="*/ 819975 h 6858000"/>
              <a:gd name="connsiteX4" fmla="*/ 742103 w 7529613"/>
              <a:gd name="connsiteY4" fmla="*/ 854514 h 6858000"/>
              <a:gd name="connsiteX5" fmla="*/ 785881 w 7529613"/>
              <a:gd name="connsiteY5" fmla="*/ 750263 h 6858000"/>
              <a:gd name="connsiteX6" fmla="*/ 978978 w 7529613"/>
              <a:gd name="connsiteY6" fmla="*/ 331786 h 6858000"/>
              <a:gd name="connsiteX7" fmla="*/ 1155717 w 7529613"/>
              <a:gd name="connsiteY7" fmla="*/ 0 h 6858000"/>
              <a:gd name="connsiteX8" fmla="*/ 1098249 w 7529613"/>
              <a:gd name="connsiteY8" fmla="*/ 0 h 6858000"/>
              <a:gd name="connsiteX9" fmla="*/ 991458 w 7529613"/>
              <a:gd name="connsiteY9" fmla="*/ 196614 h 6858000"/>
              <a:gd name="connsiteX10" fmla="*/ 493941 w 7529613"/>
              <a:gd name="connsiteY10" fmla="*/ 1371196 h 6858000"/>
              <a:gd name="connsiteX11" fmla="*/ 46485 w 7529613"/>
              <a:gd name="connsiteY11" fmla="*/ 3331516 h 6858000"/>
              <a:gd name="connsiteX12" fmla="*/ 12252 w 7529613"/>
              <a:gd name="connsiteY12" fmla="*/ 4357388 h 6858000"/>
              <a:gd name="connsiteX13" fmla="*/ 170821 w 7529613"/>
              <a:gd name="connsiteY13" fmla="*/ 5552906 h 6858000"/>
              <a:gd name="connsiteX14" fmla="*/ 537265 w 7529613"/>
              <a:gd name="connsiteY14" fmla="*/ 6828295 h 6858000"/>
              <a:gd name="connsiteX15" fmla="*/ 549692 w 7529613"/>
              <a:gd name="connsiteY15" fmla="*/ 6858000 h 6858000"/>
              <a:gd name="connsiteX16" fmla="*/ 602234 w 7529613"/>
              <a:gd name="connsiteY16" fmla="*/ 6858000 h 6858000"/>
              <a:gd name="connsiteX17" fmla="*/ 595414 w 7529613"/>
              <a:gd name="connsiteY17" fmla="*/ 6841549 h 6858000"/>
              <a:gd name="connsiteX18" fmla="*/ 364260 w 7529613"/>
              <a:gd name="connsiteY18" fmla="*/ 6142729 h 6858000"/>
              <a:gd name="connsiteX19" fmla="*/ 213071 w 7529613"/>
              <a:gd name="connsiteY19" fmla="*/ 5513923 h 6858000"/>
              <a:gd name="connsiteX20" fmla="*/ 211290 w 7529613"/>
              <a:gd name="connsiteY20" fmla="*/ 5480401 h 6858000"/>
              <a:gd name="connsiteX21" fmla="*/ 311446 w 7529613"/>
              <a:gd name="connsiteY21" fmla="*/ 5830359 h 6858000"/>
              <a:gd name="connsiteX22" fmla="*/ 622963 w 7529613"/>
              <a:gd name="connsiteY22" fmla="*/ 6670527 h 6858000"/>
              <a:gd name="connsiteX23" fmla="*/ 710464 w 7529613"/>
              <a:gd name="connsiteY23" fmla="*/ 6858000 h 6858000"/>
              <a:gd name="connsiteX24" fmla="*/ 7529613 w 7529613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529613" h="6858000">
                <a:moveTo>
                  <a:pt x="7529613" y="0"/>
                </a:moveTo>
                <a:lnTo>
                  <a:pt x="1222331" y="0"/>
                </a:lnTo>
                <a:lnTo>
                  <a:pt x="1126483" y="148742"/>
                </a:lnTo>
                <a:cubicBezTo>
                  <a:pt x="995323" y="365513"/>
                  <a:pt x="876174" y="589569"/>
                  <a:pt x="767554" y="819975"/>
                </a:cubicBezTo>
                <a:cubicBezTo>
                  <a:pt x="762210" y="833492"/>
                  <a:pt x="753441" y="845393"/>
                  <a:pt x="742103" y="854514"/>
                </a:cubicBezTo>
                <a:cubicBezTo>
                  <a:pt x="756737" y="819849"/>
                  <a:pt x="770991" y="784928"/>
                  <a:pt x="785881" y="750263"/>
                </a:cubicBezTo>
                <a:cubicBezTo>
                  <a:pt x="846713" y="608712"/>
                  <a:pt x="910948" y="469145"/>
                  <a:pt x="978978" y="331786"/>
                </a:cubicBezTo>
                <a:lnTo>
                  <a:pt x="1155717" y="0"/>
                </a:lnTo>
                <a:lnTo>
                  <a:pt x="1098249" y="0"/>
                </a:lnTo>
                <a:lnTo>
                  <a:pt x="991458" y="196614"/>
                </a:lnTo>
                <a:cubicBezTo>
                  <a:pt x="797017" y="573253"/>
                  <a:pt x="633548" y="966066"/>
                  <a:pt x="493941" y="1371196"/>
                </a:cubicBezTo>
                <a:cubicBezTo>
                  <a:pt x="276630" y="2007265"/>
                  <a:pt x="126659" y="2664286"/>
                  <a:pt x="46485" y="3331516"/>
                </a:cubicBezTo>
                <a:cubicBezTo>
                  <a:pt x="4488" y="3672965"/>
                  <a:pt x="-14219" y="4013908"/>
                  <a:pt x="12252" y="4357388"/>
                </a:cubicBezTo>
                <a:cubicBezTo>
                  <a:pt x="43558" y="4758899"/>
                  <a:pt x="90773" y="5157998"/>
                  <a:pt x="170821" y="5552906"/>
                </a:cubicBezTo>
                <a:cubicBezTo>
                  <a:pt x="259109" y="5988893"/>
                  <a:pt x="378967" y="6414594"/>
                  <a:pt x="537265" y="6828295"/>
                </a:cubicBezTo>
                <a:lnTo>
                  <a:pt x="549692" y="6858000"/>
                </a:lnTo>
                <a:lnTo>
                  <a:pt x="602234" y="6858000"/>
                </a:lnTo>
                <a:lnTo>
                  <a:pt x="595414" y="6841549"/>
                </a:lnTo>
                <a:cubicBezTo>
                  <a:pt x="507884" y="6614016"/>
                  <a:pt x="431296" y="6380817"/>
                  <a:pt x="364260" y="6142729"/>
                </a:cubicBezTo>
                <a:cubicBezTo>
                  <a:pt x="305974" y="5935370"/>
                  <a:pt x="262958" y="5723695"/>
                  <a:pt x="213071" y="5513923"/>
                </a:cubicBezTo>
                <a:cubicBezTo>
                  <a:pt x="211892" y="5502788"/>
                  <a:pt x="211299" y="5491601"/>
                  <a:pt x="211290" y="5480401"/>
                </a:cubicBezTo>
                <a:cubicBezTo>
                  <a:pt x="247814" y="5607635"/>
                  <a:pt x="276958" y="5719759"/>
                  <a:pt x="311446" y="5830359"/>
                </a:cubicBezTo>
                <a:cubicBezTo>
                  <a:pt x="401357" y="6118381"/>
                  <a:pt x="505060" y="6398531"/>
                  <a:pt x="622963" y="6670527"/>
                </a:cubicBezTo>
                <a:lnTo>
                  <a:pt x="710464" y="6858000"/>
                </a:lnTo>
                <a:lnTo>
                  <a:pt x="7529613" y="6858000"/>
                </a:lnTo>
                <a:close/>
              </a:path>
            </a:pathLst>
          </a:custGeom>
          <a:solidFill>
            <a:schemeClr val="accent2"/>
          </a:solidFill>
          <a:ln w="68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22B646-D136-193F-19DA-95A35D9C3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0273" y="457201"/>
            <a:ext cx="6479177" cy="1378323"/>
          </a:xfrm>
        </p:spPr>
        <p:txBody>
          <a:bodyPr anchor="b">
            <a:normAutofit/>
          </a:bodyPr>
          <a:lstStyle/>
          <a:p>
            <a:pPr algn="ctr"/>
            <a:r>
              <a:rPr lang="en-US" sz="3600" b="1" dirty="0">
                <a:solidFill>
                  <a:srgbClr val="FFFFFF"/>
                </a:solidFill>
              </a:rPr>
              <a:t>DUR Process: Identify Your Review Committee</a:t>
            </a:r>
          </a:p>
        </p:txBody>
      </p:sp>
      <p:sp>
        <p:nvSpPr>
          <p:cNvPr id="27" name="sketch line">
            <a:extLst>
              <a:ext uri="{FF2B5EF4-FFF2-40B4-BE49-F238E27FC236}">
                <a16:creationId xmlns:a16="http://schemas.microsoft.com/office/drawing/2014/main" id="{49B530FE-A87D-41A0-A920-ADC6539EA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59353" y="2560829"/>
            <a:ext cx="5029200" cy="18288"/>
          </a:xfrm>
          <a:custGeom>
            <a:avLst/>
            <a:gdLst>
              <a:gd name="csX0" fmla="*/ 0 w 5029200"/>
              <a:gd name="csY0" fmla="*/ 0 h 18288"/>
              <a:gd name="csX1" fmla="*/ 528066 w 5029200"/>
              <a:gd name="csY1" fmla="*/ 0 h 18288"/>
              <a:gd name="csX2" fmla="*/ 1207008 w 5029200"/>
              <a:gd name="csY2" fmla="*/ 0 h 18288"/>
              <a:gd name="csX3" fmla="*/ 1785366 w 5029200"/>
              <a:gd name="csY3" fmla="*/ 0 h 18288"/>
              <a:gd name="csX4" fmla="*/ 2313432 w 5029200"/>
              <a:gd name="csY4" fmla="*/ 0 h 18288"/>
              <a:gd name="csX5" fmla="*/ 2992374 w 5029200"/>
              <a:gd name="csY5" fmla="*/ 0 h 18288"/>
              <a:gd name="csX6" fmla="*/ 3621024 w 5029200"/>
              <a:gd name="csY6" fmla="*/ 0 h 18288"/>
              <a:gd name="csX7" fmla="*/ 4249674 w 5029200"/>
              <a:gd name="csY7" fmla="*/ 0 h 18288"/>
              <a:gd name="csX8" fmla="*/ 5029200 w 5029200"/>
              <a:gd name="csY8" fmla="*/ 0 h 18288"/>
              <a:gd name="csX9" fmla="*/ 5029200 w 5029200"/>
              <a:gd name="csY9" fmla="*/ 18288 h 18288"/>
              <a:gd name="csX10" fmla="*/ 4501134 w 5029200"/>
              <a:gd name="csY10" fmla="*/ 18288 h 18288"/>
              <a:gd name="csX11" fmla="*/ 4023360 w 5029200"/>
              <a:gd name="csY11" fmla="*/ 18288 h 18288"/>
              <a:gd name="csX12" fmla="*/ 3344418 w 5029200"/>
              <a:gd name="csY12" fmla="*/ 18288 h 18288"/>
              <a:gd name="csX13" fmla="*/ 2816352 w 5029200"/>
              <a:gd name="csY13" fmla="*/ 18288 h 18288"/>
              <a:gd name="csX14" fmla="*/ 2137410 w 5029200"/>
              <a:gd name="csY14" fmla="*/ 18288 h 18288"/>
              <a:gd name="csX15" fmla="*/ 1408176 w 5029200"/>
              <a:gd name="csY15" fmla="*/ 18288 h 18288"/>
              <a:gd name="csX16" fmla="*/ 829818 w 5029200"/>
              <a:gd name="csY16" fmla="*/ 18288 h 18288"/>
              <a:gd name="csX17" fmla="*/ 0 w 5029200"/>
              <a:gd name="csY17" fmla="*/ 18288 h 18288"/>
              <a:gd name="csX18" fmla="*/ 0 w 5029200"/>
              <a:gd name="csY1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029200" h="18288" fill="none" extrusionOk="0">
                <a:moveTo>
                  <a:pt x="0" y="0"/>
                </a:moveTo>
                <a:cubicBezTo>
                  <a:pt x="142937" y="1696"/>
                  <a:pt x="371859" y="12840"/>
                  <a:pt x="528066" y="0"/>
                </a:cubicBezTo>
                <a:cubicBezTo>
                  <a:pt x="684273" y="-12840"/>
                  <a:pt x="928949" y="-5725"/>
                  <a:pt x="1207008" y="0"/>
                </a:cubicBezTo>
                <a:cubicBezTo>
                  <a:pt x="1485067" y="5725"/>
                  <a:pt x="1562886" y="-21331"/>
                  <a:pt x="1785366" y="0"/>
                </a:cubicBezTo>
                <a:cubicBezTo>
                  <a:pt x="2007846" y="21331"/>
                  <a:pt x="2056226" y="25221"/>
                  <a:pt x="2313432" y="0"/>
                </a:cubicBezTo>
                <a:cubicBezTo>
                  <a:pt x="2570638" y="-25221"/>
                  <a:pt x="2732455" y="16294"/>
                  <a:pt x="2992374" y="0"/>
                </a:cubicBezTo>
                <a:cubicBezTo>
                  <a:pt x="3252293" y="-16294"/>
                  <a:pt x="3319267" y="-29774"/>
                  <a:pt x="3621024" y="0"/>
                </a:cubicBezTo>
                <a:cubicBezTo>
                  <a:pt x="3922781" y="29774"/>
                  <a:pt x="3998107" y="-1004"/>
                  <a:pt x="4249674" y="0"/>
                </a:cubicBezTo>
                <a:cubicBezTo>
                  <a:pt x="4501241" y="1004"/>
                  <a:pt x="4792523" y="-4510"/>
                  <a:pt x="5029200" y="0"/>
                </a:cubicBezTo>
                <a:cubicBezTo>
                  <a:pt x="5029730" y="6954"/>
                  <a:pt x="5029934" y="12839"/>
                  <a:pt x="5029200" y="18288"/>
                </a:cubicBezTo>
                <a:cubicBezTo>
                  <a:pt x="4805432" y="23154"/>
                  <a:pt x="4715801" y="17034"/>
                  <a:pt x="4501134" y="18288"/>
                </a:cubicBezTo>
                <a:cubicBezTo>
                  <a:pt x="4286467" y="19542"/>
                  <a:pt x="4193719" y="41701"/>
                  <a:pt x="4023360" y="18288"/>
                </a:cubicBezTo>
                <a:cubicBezTo>
                  <a:pt x="3853001" y="-5125"/>
                  <a:pt x="3676466" y="16909"/>
                  <a:pt x="3344418" y="18288"/>
                </a:cubicBezTo>
                <a:cubicBezTo>
                  <a:pt x="3012370" y="19667"/>
                  <a:pt x="2945824" y="14410"/>
                  <a:pt x="2816352" y="18288"/>
                </a:cubicBezTo>
                <a:cubicBezTo>
                  <a:pt x="2686880" y="22166"/>
                  <a:pt x="2438351" y="13507"/>
                  <a:pt x="2137410" y="18288"/>
                </a:cubicBezTo>
                <a:cubicBezTo>
                  <a:pt x="1836469" y="23069"/>
                  <a:pt x="1581391" y="46111"/>
                  <a:pt x="1408176" y="18288"/>
                </a:cubicBezTo>
                <a:cubicBezTo>
                  <a:pt x="1234961" y="-9535"/>
                  <a:pt x="1040489" y="-7495"/>
                  <a:pt x="829818" y="18288"/>
                </a:cubicBezTo>
                <a:cubicBezTo>
                  <a:pt x="619147" y="44071"/>
                  <a:pt x="238626" y="37568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029200" h="18288" stroke="0" extrusionOk="0">
                <a:moveTo>
                  <a:pt x="0" y="0"/>
                </a:moveTo>
                <a:cubicBezTo>
                  <a:pt x="165412" y="-21137"/>
                  <a:pt x="322344" y="-21985"/>
                  <a:pt x="578358" y="0"/>
                </a:cubicBezTo>
                <a:cubicBezTo>
                  <a:pt x="834372" y="21985"/>
                  <a:pt x="907099" y="-19195"/>
                  <a:pt x="1056132" y="0"/>
                </a:cubicBezTo>
                <a:cubicBezTo>
                  <a:pt x="1205165" y="19195"/>
                  <a:pt x="1612834" y="-24928"/>
                  <a:pt x="1785366" y="0"/>
                </a:cubicBezTo>
                <a:cubicBezTo>
                  <a:pt x="1957898" y="24928"/>
                  <a:pt x="2149044" y="19108"/>
                  <a:pt x="2363724" y="0"/>
                </a:cubicBezTo>
                <a:cubicBezTo>
                  <a:pt x="2578404" y="-19108"/>
                  <a:pt x="2759981" y="-21788"/>
                  <a:pt x="2942082" y="0"/>
                </a:cubicBezTo>
                <a:cubicBezTo>
                  <a:pt x="3124183" y="21788"/>
                  <a:pt x="3482217" y="8836"/>
                  <a:pt x="3671316" y="0"/>
                </a:cubicBezTo>
                <a:cubicBezTo>
                  <a:pt x="3860415" y="-8836"/>
                  <a:pt x="4058665" y="-25048"/>
                  <a:pt x="4199382" y="0"/>
                </a:cubicBezTo>
                <a:cubicBezTo>
                  <a:pt x="4340099" y="25048"/>
                  <a:pt x="4735096" y="-22088"/>
                  <a:pt x="5029200" y="0"/>
                </a:cubicBezTo>
                <a:cubicBezTo>
                  <a:pt x="5028517" y="5414"/>
                  <a:pt x="5028480" y="12510"/>
                  <a:pt x="5029200" y="18288"/>
                </a:cubicBezTo>
                <a:cubicBezTo>
                  <a:pt x="4891577" y="31493"/>
                  <a:pt x="4684146" y="-2509"/>
                  <a:pt x="4501134" y="18288"/>
                </a:cubicBezTo>
                <a:cubicBezTo>
                  <a:pt x="4318122" y="39085"/>
                  <a:pt x="4030703" y="3672"/>
                  <a:pt x="3872484" y="18288"/>
                </a:cubicBezTo>
                <a:cubicBezTo>
                  <a:pt x="3714265" y="32905"/>
                  <a:pt x="3546134" y="7501"/>
                  <a:pt x="3294126" y="18288"/>
                </a:cubicBezTo>
                <a:cubicBezTo>
                  <a:pt x="3042118" y="29075"/>
                  <a:pt x="2912116" y="11153"/>
                  <a:pt x="2564892" y="18288"/>
                </a:cubicBezTo>
                <a:cubicBezTo>
                  <a:pt x="2217668" y="25423"/>
                  <a:pt x="2095118" y="11659"/>
                  <a:pt x="1835658" y="18288"/>
                </a:cubicBezTo>
                <a:cubicBezTo>
                  <a:pt x="1576198" y="24917"/>
                  <a:pt x="1500897" y="19889"/>
                  <a:pt x="1307592" y="18288"/>
                </a:cubicBezTo>
                <a:cubicBezTo>
                  <a:pt x="1114287" y="16687"/>
                  <a:pt x="961527" y="47453"/>
                  <a:pt x="678942" y="18288"/>
                </a:cubicBezTo>
                <a:cubicBezTo>
                  <a:pt x="396357" y="-10877"/>
                  <a:pt x="271066" y="23005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8100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B8EEA8-0349-A48D-4021-67CBA80268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9200" y="2798064"/>
            <a:ext cx="6965576" cy="3877056"/>
          </a:xfrm>
        </p:spPr>
        <p:txBody>
          <a:bodyPr anchor="t"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Applicant must identify a minimum of three (3) individuals for their review committee </a:t>
            </a:r>
          </a:p>
          <a:p>
            <a:pPr lvl="1"/>
            <a:r>
              <a:rPr lang="en-US" b="1" dirty="0">
                <a:solidFill>
                  <a:srgbClr val="FFFFFF"/>
                </a:solidFill>
              </a:rPr>
              <a:t>Includes project mentor</a:t>
            </a:r>
          </a:p>
          <a:p>
            <a:pPr lvl="1"/>
            <a:r>
              <a:rPr lang="en-US" b="1" dirty="0">
                <a:solidFill>
                  <a:srgbClr val="FFFFFF"/>
                </a:solidFill>
              </a:rPr>
              <a:t>At least one (1) member must be CALS Faculty</a:t>
            </a:r>
          </a:p>
          <a:p>
            <a:pPr lvl="1"/>
            <a:r>
              <a:rPr lang="en-US" b="1" dirty="0">
                <a:solidFill>
                  <a:srgbClr val="FFFFFF"/>
                </a:solidFill>
              </a:rPr>
              <a:t>At least two (2) members must be UVM community members (includes LCOM)</a:t>
            </a:r>
          </a:p>
          <a:p>
            <a:pPr lvl="1"/>
            <a:endParaRPr lang="en-US" sz="1500" dirty="0">
              <a:solidFill>
                <a:srgbClr val="FFFFFF"/>
              </a:solidFill>
            </a:endParaRPr>
          </a:p>
          <a:p>
            <a:endParaRPr lang="en-US" sz="1500" dirty="0">
              <a:solidFill>
                <a:srgbClr val="FFFFFF"/>
              </a:solidFill>
            </a:endParaRPr>
          </a:p>
          <a:p>
            <a:pPr lvl="1"/>
            <a:endParaRPr lang="en-US" sz="1500" dirty="0">
              <a:solidFill>
                <a:srgbClr val="FFFFFF"/>
              </a:solidFill>
            </a:endParaRPr>
          </a:p>
          <a:p>
            <a:pPr lvl="1"/>
            <a:endParaRPr lang="en-US" sz="15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571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CDE3C6-D6E5-0112-EEB9-F54215190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 sz="3700" b="1" dirty="0">
                <a:solidFill>
                  <a:srgbClr val="FFFFFF"/>
                </a:solidFill>
              </a:rPr>
              <a:t>Application Process: Review Committee Responsibilities</a:t>
            </a:r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B01AE-D764-D1CE-917F-F938654383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7628" y="319088"/>
            <a:ext cx="6906491" cy="5857875"/>
          </a:xfrm>
        </p:spPr>
        <p:txBody>
          <a:bodyPr anchor="ctr">
            <a:normAutofit/>
          </a:bodyPr>
          <a:lstStyle/>
          <a:p>
            <a:r>
              <a:rPr lang="en-US" sz="2400" dirty="0"/>
              <a:t>Review committee responsibilities:</a:t>
            </a:r>
          </a:p>
          <a:p>
            <a:pPr lvl="1"/>
            <a:r>
              <a:rPr lang="en-US" sz="2000" dirty="0"/>
              <a:t>Review proposal </a:t>
            </a:r>
            <a:r>
              <a:rPr lang="en-US" sz="2000" b="1" u="sng" dirty="0"/>
              <a:t>before</a:t>
            </a:r>
            <a:r>
              <a:rPr lang="en-US" sz="2000" dirty="0"/>
              <a:t> it is submitted for DUR Honors Committee review</a:t>
            </a:r>
          </a:p>
          <a:p>
            <a:pPr lvl="1"/>
            <a:r>
              <a:rPr lang="en-US" sz="2000" dirty="0"/>
              <a:t>Review final written thesis/project summary </a:t>
            </a:r>
            <a:r>
              <a:rPr lang="en-US" sz="2000" b="1" u="sng" dirty="0"/>
              <a:t>before</a:t>
            </a:r>
            <a:r>
              <a:rPr lang="en-US" sz="2000" dirty="0"/>
              <a:t> public presentation</a:t>
            </a:r>
          </a:p>
          <a:p>
            <a:pPr lvl="1"/>
            <a:r>
              <a:rPr lang="en-US" sz="2000" dirty="0"/>
              <a:t>Attend the public presentation of the student’s work</a:t>
            </a:r>
          </a:p>
          <a:p>
            <a:pPr lvl="1"/>
            <a:r>
              <a:rPr lang="en-US" sz="2000" dirty="0"/>
              <a:t>Sign form indicating they believe the completed work meets the standards of research in the field and is deserving of DUR Honors recognition</a:t>
            </a:r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96568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6A8EA0-F2D2-A807-7CB4-CA69DEE36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pPr algn="ctr"/>
            <a:r>
              <a:rPr lang="en-US" sz="3600" b="1" dirty="0"/>
              <a:t>DUR Process: Submit a Well Written Proposal</a:t>
            </a:r>
          </a:p>
        </p:txBody>
      </p:sp>
      <p:pic>
        <p:nvPicPr>
          <p:cNvPr id="5" name="Picture 4" descr="Pen placed on top of a signature line">
            <a:extLst>
              <a:ext uri="{FF2B5EF4-FFF2-40B4-BE49-F238E27FC236}">
                <a16:creationId xmlns:a16="http://schemas.microsoft.com/office/drawing/2014/main" id="{E70DADB1-E9BC-CFB2-A8CB-F38BCF72C6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225" r="5330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sketchy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6C1129-6332-ECA5-D79F-7E9C112736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r>
              <a:rPr lang="en-US" sz="1900" dirty="0"/>
              <a:t>Proposal must include a clearly articulated hypothesis/question of inquiry and methods</a:t>
            </a:r>
          </a:p>
          <a:p>
            <a:pPr lvl="1"/>
            <a:r>
              <a:rPr lang="en-US" sz="1500" dirty="0"/>
              <a:t>Identify specific statistical analysis which will be applied to data</a:t>
            </a:r>
          </a:p>
          <a:p>
            <a:r>
              <a:rPr lang="en-US" sz="1900" dirty="0"/>
              <a:t>Proposal must have been reviewed by </a:t>
            </a:r>
            <a:r>
              <a:rPr lang="en-US" sz="1900" b="1" u="sng" dirty="0"/>
              <a:t>all review committee members</a:t>
            </a:r>
          </a:p>
          <a:p>
            <a:pPr lvl="1"/>
            <a:r>
              <a:rPr lang="en-US" sz="1500" dirty="0"/>
              <a:t>NOTE: Students should not submit a DUR award proposal which has not been evaluated by </a:t>
            </a:r>
            <a:r>
              <a:rPr lang="en-US" sz="1500" u="sng" dirty="0"/>
              <a:t>all</a:t>
            </a:r>
            <a:r>
              <a:rPr lang="en-US" sz="1500" dirty="0"/>
              <a:t> of the review committee members</a:t>
            </a:r>
          </a:p>
          <a:p>
            <a:endParaRPr lang="en-US" sz="2000" b="1" dirty="0"/>
          </a:p>
          <a:p>
            <a:endParaRPr lang="en-US" sz="2000" b="1" dirty="0"/>
          </a:p>
          <a:p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3793309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BF4B81-DC3B-03F9-58D7-DAD3A2255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 sz="3700" b="1" dirty="0">
                <a:solidFill>
                  <a:srgbClr val="FFFFFF"/>
                </a:solidFill>
              </a:rPr>
              <a:t>Application Process: Submit Proposal to CALS Academic Awards Committee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6A4FF1-F939-BBA4-ED7F-940D2E137D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dirty="0"/>
              <a:t>Complete application materials should be submitted to the CALS Dean’s Office at the email indicated in the DUR Guidelines </a:t>
            </a:r>
          </a:p>
          <a:p>
            <a:pPr lvl="1"/>
            <a:r>
              <a:rPr lang="en-US" dirty="0"/>
              <a:t>Cover sheet of proposal</a:t>
            </a:r>
          </a:p>
          <a:p>
            <a:pPr lvl="1"/>
            <a:r>
              <a:rPr lang="en-US" dirty="0"/>
              <a:t>Letter of support from your project mentor</a:t>
            </a:r>
          </a:p>
          <a:p>
            <a:pPr lvl="1"/>
            <a:r>
              <a:rPr lang="en-US" dirty="0"/>
              <a:t>List of members of your review committee</a:t>
            </a:r>
          </a:p>
          <a:p>
            <a:pPr lvl="1"/>
            <a:r>
              <a:rPr lang="en-US" dirty="0"/>
              <a:t>Student reflection</a:t>
            </a:r>
          </a:p>
          <a:p>
            <a:pPr lvl="1"/>
            <a:endParaRPr lang="en-US" dirty="0"/>
          </a:p>
          <a:p>
            <a:r>
              <a:rPr lang="en-US" dirty="0"/>
              <a:t>Failure to supply </a:t>
            </a:r>
            <a:r>
              <a:rPr lang="en-US" b="1" dirty="0"/>
              <a:t>ALL materials by the dates and time</a:t>
            </a:r>
            <a:r>
              <a:rPr lang="en-US" dirty="0"/>
              <a:t> indicated in the DUR Guidelines will result in automatic removal from consideration for DUR Honors recognition</a:t>
            </a:r>
          </a:p>
        </p:txBody>
      </p:sp>
    </p:spTree>
    <p:extLst>
      <p:ext uri="{BB962C8B-B14F-4D97-AF65-F5344CB8AC3E}">
        <p14:creationId xmlns:p14="http://schemas.microsoft.com/office/powerpoint/2010/main" val="937774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id="{F944E337-3E5D-4A1F-A5A1-2057F25B8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DA50D69-7CF7-4844-B844-A2B821C77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7854"/>
            <a:ext cx="12192000" cy="6865854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3F69AE-9693-C253-FDFD-3C1EC6050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7457" y="601744"/>
            <a:ext cx="7206344" cy="1338696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/>
              <a:t>Application Process:                                      The CALS Academic Awards Committee</a:t>
            </a:r>
          </a:p>
        </p:txBody>
      </p:sp>
      <p:pic>
        <p:nvPicPr>
          <p:cNvPr id="13" name="Picture 4" descr="High angle view of a rolled paper, brown notebook, and black notepad on a wooden table">
            <a:extLst>
              <a:ext uri="{FF2B5EF4-FFF2-40B4-BE49-F238E27FC236}">
                <a16:creationId xmlns:a16="http://schemas.microsoft.com/office/drawing/2014/main" id="{DFDA30DC-2534-C6BD-3B48-3685007D72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60" r="57894" b="-1"/>
          <a:stretch/>
        </p:blipFill>
        <p:spPr>
          <a:xfrm>
            <a:off x="20" y="10"/>
            <a:ext cx="3754739" cy="6857990"/>
          </a:xfrm>
          <a:custGeom>
            <a:avLst/>
            <a:gdLst/>
            <a:ahLst/>
            <a:cxnLst/>
            <a:rect l="l" t="t" r="r" b="b"/>
            <a:pathLst>
              <a:path w="3754759" h="6858000">
                <a:moveTo>
                  <a:pt x="0" y="0"/>
                </a:moveTo>
                <a:lnTo>
                  <a:pt x="3405358" y="0"/>
                </a:lnTo>
                <a:lnTo>
                  <a:pt x="3406298" y="5103"/>
                </a:lnTo>
                <a:cubicBezTo>
                  <a:pt x="3408705" y="9272"/>
                  <a:pt x="3410993" y="13534"/>
                  <a:pt x="3408744" y="22806"/>
                </a:cubicBezTo>
                <a:cubicBezTo>
                  <a:pt x="3398212" y="18869"/>
                  <a:pt x="3412504" y="58782"/>
                  <a:pt x="3403554" y="60481"/>
                </a:cubicBezTo>
                <a:cubicBezTo>
                  <a:pt x="3417198" y="75379"/>
                  <a:pt x="3401704" y="83956"/>
                  <a:pt x="3406685" y="104437"/>
                </a:cubicBezTo>
                <a:cubicBezTo>
                  <a:pt x="3412035" y="113935"/>
                  <a:pt x="3413215" y="120918"/>
                  <a:pt x="3408439" y="130745"/>
                </a:cubicBezTo>
                <a:cubicBezTo>
                  <a:pt x="3434362" y="174436"/>
                  <a:pt x="3410826" y="157826"/>
                  <a:pt x="3422002" y="199353"/>
                </a:cubicBezTo>
                <a:cubicBezTo>
                  <a:pt x="3433366" y="235046"/>
                  <a:pt x="3441595" y="275734"/>
                  <a:pt x="3466217" y="309590"/>
                </a:cubicBezTo>
                <a:cubicBezTo>
                  <a:pt x="3473022" y="315692"/>
                  <a:pt x="3476249" y="331335"/>
                  <a:pt x="3473425" y="344525"/>
                </a:cubicBezTo>
                <a:cubicBezTo>
                  <a:pt x="3472938" y="346792"/>
                  <a:pt x="3472286" y="348904"/>
                  <a:pt x="3471491" y="350788"/>
                </a:cubicBezTo>
                <a:cubicBezTo>
                  <a:pt x="3476473" y="380853"/>
                  <a:pt x="3497528" y="490678"/>
                  <a:pt x="3503314" y="524915"/>
                </a:cubicBezTo>
                <a:cubicBezTo>
                  <a:pt x="3495110" y="528110"/>
                  <a:pt x="3511009" y="544789"/>
                  <a:pt x="3506208" y="556205"/>
                </a:cubicBezTo>
                <a:cubicBezTo>
                  <a:pt x="3501906" y="564424"/>
                  <a:pt x="3505727" y="571402"/>
                  <a:pt x="3506503" y="579730"/>
                </a:cubicBezTo>
                <a:cubicBezTo>
                  <a:pt x="3503352" y="590904"/>
                  <a:pt x="3511763" y="626437"/>
                  <a:pt x="3516997" y="635552"/>
                </a:cubicBezTo>
                <a:cubicBezTo>
                  <a:pt x="3534688" y="657082"/>
                  <a:pt x="3524838" y="708447"/>
                  <a:pt x="3538464" y="726388"/>
                </a:cubicBezTo>
                <a:cubicBezTo>
                  <a:pt x="3540659" y="733032"/>
                  <a:pt x="3541735" y="739585"/>
                  <a:pt x="3542115" y="746049"/>
                </a:cubicBezTo>
                <a:lnTo>
                  <a:pt x="3541598" y="764218"/>
                </a:lnTo>
                <a:lnTo>
                  <a:pt x="3538294" y="769538"/>
                </a:lnTo>
                <a:lnTo>
                  <a:pt x="3539714" y="780556"/>
                </a:lnTo>
                <a:lnTo>
                  <a:pt x="3539328" y="783752"/>
                </a:lnTo>
                <a:cubicBezTo>
                  <a:pt x="3538575" y="789859"/>
                  <a:pt x="3537953" y="795880"/>
                  <a:pt x="3537882" y="801812"/>
                </a:cubicBezTo>
                <a:cubicBezTo>
                  <a:pt x="3555332" y="793164"/>
                  <a:pt x="3540143" y="850853"/>
                  <a:pt x="3553763" y="833773"/>
                </a:cubicBezTo>
                <a:cubicBezTo>
                  <a:pt x="3556400" y="864868"/>
                  <a:pt x="3568671" y="840452"/>
                  <a:pt x="3557696" y="878520"/>
                </a:cubicBezTo>
                <a:cubicBezTo>
                  <a:pt x="3574636" y="926170"/>
                  <a:pt x="3572932" y="1002669"/>
                  <a:pt x="3596902" y="1039468"/>
                </a:cubicBezTo>
                <a:cubicBezTo>
                  <a:pt x="3588227" y="1035176"/>
                  <a:pt x="3582669" y="1055878"/>
                  <a:pt x="3587550" y="1069793"/>
                </a:cubicBezTo>
                <a:cubicBezTo>
                  <a:pt x="3553603" y="1054905"/>
                  <a:pt x="3620138" y="1124159"/>
                  <a:pt x="3598129" y="1137690"/>
                </a:cubicBezTo>
                <a:cubicBezTo>
                  <a:pt x="3619154" y="1137277"/>
                  <a:pt x="3657845" y="1198819"/>
                  <a:pt x="3642072" y="1229443"/>
                </a:cubicBezTo>
                <a:cubicBezTo>
                  <a:pt x="3648492" y="1274612"/>
                  <a:pt x="3667414" y="1305895"/>
                  <a:pt x="3662799" y="1353804"/>
                </a:cubicBezTo>
                <a:cubicBezTo>
                  <a:pt x="3665680" y="1355144"/>
                  <a:pt x="3668149" y="1357448"/>
                  <a:pt x="3670319" y="1360420"/>
                </a:cubicBezTo>
                <a:lnTo>
                  <a:pt x="3675717" y="1370453"/>
                </a:lnTo>
                <a:lnTo>
                  <a:pt x="3675458" y="1372456"/>
                </a:lnTo>
                <a:cubicBezTo>
                  <a:pt x="3675775" y="1380261"/>
                  <a:pt x="3677154" y="1384198"/>
                  <a:pt x="3678998" y="1386422"/>
                </a:cubicBezTo>
                <a:lnTo>
                  <a:pt x="3681613" y="1387932"/>
                </a:lnTo>
                <a:lnTo>
                  <a:pt x="3684619" y="1397028"/>
                </a:lnTo>
                <a:lnTo>
                  <a:pt x="3692094" y="1413643"/>
                </a:lnTo>
                <a:lnTo>
                  <a:pt x="3692036" y="1417975"/>
                </a:lnTo>
                <a:lnTo>
                  <a:pt x="3701043" y="1444940"/>
                </a:lnTo>
                <a:lnTo>
                  <a:pt x="3700474" y="1445893"/>
                </a:lnTo>
                <a:cubicBezTo>
                  <a:pt x="3699407" y="1448641"/>
                  <a:pt x="3699006" y="1451835"/>
                  <a:pt x="3699990" y="1456030"/>
                </a:cubicBezTo>
                <a:cubicBezTo>
                  <a:pt x="3688343" y="1458099"/>
                  <a:pt x="3696713" y="1461887"/>
                  <a:pt x="3700642" y="1474079"/>
                </a:cubicBezTo>
                <a:cubicBezTo>
                  <a:pt x="3683431" y="1480016"/>
                  <a:pt x="3700716" y="1509516"/>
                  <a:pt x="3693587" y="1522890"/>
                </a:cubicBezTo>
                <a:cubicBezTo>
                  <a:pt x="3696861" y="1531716"/>
                  <a:pt x="3700010" y="1541157"/>
                  <a:pt x="3702900" y="1551068"/>
                </a:cubicBezTo>
                <a:lnTo>
                  <a:pt x="3708038" y="1631578"/>
                </a:lnTo>
                <a:lnTo>
                  <a:pt x="3698097" y="1716642"/>
                </a:lnTo>
                <a:cubicBezTo>
                  <a:pt x="3699314" y="1747867"/>
                  <a:pt x="3695412" y="1775147"/>
                  <a:pt x="3700384" y="1801382"/>
                </a:cubicBezTo>
                <a:cubicBezTo>
                  <a:pt x="3696845" y="1812311"/>
                  <a:pt x="3695699" y="1822504"/>
                  <a:pt x="3702257" y="1832013"/>
                </a:cubicBezTo>
                <a:cubicBezTo>
                  <a:pt x="3701651" y="1861238"/>
                  <a:pt x="3693313" y="1868713"/>
                  <a:pt x="3700986" y="1886838"/>
                </a:cubicBezTo>
                <a:cubicBezTo>
                  <a:pt x="3687741" y="1903887"/>
                  <a:pt x="3693148" y="1904594"/>
                  <a:pt x="3697545" y="1912087"/>
                </a:cubicBezTo>
                <a:lnTo>
                  <a:pt x="3697885" y="1913171"/>
                </a:lnTo>
                <a:lnTo>
                  <a:pt x="3695987" y="1915505"/>
                </a:lnTo>
                <a:lnTo>
                  <a:pt x="3695284" y="1920179"/>
                </a:lnTo>
                <a:lnTo>
                  <a:pt x="3696499" y="1932787"/>
                </a:lnTo>
                <a:lnTo>
                  <a:pt x="3697473" y="1937503"/>
                </a:lnTo>
                <a:cubicBezTo>
                  <a:pt x="3697953" y="1940760"/>
                  <a:pt x="3698023" y="1942937"/>
                  <a:pt x="3697799" y="1944457"/>
                </a:cubicBezTo>
                <a:lnTo>
                  <a:pt x="3697642" y="1944638"/>
                </a:lnTo>
                <a:lnTo>
                  <a:pt x="3698268" y="1951136"/>
                </a:lnTo>
                <a:cubicBezTo>
                  <a:pt x="3699704" y="1962083"/>
                  <a:pt x="3701457" y="1972719"/>
                  <a:pt x="3703418" y="1982828"/>
                </a:cubicBezTo>
                <a:cubicBezTo>
                  <a:pt x="3694620" y="1991887"/>
                  <a:pt x="3707345" y="2028973"/>
                  <a:pt x="3689767" y="2025705"/>
                </a:cubicBezTo>
                <a:cubicBezTo>
                  <a:pt x="3691896" y="2039367"/>
                  <a:pt x="3699517" y="2047321"/>
                  <a:pt x="3687894" y="2043252"/>
                </a:cubicBezTo>
                <a:cubicBezTo>
                  <a:pt x="3688268" y="2047766"/>
                  <a:pt x="3687435" y="2050599"/>
                  <a:pt x="3686015" y="2052668"/>
                </a:cubicBezTo>
                <a:lnTo>
                  <a:pt x="3685329" y="2053280"/>
                </a:lnTo>
                <a:lnTo>
                  <a:pt x="3690348" y="2083660"/>
                </a:lnTo>
                <a:lnTo>
                  <a:pt x="3689688" y="2087758"/>
                </a:lnTo>
                <a:lnTo>
                  <a:pt x="3694656" y="2107476"/>
                </a:lnTo>
                <a:lnTo>
                  <a:pt x="3696317" y="2117709"/>
                </a:lnTo>
                <a:lnTo>
                  <a:pt x="3698652" y="2120508"/>
                </a:lnTo>
                <a:cubicBezTo>
                  <a:pt x="3700138" y="2123582"/>
                  <a:pt x="3700933" y="2128051"/>
                  <a:pt x="3700157" y="2135655"/>
                </a:cubicBezTo>
                <a:lnTo>
                  <a:pt x="3699626" y="2137431"/>
                </a:lnTo>
                <a:lnTo>
                  <a:pt x="3703486" y="2149795"/>
                </a:lnTo>
                <a:cubicBezTo>
                  <a:pt x="3705184" y="2153754"/>
                  <a:pt x="3707268" y="2157232"/>
                  <a:pt x="3709885" y="2160002"/>
                </a:cubicBezTo>
                <a:cubicBezTo>
                  <a:pt x="3698737" y="2203287"/>
                  <a:pt x="3712805" y="2242927"/>
                  <a:pt x="3712777" y="2289319"/>
                </a:cubicBezTo>
                <a:cubicBezTo>
                  <a:pt x="3693169" y="2310331"/>
                  <a:pt x="3722276" y="2389074"/>
                  <a:pt x="3742794" y="2399589"/>
                </a:cubicBezTo>
                <a:cubicBezTo>
                  <a:pt x="3725319" y="2400703"/>
                  <a:pt x="3751962" y="2457534"/>
                  <a:pt x="3753311" y="2472464"/>
                </a:cubicBezTo>
                <a:cubicBezTo>
                  <a:pt x="3753760" y="2477441"/>
                  <a:pt x="3751399" y="2477762"/>
                  <a:pt x="3743656" y="2469811"/>
                </a:cubicBezTo>
                <a:cubicBezTo>
                  <a:pt x="3746474" y="2485608"/>
                  <a:pt x="3738186" y="2502460"/>
                  <a:pt x="3730339" y="2493869"/>
                </a:cubicBezTo>
                <a:cubicBezTo>
                  <a:pt x="3748556" y="2541387"/>
                  <a:pt x="3736267" y="2613433"/>
                  <a:pt x="3746134" y="2667651"/>
                </a:cubicBezTo>
                <a:cubicBezTo>
                  <a:pt x="3730160" y="2698252"/>
                  <a:pt x="3745496" y="2681337"/>
                  <a:pt x="3743743" y="2712354"/>
                </a:cubicBezTo>
                <a:cubicBezTo>
                  <a:pt x="3759373" y="2703131"/>
                  <a:pt x="3736572" y="2750256"/>
                  <a:pt x="3754759" y="2751060"/>
                </a:cubicBezTo>
                <a:cubicBezTo>
                  <a:pt x="3753864" y="2756679"/>
                  <a:pt x="3752424" y="2762098"/>
                  <a:pt x="3750841" y="2767527"/>
                </a:cubicBezTo>
                <a:lnTo>
                  <a:pt x="3750021" y="2770377"/>
                </a:lnTo>
                <a:lnTo>
                  <a:pt x="3749874" y="2781617"/>
                </a:lnTo>
                <a:lnTo>
                  <a:pt x="3745916" y="2784975"/>
                </a:lnTo>
                <a:lnTo>
                  <a:pt x="3742888" y="2802030"/>
                </a:lnTo>
                <a:cubicBezTo>
                  <a:pt x="3742360" y="2808388"/>
                  <a:pt x="3742498" y="2815196"/>
                  <a:pt x="3743710" y="2822667"/>
                </a:cubicBezTo>
                <a:cubicBezTo>
                  <a:pt x="3751787" y="2840797"/>
                  <a:pt x="3744398" y="2870002"/>
                  <a:pt x="3746201" y="2896003"/>
                </a:cubicBezTo>
                <a:lnTo>
                  <a:pt x="3749006" y="2907846"/>
                </a:lnTo>
                <a:lnTo>
                  <a:pt x="3747206" y="2947037"/>
                </a:lnTo>
                <a:cubicBezTo>
                  <a:pt x="3747030" y="2958176"/>
                  <a:pt x="3747214" y="2969719"/>
                  <a:pt x="3748070" y="2981841"/>
                </a:cubicBezTo>
                <a:lnTo>
                  <a:pt x="3750937" y="3004278"/>
                </a:lnTo>
                <a:lnTo>
                  <a:pt x="3749761" y="3010254"/>
                </a:lnTo>
                <a:cubicBezTo>
                  <a:pt x="3750425" y="3020530"/>
                  <a:pt x="3756245" y="3033889"/>
                  <a:pt x="3749923" y="3032983"/>
                </a:cubicBezTo>
                <a:lnTo>
                  <a:pt x="3752658" y="3044429"/>
                </a:lnTo>
                <a:lnTo>
                  <a:pt x="3748217" y="3056076"/>
                </a:lnTo>
                <a:cubicBezTo>
                  <a:pt x="3747117" y="3057381"/>
                  <a:pt x="3745928" y="3058381"/>
                  <a:pt x="3744691" y="3059042"/>
                </a:cubicBezTo>
                <a:lnTo>
                  <a:pt x="3747123" y="3075102"/>
                </a:lnTo>
                <a:lnTo>
                  <a:pt x="3744190" y="3088509"/>
                </a:lnTo>
                <a:lnTo>
                  <a:pt x="3747093" y="3099930"/>
                </a:lnTo>
                <a:lnTo>
                  <a:pt x="3746799" y="3104743"/>
                </a:lnTo>
                <a:lnTo>
                  <a:pt x="3745610" y="3116729"/>
                </a:lnTo>
                <a:cubicBezTo>
                  <a:pt x="3744666" y="3122891"/>
                  <a:pt x="3743503" y="3129792"/>
                  <a:pt x="3742676" y="3137453"/>
                </a:cubicBezTo>
                <a:lnTo>
                  <a:pt x="3742441" y="3143884"/>
                </a:lnTo>
                <a:lnTo>
                  <a:pt x="3737104" y="3158122"/>
                </a:lnTo>
                <a:cubicBezTo>
                  <a:pt x="3733050" y="3168490"/>
                  <a:pt x="3730374" y="3176626"/>
                  <a:pt x="3733275" y="3185367"/>
                </a:cubicBezTo>
                <a:cubicBezTo>
                  <a:pt x="3728135" y="3200760"/>
                  <a:pt x="3712176" y="3212117"/>
                  <a:pt x="3717639" y="3233769"/>
                </a:cubicBezTo>
                <a:cubicBezTo>
                  <a:pt x="3709851" y="3227497"/>
                  <a:pt x="3717920" y="3258095"/>
                  <a:pt x="3710433" y="3262123"/>
                </a:cubicBezTo>
                <a:cubicBezTo>
                  <a:pt x="3704342" y="3264110"/>
                  <a:pt x="3705370" y="3273856"/>
                  <a:pt x="3703458" y="3281408"/>
                </a:cubicBezTo>
                <a:cubicBezTo>
                  <a:pt x="3697412" y="3287020"/>
                  <a:pt x="3693483" y="3324746"/>
                  <a:pt x="3695027" y="3337739"/>
                </a:cubicBezTo>
                <a:cubicBezTo>
                  <a:pt x="3703095" y="3374177"/>
                  <a:pt x="3679154" y="3404974"/>
                  <a:pt x="3684951" y="3434139"/>
                </a:cubicBezTo>
                <a:cubicBezTo>
                  <a:pt x="3684732" y="3441861"/>
                  <a:pt x="3683615" y="3448308"/>
                  <a:pt x="3681946" y="3453928"/>
                </a:cubicBezTo>
                <a:lnTo>
                  <a:pt x="3675939" y="3468021"/>
                </a:lnTo>
                <a:cubicBezTo>
                  <a:pt x="3674480" y="3468264"/>
                  <a:pt x="3673022" y="3468506"/>
                  <a:pt x="3671563" y="3468748"/>
                </a:cubicBezTo>
                <a:lnTo>
                  <a:pt x="3669360" y="3479164"/>
                </a:lnTo>
                <a:lnTo>
                  <a:pt x="3668060" y="3481325"/>
                </a:lnTo>
                <a:cubicBezTo>
                  <a:pt x="3665560" y="3485437"/>
                  <a:pt x="3663197" y="3489622"/>
                  <a:pt x="3661315" y="3494328"/>
                </a:cubicBezTo>
                <a:cubicBezTo>
                  <a:pt x="3678446" y="3506175"/>
                  <a:pt x="3648136" y="3536311"/>
                  <a:pt x="3664679" y="3537226"/>
                </a:cubicBezTo>
                <a:cubicBezTo>
                  <a:pt x="3657322" y="3565147"/>
                  <a:pt x="3674997" y="3558694"/>
                  <a:pt x="3654205" y="3577551"/>
                </a:cubicBezTo>
                <a:cubicBezTo>
                  <a:pt x="3653633" y="3634248"/>
                  <a:pt x="3628736" y="3694092"/>
                  <a:pt x="3637325" y="3749618"/>
                </a:cubicBezTo>
                <a:cubicBezTo>
                  <a:pt x="3631446" y="3736800"/>
                  <a:pt x="3620480" y="3747498"/>
                  <a:pt x="3620258" y="3763981"/>
                </a:cubicBezTo>
                <a:cubicBezTo>
                  <a:pt x="3596667" y="3715365"/>
                  <a:pt x="3630603" y="3842969"/>
                  <a:pt x="3608193" y="3830141"/>
                </a:cubicBezTo>
                <a:cubicBezTo>
                  <a:pt x="3625759" y="3852486"/>
                  <a:pt x="3638965" y="3943841"/>
                  <a:pt x="3616479" y="3951521"/>
                </a:cubicBezTo>
                <a:cubicBezTo>
                  <a:pt x="3607940" y="3994867"/>
                  <a:pt x="3614033" y="4040502"/>
                  <a:pt x="3595498" y="4074157"/>
                </a:cubicBezTo>
                <a:cubicBezTo>
                  <a:pt x="3597477" y="4078342"/>
                  <a:pt x="3598819" y="4082864"/>
                  <a:pt x="3599706" y="4087599"/>
                </a:cubicBezTo>
                <a:lnTo>
                  <a:pt x="3601103" y="4101515"/>
                </a:lnTo>
                <a:lnTo>
                  <a:pt x="3600274" y="4102849"/>
                </a:lnTo>
                <a:cubicBezTo>
                  <a:pt x="3598143" y="4109482"/>
                  <a:pt x="3598077" y="4114144"/>
                  <a:pt x="3598925" y="4117926"/>
                </a:cubicBezTo>
                <a:lnTo>
                  <a:pt x="3600630" y="4121966"/>
                </a:lnTo>
                <a:lnTo>
                  <a:pt x="3600331" y="4132543"/>
                </a:lnTo>
                <a:lnTo>
                  <a:pt x="3601432" y="4154003"/>
                </a:lnTo>
                <a:lnTo>
                  <a:pt x="3600054" y="4157433"/>
                </a:lnTo>
                <a:lnTo>
                  <a:pt x="3599248" y="4188888"/>
                </a:lnTo>
                <a:cubicBezTo>
                  <a:pt x="3598993" y="4188940"/>
                  <a:pt x="3598738" y="4188992"/>
                  <a:pt x="3598484" y="4189044"/>
                </a:cubicBezTo>
                <a:cubicBezTo>
                  <a:pt x="3596754" y="4190111"/>
                  <a:pt x="3595443" y="4192250"/>
                  <a:pt x="3594971" y="4196698"/>
                </a:cubicBezTo>
                <a:cubicBezTo>
                  <a:pt x="3584674" y="4185805"/>
                  <a:pt x="3590455" y="4197885"/>
                  <a:pt x="3589971" y="4211958"/>
                </a:cubicBezTo>
                <a:cubicBezTo>
                  <a:pt x="3573870" y="4198179"/>
                  <a:pt x="3579156" y="4240607"/>
                  <a:pt x="3569135" y="4243705"/>
                </a:cubicBezTo>
                <a:cubicBezTo>
                  <a:pt x="3569142" y="4254351"/>
                  <a:pt x="3568856" y="4265362"/>
                  <a:pt x="3568210" y="4276468"/>
                </a:cubicBezTo>
                <a:lnTo>
                  <a:pt x="3567613" y="4282925"/>
                </a:lnTo>
                <a:cubicBezTo>
                  <a:pt x="3567553" y="4282949"/>
                  <a:pt x="3567492" y="4282974"/>
                  <a:pt x="3567432" y="4282999"/>
                </a:cubicBezTo>
                <a:cubicBezTo>
                  <a:pt x="3566940" y="4284280"/>
                  <a:pt x="3566607" y="4286359"/>
                  <a:pt x="3566464" y="4289697"/>
                </a:cubicBezTo>
                <a:lnTo>
                  <a:pt x="3566526" y="4294698"/>
                </a:lnTo>
                <a:lnTo>
                  <a:pt x="3565367" y="4307225"/>
                </a:lnTo>
                <a:lnTo>
                  <a:pt x="3563841" y="4311164"/>
                </a:lnTo>
                <a:lnTo>
                  <a:pt x="3561610" y="4312189"/>
                </a:lnTo>
                <a:lnTo>
                  <a:pt x="3561734" y="4313408"/>
                </a:lnTo>
                <a:cubicBezTo>
                  <a:pt x="3564537" y="4323096"/>
                  <a:pt x="3569544" y="4327053"/>
                  <a:pt x="3553832" y="4334910"/>
                </a:cubicBezTo>
                <a:cubicBezTo>
                  <a:pt x="3557797" y="4356533"/>
                  <a:pt x="3548502" y="4358433"/>
                  <a:pt x="3542564" y="4385380"/>
                </a:cubicBezTo>
                <a:cubicBezTo>
                  <a:pt x="3547050" y="4398267"/>
                  <a:pt x="3544091" y="4407098"/>
                  <a:pt x="3538724" y="4415150"/>
                </a:cubicBezTo>
                <a:cubicBezTo>
                  <a:pt x="3538633" y="4442707"/>
                  <a:pt x="3529920" y="4465824"/>
                  <a:pt x="3525348" y="4495753"/>
                </a:cubicBezTo>
                <a:cubicBezTo>
                  <a:pt x="3529387" y="4530212"/>
                  <a:pt x="3514579" y="4543935"/>
                  <a:pt x="3509749" y="4575934"/>
                </a:cubicBezTo>
                <a:cubicBezTo>
                  <a:pt x="3519579" y="4606914"/>
                  <a:pt x="3496418" y="4596497"/>
                  <a:pt x="3489779" y="4611927"/>
                </a:cubicBezTo>
                <a:lnTo>
                  <a:pt x="3488856" y="4616508"/>
                </a:lnTo>
                <a:lnTo>
                  <a:pt x="3489486" y="4629163"/>
                </a:lnTo>
                <a:lnTo>
                  <a:pt x="3490242" y="4633947"/>
                </a:lnTo>
                <a:cubicBezTo>
                  <a:pt x="3490570" y="4637233"/>
                  <a:pt x="3490539" y="4639406"/>
                  <a:pt x="3490244" y="4640894"/>
                </a:cubicBezTo>
                <a:lnTo>
                  <a:pt x="3490078" y="4641059"/>
                </a:lnTo>
                <a:lnTo>
                  <a:pt x="3490403" y="4647582"/>
                </a:lnTo>
                <a:cubicBezTo>
                  <a:pt x="3491330" y="4658608"/>
                  <a:pt x="3492590" y="4669354"/>
                  <a:pt x="3494082" y="4679601"/>
                </a:cubicBezTo>
                <a:cubicBezTo>
                  <a:pt x="3484854" y="4687754"/>
                  <a:pt x="3495864" y="4725869"/>
                  <a:pt x="3478421" y="4720918"/>
                </a:cubicBezTo>
                <a:cubicBezTo>
                  <a:pt x="3479918" y="4734712"/>
                  <a:pt x="3487176" y="4743359"/>
                  <a:pt x="3475730" y="4738188"/>
                </a:cubicBezTo>
                <a:cubicBezTo>
                  <a:pt x="3475894" y="4742712"/>
                  <a:pt x="3474928" y="4745450"/>
                  <a:pt x="3473409" y="4747368"/>
                </a:cubicBezTo>
                <a:lnTo>
                  <a:pt x="3472696" y="4747913"/>
                </a:lnTo>
                <a:lnTo>
                  <a:pt x="3476304" y="4778609"/>
                </a:lnTo>
                <a:lnTo>
                  <a:pt x="3475454" y="4782623"/>
                </a:lnTo>
                <a:lnTo>
                  <a:pt x="3479507" y="4802712"/>
                </a:lnTo>
                <a:lnTo>
                  <a:pt x="3480695" y="4813049"/>
                </a:lnTo>
                <a:lnTo>
                  <a:pt x="3482902" y="4816057"/>
                </a:lnTo>
                <a:cubicBezTo>
                  <a:pt x="3484247" y="4819259"/>
                  <a:pt x="3484834" y="4823783"/>
                  <a:pt x="3483703" y="4831270"/>
                </a:cubicBezTo>
                <a:lnTo>
                  <a:pt x="3483090" y="4832984"/>
                </a:lnTo>
                <a:lnTo>
                  <a:pt x="3486378" y="4845654"/>
                </a:lnTo>
                <a:cubicBezTo>
                  <a:pt x="3487893" y="4849755"/>
                  <a:pt x="3489817" y="4853416"/>
                  <a:pt x="3492309" y="4856425"/>
                </a:cubicBezTo>
                <a:cubicBezTo>
                  <a:pt x="3479133" y="4898390"/>
                  <a:pt x="3491371" y="4939174"/>
                  <a:pt x="3489182" y="4985308"/>
                </a:cubicBezTo>
                <a:cubicBezTo>
                  <a:pt x="3492413" y="5037202"/>
                  <a:pt x="3496839" y="5073159"/>
                  <a:pt x="3498182" y="5107346"/>
                </a:cubicBezTo>
                <a:cubicBezTo>
                  <a:pt x="3500266" y="5123329"/>
                  <a:pt x="3506680" y="5240376"/>
                  <a:pt x="3499225" y="5231073"/>
                </a:cubicBezTo>
                <a:cubicBezTo>
                  <a:pt x="3515247" y="5280090"/>
                  <a:pt x="3497607" y="5309911"/>
                  <a:pt x="3504960" y="5364785"/>
                </a:cubicBezTo>
                <a:cubicBezTo>
                  <a:pt x="3487546" y="5393671"/>
                  <a:pt x="3503686" y="5378336"/>
                  <a:pt x="3500486" y="5409009"/>
                </a:cubicBezTo>
                <a:cubicBezTo>
                  <a:pt x="3516561" y="5401350"/>
                  <a:pt x="3491544" y="5446009"/>
                  <a:pt x="3509710" y="5448570"/>
                </a:cubicBezTo>
                <a:cubicBezTo>
                  <a:pt x="3508555" y="5454072"/>
                  <a:pt x="3506859" y="5459319"/>
                  <a:pt x="3505022" y="5464568"/>
                </a:cubicBezTo>
                <a:lnTo>
                  <a:pt x="3504070" y="5467320"/>
                </a:lnTo>
                <a:lnTo>
                  <a:pt x="3503399" y="5478483"/>
                </a:lnTo>
                <a:lnTo>
                  <a:pt x="3499281" y="5481443"/>
                </a:lnTo>
                <a:lnTo>
                  <a:pt x="3499047" y="5616712"/>
                </a:lnTo>
                <a:cubicBezTo>
                  <a:pt x="3502347" y="5628424"/>
                  <a:pt x="3503819" y="5666768"/>
                  <a:pt x="3498775" y="5675291"/>
                </a:cubicBezTo>
                <a:cubicBezTo>
                  <a:pt x="3497984" y="5683547"/>
                  <a:pt x="3500335" y="5692400"/>
                  <a:pt x="3494739" y="5697458"/>
                </a:cubicBezTo>
                <a:cubicBezTo>
                  <a:pt x="3492180" y="5715432"/>
                  <a:pt x="3486290" y="5756597"/>
                  <a:pt x="3483423" y="5783137"/>
                </a:cubicBezTo>
                <a:cubicBezTo>
                  <a:pt x="3491452" y="5796973"/>
                  <a:pt x="3477643" y="5819988"/>
                  <a:pt x="3477532" y="5856699"/>
                </a:cubicBezTo>
                <a:cubicBezTo>
                  <a:pt x="3486776" y="5871818"/>
                  <a:pt x="3477340" y="5881447"/>
                  <a:pt x="3490032" y="5910638"/>
                </a:cubicBezTo>
                <a:cubicBezTo>
                  <a:pt x="3488930" y="5911913"/>
                  <a:pt x="3487924" y="5913488"/>
                  <a:pt x="3487046" y="5915313"/>
                </a:cubicBezTo>
                <a:cubicBezTo>
                  <a:pt x="3481941" y="5925917"/>
                  <a:pt x="3482137" y="5942505"/>
                  <a:pt x="3487484" y="5952365"/>
                </a:cubicBezTo>
                <a:cubicBezTo>
                  <a:pt x="3504666" y="5999029"/>
                  <a:pt x="3505019" y="6042078"/>
                  <a:pt x="3509266" y="6082373"/>
                </a:cubicBezTo>
                <a:cubicBezTo>
                  <a:pt x="3512265" y="6128005"/>
                  <a:pt x="3492950" y="6098121"/>
                  <a:pt x="3509564" y="6154771"/>
                </a:cubicBezTo>
                <a:cubicBezTo>
                  <a:pt x="3503223" y="6161045"/>
                  <a:pt x="3503062" y="6168289"/>
                  <a:pt x="3506404" y="6180433"/>
                </a:cubicBezTo>
                <a:cubicBezTo>
                  <a:pt x="3507378" y="6202614"/>
                  <a:pt x="3491084" y="6201180"/>
                  <a:pt x="3501312" y="6223427"/>
                </a:cubicBezTo>
                <a:cubicBezTo>
                  <a:pt x="3492497" y="6219559"/>
                  <a:pt x="3498753" y="6265580"/>
                  <a:pt x="3489469" y="6255476"/>
                </a:cubicBezTo>
                <a:cubicBezTo>
                  <a:pt x="3481791" y="6270065"/>
                  <a:pt x="3495037" y="6276996"/>
                  <a:pt x="3488398" y="6291462"/>
                </a:cubicBezTo>
                <a:cubicBezTo>
                  <a:pt x="3487099" y="6307679"/>
                  <a:pt x="3497555" y="6282019"/>
                  <a:pt x="3498547" y="6299935"/>
                </a:cubicBezTo>
                <a:cubicBezTo>
                  <a:pt x="3498173" y="6321676"/>
                  <a:pt x="3514193" y="6321381"/>
                  <a:pt x="3494028" y="6338390"/>
                </a:cubicBezTo>
                <a:lnTo>
                  <a:pt x="3486030" y="6396716"/>
                </a:lnTo>
                <a:cubicBezTo>
                  <a:pt x="3491309" y="6409668"/>
                  <a:pt x="3488928" y="6420134"/>
                  <a:pt x="3484103" y="6430386"/>
                </a:cubicBezTo>
                <a:cubicBezTo>
                  <a:pt x="3485763" y="6460632"/>
                  <a:pt x="3478568" y="6488285"/>
                  <a:pt x="3475922" y="6522318"/>
                </a:cubicBezTo>
                <a:cubicBezTo>
                  <a:pt x="3482128" y="6559051"/>
                  <a:pt x="3468277" y="6578006"/>
                  <a:pt x="3465506" y="6614374"/>
                </a:cubicBezTo>
                <a:cubicBezTo>
                  <a:pt x="3478925" y="6650248"/>
                  <a:pt x="3446064" y="6638174"/>
                  <a:pt x="3446789" y="6668768"/>
                </a:cubicBezTo>
                <a:cubicBezTo>
                  <a:pt x="3458869" y="6718505"/>
                  <a:pt x="3435878" y="6667592"/>
                  <a:pt x="3439582" y="6744454"/>
                </a:cubicBezTo>
                <a:cubicBezTo>
                  <a:pt x="3441631" y="6748797"/>
                  <a:pt x="3439393" y="6758101"/>
                  <a:pt x="3436538" y="6757102"/>
                </a:cubicBezTo>
                <a:cubicBezTo>
                  <a:pt x="3437461" y="6773941"/>
                  <a:pt x="3420846" y="6822488"/>
                  <a:pt x="3424061" y="6846522"/>
                </a:cubicBezTo>
                <a:lnTo>
                  <a:pt x="342303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16F16-2E20-C853-E493-916AD3EF78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1" y="2201958"/>
            <a:ext cx="6781800" cy="3900730"/>
          </a:xfrm>
        </p:spPr>
        <p:txBody>
          <a:bodyPr anchor="t">
            <a:normAutofit/>
          </a:bodyPr>
          <a:lstStyle/>
          <a:p>
            <a:r>
              <a:rPr lang="en-US" dirty="0"/>
              <a:t>Review all DUR materials (and other awards materials)</a:t>
            </a:r>
          </a:p>
          <a:p>
            <a:r>
              <a:rPr lang="en-US" dirty="0"/>
              <a:t>Submit names to the CALS Dean’s Office for those projects which have been identified to receive DUR Honors recognition</a:t>
            </a:r>
          </a:p>
          <a:p>
            <a:pPr marL="0" indent="0">
              <a:buNone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102377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D8A11B-BD15-6C31-F35A-E0D58780C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 sz="3700" b="1" dirty="0">
                <a:solidFill>
                  <a:srgbClr val="FFFFFF"/>
                </a:solidFill>
              </a:rPr>
              <a:t>Application Process: </a:t>
            </a:r>
            <a:br>
              <a:rPr lang="en-US" sz="3700" b="1" dirty="0">
                <a:solidFill>
                  <a:srgbClr val="FFFFFF"/>
                </a:solidFill>
              </a:rPr>
            </a:br>
            <a:r>
              <a:rPr lang="en-US" sz="3700" b="1" dirty="0">
                <a:solidFill>
                  <a:srgbClr val="FFFFFF"/>
                </a:solidFill>
              </a:rPr>
              <a:t>Review of the Proposal by the CALS Academic Awards Committee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26744-8863-1092-E579-7D31983FBC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dirty="0"/>
              <a:t>All proposals received on time will be reviewed by two or more of the CALS Academic Awards Committee</a:t>
            </a:r>
          </a:p>
          <a:p>
            <a:r>
              <a:rPr lang="en-US" dirty="0"/>
              <a:t>Committee members will submit comments and recommendations </a:t>
            </a:r>
          </a:p>
          <a:p>
            <a:pPr lvl="1"/>
            <a:r>
              <a:rPr lang="en-US" dirty="0"/>
              <a:t>Accept without reservations. </a:t>
            </a:r>
            <a:r>
              <a:rPr lang="en-US" b="1" dirty="0"/>
              <a:t>No proposal defense needed</a:t>
            </a:r>
          </a:p>
          <a:p>
            <a:pPr lvl="1"/>
            <a:r>
              <a:rPr lang="en-US" dirty="0"/>
              <a:t>Accept with reservation. </a:t>
            </a:r>
            <a:r>
              <a:rPr lang="en-US" b="1" dirty="0"/>
              <a:t>Resubmission required</a:t>
            </a:r>
          </a:p>
          <a:p>
            <a:pPr lvl="1"/>
            <a:r>
              <a:rPr lang="en-US" dirty="0"/>
              <a:t>Reject. Students can resubmit if desired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183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1E888F-7BB3-ABB7-51A6-99FEB95C8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en-US" sz="3600" b="1" dirty="0"/>
              <a:t>Application Process: Submit Project Update</a:t>
            </a:r>
          </a:p>
        </p:txBody>
      </p:sp>
      <p:pic>
        <p:nvPicPr>
          <p:cNvPr id="5" name="Picture 4" descr="Writing an appointment on a paper agenda">
            <a:extLst>
              <a:ext uri="{FF2B5EF4-FFF2-40B4-BE49-F238E27FC236}">
                <a16:creationId xmlns:a16="http://schemas.microsoft.com/office/drawing/2014/main" id="{B174F8C4-97CF-031F-9745-005C837BF9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4669" b="-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29768-760F-6202-1ED0-DFE4CB83D5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r>
              <a:rPr lang="en-US" sz="2200" dirty="0"/>
              <a:t>Students must write up a 1-2 page summary of work to date and submit on or before date outlined in DUR Guidelines </a:t>
            </a:r>
          </a:p>
          <a:p>
            <a:pPr lvl="1"/>
            <a:r>
              <a:rPr lang="en-US" sz="1800" dirty="0"/>
              <a:t>(</a:t>
            </a:r>
            <a:r>
              <a:rPr lang="en-US" sz="1800" dirty="0">
                <a:hlinkClick r:id="rId3"/>
              </a:rPr>
              <a:t>https://www.uvm.edu/cals/cals-distinguished-undergraduate-research-dur-program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88927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5942A1-B7F2-2698-6D89-F4F648F95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969985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Application Process:             Write Thesis/project summary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E4A7E6-B788-F00B-EA5B-849B6322BF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93361" cy="4351338"/>
          </a:xfrm>
        </p:spPr>
        <p:txBody>
          <a:bodyPr>
            <a:normAutofit/>
          </a:bodyPr>
          <a:lstStyle/>
          <a:p>
            <a:r>
              <a:rPr lang="en-US" sz="1800" dirty="0"/>
              <a:t>Students:</a:t>
            </a:r>
          </a:p>
          <a:p>
            <a:pPr lvl="1"/>
            <a:r>
              <a:rPr lang="en-US" sz="1800" dirty="0"/>
              <a:t>Prepare written thesis/project summary following the guidelines of a journal to which it </a:t>
            </a:r>
            <a:r>
              <a:rPr lang="en-US" sz="1800" b="1" i="1" dirty="0"/>
              <a:t>could</a:t>
            </a:r>
            <a:r>
              <a:rPr lang="en-US" sz="1800" dirty="0"/>
              <a:t> be submitted</a:t>
            </a:r>
          </a:p>
          <a:p>
            <a:pPr lvl="1"/>
            <a:r>
              <a:rPr lang="en-US" sz="1800" dirty="0"/>
              <a:t>Submit written thesis to their review committee </a:t>
            </a:r>
            <a:r>
              <a:rPr lang="en-US" sz="1800" b="1" dirty="0"/>
              <a:t>one week prior to their oral presentation</a:t>
            </a:r>
          </a:p>
          <a:p>
            <a:r>
              <a:rPr lang="en-US" sz="1800" dirty="0"/>
              <a:t>Review committee:</a:t>
            </a:r>
          </a:p>
          <a:p>
            <a:pPr lvl="1"/>
            <a:r>
              <a:rPr lang="en-US" sz="1800" dirty="0"/>
              <a:t>Reviews written thesis/project summary and makes suggested changes to the manuscript at the time of the oral presentation</a:t>
            </a:r>
          </a:p>
          <a:p>
            <a:r>
              <a:rPr lang="en-US" sz="1800" dirty="0"/>
              <a:t>Students:</a:t>
            </a:r>
          </a:p>
          <a:p>
            <a:pPr lvl="1"/>
            <a:r>
              <a:rPr lang="en-US" sz="1800" dirty="0"/>
              <a:t>revise written thesis/project summary to the final version and submit to the CALS Academic Awards Committee for final consideration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Graphic 6" descr="Classroom">
            <a:extLst>
              <a:ext uri="{FF2B5EF4-FFF2-40B4-BE49-F238E27FC236}">
                <a16:creationId xmlns:a16="http://schemas.microsoft.com/office/drawing/2014/main" id="{7C806D99-5467-C067-CD24-6385B9F517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887184" y="1216485"/>
            <a:ext cx="3781051" cy="3781051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062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5942A1-B7F2-2698-6D89-F4F648F95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93361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/>
              <a:t>Application Process: Oral presentation of thesis research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E4A7E6-B788-F00B-EA5B-849B6322BF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93361" cy="4351338"/>
          </a:xfrm>
        </p:spPr>
        <p:txBody>
          <a:bodyPr>
            <a:normAutofit/>
          </a:bodyPr>
          <a:lstStyle/>
          <a:p>
            <a:r>
              <a:rPr lang="en-US" sz="1800" dirty="0"/>
              <a:t>Students are required to prepare and present a 12-20 minute presentation of their research and findings</a:t>
            </a:r>
          </a:p>
          <a:p>
            <a:r>
              <a:rPr lang="en-US" sz="1800" dirty="0"/>
              <a:t>The presentation should be in the home department in which the mentor is located</a:t>
            </a:r>
          </a:p>
          <a:p>
            <a:r>
              <a:rPr lang="en-US" sz="1800" dirty="0"/>
              <a:t>Presentations may be</a:t>
            </a:r>
          </a:p>
          <a:p>
            <a:pPr lvl="1"/>
            <a:r>
              <a:rPr lang="en-US" sz="1400" dirty="0"/>
              <a:t>Lab meeting</a:t>
            </a:r>
          </a:p>
          <a:p>
            <a:pPr lvl="1"/>
            <a:r>
              <a:rPr lang="en-US" sz="1400" dirty="0"/>
              <a:t>Departmental seminar or </a:t>
            </a:r>
          </a:p>
          <a:p>
            <a:pPr lvl="1"/>
            <a:r>
              <a:rPr lang="en-US" sz="1400" dirty="0"/>
              <a:t>Specially called meeting</a:t>
            </a:r>
          </a:p>
          <a:p>
            <a:r>
              <a:rPr lang="en-US" sz="1800" dirty="0"/>
              <a:t>ALL three (3) members of the student’s review committee must be present at the presentation</a:t>
            </a:r>
          </a:p>
          <a:p>
            <a:r>
              <a:rPr lang="en-US" sz="1800" dirty="0"/>
              <a:t>Following the presentation students should obtain the signature of their review committee members indicating they believe the research is meritorious and deserving of DUR Honors recognition</a:t>
            </a:r>
          </a:p>
          <a:p>
            <a:endParaRPr lang="en-US" sz="1800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Graphic 6" descr="Classroom">
            <a:extLst>
              <a:ext uri="{FF2B5EF4-FFF2-40B4-BE49-F238E27FC236}">
                <a16:creationId xmlns:a16="http://schemas.microsoft.com/office/drawing/2014/main" id="{7C806D99-5467-C067-CD24-6385B9F517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887184" y="1216485"/>
            <a:ext cx="3781051" cy="3781051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74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45BC73-17B2-E026-A445-60AA9D44C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pPr algn="ctr"/>
            <a:r>
              <a:rPr lang="en-US" sz="3600" b="1" dirty="0"/>
              <a:t>Application Process:                 Final Submittal of Materials</a:t>
            </a:r>
          </a:p>
        </p:txBody>
      </p:sp>
      <p:pic>
        <p:nvPicPr>
          <p:cNvPr id="5" name="Picture 4" descr="Glasses on top of a book">
            <a:extLst>
              <a:ext uri="{FF2B5EF4-FFF2-40B4-BE49-F238E27FC236}">
                <a16:creationId xmlns:a16="http://schemas.microsoft.com/office/drawing/2014/main" id="{570B731E-F671-5D02-A64B-3E84127EE9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838" r="40170" b="-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082CFF-3425-4CB2-3725-4FFB81A5CD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 lnSpcReduction="10000"/>
          </a:bodyPr>
          <a:lstStyle/>
          <a:p>
            <a:r>
              <a:rPr lang="en-US" sz="2200" b="1" dirty="0"/>
              <a:t>Students must present ALL required materials on or before the time identified in the DUR Guidelines</a:t>
            </a:r>
          </a:p>
          <a:p>
            <a:r>
              <a:rPr lang="en-US" sz="2200" dirty="0"/>
              <a:t>Required materials include:</a:t>
            </a:r>
          </a:p>
          <a:p>
            <a:pPr lvl="1"/>
            <a:r>
              <a:rPr lang="en-US" sz="2200" dirty="0"/>
              <a:t>Final version of manuscript (docx)</a:t>
            </a:r>
          </a:p>
          <a:p>
            <a:pPr lvl="1"/>
            <a:r>
              <a:rPr lang="en-US" sz="2200" dirty="0"/>
              <a:t>Student reflection (minimum of one page) on what they learned through the process of completing their research (docx)</a:t>
            </a:r>
          </a:p>
          <a:p>
            <a:pPr lvl="1"/>
            <a:r>
              <a:rPr lang="en-US" sz="2200" dirty="0"/>
              <a:t>Original review committee signature page</a:t>
            </a:r>
          </a:p>
          <a:p>
            <a:pPr lvl="1"/>
            <a:r>
              <a:rPr lang="en-US" sz="2200" dirty="0"/>
              <a:t>Mentor evaluation and final letter of support</a:t>
            </a:r>
          </a:p>
        </p:txBody>
      </p:sp>
    </p:spTree>
    <p:extLst>
      <p:ext uri="{BB962C8B-B14F-4D97-AF65-F5344CB8AC3E}">
        <p14:creationId xmlns:p14="http://schemas.microsoft.com/office/powerpoint/2010/main" val="468412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528</TotalTime>
  <Words>909</Words>
  <Application>Microsoft Office PowerPoint</Application>
  <PresentationFormat>Widescreen</PresentationFormat>
  <Paragraphs>106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Distinguished Undergraduate Research Honors</vt:lpstr>
      <vt:lpstr>DUR Honors Recognition</vt:lpstr>
      <vt:lpstr>Deadlines</vt:lpstr>
      <vt:lpstr>Outline of Process</vt:lpstr>
      <vt:lpstr>DUR Process: Identify Mentor </vt:lpstr>
      <vt:lpstr>DUR Process: Identify Your Review Committee</vt:lpstr>
      <vt:lpstr>Application Process: Review Committee Responsibilities</vt:lpstr>
      <vt:lpstr>DUR Process: Submit a Well Written Proposal</vt:lpstr>
      <vt:lpstr>Application Process: Submit Proposal to CALS Academic Awards Committee</vt:lpstr>
      <vt:lpstr>Application Process:                                      The CALS Academic Awards Committee</vt:lpstr>
      <vt:lpstr>Application Process:  Review of the Proposal by the CALS Academic Awards Committee</vt:lpstr>
      <vt:lpstr>Application Process: Submit Project Update</vt:lpstr>
      <vt:lpstr>Application Process:             Write Thesis/project summary</vt:lpstr>
      <vt:lpstr>Application Process: Oral presentation of thesis research</vt:lpstr>
      <vt:lpstr>Application Process:                 Final Submittal of Materials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Distinguished Undergraduate Research Honors</dc:title>
  <dc:creator>Todd Pritchard</dc:creator>
  <cp:lastModifiedBy>Guy, Rebecca Lyn (she/her)</cp:lastModifiedBy>
  <cp:revision>19</cp:revision>
  <dcterms:created xsi:type="dcterms:W3CDTF">2023-03-17T18:02:04Z</dcterms:created>
  <dcterms:modified xsi:type="dcterms:W3CDTF">2026-09-28T13:45:57Z</dcterms:modified>
</cp:coreProperties>
</file>