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17"/>
  </p:notesMasterIdLst>
  <p:sldIdLst>
    <p:sldId id="256" r:id="rId2"/>
    <p:sldId id="275" r:id="rId3"/>
    <p:sldId id="269" r:id="rId4"/>
    <p:sldId id="257" r:id="rId5"/>
    <p:sldId id="258" r:id="rId6"/>
    <p:sldId id="260" r:id="rId7"/>
    <p:sldId id="259" r:id="rId8"/>
    <p:sldId id="271" r:id="rId9"/>
    <p:sldId id="273" r:id="rId10"/>
    <p:sldId id="261" r:id="rId11"/>
    <p:sldId id="262" r:id="rId12"/>
    <p:sldId id="272" r:id="rId13"/>
    <p:sldId id="268" r:id="rId14"/>
    <p:sldId id="277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3901" autoAdjust="0"/>
  </p:normalViewPr>
  <p:slideViewPr>
    <p:cSldViewPr snapToGrid="0">
      <p:cViewPr varScale="1">
        <p:scale>
          <a:sx n="104" d="100"/>
          <a:sy n="104" d="100"/>
        </p:scale>
        <p:origin x="582" y="102"/>
      </p:cViewPr>
      <p:guideLst/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5F60B5-EF64-49E7-B1F2-304530D80DA9}" type="doc">
      <dgm:prSet loTypeId="urn:microsoft.com/office/officeart/2005/8/layout/hierarchy6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EE0B543-7C50-468B-ADDB-014165083BDF}">
      <dgm:prSet phldrT="[Text]"/>
      <dgm:spPr/>
      <dgm:t>
        <a:bodyPr/>
        <a:lstStyle/>
        <a:p>
          <a:r>
            <a:rPr lang="en-US" b="1" dirty="0"/>
            <a:t>IACUC </a:t>
          </a:r>
        </a:p>
        <a:p>
          <a:r>
            <a:rPr lang="en-US" dirty="0"/>
            <a:t>Oversees and evaluates the institution’s animal care and use program. Ensures compliance with AWA and PHS</a:t>
          </a:r>
        </a:p>
      </dgm:t>
    </dgm:pt>
    <dgm:pt modelId="{FCA3EF88-6F79-4BCA-8C10-53313EB77632}" type="parTrans" cxnId="{B747EA6A-E33F-476B-9B7D-004CF6D3A819}">
      <dgm:prSet/>
      <dgm:spPr/>
      <dgm:t>
        <a:bodyPr/>
        <a:lstStyle/>
        <a:p>
          <a:endParaRPr lang="en-US"/>
        </a:p>
      </dgm:t>
    </dgm:pt>
    <dgm:pt modelId="{34812987-191D-4243-BA55-753BF5FC3BE8}" type="sibTrans" cxnId="{B747EA6A-E33F-476B-9B7D-004CF6D3A819}">
      <dgm:prSet/>
      <dgm:spPr/>
      <dgm:t>
        <a:bodyPr/>
        <a:lstStyle/>
        <a:p>
          <a:endParaRPr lang="en-US"/>
        </a:p>
      </dgm:t>
    </dgm:pt>
    <dgm:pt modelId="{8173BDA1-B775-4E8F-828E-003381D5D23B}">
      <dgm:prSet phldrT="[Text]"/>
      <dgm:spPr/>
      <dgm:t>
        <a:bodyPr/>
        <a:lstStyle/>
        <a:p>
          <a:r>
            <a:rPr lang="en-US" b="1" dirty="0"/>
            <a:t>AAALAC </a:t>
          </a:r>
        </a:p>
        <a:p>
          <a:r>
            <a:rPr lang="en-US" dirty="0"/>
            <a:t>Voluntary accreditation that shows an institution has achieved excellence in animal care and use. </a:t>
          </a:r>
        </a:p>
      </dgm:t>
    </dgm:pt>
    <dgm:pt modelId="{A621F146-CE0A-464D-9D94-90B7D282CF78}" type="parTrans" cxnId="{AB25AA53-E4FD-43A2-BE66-7E71CC101DC7}">
      <dgm:prSet/>
      <dgm:spPr/>
      <dgm:t>
        <a:bodyPr/>
        <a:lstStyle/>
        <a:p>
          <a:endParaRPr lang="en-US"/>
        </a:p>
      </dgm:t>
    </dgm:pt>
    <dgm:pt modelId="{BC710A18-9EDF-4285-AA8A-BE41E11C20BB}" type="sibTrans" cxnId="{AB25AA53-E4FD-43A2-BE66-7E71CC101DC7}">
      <dgm:prSet/>
      <dgm:spPr/>
      <dgm:t>
        <a:bodyPr/>
        <a:lstStyle/>
        <a:p>
          <a:endParaRPr lang="en-US"/>
        </a:p>
      </dgm:t>
    </dgm:pt>
    <dgm:pt modelId="{AC6E7BD9-F80D-402D-9265-7B63E5EC4065}">
      <dgm:prSet phldrT="[Text]"/>
      <dgm:spPr/>
      <dgm:t>
        <a:bodyPr/>
        <a:lstStyle/>
        <a:p>
          <a:r>
            <a:rPr lang="en-US" b="1" dirty="0"/>
            <a:t>Public Heath and Safety </a:t>
          </a:r>
          <a:r>
            <a:rPr lang="en-US" dirty="0"/>
            <a:t>(PHS) Provides oversight of all federally funded research projects (NIH, NASA, NFA, FDA). Covers all species	</a:t>
          </a:r>
        </a:p>
      </dgm:t>
    </dgm:pt>
    <dgm:pt modelId="{13DF6CA3-5985-4B71-B30C-C072CD6C7E16}" type="parTrans" cxnId="{83A69ACD-438E-4B4F-9ABF-CFE131367D37}">
      <dgm:prSet/>
      <dgm:spPr/>
      <dgm:t>
        <a:bodyPr/>
        <a:lstStyle/>
        <a:p>
          <a:endParaRPr lang="en-US"/>
        </a:p>
      </dgm:t>
    </dgm:pt>
    <dgm:pt modelId="{0162B52A-2D61-4343-BE73-F965215EFB4C}" type="sibTrans" cxnId="{83A69ACD-438E-4B4F-9ABF-CFE131367D37}">
      <dgm:prSet/>
      <dgm:spPr/>
      <dgm:t>
        <a:bodyPr/>
        <a:lstStyle/>
        <a:p>
          <a:endParaRPr lang="en-US"/>
        </a:p>
      </dgm:t>
    </dgm:pt>
    <dgm:pt modelId="{FB5A0EA7-FF8B-4B07-A56A-3D31903D7414}">
      <dgm:prSet phldrT="[Text]"/>
      <dgm:spPr/>
      <dgm:t>
        <a:bodyPr/>
        <a:lstStyle/>
        <a:p>
          <a:r>
            <a:rPr lang="en-US" b="1"/>
            <a:t>Office of Laboratory Animal Welfare (OLAW)</a:t>
          </a:r>
        </a:p>
        <a:p>
          <a:r>
            <a:rPr lang="en-US"/>
            <a:t>Administration and coordination of the PHS Policy/oversight of all PHS supported animal research projects.</a:t>
          </a:r>
        </a:p>
        <a:p>
          <a:endParaRPr lang="en-US"/>
        </a:p>
      </dgm:t>
    </dgm:pt>
    <dgm:pt modelId="{D1988674-4686-40B2-A90E-6A0229F97C26}" type="parTrans" cxnId="{64EECB0B-3909-4EFA-B40A-9FD5AB360E9E}">
      <dgm:prSet/>
      <dgm:spPr/>
      <dgm:t>
        <a:bodyPr/>
        <a:lstStyle/>
        <a:p>
          <a:endParaRPr lang="en-US"/>
        </a:p>
      </dgm:t>
    </dgm:pt>
    <dgm:pt modelId="{34CE9CD3-83B2-4C8F-AB14-A20FF274F1F2}" type="sibTrans" cxnId="{64EECB0B-3909-4EFA-B40A-9FD5AB360E9E}">
      <dgm:prSet/>
      <dgm:spPr/>
      <dgm:t>
        <a:bodyPr/>
        <a:lstStyle/>
        <a:p>
          <a:endParaRPr lang="en-US"/>
        </a:p>
      </dgm:t>
    </dgm:pt>
    <dgm:pt modelId="{B19C9FF5-3C39-42ED-800A-7B66B17CA627}">
      <dgm:prSet phldrT="[Text]"/>
      <dgm:spPr/>
      <dgm:t>
        <a:bodyPr/>
        <a:lstStyle/>
        <a:p>
          <a:r>
            <a:rPr lang="en-US" b="1" dirty="0"/>
            <a:t>Animal Welfare Act (AWA)</a:t>
          </a:r>
        </a:p>
        <a:p>
          <a:r>
            <a:rPr lang="en-US" dirty="0"/>
            <a:t>Sets minimal standards for housing, feeding, handling, and veterinary care. Excludes: rats, mice, fish, reptiles, amphibians, ag animals, and certain birds</a:t>
          </a:r>
        </a:p>
      </dgm:t>
    </dgm:pt>
    <dgm:pt modelId="{7F15D640-80F3-41C1-8D2E-21CDD54BB94F}" type="parTrans" cxnId="{319ACEF2-E1A6-4A5B-8031-D5A571ADF7EA}">
      <dgm:prSet/>
      <dgm:spPr/>
      <dgm:t>
        <a:bodyPr/>
        <a:lstStyle/>
        <a:p>
          <a:endParaRPr lang="en-US"/>
        </a:p>
      </dgm:t>
    </dgm:pt>
    <dgm:pt modelId="{854D1F07-D62D-42ED-A2F3-6A0F061B2039}" type="sibTrans" cxnId="{319ACEF2-E1A6-4A5B-8031-D5A571ADF7EA}">
      <dgm:prSet/>
      <dgm:spPr/>
      <dgm:t>
        <a:bodyPr/>
        <a:lstStyle/>
        <a:p>
          <a:endParaRPr lang="en-US"/>
        </a:p>
      </dgm:t>
    </dgm:pt>
    <dgm:pt modelId="{C632BC3F-87B2-4AF9-BDA4-069164B5E07D}">
      <dgm:prSet phldrT="[Text]"/>
      <dgm:spPr/>
      <dgm:t>
        <a:bodyPr/>
        <a:lstStyle/>
        <a:p>
          <a:r>
            <a:rPr lang="en-US" b="1" dirty="0"/>
            <a:t>USDA/APHIS </a:t>
          </a:r>
        </a:p>
        <a:p>
          <a:r>
            <a:rPr lang="en-US" dirty="0"/>
            <a:t>Enforces AWA. Conducts yearly unannounced inspections on facilities that use animals covered in the AWA</a:t>
          </a:r>
        </a:p>
      </dgm:t>
    </dgm:pt>
    <dgm:pt modelId="{07D9BF28-D87A-42D2-A3DC-6DFCE61E1980}" type="parTrans" cxnId="{A06B8DC1-14DA-4554-901E-51E92164C9C1}">
      <dgm:prSet/>
      <dgm:spPr/>
      <dgm:t>
        <a:bodyPr/>
        <a:lstStyle/>
        <a:p>
          <a:endParaRPr lang="en-US"/>
        </a:p>
      </dgm:t>
    </dgm:pt>
    <dgm:pt modelId="{068347A6-727E-4858-8ACC-E584BF838D46}" type="sibTrans" cxnId="{A06B8DC1-14DA-4554-901E-51E92164C9C1}">
      <dgm:prSet/>
      <dgm:spPr/>
      <dgm:t>
        <a:bodyPr/>
        <a:lstStyle/>
        <a:p>
          <a:endParaRPr lang="en-US"/>
        </a:p>
      </dgm:t>
    </dgm:pt>
    <dgm:pt modelId="{B512788F-64D6-4AAD-8198-89E6077D871D}" type="pres">
      <dgm:prSet presAssocID="{F75F60B5-EF64-49E7-B1F2-304530D80DA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622FE0D-9FBE-4E33-A3C8-D6C6736D8B07}" type="pres">
      <dgm:prSet presAssocID="{F75F60B5-EF64-49E7-B1F2-304530D80DA9}" presName="hierFlow" presStyleCnt="0"/>
      <dgm:spPr/>
    </dgm:pt>
    <dgm:pt modelId="{F82CBA65-B08D-495D-ACF1-2957424738A3}" type="pres">
      <dgm:prSet presAssocID="{F75F60B5-EF64-49E7-B1F2-304530D80DA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33F35D7-E26D-4BA7-B6D3-9655D10C2D69}" type="pres">
      <dgm:prSet presAssocID="{9EE0B543-7C50-468B-ADDB-014165083BDF}" presName="Name14" presStyleCnt="0"/>
      <dgm:spPr/>
    </dgm:pt>
    <dgm:pt modelId="{E0B96429-2615-4EDE-B8E9-47318F87ADB3}" type="pres">
      <dgm:prSet presAssocID="{9EE0B543-7C50-468B-ADDB-014165083BDF}" presName="level1Shape" presStyleLbl="node0" presStyleIdx="0" presStyleCnt="1">
        <dgm:presLayoutVars>
          <dgm:chPref val="3"/>
        </dgm:presLayoutVars>
      </dgm:prSet>
      <dgm:spPr/>
    </dgm:pt>
    <dgm:pt modelId="{6C76A5E2-DF0A-41D8-8BC1-23D390805855}" type="pres">
      <dgm:prSet presAssocID="{9EE0B543-7C50-468B-ADDB-014165083BDF}" presName="hierChild2" presStyleCnt="0"/>
      <dgm:spPr/>
    </dgm:pt>
    <dgm:pt modelId="{2AABCF42-675D-4A28-8272-847A5A3F5188}" type="pres">
      <dgm:prSet presAssocID="{A621F146-CE0A-464D-9D94-90B7D282CF78}" presName="Name19" presStyleLbl="parChTrans1D2" presStyleIdx="0" presStyleCnt="3"/>
      <dgm:spPr/>
    </dgm:pt>
    <dgm:pt modelId="{4E91376C-7F1B-4860-A917-D61767DC699A}" type="pres">
      <dgm:prSet presAssocID="{8173BDA1-B775-4E8F-828E-003381D5D23B}" presName="Name21" presStyleCnt="0"/>
      <dgm:spPr/>
    </dgm:pt>
    <dgm:pt modelId="{F41119F8-26D3-427B-84D6-4DB5BCAE03F9}" type="pres">
      <dgm:prSet presAssocID="{8173BDA1-B775-4E8F-828E-003381D5D23B}" presName="level2Shape" presStyleLbl="node2" presStyleIdx="0" presStyleCnt="3"/>
      <dgm:spPr/>
    </dgm:pt>
    <dgm:pt modelId="{EE1A1024-5484-4BB6-9F3C-80546BBB78FD}" type="pres">
      <dgm:prSet presAssocID="{8173BDA1-B775-4E8F-828E-003381D5D23B}" presName="hierChild3" presStyleCnt="0"/>
      <dgm:spPr/>
    </dgm:pt>
    <dgm:pt modelId="{61C9464E-E225-4A0A-8E83-28FC9A721E7D}" type="pres">
      <dgm:prSet presAssocID="{13DF6CA3-5985-4B71-B30C-C072CD6C7E16}" presName="Name19" presStyleLbl="parChTrans1D2" presStyleIdx="1" presStyleCnt="3"/>
      <dgm:spPr/>
    </dgm:pt>
    <dgm:pt modelId="{386FDF64-1978-4538-97DA-DCA9F39CA152}" type="pres">
      <dgm:prSet presAssocID="{AC6E7BD9-F80D-402D-9265-7B63E5EC4065}" presName="Name21" presStyleCnt="0"/>
      <dgm:spPr/>
    </dgm:pt>
    <dgm:pt modelId="{82C67781-0CB9-47B6-A874-9B14DB48D91F}" type="pres">
      <dgm:prSet presAssocID="{AC6E7BD9-F80D-402D-9265-7B63E5EC4065}" presName="level2Shape" presStyleLbl="node2" presStyleIdx="1" presStyleCnt="3"/>
      <dgm:spPr/>
    </dgm:pt>
    <dgm:pt modelId="{86F06987-EDA2-4438-97BE-643EF801F486}" type="pres">
      <dgm:prSet presAssocID="{AC6E7BD9-F80D-402D-9265-7B63E5EC4065}" presName="hierChild3" presStyleCnt="0"/>
      <dgm:spPr/>
    </dgm:pt>
    <dgm:pt modelId="{CB496117-A970-4BE3-8AB3-3CDB57FD44EE}" type="pres">
      <dgm:prSet presAssocID="{D1988674-4686-40B2-A90E-6A0229F97C26}" presName="Name19" presStyleLbl="parChTrans1D3" presStyleIdx="0" presStyleCnt="2"/>
      <dgm:spPr/>
    </dgm:pt>
    <dgm:pt modelId="{B46927DD-A258-4504-8F11-2880963C7846}" type="pres">
      <dgm:prSet presAssocID="{FB5A0EA7-FF8B-4B07-A56A-3D31903D7414}" presName="Name21" presStyleCnt="0"/>
      <dgm:spPr/>
    </dgm:pt>
    <dgm:pt modelId="{D6AFB830-E039-4944-A234-55CDA25D1A51}" type="pres">
      <dgm:prSet presAssocID="{FB5A0EA7-FF8B-4B07-A56A-3D31903D7414}" presName="level2Shape" presStyleLbl="node3" presStyleIdx="0" presStyleCnt="2"/>
      <dgm:spPr/>
    </dgm:pt>
    <dgm:pt modelId="{1ED3477E-A580-493A-944B-861F5334D974}" type="pres">
      <dgm:prSet presAssocID="{FB5A0EA7-FF8B-4B07-A56A-3D31903D7414}" presName="hierChild3" presStyleCnt="0"/>
      <dgm:spPr/>
    </dgm:pt>
    <dgm:pt modelId="{1FCB19CB-F9DD-4A79-B1F7-B4F55E7D0E91}" type="pres">
      <dgm:prSet presAssocID="{7F15D640-80F3-41C1-8D2E-21CDD54BB94F}" presName="Name19" presStyleLbl="parChTrans1D2" presStyleIdx="2" presStyleCnt="3"/>
      <dgm:spPr/>
    </dgm:pt>
    <dgm:pt modelId="{5BEA8761-11EA-42C2-8662-BA3E16BABDC0}" type="pres">
      <dgm:prSet presAssocID="{B19C9FF5-3C39-42ED-800A-7B66B17CA627}" presName="Name21" presStyleCnt="0"/>
      <dgm:spPr/>
    </dgm:pt>
    <dgm:pt modelId="{794E70F8-CCC3-4B25-944F-462B5DB1414D}" type="pres">
      <dgm:prSet presAssocID="{B19C9FF5-3C39-42ED-800A-7B66B17CA627}" presName="level2Shape" presStyleLbl="node2" presStyleIdx="2" presStyleCnt="3"/>
      <dgm:spPr/>
    </dgm:pt>
    <dgm:pt modelId="{C4EAAC23-6444-44DE-A423-2667C6E1C3A8}" type="pres">
      <dgm:prSet presAssocID="{B19C9FF5-3C39-42ED-800A-7B66B17CA627}" presName="hierChild3" presStyleCnt="0"/>
      <dgm:spPr/>
    </dgm:pt>
    <dgm:pt modelId="{7B0D524A-2A4D-4143-8CF7-7217C4BD01BA}" type="pres">
      <dgm:prSet presAssocID="{07D9BF28-D87A-42D2-A3DC-6DFCE61E1980}" presName="Name19" presStyleLbl="parChTrans1D3" presStyleIdx="1" presStyleCnt="2"/>
      <dgm:spPr/>
    </dgm:pt>
    <dgm:pt modelId="{44B0494A-8119-4482-99C5-9F0512BD0135}" type="pres">
      <dgm:prSet presAssocID="{C632BC3F-87B2-4AF9-BDA4-069164B5E07D}" presName="Name21" presStyleCnt="0"/>
      <dgm:spPr/>
    </dgm:pt>
    <dgm:pt modelId="{5CF477B8-6603-490C-8944-F02CE25A6F58}" type="pres">
      <dgm:prSet presAssocID="{C632BC3F-87B2-4AF9-BDA4-069164B5E07D}" presName="level2Shape" presStyleLbl="node3" presStyleIdx="1" presStyleCnt="2"/>
      <dgm:spPr/>
    </dgm:pt>
    <dgm:pt modelId="{992F029F-8D9C-4287-8197-67451896A58B}" type="pres">
      <dgm:prSet presAssocID="{C632BC3F-87B2-4AF9-BDA4-069164B5E07D}" presName="hierChild3" presStyleCnt="0"/>
      <dgm:spPr/>
    </dgm:pt>
    <dgm:pt modelId="{E35F0D28-C66B-4894-88B5-8C07900E96CB}" type="pres">
      <dgm:prSet presAssocID="{F75F60B5-EF64-49E7-B1F2-304530D80DA9}" presName="bgShapesFlow" presStyleCnt="0"/>
      <dgm:spPr/>
    </dgm:pt>
  </dgm:ptLst>
  <dgm:cxnLst>
    <dgm:cxn modelId="{64EECB0B-3909-4EFA-B40A-9FD5AB360E9E}" srcId="{AC6E7BD9-F80D-402D-9265-7B63E5EC4065}" destId="{FB5A0EA7-FF8B-4B07-A56A-3D31903D7414}" srcOrd="0" destOrd="0" parTransId="{D1988674-4686-40B2-A90E-6A0229F97C26}" sibTransId="{34CE9CD3-83B2-4C8F-AB14-A20FF274F1F2}"/>
    <dgm:cxn modelId="{DFCA1820-9F81-49F9-893B-7F591EDCFAB0}" type="presOf" srcId="{D1988674-4686-40B2-A90E-6A0229F97C26}" destId="{CB496117-A970-4BE3-8AB3-3CDB57FD44EE}" srcOrd="0" destOrd="0" presId="urn:microsoft.com/office/officeart/2005/8/layout/hierarchy6"/>
    <dgm:cxn modelId="{E5D00A32-6B5C-4A00-938D-AE02EBD6084F}" type="presOf" srcId="{7F15D640-80F3-41C1-8D2E-21CDD54BB94F}" destId="{1FCB19CB-F9DD-4A79-B1F7-B4F55E7D0E91}" srcOrd="0" destOrd="0" presId="urn:microsoft.com/office/officeart/2005/8/layout/hierarchy6"/>
    <dgm:cxn modelId="{A1F0E960-E2D5-44CC-A7EE-099CB36E52C2}" type="presOf" srcId="{A621F146-CE0A-464D-9D94-90B7D282CF78}" destId="{2AABCF42-675D-4A28-8272-847A5A3F5188}" srcOrd="0" destOrd="0" presId="urn:microsoft.com/office/officeart/2005/8/layout/hierarchy6"/>
    <dgm:cxn modelId="{1DB13E46-C8EA-4A82-984D-AA09AA7C0AB4}" type="presOf" srcId="{B19C9FF5-3C39-42ED-800A-7B66B17CA627}" destId="{794E70F8-CCC3-4B25-944F-462B5DB1414D}" srcOrd="0" destOrd="0" presId="urn:microsoft.com/office/officeart/2005/8/layout/hierarchy6"/>
    <dgm:cxn modelId="{8A2B6448-8FB5-498F-8154-28AC43E1E55A}" type="presOf" srcId="{13DF6CA3-5985-4B71-B30C-C072CD6C7E16}" destId="{61C9464E-E225-4A0A-8E83-28FC9A721E7D}" srcOrd="0" destOrd="0" presId="urn:microsoft.com/office/officeart/2005/8/layout/hierarchy6"/>
    <dgm:cxn modelId="{D519256A-23B4-4710-A7BE-1AB3E6984CE9}" type="presOf" srcId="{07D9BF28-D87A-42D2-A3DC-6DFCE61E1980}" destId="{7B0D524A-2A4D-4143-8CF7-7217C4BD01BA}" srcOrd="0" destOrd="0" presId="urn:microsoft.com/office/officeart/2005/8/layout/hierarchy6"/>
    <dgm:cxn modelId="{B747EA6A-E33F-476B-9B7D-004CF6D3A819}" srcId="{F75F60B5-EF64-49E7-B1F2-304530D80DA9}" destId="{9EE0B543-7C50-468B-ADDB-014165083BDF}" srcOrd="0" destOrd="0" parTransId="{FCA3EF88-6F79-4BCA-8C10-53313EB77632}" sibTransId="{34812987-191D-4243-BA55-753BF5FC3BE8}"/>
    <dgm:cxn modelId="{AB25AA53-E4FD-43A2-BE66-7E71CC101DC7}" srcId="{9EE0B543-7C50-468B-ADDB-014165083BDF}" destId="{8173BDA1-B775-4E8F-828E-003381D5D23B}" srcOrd="0" destOrd="0" parTransId="{A621F146-CE0A-464D-9D94-90B7D282CF78}" sibTransId="{BC710A18-9EDF-4285-AA8A-BE41E11C20BB}"/>
    <dgm:cxn modelId="{53B2E974-EA7D-4850-9E59-8ABE01593DB9}" type="presOf" srcId="{8173BDA1-B775-4E8F-828E-003381D5D23B}" destId="{F41119F8-26D3-427B-84D6-4DB5BCAE03F9}" srcOrd="0" destOrd="0" presId="urn:microsoft.com/office/officeart/2005/8/layout/hierarchy6"/>
    <dgm:cxn modelId="{12FB5AAB-8870-4197-9DB8-EEFCB363BCF6}" type="presOf" srcId="{C632BC3F-87B2-4AF9-BDA4-069164B5E07D}" destId="{5CF477B8-6603-490C-8944-F02CE25A6F58}" srcOrd="0" destOrd="0" presId="urn:microsoft.com/office/officeart/2005/8/layout/hierarchy6"/>
    <dgm:cxn modelId="{DE8A23B1-F290-49AA-8D76-9C8BDC4D39D5}" type="presOf" srcId="{9EE0B543-7C50-468B-ADDB-014165083BDF}" destId="{E0B96429-2615-4EDE-B8E9-47318F87ADB3}" srcOrd="0" destOrd="0" presId="urn:microsoft.com/office/officeart/2005/8/layout/hierarchy6"/>
    <dgm:cxn modelId="{27B24AB3-0977-42B2-A89C-59D188891DEF}" type="presOf" srcId="{FB5A0EA7-FF8B-4B07-A56A-3D31903D7414}" destId="{D6AFB830-E039-4944-A234-55CDA25D1A51}" srcOrd="0" destOrd="0" presId="urn:microsoft.com/office/officeart/2005/8/layout/hierarchy6"/>
    <dgm:cxn modelId="{A06B8DC1-14DA-4554-901E-51E92164C9C1}" srcId="{B19C9FF5-3C39-42ED-800A-7B66B17CA627}" destId="{C632BC3F-87B2-4AF9-BDA4-069164B5E07D}" srcOrd="0" destOrd="0" parTransId="{07D9BF28-D87A-42D2-A3DC-6DFCE61E1980}" sibTransId="{068347A6-727E-4858-8ACC-E584BF838D46}"/>
    <dgm:cxn modelId="{83A69ACD-438E-4B4F-9ABF-CFE131367D37}" srcId="{9EE0B543-7C50-468B-ADDB-014165083BDF}" destId="{AC6E7BD9-F80D-402D-9265-7B63E5EC4065}" srcOrd="1" destOrd="0" parTransId="{13DF6CA3-5985-4B71-B30C-C072CD6C7E16}" sibTransId="{0162B52A-2D61-4343-BE73-F965215EFB4C}"/>
    <dgm:cxn modelId="{EC9DD8CD-9C03-4F5E-8DB5-ED83B27BED80}" type="presOf" srcId="{F75F60B5-EF64-49E7-B1F2-304530D80DA9}" destId="{B512788F-64D6-4AAD-8198-89E6077D871D}" srcOrd="0" destOrd="0" presId="urn:microsoft.com/office/officeart/2005/8/layout/hierarchy6"/>
    <dgm:cxn modelId="{04D425D6-19C9-47E1-8E2A-1AF4829A2DEE}" type="presOf" srcId="{AC6E7BD9-F80D-402D-9265-7B63E5EC4065}" destId="{82C67781-0CB9-47B6-A874-9B14DB48D91F}" srcOrd="0" destOrd="0" presId="urn:microsoft.com/office/officeart/2005/8/layout/hierarchy6"/>
    <dgm:cxn modelId="{319ACEF2-E1A6-4A5B-8031-D5A571ADF7EA}" srcId="{9EE0B543-7C50-468B-ADDB-014165083BDF}" destId="{B19C9FF5-3C39-42ED-800A-7B66B17CA627}" srcOrd="2" destOrd="0" parTransId="{7F15D640-80F3-41C1-8D2E-21CDD54BB94F}" sibTransId="{854D1F07-D62D-42ED-A2F3-6A0F061B2039}"/>
    <dgm:cxn modelId="{8E033F21-9CAC-4B41-88C7-1FAE603CE0CE}" type="presParOf" srcId="{B512788F-64D6-4AAD-8198-89E6077D871D}" destId="{0622FE0D-9FBE-4E33-A3C8-D6C6736D8B07}" srcOrd="0" destOrd="0" presId="urn:microsoft.com/office/officeart/2005/8/layout/hierarchy6"/>
    <dgm:cxn modelId="{DE0A893A-ECC9-45D4-802B-4D988A4AE95F}" type="presParOf" srcId="{0622FE0D-9FBE-4E33-A3C8-D6C6736D8B07}" destId="{F82CBA65-B08D-495D-ACF1-2957424738A3}" srcOrd="0" destOrd="0" presId="urn:microsoft.com/office/officeart/2005/8/layout/hierarchy6"/>
    <dgm:cxn modelId="{9B71085E-6221-4A2A-93BB-9311D4B21F0C}" type="presParOf" srcId="{F82CBA65-B08D-495D-ACF1-2957424738A3}" destId="{933F35D7-E26D-4BA7-B6D3-9655D10C2D69}" srcOrd="0" destOrd="0" presId="urn:microsoft.com/office/officeart/2005/8/layout/hierarchy6"/>
    <dgm:cxn modelId="{10A50C03-E776-4592-9742-79FD17B3EE1C}" type="presParOf" srcId="{933F35D7-E26D-4BA7-B6D3-9655D10C2D69}" destId="{E0B96429-2615-4EDE-B8E9-47318F87ADB3}" srcOrd="0" destOrd="0" presId="urn:microsoft.com/office/officeart/2005/8/layout/hierarchy6"/>
    <dgm:cxn modelId="{E7FB7E75-38A0-4F09-AF18-1730DDE920C4}" type="presParOf" srcId="{933F35D7-E26D-4BA7-B6D3-9655D10C2D69}" destId="{6C76A5E2-DF0A-41D8-8BC1-23D390805855}" srcOrd="1" destOrd="0" presId="urn:microsoft.com/office/officeart/2005/8/layout/hierarchy6"/>
    <dgm:cxn modelId="{092E0E8A-DB51-480E-A167-A4D087F658BF}" type="presParOf" srcId="{6C76A5E2-DF0A-41D8-8BC1-23D390805855}" destId="{2AABCF42-675D-4A28-8272-847A5A3F5188}" srcOrd="0" destOrd="0" presId="urn:microsoft.com/office/officeart/2005/8/layout/hierarchy6"/>
    <dgm:cxn modelId="{918DEA57-57F4-44BB-A40A-D28426D5A6A8}" type="presParOf" srcId="{6C76A5E2-DF0A-41D8-8BC1-23D390805855}" destId="{4E91376C-7F1B-4860-A917-D61767DC699A}" srcOrd="1" destOrd="0" presId="urn:microsoft.com/office/officeart/2005/8/layout/hierarchy6"/>
    <dgm:cxn modelId="{72C75DFF-2D06-4066-B182-B2A3D9D36845}" type="presParOf" srcId="{4E91376C-7F1B-4860-A917-D61767DC699A}" destId="{F41119F8-26D3-427B-84D6-4DB5BCAE03F9}" srcOrd="0" destOrd="0" presId="urn:microsoft.com/office/officeart/2005/8/layout/hierarchy6"/>
    <dgm:cxn modelId="{D269FE53-1E89-42DC-96FD-5E57B6DC2CD4}" type="presParOf" srcId="{4E91376C-7F1B-4860-A917-D61767DC699A}" destId="{EE1A1024-5484-4BB6-9F3C-80546BBB78FD}" srcOrd="1" destOrd="0" presId="urn:microsoft.com/office/officeart/2005/8/layout/hierarchy6"/>
    <dgm:cxn modelId="{42EE5FBC-11D7-43C8-BF9B-0360ED2DC02D}" type="presParOf" srcId="{6C76A5E2-DF0A-41D8-8BC1-23D390805855}" destId="{61C9464E-E225-4A0A-8E83-28FC9A721E7D}" srcOrd="2" destOrd="0" presId="urn:microsoft.com/office/officeart/2005/8/layout/hierarchy6"/>
    <dgm:cxn modelId="{9864D7C5-6178-4D74-A4C9-5D090242C5DC}" type="presParOf" srcId="{6C76A5E2-DF0A-41D8-8BC1-23D390805855}" destId="{386FDF64-1978-4538-97DA-DCA9F39CA152}" srcOrd="3" destOrd="0" presId="urn:microsoft.com/office/officeart/2005/8/layout/hierarchy6"/>
    <dgm:cxn modelId="{8334D93E-2E83-43FB-8E9E-1ABD1FD4DFFC}" type="presParOf" srcId="{386FDF64-1978-4538-97DA-DCA9F39CA152}" destId="{82C67781-0CB9-47B6-A874-9B14DB48D91F}" srcOrd="0" destOrd="0" presId="urn:microsoft.com/office/officeart/2005/8/layout/hierarchy6"/>
    <dgm:cxn modelId="{9EBF311F-304F-4623-BEAC-E7FC1E99CB5F}" type="presParOf" srcId="{386FDF64-1978-4538-97DA-DCA9F39CA152}" destId="{86F06987-EDA2-4438-97BE-643EF801F486}" srcOrd="1" destOrd="0" presId="urn:microsoft.com/office/officeart/2005/8/layout/hierarchy6"/>
    <dgm:cxn modelId="{000425C6-48BB-4E36-A006-201573F79427}" type="presParOf" srcId="{86F06987-EDA2-4438-97BE-643EF801F486}" destId="{CB496117-A970-4BE3-8AB3-3CDB57FD44EE}" srcOrd="0" destOrd="0" presId="urn:microsoft.com/office/officeart/2005/8/layout/hierarchy6"/>
    <dgm:cxn modelId="{98AF6B2D-EE62-4BBD-B0D0-B40777808E1D}" type="presParOf" srcId="{86F06987-EDA2-4438-97BE-643EF801F486}" destId="{B46927DD-A258-4504-8F11-2880963C7846}" srcOrd="1" destOrd="0" presId="urn:microsoft.com/office/officeart/2005/8/layout/hierarchy6"/>
    <dgm:cxn modelId="{6657EC42-728C-4F93-9310-9E58C5BE14F2}" type="presParOf" srcId="{B46927DD-A258-4504-8F11-2880963C7846}" destId="{D6AFB830-E039-4944-A234-55CDA25D1A51}" srcOrd="0" destOrd="0" presId="urn:microsoft.com/office/officeart/2005/8/layout/hierarchy6"/>
    <dgm:cxn modelId="{4A04916B-5AEA-4235-9908-94EA810B1EDA}" type="presParOf" srcId="{B46927DD-A258-4504-8F11-2880963C7846}" destId="{1ED3477E-A580-493A-944B-861F5334D974}" srcOrd="1" destOrd="0" presId="urn:microsoft.com/office/officeart/2005/8/layout/hierarchy6"/>
    <dgm:cxn modelId="{35E8D038-D467-4FBA-9A45-5EE344658EDB}" type="presParOf" srcId="{6C76A5E2-DF0A-41D8-8BC1-23D390805855}" destId="{1FCB19CB-F9DD-4A79-B1F7-B4F55E7D0E91}" srcOrd="4" destOrd="0" presId="urn:microsoft.com/office/officeart/2005/8/layout/hierarchy6"/>
    <dgm:cxn modelId="{83507F17-C627-4105-94F2-FCA092BDD380}" type="presParOf" srcId="{6C76A5E2-DF0A-41D8-8BC1-23D390805855}" destId="{5BEA8761-11EA-42C2-8662-BA3E16BABDC0}" srcOrd="5" destOrd="0" presId="urn:microsoft.com/office/officeart/2005/8/layout/hierarchy6"/>
    <dgm:cxn modelId="{8E076F24-F768-4E60-9367-AFAEC2704B81}" type="presParOf" srcId="{5BEA8761-11EA-42C2-8662-BA3E16BABDC0}" destId="{794E70F8-CCC3-4B25-944F-462B5DB1414D}" srcOrd="0" destOrd="0" presId="urn:microsoft.com/office/officeart/2005/8/layout/hierarchy6"/>
    <dgm:cxn modelId="{949C7365-C748-42E9-B258-7601B00987A4}" type="presParOf" srcId="{5BEA8761-11EA-42C2-8662-BA3E16BABDC0}" destId="{C4EAAC23-6444-44DE-A423-2667C6E1C3A8}" srcOrd="1" destOrd="0" presId="urn:microsoft.com/office/officeart/2005/8/layout/hierarchy6"/>
    <dgm:cxn modelId="{FAAF9075-A7F4-4BF4-9AD5-CB0DC6188C22}" type="presParOf" srcId="{C4EAAC23-6444-44DE-A423-2667C6E1C3A8}" destId="{7B0D524A-2A4D-4143-8CF7-7217C4BD01BA}" srcOrd="0" destOrd="0" presId="urn:microsoft.com/office/officeart/2005/8/layout/hierarchy6"/>
    <dgm:cxn modelId="{2F66E18E-68DE-4B83-B520-4895065966A0}" type="presParOf" srcId="{C4EAAC23-6444-44DE-A423-2667C6E1C3A8}" destId="{44B0494A-8119-4482-99C5-9F0512BD0135}" srcOrd="1" destOrd="0" presId="urn:microsoft.com/office/officeart/2005/8/layout/hierarchy6"/>
    <dgm:cxn modelId="{6959334E-0112-44AC-87C1-1ED1B39EC3AC}" type="presParOf" srcId="{44B0494A-8119-4482-99C5-9F0512BD0135}" destId="{5CF477B8-6603-490C-8944-F02CE25A6F58}" srcOrd="0" destOrd="0" presId="urn:microsoft.com/office/officeart/2005/8/layout/hierarchy6"/>
    <dgm:cxn modelId="{57B3E805-0E96-4EA5-ACDD-244220A1C2A7}" type="presParOf" srcId="{44B0494A-8119-4482-99C5-9F0512BD0135}" destId="{992F029F-8D9C-4287-8197-67451896A58B}" srcOrd="1" destOrd="0" presId="urn:microsoft.com/office/officeart/2005/8/layout/hierarchy6"/>
    <dgm:cxn modelId="{C75C10B1-120A-436E-B086-C8448693E646}" type="presParOf" srcId="{B512788F-64D6-4AAD-8198-89E6077D871D}" destId="{E35F0D28-C66B-4894-88B5-8C07900E96C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96429-2615-4EDE-B8E9-47318F87ADB3}">
      <dsp:nvSpPr>
        <dsp:cNvPr id="0" name=""/>
        <dsp:cNvSpPr/>
      </dsp:nvSpPr>
      <dsp:spPr>
        <a:xfrm>
          <a:off x="3550396" y="1494"/>
          <a:ext cx="2555530" cy="17036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IACUC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Oversees and evaluates the institution’s animal care and use program. Ensures compliance with AWA and PHS</a:t>
          </a:r>
        </a:p>
      </dsp:txBody>
      <dsp:txXfrm>
        <a:off x="3600295" y="51393"/>
        <a:ext cx="2455732" cy="1603889"/>
      </dsp:txXfrm>
    </dsp:sp>
    <dsp:sp modelId="{2AABCF42-675D-4A28-8272-847A5A3F5188}">
      <dsp:nvSpPr>
        <dsp:cNvPr id="0" name=""/>
        <dsp:cNvSpPr/>
      </dsp:nvSpPr>
      <dsp:spPr>
        <a:xfrm>
          <a:off x="1505971" y="1705181"/>
          <a:ext cx="3322190" cy="681474"/>
        </a:xfrm>
        <a:custGeom>
          <a:avLst/>
          <a:gdLst/>
          <a:ahLst/>
          <a:cxnLst/>
          <a:rect l="0" t="0" r="0" b="0"/>
          <a:pathLst>
            <a:path>
              <a:moveTo>
                <a:pt x="3322190" y="0"/>
              </a:moveTo>
              <a:lnTo>
                <a:pt x="3322190" y="340737"/>
              </a:lnTo>
              <a:lnTo>
                <a:pt x="0" y="340737"/>
              </a:lnTo>
              <a:lnTo>
                <a:pt x="0" y="68147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119F8-26D3-427B-84D6-4DB5BCAE03F9}">
      <dsp:nvSpPr>
        <dsp:cNvPr id="0" name=""/>
        <dsp:cNvSpPr/>
      </dsp:nvSpPr>
      <dsp:spPr>
        <a:xfrm>
          <a:off x="228206" y="2386656"/>
          <a:ext cx="2555530" cy="17036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AAALAC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Voluntary accreditation that shows an institution has achieved excellence in animal care and use. </a:t>
          </a:r>
        </a:p>
      </dsp:txBody>
      <dsp:txXfrm>
        <a:off x="278105" y="2436555"/>
        <a:ext cx="2455732" cy="1603889"/>
      </dsp:txXfrm>
    </dsp:sp>
    <dsp:sp modelId="{61C9464E-E225-4A0A-8E83-28FC9A721E7D}">
      <dsp:nvSpPr>
        <dsp:cNvPr id="0" name=""/>
        <dsp:cNvSpPr/>
      </dsp:nvSpPr>
      <dsp:spPr>
        <a:xfrm>
          <a:off x="4782441" y="1705181"/>
          <a:ext cx="91440" cy="6814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147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67781-0CB9-47B6-A874-9B14DB48D91F}">
      <dsp:nvSpPr>
        <dsp:cNvPr id="0" name=""/>
        <dsp:cNvSpPr/>
      </dsp:nvSpPr>
      <dsp:spPr>
        <a:xfrm>
          <a:off x="3550396" y="2386656"/>
          <a:ext cx="2555530" cy="17036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Public Heath and Safety </a:t>
          </a:r>
          <a:r>
            <a:rPr lang="en-US" sz="1300" kern="1200" dirty="0"/>
            <a:t>(PHS) Provides oversight of all federally funded research projects (NIH, NASA, NFA, FDA). Covers all species	</a:t>
          </a:r>
        </a:p>
      </dsp:txBody>
      <dsp:txXfrm>
        <a:off x="3600295" y="2436555"/>
        <a:ext cx="2455732" cy="1603889"/>
      </dsp:txXfrm>
    </dsp:sp>
    <dsp:sp modelId="{CB496117-A970-4BE3-8AB3-3CDB57FD44EE}">
      <dsp:nvSpPr>
        <dsp:cNvPr id="0" name=""/>
        <dsp:cNvSpPr/>
      </dsp:nvSpPr>
      <dsp:spPr>
        <a:xfrm>
          <a:off x="4782441" y="4090343"/>
          <a:ext cx="91440" cy="6814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147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FB830-E039-4944-A234-55CDA25D1A51}">
      <dsp:nvSpPr>
        <dsp:cNvPr id="0" name=""/>
        <dsp:cNvSpPr/>
      </dsp:nvSpPr>
      <dsp:spPr>
        <a:xfrm>
          <a:off x="3550396" y="4771818"/>
          <a:ext cx="2555530" cy="1703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Office of Laboratory Animal Welfare (OLAW)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Administration and coordination of the PHS Policy/oversight of all PHS supported animal research projects.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600295" y="4821717"/>
        <a:ext cx="2455732" cy="1603889"/>
      </dsp:txXfrm>
    </dsp:sp>
    <dsp:sp modelId="{1FCB19CB-F9DD-4A79-B1F7-B4F55E7D0E91}">
      <dsp:nvSpPr>
        <dsp:cNvPr id="0" name=""/>
        <dsp:cNvSpPr/>
      </dsp:nvSpPr>
      <dsp:spPr>
        <a:xfrm>
          <a:off x="4828161" y="1705181"/>
          <a:ext cx="3322190" cy="681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737"/>
              </a:lnTo>
              <a:lnTo>
                <a:pt x="3322190" y="340737"/>
              </a:lnTo>
              <a:lnTo>
                <a:pt x="3322190" y="68147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E70F8-CCC3-4B25-944F-462B5DB1414D}">
      <dsp:nvSpPr>
        <dsp:cNvPr id="0" name=""/>
        <dsp:cNvSpPr/>
      </dsp:nvSpPr>
      <dsp:spPr>
        <a:xfrm>
          <a:off x="6872586" y="2386656"/>
          <a:ext cx="2555530" cy="17036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Animal Welfare Act (AWA)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Sets minimal standards for housing, feeding, handling, and veterinary care. Excludes: rats, mice, fish, reptiles, amphibians, ag animals, and certain birds</a:t>
          </a:r>
        </a:p>
      </dsp:txBody>
      <dsp:txXfrm>
        <a:off x="6922485" y="2436555"/>
        <a:ext cx="2455732" cy="1603889"/>
      </dsp:txXfrm>
    </dsp:sp>
    <dsp:sp modelId="{7B0D524A-2A4D-4143-8CF7-7217C4BD01BA}">
      <dsp:nvSpPr>
        <dsp:cNvPr id="0" name=""/>
        <dsp:cNvSpPr/>
      </dsp:nvSpPr>
      <dsp:spPr>
        <a:xfrm>
          <a:off x="8104631" y="4090343"/>
          <a:ext cx="91440" cy="6814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147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477B8-6603-490C-8944-F02CE25A6F58}">
      <dsp:nvSpPr>
        <dsp:cNvPr id="0" name=""/>
        <dsp:cNvSpPr/>
      </dsp:nvSpPr>
      <dsp:spPr>
        <a:xfrm>
          <a:off x="6872586" y="4771818"/>
          <a:ext cx="2555530" cy="1703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USDA/APHIS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Enforces AWA. Conducts yearly unannounced inspections on facilities that use animals covered in the AWA</a:t>
          </a:r>
        </a:p>
      </dsp:txBody>
      <dsp:txXfrm>
        <a:off x="6922485" y="4821717"/>
        <a:ext cx="2455732" cy="1603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07A35-B703-40BE-99C1-C82395F2B1B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6644-3E7D-4CE7-ADB5-4261DB0A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73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86644-3E7D-4CE7-ADB5-4261DB0ACE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91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86644-3E7D-4CE7-ADB5-4261DB0ACE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47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86644-3E7D-4CE7-ADB5-4261DB0ACE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04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86644-3E7D-4CE7-ADB5-4261DB0ACE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79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86644-3E7D-4CE7-ADB5-4261DB0ACE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0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86644-3E7D-4CE7-ADB5-4261DB0ACE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74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86644-3E7D-4CE7-ADB5-4261DB0ACE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56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86644-3E7D-4CE7-ADB5-4261DB0ACE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17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86644-3E7D-4CE7-ADB5-4261DB0ACE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54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86644-3E7D-4CE7-ADB5-4261DB0ACE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52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86644-3E7D-4CE7-ADB5-4261DB0ACE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28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86644-3E7D-4CE7-ADB5-4261DB0ACE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5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76BF-93ED-4876-82B3-531EF6CEE6E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624F-08CC-4A4E-A492-27F44D16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0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76BF-93ED-4876-82B3-531EF6CEE6E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624F-08CC-4A4E-A492-27F44D16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3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76BF-93ED-4876-82B3-531EF6CEE6E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624F-08CC-4A4E-A492-27F44D16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76BF-93ED-4876-82B3-531EF6CEE6E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624F-08CC-4A4E-A492-27F44D16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6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76BF-93ED-4876-82B3-531EF6CEE6E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624F-08CC-4A4E-A492-27F44D16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8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76BF-93ED-4876-82B3-531EF6CEE6E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624F-08CC-4A4E-A492-27F44D16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76BF-93ED-4876-82B3-531EF6CEE6E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624F-08CC-4A4E-A492-27F44D16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6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76BF-93ED-4876-82B3-531EF6CEE6E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624F-08CC-4A4E-A492-27F44D16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48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76BF-93ED-4876-82B3-531EF6CEE6E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624F-08CC-4A4E-A492-27F44D16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2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76BF-93ED-4876-82B3-531EF6CEE6E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624F-08CC-4A4E-A492-27F44D16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1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76BF-93ED-4876-82B3-531EF6CEE6E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624F-08CC-4A4E-A492-27F44D16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5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A76BF-93ED-4876-82B3-531EF6CEE6E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624F-08CC-4A4E-A492-27F44D16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4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png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11" Type="http://schemas.openxmlformats.org/officeDocument/2006/relationships/image" Target="../media/image28.png"/><Relationship Id="rId5" Type="http://schemas.openxmlformats.org/officeDocument/2006/relationships/image" Target="../media/image22.emf"/><Relationship Id="rId10" Type="http://schemas.openxmlformats.org/officeDocument/2006/relationships/image" Target="../media/image27.png"/><Relationship Id="rId4" Type="http://schemas.openxmlformats.org/officeDocument/2006/relationships/image" Target="../media/image21.emf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5.emf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image" Target="../media/image38.png"/><Relationship Id="rId5" Type="http://schemas.openxmlformats.org/officeDocument/2006/relationships/image" Target="../media/image33.emf"/><Relationship Id="rId15" Type="http://schemas.openxmlformats.org/officeDocument/2006/relationships/image" Target="../media/image42.png"/><Relationship Id="rId10" Type="http://schemas.openxmlformats.org/officeDocument/2006/relationships/image" Target="../media/image26.png"/><Relationship Id="rId4" Type="http://schemas.openxmlformats.org/officeDocument/2006/relationships/image" Target="../media/image32.emf"/><Relationship Id="rId9" Type="http://schemas.openxmlformats.org/officeDocument/2006/relationships/image" Target="../media/image37.emf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t="12898" r="9089" b="138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>
                <a:solidFill>
                  <a:schemeClr val="bg1"/>
                </a:solidFill>
              </a:rPr>
              <a:t>Institutional Animal Care and Use Committee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652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Animal Use Protocol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2" r="1" b="636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/>
              <a:t>Document detailing all aspects of the work involving animals</a:t>
            </a:r>
          </a:p>
          <a:p>
            <a:pPr lvl="1"/>
            <a:r>
              <a:rPr lang="en-US" sz="2200"/>
              <a:t>Justification for animal use</a:t>
            </a:r>
          </a:p>
          <a:p>
            <a:pPr lvl="1"/>
            <a:r>
              <a:rPr lang="en-US" sz="2200"/>
              <a:t>Describes species, strains, and numbers of animals to be used</a:t>
            </a:r>
          </a:p>
          <a:p>
            <a:pPr lvl="1"/>
            <a:r>
              <a:rPr lang="en-US" sz="2200"/>
              <a:t>Detailed explanation of procedures</a:t>
            </a:r>
          </a:p>
          <a:p>
            <a:pPr lvl="1"/>
            <a:r>
              <a:rPr lang="en-US" sz="2200"/>
              <a:t>Explains housing, treatment, medications, and care of animals</a:t>
            </a:r>
          </a:p>
          <a:p>
            <a:pPr lvl="1"/>
            <a:r>
              <a:rPr lang="en-US" sz="2200"/>
              <a:t>Details surgery, anesthesia, restraint and euthanasia</a:t>
            </a:r>
          </a:p>
        </p:txBody>
      </p:sp>
    </p:spTree>
    <p:extLst>
      <p:ext uri="{BB962C8B-B14F-4D97-AF65-F5344CB8AC3E}">
        <p14:creationId xmlns:p14="http://schemas.microsoft.com/office/powerpoint/2010/main" val="3851386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dirty="0"/>
              <a:t>Protocol Submission Process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4877" y="5872899"/>
            <a:ext cx="9297738" cy="429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A pre-review by a research analyst is conducted and the protocol is added to the next available agenda. 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64876" y="2419268"/>
            <a:ext cx="8197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A draft protocol is initially sent to the University Veterinarian for review and approval.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4876" y="4471863"/>
            <a:ext cx="851508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After revisions are made, a final document is submitted to the IACUC for review. A grant, </a:t>
            </a:r>
          </a:p>
          <a:p>
            <a:pPr>
              <a:spcAft>
                <a:spcPts val="600"/>
              </a:spcAft>
            </a:pPr>
            <a:r>
              <a:rPr lang="en-US" dirty="0"/>
              <a:t>If applicable, must be submitted as well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4876" y="3268594"/>
            <a:ext cx="813812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The draft protocol is returned to the investigator with a written review and a copy of </a:t>
            </a:r>
          </a:p>
          <a:p>
            <a:pPr>
              <a:spcAft>
                <a:spcPts val="600"/>
              </a:spcAft>
            </a:pPr>
            <a:r>
              <a:rPr lang="en-US" dirty="0"/>
              <a:t>the protocol with tracked changes. The veterinarian must sign the protocol.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D7DAF3-515A-0289-F998-3D71D9D9D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14" y="2113149"/>
            <a:ext cx="2057400" cy="9239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C52F3C-48D0-54CD-70C7-046299098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62" y="3188248"/>
            <a:ext cx="2066925" cy="10287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BE8D2AE-EEB0-BE54-FECB-1F437C35E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61" y="4368122"/>
            <a:ext cx="2066925" cy="914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52B67E1-9814-7751-E771-5EB52844E8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414" y="5433696"/>
            <a:ext cx="20669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71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33E72FA3-BD00-444A-AD9B-E6C3D069C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80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7189"/>
            <a:ext cx="10515600" cy="11105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Designated Review Process </a:t>
            </a:r>
            <a:b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(pain level B or C)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24E4FD0-80F5-1E27-1880-312CC3286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419" y="4289293"/>
            <a:ext cx="1864991" cy="205697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F61CD7A-7929-0D69-19B0-E4834FDCE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977" y="2928989"/>
            <a:ext cx="1890194" cy="20569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662D32E-1B98-5EC7-6857-4EB71EE87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183" y="2928989"/>
            <a:ext cx="1968125" cy="17669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B77A74E-8618-12A4-90AE-E0E44AFB2A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47" y="2982741"/>
            <a:ext cx="2012668" cy="16476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68BE7A2-E2EC-013C-42F8-1909304E2A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5597" y="3740121"/>
            <a:ext cx="1993359" cy="108462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7CE133E-8581-D393-B2D7-CF35627EA8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0174" y="2359819"/>
            <a:ext cx="2420498" cy="124584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9ABDF60-DD7B-8D2B-F276-58CECA966F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5086" y="3639941"/>
            <a:ext cx="352474" cy="4286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89327DE-8A21-C131-584F-0CC86D27CC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1893" y="3592210"/>
            <a:ext cx="352474" cy="42868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7662145-1058-BB64-6E78-20171F7650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36171" y="3443055"/>
            <a:ext cx="476316" cy="51442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D9B1933-64F2-1421-E082-6A2A2B9897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81897" y="4319848"/>
            <a:ext cx="466790" cy="504895"/>
          </a:xfrm>
          <a:prstGeom prst="rect">
            <a:avLst/>
          </a:prstGeom>
        </p:spPr>
      </p:pic>
      <p:pic>
        <p:nvPicPr>
          <p:cNvPr id="8193" name="Picture 8192">
            <a:extLst>
              <a:ext uri="{FF2B5EF4-FFF2-40B4-BE49-F238E27FC236}">
                <a16:creationId xmlns:a16="http://schemas.microsoft.com/office/drawing/2014/main" id="{C77916AF-8C80-42CA-72E4-834D0B17B3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28609" y="4543716"/>
            <a:ext cx="647790" cy="562053"/>
          </a:xfrm>
          <a:prstGeom prst="rect">
            <a:avLst/>
          </a:prstGeom>
        </p:spPr>
      </p:pic>
      <p:pic>
        <p:nvPicPr>
          <p:cNvPr id="8196" name="Picture 8195">
            <a:extLst>
              <a:ext uri="{FF2B5EF4-FFF2-40B4-BE49-F238E27FC236}">
                <a16:creationId xmlns:a16="http://schemas.microsoft.com/office/drawing/2014/main" id="{36D1A5EE-499A-1E7D-8FE9-F584BE42C53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58146" y="0"/>
            <a:ext cx="3880005" cy="226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34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0" name="Rectangle 9229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497" y="285272"/>
            <a:ext cx="10592174" cy="1000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b="1" dirty="0">
                <a:solidFill>
                  <a:schemeClr val="tx2"/>
                </a:solidFill>
              </a:rPr>
              <a:t>Full Committee Review Process </a:t>
            </a:r>
            <a:br>
              <a:rPr lang="en-US" sz="3100" dirty="0">
                <a:solidFill>
                  <a:schemeClr val="tx2"/>
                </a:solidFill>
              </a:rPr>
            </a:br>
            <a:r>
              <a:rPr lang="en-US" sz="3100" dirty="0">
                <a:solidFill>
                  <a:schemeClr val="tx2"/>
                </a:solidFill>
              </a:rPr>
              <a:t>(pain level D or E)</a:t>
            </a:r>
          </a:p>
        </p:txBody>
      </p:sp>
      <p:pic>
        <p:nvPicPr>
          <p:cNvPr id="9218" name="Picture 2" descr="https://www.mychamplain.net/sites/default/files/Sturge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5" b="11454"/>
          <a:stretch/>
        </p:blipFill>
        <p:spPr bwMode="auto">
          <a:xfrm>
            <a:off x="6071693" y="160642"/>
            <a:ext cx="6117258" cy="21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5" name="Group 9224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9226" name="Freeform: Shape 9225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27" name="Freeform: Shape 9226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28" name="Freeform: Shape 9227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29" name="Freeform: Shape 9228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9C0C08D8-6AAF-8842-44E0-8E7817D64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30" y="4022285"/>
            <a:ext cx="1943100" cy="11334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13002C5-8FDF-F30C-9BA3-91CB6EF4C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6050" y="3605063"/>
            <a:ext cx="1943100" cy="18669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2223FF7-D2C0-63E1-8D6E-559C719E32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2925" y="3566814"/>
            <a:ext cx="1943100" cy="21145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F14D93C-026A-CE79-6D46-253556C089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7600" y="3289752"/>
            <a:ext cx="1943100" cy="10001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D76E6E2-1CAE-9FA2-79B9-7D9DA30DCF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9800" y="4540783"/>
            <a:ext cx="1943100" cy="21336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F4DCA8F-7BAF-8E78-C77F-1D0D13616F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23608" y="3850151"/>
            <a:ext cx="1943100" cy="10572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A5E3E24-22C1-8B6A-D795-5F6A13FFDF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0831" y="4358517"/>
            <a:ext cx="352474" cy="42868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675D4D3-27EB-63BB-6A65-FEC56B1D69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1350" y="4364607"/>
            <a:ext cx="342948" cy="41915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22039C5-80EC-9DD2-C78D-B479729921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08884" y="3733358"/>
            <a:ext cx="352474" cy="41915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2A6C472-523D-05D6-1E2D-86230509BED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08884" y="5038789"/>
            <a:ext cx="352474" cy="42868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1C7627C-6A32-A958-E77E-D8E3FA3F8A4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45759" y="3911001"/>
            <a:ext cx="457264" cy="50489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2BAA278-CDB5-1C73-683E-BC9C9C5B274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01635" y="4666802"/>
            <a:ext cx="647790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39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b="1"/>
              <a:t>Protocol Maintenance</a:t>
            </a:r>
          </a:p>
        </p:txBody>
      </p:sp>
      <p:pic>
        <p:nvPicPr>
          <p:cNvPr id="2050" name="Picture 2" descr="Image result for jackson labs m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2" r="31628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000" dirty="0"/>
              <a:t>IACUC protocols require a basic annual review with a more in-depth review triennially.</a:t>
            </a:r>
          </a:p>
          <a:p>
            <a:r>
              <a:rPr lang="en-US" sz="2000" dirty="0"/>
              <a:t>Any change to the protocol must be submitted on an amendment form to the IACUC for approval before those changes are implemented.  An updated/revised protocol must accompany each amendment form.</a:t>
            </a:r>
          </a:p>
          <a:p>
            <a:r>
              <a:rPr lang="en-US" sz="2000" dirty="0"/>
              <a:t>Key personnel rosters must be kept up to date.  Personnel additions to the roster must be submitted and approved by the Committee before those individuals can work in the lab.</a:t>
            </a:r>
          </a:p>
        </p:txBody>
      </p:sp>
    </p:spTree>
    <p:extLst>
      <p:ext uri="{BB962C8B-B14F-4D97-AF65-F5344CB8AC3E}">
        <p14:creationId xmlns:p14="http://schemas.microsoft.com/office/powerpoint/2010/main" val="1132957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14" name="Rectangle 11313">
            <a:extLst>
              <a:ext uri="{FF2B5EF4-FFF2-40B4-BE49-F238E27FC236}">
                <a16:creationId xmlns:a16="http://schemas.microsoft.com/office/drawing/2014/main" id="{6D731904-7733-45B0-902C-289497204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313" name="Rectangle 11312">
            <a:extLst>
              <a:ext uri="{FF2B5EF4-FFF2-40B4-BE49-F238E27FC236}">
                <a16:creationId xmlns:a16="http://schemas.microsoft.com/office/drawing/2014/main" id="{504E6397-35D7-4AEC-9DA9-B7F6B12B8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560" y="4440602"/>
            <a:ext cx="3538728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WWW.uvm.edu/rpo/</a:t>
            </a:r>
          </a:p>
        </p:txBody>
      </p:sp>
      <p:pic>
        <p:nvPicPr>
          <p:cNvPr id="11266" name="Picture 2" descr="https://scontent.xx.fbcdn.net/v/t1.0-9/12938119_10209270098293213_137928880122025360_n.jpg?oh=289a52a2a21b8de16c4420d6ba224d1d&amp;oe=5880EC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4" r="1" b="46111"/>
          <a:stretch/>
        </p:blipFill>
        <p:spPr bwMode="auto">
          <a:xfrm>
            <a:off x="6" y="10"/>
            <a:ext cx="4884383" cy="399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40454F-F9E3-8AEA-A7F7-E52096C629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02" r="21911"/>
          <a:stretch/>
        </p:blipFill>
        <p:spPr>
          <a:xfrm>
            <a:off x="5074877" y="10"/>
            <a:ext cx="7117118" cy="3995918"/>
          </a:xfrm>
          <a:prstGeom prst="rect">
            <a:avLst/>
          </a:prstGeom>
        </p:spPr>
      </p:pic>
      <p:sp>
        <p:nvSpPr>
          <p:cNvPr id="11315" name="Rectangle 11314">
            <a:extLst>
              <a:ext uri="{FF2B5EF4-FFF2-40B4-BE49-F238E27FC236}">
                <a16:creationId xmlns:a16="http://schemas.microsoft.com/office/drawing/2014/main" id="{62C5A04F-2AEB-4631-8314-A8B812E1E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317" name="Rectangle 11316">
            <a:extLst>
              <a:ext uri="{FF2B5EF4-FFF2-40B4-BE49-F238E27FC236}">
                <a16:creationId xmlns:a16="http://schemas.microsoft.com/office/drawing/2014/main" id="{4B2B1C70-BF3F-41BD-871B-63D8F911F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9240" y="4440602"/>
            <a:ext cx="6007608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Additional information, forms,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and contact information is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available on the RPO website</a:t>
            </a:r>
          </a:p>
        </p:txBody>
      </p:sp>
    </p:spTree>
    <p:extLst>
      <p:ext uri="{BB962C8B-B14F-4D97-AF65-F5344CB8AC3E}">
        <p14:creationId xmlns:p14="http://schemas.microsoft.com/office/powerpoint/2010/main" val="178306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b="1"/>
              <a:t>The Basics</a:t>
            </a:r>
          </a:p>
        </p:txBody>
      </p:sp>
      <p:pic>
        <p:nvPicPr>
          <p:cNvPr id="1028" name="Picture 4" descr="Image result for cotton rats in lung resear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3" b="17410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US" sz="1800"/>
              <a:t>At UVM, &gt;97% of the animals used in research are rats and mice.</a:t>
            </a:r>
          </a:p>
          <a:p>
            <a:r>
              <a:rPr lang="en-US" sz="1800"/>
              <a:t>Members of the IACUC are appointed by UVM’s Vice President for Research</a:t>
            </a:r>
          </a:p>
          <a:p>
            <a:r>
              <a:rPr lang="en-US" sz="1800"/>
              <a:t>IACUC must review and approve ALL animal use in teaching and research prior to any work with animals.</a:t>
            </a:r>
          </a:p>
          <a:p>
            <a:r>
              <a:rPr lang="en-US" sz="1800"/>
              <a:t>The IACUC Committee at UVM consists of scientists, non-scientists, biosafety experts, statisticians, community members, and a veterinarian. 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6465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>
                <a:latin typeface="+mj-lt"/>
                <a:ea typeface="+mj-ea"/>
                <a:cs typeface="+mj-cs"/>
              </a:rPr>
              <a:t>IACUC Purpose and Responsibilities</a:t>
            </a:r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SzPct val="150000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1700" dirty="0"/>
              <a:t> Oversight of every aspect of animal use for research and teaching at the institution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1700" dirty="0"/>
              <a:t>Maintain and review UVM, state, and government policies regarding use of animals at UVM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1700" dirty="0"/>
              <a:t> Conduct inspections to ensure that all UVM facilities involved in animal use are maintained adequately.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4098" name="Picture 2" descr="Image result for research m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1" r="5619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27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/>
              <a:t>What does the IACUC do?</a:t>
            </a:r>
          </a:p>
        </p:txBody>
      </p:sp>
      <p:sp>
        <p:nvSpPr>
          <p:cNvPr id="717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 dirty="0"/>
              <a:t>Meet monthly</a:t>
            </a:r>
          </a:p>
          <a:p>
            <a:r>
              <a:rPr lang="en-US" sz="2200" dirty="0"/>
              <a:t>Inspect (semiannually) all UVM animal facilities</a:t>
            </a:r>
          </a:p>
          <a:p>
            <a:r>
              <a:rPr lang="en-US" sz="2200" dirty="0"/>
              <a:t>Review animal welfare concerns</a:t>
            </a:r>
          </a:p>
          <a:p>
            <a:r>
              <a:rPr lang="en-US" sz="2200" dirty="0"/>
              <a:t>Review and approve all animal use in teaching and research prior to any work being done with animals.</a:t>
            </a:r>
          </a:p>
          <a:p>
            <a:r>
              <a:rPr lang="en-US" sz="2200" dirty="0"/>
              <a:t>Review each animal use protocol Triennially to ensure all work is conducted appropriately.</a:t>
            </a:r>
          </a:p>
          <a:p>
            <a:r>
              <a:rPr lang="en-US" sz="2200" dirty="0"/>
              <a:t>Review the entire UVM animal care program on a semiannual basis</a:t>
            </a:r>
          </a:p>
          <a:p>
            <a:endParaRPr lang="en-US" sz="2200" dirty="0"/>
          </a:p>
        </p:txBody>
      </p:sp>
      <p:pic>
        <p:nvPicPr>
          <p:cNvPr id="7170" name="Picture 2" descr="Image result for lab guinea p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8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438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4358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35477" y="440021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C95E5B9F-550F-A415-9CEB-6540C8A50E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3397434"/>
              </p:ext>
            </p:extLst>
          </p:nvPr>
        </p:nvGraphicFramePr>
        <p:xfrm>
          <a:off x="1266314" y="266700"/>
          <a:ext cx="9656323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3971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/>
              <a:t>The Three Rs in Animal Research</a:t>
            </a:r>
          </a:p>
        </p:txBody>
      </p:sp>
      <p:sp>
        <p:nvSpPr>
          <p:cNvPr id="3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Reduction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Refinement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Replacement</a:t>
            </a:r>
          </a:p>
        </p:txBody>
      </p:sp>
      <p:pic>
        <p:nvPicPr>
          <p:cNvPr id="15" name="Picture 6" descr="Image result for zebraf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9" r="1574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784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uide for the care and use of laboratory anim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2" b="10056"/>
          <a:stretch/>
        </p:blipFill>
        <p:spPr bwMode="auto">
          <a:xfrm>
            <a:off x="696146" y="643467"/>
            <a:ext cx="518630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guide for the care and use of agricultural animals in research and teach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8" r="1" b="8824"/>
          <a:stretch/>
        </p:blipFill>
        <p:spPr bwMode="auto">
          <a:xfrm>
            <a:off x="6300486" y="643467"/>
            <a:ext cx="520442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325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4C2F92FA-A0F9-7448-EA22-A31B058AF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9759" y="749030"/>
            <a:ext cx="6755626" cy="1353507"/>
          </a:xfrm>
        </p:spPr>
        <p:txBody>
          <a:bodyPr anchor="b">
            <a:normAutofit/>
          </a:bodyPr>
          <a:lstStyle/>
          <a:p>
            <a:r>
              <a:rPr lang="en-US" sz="5400" dirty="0"/>
              <a:t>USDA Pain Levels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AFA5A08-E03E-A17C-B532-04C677D71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8" y="0"/>
            <a:ext cx="2534831" cy="2600037"/>
          </a:xfrm>
          <a:prstGeom prst="rect">
            <a:avLst/>
          </a:prstGeom>
        </p:spPr>
      </p:pic>
      <p:sp>
        <p:nvSpPr>
          <p:cNvPr id="37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2F88F4-804E-5E96-C82E-733544EB7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006" y="3009739"/>
            <a:ext cx="7923332" cy="30992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662" y="2766059"/>
            <a:ext cx="4026097" cy="3413067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effectLst/>
                <a:latin typeface="Calibri" panose="020F0502020204030204" pitchFamily="34" charset="0"/>
              </a:rPr>
              <a:t>The USDA has designated pain levels that are used to classify the level of potential pain or distress in an animal use protocol</a:t>
            </a:r>
          </a:p>
          <a:p>
            <a:pPr marL="457200" lvl="1" indent="0">
              <a:buNone/>
            </a:pPr>
            <a:endParaRPr lang="en-US" sz="22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Calibri" panose="020F0502020204030204" pitchFamily="34" charset="0"/>
              </a:rPr>
              <a:t>Pain levels determine the level of review required.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Calibri" panose="020F0502020204030204" pitchFamily="34" charset="0"/>
              </a:rPr>
              <a:t>Our IACUC uses these categories regardless of species</a:t>
            </a:r>
          </a:p>
          <a:p>
            <a:pPr marL="457200" lvl="1" indent="0">
              <a:buNone/>
            </a:pPr>
            <a:endParaRPr lang="en-US" sz="22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A4CC269-26A1-9392-6C73-70C725EB7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62" y="6124473"/>
            <a:ext cx="4277322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33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Training Requirements</a:t>
            </a:r>
          </a:p>
        </p:txBody>
      </p:sp>
      <p:sp>
        <p:nvSpPr>
          <p:cNvPr id="4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97277" y="1929384"/>
            <a:ext cx="11848289" cy="4928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	IACUC Training is offered through </a:t>
            </a:r>
            <a:r>
              <a:rPr lang="en-US" sz="2400" b="1" dirty="0"/>
              <a:t>“CITI” (Collaborative Institutional Training Initiative)</a:t>
            </a: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          Required Training :	            Optional Training:		    Other Requirements: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7DE4C7E-19FF-639B-D461-825291B7B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36" y="3847169"/>
            <a:ext cx="2523134" cy="19066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F7C2B23-CA92-EB0D-2610-81075D7E0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791" y="3926156"/>
            <a:ext cx="3602005" cy="174864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D93B71E-FDB0-5166-B0A9-FA31693B0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0187" y="4328809"/>
            <a:ext cx="2461765" cy="5506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CD37DF9-F5F5-5504-5FD5-37372AD333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7907" y="251358"/>
            <a:ext cx="2915057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57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7356</TotalTime>
  <Words>706</Words>
  <Application>Microsoft Office PowerPoint</Application>
  <PresentationFormat>Widescreen</PresentationFormat>
  <Paragraphs>90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Institutional Animal Care and Use Committee</vt:lpstr>
      <vt:lpstr>The Basics</vt:lpstr>
      <vt:lpstr>PowerPoint Presentation</vt:lpstr>
      <vt:lpstr>What does the IACUC do?</vt:lpstr>
      <vt:lpstr>PowerPoint Presentation</vt:lpstr>
      <vt:lpstr>The Three Rs in Animal Research</vt:lpstr>
      <vt:lpstr>PowerPoint Presentation</vt:lpstr>
      <vt:lpstr>USDA Pain Levels</vt:lpstr>
      <vt:lpstr>Training Requirements</vt:lpstr>
      <vt:lpstr>Animal Use Protocol</vt:lpstr>
      <vt:lpstr>Protocol Submission Process</vt:lpstr>
      <vt:lpstr>Designated Review Process  (pain level B or C)</vt:lpstr>
      <vt:lpstr>Full Committee Review Process  (pain level D or E)</vt:lpstr>
      <vt:lpstr>Protocol Maintenance</vt:lpstr>
      <vt:lpstr>WWW.uvm.edu/rpo/</vt:lpstr>
    </vt:vector>
  </TitlesOfParts>
  <Company>University of Vermont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IACUC Research</dc:title>
  <dc:creator>Abbey Peterson</dc:creator>
  <cp:lastModifiedBy>Aubrie Moran (she/her)</cp:lastModifiedBy>
  <cp:revision>89</cp:revision>
  <dcterms:created xsi:type="dcterms:W3CDTF">2016-09-06T15:12:36Z</dcterms:created>
  <dcterms:modified xsi:type="dcterms:W3CDTF">2025-02-13T13:49:21Z</dcterms:modified>
</cp:coreProperties>
</file>