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5" r:id="rId16"/>
    <p:sldId id="272" r:id="rId17"/>
    <p:sldId id="271" r:id="rId18"/>
    <p:sldId id="279" r:id="rId19"/>
    <p:sldId id="273" r:id="rId20"/>
    <p:sldId id="274" r:id="rId21"/>
    <p:sldId id="277"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4A977-9AB3-4FC2-ACBA-9E9BF8B46DBD}" v="107" dt="2024-12-16T14:19:42.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96" d="100"/>
          <a:sy n="96" d="100"/>
        </p:scale>
        <p:origin x="8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C9FFE-BB3D-40BE-A8E6-9B0C9230E394}"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5329B0-E3DB-4F8B-8C58-0361D2FB348A}">
      <dgm:prSet custT="1"/>
      <dgm:spPr/>
      <dgm:t>
        <a:bodyPr/>
        <a:lstStyle/>
        <a:p>
          <a:pPr>
            <a:lnSpc>
              <a:spcPct val="100000"/>
            </a:lnSpc>
            <a:defRPr b="1"/>
          </a:pPr>
          <a:r>
            <a:rPr lang="en-US" sz="2000" dirty="0"/>
            <a:t>All personnel handling controlled substances MUST be listed on the CSC registration</a:t>
          </a:r>
        </a:p>
      </dgm:t>
    </dgm:pt>
    <dgm:pt modelId="{2D29BFFB-C3DA-424D-BDEB-F347CA8CFB88}" type="parTrans" cxnId="{28C50BC8-1F91-4F6F-A7E8-CF625B0A1612}">
      <dgm:prSet/>
      <dgm:spPr/>
      <dgm:t>
        <a:bodyPr/>
        <a:lstStyle/>
        <a:p>
          <a:endParaRPr lang="en-US"/>
        </a:p>
      </dgm:t>
    </dgm:pt>
    <dgm:pt modelId="{A00446FC-EF3C-4A7A-8B2B-DEAF28489818}" type="sibTrans" cxnId="{28C50BC8-1F91-4F6F-A7E8-CF625B0A1612}">
      <dgm:prSet/>
      <dgm:spPr/>
      <dgm:t>
        <a:bodyPr/>
        <a:lstStyle/>
        <a:p>
          <a:endParaRPr lang="en-US"/>
        </a:p>
      </dgm:t>
    </dgm:pt>
    <dgm:pt modelId="{671A80EF-CAE2-4528-9771-9A3C293BB8F9}" type="pres">
      <dgm:prSet presAssocID="{72CC9FFE-BB3D-40BE-A8E6-9B0C9230E394}" presName="root" presStyleCnt="0">
        <dgm:presLayoutVars>
          <dgm:dir/>
          <dgm:resizeHandles val="exact"/>
        </dgm:presLayoutVars>
      </dgm:prSet>
      <dgm:spPr/>
    </dgm:pt>
    <dgm:pt modelId="{9EEBDD2D-BE15-4105-9CC9-03C4BE44299A}" type="pres">
      <dgm:prSet presAssocID="{B65329B0-E3DB-4F8B-8C58-0361D2FB348A}" presName="compNode" presStyleCnt="0"/>
      <dgm:spPr/>
    </dgm:pt>
    <dgm:pt modelId="{32B33193-2D20-4AAA-BB34-E47F493333F8}" type="pres">
      <dgm:prSet presAssocID="{B65329B0-E3DB-4F8B-8C58-0361D2FB348A}" presName="iconRect" presStyleLbl="node1" presStyleIdx="0" presStyleCnt="1" custLinFactNeighborX="46631" custLinFactNeighborY="552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5064EA6A-F9B8-4610-85A1-D4FB2ACFAD28}" type="pres">
      <dgm:prSet presAssocID="{B65329B0-E3DB-4F8B-8C58-0361D2FB348A}" presName="iconSpace" presStyleCnt="0"/>
      <dgm:spPr/>
    </dgm:pt>
    <dgm:pt modelId="{744E5C54-D457-4E5F-B799-592F1B3CC47C}" type="pres">
      <dgm:prSet presAssocID="{B65329B0-E3DB-4F8B-8C58-0361D2FB348A}" presName="parTx" presStyleLbl="revTx" presStyleIdx="0" presStyleCnt="2" custScaleX="146957" custScaleY="159069" custLinFactNeighborX="-277" custLinFactNeighborY="36111">
        <dgm:presLayoutVars>
          <dgm:chMax val="0"/>
          <dgm:chPref val="0"/>
        </dgm:presLayoutVars>
      </dgm:prSet>
      <dgm:spPr/>
    </dgm:pt>
    <dgm:pt modelId="{2576BABD-F766-4F4D-A5B5-6BBB1D3B6858}" type="pres">
      <dgm:prSet presAssocID="{B65329B0-E3DB-4F8B-8C58-0361D2FB348A}" presName="txSpace" presStyleCnt="0"/>
      <dgm:spPr/>
    </dgm:pt>
    <dgm:pt modelId="{FDE90E9B-3CFB-4B89-9A58-328CB995CA15}" type="pres">
      <dgm:prSet presAssocID="{B65329B0-E3DB-4F8B-8C58-0361D2FB348A}" presName="desTx" presStyleLbl="revTx" presStyleIdx="1" presStyleCnt="2">
        <dgm:presLayoutVars/>
      </dgm:prSet>
      <dgm:spPr/>
    </dgm:pt>
  </dgm:ptLst>
  <dgm:cxnLst>
    <dgm:cxn modelId="{D8127519-544B-4769-9B0E-2AFCE17208F0}" type="presOf" srcId="{B65329B0-E3DB-4F8B-8C58-0361D2FB348A}" destId="{744E5C54-D457-4E5F-B799-592F1B3CC47C}" srcOrd="0" destOrd="0" presId="urn:microsoft.com/office/officeart/2018/2/layout/IconLabelDescriptionList"/>
    <dgm:cxn modelId="{DAD59C24-0CA2-474B-A128-A30A0AEAD791}" type="presOf" srcId="{72CC9FFE-BB3D-40BE-A8E6-9B0C9230E394}" destId="{671A80EF-CAE2-4528-9771-9A3C293BB8F9}" srcOrd="0" destOrd="0" presId="urn:microsoft.com/office/officeart/2018/2/layout/IconLabelDescriptionList"/>
    <dgm:cxn modelId="{28C50BC8-1F91-4F6F-A7E8-CF625B0A1612}" srcId="{72CC9FFE-BB3D-40BE-A8E6-9B0C9230E394}" destId="{B65329B0-E3DB-4F8B-8C58-0361D2FB348A}" srcOrd="0" destOrd="0" parTransId="{2D29BFFB-C3DA-424D-BDEB-F347CA8CFB88}" sibTransId="{A00446FC-EF3C-4A7A-8B2B-DEAF28489818}"/>
    <dgm:cxn modelId="{B7FE4A8A-DF50-4990-8C37-96280123046E}" type="presParOf" srcId="{671A80EF-CAE2-4528-9771-9A3C293BB8F9}" destId="{9EEBDD2D-BE15-4105-9CC9-03C4BE44299A}" srcOrd="0" destOrd="0" presId="urn:microsoft.com/office/officeart/2018/2/layout/IconLabelDescriptionList"/>
    <dgm:cxn modelId="{F1848D33-9AB2-447E-AFF9-241BE3AAEB18}" type="presParOf" srcId="{9EEBDD2D-BE15-4105-9CC9-03C4BE44299A}" destId="{32B33193-2D20-4AAA-BB34-E47F493333F8}" srcOrd="0" destOrd="0" presId="urn:microsoft.com/office/officeart/2018/2/layout/IconLabelDescriptionList"/>
    <dgm:cxn modelId="{F02FB1FE-AC17-4309-A14E-35E1BDCD63D3}" type="presParOf" srcId="{9EEBDD2D-BE15-4105-9CC9-03C4BE44299A}" destId="{5064EA6A-F9B8-4610-85A1-D4FB2ACFAD28}" srcOrd="1" destOrd="0" presId="urn:microsoft.com/office/officeart/2018/2/layout/IconLabelDescriptionList"/>
    <dgm:cxn modelId="{9E0DC5CF-0EC1-499D-93D0-60232072C1D4}" type="presParOf" srcId="{9EEBDD2D-BE15-4105-9CC9-03C4BE44299A}" destId="{744E5C54-D457-4E5F-B799-592F1B3CC47C}" srcOrd="2" destOrd="0" presId="urn:microsoft.com/office/officeart/2018/2/layout/IconLabelDescriptionList"/>
    <dgm:cxn modelId="{2F39E3DF-3A98-4C73-9918-33F417F10BDA}" type="presParOf" srcId="{9EEBDD2D-BE15-4105-9CC9-03C4BE44299A}" destId="{2576BABD-F766-4F4D-A5B5-6BBB1D3B6858}" srcOrd="3" destOrd="0" presId="urn:microsoft.com/office/officeart/2018/2/layout/IconLabelDescriptionList"/>
    <dgm:cxn modelId="{9C5BF98B-65FD-48C3-9BC6-5D1F4F9CD77A}" type="presParOf" srcId="{9EEBDD2D-BE15-4105-9CC9-03C4BE44299A}" destId="{FDE90E9B-3CFB-4B89-9A58-328CB995CA1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A2412-283C-4DD9-982A-C4A5A0068DD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8379E5-F5F1-43EE-AED9-082409F40994}">
      <dgm:prSet/>
      <dgm:spPr/>
      <dgm:t>
        <a:bodyPr/>
        <a:lstStyle/>
        <a:p>
          <a:r>
            <a:rPr lang="en-US"/>
            <a:t>Purchases MUST be made using a UVM Purchase Order</a:t>
          </a:r>
        </a:p>
      </dgm:t>
    </dgm:pt>
    <dgm:pt modelId="{A8455C7F-7703-46A2-BA82-F16A80D46C4E}" type="parTrans" cxnId="{CEF6CCCB-A67B-4E08-804E-45746DC9AB2E}">
      <dgm:prSet/>
      <dgm:spPr/>
      <dgm:t>
        <a:bodyPr/>
        <a:lstStyle/>
        <a:p>
          <a:endParaRPr lang="en-US"/>
        </a:p>
      </dgm:t>
    </dgm:pt>
    <dgm:pt modelId="{20DA74F6-19E1-44CA-BB53-50C5884F2E25}" type="sibTrans" cxnId="{CEF6CCCB-A67B-4E08-804E-45746DC9AB2E}">
      <dgm:prSet/>
      <dgm:spPr/>
      <dgm:t>
        <a:bodyPr/>
        <a:lstStyle/>
        <a:p>
          <a:endParaRPr lang="en-US"/>
        </a:p>
      </dgm:t>
    </dgm:pt>
    <dgm:pt modelId="{388F71D7-F0CB-4CB9-8E12-55A23B0B1F51}">
      <dgm:prSet/>
      <dgm:spPr/>
      <dgm:t>
        <a:bodyPr/>
        <a:lstStyle/>
        <a:p>
          <a:r>
            <a:rPr lang="en-US"/>
            <a:t>The Purchasing Department always contacts RPO to ensure the lab has approval</a:t>
          </a:r>
        </a:p>
      </dgm:t>
    </dgm:pt>
    <dgm:pt modelId="{D40216BE-47EB-45A4-B0B7-9216B0202CC7}" type="parTrans" cxnId="{031DA09D-D206-4184-A64F-37D65B27A621}">
      <dgm:prSet/>
      <dgm:spPr/>
      <dgm:t>
        <a:bodyPr/>
        <a:lstStyle/>
        <a:p>
          <a:endParaRPr lang="en-US"/>
        </a:p>
      </dgm:t>
    </dgm:pt>
    <dgm:pt modelId="{D2BB555F-156E-4303-97D6-199D0BE8908F}" type="sibTrans" cxnId="{031DA09D-D206-4184-A64F-37D65B27A621}">
      <dgm:prSet/>
      <dgm:spPr/>
      <dgm:t>
        <a:bodyPr/>
        <a:lstStyle/>
        <a:p>
          <a:endParaRPr lang="en-US"/>
        </a:p>
      </dgm:t>
    </dgm:pt>
    <dgm:pt modelId="{40F8B0E1-6C73-4EC2-A68A-D2E58EB1160A}">
      <dgm:prSet/>
      <dgm:spPr/>
      <dgm:t>
        <a:bodyPr/>
        <a:lstStyle/>
        <a:p>
          <a:r>
            <a:rPr lang="en-US"/>
            <a:t>RPO checks the registration, approved drugs, expiration date, and personnel training</a:t>
          </a:r>
        </a:p>
      </dgm:t>
    </dgm:pt>
    <dgm:pt modelId="{9472347E-2521-43BB-B28D-A783676FF9FB}" type="parTrans" cxnId="{8343EB74-9DDC-4ACA-872E-26D1B78A839C}">
      <dgm:prSet/>
      <dgm:spPr/>
      <dgm:t>
        <a:bodyPr/>
        <a:lstStyle/>
        <a:p>
          <a:endParaRPr lang="en-US"/>
        </a:p>
      </dgm:t>
    </dgm:pt>
    <dgm:pt modelId="{A92B189E-2F52-478A-A236-5B98B918402D}" type="sibTrans" cxnId="{8343EB74-9DDC-4ACA-872E-26D1B78A839C}">
      <dgm:prSet/>
      <dgm:spPr/>
      <dgm:t>
        <a:bodyPr/>
        <a:lstStyle/>
        <a:p>
          <a:endParaRPr lang="en-US"/>
        </a:p>
      </dgm:t>
    </dgm:pt>
    <dgm:pt modelId="{F1B7E4B6-2D04-4CAB-8C78-1E98936CEA57}">
      <dgm:prSet/>
      <dgm:spPr/>
      <dgm:t>
        <a:bodyPr/>
        <a:lstStyle/>
        <a:p>
          <a:r>
            <a:rPr lang="en-US"/>
            <a:t>When the order comes in, the invoice must be saved</a:t>
          </a:r>
        </a:p>
      </dgm:t>
    </dgm:pt>
    <dgm:pt modelId="{4CD96A56-8B8C-4D35-B1CE-6416E7600D02}" type="parTrans" cxnId="{E79DFAA0-6870-4801-ACD9-DCF569D4E812}">
      <dgm:prSet/>
      <dgm:spPr/>
      <dgm:t>
        <a:bodyPr/>
        <a:lstStyle/>
        <a:p>
          <a:endParaRPr lang="en-US"/>
        </a:p>
      </dgm:t>
    </dgm:pt>
    <dgm:pt modelId="{95DF7631-63B0-45A2-8E1F-EEEABF6C413F}" type="sibTrans" cxnId="{E79DFAA0-6870-4801-ACD9-DCF569D4E812}">
      <dgm:prSet/>
      <dgm:spPr/>
      <dgm:t>
        <a:bodyPr/>
        <a:lstStyle/>
        <a:p>
          <a:endParaRPr lang="en-US"/>
        </a:p>
      </dgm:t>
    </dgm:pt>
    <dgm:pt modelId="{C3090371-B210-4C32-BE04-73512E8087FE}" type="pres">
      <dgm:prSet presAssocID="{5A4A2412-283C-4DD9-982A-C4A5A0068DD3}" presName="root" presStyleCnt="0">
        <dgm:presLayoutVars>
          <dgm:dir/>
          <dgm:resizeHandles val="exact"/>
        </dgm:presLayoutVars>
      </dgm:prSet>
      <dgm:spPr/>
    </dgm:pt>
    <dgm:pt modelId="{08B22348-ABAC-4AAC-9CF2-0DDDE89AF68E}" type="pres">
      <dgm:prSet presAssocID="{038379E5-F5F1-43EE-AED9-082409F40994}" presName="compNode" presStyleCnt="0"/>
      <dgm:spPr/>
    </dgm:pt>
    <dgm:pt modelId="{B769CB68-177D-406B-BACA-A66774562F35}" type="pres">
      <dgm:prSet presAssocID="{038379E5-F5F1-43EE-AED9-082409F409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CEEC0072-91F4-49C1-BA0B-A3398B51CE45}" type="pres">
      <dgm:prSet presAssocID="{038379E5-F5F1-43EE-AED9-082409F40994}" presName="spaceRect" presStyleCnt="0"/>
      <dgm:spPr/>
    </dgm:pt>
    <dgm:pt modelId="{75F52F10-FC5A-4102-8AC3-5B22D762B29D}" type="pres">
      <dgm:prSet presAssocID="{038379E5-F5F1-43EE-AED9-082409F40994}" presName="textRect" presStyleLbl="revTx" presStyleIdx="0" presStyleCnt="4">
        <dgm:presLayoutVars>
          <dgm:chMax val="1"/>
          <dgm:chPref val="1"/>
        </dgm:presLayoutVars>
      </dgm:prSet>
      <dgm:spPr/>
    </dgm:pt>
    <dgm:pt modelId="{97A70647-4866-4A50-8AA2-38F060587161}" type="pres">
      <dgm:prSet presAssocID="{20DA74F6-19E1-44CA-BB53-50C5884F2E25}" presName="sibTrans" presStyleCnt="0"/>
      <dgm:spPr/>
    </dgm:pt>
    <dgm:pt modelId="{EE767BC9-3402-40FF-80B7-FFA654265C0B}" type="pres">
      <dgm:prSet presAssocID="{388F71D7-F0CB-4CB9-8E12-55A23B0B1F51}" presName="compNode" presStyleCnt="0"/>
      <dgm:spPr/>
    </dgm:pt>
    <dgm:pt modelId="{989BE5EA-F5C0-4028-AA52-67D097A1C024}" type="pres">
      <dgm:prSet presAssocID="{388F71D7-F0CB-4CB9-8E12-55A23B0B1F5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lephone with solid fill"/>
        </a:ext>
      </dgm:extLst>
    </dgm:pt>
    <dgm:pt modelId="{7D82D997-22C7-4801-BE3C-AF584F849000}" type="pres">
      <dgm:prSet presAssocID="{388F71D7-F0CB-4CB9-8E12-55A23B0B1F51}" presName="spaceRect" presStyleCnt="0"/>
      <dgm:spPr/>
    </dgm:pt>
    <dgm:pt modelId="{13F996FD-191F-4899-A35E-B8007BFD4D77}" type="pres">
      <dgm:prSet presAssocID="{388F71D7-F0CB-4CB9-8E12-55A23B0B1F51}" presName="textRect" presStyleLbl="revTx" presStyleIdx="1" presStyleCnt="4">
        <dgm:presLayoutVars>
          <dgm:chMax val="1"/>
          <dgm:chPref val="1"/>
        </dgm:presLayoutVars>
      </dgm:prSet>
      <dgm:spPr/>
    </dgm:pt>
    <dgm:pt modelId="{17957828-335D-40B7-B519-E21DEEB309F6}" type="pres">
      <dgm:prSet presAssocID="{D2BB555F-156E-4303-97D6-199D0BE8908F}" presName="sibTrans" presStyleCnt="0"/>
      <dgm:spPr/>
    </dgm:pt>
    <dgm:pt modelId="{252F5353-87D8-4AA8-B7A8-E296EC2B5A91}" type="pres">
      <dgm:prSet presAssocID="{40F8B0E1-6C73-4EC2-A68A-D2E58EB1160A}" presName="compNode" presStyleCnt="0"/>
      <dgm:spPr/>
    </dgm:pt>
    <dgm:pt modelId="{07888664-9838-49F7-801A-F2DFB514B7D7}" type="pres">
      <dgm:prSet presAssocID="{40F8B0E1-6C73-4EC2-A68A-D2E58EB1160A}"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Partially Checked with solid fill"/>
        </a:ext>
      </dgm:extLst>
    </dgm:pt>
    <dgm:pt modelId="{D514B9F4-6EBE-4C22-A031-C5AC3805763C}" type="pres">
      <dgm:prSet presAssocID="{40F8B0E1-6C73-4EC2-A68A-D2E58EB1160A}" presName="spaceRect" presStyleCnt="0"/>
      <dgm:spPr/>
    </dgm:pt>
    <dgm:pt modelId="{DE17499F-7892-4138-A1C8-2EE5D1B8BB85}" type="pres">
      <dgm:prSet presAssocID="{40F8B0E1-6C73-4EC2-A68A-D2E58EB1160A}" presName="textRect" presStyleLbl="revTx" presStyleIdx="2" presStyleCnt="4">
        <dgm:presLayoutVars>
          <dgm:chMax val="1"/>
          <dgm:chPref val="1"/>
        </dgm:presLayoutVars>
      </dgm:prSet>
      <dgm:spPr/>
    </dgm:pt>
    <dgm:pt modelId="{680D8E57-BBDB-4C1E-930F-B4B9CF5B831F}" type="pres">
      <dgm:prSet presAssocID="{A92B189E-2F52-478A-A236-5B98B918402D}" presName="sibTrans" presStyleCnt="0"/>
      <dgm:spPr/>
    </dgm:pt>
    <dgm:pt modelId="{A744A53F-B308-42E5-A2F6-509BDD1EDD29}" type="pres">
      <dgm:prSet presAssocID="{F1B7E4B6-2D04-4CAB-8C78-1E98936CEA57}" presName="compNode" presStyleCnt="0"/>
      <dgm:spPr/>
    </dgm:pt>
    <dgm:pt modelId="{946984AE-D1EC-4BDE-999E-0F01F1C45FDB}" type="pres">
      <dgm:prSet presAssocID="{F1B7E4B6-2D04-4CAB-8C78-1E98936CEA5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Open book outline"/>
        </a:ext>
      </dgm:extLst>
    </dgm:pt>
    <dgm:pt modelId="{391F8D74-BC5E-4F3E-BB25-CCF02AB46EB9}" type="pres">
      <dgm:prSet presAssocID="{F1B7E4B6-2D04-4CAB-8C78-1E98936CEA57}" presName="spaceRect" presStyleCnt="0"/>
      <dgm:spPr/>
    </dgm:pt>
    <dgm:pt modelId="{720B0D93-19F7-454F-BBC3-68454199468F}" type="pres">
      <dgm:prSet presAssocID="{F1B7E4B6-2D04-4CAB-8C78-1E98936CEA57}" presName="textRect" presStyleLbl="revTx" presStyleIdx="3" presStyleCnt="4">
        <dgm:presLayoutVars>
          <dgm:chMax val="1"/>
          <dgm:chPref val="1"/>
        </dgm:presLayoutVars>
      </dgm:prSet>
      <dgm:spPr/>
    </dgm:pt>
  </dgm:ptLst>
  <dgm:cxnLst>
    <dgm:cxn modelId="{9076903B-879B-4256-8980-0FEF1B1150D8}" type="presOf" srcId="{388F71D7-F0CB-4CB9-8E12-55A23B0B1F51}" destId="{13F996FD-191F-4899-A35E-B8007BFD4D77}" srcOrd="0" destOrd="0" presId="urn:microsoft.com/office/officeart/2018/2/layout/IconLabelList"/>
    <dgm:cxn modelId="{8343EB74-9DDC-4ACA-872E-26D1B78A839C}" srcId="{5A4A2412-283C-4DD9-982A-C4A5A0068DD3}" destId="{40F8B0E1-6C73-4EC2-A68A-D2E58EB1160A}" srcOrd="2" destOrd="0" parTransId="{9472347E-2521-43BB-B28D-A783676FF9FB}" sibTransId="{A92B189E-2F52-478A-A236-5B98B918402D}"/>
    <dgm:cxn modelId="{713BFF84-A5D3-4302-A30B-764B11851CD6}" type="presOf" srcId="{40F8B0E1-6C73-4EC2-A68A-D2E58EB1160A}" destId="{DE17499F-7892-4138-A1C8-2EE5D1B8BB85}" srcOrd="0" destOrd="0" presId="urn:microsoft.com/office/officeart/2018/2/layout/IconLabelList"/>
    <dgm:cxn modelId="{031DA09D-D206-4184-A64F-37D65B27A621}" srcId="{5A4A2412-283C-4DD9-982A-C4A5A0068DD3}" destId="{388F71D7-F0CB-4CB9-8E12-55A23B0B1F51}" srcOrd="1" destOrd="0" parTransId="{D40216BE-47EB-45A4-B0B7-9216B0202CC7}" sibTransId="{D2BB555F-156E-4303-97D6-199D0BE8908F}"/>
    <dgm:cxn modelId="{E79DFAA0-6870-4801-ACD9-DCF569D4E812}" srcId="{5A4A2412-283C-4DD9-982A-C4A5A0068DD3}" destId="{F1B7E4B6-2D04-4CAB-8C78-1E98936CEA57}" srcOrd="3" destOrd="0" parTransId="{4CD96A56-8B8C-4D35-B1CE-6416E7600D02}" sibTransId="{95DF7631-63B0-45A2-8E1F-EEEABF6C413F}"/>
    <dgm:cxn modelId="{68E0E5A5-4CB2-42F3-A4BF-66D094C8AC79}" type="presOf" srcId="{F1B7E4B6-2D04-4CAB-8C78-1E98936CEA57}" destId="{720B0D93-19F7-454F-BBC3-68454199468F}" srcOrd="0" destOrd="0" presId="urn:microsoft.com/office/officeart/2018/2/layout/IconLabelList"/>
    <dgm:cxn modelId="{35FE95AC-ACBB-4B30-9E30-935B2D8E3AC4}" type="presOf" srcId="{038379E5-F5F1-43EE-AED9-082409F40994}" destId="{75F52F10-FC5A-4102-8AC3-5B22D762B29D}" srcOrd="0" destOrd="0" presId="urn:microsoft.com/office/officeart/2018/2/layout/IconLabelList"/>
    <dgm:cxn modelId="{CEF6CCCB-A67B-4E08-804E-45746DC9AB2E}" srcId="{5A4A2412-283C-4DD9-982A-C4A5A0068DD3}" destId="{038379E5-F5F1-43EE-AED9-082409F40994}" srcOrd="0" destOrd="0" parTransId="{A8455C7F-7703-46A2-BA82-F16A80D46C4E}" sibTransId="{20DA74F6-19E1-44CA-BB53-50C5884F2E25}"/>
    <dgm:cxn modelId="{9DE0FBF7-FDD8-45C4-BC45-70E307AD08B4}" type="presOf" srcId="{5A4A2412-283C-4DD9-982A-C4A5A0068DD3}" destId="{C3090371-B210-4C32-BE04-73512E8087FE}" srcOrd="0" destOrd="0" presId="urn:microsoft.com/office/officeart/2018/2/layout/IconLabelList"/>
    <dgm:cxn modelId="{850C43A5-D3A3-4368-9C87-C078621837DF}" type="presParOf" srcId="{C3090371-B210-4C32-BE04-73512E8087FE}" destId="{08B22348-ABAC-4AAC-9CF2-0DDDE89AF68E}" srcOrd="0" destOrd="0" presId="urn:microsoft.com/office/officeart/2018/2/layout/IconLabelList"/>
    <dgm:cxn modelId="{BA713B7E-276F-48EE-B5D6-9B748EC69992}" type="presParOf" srcId="{08B22348-ABAC-4AAC-9CF2-0DDDE89AF68E}" destId="{B769CB68-177D-406B-BACA-A66774562F35}" srcOrd="0" destOrd="0" presId="urn:microsoft.com/office/officeart/2018/2/layout/IconLabelList"/>
    <dgm:cxn modelId="{5D8D4744-933C-4D32-BCBF-FA1EADA039FC}" type="presParOf" srcId="{08B22348-ABAC-4AAC-9CF2-0DDDE89AF68E}" destId="{CEEC0072-91F4-49C1-BA0B-A3398B51CE45}" srcOrd="1" destOrd="0" presId="urn:microsoft.com/office/officeart/2018/2/layout/IconLabelList"/>
    <dgm:cxn modelId="{2C68CEBE-EBC0-46F6-B8EA-B46292DE1054}" type="presParOf" srcId="{08B22348-ABAC-4AAC-9CF2-0DDDE89AF68E}" destId="{75F52F10-FC5A-4102-8AC3-5B22D762B29D}" srcOrd="2" destOrd="0" presId="urn:microsoft.com/office/officeart/2018/2/layout/IconLabelList"/>
    <dgm:cxn modelId="{3DEE64A3-3F87-43F2-80FD-A74FF465D80C}" type="presParOf" srcId="{C3090371-B210-4C32-BE04-73512E8087FE}" destId="{97A70647-4866-4A50-8AA2-38F060587161}" srcOrd="1" destOrd="0" presId="urn:microsoft.com/office/officeart/2018/2/layout/IconLabelList"/>
    <dgm:cxn modelId="{41CC43E4-CB06-4094-8118-77DD3C3ABBFB}" type="presParOf" srcId="{C3090371-B210-4C32-BE04-73512E8087FE}" destId="{EE767BC9-3402-40FF-80B7-FFA654265C0B}" srcOrd="2" destOrd="0" presId="urn:microsoft.com/office/officeart/2018/2/layout/IconLabelList"/>
    <dgm:cxn modelId="{A47B2729-B510-41F5-BC44-4A79DB014F94}" type="presParOf" srcId="{EE767BC9-3402-40FF-80B7-FFA654265C0B}" destId="{989BE5EA-F5C0-4028-AA52-67D097A1C024}" srcOrd="0" destOrd="0" presId="urn:microsoft.com/office/officeart/2018/2/layout/IconLabelList"/>
    <dgm:cxn modelId="{7FEC6ED2-14B5-4366-AA4B-267385E22B7B}" type="presParOf" srcId="{EE767BC9-3402-40FF-80B7-FFA654265C0B}" destId="{7D82D997-22C7-4801-BE3C-AF584F849000}" srcOrd="1" destOrd="0" presId="urn:microsoft.com/office/officeart/2018/2/layout/IconLabelList"/>
    <dgm:cxn modelId="{FB340C0D-1441-479D-9AA2-675866C5600C}" type="presParOf" srcId="{EE767BC9-3402-40FF-80B7-FFA654265C0B}" destId="{13F996FD-191F-4899-A35E-B8007BFD4D77}" srcOrd="2" destOrd="0" presId="urn:microsoft.com/office/officeart/2018/2/layout/IconLabelList"/>
    <dgm:cxn modelId="{A27232ED-424B-483B-8BCA-142FBEFF1FEA}" type="presParOf" srcId="{C3090371-B210-4C32-BE04-73512E8087FE}" destId="{17957828-335D-40B7-B519-E21DEEB309F6}" srcOrd="3" destOrd="0" presId="urn:microsoft.com/office/officeart/2018/2/layout/IconLabelList"/>
    <dgm:cxn modelId="{1F5C4193-6397-4076-934C-151F48AA4806}" type="presParOf" srcId="{C3090371-B210-4C32-BE04-73512E8087FE}" destId="{252F5353-87D8-4AA8-B7A8-E296EC2B5A91}" srcOrd="4" destOrd="0" presId="urn:microsoft.com/office/officeart/2018/2/layout/IconLabelList"/>
    <dgm:cxn modelId="{07A3045E-8E13-44AB-8BEA-792986FAF7AE}" type="presParOf" srcId="{252F5353-87D8-4AA8-B7A8-E296EC2B5A91}" destId="{07888664-9838-49F7-801A-F2DFB514B7D7}" srcOrd="0" destOrd="0" presId="urn:microsoft.com/office/officeart/2018/2/layout/IconLabelList"/>
    <dgm:cxn modelId="{B8155A49-F228-4953-B29B-58C422B1EB18}" type="presParOf" srcId="{252F5353-87D8-4AA8-B7A8-E296EC2B5A91}" destId="{D514B9F4-6EBE-4C22-A031-C5AC3805763C}" srcOrd="1" destOrd="0" presId="urn:microsoft.com/office/officeart/2018/2/layout/IconLabelList"/>
    <dgm:cxn modelId="{554FE34C-A33B-40A3-A392-0D98D26C1B16}" type="presParOf" srcId="{252F5353-87D8-4AA8-B7A8-E296EC2B5A91}" destId="{DE17499F-7892-4138-A1C8-2EE5D1B8BB85}" srcOrd="2" destOrd="0" presId="urn:microsoft.com/office/officeart/2018/2/layout/IconLabelList"/>
    <dgm:cxn modelId="{89A0A0DA-32C7-418C-8360-F4C48C708933}" type="presParOf" srcId="{C3090371-B210-4C32-BE04-73512E8087FE}" destId="{680D8E57-BBDB-4C1E-930F-B4B9CF5B831F}" srcOrd="5" destOrd="0" presId="urn:microsoft.com/office/officeart/2018/2/layout/IconLabelList"/>
    <dgm:cxn modelId="{E3D2D55A-0E78-474F-B761-B7F11C3C7B5B}" type="presParOf" srcId="{C3090371-B210-4C32-BE04-73512E8087FE}" destId="{A744A53F-B308-42E5-A2F6-509BDD1EDD29}" srcOrd="6" destOrd="0" presId="urn:microsoft.com/office/officeart/2018/2/layout/IconLabelList"/>
    <dgm:cxn modelId="{4CBB88C1-1B1A-4DE4-BBBC-1E56B30E76D5}" type="presParOf" srcId="{A744A53F-B308-42E5-A2F6-509BDD1EDD29}" destId="{946984AE-D1EC-4BDE-999E-0F01F1C45FDB}" srcOrd="0" destOrd="0" presId="urn:microsoft.com/office/officeart/2018/2/layout/IconLabelList"/>
    <dgm:cxn modelId="{BFDC4D82-C607-492B-B599-A34E60560209}" type="presParOf" srcId="{A744A53F-B308-42E5-A2F6-509BDD1EDD29}" destId="{391F8D74-BC5E-4F3E-BB25-CCF02AB46EB9}" srcOrd="1" destOrd="0" presId="urn:microsoft.com/office/officeart/2018/2/layout/IconLabelList"/>
    <dgm:cxn modelId="{9670B84D-32CA-4558-A4B1-1A4250434C04}" type="presParOf" srcId="{A744A53F-B308-42E5-A2F6-509BDD1EDD29}" destId="{720B0D93-19F7-454F-BBC3-68454199468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2AB0B-7548-4657-ADCD-7C37B340153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377B039-2AF0-4A81-95D9-AAF142E32AE2}">
      <dgm:prSet/>
      <dgm:spPr/>
      <dgm:t>
        <a:bodyPr/>
        <a:lstStyle/>
        <a:p>
          <a:r>
            <a:rPr lang="en-US" dirty="0"/>
            <a:t>Fill out the Questionnaire for Access to CS for Research Purposes by Non-DEA Registration Holders</a:t>
          </a:r>
        </a:p>
      </dgm:t>
    </dgm:pt>
    <dgm:pt modelId="{34EDB8AE-EA1F-45D3-9039-C74A54E91EB7}" type="parTrans" cxnId="{1FF10A06-5BF8-46DF-BBEA-7BD464201346}">
      <dgm:prSet/>
      <dgm:spPr/>
      <dgm:t>
        <a:bodyPr/>
        <a:lstStyle/>
        <a:p>
          <a:endParaRPr lang="en-US"/>
        </a:p>
      </dgm:t>
    </dgm:pt>
    <dgm:pt modelId="{5AAE95A5-87BA-4C28-AC5C-85E91E15DD79}" type="sibTrans" cxnId="{1FF10A06-5BF8-46DF-BBEA-7BD464201346}">
      <dgm:prSet/>
      <dgm:spPr/>
      <dgm:t>
        <a:bodyPr/>
        <a:lstStyle/>
        <a:p>
          <a:endParaRPr lang="en-US"/>
        </a:p>
      </dgm:t>
    </dgm:pt>
    <dgm:pt modelId="{B6F72CD5-4D8C-4333-AC88-C6C29050208A}">
      <dgm:prSet/>
      <dgm:spPr/>
      <dgm:t>
        <a:bodyPr/>
        <a:lstStyle/>
        <a:p>
          <a:r>
            <a:rPr lang="en-US" dirty="0"/>
            <a:t>Take the DEA training online- required every 3 years</a:t>
          </a:r>
        </a:p>
      </dgm:t>
    </dgm:pt>
    <dgm:pt modelId="{0F413A1F-88E6-43C6-AA26-318F937E9E8E}" type="parTrans" cxnId="{AF6BC699-5CFF-4503-9BFF-D428CB5C907B}">
      <dgm:prSet/>
      <dgm:spPr/>
      <dgm:t>
        <a:bodyPr/>
        <a:lstStyle/>
        <a:p>
          <a:endParaRPr lang="en-US"/>
        </a:p>
      </dgm:t>
    </dgm:pt>
    <dgm:pt modelId="{F33A7D15-F442-41B7-9556-8942ED7C3119}" type="sibTrans" cxnId="{AF6BC699-5CFF-4503-9BFF-D428CB5C907B}">
      <dgm:prSet/>
      <dgm:spPr/>
      <dgm:t>
        <a:bodyPr/>
        <a:lstStyle/>
        <a:p>
          <a:endParaRPr lang="en-US"/>
        </a:p>
      </dgm:t>
    </dgm:pt>
    <dgm:pt modelId="{5520EF00-B289-4266-B67F-3A95BED8276D}">
      <dgm:prSet/>
      <dgm:spPr/>
      <dgm:t>
        <a:bodyPr/>
        <a:lstStyle/>
        <a:p>
          <a:r>
            <a:rPr lang="en-US"/>
            <a:t>Submit an amendment to the CSC Registration</a:t>
          </a:r>
        </a:p>
      </dgm:t>
    </dgm:pt>
    <dgm:pt modelId="{E4685C68-9267-4D0E-BC9D-30518A4AA6B8}" type="parTrans" cxnId="{751F129A-20C3-4E91-AF76-69EBB15F8AD5}">
      <dgm:prSet/>
      <dgm:spPr/>
      <dgm:t>
        <a:bodyPr/>
        <a:lstStyle/>
        <a:p>
          <a:endParaRPr lang="en-US"/>
        </a:p>
      </dgm:t>
    </dgm:pt>
    <dgm:pt modelId="{8AA0CB96-B56A-4EC3-B182-8F27BEF97365}" type="sibTrans" cxnId="{751F129A-20C3-4E91-AF76-69EBB15F8AD5}">
      <dgm:prSet/>
      <dgm:spPr/>
      <dgm:t>
        <a:bodyPr/>
        <a:lstStyle/>
        <a:p>
          <a:endParaRPr lang="en-US"/>
        </a:p>
      </dgm:t>
    </dgm:pt>
    <dgm:pt modelId="{0F8CF032-E245-4587-8364-67666D5E7360}" type="pres">
      <dgm:prSet presAssocID="{EC32AB0B-7548-4657-ADCD-7C37B3401531}" presName="root" presStyleCnt="0">
        <dgm:presLayoutVars>
          <dgm:dir/>
          <dgm:resizeHandles val="exact"/>
        </dgm:presLayoutVars>
      </dgm:prSet>
      <dgm:spPr/>
    </dgm:pt>
    <dgm:pt modelId="{C57BA377-B290-4440-A82E-55C01BE4FD44}" type="pres">
      <dgm:prSet presAssocID="{3377B039-2AF0-4A81-95D9-AAF142E32AE2}" presName="compNode" presStyleCnt="0"/>
      <dgm:spPr/>
    </dgm:pt>
    <dgm:pt modelId="{E751D502-0BC9-4F06-ABA7-57D2A176E142}" type="pres">
      <dgm:prSet presAssocID="{3377B039-2AF0-4A81-95D9-AAF142E32AE2}" presName="bgRect" presStyleLbl="bgShp" presStyleIdx="0" presStyleCnt="3"/>
      <dgm:spPr/>
    </dgm:pt>
    <dgm:pt modelId="{27C75484-0F24-458B-8E30-9C75644E7652}" type="pres">
      <dgm:prSet presAssocID="{3377B039-2AF0-4A81-95D9-AAF142E3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FEB2B1B7-5D40-4C4F-BC0F-47C73656AB4E}" type="pres">
      <dgm:prSet presAssocID="{3377B039-2AF0-4A81-95D9-AAF142E32AE2}" presName="spaceRect" presStyleCnt="0"/>
      <dgm:spPr/>
    </dgm:pt>
    <dgm:pt modelId="{E10B350D-2D63-485B-9F0F-8A272EDD7EE4}" type="pres">
      <dgm:prSet presAssocID="{3377B039-2AF0-4A81-95D9-AAF142E32AE2}" presName="parTx" presStyleLbl="revTx" presStyleIdx="0" presStyleCnt="3">
        <dgm:presLayoutVars>
          <dgm:chMax val="0"/>
          <dgm:chPref val="0"/>
        </dgm:presLayoutVars>
      </dgm:prSet>
      <dgm:spPr/>
    </dgm:pt>
    <dgm:pt modelId="{65B65298-7F6F-452C-8DFE-94A8E49853DD}" type="pres">
      <dgm:prSet presAssocID="{5AAE95A5-87BA-4C28-AC5C-85E91E15DD79}" presName="sibTrans" presStyleCnt="0"/>
      <dgm:spPr/>
    </dgm:pt>
    <dgm:pt modelId="{DE0506AC-3C09-4904-A1DC-420CE60B65FB}" type="pres">
      <dgm:prSet presAssocID="{B6F72CD5-4D8C-4333-AC88-C6C29050208A}" presName="compNode" presStyleCnt="0"/>
      <dgm:spPr/>
    </dgm:pt>
    <dgm:pt modelId="{C024DB90-BE98-4A0D-993B-844AF321F78F}" type="pres">
      <dgm:prSet presAssocID="{B6F72CD5-4D8C-4333-AC88-C6C29050208A}" presName="bgRect" presStyleLbl="bgShp" presStyleIdx="1" presStyleCnt="3"/>
      <dgm:spPr/>
    </dgm:pt>
    <dgm:pt modelId="{1F3278FF-FB92-4DEA-BE3C-F9F1D948AE21}" type="pres">
      <dgm:prSet presAssocID="{B6F72CD5-4D8C-4333-AC88-C6C29050208A}" presName="iconRect" presStyleLbl="node1" presStyleIdx="1" presStyleCnt="3" custLinFactNeighborX="-955" custLinFactNeighborY="124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Partially Crossed with solid fill"/>
        </a:ext>
      </dgm:extLst>
    </dgm:pt>
    <dgm:pt modelId="{CF08AF70-7014-4656-BE20-464A2E245656}" type="pres">
      <dgm:prSet presAssocID="{B6F72CD5-4D8C-4333-AC88-C6C29050208A}" presName="spaceRect" presStyleCnt="0"/>
      <dgm:spPr/>
    </dgm:pt>
    <dgm:pt modelId="{9DF5351A-1406-40B0-900E-BC18B8117FAB}" type="pres">
      <dgm:prSet presAssocID="{B6F72CD5-4D8C-4333-AC88-C6C29050208A}" presName="parTx" presStyleLbl="revTx" presStyleIdx="1" presStyleCnt="3">
        <dgm:presLayoutVars>
          <dgm:chMax val="0"/>
          <dgm:chPref val="0"/>
        </dgm:presLayoutVars>
      </dgm:prSet>
      <dgm:spPr/>
    </dgm:pt>
    <dgm:pt modelId="{B0E04F47-01BC-491C-8322-904582FC9B62}" type="pres">
      <dgm:prSet presAssocID="{F33A7D15-F442-41B7-9556-8942ED7C3119}" presName="sibTrans" presStyleCnt="0"/>
      <dgm:spPr/>
    </dgm:pt>
    <dgm:pt modelId="{DC3D9753-9D80-4BE7-8050-3791C028169F}" type="pres">
      <dgm:prSet presAssocID="{5520EF00-B289-4266-B67F-3A95BED8276D}" presName="compNode" presStyleCnt="0"/>
      <dgm:spPr/>
    </dgm:pt>
    <dgm:pt modelId="{65D8A035-34E6-4CA8-B6B4-49E2B09C90BF}" type="pres">
      <dgm:prSet presAssocID="{5520EF00-B289-4266-B67F-3A95BED8276D}" presName="bgRect" presStyleLbl="bgShp" presStyleIdx="2" presStyleCnt="3"/>
      <dgm:spPr/>
    </dgm:pt>
    <dgm:pt modelId="{541D1296-67A4-45E8-924D-3786FA433E9C}" type="pres">
      <dgm:prSet presAssocID="{5520EF00-B289-4266-B67F-3A95BED8276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aptop with solid fill"/>
        </a:ext>
      </dgm:extLst>
    </dgm:pt>
    <dgm:pt modelId="{95943D9B-40D2-49E0-8054-9D4821D8C953}" type="pres">
      <dgm:prSet presAssocID="{5520EF00-B289-4266-B67F-3A95BED8276D}" presName="spaceRect" presStyleCnt="0"/>
      <dgm:spPr/>
    </dgm:pt>
    <dgm:pt modelId="{BD484ECD-022C-436D-A242-0FD71AB18010}" type="pres">
      <dgm:prSet presAssocID="{5520EF00-B289-4266-B67F-3A95BED8276D}" presName="parTx" presStyleLbl="revTx" presStyleIdx="2" presStyleCnt="3">
        <dgm:presLayoutVars>
          <dgm:chMax val="0"/>
          <dgm:chPref val="0"/>
        </dgm:presLayoutVars>
      </dgm:prSet>
      <dgm:spPr/>
    </dgm:pt>
  </dgm:ptLst>
  <dgm:cxnLst>
    <dgm:cxn modelId="{1FF10A06-5BF8-46DF-BBEA-7BD464201346}" srcId="{EC32AB0B-7548-4657-ADCD-7C37B3401531}" destId="{3377B039-2AF0-4A81-95D9-AAF142E32AE2}" srcOrd="0" destOrd="0" parTransId="{34EDB8AE-EA1F-45D3-9039-C74A54E91EB7}" sibTransId="{5AAE95A5-87BA-4C28-AC5C-85E91E15DD79}"/>
    <dgm:cxn modelId="{76FFC008-FDD1-4339-9BAF-7B18FFCCAF3F}" type="presOf" srcId="{5520EF00-B289-4266-B67F-3A95BED8276D}" destId="{BD484ECD-022C-436D-A242-0FD71AB18010}" srcOrd="0" destOrd="0" presId="urn:microsoft.com/office/officeart/2018/2/layout/IconVerticalSolidList"/>
    <dgm:cxn modelId="{A1E1FE18-6498-4D2F-93D0-3D64C45F6387}" type="presOf" srcId="{EC32AB0B-7548-4657-ADCD-7C37B3401531}" destId="{0F8CF032-E245-4587-8364-67666D5E7360}" srcOrd="0" destOrd="0" presId="urn:microsoft.com/office/officeart/2018/2/layout/IconVerticalSolidList"/>
    <dgm:cxn modelId="{20E9526E-FC27-4FBC-B050-5FF9A7F37FA9}" type="presOf" srcId="{3377B039-2AF0-4A81-95D9-AAF142E32AE2}" destId="{E10B350D-2D63-485B-9F0F-8A272EDD7EE4}" srcOrd="0" destOrd="0" presId="urn:microsoft.com/office/officeart/2018/2/layout/IconVerticalSolidList"/>
    <dgm:cxn modelId="{AF6BC699-5CFF-4503-9BFF-D428CB5C907B}" srcId="{EC32AB0B-7548-4657-ADCD-7C37B3401531}" destId="{B6F72CD5-4D8C-4333-AC88-C6C29050208A}" srcOrd="1" destOrd="0" parTransId="{0F413A1F-88E6-43C6-AA26-318F937E9E8E}" sibTransId="{F33A7D15-F442-41B7-9556-8942ED7C3119}"/>
    <dgm:cxn modelId="{751F129A-20C3-4E91-AF76-69EBB15F8AD5}" srcId="{EC32AB0B-7548-4657-ADCD-7C37B3401531}" destId="{5520EF00-B289-4266-B67F-3A95BED8276D}" srcOrd="2" destOrd="0" parTransId="{E4685C68-9267-4D0E-BC9D-30518A4AA6B8}" sibTransId="{8AA0CB96-B56A-4EC3-B182-8F27BEF97365}"/>
    <dgm:cxn modelId="{92D778BE-5A7C-497F-9B67-38EE64EC33F7}" type="presOf" srcId="{B6F72CD5-4D8C-4333-AC88-C6C29050208A}" destId="{9DF5351A-1406-40B0-900E-BC18B8117FAB}" srcOrd="0" destOrd="0" presId="urn:microsoft.com/office/officeart/2018/2/layout/IconVerticalSolidList"/>
    <dgm:cxn modelId="{D1A61714-30DD-4BB5-964B-A055413F5021}" type="presParOf" srcId="{0F8CF032-E245-4587-8364-67666D5E7360}" destId="{C57BA377-B290-4440-A82E-55C01BE4FD44}" srcOrd="0" destOrd="0" presId="urn:microsoft.com/office/officeart/2018/2/layout/IconVerticalSolidList"/>
    <dgm:cxn modelId="{15E45481-0218-43B6-AFE7-030D6ABD7649}" type="presParOf" srcId="{C57BA377-B290-4440-A82E-55C01BE4FD44}" destId="{E751D502-0BC9-4F06-ABA7-57D2A176E142}" srcOrd="0" destOrd="0" presId="urn:microsoft.com/office/officeart/2018/2/layout/IconVerticalSolidList"/>
    <dgm:cxn modelId="{0B809D26-AF59-4503-B0FF-550F0B4942D8}" type="presParOf" srcId="{C57BA377-B290-4440-A82E-55C01BE4FD44}" destId="{27C75484-0F24-458B-8E30-9C75644E7652}" srcOrd="1" destOrd="0" presId="urn:microsoft.com/office/officeart/2018/2/layout/IconVerticalSolidList"/>
    <dgm:cxn modelId="{3586579B-10F1-4A9B-B756-AA66800CE960}" type="presParOf" srcId="{C57BA377-B290-4440-A82E-55C01BE4FD44}" destId="{FEB2B1B7-5D40-4C4F-BC0F-47C73656AB4E}" srcOrd="2" destOrd="0" presId="urn:microsoft.com/office/officeart/2018/2/layout/IconVerticalSolidList"/>
    <dgm:cxn modelId="{D1DE4953-277C-455B-B53A-99494B4DF102}" type="presParOf" srcId="{C57BA377-B290-4440-A82E-55C01BE4FD44}" destId="{E10B350D-2D63-485B-9F0F-8A272EDD7EE4}" srcOrd="3" destOrd="0" presId="urn:microsoft.com/office/officeart/2018/2/layout/IconVerticalSolidList"/>
    <dgm:cxn modelId="{DFB841DC-772A-4F07-B7D0-8E1F7C2BA45C}" type="presParOf" srcId="{0F8CF032-E245-4587-8364-67666D5E7360}" destId="{65B65298-7F6F-452C-8DFE-94A8E49853DD}" srcOrd="1" destOrd="0" presId="urn:microsoft.com/office/officeart/2018/2/layout/IconVerticalSolidList"/>
    <dgm:cxn modelId="{B3D42A50-4ADC-4828-9A6A-F836DF6E24CF}" type="presParOf" srcId="{0F8CF032-E245-4587-8364-67666D5E7360}" destId="{DE0506AC-3C09-4904-A1DC-420CE60B65FB}" srcOrd="2" destOrd="0" presId="urn:microsoft.com/office/officeart/2018/2/layout/IconVerticalSolidList"/>
    <dgm:cxn modelId="{C94A3616-FCCE-4BF4-8250-F93314A64BDE}" type="presParOf" srcId="{DE0506AC-3C09-4904-A1DC-420CE60B65FB}" destId="{C024DB90-BE98-4A0D-993B-844AF321F78F}" srcOrd="0" destOrd="0" presId="urn:microsoft.com/office/officeart/2018/2/layout/IconVerticalSolidList"/>
    <dgm:cxn modelId="{382FD175-BE33-4AAD-ABEC-B9FEEA9AA7A0}" type="presParOf" srcId="{DE0506AC-3C09-4904-A1DC-420CE60B65FB}" destId="{1F3278FF-FB92-4DEA-BE3C-F9F1D948AE21}" srcOrd="1" destOrd="0" presId="urn:microsoft.com/office/officeart/2018/2/layout/IconVerticalSolidList"/>
    <dgm:cxn modelId="{E3DEED9A-D670-4132-BB9D-DE7122905E84}" type="presParOf" srcId="{DE0506AC-3C09-4904-A1DC-420CE60B65FB}" destId="{CF08AF70-7014-4656-BE20-464A2E245656}" srcOrd="2" destOrd="0" presId="urn:microsoft.com/office/officeart/2018/2/layout/IconVerticalSolidList"/>
    <dgm:cxn modelId="{4E49C44C-F81C-4021-825F-C3724E0E2F62}" type="presParOf" srcId="{DE0506AC-3C09-4904-A1DC-420CE60B65FB}" destId="{9DF5351A-1406-40B0-900E-BC18B8117FAB}" srcOrd="3" destOrd="0" presId="urn:microsoft.com/office/officeart/2018/2/layout/IconVerticalSolidList"/>
    <dgm:cxn modelId="{04072DEA-FBC7-4636-A062-91A9358651F6}" type="presParOf" srcId="{0F8CF032-E245-4587-8364-67666D5E7360}" destId="{B0E04F47-01BC-491C-8322-904582FC9B62}" srcOrd="3" destOrd="0" presId="urn:microsoft.com/office/officeart/2018/2/layout/IconVerticalSolidList"/>
    <dgm:cxn modelId="{5B5122C2-2FE2-4C7E-8B37-E8013A8EB35E}" type="presParOf" srcId="{0F8CF032-E245-4587-8364-67666D5E7360}" destId="{DC3D9753-9D80-4BE7-8050-3791C028169F}" srcOrd="4" destOrd="0" presId="urn:microsoft.com/office/officeart/2018/2/layout/IconVerticalSolidList"/>
    <dgm:cxn modelId="{02CF87D7-2662-443C-8005-3B83736A3702}" type="presParOf" srcId="{DC3D9753-9D80-4BE7-8050-3791C028169F}" destId="{65D8A035-34E6-4CA8-B6B4-49E2B09C90BF}" srcOrd="0" destOrd="0" presId="urn:microsoft.com/office/officeart/2018/2/layout/IconVerticalSolidList"/>
    <dgm:cxn modelId="{78AF6605-FF37-4A96-952C-7533E84217F7}" type="presParOf" srcId="{DC3D9753-9D80-4BE7-8050-3791C028169F}" destId="{541D1296-67A4-45E8-924D-3786FA433E9C}" srcOrd="1" destOrd="0" presId="urn:microsoft.com/office/officeart/2018/2/layout/IconVerticalSolidList"/>
    <dgm:cxn modelId="{608F8469-1229-499E-8AE2-CF66D11970D4}" type="presParOf" srcId="{DC3D9753-9D80-4BE7-8050-3791C028169F}" destId="{95943D9B-40D2-49E0-8054-9D4821D8C953}" srcOrd="2" destOrd="0" presId="urn:microsoft.com/office/officeart/2018/2/layout/IconVerticalSolidList"/>
    <dgm:cxn modelId="{A4746BB2-23ED-4CF1-9839-1B14BEA85FBD}" type="presParOf" srcId="{DC3D9753-9D80-4BE7-8050-3791C028169F}" destId="{BD484ECD-022C-436D-A242-0FD71AB180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7A2967-F539-4132-BBA3-8E349A2BF25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AF5BE92-072E-439F-BB5C-51FD9EAC3146}">
      <dgm:prSet/>
      <dgm:spPr/>
      <dgm:t>
        <a:bodyPr/>
        <a:lstStyle/>
        <a:p>
          <a:r>
            <a:rPr lang="en-US"/>
            <a:t>Twice a year- Firestone is in March and September</a:t>
          </a:r>
        </a:p>
      </dgm:t>
    </dgm:pt>
    <dgm:pt modelId="{D8A9F053-C62D-4813-8FBC-9A02B7594B81}" type="parTrans" cxnId="{DB7E86FB-0215-4ABB-AF9A-65DD78DEFFB3}">
      <dgm:prSet/>
      <dgm:spPr/>
      <dgm:t>
        <a:bodyPr/>
        <a:lstStyle/>
        <a:p>
          <a:endParaRPr lang="en-US"/>
        </a:p>
      </dgm:t>
    </dgm:pt>
    <dgm:pt modelId="{4A110F86-9C4A-474F-ABC2-4714C4E277C4}" type="sibTrans" cxnId="{DB7E86FB-0215-4ABB-AF9A-65DD78DEFFB3}">
      <dgm:prSet/>
      <dgm:spPr/>
      <dgm:t>
        <a:bodyPr/>
        <a:lstStyle/>
        <a:p>
          <a:endParaRPr lang="en-US"/>
        </a:p>
      </dgm:t>
    </dgm:pt>
    <dgm:pt modelId="{61D52253-33D0-4E9E-8603-5FD7FA6C7ABB}">
      <dgm:prSet/>
      <dgm:spPr/>
      <dgm:t>
        <a:bodyPr/>
        <a:lstStyle/>
        <a:p>
          <a:r>
            <a:rPr lang="en-US"/>
            <a:t>Inspect drugs, expiration dates, logs</a:t>
          </a:r>
        </a:p>
      </dgm:t>
    </dgm:pt>
    <dgm:pt modelId="{1AC48416-E157-4922-BF4D-A6E57636F9EE}" type="parTrans" cxnId="{7E79FC68-5347-4F85-92E0-177155F66FE1}">
      <dgm:prSet/>
      <dgm:spPr/>
      <dgm:t>
        <a:bodyPr/>
        <a:lstStyle/>
        <a:p>
          <a:endParaRPr lang="en-US"/>
        </a:p>
      </dgm:t>
    </dgm:pt>
    <dgm:pt modelId="{63398842-ABD4-4052-A747-5418BFE307D1}" type="sibTrans" cxnId="{7E79FC68-5347-4F85-92E0-177155F66FE1}">
      <dgm:prSet/>
      <dgm:spPr/>
      <dgm:t>
        <a:bodyPr/>
        <a:lstStyle/>
        <a:p>
          <a:endParaRPr lang="en-US"/>
        </a:p>
      </dgm:t>
    </dgm:pt>
    <dgm:pt modelId="{BD8E4968-8F23-480B-BC00-53BBB0B2D388}" type="pres">
      <dgm:prSet presAssocID="{A57A2967-F539-4132-BBA3-8E349A2BF259}" presName="linear" presStyleCnt="0">
        <dgm:presLayoutVars>
          <dgm:animLvl val="lvl"/>
          <dgm:resizeHandles val="exact"/>
        </dgm:presLayoutVars>
      </dgm:prSet>
      <dgm:spPr/>
    </dgm:pt>
    <dgm:pt modelId="{6398F6AA-1EE7-42E5-BF39-4F8BF988CF40}" type="pres">
      <dgm:prSet presAssocID="{CAF5BE92-072E-439F-BB5C-51FD9EAC3146}" presName="parentText" presStyleLbl="node1" presStyleIdx="0" presStyleCnt="2">
        <dgm:presLayoutVars>
          <dgm:chMax val="0"/>
          <dgm:bulletEnabled val="1"/>
        </dgm:presLayoutVars>
      </dgm:prSet>
      <dgm:spPr/>
    </dgm:pt>
    <dgm:pt modelId="{025237B6-6DFF-47E0-A8DF-80E8BC0E85B1}" type="pres">
      <dgm:prSet presAssocID="{4A110F86-9C4A-474F-ABC2-4714C4E277C4}" presName="spacer" presStyleCnt="0"/>
      <dgm:spPr/>
    </dgm:pt>
    <dgm:pt modelId="{B0D573CB-84E1-4752-9A35-584E0D1FC6DA}" type="pres">
      <dgm:prSet presAssocID="{61D52253-33D0-4E9E-8603-5FD7FA6C7ABB}" presName="parentText" presStyleLbl="node1" presStyleIdx="1" presStyleCnt="2">
        <dgm:presLayoutVars>
          <dgm:chMax val="0"/>
          <dgm:bulletEnabled val="1"/>
        </dgm:presLayoutVars>
      </dgm:prSet>
      <dgm:spPr/>
    </dgm:pt>
  </dgm:ptLst>
  <dgm:cxnLst>
    <dgm:cxn modelId="{7E79FC68-5347-4F85-92E0-177155F66FE1}" srcId="{A57A2967-F539-4132-BBA3-8E349A2BF259}" destId="{61D52253-33D0-4E9E-8603-5FD7FA6C7ABB}" srcOrd="1" destOrd="0" parTransId="{1AC48416-E157-4922-BF4D-A6E57636F9EE}" sibTransId="{63398842-ABD4-4052-A747-5418BFE307D1}"/>
    <dgm:cxn modelId="{D1752A78-7034-4561-A227-0206CC31C48E}" type="presOf" srcId="{A57A2967-F539-4132-BBA3-8E349A2BF259}" destId="{BD8E4968-8F23-480B-BC00-53BBB0B2D388}" srcOrd="0" destOrd="0" presId="urn:microsoft.com/office/officeart/2005/8/layout/vList2"/>
    <dgm:cxn modelId="{96F45EC6-0192-4710-8BD8-3863357CBC2E}" type="presOf" srcId="{CAF5BE92-072E-439F-BB5C-51FD9EAC3146}" destId="{6398F6AA-1EE7-42E5-BF39-4F8BF988CF40}" srcOrd="0" destOrd="0" presId="urn:microsoft.com/office/officeart/2005/8/layout/vList2"/>
    <dgm:cxn modelId="{DB7E86FB-0215-4ABB-AF9A-65DD78DEFFB3}" srcId="{A57A2967-F539-4132-BBA3-8E349A2BF259}" destId="{CAF5BE92-072E-439F-BB5C-51FD9EAC3146}" srcOrd="0" destOrd="0" parTransId="{D8A9F053-C62D-4813-8FBC-9A02B7594B81}" sibTransId="{4A110F86-9C4A-474F-ABC2-4714C4E277C4}"/>
    <dgm:cxn modelId="{99083FFC-5583-4163-96A4-FB701679DED0}" type="presOf" srcId="{61D52253-33D0-4E9E-8603-5FD7FA6C7ABB}" destId="{B0D573CB-84E1-4752-9A35-584E0D1FC6DA}" srcOrd="0" destOrd="0" presId="urn:microsoft.com/office/officeart/2005/8/layout/vList2"/>
    <dgm:cxn modelId="{3B27C990-3543-449B-847D-16ECE5E89075}" type="presParOf" srcId="{BD8E4968-8F23-480B-BC00-53BBB0B2D388}" destId="{6398F6AA-1EE7-42E5-BF39-4F8BF988CF40}" srcOrd="0" destOrd="0" presId="urn:microsoft.com/office/officeart/2005/8/layout/vList2"/>
    <dgm:cxn modelId="{E4DC3DF8-9BD0-4182-B006-15E239D84239}" type="presParOf" srcId="{BD8E4968-8F23-480B-BC00-53BBB0B2D388}" destId="{025237B6-6DFF-47E0-A8DF-80E8BC0E85B1}" srcOrd="1" destOrd="0" presId="urn:microsoft.com/office/officeart/2005/8/layout/vList2"/>
    <dgm:cxn modelId="{C2E69F01-22A6-4155-8082-6D2BE2676E80}" type="presParOf" srcId="{BD8E4968-8F23-480B-BC00-53BBB0B2D388}" destId="{B0D573CB-84E1-4752-9A35-584E0D1FC6D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0E2C2D-0A33-48EF-AA3D-73AF8DD54EE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C5DDA2E-38EF-4E76-9B2C-1CFC5F4BBBA0}">
      <dgm:prSet/>
      <dgm:spPr/>
      <dgm:t>
        <a:bodyPr/>
        <a:lstStyle/>
        <a:p>
          <a:r>
            <a:rPr lang="en-US"/>
            <a:t>Happens Annually</a:t>
          </a:r>
        </a:p>
      </dgm:t>
    </dgm:pt>
    <dgm:pt modelId="{5FAFBDD5-AF87-4E04-B1D0-2224254339FB}" type="parTrans" cxnId="{1DCBE7AA-50BE-4F04-8BE5-DEA57803DBC1}">
      <dgm:prSet/>
      <dgm:spPr/>
      <dgm:t>
        <a:bodyPr/>
        <a:lstStyle/>
        <a:p>
          <a:endParaRPr lang="en-US"/>
        </a:p>
      </dgm:t>
    </dgm:pt>
    <dgm:pt modelId="{1B0F01DC-3D66-4484-B267-7719E88CB6E1}" type="sibTrans" cxnId="{1DCBE7AA-50BE-4F04-8BE5-DEA57803DBC1}">
      <dgm:prSet/>
      <dgm:spPr/>
      <dgm:t>
        <a:bodyPr/>
        <a:lstStyle/>
        <a:p>
          <a:endParaRPr lang="en-US"/>
        </a:p>
      </dgm:t>
    </dgm:pt>
    <dgm:pt modelId="{9CE4F023-405D-4A16-9CAF-BFF3F24B1FFD}">
      <dgm:prSet/>
      <dgm:spPr/>
      <dgm:t>
        <a:bodyPr/>
        <a:lstStyle/>
        <a:p>
          <a:r>
            <a:rPr lang="en-US" dirty="0"/>
            <a:t>Review of Registration, Policies, and Records to prep for DEA visit</a:t>
          </a:r>
        </a:p>
      </dgm:t>
    </dgm:pt>
    <dgm:pt modelId="{8CCF2AA3-D2EE-4269-8449-399859B1B522}" type="parTrans" cxnId="{A81C2E40-2A5A-41BA-85D0-9B1DC976C9C6}">
      <dgm:prSet/>
      <dgm:spPr/>
      <dgm:t>
        <a:bodyPr/>
        <a:lstStyle/>
        <a:p>
          <a:endParaRPr lang="en-US"/>
        </a:p>
      </dgm:t>
    </dgm:pt>
    <dgm:pt modelId="{6AB59BAE-C194-497A-9921-B2586266BA20}" type="sibTrans" cxnId="{A81C2E40-2A5A-41BA-85D0-9B1DC976C9C6}">
      <dgm:prSet/>
      <dgm:spPr/>
      <dgm:t>
        <a:bodyPr/>
        <a:lstStyle/>
        <a:p>
          <a:endParaRPr lang="en-US"/>
        </a:p>
      </dgm:t>
    </dgm:pt>
    <dgm:pt modelId="{909AB500-1146-4DE3-8D59-A794DC174D06}">
      <dgm:prSet/>
      <dgm:spPr/>
      <dgm:t>
        <a:bodyPr/>
        <a:lstStyle/>
        <a:p>
          <a:r>
            <a:rPr lang="en-US"/>
            <a:t>Conduct annual inventory if needed</a:t>
          </a:r>
        </a:p>
      </dgm:t>
    </dgm:pt>
    <dgm:pt modelId="{7BEAF268-B27E-43BB-BB7B-A6A31F45FBC3}" type="parTrans" cxnId="{8D9E36EF-71BB-4DB5-B9BC-C8FD70477921}">
      <dgm:prSet/>
      <dgm:spPr/>
      <dgm:t>
        <a:bodyPr/>
        <a:lstStyle/>
        <a:p>
          <a:endParaRPr lang="en-US"/>
        </a:p>
      </dgm:t>
    </dgm:pt>
    <dgm:pt modelId="{BE2E2D4E-8799-4DD9-BC3F-C060BF06A29F}" type="sibTrans" cxnId="{8D9E36EF-71BB-4DB5-B9BC-C8FD70477921}">
      <dgm:prSet/>
      <dgm:spPr/>
      <dgm:t>
        <a:bodyPr/>
        <a:lstStyle/>
        <a:p>
          <a:endParaRPr lang="en-US"/>
        </a:p>
      </dgm:t>
    </dgm:pt>
    <dgm:pt modelId="{AE01A097-45C4-429A-9ACE-133F38C9AE66}">
      <dgm:prSet/>
      <dgm:spPr/>
      <dgm:t>
        <a:bodyPr/>
        <a:lstStyle/>
        <a:p>
          <a:r>
            <a:rPr lang="en-US"/>
            <a:t>Check personnel training</a:t>
          </a:r>
        </a:p>
      </dgm:t>
    </dgm:pt>
    <dgm:pt modelId="{9F2FBCE7-4EBF-44E0-9AFB-BC59DE57210F}" type="parTrans" cxnId="{89140833-55DD-4652-A01D-8CD8077CDF62}">
      <dgm:prSet/>
      <dgm:spPr/>
      <dgm:t>
        <a:bodyPr/>
        <a:lstStyle/>
        <a:p>
          <a:endParaRPr lang="en-US"/>
        </a:p>
      </dgm:t>
    </dgm:pt>
    <dgm:pt modelId="{CD0A6B7D-BC5C-4EEA-85F0-5ADEE33AFD2F}" type="sibTrans" cxnId="{89140833-55DD-4652-A01D-8CD8077CDF62}">
      <dgm:prSet/>
      <dgm:spPr/>
      <dgm:t>
        <a:bodyPr/>
        <a:lstStyle/>
        <a:p>
          <a:endParaRPr lang="en-US"/>
        </a:p>
      </dgm:t>
    </dgm:pt>
    <dgm:pt modelId="{D656303F-D2D4-4949-96D5-D54F4414EA74}" type="pres">
      <dgm:prSet presAssocID="{CA0E2C2D-0A33-48EF-AA3D-73AF8DD54EE5}" presName="linear" presStyleCnt="0">
        <dgm:presLayoutVars>
          <dgm:animLvl val="lvl"/>
          <dgm:resizeHandles val="exact"/>
        </dgm:presLayoutVars>
      </dgm:prSet>
      <dgm:spPr/>
    </dgm:pt>
    <dgm:pt modelId="{CD2B5D64-E24D-4AA2-BEFB-03FDC8244378}" type="pres">
      <dgm:prSet presAssocID="{3C5DDA2E-38EF-4E76-9B2C-1CFC5F4BBBA0}" presName="parentText" presStyleLbl="node1" presStyleIdx="0" presStyleCnt="4">
        <dgm:presLayoutVars>
          <dgm:chMax val="0"/>
          <dgm:bulletEnabled val="1"/>
        </dgm:presLayoutVars>
      </dgm:prSet>
      <dgm:spPr/>
    </dgm:pt>
    <dgm:pt modelId="{1B14176B-AC8B-495D-A6C5-DB7AF124F3B7}" type="pres">
      <dgm:prSet presAssocID="{1B0F01DC-3D66-4484-B267-7719E88CB6E1}" presName="spacer" presStyleCnt="0"/>
      <dgm:spPr/>
    </dgm:pt>
    <dgm:pt modelId="{F13B5828-8128-4D8C-837F-D23218CF25CE}" type="pres">
      <dgm:prSet presAssocID="{9CE4F023-405D-4A16-9CAF-BFF3F24B1FFD}" presName="parentText" presStyleLbl="node1" presStyleIdx="1" presStyleCnt="4">
        <dgm:presLayoutVars>
          <dgm:chMax val="0"/>
          <dgm:bulletEnabled val="1"/>
        </dgm:presLayoutVars>
      </dgm:prSet>
      <dgm:spPr/>
    </dgm:pt>
    <dgm:pt modelId="{A5D8E8FC-4028-458C-9160-A2F2AD420DFE}" type="pres">
      <dgm:prSet presAssocID="{6AB59BAE-C194-497A-9921-B2586266BA20}" presName="spacer" presStyleCnt="0"/>
      <dgm:spPr/>
    </dgm:pt>
    <dgm:pt modelId="{9D2B9C93-FD08-4EA1-AB96-AB974B463060}" type="pres">
      <dgm:prSet presAssocID="{909AB500-1146-4DE3-8D59-A794DC174D06}" presName="parentText" presStyleLbl="node1" presStyleIdx="2" presStyleCnt="4">
        <dgm:presLayoutVars>
          <dgm:chMax val="0"/>
          <dgm:bulletEnabled val="1"/>
        </dgm:presLayoutVars>
      </dgm:prSet>
      <dgm:spPr/>
    </dgm:pt>
    <dgm:pt modelId="{09FAC90E-DEBE-4590-83B1-E3B946AC3BD8}" type="pres">
      <dgm:prSet presAssocID="{BE2E2D4E-8799-4DD9-BC3F-C060BF06A29F}" presName="spacer" presStyleCnt="0"/>
      <dgm:spPr/>
    </dgm:pt>
    <dgm:pt modelId="{6AB3F317-4029-452C-97E6-67202C459599}" type="pres">
      <dgm:prSet presAssocID="{AE01A097-45C4-429A-9ACE-133F38C9AE66}" presName="parentText" presStyleLbl="node1" presStyleIdx="3" presStyleCnt="4">
        <dgm:presLayoutVars>
          <dgm:chMax val="0"/>
          <dgm:bulletEnabled val="1"/>
        </dgm:presLayoutVars>
      </dgm:prSet>
      <dgm:spPr/>
    </dgm:pt>
  </dgm:ptLst>
  <dgm:cxnLst>
    <dgm:cxn modelId="{89140833-55DD-4652-A01D-8CD8077CDF62}" srcId="{CA0E2C2D-0A33-48EF-AA3D-73AF8DD54EE5}" destId="{AE01A097-45C4-429A-9ACE-133F38C9AE66}" srcOrd="3" destOrd="0" parTransId="{9F2FBCE7-4EBF-44E0-9AFB-BC59DE57210F}" sibTransId="{CD0A6B7D-BC5C-4EEA-85F0-5ADEE33AFD2F}"/>
    <dgm:cxn modelId="{A81C2E40-2A5A-41BA-85D0-9B1DC976C9C6}" srcId="{CA0E2C2D-0A33-48EF-AA3D-73AF8DD54EE5}" destId="{9CE4F023-405D-4A16-9CAF-BFF3F24B1FFD}" srcOrd="1" destOrd="0" parTransId="{8CCF2AA3-D2EE-4269-8449-399859B1B522}" sibTransId="{6AB59BAE-C194-497A-9921-B2586266BA20}"/>
    <dgm:cxn modelId="{B2531846-0EBF-457D-BD8B-79D69D225A28}" type="presOf" srcId="{AE01A097-45C4-429A-9ACE-133F38C9AE66}" destId="{6AB3F317-4029-452C-97E6-67202C459599}" srcOrd="0" destOrd="0" presId="urn:microsoft.com/office/officeart/2005/8/layout/vList2"/>
    <dgm:cxn modelId="{C4188156-A90A-4DF9-A818-6BB599ADC881}" type="presOf" srcId="{CA0E2C2D-0A33-48EF-AA3D-73AF8DD54EE5}" destId="{D656303F-D2D4-4949-96D5-D54F4414EA74}" srcOrd="0" destOrd="0" presId="urn:microsoft.com/office/officeart/2005/8/layout/vList2"/>
    <dgm:cxn modelId="{1DCBE7AA-50BE-4F04-8BE5-DEA57803DBC1}" srcId="{CA0E2C2D-0A33-48EF-AA3D-73AF8DD54EE5}" destId="{3C5DDA2E-38EF-4E76-9B2C-1CFC5F4BBBA0}" srcOrd="0" destOrd="0" parTransId="{5FAFBDD5-AF87-4E04-B1D0-2224254339FB}" sibTransId="{1B0F01DC-3D66-4484-B267-7719E88CB6E1}"/>
    <dgm:cxn modelId="{9B070FB5-E321-4E8E-A9B7-8B2757B0D83A}" type="presOf" srcId="{9CE4F023-405D-4A16-9CAF-BFF3F24B1FFD}" destId="{F13B5828-8128-4D8C-837F-D23218CF25CE}" srcOrd="0" destOrd="0" presId="urn:microsoft.com/office/officeart/2005/8/layout/vList2"/>
    <dgm:cxn modelId="{1A8074DC-4933-4F12-8284-8875AE496C65}" type="presOf" srcId="{909AB500-1146-4DE3-8D59-A794DC174D06}" destId="{9D2B9C93-FD08-4EA1-AB96-AB974B463060}" srcOrd="0" destOrd="0" presId="urn:microsoft.com/office/officeart/2005/8/layout/vList2"/>
    <dgm:cxn modelId="{BE1EE8EB-5CB7-4FAC-BD22-7F31AB11076F}" type="presOf" srcId="{3C5DDA2E-38EF-4E76-9B2C-1CFC5F4BBBA0}" destId="{CD2B5D64-E24D-4AA2-BEFB-03FDC8244378}" srcOrd="0" destOrd="0" presId="urn:microsoft.com/office/officeart/2005/8/layout/vList2"/>
    <dgm:cxn modelId="{8D9E36EF-71BB-4DB5-B9BC-C8FD70477921}" srcId="{CA0E2C2D-0A33-48EF-AA3D-73AF8DD54EE5}" destId="{909AB500-1146-4DE3-8D59-A794DC174D06}" srcOrd="2" destOrd="0" parTransId="{7BEAF268-B27E-43BB-BB7B-A6A31F45FBC3}" sibTransId="{BE2E2D4E-8799-4DD9-BC3F-C060BF06A29F}"/>
    <dgm:cxn modelId="{1AA170AD-8BE7-4378-8D6F-F0860B8709AE}" type="presParOf" srcId="{D656303F-D2D4-4949-96D5-D54F4414EA74}" destId="{CD2B5D64-E24D-4AA2-BEFB-03FDC8244378}" srcOrd="0" destOrd="0" presId="urn:microsoft.com/office/officeart/2005/8/layout/vList2"/>
    <dgm:cxn modelId="{7F79CFD9-4E93-40B2-AFC1-F1FB6C8FB22E}" type="presParOf" srcId="{D656303F-D2D4-4949-96D5-D54F4414EA74}" destId="{1B14176B-AC8B-495D-A6C5-DB7AF124F3B7}" srcOrd="1" destOrd="0" presId="urn:microsoft.com/office/officeart/2005/8/layout/vList2"/>
    <dgm:cxn modelId="{BC0B68D2-9966-44DB-B40B-05EA0BE55B3A}" type="presParOf" srcId="{D656303F-D2D4-4949-96D5-D54F4414EA74}" destId="{F13B5828-8128-4D8C-837F-D23218CF25CE}" srcOrd="2" destOrd="0" presId="urn:microsoft.com/office/officeart/2005/8/layout/vList2"/>
    <dgm:cxn modelId="{A0608BAE-80C5-47C1-B279-C7793851FB56}" type="presParOf" srcId="{D656303F-D2D4-4949-96D5-D54F4414EA74}" destId="{A5D8E8FC-4028-458C-9160-A2F2AD420DFE}" srcOrd="3" destOrd="0" presId="urn:microsoft.com/office/officeart/2005/8/layout/vList2"/>
    <dgm:cxn modelId="{5C473F6F-C2D4-47A0-A635-973A005A5F4C}" type="presParOf" srcId="{D656303F-D2D4-4949-96D5-D54F4414EA74}" destId="{9D2B9C93-FD08-4EA1-AB96-AB974B463060}" srcOrd="4" destOrd="0" presId="urn:microsoft.com/office/officeart/2005/8/layout/vList2"/>
    <dgm:cxn modelId="{A290D0E9-12BD-45D4-85A0-A56890B3485F}" type="presParOf" srcId="{D656303F-D2D4-4949-96D5-D54F4414EA74}" destId="{09FAC90E-DEBE-4590-83B1-E3B946AC3BD8}" srcOrd="5" destOrd="0" presId="urn:microsoft.com/office/officeart/2005/8/layout/vList2"/>
    <dgm:cxn modelId="{1B9A0A65-282F-4007-A18A-A52CB856BEB8}" type="presParOf" srcId="{D656303F-D2D4-4949-96D5-D54F4414EA74}" destId="{6AB3F317-4029-452C-97E6-67202C45959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33193-2D20-4AAA-BB34-E47F493333F8}">
      <dsp:nvSpPr>
        <dsp:cNvPr id="0" name=""/>
        <dsp:cNvSpPr/>
      </dsp:nvSpPr>
      <dsp:spPr>
        <a:xfrm>
          <a:off x="4008975" y="925577"/>
          <a:ext cx="1512000" cy="148488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4E5C54-D457-4E5F-B799-592F1B3CC47C}">
      <dsp:nvSpPr>
        <dsp:cNvPr id="0" name=""/>
        <dsp:cNvSpPr/>
      </dsp:nvSpPr>
      <dsp:spPr>
        <a:xfrm>
          <a:off x="2277676" y="2473562"/>
          <a:ext cx="6348542" cy="1132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All personnel handling controlled substances MUST be listed on the CSC registration</a:t>
          </a:r>
        </a:p>
      </dsp:txBody>
      <dsp:txXfrm>
        <a:off x="2277676" y="2473562"/>
        <a:ext cx="6348542" cy="1132849"/>
      </dsp:txXfrm>
    </dsp:sp>
    <dsp:sp modelId="{FDE90E9B-3CFB-4B89-9A58-328CB995CA15}">
      <dsp:nvSpPr>
        <dsp:cNvPr id="0" name=""/>
        <dsp:cNvSpPr/>
      </dsp:nvSpPr>
      <dsp:spPr>
        <a:xfrm>
          <a:off x="3303914" y="3168447"/>
          <a:ext cx="4320000" cy="22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9CB68-177D-406B-BACA-A66774562F35}">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F52F10-FC5A-4102-8AC3-5B22D762B29D}">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Purchases MUST be made using a UVM Purchase Order</a:t>
          </a:r>
        </a:p>
      </dsp:txBody>
      <dsp:txXfrm>
        <a:off x="100682" y="2427484"/>
        <a:ext cx="2370489" cy="720000"/>
      </dsp:txXfrm>
    </dsp:sp>
    <dsp:sp modelId="{989BE5EA-F5C0-4028-AA52-67D097A1C024}">
      <dsp:nvSpPr>
        <dsp:cNvPr id="0" name=""/>
        <dsp:cNvSpPr/>
      </dsp:nvSpPr>
      <dsp:spPr>
        <a:xfrm>
          <a:off x="3537891" y="1045320"/>
          <a:ext cx="1066720" cy="10667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996FD-191F-4899-A35E-B8007BFD4D77}">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The Purchasing Department always contacts RPO to ensure the lab has approval</a:t>
          </a:r>
        </a:p>
      </dsp:txBody>
      <dsp:txXfrm>
        <a:off x="2886007" y="2427484"/>
        <a:ext cx="2370489" cy="720000"/>
      </dsp:txXfrm>
    </dsp:sp>
    <dsp:sp modelId="{07888664-9838-49F7-801A-F2DFB514B7D7}">
      <dsp:nvSpPr>
        <dsp:cNvPr id="0" name=""/>
        <dsp:cNvSpPr/>
      </dsp:nvSpPr>
      <dsp:spPr>
        <a:xfrm>
          <a:off x="6323216" y="1045320"/>
          <a:ext cx="1066720" cy="10667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17499F-7892-4138-A1C8-2EE5D1B8BB85}">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RPO checks the registration, approved drugs, expiration date, and personnel training</a:t>
          </a:r>
        </a:p>
      </dsp:txBody>
      <dsp:txXfrm>
        <a:off x="5671332" y="2427484"/>
        <a:ext cx="2370489" cy="720000"/>
      </dsp:txXfrm>
    </dsp:sp>
    <dsp:sp modelId="{946984AE-D1EC-4BDE-999E-0F01F1C45FDB}">
      <dsp:nvSpPr>
        <dsp:cNvPr id="0" name=""/>
        <dsp:cNvSpPr/>
      </dsp:nvSpPr>
      <dsp:spPr>
        <a:xfrm>
          <a:off x="9108541" y="1045320"/>
          <a:ext cx="1066720" cy="10667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0B0D93-19F7-454F-BBC3-68454199468F}">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When the order comes in, the invoice must be saved</a:t>
          </a:r>
        </a:p>
      </dsp:txBody>
      <dsp:txXfrm>
        <a:off x="8456657" y="2427484"/>
        <a:ext cx="237048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1D502-0BC9-4F06-ABA7-57D2A176E142}">
      <dsp:nvSpPr>
        <dsp:cNvPr id="0" name=""/>
        <dsp:cNvSpPr/>
      </dsp:nvSpPr>
      <dsp:spPr>
        <a:xfrm>
          <a:off x="0" y="682"/>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75484-0F24-458B-8E30-9C75644E7652}">
      <dsp:nvSpPr>
        <dsp:cNvPr id="0" name=""/>
        <dsp:cNvSpPr/>
      </dsp:nvSpPr>
      <dsp:spPr>
        <a:xfrm>
          <a:off x="482961" y="359909"/>
          <a:ext cx="878111" cy="87811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0B350D-2D63-485B-9F0F-8A272EDD7EE4}">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dirty="0"/>
            <a:t>Fill out the Questionnaire for Access to CS for Research Purposes by Non-DEA Registration Holders</a:t>
          </a:r>
        </a:p>
      </dsp:txBody>
      <dsp:txXfrm>
        <a:off x="1844034" y="682"/>
        <a:ext cx="4401230" cy="1596566"/>
      </dsp:txXfrm>
    </dsp:sp>
    <dsp:sp modelId="{C024DB90-BE98-4A0D-993B-844AF321F78F}">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278FF-FB92-4DEA-BE3C-F9F1D948AE21}">
      <dsp:nvSpPr>
        <dsp:cNvPr id="0" name=""/>
        <dsp:cNvSpPr/>
      </dsp:nvSpPr>
      <dsp:spPr>
        <a:xfrm>
          <a:off x="474575" y="2366515"/>
          <a:ext cx="878111" cy="8781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F5351A-1406-40B0-900E-BC18B8117FAB}">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dirty="0"/>
            <a:t>Take the DEA training online- required every 3 years</a:t>
          </a:r>
        </a:p>
      </dsp:txBody>
      <dsp:txXfrm>
        <a:off x="1844034" y="1996390"/>
        <a:ext cx="4401230" cy="1596566"/>
      </dsp:txXfrm>
    </dsp:sp>
    <dsp:sp modelId="{65D8A035-34E6-4CA8-B6B4-49E2B09C90BF}">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D1296-67A4-45E8-924D-3786FA433E9C}">
      <dsp:nvSpPr>
        <dsp:cNvPr id="0" name=""/>
        <dsp:cNvSpPr/>
      </dsp:nvSpPr>
      <dsp:spPr>
        <a:xfrm>
          <a:off x="482961" y="4351325"/>
          <a:ext cx="878111" cy="8781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484ECD-022C-436D-A242-0FD71AB18010}">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a:t>Submit an amendment to the CSC Registration</a:t>
          </a:r>
        </a:p>
      </dsp:txBody>
      <dsp:txXfrm>
        <a:off x="1844034" y="3992098"/>
        <a:ext cx="4401230" cy="1596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8F6AA-1EE7-42E5-BF39-4F8BF988CF40}">
      <dsp:nvSpPr>
        <dsp:cNvPr id="0" name=""/>
        <dsp:cNvSpPr/>
      </dsp:nvSpPr>
      <dsp:spPr>
        <a:xfrm>
          <a:off x="0" y="35402"/>
          <a:ext cx="10927829" cy="1989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Twice a year- Firestone is in March and September</a:t>
          </a:r>
        </a:p>
      </dsp:txBody>
      <dsp:txXfrm>
        <a:off x="97095" y="132497"/>
        <a:ext cx="10733639" cy="1794810"/>
      </dsp:txXfrm>
    </dsp:sp>
    <dsp:sp modelId="{B0D573CB-84E1-4752-9A35-584E0D1FC6DA}">
      <dsp:nvSpPr>
        <dsp:cNvPr id="0" name=""/>
        <dsp:cNvSpPr/>
      </dsp:nvSpPr>
      <dsp:spPr>
        <a:xfrm>
          <a:off x="0" y="2168402"/>
          <a:ext cx="10927829" cy="19890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Inspect drugs, expiration dates, logs</a:t>
          </a:r>
        </a:p>
      </dsp:txBody>
      <dsp:txXfrm>
        <a:off x="97095" y="2265497"/>
        <a:ext cx="10733639" cy="1794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B5D64-E24D-4AA2-BEFB-03FDC8244378}">
      <dsp:nvSpPr>
        <dsp:cNvPr id="0" name=""/>
        <dsp:cNvSpPr/>
      </dsp:nvSpPr>
      <dsp:spPr>
        <a:xfrm>
          <a:off x="0" y="101153"/>
          <a:ext cx="6245265" cy="12776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Happens Annually</a:t>
          </a:r>
        </a:p>
      </dsp:txBody>
      <dsp:txXfrm>
        <a:off x="62369" y="163522"/>
        <a:ext cx="6120527" cy="1152902"/>
      </dsp:txXfrm>
    </dsp:sp>
    <dsp:sp modelId="{F13B5828-8128-4D8C-837F-D23218CF25CE}">
      <dsp:nvSpPr>
        <dsp:cNvPr id="0" name=""/>
        <dsp:cNvSpPr/>
      </dsp:nvSpPr>
      <dsp:spPr>
        <a:xfrm>
          <a:off x="0" y="1470953"/>
          <a:ext cx="6245265" cy="127764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Review of Registration, Policies, and Records to prep for DEA visit</a:t>
          </a:r>
        </a:p>
      </dsp:txBody>
      <dsp:txXfrm>
        <a:off x="62369" y="1533322"/>
        <a:ext cx="6120527" cy="1152902"/>
      </dsp:txXfrm>
    </dsp:sp>
    <dsp:sp modelId="{9D2B9C93-FD08-4EA1-AB96-AB974B463060}">
      <dsp:nvSpPr>
        <dsp:cNvPr id="0" name=""/>
        <dsp:cNvSpPr/>
      </dsp:nvSpPr>
      <dsp:spPr>
        <a:xfrm>
          <a:off x="0" y="2840753"/>
          <a:ext cx="6245265" cy="127764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Conduct annual inventory if needed</a:t>
          </a:r>
        </a:p>
      </dsp:txBody>
      <dsp:txXfrm>
        <a:off x="62369" y="2903122"/>
        <a:ext cx="6120527" cy="1152902"/>
      </dsp:txXfrm>
    </dsp:sp>
    <dsp:sp modelId="{6AB3F317-4029-452C-97E6-67202C459599}">
      <dsp:nvSpPr>
        <dsp:cNvPr id="0" name=""/>
        <dsp:cNvSpPr/>
      </dsp:nvSpPr>
      <dsp:spPr>
        <a:xfrm>
          <a:off x="0" y="4210553"/>
          <a:ext cx="6245265" cy="12776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Check personnel training</a:t>
          </a:r>
        </a:p>
      </dsp:txBody>
      <dsp:txXfrm>
        <a:off x="62369" y="4272922"/>
        <a:ext cx="6120527" cy="115290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7E63-952E-9061-CE43-566A33347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0CE75D-1A82-5AF7-90F5-23AD91446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434C2D-FF39-4508-B9DA-BBE658016876}"/>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5" name="Footer Placeholder 4">
            <a:extLst>
              <a:ext uri="{FF2B5EF4-FFF2-40B4-BE49-F238E27FC236}">
                <a16:creationId xmlns:a16="http://schemas.microsoft.com/office/drawing/2014/main" id="{02DB030A-891F-DD72-E29F-3D18E1DE6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502-DE6A-D907-AC7C-9A7074A1FC5E}"/>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317895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2D4F-39CC-351E-A79F-47DB8E207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472E8F-DE24-B419-C45A-A65269DF70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506F4-C87F-637F-9658-EC6DBED9CA77}"/>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5" name="Footer Placeholder 4">
            <a:extLst>
              <a:ext uri="{FF2B5EF4-FFF2-40B4-BE49-F238E27FC236}">
                <a16:creationId xmlns:a16="http://schemas.microsoft.com/office/drawing/2014/main" id="{0685AA55-EFF7-B221-8046-B0CC3343C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1BB2C-8F58-E224-03B6-FD7BA99FDE06}"/>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6017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AAB25-1B0E-75ED-134D-3043FC1726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52ACF9-102C-B30F-EE04-32AD269B6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CFAB4-2E33-E5D3-00BD-FA56DBDB7F7F}"/>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5" name="Footer Placeholder 4">
            <a:extLst>
              <a:ext uri="{FF2B5EF4-FFF2-40B4-BE49-F238E27FC236}">
                <a16:creationId xmlns:a16="http://schemas.microsoft.com/office/drawing/2014/main" id="{13CB9BA5-D228-5D45-F001-53DE68423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EB66C-A856-F479-54BE-EAF553C66008}"/>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418808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5138-7689-492C-84CD-5B0D13F7F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740242-75D8-D08B-9008-45AB06B12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A9760-51AF-08E3-4C63-98537720B36D}"/>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5" name="Footer Placeholder 4">
            <a:extLst>
              <a:ext uri="{FF2B5EF4-FFF2-40B4-BE49-F238E27FC236}">
                <a16:creationId xmlns:a16="http://schemas.microsoft.com/office/drawing/2014/main" id="{DA7ADA20-324A-D412-E2EF-F1FF06200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B25DB-52B3-2FFA-C984-F545E02A5FD1}"/>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3770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023B-43FA-B6C4-400C-3CF77311B8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2023DC-4C9A-0053-815D-C31DD4FB63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F641AF-8752-53DB-3560-E890E2E24520}"/>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5" name="Footer Placeholder 4">
            <a:extLst>
              <a:ext uri="{FF2B5EF4-FFF2-40B4-BE49-F238E27FC236}">
                <a16:creationId xmlns:a16="http://schemas.microsoft.com/office/drawing/2014/main" id="{517D3DAC-052D-B68A-1B2E-1C8E2CAE3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E417D-125C-9E30-287A-0F55AE9B0BC4}"/>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400912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55AE-1060-3D84-E06E-36101AF10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587FCD-1F86-C317-0F61-7700E310E4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1E39D8-DCD7-46AE-BE21-3E81ED03AA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B632D-3335-FCCF-C37F-50AABF61750C}"/>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6" name="Footer Placeholder 5">
            <a:extLst>
              <a:ext uri="{FF2B5EF4-FFF2-40B4-BE49-F238E27FC236}">
                <a16:creationId xmlns:a16="http://schemas.microsoft.com/office/drawing/2014/main" id="{04E0A3E8-E0E2-D315-3BB4-B79BE102C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74518-B7EF-8D43-A488-345E6D02A09B}"/>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137624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B42F-4ACB-8DFE-185D-1AD6D34D7E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4E97D-6D8A-67A2-9C54-F5E082D41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60F5D0-9653-8D23-2981-47D6C04AB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F2A7F0-43F3-C2B6-0B2C-4A2788B1AA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99FB74-13A3-68F5-E238-09E3B2B2E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44484E-08BC-72AA-B171-AD564444CDB8}"/>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8" name="Footer Placeholder 7">
            <a:extLst>
              <a:ext uri="{FF2B5EF4-FFF2-40B4-BE49-F238E27FC236}">
                <a16:creationId xmlns:a16="http://schemas.microsoft.com/office/drawing/2014/main" id="{38AED842-1E2F-0BA8-2485-0F8D94AE4D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9155EF-41D5-CDB4-6741-5DF4B8D2C2E3}"/>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1950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9487-1175-5F13-E386-AACE3CF0C5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A85F5-52BF-352D-E147-3DF1A89BA34E}"/>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4" name="Footer Placeholder 3">
            <a:extLst>
              <a:ext uri="{FF2B5EF4-FFF2-40B4-BE49-F238E27FC236}">
                <a16:creationId xmlns:a16="http://schemas.microsoft.com/office/drawing/2014/main" id="{8AA5833F-5884-35B7-FCDF-C9E363038C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4CFE3-59BA-DF8A-D2CD-4718EE551FE4}"/>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223909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C7F911-6F08-A869-8DB1-08E977B7AF12}"/>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3" name="Footer Placeholder 2">
            <a:extLst>
              <a:ext uri="{FF2B5EF4-FFF2-40B4-BE49-F238E27FC236}">
                <a16:creationId xmlns:a16="http://schemas.microsoft.com/office/drawing/2014/main" id="{C7A0BA6C-4490-A92E-615C-1E2C4E0E9F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F42487-CD33-41C0-E21A-8893973A42AE}"/>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409457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85D0-527E-389C-C4C7-F413D4474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4CD67D-0679-08DC-1A72-1F3B6A879A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82AF15-C426-BECA-A1D4-DCB4A23E5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0919F-2C79-004C-C39B-942C3353F266}"/>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6" name="Footer Placeholder 5">
            <a:extLst>
              <a:ext uri="{FF2B5EF4-FFF2-40B4-BE49-F238E27FC236}">
                <a16:creationId xmlns:a16="http://schemas.microsoft.com/office/drawing/2014/main" id="{C09F101E-5C1E-7E0C-29EF-680109874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7863F-9429-A0CB-395B-CF61FEA8F483}"/>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315681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AA81-CB1E-2188-045C-6AEDC43CF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428CC1-F21C-384F-2E69-A318D317D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7226E6-A028-B136-C16D-B31D0F823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1F389-2A68-604E-AF5C-22C77DB61862}"/>
              </a:ext>
            </a:extLst>
          </p:cNvPr>
          <p:cNvSpPr>
            <a:spLocks noGrp="1"/>
          </p:cNvSpPr>
          <p:nvPr>
            <p:ph type="dt" sz="half" idx="10"/>
          </p:nvPr>
        </p:nvSpPr>
        <p:spPr/>
        <p:txBody>
          <a:bodyPr/>
          <a:lstStyle/>
          <a:p>
            <a:fld id="{EE7877E9-3F5C-4F16-B376-07D3F1464A22}" type="datetimeFigureOut">
              <a:rPr lang="en-US" smtClean="0"/>
              <a:t>12/13/2024</a:t>
            </a:fld>
            <a:endParaRPr lang="en-US"/>
          </a:p>
        </p:txBody>
      </p:sp>
      <p:sp>
        <p:nvSpPr>
          <p:cNvPr id="6" name="Footer Placeholder 5">
            <a:extLst>
              <a:ext uri="{FF2B5EF4-FFF2-40B4-BE49-F238E27FC236}">
                <a16:creationId xmlns:a16="http://schemas.microsoft.com/office/drawing/2014/main" id="{4429CE7A-FACA-B2F1-3076-5CC1149AF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1ED94-326F-4754-A72A-D8810A966498}"/>
              </a:ext>
            </a:extLst>
          </p:cNvPr>
          <p:cNvSpPr>
            <a:spLocks noGrp="1"/>
          </p:cNvSpPr>
          <p:nvPr>
            <p:ph type="sldNum" sz="quarter" idx="12"/>
          </p:nvPr>
        </p:nvSpPr>
        <p:spPr/>
        <p:txBody>
          <a:bodyPr/>
          <a:lstStyle/>
          <a:p>
            <a:fld id="{B3E6C6B3-A339-4F31-B7ED-7F65C9C794A0}" type="slidenum">
              <a:rPr lang="en-US" smtClean="0"/>
              <a:t>‹#›</a:t>
            </a:fld>
            <a:endParaRPr lang="en-US"/>
          </a:p>
        </p:txBody>
      </p:sp>
    </p:spTree>
    <p:extLst>
      <p:ext uri="{BB962C8B-B14F-4D97-AF65-F5344CB8AC3E}">
        <p14:creationId xmlns:p14="http://schemas.microsoft.com/office/powerpoint/2010/main" val="156473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2EEDE-BA29-C10A-F520-D5B9F0B8D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2DE6F-7632-D9ED-9CD5-3C64ED8CD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DF8EA-866E-8EF6-8E44-C7E0CC4B4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7877E9-3F5C-4F16-B376-07D3F1464A22}" type="datetimeFigureOut">
              <a:rPr lang="en-US" smtClean="0"/>
              <a:t>12/13/2024</a:t>
            </a:fld>
            <a:endParaRPr lang="en-US"/>
          </a:p>
        </p:txBody>
      </p:sp>
      <p:sp>
        <p:nvSpPr>
          <p:cNvPr id="5" name="Footer Placeholder 4">
            <a:extLst>
              <a:ext uri="{FF2B5EF4-FFF2-40B4-BE49-F238E27FC236}">
                <a16:creationId xmlns:a16="http://schemas.microsoft.com/office/drawing/2014/main" id="{05919632-FB51-3BCB-89E5-7B5EE0F1C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AF47BE-CF97-8B15-E95E-6838C87ED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E6C6B3-A339-4F31-B7ED-7F65C9C794A0}" type="slidenum">
              <a:rPr lang="en-US" smtClean="0"/>
              <a:t>‹#›</a:t>
            </a:fld>
            <a:endParaRPr lang="en-US"/>
          </a:p>
        </p:txBody>
      </p:sp>
    </p:spTree>
    <p:extLst>
      <p:ext uri="{BB962C8B-B14F-4D97-AF65-F5344CB8AC3E}">
        <p14:creationId xmlns:p14="http://schemas.microsoft.com/office/powerpoint/2010/main" val="329096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7919-3E22-5A5F-9380-62058E105629}"/>
              </a:ext>
            </a:extLst>
          </p:cNvPr>
          <p:cNvSpPr>
            <a:spLocks noGrp="1"/>
          </p:cNvSpPr>
          <p:nvPr>
            <p:ph type="title"/>
          </p:nvPr>
        </p:nvSpPr>
        <p:spPr>
          <a:xfrm>
            <a:off x="1400175" y="2460625"/>
            <a:ext cx="10515600" cy="1325563"/>
          </a:xfrm>
        </p:spPr>
        <p:txBody>
          <a:bodyPr/>
          <a:lstStyle/>
          <a:p>
            <a:r>
              <a:rPr lang="en-US" dirty="0"/>
              <a:t>Controlled Substance Use in Research</a:t>
            </a:r>
          </a:p>
        </p:txBody>
      </p:sp>
    </p:spTree>
    <p:extLst>
      <p:ext uri="{BB962C8B-B14F-4D97-AF65-F5344CB8AC3E}">
        <p14:creationId xmlns:p14="http://schemas.microsoft.com/office/powerpoint/2010/main" val="6748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4EA973-E62C-2860-41F0-8D12D5A745FA}"/>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How to Order Controlled Substances</a:t>
            </a:r>
          </a:p>
        </p:txBody>
      </p:sp>
      <p:graphicFrame>
        <p:nvGraphicFramePr>
          <p:cNvPr id="5" name="Content Placeholder 2">
            <a:extLst>
              <a:ext uri="{FF2B5EF4-FFF2-40B4-BE49-F238E27FC236}">
                <a16:creationId xmlns:a16="http://schemas.microsoft.com/office/drawing/2014/main" id="{BB0207CF-D488-7333-C600-26DAE9D25056}"/>
              </a:ext>
            </a:extLst>
          </p:cNvPr>
          <p:cNvGraphicFramePr>
            <a:graphicFrameLocks noGrp="1"/>
          </p:cNvGraphicFramePr>
          <p:nvPr>
            <p:ph idx="1"/>
            <p:extLst>
              <p:ext uri="{D42A27DB-BD31-4B8C-83A1-F6EECF244321}">
                <p14:modId xmlns:p14="http://schemas.microsoft.com/office/powerpoint/2010/main" val="201256300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82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A36BB-A280-177F-C231-9872FCDFA4A6}"/>
              </a:ext>
            </a:extLst>
          </p:cNvPr>
          <p:cNvSpPr>
            <a:spLocks noGrp="1"/>
          </p:cNvSpPr>
          <p:nvPr>
            <p:ph type="title"/>
          </p:nvPr>
        </p:nvSpPr>
        <p:spPr>
          <a:xfrm>
            <a:off x="1008416" y="95538"/>
            <a:ext cx="5323715" cy="1642970"/>
          </a:xfrm>
        </p:spPr>
        <p:txBody>
          <a:bodyPr anchor="b">
            <a:normAutofit/>
          </a:bodyPr>
          <a:lstStyle/>
          <a:p>
            <a:r>
              <a:rPr lang="en-US" sz="4000" dirty="0"/>
              <a:t>Controlled Substance Logs</a:t>
            </a:r>
          </a:p>
        </p:txBody>
      </p:sp>
      <p:sp>
        <p:nvSpPr>
          <p:cNvPr id="3" name="Content Placeholder 2">
            <a:extLst>
              <a:ext uri="{FF2B5EF4-FFF2-40B4-BE49-F238E27FC236}">
                <a16:creationId xmlns:a16="http://schemas.microsoft.com/office/drawing/2014/main" id="{FDA35ABA-C7F5-3004-2DF3-F5CB40872B7F}"/>
              </a:ext>
            </a:extLst>
          </p:cNvPr>
          <p:cNvSpPr>
            <a:spLocks noGrp="1"/>
          </p:cNvSpPr>
          <p:nvPr>
            <p:ph idx="1"/>
          </p:nvPr>
        </p:nvSpPr>
        <p:spPr>
          <a:xfrm>
            <a:off x="1028869" y="1677404"/>
            <a:ext cx="5315189" cy="3535083"/>
          </a:xfrm>
        </p:spPr>
        <p:txBody>
          <a:bodyPr anchor="t">
            <a:normAutofit/>
          </a:bodyPr>
          <a:lstStyle/>
          <a:p>
            <a:r>
              <a:rPr lang="en-US" sz="2000" dirty="0"/>
              <a:t>A usage log must be kept for controlled substances</a:t>
            </a:r>
          </a:p>
          <a:p>
            <a:r>
              <a:rPr lang="en-US" sz="2000" dirty="0"/>
              <a:t>A separate log must be maintained for each drug</a:t>
            </a:r>
          </a:p>
          <a:p>
            <a:r>
              <a:rPr lang="en-US" sz="2000" dirty="0"/>
              <a:t>Separate page for stock bottle and diluted drug</a:t>
            </a:r>
          </a:p>
          <a:p>
            <a:r>
              <a:rPr lang="en-US" sz="2000" dirty="0"/>
              <a:t>A three-ring binder is acceptable, a fixed page notebook is recommended</a:t>
            </a:r>
          </a:p>
          <a:p>
            <a:r>
              <a:rPr lang="en-US" sz="2000" dirty="0"/>
              <a:t>Record date used, volume used, remaining volume, and initials</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9FF0F98-1E5C-2557-0E10-2B1099E2D59B}"/>
              </a:ext>
            </a:extLst>
          </p:cNvPr>
          <p:cNvPicPr>
            <a:picLocks noChangeAspect="1"/>
          </p:cNvPicPr>
          <p:nvPr/>
        </p:nvPicPr>
        <p:blipFill>
          <a:blip r:embed="rId2"/>
          <a:stretch>
            <a:fillRect/>
          </a:stretch>
        </p:blipFill>
        <p:spPr>
          <a:xfrm>
            <a:off x="7138879" y="909081"/>
            <a:ext cx="4044705" cy="5071731"/>
          </a:xfrm>
          <a:prstGeom prst="rect">
            <a:avLst/>
          </a:prstGeom>
        </p:spPr>
      </p:pic>
      <p:pic>
        <p:nvPicPr>
          <p:cNvPr id="7" name="Picture 6">
            <a:extLst>
              <a:ext uri="{FF2B5EF4-FFF2-40B4-BE49-F238E27FC236}">
                <a16:creationId xmlns:a16="http://schemas.microsoft.com/office/drawing/2014/main" id="{3065B651-4555-B6B6-7241-E1E849AC4AD9}"/>
              </a:ext>
            </a:extLst>
          </p:cNvPr>
          <p:cNvPicPr>
            <a:picLocks noChangeAspect="1"/>
          </p:cNvPicPr>
          <p:nvPr/>
        </p:nvPicPr>
        <p:blipFill>
          <a:blip r:embed="rId3"/>
          <a:stretch>
            <a:fillRect/>
          </a:stretch>
        </p:blipFill>
        <p:spPr>
          <a:xfrm>
            <a:off x="331342" y="4953743"/>
            <a:ext cx="6476196" cy="1690745"/>
          </a:xfrm>
          <a:prstGeom prst="rect">
            <a:avLst/>
          </a:prstGeom>
        </p:spPr>
      </p:pic>
    </p:spTree>
    <p:extLst>
      <p:ext uri="{BB962C8B-B14F-4D97-AF65-F5344CB8AC3E}">
        <p14:creationId xmlns:p14="http://schemas.microsoft.com/office/powerpoint/2010/main" val="36289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C1B4A-19CF-8635-9113-1F79F77C55E1}"/>
              </a:ext>
            </a:extLst>
          </p:cNvPr>
          <p:cNvSpPr>
            <a:spLocks noGrp="1"/>
          </p:cNvSpPr>
          <p:nvPr>
            <p:ph type="title"/>
          </p:nvPr>
        </p:nvSpPr>
        <p:spPr>
          <a:xfrm>
            <a:off x="630936" y="639520"/>
            <a:ext cx="3429000" cy="1719072"/>
          </a:xfrm>
        </p:spPr>
        <p:txBody>
          <a:bodyPr anchor="b">
            <a:normAutofit/>
          </a:bodyPr>
          <a:lstStyle/>
          <a:p>
            <a:r>
              <a:rPr lang="en-US" sz="5400"/>
              <a:t>Inventory</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C8A32-FF4B-241E-8BDC-F0F7FC09C76A}"/>
              </a:ext>
            </a:extLst>
          </p:cNvPr>
          <p:cNvSpPr>
            <a:spLocks noGrp="1"/>
          </p:cNvSpPr>
          <p:nvPr>
            <p:ph idx="1"/>
          </p:nvPr>
        </p:nvSpPr>
        <p:spPr>
          <a:xfrm>
            <a:off x="630936" y="2807208"/>
            <a:ext cx="3429000" cy="3410712"/>
          </a:xfrm>
        </p:spPr>
        <p:txBody>
          <a:bodyPr anchor="t">
            <a:normAutofit/>
          </a:bodyPr>
          <a:lstStyle/>
          <a:p>
            <a:r>
              <a:rPr lang="en-US" sz="2200"/>
              <a:t>The DEA requires an inventory form to be completed every 2 years</a:t>
            </a:r>
          </a:p>
          <a:p>
            <a:r>
              <a:rPr lang="en-US" sz="2200"/>
              <a:t>For busy labs, this can be completed MONTHLY to help manage expiration dates.</a:t>
            </a:r>
          </a:p>
          <a:p>
            <a:endParaRPr lang="en-US" sz="2200"/>
          </a:p>
          <a:p>
            <a:endParaRPr lang="en-US" sz="2200"/>
          </a:p>
        </p:txBody>
      </p:sp>
      <p:pic>
        <p:nvPicPr>
          <p:cNvPr id="9" name="Picture 8">
            <a:extLst>
              <a:ext uri="{FF2B5EF4-FFF2-40B4-BE49-F238E27FC236}">
                <a16:creationId xmlns:a16="http://schemas.microsoft.com/office/drawing/2014/main" id="{99AE523D-ED10-EDE2-39E8-CD9C0137240A}"/>
              </a:ext>
            </a:extLst>
          </p:cNvPr>
          <p:cNvPicPr>
            <a:picLocks noChangeAspect="1"/>
          </p:cNvPicPr>
          <p:nvPr/>
        </p:nvPicPr>
        <p:blipFill>
          <a:blip r:embed="rId2"/>
          <a:stretch>
            <a:fillRect/>
          </a:stretch>
        </p:blipFill>
        <p:spPr>
          <a:xfrm>
            <a:off x="4059936" y="1301871"/>
            <a:ext cx="7622640" cy="4254257"/>
          </a:xfrm>
          <a:prstGeom prst="rect">
            <a:avLst/>
          </a:prstGeom>
        </p:spPr>
      </p:pic>
    </p:spTree>
    <p:extLst>
      <p:ext uri="{BB962C8B-B14F-4D97-AF65-F5344CB8AC3E}">
        <p14:creationId xmlns:p14="http://schemas.microsoft.com/office/powerpoint/2010/main" val="52747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lass ampules with colored liquids">
            <a:extLst>
              <a:ext uri="{FF2B5EF4-FFF2-40B4-BE49-F238E27FC236}">
                <a16:creationId xmlns:a16="http://schemas.microsoft.com/office/drawing/2014/main" id="{4CEC73CE-110D-BF22-C6FA-D36A512497C6}"/>
              </a:ext>
            </a:extLst>
          </p:cNvPr>
          <p:cNvPicPr>
            <a:picLocks noChangeAspect="1"/>
          </p:cNvPicPr>
          <p:nvPr/>
        </p:nvPicPr>
        <p:blipFill>
          <a:blip r:embed="rId2"/>
          <a:srcRect l="29041" r="11793"/>
          <a:stretch/>
        </p:blipFill>
        <p:spPr>
          <a:xfrm>
            <a:off x="-1" y="-2"/>
            <a:ext cx="5410198" cy="6858002"/>
          </a:xfrm>
          <a:prstGeom prst="rect">
            <a:avLst/>
          </a:prstGeom>
        </p:spPr>
      </p:pic>
      <p:sp useBgFill="1">
        <p:nvSpPr>
          <p:cNvPr id="15" name="Rectangle 1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89EB2-4441-D943-D13B-1C19E8974CB7}"/>
              </a:ext>
            </a:extLst>
          </p:cNvPr>
          <p:cNvSpPr>
            <a:spLocks noGrp="1"/>
          </p:cNvSpPr>
          <p:nvPr>
            <p:ph type="title"/>
          </p:nvPr>
        </p:nvSpPr>
        <p:spPr>
          <a:xfrm>
            <a:off x="6115317" y="405685"/>
            <a:ext cx="5464968" cy="1559301"/>
          </a:xfrm>
        </p:spPr>
        <p:txBody>
          <a:bodyPr>
            <a:normAutofit/>
          </a:bodyPr>
          <a:lstStyle/>
          <a:p>
            <a:r>
              <a:rPr lang="en-US" sz="4000"/>
              <a:t>Disposal of Expired Drugs</a:t>
            </a:r>
          </a:p>
        </p:txBody>
      </p:sp>
      <p:sp>
        <p:nvSpPr>
          <p:cNvPr id="3" name="Content Placeholder 2">
            <a:extLst>
              <a:ext uri="{FF2B5EF4-FFF2-40B4-BE49-F238E27FC236}">
                <a16:creationId xmlns:a16="http://schemas.microsoft.com/office/drawing/2014/main" id="{BC992018-E46C-5CF3-C26D-FC374F0F63D9}"/>
              </a:ext>
            </a:extLst>
          </p:cNvPr>
          <p:cNvSpPr>
            <a:spLocks noGrp="1"/>
          </p:cNvSpPr>
          <p:nvPr>
            <p:ph idx="1"/>
          </p:nvPr>
        </p:nvSpPr>
        <p:spPr>
          <a:xfrm>
            <a:off x="6115317" y="2743200"/>
            <a:ext cx="5247340" cy="3496878"/>
          </a:xfrm>
        </p:spPr>
        <p:txBody>
          <a:bodyPr anchor="ctr">
            <a:normAutofit/>
          </a:bodyPr>
          <a:lstStyle/>
          <a:p>
            <a:pPr marL="0" indent="0">
              <a:buNone/>
            </a:pPr>
            <a:r>
              <a:rPr lang="en-US" sz="1700" dirty="0"/>
              <a:t>Expired drugs can be disposed in the following ways:</a:t>
            </a:r>
          </a:p>
          <a:p>
            <a:pPr marL="0" indent="0">
              <a:buNone/>
            </a:pPr>
            <a:r>
              <a:rPr lang="en-US" sz="1700" dirty="0">
                <a:solidFill>
                  <a:srgbClr val="FF0000"/>
                </a:solidFill>
              </a:rPr>
              <a:t>1. Injection into carcass</a:t>
            </a:r>
          </a:p>
          <a:p>
            <a:pPr marL="0" indent="0">
              <a:buNone/>
            </a:pPr>
            <a:r>
              <a:rPr lang="en-US" sz="1700" dirty="0"/>
              <a:t>2. Destruction</a:t>
            </a:r>
          </a:p>
          <a:p>
            <a:pPr lvl="1"/>
            <a:r>
              <a:rPr lang="en-US" sz="1700" dirty="0"/>
              <a:t>By UVM approved vendor (facilitated by EHS)</a:t>
            </a:r>
          </a:p>
          <a:p>
            <a:pPr lvl="1"/>
            <a:r>
              <a:rPr lang="en-US" sz="1700" dirty="0"/>
              <a:t>On site, using a disposal product (Rx Destroyer)</a:t>
            </a:r>
          </a:p>
          <a:p>
            <a:pPr marL="457200" lvl="1" indent="-457200">
              <a:buAutoNum type="arabicPeriod" startAt="3"/>
            </a:pPr>
            <a:r>
              <a:rPr lang="en-US" sz="1700" dirty="0"/>
              <a:t>Reverse Distribution</a:t>
            </a:r>
          </a:p>
          <a:p>
            <a:pPr marL="457200" lvl="1" indent="-457200">
              <a:buAutoNum type="arabicPeriod" startAt="3"/>
            </a:pPr>
            <a:endParaRPr lang="en-US" sz="1700" dirty="0"/>
          </a:p>
          <a:p>
            <a:pPr marL="0" lvl="1" indent="0">
              <a:buNone/>
            </a:pPr>
            <a:r>
              <a:rPr lang="en-US" sz="1700" dirty="0"/>
              <a:t>Must be recorded on drug log with TWO signatures.</a:t>
            </a:r>
          </a:p>
        </p:txBody>
      </p:sp>
    </p:spTree>
    <p:extLst>
      <p:ext uri="{BB962C8B-B14F-4D97-AF65-F5344CB8AC3E}">
        <p14:creationId xmlns:p14="http://schemas.microsoft.com/office/powerpoint/2010/main" val="10526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CAA0475-2E20-D8A5-E8FC-BAD7AAC5ABB2}"/>
              </a:ext>
            </a:extLst>
          </p:cNvPr>
          <p:cNvSpPr>
            <a:spLocks noGrp="1"/>
          </p:cNvSpPr>
          <p:nvPr>
            <p:ph type="title"/>
          </p:nvPr>
        </p:nvSpPr>
        <p:spPr>
          <a:xfrm>
            <a:off x="479394" y="1070800"/>
            <a:ext cx="3939688" cy="5583126"/>
          </a:xfrm>
        </p:spPr>
        <p:txBody>
          <a:bodyPr>
            <a:normAutofit/>
          </a:bodyPr>
          <a:lstStyle/>
          <a:p>
            <a:pPr algn="r"/>
            <a:r>
              <a:rPr lang="en-US" sz="6800" dirty="0"/>
              <a:t>New Personnel Must:</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BEBCDE3-C945-A92D-022A-F2755934EADB}"/>
              </a:ext>
            </a:extLst>
          </p:cNvPr>
          <p:cNvGraphicFramePr>
            <a:graphicFrameLocks noGrp="1"/>
          </p:cNvGraphicFramePr>
          <p:nvPr>
            <p:ph idx="1"/>
            <p:extLst>
              <p:ext uri="{D42A27DB-BD31-4B8C-83A1-F6EECF244321}">
                <p14:modId xmlns:p14="http://schemas.microsoft.com/office/powerpoint/2010/main" val="168481864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11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27B26A-888C-FDF4-C905-30F955D2F93B}"/>
              </a:ext>
            </a:extLst>
          </p:cNvPr>
          <p:cNvSpPr/>
          <p:nvPr/>
        </p:nvSpPr>
        <p:spPr>
          <a:xfrm>
            <a:off x="4575921" y="2630717"/>
            <a:ext cx="4401230" cy="15965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36A6AA9C-8ABC-B218-B710-F30648EC57AF}"/>
              </a:ext>
            </a:extLst>
          </p:cNvPr>
          <p:cNvSpPr/>
          <p:nvPr/>
        </p:nvSpPr>
        <p:spPr>
          <a:xfrm>
            <a:off x="2781297" y="1194262"/>
            <a:ext cx="6515101" cy="19031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endParaRPr lang="en-US" dirty="0"/>
          </a:p>
        </p:txBody>
      </p:sp>
      <p:sp>
        <p:nvSpPr>
          <p:cNvPr id="9" name="Rectangle 8">
            <a:extLst>
              <a:ext uri="{FF2B5EF4-FFF2-40B4-BE49-F238E27FC236}">
                <a16:creationId xmlns:a16="http://schemas.microsoft.com/office/drawing/2014/main" id="{F0859667-7CAC-7A4D-1EED-D52542D0D0CE}"/>
              </a:ext>
            </a:extLst>
          </p:cNvPr>
          <p:cNvSpPr/>
          <p:nvPr/>
        </p:nvSpPr>
        <p:spPr>
          <a:xfrm>
            <a:off x="4256674" y="1378398"/>
            <a:ext cx="4572000" cy="14001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t>Fill out the Questionnaire for Access to CS for Research Purposes by Non-DEA Registration Holders</a:t>
            </a:r>
          </a:p>
        </p:txBody>
      </p:sp>
      <p:sp>
        <p:nvSpPr>
          <p:cNvPr id="10" name="Rectangle 9" descr="Document with solid fill">
            <a:extLst>
              <a:ext uri="{FF2B5EF4-FFF2-40B4-BE49-F238E27FC236}">
                <a16:creationId xmlns:a16="http://schemas.microsoft.com/office/drawing/2014/main" id="{A59D8497-F7A3-31BA-132C-AA1E39ECF6D6}"/>
              </a:ext>
            </a:extLst>
          </p:cNvPr>
          <p:cNvSpPr/>
          <p:nvPr/>
        </p:nvSpPr>
        <p:spPr>
          <a:xfrm>
            <a:off x="3210980" y="1700698"/>
            <a:ext cx="878111" cy="878111"/>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76011B2A-5319-60DE-BC80-0B9E6490AB22}"/>
              </a:ext>
            </a:extLst>
          </p:cNvPr>
          <p:cNvSpPr txBox="1"/>
          <p:nvPr/>
        </p:nvSpPr>
        <p:spPr>
          <a:xfrm>
            <a:off x="2438401" y="4524375"/>
            <a:ext cx="7315197" cy="646331"/>
          </a:xfrm>
          <a:prstGeom prst="rect">
            <a:avLst/>
          </a:prstGeom>
          <a:solidFill>
            <a:schemeClr val="accent2"/>
          </a:solidFill>
          <a:ln>
            <a:solidFill>
              <a:schemeClr val="accent2">
                <a:shade val="15000"/>
              </a:schemeClr>
            </a:solidFill>
          </a:ln>
        </p:spPr>
        <p:txBody>
          <a:bodyPr wrap="square" rtlCol="0">
            <a:spAutoFit/>
          </a:bodyPr>
          <a:lstStyle/>
          <a:p>
            <a:pPr algn="ctr"/>
            <a:r>
              <a:rPr lang="en-US" dirty="0"/>
              <a:t>These questionnaires contain private information and must be kept locked up in a safe location.</a:t>
            </a:r>
          </a:p>
        </p:txBody>
      </p:sp>
      <p:sp>
        <p:nvSpPr>
          <p:cNvPr id="12" name="Arrow: Down 11">
            <a:extLst>
              <a:ext uri="{FF2B5EF4-FFF2-40B4-BE49-F238E27FC236}">
                <a16:creationId xmlns:a16="http://schemas.microsoft.com/office/drawing/2014/main" id="{85798461-2095-7364-3B9F-40EB3F08478E}"/>
              </a:ext>
            </a:extLst>
          </p:cNvPr>
          <p:cNvSpPr/>
          <p:nvPr/>
        </p:nvSpPr>
        <p:spPr>
          <a:xfrm>
            <a:off x="5453059" y="3336584"/>
            <a:ext cx="1171575" cy="847944"/>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66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92325-9DBA-C1E1-5BCF-274D7F81B31E}"/>
              </a:ext>
            </a:extLst>
          </p:cNvPr>
          <p:cNvSpPr>
            <a:spLocks noGrp="1"/>
          </p:cNvSpPr>
          <p:nvPr>
            <p:ph type="title"/>
          </p:nvPr>
        </p:nvSpPr>
        <p:spPr>
          <a:xfrm>
            <a:off x="640080" y="325369"/>
            <a:ext cx="4368602" cy="1956841"/>
          </a:xfrm>
        </p:spPr>
        <p:txBody>
          <a:bodyPr anchor="b">
            <a:normAutofit/>
          </a:bodyPr>
          <a:lstStyle/>
          <a:p>
            <a:r>
              <a:rPr lang="en-US" sz="5400" b="1"/>
              <a:t>Oversight</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2E2B42-B43A-A97C-9C9E-00115F17A830}"/>
              </a:ext>
            </a:extLst>
          </p:cNvPr>
          <p:cNvSpPr>
            <a:spLocks noGrp="1"/>
          </p:cNvSpPr>
          <p:nvPr>
            <p:ph idx="1"/>
          </p:nvPr>
        </p:nvSpPr>
        <p:spPr>
          <a:xfrm>
            <a:off x="640080" y="2872899"/>
            <a:ext cx="4243589" cy="3320668"/>
          </a:xfrm>
        </p:spPr>
        <p:txBody>
          <a:bodyPr>
            <a:normAutofit/>
          </a:bodyPr>
          <a:lstStyle/>
          <a:p>
            <a:pPr marL="0" indent="0">
              <a:buNone/>
            </a:pPr>
            <a:r>
              <a:rPr lang="en-US" sz="2200" b="1" u="sng" dirty="0"/>
              <a:t>Monitoring:</a:t>
            </a:r>
          </a:p>
          <a:p>
            <a:pPr marL="0" indent="0">
              <a:buNone/>
            </a:pPr>
            <a:r>
              <a:rPr lang="en-US" sz="2200" dirty="0"/>
              <a:t>1 Continuing Review per year</a:t>
            </a:r>
          </a:p>
          <a:p>
            <a:pPr marL="0" indent="0">
              <a:buNone/>
            </a:pPr>
            <a:r>
              <a:rPr lang="en-US" sz="2200" dirty="0"/>
              <a:t>2 IACUC visits per year</a:t>
            </a:r>
          </a:p>
          <a:p>
            <a:pPr marL="0" indent="0">
              <a:buNone/>
            </a:pPr>
            <a:r>
              <a:rPr lang="en-US" sz="2200" dirty="0"/>
              <a:t>1 Post Approval Monitoring visit per year</a:t>
            </a:r>
          </a:p>
          <a:p>
            <a:pPr marL="0" indent="0">
              <a:buNone/>
            </a:pPr>
            <a:r>
              <a:rPr lang="en-US" sz="2200" dirty="0"/>
              <a:t>Possible unannounced DEA visits</a:t>
            </a:r>
          </a:p>
        </p:txBody>
      </p:sp>
      <p:pic>
        <p:nvPicPr>
          <p:cNvPr id="5" name="Picture 4" descr="Pen placed on top of a signature line">
            <a:extLst>
              <a:ext uri="{FF2B5EF4-FFF2-40B4-BE49-F238E27FC236}">
                <a16:creationId xmlns:a16="http://schemas.microsoft.com/office/drawing/2014/main" id="{20B777D7-DF49-79C1-4EEB-0B81F4BD13CD}"/>
              </a:ext>
            </a:extLst>
          </p:cNvPr>
          <p:cNvPicPr>
            <a:picLocks noChangeAspect="1"/>
          </p:cNvPicPr>
          <p:nvPr/>
        </p:nvPicPr>
        <p:blipFill>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1993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7F0F1-6534-661B-876D-25BEE38CCB01}"/>
              </a:ext>
            </a:extLst>
          </p:cNvPr>
          <p:cNvSpPr>
            <a:spLocks noGrp="1"/>
          </p:cNvSpPr>
          <p:nvPr>
            <p:ph type="title"/>
          </p:nvPr>
        </p:nvSpPr>
        <p:spPr>
          <a:xfrm>
            <a:off x="686833" y="591344"/>
            <a:ext cx="3323192" cy="5585619"/>
          </a:xfrm>
        </p:spPr>
        <p:txBody>
          <a:bodyPr>
            <a:normAutofit/>
          </a:bodyPr>
          <a:lstStyle/>
          <a:p>
            <a:r>
              <a:rPr lang="en-US" sz="5400" dirty="0">
                <a:solidFill>
                  <a:srgbClr val="FFFFFF"/>
                </a:solidFill>
              </a:rPr>
              <a:t>Monitoring:</a:t>
            </a:r>
            <a:br>
              <a:rPr lang="en-US" sz="5400" dirty="0">
                <a:solidFill>
                  <a:srgbClr val="FFFFFF"/>
                </a:solidFill>
              </a:rPr>
            </a:br>
            <a:br>
              <a:rPr lang="en-US" sz="5400" dirty="0">
                <a:solidFill>
                  <a:srgbClr val="FFFFFF"/>
                </a:solidFill>
              </a:rPr>
            </a:br>
            <a:r>
              <a:rPr lang="en-US" sz="5400" dirty="0">
                <a:solidFill>
                  <a:srgbClr val="FFFFFF"/>
                </a:solidFill>
              </a:rPr>
              <a:t>Continuing Reviews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6BC7C59-7BAD-B7D1-4CB0-256C3B42DE50}"/>
              </a:ext>
            </a:extLst>
          </p:cNvPr>
          <p:cNvSpPr>
            <a:spLocks noGrp="1"/>
          </p:cNvSpPr>
          <p:nvPr>
            <p:ph idx="1"/>
          </p:nvPr>
        </p:nvSpPr>
        <p:spPr>
          <a:xfrm>
            <a:off x="4447308" y="591344"/>
            <a:ext cx="6906491" cy="5585619"/>
          </a:xfrm>
        </p:spPr>
        <p:txBody>
          <a:bodyPr anchor="ctr">
            <a:normAutofit/>
          </a:bodyPr>
          <a:lstStyle/>
          <a:p>
            <a:r>
              <a:rPr lang="en-US" sz="3200" dirty="0"/>
              <a:t>A brief four question form in UVMClick</a:t>
            </a:r>
          </a:p>
          <a:p>
            <a:r>
              <a:rPr lang="en-US" sz="3200" dirty="0"/>
              <a:t>CSC Continuing Reviews happen annually</a:t>
            </a:r>
          </a:p>
          <a:p>
            <a:r>
              <a:rPr lang="en-US" sz="3200" dirty="0"/>
              <a:t>Must be submitted BEFORE the expiration date</a:t>
            </a:r>
          </a:p>
          <a:p>
            <a:r>
              <a:rPr lang="en-US" sz="3200" dirty="0"/>
              <a:t>A PAM visit is scheduled before approval is issued</a:t>
            </a:r>
          </a:p>
        </p:txBody>
      </p:sp>
    </p:spTree>
    <p:extLst>
      <p:ext uri="{BB962C8B-B14F-4D97-AF65-F5344CB8AC3E}">
        <p14:creationId xmlns:p14="http://schemas.microsoft.com/office/powerpoint/2010/main" val="154233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A1CF2B-5C9D-DA66-770F-152396B4A40B}"/>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Monitoring: IACUC Semiannual Inspections</a:t>
            </a:r>
          </a:p>
        </p:txBody>
      </p:sp>
      <p:graphicFrame>
        <p:nvGraphicFramePr>
          <p:cNvPr id="5" name="Content Placeholder 2">
            <a:extLst>
              <a:ext uri="{FF2B5EF4-FFF2-40B4-BE49-F238E27FC236}">
                <a16:creationId xmlns:a16="http://schemas.microsoft.com/office/drawing/2014/main" id="{D6F304C4-7BA1-2B64-2E45-856A8C39FB2D}"/>
              </a:ext>
            </a:extLst>
          </p:cNvPr>
          <p:cNvGraphicFramePr>
            <a:graphicFrameLocks noGrp="1"/>
          </p:cNvGraphicFramePr>
          <p:nvPr>
            <p:ph idx="1"/>
            <p:extLst>
              <p:ext uri="{D42A27DB-BD31-4B8C-83A1-F6EECF244321}">
                <p14:modId xmlns:p14="http://schemas.microsoft.com/office/powerpoint/2010/main" val="33807511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86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F14A2A0-F796-4C4D-9BBE-4A9E04F00BD0}"/>
              </a:ext>
            </a:extLst>
          </p:cNvPr>
          <p:cNvSpPr>
            <a:spLocks noGrp="1"/>
          </p:cNvSpPr>
          <p:nvPr>
            <p:ph type="title"/>
          </p:nvPr>
        </p:nvSpPr>
        <p:spPr>
          <a:xfrm>
            <a:off x="479394" y="1070800"/>
            <a:ext cx="3939688" cy="5583126"/>
          </a:xfrm>
        </p:spPr>
        <p:txBody>
          <a:bodyPr>
            <a:normAutofit fontScale="90000"/>
          </a:bodyPr>
          <a:lstStyle/>
          <a:p>
            <a:r>
              <a:rPr lang="en-US" sz="6800" dirty="0"/>
              <a:t>Monitoring:</a:t>
            </a:r>
            <a:br>
              <a:rPr lang="en-US" sz="6800" dirty="0"/>
            </a:br>
            <a:br>
              <a:rPr lang="en-US" sz="6800" dirty="0"/>
            </a:br>
            <a:r>
              <a:rPr lang="en-US" sz="6800" dirty="0"/>
              <a:t>Post Approval Monitoring (PAM) Visit</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8496B05-810D-2E0C-B715-6C0E840BCDB8}"/>
              </a:ext>
            </a:extLst>
          </p:cNvPr>
          <p:cNvGraphicFramePr>
            <a:graphicFrameLocks noGrp="1"/>
          </p:cNvGraphicFramePr>
          <p:nvPr>
            <p:ph idx="1"/>
            <p:extLst>
              <p:ext uri="{D42A27DB-BD31-4B8C-83A1-F6EECF244321}">
                <p14:modId xmlns:p14="http://schemas.microsoft.com/office/powerpoint/2010/main" val="368621672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08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E3ED9-9E32-961F-C4A3-5D9959B3EE65}"/>
              </a:ext>
            </a:extLst>
          </p:cNvPr>
          <p:cNvSpPr>
            <a:spLocks noGrp="1"/>
          </p:cNvSpPr>
          <p:nvPr>
            <p:ph type="title"/>
          </p:nvPr>
        </p:nvSpPr>
        <p:spPr>
          <a:xfrm>
            <a:off x="208533" y="336406"/>
            <a:ext cx="5586189" cy="1511571"/>
          </a:xfrm>
        </p:spPr>
        <p:txBody>
          <a:bodyPr>
            <a:normAutofit fontScale="90000"/>
          </a:bodyPr>
          <a:lstStyle/>
          <a:p>
            <a:r>
              <a:rPr lang="en-US" sz="4000" dirty="0">
                <a:solidFill>
                  <a:schemeClr val="tx2"/>
                </a:solidFill>
              </a:rPr>
              <a:t>Steps to be approved to use Controlled Substances in Research</a:t>
            </a:r>
          </a:p>
        </p:txBody>
      </p:sp>
      <p:sp>
        <p:nvSpPr>
          <p:cNvPr id="3" name="Content Placeholder 2">
            <a:extLst>
              <a:ext uri="{FF2B5EF4-FFF2-40B4-BE49-F238E27FC236}">
                <a16:creationId xmlns:a16="http://schemas.microsoft.com/office/drawing/2014/main" id="{59A3BD38-0D45-DE46-EF5F-64B6DF6CFEC1}"/>
              </a:ext>
            </a:extLst>
          </p:cNvPr>
          <p:cNvSpPr>
            <a:spLocks noGrp="1"/>
          </p:cNvSpPr>
          <p:nvPr>
            <p:ph idx="1"/>
          </p:nvPr>
        </p:nvSpPr>
        <p:spPr>
          <a:xfrm>
            <a:off x="168966" y="2156790"/>
            <a:ext cx="5927034" cy="4224131"/>
          </a:xfrm>
        </p:spPr>
        <p:txBody>
          <a:bodyPr anchor="t">
            <a:normAutofit/>
          </a:bodyPr>
          <a:lstStyle/>
          <a:p>
            <a:r>
              <a:rPr lang="en-US" dirty="0">
                <a:solidFill>
                  <a:schemeClr val="tx2"/>
                </a:solidFill>
              </a:rPr>
              <a:t>First step: Obtain registration from the DEA</a:t>
            </a:r>
          </a:p>
          <a:p>
            <a:pPr lvl="1"/>
            <a:r>
              <a:rPr lang="en-US" sz="2800" dirty="0">
                <a:solidFill>
                  <a:schemeClr val="tx2"/>
                </a:solidFill>
              </a:rPr>
              <a:t>Registration is research-specific</a:t>
            </a:r>
          </a:p>
          <a:p>
            <a:pPr lvl="1"/>
            <a:r>
              <a:rPr lang="en-US" sz="2800" dirty="0">
                <a:solidFill>
                  <a:schemeClr val="tx2"/>
                </a:solidFill>
              </a:rPr>
              <a:t>Must be renewed annually</a:t>
            </a:r>
          </a:p>
          <a:p>
            <a:r>
              <a:rPr lang="en-US" dirty="0">
                <a:solidFill>
                  <a:schemeClr val="tx2"/>
                </a:solidFill>
              </a:rPr>
              <a:t>Second step: Obtain a UVM CSC Registration </a:t>
            </a:r>
          </a:p>
          <a:p>
            <a:endParaRPr lang="en-US" sz="1800" dirty="0">
              <a:solidFill>
                <a:schemeClr val="tx2"/>
              </a:solidFill>
            </a:endParaRPr>
          </a:p>
          <a:p>
            <a:pPr marL="457200" lvl="1" indent="0">
              <a:buNone/>
            </a:pPr>
            <a:endParaRPr lang="en-US" sz="1800" dirty="0">
              <a:solidFill>
                <a:schemeClr val="tx2"/>
              </a:solidFill>
            </a:endParaRPr>
          </a:p>
          <a:p>
            <a:pPr lvl="1"/>
            <a:endParaRPr lang="en-US" sz="1800" dirty="0">
              <a:solidFill>
                <a:schemeClr val="tx2"/>
              </a:solidFill>
            </a:endParaRPr>
          </a:p>
        </p:txBody>
      </p:sp>
      <p:grpSp>
        <p:nvGrpSpPr>
          <p:cNvPr id="23" name="Group 2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4" name="Freeform: Shape 2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1E8D3B02-E045-EFE5-8F0C-414A5172AA51}"/>
              </a:ext>
            </a:extLst>
          </p:cNvPr>
          <p:cNvPicPr>
            <a:picLocks noChangeAspect="1"/>
          </p:cNvPicPr>
          <p:nvPr/>
        </p:nvPicPr>
        <p:blipFill>
          <a:blip r:embed="rId2"/>
          <a:stretch>
            <a:fillRect/>
          </a:stretch>
        </p:blipFill>
        <p:spPr>
          <a:xfrm>
            <a:off x="7787904" y="2266407"/>
            <a:ext cx="3204773" cy="2661591"/>
          </a:xfrm>
          <a:prstGeom prst="rect">
            <a:avLst/>
          </a:prstGeom>
        </p:spPr>
      </p:pic>
    </p:spTree>
    <p:extLst>
      <p:ext uri="{BB962C8B-B14F-4D97-AF65-F5344CB8AC3E}">
        <p14:creationId xmlns:p14="http://schemas.microsoft.com/office/powerpoint/2010/main" val="3027747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605E0-CC45-ACB0-4159-2685128DDC50}"/>
              </a:ext>
            </a:extLst>
          </p:cNvPr>
          <p:cNvSpPr>
            <a:spLocks noGrp="1"/>
          </p:cNvSpPr>
          <p:nvPr>
            <p:ph type="title"/>
          </p:nvPr>
        </p:nvSpPr>
        <p:spPr>
          <a:xfrm>
            <a:off x="572493" y="238539"/>
            <a:ext cx="11018520" cy="1434415"/>
          </a:xfrm>
        </p:spPr>
        <p:txBody>
          <a:bodyPr anchor="b">
            <a:normAutofit/>
          </a:bodyPr>
          <a:lstStyle/>
          <a:p>
            <a:r>
              <a:rPr lang="en-US" sz="5400" dirty="0"/>
              <a:t>Monitoring: DEA Visits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DDE8BF31-CAB0-6E00-4999-B291C519684F}"/>
              </a:ext>
            </a:extLst>
          </p:cNvPr>
          <p:cNvSpPr>
            <a:spLocks noGrp="1"/>
          </p:cNvSpPr>
          <p:nvPr>
            <p:ph idx="1"/>
          </p:nvPr>
        </p:nvSpPr>
        <p:spPr>
          <a:xfrm>
            <a:off x="572493" y="2071316"/>
            <a:ext cx="6713552" cy="4119172"/>
          </a:xfrm>
        </p:spPr>
        <p:txBody>
          <a:bodyPr anchor="t">
            <a:normAutofit lnSpcReduction="10000"/>
          </a:bodyPr>
          <a:lstStyle/>
          <a:p>
            <a:r>
              <a:rPr lang="en-US" sz="2200" b="0" i="0" dirty="0">
                <a:effectLst/>
                <a:latin typeface="Roboto" panose="02000000000000000000" pitchFamily="2" charset="0"/>
              </a:rPr>
              <a:t>The DEA makes periodic </a:t>
            </a:r>
            <a:r>
              <a:rPr lang="en-US" sz="2200" b="1" i="0" dirty="0">
                <a:effectLst/>
                <a:latin typeface="Roboto" panose="02000000000000000000" pitchFamily="2" charset="0"/>
              </a:rPr>
              <a:t>unannounced </a:t>
            </a:r>
            <a:r>
              <a:rPr lang="en-US" sz="2200" b="0" i="0" dirty="0">
                <a:effectLst/>
                <a:latin typeface="Roboto" panose="02000000000000000000" pitchFamily="2" charset="0"/>
              </a:rPr>
              <a:t>inspections of registered controlled substance storage locations</a:t>
            </a:r>
          </a:p>
          <a:p>
            <a:r>
              <a:rPr lang="en-US" sz="2200" dirty="0">
                <a:latin typeface="Roboto" panose="02000000000000000000" pitchFamily="2" charset="0"/>
              </a:rPr>
              <a:t>Reporting a loss or theft may result in a visit by the DEA</a:t>
            </a:r>
          </a:p>
          <a:p>
            <a:r>
              <a:rPr lang="en-US" sz="2200" b="1" i="0" dirty="0">
                <a:effectLst/>
                <a:latin typeface="Roboto" panose="02000000000000000000" pitchFamily="2" charset="0"/>
              </a:rPr>
              <a:t>Notify the Research Protections Office</a:t>
            </a:r>
            <a:r>
              <a:rPr lang="en-US" sz="2200" b="0" i="0" dirty="0">
                <a:effectLst/>
                <a:latin typeface="Roboto" panose="02000000000000000000" pitchFamily="2" charset="0"/>
              </a:rPr>
              <a:t> </a:t>
            </a:r>
            <a:r>
              <a:rPr lang="en-US" sz="2200" b="1" i="0" dirty="0">
                <a:effectLst/>
                <a:latin typeface="Roboto" panose="02000000000000000000" pitchFamily="2" charset="0"/>
              </a:rPr>
              <a:t>immediately if your lab is being subjected to investigation by the DEA</a:t>
            </a:r>
            <a:r>
              <a:rPr lang="en-US" sz="2200" b="0" i="0" dirty="0">
                <a:effectLst/>
                <a:latin typeface="Roboto" panose="02000000000000000000" pitchFamily="2" charset="0"/>
              </a:rPr>
              <a:t>. </a:t>
            </a:r>
          </a:p>
          <a:p>
            <a:pPr marL="0" indent="0">
              <a:buNone/>
            </a:pPr>
            <a:r>
              <a:rPr lang="en-US" sz="1200" b="0" i="0" dirty="0">
                <a:effectLst/>
                <a:latin typeface="Roboto" panose="02000000000000000000" pitchFamily="2" charset="0"/>
              </a:rPr>
              <a:t>As specified in 21 C.F.R. §1304.04, the registrant </a:t>
            </a:r>
            <a:r>
              <a:rPr lang="en-US" sz="1200" b="1" i="0" dirty="0">
                <a:effectLst/>
                <a:latin typeface="Roboto" panose="02000000000000000000" pitchFamily="2" charset="0"/>
              </a:rPr>
              <a:t>must keep </a:t>
            </a:r>
            <a:r>
              <a:rPr lang="en-US" sz="1200" b="0" i="0" dirty="0">
                <a:effectLst/>
                <a:latin typeface="Roboto" panose="02000000000000000000" pitchFamily="2" charset="0"/>
              </a:rPr>
              <a:t>at least two years of inventory records after the final disposition of the controlled substance. All records and logs must be readily available for periodic review by the DEA. Registrants must also maintain associated documents including approval letters, DEA &amp; FDA approvals, certificates of registration, supplemental protocol applications, list of authorized users, purchasing, and destruction documentation. All DEA certificates of registration and all documentation related to the disposal or destruction of the CS must be maintained at each registered location in a readily retrievable manner and kept for official inspection</a:t>
            </a:r>
            <a:r>
              <a:rPr lang="en-US" sz="1500" b="0" i="0" dirty="0">
                <a:effectLst/>
                <a:latin typeface="Roboto" panose="02000000000000000000" pitchFamily="2" charset="0"/>
              </a:rPr>
              <a:t>. </a:t>
            </a:r>
            <a:endParaRPr lang="en-US" sz="1500" dirty="0"/>
          </a:p>
        </p:txBody>
      </p:sp>
      <p:pic>
        <p:nvPicPr>
          <p:cNvPr id="1026" name="Picture 2" descr="Investigate and analyze. Scanning business documents. Magnifying glass and stack of documents.">
            <a:extLst>
              <a:ext uri="{FF2B5EF4-FFF2-40B4-BE49-F238E27FC236}">
                <a16:creationId xmlns:a16="http://schemas.microsoft.com/office/drawing/2014/main" id="{0594300F-6A89-C9F1-A0D4-B31CC9AA9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5" r="-4" b="-4"/>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AFD14A5-10D3-55B5-528A-6166DB3C3B08}"/>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Theft, Loss, Diversion, Spills</a:t>
            </a:r>
          </a:p>
        </p:txBody>
      </p:sp>
      <p:sp>
        <p:nvSpPr>
          <p:cNvPr id="3" name="Content Placeholder 2">
            <a:extLst>
              <a:ext uri="{FF2B5EF4-FFF2-40B4-BE49-F238E27FC236}">
                <a16:creationId xmlns:a16="http://schemas.microsoft.com/office/drawing/2014/main" id="{4B738113-F41F-3B7C-ADB3-202213834ACB}"/>
              </a:ext>
            </a:extLst>
          </p:cNvPr>
          <p:cNvSpPr>
            <a:spLocks noGrp="1"/>
          </p:cNvSpPr>
          <p:nvPr>
            <p:ph idx="1"/>
          </p:nvPr>
        </p:nvSpPr>
        <p:spPr>
          <a:xfrm>
            <a:off x="838200" y="2586789"/>
            <a:ext cx="10515600" cy="3590174"/>
          </a:xfrm>
        </p:spPr>
        <p:txBody>
          <a:bodyPr>
            <a:normAutofit/>
          </a:bodyPr>
          <a:lstStyle/>
          <a:p>
            <a:pPr marL="0" indent="0">
              <a:buNone/>
            </a:pPr>
            <a:r>
              <a:rPr lang="en-US" sz="3200" dirty="0"/>
              <a:t>Any suspicion of inappropriate use of controlled substances MUST be reported</a:t>
            </a:r>
            <a:endParaRPr lang="en-US" sz="2200" dirty="0"/>
          </a:p>
          <a:p>
            <a:pPr lvl="1"/>
            <a:r>
              <a:rPr lang="en-US" sz="2200" dirty="0"/>
              <a:t>Non-registrants must report concerns to the PI or police services</a:t>
            </a:r>
          </a:p>
          <a:p>
            <a:pPr lvl="1"/>
            <a:r>
              <a:rPr lang="en-US" sz="2200" dirty="0"/>
              <a:t>Registrants must report concerns to the local DEA field office within one day of discovery, as well as the Office of General Council and RPO.</a:t>
            </a:r>
          </a:p>
        </p:txBody>
      </p:sp>
    </p:spTree>
    <p:extLst>
      <p:ext uri="{BB962C8B-B14F-4D97-AF65-F5344CB8AC3E}">
        <p14:creationId xmlns:p14="http://schemas.microsoft.com/office/powerpoint/2010/main" val="1428059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C328-0933-356B-A79E-590AADD994A0}"/>
              </a:ext>
            </a:extLst>
          </p:cNvPr>
          <p:cNvSpPr>
            <a:spLocks noGrp="1"/>
          </p:cNvSpPr>
          <p:nvPr>
            <p:ph type="title"/>
          </p:nvPr>
        </p:nvSpPr>
        <p:spPr>
          <a:xfrm>
            <a:off x="4210050" y="2451100"/>
            <a:ext cx="3333750" cy="1325563"/>
          </a:xfrm>
        </p:spPr>
        <p:txBody>
          <a:bodyPr/>
          <a:lstStyle/>
          <a:p>
            <a:r>
              <a:rPr lang="en-US" dirty="0"/>
              <a:t>Questions?</a:t>
            </a:r>
          </a:p>
        </p:txBody>
      </p:sp>
    </p:spTree>
    <p:extLst>
      <p:ext uri="{BB962C8B-B14F-4D97-AF65-F5344CB8AC3E}">
        <p14:creationId xmlns:p14="http://schemas.microsoft.com/office/powerpoint/2010/main" val="317864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8008-E037-EA82-5F3A-68EDFB831451}"/>
              </a:ext>
            </a:extLst>
          </p:cNvPr>
          <p:cNvSpPr>
            <a:spLocks noGrp="1"/>
          </p:cNvSpPr>
          <p:nvPr>
            <p:ph type="title"/>
          </p:nvPr>
        </p:nvSpPr>
        <p:spPr>
          <a:xfrm>
            <a:off x="838200" y="-13548"/>
            <a:ext cx="10515600" cy="1325563"/>
          </a:xfrm>
        </p:spPr>
        <p:txBody>
          <a:bodyPr/>
          <a:lstStyle/>
          <a:p>
            <a:pPr algn="ctr"/>
            <a:r>
              <a:rPr lang="en-US" dirty="0"/>
              <a:t>DEA Registration</a:t>
            </a:r>
          </a:p>
        </p:txBody>
      </p:sp>
      <p:sp>
        <p:nvSpPr>
          <p:cNvPr id="9" name="Speech Bubble: Rectangle with Corners Rounded 8">
            <a:extLst>
              <a:ext uri="{FF2B5EF4-FFF2-40B4-BE49-F238E27FC236}">
                <a16:creationId xmlns:a16="http://schemas.microsoft.com/office/drawing/2014/main" id="{FC9CC1B0-2D96-16F2-FC15-CE6F59D76A80}"/>
              </a:ext>
            </a:extLst>
          </p:cNvPr>
          <p:cNvSpPr/>
          <p:nvPr/>
        </p:nvSpPr>
        <p:spPr>
          <a:xfrm rot="16200000">
            <a:off x="226460" y="2786457"/>
            <a:ext cx="1723644" cy="1719072"/>
          </a:xfrm>
          <a:prstGeom prst="wedgeRoundRect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D144A04-91D0-0DCB-5EB9-4545EC6C7AF3}"/>
              </a:ext>
            </a:extLst>
          </p:cNvPr>
          <p:cNvSpPr txBox="1"/>
          <p:nvPr/>
        </p:nvSpPr>
        <p:spPr>
          <a:xfrm>
            <a:off x="183129" y="2969719"/>
            <a:ext cx="1874417" cy="1200329"/>
          </a:xfrm>
          <a:prstGeom prst="rect">
            <a:avLst/>
          </a:prstGeom>
          <a:noFill/>
        </p:spPr>
        <p:txBody>
          <a:bodyPr wrap="square" rtlCol="0">
            <a:spAutoFit/>
          </a:bodyPr>
          <a:lstStyle/>
          <a:p>
            <a:r>
              <a:rPr lang="en-US" dirty="0"/>
              <a:t>Identifies what schedule (abuse potential) PI is approved for</a:t>
            </a:r>
          </a:p>
        </p:txBody>
      </p:sp>
      <p:sp>
        <p:nvSpPr>
          <p:cNvPr id="11" name="Speech Bubble: Rectangle with Corners Rounded 10">
            <a:extLst>
              <a:ext uri="{FF2B5EF4-FFF2-40B4-BE49-F238E27FC236}">
                <a16:creationId xmlns:a16="http://schemas.microsoft.com/office/drawing/2014/main" id="{EEFB615C-CEB2-7819-054A-F56211528AC1}"/>
              </a:ext>
            </a:extLst>
          </p:cNvPr>
          <p:cNvSpPr/>
          <p:nvPr/>
        </p:nvSpPr>
        <p:spPr>
          <a:xfrm rot="5400000">
            <a:off x="10058394" y="2033491"/>
            <a:ext cx="1352545" cy="1872459"/>
          </a:xfrm>
          <a:prstGeom prst="wedgeRoundRect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11ED98-A77C-6050-0B2B-86C6B7BAA990}"/>
              </a:ext>
            </a:extLst>
          </p:cNvPr>
          <p:cNvSpPr txBox="1"/>
          <p:nvPr/>
        </p:nvSpPr>
        <p:spPr>
          <a:xfrm>
            <a:off x="9912295" y="2369555"/>
            <a:ext cx="1874417" cy="1200329"/>
          </a:xfrm>
          <a:prstGeom prst="rect">
            <a:avLst/>
          </a:prstGeom>
          <a:noFill/>
        </p:spPr>
        <p:txBody>
          <a:bodyPr wrap="square" rtlCol="0">
            <a:spAutoFit/>
          </a:bodyPr>
          <a:lstStyle/>
          <a:p>
            <a:r>
              <a:rPr lang="en-US" dirty="0"/>
              <a:t>Research registrations are exempt from fees</a:t>
            </a:r>
          </a:p>
        </p:txBody>
      </p:sp>
      <p:sp>
        <p:nvSpPr>
          <p:cNvPr id="13" name="Speech Bubble: Rectangle with Corners Rounded 12">
            <a:extLst>
              <a:ext uri="{FF2B5EF4-FFF2-40B4-BE49-F238E27FC236}">
                <a16:creationId xmlns:a16="http://schemas.microsoft.com/office/drawing/2014/main" id="{3A746CC9-2FB4-3693-50A8-FBB5F2F4022A}"/>
              </a:ext>
            </a:extLst>
          </p:cNvPr>
          <p:cNvSpPr/>
          <p:nvPr/>
        </p:nvSpPr>
        <p:spPr>
          <a:xfrm>
            <a:off x="4864608" y="994794"/>
            <a:ext cx="1783080" cy="868680"/>
          </a:xfrm>
          <a:prstGeom prst="wedgeRoundRect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Registrations expire yearly</a:t>
            </a:r>
          </a:p>
        </p:txBody>
      </p:sp>
      <p:pic>
        <p:nvPicPr>
          <p:cNvPr id="17" name="Content Placeholder 16">
            <a:extLst>
              <a:ext uri="{FF2B5EF4-FFF2-40B4-BE49-F238E27FC236}">
                <a16:creationId xmlns:a16="http://schemas.microsoft.com/office/drawing/2014/main" id="{38A577DE-61C7-1B76-5A46-756584ED1A8C}"/>
              </a:ext>
            </a:extLst>
          </p:cNvPr>
          <p:cNvPicPr>
            <a:picLocks noGrp="1" noChangeAspect="1"/>
          </p:cNvPicPr>
          <p:nvPr>
            <p:ph idx="1"/>
          </p:nvPr>
        </p:nvPicPr>
        <p:blipFill>
          <a:blip r:embed="rId2"/>
          <a:stretch>
            <a:fillRect/>
          </a:stretch>
        </p:blipFill>
        <p:spPr>
          <a:xfrm>
            <a:off x="2452143" y="2146238"/>
            <a:ext cx="6790476" cy="4047619"/>
          </a:xfrm>
        </p:spPr>
      </p:pic>
      <p:sp>
        <p:nvSpPr>
          <p:cNvPr id="8" name="Rectangle 7">
            <a:extLst>
              <a:ext uri="{FF2B5EF4-FFF2-40B4-BE49-F238E27FC236}">
                <a16:creationId xmlns:a16="http://schemas.microsoft.com/office/drawing/2014/main" id="{DB47236D-7800-DF02-1B49-2DEBB163E51C}"/>
              </a:ext>
            </a:extLst>
          </p:cNvPr>
          <p:cNvSpPr/>
          <p:nvPr/>
        </p:nvSpPr>
        <p:spPr>
          <a:xfrm>
            <a:off x="2613364" y="3569883"/>
            <a:ext cx="879989" cy="6309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5657D7-45D3-075D-E702-D54F53DAC1C5}"/>
              </a:ext>
            </a:extLst>
          </p:cNvPr>
          <p:cNvSpPr/>
          <p:nvPr/>
        </p:nvSpPr>
        <p:spPr>
          <a:xfrm>
            <a:off x="4956048" y="2656155"/>
            <a:ext cx="1280160" cy="256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9D1BFF-DA3C-C970-D9C7-006BAB0981C7}"/>
              </a:ext>
            </a:extLst>
          </p:cNvPr>
          <p:cNvSpPr/>
          <p:nvPr/>
        </p:nvSpPr>
        <p:spPr>
          <a:xfrm>
            <a:off x="7443216" y="2656155"/>
            <a:ext cx="932688" cy="256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6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4ECF5B-44B1-C765-85DF-49757E9F47AC}"/>
              </a:ext>
            </a:extLst>
          </p:cNvPr>
          <p:cNvSpPr>
            <a:spLocks noGrp="1"/>
          </p:cNvSpPr>
          <p:nvPr>
            <p:ph type="title"/>
          </p:nvPr>
        </p:nvSpPr>
        <p:spPr>
          <a:xfrm>
            <a:off x="630936" y="630936"/>
            <a:ext cx="3599688" cy="1463040"/>
          </a:xfrm>
        </p:spPr>
        <p:txBody>
          <a:bodyPr anchor="ctr">
            <a:normAutofit/>
          </a:bodyPr>
          <a:lstStyle/>
          <a:p>
            <a:r>
              <a:rPr lang="en-US" sz="3700">
                <a:solidFill>
                  <a:srgbClr val="FFFFFF"/>
                </a:solidFill>
              </a:rPr>
              <a:t>UVMClick: </a:t>
            </a:r>
            <a:br>
              <a:rPr lang="en-US" sz="3700">
                <a:solidFill>
                  <a:srgbClr val="FFFFFF"/>
                </a:solidFill>
              </a:rPr>
            </a:br>
            <a:r>
              <a:rPr lang="en-US" sz="3700">
                <a:solidFill>
                  <a:srgbClr val="FFFFFF"/>
                </a:solidFill>
              </a:rPr>
              <a:t>CSC Registration</a:t>
            </a:r>
          </a:p>
        </p:txBody>
      </p:sp>
      <p:sp>
        <p:nvSpPr>
          <p:cNvPr id="1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8F42E3-327F-DEBB-34B7-AB7EA607C6C7}"/>
              </a:ext>
            </a:extLst>
          </p:cNvPr>
          <p:cNvSpPr>
            <a:spLocks noGrp="1"/>
          </p:cNvSpPr>
          <p:nvPr>
            <p:ph idx="1"/>
          </p:nvPr>
        </p:nvSpPr>
        <p:spPr>
          <a:xfrm>
            <a:off x="4456174" y="461971"/>
            <a:ext cx="4212336" cy="2340864"/>
          </a:xfrm>
        </p:spPr>
        <p:txBody>
          <a:bodyPr anchor="ctr">
            <a:normAutofit/>
          </a:bodyPr>
          <a:lstStyle/>
          <a:p>
            <a:r>
              <a:rPr lang="en-US" sz="2200" dirty="0">
                <a:solidFill>
                  <a:srgbClr val="FFFFFF"/>
                </a:solidFill>
              </a:rPr>
              <a:t>Includes information such as: </a:t>
            </a:r>
          </a:p>
          <a:p>
            <a:pPr marL="457200" lvl="1" indent="0">
              <a:buNone/>
            </a:pPr>
            <a:r>
              <a:rPr lang="en-US" sz="2200" dirty="0">
                <a:solidFill>
                  <a:srgbClr val="FFFFFF"/>
                </a:solidFill>
              </a:rPr>
              <a:t>1. Location</a:t>
            </a:r>
          </a:p>
          <a:p>
            <a:pPr marL="457200" lvl="1" indent="0">
              <a:buNone/>
            </a:pPr>
            <a:r>
              <a:rPr lang="en-US" sz="2200" dirty="0">
                <a:solidFill>
                  <a:srgbClr val="FFFFFF"/>
                </a:solidFill>
              </a:rPr>
              <a:t>2. Approved personnel</a:t>
            </a:r>
          </a:p>
          <a:p>
            <a:pPr marL="457200" lvl="1" indent="0">
              <a:buNone/>
            </a:pPr>
            <a:r>
              <a:rPr lang="en-US" sz="2200" dirty="0">
                <a:solidFill>
                  <a:srgbClr val="FFFFFF"/>
                </a:solidFill>
              </a:rPr>
              <a:t>3. Approved drug(s)</a:t>
            </a:r>
          </a:p>
          <a:p>
            <a:pPr marL="457200" lvl="1" indent="0">
              <a:buNone/>
            </a:pPr>
            <a:r>
              <a:rPr lang="en-US" sz="2200" dirty="0">
                <a:solidFill>
                  <a:srgbClr val="FFFFFF"/>
                </a:solidFill>
              </a:rPr>
              <a:t>4. IACUC Protocol Number</a:t>
            </a:r>
          </a:p>
          <a:p>
            <a:pPr marL="457200" lvl="1" indent="0">
              <a:buNone/>
            </a:pPr>
            <a:r>
              <a:rPr lang="en-US" sz="2200" dirty="0">
                <a:solidFill>
                  <a:srgbClr val="FFFFFF"/>
                </a:solidFill>
              </a:rPr>
              <a:t>5. Expiration date</a:t>
            </a:r>
          </a:p>
          <a:p>
            <a:pPr marL="457200" lvl="1" indent="0">
              <a:buNone/>
            </a:pPr>
            <a:endParaRPr lang="en-US" sz="1600" dirty="0">
              <a:solidFill>
                <a:srgbClr val="FFFFFF"/>
              </a:solidFill>
            </a:endParaRPr>
          </a:p>
          <a:p>
            <a:pPr marL="457200" lvl="1" indent="0">
              <a:buNone/>
            </a:pPr>
            <a:endParaRPr lang="en-US" sz="700" dirty="0">
              <a:solidFill>
                <a:srgbClr val="FFFFFF"/>
              </a:solidFill>
            </a:endParaRPr>
          </a:p>
        </p:txBody>
      </p:sp>
      <p:pic>
        <p:nvPicPr>
          <p:cNvPr id="5" name="Picture 4">
            <a:extLst>
              <a:ext uri="{FF2B5EF4-FFF2-40B4-BE49-F238E27FC236}">
                <a16:creationId xmlns:a16="http://schemas.microsoft.com/office/drawing/2014/main" id="{4B221C11-BD2A-8F9D-4DF7-614946DA807F}"/>
              </a:ext>
            </a:extLst>
          </p:cNvPr>
          <p:cNvPicPr>
            <a:picLocks noChangeAspect="1"/>
          </p:cNvPicPr>
          <p:nvPr/>
        </p:nvPicPr>
        <p:blipFill>
          <a:blip r:embed="rId2"/>
          <a:stretch>
            <a:fillRect/>
          </a:stretch>
        </p:blipFill>
        <p:spPr>
          <a:xfrm>
            <a:off x="1122496" y="2971800"/>
            <a:ext cx="9934816" cy="3278488"/>
          </a:xfrm>
          <a:prstGeom prst="rect">
            <a:avLst/>
          </a:prstGeom>
        </p:spPr>
      </p:pic>
    </p:spTree>
    <p:extLst>
      <p:ext uri="{BB962C8B-B14F-4D97-AF65-F5344CB8AC3E}">
        <p14:creationId xmlns:p14="http://schemas.microsoft.com/office/powerpoint/2010/main" val="206026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E3092D-4105-4026-9B66-A0011E0C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B9138-C0F4-8CB1-92BE-63297D41BAE9}"/>
              </a:ext>
            </a:extLst>
          </p:cNvPr>
          <p:cNvSpPr>
            <a:spLocks noGrp="1"/>
          </p:cNvSpPr>
          <p:nvPr>
            <p:ph type="title"/>
          </p:nvPr>
        </p:nvSpPr>
        <p:spPr>
          <a:xfrm>
            <a:off x="583208" y="19877"/>
            <a:ext cx="5038916" cy="1474666"/>
          </a:xfrm>
        </p:spPr>
        <p:txBody>
          <a:bodyPr anchor="b">
            <a:normAutofit/>
          </a:bodyPr>
          <a:lstStyle/>
          <a:p>
            <a:pPr algn="ctr"/>
            <a:r>
              <a:rPr lang="en-US" sz="4800" dirty="0">
                <a:solidFill>
                  <a:schemeClr val="tx1">
                    <a:lumMod val="65000"/>
                    <a:lumOff val="35000"/>
                  </a:schemeClr>
                </a:solidFill>
              </a:rPr>
              <a:t>1. Location</a:t>
            </a:r>
          </a:p>
        </p:txBody>
      </p:sp>
      <p:sp>
        <p:nvSpPr>
          <p:cNvPr id="3" name="Content Placeholder 2">
            <a:extLst>
              <a:ext uri="{FF2B5EF4-FFF2-40B4-BE49-F238E27FC236}">
                <a16:creationId xmlns:a16="http://schemas.microsoft.com/office/drawing/2014/main" id="{C362F2D2-96EB-EAF3-BD02-0B211EA51C77}"/>
              </a:ext>
            </a:extLst>
          </p:cNvPr>
          <p:cNvSpPr>
            <a:spLocks noGrp="1"/>
          </p:cNvSpPr>
          <p:nvPr>
            <p:ph idx="1"/>
          </p:nvPr>
        </p:nvSpPr>
        <p:spPr>
          <a:xfrm>
            <a:off x="1045950" y="1682023"/>
            <a:ext cx="5038916" cy="4671152"/>
          </a:xfrm>
        </p:spPr>
        <p:txBody>
          <a:bodyPr anchor="t">
            <a:normAutofit fontScale="85000" lnSpcReduction="20000"/>
          </a:bodyPr>
          <a:lstStyle/>
          <a:p>
            <a:r>
              <a:rPr lang="en-US" sz="3200" dirty="0">
                <a:solidFill>
                  <a:schemeClr val="tx1">
                    <a:lumMod val="65000"/>
                    <a:lumOff val="35000"/>
                  </a:schemeClr>
                </a:solidFill>
              </a:rPr>
              <a:t>Controlled substances must be:</a:t>
            </a:r>
          </a:p>
          <a:p>
            <a:pPr lvl="1"/>
            <a:r>
              <a:rPr lang="en-US" sz="3200" dirty="0">
                <a:solidFill>
                  <a:schemeClr val="tx1">
                    <a:lumMod val="65000"/>
                    <a:lumOff val="35000"/>
                  </a:schemeClr>
                </a:solidFill>
              </a:rPr>
              <a:t>Stored in a double locked box</a:t>
            </a:r>
          </a:p>
          <a:p>
            <a:pPr lvl="1"/>
            <a:r>
              <a:rPr lang="en-US" sz="3200" dirty="0">
                <a:solidFill>
                  <a:schemeClr val="tx1">
                    <a:lumMod val="65000"/>
                    <a:lumOff val="35000"/>
                  </a:schemeClr>
                </a:solidFill>
              </a:rPr>
              <a:t>Stored in the room listed on the CSC and DEA registration</a:t>
            </a:r>
          </a:p>
          <a:p>
            <a:pPr lvl="1"/>
            <a:r>
              <a:rPr lang="en-US" sz="3200" dirty="0">
                <a:solidFill>
                  <a:schemeClr val="tx1">
                    <a:lumMod val="65000"/>
                    <a:lumOff val="35000"/>
                  </a:schemeClr>
                </a:solidFill>
              </a:rPr>
              <a:t>Used in the same building as noted on registration</a:t>
            </a:r>
          </a:p>
          <a:p>
            <a:pPr lvl="1"/>
            <a:r>
              <a:rPr lang="en-US" sz="3200" dirty="0">
                <a:solidFill>
                  <a:schemeClr val="tx1">
                    <a:lumMod val="65000"/>
                    <a:lumOff val="35000"/>
                  </a:schemeClr>
                </a:solidFill>
              </a:rPr>
              <a:t>Stored in a lockbox designated for one PI only</a:t>
            </a:r>
          </a:p>
          <a:p>
            <a:pPr marL="514350" lvl="1" indent="-57150">
              <a:buNone/>
            </a:pPr>
            <a:endParaRPr lang="en-US" sz="3200" dirty="0">
              <a:solidFill>
                <a:schemeClr val="tx1">
                  <a:lumMod val="65000"/>
                  <a:lumOff val="35000"/>
                </a:schemeClr>
              </a:solidFill>
            </a:endParaRPr>
          </a:p>
          <a:p>
            <a:pPr marL="514350" lvl="1" indent="-57150">
              <a:buNone/>
            </a:pPr>
            <a:r>
              <a:rPr lang="en-US" sz="3200" dirty="0">
                <a:solidFill>
                  <a:schemeClr val="tx1">
                    <a:lumMod val="65000"/>
                    <a:lumOff val="35000"/>
                  </a:schemeClr>
                </a:solidFill>
              </a:rPr>
              <a:t>**Most CS are stable at room  temperature once diluted</a:t>
            </a:r>
          </a:p>
          <a:p>
            <a:endParaRPr lang="en-US" sz="2000" dirty="0">
              <a:solidFill>
                <a:schemeClr val="tx1">
                  <a:lumMod val="65000"/>
                  <a:lumOff val="35000"/>
                </a:schemeClr>
              </a:solidFill>
            </a:endParaRPr>
          </a:p>
          <a:p>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
        <p:nvSpPr>
          <p:cNvPr id="15" name="Rectangle 14">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2BE24A-8C82-91F2-BBC8-13873DC19F58}"/>
              </a:ext>
            </a:extLst>
          </p:cNvPr>
          <p:cNvPicPr>
            <a:picLocks noChangeAspect="1"/>
          </p:cNvPicPr>
          <p:nvPr/>
        </p:nvPicPr>
        <p:blipFill>
          <a:blip r:embed="rId2"/>
          <a:stretch>
            <a:fillRect/>
          </a:stretch>
        </p:blipFill>
        <p:spPr>
          <a:xfrm>
            <a:off x="7544859" y="685799"/>
            <a:ext cx="3950207" cy="5486399"/>
          </a:xfrm>
          <a:prstGeom prst="rect">
            <a:avLst/>
          </a:prstGeom>
        </p:spPr>
      </p:pic>
    </p:spTree>
    <p:extLst>
      <p:ext uri="{BB962C8B-B14F-4D97-AF65-F5344CB8AC3E}">
        <p14:creationId xmlns:p14="http://schemas.microsoft.com/office/powerpoint/2010/main" val="296456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57606C-D597-5BED-E7C2-51FE8F406BAC}"/>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2. Key Personnel</a:t>
            </a:r>
          </a:p>
        </p:txBody>
      </p:sp>
      <p:graphicFrame>
        <p:nvGraphicFramePr>
          <p:cNvPr id="6" name="Content Placeholder 2">
            <a:extLst>
              <a:ext uri="{FF2B5EF4-FFF2-40B4-BE49-F238E27FC236}">
                <a16:creationId xmlns:a16="http://schemas.microsoft.com/office/drawing/2014/main" id="{C7F4FC03-FC6A-1145-7BAC-6586674A89AD}"/>
              </a:ext>
            </a:extLst>
          </p:cNvPr>
          <p:cNvGraphicFramePr>
            <a:graphicFrameLocks noGrp="1"/>
          </p:cNvGraphicFramePr>
          <p:nvPr>
            <p:ph idx="1"/>
            <p:extLst>
              <p:ext uri="{D42A27DB-BD31-4B8C-83A1-F6EECF244321}">
                <p14:modId xmlns:p14="http://schemas.microsoft.com/office/powerpoint/2010/main" val="154956943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31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93FD177-FDEE-DC77-026F-77CA92CBF5ED}"/>
              </a:ext>
            </a:extLst>
          </p:cNvPr>
          <p:cNvPicPr>
            <a:picLocks noChangeAspect="1"/>
          </p:cNvPicPr>
          <p:nvPr/>
        </p:nvPicPr>
        <p:blipFill>
          <a:blip r:embed="rId2"/>
          <a:srcRect l="1952" r="18737"/>
          <a:stretch/>
        </p:blipFill>
        <p:spPr>
          <a:xfrm>
            <a:off x="2522356"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AC18C4-6E00-BB2A-7A55-22E993237A0B}"/>
              </a:ext>
            </a:extLst>
          </p:cNvPr>
          <p:cNvSpPr>
            <a:spLocks noGrp="1"/>
          </p:cNvSpPr>
          <p:nvPr>
            <p:ph type="title"/>
          </p:nvPr>
        </p:nvSpPr>
        <p:spPr>
          <a:xfrm>
            <a:off x="838200" y="365125"/>
            <a:ext cx="3822189" cy="1899912"/>
          </a:xfrm>
        </p:spPr>
        <p:txBody>
          <a:bodyPr>
            <a:normAutofit/>
          </a:bodyPr>
          <a:lstStyle/>
          <a:p>
            <a:r>
              <a:rPr lang="en-US" sz="4000"/>
              <a:t>3. Approved Drugs	</a:t>
            </a:r>
          </a:p>
        </p:txBody>
      </p:sp>
      <p:sp>
        <p:nvSpPr>
          <p:cNvPr id="3" name="Content Placeholder 2">
            <a:extLst>
              <a:ext uri="{FF2B5EF4-FFF2-40B4-BE49-F238E27FC236}">
                <a16:creationId xmlns:a16="http://schemas.microsoft.com/office/drawing/2014/main" id="{0F0DFDE3-1620-75CB-9155-59EC0403FBB4}"/>
              </a:ext>
            </a:extLst>
          </p:cNvPr>
          <p:cNvSpPr>
            <a:spLocks noGrp="1"/>
          </p:cNvSpPr>
          <p:nvPr>
            <p:ph idx="1"/>
          </p:nvPr>
        </p:nvSpPr>
        <p:spPr>
          <a:xfrm>
            <a:off x="838200" y="2434201"/>
            <a:ext cx="3822189" cy="3742762"/>
          </a:xfrm>
        </p:spPr>
        <p:txBody>
          <a:bodyPr>
            <a:normAutofit/>
          </a:bodyPr>
          <a:lstStyle/>
          <a:p>
            <a:r>
              <a:rPr lang="en-US" sz="2000" dirty="0"/>
              <a:t>Only drugs listed on the CSC Registration can be ordered through purchasing</a:t>
            </a:r>
          </a:p>
          <a:p>
            <a:r>
              <a:rPr lang="en-US" sz="2000" dirty="0"/>
              <a:t>Different formulations will require an amendment.</a:t>
            </a:r>
          </a:p>
          <a:p>
            <a:r>
              <a:rPr lang="en-US" sz="2000" dirty="0"/>
              <a:t>Drugs must be within date to be used, even for non-survival procedures.</a:t>
            </a:r>
          </a:p>
          <a:p>
            <a:pPr marL="457200" lvl="1" indent="0">
              <a:buNone/>
            </a:pPr>
            <a:r>
              <a:rPr lang="en-US" sz="1600" dirty="0"/>
              <a:t>Prohibited by OLAW, USDA, AVMA</a:t>
            </a:r>
          </a:p>
        </p:txBody>
      </p:sp>
    </p:spTree>
    <p:extLst>
      <p:ext uri="{BB962C8B-B14F-4D97-AF65-F5344CB8AC3E}">
        <p14:creationId xmlns:p14="http://schemas.microsoft.com/office/powerpoint/2010/main" val="74166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BF027-F103-15ED-83B8-519C47D421C3}"/>
              </a:ext>
            </a:extLst>
          </p:cNvPr>
          <p:cNvSpPr>
            <a:spLocks noGrp="1"/>
          </p:cNvSpPr>
          <p:nvPr>
            <p:ph type="title"/>
          </p:nvPr>
        </p:nvSpPr>
        <p:spPr>
          <a:xfrm>
            <a:off x="640080" y="325369"/>
            <a:ext cx="4368602" cy="1956841"/>
          </a:xfrm>
        </p:spPr>
        <p:txBody>
          <a:bodyPr anchor="b">
            <a:normAutofit/>
          </a:bodyPr>
          <a:lstStyle/>
          <a:p>
            <a:r>
              <a:rPr lang="en-US" sz="4200"/>
              <a:t>4. IACUC Protocol Number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E08CE7-BE8E-A7BF-666D-8AA57BAFEA56}"/>
              </a:ext>
            </a:extLst>
          </p:cNvPr>
          <p:cNvSpPr>
            <a:spLocks noGrp="1"/>
          </p:cNvSpPr>
          <p:nvPr>
            <p:ph idx="1"/>
          </p:nvPr>
        </p:nvSpPr>
        <p:spPr>
          <a:xfrm>
            <a:off x="640080" y="2872899"/>
            <a:ext cx="4243589" cy="3320668"/>
          </a:xfrm>
        </p:spPr>
        <p:txBody>
          <a:bodyPr>
            <a:normAutofit/>
          </a:bodyPr>
          <a:lstStyle/>
          <a:p>
            <a:r>
              <a:rPr lang="en-US" sz="2200" dirty="0"/>
              <a:t>All related IACUC protocol numbers must be linked</a:t>
            </a:r>
          </a:p>
          <a:p>
            <a:r>
              <a:rPr lang="en-US" sz="2200" dirty="0"/>
              <a:t>PI on the IACUC protocol must be the same as the CSC</a:t>
            </a:r>
          </a:p>
          <a:p>
            <a:r>
              <a:rPr lang="en-US" sz="2200" dirty="0"/>
              <a:t>All controlled drugs listed in the CSC registration must be approved on an IACUC protocol</a:t>
            </a:r>
          </a:p>
        </p:txBody>
      </p:sp>
      <p:pic>
        <p:nvPicPr>
          <p:cNvPr id="6" name="Picture 5" descr="A mouse on a pink background">
            <a:extLst>
              <a:ext uri="{FF2B5EF4-FFF2-40B4-BE49-F238E27FC236}">
                <a16:creationId xmlns:a16="http://schemas.microsoft.com/office/drawing/2014/main" id="{E3234BA9-0476-1C8D-6E70-D71DD8D8268A}"/>
              </a:ext>
            </a:extLst>
          </p:cNvPr>
          <p:cNvPicPr>
            <a:picLocks noChangeAspect="1"/>
          </p:cNvPicPr>
          <p:nvPr/>
        </p:nvPicPr>
        <p:blipFill>
          <a:blip r:embed="rId2">
            <a:extLst>
              <a:ext uri="{28A0092B-C50C-407E-A947-70E740481C1C}">
                <a14:useLocalDpi xmlns:a14="http://schemas.microsoft.com/office/drawing/2010/main" val="0"/>
              </a:ext>
            </a:extLst>
          </a:blip>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2994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391AB-16E2-F972-F2CD-06E3D9AD231B}"/>
              </a:ext>
            </a:extLst>
          </p:cNvPr>
          <p:cNvSpPr>
            <a:spLocks noGrp="1"/>
          </p:cNvSpPr>
          <p:nvPr>
            <p:ph type="title"/>
          </p:nvPr>
        </p:nvSpPr>
        <p:spPr>
          <a:xfrm>
            <a:off x="630936" y="639520"/>
            <a:ext cx="3429000" cy="1719072"/>
          </a:xfrm>
        </p:spPr>
        <p:txBody>
          <a:bodyPr anchor="b">
            <a:normAutofit/>
          </a:bodyPr>
          <a:lstStyle/>
          <a:p>
            <a:r>
              <a:rPr lang="en-US" sz="5000"/>
              <a:t>5. Expiration Date	</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55AF29-E842-887A-072E-85676E9BFA68}"/>
              </a:ext>
            </a:extLst>
          </p:cNvPr>
          <p:cNvSpPr>
            <a:spLocks noGrp="1"/>
          </p:cNvSpPr>
          <p:nvPr>
            <p:ph idx="1"/>
          </p:nvPr>
        </p:nvSpPr>
        <p:spPr>
          <a:xfrm>
            <a:off x="630936" y="2807208"/>
            <a:ext cx="3429000" cy="3410712"/>
          </a:xfrm>
        </p:spPr>
        <p:txBody>
          <a:bodyPr anchor="t">
            <a:normAutofit/>
          </a:bodyPr>
          <a:lstStyle/>
          <a:p>
            <a:r>
              <a:rPr lang="en-US" sz="2200"/>
              <a:t>When the DEA registration expires, the CSC registration must be amended with the updated/renewed registration</a:t>
            </a:r>
          </a:p>
        </p:txBody>
      </p:sp>
      <p:pic>
        <p:nvPicPr>
          <p:cNvPr id="5" name="Picture 4">
            <a:extLst>
              <a:ext uri="{FF2B5EF4-FFF2-40B4-BE49-F238E27FC236}">
                <a16:creationId xmlns:a16="http://schemas.microsoft.com/office/drawing/2014/main" id="{73F52CAD-827E-D8D3-13D4-95D7E844CF01}"/>
              </a:ext>
            </a:extLst>
          </p:cNvPr>
          <p:cNvPicPr>
            <a:picLocks noChangeAspect="1"/>
          </p:cNvPicPr>
          <p:nvPr/>
        </p:nvPicPr>
        <p:blipFill>
          <a:blip r:embed="rId2"/>
          <a:stretch>
            <a:fillRect/>
          </a:stretch>
        </p:blipFill>
        <p:spPr>
          <a:xfrm>
            <a:off x="4654296" y="1375144"/>
            <a:ext cx="6903720" cy="4107712"/>
          </a:xfrm>
          <a:prstGeom prst="rect">
            <a:avLst/>
          </a:prstGeom>
        </p:spPr>
      </p:pic>
    </p:spTree>
    <p:extLst>
      <p:ext uri="{BB962C8B-B14F-4D97-AF65-F5344CB8AC3E}">
        <p14:creationId xmlns:p14="http://schemas.microsoft.com/office/powerpoint/2010/main" val="414908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4123</TotalTime>
  <Words>857</Words>
  <Application>Microsoft Office PowerPoint</Application>
  <PresentationFormat>Widescreen</PresentationFormat>
  <Paragraphs>98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Roboto</vt:lpstr>
      <vt:lpstr>Office Theme</vt:lpstr>
      <vt:lpstr>Controlled Substance Use in Research</vt:lpstr>
      <vt:lpstr>Steps to be approved to use Controlled Substances in Research</vt:lpstr>
      <vt:lpstr>DEA Registration</vt:lpstr>
      <vt:lpstr>UVMClick:  CSC Registration</vt:lpstr>
      <vt:lpstr>1. Location</vt:lpstr>
      <vt:lpstr>2. Key Personnel</vt:lpstr>
      <vt:lpstr>3. Approved Drugs </vt:lpstr>
      <vt:lpstr>4. IACUC Protocol Number </vt:lpstr>
      <vt:lpstr>5. Expiration Date </vt:lpstr>
      <vt:lpstr>How to Order Controlled Substances</vt:lpstr>
      <vt:lpstr>Controlled Substance Logs</vt:lpstr>
      <vt:lpstr>Inventory</vt:lpstr>
      <vt:lpstr>Disposal of Expired Drugs</vt:lpstr>
      <vt:lpstr>New Personnel Must:</vt:lpstr>
      <vt:lpstr>PowerPoint Presentation</vt:lpstr>
      <vt:lpstr>Oversight</vt:lpstr>
      <vt:lpstr>Monitoring:  Continuing Reviews</vt:lpstr>
      <vt:lpstr>Monitoring: IACUC Semiannual Inspections</vt:lpstr>
      <vt:lpstr>Monitoring:  Post Approval Monitoring (PAM) Visit</vt:lpstr>
      <vt:lpstr>Monitoring: DEA Visits</vt:lpstr>
      <vt:lpstr>Theft, Loss, Diversion, Spills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Abbey Dattilio</dc:creator>
  <cp:lastModifiedBy>Abbey Dattilio</cp:lastModifiedBy>
  <cp:revision>2</cp:revision>
  <dcterms:created xsi:type="dcterms:W3CDTF">2024-12-13T17:37:06Z</dcterms:created>
  <dcterms:modified xsi:type="dcterms:W3CDTF">2024-12-16T14:20:35Z</dcterms:modified>
</cp:coreProperties>
</file>