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9"/>
  </p:notesMasterIdLst>
  <p:handoutMasterIdLst>
    <p:handoutMasterId r:id="rId10"/>
  </p:handoutMasterIdLst>
  <p:sldIdLst>
    <p:sldId id="259" r:id="rId2"/>
    <p:sldId id="263" r:id="rId3"/>
    <p:sldId id="260" r:id="rId4"/>
    <p:sldId id="261" r:id="rId5"/>
    <p:sldId id="257" r:id="rId6"/>
    <p:sldId id="262" r:id="rId7"/>
    <p:sldId id="264" r:id="rId8"/>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B75431-2D98-14BC-CD4B-571C1CE18F1D}" name="Perusse, Allison E" initials="PAE" userId="S::allison.perusse@med.uvm.edu::c71bf111-8059-4a64-a96b-a2da486e8f09" providerId="AD"/>
  <p188:author id="{996ED348-8E6C-0371-E03E-074C17D42F07}" name="Harder, Valerie S" initials="VH" userId="S::vharder@med.uvm.edu::6925fb0c-720c-4e1e-afb2-5ca95427daed" providerId="AD"/>
  <p188:author id="{4570D59E-CF4E-C892-8BD5-E4C0B578FAF4}" name="Richardson, Susan E" initials="SR" userId="S::susan.richardson@med.uvm.edu::8b064e3c-e794-4f41-834d-746898f4fa02" providerId="AD"/>
  <p188:author id="{6296C9A2-35BC-6AD1-BE69-8061C87C7A2B}" name="Stalberg, Ilisa (she/her)" initials="IS" userId="S::Ilisa.Stalberg@vermont.gov::85785819-7a52-4e88-9d29-ff633f463811" providerId="AD"/>
  <p188:author id="{8B5DDDA3-E9DB-638E-EEB7-0CCBB80244E5}" name="Waite, Nathaniel (He/Him)" initials="WN" userId="S::nathaniel.waite@vermont.gov::da0a890b-8a38-4237-9b52-544bf6ecdf5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ichardson, Susan E" initials="RSE" lastIdx="1" clrIdx="0">
    <p:extLst>
      <p:ext uri="{19B8F6BF-5375-455C-9EA6-DF929625EA0E}">
        <p15:presenceInfo xmlns:p15="http://schemas.microsoft.com/office/powerpoint/2012/main" userId="S-1-5-21-1390067357-1383384898-725345543-37723" providerId="AD"/>
      </p:ext>
    </p:extLst>
  </p:cmAuthor>
  <p:cmAuthor id="2" name="Harder, Valerie S" initials="VH" lastIdx="1" clrIdx="1">
    <p:extLst>
      <p:ext uri="{19B8F6BF-5375-455C-9EA6-DF929625EA0E}">
        <p15:presenceInfo xmlns:p15="http://schemas.microsoft.com/office/powerpoint/2012/main" userId="S::vharder@med.uvm.edu::6925fb0c-720c-4e1e-afb2-5ca95427daed" providerId="AD"/>
      </p:ext>
    </p:extLst>
  </p:cmAuthor>
  <p:cmAuthor id="3" name="Perusse, Allison E" initials="AP" lastIdx="2" clrIdx="2">
    <p:extLst>
      <p:ext uri="{19B8F6BF-5375-455C-9EA6-DF929625EA0E}">
        <p15:presenceInfo xmlns:p15="http://schemas.microsoft.com/office/powerpoint/2012/main" userId="S::allison.perusse@med.uvm.edu::c71bf111-8059-4a64-a96b-a2da486e8f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02F"/>
    <a:srgbClr val="FECE71"/>
    <a:srgbClr val="005496"/>
    <a:srgbClr val="F26649"/>
    <a:srgbClr val="7377B8"/>
    <a:srgbClr val="AED4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2" autoAdjust="0"/>
    <p:restoredTop sz="94660"/>
  </p:normalViewPr>
  <p:slideViewPr>
    <p:cSldViewPr snapToGrid="0">
      <p:cViewPr varScale="1">
        <p:scale>
          <a:sx n="55" d="100"/>
          <a:sy n="55" d="100"/>
        </p:scale>
        <p:origin x="1984" y="3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ext Box 1821203545">
            <a:extLst>
              <a:ext uri="{FF2B5EF4-FFF2-40B4-BE49-F238E27FC236}">
                <a16:creationId xmlns:a16="http://schemas.microsoft.com/office/drawing/2014/main" id="{814897B2-C2A5-F192-3FA3-6E8BC5F1432D}"/>
              </a:ext>
            </a:extLst>
          </p:cNvPr>
          <p:cNvSpPr txBox="1"/>
          <p:nvPr/>
        </p:nvSpPr>
        <p:spPr>
          <a:xfrm>
            <a:off x="138871" y="96784"/>
            <a:ext cx="6580258" cy="1015920"/>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1463040">
              <a:lnSpc>
                <a:spcPct val="115000"/>
              </a:lnSpc>
              <a:spcBef>
                <a:spcPts val="0"/>
              </a:spcBef>
              <a:spcAft>
                <a:spcPts val="1000"/>
              </a:spcAft>
            </a:pPr>
            <a:r>
              <a:rPr lang="en-US">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Characterizing Healthcare Utilization in Vermont: Prevalence of Mental Health Diagnoses</a:t>
            </a:r>
            <a:endParaRPr lang="en-US">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1000"/>
              </a:spcBef>
              <a:spcAft>
                <a:spcPts val="100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 </a:t>
            </a:r>
          </a:p>
        </p:txBody>
      </p:sp>
      <p:sp>
        <p:nvSpPr>
          <p:cNvPr id="9" name="Text Box 1796278648">
            <a:extLst>
              <a:ext uri="{FF2B5EF4-FFF2-40B4-BE49-F238E27FC236}">
                <a16:creationId xmlns:a16="http://schemas.microsoft.com/office/drawing/2014/main" id="{729119D8-4A3C-1E4A-BA14-6CBE937399F9}"/>
              </a:ext>
            </a:extLst>
          </p:cNvPr>
          <p:cNvSpPr txBox="1"/>
          <p:nvPr/>
        </p:nvSpPr>
        <p:spPr>
          <a:xfrm>
            <a:off x="138871" y="884104"/>
            <a:ext cx="3913505" cy="228600"/>
          </a:xfrm>
          <a:prstGeom prst="rect">
            <a:avLst/>
          </a:prstGeom>
          <a:solidFill>
            <a:srgbClr val="005496"/>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3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August 2023</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Text Box 710612235">
            <a:extLst>
              <a:ext uri="{FF2B5EF4-FFF2-40B4-BE49-F238E27FC236}">
                <a16:creationId xmlns:a16="http://schemas.microsoft.com/office/drawing/2014/main" id="{916CE2ED-25CE-2BF2-6674-C12E8F6AD6CA}"/>
              </a:ext>
            </a:extLst>
          </p:cNvPr>
          <p:cNvSpPr txBox="1"/>
          <p:nvPr/>
        </p:nvSpPr>
        <p:spPr>
          <a:xfrm>
            <a:off x="3095740" y="884104"/>
            <a:ext cx="3623389" cy="228600"/>
          </a:xfrm>
          <a:prstGeom prst="rect">
            <a:avLst/>
          </a:prstGeom>
          <a:solidFill>
            <a:srgbClr val="FECE71"/>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300">
                <a:effectLst/>
                <a:latin typeface="Calibri" panose="020F0502020204030204" pitchFamily="34" charset="0"/>
                <a:ea typeface="Times New Roman" panose="02020603050405020304" pitchFamily="18" charset="0"/>
                <a:cs typeface="Times New Roman" panose="02020603050405020304" pitchFamily="18" charset="0"/>
              </a:rPr>
              <a:t>Brief Report</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1" name="Picture 10" descr="Logo&#10;&#10;Description automatically generated">
            <a:extLst>
              <a:ext uri="{FF2B5EF4-FFF2-40B4-BE49-F238E27FC236}">
                <a16:creationId xmlns:a16="http://schemas.microsoft.com/office/drawing/2014/main" id="{E978773F-1DF6-4D9A-A7FA-EF2C5C0DFFDC}"/>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5174174" y="207234"/>
            <a:ext cx="1544955" cy="566420"/>
          </a:xfrm>
          <a:prstGeom prst="rect">
            <a:avLst/>
          </a:prstGeom>
          <a:solidFill>
            <a:srgbClr val="AED476"/>
          </a:solidFill>
          <a:effectLst>
            <a:outerShdw blurRad="50800" dist="50800" sx="1000" sy="1000" algn="ctr" rotWithShape="0">
              <a:schemeClr val="bg1">
                <a:alpha val="0"/>
              </a:schemeClr>
            </a:outerShdw>
          </a:effectLst>
        </p:spPr>
      </p:pic>
      <p:pic>
        <p:nvPicPr>
          <p:cNvPr id="18" name="Picture 17">
            <a:extLst>
              <a:ext uri="{FF2B5EF4-FFF2-40B4-BE49-F238E27FC236}">
                <a16:creationId xmlns:a16="http://schemas.microsoft.com/office/drawing/2014/main" id="{CF647223-5AF8-8783-8818-3B01FF3530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3644" y="3387664"/>
            <a:ext cx="3130711" cy="2368672"/>
          </a:xfrm>
          <a:prstGeom prst="rect">
            <a:avLst/>
          </a:prstGeom>
        </p:spPr>
      </p:pic>
    </p:spTree>
    <p:extLst>
      <p:ext uri="{BB962C8B-B14F-4D97-AF65-F5344CB8AC3E}">
        <p14:creationId xmlns:p14="http://schemas.microsoft.com/office/powerpoint/2010/main" val="31047876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AE5A4D-027F-41AA-A29D-CB334DA6F6AE}" type="datetimeFigureOut">
              <a:rPr lang="en-US" smtClean="0"/>
              <a:t>10/7/2025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7D281-93FD-4C42-BFAD-42B2FDD551FC}" type="slidenum">
              <a:rPr lang="en-US" smtClean="0"/>
              <a:t>‹#›</a:t>
            </a:fld>
            <a:endParaRPr lang="en-US"/>
          </a:p>
        </p:txBody>
      </p:sp>
    </p:spTree>
    <p:extLst>
      <p:ext uri="{BB962C8B-B14F-4D97-AF65-F5344CB8AC3E}">
        <p14:creationId xmlns:p14="http://schemas.microsoft.com/office/powerpoint/2010/main" val="2738990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07D281-93FD-4C42-BFAD-42B2FDD551FC}" type="slidenum">
              <a:rPr lang="en-US" smtClean="0"/>
              <a:t>1</a:t>
            </a:fld>
            <a:endParaRPr lang="en-US"/>
          </a:p>
        </p:txBody>
      </p:sp>
    </p:spTree>
    <p:extLst>
      <p:ext uri="{BB962C8B-B14F-4D97-AF65-F5344CB8AC3E}">
        <p14:creationId xmlns:p14="http://schemas.microsoft.com/office/powerpoint/2010/main" val="2924293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descr="A white background with black dots">
            <a:extLst>
              <a:ext uri="{FF2B5EF4-FFF2-40B4-BE49-F238E27FC236}">
                <a16:creationId xmlns:a16="http://schemas.microsoft.com/office/drawing/2014/main" id="{F7465A48-6595-0F91-24FD-CCB7ED7500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2315"/>
            <a:ext cx="6858000" cy="9144000"/>
          </a:xfrm>
          <a:prstGeom prst="rect">
            <a:avLst/>
          </a:prstGeom>
          <a:ln>
            <a:noFill/>
          </a:ln>
          <a:effectLst/>
        </p:spPr>
      </p:pic>
      <p:sp>
        <p:nvSpPr>
          <p:cNvPr id="2" name="Title 1"/>
          <p:cNvSpPr>
            <a:spLocks noGrp="1"/>
          </p:cNvSpPr>
          <p:nvPr>
            <p:ph type="ctrTitle"/>
          </p:nvPr>
        </p:nvSpPr>
        <p:spPr>
          <a:xfrm>
            <a:off x="0" y="22315"/>
            <a:ext cx="3554730" cy="423455"/>
          </a:xfrm>
          <a:ln>
            <a:solidFill>
              <a:srgbClr val="00502F"/>
            </a:solidFill>
          </a:ln>
          <a:effectLst/>
        </p:spPr>
        <p:txBody>
          <a:bodyPr anchor="b">
            <a:normAutofit/>
          </a:bodyPr>
          <a:lstStyle>
            <a:lvl1pPr algn="l">
              <a:defRPr sz="1800" b="1">
                <a:solidFill>
                  <a:schemeClr val="bg1"/>
                </a:solidFill>
              </a:defRPr>
            </a:lvl1pPr>
          </a:lstStyle>
          <a:p>
            <a:r>
              <a:rPr lang="en-US"/>
              <a:t>Click to edit Master title style</a:t>
            </a:r>
          </a:p>
        </p:txBody>
      </p:sp>
      <p:sp>
        <p:nvSpPr>
          <p:cNvPr id="4" name="Date Placeholder 3"/>
          <p:cNvSpPr>
            <a:spLocks noGrp="1"/>
          </p:cNvSpPr>
          <p:nvPr>
            <p:ph type="dt" sz="half" idx="10"/>
          </p:nvPr>
        </p:nvSpPr>
        <p:spPr>
          <a:xfrm>
            <a:off x="0" y="8352430"/>
            <a:ext cx="6857998" cy="655093"/>
          </a:xfrm>
        </p:spPr>
        <p:txBody>
          <a:bodyPr/>
          <a:lstStyle>
            <a:lvl1pPr>
              <a:defRPr>
                <a:solidFill>
                  <a:schemeClr val="tx1"/>
                </a:solidFill>
              </a:defRPr>
            </a:lvl1pPr>
          </a:lstStyle>
          <a:p>
            <a:r>
              <a:rPr lang="en-US">
                <a:ea typeface="Calibri" panose="020F0502020204030204" pitchFamily="34" charset="0"/>
                <a:cs typeface="Times New Roman" panose="02020603050405020304" pitchFamily="18" charset="0"/>
              </a:rPr>
              <a:t>The Vermont Health Care Uniform Reporting and Evaluation System (VHCURES) data are under the stewardship of the Green Mountain Care Board (GMCB). The analyses, conclusions, and recommendations from the VHCURES data are solely those of the study authors and are not necessarily those of the GMCB. The GMCB had no input into the study design, implementation, or interpretation of the findings. </a:t>
            </a:r>
          </a:p>
          <a:p>
            <a:endParaRPr lang="en-US"/>
          </a:p>
        </p:txBody>
      </p:sp>
      <p:sp>
        <p:nvSpPr>
          <p:cNvPr id="6" name="Content Placeholder 5">
            <a:extLst>
              <a:ext uri="{FF2B5EF4-FFF2-40B4-BE49-F238E27FC236}">
                <a16:creationId xmlns:a16="http://schemas.microsoft.com/office/drawing/2014/main" id="{5DAAAE35-C525-FBA3-FDBC-079CBCB56A99}"/>
              </a:ext>
            </a:extLst>
          </p:cNvPr>
          <p:cNvSpPr>
            <a:spLocks noGrp="1"/>
          </p:cNvSpPr>
          <p:nvPr>
            <p:ph sz="quarter" idx="11"/>
          </p:nvPr>
        </p:nvSpPr>
        <p:spPr>
          <a:xfrm>
            <a:off x="157161" y="4186035"/>
            <a:ext cx="6543675" cy="1435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5">
            <a:extLst>
              <a:ext uri="{FF2B5EF4-FFF2-40B4-BE49-F238E27FC236}">
                <a16:creationId xmlns:a16="http://schemas.microsoft.com/office/drawing/2014/main" id="{7AC58BA3-D057-441E-21A7-0D33CEF8CF1C}"/>
              </a:ext>
            </a:extLst>
          </p:cNvPr>
          <p:cNvSpPr>
            <a:spLocks noGrp="1"/>
          </p:cNvSpPr>
          <p:nvPr>
            <p:ph sz="quarter" idx="12"/>
          </p:nvPr>
        </p:nvSpPr>
        <p:spPr>
          <a:xfrm>
            <a:off x="157161" y="2534804"/>
            <a:ext cx="6543675" cy="1435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5">
            <a:extLst>
              <a:ext uri="{FF2B5EF4-FFF2-40B4-BE49-F238E27FC236}">
                <a16:creationId xmlns:a16="http://schemas.microsoft.com/office/drawing/2014/main" id="{2BA9B89B-5575-C40B-E7AA-498439194347}"/>
              </a:ext>
            </a:extLst>
          </p:cNvPr>
          <p:cNvSpPr>
            <a:spLocks noGrp="1"/>
          </p:cNvSpPr>
          <p:nvPr>
            <p:ph sz="quarter" idx="13" hasCustomPrompt="1"/>
          </p:nvPr>
        </p:nvSpPr>
        <p:spPr>
          <a:xfrm>
            <a:off x="0" y="1099704"/>
            <a:ext cx="6858000" cy="1320937"/>
          </a:xfrm>
          <a:solidFill>
            <a:srgbClr val="FECE71"/>
          </a:solidFill>
        </p:spPr>
        <p:txBody>
          <a:bodyPr/>
          <a:lstStyle/>
          <a:p>
            <a:r>
              <a:rPr lang="en-US"/>
              <a:t>Key Findings: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a:extLst>
              <a:ext uri="{FF2B5EF4-FFF2-40B4-BE49-F238E27FC236}">
                <a16:creationId xmlns:a16="http://schemas.microsoft.com/office/drawing/2014/main" id="{DE13DB42-202D-A958-5F6D-C049E332B895}"/>
              </a:ext>
            </a:extLst>
          </p:cNvPr>
          <p:cNvSpPr>
            <a:spLocks noGrp="1"/>
          </p:cNvSpPr>
          <p:nvPr>
            <p:ph sz="quarter" idx="14" hasCustomPrompt="1"/>
          </p:nvPr>
        </p:nvSpPr>
        <p:spPr>
          <a:xfrm>
            <a:off x="157161" y="5672466"/>
            <a:ext cx="3271840" cy="2555945"/>
          </a:xfrm>
        </p:spPr>
        <p:txBody>
          <a:bodyPr/>
          <a:lstStyle>
            <a:lvl1pPr>
              <a:defRPr/>
            </a:lvl1pPr>
          </a:lstStyle>
          <a:p>
            <a:pPr lvl="0"/>
            <a:r>
              <a:rPr lang="en-US"/>
              <a:t>Click to edit Slide</a:t>
            </a:r>
          </a:p>
          <a:p>
            <a:pPr lvl="1"/>
            <a:r>
              <a:rPr lang="en-US"/>
              <a:t>Second level</a:t>
            </a:r>
          </a:p>
          <a:p>
            <a:pPr lvl="2"/>
            <a:r>
              <a:rPr lang="en-US"/>
              <a:t>Third level</a:t>
            </a:r>
          </a:p>
          <a:p>
            <a:pPr lvl="3"/>
            <a:r>
              <a:rPr lang="en-US"/>
              <a:t>Fourth level</a:t>
            </a:r>
          </a:p>
          <a:p>
            <a:pPr lvl="4"/>
            <a:r>
              <a:rPr lang="en-US"/>
              <a:t>Fifth level</a:t>
            </a:r>
          </a:p>
        </p:txBody>
      </p:sp>
      <p:sp>
        <p:nvSpPr>
          <p:cNvPr id="14" name="Content Placeholder 5">
            <a:extLst>
              <a:ext uri="{FF2B5EF4-FFF2-40B4-BE49-F238E27FC236}">
                <a16:creationId xmlns:a16="http://schemas.microsoft.com/office/drawing/2014/main" id="{77824009-7B8B-7451-4F5D-8222EC5EB7A4}"/>
              </a:ext>
            </a:extLst>
          </p:cNvPr>
          <p:cNvSpPr>
            <a:spLocks noGrp="1"/>
          </p:cNvSpPr>
          <p:nvPr>
            <p:ph sz="quarter" idx="15" hasCustomPrompt="1"/>
          </p:nvPr>
        </p:nvSpPr>
        <p:spPr>
          <a:xfrm>
            <a:off x="3428996" y="5682322"/>
            <a:ext cx="3271840" cy="2536234"/>
          </a:xfrm>
        </p:spPr>
        <p:txBody>
          <a:bodyPr/>
          <a:lstStyle>
            <a:lvl1pPr>
              <a:defRPr/>
            </a:lvl1pPr>
          </a:lstStyle>
          <a:p>
            <a:pPr lvl="0"/>
            <a:r>
              <a:rPr lang="en-US"/>
              <a:t>Click to edit Slide</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4DE4C78D-9D53-A76C-9FA5-36E31D118560}"/>
              </a:ext>
            </a:extLst>
          </p:cNvPr>
          <p:cNvSpPr>
            <a:spLocks noGrp="1"/>
          </p:cNvSpPr>
          <p:nvPr>
            <p:ph sz="quarter" idx="16" hasCustomPrompt="1"/>
          </p:nvPr>
        </p:nvSpPr>
        <p:spPr>
          <a:xfrm>
            <a:off x="-561703" y="787843"/>
            <a:ext cx="2011680" cy="197698"/>
          </a:xfrm>
        </p:spPr>
        <p:txBody>
          <a:bodyPr/>
          <a:lstStyle>
            <a:lvl3pPr marL="685800" indent="0">
              <a:buNone/>
              <a:defRPr b="1"/>
            </a:lvl3pPr>
          </a:lstStyle>
          <a:p>
            <a:pPr lvl="2"/>
            <a:r>
              <a:rPr lang="en-US"/>
              <a:t>Third level</a:t>
            </a:r>
          </a:p>
        </p:txBody>
      </p:sp>
    </p:spTree>
    <p:extLst>
      <p:ext uri="{BB962C8B-B14F-4D97-AF65-F5344CB8AC3E}">
        <p14:creationId xmlns:p14="http://schemas.microsoft.com/office/powerpoint/2010/main" val="3762899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Content Placeholder 5">
            <a:extLst>
              <a:ext uri="{FF2B5EF4-FFF2-40B4-BE49-F238E27FC236}">
                <a16:creationId xmlns:a16="http://schemas.microsoft.com/office/drawing/2014/main" id="{BB6EEF2F-B909-B07A-D2BF-D5461FAA436B}"/>
              </a:ext>
            </a:extLst>
          </p:cNvPr>
          <p:cNvSpPr>
            <a:spLocks noGrp="1"/>
          </p:cNvSpPr>
          <p:nvPr>
            <p:ph sz="quarter" idx="11"/>
          </p:nvPr>
        </p:nvSpPr>
        <p:spPr>
          <a:xfrm>
            <a:off x="157161" y="3814354"/>
            <a:ext cx="6543675" cy="25341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5">
            <a:extLst>
              <a:ext uri="{FF2B5EF4-FFF2-40B4-BE49-F238E27FC236}">
                <a16:creationId xmlns:a16="http://schemas.microsoft.com/office/drawing/2014/main" id="{36BC0DDE-5D8A-7A09-597C-8D09BC3C69E1}"/>
              </a:ext>
            </a:extLst>
          </p:cNvPr>
          <p:cNvSpPr>
            <a:spLocks noGrp="1"/>
          </p:cNvSpPr>
          <p:nvPr>
            <p:ph sz="quarter" idx="12" hasCustomPrompt="1"/>
          </p:nvPr>
        </p:nvSpPr>
        <p:spPr>
          <a:xfrm>
            <a:off x="157160" y="875211"/>
            <a:ext cx="6543675" cy="2638698"/>
          </a:xfrm>
        </p:spPr>
        <p:txBody>
          <a:bodyPr/>
          <a:lstStyle>
            <a:lvl1pPr>
              <a:defRPr/>
            </a:lvl1pPr>
          </a:lstStyle>
          <a:p>
            <a:pPr lvl="0"/>
            <a:r>
              <a:rPr lang="en-US"/>
              <a:t>Figure 3 (change size as needed)</a:t>
            </a:r>
          </a:p>
        </p:txBody>
      </p:sp>
      <p:sp>
        <p:nvSpPr>
          <p:cNvPr id="6" name="Content Placeholder 5">
            <a:extLst>
              <a:ext uri="{FF2B5EF4-FFF2-40B4-BE49-F238E27FC236}">
                <a16:creationId xmlns:a16="http://schemas.microsoft.com/office/drawing/2014/main" id="{38FC6744-906F-A755-8DA8-D99677B290F3}"/>
              </a:ext>
            </a:extLst>
          </p:cNvPr>
          <p:cNvSpPr>
            <a:spLocks noGrp="1"/>
          </p:cNvSpPr>
          <p:nvPr>
            <p:ph sz="quarter" idx="13"/>
          </p:nvPr>
        </p:nvSpPr>
        <p:spPr>
          <a:xfrm>
            <a:off x="1" y="6633797"/>
            <a:ext cx="6858000" cy="1974626"/>
          </a:xfrm>
          <a:solidFill>
            <a:srgbClr val="FECE7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2696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9" descr="A white background with black dots&#10;&#10;Description automatically generated">
            <a:extLst>
              <a:ext uri="{FF2B5EF4-FFF2-40B4-BE49-F238E27FC236}">
                <a16:creationId xmlns:a16="http://schemas.microsoft.com/office/drawing/2014/main" id="{C7B09060-C439-41AE-12F3-45E3616B2D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6858000" cy="9144000"/>
          </a:xfrm>
          <a:prstGeom prst="rect">
            <a:avLst/>
          </a:prstGeom>
        </p:spPr>
      </p:pic>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1048603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0594" y="966650"/>
            <a:ext cx="2213671" cy="1776549"/>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728587" y="966650"/>
            <a:ext cx="3776140" cy="706767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59649" y="2952205"/>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64014DC-8047-4A4A-9900-54A29043175D}"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68261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3526836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3830999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white background with black dots&#10;&#10;Description automatically generated">
            <a:extLst>
              <a:ext uri="{FF2B5EF4-FFF2-40B4-BE49-F238E27FC236}">
                <a16:creationId xmlns:a16="http://schemas.microsoft.com/office/drawing/2014/main" id="{8B212701-4B4C-FACE-6BE9-9ADCED9294B9}"/>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0" y="0"/>
            <a:ext cx="6858000" cy="9144000"/>
          </a:xfrm>
          <a:prstGeom prst="rect">
            <a:avLst/>
          </a:prstGeom>
        </p:spPr>
      </p:pic>
      <p:sp>
        <p:nvSpPr>
          <p:cNvPr id="2" name="Title Placeholder 1"/>
          <p:cNvSpPr>
            <a:spLocks noGrp="1"/>
          </p:cNvSpPr>
          <p:nvPr>
            <p:ph type="title"/>
          </p:nvPr>
        </p:nvSpPr>
        <p:spPr>
          <a:xfrm>
            <a:off x="471487" y="908049"/>
            <a:ext cx="5915025" cy="152611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64014DC-8047-4A4A-9900-54A29043175D}" type="datetimeFigureOut">
              <a:rPr lang="en-US" smtClean="0"/>
              <a:t>10/7/2025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F17E891-9AD3-4B51-8D48-BE486A61EC30}" type="slidenum">
              <a:rPr lang="en-US" smtClean="0"/>
              <a:t>‹#›</a:t>
            </a:fld>
            <a:endParaRPr lang="en-US"/>
          </a:p>
        </p:txBody>
      </p:sp>
    </p:spTree>
    <p:extLst>
      <p:ext uri="{BB962C8B-B14F-4D97-AF65-F5344CB8AC3E}">
        <p14:creationId xmlns:p14="http://schemas.microsoft.com/office/powerpoint/2010/main" val="1462243977"/>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2" r:id="rId3"/>
    <p:sldLayoutId id="2147483669" r:id="rId4"/>
    <p:sldLayoutId id="2147483670" r:id="rId5"/>
    <p:sldLayoutId id="2147483671"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400" b="1" kern="1200">
          <a:solidFill>
            <a:srgbClr val="00502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lumMod val="95000"/>
              <a:lumOff val="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s://www.uvm.edu/larnermed/vchip/resources" TargetMode="External"/><Relationship Id="rId13" Type="http://schemas.openxmlformats.org/officeDocument/2006/relationships/hyperlink" Target="https://vermontafterschool.org/" TargetMode="External"/><Relationship Id="rId3" Type="http://schemas.openxmlformats.org/officeDocument/2006/relationships/hyperlink" Target="https://education.vermont.gov/" TargetMode="External"/><Relationship Id="rId7" Type="http://schemas.openxmlformats.org/officeDocument/2006/relationships/hyperlink" Target="https://www.healthvermont.gov/sites/default/files/documents/pdf/cyf_21_MedicalDental2016.pdf" TargetMode="External"/><Relationship Id="rId12" Type="http://schemas.openxmlformats.org/officeDocument/2006/relationships/hyperlink" Target="https://www.uvm.edu/larnermed/vchip/child-health-advances-measured-practice"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www.healthvermont.gov/sites/default/files/documents/pdf/Essential%20School%20Health%20Services%20-%202017.pdf" TargetMode="External"/><Relationship Id="rId11" Type="http://schemas.openxmlformats.org/officeDocument/2006/relationships/hyperlink" Target="https://www.med.uvm.edu/vchip/child_health_advances_measured_in_practice/resources_for_child_health_advances_measured_in_practice" TargetMode="External"/><Relationship Id="rId5" Type="http://schemas.openxmlformats.org/officeDocument/2006/relationships/hyperlink" Target="https://www.healthvermont.gov/sites/default/files/documents/pdf/ADM_VT_School_Wellness_Policy_Guidelines.pdf" TargetMode="External"/><Relationship Id="rId15" Type="http://schemas.openxmlformats.org/officeDocument/2006/relationships/hyperlink" Target="mailto:valerie.harder@med.uvm.edu?subject=Data%20Brief:%20Mental%20Health%20Patients%200-26" TargetMode="External"/><Relationship Id="rId10" Type="http://schemas.openxmlformats.org/officeDocument/2006/relationships/hyperlink" Target="https://www.uvm.edu/larnermed/vchip/adolescent-health" TargetMode="External"/><Relationship Id="rId4" Type="http://schemas.openxmlformats.org/officeDocument/2006/relationships/hyperlink" Target="https://www.healthvermont.gov/family/school-health/school-health-resources" TargetMode="External"/><Relationship Id="rId9" Type="http://schemas.openxmlformats.org/officeDocument/2006/relationships/hyperlink" Target="https://www.uvm.edu/larnermed/vchip/vermont-rays" TargetMode="External"/><Relationship Id="rId14" Type="http://schemas.openxmlformats.org/officeDocument/2006/relationships/hyperlink" Target="mailto:susan.richardson@med.uvm.edu?subject=Data%20Brief:%20Mental%20Health%20Patients%200-26"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Analyses%20by%20practice%20type%20were%20limited%20to%20adolescents%20who%20were%20attributed%20to%20pediatric%20or%20family%20medicine%20practices." TargetMode="External"/><Relationship Id="rId2" Type="http://schemas.openxmlformats.org/officeDocument/2006/relationships/hyperlink" Target="https://www.ncqa.org/hedis/measures/child-and-adolescent-well-care-visits/" TargetMode="External"/><Relationship Id="rId1" Type="http://schemas.openxmlformats.org/officeDocument/2006/relationships/slideLayout" Target="../slideLayouts/slideLayout3.xml"/><Relationship Id="rId4" Type="http://schemas.openxmlformats.org/officeDocument/2006/relationships/hyperlink" Target="https://hcup-us.ahrq.gov/toolssoftware_ccsr"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healthvermont.gov/about/how-are-we-doing-performance-scorecards" TargetMode="External"/><Relationship Id="rId2" Type="http://schemas.openxmlformats.org/officeDocument/2006/relationships/hyperlink" Target="https://doi.org/10.1177/00099228241264769" TargetMode="External"/><Relationship Id="rId1" Type="http://schemas.openxmlformats.org/officeDocument/2006/relationships/slideLayout" Target="../slideLayouts/slideLayout3.xml"/><Relationship Id="rId4" Type="http://schemas.openxmlformats.org/officeDocument/2006/relationships/hyperlink" Target="https://gmcboard.vermont.gov/DATA-AND-ANALYTICS/DATA-COLLECTION/vhcures-vermonts-all-payer-claims-databa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a:extLst>
              <a:ext uri="{FF2B5EF4-FFF2-40B4-BE49-F238E27FC236}">
                <a16:creationId xmlns:a16="http://schemas.microsoft.com/office/drawing/2014/main" id="{4B80C9EF-C581-BD2E-F0EC-19B6858E88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649781" y="5634018"/>
            <a:ext cx="3042667" cy="3042667"/>
          </a:xfrm>
          <a:prstGeom prst="rect">
            <a:avLst/>
          </a:prstGeom>
        </p:spPr>
      </p:pic>
      <p:pic>
        <p:nvPicPr>
          <p:cNvPr id="14" name="Graphic 13">
            <a:extLst>
              <a:ext uri="{FF2B5EF4-FFF2-40B4-BE49-F238E27FC236}">
                <a16:creationId xmlns:a16="http://schemas.microsoft.com/office/drawing/2014/main" id="{8E7988B1-BB0F-1631-4404-69D892E3BDD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64016" y="5833918"/>
            <a:ext cx="3390714" cy="2825595"/>
          </a:xfrm>
          <a:prstGeom prst="rect">
            <a:avLst/>
          </a:prstGeom>
        </p:spPr>
      </p:pic>
      <p:sp>
        <p:nvSpPr>
          <p:cNvPr id="4" name="Title 3">
            <a:extLst>
              <a:ext uri="{FF2B5EF4-FFF2-40B4-BE49-F238E27FC236}">
                <a16:creationId xmlns:a16="http://schemas.microsoft.com/office/drawing/2014/main" id="{F50F9883-9738-64BE-6905-9733CDA4C0F3}"/>
              </a:ext>
            </a:extLst>
          </p:cNvPr>
          <p:cNvSpPr>
            <a:spLocks noGrp="1"/>
          </p:cNvSpPr>
          <p:nvPr>
            <p:ph type="ctrTitle"/>
          </p:nvPr>
        </p:nvSpPr>
        <p:spPr>
          <a:xfrm>
            <a:off x="-1" y="22315"/>
            <a:ext cx="4669972" cy="570470"/>
          </a:xfrm>
          <a:ln>
            <a:noFill/>
          </a:ln>
        </p:spPr>
        <p:txBody>
          <a:bodyPr>
            <a:normAutofit fontScale="90000"/>
          </a:bodyPr>
          <a:lstStyle/>
          <a:p>
            <a:r>
              <a:rPr lang="en-US"/>
              <a:t>Well-Care Visits Among Vermont Adolescents 12-17 Years Old, 2023</a:t>
            </a:r>
          </a:p>
        </p:txBody>
      </p:sp>
      <p:sp>
        <p:nvSpPr>
          <p:cNvPr id="16" name="TextBox 15">
            <a:extLst>
              <a:ext uri="{FF2B5EF4-FFF2-40B4-BE49-F238E27FC236}">
                <a16:creationId xmlns:a16="http://schemas.microsoft.com/office/drawing/2014/main" id="{CEA25328-60D4-2999-BECE-A32B405FDA4D}"/>
              </a:ext>
            </a:extLst>
          </p:cNvPr>
          <p:cNvSpPr txBox="1"/>
          <p:nvPr/>
        </p:nvSpPr>
        <p:spPr>
          <a:xfrm>
            <a:off x="28573" y="759540"/>
            <a:ext cx="2271715" cy="292388"/>
          </a:xfrm>
          <a:prstGeom prst="rect">
            <a:avLst/>
          </a:prstGeom>
          <a:noFill/>
        </p:spPr>
        <p:txBody>
          <a:bodyPr wrap="square" rtlCol="0">
            <a:spAutoFit/>
          </a:bodyPr>
          <a:lstStyle/>
          <a:p>
            <a:r>
              <a:rPr lang="en-US" sz="1300">
                <a:solidFill>
                  <a:schemeClr val="bg1"/>
                </a:solidFill>
              </a:rPr>
              <a:t>June 2025</a:t>
            </a:r>
          </a:p>
        </p:txBody>
      </p:sp>
      <p:sp>
        <p:nvSpPr>
          <p:cNvPr id="17" name="TextBox 16">
            <a:extLst>
              <a:ext uri="{FF2B5EF4-FFF2-40B4-BE49-F238E27FC236}">
                <a16:creationId xmlns:a16="http://schemas.microsoft.com/office/drawing/2014/main" id="{4EEBD45B-090C-66E4-CC75-6A165E2C7C3A}"/>
              </a:ext>
            </a:extLst>
          </p:cNvPr>
          <p:cNvSpPr txBox="1"/>
          <p:nvPr/>
        </p:nvSpPr>
        <p:spPr>
          <a:xfrm>
            <a:off x="3554730" y="750235"/>
            <a:ext cx="2271715" cy="292388"/>
          </a:xfrm>
          <a:prstGeom prst="rect">
            <a:avLst/>
          </a:prstGeom>
          <a:noFill/>
        </p:spPr>
        <p:txBody>
          <a:bodyPr wrap="square" rtlCol="0">
            <a:spAutoFit/>
          </a:bodyPr>
          <a:lstStyle/>
          <a:p>
            <a:r>
              <a:rPr lang="en-US" sz="1300" dirty="0"/>
              <a:t>Data Report</a:t>
            </a:r>
          </a:p>
        </p:txBody>
      </p:sp>
      <p:sp>
        <p:nvSpPr>
          <p:cNvPr id="2" name="TextBox 1">
            <a:extLst>
              <a:ext uri="{FF2B5EF4-FFF2-40B4-BE49-F238E27FC236}">
                <a16:creationId xmlns:a16="http://schemas.microsoft.com/office/drawing/2014/main" id="{8079A348-C17C-4A6F-8D24-2E54A1250C03}"/>
              </a:ext>
            </a:extLst>
          </p:cNvPr>
          <p:cNvSpPr txBox="1"/>
          <p:nvPr/>
        </p:nvSpPr>
        <p:spPr>
          <a:xfrm>
            <a:off x="70500" y="1027268"/>
            <a:ext cx="6717000" cy="1911546"/>
          </a:xfrm>
          <a:prstGeom prst="rect">
            <a:avLst/>
          </a:prstGeom>
          <a:noFill/>
        </p:spPr>
        <p:txBody>
          <a:bodyPr wrap="square" rtlCol="0">
            <a:noAutofit/>
          </a:bodyPr>
          <a:lstStyle/>
          <a:p>
            <a:r>
              <a:rPr lang="en-US" sz="1400" b="1" dirty="0">
                <a:solidFill>
                  <a:srgbClr val="00502F"/>
                </a:solidFill>
              </a:rPr>
              <a:t>Introduction</a:t>
            </a:r>
          </a:p>
          <a:p>
            <a:r>
              <a:rPr lang="en-US" sz="1200" dirty="0"/>
              <a:t>Annual well-care visits are recommended for adolescents to ensure they receive preventive care services, such as development and growth assessments and the administration of recommended vaccinations.</a:t>
            </a:r>
            <a:r>
              <a:rPr lang="en-US" sz="1000" baseline="30000" dirty="0"/>
              <a:t>1,2</a:t>
            </a:r>
            <a:r>
              <a:rPr lang="en-US" sz="1200" dirty="0"/>
              <a:t> Well-care visits provide time for healthcare providers to assess and support positive behaviors.</a:t>
            </a:r>
            <a:r>
              <a:rPr lang="en-US" sz="1200" baseline="30000" dirty="0"/>
              <a:t> </a:t>
            </a:r>
            <a:r>
              <a:rPr lang="en-US" sz="1000" baseline="30000" dirty="0"/>
              <a:t>3</a:t>
            </a:r>
            <a:r>
              <a:rPr lang="en-US" sz="1200" dirty="0"/>
              <a:t> Well-care visits include time to discuss important topics with adolescents, such as driving safety,</a:t>
            </a:r>
            <a:r>
              <a:rPr lang="en-US" sz="1000" baseline="30000" dirty="0"/>
              <a:t>4</a:t>
            </a:r>
            <a:r>
              <a:rPr lang="en-US" sz="1200" dirty="0"/>
              <a:t> mental health,</a:t>
            </a:r>
            <a:r>
              <a:rPr lang="en-US" sz="1000" baseline="30000" dirty="0"/>
              <a:t>5</a:t>
            </a:r>
            <a:r>
              <a:rPr lang="en-US" sz="1200" dirty="0"/>
              <a:t> sexual health,</a:t>
            </a:r>
            <a:r>
              <a:rPr lang="en-US" sz="1000" baseline="30000" dirty="0"/>
              <a:t>6</a:t>
            </a:r>
            <a:r>
              <a:rPr lang="en-US" sz="1200" dirty="0"/>
              <a:t> drug and alcohol use,</a:t>
            </a:r>
            <a:r>
              <a:rPr lang="en-US" sz="1000" baseline="30000" dirty="0"/>
              <a:t>7</a:t>
            </a:r>
            <a:r>
              <a:rPr lang="en-US" sz="1200" dirty="0"/>
              <a:t> school and family connections,</a:t>
            </a:r>
            <a:r>
              <a:rPr lang="en-US" sz="1000" baseline="30000" dirty="0"/>
              <a:t>8</a:t>
            </a:r>
            <a:r>
              <a:rPr lang="en-US" sz="1200" dirty="0"/>
              <a:t> technology and social media,</a:t>
            </a:r>
            <a:r>
              <a:rPr lang="en-US" sz="1000" baseline="30000" dirty="0"/>
              <a:t>9</a:t>
            </a:r>
            <a:r>
              <a:rPr lang="en-US" sz="1200" dirty="0"/>
              <a:t> and transitioning to adult care.</a:t>
            </a:r>
            <a:r>
              <a:rPr lang="en-US" sz="1000" baseline="30000" dirty="0"/>
              <a:t>10</a:t>
            </a:r>
            <a:r>
              <a:rPr lang="en-US" sz="1200" dirty="0"/>
              <a:t> Healthy Vermonters 2030 has a goal that 59% of youth aged 12-17 will receive at least one preventive visit in the year.</a:t>
            </a:r>
            <a:r>
              <a:rPr lang="en-US" sz="1000" baseline="30000" dirty="0"/>
              <a:t>11</a:t>
            </a:r>
            <a:r>
              <a:rPr lang="en-US" sz="1200" dirty="0"/>
              <a:t> This brief reports on the prevalence of well-care visits for adolescents aged 12-17 in Vermont. We also examined the impact of geographic, sociodemographic, health, and other factors that have been shown to be related to receiving preventive care.</a:t>
            </a:r>
            <a:r>
              <a:rPr lang="en-US" sz="1000" baseline="30000" dirty="0"/>
              <a:t>12</a:t>
            </a:r>
            <a:endParaRPr lang="en-US" sz="1000" dirty="0"/>
          </a:p>
        </p:txBody>
      </p:sp>
      <p:sp>
        <p:nvSpPr>
          <p:cNvPr id="9" name="TextBox 8">
            <a:extLst>
              <a:ext uri="{FF2B5EF4-FFF2-40B4-BE49-F238E27FC236}">
                <a16:creationId xmlns:a16="http://schemas.microsoft.com/office/drawing/2014/main" id="{BBB09007-2618-4DC6-9E69-2A35E04875F7}"/>
              </a:ext>
            </a:extLst>
          </p:cNvPr>
          <p:cNvSpPr txBox="1"/>
          <p:nvPr/>
        </p:nvSpPr>
        <p:spPr>
          <a:xfrm>
            <a:off x="83358" y="2938814"/>
            <a:ext cx="6691284" cy="1527213"/>
          </a:xfrm>
          <a:prstGeom prst="rect">
            <a:avLst/>
          </a:prstGeom>
          <a:noFill/>
        </p:spPr>
        <p:txBody>
          <a:bodyPr wrap="square" rtlCol="0">
            <a:noAutofit/>
          </a:bodyPr>
          <a:lstStyle/>
          <a:p>
            <a:r>
              <a:rPr lang="en-US" sz="1400" b="1" dirty="0">
                <a:solidFill>
                  <a:srgbClr val="00502F"/>
                </a:solidFill>
              </a:rPr>
              <a:t>Approach</a:t>
            </a:r>
          </a:p>
          <a:p>
            <a:r>
              <a:rPr lang="en-US" sz="1200" dirty="0"/>
              <a:t>We used the criteria established by Healthcare Effectiveness Data and Information Set (HEDIS) child and adolescent well-care visit measures (WCV) to identify well-care visits among 96,469 children, adolescents, and young adults aged 3-21 years old in December of 2023 using Vermont's all-payer claims dataset (Vermont Health Care Uniform Reporting and Evaluation System; VHCURES).</a:t>
            </a:r>
            <a:r>
              <a:rPr lang="en-US" sz="1200" baseline="30000" dirty="0"/>
              <a:t>13,14</a:t>
            </a:r>
            <a:r>
              <a:rPr lang="en-US" sz="1200" dirty="0"/>
              <a:t> Of those patients, one-third were adolescents aged 12-17 years old (n=32,417). All comparisons reported were made using Chi-Square tests or non-parametric trend analyses, with a significance level set at p&lt;.05 or lower (for tests with multiple comparisons). </a:t>
            </a:r>
            <a:endParaRPr lang="en-US" sz="1200" dirty="0">
              <a:highlight>
                <a:srgbClr val="FFFF00"/>
              </a:highlight>
            </a:endParaRPr>
          </a:p>
        </p:txBody>
      </p:sp>
      <p:sp>
        <p:nvSpPr>
          <p:cNvPr id="19" name="TextBox 18">
            <a:extLst>
              <a:ext uri="{FF2B5EF4-FFF2-40B4-BE49-F238E27FC236}">
                <a16:creationId xmlns:a16="http://schemas.microsoft.com/office/drawing/2014/main" id="{2BBE97A0-0DBF-402D-A7BE-4E7FE06B9BD3}"/>
              </a:ext>
            </a:extLst>
          </p:cNvPr>
          <p:cNvSpPr txBox="1"/>
          <p:nvPr/>
        </p:nvSpPr>
        <p:spPr>
          <a:xfrm>
            <a:off x="104320" y="4494612"/>
            <a:ext cx="6691285" cy="1180484"/>
          </a:xfrm>
          <a:prstGeom prst="rect">
            <a:avLst/>
          </a:prstGeom>
          <a:noFill/>
        </p:spPr>
        <p:txBody>
          <a:bodyPr wrap="square" rtlCol="0">
            <a:noAutofit/>
          </a:bodyPr>
          <a:lstStyle/>
          <a:p>
            <a:r>
              <a:rPr lang="en-US" sz="1400" b="1" dirty="0">
                <a:solidFill>
                  <a:srgbClr val="00502F"/>
                </a:solidFill>
              </a:rPr>
              <a:t>Just over half (54%) of adolescents aged 12-17 years had a well-care visit</a:t>
            </a:r>
          </a:p>
          <a:p>
            <a:pPr marL="171450" indent="-171450">
              <a:buFont typeface="Arial" panose="020B0604020202020204" pitchFamily="34" charset="0"/>
              <a:buChar char="•"/>
            </a:pPr>
            <a:r>
              <a:rPr lang="en-US" sz="1200" dirty="0"/>
              <a:t>More adolescents (12-17 years old) had a well-care visit compared to young adults (18-21 years old) (30%), but fewer adolescents had a well-care visit compared to younger children (3-11 years old; 62%). (Figure 1)</a:t>
            </a:r>
          </a:p>
          <a:p>
            <a:pPr marL="171450" indent="-171450">
              <a:buFont typeface="Arial" panose="020B0604020202020204" pitchFamily="34" charset="0"/>
              <a:buChar char="•"/>
            </a:pPr>
            <a:r>
              <a:rPr lang="en-US" sz="1200" dirty="0"/>
              <a:t>There was a negative trend for age among adolescents, with increasing age associated with fewer receiving well-care visits. (Figure 2) </a:t>
            </a:r>
          </a:p>
        </p:txBody>
      </p:sp>
      <p:sp>
        <p:nvSpPr>
          <p:cNvPr id="20" name="Content Placeholder 4">
            <a:extLst>
              <a:ext uri="{FF2B5EF4-FFF2-40B4-BE49-F238E27FC236}">
                <a16:creationId xmlns:a16="http://schemas.microsoft.com/office/drawing/2014/main" id="{8D1AA421-EE6F-4FB0-B5B6-2E542621BAC4}"/>
              </a:ext>
            </a:extLst>
          </p:cNvPr>
          <p:cNvSpPr txBox="1">
            <a:spLocks/>
          </p:cNvSpPr>
          <p:nvPr/>
        </p:nvSpPr>
        <p:spPr>
          <a:xfrm>
            <a:off x="165552" y="5660883"/>
            <a:ext cx="769641" cy="27321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1" kern="1200">
                <a:solidFill>
                  <a:srgbClr val="00502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lumMod val="95000"/>
                    <a:lumOff val="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1000" dirty="0"/>
              <a:t>Figure 1</a:t>
            </a:r>
          </a:p>
        </p:txBody>
      </p:sp>
      <p:sp>
        <p:nvSpPr>
          <p:cNvPr id="24" name="Content Placeholder 4">
            <a:extLst>
              <a:ext uri="{FF2B5EF4-FFF2-40B4-BE49-F238E27FC236}">
                <a16:creationId xmlns:a16="http://schemas.microsoft.com/office/drawing/2014/main" id="{F56A12D3-B4B6-49A5-BC58-F358F40A54A6}"/>
              </a:ext>
            </a:extLst>
          </p:cNvPr>
          <p:cNvSpPr txBox="1">
            <a:spLocks/>
          </p:cNvSpPr>
          <p:nvPr/>
        </p:nvSpPr>
        <p:spPr>
          <a:xfrm>
            <a:off x="3429000" y="5629723"/>
            <a:ext cx="769641" cy="27321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1" kern="1200">
                <a:solidFill>
                  <a:srgbClr val="00502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lumMod val="95000"/>
                    <a:lumOff val="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1000" dirty="0"/>
              <a:t>Figure 2</a:t>
            </a:r>
          </a:p>
        </p:txBody>
      </p:sp>
      <p:sp>
        <p:nvSpPr>
          <p:cNvPr id="15" name="TextBox 14">
            <a:extLst>
              <a:ext uri="{FF2B5EF4-FFF2-40B4-BE49-F238E27FC236}">
                <a16:creationId xmlns:a16="http://schemas.microsoft.com/office/drawing/2014/main" id="{75F1E050-FD25-4DF8-BB2B-B5792D0EF007}"/>
              </a:ext>
            </a:extLst>
          </p:cNvPr>
          <p:cNvSpPr txBox="1"/>
          <p:nvPr/>
        </p:nvSpPr>
        <p:spPr>
          <a:xfrm>
            <a:off x="0" y="8508258"/>
            <a:ext cx="6899927" cy="415498"/>
          </a:xfrm>
          <a:prstGeom prst="rect">
            <a:avLst/>
          </a:prstGeom>
          <a:noFill/>
        </p:spPr>
        <p:txBody>
          <a:bodyPr wrap="square" rtlCol="0">
            <a:spAutoFit/>
          </a:bodyPr>
          <a:lstStyle/>
          <a:p>
            <a:r>
              <a:rPr lang="en-US" sz="700" i="1" dirty="0">
                <a:latin typeface="Calibri" panose="020F0502020204030204" pitchFamily="34" charset="0"/>
                <a:ea typeface="Calibri" panose="020F0502020204030204" pitchFamily="34" charset="0"/>
                <a:cs typeface="Times New Roman" panose="02020603050405020304" pitchFamily="18" charset="0"/>
              </a:rPr>
              <a:t>The Vermont Health Care Uniform Reporting and Evaluation System (VHCURES) data are under the stewardship of the Green Mountain Care Board (GMCB). The analyses, conclusions, and recommendations from the VHCURES data are solely those of the study authors and are not necessarily those of the GMCB. The GMCB had no input into the study design, implementation, or interpretation of the findings. </a:t>
            </a:r>
          </a:p>
        </p:txBody>
      </p:sp>
    </p:spTree>
    <p:extLst>
      <p:ext uri="{BB962C8B-B14F-4D97-AF65-F5344CB8AC3E}">
        <p14:creationId xmlns:p14="http://schemas.microsoft.com/office/powerpoint/2010/main" val="1581741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map of the state of vermont&#10;&#10;AI-generated content may be incorrect.">
            <a:extLst>
              <a:ext uri="{FF2B5EF4-FFF2-40B4-BE49-F238E27FC236}">
                <a16:creationId xmlns:a16="http://schemas.microsoft.com/office/drawing/2014/main" id="{8D2B14D5-F5D2-0145-7572-291AE0DDB3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776" y="998187"/>
            <a:ext cx="3137803" cy="4885631"/>
          </a:xfrm>
          <a:prstGeom prst="rect">
            <a:avLst/>
          </a:prstGeom>
        </p:spPr>
      </p:pic>
      <p:pic>
        <p:nvPicPr>
          <p:cNvPr id="3" name="Picture 2" descr="A graph of a number of children&#10;&#10;AI-generated content may be incorrect.">
            <a:extLst>
              <a:ext uri="{FF2B5EF4-FFF2-40B4-BE49-F238E27FC236}">
                <a16:creationId xmlns:a16="http://schemas.microsoft.com/office/drawing/2014/main" id="{2CAAF050-7072-B4C1-22AF-7B69D7C3CA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836" y="5889673"/>
            <a:ext cx="3949555" cy="2897446"/>
          </a:xfrm>
          <a:prstGeom prst="rect">
            <a:avLst/>
          </a:prstGeom>
        </p:spPr>
      </p:pic>
      <p:sp>
        <p:nvSpPr>
          <p:cNvPr id="7" name="TextBox 6">
            <a:extLst>
              <a:ext uri="{FF2B5EF4-FFF2-40B4-BE49-F238E27FC236}">
                <a16:creationId xmlns:a16="http://schemas.microsoft.com/office/drawing/2014/main" id="{DC751140-B1E1-42EC-8ECB-61E3699F3A4D}"/>
              </a:ext>
            </a:extLst>
          </p:cNvPr>
          <p:cNvSpPr txBox="1"/>
          <p:nvPr/>
        </p:nvSpPr>
        <p:spPr>
          <a:xfrm>
            <a:off x="4149969" y="1520327"/>
            <a:ext cx="2416833" cy="3631763"/>
          </a:xfrm>
          <a:prstGeom prst="rect">
            <a:avLst/>
          </a:prstGeom>
          <a:noFill/>
        </p:spPr>
        <p:txBody>
          <a:bodyPr wrap="square" rtlCol="0">
            <a:spAutoFit/>
          </a:bodyPr>
          <a:lstStyle/>
          <a:p>
            <a:r>
              <a:rPr lang="en-US" sz="1400" b="1" dirty="0">
                <a:solidFill>
                  <a:srgbClr val="00502F"/>
                </a:solidFill>
              </a:rPr>
              <a:t>Geography</a:t>
            </a:r>
          </a:p>
          <a:p>
            <a:pPr marL="171450" indent="-171450">
              <a:buFont typeface="Arial" panose="020B0604020202020204" pitchFamily="34" charset="0"/>
              <a:buChar char="•"/>
            </a:pPr>
            <a:r>
              <a:rPr lang="en-US" sz="1200" dirty="0"/>
              <a:t>The percentage of adolescents aged 12 to 17 with a well-care visit ranged from 43% (Essex County) to 61% (Chittenden County). (Figure 3)</a:t>
            </a:r>
          </a:p>
          <a:p>
            <a:pPr marL="171450" indent="-171450">
              <a:buFont typeface="Arial" panose="020B0604020202020204" pitchFamily="34" charset="0"/>
              <a:buChar char="•"/>
            </a:pPr>
            <a:r>
              <a:rPr lang="en-US" sz="1200" dirty="0"/>
              <a:t>Fewer adolescents in Caledonia (51%), Essex (43%), Lamoille (50%), Rutland (48%), and Windham (47%) had a well-care visit compared to the overall state (54%)</a:t>
            </a:r>
          </a:p>
          <a:p>
            <a:pPr marL="171450" indent="-171450">
              <a:buFont typeface="Arial" panose="020B0604020202020204" pitchFamily="34" charset="0"/>
              <a:buChar char="•"/>
            </a:pPr>
            <a:r>
              <a:rPr lang="en-US" sz="1200" dirty="0"/>
              <a:t>Fewer adolescents living in rural counties (as defined by the Federal Office of Rural Health Policy) had a well-care visit (52%) compared to adolescents living in a non-rural county (Chittenden County; (61%)).</a:t>
            </a:r>
          </a:p>
        </p:txBody>
      </p:sp>
      <p:sp>
        <p:nvSpPr>
          <p:cNvPr id="8" name="Content Placeholder 4">
            <a:extLst>
              <a:ext uri="{FF2B5EF4-FFF2-40B4-BE49-F238E27FC236}">
                <a16:creationId xmlns:a16="http://schemas.microsoft.com/office/drawing/2014/main" id="{7A30267D-4D25-4CC7-9A1B-D17111B9DCB9}"/>
              </a:ext>
            </a:extLst>
          </p:cNvPr>
          <p:cNvSpPr txBox="1">
            <a:spLocks/>
          </p:cNvSpPr>
          <p:nvPr/>
        </p:nvSpPr>
        <p:spPr>
          <a:xfrm>
            <a:off x="200414" y="861581"/>
            <a:ext cx="769641" cy="27321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1" kern="1200">
                <a:solidFill>
                  <a:srgbClr val="00502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lumMod val="95000"/>
                    <a:lumOff val="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1000" dirty="0"/>
              <a:t>Figure 3</a:t>
            </a:r>
          </a:p>
        </p:txBody>
      </p:sp>
      <p:sp>
        <p:nvSpPr>
          <p:cNvPr id="13" name="TextBox 12">
            <a:extLst>
              <a:ext uri="{FF2B5EF4-FFF2-40B4-BE49-F238E27FC236}">
                <a16:creationId xmlns:a16="http://schemas.microsoft.com/office/drawing/2014/main" id="{8039B712-A73F-4272-854C-856D9FD7509F}"/>
              </a:ext>
            </a:extLst>
          </p:cNvPr>
          <p:cNvSpPr txBox="1"/>
          <p:nvPr/>
        </p:nvSpPr>
        <p:spPr>
          <a:xfrm>
            <a:off x="3803913" y="998187"/>
            <a:ext cx="2809311" cy="307777"/>
          </a:xfrm>
          <a:prstGeom prst="rect">
            <a:avLst/>
          </a:prstGeom>
          <a:noFill/>
        </p:spPr>
        <p:txBody>
          <a:bodyPr wrap="square" rtlCol="0">
            <a:spAutoFit/>
          </a:bodyPr>
          <a:lstStyle/>
          <a:p>
            <a:r>
              <a:rPr lang="en-US" sz="1400" b="1" dirty="0">
                <a:solidFill>
                  <a:srgbClr val="00502F"/>
                </a:solidFill>
              </a:rPr>
              <a:t>Where Adolescents Lived Mattered</a:t>
            </a:r>
          </a:p>
        </p:txBody>
      </p:sp>
      <p:sp>
        <p:nvSpPr>
          <p:cNvPr id="14" name="TextBox 13">
            <a:extLst>
              <a:ext uri="{FF2B5EF4-FFF2-40B4-BE49-F238E27FC236}">
                <a16:creationId xmlns:a16="http://schemas.microsoft.com/office/drawing/2014/main" id="{F39765B4-C2FC-4638-AC70-DEBA34D99DD1}"/>
              </a:ext>
            </a:extLst>
          </p:cNvPr>
          <p:cNvSpPr txBox="1"/>
          <p:nvPr/>
        </p:nvSpPr>
        <p:spPr>
          <a:xfrm>
            <a:off x="4196391" y="5938792"/>
            <a:ext cx="2416833" cy="2739211"/>
          </a:xfrm>
          <a:prstGeom prst="rect">
            <a:avLst/>
          </a:prstGeom>
          <a:noFill/>
        </p:spPr>
        <p:txBody>
          <a:bodyPr wrap="square" rtlCol="0">
            <a:spAutoFit/>
          </a:bodyPr>
          <a:lstStyle/>
          <a:p>
            <a:r>
              <a:rPr lang="en-US" sz="1400" b="1" dirty="0">
                <a:solidFill>
                  <a:srgbClr val="00502F"/>
                </a:solidFill>
              </a:rPr>
              <a:t>Community</a:t>
            </a:r>
          </a:p>
          <a:p>
            <a:pPr marL="171450" indent="-171450">
              <a:buFont typeface="Arial" panose="020B0604020202020204" pitchFamily="34" charset="0"/>
              <a:buChar char="•"/>
            </a:pPr>
            <a:r>
              <a:rPr lang="en-US" sz="1200" dirty="0"/>
              <a:t>The Child Opportunity Index (COI) 3.0 is a child-focused social determinant of health index that uses data from multiple sources to categorize geographical areas by the quality of life in those areas and the resources they offer.</a:t>
            </a:r>
            <a:r>
              <a:rPr lang="en-US" sz="1200" baseline="30000" dirty="0"/>
              <a:t>15</a:t>
            </a:r>
          </a:p>
          <a:p>
            <a:pPr marL="171450" indent="-171450">
              <a:buFont typeface="Arial" panose="020B0604020202020204" pitchFamily="34" charset="0"/>
              <a:buChar char="•"/>
            </a:pPr>
            <a:r>
              <a:rPr lang="en-US" sz="1200" dirty="0"/>
              <a:t>As opportunity increased, so did the percentage of adolescents who had a well-care visit. (Figure 4)</a:t>
            </a:r>
          </a:p>
          <a:p>
            <a:endParaRPr lang="en-US" sz="1400" b="1" dirty="0">
              <a:solidFill>
                <a:srgbClr val="00502F"/>
              </a:solidFill>
            </a:endParaRPr>
          </a:p>
        </p:txBody>
      </p:sp>
      <p:sp>
        <p:nvSpPr>
          <p:cNvPr id="15" name="Content Placeholder 4">
            <a:extLst>
              <a:ext uri="{FF2B5EF4-FFF2-40B4-BE49-F238E27FC236}">
                <a16:creationId xmlns:a16="http://schemas.microsoft.com/office/drawing/2014/main" id="{D913091D-FCF3-4F26-9E50-141765B79036}"/>
              </a:ext>
            </a:extLst>
          </p:cNvPr>
          <p:cNvSpPr txBox="1">
            <a:spLocks/>
          </p:cNvSpPr>
          <p:nvPr/>
        </p:nvSpPr>
        <p:spPr>
          <a:xfrm>
            <a:off x="138898" y="5767621"/>
            <a:ext cx="769641" cy="27321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1" kern="1200">
                <a:solidFill>
                  <a:srgbClr val="00502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lumMod val="95000"/>
                    <a:lumOff val="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1000" dirty="0"/>
              <a:t>Figure 4</a:t>
            </a:r>
          </a:p>
        </p:txBody>
      </p:sp>
    </p:spTree>
    <p:extLst>
      <p:ext uri="{BB962C8B-B14F-4D97-AF65-F5344CB8AC3E}">
        <p14:creationId xmlns:p14="http://schemas.microsoft.com/office/powerpoint/2010/main" val="4081569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031FCE9A-1A9A-BDED-B566-9A9EE794AE5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63709" y="964223"/>
            <a:ext cx="5530581" cy="5925622"/>
          </a:xfrm>
          <a:prstGeom prst="rect">
            <a:avLst/>
          </a:prstGeom>
        </p:spPr>
      </p:pic>
      <p:sp>
        <p:nvSpPr>
          <p:cNvPr id="3" name="TextBox 2">
            <a:extLst>
              <a:ext uri="{FF2B5EF4-FFF2-40B4-BE49-F238E27FC236}">
                <a16:creationId xmlns:a16="http://schemas.microsoft.com/office/drawing/2014/main" id="{42494FC0-6B65-4EB3-8F46-A55D01D78C65}"/>
              </a:ext>
            </a:extLst>
          </p:cNvPr>
          <p:cNvSpPr txBox="1"/>
          <p:nvPr/>
        </p:nvSpPr>
        <p:spPr>
          <a:xfrm>
            <a:off x="195064" y="6727752"/>
            <a:ext cx="6234793" cy="2154436"/>
          </a:xfrm>
          <a:prstGeom prst="rect">
            <a:avLst/>
          </a:prstGeom>
          <a:noFill/>
        </p:spPr>
        <p:txBody>
          <a:bodyPr wrap="square" rtlCol="0">
            <a:spAutoFit/>
          </a:bodyPr>
          <a:lstStyle/>
          <a:p>
            <a:r>
              <a:rPr lang="en-US" sz="1400" b="1" dirty="0">
                <a:solidFill>
                  <a:srgbClr val="00502F"/>
                </a:solidFill>
              </a:rPr>
              <a:t>Demographics and health were related to having a well-care visit</a:t>
            </a:r>
          </a:p>
          <a:p>
            <a:pPr marL="171450" indent="-171450">
              <a:buFont typeface="Arial" panose="020B0604020202020204" pitchFamily="34" charset="0"/>
              <a:buChar char="•"/>
            </a:pPr>
            <a:r>
              <a:rPr lang="en-US" sz="1200" dirty="0"/>
              <a:t>Slightly more adolescent females had a well-care visit (55%) compared to males (53%).</a:t>
            </a:r>
          </a:p>
          <a:p>
            <a:pPr marL="171450" indent="-171450">
              <a:buFont typeface="Arial" panose="020B0604020202020204" pitchFamily="34" charset="0"/>
              <a:buChar char="•"/>
            </a:pPr>
            <a:r>
              <a:rPr lang="en-US" sz="1200" dirty="0"/>
              <a:t>Fewer adolescents with Medicaid insurance (One or more months of Medicaid in 2023) had a well-care visit (50%) compared to adolescents with no Medicaid insurance (65%).</a:t>
            </a:r>
          </a:p>
          <a:p>
            <a:pPr marL="171450" indent="-171450">
              <a:buFont typeface="Arial" panose="020B0604020202020204" pitchFamily="34" charset="0"/>
              <a:buChar char="•"/>
            </a:pPr>
            <a:r>
              <a:rPr lang="en-US" sz="1200" dirty="0"/>
              <a:t>Having a well-care visit was related to an adolescent’s medical complexity, as defined by the Pediatric Medical Complexity Algorithm.</a:t>
            </a:r>
            <a:r>
              <a:rPr lang="en-US" sz="1200" baseline="30000" dirty="0"/>
              <a:t>16</a:t>
            </a:r>
            <a:r>
              <a:rPr lang="en-US" sz="1200" dirty="0"/>
              <a:t> Fewer adolescents with no chronic health diseases had a well-care visit (51%) than adolescents with one non-complex chronic diseases (58%) or multiple complex chronic diseases (59%). </a:t>
            </a:r>
          </a:p>
          <a:p>
            <a:pPr marL="171450" indent="-171450">
              <a:buFont typeface="Arial" panose="020B0604020202020204" pitchFamily="34" charset="0"/>
              <a:buChar char="•"/>
            </a:pPr>
            <a:r>
              <a:rPr lang="en-US" sz="1200" dirty="0"/>
              <a:t>Just over 1 in 10 adolescents (11%, n=3,572) had a diagnosis of depression. More adolescents with a diagnosis of depression had a well care visit (59%) compared to adolescents without a depression diagnosis (54%).</a:t>
            </a:r>
          </a:p>
        </p:txBody>
      </p:sp>
      <p:sp>
        <p:nvSpPr>
          <p:cNvPr id="5" name="Rectangle 4">
            <a:extLst>
              <a:ext uri="{FF2B5EF4-FFF2-40B4-BE49-F238E27FC236}">
                <a16:creationId xmlns:a16="http://schemas.microsoft.com/office/drawing/2014/main" id="{D74BCD4A-B339-47DD-A056-61D35AF9F511}"/>
              </a:ext>
            </a:extLst>
          </p:cNvPr>
          <p:cNvSpPr/>
          <p:nvPr/>
        </p:nvSpPr>
        <p:spPr>
          <a:xfrm>
            <a:off x="195064" y="880094"/>
            <a:ext cx="609462" cy="246221"/>
          </a:xfrm>
          <a:prstGeom prst="rect">
            <a:avLst/>
          </a:prstGeom>
        </p:spPr>
        <p:txBody>
          <a:bodyPr wrap="none">
            <a:spAutoFit/>
          </a:bodyPr>
          <a:lstStyle/>
          <a:p>
            <a:r>
              <a:rPr lang="en-US" sz="1000" b="1" dirty="0">
                <a:solidFill>
                  <a:srgbClr val="00502F"/>
                </a:solidFill>
              </a:rPr>
              <a:t>Figure 5</a:t>
            </a:r>
            <a:endParaRPr lang="en-US" sz="1000" b="1" dirty="0"/>
          </a:p>
        </p:txBody>
      </p:sp>
    </p:spTree>
    <p:extLst>
      <p:ext uri="{BB962C8B-B14F-4D97-AF65-F5344CB8AC3E}">
        <p14:creationId xmlns:p14="http://schemas.microsoft.com/office/powerpoint/2010/main" val="347801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E634B22-C073-D62D-4724-01489534D90D}"/>
              </a:ext>
            </a:extLst>
          </p:cNvPr>
          <p:cNvPicPr>
            <a:picLocks noChangeAspect="1"/>
          </p:cNvPicPr>
          <p:nvPr/>
        </p:nvPicPr>
        <p:blipFill>
          <a:blip r:embed="rId2"/>
          <a:stretch>
            <a:fillRect/>
          </a:stretch>
        </p:blipFill>
        <p:spPr>
          <a:xfrm>
            <a:off x="505995" y="777315"/>
            <a:ext cx="5846009" cy="6389226"/>
          </a:xfrm>
          <a:prstGeom prst="rect">
            <a:avLst/>
          </a:prstGeom>
        </p:spPr>
      </p:pic>
      <p:sp>
        <p:nvSpPr>
          <p:cNvPr id="3" name="TextBox 2">
            <a:extLst>
              <a:ext uri="{FF2B5EF4-FFF2-40B4-BE49-F238E27FC236}">
                <a16:creationId xmlns:a16="http://schemas.microsoft.com/office/drawing/2014/main" id="{5760289C-B70C-41EB-B61E-9ED4FAA33983}"/>
              </a:ext>
            </a:extLst>
          </p:cNvPr>
          <p:cNvSpPr txBox="1"/>
          <p:nvPr/>
        </p:nvSpPr>
        <p:spPr>
          <a:xfrm>
            <a:off x="192386" y="6879552"/>
            <a:ext cx="6473228" cy="1969770"/>
          </a:xfrm>
          <a:prstGeom prst="rect">
            <a:avLst/>
          </a:prstGeom>
          <a:noFill/>
        </p:spPr>
        <p:txBody>
          <a:bodyPr wrap="square" rtlCol="0">
            <a:spAutoFit/>
          </a:bodyPr>
          <a:lstStyle/>
          <a:p>
            <a:r>
              <a:rPr lang="en-US" sz="1400" b="1" dirty="0">
                <a:solidFill>
                  <a:srgbClr val="00502F"/>
                </a:solidFill>
              </a:rPr>
              <a:t>Where an adolescent received care was related to having a well-care visit</a:t>
            </a:r>
          </a:p>
          <a:p>
            <a:pPr marL="171450" indent="-171450">
              <a:buFont typeface="Arial" panose="020B0604020202020204" pitchFamily="34" charset="0"/>
              <a:buChar char="•"/>
            </a:pPr>
            <a:r>
              <a:rPr lang="en-US" sz="1200" dirty="0"/>
              <a:t>Using medical claims data over two years, we looked at where adolescents received their medical care and assigned them to medical practices. Figure 6 includes adolescents attributed to pediatric and family medicine practices only (N=24,978).</a:t>
            </a:r>
          </a:p>
          <a:p>
            <a:pPr marL="171450" indent="-171450">
              <a:buFont typeface="Arial" panose="020B0604020202020204" pitchFamily="34" charset="0"/>
              <a:buChar char="•"/>
            </a:pPr>
            <a:r>
              <a:rPr lang="en-US" sz="1200" dirty="0"/>
              <a:t>Most adolescents (77%) received their care at pediatric practices (n=17,087) or at family medicine practices (n=7,891). </a:t>
            </a:r>
          </a:p>
          <a:p>
            <a:pPr marL="171450" indent="-171450">
              <a:buFont typeface="Arial" panose="020B0604020202020204" pitchFamily="34" charset="0"/>
              <a:buChar char="•"/>
            </a:pPr>
            <a:r>
              <a:rPr lang="en-US" sz="1200" dirty="0"/>
              <a:t>Overall, more adolescents at pediatric practices had well-care visits (69%) compared to adolescents at family medicine practices (55%).</a:t>
            </a:r>
          </a:p>
          <a:p>
            <a:pPr marL="171450" indent="-171450">
              <a:buFont typeface="Arial" panose="020B0604020202020204" pitchFamily="34" charset="0"/>
              <a:buChar char="•"/>
            </a:pPr>
            <a:r>
              <a:rPr lang="en-US" sz="1200" dirty="0"/>
              <a:t>More adolescents at pediatric practices had well-care visits compared to adolescents at family medicine practices at each single-year age between 12 and 17 years old (Figure 6).</a:t>
            </a:r>
          </a:p>
        </p:txBody>
      </p:sp>
      <p:sp>
        <p:nvSpPr>
          <p:cNvPr id="6" name="Content Placeholder 2">
            <a:extLst>
              <a:ext uri="{FF2B5EF4-FFF2-40B4-BE49-F238E27FC236}">
                <a16:creationId xmlns:a16="http://schemas.microsoft.com/office/drawing/2014/main" id="{1FE2D87E-C58B-4B40-B49E-AF9AB3B99259}"/>
              </a:ext>
            </a:extLst>
          </p:cNvPr>
          <p:cNvSpPr txBox="1">
            <a:spLocks/>
          </p:cNvSpPr>
          <p:nvPr/>
        </p:nvSpPr>
        <p:spPr>
          <a:xfrm>
            <a:off x="47812" y="777315"/>
            <a:ext cx="775148" cy="241074"/>
          </a:xfrm>
          <a:prstGeom prst="rect">
            <a:avLst/>
          </a:prstGeom>
        </p:spPr>
        <p:txBody>
          <a:bodyPr vert="horz" lIns="91440" tIns="45720" rIns="91440" bIns="45720" rtlCol="0" anchor="ctr">
            <a:normAutofit fontScale="92500" lnSpcReduction="10000"/>
          </a:bodyP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100" b="1" dirty="0">
                <a:solidFill>
                  <a:srgbClr val="00502F"/>
                </a:solidFill>
              </a:rPr>
              <a:t>Figure 6</a:t>
            </a:r>
            <a:endParaRPr lang="en-US" sz="1100" b="1" dirty="0"/>
          </a:p>
        </p:txBody>
      </p:sp>
    </p:spTree>
    <p:extLst>
      <p:ext uri="{BB962C8B-B14F-4D97-AF65-F5344CB8AC3E}">
        <p14:creationId xmlns:p14="http://schemas.microsoft.com/office/powerpoint/2010/main" val="4069183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03640825">
            <a:extLst>
              <a:ext uri="{FF2B5EF4-FFF2-40B4-BE49-F238E27FC236}">
                <a16:creationId xmlns:a16="http://schemas.microsoft.com/office/drawing/2014/main" id="{6FD71643-0FA6-591F-2FD3-5FA217AEE266}"/>
              </a:ext>
            </a:extLst>
          </p:cNvPr>
          <p:cNvSpPr txBox="1"/>
          <p:nvPr/>
        </p:nvSpPr>
        <p:spPr>
          <a:xfrm>
            <a:off x="-24502" y="-13627"/>
            <a:ext cx="6867592" cy="775068"/>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1000"/>
              </a:spcBef>
              <a:spcAft>
                <a:spcPts val="1000"/>
              </a:spcAft>
            </a:pPr>
            <a:r>
              <a:rPr lang="en-US" sz="1000">
                <a:effectLst/>
                <a:latin typeface="Calibri" panose="020F0502020204030204" pitchFamily="34" charset="0"/>
                <a:ea typeface="Times New Roman" panose="02020603050405020304" pitchFamily="18" charset="0"/>
                <a:cs typeface="Times New Roman" panose="02020603050405020304" pitchFamily="18" charset="0"/>
              </a:rPr>
              <a:t> </a:t>
            </a:r>
          </a:p>
        </p:txBody>
      </p:sp>
      <p:sp>
        <p:nvSpPr>
          <p:cNvPr id="6" name="Freeform: Shape 5">
            <a:extLst>
              <a:ext uri="{FF2B5EF4-FFF2-40B4-BE49-F238E27FC236}">
                <a16:creationId xmlns:a16="http://schemas.microsoft.com/office/drawing/2014/main" id="{A7EEF146-BB63-2114-5502-8CFB93C2887D}"/>
              </a:ext>
            </a:extLst>
          </p:cNvPr>
          <p:cNvSpPr/>
          <p:nvPr/>
        </p:nvSpPr>
        <p:spPr>
          <a:xfrm>
            <a:off x="0" y="-13627"/>
            <a:ext cx="6858000" cy="775068"/>
          </a:xfrm>
          <a:custGeom>
            <a:avLst/>
            <a:gdLst>
              <a:gd name="connsiteX0" fmla="*/ 0 w 1441174"/>
              <a:gd name="connsiteY0" fmla="*/ 457200 h 785191"/>
              <a:gd name="connsiteX1" fmla="*/ 0 w 1441174"/>
              <a:gd name="connsiteY1" fmla="*/ 457200 h 785191"/>
              <a:gd name="connsiteX2" fmla="*/ 377687 w 1441174"/>
              <a:gd name="connsiteY2" fmla="*/ 327991 h 785191"/>
              <a:gd name="connsiteX3" fmla="*/ 894522 w 1441174"/>
              <a:gd name="connsiteY3" fmla="*/ 159026 h 785191"/>
              <a:gd name="connsiteX4" fmla="*/ 1083365 w 1441174"/>
              <a:gd name="connsiteY4" fmla="*/ 109330 h 785191"/>
              <a:gd name="connsiteX5" fmla="*/ 1232452 w 1441174"/>
              <a:gd name="connsiteY5" fmla="*/ 59634 h 785191"/>
              <a:gd name="connsiteX6" fmla="*/ 1351722 w 1441174"/>
              <a:gd name="connsiteY6" fmla="*/ 29817 h 785191"/>
              <a:gd name="connsiteX7" fmla="*/ 1391479 w 1441174"/>
              <a:gd name="connsiteY7" fmla="*/ 9939 h 785191"/>
              <a:gd name="connsiteX8" fmla="*/ 1441174 w 1441174"/>
              <a:gd name="connsiteY8" fmla="*/ 0 h 785191"/>
              <a:gd name="connsiteX9" fmla="*/ 1391479 w 1441174"/>
              <a:gd name="connsiteY9" fmla="*/ 785191 h 785191"/>
              <a:gd name="connsiteX10" fmla="*/ 0 w 1441174"/>
              <a:gd name="connsiteY10" fmla="*/ 457200 h 785191"/>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415210 w 2464905"/>
              <a:gd name="connsiteY9" fmla="*/ 785191 h 785191"/>
              <a:gd name="connsiteX10" fmla="*/ 0 w 2464905"/>
              <a:gd name="connsiteY10" fmla="*/ 785191 h 785191"/>
              <a:gd name="connsiteX0" fmla="*/ 0 w 2464905"/>
              <a:gd name="connsiteY0" fmla="*/ 785191 h 806660"/>
              <a:gd name="connsiteX1" fmla="*/ 1023731 w 2464905"/>
              <a:gd name="connsiteY1" fmla="*/ 457200 h 806660"/>
              <a:gd name="connsiteX2" fmla="*/ 1401418 w 2464905"/>
              <a:gd name="connsiteY2" fmla="*/ 327991 h 806660"/>
              <a:gd name="connsiteX3" fmla="*/ 1918253 w 2464905"/>
              <a:gd name="connsiteY3" fmla="*/ 159026 h 806660"/>
              <a:gd name="connsiteX4" fmla="*/ 2107096 w 2464905"/>
              <a:gd name="connsiteY4" fmla="*/ 109330 h 806660"/>
              <a:gd name="connsiteX5" fmla="*/ 2256183 w 2464905"/>
              <a:gd name="connsiteY5" fmla="*/ 59634 h 806660"/>
              <a:gd name="connsiteX6" fmla="*/ 2375453 w 2464905"/>
              <a:gd name="connsiteY6" fmla="*/ 29817 h 806660"/>
              <a:gd name="connsiteX7" fmla="*/ 2415210 w 2464905"/>
              <a:gd name="connsiteY7" fmla="*/ 9939 h 806660"/>
              <a:gd name="connsiteX8" fmla="*/ 2464905 w 2464905"/>
              <a:gd name="connsiteY8" fmla="*/ 0 h 806660"/>
              <a:gd name="connsiteX9" fmla="*/ 2415210 w 2464905"/>
              <a:gd name="connsiteY9" fmla="*/ 785191 h 806660"/>
              <a:gd name="connsiteX10" fmla="*/ 2027585 w 2464905"/>
              <a:gd name="connsiteY10" fmla="*/ 806449 h 806660"/>
              <a:gd name="connsiteX11" fmla="*/ 0 w 2464905"/>
              <a:gd name="connsiteY11" fmla="*/ 785191 h 806660"/>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415210 w 2464905"/>
              <a:gd name="connsiteY9" fmla="*/ 785191 h 785191"/>
              <a:gd name="connsiteX10" fmla="*/ 2027585 w 2464905"/>
              <a:gd name="connsiteY10" fmla="*/ 756753 h 785191"/>
              <a:gd name="connsiteX11" fmla="*/ 0 w 2464905"/>
              <a:gd name="connsiteY11" fmla="*/ 785191 h 785191"/>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027585 w 2464905"/>
              <a:gd name="connsiteY9" fmla="*/ 756753 h 785191"/>
              <a:gd name="connsiteX10" fmla="*/ 0 w 2464905"/>
              <a:gd name="connsiteY10" fmla="*/ 785191 h 785191"/>
              <a:gd name="connsiteX0" fmla="*/ 0 w 2434747"/>
              <a:gd name="connsiteY0" fmla="*/ 1182757 h 1182757"/>
              <a:gd name="connsiteX1" fmla="*/ 1023731 w 2434747"/>
              <a:gd name="connsiteY1" fmla="*/ 854766 h 1182757"/>
              <a:gd name="connsiteX2" fmla="*/ 1401418 w 2434747"/>
              <a:gd name="connsiteY2" fmla="*/ 725557 h 1182757"/>
              <a:gd name="connsiteX3" fmla="*/ 1918253 w 2434747"/>
              <a:gd name="connsiteY3" fmla="*/ 556592 h 1182757"/>
              <a:gd name="connsiteX4" fmla="*/ 2107096 w 2434747"/>
              <a:gd name="connsiteY4" fmla="*/ 506896 h 1182757"/>
              <a:gd name="connsiteX5" fmla="*/ 2256183 w 2434747"/>
              <a:gd name="connsiteY5" fmla="*/ 457200 h 1182757"/>
              <a:gd name="connsiteX6" fmla="*/ 2375453 w 2434747"/>
              <a:gd name="connsiteY6" fmla="*/ 427383 h 1182757"/>
              <a:gd name="connsiteX7" fmla="*/ 2415210 w 2434747"/>
              <a:gd name="connsiteY7" fmla="*/ 407505 h 1182757"/>
              <a:gd name="connsiteX8" fmla="*/ 2037523 w 2434747"/>
              <a:gd name="connsiteY8" fmla="*/ 0 h 1182757"/>
              <a:gd name="connsiteX9" fmla="*/ 2027585 w 2434747"/>
              <a:gd name="connsiteY9" fmla="*/ 1154319 h 1182757"/>
              <a:gd name="connsiteX10" fmla="*/ 0 w 2434747"/>
              <a:gd name="connsiteY10" fmla="*/ 1182757 h 1182757"/>
              <a:gd name="connsiteX0" fmla="*/ 0 w 2417767"/>
              <a:gd name="connsiteY0" fmla="*/ 1182757 h 1182757"/>
              <a:gd name="connsiteX1" fmla="*/ 1023731 w 2417767"/>
              <a:gd name="connsiteY1" fmla="*/ 854766 h 1182757"/>
              <a:gd name="connsiteX2" fmla="*/ 1401418 w 2417767"/>
              <a:gd name="connsiteY2" fmla="*/ 725557 h 1182757"/>
              <a:gd name="connsiteX3" fmla="*/ 1918253 w 2417767"/>
              <a:gd name="connsiteY3" fmla="*/ 556592 h 1182757"/>
              <a:gd name="connsiteX4" fmla="*/ 2107096 w 2417767"/>
              <a:gd name="connsiteY4" fmla="*/ 506896 h 1182757"/>
              <a:gd name="connsiteX5" fmla="*/ 2256183 w 2417767"/>
              <a:gd name="connsiteY5" fmla="*/ 457200 h 1182757"/>
              <a:gd name="connsiteX6" fmla="*/ 2375453 w 2417767"/>
              <a:gd name="connsiteY6" fmla="*/ 427383 h 1182757"/>
              <a:gd name="connsiteX7" fmla="*/ 1470992 w 2417767"/>
              <a:gd name="connsiteY7" fmla="*/ 457201 h 1182757"/>
              <a:gd name="connsiteX8" fmla="*/ 2037523 w 2417767"/>
              <a:gd name="connsiteY8" fmla="*/ 0 h 1182757"/>
              <a:gd name="connsiteX9" fmla="*/ 2027585 w 2417767"/>
              <a:gd name="connsiteY9" fmla="*/ 1154319 h 1182757"/>
              <a:gd name="connsiteX10" fmla="*/ 0 w 2417767"/>
              <a:gd name="connsiteY10" fmla="*/ 1182757 h 1182757"/>
              <a:gd name="connsiteX0" fmla="*/ 0 w 2299277"/>
              <a:gd name="connsiteY0" fmla="*/ 1182757 h 1182757"/>
              <a:gd name="connsiteX1" fmla="*/ 1023731 w 2299277"/>
              <a:gd name="connsiteY1" fmla="*/ 854766 h 1182757"/>
              <a:gd name="connsiteX2" fmla="*/ 1401418 w 2299277"/>
              <a:gd name="connsiteY2" fmla="*/ 725557 h 1182757"/>
              <a:gd name="connsiteX3" fmla="*/ 1918253 w 2299277"/>
              <a:gd name="connsiteY3" fmla="*/ 556592 h 1182757"/>
              <a:gd name="connsiteX4" fmla="*/ 2107096 w 2299277"/>
              <a:gd name="connsiteY4" fmla="*/ 506896 h 1182757"/>
              <a:gd name="connsiteX5" fmla="*/ 2256183 w 2299277"/>
              <a:gd name="connsiteY5" fmla="*/ 457200 h 1182757"/>
              <a:gd name="connsiteX6" fmla="*/ 1272209 w 2299277"/>
              <a:gd name="connsiteY6" fmla="*/ 695739 h 1182757"/>
              <a:gd name="connsiteX7" fmla="*/ 1470992 w 2299277"/>
              <a:gd name="connsiteY7" fmla="*/ 457201 h 1182757"/>
              <a:gd name="connsiteX8" fmla="*/ 2037523 w 2299277"/>
              <a:gd name="connsiteY8" fmla="*/ 0 h 1182757"/>
              <a:gd name="connsiteX9" fmla="*/ 2027585 w 2299277"/>
              <a:gd name="connsiteY9" fmla="*/ 1154319 h 1182757"/>
              <a:gd name="connsiteX10" fmla="*/ 0 w 2299277"/>
              <a:gd name="connsiteY10" fmla="*/ 1182757 h 1182757"/>
              <a:gd name="connsiteX0" fmla="*/ 0 w 2299277"/>
              <a:gd name="connsiteY0" fmla="*/ 1182757 h 1182757"/>
              <a:gd name="connsiteX1" fmla="*/ 1023731 w 2299277"/>
              <a:gd name="connsiteY1" fmla="*/ 854766 h 1182757"/>
              <a:gd name="connsiteX2" fmla="*/ 1918253 w 2299277"/>
              <a:gd name="connsiteY2" fmla="*/ 556592 h 1182757"/>
              <a:gd name="connsiteX3" fmla="*/ 2107096 w 2299277"/>
              <a:gd name="connsiteY3" fmla="*/ 506896 h 1182757"/>
              <a:gd name="connsiteX4" fmla="*/ 2256183 w 2299277"/>
              <a:gd name="connsiteY4" fmla="*/ 457200 h 1182757"/>
              <a:gd name="connsiteX5" fmla="*/ 1272209 w 2299277"/>
              <a:gd name="connsiteY5" fmla="*/ 695739 h 1182757"/>
              <a:gd name="connsiteX6" fmla="*/ 1470992 w 2299277"/>
              <a:gd name="connsiteY6" fmla="*/ 457201 h 1182757"/>
              <a:gd name="connsiteX7" fmla="*/ 2037523 w 2299277"/>
              <a:gd name="connsiteY7" fmla="*/ 0 h 1182757"/>
              <a:gd name="connsiteX8" fmla="*/ 2027585 w 2299277"/>
              <a:gd name="connsiteY8" fmla="*/ 1154319 h 1182757"/>
              <a:gd name="connsiteX9" fmla="*/ 0 w 2299277"/>
              <a:gd name="connsiteY9" fmla="*/ 1182757 h 1182757"/>
              <a:gd name="connsiteX0" fmla="*/ 0 w 2282817"/>
              <a:gd name="connsiteY0" fmla="*/ 1182757 h 1182757"/>
              <a:gd name="connsiteX1" fmla="*/ 1023731 w 2282817"/>
              <a:gd name="connsiteY1" fmla="*/ 854766 h 1182757"/>
              <a:gd name="connsiteX2" fmla="*/ 1918253 w 2282817"/>
              <a:gd name="connsiteY2" fmla="*/ 556592 h 1182757"/>
              <a:gd name="connsiteX3" fmla="*/ 2256183 w 2282817"/>
              <a:gd name="connsiteY3" fmla="*/ 457200 h 1182757"/>
              <a:gd name="connsiteX4" fmla="*/ 1272209 w 2282817"/>
              <a:gd name="connsiteY4" fmla="*/ 695739 h 1182757"/>
              <a:gd name="connsiteX5" fmla="*/ 1470992 w 2282817"/>
              <a:gd name="connsiteY5" fmla="*/ 457201 h 1182757"/>
              <a:gd name="connsiteX6" fmla="*/ 2037523 w 2282817"/>
              <a:gd name="connsiteY6" fmla="*/ 0 h 1182757"/>
              <a:gd name="connsiteX7" fmla="*/ 2027585 w 2282817"/>
              <a:gd name="connsiteY7" fmla="*/ 1154319 h 1182757"/>
              <a:gd name="connsiteX8" fmla="*/ 0 w 2282817"/>
              <a:gd name="connsiteY8" fmla="*/ 1182757 h 1182757"/>
              <a:gd name="connsiteX0" fmla="*/ 0 w 2037523"/>
              <a:gd name="connsiteY0" fmla="*/ 1182757 h 1182757"/>
              <a:gd name="connsiteX1" fmla="*/ 1023731 w 2037523"/>
              <a:gd name="connsiteY1" fmla="*/ 854766 h 1182757"/>
              <a:gd name="connsiteX2" fmla="*/ 1918253 w 2037523"/>
              <a:gd name="connsiteY2" fmla="*/ 556592 h 1182757"/>
              <a:gd name="connsiteX3" fmla="*/ 1272209 w 2037523"/>
              <a:gd name="connsiteY3" fmla="*/ 695739 h 1182757"/>
              <a:gd name="connsiteX4" fmla="*/ 1470992 w 2037523"/>
              <a:gd name="connsiteY4" fmla="*/ 457201 h 1182757"/>
              <a:gd name="connsiteX5" fmla="*/ 2037523 w 2037523"/>
              <a:gd name="connsiteY5" fmla="*/ 0 h 1182757"/>
              <a:gd name="connsiteX6" fmla="*/ 2027585 w 2037523"/>
              <a:gd name="connsiteY6" fmla="*/ 1154319 h 1182757"/>
              <a:gd name="connsiteX7" fmla="*/ 0 w 2037523"/>
              <a:gd name="connsiteY7" fmla="*/ 1182757 h 1182757"/>
              <a:gd name="connsiteX0" fmla="*/ 0 w 2037523"/>
              <a:gd name="connsiteY0" fmla="*/ 1182757 h 1182757"/>
              <a:gd name="connsiteX1" fmla="*/ 1023731 w 2037523"/>
              <a:gd name="connsiteY1" fmla="*/ 854766 h 1182757"/>
              <a:gd name="connsiteX2" fmla="*/ 1152940 w 2037523"/>
              <a:gd name="connsiteY2" fmla="*/ 616227 h 1182757"/>
              <a:gd name="connsiteX3" fmla="*/ 1272209 w 2037523"/>
              <a:gd name="connsiteY3" fmla="*/ 695739 h 1182757"/>
              <a:gd name="connsiteX4" fmla="*/ 1470992 w 2037523"/>
              <a:gd name="connsiteY4" fmla="*/ 457201 h 1182757"/>
              <a:gd name="connsiteX5" fmla="*/ 2037523 w 2037523"/>
              <a:gd name="connsiteY5" fmla="*/ 0 h 1182757"/>
              <a:gd name="connsiteX6" fmla="*/ 2027585 w 2037523"/>
              <a:gd name="connsiteY6" fmla="*/ 1154319 h 1182757"/>
              <a:gd name="connsiteX7" fmla="*/ 0 w 2037523"/>
              <a:gd name="connsiteY7" fmla="*/ 1182757 h 1182757"/>
              <a:gd name="connsiteX0" fmla="*/ 0 w 2037523"/>
              <a:gd name="connsiteY0" fmla="*/ 1182757 h 1182757"/>
              <a:gd name="connsiteX1" fmla="*/ 1023731 w 2037523"/>
              <a:gd name="connsiteY1" fmla="*/ 854766 h 1182757"/>
              <a:gd name="connsiteX2" fmla="*/ 1152940 w 2037523"/>
              <a:gd name="connsiteY2" fmla="*/ 616227 h 1182757"/>
              <a:gd name="connsiteX3" fmla="*/ 1470992 w 2037523"/>
              <a:gd name="connsiteY3" fmla="*/ 457201 h 1182757"/>
              <a:gd name="connsiteX4" fmla="*/ 2037523 w 2037523"/>
              <a:gd name="connsiteY4" fmla="*/ 0 h 1182757"/>
              <a:gd name="connsiteX5" fmla="*/ 2027585 w 2037523"/>
              <a:gd name="connsiteY5" fmla="*/ 1154319 h 1182757"/>
              <a:gd name="connsiteX6" fmla="*/ 0 w 2037523"/>
              <a:gd name="connsiteY6"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27585 w 2037523"/>
              <a:gd name="connsiteY4" fmla="*/ 1154319 h 1182757"/>
              <a:gd name="connsiteX5" fmla="*/ 0 w 2037523"/>
              <a:gd name="connsiteY5"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27585 w 2037523"/>
              <a:gd name="connsiteY4" fmla="*/ 1174198 h 1182757"/>
              <a:gd name="connsiteX5" fmla="*/ 0 w 2037523"/>
              <a:gd name="connsiteY5" fmla="*/ 1182757 h 1182757"/>
              <a:gd name="connsiteX0" fmla="*/ 0 w 2057689"/>
              <a:gd name="connsiteY0" fmla="*/ 1182757 h 1182757"/>
              <a:gd name="connsiteX1" fmla="*/ 1152940 w 2057689"/>
              <a:gd name="connsiteY1" fmla="*/ 616227 h 1182757"/>
              <a:gd name="connsiteX2" fmla="*/ 1470992 w 2057689"/>
              <a:gd name="connsiteY2" fmla="*/ 457201 h 1182757"/>
              <a:gd name="connsiteX3" fmla="*/ 2037523 w 2057689"/>
              <a:gd name="connsiteY3" fmla="*/ 0 h 1182757"/>
              <a:gd name="connsiteX4" fmla="*/ 2057402 w 2057689"/>
              <a:gd name="connsiteY4" fmla="*/ 1174198 h 1182757"/>
              <a:gd name="connsiteX5" fmla="*/ 0 w 2057689"/>
              <a:gd name="connsiteY5"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07706 w 2037523"/>
              <a:gd name="connsiteY4" fmla="*/ 1174198 h 1182757"/>
              <a:gd name="connsiteX5" fmla="*/ 0 w 2037523"/>
              <a:gd name="connsiteY5" fmla="*/ 1182757 h 1182757"/>
              <a:gd name="connsiteX0" fmla="*/ 0 w 2047903"/>
              <a:gd name="connsiteY0" fmla="*/ 1182757 h 1182757"/>
              <a:gd name="connsiteX1" fmla="*/ 1152940 w 2047903"/>
              <a:gd name="connsiteY1" fmla="*/ 616227 h 1182757"/>
              <a:gd name="connsiteX2" fmla="*/ 1470992 w 2047903"/>
              <a:gd name="connsiteY2" fmla="*/ 457201 h 1182757"/>
              <a:gd name="connsiteX3" fmla="*/ 2037523 w 2047903"/>
              <a:gd name="connsiteY3" fmla="*/ 0 h 1182757"/>
              <a:gd name="connsiteX4" fmla="*/ 2047463 w 2047903"/>
              <a:gd name="connsiteY4" fmla="*/ 1174198 h 1182757"/>
              <a:gd name="connsiteX5" fmla="*/ 0 w 2047903"/>
              <a:gd name="connsiteY5" fmla="*/ 1182757 h 1182757"/>
              <a:gd name="connsiteX0" fmla="*/ 14341 w 2062244"/>
              <a:gd name="connsiteY0" fmla="*/ 1182757 h 1182757"/>
              <a:gd name="connsiteX1" fmla="*/ 1167281 w 2062244"/>
              <a:gd name="connsiteY1" fmla="*/ 616227 h 1182757"/>
              <a:gd name="connsiteX2" fmla="*/ 1485333 w 2062244"/>
              <a:gd name="connsiteY2" fmla="*/ 457201 h 1182757"/>
              <a:gd name="connsiteX3" fmla="*/ 2051864 w 2062244"/>
              <a:gd name="connsiteY3" fmla="*/ 0 h 1182757"/>
              <a:gd name="connsiteX4" fmla="*/ 2061804 w 2062244"/>
              <a:gd name="connsiteY4" fmla="*/ 1174198 h 1182757"/>
              <a:gd name="connsiteX5" fmla="*/ 14341 w 2062244"/>
              <a:gd name="connsiteY5" fmla="*/ 1182757 h 1182757"/>
              <a:gd name="connsiteX0" fmla="*/ 44323 w 2092226"/>
              <a:gd name="connsiteY0" fmla="*/ 1182757 h 1182757"/>
              <a:gd name="connsiteX1" fmla="*/ 1048178 w 2092226"/>
              <a:gd name="connsiteY1" fmla="*/ 746815 h 1182757"/>
              <a:gd name="connsiteX2" fmla="*/ 1197263 w 2092226"/>
              <a:gd name="connsiteY2" fmla="*/ 616227 h 1182757"/>
              <a:gd name="connsiteX3" fmla="*/ 1515315 w 2092226"/>
              <a:gd name="connsiteY3" fmla="*/ 457201 h 1182757"/>
              <a:gd name="connsiteX4" fmla="*/ 2081846 w 2092226"/>
              <a:gd name="connsiteY4" fmla="*/ 0 h 1182757"/>
              <a:gd name="connsiteX5" fmla="*/ 2091786 w 2092226"/>
              <a:gd name="connsiteY5" fmla="*/ 1174198 h 1182757"/>
              <a:gd name="connsiteX6" fmla="*/ 44323 w 2092226"/>
              <a:gd name="connsiteY6" fmla="*/ 1182757 h 1182757"/>
              <a:gd name="connsiteX0" fmla="*/ 46139 w 2094042"/>
              <a:gd name="connsiteY0" fmla="*/ 1182757 h 1182757"/>
              <a:gd name="connsiteX1" fmla="*/ 1049994 w 2094042"/>
              <a:gd name="connsiteY1" fmla="*/ 746815 h 1182757"/>
              <a:gd name="connsiteX2" fmla="*/ 1517131 w 2094042"/>
              <a:gd name="connsiteY2" fmla="*/ 457201 h 1182757"/>
              <a:gd name="connsiteX3" fmla="*/ 2083662 w 2094042"/>
              <a:gd name="connsiteY3" fmla="*/ 0 h 1182757"/>
              <a:gd name="connsiteX4" fmla="*/ 2093602 w 2094042"/>
              <a:gd name="connsiteY4" fmla="*/ 1174198 h 1182757"/>
              <a:gd name="connsiteX5" fmla="*/ 46139 w 2094042"/>
              <a:gd name="connsiteY5" fmla="*/ 1182757 h 1182757"/>
              <a:gd name="connsiteX0" fmla="*/ 0 w 2047903"/>
              <a:gd name="connsiteY0" fmla="*/ 1182757 h 1182757"/>
              <a:gd name="connsiteX1" fmla="*/ 1003855 w 2047903"/>
              <a:gd name="connsiteY1" fmla="*/ 746815 h 1182757"/>
              <a:gd name="connsiteX2" fmla="*/ 1470992 w 2047903"/>
              <a:gd name="connsiteY2" fmla="*/ 457201 h 1182757"/>
              <a:gd name="connsiteX3" fmla="*/ 2037523 w 2047903"/>
              <a:gd name="connsiteY3" fmla="*/ 0 h 1182757"/>
              <a:gd name="connsiteX4" fmla="*/ 2047463 w 2047903"/>
              <a:gd name="connsiteY4" fmla="*/ 1174198 h 1182757"/>
              <a:gd name="connsiteX5" fmla="*/ 0 w 2047903"/>
              <a:gd name="connsiteY5" fmla="*/ 1182757 h 1182757"/>
              <a:gd name="connsiteX0" fmla="*/ 0 w 2048419"/>
              <a:gd name="connsiteY0" fmla="*/ 1152940 h 1152940"/>
              <a:gd name="connsiteX1" fmla="*/ 1003855 w 2048419"/>
              <a:gd name="connsiteY1" fmla="*/ 716998 h 1152940"/>
              <a:gd name="connsiteX2" fmla="*/ 1470992 w 2048419"/>
              <a:gd name="connsiteY2" fmla="*/ 427384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003855 w 2048419"/>
              <a:gd name="connsiteY1" fmla="*/ 716998 h 1152940"/>
              <a:gd name="connsiteX2" fmla="*/ 1510749 w 2048419"/>
              <a:gd name="connsiteY2" fmla="*/ 516836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331846 w 2048419"/>
              <a:gd name="connsiteY1" fmla="*/ 707059 h 1152940"/>
              <a:gd name="connsiteX2" fmla="*/ 1510749 w 2048419"/>
              <a:gd name="connsiteY2" fmla="*/ 516836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331846 w 2048419"/>
              <a:gd name="connsiteY1" fmla="*/ 707059 h 1152940"/>
              <a:gd name="connsiteX2" fmla="*/ 1580323 w 2048419"/>
              <a:gd name="connsiteY2" fmla="*/ 566531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192698 w 2048419"/>
              <a:gd name="connsiteY1" fmla="*/ 170346 h 1152940"/>
              <a:gd name="connsiteX2" fmla="*/ 1580323 w 2048419"/>
              <a:gd name="connsiteY2" fmla="*/ 566531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73350 h 1173350"/>
              <a:gd name="connsiteX1" fmla="*/ 1192698 w 2048419"/>
              <a:gd name="connsiteY1" fmla="*/ 190756 h 1173350"/>
              <a:gd name="connsiteX2" fmla="*/ 1331845 w 2048419"/>
              <a:gd name="connsiteY2" fmla="*/ 10472 h 1173350"/>
              <a:gd name="connsiteX3" fmla="*/ 2047462 w 2048419"/>
              <a:gd name="connsiteY3" fmla="*/ 20410 h 1173350"/>
              <a:gd name="connsiteX4" fmla="*/ 2047463 w 2048419"/>
              <a:gd name="connsiteY4" fmla="*/ 1164791 h 1173350"/>
              <a:gd name="connsiteX5" fmla="*/ 0 w 2048419"/>
              <a:gd name="connsiteY5" fmla="*/ 1173350 h 1173350"/>
              <a:gd name="connsiteX0" fmla="*/ 0 w 2048419"/>
              <a:gd name="connsiteY0" fmla="*/ 1184211 h 1184211"/>
              <a:gd name="connsiteX1" fmla="*/ 1192698 w 2048419"/>
              <a:gd name="connsiteY1" fmla="*/ 201617 h 1184211"/>
              <a:gd name="connsiteX2" fmla="*/ 1011749 w 2048419"/>
              <a:gd name="connsiteY2" fmla="*/ 350702 h 1184211"/>
              <a:gd name="connsiteX3" fmla="*/ 1331845 w 2048419"/>
              <a:gd name="connsiteY3" fmla="*/ 21333 h 1184211"/>
              <a:gd name="connsiteX4" fmla="*/ 2047462 w 2048419"/>
              <a:gd name="connsiteY4" fmla="*/ 31271 h 1184211"/>
              <a:gd name="connsiteX5" fmla="*/ 2047463 w 2048419"/>
              <a:gd name="connsiteY5" fmla="*/ 1175652 h 1184211"/>
              <a:gd name="connsiteX6" fmla="*/ 0 w 2048419"/>
              <a:gd name="connsiteY6" fmla="*/ 1184211 h 1184211"/>
              <a:gd name="connsiteX0" fmla="*/ 20603 w 2069022"/>
              <a:gd name="connsiteY0" fmla="*/ 1184211 h 1184211"/>
              <a:gd name="connsiteX1" fmla="*/ 1032352 w 2069022"/>
              <a:gd name="connsiteY1" fmla="*/ 350702 h 1184211"/>
              <a:gd name="connsiteX2" fmla="*/ 1352448 w 2069022"/>
              <a:gd name="connsiteY2" fmla="*/ 21333 h 1184211"/>
              <a:gd name="connsiteX3" fmla="*/ 2068065 w 2069022"/>
              <a:gd name="connsiteY3" fmla="*/ 31271 h 1184211"/>
              <a:gd name="connsiteX4" fmla="*/ 2068066 w 2069022"/>
              <a:gd name="connsiteY4" fmla="*/ 1175652 h 1184211"/>
              <a:gd name="connsiteX5" fmla="*/ 20603 w 2069022"/>
              <a:gd name="connsiteY5" fmla="*/ 1184211 h 1184211"/>
              <a:gd name="connsiteX0" fmla="*/ 20603 w 2069022"/>
              <a:gd name="connsiteY0" fmla="*/ 1184211 h 1184211"/>
              <a:gd name="connsiteX1" fmla="*/ 1032352 w 2069022"/>
              <a:gd name="connsiteY1" fmla="*/ 350702 h 1184211"/>
              <a:gd name="connsiteX2" fmla="*/ 1352448 w 2069022"/>
              <a:gd name="connsiteY2" fmla="*/ 21333 h 1184211"/>
              <a:gd name="connsiteX3" fmla="*/ 2068065 w 2069022"/>
              <a:gd name="connsiteY3" fmla="*/ 31271 h 1184211"/>
              <a:gd name="connsiteX4" fmla="*/ 2068066 w 2069022"/>
              <a:gd name="connsiteY4" fmla="*/ 1175652 h 1184211"/>
              <a:gd name="connsiteX5" fmla="*/ 20603 w 2069022"/>
              <a:gd name="connsiteY5" fmla="*/ 1184211 h 1184211"/>
              <a:gd name="connsiteX0" fmla="*/ 20603 w 2069022"/>
              <a:gd name="connsiteY0" fmla="*/ 1163260 h 1163260"/>
              <a:gd name="connsiteX1" fmla="*/ 1032352 w 2069022"/>
              <a:gd name="connsiteY1" fmla="*/ 329751 h 1163260"/>
              <a:gd name="connsiteX2" fmla="*/ 1372326 w 2069022"/>
              <a:gd name="connsiteY2" fmla="*/ 30199 h 1163260"/>
              <a:gd name="connsiteX3" fmla="*/ 2068065 w 2069022"/>
              <a:gd name="connsiteY3" fmla="*/ 10320 h 1163260"/>
              <a:gd name="connsiteX4" fmla="*/ 2068066 w 2069022"/>
              <a:gd name="connsiteY4" fmla="*/ 1154701 h 1163260"/>
              <a:gd name="connsiteX5" fmla="*/ 20603 w 2069022"/>
              <a:gd name="connsiteY5" fmla="*/ 1163260 h 1163260"/>
              <a:gd name="connsiteX0" fmla="*/ 27620 w 2076039"/>
              <a:gd name="connsiteY0" fmla="*/ 1163260 h 1163260"/>
              <a:gd name="connsiteX1" fmla="*/ 761073 w 2076039"/>
              <a:gd name="connsiteY1" fmla="*/ 588168 h 1163260"/>
              <a:gd name="connsiteX2" fmla="*/ 1379343 w 2076039"/>
              <a:gd name="connsiteY2" fmla="*/ 30199 h 1163260"/>
              <a:gd name="connsiteX3" fmla="*/ 2075082 w 2076039"/>
              <a:gd name="connsiteY3" fmla="*/ 10320 h 1163260"/>
              <a:gd name="connsiteX4" fmla="*/ 2075083 w 2076039"/>
              <a:gd name="connsiteY4" fmla="*/ 1154701 h 1163260"/>
              <a:gd name="connsiteX5" fmla="*/ 27620 w 2076039"/>
              <a:gd name="connsiteY5" fmla="*/ 1163260 h 1163260"/>
              <a:gd name="connsiteX0" fmla="*/ 0 w 2048419"/>
              <a:gd name="connsiteY0" fmla="*/ 1163260 h 1163260"/>
              <a:gd name="connsiteX1" fmla="*/ 733453 w 2048419"/>
              <a:gd name="connsiteY1" fmla="*/ 588168 h 1163260"/>
              <a:gd name="connsiteX2" fmla="*/ 1351723 w 2048419"/>
              <a:gd name="connsiteY2" fmla="*/ 30199 h 1163260"/>
              <a:gd name="connsiteX3" fmla="*/ 2047462 w 2048419"/>
              <a:gd name="connsiteY3" fmla="*/ 10320 h 1163260"/>
              <a:gd name="connsiteX4" fmla="*/ 2047463 w 2048419"/>
              <a:gd name="connsiteY4" fmla="*/ 1154701 h 1163260"/>
              <a:gd name="connsiteX5" fmla="*/ 0 w 2048419"/>
              <a:gd name="connsiteY5" fmla="*/ 1163260 h 1163260"/>
              <a:gd name="connsiteX0" fmla="*/ 0 w 4125697"/>
              <a:gd name="connsiteY0" fmla="*/ 1163260 h 1163260"/>
              <a:gd name="connsiteX1" fmla="*/ 2810731 w 4125697"/>
              <a:gd name="connsiteY1" fmla="*/ 588168 h 1163260"/>
              <a:gd name="connsiteX2" fmla="*/ 3429001 w 4125697"/>
              <a:gd name="connsiteY2" fmla="*/ 30199 h 1163260"/>
              <a:gd name="connsiteX3" fmla="*/ 4124740 w 4125697"/>
              <a:gd name="connsiteY3" fmla="*/ 10320 h 1163260"/>
              <a:gd name="connsiteX4" fmla="*/ 4124741 w 4125697"/>
              <a:gd name="connsiteY4" fmla="*/ 1154701 h 1163260"/>
              <a:gd name="connsiteX5" fmla="*/ 0 w 4125697"/>
              <a:gd name="connsiteY5" fmla="*/ 1163260 h 1163260"/>
              <a:gd name="connsiteX0" fmla="*/ 0 w 3618802"/>
              <a:gd name="connsiteY0" fmla="*/ 1163260 h 1163260"/>
              <a:gd name="connsiteX1" fmla="*/ 2303836 w 3618802"/>
              <a:gd name="connsiteY1" fmla="*/ 588168 h 1163260"/>
              <a:gd name="connsiteX2" fmla="*/ 2922106 w 3618802"/>
              <a:gd name="connsiteY2" fmla="*/ 30199 h 1163260"/>
              <a:gd name="connsiteX3" fmla="*/ 3617845 w 3618802"/>
              <a:gd name="connsiteY3" fmla="*/ 10320 h 1163260"/>
              <a:gd name="connsiteX4" fmla="*/ 3617846 w 3618802"/>
              <a:gd name="connsiteY4" fmla="*/ 1154701 h 1163260"/>
              <a:gd name="connsiteX5" fmla="*/ 0 w 3618802"/>
              <a:gd name="connsiteY5" fmla="*/ 1163260 h 1163260"/>
              <a:gd name="connsiteX0" fmla="*/ 0 w 3400141"/>
              <a:gd name="connsiteY0" fmla="*/ 1163260 h 1163260"/>
              <a:gd name="connsiteX1" fmla="*/ 2085175 w 3400141"/>
              <a:gd name="connsiteY1" fmla="*/ 588168 h 1163260"/>
              <a:gd name="connsiteX2" fmla="*/ 2703445 w 3400141"/>
              <a:gd name="connsiteY2" fmla="*/ 30199 h 1163260"/>
              <a:gd name="connsiteX3" fmla="*/ 3399184 w 3400141"/>
              <a:gd name="connsiteY3" fmla="*/ 10320 h 1163260"/>
              <a:gd name="connsiteX4" fmla="*/ 3399185 w 3400141"/>
              <a:gd name="connsiteY4" fmla="*/ 1154701 h 1163260"/>
              <a:gd name="connsiteX5" fmla="*/ 0 w 3400141"/>
              <a:gd name="connsiteY5" fmla="*/ 1163260 h 1163260"/>
              <a:gd name="connsiteX0" fmla="*/ 0 w 3151662"/>
              <a:gd name="connsiteY0" fmla="*/ 1153320 h 1154701"/>
              <a:gd name="connsiteX1" fmla="*/ 1836696 w 3151662"/>
              <a:gd name="connsiteY1" fmla="*/ 588168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48131 h 1149512"/>
              <a:gd name="connsiteX1" fmla="*/ 1588218 w 3151662"/>
              <a:gd name="connsiteY1" fmla="*/ 592918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3049 h 1144430"/>
              <a:gd name="connsiteX1" fmla="*/ 1379496 w 3151662"/>
              <a:gd name="connsiteY1" fmla="*/ 518262 h 1144430"/>
              <a:gd name="connsiteX2" fmla="*/ 1808922 w 3151662"/>
              <a:gd name="connsiteY2" fmla="*/ 49746 h 1144430"/>
              <a:gd name="connsiteX3" fmla="*/ 3150705 w 3151662"/>
              <a:gd name="connsiteY3" fmla="*/ 49 h 1144430"/>
              <a:gd name="connsiteX4" fmla="*/ 3150706 w 3151662"/>
              <a:gd name="connsiteY4" fmla="*/ 1144430 h 1144430"/>
              <a:gd name="connsiteX5" fmla="*/ 0 w 3151662"/>
              <a:gd name="connsiteY5" fmla="*/ 1143049 h 1144430"/>
              <a:gd name="connsiteX0" fmla="*/ 0 w 3151662"/>
              <a:gd name="connsiteY0" fmla="*/ 1153319 h 1154700"/>
              <a:gd name="connsiteX1" fmla="*/ 1379496 w 3151662"/>
              <a:gd name="connsiteY1" fmla="*/ 528532 h 1154700"/>
              <a:gd name="connsiteX2" fmla="*/ 1798983 w 3151662"/>
              <a:gd name="connsiteY2" fmla="*/ 30198 h 1154700"/>
              <a:gd name="connsiteX3" fmla="*/ 3150705 w 3151662"/>
              <a:gd name="connsiteY3" fmla="*/ 10319 h 1154700"/>
              <a:gd name="connsiteX4" fmla="*/ 3150706 w 3151662"/>
              <a:gd name="connsiteY4" fmla="*/ 1154700 h 1154700"/>
              <a:gd name="connsiteX5" fmla="*/ 0 w 3151662"/>
              <a:gd name="connsiteY5" fmla="*/ 1153319 h 1154700"/>
              <a:gd name="connsiteX0" fmla="*/ 0 w 3151662"/>
              <a:gd name="connsiteY0" fmla="*/ 1159604 h 1160985"/>
              <a:gd name="connsiteX1" fmla="*/ 1379496 w 3151662"/>
              <a:gd name="connsiteY1" fmla="*/ 534817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419253 w 3151662"/>
              <a:gd name="connsiteY1" fmla="*/ 3559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419253 w 3151662"/>
              <a:gd name="connsiteY1" fmla="*/ 3559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82295 h 1183676"/>
              <a:gd name="connsiteX1" fmla="*/ 1419253 w 3151662"/>
              <a:gd name="connsiteY1" fmla="*/ 378603 h 1183676"/>
              <a:gd name="connsiteX2" fmla="*/ 1789044 w 3151662"/>
              <a:gd name="connsiteY2" fmla="*/ 19417 h 1183676"/>
              <a:gd name="connsiteX3" fmla="*/ 3150705 w 3151662"/>
              <a:gd name="connsiteY3" fmla="*/ 39295 h 1183676"/>
              <a:gd name="connsiteX4" fmla="*/ 3150706 w 3151662"/>
              <a:gd name="connsiteY4" fmla="*/ 1183676 h 1183676"/>
              <a:gd name="connsiteX5" fmla="*/ 0 w 3151662"/>
              <a:gd name="connsiteY5" fmla="*/ 1182295 h 1183676"/>
              <a:gd name="connsiteX0" fmla="*/ 0 w 3151662"/>
              <a:gd name="connsiteY0" fmla="*/ 1166662 h 1168043"/>
              <a:gd name="connsiteX1" fmla="*/ 1419253 w 3151662"/>
              <a:gd name="connsiteY1" fmla="*/ 362970 h 1168043"/>
              <a:gd name="connsiteX2" fmla="*/ 1789044 w 3151662"/>
              <a:gd name="connsiteY2" fmla="*/ 23662 h 1168043"/>
              <a:gd name="connsiteX3" fmla="*/ 3150705 w 3151662"/>
              <a:gd name="connsiteY3" fmla="*/ 23662 h 1168043"/>
              <a:gd name="connsiteX4" fmla="*/ 3150706 w 3151662"/>
              <a:gd name="connsiteY4" fmla="*/ 1168043 h 1168043"/>
              <a:gd name="connsiteX5" fmla="*/ 0 w 3151662"/>
              <a:gd name="connsiteY5" fmla="*/ 1166662 h 1168043"/>
              <a:gd name="connsiteX0" fmla="*/ 0 w 3151662"/>
              <a:gd name="connsiteY0" fmla="*/ 1143000 h 1144381"/>
              <a:gd name="connsiteX1" fmla="*/ 1419253 w 3151662"/>
              <a:gd name="connsiteY1" fmla="*/ 339308 h 1144381"/>
              <a:gd name="connsiteX2" fmla="*/ 1789044 w 3151662"/>
              <a:gd name="connsiteY2" fmla="*/ 0 h 1144381"/>
              <a:gd name="connsiteX3" fmla="*/ 3150705 w 3151662"/>
              <a:gd name="connsiteY3" fmla="*/ 0 h 1144381"/>
              <a:gd name="connsiteX4" fmla="*/ 3150706 w 3151662"/>
              <a:gd name="connsiteY4" fmla="*/ 1144381 h 1144381"/>
              <a:gd name="connsiteX5" fmla="*/ 0 w 3151662"/>
              <a:gd name="connsiteY5" fmla="*/ 1143000 h 1144381"/>
              <a:gd name="connsiteX0" fmla="*/ 0 w 3151662"/>
              <a:gd name="connsiteY0" fmla="*/ 1172817 h 1174198"/>
              <a:gd name="connsiteX1" fmla="*/ 1419253 w 3151662"/>
              <a:gd name="connsiteY1" fmla="*/ 369125 h 1174198"/>
              <a:gd name="connsiteX2" fmla="*/ 1789044 w 3151662"/>
              <a:gd name="connsiteY2" fmla="*/ 0 h 1174198"/>
              <a:gd name="connsiteX3" fmla="*/ 3150705 w 3151662"/>
              <a:gd name="connsiteY3" fmla="*/ 29817 h 1174198"/>
              <a:gd name="connsiteX4" fmla="*/ 3150706 w 3151662"/>
              <a:gd name="connsiteY4" fmla="*/ 1174198 h 1174198"/>
              <a:gd name="connsiteX5" fmla="*/ 0 w 3151662"/>
              <a:gd name="connsiteY5" fmla="*/ 1172817 h 1174198"/>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82756 h 1184137"/>
              <a:gd name="connsiteX1" fmla="*/ 1419253 w 3151662"/>
              <a:gd name="connsiteY1" fmla="*/ 379064 h 1184137"/>
              <a:gd name="connsiteX2" fmla="*/ 1818862 w 3151662"/>
              <a:gd name="connsiteY2" fmla="*/ 0 h 1184137"/>
              <a:gd name="connsiteX3" fmla="*/ 3150705 w 3151662"/>
              <a:gd name="connsiteY3" fmla="*/ 39756 h 1184137"/>
              <a:gd name="connsiteX4" fmla="*/ 3150706 w 3151662"/>
              <a:gd name="connsiteY4" fmla="*/ 1184137 h 1184137"/>
              <a:gd name="connsiteX5" fmla="*/ 0 w 3151662"/>
              <a:gd name="connsiteY5" fmla="*/ 1182756 h 1184137"/>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09922 w 3151662"/>
              <a:gd name="connsiteY1" fmla="*/ 488394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09922 w 3151662"/>
              <a:gd name="connsiteY1" fmla="*/ 488394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99374 w 3151662"/>
              <a:gd name="connsiteY1" fmla="*/ 57784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58010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58010 w 3151662"/>
              <a:gd name="connsiteY2" fmla="*/ 0 h 1154320"/>
              <a:gd name="connsiteX3" fmla="*/ 3150705 w 3151662"/>
              <a:gd name="connsiteY3" fmla="*/ 268357 h 1154320"/>
              <a:gd name="connsiteX4" fmla="*/ 3150706 w 3151662"/>
              <a:gd name="connsiteY4" fmla="*/ 1154320 h 1154320"/>
              <a:gd name="connsiteX5" fmla="*/ 0 w 3151662"/>
              <a:gd name="connsiteY5" fmla="*/ 1152939 h 1154320"/>
              <a:gd name="connsiteX0" fmla="*/ 0 w 3151662"/>
              <a:gd name="connsiteY0" fmla="*/ 924339 h 925720"/>
              <a:gd name="connsiteX1" fmla="*/ 1379495 w 3151662"/>
              <a:gd name="connsiteY1" fmla="*/ 210098 h 925720"/>
              <a:gd name="connsiteX2" fmla="*/ 1958010 w 3151662"/>
              <a:gd name="connsiteY2" fmla="*/ 0 h 925720"/>
              <a:gd name="connsiteX3" fmla="*/ 3150705 w 3151662"/>
              <a:gd name="connsiteY3" fmla="*/ 39757 h 925720"/>
              <a:gd name="connsiteX4" fmla="*/ 3150706 w 3151662"/>
              <a:gd name="connsiteY4" fmla="*/ 925720 h 925720"/>
              <a:gd name="connsiteX5" fmla="*/ 0 w 3151662"/>
              <a:gd name="connsiteY5" fmla="*/ 924339 h 925720"/>
              <a:gd name="connsiteX0" fmla="*/ 0 w 3151662"/>
              <a:gd name="connsiteY0" fmla="*/ 924339 h 925720"/>
              <a:gd name="connsiteX1" fmla="*/ 1379495 w 3151662"/>
              <a:gd name="connsiteY1" fmla="*/ 200159 h 925720"/>
              <a:gd name="connsiteX2" fmla="*/ 1958010 w 3151662"/>
              <a:gd name="connsiteY2" fmla="*/ 0 h 925720"/>
              <a:gd name="connsiteX3" fmla="*/ 3150705 w 3151662"/>
              <a:gd name="connsiteY3" fmla="*/ 39757 h 925720"/>
              <a:gd name="connsiteX4" fmla="*/ 3150706 w 3151662"/>
              <a:gd name="connsiteY4" fmla="*/ 925720 h 925720"/>
              <a:gd name="connsiteX5" fmla="*/ 0 w 3151662"/>
              <a:gd name="connsiteY5" fmla="*/ 924339 h 925720"/>
              <a:gd name="connsiteX0" fmla="*/ 0 w 3151662"/>
              <a:gd name="connsiteY0" fmla="*/ 904460 h 905841"/>
              <a:gd name="connsiteX1" fmla="*/ 1379495 w 3151662"/>
              <a:gd name="connsiteY1" fmla="*/ 180280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27047 h 928428"/>
              <a:gd name="connsiteX1" fmla="*/ 1379495 w 3151662"/>
              <a:gd name="connsiteY1" fmla="*/ 202867 h 928428"/>
              <a:gd name="connsiteX2" fmla="*/ 1928193 w 3151662"/>
              <a:gd name="connsiteY2" fmla="*/ 22587 h 928428"/>
              <a:gd name="connsiteX3" fmla="*/ 3150705 w 3151662"/>
              <a:gd name="connsiteY3" fmla="*/ 42465 h 928428"/>
              <a:gd name="connsiteX4" fmla="*/ 3150706 w 3151662"/>
              <a:gd name="connsiteY4" fmla="*/ 928428 h 928428"/>
              <a:gd name="connsiteX5" fmla="*/ 0 w 3151662"/>
              <a:gd name="connsiteY5" fmla="*/ 927047 h 928428"/>
              <a:gd name="connsiteX0" fmla="*/ 0 w 3151662"/>
              <a:gd name="connsiteY0" fmla="*/ 904460 h 905841"/>
              <a:gd name="connsiteX1" fmla="*/ 1379495 w 3151662"/>
              <a:gd name="connsiteY1" fmla="*/ 180280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021687 w 3151662"/>
              <a:gd name="connsiteY1" fmla="*/ 458575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884582 h 885963"/>
              <a:gd name="connsiteX1" fmla="*/ 1220469 w 3151662"/>
              <a:gd name="connsiteY1" fmla="*/ 418819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151662"/>
              <a:gd name="connsiteY0" fmla="*/ 884582 h 885963"/>
              <a:gd name="connsiteX1" fmla="*/ 1220469 w 3151662"/>
              <a:gd name="connsiteY1" fmla="*/ 418819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151662"/>
              <a:gd name="connsiteY0" fmla="*/ 884582 h 885963"/>
              <a:gd name="connsiteX1" fmla="*/ 1150895 w 3151662"/>
              <a:gd name="connsiteY1" fmla="*/ 508271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241114"/>
              <a:gd name="connsiteY0" fmla="*/ 884582 h 885963"/>
              <a:gd name="connsiteX1" fmla="*/ 1240347 w 3241114"/>
              <a:gd name="connsiteY1" fmla="*/ 508271 h 885963"/>
              <a:gd name="connsiteX2" fmla="*/ 2037523 w 3241114"/>
              <a:gd name="connsiteY2" fmla="*/ 9939 h 885963"/>
              <a:gd name="connsiteX3" fmla="*/ 3240157 w 3241114"/>
              <a:gd name="connsiteY3" fmla="*/ 0 h 885963"/>
              <a:gd name="connsiteX4" fmla="*/ 3240158 w 3241114"/>
              <a:gd name="connsiteY4" fmla="*/ 885963 h 885963"/>
              <a:gd name="connsiteX5" fmla="*/ 0 w 3241114"/>
              <a:gd name="connsiteY5" fmla="*/ 884582 h 885963"/>
              <a:gd name="connsiteX0" fmla="*/ 0 w 3221236"/>
              <a:gd name="connsiteY0" fmla="*/ 894522 h 894522"/>
              <a:gd name="connsiteX1" fmla="*/ 1220469 w 3221236"/>
              <a:gd name="connsiteY1" fmla="*/ 508271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943518 h 943518"/>
              <a:gd name="connsiteX1" fmla="*/ 1220469 w 3221236"/>
              <a:gd name="connsiteY1" fmla="*/ 557267 h 943518"/>
              <a:gd name="connsiteX2" fmla="*/ 2017645 w 3221236"/>
              <a:gd name="connsiteY2" fmla="*/ 58935 h 943518"/>
              <a:gd name="connsiteX3" fmla="*/ 3220279 w 3221236"/>
              <a:gd name="connsiteY3" fmla="*/ 48996 h 943518"/>
              <a:gd name="connsiteX4" fmla="*/ 3220280 w 3221236"/>
              <a:gd name="connsiteY4" fmla="*/ 934959 h 943518"/>
              <a:gd name="connsiteX5" fmla="*/ 0 w 3221236"/>
              <a:gd name="connsiteY5" fmla="*/ 943518 h 943518"/>
              <a:gd name="connsiteX0" fmla="*/ 0 w 3221236"/>
              <a:gd name="connsiteY0" fmla="*/ 894522 h 894522"/>
              <a:gd name="connsiteX1" fmla="*/ 1220469 w 3221236"/>
              <a:gd name="connsiteY1" fmla="*/ 508271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16501 w 3237737"/>
              <a:gd name="connsiteY0" fmla="*/ 894522 h 894522"/>
              <a:gd name="connsiteX1" fmla="*/ 2034146 w 3237737"/>
              <a:gd name="connsiteY1" fmla="*/ 9939 h 894522"/>
              <a:gd name="connsiteX2" fmla="*/ 3236780 w 3237737"/>
              <a:gd name="connsiteY2" fmla="*/ 0 h 894522"/>
              <a:gd name="connsiteX3" fmla="*/ 3236781 w 3237737"/>
              <a:gd name="connsiteY3" fmla="*/ 885963 h 894522"/>
              <a:gd name="connsiteX4" fmla="*/ 16501 w 3237737"/>
              <a:gd name="connsiteY4" fmla="*/ 894522 h 894522"/>
              <a:gd name="connsiteX0" fmla="*/ 85670 w 3306906"/>
              <a:gd name="connsiteY0" fmla="*/ 894522 h 894522"/>
              <a:gd name="connsiteX1" fmla="*/ 1027844 w 3306906"/>
              <a:gd name="connsiteY1" fmla="*/ 359187 h 894522"/>
              <a:gd name="connsiteX2" fmla="*/ 2103315 w 3306906"/>
              <a:gd name="connsiteY2" fmla="*/ 9939 h 894522"/>
              <a:gd name="connsiteX3" fmla="*/ 3305949 w 3306906"/>
              <a:gd name="connsiteY3" fmla="*/ 0 h 894522"/>
              <a:gd name="connsiteX4" fmla="*/ 3305950 w 3306906"/>
              <a:gd name="connsiteY4" fmla="*/ 885963 h 894522"/>
              <a:gd name="connsiteX5" fmla="*/ 85670 w 3306906"/>
              <a:gd name="connsiteY5" fmla="*/ 894522 h 894522"/>
              <a:gd name="connsiteX0" fmla="*/ 65783 w 3287019"/>
              <a:gd name="connsiteY0" fmla="*/ 894522 h 894522"/>
              <a:gd name="connsiteX1" fmla="*/ 1395583 w 3287019"/>
              <a:gd name="connsiteY1" fmla="*/ 428761 h 894522"/>
              <a:gd name="connsiteX2" fmla="*/ 2083428 w 3287019"/>
              <a:gd name="connsiteY2" fmla="*/ 9939 h 894522"/>
              <a:gd name="connsiteX3" fmla="*/ 3286062 w 3287019"/>
              <a:gd name="connsiteY3" fmla="*/ 0 h 894522"/>
              <a:gd name="connsiteX4" fmla="*/ 3286063 w 3287019"/>
              <a:gd name="connsiteY4" fmla="*/ 885963 h 894522"/>
              <a:gd name="connsiteX5" fmla="*/ 65783 w 3287019"/>
              <a:gd name="connsiteY5" fmla="*/ 894522 h 894522"/>
              <a:gd name="connsiteX0" fmla="*/ 70407 w 3291643"/>
              <a:gd name="connsiteY0" fmla="*/ 894522 h 894522"/>
              <a:gd name="connsiteX1" fmla="*/ 1290876 w 3291643"/>
              <a:gd name="connsiteY1" fmla="*/ 468517 h 894522"/>
              <a:gd name="connsiteX2" fmla="*/ 2088052 w 3291643"/>
              <a:gd name="connsiteY2" fmla="*/ 9939 h 894522"/>
              <a:gd name="connsiteX3" fmla="*/ 3290686 w 3291643"/>
              <a:gd name="connsiteY3" fmla="*/ 0 h 894522"/>
              <a:gd name="connsiteX4" fmla="*/ 3290687 w 3291643"/>
              <a:gd name="connsiteY4" fmla="*/ 885963 h 894522"/>
              <a:gd name="connsiteX5" fmla="*/ 70407 w 3291643"/>
              <a:gd name="connsiteY5" fmla="*/ 894522 h 894522"/>
              <a:gd name="connsiteX0" fmla="*/ 0 w 3221236"/>
              <a:gd name="connsiteY0" fmla="*/ 894522 h 894522"/>
              <a:gd name="connsiteX1" fmla="*/ 1220469 w 3221236"/>
              <a:gd name="connsiteY1" fmla="*/ 468517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20469 w 3221236"/>
              <a:gd name="connsiteY1" fmla="*/ 468517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50286 w 3221236"/>
              <a:gd name="connsiteY1" fmla="*/ 498334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914401 h 914401"/>
              <a:gd name="connsiteX1" fmla="*/ 1240347 w 3221236"/>
              <a:gd name="connsiteY1" fmla="*/ 448639 h 914401"/>
              <a:gd name="connsiteX2" fmla="*/ 2017645 w 3221236"/>
              <a:gd name="connsiteY2" fmla="*/ 0 h 914401"/>
              <a:gd name="connsiteX3" fmla="*/ 3220279 w 3221236"/>
              <a:gd name="connsiteY3" fmla="*/ 19879 h 914401"/>
              <a:gd name="connsiteX4" fmla="*/ 3220280 w 3221236"/>
              <a:gd name="connsiteY4" fmla="*/ 905842 h 914401"/>
              <a:gd name="connsiteX5" fmla="*/ 0 w 3221236"/>
              <a:gd name="connsiteY5" fmla="*/ 914401 h 914401"/>
              <a:gd name="connsiteX0" fmla="*/ 0 w 3221236"/>
              <a:gd name="connsiteY0" fmla="*/ 894522 h 894522"/>
              <a:gd name="connsiteX1" fmla="*/ 1240347 w 3221236"/>
              <a:gd name="connsiteY1" fmla="*/ 428760 h 894522"/>
              <a:gd name="connsiteX2" fmla="*/ 2027584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27584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3 h 894523"/>
              <a:gd name="connsiteX1" fmla="*/ 1240347 w 3221236"/>
              <a:gd name="connsiteY1" fmla="*/ 428761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40955 w 3221236"/>
              <a:gd name="connsiteY1" fmla="*/ 438700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50894 w 3221236"/>
              <a:gd name="connsiteY1" fmla="*/ 418822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50894 w 3221236"/>
              <a:gd name="connsiteY1" fmla="*/ 418822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072149"/>
              <a:gd name="connsiteY0" fmla="*/ 894523 h 894523"/>
              <a:gd name="connsiteX1" fmla="*/ 1001807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001807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071381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00590 w 3072149"/>
              <a:gd name="connsiteY1" fmla="*/ 359188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00590 w 3072149"/>
              <a:gd name="connsiteY1" fmla="*/ 359188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379494 w 3072149"/>
              <a:gd name="connsiteY1" fmla="*/ 319431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904462 h 904462"/>
              <a:gd name="connsiteX1" fmla="*/ 1379494 w 3072149"/>
              <a:gd name="connsiteY1" fmla="*/ 329370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379494 w 3072149"/>
              <a:gd name="connsiteY1" fmla="*/ 329370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40286 w 3072149"/>
              <a:gd name="connsiteY1" fmla="*/ 375345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4 w 3072149"/>
              <a:gd name="connsiteY1" fmla="*/ 375345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77409 w 3072149"/>
              <a:gd name="connsiteY1" fmla="*/ 363851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36113 w 3072149"/>
              <a:gd name="connsiteY1" fmla="*/ 432813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36113 w 3072149"/>
              <a:gd name="connsiteY1" fmla="*/ 432813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73236 w 3072149"/>
              <a:gd name="connsiteY1" fmla="*/ 444306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80473"/>
              <a:gd name="connsiteY0" fmla="*/ 906015 h 906015"/>
              <a:gd name="connsiteX1" fmla="*/ 1073236 w 3080473"/>
              <a:gd name="connsiteY1" fmla="*/ 445859 h 906015"/>
              <a:gd name="connsiteX2" fmla="*/ 1952021 w 3080473"/>
              <a:gd name="connsiteY2" fmla="*/ 1553 h 906015"/>
              <a:gd name="connsiteX3" fmla="*/ 3080473 w 3080473"/>
              <a:gd name="connsiteY3" fmla="*/ 0 h 906015"/>
              <a:gd name="connsiteX4" fmla="*/ 3071193 w 3080473"/>
              <a:gd name="connsiteY4" fmla="*/ 897456 h 906015"/>
              <a:gd name="connsiteX5" fmla="*/ 0 w 3080473"/>
              <a:gd name="connsiteY5" fmla="*/ 906015 h 906015"/>
              <a:gd name="connsiteX0" fmla="*/ 0 w 3080473"/>
              <a:gd name="connsiteY0" fmla="*/ 906015 h 906015"/>
              <a:gd name="connsiteX1" fmla="*/ 1073236 w 3080473"/>
              <a:gd name="connsiteY1" fmla="*/ 445859 h 906015"/>
              <a:gd name="connsiteX2" fmla="*/ 1952021 w 3080473"/>
              <a:gd name="connsiteY2" fmla="*/ 1553 h 906015"/>
              <a:gd name="connsiteX3" fmla="*/ 3080473 w 3080473"/>
              <a:gd name="connsiteY3" fmla="*/ 0 h 906015"/>
              <a:gd name="connsiteX4" fmla="*/ 3043352 w 3080473"/>
              <a:gd name="connsiteY4" fmla="*/ 897456 h 906015"/>
              <a:gd name="connsiteX5" fmla="*/ 0 w 3080473"/>
              <a:gd name="connsiteY5" fmla="*/ 906015 h 906015"/>
              <a:gd name="connsiteX0" fmla="*/ 0 w 3044308"/>
              <a:gd name="connsiteY0" fmla="*/ 906015 h 906015"/>
              <a:gd name="connsiteX1" fmla="*/ 1073236 w 3044308"/>
              <a:gd name="connsiteY1" fmla="*/ 445859 h 906015"/>
              <a:gd name="connsiteX2" fmla="*/ 1952021 w 3044308"/>
              <a:gd name="connsiteY2" fmla="*/ 1553 h 906015"/>
              <a:gd name="connsiteX3" fmla="*/ 3043351 w 3044308"/>
              <a:gd name="connsiteY3" fmla="*/ 0 h 906015"/>
              <a:gd name="connsiteX4" fmla="*/ 3043352 w 3044308"/>
              <a:gd name="connsiteY4" fmla="*/ 897456 h 906015"/>
              <a:gd name="connsiteX5" fmla="*/ 0 w 3044308"/>
              <a:gd name="connsiteY5" fmla="*/ 906015 h 906015"/>
              <a:gd name="connsiteX0" fmla="*/ 0 w 3071192"/>
              <a:gd name="connsiteY0" fmla="*/ 904462 h 904462"/>
              <a:gd name="connsiteX1" fmla="*/ 1073236 w 3071192"/>
              <a:gd name="connsiteY1" fmla="*/ 444306 h 904462"/>
              <a:gd name="connsiteX2" fmla="*/ 1952021 w 3071192"/>
              <a:gd name="connsiteY2" fmla="*/ 0 h 904462"/>
              <a:gd name="connsiteX3" fmla="*/ 3071192 w 3071192"/>
              <a:gd name="connsiteY3" fmla="*/ 9941 h 904462"/>
              <a:gd name="connsiteX4" fmla="*/ 3043352 w 3071192"/>
              <a:gd name="connsiteY4" fmla="*/ 895903 h 904462"/>
              <a:gd name="connsiteX5" fmla="*/ 0 w 3071192"/>
              <a:gd name="connsiteY5" fmla="*/ 904462 h 904462"/>
              <a:gd name="connsiteX0" fmla="*/ 0 w 3080930"/>
              <a:gd name="connsiteY0" fmla="*/ 904462 h 904462"/>
              <a:gd name="connsiteX1" fmla="*/ 1073236 w 3080930"/>
              <a:gd name="connsiteY1" fmla="*/ 444306 h 904462"/>
              <a:gd name="connsiteX2" fmla="*/ 1952021 w 3080930"/>
              <a:gd name="connsiteY2" fmla="*/ 0 h 904462"/>
              <a:gd name="connsiteX3" fmla="*/ 3071192 w 3080930"/>
              <a:gd name="connsiteY3" fmla="*/ 9941 h 904462"/>
              <a:gd name="connsiteX4" fmla="*/ 3080474 w 3080930"/>
              <a:gd name="connsiteY4" fmla="*/ 895903 h 904462"/>
              <a:gd name="connsiteX5" fmla="*/ 0 w 3080930"/>
              <a:gd name="connsiteY5" fmla="*/ 904462 h 904462"/>
              <a:gd name="connsiteX0" fmla="*/ 0 w 3071192"/>
              <a:gd name="connsiteY0" fmla="*/ 904462 h 904462"/>
              <a:gd name="connsiteX1" fmla="*/ 1073236 w 3071192"/>
              <a:gd name="connsiteY1" fmla="*/ 444306 h 904462"/>
              <a:gd name="connsiteX2" fmla="*/ 1952021 w 3071192"/>
              <a:gd name="connsiteY2" fmla="*/ 0 h 904462"/>
              <a:gd name="connsiteX3" fmla="*/ 3071192 w 3071192"/>
              <a:gd name="connsiteY3" fmla="*/ 9941 h 904462"/>
              <a:gd name="connsiteX4" fmla="*/ 3052632 w 3071192"/>
              <a:gd name="connsiteY4" fmla="*/ 895903 h 904462"/>
              <a:gd name="connsiteX5" fmla="*/ 0 w 3071192"/>
              <a:gd name="connsiteY5" fmla="*/ 904462 h 904462"/>
              <a:gd name="connsiteX0" fmla="*/ 0 w 3061911"/>
              <a:gd name="connsiteY0" fmla="*/ 904462 h 904462"/>
              <a:gd name="connsiteX1" fmla="*/ 1073236 w 3061911"/>
              <a:gd name="connsiteY1" fmla="*/ 444306 h 904462"/>
              <a:gd name="connsiteX2" fmla="*/ 1952021 w 3061911"/>
              <a:gd name="connsiteY2" fmla="*/ 0 h 904462"/>
              <a:gd name="connsiteX3" fmla="*/ 3061911 w 3061911"/>
              <a:gd name="connsiteY3" fmla="*/ 9940 h 904462"/>
              <a:gd name="connsiteX4" fmla="*/ 3052632 w 3061911"/>
              <a:gd name="connsiteY4" fmla="*/ 895903 h 904462"/>
              <a:gd name="connsiteX5" fmla="*/ 0 w 3061911"/>
              <a:gd name="connsiteY5" fmla="*/ 904462 h 904462"/>
              <a:gd name="connsiteX0" fmla="*/ 0 w 3061911"/>
              <a:gd name="connsiteY0" fmla="*/ 929003 h 929003"/>
              <a:gd name="connsiteX1" fmla="*/ 1073236 w 3061911"/>
              <a:gd name="connsiteY1" fmla="*/ 468847 h 929003"/>
              <a:gd name="connsiteX2" fmla="*/ 1952021 w 3061911"/>
              <a:gd name="connsiteY2" fmla="*/ 24541 h 929003"/>
              <a:gd name="connsiteX3" fmla="*/ 3061911 w 3061911"/>
              <a:gd name="connsiteY3" fmla="*/ 0 h 929003"/>
              <a:gd name="connsiteX4" fmla="*/ 3052632 w 3061911"/>
              <a:gd name="connsiteY4" fmla="*/ 920444 h 929003"/>
              <a:gd name="connsiteX5" fmla="*/ 0 w 3061911"/>
              <a:gd name="connsiteY5" fmla="*/ 929003 h 929003"/>
              <a:gd name="connsiteX0" fmla="*/ 0 w 3080775"/>
              <a:gd name="connsiteY0" fmla="*/ 929003 h 929003"/>
              <a:gd name="connsiteX1" fmla="*/ 1073236 w 3080775"/>
              <a:gd name="connsiteY1" fmla="*/ 468847 h 929003"/>
              <a:gd name="connsiteX2" fmla="*/ 1952021 w 3080775"/>
              <a:gd name="connsiteY2" fmla="*/ 24541 h 929003"/>
              <a:gd name="connsiteX3" fmla="*/ 3061911 w 3080775"/>
              <a:gd name="connsiteY3" fmla="*/ 0 h 929003"/>
              <a:gd name="connsiteX4" fmla="*/ 3080474 w 3080775"/>
              <a:gd name="connsiteY4" fmla="*/ 920444 h 929003"/>
              <a:gd name="connsiteX5" fmla="*/ 0 w 3080775"/>
              <a:gd name="connsiteY5" fmla="*/ 929003 h 929003"/>
              <a:gd name="connsiteX0" fmla="*/ 0 w 3089753"/>
              <a:gd name="connsiteY0" fmla="*/ 929003 h 929003"/>
              <a:gd name="connsiteX1" fmla="*/ 1073236 w 3089753"/>
              <a:gd name="connsiteY1" fmla="*/ 468847 h 929003"/>
              <a:gd name="connsiteX2" fmla="*/ 1952021 w 3089753"/>
              <a:gd name="connsiteY2" fmla="*/ 24541 h 929003"/>
              <a:gd name="connsiteX3" fmla="*/ 3089753 w 3089753"/>
              <a:gd name="connsiteY3" fmla="*/ 0 h 929003"/>
              <a:gd name="connsiteX4" fmla="*/ 3080474 w 3089753"/>
              <a:gd name="connsiteY4" fmla="*/ 920444 h 929003"/>
              <a:gd name="connsiteX5" fmla="*/ 0 w 3089753"/>
              <a:gd name="connsiteY5" fmla="*/ 929003 h 929003"/>
              <a:gd name="connsiteX0" fmla="*/ 0 w 3080930"/>
              <a:gd name="connsiteY0" fmla="*/ 917509 h 917509"/>
              <a:gd name="connsiteX1" fmla="*/ 1073236 w 3080930"/>
              <a:gd name="connsiteY1" fmla="*/ 457353 h 917509"/>
              <a:gd name="connsiteX2" fmla="*/ 1952021 w 3080930"/>
              <a:gd name="connsiteY2" fmla="*/ 13047 h 917509"/>
              <a:gd name="connsiteX3" fmla="*/ 3071192 w 3080930"/>
              <a:gd name="connsiteY3" fmla="*/ 0 h 917509"/>
              <a:gd name="connsiteX4" fmla="*/ 3080474 w 3080930"/>
              <a:gd name="connsiteY4" fmla="*/ 908950 h 917509"/>
              <a:gd name="connsiteX5" fmla="*/ 0 w 3080930"/>
              <a:gd name="connsiteY5" fmla="*/ 917509 h 917509"/>
              <a:gd name="connsiteX0" fmla="*/ 0 w 3089753"/>
              <a:gd name="connsiteY0" fmla="*/ 917509 h 917509"/>
              <a:gd name="connsiteX1" fmla="*/ 1073236 w 3089753"/>
              <a:gd name="connsiteY1" fmla="*/ 457353 h 917509"/>
              <a:gd name="connsiteX2" fmla="*/ 1952021 w 3089753"/>
              <a:gd name="connsiteY2" fmla="*/ 13047 h 917509"/>
              <a:gd name="connsiteX3" fmla="*/ 3089753 w 3089753"/>
              <a:gd name="connsiteY3" fmla="*/ 0 h 917509"/>
              <a:gd name="connsiteX4" fmla="*/ 3080474 w 3089753"/>
              <a:gd name="connsiteY4" fmla="*/ 908950 h 917509"/>
              <a:gd name="connsiteX5" fmla="*/ 0 w 3089753"/>
              <a:gd name="connsiteY5" fmla="*/ 917509 h 917509"/>
              <a:gd name="connsiteX0" fmla="*/ 0 w 3081430"/>
              <a:gd name="connsiteY0" fmla="*/ 906014 h 906014"/>
              <a:gd name="connsiteX1" fmla="*/ 1073236 w 3081430"/>
              <a:gd name="connsiteY1" fmla="*/ 445858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5737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49554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18139 h 918139"/>
              <a:gd name="connsiteX1" fmla="*/ 1138304 w 3081430"/>
              <a:gd name="connsiteY1" fmla="*/ 507674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263906 w 3081430"/>
              <a:gd name="connsiteY1" fmla="*/ 39825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263906 w 3081430"/>
              <a:gd name="connsiteY1" fmla="*/ 39825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315077 w 3081430"/>
              <a:gd name="connsiteY1" fmla="*/ 39825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06014 h 906014"/>
              <a:gd name="connsiteX1" fmla="*/ 1315077 w 3081430"/>
              <a:gd name="connsiteY1" fmla="*/ 386127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15077 w 3081430"/>
              <a:gd name="connsiteY1" fmla="*/ 386127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15077 w 3081430"/>
              <a:gd name="connsiteY1" fmla="*/ 386127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9771 h 909771"/>
              <a:gd name="connsiteX1" fmla="*/ 1505806 w 3081430"/>
              <a:gd name="connsiteY1" fmla="*/ 280462 h 909771"/>
              <a:gd name="connsiteX2" fmla="*/ 2179966 w 3081430"/>
              <a:gd name="connsiteY2" fmla="*/ 5311 h 909771"/>
              <a:gd name="connsiteX3" fmla="*/ 3080472 w 3081430"/>
              <a:gd name="connsiteY3" fmla="*/ 3757 h 909771"/>
              <a:gd name="connsiteX4" fmla="*/ 3080474 w 3081430"/>
              <a:gd name="connsiteY4" fmla="*/ 901212 h 909771"/>
              <a:gd name="connsiteX5" fmla="*/ 0 w 3081430"/>
              <a:gd name="connsiteY5" fmla="*/ 909771 h 909771"/>
              <a:gd name="connsiteX0" fmla="*/ 0 w 3081430"/>
              <a:gd name="connsiteY0" fmla="*/ 906014 h 906014"/>
              <a:gd name="connsiteX1" fmla="*/ 1505806 w 3081430"/>
              <a:gd name="connsiteY1" fmla="*/ 276705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52260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52260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52260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08083 w 3081430"/>
              <a:gd name="connsiteY1" fmla="*/ 440838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40647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18138 h 918138"/>
              <a:gd name="connsiteX1" fmla="*/ 1240647 w 3081430"/>
              <a:gd name="connsiteY1" fmla="*/ 466640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0647 w 3081430"/>
              <a:gd name="connsiteY1" fmla="*/ 466640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0647 w 3081430"/>
              <a:gd name="connsiteY1" fmla="*/ 466640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9951 w 3081430"/>
              <a:gd name="connsiteY1" fmla="*/ 425607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9951 w 3081430"/>
              <a:gd name="connsiteY1" fmla="*/ 425607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06014 h 906014"/>
              <a:gd name="connsiteX1" fmla="*/ 1249951 w 3081430"/>
              <a:gd name="connsiteY1" fmla="*/ 413483 h 906014"/>
              <a:gd name="connsiteX2" fmla="*/ 2272798 w 3081430"/>
              <a:gd name="connsiteY2" fmla="*/ 1858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17388 w 3081430"/>
              <a:gd name="connsiteY1" fmla="*/ 399806 h 906014"/>
              <a:gd name="connsiteX2" fmla="*/ 2272798 w 3081430"/>
              <a:gd name="connsiteY2" fmla="*/ 1858 h 906014"/>
              <a:gd name="connsiteX3" fmla="*/ 3080472 w 3081430"/>
              <a:gd name="connsiteY3" fmla="*/ 0 h 906014"/>
              <a:gd name="connsiteX4" fmla="*/ 3080474 w 3081430"/>
              <a:gd name="connsiteY4" fmla="*/ 897455 h 906014"/>
              <a:gd name="connsiteX5" fmla="*/ 0 w 3081430"/>
              <a:gd name="connsiteY5" fmla="*/ 906014 h 906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81430" h="906014">
                <a:moveTo>
                  <a:pt x="0" y="906014"/>
                </a:moveTo>
                <a:cubicBezTo>
                  <a:pt x="841530" y="661360"/>
                  <a:pt x="814318" y="593267"/>
                  <a:pt x="1217388" y="399806"/>
                </a:cubicBezTo>
                <a:cubicBezTo>
                  <a:pt x="1713951" y="119423"/>
                  <a:pt x="2088495" y="34368"/>
                  <a:pt x="2272798" y="1858"/>
                </a:cubicBezTo>
                <a:lnTo>
                  <a:pt x="3080472" y="0"/>
                </a:lnTo>
                <a:cubicBezTo>
                  <a:pt x="3077159" y="384773"/>
                  <a:pt x="3083787" y="512682"/>
                  <a:pt x="3080474" y="897455"/>
                </a:cubicBezTo>
                <a:lnTo>
                  <a:pt x="0" y="906014"/>
                </a:lnTo>
                <a:close/>
              </a:path>
            </a:pathLst>
          </a:custGeom>
          <a:solidFill>
            <a:srgbClr val="AED476"/>
          </a:solidFill>
          <a:ln>
            <a:solidFill>
              <a:srgbClr val="AED47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Logo&#10;&#10;Description automatically generated">
            <a:extLst>
              <a:ext uri="{FF2B5EF4-FFF2-40B4-BE49-F238E27FC236}">
                <a16:creationId xmlns:a16="http://schemas.microsoft.com/office/drawing/2014/main" id="{E978773F-1DF6-4D9A-A7FA-EF2C5C0DFFDC}"/>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5166165" y="89451"/>
            <a:ext cx="1534795" cy="566420"/>
          </a:xfrm>
          <a:prstGeom prst="rect">
            <a:avLst/>
          </a:prstGeom>
          <a:solidFill>
            <a:srgbClr val="AED476"/>
          </a:solidFill>
          <a:ln>
            <a:noFill/>
          </a:ln>
          <a:effectLst>
            <a:outerShdw blurRad="50800" dist="50800" sx="1000" sy="1000" algn="ctr" rotWithShape="0">
              <a:schemeClr val="bg1">
                <a:alpha val="0"/>
              </a:schemeClr>
            </a:outerShdw>
          </a:effectLst>
        </p:spPr>
      </p:pic>
      <p:sp>
        <p:nvSpPr>
          <p:cNvPr id="15" name="Text Box 1203640825">
            <a:extLst>
              <a:ext uri="{FF2B5EF4-FFF2-40B4-BE49-F238E27FC236}">
                <a16:creationId xmlns:a16="http://schemas.microsoft.com/office/drawing/2014/main" id="{E12D07A1-9DF6-B9C0-4B71-40CA546453BD}"/>
              </a:ext>
            </a:extLst>
          </p:cNvPr>
          <p:cNvSpPr txBox="1"/>
          <p:nvPr/>
        </p:nvSpPr>
        <p:spPr>
          <a:xfrm>
            <a:off x="-2" y="8903970"/>
            <a:ext cx="6864909" cy="240030"/>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1000"/>
              </a:spcBef>
              <a:spcAft>
                <a:spcPts val="1000"/>
              </a:spcAft>
            </a:pPr>
            <a:r>
              <a:rPr lang="en-US" sz="100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www.med.uvm.edu/vchip/</a:t>
            </a:r>
          </a:p>
        </p:txBody>
      </p:sp>
      <p:sp>
        <p:nvSpPr>
          <p:cNvPr id="24" name="Freeform: Shape 23">
            <a:extLst>
              <a:ext uri="{FF2B5EF4-FFF2-40B4-BE49-F238E27FC236}">
                <a16:creationId xmlns:a16="http://schemas.microsoft.com/office/drawing/2014/main" id="{0E434CA3-3134-60F8-C58A-272618CC8A65}"/>
              </a:ext>
            </a:extLst>
          </p:cNvPr>
          <p:cNvSpPr/>
          <p:nvPr/>
        </p:nvSpPr>
        <p:spPr>
          <a:xfrm>
            <a:off x="-1" y="-10632"/>
            <a:ext cx="6833500" cy="772074"/>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43197 h 1143197"/>
              <a:gd name="connsiteX1" fmla="*/ 2225852 w 5559883"/>
              <a:gd name="connsiteY1" fmla="*/ 427580 h 1143197"/>
              <a:gd name="connsiteX2" fmla="*/ 5559883 w 5559883"/>
              <a:gd name="connsiteY2" fmla="*/ 35431 h 1143197"/>
              <a:gd name="connsiteX0" fmla="*/ 0 w 5559883"/>
              <a:gd name="connsiteY0" fmla="*/ 1118095 h 1118095"/>
              <a:gd name="connsiteX1" fmla="*/ 2225852 w 5559883"/>
              <a:gd name="connsiteY1" fmla="*/ 402478 h 1118095"/>
              <a:gd name="connsiteX2" fmla="*/ 5559883 w 5559883"/>
              <a:gd name="connsiteY2" fmla="*/ 10329 h 1118095"/>
              <a:gd name="connsiteX0" fmla="*/ 0 w 5559883"/>
              <a:gd name="connsiteY0" fmla="*/ 1127228 h 1127228"/>
              <a:gd name="connsiteX1" fmla="*/ 2225852 w 5559883"/>
              <a:gd name="connsiteY1" fmla="*/ 411611 h 1127228"/>
              <a:gd name="connsiteX2" fmla="*/ 5559883 w 5559883"/>
              <a:gd name="connsiteY2" fmla="*/ 19462 h 1127228"/>
              <a:gd name="connsiteX0" fmla="*/ 0 w 5564212"/>
              <a:gd name="connsiteY0" fmla="*/ 1140876 h 1140876"/>
              <a:gd name="connsiteX1" fmla="*/ 2225852 w 5564212"/>
              <a:gd name="connsiteY1" fmla="*/ 425259 h 1140876"/>
              <a:gd name="connsiteX2" fmla="*/ 5564212 w 5564212"/>
              <a:gd name="connsiteY2" fmla="*/ 17643 h 1140876"/>
              <a:gd name="connsiteX0" fmla="*/ 0 w 5564212"/>
              <a:gd name="connsiteY0" fmla="*/ 1123233 h 1123233"/>
              <a:gd name="connsiteX1" fmla="*/ 2225852 w 5564212"/>
              <a:gd name="connsiteY1" fmla="*/ 407616 h 1123233"/>
              <a:gd name="connsiteX2" fmla="*/ 5564212 w 5564212"/>
              <a:gd name="connsiteY2"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926366 w 5564212"/>
              <a:gd name="connsiteY1" fmla="*/ 850767 h 1123233"/>
              <a:gd name="connsiteX2" fmla="*/ 2225852 w 5564212"/>
              <a:gd name="connsiteY2" fmla="*/ 407616 h 1123233"/>
              <a:gd name="connsiteX3" fmla="*/ 3714117 w 5564212"/>
              <a:gd name="connsiteY3" fmla="*/ 15468 h 1123233"/>
              <a:gd name="connsiteX4" fmla="*/ 5564212 w 5564212"/>
              <a:gd name="connsiteY4" fmla="*/ 0 h 1123233"/>
              <a:gd name="connsiteX0" fmla="*/ 0 w 5564212"/>
              <a:gd name="connsiteY0" fmla="*/ 1123233 h 1123233"/>
              <a:gd name="connsiteX1" fmla="*/ 926366 w 5564212"/>
              <a:gd name="connsiteY1" fmla="*/ 827564 h 1123233"/>
              <a:gd name="connsiteX2" fmla="*/ 2225852 w 5564212"/>
              <a:gd name="connsiteY2" fmla="*/ 407616 h 1123233"/>
              <a:gd name="connsiteX3" fmla="*/ 3714117 w 5564212"/>
              <a:gd name="connsiteY3" fmla="*/ 15468 h 1123233"/>
              <a:gd name="connsiteX4" fmla="*/ 5564212 w 5564212"/>
              <a:gd name="connsiteY4" fmla="*/ 0 h 1123233"/>
              <a:gd name="connsiteX0" fmla="*/ 0 w 5564212"/>
              <a:gd name="connsiteY0" fmla="*/ 1123233 h 1123233"/>
              <a:gd name="connsiteX1" fmla="*/ 926366 w 5564212"/>
              <a:gd name="connsiteY1" fmla="*/ 827564 h 1123233"/>
              <a:gd name="connsiteX2" fmla="*/ 2225852 w 5564212"/>
              <a:gd name="connsiteY2" fmla="*/ 407616 h 1123233"/>
              <a:gd name="connsiteX3" fmla="*/ 3714117 w 5564212"/>
              <a:gd name="connsiteY3" fmla="*/ 15468 h 1123233"/>
              <a:gd name="connsiteX4" fmla="*/ 5564212 w 5564212"/>
              <a:gd name="connsiteY4" fmla="*/ 0 h 1123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4212" h="1123233">
                <a:moveTo>
                  <a:pt x="0" y="1123233"/>
                </a:moveTo>
                <a:cubicBezTo>
                  <a:pt x="313118" y="986007"/>
                  <a:pt x="617577" y="926120"/>
                  <a:pt x="926366" y="827564"/>
                </a:cubicBezTo>
                <a:cubicBezTo>
                  <a:pt x="1297341" y="708295"/>
                  <a:pt x="1761227" y="541676"/>
                  <a:pt x="2225852" y="407616"/>
                </a:cubicBezTo>
                <a:cubicBezTo>
                  <a:pt x="2844872" y="230723"/>
                  <a:pt x="3162053" y="36998"/>
                  <a:pt x="3714117" y="15468"/>
                </a:cubicBezTo>
                <a:lnTo>
                  <a:pt x="5564212" y="0"/>
                </a:lnTo>
              </a:path>
            </a:pathLst>
          </a:custGeom>
          <a:noFill/>
          <a:ln w="13970">
            <a:solidFill>
              <a:srgbClr val="FECE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2FE8BAE4-88D6-8686-0660-69A5FD490421}"/>
              </a:ext>
            </a:extLst>
          </p:cNvPr>
          <p:cNvSpPr/>
          <p:nvPr/>
        </p:nvSpPr>
        <p:spPr>
          <a:xfrm>
            <a:off x="-2" y="-5491"/>
            <a:ext cx="6858002" cy="750657"/>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24056 h 1124056"/>
              <a:gd name="connsiteX1" fmla="*/ 2225852 w 5559883"/>
              <a:gd name="connsiteY1" fmla="*/ 253911 h 1124056"/>
              <a:gd name="connsiteX2" fmla="*/ 5559883 w 5559883"/>
              <a:gd name="connsiteY2" fmla="*/ 16290 h 1124056"/>
              <a:gd name="connsiteX0" fmla="*/ 0 w 5559883"/>
              <a:gd name="connsiteY0" fmla="*/ 1124058 h 1124058"/>
              <a:gd name="connsiteX1" fmla="*/ 2225852 w 5559883"/>
              <a:gd name="connsiteY1" fmla="*/ 253913 h 1124058"/>
              <a:gd name="connsiteX2" fmla="*/ 5559883 w 5559883"/>
              <a:gd name="connsiteY2" fmla="*/ 16292 h 1124058"/>
              <a:gd name="connsiteX0" fmla="*/ 0 w 5559883"/>
              <a:gd name="connsiteY0" fmla="*/ 1107766 h 1107766"/>
              <a:gd name="connsiteX1" fmla="*/ 2225852 w 5559883"/>
              <a:gd name="connsiteY1" fmla="*/ 237621 h 1107766"/>
              <a:gd name="connsiteX2" fmla="*/ 5559883 w 5559883"/>
              <a:gd name="connsiteY2" fmla="*/ 0 h 1107766"/>
              <a:gd name="connsiteX0" fmla="*/ 0 w 5559883"/>
              <a:gd name="connsiteY0" fmla="*/ 1131502 h 1131502"/>
              <a:gd name="connsiteX1" fmla="*/ 2217420 w 5559883"/>
              <a:gd name="connsiteY1" fmla="*/ 175510 h 1131502"/>
              <a:gd name="connsiteX2" fmla="*/ 5559883 w 5559883"/>
              <a:gd name="connsiteY2" fmla="*/ 23736 h 1131502"/>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68945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26622 h 1126622"/>
              <a:gd name="connsiteX1" fmla="*/ 2217420 w 5559883"/>
              <a:gd name="connsiteY1" fmla="*/ 222138 h 1126622"/>
              <a:gd name="connsiteX2" fmla="*/ 5559883 w 5559883"/>
              <a:gd name="connsiteY2" fmla="*/ 18856 h 1126622"/>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1863288 w 5559883"/>
              <a:gd name="connsiteY1" fmla="*/ 409320 h 1107766"/>
              <a:gd name="connsiteX2" fmla="*/ 5559883 w 5559883"/>
              <a:gd name="connsiteY2" fmla="*/ 0 h 1107766"/>
              <a:gd name="connsiteX0" fmla="*/ 0 w 5559883"/>
              <a:gd name="connsiteY0" fmla="*/ 1112885 h 1112885"/>
              <a:gd name="connsiteX1" fmla="*/ 1863288 w 5559883"/>
              <a:gd name="connsiteY1" fmla="*/ 414439 h 1112885"/>
              <a:gd name="connsiteX2" fmla="*/ 5559883 w 5559883"/>
              <a:gd name="connsiteY2" fmla="*/ 5119 h 1112885"/>
              <a:gd name="connsiteX0" fmla="*/ 0 w 5559883"/>
              <a:gd name="connsiteY0" fmla="*/ 1132292 h 1132292"/>
              <a:gd name="connsiteX1" fmla="*/ 1846424 w 5559883"/>
              <a:gd name="connsiteY1" fmla="*/ 365167 h 1132292"/>
              <a:gd name="connsiteX2" fmla="*/ 5559883 w 5559883"/>
              <a:gd name="connsiteY2" fmla="*/ 24526 h 1132292"/>
              <a:gd name="connsiteX0" fmla="*/ 0 w 5559883"/>
              <a:gd name="connsiteY0" fmla="*/ 1111484 h 1111484"/>
              <a:gd name="connsiteX1" fmla="*/ 1846424 w 5559883"/>
              <a:gd name="connsiteY1" fmla="*/ 344359 h 1111484"/>
              <a:gd name="connsiteX2" fmla="*/ 5559883 w 5559883"/>
              <a:gd name="connsiteY2" fmla="*/ 3718 h 1111484"/>
              <a:gd name="connsiteX0" fmla="*/ 0 w 5559883"/>
              <a:gd name="connsiteY0" fmla="*/ 1111484 h 1111484"/>
              <a:gd name="connsiteX1" fmla="*/ 1846424 w 5559883"/>
              <a:gd name="connsiteY1" fmla="*/ 344359 h 1111484"/>
              <a:gd name="connsiteX2" fmla="*/ 5559883 w 5559883"/>
              <a:gd name="connsiteY2" fmla="*/ 3718 h 1111484"/>
              <a:gd name="connsiteX0" fmla="*/ 0 w 5475566"/>
              <a:gd name="connsiteY0" fmla="*/ 1042804 h 1042804"/>
              <a:gd name="connsiteX1" fmla="*/ 1762107 w 5475566"/>
              <a:gd name="connsiteY1" fmla="*/ 344359 h 1042804"/>
              <a:gd name="connsiteX2" fmla="*/ 5475566 w 5475566"/>
              <a:gd name="connsiteY2" fmla="*/ 3718 h 1042804"/>
              <a:gd name="connsiteX0" fmla="*/ 0 w 5500862"/>
              <a:gd name="connsiteY0" fmla="*/ 1059974 h 1059974"/>
              <a:gd name="connsiteX1" fmla="*/ 1787403 w 5500862"/>
              <a:gd name="connsiteY1" fmla="*/ 344359 h 1059974"/>
              <a:gd name="connsiteX2" fmla="*/ 5500862 w 5500862"/>
              <a:gd name="connsiteY2" fmla="*/ 3718 h 1059974"/>
              <a:gd name="connsiteX0" fmla="*/ 0 w 5500862"/>
              <a:gd name="connsiteY0" fmla="*/ 1056257 h 1056257"/>
              <a:gd name="connsiteX1" fmla="*/ 1787403 w 5500862"/>
              <a:gd name="connsiteY1" fmla="*/ 340642 h 1056257"/>
              <a:gd name="connsiteX2" fmla="*/ 5500862 w 5500862"/>
              <a:gd name="connsiteY2" fmla="*/ 1 h 1056257"/>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110145 h 1110145"/>
              <a:gd name="connsiteX1" fmla="*/ 1804460 w 5500862"/>
              <a:gd name="connsiteY1" fmla="*/ 433024 h 1110145"/>
              <a:gd name="connsiteX2" fmla="*/ 5500862 w 5500862"/>
              <a:gd name="connsiteY2" fmla="*/ 0 h 1110145"/>
              <a:gd name="connsiteX0" fmla="*/ 0 w 5500862"/>
              <a:gd name="connsiteY0" fmla="*/ 1063953 h 1063953"/>
              <a:gd name="connsiteX1" fmla="*/ 1804460 w 5500862"/>
              <a:gd name="connsiteY1" fmla="*/ 433024 h 1063953"/>
              <a:gd name="connsiteX2" fmla="*/ 5500862 w 5500862"/>
              <a:gd name="connsiteY2" fmla="*/ 0 h 1063953"/>
              <a:gd name="connsiteX0" fmla="*/ 0 w 5500862"/>
              <a:gd name="connsiteY0" fmla="*/ 1063953 h 1063953"/>
              <a:gd name="connsiteX1" fmla="*/ 1804460 w 5500862"/>
              <a:gd name="connsiteY1" fmla="*/ 433024 h 1063953"/>
              <a:gd name="connsiteX2" fmla="*/ 5500862 w 5500862"/>
              <a:gd name="connsiteY2" fmla="*/ 0 h 1063953"/>
              <a:gd name="connsiteX0" fmla="*/ 0 w 5500862"/>
              <a:gd name="connsiteY0" fmla="*/ 1087049 h 1087049"/>
              <a:gd name="connsiteX1" fmla="*/ 1804460 w 5500862"/>
              <a:gd name="connsiteY1" fmla="*/ 433024 h 1087049"/>
              <a:gd name="connsiteX2" fmla="*/ 5500862 w 5500862"/>
              <a:gd name="connsiteY2" fmla="*/ 0 h 1087049"/>
              <a:gd name="connsiteX0" fmla="*/ 0 w 5500862"/>
              <a:gd name="connsiteY0" fmla="*/ 1087049 h 1087049"/>
              <a:gd name="connsiteX1" fmla="*/ 1804460 w 5500862"/>
              <a:gd name="connsiteY1" fmla="*/ 433024 h 1087049"/>
              <a:gd name="connsiteX2" fmla="*/ 5500862 w 5500862"/>
              <a:gd name="connsiteY2" fmla="*/ 0 h 1087049"/>
              <a:gd name="connsiteX0" fmla="*/ 0 w 5500862"/>
              <a:gd name="connsiteY0" fmla="*/ 1087049 h 1087049"/>
              <a:gd name="connsiteX1" fmla="*/ 1275696 w 5500862"/>
              <a:gd name="connsiteY1" fmla="*/ 740972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56204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Lst>
            <a:ahLst/>
            <a:cxnLst>
              <a:cxn ang="0">
                <a:pos x="connsiteX0" y="connsiteY0"/>
              </a:cxn>
              <a:cxn ang="0">
                <a:pos x="connsiteX1" y="connsiteY1"/>
              </a:cxn>
              <a:cxn ang="0">
                <a:pos x="connsiteX2" y="connsiteY2"/>
              </a:cxn>
            </a:cxnLst>
            <a:rect l="l" t="t" r="r" b="b"/>
            <a:pathLst>
              <a:path w="5500862" h="1087049">
                <a:moveTo>
                  <a:pt x="0" y="1087049"/>
                </a:moveTo>
                <a:cubicBezTo>
                  <a:pt x="416772" y="858989"/>
                  <a:pt x="740612" y="872947"/>
                  <a:pt x="1292753" y="586998"/>
                </a:cubicBezTo>
                <a:cubicBezTo>
                  <a:pt x="2854175" y="-133565"/>
                  <a:pt x="4803692" y="323928"/>
                  <a:pt x="5500862" y="0"/>
                </a:cubicBezTo>
              </a:path>
            </a:pathLst>
          </a:custGeom>
          <a:noFill/>
          <a:ln w="13970">
            <a:solidFill>
              <a:srgbClr val="F2664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BC3742E9-68AE-F7E1-35DB-87D79FDB06C7}"/>
              </a:ext>
            </a:extLst>
          </p:cNvPr>
          <p:cNvSpPr/>
          <p:nvPr/>
        </p:nvSpPr>
        <p:spPr>
          <a:xfrm>
            <a:off x="6905" y="-2745"/>
            <a:ext cx="6831421" cy="753890"/>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85178"/>
              <a:gd name="connsiteY0" fmla="*/ 1107766 h 1107771"/>
              <a:gd name="connsiteX1" fmla="*/ 2731754 w 5585178"/>
              <a:gd name="connsiteY1" fmla="*/ 374977 h 1107771"/>
              <a:gd name="connsiteX2" fmla="*/ 5585178 w 5585178"/>
              <a:gd name="connsiteY2" fmla="*/ 0 h 1107771"/>
              <a:gd name="connsiteX0" fmla="*/ 0 w 5593838"/>
              <a:gd name="connsiteY0" fmla="*/ 1115524 h 1115528"/>
              <a:gd name="connsiteX1" fmla="*/ 2731754 w 5593838"/>
              <a:gd name="connsiteY1" fmla="*/ 382735 h 1115528"/>
              <a:gd name="connsiteX2" fmla="*/ 5593838 w 5593838"/>
              <a:gd name="connsiteY2" fmla="*/ 0 h 1115528"/>
              <a:gd name="connsiteX0" fmla="*/ 0 w 5593838"/>
              <a:gd name="connsiteY0" fmla="*/ 1115524 h 1115528"/>
              <a:gd name="connsiteX1" fmla="*/ 2731754 w 5593838"/>
              <a:gd name="connsiteY1" fmla="*/ 382735 h 1115528"/>
              <a:gd name="connsiteX2" fmla="*/ 5593838 w 5593838"/>
              <a:gd name="connsiteY2" fmla="*/ 0 h 1115528"/>
              <a:gd name="connsiteX0" fmla="*/ 0 w 5554872"/>
              <a:gd name="connsiteY0" fmla="*/ 1115524 h 1115528"/>
              <a:gd name="connsiteX1" fmla="*/ 2692788 w 5554872"/>
              <a:gd name="connsiteY1" fmla="*/ 382735 h 1115528"/>
              <a:gd name="connsiteX2" fmla="*/ 5554872 w 5554872"/>
              <a:gd name="connsiteY2" fmla="*/ 0 h 1115528"/>
              <a:gd name="connsiteX0" fmla="*/ 0 w 5567861"/>
              <a:gd name="connsiteY0" fmla="*/ 1123281 h 1123285"/>
              <a:gd name="connsiteX1" fmla="*/ 2692788 w 5567861"/>
              <a:gd name="connsiteY1" fmla="*/ 390492 h 1123285"/>
              <a:gd name="connsiteX2" fmla="*/ 5567861 w 5567861"/>
              <a:gd name="connsiteY2" fmla="*/ 0 h 1123285"/>
              <a:gd name="connsiteX0" fmla="*/ 0 w 5563531"/>
              <a:gd name="connsiteY0" fmla="*/ 1100010 h 1100014"/>
              <a:gd name="connsiteX1" fmla="*/ 2692788 w 5563531"/>
              <a:gd name="connsiteY1" fmla="*/ 367221 h 1100014"/>
              <a:gd name="connsiteX2" fmla="*/ 5563531 w 5563531"/>
              <a:gd name="connsiteY2" fmla="*/ 0 h 1100014"/>
              <a:gd name="connsiteX0" fmla="*/ 0 w 5563531"/>
              <a:gd name="connsiteY0" fmla="*/ 1100010 h 1100013"/>
              <a:gd name="connsiteX1" fmla="*/ 3424490 w 5563531"/>
              <a:gd name="connsiteY1" fmla="*/ 212080 h 1100013"/>
              <a:gd name="connsiteX2" fmla="*/ 5563531 w 5563531"/>
              <a:gd name="connsiteY2" fmla="*/ 0 h 1100013"/>
              <a:gd name="connsiteX0" fmla="*/ 0 w 5563531"/>
              <a:gd name="connsiteY0" fmla="*/ 1100010 h 1100014"/>
              <a:gd name="connsiteX1" fmla="*/ 3398513 w 5563531"/>
              <a:gd name="connsiteY1" fmla="*/ 305165 h 1100014"/>
              <a:gd name="connsiteX2" fmla="*/ 5563531 w 5563531"/>
              <a:gd name="connsiteY2" fmla="*/ 0 h 1100014"/>
              <a:gd name="connsiteX0" fmla="*/ 0 w 5563531"/>
              <a:gd name="connsiteY0" fmla="*/ 1100010 h 1100015"/>
              <a:gd name="connsiteX1" fmla="*/ 3398513 w 5563531"/>
              <a:gd name="connsiteY1" fmla="*/ 305165 h 1100015"/>
              <a:gd name="connsiteX2" fmla="*/ 5563531 w 5563531"/>
              <a:gd name="connsiteY2" fmla="*/ 0 h 1100015"/>
              <a:gd name="connsiteX0" fmla="*/ 0 w 5563531"/>
              <a:gd name="connsiteY0" fmla="*/ 1100010 h 1100015"/>
              <a:gd name="connsiteX1" fmla="*/ 3398513 w 5563531"/>
              <a:gd name="connsiteY1" fmla="*/ 305165 h 1100015"/>
              <a:gd name="connsiteX2" fmla="*/ 5563531 w 5563531"/>
              <a:gd name="connsiteY2" fmla="*/ 0 h 1100015"/>
              <a:gd name="connsiteX0" fmla="*/ 0 w 5563531"/>
              <a:gd name="connsiteY0" fmla="*/ 1100010 h 1100012"/>
              <a:gd name="connsiteX1" fmla="*/ 3398513 w 5563531"/>
              <a:gd name="connsiteY1" fmla="*/ 305165 h 1100012"/>
              <a:gd name="connsiteX2" fmla="*/ 5563531 w 5563531"/>
              <a:gd name="connsiteY2" fmla="*/ 0 h 1100012"/>
              <a:gd name="connsiteX0" fmla="*/ 0 w 5563531"/>
              <a:gd name="connsiteY0" fmla="*/ 1100010 h 1100011"/>
              <a:gd name="connsiteX1" fmla="*/ 1198004 w 5563531"/>
              <a:gd name="connsiteY1" fmla="*/ 950363 h 1100011"/>
              <a:gd name="connsiteX2" fmla="*/ 3398513 w 5563531"/>
              <a:gd name="connsiteY2" fmla="*/ 305165 h 1100011"/>
              <a:gd name="connsiteX3" fmla="*/ 5563531 w 5563531"/>
              <a:gd name="connsiteY3" fmla="*/ 0 h 1100011"/>
              <a:gd name="connsiteX0" fmla="*/ 0 w 5563531"/>
              <a:gd name="connsiteY0" fmla="*/ 1100010 h 1100010"/>
              <a:gd name="connsiteX1" fmla="*/ 1951353 w 5563531"/>
              <a:gd name="connsiteY1" fmla="*/ 624568 h 1100010"/>
              <a:gd name="connsiteX2" fmla="*/ 3398513 w 5563531"/>
              <a:gd name="connsiteY2" fmla="*/ 305165 h 1100010"/>
              <a:gd name="connsiteX3" fmla="*/ 5563531 w 5563531"/>
              <a:gd name="connsiteY3" fmla="*/ 0 h 1100010"/>
              <a:gd name="connsiteX0" fmla="*/ 0 w 5563531"/>
              <a:gd name="connsiteY0" fmla="*/ 1100010 h 1100010"/>
              <a:gd name="connsiteX1" fmla="*/ 1951353 w 5563531"/>
              <a:gd name="connsiteY1" fmla="*/ 624568 h 1100010"/>
              <a:gd name="connsiteX2" fmla="*/ 3398513 w 5563531"/>
              <a:gd name="connsiteY2" fmla="*/ 3051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159037 w 5563531"/>
              <a:gd name="connsiteY1" fmla="*/ 911580 h 1100010"/>
              <a:gd name="connsiteX2" fmla="*/ 1960012 w 5563531"/>
              <a:gd name="connsiteY2" fmla="*/ 585784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73000 w 5563531"/>
              <a:gd name="connsiteY2" fmla="*/ 68662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912250 w 5563531"/>
              <a:gd name="connsiteY1" fmla="*/ 989151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33059 w 5563531"/>
              <a:gd name="connsiteY1" fmla="*/ 896067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968671 w 5563531"/>
              <a:gd name="connsiteY1" fmla="*/ 609055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5990 w 5563531"/>
              <a:gd name="connsiteY1" fmla="*/ 616813 h 1100010"/>
              <a:gd name="connsiteX2" fmla="*/ 3376866 w 5563531"/>
              <a:gd name="connsiteY2" fmla="*/ 181051 h 1100010"/>
              <a:gd name="connsiteX3" fmla="*/ 5563531 w 5563531"/>
              <a:gd name="connsiteY3" fmla="*/ 0 h 1100010"/>
            </a:gdLst>
            <a:ahLst/>
            <a:cxnLst>
              <a:cxn ang="0">
                <a:pos x="connsiteX0" y="connsiteY0"/>
              </a:cxn>
              <a:cxn ang="0">
                <a:pos x="connsiteX1" y="connsiteY1"/>
              </a:cxn>
              <a:cxn ang="0">
                <a:pos x="connsiteX2" y="connsiteY2"/>
              </a:cxn>
              <a:cxn ang="0">
                <a:pos x="connsiteX3" y="connsiteY3"/>
              </a:cxn>
            </a:cxnLst>
            <a:rect l="l" t="t" r="r" b="b"/>
            <a:pathLst>
              <a:path w="5563531" h="1100010">
                <a:moveTo>
                  <a:pt x="0" y="1100010"/>
                </a:moveTo>
                <a:cubicBezTo>
                  <a:pt x="682200" y="1034614"/>
                  <a:pt x="1351415" y="868377"/>
                  <a:pt x="1985990" y="616813"/>
                </a:cubicBezTo>
                <a:cubicBezTo>
                  <a:pt x="2387885" y="445555"/>
                  <a:pt x="2774836" y="316172"/>
                  <a:pt x="3376866" y="181051"/>
                </a:cubicBezTo>
                <a:cubicBezTo>
                  <a:pt x="4501048" y="-12070"/>
                  <a:pt x="4687720" y="78096"/>
                  <a:pt x="5563531" y="0"/>
                </a:cubicBezTo>
              </a:path>
            </a:pathLst>
          </a:custGeom>
          <a:noFill/>
          <a:ln w="13970">
            <a:solidFill>
              <a:srgbClr val="00549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ontent Placeholder 1">
            <a:extLst>
              <a:ext uri="{FF2B5EF4-FFF2-40B4-BE49-F238E27FC236}">
                <a16:creationId xmlns:a16="http://schemas.microsoft.com/office/drawing/2014/main" id="{2AFEB5C7-F8BE-481C-BE29-B77CDECB1278}"/>
              </a:ext>
            </a:extLst>
          </p:cNvPr>
          <p:cNvSpPr>
            <a:spLocks noGrp="1"/>
          </p:cNvSpPr>
          <p:nvPr>
            <p:ph sz="quarter" idx="11"/>
          </p:nvPr>
        </p:nvSpPr>
        <p:spPr>
          <a:xfrm>
            <a:off x="75750" y="931845"/>
            <a:ext cx="6706499" cy="4934758"/>
          </a:xfrm>
        </p:spPr>
        <p:txBody>
          <a:bodyPr>
            <a:noAutofit/>
          </a:bodyPr>
          <a:lstStyle/>
          <a:p>
            <a:pPr marL="0" indent="0">
              <a:buNone/>
            </a:pPr>
            <a:r>
              <a:rPr lang="en-US" dirty="0"/>
              <a:t>Promoting Well-Care Visits Among Children, Adolescents, and Young Adults in Vermont</a:t>
            </a:r>
          </a:p>
          <a:p>
            <a:r>
              <a:rPr lang="en-US" sz="1200" b="0" dirty="0">
                <a:solidFill>
                  <a:schemeClr val="tx1"/>
                </a:solidFill>
              </a:rPr>
              <a:t>The Vermont Department of Health and </a:t>
            </a:r>
            <a:r>
              <a:rPr lang="en-US" sz="1200" b="0" dirty="0">
                <a:solidFill>
                  <a:schemeClr val="tx1"/>
                </a:solidFill>
                <a:hlinkClick r:id="rId3"/>
              </a:rPr>
              <a:t>the Vermont Agency of Education </a:t>
            </a:r>
            <a:r>
              <a:rPr lang="en-US" sz="1200" b="0" dirty="0">
                <a:solidFill>
                  <a:schemeClr val="tx1"/>
                </a:solidFill>
              </a:rPr>
              <a:t>support the </a:t>
            </a:r>
            <a:r>
              <a:rPr lang="en-US" sz="1200" b="0" dirty="0">
                <a:solidFill>
                  <a:schemeClr val="tx1"/>
                </a:solidFill>
                <a:hlinkClick r:id="rId4"/>
              </a:rPr>
              <a:t>Whole School, Whole Community, Whole Child program</a:t>
            </a:r>
            <a:r>
              <a:rPr lang="en-US" sz="1200" b="0" dirty="0">
                <a:solidFill>
                  <a:schemeClr val="tx1"/>
                </a:solidFill>
              </a:rPr>
              <a:t>, which includes support for preventive health services and promotes connection to a medical home.</a:t>
            </a:r>
          </a:p>
          <a:p>
            <a:r>
              <a:rPr lang="en-US" sz="1200" b="0" dirty="0">
                <a:solidFill>
                  <a:schemeClr val="tx1"/>
                </a:solidFill>
              </a:rPr>
              <a:t>Through its </a:t>
            </a:r>
            <a:r>
              <a:rPr lang="en-US" sz="1200" b="0" dirty="0">
                <a:solidFill>
                  <a:schemeClr val="tx1"/>
                </a:solidFill>
                <a:hlinkClick r:id="rId5"/>
              </a:rPr>
              <a:t>Education Local Wellness Policy, </a:t>
            </a:r>
            <a:r>
              <a:rPr lang="en-US" sz="1200" b="0" dirty="0">
                <a:solidFill>
                  <a:schemeClr val="tx1"/>
                </a:solidFill>
              </a:rPr>
              <a:t>the Vermont Agency of Education includes optional activity recommendations for local education agencies to support students and families to establish and access a medical home for recommended preventive well-care visits.</a:t>
            </a:r>
          </a:p>
          <a:p>
            <a:r>
              <a:rPr lang="en-US" sz="1200" b="0" dirty="0">
                <a:solidFill>
                  <a:schemeClr val="tx1"/>
                </a:solidFill>
              </a:rPr>
              <a:t>As part of Vermont’s </a:t>
            </a:r>
            <a:r>
              <a:rPr lang="en-US" sz="1200" b="0" dirty="0">
                <a:solidFill>
                  <a:schemeClr val="tx1"/>
                </a:solidFill>
                <a:hlinkClick r:id="rId6"/>
              </a:rPr>
              <a:t>Essential School Health Services System</a:t>
            </a:r>
            <a:r>
              <a:rPr lang="en-US" sz="1200" b="0" dirty="0">
                <a:solidFill>
                  <a:schemeClr val="tx1"/>
                </a:solidFill>
              </a:rPr>
              <a:t>, school nurses assess the health of all students each year, including their access to a medical home if they have had an annual well-care visit. School nurses also </a:t>
            </a:r>
            <a:r>
              <a:rPr lang="en-US" sz="1200" b="0" dirty="0">
                <a:solidFill>
                  <a:schemeClr val="tx1"/>
                </a:solidFill>
                <a:hlinkClick r:id="rId7"/>
              </a:rPr>
              <a:t>promote access to Medicaid for eligible students and encourage parents to schedule annual well-care visits</a:t>
            </a:r>
            <a:r>
              <a:rPr lang="en-US" sz="1200" b="0" dirty="0">
                <a:solidFill>
                  <a:schemeClr val="tx1"/>
                </a:solidFill>
              </a:rPr>
              <a:t>. They are also encouraged to collaborate with other school nurses in their district to specifically promote adolescent well-care visits</a:t>
            </a:r>
          </a:p>
          <a:p>
            <a:r>
              <a:rPr lang="en-US" sz="1200" b="0" dirty="0">
                <a:solidFill>
                  <a:schemeClr val="tx1"/>
                </a:solidFill>
              </a:rPr>
              <a:t>The Vermont Child Health Improvement Program supports annual well-care and associated services through multiple initiatives including:</a:t>
            </a:r>
          </a:p>
          <a:p>
            <a:pPr lvl="1"/>
            <a:r>
              <a:rPr lang="en-US" dirty="0">
                <a:solidFill>
                  <a:schemeClr val="tx1"/>
                </a:solidFill>
              </a:rPr>
              <a:t>Improving </a:t>
            </a:r>
            <a:r>
              <a:rPr lang="en-US" dirty="0">
                <a:solidFill>
                  <a:schemeClr val="tx1"/>
                </a:solidFill>
                <a:hlinkClick r:id="rId8"/>
              </a:rPr>
              <a:t>health care delivery for children entering foster care</a:t>
            </a:r>
            <a:r>
              <a:rPr lang="en-US" dirty="0">
                <a:solidFill>
                  <a:schemeClr val="tx1"/>
                </a:solidFill>
              </a:rPr>
              <a:t>.</a:t>
            </a:r>
          </a:p>
          <a:p>
            <a:pPr lvl="1"/>
            <a:r>
              <a:rPr lang="en-US" dirty="0">
                <a:solidFill>
                  <a:schemeClr val="tx1"/>
                </a:solidFill>
                <a:hlinkClick r:id="rId9"/>
              </a:rPr>
              <a:t>The VT RAYS,</a:t>
            </a:r>
            <a:r>
              <a:rPr lang="en-US" dirty="0">
                <a:solidFill>
                  <a:schemeClr val="tx1"/>
                </a:solidFill>
              </a:rPr>
              <a:t> a statewide youth-health advisory council focused on improving the utilization of preventative services for adolescents and young adults,</a:t>
            </a:r>
            <a:r>
              <a:rPr lang="en-US" dirty="0">
                <a:solidFill>
                  <a:schemeClr val="tx1"/>
                </a:solidFill>
                <a:hlinkClick r:id="rId9"/>
              </a:rPr>
              <a:t> </a:t>
            </a:r>
            <a:r>
              <a:rPr lang="en-US" dirty="0">
                <a:solidFill>
                  <a:schemeClr val="tx1"/>
                </a:solidFill>
              </a:rPr>
              <a:t>created a </a:t>
            </a:r>
            <a:r>
              <a:rPr lang="en-US" dirty="0">
                <a:solidFill>
                  <a:schemeClr val="tx1"/>
                </a:solidFill>
                <a:hlinkClick r:id="rId10"/>
              </a:rPr>
              <a:t>tool healthcare providers can use to assess how welcoming their practice is to adolescents and young adults</a:t>
            </a:r>
            <a:r>
              <a:rPr lang="en-US" dirty="0">
                <a:solidFill>
                  <a:schemeClr val="tx1"/>
                </a:solidFill>
              </a:rPr>
              <a:t>.</a:t>
            </a:r>
          </a:p>
          <a:p>
            <a:pPr lvl="1"/>
            <a:r>
              <a:rPr lang="en-US" dirty="0">
                <a:solidFill>
                  <a:schemeClr val="tx1"/>
                </a:solidFill>
                <a:hlinkClick r:id="rId11"/>
              </a:rPr>
              <a:t>Child Health Advances Measured i</a:t>
            </a:r>
            <a:r>
              <a:rPr lang="en-US" dirty="0">
                <a:solidFill>
                  <a:schemeClr val="tx1"/>
                </a:solidFill>
                <a:hlinkClick r:id="rId12"/>
              </a:rPr>
              <a:t>n</a:t>
            </a:r>
            <a:r>
              <a:rPr lang="en-US" dirty="0">
                <a:solidFill>
                  <a:schemeClr val="tx1"/>
                </a:solidFill>
                <a:hlinkClick r:id="rId11"/>
              </a:rPr>
              <a:t> Practice </a:t>
            </a:r>
            <a:r>
              <a:rPr lang="en-US" dirty="0">
                <a:solidFill>
                  <a:schemeClr val="tx1"/>
                </a:solidFill>
              </a:rPr>
              <a:t>network has facilitated several quality improvement projects with primary care practices, including adolescent-focused projects.</a:t>
            </a:r>
          </a:p>
          <a:p>
            <a:pPr lvl="1"/>
            <a:r>
              <a:rPr lang="en-US" dirty="0">
                <a:hlinkClick r:id="rId8"/>
              </a:rPr>
              <a:t>The School Age and Adolescent Health Initiative (SAAHI) </a:t>
            </a:r>
            <a:r>
              <a:rPr lang="en-US" dirty="0"/>
              <a:t>at VCHIP partners with </a:t>
            </a:r>
            <a:r>
              <a:rPr lang="en-US" dirty="0">
                <a:hlinkClick r:id="rId13"/>
              </a:rPr>
              <a:t>Vermont Afterschool </a:t>
            </a:r>
            <a:r>
              <a:rPr lang="en-US" dirty="0"/>
              <a:t>to address adolescent health priorities, enhance youth services, and boost engagement in primary care. </a:t>
            </a:r>
            <a:endParaRPr lang="en-US" dirty="0">
              <a:solidFill>
                <a:schemeClr val="tx1"/>
              </a:solidFill>
            </a:endParaRPr>
          </a:p>
          <a:p>
            <a:pPr marL="0" indent="0">
              <a:buNone/>
            </a:pPr>
            <a:r>
              <a:rPr lang="en-US" sz="1200" b="0" kern="100" dirty="0">
                <a:solidFill>
                  <a:schemeClr val="tx1"/>
                </a:solidFill>
                <a:ea typeface="Calibri" panose="020F0502020204030204" pitchFamily="34" charset="0"/>
                <a:cs typeface="Times New Roman" panose="02020603050405020304" pitchFamily="18" charset="0"/>
              </a:rPr>
              <a:t>These are just some of Vermont’s statewide initiatives. For more information, use the links above. </a:t>
            </a:r>
            <a:endParaRPr lang="en-US" sz="1200" b="0" dirty="0">
              <a:solidFill>
                <a:schemeClr val="tx1"/>
              </a:solidFill>
            </a:endParaRPr>
          </a:p>
          <a:p>
            <a:pPr marL="0" indent="0">
              <a:buNone/>
            </a:pPr>
            <a:endParaRPr lang="en-US" dirty="0"/>
          </a:p>
        </p:txBody>
      </p:sp>
      <p:sp>
        <p:nvSpPr>
          <p:cNvPr id="7" name="Content Placeholder 6">
            <a:extLst>
              <a:ext uri="{FF2B5EF4-FFF2-40B4-BE49-F238E27FC236}">
                <a16:creationId xmlns:a16="http://schemas.microsoft.com/office/drawing/2014/main" id="{9E6D2FE3-4D66-4100-8F29-980C64354774}"/>
              </a:ext>
            </a:extLst>
          </p:cNvPr>
          <p:cNvSpPr>
            <a:spLocks noGrp="1"/>
          </p:cNvSpPr>
          <p:nvPr>
            <p:ph sz="quarter" idx="13"/>
          </p:nvPr>
        </p:nvSpPr>
        <p:spPr>
          <a:xfrm>
            <a:off x="-9525" y="5991346"/>
            <a:ext cx="6874432" cy="2709673"/>
          </a:xfrm>
        </p:spPr>
        <p:txBody>
          <a:bodyPr/>
          <a:lstStyle/>
          <a:p>
            <a:pPr marL="0" indent="0">
              <a:buNone/>
            </a:pPr>
            <a:r>
              <a:rPr lang="en-US" dirty="0"/>
              <a:t>Summary</a:t>
            </a:r>
          </a:p>
          <a:p>
            <a:pPr marL="0" indent="0">
              <a:buNone/>
            </a:pPr>
            <a:r>
              <a:rPr lang="en-US" sz="1200" b="0" dirty="0">
                <a:solidFill>
                  <a:schemeClr val="tx1"/>
                </a:solidFill>
              </a:rPr>
              <a:t>Our measurement of Vermont adolescent well-care visits in 2023 showed that 54% received well-care, approaching the Healthy Vermonters 2030 goal of 59%.  Increasing the number of adolescents receiving well-care visits and the services in those visits will require thinking about the unique strengths and challenges related to adolescence. The “Adolescent Champion” model for primary care outlines several strategies to make healthcare visits youth-friendly including how to screen for risky behaviors and navigate issues of confidentiality.</a:t>
            </a:r>
            <a:r>
              <a:rPr lang="en-US" sz="1000" b="0" baseline="30000" dirty="0">
                <a:solidFill>
                  <a:schemeClr val="tx1"/>
                </a:solidFill>
              </a:rPr>
              <a:t>17</a:t>
            </a:r>
            <a:r>
              <a:rPr lang="en-US" sz="1200" b="0" dirty="0">
                <a:solidFill>
                  <a:schemeClr val="tx1"/>
                </a:solidFill>
              </a:rPr>
              <a:t> Utilizing technologies such as electronic health records to conduct screening and using data from wearable technology to collect information ahead of time may reduce visit time making it easier for adolescents to fit visits into busy schedules.</a:t>
            </a:r>
            <a:r>
              <a:rPr lang="en-US" sz="1000" b="0" baseline="30000" dirty="0">
                <a:solidFill>
                  <a:schemeClr val="tx1"/>
                </a:solidFill>
              </a:rPr>
              <a:t>18</a:t>
            </a:r>
            <a:r>
              <a:rPr lang="en-US" sz="1200" b="0" dirty="0">
                <a:solidFill>
                  <a:schemeClr val="tx1"/>
                </a:solidFill>
              </a:rPr>
              <a:t> </a:t>
            </a:r>
          </a:p>
          <a:p>
            <a:pPr marL="0" indent="0">
              <a:buNone/>
            </a:pPr>
            <a:r>
              <a:rPr lang="en-US" sz="1200" b="0" dirty="0">
                <a:solidFill>
                  <a:schemeClr val="tx1"/>
                </a:solidFill>
              </a:rPr>
              <a:t>Well-care visits are not the only type of visit adolescents may have with their healthcare provider. Previous research has shown that adolescents have more non-preventive appointments (e.g., acute visits, visits to manage medications, etc.) than preventive appointments. Using a “no wrong door” approach and providing preventive care to adolescents at non-preventive visits may increase the proportion of adolescents receiving preventive services.</a:t>
            </a:r>
            <a:r>
              <a:rPr lang="en-US" sz="1000" b="0" baseline="30000" dirty="0">
                <a:solidFill>
                  <a:schemeClr val="tx1"/>
                </a:solidFill>
              </a:rPr>
              <a:t>19</a:t>
            </a:r>
            <a:r>
              <a:rPr lang="en-US" sz="1200" b="0" dirty="0">
                <a:solidFill>
                  <a:schemeClr val="tx1"/>
                </a:solidFill>
              </a:rPr>
              <a:t> </a:t>
            </a:r>
          </a:p>
        </p:txBody>
      </p:sp>
      <p:sp>
        <p:nvSpPr>
          <p:cNvPr id="3" name="TextBox 2">
            <a:extLst>
              <a:ext uri="{FF2B5EF4-FFF2-40B4-BE49-F238E27FC236}">
                <a16:creationId xmlns:a16="http://schemas.microsoft.com/office/drawing/2014/main" id="{4B7D79C0-E13B-60E9-3468-BD473553B35E}"/>
              </a:ext>
            </a:extLst>
          </p:cNvPr>
          <p:cNvSpPr txBox="1"/>
          <p:nvPr/>
        </p:nvSpPr>
        <p:spPr>
          <a:xfrm>
            <a:off x="2479180" y="8887698"/>
            <a:ext cx="4378820" cy="230832"/>
          </a:xfrm>
          <a:prstGeom prst="rect">
            <a:avLst/>
          </a:prstGeom>
          <a:noFill/>
          <a:ln>
            <a:noFill/>
          </a:ln>
        </p:spPr>
        <p:txBody>
          <a:bodyPr wrap="square" rtlCol="0">
            <a:spAutoFit/>
          </a:bodyPr>
          <a:lstStyle/>
          <a:p>
            <a:r>
              <a:rPr lang="en-US" sz="900">
                <a:solidFill>
                  <a:schemeClr val="bg1"/>
                </a:solidFill>
                <a:latin typeface="Calibri" panose="020F0502020204030204" pitchFamily="34" charset="0"/>
                <a:ea typeface="Calibri" panose="020F0502020204030204" pitchFamily="34" charset="0"/>
                <a:cs typeface="Times New Roman" panose="02020603050405020304" pitchFamily="18" charset="0"/>
              </a:rPr>
              <a:t>Prepared by VCHIP’s Health Services Research Team, </a:t>
            </a:r>
            <a:r>
              <a:rPr lang="en-US" sz="900">
                <a:solidFill>
                  <a:schemeClr val="bg1"/>
                </a:solidFill>
                <a:latin typeface="Calibri" panose="020F0502020204030204" pitchFamily="34" charset="0"/>
                <a:ea typeface="Calibri" panose="020F050202020403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Susan Richardson</a:t>
            </a:r>
            <a:r>
              <a:rPr lang="en-US" sz="900">
                <a:solidFill>
                  <a:schemeClr val="bg1"/>
                </a:solidFill>
                <a:latin typeface="Calibri" panose="020F0502020204030204" pitchFamily="34" charset="0"/>
                <a:ea typeface="Calibri" panose="020F0502020204030204" pitchFamily="34" charset="0"/>
                <a:cs typeface="Times New Roman" panose="02020603050405020304" pitchFamily="18" charset="0"/>
              </a:rPr>
              <a:t> &amp; </a:t>
            </a:r>
            <a:r>
              <a:rPr lang="en-US" sz="900">
                <a:solidFill>
                  <a:schemeClr val="bg1"/>
                </a:solidFill>
                <a:latin typeface="Calibri" panose="020F0502020204030204" pitchFamily="34"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Valerie Harder</a:t>
            </a:r>
            <a:endParaRPr lang="en-US" sz="90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8476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D9F839-3331-46A3-9C11-71E35000949F}"/>
              </a:ext>
            </a:extLst>
          </p:cNvPr>
          <p:cNvSpPr>
            <a:spLocks noGrp="1"/>
          </p:cNvSpPr>
          <p:nvPr>
            <p:ph idx="1"/>
          </p:nvPr>
        </p:nvSpPr>
        <p:spPr>
          <a:xfrm>
            <a:off x="317333" y="862262"/>
            <a:ext cx="5915025" cy="6008437"/>
          </a:xfrm>
        </p:spPr>
        <p:txBody>
          <a:bodyPr>
            <a:noAutofit/>
          </a:bodyPr>
          <a:lstStyle/>
          <a:p>
            <a:pPr marL="0" indent="0">
              <a:buNone/>
            </a:pPr>
            <a:r>
              <a:rPr lang="en-US" dirty="0"/>
              <a:t>Notes</a:t>
            </a:r>
          </a:p>
          <a:p>
            <a:r>
              <a:rPr lang="en-US" sz="1200" b="0" dirty="0">
                <a:solidFill>
                  <a:schemeClr val="tx1"/>
                </a:solidFill>
              </a:rPr>
              <a:t>Age was based on insurance eligibility records, not age at any visit dates during the year. Those with multiple ages more than one year apart over the year was excluded.</a:t>
            </a:r>
          </a:p>
          <a:p>
            <a:r>
              <a:rPr lang="en-US" sz="1200" b="0" dirty="0">
                <a:solidFill>
                  <a:schemeClr val="tx1"/>
                </a:solidFill>
              </a:rPr>
              <a:t>Location and rurality was based on the adolescent’s first Vermont ZIP Code from insurance eligibility records. All adolescents included for analysis had at least one Vermont ZIP Code.</a:t>
            </a:r>
          </a:p>
          <a:p>
            <a:r>
              <a:rPr lang="en-US" sz="1200" b="0" dirty="0">
                <a:solidFill>
                  <a:schemeClr val="tx1"/>
                </a:solidFill>
              </a:rPr>
              <a:t>Adolescents were categorized as having Medicaid if they had one or more months of Medicaid eligibility during the year.</a:t>
            </a:r>
          </a:p>
          <a:p>
            <a:r>
              <a:rPr lang="en-US" sz="1200" b="0" dirty="0">
                <a:solidFill>
                  <a:schemeClr val="tx1"/>
                </a:solidFill>
              </a:rPr>
              <a:t>Additional details of the HEDIS measure can be found </a:t>
            </a:r>
            <a:r>
              <a:rPr lang="en-US" sz="1200" b="0" dirty="0">
                <a:solidFill>
                  <a:schemeClr val="tx1"/>
                </a:solidFill>
                <a:hlinkClick r:id="rId2"/>
              </a:rPr>
              <a:t>here</a:t>
            </a:r>
            <a:r>
              <a:rPr lang="en-US" sz="1200" b="0" dirty="0">
                <a:solidFill>
                  <a:schemeClr val="tx1"/>
                </a:solidFill>
              </a:rPr>
              <a:t>. We did not require continuous enrollment, which is an allowable adjustment. Patients with eligibility records but with no medical claims in VHCURES were counted as not having a well-care visit in the year. </a:t>
            </a:r>
          </a:p>
          <a:p>
            <a:r>
              <a:rPr lang="en-US" sz="1200" b="0" dirty="0">
                <a:solidFill>
                  <a:schemeClr val="tx1"/>
                </a:solidFill>
              </a:rPr>
              <a:t>Additional details on Pediatric Medical Complexity can be found </a:t>
            </a:r>
            <a:r>
              <a:rPr lang="en-US" sz="1200" b="0" dirty="0">
                <a:solidFill>
                  <a:schemeClr val="tx1"/>
                </a:solidFill>
                <a:hlinkClick r:id="rId3" action="ppaction://hlinkfile"/>
              </a:rPr>
              <a:t>here</a:t>
            </a:r>
            <a:r>
              <a:rPr lang="en-US" sz="1200" b="0" dirty="0">
                <a:solidFill>
                  <a:schemeClr val="tx1"/>
                </a:solidFill>
              </a:rPr>
              <a:t>. We reviewed both inpatient and outpatient diagnoses from 2021-2023. Adolescents categorized as non-complex chronic had a chronic condition impacting one body system. Complex chronic adolescents had conditions impacting one or more body systems, or malignancy or dependence on technology. Non-chronic adolescents had only acute or no conditions. Adolescents with no medical claims with diagnoses were categorized as non-chronic. We modified this definition to include anxiety diagnoses.</a:t>
            </a:r>
          </a:p>
          <a:p>
            <a:r>
              <a:rPr lang="en-US" sz="1200" b="0" dirty="0">
                <a:solidFill>
                  <a:schemeClr val="tx1"/>
                </a:solidFill>
              </a:rPr>
              <a:t>Diagnoses used for inclusion in the Clinical Classification Software Revised (CCSR v.2023.1) can be found on the </a:t>
            </a:r>
            <a:r>
              <a:rPr lang="en-US" sz="1200" b="0" dirty="0">
                <a:hlinkClick r:id="rId4"/>
              </a:rPr>
              <a:t>H-CUP website</a:t>
            </a:r>
            <a:r>
              <a:rPr lang="en-US" sz="1200" b="0" dirty="0">
                <a:solidFill>
                  <a:schemeClr val="tx1"/>
                </a:solidFill>
              </a:rPr>
              <a:t>. We reviewed both inpatient and outpatient medical claims diagnoses in 2023. Adolescents with no medical claims with diagnoses were coded as not having a depression diagnosis.</a:t>
            </a:r>
          </a:p>
          <a:p>
            <a:r>
              <a:rPr lang="en-US" sz="1200" b="0" dirty="0">
                <a:solidFill>
                  <a:schemeClr val="tx1"/>
                </a:solidFill>
              </a:rPr>
              <a:t>Analyses by practice type were limited to adolescents who were attributed to pediatric or family medicine practices.</a:t>
            </a:r>
          </a:p>
          <a:p>
            <a:r>
              <a:rPr lang="en-US" sz="1200" b="0" dirty="0">
                <a:solidFill>
                  <a:schemeClr val="tx1"/>
                </a:solidFill>
              </a:rPr>
              <a:t>Analyses by sex excluded adolescents with unknown sex.</a:t>
            </a:r>
          </a:p>
        </p:txBody>
      </p:sp>
    </p:spTree>
    <p:extLst>
      <p:ext uri="{BB962C8B-B14F-4D97-AF65-F5344CB8AC3E}">
        <p14:creationId xmlns:p14="http://schemas.microsoft.com/office/powerpoint/2010/main" val="795051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
            <a:extLst>
              <a:ext uri="{FF2B5EF4-FFF2-40B4-BE49-F238E27FC236}">
                <a16:creationId xmlns:a16="http://schemas.microsoft.com/office/drawing/2014/main" id="{872DFA67-A92A-D50E-7C6B-81ED590D941B}"/>
              </a:ext>
            </a:extLst>
          </p:cNvPr>
          <p:cNvSpPr txBox="1">
            <a:spLocks noGrp="1"/>
          </p:cNvSpPr>
          <p:nvPr>
            <p:ph idx="1"/>
          </p:nvPr>
        </p:nvSpPr>
        <p:spPr>
          <a:xfrm>
            <a:off x="165894" y="865188"/>
            <a:ext cx="6336506" cy="7758112"/>
          </a:xfrm>
          <a:prstGeom prst="rect">
            <a:avLst/>
          </a:prstGeom>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1400" b="1" kern="1200">
                <a:solidFill>
                  <a:srgbClr val="00502F"/>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lumMod val="95000"/>
                    <a:lumOff val="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en-US" sz="1200" dirty="0"/>
              <a:t>References</a:t>
            </a: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American Academy of Pediatrics. Bright futures guidelines for health supervision of infants, children, and adolescents. American Academy of Pediatrics; 2017 Feb 17.</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Irwin Jr CE, Adams SH, Park MJ, </a:t>
            </a:r>
            <a:r>
              <a:rPr lang="en-US" sz="900" b="0" kern="100" dirty="0" err="1">
                <a:solidFill>
                  <a:schemeClr val="tx1"/>
                </a:solidFill>
                <a:latin typeface="Calibri" panose="020F0502020204030204" pitchFamily="34" charset="0"/>
                <a:ea typeface="Aptos"/>
                <a:cs typeface="Times New Roman" panose="02020603050405020304" pitchFamily="18" charset="0"/>
              </a:rPr>
              <a:t>Newacheck</a:t>
            </a:r>
            <a:r>
              <a:rPr lang="en-US" sz="900" b="0" kern="100" dirty="0">
                <a:solidFill>
                  <a:schemeClr val="tx1"/>
                </a:solidFill>
                <a:latin typeface="Calibri" panose="020F0502020204030204" pitchFamily="34" charset="0"/>
                <a:ea typeface="Aptos"/>
                <a:cs typeface="Times New Roman" panose="02020603050405020304" pitchFamily="18" charset="0"/>
              </a:rPr>
              <a:t> PW. Preventive care for adolescents: few get visits and fewer get services. Pediatrics. 2009 Apr 1;123(4):e565-72.</a:t>
            </a:r>
          </a:p>
          <a:p>
            <a:pPr marL="342900" indent="-342900">
              <a:lnSpc>
                <a:spcPct val="115000"/>
              </a:lnSpc>
              <a:spcBef>
                <a:spcPts val="0"/>
              </a:spcBef>
              <a:buFont typeface="+mj-lt"/>
              <a:buAutoNum type="arabicPeriod"/>
            </a:pPr>
            <a:r>
              <a:rPr lang="en-US" sz="900" b="0" dirty="0">
                <a:solidFill>
                  <a:schemeClr val="tx1"/>
                </a:solidFill>
                <a:latin typeface="Calibri" panose="020F0502020204030204" pitchFamily="34" charset="0"/>
              </a:rPr>
              <a:t>Singh D, Schumacher HK, Pellegrino CA, Holmes BW, Garfield RL, Harder VS. Assessing strengths and well-being in primary care for adolescents with mental health and substance use concerns. </a:t>
            </a:r>
            <a:r>
              <a:rPr lang="en-US" sz="900" b="0" i="1" dirty="0">
                <a:solidFill>
                  <a:schemeClr val="tx1"/>
                </a:solidFill>
                <a:latin typeface="Calibri" panose="020F0502020204030204" pitchFamily="34" charset="0"/>
              </a:rPr>
              <a:t>Clinical Pediatrics</a:t>
            </a:r>
            <a:r>
              <a:rPr lang="en-US" sz="900" b="0" dirty="0">
                <a:solidFill>
                  <a:schemeClr val="tx1"/>
                </a:solidFill>
                <a:latin typeface="Calibri" panose="020F0502020204030204" pitchFamily="34" charset="0"/>
              </a:rPr>
              <a:t>. 2024;64(3):340-347. doi:</a:t>
            </a:r>
            <a:r>
              <a:rPr lang="en-US" sz="900" b="0" dirty="0">
                <a:solidFill>
                  <a:schemeClr val="tx1"/>
                </a:solidFill>
                <a:latin typeface="Calibri" panose="020F0502020204030204" pitchFamily="34" charset="0"/>
                <a:hlinkClick r:id="rId2">
                  <a:extLst>
                    <a:ext uri="{A12FA001-AC4F-418D-AE19-62706E023703}">
                      <ahyp:hlinkClr xmlns:ahyp="http://schemas.microsoft.com/office/drawing/2018/hyperlinkcolor" val="tx"/>
                    </a:ext>
                  </a:extLst>
                </a:hlinkClick>
              </a:rPr>
              <a:t>10.1177/00099228241264769</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Irwin CE. Can we fully implement what we know about safe driving during adolescence?. American journal of preventive medicine. 2008 Sep 1;35(3):S313-5.</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Gadomski AM, Fothergill KE, Larson S, </a:t>
            </a:r>
            <a:r>
              <a:rPr lang="en-US" sz="900" b="0" kern="100" dirty="0" err="1">
                <a:solidFill>
                  <a:schemeClr val="tx1"/>
                </a:solidFill>
                <a:latin typeface="Calibri" panose="020F0502020204030204" pitchFamily="34" charset="0"/>
                <a:ea typeface="Aptos"/>
                <a:cs typeface="Times New Roman" panose="02020603050405020304" pitchFamily="18" charset="0"/>
              </a:rPr>
              <a:t>Wissow</a:t>
            </a:r>
            <a:r>
              <a:rPr lang="en-US" sz="900" b="0" kern="100" dirty="0">
                <a:solidFill>
                  <a:schemeClr val="tx1"/>
                </a:solidFill>
                <a:latin typeface="Calibri" panose="020F0502020204030204" pitchFamily="34" charset="0"/>
                <a:ea typeface="Aptos"/>
                <a:cs typeface="Times New Roman" panose="02020603050405020304" pitchFamily="18" charset="0"/>
              </a:rPr>
              <a:t> LS, </a:t>
            </a:r>
            <a:r>
              <a:rPr lang="en-US" sz="900" b="0" kern="100" dirty="0" err="1">
                <a:solidFill>
                  <a:schemeClr val="tx1"/>
                </a:solidFill>
                <a:latin typeface="Calibri" panose="020F0502020204030204" pitchFamily="34" charset="0"/>
                <a:ea typeface="Aptos"/>
                <a:cs typeface="Times New Roman" panose="02020603050405020304" pitchFamily="18" charset="0"/>
              </a:rPr>
              <a:t>Winegrad</a:t>
            </a:r>
            <a:r>
              <a:rPr lang="en-US" sz="900" b="0" kern="100" dirty="0">
                <a:solidFill>
                  <a:schemeClr val="tx1"/>
                </a:solidFill>
                <a:latin typeface="Calibri" panose="020F0502020204030204" pitchFamily="34" charset="0"/>
                <a:ea typeface="Aptos"/>
                <a:cs typeface="Times New Roman" panose="02020603050405020304" pitchFamily="18" charset="0"/>
              </a:rPr>
              <a:t> H, </a:t>
            </a:r>
            <a:r>
              <a:rPr lang="en-US" sz="900" b="0" kern="100" dirty="0" err="1">
                <a:solidFill>
                  <a:schemeClr val="tx1"/>
                </a:solidFill>
                <a:latin typeface="Calibri" panose="020F0502020204030204" pitchFamily="34" charset="0"/>
                <a:ea typeface="Aptos"/>
                <a:cs typeface="Times New Roman" panose="02020603050405020304" pitchFamily="18" charset="0"/>
              </a:rPr>
              <a:t>Nagykaldi</a:t>
            </a:r>
            <a:r>
              <a:rPr lang="en-US" sz="900" b="0" kern="100" dirty="0">
                <a:solidFill>
                  <a:schemeClr val="tx1"/>
                </a:solidFill>
                <a:latin typeface="Calibri" panose="020F0502020204030204" pitchFamily="34" charset="0"/>
                <a:ea typeface="Aptos"/>
                <a:cs typeface="Times New Roman" panose="02020603050405020304" pitchFamily="18" charset="0"/>
              </a:rPr>
              <a:t> ZJ, Olson AL, Roter DL. Integrating mental health into adolescent annual visits: impact of </a:t>
            </a:r>
            <a:r>
              <a:rPr lang="en-US" sz="900" b="0" kern="100" dirty="0" err="1">
                <a:solidFill>
                  <a:schemeClr val="tx1"/>
                </a:solidFill>
                <a:latin typeface="Calibri" panose="020F0502020204030204" pitchFamily="34" charset="0"/>
                <a:ea typeface="Aptos"/>
                <a:cs typeface="Times New Roman" panose="02020603050405020304" pitchFamily="18" charset="0"/>
              </a:rPr>
              <a:t>previsit</a:t>
            </a:r>
            <a:r>
              <a:rPr lang="en-US" sz="900" b="0" kern="100" dirty="0">
                <a:solidFill>
                  <a:schemeClr val="tx1"/>
                </a:solidFill>
                <a:latin typeface="Calibri" panose="020F0502020204030204" pitchFamily="34" charset="0"/>
                <a:ea typeface="Aptos"/>
                <a:cs typeface="Times New Roman" panose="02020603050405020304" pitchFamily="18" charset="0"/>
              </a:rPr>
              <a:t> comprehensive screening on within-visit processes. Journal of Adolescent Health. 2015 Mar 1;56(3):267-73.</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Burstein GR, Lowry R, Klein JD, Santelli JS. Missed opportunities for sexually transmitted diseases, human immunodeficiency virus, and pregnancy prevention services during adolescent health supervision visits. Pediatrics. 2003 May 1;111(5):996-1001.</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Monico LB, Mitchell SG, Dusek K, </a:t>
            </a:r>
            <a:r>
              <a:rPr lang="en-US" sz="900" b="0" kern="100" dirty="0" err="1">
                <a:solidFill>
                  <a:schemeClr val="tx1"/>
                </a:solidFill>
                <a:latin typeface="Calibri" panose="020F0502020204030204" pitchFamily="34" charset="0"/>
                <a:ea typeface="Aptos"/>
                <a:cs typeface="Times New Roman" panose="02020603050405020304" pitchFamily="18" charset="0"/>
              </a:rPr>
              <a:t>Gryczynski</a:t>
            </a:r>
            <a:r>
              <a:rPr lang="en-US" sz="900" b="0" kern="100" dirty="0">
                <a:solidFill>
                  <a:schemeClr val="tx1"/>
                </a:solidFill>
                <a:latin typeface="Calibri" panose="020F0502020204030204" pitchFamily="34" charset="0"/>
                <a:ea typeface="Aptos"/>
                <a:cs typeface="Times New Roman" panose="02020603050405020304" pitchFamily="18" charset="0"/>
              </a:rPr>
              <a:t> J, Schwartz RP, Oros M, Hosler C, O'Grady KE, Brown BS. A comparison of screening practices for adolescents in primary care after implementation of screening, brief intervention, and referral to treatment. Journal of Adolescent Health. 2019 Jul 1;65(1):46-50.</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Coble C, Srivastav S, Glick A, Bradshaw C, Osman C. Teaching SSHADESS versus HEADSS to medical students: An association with improved communication skills and increased psychosocial factor assessments. Academic pediatrics. 2023 Jan 1;23(1):209-15.</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Moreno MA, </a:t>
            </a:r>
            <a:r>
              <a:rPr lang="en-US" sz="900" b="0" kern="100" dirty="0" err="1">
                <a:solidFill>
                  <a:schemeClr val="tx1"/>
                </a:solidFill>
                <a:latin typeface="Calibri" panose="020F0502020204030204" pitchFamily="34" charset="0"/>
                <a:ea typeface="Aptos"/>
                <a:cs typeface="Times New Roman" panose="02020603050405020304" pitchFamily="18" charset="0"/>
              </a:rPr>
              <a:t>Radesky</a:t>
            </a:r>
            <a:r>
              <a:rPr lang="en-US" sz="900" b="0" kern="100" dirty="0">
                <a:solidFill>
                  <a:schemeClr val="tx1"/>
                </a:solidFill>
                <a:latin typeface="Calibri" panose="020F0502020204030204" pitchFamily="34" charset="0"/>
                <a:ea typeface="Aptos"/>
                <a:cs typeface="Times New Roman" panose="02020603050405020304" pitchFamily="18" charset="0"/>
              </a:rPr>
              <a:t> J. Putting forward a new narrative for adolescent media: The American academy of pediatrics center of excellence on social media and youth mental health. Journal of Adolescent Health. 2023 Aug 1;73(2):227-9.</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Schmidt A, Ilango SM, McManus MA, Rogers KK, White PH. Outcomes of pediatric to adult health care transition interventions: an updated systematic review. Journal of pediatric nursing. 2020 Mar 1;51:92-107.</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How Are We Doing? Performance Scorecards | Vermont Department of Health [Internet]. www.healthvermont.gov. Available from: </a:t>
            </a:r>
            <a:r>
              <a:rPr lang="en-US" sz="900" b="0" u="sng" kern="100" dirty="0">
                <a:solidFill>
                  <a:schemeClr val="tx1"/>
                </a:solidFill>
                <a:latin typeface="Calibri" panose="020F0502020204030204" pitchFamily="34" charset="0"/>
                <a:ea typeface="Aptos"/>
                <a:cs typeface="Times New Roman" panose="02020603050405020304" pitchFamily="18" charset="0"/>
                <a:hlinkClick r:id="rId3">
                  <a:extLst>
                    <a:ext uri="{A12FA001-AC4F-418D-AE19-62706E023703}">
                      <ahyp:hlinkClr xmlns:ahyp="http://schemas.microsoft.com/office/drawing/2018/hyperlinkcolor" val="tx"/>
                    </a:ext>
                  </a:extLst>
                </a:hlinkClick>
              </a:rPr>
              <a:t>https://www.healthvermont.gov/about/how-are-we-doing-performance-scorecards</a:t>
            </a:r>
            <a:endParaRPr lang="en-US" sz="900" b="0" u="sng" kern="100" dirty="0">
              <a:solidFill>
                <a:schemeClr val="tx1"/>
              </a:solidFill>
              <a:latin typeface="Calibri" panose="020F0502020204030204" pitchFamily="34" charset="0"/>
              <a:ea typeface="Aptos"/>
              <a:cs typeface="Times New Roman" panose="02020603050405020304" pitchFamily="18" charset="0"/>
            </a:endParaRPr>
          </a:p>
          <a:p>
            <a:pPr marL="342900" indent="-342900">
              <a:lnSpc>
                <a:spcPct val="115000"/>
              </a:lnSpc>
              <a:spcBef>
                <a:spcPts val="0"/>
              </a:spcBef>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Garney W, Wilson K, Ajayi KV, Panjwani S, Love SM, Flores S, Garcia K, Esquivel C. Social-ecological barriers to access to healthcare for adolescents: a scoping review. International journal of environmental research and public health. 2021 Apr 14;18(8):4138.</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Green Mountain Care Board. Vermont Health Care Uniform Reporting and Evaluation System (VHCURES) 2024 Available from: </a:t>
            </a:r>
            <a:r>
              <a:rPr lang="en-US" sz="900" b="0" u="sng" kern="100" dirty="0">
                <a:solidFill>
                  <a:schemeClr val="tx1"/>
                </a:solidFill>
                <a:latin typeface="Calibri" panose="020F0502020204030204" pitchFamily="34" charset="0"/>
                <a:ea typeface="Aptos"/>
                <a:cs typeface="Times New Roman" panose="02020603050405020304" pitchFamily="18" charset="0"/>
                <a:hlinkClick r:id="rId4">
                  <a:extLst>
                    <a:ext uri="{A12FA001-AC4F-418D-AE19-62706E023703}">
                      <ahyp:hlinkClr xmlns:ahyp="http://schemas.microsoft.com/office/drawing/2018/hyperlinkcolor" val="tx"/>
                    </a:ext>
                  </a:extLst>
                </a:hlinkClick>
              </a:rPr>
              <a:t>https://gmcboard.vermont.gov/DATA-AND-ANALYTICS/DATA-COLLECTION/vhcures-vermonts-all-payer-claims-database</a:t>
            </a:r>
            <a:r>
              <a:rPr lang="en-US" sz="900" b="0" kern="100" dirty="0">
                <a:solidFill>
                  <a:schemeClr val="tx1"/>
                </a:solidFill>
                <a:latin typeface="Calibri" panose="020F0502020204030204" pitchFamily="34" charset="0"/>
                <a:ea typeface="Aptos"/>
                <a:cs typeface="Times New Roman" panose="02020603050405020304" pitchFamily="18" charset="0"/>
              </a:rPr>
              <a:t>.</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Green Mountain Care Board. VHCURES overview: A guide for data users. Version 1 ed. Montpelier, VT. 2019.</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Noelke C, </a:t>
            </a:r>
            <a:r>
              <a:rPr lang="en-US" sz="900" b="0" kern="100" dirty="0">
                <a:solidFill>
                  <a:schemeClr val="tx1"/>
                </a:solidFill>
                <a:ea typeface="Aptos"/>
                <a:cs typeface="Times New Roman" panose="02020603050405020304" pitchFamily="18" charset="0"/>
              </a:rPr>
              <a:t>McArdle N, DeVoe B, Leonardos M, Lu Y, Ressler RW, et al. Child Opportunity Index 3.0 Technical Documentation.: diversitydatakids.org, Brandeis University; 2024.</a:t>
            </a:r>
          </a:p>
          <a:p>
            <a:pPr marL="342900" marR="0" lvl="0" indent="-342900">
              <a:lnSpc>
                <a:spcPct val="115000"/>
              </a:lnSpc>
              <a:spcBef>
                <a:spcPts val="0"/>
              </a:spcBef>
              <a:spcAft>
                <a:spcPts val="0"/>
              </a:spcAft>
              <a:buFont typeface="+mj-lt"/>
              <a:buAutoNum type="arabicPeriod"/>
            </a:pPr>
            <a:r>
              <a:rPr lang="en-US" sz="900" b="0" i="0" dirty="0">
                <a:solidFill>
                  <a:srgbClr val="1B1B1B"/>
                </a:solidFill>
                <a:effectLst/>
              </a:rPr>
              <a:t>Simon TD, Haaland W, Hawley K, Lambka K, Mangione-Smith R. Development and validation of the Pediatric Medical Complexity Algorithm (PMCA) Version 3.0. </a:t>
            </a:r>
            <a:r>
              <a:rPr lang="en-US" sz="900" b="0" i="0" dirty="0" err="1">
                <a:solidFill>
                  <a:srgbClr val="1B1B1B"/>
                </a:solidFill>
                <a:effectLst/>
              </a:rPr>
              <a:t>Acad</a:t>
            </a:r>
            <a:r>
              <a:rPr lang="en-US" sz="900" b="0" i="0" dirty="0">
                <a:solidFill>
                  <a:srgbClr val="1B1B1B"/>
                </a:solidFill>
                <a:effectLst/>
              </a:rPr>
              <a:t> </a:t>
            </a:r>
            <a:r>
              <a:rPr lang="en-US" sz="900" b="0" i="0" dirty="0" err="1">
                <a:solidFill>
                  <a:srgbClr val="1B1B1B"/>
                </a:solidFill>
                <a:effectLst/>
              </a:rPr>
              <a:t>Pediatr</a:t>
            </a:r>
            <a:r>
              <a:rPr lang="en-US" sz="900" b="0" i="0" dirty="0">
                <a:solidFill>
                  <a:srgbClr val="1B1B1B"/>
                </a:solidFill>
                <a:effectLst/>
              </a:rPr>
              <a:t>. 2018 Jul;18(5):577-580. </a:t>
            </a:r>
            <a:r>
              <a:rPr lang="en-US" sz="900" b="0" i="0" dirty="0" err="1">
                <a:solidFill>
                  <a:srgbClr val="1B1B1B"/>
                </a:solidFill>
                <a:effectLst/>
              </a:rPr>
              <a:t>doi</a:t>
            </a:r>
            <a:r>
              <a:rPr lang="en-US" sz="900" b="0" i="0" dirty="0">
                <a:solidFill>
                  <a:srgbClr val="1B1B1B"/>
                </a:solidFill>
                <a:effectLst/>
              </a:rPr>
              <a:t>: 10.1016/j.acap.2018.02.010. </a:t>
            </a:r>
          </a:p>
          <a:p>
            <a:pPr marL="342900" marR="0" lvl="0" indent="-342900">
              <a:lnSpc>
                <a:spcPct val="115000"/>
              </a:lnSpc>
              <a:spcBef>
                <a:spcPts val="0"/>
              </a:spcBef>
              <a:spcAft>
                <a:spcPts val="0"/>
              </a:spcAft>
              <a:buFont typeface="+mj-lt"/>
              <a:buAutoNum type="arabicPeriod"/>
            </a:pPr>
            <a:r>
              <a:rPr lang="en-US" sz="900" b="0" kern="100" dirty="0">
                <a:solidFill>
                  <a:schemeClr val="tx1"/>
                </a:solidFill>
                <a:ea typeface="Aptos"/>
                <a:cs typeface="Times New Roman" panose="02020603050405020304" pitchFamily="18" charset="0"/>
              </a:rPr>
              <a:t>Riley M, Patterson V, Lane JC, Won KM, Ranalli L. The adolescent champion model: primary care becomes adolescent-centered via targeted quality improvement. The Journal of pediatrics. 2018 Feb 1;193:229-36.</a:t>
            </a:r>
          </a:p>
          <a:p>
            <a:pPr marL="342900" marR="0" lvl="0" indent="-342900">
              <a:lnSpc>
                <a:spcPct val="115000"/>
              </a:lnSpc>
              <a:spcBef>
                <a:spcPts val="0"/>
              </a:spcBef>
              <a:spcAft>
                <a:spcPts val="0"/>
              </a:spcAft>
              <a:buFont typeface="+mj-lt"/>
              <a:buAutoNum type="arabicPeriod"/>
            </a:pPr>
            <a:r>
              <a:rPr lang="en-US" sz="900" b="0" kern="100" dirty="0">
                <a:solidFill>
                  <a:schemeClr val="tx1"/>
                </a:solidFill>
                <a:ea typeface="Aptos"/>
                <a:cs typeface="Times New Roman" panose="02020603050405020304" pitchFamily="18" charset="0"/>
              </a:rPr>
              <a:t>Harris SK, </a:t>
            </a:r>
            <a:r>
              <a:rPr lang="en-US" sz="900" b="0" kern="100" dirty="0" err="1">
                <a:solidFill>
                  <a:schemeClr val="tx1"/>
                </a:solidFill>
                <a:ea typeface="Aptos"/>
                <a:cs typeface="Times New Roman" panose="02020603050405020304" pitchFamily="18" charset="0"/>
              </a:rPr>
              <a:t>Aalsma</a:t>
            </a:r>
            <a:r>
              <a:rPr lang="en-US" sz="900" b="0" kern="100" dirty="0">
                <a:solidFill>
                  <a:schemeClr val="tx1"/>
                </a:solidFill>
                <a:ea typeface="Aptos"/>
                <a:cs typeface="Times New Roman" panose="02020603050405020304" pitchFamily="18" charset="0"/>
              </a:rPr>
              <a:t> MC, Weitzman ER, Garcia-Huidobro D, Wong C, Hadland SE, Santelli J, Park MJ, Ozer EM. Research on clinical preventive services for adolescents and young </a:t>
            </a:r>
            <a:r>
              <a:rPr lang="en-US" sz="900" b="0" kern="100" dirty="0">
                <a:solidFill>
                  <a:schemeClr val="tx1"/>
                </a:solidFill>
                <a:latin typeface="Calibri" panose="020F0502020204030204" pitchFamily="34" charset="0"/>
                <a:ea typeface="Aptos"/>
                <a:cs typeface="Times New Roman" panose="02020603050405020304" pitchFamily="18" charset="0"/>
              </a:rPr>
              <a:t>adults: where are we and where do we need to go?. Journal of Adolescent Health. 2017 Mar 1;60(3):249-60.</a:t>
            </a:r>
            <a:endParaRPr lang="en-US" sz="900" b="0" kern="100" dirty="0">
              <a:solidFill>
                <a:schemeClr val="tx1"/>
              </a:solidFill>
              <a:latin typeface="Aptos"/>
              <a:ea typeface="Aptos"/>
              <a:cs typeface="Times New Roman" panose="02020603050405020304" pitchFamily="18" charset="0"/>
            </a:endParaRPr>
          </a:p>
          <a:p>
            <a:pPr marL="342900" marR="0" lvl="0" indent="-342900">
              <a:lnSpc>
                <a:spcPct val="115000"/>
              </a:lnSpc>
              <a:spcBef>
                <a:spcPts val="0"/>
              </a:spcBef>
              <a:spcAft>
                <a:spcPts val="800"/>
              </a:spcAft>
              <a:buFont typeface="+mj-lt"/>
              <a:buAutoNum type="arabicPeriod"/>
            </a:pPr>
            <a:r>
              <a:rPr lang="en-US" sz="900" b="0" kern="100" dirty="0">
                <a:solidFill>
                  <a:schemeClr val="tx1"/>
                </a:solidFill>
                <a:latin typeface="Calibri" panose="020F0502020204030204" pitchFamily="34" charset="0"/>
                <a:ea typeface="Aptos"/>
                <a:cs typeface="Times New Roman" panose="02020603050405020304" pitchFamily="18" charset="0"/>
              </a:rPr>
              <a:t>Nordin JD, Solberg LI, Parker ED. Adolescent primary care visit patterns. The Annals of Family Medicine. 2010 Nov 1;8(6):511-6.</a:t>
            </a:r>
            <a:endParaRPr lang="en-US" sz="900" b="0" kern="100" dirty="0">
              <a:solidFill>
                <a:schemeClr val="tx1"/>
              </a:solidFill>
              <a:latin typeface="Aptos"/>
              <a:ea typeface="Aptos"/>
              <a:cs typeface="Times New Roman" panose="02020603050405020304" pitchFamily="18" charset="0"/>
            </a:endParaRPr>
          </a:p>
          <a:p>
            <a:pPr marL="0" indent="0">
              <a:buFont typeface="Arial" panose="020B0604020202020204" pitchFamily="34" charset="0"/>
              <a:buNone/>
            </a:pPr>
            <a:endParaRPr lang="en-US" sz="1000" b="0" dirty="0">
              <a:solidFill>
                <a:schemeClr val="tx1"/>
              </a:solidFill>
            </a:endParaRPr>
          </a:p>
          <a:p>
            <a:pPr marL="0" indent="0">
              <a:buNone/>
            </a:pPr>
            <a:endParaRPr lang="en-US" sz="800" b="0" dirty="0">
              <a:solidFill>
                <a:schemeClr val="tx1"/>
              </a:solidFill>
            </a:endParaRPr>
          </a:p>
        </p:txBody>
      </p:sp>
    </p:spTree>
    <p:extLst>
      <p:ext uri="{BB962C8B-B14F-4D97-AF65-F5344CB8AC3E}">
        <p14:creationId xmlns:p14="http://schemas.microsoft.com/office/powerpoint/2010/main" val="35470204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28AD0C33-AA80-4AC3-9D0E-5FD419A3077C}" vid="{1BA8FE07-1D48-40EE-B7D6-9E0E1F7325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20b4933b-baad-433c-9c02-70edcc7559c6}" enabled="0" method="" siteId="{20b4933b-baad-433c-9c02-70edcc7559c6}" removed="1"/>
</clbl:labelList>
</file>

<file path=docProps/app.xml><?xml version="1.0" encoding="utf-8"?>
<Properties xmlns="http://schemas.openxmlformats.org/officeDocument/2006/extended-properties" xmlns:vt="http://schemas.openxmlformats.org/officeDocument/2006/docPropsVTypes">
  <Template>Data Brief Template</Template>
  <TotalTime>2443</TotalTime>
  <Words>2513</Words>
  <Application>Microsoft Office PowerPoint</Application>
  <PresentationFormat>Letter Paper (8.5x11 in)</PresentationFormat>
  <Paragraphs>81</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Calibri</vt:lpstr>
      <vt:lpstr>Calibri Light</vt:lpstr>
      <vt:lpstr>Office Theme</vt:lpstr>
      <vt:lpstr>Well-Care Visits Among Vermont Adolescents 12-17 Years Old, 2023</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Richardson, Susan E V</dc:creator>
  <cp:lastModifiedBy>Perusse, Allison E</cp:lastModifiedBy>
  <cp:revision>27</cp:revision>
  <dcterms:created xsi:type="dcterms:W3CDTF">2024-06-17T12:30:55Z</dcterms:created>
  <dcterms:modified xsi:type="dcterms:W3CDTF">2025-10-07T19:08:24Z</dcterms:modified>
</cp:coreProperties>
</file>