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90" r:id="rId6"/>
    <p:sldId id="293" r:id="rId7"/>
    <p:sldId id="295" r:id="rId8"/>
    <p:sldId id="297" r:id="rId9"/>
    <p:sldId id="312" r:id="rId10"/>
    <p:sldId id="313" r:id="rId11"/>
    <p:sldId id="314" r:id="rId12"/>
    <p:sldId id="316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34"/>
    <a:srgbClr val="006B51"/>
    <a:srgbClr val="4195D1"/>
    <a:srgbClr val="FFD100"/>
    <a:srgbClr val="72B0E0"/>
    <a:srgbClr val="FFC400"/>
    <a:srgbClr val="367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09890-518C-4635-AC03-6711FE973A94}" v="6" dt="2025-01-27T19:09:1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86454"/>
  </p:normalViewPr>
  <p:slideViewPr>
    <p:cSldViewPr snapToGrid="0">
      <p:cViewPr varScale="1">
        <p:scale>
          <a:sx n="54" d="100"/>
          <a:sy n="54" d="100"/>
        </p:scale>
        <p:origin x="4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29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EC3F-CA95-774B-A084-8513D32CF31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B3BD-97C9-6447-9D2B-E183E22B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5A18F0-FC8F-95A3-9A8D-90030BA79E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1122363"/>
            <a:ext cx="856689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  <a:ea typeface="Frank Ruhl Libre" pitchFamily="2" charset="-79"/>
                <a:cs typeface="Frank Ruhl Libre" pitchFamily="2" charset="-79"/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3060F00-57CF-9E7F-120E-C2581F73A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3602038"/>
            <a:ext cx="856689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151845-E22A-3903-5FB6-BDB08AFE1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115" y="6152529"/>
            <a:ext cx="2927564" cy="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24B6B-6EA1-0826-F963-DE65D0A09C60}"/>
              </a:ext>
            </a:extLst>
          </p:cNvPr>
          <p:cNvSpPr/>
          <p:nvPr userDrawn="1"/>
        </p:nvSpPr>
        <p:spPr>
          <a:xfrm>
            <a:off x="-3882" y="-1"/>
            <a:ext cx="1218706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1CD39-2CF3-08F7-AAC3-407B8317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2" y="1"/>
            <a:ext cx="12187063" cy="68579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6023259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9AE9F02-96E0-A04B-CFA7-D38B50B26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6275" y="171450"/>
            <a:ext cx="5165725" cy="56727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48CB17-E783-66E0-780D-59D5D39A5A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680" y="1628779"/>
            <a:ext cx="6023258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2" name="Picture 1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14E7D367-C7FB-1054-491A-61DA24ACB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253D3E0-621B-EAB7-AEEA-C7C3F6CCFA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18800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24B6B-6EA1-0826-F963-DE65D0A09C60}"/>
              </a:ext>
            </a:extLst>
          </p:cNvPr>
          <p:cNvSpPr/>
          <p:nvPr userDrawn="1"/>
        </p:nvSpPr>
        <p:spPr>
          <a:xfrm>
            <a:off x="-3882" y="-1"/>
            <a:ext cx="1218706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1CD39-2CF3-08F7-AAC3-407B8317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2" y="1"/>
            <a:ext cx="12187063" cy="685799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8B19AC2-B7C2-ADE2-10DB-341D4BFEB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195" y="6121747"/>
            <a:ext cx="1698423" cy="42937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6023259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9AE9F02-96E0-A04B-CFA7-D38B50B26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6275" y="171450"/>
            <a:ext cx="5165725" cy="56727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C8F0D7-5E83-909E-4402-925EBD5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680" y="1628779"/>
            <a:ext cx="6023258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2" name="Picture 1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CA3A8D30-028D-741B-331A-528A49EA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2754B9-117E-507F-2222-2943F2542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2476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-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2CFC7-F21C-E068-FACC-F3E8C2AC6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2" y="1"/>
            <a:ext cx="12187063" cy="68579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6023259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270AB25-6193-D7FE-77F3-3E67A400A4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275" y="171449"/>
            <a:ext cx="5165725" cy="3384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698B619-2A3A-0FE2-7AC2-7BAB298108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6276" y="3556221"/>
            <a:ext cx="2584864" cy="2287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8468787-B2AA-2E5B-1B41-69DB1C6DF1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9137" y="3556221"/>
            <a:ext cx="2584864" cy="2287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30D3A8-E7DF-29AB-7626-150B9E893D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680" y="1628779"/>
            <a:ext cx="6023258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3" name="Picture 2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E721B896-8FA6-61B2-9E44-5C3EAF4CA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1CA9C2-ED95-E8D8-E9A6-B707C88E14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48651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-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424B6B-6EA1-0826-F963-DE65D0A09C60}"/>
              </a:ext>
            </a:extLst>
          </p:cNvPr>
          <p:cNvSpPr/>
          <p:nvPr userDrawn="1"/>
        </p:nvSpPr>
        <p:spPr>
          <a:xfrm>
            <a:off x="-3882" y="-1"/>
            <a:ext cx="1218706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1CD39-2CF3-08F7-AAC3-407B8317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9" y="1"/>
            <a:ext cx="12187063" cy="685799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8B19AC2-B7C2-ADE2-10DB-341D4BFEB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945" y="6121747"/>
            <a:ext cx="1698423" cy="42937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6023259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270AB25-6193-D7FE-77F3-3E67A400A4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275" y="171449"/>
            <a:ext cx="5165725" cy="3384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698B619-2A3A-0FE2-7AC2-7BAB298108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6276" y="3556221"/>
            <a:ext cx="2584864" cy="2287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8468787-B2AA-2E5B-1B41-69DB1C6DF1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9137" y="3556221"/>
            <a:ext cx="2584864" cy="2287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C9D6F0-A494-7697-828F-653B8AD328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680" y="1628779"/>
            <a:ext cx="6023258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2" name="Picture 1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31BE9119-C85F-FF7E-89CF-C6765986E9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91AAFE-E272-823C-0989-38A1C9FC7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95145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8D878-325E-E13E-1E54-D128C9B7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77969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05" y="2619883"/>
            <a:ext cx="5293618" cy="3323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05" y="1905455"/>
            <a:ext cx="5293618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3ED1F2-4695-5735-E4D8-7069AF4DC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405" y="2271768"/>
            <a:ext cx="5293618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bg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D079F8-8613-DBD5-AA65-9B780F23E6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9038" y="2619883"/>
            <a:ext cx="5293618" cy="3323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C0607B-2D5C-E2F6-0177-B066BF036C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9038" y="1905455"/>
            <a:ext cx="5293618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D258AC-FA3F-A329-C929-C218C9280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9038" y="2271768"/>
            <a:ext cx="5293618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bg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6056774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FE9873DD-163E-9AE4-4BBD-37A37A228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B4A072-6320-E193-81D2-7D51AD121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86259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58E088-937D-DB10-8677-BDC43DBB2E50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5D2242-DC62-B263-BECE-3ED661FB98E4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73F951-8E3E-6E66-C5D1-3372B6EF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0835297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830" y="2619883"/>
            <a:ext cx="5328946" cy="3323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830" y="1905455"/>
            <a:ext cx="5328946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3ED1F2-4695-5735-E4D8-7069AF4DC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830" y="2271768"/>
            <a:ext cx="5328946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tx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D079F8-8613-DBD5-AA65-9B780F23E6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463" y="2619883"/>
            <a:ext cx="5328946" cy="3323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C0607B-2D5C-E2F6-0177-B066BF036C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7463" y="1905455"/>
            <a:ext cx="5328946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D258AC-FA3F-A329-C929-C218C9280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7463" y="2271768"/>
            <a:ext cx="5328946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tx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6045199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42CF7FC0-AB81-9DD2-E5ED-A6C3AFA530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B0E5026-287A-3FE4-992D-0478976A0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32935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MG + Tex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8D878-325E-E13E-1E54-D128C9B7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1" y="779264"/>
            <a:ext cx="11124822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704" y="4281632"/>
            <a:ext cx="5271071" cy="15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703" y="3839275"/>
            <a:ext cx="5271071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D079F8-8613-DBD5-AA65-9B780F23E6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5337" y="4281632"/>
            <a:ext cx="5271071" cy="15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C0607B-2D5C-E2F6-0177-B066BF036C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5337" y="3839275"/>
            <a:ext cx="5271071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134BB87-AD1A-0F85-3894-83865AA66A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5704" y="1876903"/>
            <a:ext cx="5285821" cy="1886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86CB49D-423C-F078-9058-14B85BDB1C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3562" y="1876903"/>
            <a:ext cx="5304005" cy="1886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2909AB-DFBE-863A-662A-3836CBB0D020}"/>
              </a:ext>
            </a:extLst>
          </p:cNvPr>
          <p:cNvCxnSpPr>
            <a:cxnSpLocks/>
          </p:cNvCxnSpPr>
          <p:nvPr userDrawn="1"/>
        </p:nvCxnSpPr>
        <p:spPr>
          <a:xfrm>
            <a:off x="6079925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3FF4D409-AD44-2800-75EE-EDE1F51BD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601D08F-37EA-D84A-7C9E-7CBCD871E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40408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MG +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27DC0B-667A-7C2A-A251-70BA5DB4E1C1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5CE99F-5379-46BE-69C4-261A964D565C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26AABD-C0A5-40CB-D6B9-D61E51C9A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0835297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554" y="4281632"/>
            <a:ext cx="5317367" cy="15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53" y="3839275"/>
            <a:ext cx="5317367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D079F8-8613-DBD5-AA65-9B780F23E6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187" y="4281632"/>
            <a:ext cx="5317367" cy="15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C0607B-2D5C-E2F6-0177-B066BF036C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2187" y="3839275"/>
            <a:ext cx="5317367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134BB87-AD1A-0F85-3894-83865AA66A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554" y="1876903"/>
            <a:ext cx="5332246" cy="1886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86CB49D-423C-F078-9058-14B85BDB1C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80412" y="1876903"/>
            <a:ext cx="5350591" cy="1886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2909AB-DFBE-863A-662A-3836CBB0D020}"/>
              </a:ext>
            </a:extLst>
          </p:cNvPr>
          <p:cNvCxnSpPr>
            <a:cxnSpLocks/>
          </p:cNvCxnSpPr>
          <p:nvPr userDrawn="1"/>
        </p:nvCxnSpPr>
        <p:spPr>
          <a:xfrm>
            <a:off x="6084425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750D3ED0-17AE-FE3F-3D42-AE36071A6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15C5E2-7A6B-73BD-17B8-CC47C5FF6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3636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8D878-325E-E13E-1E54-D128C9B7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699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318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318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3ED1F2-4695-5735-E4D8-7069AF4DC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318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bg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4109513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974A3C-B02D-FD3E-0C2A-66C14E773FD5}"/>
              </a:ext>
            </a:extLst>
          </p:cNvPr>
          <p:cNvCxnSpPr>
            <a:cxnSpLocks/>
          </p:cNvCxnSpPr>
          <p:nvPr userDrawn="1"/>
        </p:nvCxnSpPr>
        <p:spPr>
          <a:xfrm>
            <a:off x="8038576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C7ED03-825C-1943-083A-75729A445D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589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6D0FB4-8EE6-E514-E4B2-2266CA22D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589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CF57C96-C251-CDE5-D7AD-231AF6331B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9589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bg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3F79B29-AE05-3225-2AD1-7FC58B06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2414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52EF80F-88C6-0F57-2E7B-71B731AB0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414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3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EF532F1-6C2D-02D6-B035-09B01ED322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2414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bg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pic>
        <p:nvPicPr>
          <p:cNvPr id="10" name="Picture 9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A212370D-E735-F695-9DE4-0B8D83D24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3FE298F-7FCC-3322-6B69-87C9372AC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4572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BC352-C1F2-5223-79A3-D1951D40320D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B49361-80AE-3695-3B7E-B660F898A78A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F86AFD-E447-F877-521E-A273D2C00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699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318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318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3ED1F2-4695-5735-E4D8-7069AF4DC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318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tx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4097938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974A3C-B02D-FD3E-0C2A-66C14E773FD5}"/>
              </a:ext>
            </a:extLst>
          </p:cNvPr>
          <p:cNvCxnSpPr>
            <a:cxnSpLocks/>
          </p:cNvCxnSpPr>
          <p:nvPr userDrawn="1"/>
        </p:nvCxnSpPr>
        <p:spPr>
          <a:xfrm>
            <a:off x="8038576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C7ED03-825C-1943-083A-75729A445D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589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6D0FB4-8EE6-E514-E4B2-2266CA22D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589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CF57C96-C251-CDE5-D7AD-231AF6331B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9589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tx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3F79B29-AE05-3225-2AD1-7FC58B06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2414" y="2619883"/>
            <a:ext cx="3233995" cy="332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52EF80F-88C6-0F57-2E7B-71B731AB0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414" y="1905455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3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EF532F1-6C2D-02D6-B035-09B01ED322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2414" y="2271768"/>
            <a:ext cx="3233995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 b="1" i="1">
                <a:solidFill>
                  <a:schemeClr val="tx1"/>
                </a:solidFill>
                <a:latin typeface="Lora SemiBold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Sub Line</a:t>
            </a:r>
          </a:p>
        </p:txBody>
      </p: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3CCCF30E-18AB-7202-5EBE-EA7A4DFB4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0F0064-872E-3D12-044E-D369FB207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4182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F0F341-E203-2453-86F4-AA75ACDBD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3FF0E-8BD7-B152-9E7A-09DAD3497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5" y="1"/>
            <a:ext cx="12187065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0E2E53-F98C-94D4-8878-D4A3828936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1122363"/>
            <a:ext cx="856689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154734"/>
                </a:solidFill>
                <a:latin typeface="Lora SemiBold" pitchFamily="2" charset="77"/>
                <a:ea typeface="Frank Ruhl Libre" pitchFamily="2" charset="-79"/>
                <a:cs typeface="Frank Ruhl Libre" pitchFamily="2" charset="-79"/>
              </a:defRPr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B2C0948-CB90-B0DC-F06D-B444CA538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3602038"/>
            <a:ext cx="856689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154734"/>
                </a:solidFill>
                <a:latin typeface="Century Gothic" panose="020B0502020202020204" pitchFamily="34" charset="0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24C4AE89-2695-72B0-F449-029F3506E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4121" y="6152529"/>
            <a:ext cx="2927551" cy="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9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G + Tex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8D878-325E-E13E-1E54-D128C9B75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699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05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05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4121088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974A3C-B02D-FD3E-0C2A-66C14E773FD5}"/>
              </a:ext>
            </a:extLst>
          </p:cNvPr>
          <p:cNvCxnSpPr>
            <a:cxnSpLocks/>
          </p:cNvCxnSpPr>
          <p:nvPr userDrawn="1"/>
        </p:nvCxnSpPr>
        <p:spPr>
          <a:xfrm>
            <a:off x="8050151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C7ED03-825C-1943-083A-75729A445D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676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6D0FB4-8EE6-E514-E4B2-2266CA22D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0676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3F79B29-AE05-3225-2AD1-7FC58B06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3501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52EF80F-88C6-0F57-2E7B-71B731AB0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3501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72B0E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3 TITLE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D08974C-9538-8A1A-2AC2-F7ED2BC3C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9405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560FF8A-CF37-CA43-0097-24AE491856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74170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30B08BD-8E51-9155-C70E-64190DB7C7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03232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EA0C20-1127-FFB2-E00C-025AE1750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14632B-D28B-CE71-152D-AF3FE9C15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87343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G +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3B932D-6ED8-EDE4-15F5-E32C52054725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E8DC6-AF10-3D74-7FCE-3F4260940150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06D59B-69B8-F059-A18C-88A2D486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5BCA301-BC06-3DD5-48A2-A0F9F6CA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699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B6D34C-01AA-92AA-1E8A-17F94D3F0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05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3B74DB-87A9-4EE9-D3D8-C3BEFA6F00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05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1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EC0CAC-708A-B527-22D6-8428D475A90F}"/>
              </a:ext>
            </a:extLst>
          </p:cNvPr>
          <p:cNvCxnSpPr>
            <a:cxnSpLocks/>
          </p:cNvCxnSpPr>
          <p:nvPr userDrawn="1"/>
        </p:nvCxnSpPr>
        <p:spPr>
          <a:xfrm>
            <a:off x="4121088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974A3C-B02D-FD3E-0C2A-66C14E773FD5}"/>
              </a:ext>
            </a:extLst>
          </p:cNvPr>
          <p:cNvCxnSpPr>
            <a:cxnSpLocks/>
          </p:cNvCxnSpPr>
          <p:nvPr userDrawn="1"/>
        </p:nvCxnSpPr>
        <p:spPr>
          <a:xfrm>
            <a:off x="8050151" y="1905455"/>
            <a:ext cx="0" cy="401023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C7ED03-825C-1943-083A-75729A445D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676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6D0FB4-8EE6-E514-E4B2-2266CA22D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0676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2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3F79B29-AE05-3225-2AD1-7FC58B06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3501" y="4226613"/>
            <a:ext cx="3222902" cy="1689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52EF80F-88C6-0F57-2E7B-71B731AB0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3501" y="3789461"/>
            <a:ext cx="3222902" cy="3663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2000" b="1">
                <a:solidFill>
                  <a:srgbClr val="4195D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COLUMN 3 TITLE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D08974C-9538-8A1A-2AC2-F7ED2BC3C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9405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560FF8A-CF37-CA43-0097-24AE491856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74170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30B08BD-8E51-9155-C70E-64190DB7C7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03232" y="1905455"/>
            <a:ext cx="3222899" cy="17533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1DC33E98-C9EA-C9E6-FAE7-F028DC30F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7FC07B-559F-B291-4217-E10CBA1ED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4106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76D6E7-381D-BF91-7E45-7B405AEC2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6" y="0"/>
            <a:ext cx="12189532" cy="68593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065D40-132E-319F-EDB4-6BA3CADBE6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478" y="1557339"/>
            <a:ext cx="10981045" cy="43330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C0F80D-7AAD-AD0E-F103-527D6700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7002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D6ED4-42EF-A839-4589-3F2D54BF8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5CB5D5A-5830-A4D8-4184-C97E24C7B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81902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1F406A-2269-3B0E-CBD1-4D9F348F5421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CF1C66-3CE3-3AE1-4CA2-27394ECD6C50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9E27EF-C8DA-FA1B-7DBF-0AEEEBFC49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065D40-132E-319F-EDB4-6BA3CADBE6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478" y="1557339"/>
            <a:ext cx="10981045" cy="43330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C0F80D-7AAD-AD0E-F103-527D6700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11067002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3847935C-4FA3-614C-5B46-3B9D3FF00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2EED21-10C6-7E46-6E17-D2C87BCBA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70070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76D6E7-381D-BF91-7E45-7B405AEC2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9530" cy="68593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C0F80D-7AAD-AD0E-F103-527D6700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30" y="779264"/>
            <a:ext cx="11067002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72F04F-61F8-521E-147B-43994A83D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6520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FFD100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F877BB0-D24A-EA2D-EED9-1C05E91F0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6520" y="1965523"/>
            <a:ext cx="1688531" cy="96107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FB04284-AA97-184F-DFE1-52ACA680A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81594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FFD100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832DA12-5E88-E056-EAB1-C2D8F8200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1594" y="1965523"/>
            <a:ext cx="1688531" cy="96107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7AFCC41-7E71-5CCA-553E-E5C74A7C1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1046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FFD100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8343A77-DF00-DA14-1954-46C4AB5FF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046" y="4282228"/>
            <a:ext cx="1688531" cy="9610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411A662-6C0B-32A5-5663-D8337FEAA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3545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FFD100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8E2C73D-F122-AEF6-5574-F631D3CD8B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33545" y="4282228"/>
            <a:ext cx="1688531" cy="9610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30281D-BB64-18EC-E07C-933377033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49BBB8-B06D-FD91-4F73-1F1293A13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46532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827A3E4-7694-DEBF-0D4B-FB8F62BD8F61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72325D-BBD1-30D3-D1D5-71D197775A83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27CCA8-8DED-635E-1C7E-426E5D64B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2C0F80D-7AAD-AD0E-F103-527D6700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30" y="779264"/>
            <a:ext cx="11067002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72F04F-61F8-521E-147B-43994A83D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6520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F877BB0-D24A-EA2D-EED9-1C05E91F0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6520" y="1965523"/>
            <a:ext cx="1688531" cy="96107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FB04284-AA97-184F-DFE1-52ACA680A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81594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832DA12-5E88-E056-EAB1-C2D8F8200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1594" y="1965523"/>
            <a:ext cx="1688531" cy="96107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7AFCC41-7E71-5CCA-553E-E5C74A7C1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1046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8343A77-DF00-DA14-1954-46C4AB5FF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046" y="4282228"/>
            <a:ext cx="1688531" cy="9610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411A662-6C0B-32A5-5663-D8337FEAA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3545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8E2C73D-F122-AEF6-5574-F631D3CD8B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33545" y="4282228"/>
            <a:ext cx="1688531" cy="9610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pic>
        <p:nvPicPr>
          <p:cNvPr id="3" name="Picture 2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E4063333-23C9-3C65-3338-10BA6B343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A081F-BE91-4E4D-6643-18522864EF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648422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1786384-4B8B-AE93-F7AC-32BBFD45C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71450"/>
            <a:ext cx="12192000" cy="668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4F7FB-4DAB-FCA4-A1CD-8C932883575E}"/>
              </a:ext>
            </a:extLst>
          </p:cNvPr>
          <p:cNvSpPr/>
          <p:nvPr userDrawn="1"/>
        </p:nvSpPr>
        <p:spPr>
          <a:xfrm>
            <a:off x="0" y="5440681"/>
            <a:ext cx="12192000" cy="141731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6285"/>
                  <a:lumOff val="33715"/>
                </a:schemeClr>
              </a:gs>
              <a:gs pos="0">
                <a:schemeClr val="tx1">
                  <a:alpha val="0"/>
                  <a:lumMod val="36495"/>
                  <a:lumOff val="63505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9D79F23-4452-A56A-5A0A-FAD869245C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  <p:pic>
        <p:nvPicPr>
          <p:cNvPr id="2" name="Picture 1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B71F9943-C379-6AAA-7AA2-3F1937614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54CA6A-FAB6-8BEC-3B15-E63C27885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1122363"/>
            <a:ext cx="856689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  <a:ea typeface="Frank Ruhl Libre" pitchFamily="2" charset="-79"/>
                <a:cs typeface="Frank Ruhl Libre" pitchFamily="2" charset="-79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EB8BAD-AE41-3365-5AA8-F15F2C73E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3602038"/>
            <a:ext cx="856689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4DFDD-109F-D5EA-CEE6-097E6136C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115" y="6152529"/>
            <a:ext cx="2927564" cy="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F942A7-53B2-5F91-3643-A00826167592}"/>
              </a:ext>
            </a:extLst>
          </p:cNvPr>
          <p:cNvSpPr/>
          <p:nvPr userDrawn="1"/>
        </p:nvSpPr>
        <p:spPr>
          <a:xfrm>
            <a:off x="0" y="-7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C4BC6-33AC-4C1B-BE79-B4B658E9E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3" y="1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DD8DB1-55C6-5968-DF8A-421B03F592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1122363"/>
            <a:ext cx="856689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154734"/>
                </a:solidFill>
                <a:latin typeface="Lora SemiBold" pitchFamily="2" charset="77"/>
                <a:ea typeface="Frank Ruhl Libre" pitchFamily="2" charset="-79"/>
                <a:cs typeface="Frank Ruhl Libre" pitchFamily="2" charset="-79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748863-D2A7-E7F6-D3D6-854414498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3602038"/>
            <a:ext cx="856689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154734"/>
                </a:solidFill>
                <a:latin typeface="Century Gothic" panose="020B0502020202020204" pitchFamily="34" charset="0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F279D641-FDD9-8A43-FD56-F8BC3CAB1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4121" y="6152529"/>
            <a:ext cx="2927551" cy="4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34BAA4-5309-5B83-E0D9-66E735B3847C}"/>
              </a:ext>
            </a:extLst>
          </p:cNvPr>
          <p:cNvGrpSpPr/>
          <p:nvPr userDrawn="1"/>
        </p:nvGrpSpPr>
        <p:grpSpPr>
          <a:xfrm>
            <a:off x="-5477" y="-108155"/>
            <a:ext cx="12202951" cy="2424318"/>
            <a:chOff x="-300625" y="-108155"/>
            <a:chExt cx="12703214" cy="24243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CE9288-77EA-4A16-EB6C-62FA4464A11B}"/>
                </a:ext>
              </a:extLst>
            </p:cNvPr>
            <p:cNvSpPr/>
            <p:nvPr userDrawn="1"/>
          </p:nvSpPr>
          <p:spPr>
            <a:xfrm>
              <a:off x="-300625" y="-108155"/>
              <a:ext cx="12703214" cy="2287334"/>
            </a:xfrm>
            <a:prstGeom prst="rect">
              <a:avLst/>
            </a:prstGeom>
            <a:solidFill>
              <a:srgbClr val="1547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438170-238B-A0FF-E49B-A59F1281371C}"/>
                </a:ext>
              </a:extLst>
            </p:cNvPr>
            <p:cNvSpPr/>
            <p:nvPr userDrawn="1"/>
          </p:nvSpPr>
          <p:spPr>
            <a:xfrm flipV="1">
              <a:off x="-300625" y="2179179"/>
              <a:ext cx="12703214" cy="136984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80AED746-76AB-01EF-A1B4-D421586CD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3602038"/>
            <a:ext cx="856689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331BA53-B0E3-1E4D-37DC-C82AF7B041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16163"/>
            <a:ext cx="12192000" cy="45418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807679-9261-6A01-19FF-4EB85659F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07" y="1148304"/>
            <a:ext cx="8967787" cy="7270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dirty="0">
                <a:solidFill>
                  <a:schemeClr val="bg1"/>
                </a:solidFill>
                <a:latin typeface="Lora SemiBold" pitchFamily="2" charset="77"/>
                <a:ea typeface="Frank Ruhl Libre" pitchFamily="2" charset="-79"/>
                <a:cs typeface="Frank Ruhl Libre" pitchFamily="2" charset="-79"/>
              </a:defRPr>
            </a:lvl1pPr>
            <a:lvl3pPr marL="914400" indent="0">
              <a:buNone/>
              <a:defRPr/>
            </a:lvl3pPr>
          </a:lstStyle>
          <a:p>
            <a:r>
              <a:rPr lang="en-US" b="1" i="0" dirty="0">
                <a:solidFill>
                  <a:schemeClr val="bg1"/>
                </a:solidFill>
                <a:latin typeface="Lora SemiBold" pitchFamily="2" charset="77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3021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07E0E46-4BEA-9194-149E-7C8D1E90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562320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9E56A5E-931A-0745-86BD-0CB49BB458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04" y="1628779"/>
            <a:ext cx="6666195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3" name="Picture 2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B3F6E486-C9F2-018F-A3C7-54F6B30BB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7FCF8-B25B-F51B-D441-7EDD4564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7478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176074-C3BE-4A6E-B535-D9D93A5EB941}"/>
              </a:ext>
            </a:extLst>
          </p:cNvPr>
          <p:cNvGrpSpPr/>
          <p:nvPr userDrawn="1"/>
        </p:nvGrpSpPr>
        <p:grpSpPr>
          <a:xfrm>
            <a:off x="0" y="-7"/>
            <a:ext cx="12192000" cy="6858007"/>
            <a:chOff x="0" y="-7"/>
            <a:chExt cx="12192000" cy="685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AEDD0F-D865-DC86-D255-30A0C7FDDC14}"/>
                </a:ext>
              </a:extLst>
            </p:cNvPr>
            <p:cNvSpPr/>
            <p:nvPr userDrawn="1"/>
          </p:nvSpPr>
          <p:spPr>
            <a:xfrm>
              <a:off x="0" y="-7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E8E13F-416A-95D0-9286-49ACD2BFB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4935" y="1"/>
              <a:ext cx="12187065" cy="6857999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BC22E84-98C9-2268-3258-804D5861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80" y="779264"/>
            <a:ext cx="5623208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22D6FC-18A3-95A5-DA37-A9E8F85848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04" y="1628779"/>
            <a:ext cx="6666195" cy="386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pic>
        <p:nvPicPr>
          <p:cNvPr id="9" name="Picture 8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BC4A3819-1231-EB0A-A350-2C0EBC290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4A6A05-2E31-0BD2-9652-464C303708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324014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2-Col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BD06F7D-E286-4308-B43F-5674DDE18AB6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24B6B-6EA1-0826-F963-DE65D0A09C60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61CD39-2CF3-08F7-AAC3-407B83174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8"/>
            </a:xfrm>
            <a:prstGeom prst="rect">
              <a:avLst/>
            </a:prstGeom>
          </p:spPr>
        </p:pic>
      </p:grp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5F9D803-EAD4-480C-EDA0-88656D019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464" y="1616696"/>
            <a:ext cx="11073073" cy="4198175"/>
          </a:xfrm>
          <a:prstGeom prst="rect">
            <a:avLst/>
          </a:prstGeom>
        </p:spPr>
        <p:txBody>
          <a:bodyPr numCol="2" spcCol="45720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11067003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Logo featuring a solid white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24C1B040-4BB7-FB88-86E9-0E70D2E41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0" y="6152529"/>
            <a:ext cx="2927564" cy="41321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557EDD5-A9B8-0194-65FF-7178483E7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3261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2-Col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BD06F7D-E286-4308-B43F-5674DDE18AB6}"/>
              </a:ext>
            </a:extLst>
          </p:cNvPr>
          <p:cNvGrpSpPr/>
          <p:nvPr userDrawn="1"/>
        </p:nvGrpSpPr>
        <p:grpSpPr>
          <a:xfrm>
            <a:off x="-3882" y="-1"/>
            <a:ext cx="12187063" cy="6858001"/>
            <a:chOff x="-3882" y="-1"/>
            <a:chExt cx="12187063" cy="6858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24B6B-6EA1-0826-F963-DE65D0A09C60}"/>
                </a:ext>
              </a:extLst>
            </p:cNvPr>
            <p:cNvSpPr/>
            <p:nvPr userDrawn="1"/>
          </p:nvSpPr>
          <p:spPr>
            <a:xfrm>
              <a:off x="-3882" y="-1"/>
              <a:ext cx="12187063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61CD39-2CF3-08F7-AAC3-407B83174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3882" y="1"/>
              <a:ext cx="12187063" cy="6857999"/>
            </a:xfrm>
            <a:prstGeom prst="rect">
              <a:avLst/>
            </a:prstGeom>
          </p:spPr>
        </p:pic>
      </p:grp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5F9D803-EAD4-480C-EDA0-88656D019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464" y="1616696"/>
            <a:ext cx="11073073" cy="4198175"/>
          </a:xfrm>
          <a:prstGeom prst="rect">
            <a:avLst/>
          </a:prstGeom>
        </p:spPr>
        <p:txBody>
          <a:bodyPr numCol="2" spcCol="45720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fermentum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ipsum, vel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et.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Morbi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fermentum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diam </a:t>
            </a:r>
            <a:r>
              <a:rPr lang="en-US" dirty="0" err="1"/>
              <a:t>luctus</a:t>
            </a:r>
            <a:r>
              <a:rPr lang="en-US" dirty="0"/>
              <a:t> sed.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44D04A-A201-B5A8-B110-F8495CAD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11067003" cy="778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154734"/>
                </a:solidFill>
                <a:latin typeface="Lora SemiBol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Logo featuring a solid green shield with a V in the center, the words University of Vermont, and the words Larner College of Medicine after it">
            <a:extLst>
              <a:ext uri="{FF2B5EF4-FFF2-40B4-BE49-F238E27FC236}">
                <a16:creationId xmlns:a16="http://schemas.microsoft.com/office/drawing/2014/main" id="{EEFD9C00-F216-711C-C0C5-FDD73619E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096" y="6152529"/>
            <a:ext cx="2927551" cy="41321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ED88CB0-259D-DB3C-227F-8CDF6746D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795" y="6197595"/>
            <a:ext cx="7671614" cy="30697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buNone/>
              <a:defRPr lang="en-US" sz="800" b="1" kern="1200" spc="300" dirty="0" smtClean="0">
                <a:solidFill>
                  <a:srgbClr val="154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 NAME   |  #</a:t>
            </a:r>
          </a:p>
        </p:txBody>
      </p:sp>
    </p:spTree>
    <p:extLst>
      <p:ext uri="{BB962C8B-B14F-4D97-AF65-F5344CB8AC3E}">
        <p14:creationId xmlns:p14="http://schemas.microsoft.com/office/powerpoint/2010/main" val="288765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76C1B2-0DA1-F5D2-6204-9E685D770001}"/>
              </a:ext>
            </a:extLst>
          </p:cNvPr>
          <p:cNvSpPr txBox="1">
            <a:spLocks/>
          </p:cNvSpPr>
          <p:nvPr userDrawn="1"/>
        </p:nvSpPr>
        <p:spPr>
          <a:xfrm>
            <a:off x="502592" y="1122363"/>
            <a:ext cx="8614904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University of</a:t>
            </a:r>
            <a:br>
              <a:rPr lang="en-US" dirty="0"/>
            </a:br>
            <a:r>
              <a:rPr lang="en-US" dirty="0"/>
              <a:t>Vermont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16F94E-748B-7D45-D414-4BE2D60D31AF}"/>
              </a:ext>
            </a:extLst>
          </p:cNvPr>
          <p:cNvSpPr txBox="1">
            <a:spLocks/>
          </p:cNvSpPr>
          <p:nvPr userDrawn="1"/>
        </p:nvSpPr>
        <p:spPr>
          <a:xfrm>
            <a:off x="502592" y="3602038"/>
            <a:ext cx="861490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2022 </a:t>
            </a: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9A093-937E-26ED-13F7-AEC9DD394A0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  <p:sldLayoutId id="2147483684" r:id="rId3"/>
    <p:sldLayoutId id="2147483714" r:id="rId4"/>
    <p:sldLayoutId id="2147483717" r:id="rId5"/>
    <p:sldLayoutId id="2147483649" r:id="rId6"/>
    <p:sldLayoutId id="2147483718" r:id="rId7"/>
    <p:sldLayoutId id="2147483735" r:id="rId8"/>
    <p:sldLayoutId id="2147483700" r:id="rId9"/>
    <p:sldLayoutId id="2147483736" r:id="rId10"/>
    <p:sldLayoutId id="2147483719" r:id="rId11"/>
    <p:sldLayoutId id="2147483737" r:id="rId12"/>
    <p:sldLayoutId id="2147483720" r:id="rId13"/>
    <p:sldLayoutId id="2147483721" r:id="rId14"/>
    <p:sldLayoutId id="2147483733" r:id="rId15"/>
    <p:sldLayoutId id="2147483723" r:id="rId16"/>
    <p:sldLayoutId id="2147483732" r:id="rId17"/>
    <p:sldLayoutId id="2147483722" r:id="rId18"/>
    <p:sldLayoutId id="2147483734" r:id="rId19"/>
    <p:sldLayoutId id="2147483726" r:id="rId20"/>
    <p:sldLayoutId id="2147483731" r:id="rId21"/>
    <p:sldLayoutId id="2147483698" r:id="rId22"/>
    <p:sldLayoutId id="2147483730" r:id="rId23"/>
    <p:sldLayoutId id="2147483728" r:id="rId24"/>
    <p:sldLayoutId id="2147483729" r:id="rId25"/>
    <p:sldLayoutId id="2147483727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medicine.aamc.org/explore-options/specialty-profiles" TargetMode="External"/><Relationship Id="rId2" Type="http://schemas.openxmlformats.org/officeDocument/2006/relationships/hyperlink" Target="http://med.uvm.edu/docs/lcom_specialtyadvising/medical-education-documents/student-affairs/lcom_specialtyadvisors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d.uvm.edu/studentservices/careerplanning/medstudentresearch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vm.edu/studentservices/academicachievement/academicsuccessovervie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CB78-58A7-C663-471C-56F096780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Spaced Repetition Career Information Session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09F87-5DB0-F2FA-A4EB-071DDF88D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7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8B5A-D0B3-34EA-2A43-113226C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11575025" cy="7780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3D2DB-7C87-7A41-9786-751855F53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72568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8B5A-D0B3-34EA-2A43-113226C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996B-199D-7598-6273-ED3D7572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these sessions?</a:t>
            </a:r>
          </a:p>
          <a:p>
            <a:r>
              <a:rPr lang="en-US" dirty="0"/>
              <a:t>Meet the Team</a:t>
            </a:r>
          </a:p>
          <a:p>
            <a:r>
              <a:rPr lang="en-US" dirty="0"/>
              <a:t>Advisors and Career Counselors </a:t>
            </a:r>
          </a:p>
          <a:p>
            <a:r>
              <a:rPr lang="en-US" dirty="0"/>
              <a:t>Residency Application</a:t>
            </a:r>
          </a:p>
          <a:p>
            <a:r>
              <a:rPr lang="en-US" dirty="0"/>
              <a:t>Academic Support </a:t>
            </a:r>
          </a:p>
          <a:p>
            <a:r>
              <a:rPr lang="en-US" dirty="0"/>
              <a:t>Step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3D2DB-7C87-7A41-9786-751855F53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39753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FB54F-006A-EC9B-408F-C3BC9098E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increase visibility and accessibility of career counseling faculty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Especially important for students who don’t have family or close friends in medicine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visibility of extra-curricular scholastic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Moderate Step 1 stress with early discussion and information about school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data indicates dissatisfaction with career information in pre-clinical years of medical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these to be useful!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Please provide feedback if you have thoughts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0C045-C8CD-61AA-A197-C80591D3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these sessions?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07DCE-2260-1064-D01C-AFC01673D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6329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211D-FC10-4293-E1EB-4586C7C4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on the team?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4E9D4-E716-3906-9DA1-22E0556C5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ADCE9-CCA5-2F7C-BBC0-7AB1BB19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8" r="13610"/>
          <a:stretch/>
        </p:blipFill>
        <p:spPr>
          <a:xfrm>
            <a:off x="885566" y="1723101"/>
            <a:ext cx="2398376" cy="2353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D7F70-F678-05B2-32F9-CFB3E3BF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649" y="1723101"/>
            <a:ext cx="2398376" cy="2416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006D8-F08B-B83B-F7B5-6F467BEFC08F}"/>
              </a:ext>
            </a:extLst>
          </p:cNvPr>
          <p:cNvSpPr txBox="1"/>
          <p:nvPr/>
        </p:nvSpPr>
        <p:spPr>
          <a:xfrm>
            <a:off x="885566" y="4205119"/>
            <a:ext cx="339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Dr. Karen George 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OBGYN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Associate Dean for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69516-9FCD-46D3-B8A7-3E197D14872E}"/>
              </a:ext>
            </a:extLst>
          </p:cNvPr>
          <p:cNvSpPr txBox="1"/>
          <p:nvPr/>
        </p:nvSpPr>
        <p:spPr>
          <a:xfrm>
            <a:off x="4439648" y="4205119"/>
            <a:ext cx="329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Dr. Katie Dolbec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Emergency Medicine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Dean for Students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DCEAE8-CF7F-0778-567B-9AAB022B4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9" r="11672"/>
          <a:stretch/>
        </p:blipFill>
        <p:spPr>
          <a:xfrm>
            <a:off x="7993732" y="1717159"/>
            <a:ext cx="2864049" cy="2353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B9F869-B027-EDA9-1DA6-8DCBD14987A4}"/>
              </a:ext>
            </a:extLst>
          </p:cNvPr>
          <p:cNvSpPr txBox="1"/>
          <p:nvPr/>
        </p:nvSpPr>
        <p:spPr>
          <a:xfrm>
            <a:off x="7993732" y="4205119"/>
            <a:ext cx="361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Dr. Lee Rosen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Psychiatry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Student Wellbeing</a:t>
            </a:r>
          </a:p>
        </p:txBody>
      </p:sp>
    </p:spTree>
    <p:extLst>
      <p:ext uri="{BB962C8B-B14F-4D97-AF65-F5344CB8AC3E}">
        <p14:creationId xmlns:p14="http://schemas.microsoft.com/office/powerpoint/2010/main" val="28617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FE9B-0DF4-8B3F-113B-4705A7F2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300" dirty="0"/>
              <a:t>Advisors and Career Counselors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8C5C9-7DD2-8941-1D89-9E65CC10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PCR facilitators are your first stop advisors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Students meet with PCR facilitators throughout Foundations and Clerkship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Backup is Office of Medical Education (OME)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LCOM specialty advisors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Specialty Advising starts December/January of Third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Explore specialties now using </a:t>
            </a:r>
            <a:r>
              <a:rPr lang="en-US" sz="1400" dirty="0">
                <a:hlinkClick r:id="rId3"/>
              </a:rPr>
              <a:t>AAMC Careers in Medicine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Peer Support also available through LCOM Connect! </a:t>
            </a:r>
          </a:p>
          <a:p>
            <a:endParaRPr lang="en-US" sz="14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7C3F8A-818B-B066-FEEA-C20C12D7B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F1042-802B-92B6-08F3-A82C5AC8B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000" y="2301132"/>
            <a:ext cx="2216259" cy="2255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5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0C045-C8CD-61AA-A197-C80591D3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Residency Applications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FB54F-006A-EC9B-408F-C3BC9098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/>
              <a:t>Applications submitted in just over 3 years from now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/>
              <a:t>Attend Careers in Medicine Lunch Series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/>
              <a:t>Research Info coming soon!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/>
              <a:t>Research Contact: </a:t>
            </a:r>
            <a:r>
              <a:rPr lang="en-US" sz="1900">
                <a:hlinkClick r:id="rId2"/>
              </a:rPr>
              <a:t>Dr. Renee Stapleton</a:t>
            </a:r>
            <a:endParaRPr lang="en-US" sz="190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/>
              <a:t>Student data indicates dissatisfaction with career information in pre-clinical years of medical education</a:t>
            </a:r>
          </a:p>
          <a:p>
            <a:pPr>
              <a:lnSpc>
                <a:spcPct val="140000"/>
              </a:lnSpc>
            </a:pPr>
            <a:endParaRPr lang="en-US" sz="19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CD9A267-288F-E93E-0630-32DF252C8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22C30-D1EC-80C3-594B-C5026012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8" r="-2" b="12646"/>
          <a:stretch/>
        </p:blipFill>
        <p:spPr>
          <a:xfrm>
            <a:off x="7953160" y="1986800"/>
            <a:ext cx="2626609" cy="288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22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0C045-C8CD-61AA-A197-C80591D3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9" y="779264"/>
            <a:ext cx="6023259" cy="778075"/>
          </a:xfrm>
        </p:spPr>
        <p:txBody>
          <a:bodyPr anchor="ctr">
            <a:normAutofit/>
          </a:bodyPr>
          <a:lstStyle/>
          <a:p>
            <a:r>
              <a:rPr lang="en-US" dirty="0"/>
              <a:t>Academic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42914-2F6E-0464-7424-23DC6F62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864"/>
          <a:stretch/>
        </p:blipFill>
        <p:spPr>
          <a:xfrm>
            <a:off x="7770602" y="2221416"/>
            <a:ext cx="2199314" cy="2415167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FB54F-006A-EC9B-408F-C3BC9098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79" y="1628779"/>
            <a:ext cx="6977861" cy="3869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Achievement Contact: </a:t>
            </a:r>
            <a:r>
              <a:rPr lang="en-US" dirty="0">
                <a:hlinkClick r:id="rId3"/>
              </a:rPr>
              <a:t>Dr. Tim Moynihan</a:t>
            </a: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Students in Optimizing Learning and Retention Strategies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Individualized Support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Connect with Peer tutors for:</a:t>
            </a:r>
          </a:p>
          <a:p>
            <a:pPr marL="1428750" lvl="2" indent="-285750"/>
            <a:r>
              <a:rPr lang="en-US" dirty="0"/>
              <a:t>Class work</a:t>
            </a:r>
          </a:p>
          <a:p>
            <a:pPr marL="1428750" lvl="2" indent="-285750"/>
            <a:r>
              <a:rPr lang="en-US" dirty="0"/>
              <a:t>Anatomy lab</a:t>
            </a:r>
          </a:p>
          <a:p>
            <a:pPr marL="1428750" lvl="2" indent="-285750"/>
            <a:r>
              <a:rPr lang="en-US" dirty="0"/>
              <a:t>Anki tutorials</a:t>
            </a:r>
          </a:p>
          <a:p>
            <a:pPr marL="1428750" lvl="2" indent="-285750"/>
            <a:r>
              <a:rPr lang="en-US" dirty="0"/>
              <a:t>Test taking strategies and more!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1AA9534-E6E6-0FA7-469D-D3146D6AB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4795" y="6197595"/>
            <a:ext cx="7671614" cy="306975"/>
          </a:xfrm>
        </p:spPr>
        <p:txBody>
          <a:bodyPr/>
          <a:lstStyle/>
          <a:p>
            <a:r>
              <a:rPr lang="en-US" dirty="0"/>
              <a:t>Office of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73148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0C045-C8CD-61AA-A197-C80591D3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C650D2-3F37-DC29-1093-7381FF96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Students take Step 1 in February / Early March of 2</a:t>
            </a:r>
            <a:r>
              <a:rPr lang="en-US" sz="2300" baseline="30000" dirty="0"/>
              <a:t>nd</a:t>
            </a:r>
            <a:r>
              <a:rPr lang="en-US" sz="2300" dirty="0"/>
              <a:t>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School provides </a:t>
            </a:r>
            <a:r>
              <a:rPr lang="en-US" sz="2300" dirty="0" err="1"/>
              <a:t>UWorld</a:t>
            </a:r>
            <a:r>
              <a:rPr lang="en-US" sz="2300" dirty="0"/>
              <a:t> access starting summer before 2</a:t>
            </a:r>
            <a:r>
              <a:rPr lang="en-US" sz="2300" baseline="30000" dirty="0"/>
              <a:t>nd</a:t>
            </a:r>
            <a:r>
              <a:rPr lang="en-US" sz="2300" dirty="0"/>
              <a:t>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Factors associated with being prepared for Step 1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Class attendance and engagement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Managing stress around exams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Use of Uworld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Step1 is one part of residency application but there is much more to your application and to becoming a doctor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Leadership Experience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Community Service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Research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Step 2 (actually has a score)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Letters of Recommendation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13CB3C8-EDC8-92ED-376A-050EBD1B7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6351C-489E-7335-D756-BD1DCA89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082" y="2179418"/>
            <a:ext cx="2475034" cy="2487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6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EECA-76E9-1398-FA46-915DE8A8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Debrief </a:t>
            </a:r>
            <a:r>
              <a:rPr lang="en-US" dirty="0"/>
              <a:t>Session w/ Student Education Committee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E672C-BABF-3C99-FD56-BA3944605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Office of Medical Education</a:t>
            </a:r>
          </a:p>
        </p:txBody>
      </p:sp>
      <p:pic>
        <p:nvPicPr>
          <p:cNvPr id="10" name="Picture 9" descr="A qr code on a blue background">
            <a:extLst>
              <a:ext uri="{FF2B5EF4-FFF2-40B4-BE49-F238E27FC236}">
                <a16:creationId xmlns:a16="http://schemas.microsoft.com/office/drawing/2014/main" id="{71572F8C-2631-164F-EAAF-1CA591C2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36" y="1633879"/>
            <a:ext cx="5073771" cy="50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9315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Vermont Exec Template 22">
  <a:themeElements>
    <a:clrScheme name="UVM Template">
      <a:dk1>
        <a:srgbClr val="000000"/>
      </a:dk1>
      <a:lt1>
        <a:srgbClr val="FFFFFF"/>
      </a:lt1>
      <a:dk2>
        <a:srgbClr val="154734"/>
      </a:dk2>
      <a:lt2>
        <a:srgbClr val="F7F7F7"/>
      </a:lt2>
      <a:accent1>
        <a:srgbClr val="71B0E0"/>
      </a:accent1>
      <a:accent2>
        <a:srgbClr val="4C9DD6"/>
      </a:accent2>
      <a:accent3>
        <a:srgbClr val="F7F7F7"/>
      </a:accent3>
      <a:accent4>
        <a:srgbClr val="DC582A"/>
      </a:accent4>
      <a:accent5>
        <a:srgbClr val="00303C"/>
      </a:accent5>
      <a:accent6>
        <a:srgbClr val="FFD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VM22_PPT_Template_SVG" id="{E61C691F-A77F-A148-8FDB-B61DD208C958}" vid="{39546C88-0921-1F4E-A650-D1BE9CBFA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018194C84BCD41B31C4CA5B111AF6B" ma:contentTypeVersion="18" ma:contentTypeDescription="Create a new document." ma:contentTypeScope="" ma:versionID="e273aab5a051c764d7802cac6069a3ba">
  <xsd:schema xmlns:xsd="http://www.w3.org/2001/XMLSchema" xmlns:xs="http://www.w3.org/2001/XMLSchema" xmlns:p="http://schemas.microsoft.com/office/2006/metadata/properties" xmlns:ns2="6ab9315b-f42e-4980-a1e2-02bacae45b9a" xmlns:ns3="d8727b21-88af-4ee6-9761-015ccc0d1fce" targetNamespace="http://schemas.microsoft.com/office/2006/metadata/properties" ma:root="true" ma:fieldsID="56261facc5bad89cb333db39ad9ecfd3" ns2:_="" ns3:_="">
    <xsd:import namespace="6ab9315b-f42e-4980-a1e2-02bacae45b9a"/>
    <xsd:import namespace="d8727b21-88af-4ee6-9761-015ccc0d1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9315b-f42e-4980-a1e2-02bacae45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e77d114-7286-4773-b3f3-9b1cc7669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27b21-88af-4ee6-9761-015ccc0d1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efbc31-c19e-4624-a787-ad1d36c01f3e}" ma:internalName="TaxCatchAll" ma:showField="CatchAllData" ma:web="d8727b21-88af-4ee6-9761-015ccc0d1f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27b21-88af-4ee6-9761-015ccc0d1fce" xsi:nil="true"/>
    <lcf76f155ced4ddcb4097134ff3c332f xmlns="6ab9315b-f42e-4980-a1e2-02bacae45b9a">
      <Terms xmlns="http://schemas.microsoft.com/office/infopath/2007/PartnerControls"/>
    </lcf76f155ced4ddcb4097134ff3c332f>
    <SharedWithUsers xmlns="d8727b21-88af-4ee6-9761-015ccc0d1fce">
      <UserInfo>
        <DisplayName>Catherine Finley Woodruff</DisplayName>
        <AccountId>798</AccountId>
        <AccountType/>
      </UserInfo>
      <UserInfo>
        <DisplayName>Caylin McCamp (she/her)</DisplayName>
        <AccountId>132</AccountId>
        <AccountType/>
      </UserInfo>
      <UserInfo>
        <DisplayName>Abby Bleything</DisplayName>
        <AccountId>940</AccountId>
        <AccountType/>
      </UserInfo>
      <UserInfo>
        <DisplayName>Corey Berman</DisplayName>
        <AccountId>941</AccountId>
        <AccountType/>
      </UserInfo>
      <UserInfo>
        <DisplayName>Casey Smith</DisplayName>
        <AccountId>942</AccountId>
        <AccountType/>
      </UserInfo>
      <UserInfo>
        <DisplayName>Gioia Thompson (she/her)</DisplayName>
        <AccountId>943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056AC-E6CB-437D-BCD9-12D5DA7E4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b9315b-f42e-4980-a1e2-02bacae45b9a"/>
    <ds:schemaRef ds:uri="d8727b21-88af-4ee6-9761-015ccc0d1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413AD4-741F-4F1E-8C6B-35B3DB54C670}">
  <ds:schemaRefs>
    <ds:schemaRef ds:uri="6ab9315b-f42e-4980-a1e2-02bacae45b9a"/>
    <ds:schemaRef ds:uri="d8727b21-88af-4ee6-9761-015ccc0d1f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88DFDA-B011-4311-854D-E822A58387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393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Century Gothic</vt:lpstr>
      <vt:lpstr>Lora SemiBold</vt:lpstr>
      <vt:lpstr>Poppins Medium</vt:lpstr>
      <vt:lpstr>Times New Roman</vt:lpstr>
      <vt:lpstr>University of Vermont Exec Template 22</vt:lpstr>
      <vt:lpstr>Spaced Repetition Career Information Session #1 </vt:lpstr>
      <vt:lpstr>Agenda</vt:lpstr>
      <vt:lpstr>Why these sessions?</vt:lpstr>
      <vt:lpstr>Who is on the team?</vt:lpstr>
      <vt:lpstr>Advisors and Career Counselors </vt:lpstr>
      <vt:lpstr>Residency Applications</vt:lpstr>
      <vt:lpstr>Academic Support</vt:lpstr>
      <vt:lpstr>Step 1</vt:lpstr>
      <vt:lpstr>Debrief Session w/ Student Education Committee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Silfies (he/him)</dc:creator>
  <cp:lastModifiedBy>Multani, Harsimran</cp:lastModifiedBy>
  <cp:revision>49</cp:revision>
  <dcterms:created xsi:type="dcterms:W3CDTF">2024-02-13T17:54:54Z</dcterms:created>
  <dcterms:modified xsi:type="dcterms:W3CDTF">2025-08-06T01:06:49Z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0x0101007C018194C84BCD41B31C4CA5B111AF6B</vt:lpwstr>
  </property>
  <property fmtid="{D5CDD505-2E9C-101B-9397-08002B2CF9AE}" pid="3" name="MediaServiceImageTags">
    <vt:lpwstr/>
  </property>
</Properties>
</file>