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8"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734"/>
    <a:srgbClr val="007055"/>
    <a:srgbClr val="11736E"/>
    <a:srgbClr val="415D1C"/>
    <a:srgbClr val="47651E"/>
    <a:srgbClr val="426532"/>
    <a:srgbClr val="5B8A45"/>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8568E2-FE94-594E-8D17-42B3D90A5BF0}" v="59" dt="2024-08-29T19:41:40.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17" autoAdjust="0"/>
    <p:restoredTop sz="94587" autoAdjust="0"/>
  </p:normalViewPr>
  <p:slideViewPr>
    <p:cSldViewPr snapToGrid="0" snapToObjects="1" showGuides="1">
      <p:cViewPr varScale="1">
        <p:scale>
          <a:sx n="10" d="100"/>
          <a:sy n="10" d="100"/>
        </p:scale>
        <p:origin x="1088" y="-336"/>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7/28/2025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7/28/2025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6632EE-39C3-DD2C-0EE8-B41B66729BE1}"/>
              </a:ext>
            </a:extLst>
          </p:cNvPr>
          <p:cNvSpPr/>
          <p:nvPr userDrawn="1"/>
        </p:nvSpPr>
        <p:spPr>
          <a:xfrm>
            <a:off x="0" y="0"/>
            <a:ext cx="43891200" cy="4809067"/>
          </a:xfrm>
          <a:prstGeom prst="rect">
            <a:avLst/>
          </a:prstGeom>
          <a:solidFill>
            <a:srgbClr val="1547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5">
            <a:extLst>
              <a:ext uri="{FF2B5EF4-FFF2-40B4-BE49-F238E27FC236}">
                <a16:creationId xmlns:a16="http://schemas.microsoft.com/office/drawing/2014/main" id="{241F537E-2C4C-D766-C6AB-77C1DBE905CC}"/>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31428288" y="1341786"/>
            <a:ext cx="11008342" cy="2140061"/>
          </a:xfrm>
          <a:prstGeom prst="rect">
            <a:avLst/>
          </a:prstGeom>
        </p:spPr>
      </p:pic>
      <p:sp>
        <p:nvSpPr>
          <p:cNvPr id="5" name="Text Placeholder 76">
            <a:extLst>
              <a:ext uri="{FF2B5EF4-FFF2-40B4-BE49-F238E27FC236}">
                <a16:creationId xmlns:a16="http://schemas.microsoft.com/office/drawing/2014/main" id="{5C96A781-AA91-19C5-95AE-2216334ECCAD}"/>
              </a:ext>
            </a:extLst>
          </p:cNvPr>
          <p:cNvSpPr>
            <a:spLocks noGrp="1"/>
          </p:cNvSpPr>
          <p:nvPr>
            <p:ph type="body" sz="quarter" idx="151" hasCustomPrompt="1"/>
          </p:nvPr>
        </p:nvSpPr>
        <p:spPr>
          <a:xfrm>
            <a:off x="1424091" y="2560319"/>
            <a:ext cx="27676287" cy="792477"/>
          </a:xfrm>
          <a:prstGeom prst="rect">
            <a:avLst/>
          </a:prstGeom>
        </p:spPr>
        <p:txBody>
          <a:bodyPr>
            <a:normAutofit/>
          </a:bodyPr>
          <a:lstStyle>
            <a:lvl1pPr marL="0" indent="0" algn="l">
              <a:buFontTx/>
              <a:buNone/>
              <a:defRPr sz="4800" baseline="0">
                <a:solidFill>
                  <a:schemeClr val="bg1"/>
                </a:solidFill>
                <a:latin typeface="Roboto" panose="02000000000000000000" pitchFamily="2"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 name="Rectangle 5">
            <a:extLst>
              <a:ext uri="{FF2B5EF4-FFF2-40B4-BE49-F238E27FC236}">
                <a16:creationId xmlns:a16="http://schemas.microsoft.com/office/drawing/2014/main" id="{38E06D57-BFBA-9FE8-82DC-8068557285CD}"/>
              </a:ext>
            </a:extLst>
          </p:cNvPr>
          <p:cNvSpPr/>
          <p:nvPr userDrawn="1"/>
        </p:nvSpPr>
        <p:spPr>
          <a:xfrm>
            <a:off x="574158" y="32260032"/>
            <a:ext cx="4380614" cy="6583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CE826853-6509-9F78-9998-4EE7332725A7}"/>
              </a:ext>
            </a:extLst>
          </p:cNvPr>
          <p:cNvSpPr>
            <a:spLocks noGrp="1"/>
          </p:cNvSpPr>
          <p:nvPr>
            <p:ph type="title"/>
          </p:nvPr>
        </p:nvSpPr>
        <p:spPr>
          <a:xfrm>
            <a:off x="1424088" y="1097280"/>
            <a:ext cx="27676289" cy="1208087"/>
          </a:xfrm>
          <a:prstGeom prst="rect">
            <a:avLst/>
          </a:prstGeom>
        </p:spPr>
        <p:txBody>
          <a:bodyPr/>
          <a:lstStyle>
            <a:lvl1pPr algn="l">
              <a:defRPr sz="7800" b="1" i="0" baseline="0">
                <a:latin typeface="Roboto" panose="02000000000000000000" pitchFamily="2" charset="0"/>
              </a:defRPr>
            </a:lvl1pPr>
          </a:lstStyle>
          <a:p>
            <a:r>
              <a:rPr lang="en-US" dirty="0"/>
              <a:t>Click to edit Master title style</a:t>
            </a:r>
          </a:p>
        </p:txBody>
      </p:sp>
      <p:sp>
        <p:nvSpPr>
          <p:cNvPr id="8" name="Text Placeholder 76">
            <a:extLst>
              <a:ext uri="{FF2B5EF4-FFF2-40B4-BE49-F238E27FC236}">
                <a16:creationId xmlns:a16="http://schemas.microsoft.com/office/drawing/2014/main" id="{1AD8AA43-2CF5-4D08-1569-F74322FC394F}"/>
              </a:ext>
            </a:extLst>
          </p:cNvPr>
          <p:cNvSpPr>
            <a:spLocks noGrp="1"/>
          </p:cNvSpPr>
          <p:nvPr>
            <p:ph type="body" sz="quarter" idx="152" hasCustomPrompt="1"/>
          </p:nvPr>
        </p:nvSpPr>
        <p:spPr>
          <a:xfrm>
            <a:off x="1424091" y="3535679"/>
            <a:ext cx="27676287" cy="792477"/>
          </a:xfrm>
          <a:prstGeom prst="rect">
            <a:avLst/>
          </a:prstGeom>
        </p:spPr>
        <p:txBody>
          <a:bodyPr>
            <a:normAutofit/>
          </a:bodyPr>
          <a:lstStyle>
            <a:lvl1pPr marL="0" indent="0" algn="l">
              <a:buFontTx/>
              <a:buNone/>
              <a:defRPr sz="4800" baseline="0">
                <a:solidFill>
                  <a:schemeClr val="bg1"/>
                </a:solidFill>
                <a:latin typeface="Roboto" panose="02000000000000000000" pitchFamily="2"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b="0" i="0">
                <a:latin typeface="Roboto" panose="02000000000000000000" pitchFamily="2"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oleObject" Target="../embeddings/oleObject1.bin"/><Relationship Id="rId12" Type="http://schemas.openxmlformats.org/officeDocument/2006/relationships/image" Target="../media/image7.wmf"/><Relationship Id="rId17" Type="http://schemas.openxmlformats.org/officeDocument/2006/relationships/image" Target="../media/image10.jpeg"/><Relationship Id="rId2" Type="http://schemas.openxmlformats.org/officeDocument/2006/relationships/theme" Target="../theme/theme1.xml"/><Relationship Id="rId16" Type="http://schemas.openxmlformats.org/officeDocument/2006/relationships/hyperlink" Target="http://www.facebook.com/pages/PosterPresentationscom/217914411419?v=app_4949752878&amp;ref=ts"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oleObject" Target="../embeddings/oleObject3.bin"/><Relationship Id="rId5" Type="http://schemas.openxmlformats.org/officeDocument/2006/relationships/image" Target="../media/image3.png"/><Relationship Id="rId15" Type="http://schemas.openxmlformats.org/officeDocument/2006/relationships/image" Target="../media/image9.wmf"/><Relationship Id="rId10" Type="http://schemas.openxmlformats.org/officeDocument/2006/relationships/image" Target="../media/image6.wmf"/><Relationship Id="rId4" Type="http://schemas.openxmlformats.org/officeDocument/2006/relationships/image" Target="../media/image2.png"/><Relationship Id="rId9" Type="http://schemas.openxmlformats.org/officeDocument/2006/relationships/oleObject" Target="../embeddings/oleObject2.bin"/><Relationship Id="rId14" Type="http://schemas.openxmlformats.org/officeDocument/2006/relationships/oleObject" Target="../embeddings/oleObject4.bin"/></Relationships>
</file>

<file path=ppt/slideMasters/_rels/slideMaster2.xml.rels><?xml version="1.0" encoding="UTF-8" standalone="yes"?>
<Relationships xmlns="http://schemas.openxmlformats.org/package/2006/relationships"><Relationship Id="rId8"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4.png"/><Relationship Id="rId3" Type="http://schemas.openxmlformats.org/officeDocument/2006/relationships/oleObject" Target="../embeddings/oleObject3.bin"/><Relationship Id="rId7" Type="http://schemas.openxmlformats.org/officeDocument/2006/relationships/image" Target="../media/image9.wmf"/><Relationship Id="rId12" Type="http://schemas.openxmlformats.org/officeDocument/2006/relationships/image" Target="../media/image3.png"/><Relationship Id="rId17" Type="http://schemas.openxmlformats.org/officeDocument/2006/relationships/image" Target="../media/image6.wmf"/><Relationship Id="rId2" Type="http://schemas.openxmlformats.org/officeDocument/2006/relationships/theme" Target="../theme/theme2.xml"/><Relationship Id="rId16"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5.bin"/><Relationship Id="rId11" Type="http://schemas.openxmlformats.org/officeDocument/2006/relationships/image" Target="../media/image2.png"/><Relationship Id="rId5" Type="http://schemas.openxmlformats.org/officeDocument/2006/relationships/image" Target="../media/image8.png"/><Relationship Id="rId15" Type="http://schemas.openxmlformats.org/officeDocument/2006/relationships/image" Target="../media/image5.wmf"/><Relationship Id="rId10" Type="http://schemas.openxmlformats.org/officeDocument/2006/relationships/image" Target="../media/image1.png"/><Relationship Id="rId4" Type="http://schemas.openxmlformats.org/officeDocument/2006/relationships/image" Target="../media/image7.wmf"/><Relationship Id="rId9" Type="http://schemas.openxmlformats.org/officeDocument/2006/relationships/image" Target="../media/image10.jpeg"/><Relationship Id="rId1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4.png"/><Relationship Id="rId3" Type="http://schemas.openxmlformats.org/officeDocument/2006/relationships/oleObject" Target="../embeddings/oleObject3.bin"/><Relationship Id="rId7" Type="http://schemas.openxmlformats.org/officeDocument/2006/relationships/image" Target="../media/image9.wmf"/><Relationship Id="rId12" Type="http://schemas.openxmlformats.org/officeDocument/2006/relationships/image" Target="../media/image3.png"/><Relationship Id="rId17" Type="http://schemas.openxmlformats.org/officeDocument/2006/relationships/image" Target="../media/image6.wmf"/><Relationship Id="rId2" Type="http://schemas.openxmlformats.org/officeDocument/2006/relationships/theme" Target="../theme/theme3.xml"/><Relationship Id="rId16" Type="http://schemas.openxmlformats.org/officeDocument/2006/relationships/oleObject" Target="../embeddings/oleObject2.bin"/><Relationship Id="rId1" Type="http://schemas.openxmlformats.org/officeDocument/2006/relationships/slideLayout" Target="../slideLayouts/slideLayout3.xml"/><Relationship Id="rId6" Type="http://schemas.openxmlformats.org/officeDocument/2006/relationships/oleObject" Target="../embeddings/oleObject5.bin"/><Relationship Id="rId11" Type="http://schemas.openxmlformats.org/officeDocument/2006/relationships/image" Target="../media/image2.png"/><Relationship Id="rId5" Type="http://schemas.openxmlformats.org/officeDocument/2006/relationships/image" Target="../media/image8.png"/><Relationship Id="rId15" Type="http://schemas.openxmlformats.org/officeDocument/2006/relationships/image" Target="../media/image5.wmf"/><Relationship Id="rId10" Type="http://schemas.openxmlformats.org/officeDocument/2006/relationships/image" Target="../media/image1.png"/><Relationship Id="rId4" Type="http://schemas.openxmlformats.org/officeDocument/2006/relationships/image" Target="../media/image7.wmf"/><Relationship Id="rId9" Type="http://schemas.openxmlformats.org/officeDocument/2006/relationships/image" Target="../media/image10.jpeg"/><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50800" y="-55065"/>
            <a:ext cx="43942000" cy="4855665"/>
          </a:xfrm>
          <a:prstGeom prst="rect">
            <a:avLst/>
          </a:prstGeom>
          <a:solidFill>
            <a:srgbClr val="007055"/>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41436"/>
          </a:xfrm>
          <a:prstGeom prst="rect">
            <a:avLst/>
          </a:prstGeom>
          <a:noFill/>
          <a:ln w="9525">
            <a:solidFill>
              <a:schemeClr val="accent5">
                <a:lumMod val="50000"/>
              </a:schemeClr>
            </a:solidFill>
            <a:miter lim="800000"/>
            <a:headEnd/>
            <a:tailEnd/>
          </a:ln>
          <a:effectLst/>
        </p:spPr>
        <p:txBody>
          <a:bodyPr lIns="91263" tIns="45623" rIns="91263" bIns="45623">
            <a:spAutoFit/>
          </a:bodyPr>
          <a:lstStyle/>
          <a:p>
            <a:pPr eaLnBrk="0" hangingPunct="0">
              <a:lnSpc>
                <a:spcPct val="65000"/>
              </a:lnSpc>
              <a:spcBef>
                <a:spcPct val="50000"/>
              </a:spcBef>
              <a:defRPr/>
            </a:pPr>
            <a:r>
              <a:rPr lang="en-US" sz="500" b="0" i="0" dirty="0">
                <a:solidFill>
                  <a:schemeClr val="bg1">
                    <a:lumMod val="75000"/>
                  </a:schemeClr>
                </a:solidFill>
                <a:latin typeface="Roboto" panose="02000000000000000000" pitchFamily="2" charset="0"/>
              </a:rPr>
              <a:t>RESEARCH POSTER PRESENTATION DESIGN © 2012</a:t>
            </a:r>
          </a:p>
          <a:p>
            <a:pPr eaLnBrk="0" hangingPunct="0">
              <a:lnSpc>
                <a:spcPct val="65000"/>
              </a:lnSpc>
              <a:spcBef>
                <a:spcPct val="50000"/>
              </a:spcBef>
              <a:defRPr/>
            </a:pPr>
            <a:r>
              <a:rPr lang="en-US" sz="1100" b="0" i="0" dirty="0">
                <a:solidFill>
                  <a:schemeClr val="bg1">
                    <a:lumMod val="75000"/>
                  </a:schemeClr>
                </a:solidFill>
                <a:latin typeface="Roboto" panose="02000000000000000000" pitchFamily="2" charset="0"/>
              </a:rPr>
              <a:t>www.PosterPresentations.com</a:t>
            </a:r>
          </a:p>
        </p:txBody>
      </p:sp>
      <p:sp>
        <p:nvSpPr>
          <p:cNvPr id="2" name="Rounded Rectangle 1"/>
          <p:cNvSpPr/>
          <p:nvPr userDrawn="1"/>
        </p:nvSpPr>
        <p:spPr>
          <a:xfrm>
            <a:off x="599610" y="5475145"/>
            <a:ext cx="13405104" cy="26736675"/>
          </a:xfrm>
          <a:prstGeom prst="roundRect">
            <a:avLst>
              <a:gd name="adj" fmla="val 0"/>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0" i="0" spc="0" dirty="0">
                  <a:solidFill>
                    <a:srgbClr val="FF0000"/>
                  </a:solidFill>
                  <a:latin typeface="Roboto" panose="02000000000000000000" pitchFamily="2" charset="0"/>
                </a:rPr>
                <a:t>(—THIS SIDEBAR DOES NOT PRINT—)</a:t>
              </a:r>
              <a:endParaRPr lang="en-US" sz="3200" b="0" i="0" spc="60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DESIGN</a:t>
              </a:r>
              <a:r>
                <a:rPr lang="en-US" sz="4000" b="0" i="0" spc="600" baseline="0" dirty="0">
                  <a:solidFill>
                    <a:schemeClr val="bg1"/>
                  </a:solidFill>
                  <a:latin typeface="Roboto" panose="02000000000000000000" pitchFamily="2" charset="0"/>
                </a:rPr>
                <a:t> </a:t>
              </a:r>
              <a:r>
                <a:rPr lang="en-US" sz="4000" b="0" i="0" spc="600" dirty="0">
                  <a:solidFill>
                    <a:schemeClr val="bg1"/>
                  </a:solidFill>
                  <a:latin typeface="Roboto" panose="02000000000000000000" pitchFamily="2" charset="0"/>
                </a:rPr>
                <a:t>GUIDE</a:t>
              </a:r>
            </a:p>
            <a:p>
              <a:pPr algn="ctr"/>
              <a:endParaRPr lang="en-US" sz="2800" b="0" i="0" dirty="0">
                <a:latin typeface="Roboto" panose="02000000000000000000" pitchFamily="2" charset="0"/>
              </a:endParaRPr>
            </a:p>
            <a:p>
              <a:pPr defTabSz="3765639"/>
              <a:r>
                <a:rPr lang="en-US" sz="2800" b="0" i="0" dirty="0">
                  <a:latin typeface="Roboto" panose="02000000000000000000" pitchFamily="2" charset="0"/>
                </a:rPr>
                <a:t>This PowerPoint</a:t>
              </a:r>
              <a:r>
                <a:rPr lang="en-US" sz="2800" b="0" i="0" baseline="0" dirty="0">
                  <a:latin typeface="Roboto" panose="02000000000000000000" pitchFamily="2" charset="0"/>
                </a:rPr>
                <a:t> </a:t>
              </a:r>
              <a:r>
                <a:rPr lang="en-US" sz="2800" b="0" i="0" dirty="0">
                  <a:latin typeface="Roboto" panose="02000000000000000000" pitchFamily="2" charset="0"/>
                </a:rPr>
                <a:t>2007 template produces</a:t>
              </a:r>
              <a:r>
                <a:rPr lang="en-US" sz="2800" b="0" i="0" baseline="0" dirty="0">
                  <a:latin typeface="Roboto" panose="02000000000000000000" pitchFamily="2" charset="0"/>
                </a:rPr>
                <a:t> </a:t>
              </a:r>
              <a:r>
                <a:rPr lang="en-US" sz="2800" b="0" i="0" dirty="0">
                  <a:latin typeface="Roboto" panose="02000000000000000000" pitchFamily="2" charset="0"/>
                </a:rPr>
                <a:t>a 36”x48” presentation poster. You</a:t>
              </a:r>
              <a:r>
                <a:rPr lang="en-US" sz="2800" b="0" i="0" baseline="0" dirty="0">
                  <a:latin typeface="Roboto" panose="02000000000000000000" pitchFamily="2" charset="0"/>
                </a:rPr>
                <a:t> can u</a:t>
              </a:r>
              <a:r>
                <a:rPr lang="en-US" sz="2800" b="0" i="0" dirty="0">
                  <a:latin typeface="Roboto" panose="02000000000000000000" pitchFamily="2" charset="0"/>
                </a:rPr>
                <a:t>se</a:t>
              </a:r>
              <a:r>
                <a:rPr lang="en-US" sz="2800" b="0" i="0" baseline="0" dirty="0">
                  <a:latin typeface="Roboto" panose="02000000000000000000" pitchFamily="2" charset="0"/>
                </a:rPr>
                <a:t> it to create your research poster and </a:t>
              </a:r>
              <a:r>
                <a:rPr lang="en-US" sz="2800" b="0" i="0" dirty="0">
                  <a:latin typeface="Roboto" panose="02000000000000000000" pitchFamily="2" charset="0"/>
                </a:rPr>
                <a:t>save valuable time placing titles, subtitles,</a:t>
              </a:r>
              <a:r>
                <a:rPr lang="en-US" sz="2800" b="0" i="0" baseline="0" dirty="0">
                  <a:latin typeface="Roboto" panose="02000000000000000000" pitchFamily="2" charset="0"/>
                </a:rPr>
                <a:t> text, and graphics</a:t>
              </a:r>
              <a:r>
                <a:rPr lang="en-US" sz="2800" b="0" i="0" dirty="0">
                  <a:latin typeface="Roboto" panose="02000000000000000000" pitchFamily="2" charset="0"/>
                </a:rPr>
                <a:t>. </a:t>
              </a:r>
            </a:p>
            <a:p>
              <a:pPr defTabSz="3765639"/>
              <a:endParaRPr lang="en-US" sz="2800" b="0" i="0" dirty="0">
                <a:latin typeface="Roboto" panose="02000000000000000000" pitchFamily="2" charset="0"/>
              </a:endParaRPr>
            </a:p>
            <a:p>
              <a:pPr defTabSz="4389219"/>
              <a:r>
                <a:rPr lang="en-US" sz="2800" b="0" i="0" dirty="0">
                  <a:latin typeface="Roboto" panose="02000000000000000000" pitchFamily="2" charset="0"/>
                </a:rPr>
                <a:t>We provide a series of online tutorials that will guide you through the poster design process and answer your poster production questions. To view our template tutorials, go online to </a:t>
              </a:r>
              <a:r>
                <a:rPr lang="en-US" sz="2800" b="0" i="0" dirty="0">
                  <a:solidFill>
                    <a:srgbClr val="FFC000"/>
                  </a:solidFill>
                  <a:latin typeface="Roboto" panose="02000000000000000000" pitchFamily="2" charset="0"/>
                </a:rPr>
                <a:t>PosterPresentations.com</a:t>
              </a:r>
              <a:r>
                <a:rPr lang="en-US" sz="2800" b="0" i="0" dirty="0">
                  <a:solidFill>
                    <a:schemeClr val="bg1"/>
                  </a:solidFill>
                  <a:latin typeface="Roboto" panose="02000000000000000000" pitchFamily="2" charset="0"/>
                </a:rPr>
                <a:t> and click on HELP DESK.</a:t>
              </a:r>
            </a:p>
            <a:p>
              <a:pPr defTabSz="4389219"/>
              <a:endParaRPr lang="en-US" sz="2800" b="0" i="0" dirty="0">
                <a:latin typeface="Roboto" panose="02000000000000000000" pitchFamily="2" charset="0"/>
              </a:endParaRPr>
            </a:p>
            <a:p>
              <a:pPr defTabSz="4389219"/>
              <a:r>
                <a:rPr lang="en-US" sz="2800" b="0" i="0" dirty="0">
                  <a:solidFill>
                    <a:schemeClr val="bg1"/>
                  </a:solidFill>
                  <a:latin typeface="Roboto" panose="02000000000000000000" pitchFamily="2" charset="0"/>
                </a:rPr>
                <a:t>When</a:t>
              </a:r>
              <a:r>
                <a:rPr lang="en-US" sz="2800" b="0" i="0" baseline="0" dirty="0">
                  <a:solidFill>
                    <a:schemeClr val="bg1"/>
                  </a:solidFill>
                  <a:latin typeface="Roboto" panose="02000000000000000000" pitchFamily="2" charset="0"/>
                </a:rPr>
                <a:t> you are ready to print your poster</a:t>
              </a:r>
              <a:r>
                <a:rPr lang="en-US" sz="2800" b="0" i="0" dirty="0">
                  <a:solidFill>
                    <a:schemeClr val="bg1"/>
                  </a:solidFill>
                  <a:latin typeface="Roboto" panose="02000000000000000000" pitchFamily="2" charset="0"/>
                </a:rPr>
                <a:t>,</a:t>
              </a:r>
              <a:r>
                <a:rPr lang="en-US" sz="2800" b="0" i="0" baseline="0" dirty="0">
                  <a:solidFill>
                    <a:schemeClr val="bg1"/>
                  </a:solidFill>
                  <a:latin typeface="Roboto" panose="02000000000000000000" pitchFamily="2" charset="0"/>
                </a:rPr>
                <a:t> go online to </a:t>
              </a:r>
              <a:r>
                <a:rPr lang="en-US" sz="2800" b="0" i="0" dirty="0">
                  <a:solidFill>
                    <a:schemeClr val="bg1"/>
                  </a:solidFill>
                  <a:latin typeface="Roboto" panose="02000000000000000000" pitchFamily="2" charset="0"/>
                </a:rPr>
                <a:t>PosterPresentations.com</a:t>
              </a:r>
              <a:br>
                <a:rPr lang="en-US" sz="2800" b="0" i="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l" defTabSz="3765639"/>
              <a:r>
                <a:rPr lang="en-US" sz="2800" b="0" i="0" dirty="0">
                  <a:solidFill>
                    <a:schemeClr val="bg1"/>
                  </a:solidFill>
                  <a:latin typeface="Roboto" panose="02000000000000000000" pitchFamily="2" charset="0"/>
                </a:rPr>
                <a:t>Need</a:t>
              </a:r>
              <a:r>
                <a:rPr lang="en-US" sz="2800" b="0" i="0" baseline="0" dirty="0">
                  <a:solidFill>
                    <a:schemeClr val="bg1"/>
                  </a:solidFill>
                  <a:latin typeface="Roboto" panose="02000000000000000000" pitchFamily="2" charset="0"/>
                </a:rPr>
                <a:t> assistance? Call us at </a:t>
              </a:r>
              <a:r>
                <a:rPr lang="en-US" sz="2800" b="0" i="0" dirty="0">
                  <a:solidFill>
                    <a:srgbClr val="FFC000"/>
                  </a:solidFill>
                  <a:latin typeface="Roboto" panose="02000000000000000000" pitchFamily="2" charset="0"/>
                </a:rPr>
                <a:t>1.510.649.3001</a:t>
              </a:r>
            </a:p>
            <a:p>
              <a:pPr algn="l" defTabSz="3765639"/>
              <a:endParaRPr lang="en-US" sz="3600" b="0" i="0" dirty="0">
                <a:solidFill>
                  <a:srgbClr val="FFFF00"/>
                </a:solidFill>
                <a:latin typeface="Roboto" panose="02000000000000000000" pitchFamily="2" charset="0"/>
              </a:endParaRPr>
            </a:p>
            <a:p>
              <a:pPr algn="ctr"/>
              <a:endParaRPr lang="en-US" sz="2400" b="0" i="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QUICK START</a:t>
              </a:r>
            </a:p>
            <a:p>
              <a:pPr algn="ctr"/>
              <a:endParaRPr lang="en-US" sz="32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Zoom in and out</a:t>
              </a:r>
            </a:p>
            <a:p>
              <a:pPr marL="1892300" indent="-1892300" algn="l" defTabSz="850900"/>
              <a:r>
                <a:rPr lang="en-US" sz="2400" b="0" i="0" baseline="0" dirty="0">
                  <a:solidFill>
                    <a:schemeClr val="bg1"/>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As you work on your poster zoom in and out to the level that is more comfortable to you. </a:t>
              </a:r>
            </a:p>
            <a:p>
              <a:pPr marL="1892300" indent="-1892300" algn="l" defTabSz="850900"/>
              <a:r>
                <a:rPr lang="en-US" sz="2400" b="0" i="0" baseline="0" dirty="0">
                  <a:solidFill>
                    <a:schemeClr val="bg1">
                      <a:lumMod val="75000"/>
                    </a:schemeClr>
                  </a:solidFill>
                  <a:latin typeface="Roboto" panose="02000000000000000000" pitchFamily="2" charset="0"/>
                </a:rPr>
                <a:t>	Go to VIEW &gt; ZOOM.</a:t>
              </a:r>
            </a:p>
            <a:p>
              <a:pPr algn="l"/>
              <a:endParaRPr lang="en-US" sz="28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Title, Authors, and Affiliations</a:t>
              </a:r>
            </a:p>
            <a:p>
              <a:pPr algn="l"/>
              <a:r>
                <a:rPr lang="en-US" sz="2400" b="0" i="0" baseline="0" dirty="0">
                  <a:solidFill>
                    <a:schemeClr val="bg1">
                      <a:lumMod val="75000"/>
                    </a:schemeClr>
                  </a:solidFill>
                  <a:latin typeface="Roboto" panose="02000000000000000000" pitchFamily="2" charset="0"/>
                </a:rPr>
                <a:t>Start designing your poster by adding the title, the names of the authors, and the affiliated institutions. </a:t>
              </a:r>
              <a:r>
                <a:rPr lang="en-US" sz="2400" b="0" i="0" spc="0" baseline="0" dirty="0">
                  <a:solidFill>
                    <a:schemeClr val="bg1">
                      <a:lumMod val="75000"/>
                    </a:schemeClr>
                  </a:solidFill>
                  <a:latin typeface="Roboto" panose="02000000000000000000" pitchFamily="2" charset="0"/>
                </a:rPr>
                <a:t>You can type or paste text into the provided boxes. The template will automatically adjust the size of your text to fit the title box. You can manually override this feature and change the size of your text. </a:t>
              </a:r>
            </a:p>
            <a:p>
              <a:pPr algn="l"/>
              <a:endParaRPr lang="en-US" sz="2400" b="0" i="0" spc="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The font size of your title should be bigger than your name(s) and institution name(s).</a:t>
              </a:r>
            </a:p>
            <a:p>
              <a:pPr algn="l"/>
              <a:br>
                <a:rPr lang="en-US" sz="2800" b="0" i="0" baseline="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r>
                <a:rPr lang="en-US" sz="3200" b="0" i="0" dirty="0">
                  <a:solidFill>
                    <a:srgbClr val="FFC000"/>
                  </a:solidFill>
                  <a:latin typeface="Roboto" panose="02000000000000000000" pitchFamily="2" charset="0"/>
                </a:rPr>
                <a:t>Adding Logos</a:t>
              </a:r>
              <a:r>
                <a:rPr lang="en-US" sz="3200" b="0" i="0" baseline="0" dirty="0">
                  <a:solidFill>
                    <a:srgbClr val="FFC000"/>
                  </a:solidFill>
                  <a:latin typeface="Roboto" panose="02000000000000000000" pitchFamily="2" charset="0"/>
                </a:rPr>
                <a:t> / Seals</a:t>
              </a:r>
            </a:p>
            <a:p>
              <a:pPr algn="l"/>
              <a:r>
                <a:rPr lang="en-US" sz="2400" b="0" i="0" baseline="0" dirty="0">
                  <a:solidFill>
                    <a:schemeClr val="bg1">
                      <a:lumMod val="75000"/>
                    </a:schemeClr>
                  </a:solidFill>
                  <a:latin typeface="Roboto" panose="02000000000000000000" pitchFamily="2"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i="0" spc="30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spc="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See if your school’s logo is available on our free poster templates page.</a:t>
              </a:r>
            </a:p>
            <a:p>
              <a:pPr algn="l"/>
              <a:endParaRPr lang="en-US" sz="2400" b="0" i="0" baseline="0" dirty="0">
                <a:latin typeface="Roboto" panose="02000000000000000000" pitchFamily="2" charset="0"/>
              </a:endParaRPr>
            </a:p>
            <a:p>
              <a:pPr algn="ctr"/>
              <a:r>
                <a:rPr lang="en-US" sz="3200" b="0" i="0" baseline="0" dirty="0">
                  <a:solidFill>
                    <a:srgbClr val="FFC000"/>
                  </a:solidFill>
                  <a:latin typeface="Roboto" panose="02000000000000000000" pitchFamily="2" charset="0"/>
                </a:rPr>
                <a:t>Photographs / Graphics</a:t>
              </a:r>
            </a:p>
            <a:p>
              <a:pPr algn="l" defTabSz="977900"/>
              <a:r>
                <a:rPr lang="en-US" sz="2400" b="0" i="0" baseline="0" dirty="0">
                  <a:solidFill>
                    <a:schemeClr val="bg1">
                      <a:lumMod val="75000"/>
                    </a:schemeClr>
                  </a:solidFill>
                  <a:latin typeface="Roboto" panose="02000000000000000000" pitchFamily="2"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i="0" spc="0" baseline="0" dirty="0">
                  <a:solidFill>
                    <a:schemeClr val="bg1">
                      <a:lumMod val="75000"/>
                    </a:schemeClr>
                  </a:solidFill>
                  <a:latin typeface="Roboto" panose="02000000000000000000" pitchFamily="2" charset="0"/>
                </a:rPr>
                <a:t>disproportionally.</a:t>
              </a:r>
            </a:p>
            <a:p>
              <a:pPr algn="l" defTabSz="977900"/>
              <a:endParaRPr lang="en-US" sz="2400" b="0" i="0" baseline="0" dirty="0">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Image Quality Check</a:t>
              </a:r>
            </a:p>
            <a:p>
              <a:pPr lvl="0" algn="l" defTabSz="977900"/>
              <a:r>
                <a:rPr lang="en-US" sz="2400" b="0" i="0" baseline="0" dirty="0">
                  <a:solidFill>
                    <a:schemeClr val="bg1">
                      <a:lumMod val="75000"/>
                    </a:schemeClr>
                  </a:solidFill>
                  <a:latin typeface="Roboto" panose="02000000000000000000" pitchFamily="2" charset="0"/>
                </a:rPr>
                <a:t>Zoom in and look at your images at 100% magnification. If they look good they will print well. </a:t>
              </a:r>
              <a:endParaRPr lang="en-US" sz="2800" b="0" i="0" dirty="0">
                <a:latin typeface="Roboto" panose="02000000000000000000" pitchFamily="2"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3"/>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4"/>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5"/>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5"/>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6"/>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7" imgW="1828440" imgH="1117440" progId="Photoshop.Image.13">
                      <p:embed/>
                    </p:oleObj>
                  </mc:Choice>
                  <mc:Fallback>
                    <p:oleObj name="Image" r:id="rId7" imgW="1828440" imgH="1117440" progId="Photoshop.Image.13">
                      <p:embed/>
                      <p:pic>
                        <p:nvPicPr>
                          <p:cNvPr id="41" name="Object 40"/>
                          <p:cNvPicPr/>
                          <p:nvPr/>
                        </p:nvPicPr>
                        <p:blipFill>
                          <a:blip r:embed="rId8"/>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9" imgW="1828440" imgH="1117440" progId="Photoshop.Image.13">
                      <p:embed/>
                    </p:oleObj>
                  </mc:Choice>
                  <mc:Fallback>
                    <p:oleObj name="Image" r:id="rId9" imgW="1828440" imgH="1117440" progId="Photoshop.Image.13">
                      <p:embed/>
                      <p:pic>
                        <p:nvPicPr>
                          <p:cNvPr id="43" name="Object 42"/>
                          <p:cNvPicPr/>
                          <p:nvPr/>
                        </p:nvPicPr>
                        <p:blipFill>
                          <a:blip r:embed="rId10"/>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0" i="0" spc="600" dirty="0">
                  <a:solidFill>
                    <a:schemeClr val="bg1"/>
                  </a:solidFill>
                  <a:latin typeface="Roboto" panose="02000000000000000000" pitchFamily="2" charset="0"/>
                </a:rPr>
                <a:t>QUICK START (cont.)</a:t>
              </a:r>
            </a:p>
            <a:p>
              <a:pPr algn="ctr"/>
              <a:endParaRPr lang="en-US" sz="36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You can easily change the color theme of your poster by going to the DESIGN menu, click on COLORS, and choose the color theme of your choice. You can </a:t>
              </a:r>
              <a:r>
                <a:rPr lang="en-US" sz="2400" b="0" i="0" spc="0" baseline="0" dirty="0">
                  <a:solidFill>
                    <a:schemeClr val="bg1">
                      <a:lumMod val="75000"/>
                    </a:schemeClr>
                  </a:solidFill>
                  <a:latin typeface="Roboto" panose="02000000000000000000" pitchFamily="2"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r>
                <a:rPr lang="en-US" sz="2400" b="0" i="0" baseline="0" dirty="0">
                  <a:solidFill>
                    <a:schemeClr val="bg1">
                      <a:lumMod val="75000"/>
                    </a:schemeClr>
                  </a:solidFill>
                  <a:latin typeface="Roboto" panose="02000000000000000000" pitchFamily="2"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Text</a:t>
              </a:r>
            </a:p>
            <a:p>
              <a:pPr marL="3265488" lvl="2" indent="0" algn="l" defTabSz="114300"/>
              <a:r>
                <a:rPr lang="en-US" sz="2400" b="0" i="0" baseline="0" dirty="0">
                  <a:solidFill>
                    <a:schemeClr val="bg1">
                      <a:lumMod val="75000"/>
                    </a:schemeClr>
                  </a:solidFill>
                  <a:latin typeface="Roboto" panose="02000000000000000000" pitchFamily="2"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 </a:t>
              </a: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Adjust the size of your text based on how much content you have to present. The default template text offers a good starting point. Follow the conference requirements.</a:t>
              </a:r>
              <a:endParaRPr lang="en-US" sz="2400" b="0" i="0" baseline="0" dirty="0">
                <a:solidFill>
                  <a:schemeClr val="bg1">
                    <a:lumMod val="75000"/>
                  </a:schemeClr>
                </a:solidFill>
                <a:latin typeface="Roboto" panose="02000000000000000000" pitchFamily="2" charset="0"/>
              </a:endParaRPr>
            </a:p>
            <a:p>
              <a:pPr marL="1518341" lvl="2"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Tables</a:t>
              </a:r>
            </a:p>
            <a:p>
              <a:pPr marL="1730375" lvl="1" indent="0" algn="l" defTabSz="114300"/>
              <a:r>
                <a:rPr lang="en-US" sz="2400" b="0" i="0" baseline="0" dirty="0">
                  <a:solidFill>
                    <a:schemeClr val="bg1">
                      <a:lumMod val="75000"/>
                    </a:schemeClr>
                  </a:solidFill>
                  <a:latin typeface="Roboto" panose="02000000000000000000" pitchFamily="2" charset="0"/>
                </a:rPr>
                <a:t>To add a table from scratch go to the INSERT menu and </a:t>
              </a:r>
              <a:br>
                <a:rPr lang="en-US" sz="2400" b="0" i="0" baseline="0" dirty="0">
                  <a:solidFill>
                    <a:schemeClr val="bg1">
                      <a:lumMod val="75000"/>
                    </a:schemeClr>
                  </a:solidFill>
                  <a:latin typeface="Roboto" panose="02000000000000000000" pitchFamily="2" charset="0"/>
                </a:rPr>
              </a:br>
              <a:r>
                <a:rPr lang="en-US" sz="2400" b="0" i="0" baseline="0" dirty="0">
                  <a:solidFill>
                    <a:schemeClr val="bg1">
                      <a:lumMod val="75000"/>
                    </a:schemeClr>
                  </a:solidFill>
                  <a:latin typeface="Roboto" panose="02000000000000000000" pitchFamily="2" charset="0"/>
                </a:rPr>
                <a:t>click on TABLE. A drop-down box will help you select rows and columns. </a:t>
              </a:r>
            </a:p>
            <a:p>
              <a:pPr marL="0" lvl="0" indent="0" algn="l" defTabSz="114300"/>
              <a:r>
                <a:rPr lang="en-US" sz="2400" b="0" i="0" baseline="0" dirty="0">
                  <a:solidFill>
                    <a:schemeClr val="bg1">
                      <a:lumMod val="75000"/>
                    </a:schemeClr>
                  </a:solidFill>
                  <a:latin typeface="Roboto" panose="02000000000000000000" pitchFamily="2" charset="0"/>
                </a:rPr>
                <a:t>You can also copy and a paste a table from Word or another PowerPoint document. A pasted table may need to be re-formatted by RIGHT-CLICK &gt; FORMAT SHAPE, TEXT BOX, Margins.</a:t>
              </a:r>
            </a:p>
            <a:p>
              <a:pPr marL="0" lvl="0"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C000"/>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11" imgW="4571280" imgH="1688760" progId="Photoshop.Image.13">
                    <p:embed/>
                  </p:oleObj>
                </mc:Choice>
                <mc:Fallback>
                  <p:oleObj name="Image" r:id="rId11" imgW="4571280" imgH="1688760" progId="Photoshop.Image.13">
                    <p:embed/>
                    <p:pic>
                      <p:nvPicPr>
                        <p:cNvPr id="56" name="Object 55"/>
                        <p:cNvPicPr/>
                        <p:nvPr/>
                      </p:nvPicPr>
                      <p:blipFill>
                        <a:blip r:embed="rId12"/>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3"/>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14" imgW="1574280" imgH="1053720" progId="Photoshop.Image.13">
                    <p:embed/>
                  </p:oleObj>
                </mc:Choice>
                <mc:Fallback>
                  <p:oleObj name="Image" r:id="rId14" imgW="1574280" imgH="1053720" progId="Photoshop.Image.13">
                    <p:embed/>
                    <p:pic>
                      <p:nvPicPr>
                        <p:cNvPr id="58" name="Object 57"/>
                        <p:cNvPicPr/>
                        <p:nvPr/>
                      </p:nvPicPr>
                      <p:blipFill>
                        <a:blip r:embed="rId15"/>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6"/>
              </p:cNvPr>
              <p:cNvPicPr>
                <a:picLocks noChangeAspect="1" noChangeArrowheads="1"/>
              </p:cNvPicPr>
              <p:nvPr userDrawn="1"/>
            </p:nvPicPr>
            <p:blipFill>
              <a:blip r:embed="rId17"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b="0" i="0" dirty="0">
                    <a:solidFill>
                      <a:schemeClr val="tx2"/>
                    </a:solidFill>
                    <a:latin typeface="Roboto" panose="02000000000000000000" pitchFamily="2" charset="0"/>
                  </a:rPr>
                  <a:t>Student</a:t>
                </a:r>
                <a:r>
                  <a:rPr lang="en-US" sz="2400" b="0" i="0" baseline="0" dirty="0">
                    <a:solidFill>
                      <a:schemeClr val="tx2"/>
                    </a:solidFill>
                    <a:latin typeface="Roboto" panose="02000000000000000000" pitchFamily="2" charset="0"/>
                  </a:rPr>
                  <a:t> discounts are available on our </a:t>
                </a:r>
                <a:r>
                  <a:rPr lang="en-US" sz="2400" b="0" i="0" baseline="0" dirty="0" err="1">
                    <a:solidFill>
                      <a:schemeClr val="tx2"/>
                    </a:solidFill>
                    <a:latin typeface="Roboto" panose="02000000000000000000" pitchFamily="2" charset="0"/>
                  </a:rPr>
                  <a:t>Facebook</a:t>
                </a:r>
                <a:r>
                  <a:rPr lang="en-US" sz="2400" b="0" i="0" baseline="0" dirty="0">
                    <a:solidFill>
                      <a:schemeClr val="tx2"/>
                    </a:solidFill>
                    <a:latin typeface="Roboto" panose="02000000000000000000" pitchFamily="2" charset="0"/>
                  </a:rPr>
                  <a:t> page.</a:t>
                </a:r>
                <a:br>
                  <a:rPr lang="en-US" sz="2400" b="0" i="0" baseline="0" dirty="0">
                    <a:solidFill>
                      <a:schemeClr val="tx2"/>
                    </a:solidFill>
                    <a:latin typeface="Roboto" panose="02000000000000000000" pitchFamily="2" charset="0"/>
                  </a:rPr>
                </a:br>
                <a:r>
                  <a:rPr lang="en-US" sz="2400" b="0" i="0" baseline="0" dirty="0">
                    <a:solidFill>
                      <a:schemeClr val="tx2"/>
                    </a:solidFill>
                    <a:latin typeface="Roboto" panose="02000000000000000000" pitchFamily="2" charset="0"/>
                  </a:rPr>
                  <a:t>Go to </a:t>
                </a:r>
                <a:r>
                  <a:rPr lang="en-US" sz="2400" b="0" i="0" u="sng" baseline="0" dirty="0">
                    <a:solidFill>
                      <a:schemeClr val="tx2"/>
                    </a:solidFill>
                    <a:latin typeface="Roboto" panose="02000000000000000000" pitchFamily="2" charset="0"/>
                  </a:rPr>
                  <a:t>PosterPresentations.com</a:t>
                </a:r>
                <a:r>
                  <a:rPr lang="en-US" sz="2400" b="0" i="0" baseline="0" dirty="0">
                    <a:solidFill>
                      <a:schemeClr val="tx2"/>
                    </a:solidFill>
                    <a:latin typeface="Roboto" panose="02000000000000000000" pitchFamily="2" charset="0"/>
                  </a:rPr>
                  <a:t> and click on the FB icon. </a:t>
                </a:r>
                <a:endParaRPr lang="en-US" sz="2400" b="0" i="0" dirty="0">
                  <a:solidFill>
                    <a:schemeClr val="tx2"/>
                  </a:solidFill>
                  <a:latin typeface="Roboto" panose="02000000000000000000" pitchFamily="2"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sp>
        <p:nvSpPr>
          <p:cNvPr id="40" name="Rounded Rectangle 39"/>
          <p:cNvSpPr/>
          <p:nvPr userDrawn="1"/>
        </p:nvSpPr>
        <p:spPr>
          <a:xfrm>
            <a:off x="15154275" y="5475144"/>
            <a:ext cx="13405104" cy="26736675"/>
          </a:xfrm>
          <a:prstGeom prst="roundRect">
            <a:avLst>
              <a:gd name="adj" fmla="val 0"/>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29708941" y="5475145"/>
            <a:ext cx="13405104" cy="26736675"/>
          </a:xfrm>
          <a:prstGeom prst="roundRect">
            <a:avLst>
              <a:gd name="adj" fmla="val 0"/>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41436"/>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0" i="0" dirty="0">
                <a:solidFill>
                  <a:schemeClr val="bg1">
                    <a:lumMod val="75000"/>
                  </a:schemeClr>
                </a:solidFill>
                <a:latin typeface="Roboto" panose="02000000000000000000" pitchFamily="2" charset="0"/>
              </a:rPr>
              <a:t>RESEARCH POSTER PRESENTATION DESIGN © 2012</a:t>
            </a:r>
          </a:p>
          <a:p>
            <a:pPr eaLnBrk="0" hangingPunct="0">
              <a:lnSpc>
                <a:spcPct val="65000"/>
              </a:lnSpc>
              <a:spcBef>
                <a:spcPct val="50000"/>
              </a:spcBef>
              <a:defRPr/>
            </a:pPr>
            <a:r>
              <a:rPr lang="en-US" sz="1100" b="0" i="0" dirty="0">
                <a:solidFill>
                  <a:schemeClr val="bg1">
                    <a:lumMod val="75000"/>
                  </a:schemeClr>
                </a:solidFill>
                <a:latin typeface="Roboto" panose="02000000000000000000" pitchFamily="2"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0" i="0" spc="600" dirty="0">
                  <a:solidFill>
                    <a:schemeClr val="bg1"/>
                  </a:solidFill>
                  <a:latin typeface="Roboto" panose="02000000000000000000" pitchFamily="2" charset="0"/>
                </a:rPr>
                <a:t>QUICK START (cont.)</a:t>
              </a:r>
            </a:p>
            <a:p>
              <a:pPr algn="ctr"/>
              <a:endParaRPr lang="en-US" sz="36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You can easily change the color theme of your poster by going to the DESIGN menu, click on COLORS, and choose the color theme of your choice. You can </a:t>
              </a:r>
              <a:r>
                <a:rPr lang="en-US" sz="2400" b="0" i="0" spc="0" baseline="0" dirty="0">
                  <a:solidFill>
                    <a:schemeClr val="bg1">
                      <a:lumMod val="75000"/>
                    </a:schemeClr>
                  </a:solidFill>
                  <a:latin typeface="Roboto" panose="02000000000000000000" pitchFamily="2"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r>
                <a:rPr lang="en-US" sz="2400" b="0" i="0" baseline="0" dirty="0">
                  <a:solidFill>
                    <a:schemeClr val="bg1">
                      <a:lumMod val="75000"/>
                    </a:schemeClr>
                  </a:solidFill>
                  <a:latin typeface="Roboto" panose="02000000000000000000" pitchFamily="2"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Text</a:t>
              </a:r>
            </a:p>
            <a:p>
              <a:pPr marL="3265488" lvl="2" indent="0" algn="l" defTabSz="114300"/>
              <a:r>
                <a:rPr lang="en-US" sz="2400" b="0" i="0" baseline="0" dirty="0">
                  <a:solidFill>
                    <a:schemeClr val="bg1">
                      <a:lumMod val="75000"/>
                    </a:schemeClr>
                  </a:solidFill>
                  <a:latin typeface="Roboto" panose="02000000000000000000" pitchFamily="2"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 </a:t>
              </a: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Adjust the size of your text based on how much content you have to present. The default template text offers a good starting point. Follow the conference requirements.</a:t>
              </a:r>
              <a:endParaRPr lang="en-US" sz="2400" b="0" i="0" baseline="0" dirty="0">
                <a:solidFill>
                  <a:schemeClr val="bg1">
                    <a:lumMod val="75000"/>
                  </a:schemeClr>
                </a:solidFill>
                <a:latin typeface="Roboto" panose="02000000000000000000" pitchFamily="2" charset="0"/>
              </a:endParaRPr>
            </a:p>
            <a:p>
              <a:pPr marL="1518341" lvl="2"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Tables</a:t>
              </a:r>
            </a:p>
            <a:p>
              <a:pPr marL="1730375" lvl="1" indent="0" algn="l" defTabSz="114300"/>
              <a:r>
                <a:rPr lang="en-US" sz="2400" b="0" i="0" baseline="0" dirty="0">
                  <a:solidFill>
                    <a:schemeClr val="bg1">
                      <a:lumMod val="75000"/>
                    </a:schemeClr>
                  </a:solidFill>
                  <a:latin typeface="Roboto" panose="02000000000000000000" pitchFamily="2" charset="0"/>
                </a:rPr>
                <a:t>To add a table from scratch go to the INSERT menu and </a:t>
              </a:r>
              <a:br>
                <a:rPr lang="en-US" sz="2400" b="0" i="0" baseline="0" dirty="0">
                  <a:solidFill>
                    <a:schemeClr val="bg1">
                      <a:lumMod val="75000"/>
                    </a:schemeClr>
                  </a:solidFill>
                  <a:latin typeface="Roboto" panose="02000000000000000000" pitchFamily="2" charset="0"/>
                </a:rPr>
              </a:br>
              <a:r>
                <a:rPr lang="en-US" sz="2400" b="0" i="0" baseline="0" dirty="0">
                  <a:solidFill>
                    <a:schemeClr val="bg1">
                      <a:lumMod val="75000"/>
                    </a:schemeClr>
                  </a:solidFill>
                  <a:latin typeface="Roboto" panose="02000000000000000000" pitchFamily="2" charset="0"/>
                </a:rPr>
                <a:t>click on TABLE. A drop-down box will help you select rows and columns. </a:t>
              </a:r>
            </a:p>
            <a:p>
              <a:pPr marL="0" lvl="0" indent="0" algn="l" defTabSz="114300"/>
              <a:r>
                <a:rPr lang="en-US" sz="2400" b="0" i="0" baseline="0" dirty="0">
                  <a:solidFill>
                    <a:schemeClr val="bg1">
                      <a:lumMod val="75000"/>
                    </a:schemeClr>
                  </a:solidFill>
                  <a:latin typeface="Roboto" panose="02000000000000000000" pitchFamily="2" charset="0"/>
                </a:rPr>
                <a:t>You can also copy and a paste a table from Word or another PowerPoint document. A pasted table may need to be re-formatted by RIGHT-CLICK &gt; FORMAT SHAPE, TEXT BOX, Margins.</a:t>
              </a:r>
            </a:p>
            <a:p>
              <a:pPr marL="0" lvl="0"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C000"/>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3" imgW="4571280" imgH="1688760" progId="Photoshop.Image.13">
                    <p:embed/>
                  </p:oleObj>
                </mc:Choice>
                <mc:Fallback>
                  <p:oleObj name="Image" r:id="rId3" imgW="4571280" imgH="1688760" progId="Photoshop.Image.13">
                    <p:embed/>
                    <p:pic>
                      <p:nvPicPr>
                        <p:cNvPr id="46" name="Object 45"/>
                        <p:cNvPicPr/>
                        <p:nvPr/>
                      </p:nvPicPr>
                      <p:blipFill>
                        <a:blip r:embed="rId4"/>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5"/>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6" imgW="1574280" imgH="1053720" progId="Photoshop.Image.13">
                    <p:embed/>
                  </p:oleObj>
                </mc:Choice>
                <mc:Fallback>
                  <p:oleObj name="Image" r:id="rId6" imgW="1574280" imgH="1053720" progId="Photoshop.Image.13">
                    <p:embed/>
                    <p:pic>
                      <p:nvPicPr>
                        <p:cNvPr id="48" name="Object 47"/>
                        <p:cNvPicPr/>
                        <p:nvPr/>
                      </p:nvPicPr>
                      <p:blipFill>
                        <a:blip r:embed="rId7"/>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8"/>
              </p:cNvPr>
              <p:cNvPicPr>
                <a:picLocks noChangeAspect="1" noChangeArrowheads="1"/>
              </p:cNvPicPr>
              <p:nvPr userDrawn="1"/>
            </p:nvPicPr>
            <p:blipFill>
              <a:blip r:embed="rId9"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b="0" i="0" dirty="0">
                    <a:solidFill>
                      <a:schemeClr val="tx2"/>
                    </a:solidFill>
                    <a:latin typeface="Roboto" panose="02000000000000000000" pitchFamily="2" charset="0"/>
                  </a:rPr>
                  <a:t>Student</a:t>
                </a:r>
                <a:r>
                  <a:rPr lang="en-US" sz="2400" b="0" i="0" baseline="0" dirty="0">
                    <a:solidFill>
                      <a:schemeClr val="tx2"/>
                    </a:solidFill>
                    <a:latin typeface="Roboto" panose="02000000000000000000" pitchFamily="2" charset="0"/>
                  </a:rPr>
                  <a:t> discounts are available on our </a:t>
                </a:r>
                <a:r>
                  <a:rPr lang="en-US" sz="2400" b="0" i="0" baseline="0" dirty="0" err="1">
                    <a:solidFill>
                      <a:schemeClr val="tx2"/>
                    </a:solidFill>
                    <a:latin typeface="Roboto" panose="02000000000000000000" pitchFamily="2" charset="0"/>
                  </a:rPr>
                  <a:t>Facebook</a:t>
                </a:r>
                <a:r>
                  <a:rPr lang="en-US" sz="2400" b="0" i="0" baseline="0" dirty="0">
                    <a:solidFill>
                      <a:schemeClr val="tx2"/>
                    </a:solidFill>
                    <a:latin typeface="Roboto" panose="02000000000000000000" pitchFamily="2" charset="0"/>
                  </a:rPr>
                  <a:t> page.</a:t>
                </a:r>
                <a:br>
                  <a:rPr lang="en-US" sz="2400" b="0" i="0" baseline="0" dirty="0">
                    <a:solidFill>
                      <a:schemeClr val="tx2"/>
                    </a:solidFill>
                    <a:latin typeface="Roboto" panose="02000000000000000000" pitchFamily="2" charset="0"/>
                  </a:rPr>
                </a:br>
                <a:r>
                  <a:rPr lang="en-US" sz="2400" b="0" i="0" baseline="0" dirty="0">
                    <a:solidFill>
                      <a:schemeClr val="tx2"/>
                    </a:solidFill>
                    <a:latin typeface="Roboto" panose="02000000000000000000" pitchFamily="2" charset="0"/>
                  </a:rPr>
                  <a:t>Go to </a:t>
                </a:r>
                <a:r>
                  <a:rPr lang="en-US" sz="2400" b="0" i="0" u="sng" baseline="0" dirty="0">
                    <a:solidFill>
                      <a:schemeClr val="tx2"/>
                    </a:solidFill>
                    <a:latin typeface="Roboto" panose="02000000000000000000" pitchFamily="2" charset="0"/>
                  </a:rPr>
                  <a:t>PosterPresentations.com</a:t>
                </a:r>
                <a:r>
                  <a:rPr lang="en-US" sz="2400" b="0" i="0" baseline="0" dirty="0">
                    <a:solidFill>
                      <a:schemeClr val="tx2"/>
                    </a:solidFill>
                    <a:latin typeface="Roboto" panose="02000000000000000000" pitchFamily="2" charset="0"/>
                  </a:rPr>
                  <a:t> and click on the FB icon. </a:t>
                </a:r>
                <a:endParaRPr lang="en-US" sz="2400" b="0" i="0" dirty="0">
                  <a:solidFill>
                    <a:schemeClr val="tx2"/>
                  </a:solidFill>
                  <a:latin typeface="Roboto" panose="02000000000000000000" pitchFamily="2"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0" i="0" spc="0" dirty="0">
                  <a:solidFill>
                    <a:srgbClr val="FF0000"/>
                  </a:solidFill>
                  <a:latin typeface="Roboto" panose="02000000000000000000" pitchFamily="2" charset="0"/>
                </a:rPr>
                <a:t>(—THIS SIDEBAR DOES NOT PRINT—)</a:t>
              </a:r>
              <a:endParaRPr lang="en-US" sz="3200" b="0" i="0" spc="60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DESIGN</a:t>
              </a:r>
              <a:r>
                <a:rPr lang="en-US" sz="4000" b="0" i="0" spc="600" baseline="0" dirty="0">
                  <a:solidFill>
                    <a:schemeClr val="bg1"/>
                  </a:solidFill>
                  <a:latin typeface="Roboto" panose="02000000000000000000" pitchFamily="2" charset="0"/>
                </a:rPr>
                <a:t> </a:t>
              </a:r>
              <a:r>
                <a:rPr lang="en-US" sz="4000" b="0" i="0" spc="600" dirty="0">
                  <a:solidFill>
                    <a:schemeClr val="bg1"/>
                  </a:solidFill>
                  <a:latin typeface="Roboto" panose="02000000000000000000" pitchFamily="2" charset="0"/>
                </a:rPr>
                <a:t>GUIDE</a:t>
              </a:r>
            </a:p>
            <a:p>
              <a:pPr algn="ctr"/>
              <a:endParaRPr lang="en-US" sz="2800" b="0" i="0" dirty="0">
                <a:latin typeface="Roboto" panose="02000000000000000000" pitchFamily="2" charset="0"/>
              </a:endParaRPr>
            </a:p>
            <a:p>
              <a:pPr defTabSz="3765639"/>
              <a:r>
                <a:rPr lang="en-US" sz="2800" b="0" i="0" dirty="0">
                  <a:latin typeface="Roboto" panose="02000000000000000000" pitchFamily="2" charset="0"/>
                </a:rPr>
                <a:t>This PowerPoint</a:t>
              </a:r>
              <a:r>
                <a:rPr lang="en-US" sz="2800" b="0" i="0" baseline="0" dirty="0">
                  <a:latin typeface="Roboto" panose="02000000000000000000" pitchFamily="2" charset="0"/>
                </a:rPr>
                <a:t> </a:t>
              </a:r>
              <a:r>
                <a:rPr lang="en-US" sz="2800" b="0" i="0" dirty="0">
                  <a:latin typeface="Roboto" panose="02000000000000000000" pitchFamily="2" charset="0"/>
                </a:rPr>
                <a:t>2007 template produces</a:t>
              </a:r>
              <a:r>
                <a:rPr lang="en-US" sz="2800" b="0" i="0" baseline="0" dirty="0">
                  <a:latin typeface="Roboto" panose="02000000000000000000" pitchFamily="2" charset="0"/>
                </a:rPr>
                <a:t> </a:t>
              </a:r>
              <a:r>
                <a:rPr lang="en-US" sz="2800" b="0" i="0" dirty="0">
                  <a:latin typeface="Roboto" panose="02000000000000000000" pitchFamily="2" charset="0"/>
                </a:rPr>
                <a:t>a 36”x48” presentation poster. You</a:t>
              </a:r>
              <a:r>
                <a:rPr lang="en-US" sz="2800" b="0" i="0" baseline="0" dirty="0">
                  <a:latin typeface="Roboto" panose="02000000000000000000" pitchFamily="2" charset="0"/>
                </a:rPr>
                <a:t> can u</a:t>
              </a:r>
              <a:r>
                <a:rPr lang="en-US" sz="2800" b="0" i="0" dirty="0">
                  <a:latin typeface="Roboto" panose="02000000000000000000" pitchFamily="2" charset="0"/>
                </a:rPr>
                <a:t>se</a:t>
              </a:r>
              <a:r>
                <a:rPr lang="en-US" sz="2800" b="0" i="0" baseline="0" dirty="0">
                  <a:latin typeface="Roboto" panose="02000000000000000000" pitchFamily="2" charset="0"/>
                </a:rPr>
                <a:t> it to create your research poster and </a:t>
              </a:r>
              <a:r>
                <a:rPr lang="en-US" sz="2800" b="0" i="0" dirty="0">
                  <a:latin typeface="Roboto" panose="02000000000000000000" pitchFamily="2" charset="0"/>
                </a:rPr>
                <a:t>save valuable time placing titles, subtitles,</a:t>
              </a:r>
              <a:r>
                <a:rPr lang="en-US" sz="2800" b="0" i="0" baseline="0" dirty="0">
                  <a:latin typeface="Roboto" panose="02000000000000000000" pitchFamily="2" charset="0"/>
                </a:rPr>
                <a:t> text, and graphics</a:t>
              </a:r>
              <a:r>
                <a:rPr lang="en-US" sz="2800" b="0" i="0" dirty="0">
                  <a:latin typeface="Roboto" panose="02000000000000000000" pitchFamily="2" charset="0"/>
                </a:rPr>
                <a:t>. </a:t>
              </a:r>
            </a:p>
            <a:p>
              <a:pPr defTabSz="3765639"/>
              <a:endParaRPr lang="en-US" sz="2800" b="0" i="0" dirty="0">
                <a:latin typeface="Roboto" panose="02000000000000000000" pitchFamily="2" charset="0"/>
              </a:endParaRPr>
            </a:p>
            <a:p>
              <a:pPr defTabSz="4389219"/>
              <a:r>
                <a:rPr lang="en-US" sz="2800" b="0" i="0" dirty="0">
                  <a:latin typeface="Roboto" panose="02000000000000000000" pitchFamily="2" charset="0"/>
                </a:rPr>
                <a:t>We provide a series of online tutorials that will guide you through the poster design process and answer your poster production questions. To view our template tutorials, go online to </a:t>
              </a:r>
              <a:r>
                <a:rPr lang="en-US" sz="2800" b="0" i="0" dirty="0">
                  <a:solidFill>
                    <a:srgbClr val="FFC000"/>
                  </a:solidFill>
                  <a:latin typeface="Roboto" panose="02000000000000000000" pitchFamily="2" charset="0"/>
                </a:rPr>
                <a:t>PosterPresentations.com</a:t>
              </a:r>
              <a:r>
                <a:rPr lang="en-US" sz="2800" b="0" i="0" dirty="0">
                  <a:solidFill>
                    <a:schemeClr val="bg1"/>
                  </a:solidFill>
                  <a:latin typeface="Roboto" panose="02000000000000000000" pitchFamily="2" charset="0"/>
                </a:rPr>
                <a:t> and click on HELP DESK.</a:t>
              </a:r>
            </a:p>
            <a:p>
              <a:pPr defTabSz="4389219"/>
              <a:endParaRPr lang="en-US" sz="2800" b="0" i="0" dirty="0">
                <a:latin typeface="Roboto" panose="02000000000000000000" pitchFamily="2" charset="0"/>
              </a:endParaRPr>
            </a:p>
            <a:p>
              <a:pPr defTabSz="4389219"/>
              <a:r>
                <a:rPr lang="en-US" sz="2800" b="0" i="0" dirty="0">
                  <a:solidFill>
                    <a:schemeClr val="bg1"/>
                  </a:solidFill>
                  <a:latin typeface="Roboto" panose="02000000000000000000" pitchFamily="2" charset="0"/>
                </a:rPr>
                <a:t>When</a:t>
              </a:r>
              <a:r>
                <a:rPr lang="en-US" sz="2800" b="0" i="0" baseline="0" dirty="0">
                  <a:solidFill>
                    <a:schemeClr val="bg1"/>
                  </a:solidFill>
                  <a:latin typeface="Roboto" panose="02000000000000000000" pitchFamily="2" charset="0"/>
                </a:rPr>
                <a:t> you are ready to print your poster</a:t>
              </a:r>
              <a:r>
                <a:rPr lang="en-US" sz="2800" b="0" i="0" dirty="0">
                  <a:solidFill>
                    <a:schemeClr val="bg1"/>
                  </a:solidFill>
                  <a:latin typeface="Roboto" panose="02000000000000000000" pitchFamily="2" charset="0"/>
                </a:rPr>
                <a:t>,</a:t>
              </a:r>
              <a:r>
                <a:rPr lang="en-US" sz="2800" b="0" i="0" baseline="0" dirty="0">
                  <a:solidFill>
                    <a:schemeClr val="bg1"/>
                  </a:solidFill>
                  <a:latin typeface="Roboto" panose="02000000000000000000" pitchFamily="2" charset="0"/>
                </a:rPr>
                <a:t> go online to </a:t>
              </a:r>
              <a:r>
                <a:rPr lang="en-US" sz="2800" b="0" i="0" dirty="0">
                  <a:solidFill>
                    <a:schemeClr val="bg1"/>
                  </a:solidFill>
                  <a:latin typeface="Roboto" panose="02000000000000000000" pitchFamily="2" charset="0"/>
                </a:rPr>
                <a:t>PosterPresentations.com</a:t>
              </a:r>
              <a:br>
                <a:rPr lang="en-US" sz="2800" b="0" i="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l" defTabSz="3765639"/>
              <a:r>
                <a:rPr lang="en-US" sz="2800" b="0" i="0" dirty="0">
                  <a:solidFill>
                    <a:schemeClr val="bg1"/>
                  </a:solidFill>
                  <a:latin typeface="Roboto" panose="02000000000000000000" pitchFamily="2" charset="0"/>
                </a:rPr>
                <a:t>Need</a:t>
              </a:r>
              <a:r>
                <a:rPr lang="en-US" sz="2800" b="0" i="0" baseline="0" dirty="0">
                  <a:solidFill>
                    <a:schemeClr val="bg1"/>
                  </a:solidFill>
                  <a:latin typeface="Roboto" panose="02000000000000000000" pitchFamily="2" charset="0"/>
                </a:rPr>
                <a:t> assistance? Call us at </a:t>
              </a:r>
              <a:r>
                <a:rPr lang="en-US" sz="2800" b="0" i="0" dirty="0">
                  <a:solidFill>
                    <a:srgbClr val="FFC000"/>
                  </a:solidFill>
                  <a:latin typeface="Roboto" panose="02000000000000000000" pitchFamily="2" charset="0"/>
                </a:rPr>
                <a:t>1.510.649.3001</a:t>
              </a:r>
            </a:p>
            <a:p>
              <a:pPr algn="l" defTabSz="3765639"/>
              <a:endParaRPr lang="en-US" sz="3600" b="0" i="0" dirty="0">
                <a:solidFill>
                  <a:srgbClr val="FFFF00"/>
                </a:solidFill>
                <a:latin typeface="Roboto" panose="02000000000000000000" pitchFamily="2" charset="0"/>
              </a:endParaRPr>
            </a:p>
            <a:p>
              <a:pPr algn="ctr"/>
              <a:endParaRPr lang="en-US" sz="2400" b="0" i="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QUICK START</a:t>
              </a:r>
            </a:p>
            <a:p>
              <a:pPr algn="ctr"/>
              <a:endParaRPr lang="en-US" sz="32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Zoom in and out</a:t>
              </a:r>
            </a:p>
            <a:p>
              <a:pPr marL="1892300" indent="-1892300" algn="l" defTabSz="850900"/>
              <a:r>
                <a:rPr lang="en-US" sz="2400" b="0" i="0" baseline="0" dirty="0">
                  <a:solidFill>
                    <a:schemeClr val="bg1"/>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As you work on your poster zoom in and out to the level that is more comfortable to you. </a:t>
              </a:r>
            </a:p>
            <a:p>
              <a:pPr marL="1892300" indent="-1892300" algn="l" defTabSz="850900"/>
              <a:r>
                <a:rPr lang="en-US" sz="2400" b="0" i="0" baseline="0" dirty="0">
                  <a:solidFill>
                    <a:schemeClr val="bg1">
                      <a:lumMod val="75000"/>
                    </a:schemeClr>
                  </a:solidFill>
                  <a:latin typeface="Roboto" panose="02000000000000000000" pitchFamily="2" charset="0"/>
                </a:rPr>
                <a:t>	Go to VIEW &gt; ZOOM.</a:t>
              </a:r>
            </a:p>
            <a:p>
              <a:pPr algn="l"/>
              <a:endParaRPr lang="en-US" sz="28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Title, Authors, and Affiliations</a:t>
              </a:r>
            </a:p>
            <a:p>
              <a:pPr algn="l"/>
              <a:r>
                <a:rPr lang="en-US" sz="2400" b="0" i="0" baseline="0" dirty="0">
                  <a:solidFill>
                    <a:schemeClr val="bg1">
                      <a:lumMod val="75000"/>
                    </a:schemeClr>
                  </a:solidFill>
                  <a:latin typeface="Roboto" panose="02000000000000000000" pitchFamily="2" charset="0"/>
                </a:rPr>
                <a:t>Start designing your poster by adding the title, the names of the authors, and the affiliated institutions. </a:t>
              </a:r>
              <a:r>
                <a:rPr lang="en-US" sz="2400" b="0" i="0" spc="0" baseline="0" dirty="0">
                  <a:solidFill>
                    <a:schemeClr val="bg1">
                      <a:lumMod val="75000"/>
                    </a:schemeClr>
                  </a:solidFill>
                  <a:latin typeface="Roboto" panose="02000000000000000000" pitchFamily="2" charset="0"/>
                </a:rPr>
                <a:t>You can type or paste text into the provided boxes. The template will automatically adjust the size of your text to fit the title box. You can manually override this feature and change the size of your text. </a:t>
              </a:r>
            </a:p>
            <a:p>
              <a:pPr algn="l"/>
              <a:endParaRPr lang="en-US" sz="2400" b="0" i="0" spc="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The font size of your title should be bigger than your name(s) and institution name(s).</a:t>
              </a:r>
            </a:p>
            <a:p>
              <a:pPr algn="l"/>
              <a:br>
                <a:rPr lang="en-US" sz="2800" b="0" i="0" baseline="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r>
                <a:rPr lang="en-US" sz="3200" b="0" i="0" dirty="0">
                  <a:solidFill>
                    <a:srgbClr val="FFC000"/>
                  </a:solidFill>
                  <a:latin typeface="Roboto" panose="02000000000000000000" pitchFamily="2" charset="0"/>
                </a:rPr>
                <a:t>Adding Logos</a:t>
              </a:r>
              <a:r>
                <a:rPr lang="en-US" sz="3200" b="0" i="0" baseline="0" dirty="0">
                  <a:solidFill>
                    <a:srgbClr val="FFC000"/>
                  </a:solidFill>
                  <a:latin typeface="Roboto" panose="02000000000000000000" pitchFamily="2" charset="0"/>
                </a:rPr>
                <a:t> / Seals</a:t>
              </a:r>
            </a:p>
            <a:p>
              <a:pPr algn="l"/>
              <a:r>
                <a:rPr lang="en-US" sz="2400" b="0" i="0" baseline="0" dirty="0">
                  <a:solidFill>
                    <a:schemeClr val="bg1">
                      <a:lumMod val="75000"/>
                    </a:schemeClr>
                  </a:solidFill>
                  <a:latin typeface="Roboto" panose="02000000000000000000" pitchFamily="2"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i="0" spc="30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spc="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See if your school’s logo is available on our free poster templates page.</a:t>
              </a:r>
            </a:p>
            <a:p>
              <a:pPr algn="l"/>
              <a:endParaRPr lang="en-US" sz="2400" b="0" i="0" baseline="0" dirty="0">
                <a:latin typeface="Roboto" panose="02000000000000000000" pitchFamily="2" charset="0"/>
              </a:endParaRPr>
            </a:p>
            <a:p>
              <a:pPr algn="ctr"/>
              <a:r>
                <a:rPr lang="en-US" sz="3200" b="0" i="0" baseline="0" dirty="0">
                  <a:solidFill>
                    <a:srgbClr val="FFC000"/>
                  </a:solidFill>
                  <a:latin typeface="Roboto" panose="02000000000000000000" pitchFamily="2" charset="0"/>
                </a:rPr>
                <a:t>Photographs / Graphics</a:t>
              </a:r>
            </a:p>
            <a:p>
              <a:pPr algn="l" defTabSz="977900"/>
              <a:r>
                <a:rPr lang="en-US" sz="2400" b="0" i="0" baseline="0" dirty="0">
                  <a:solidFill>
                    <a:schemeClr val="bg1">
                      <a:lumMod val="75000"/>
                    </a:schemeClr>
                  </a:solidFill>
                  <a:latin typeface="Roboto" panose="02000000000000000000" pitchFamily="2"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i="0" spc="0" baseline="0" dirty="0">
                  <a:solidFill>
                    <a:schemeClr val="bg1">
                      <a:lumMod val="75000"/>
                    </a:schemeClr>
                  </a:solidFill>
                  <a:latin typeface="Roboto" panose="02000000000000000000" pitchFamily="2" charset="0"/>
                </a:rPr>
                <a:t>disproportionally.</a:t>
              </a:r>
            </a:p>
            <a:p>
              <a:pPr algn="l" defTabSz="977900"/>
              <a:endParaRPr lang="en-US" sz="2400" b="0" i="0" baseline="0" dirty="0">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Image Quality Check</a:t>
              </a:r>
            </a:p>
            <a:p>
              <a:pPr lvl="0" algn="l" defTabSz="977900"/>
              <a:r>
                <a:rPr lang="en-US" sz="2400" b="0" i="0" baseline="0" dirty="0">
                  <a:solidFill>
                    <a:schemeClr val="bg1">
                      <a:lumMod val="75000"/>
                    </a:schemeClr>
                  </a:solidFill>
                  <a:latin typeface="Roboto" panose="02000000000000000000" pitchFamily="2" charset="0"/>
                </a:rPr>
                <a:t>Zoom in and look at your images at 100% magnification. If they look good they will print well. </a:t>
              </a:r>
              <a:endParaRPr lang="en-US" sz="2800" b="0" i="0" dirty="0">
                <a:latin typeface="Roboto" panose="02000000000000000000" pitchFamily="2"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0"/>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1"/>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2"/>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2"/>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3"/>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14" imgW="1828440" imgH="1117440" progId="Photoshop.Image.13">
                      <p:embed/>
                    </p:oleObj>
                  </mc:Choice>
                  <mc:Fallback>
                    <p:oleObj name="Image" r:id="rId14" imgW="1828440" imgH="1117440" progId="Photoshop.Image.13">
                      <p:embed/>
                      <p:pic>
                        <p:nvPicPr>
                          <p:cNvPr id="61" name="Object 60"/>
                          <p:cNvPicPr/>
                          <p:nvPr/>
                        </p:nvPicPr>
                        <p:blipFill>
                          <a:blip r:embed="rId15"/>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16" imgW="1828440" imgH="1117440" progId="Photoshop.Image.13">
                      <p:embed/>
                    </p:oleObj>
                  </mc:Choice>
                  <mc:Fallback>
                    <p:oleObj name="Image" r:id="rId16" imgW="1828440" imgH="1117440" progId="Photoshop.Image.13">
                      <p:embed/>
                      <p:pic>
                        <p:nvPicPr>
                          <p:cNvPr id="62" name="Object 61"/>
                          <p:cNvPicPr/>
                          <p:nvPr/>
                        </p:nvPicPr>
                        <p:blipFill>
                          <a:blip r:embed="rId17"/>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41436"/>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0" i="0" dirty="0">
                <a:solidFill>
                  <a:schemeClr val="bg1">
                    <a:lumMod val="75000"/>
                  </a:schemeClr>
                </a:solidFill>
                <a:latin typeface="Roboto" panose="02000000000000000000" pitchFamily="2" charset="0"/>
              </a:rPr>
              <a:t>RESEARCH POSTER PRESENTATION DESIGN © 2012</a:t>
            </a:r>
          </a:p>
          <a:p>
            <a:pPr eaLnBrk="0" hangingPunct="0">
              <a:lnSpc>
                <a:spcPct val="65000"/>
              </a:lnSpc>
              <a:spcBef>
                <a:spcPct val="50000"/>
              </a:spcBef>
              <a:defRPr/>
            </a:pPr>
            <a:r>
              <a:rPr lang="en-US" sz="1100" b="0" i="0" dirty="0">
                <a:solidFill>
                  <a:schemeClr val="bg1">
                    <a:lumMod val="75000"/>
                  </a:schemeClr>
                </a:solidFill>
                <a:latin typeface="Roboto" panose="02000000000000000000" pitchFamily="2" charset="0"/>
              </a:rPr>
              <a:t>www.PosterPresentations.com</a:t>
            </a:r>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0" i="0" spc="600" dirty="0">
                  <a:solidFill>
                    <a:schemeClr val="bg1"/>
                  </a:solidFill>
                  <a:latin typeface="Roboto" panose="02000000000000000000" pitchFamily="2" charset="0"/>
                </a:rPr>
                <a:t>QUICK START (cont.)</a:t>
              </a:r>
            </a:p>
            <a:p>
              <a:pPr algn="ctr"/>
              <a:endParaRPr lang="en-US" sz="36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You can easily change the color theme of your poster by going to the DESIGN menu, click on COLORS, and choose the color theme of your choice. You can </a:t>
              </a:r>
              <a:r>
                <a:rPr lang="en-US" sz="2400" b="0" i="0" spc="0" baseline="0" dirty="0">
                  <a:solidFill>
                    <a:schemeClr val="bg1">
                      <a:lumMod val="75000"/>
                    </a:schemeClr>
                  </a:solidFill>
                  <a:latin typeface="Roboto" panose="02000000000000000000" pitchFamily="2"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endParaRPr lang="en-US" sz="2400" b="0" i="0" baseline="0" dirty="0">
                <a:solidFill>
                  <a:schemeClr val="bg1">
                    <a:lumMod val="75000"/>
                  </a:schemeClr>
                </a:solidFill>
                <a:latin typeface="Roboto" panose="02000000000000000000" pitchFamily="2" charset="0"/>
              </a:endParaRPr>
            </a:p>
            <a:p>
              <a:pPr marL="0" indent="0" algn="l" defTabSz="114300"/>
              <a:r>
                <a:rPr lang="en-US" sz="2400" b="0" i="0" baseline="0" dirty="0">
                  <a:solidFill>
                    <a:schemeClr val="bg1">
                      <a:lumMod val="75000"/>
                    </a:schemeClr>
                  </a:solidFill>
                  <a:latin typeface="Roboto" panose="02000000000000000000" pitchFamily="2"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Text</a:t>
              </a:r>
            </a:p>
            <a:p>
              <a:pPr marL="3265488" lvl="2" indent="0" algn="l" defTabSz="114300"/>
              <a:r>
                <a:rPr lang="en-US" sz="2400" b="0" i="0" baseline="0" dirty="0">
                  <a:solidFill>
                    <a:schemeClr val="bg1">
                      <a:lumMod val="75000"/>
                    </a:schemeClr>
                  </a:solidFill>
                  <a:latin typeface="Roboto" panose="02000000000000000000" pitchFamily="2"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i="0" baseline="0" dirty="0">
                  <a:solidFill>
                    <a:schemeClr val="bg1">
                      <a:lumMod val="75000"/>
                    </a:schemeClr>
                  </a:solidFill>
                  <a:latin typeface="Roboto" panose="02000000000000000000" pitchFamily="2" charset="0"/>
                </a:rPr>
                <a:t> </a:t>
              </a: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Adjust the size of your text based on how much content you have to present. The default template text offers a good starting point. Follow the conference requirements.</a:t>
              </a:r>
              <a:endParaRPr lang="en-US" sz="2400" b="0" i="0" baseline="0" dirty="0">
                <a:solidFill>
                  <a:schemeClr val="bg1">
                    <a:lumMod val="75000"/>
                  </a:schemeClr>
                </a:solidFill>
                <a:latin typeface="Roboto" panose="02000000000000000000" pitchFamily="2" charset="0"/>
              </a:endParaRPr>
            </a:p>
            <a:p>
              <a:pPr marL="1518341" lvl="2" indent="0" algn="l" defTabSz="114300"/>
              <a:endParaRPr lang="en-US" sz="2400" b="0" i="0" baseline="0" dirty="0">
                <a:solidFill>
                  <a:schemeClr val="bg1">
                    <a:lumMod val="75000"/>
                  </a:schemeClr>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How to add Tables</a:t>
              </a:r>
            </a:p>
            <a:p>
              <a:pPr marL="1730375" lvl="1" indent="0" algn="l" defTabSz="114300"/>
              <a:r>
                <a:rPr lang="en-US" sz="2400" b="0" i="0" baseline="0" dirty="0">
                  <a:solidFill>
                    <a:schemeClr val="bg1">
                      <a:lumMod val="75000"/>
                    </a:schemeClr>
                  </a:solidFill>
                  <a:latin typeface="Roboto" panose="02000000000000000000" pitchFamily="2" charset="0"/>
                </a:rPr>
                <a:t>To add a table from scratch go to the INSERT menu and </a:t>
              </a:r>
              <a:br>
                <a:rPr lang="en-US" sz="2400" b="0" i="0" baseline="0" dirty="0">
                  <a:solidFill>
                    <a:schemeClr val="bg1">
                      <a:lumMod val="75000"/>
                    </a:schemeClr>
                  </a:solidFill>
                  <a:latin typeface="Roboto" panose="02000000000000000000" pitchFamily="2" charset="0"/>
                </a:rPr>
              </a:br>
              <a:r>
                <a:rPr lang="en-US" sz="2400" b="0" i="0" baseline="0" dirty="0">
                  <a:solidFill>
                    <a:schemeClr val="bg1">
                      <a:lumMod val="75000"/>
                    </a:schemeClr>
                  </a:solidFill>
                  <a:latin typeface="Roboto" panose="02000000000000000000" pitchFamily="2" charset="0"/>
                </a:rPr>
                <a:t>click on TABLE. A drop-down box will help you select rows and columns. </a:t>
              </a:r>
            </a:p>
            <a:p>
              <a:pPr marL="0" lvl="0" indent="0" algn="l" defTabSz="114300"/>
              <a:r>
                <a:rPr lang="en-US" sz="2400" b="0" i="0" baseline="0" dirty="0">
                  <a:solidFill>
                    <a:schemeClr val="bg1">
                      <a:lumMod val="75000"/>
                    </a:schemeClr>
                  </a:solidFill>
                  <a:latin typeface="Roboto" panose="02000000000000000000" pitchFamily="2" charset="0"/>
                </a:rPr>
                <a:t>You can also copy and a paste a table from Word or another PowerPoint document. A pasted table may need to be re-formatted by RIGHT-CLICK &gt; FORMAT SHAPE, TEXT BOX, Margins.</a:t>
              </a:r>
            </a:p>
            <a:p>
              <a:pPr marL="0" lvl="0" indent="0" algn="l" defTabSz="114300"/>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C000"/>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i="0" baseline="0" dirty="0">
                <a:solidFill>
                  <a:schemeClr val="bg1">
                    <a:lumMod val="75000"/>
                  </a:schemeClr>
                </a:solidFill>
                <a:latin typeface="Roboto" panose="02000000000000000000" pitchFamily="2"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C000"/>
                  </a:solidFill>
                  <a:effectLst/>
                  <a:uLnTx/>
                  <a:uFillTx/>
                  <a:latin typeface="Roboto" panose="02000000000000000000" pitchFamily="2"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Roboto" panose="02000000000000000000" pitchFamily="2"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Roboto" panose="02000000000000000000" pitchFamily="2"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3" imgW="4571280" imgH="1688760" progId="Photoshop.Image.13">
                    <p:embed/>
                  </p:oleObj>
                </mc:Choice>
                <mc:Fallback>
                  <p:oleObj name="Image" r:id="rId3" imgW="4571280" imgH="1688760" progId="Photoshop.Image.13">
                    <p:embed/>
                    <p:pic>
                      <p:nvPicPr>
                        <p:cNvPr id="45" name="Object 44"/>
                        <p:cNvPicPr/>
                        <p:nvPr/>
                      </p:nvPicPr>
                      <p:blipFill>
                        <a:blip r:embed="rId4"/>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5"/>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6" imgW="1574280" imgH="1053720" progId="Photoshop.Image.13">
                    <p:embed/>
                  </p:oleObj>
                </mc:Choice>
                <mc:Fallback>
                  <p:oleObj name="Image" r:id="rId6" imgW="1574280" imgH="1053720" progId="Photoshop.Image.13">
                    <p:embed/>
                    <p:pic>
                      <p:nvPicPr>
                        <p:cNvPr id="47" name="Object 46"/>
                        <p:cNvPicPr/>
                        <p:nvPr/>
                      </p:nvPicPr>
                      <p:blipFill>
                        <a:blip r:embed="rId7"/>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8"/>
              </p:cNvPr>
              <p:cNvPicPr>
                <a:picLocks noChangeAspect="1" noChangeArrowheads="1"/>
              </p:cNvPicPr>
              <p:nvPr userDrawn="1"/>
            </p:nvPicPr>
            <p:blipFill>
              <a:blip r:embed="rId9"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b="0" i="0" dirty="0">
                    <a:solidFill>
                      <a:schemeClr val="tx2"/>
                    </a:solidFill>
                    <a:latin typeface="Roboto" panose="02000000000000000000" pitchFamily="2" charset="0"/>
                  </a:rPr>
                  <a:t>Student</a:t>
                </a:r>
                <a:r>
                  <a:rPr lang="en-US" sz="2400" b="0" i="0" baseline="0" dirty="0">
                    <a:solidFill>
                      <a:schemeClr val="tx2"/>
                    </a:solidFill>
                    <a:latin typeface="Roboto" panose="02000000000000000000" pitchFamily="2" charset="0"/>
                  </a:rPr>
                  <a:t> discounts are available on our </a:t>
                </a:r>
                <a:r>
                  <a:rPr lang="en-US" sz="2400" b="0" i="0" baseline="0" dirty="0" err="1">
                    <a:solidFill>
                      <a:schemeClr val="tx2"/>
                    </a:solidFill>
                    <a:latin typeface="Roboto" panose="02000000000000000000" pitchFamily="2" charset="0"/>
                  </a:rPr>
                  <a:t>Facebook</a:t>
                </a:r>
                <a:r>
                  <a:rPr lang="en-US" sz="2400" b="0" i="0" baseline="0" dirty="0">
                    <a:solidFill>
                      <a:schemeClr val="tx2"/>
                    </a:solidFill>
                    <a:latin typeface="Roboto" panose="02000000000000000000" pitchFamily="2" charset="0"/>
                  </a:rPr>
                  <a:t> page.</a:t>
                </a:r>
                <a:br>
                  <a:rPr lang="en-US" sz="2400" b="0" i="0" baseline="0" dirty="0">
                    <a:solidFill>
                      <a:schemeClr val="tx2"/>
                    </a:solidFill>
                    <a:latin typeface="Roboto" panose="02000000000000000000" pitchFamily="2" charset="0"/>
                  </a:rPr>
                </a:br>
                <a:r>
                  <a:rPr lang="en-US" sz="2400" b="0" i="0" baseline="0" dirty="0">
                    <a:solidFill>
                      <a:schemeClr val="tx2"/>
                    </a:solidFill>
                    <a:latin typeface="Roboto" panose="02000000000000000000" pitchFamily="2" charset="0"/>
                  </a:rPr>
                  <a:t>Go to </a:t>
                </a:r>
                <a:r>
                  <a:rPr lang="en-US" sz="2400" b="0" i="0" u="sng" baseline="0" dirty="0">
                    <a:solidFill>
                      <a:schemeClr val="tx2"/>
                    </a:solidFill>
                    <a:latin typeface="Roboto" panose="02000000000000000000" pitchFamily="2" charset="0"/>
                  </a:rPr>
                  <a:t>PosterPresentations.com</a:t>
                </a:r>
                <a:r>
                  <a:rPr lang="en-US" sz="2400" b="0" i="0" baseline="0" dirty="0">
                    <a:solidFill>
                      <a:schemeClr val="tx2"/>
                    </a:solidFill>
                    <a:latin typeface="Roboto" panose="02000000000000000000" pitchFamily="2" charset="0"/>
                  </a:rPr>
                  <a:t> and click on the FB icon. </a:t>
                </a:r>
                <a:endParaRPr lang="en-US" sz="2400" b="0" i="0" dirty="0">
                  <a:solidFill>
                    <a:schemeClr val="tx2"/>
                  </a:solidFill>
                  <a:latin typeface="Roboto" panose="02000000000000000000" pitchFamily="2"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0" i="0" spc="0" dirty="0">
                  <a:solidFill>
                    <a:srgbClr val="FF0000"/>
                  </a:solidFill>
                  <a:latin typeface="Roboto" panose="02000000000000000000" pitchFamily="2" charset="0"/>
                </a:rPr>
                <a:t>(—THIS SIDEBAR DOES NOT PRINT—)</a:t>
              </a:r>
              <a:endParaRPr lang="en-US" sz="3200" b="0" i="0" spc="60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DESIGN</a:t>
              </a:r>
              <a:r>
                <a:rPr lang="en-US" sz="4000" b="0" i="0" spc="600" baseline="0" dirty="0">
                  <a:solidFill>
                    <a:schemeClr val="bg1"/>
                  </a:solidFill>
                  <a:latin typeface="Roboto" panose="02000000000000000000" pitchFamily="2" charset="0"/>
                </a:rPr>
                <a:t> </a:t>
              </a:r>
              <a:r>
                <a:rPr lang="en-US" sz="4000" b="0" i="0" spc="600" dirty="0">
                  <a:solidFill>
                    <a:schemeClr val="bg1"/>
                  </a:solidFill>
                  <a:latin typeface="Roboto" panose="02000000000000000000" pitchFamily="2" charset="0"/>
                </a:rPr>
                <a:t>GUIDE</a:t>
              </a:r>
            </a:p>
            <a:p>
              <a:pPr algn="ctr"/>
              <a:endParaRPr lang="en-US" sz="2800" b="0" i="0" dirty="0">
                <a:latin typeface="Roboto" panose="02000000000000000000" pitchFamily="2" charset="0"/>
              </a:endParaRPr>
            </a:p>
            <a:p>
              <a:pPr defTabSz="3765639"/>
              <a:r>
                <a:rPr lang="en-US" sz="2800" b="0" i="0" dirty="0">
                  <a:latin typeface="Roboto" panose="02000000000000000000" pitchFamily="2" charset="0"/>
                </a:rPr>
                <a:t>This PowerPoint</a:t>
              </a:r>
              <a:r>
                <a:rPr lang="en-US" sz="2800" b="0" i="0" baseline="0" dirty="0">
                  <a:latin typeface="Roboto" panose="02000000000000000000" pitchFamily="2" charset="0"/>
                </a:rPr>
                <a:t> </a:t>
              </a:r>
              <a:r>
                <a:rPr lang="en-US" sz="2800" b="0" i="0" dirty="0">
                  <a:latin typeface="Roboto" panose="02000000000000000000" pitchFamily="2" charset="0"/>
                </a:rPr>
                <a:t>2007 template produces</a:t>
              </a:r>
              <a:r>
                <a:rPr lang="en-US" sz="2800" b="0" i="0" baseline="0" dirty="0">
                  <a:latin typeface="Roboto" panose="02000000000000000000" pitchFamily="2" charset="0"/>
                </a:rPr>
                <a:t> </a:t>
              </a:r>
              <a:r>
                <a:rPr lang="en-US" sz="2800" b="0" i="0" dirty="0">
                  <a:latin typeface="Roboto" panose="02000000000000000000" pitchFamily="2" charset="0"/>
                </a:rPr>
                <a:t>a 36”x48” presentation poster. You</a:t>
              </a:r>
              <a:r>
                <a:rPr lang="en-US" sz="2800" b="0" i="0" baseline="0" dirty="0">
                  <a:latin typeface="Roboto" panose="02000000000000000000" pitchFamily="2" charset="0"/>
                </a:rPr>
                <a:t> can u</a:t>
              </a:r>
              <a:r>
                <a:rPr lang="en-US" sz="2800" b="0" i="0" dirty="0">
                  <a:latin typeface="Roboto" panose="02000000000000000000" pitchFamily="2" charset="0"/>
                </a:rPr>
                <a:t>se</a:t>
              </a:r>
              <a:r>
                <a:rPr lang="en-US" sz="2800" b="0" i="0" baseline="0" dirty="0">
                  <a:latin typeface="Roboto" panose="02000000000000000000" pitchFamily="2" charset="0"/>
                </a:rPr>
                <a:t> it to create your research poster and </a:t>
              </a:r>
              <a:r>
                <a:rPr lang="en-US" sz="2800" b="0" i="0" dirty="0">
                  <a:latin typeface="Roboto" panose="02000000000000000000" pitchFamily="2" charset="0"/>
                </a:rPr>
                <a:t>save valuable time placing titles, subtitles,</a:t>
              </a:r>
              <a:r>
                <a:rPr lang="en-US" sz="2800" b="0" i="0" baseline="0" dirty="0">
                  <a:latin typeface="Roboto" panose="02000000000000000000" pitchFamily="2" charset="0"/>
                </a:rPr>
                <a:t> text, and graphics</a:t>
              </a:r>
              <a:r>
                <a:rPr lang="en-US" sz="2800" b="0" i="0" dirty="0">
                  <a:latin typeface="Roboto" panose="02000000000000000000" pitchFamily="2" charset="0"/>
                </a:rPr>
                <a:t>. </a:t>
              </a:r>
            </a:p>
            <a:p>
              <a:pPr defTabSz="3765639"/>
              <a:endParaRPr lang="en-US" sz="2800" b="0" i="0" dirty="0">
                <a:latin typeface="Roboto" panose="02000000000000000000" pitchFamily="2" charset="0"/>
              </a:endParaRPr>
            </a:p>
            <a:p>
              <a:pPr defTabSz="4389219"/>
              <a:r>
                <a:rPr lang="en-US" sz="2800" b="0" i="0" dirty="0">
                  <a:latin typeface="Roboto" panose="02000000000000000000" pitchFamily="2" charset="0"/>
                </a:rPr>
                <a:t>We provide a series of online tutorials that will guide you through the poster design process and answer your poster production questions. To view our template tutorials, go online to </a:t>
              </a:r>
              <a:r>
                <a:rPr lang="en-US" sz="2800" b="0" i="0" dirty="0">
                  <a:solidFill>
                    <a:srgbClr val="FFC000"/>
                  </a:solidFill>
                  <a:latin typeface="Roboto" panose="02000000000000000000" pitchFamily="2" charset="0"/>
                </a:rPr>
                <a:t>PosterPresentations.com</a:t>
              </a:r>
              <a:r>
                <a:rPr lang="en-US" sz="2800" b="0" i="0" dirty="0">
                  <a:solidFill>
                    <a:schemeClr val="bg1"/>
                  </a:solidFill>
                  <a:latin typeface="Roboto" panose="02000000000000000000" pitchFamily="2" charset="0"/>
                </a:rPr>
                <a:t> and click on HELP DESK.</a:t>
              </a:r>
            </a:p>
            <a:p>
              <a:pPr defTabSz="4389219"/>
              <a:endParaRPr lang="en-US" sz="2800" b="0" i="0" dirty="0">
                <a:latin typeface="Roboto" panose="02000000000000000000" pitchFamily="2" charset="0"/>
              </a:endParaRPr>
            </a:p>
            <a:p>
              <a:pPr defTabSz="4389219"/>
              <a:r>
                <a:rPr lang="en-US" sz="2800" b="0" i="0" dirty="0">
                  <a:solidFill>
                    <a:schemeClr val="bg1"/>
                  </a:solidFill>
                  <a:latin typeface="Roboto" panose="02000000000000000000" pitchFamily="2" charset="0"/>
                </a:rPr>
                <a:t>When</a:t>
              </a:r>
              <a:r>
                <a:rPr lang="en-US" sz="2800" b="0" i="0" baseline="0" dirty="0">
                  <a:solidFill>
                    <a:schemeClr val="bg1"/>
                  </a:solidFill>
                  <a:latin typeface="Roboto" panose="02000000000000000000" pitchFamily="2" charset="0"/>
                </a:rPr>
                <a:t> you are ready to print your poster</a:t>
              </a:r>
              <a:r>
                <a:rPr lang="en-US" sz="2800" b="0" i="0" dirty="0">
                  <a:solidFill>
                    <a:schemeClr val="bg1"/>
                  </a:solidFill>
                  <a:latin typeface="Roboto" panose="02000000000000000000" pitchFamily="2" charset="0"/>
                </a:rPr>
                <a:t>,</a:t>
              </a:r>
              <a:r>
                <a:rPr lang="en-US" sz="2800" b="0" i="0" baseline="0" dirty="0">
                  <a:solidFill>
                    <a:schemeClr val="bg1"/>
                  </a:solidFill>
                  <a:latin typeface="Roboto" panose="02000000000000000000" pitchFamily="2" charset="0"/>
                </a:rPr>
                <a:t> go online to </a:t>
              </a:r>
              <a:r>
                <a:rPr lang="en-US" sz="2800" b="0" i="0" dirty="0">
                  <a:solidFill>
                    <a:schemeClr val="bg1"/>
                  </a:solidFill>
                  <a:latin typeface="Roboto" panose="02000000000000000000" pitchFamily="2" charset="0"/>
                </a:rPr>
                <a:t>PosterPresentations.com</a:t>
              </a:r>
              <a:br>
                <a:rPr lang="en-US" sz="2800" b="0" i="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l" defTabSz="3765639"/>
              <a:r>
                <a:rPr lang="en-US" sz="2800" b="0" i="0" dirty="0">
                  <a:solidFill>
                    <a:schemeClr val="bg1"/>
                  </a:solidFill>
                  <a:latin typeface="Roboto" panose="02000000000000000000" pitchFamily="2" charset="0"/>
                </a:rPr>
                <a:t>Need</a:t>
              </a:r>
              <a:r>
                <a:rPr lang="en-US" sz="2800" b="0" i="0" baseline="0" dirty="0">
                  <a:solidFill>
                    <a:schemeClr val="bg1"/>
                  </a:solidFill>
                  <a:latin typeface="Roboto" panose="02000000000000000000" pitchFamily="2" charset="0"/>
                </a:rPr>
                <a:t> assistance? Call us at </a:t>
              </a:r>
              <a:r>
                <a:rPr lang="en-US" sz="2800" b="0" i="0" dirty="0">
                  <a:solidFill>
                    <a:srgbClr val="FFC000"/>
                  </a:solidFill>
                  <a:latin typeface="Roboto" panose="02000000000000000000" pitchFamily="2" charset="0"/>
                </a:rPr>
                <a:t>1.510.649.3001</a:t>
              </a:r>
            </a:p>
            <a:p>
              <a:pPr algn="l" defTabSz="3765639"/>
              <a:endParaRPr lang="en-US" sz="3600" b="0" i="0" dirty="0">
                <a:solidFill>
                  <a:srgbClr val="FFFF00"/>
                </a:solidFill>
                <a:latin typeface="Roboto" panose="02000000000000000000" pitchFamily="2" charset="0"/>
              </a:endParaRPr>
            </a:p>
            <a:p>
              <a:pPr algn="ctr"/>
              <a:endParaRPr lang="en-US" sz="2400" b="0" i="0" dirty="0">
                <a:solidFill>
                  <a:schemeClr val="bg1"/>
                </a:solidFill>
                <a:latin typeface="Roboto" panose="02000000000000000000" pitchFamily="2" charset="0"/>
              </a:endParaRPr>
            </a:p>
            <a:p>
              <a:pPr algn="ctr"/>
              <a:r>
                <a:rPr lang="en-US" sz="4000" b="0" i="0" spc="600" dirty="0">
                  <a:solidFill>
                    <a:schemeClr val="bg1"/>
                  </a:solidFill>
                  <a:latin typeface="Roboto" panose="02000000000000000000" pitchFamily="2" charset="0"/>
                </a:rPr>
                <a:t>QUICK START</a:t>
              </a:r>
            </a:p>
            <a:p>
              <a:pPr algn="ctr"/>
              <a:endParaRPr lang="en-US" sz="32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Zoom in and out</a:t>
              </a:r>
            </a:p>
            <a:p>
              <a:pPr marL="1892300" indent="-1892300" algn="l" defTabSz="850900"/>
              <a:r>
                <a:rPr lang="en-US" sz="2400" b="0" i="0" baseline="0" dirty="0">
                  <a:solidFill>
                    <a:schemeClr val="bg1"/>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As you work on your poster zoom in and out to the level that is more comfortable to you. </a:t>
              </a:r>
            </a:p>
            <a:p>
              <a:pPr marL="1892300" indent="-1892300" algn="l" defTabSz="850900"/>
              <a:r>
                <a:rPr lang="en-US" sz="2400" b="0" i="0" baseline="0" dirty="0">
                  <a:solidFill>
                    <a:schemeClr val="bg1">
                      <a:lumMod val="75000"/>
                    </a:schemeClr>
                  </a:solidFill>
                  <a:latin typeface="Roboto" panose="02000000000000000000" pitchFamily="2" charset="0"/>
                </a:rPr>
                <a:t>	Go to VIEW &gt; ZOOM.</a:t>
              </a:r>
            </a:p>
            <a:p>
              <a:pPr algn="l"/>
              <a:endParaRPr lang="en-US" sz="2800" b="0" i="0" baseline="0" dirty="0">
                <a:solidFill>
                  <a:schemeClr val="bg1"/>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Title, Authors, and Affiliations</a:t>
              </a:r>
            </a:p>
            <a:p>
              <a:pPr algn="l"/>
              <a:r>
                <a:rPr lang="en-US" sz="2400" b="0" i="0" baseline="0" dirty="0">
                  <a:solidFill>
                    <a:schemeClr val="bg1">
                      <a:lumMod val="75000"/>
                    </a:schemeClr>
                  </a:solidFill>
                  <a:latin typeface="Roboto" panose="02000000000000000000" pitchFamily="2" charset="0"/>
                </a:rPr>
                <a:t>Start designing your poster by adding the title, the names of the authors, and the affiliated institutions. </a:t>
              </a:r>
              <a:r>
                <a:rPr lang="en-US" sz="2400" b="0" i="0" spc="0" baseline="0" dirty="0">
                  <a:solidFill>
                    <a:schemeClr val="bg1">
                      <a:lumMod val="75000"/>
                    </a:schemeClr>
                  </a:solidFill>
                  <a:latin typeface="Roboto" panose="02000000000000000000" pitchFamily="2" charset="0"/>
                </a:rPr>
                <a:t>You can type or paste text into the provided boxes. The template will automatically adjust the size of your text to fit the title box. You can manually override this feature and change the size of your text. </a:t>
              </a:r>
            </a:p>
            <a:p>
              <a:pPr algn="l"/>
              <a:endParaRPr lang="en-US" sz="2400" b="0" i="0" spc="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The font size of your title should be bigger than your name(s) and institution name(s).</a:t>
              </a:r>
            </a:p>
            <a:p>
              <a:pPr algn="l"/>
              <a:br>
                <a:rPr lang="en-US" sz="2800" b="0" i="0" baseline="0" dirty="0">
                  <a:solidFill>
                    <a:schemeClr val="bg1"/>
                  </a:solidFill>
                  <a:latin typeface="Roboto" panose="02000000000000000000" pitchFamily="2" charset="0"/>
                </a:rPr>
              </a:br>
              <a:endParaRPr lang="en-US" sz="2800" b="0" i="0" dirty="0">
                <a:solidFill>
                  <a:schemeClr val="bg1"/>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endParaRPr lang="en-US" sz="2800" b="0" i="0" dirty="0">
                <a:solidFill>
                  <a:srgbClr val="FFC000"/>
                </a:solidFill>
                <a:latin typeface="Roboto" panose="02000000000000000000" pitchFamily="2" charset="0"/>
              </a:endParaRPr>
            </a:p>
            <a:p>
              <a:pPr algn="ctr"/>
              <a:r>
                <a:rPr lang="en-US" sz="3200" b="0" i="0" dirty="0">
                  <a:solidFill>
                    <a:srgbClr val="FFC000"/>
                  </a:solidFill>
                  <a:latin typeface="Roboto" panose="02000000000000000000" pitchFamily="2" charset="0"/>
                </a:rPr>
                <a:t>Adding Logos</a:t>
              </a:r>
              <a:r>
                <a:rPr lang="en-US" sz="3200" b="0" i="0" baseline="0" dirty="0">
                  <a:solidFill>
                    <a:srgbClr val="FFC000"/>
                  </a:solidFill>
                  <a:latin typeface="Roboto" panose="02000000000000000000" pitchFamily="2" charset="0"/>
                </a:rPr>
                <a:t> / Seals</a:t>
              </a:r>
            </a:p>
            <a:p>
              <a:pPr algn="l"/>
              <a:r>
                <a:rPr lang="en-US" sz="2400" b="0" i="0" baseline="0" dirty="0">
                  <a:solidFill>
                    <a:schemeClr val="bg1">
                      <a:lumMod val="75000"/>
                    </a:schemeClr>
                  </a:solidFill>
                  <a:latin typeface="Roboto" panose="02000000000000000000" pitchFamily="2"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i="0" spc="300" baseline="0" dirty="0">
                <a:solidFill>
                  <a:schemeClr val="bg1">
                    <a:lumMod val="75000"/>
                  </a:schemeClr>
                </a:solidFill>
                <a:latin typeface="Roboto" panose="02000000000000000000" pitchFamily="2" charset="0"/>
              </a:endParaRPr>
            </a:p>
            <a:p>
              <a:pPr algn="l"/>
              <a:r>
                <a:rPr lang="en-US" sz="2400" b="0" i="0" spc="300" baseline="0" dirty="0">
                  <a:solidFill>
                    <a:srgbClr val="FFC000"/>
                  </a:solidFill>
                  <a:latin typeface="Roboto" panose="02000000000000000000" pitchFamily="2" charset="0"/>
                </a:rPr>
                <a:t>TIP:</a:t>
              </a:r>
              <a:r>
                <a:rPr lang="en-US" sz="2400" b="0" i="0" spc="0" baseline="0" dirty="0">
                  <a:solidFill>
                    <a:srgbClr val="FFC000"/>
                  </a:solidFill>
                  <a:latin typeface="Roboto" panose="02000000000000000000" pitchFamily="2" charset="0"/>
                </a:rPr>
                <a:t> </a:t>
              </a:r>
              <a:r>
                <a:rPr lang="en-US" sz="2400" b="0" i="0" baseline="0" dirty="0">
                  <a:solidFill>
                    <a:schemeClr val="bg1">
                      <a:lumMod val="75000"/>
                    </a:schemeClr>
                  </a:solidFill>
                  <a:latin typeface="Roboto" panose="02000000000000000000" pitchFamily="2" charset="0"/>
                </a:rPr>
                <a:t>See if your school’s logo is available on our free poster templates page.</a:t>
              </a:r>
            </a:p>
            <a:p>
              <a:pPr algn="l"/>
              <a:endParaRPr lang="en-US" sz="2400" b="0" i="0" baseline="0" dirty="0">
                <a:latin typeface="Roboto" panose="02000000000000000000" pitchFamily="2" charset="0"/>
              </a:endParaRPr>
            </a:p>
            <a:p>
              <a:pPr algn="ctr"/>
              <a:r>
                <a:rPr lang="en-US" sz="3200" b="0" i="0" baseline="0" dirty="0">
                  <a:solidFill>
                    <a:srgbClr val="FFC000"/>
                  </a:solidFill>
                  <a:latin typeface="Roboto" panose="02000000000000000000" pitchFamily="2" charset="0"/>
                </a:rPr>
                <a:t>Photographs / Graphics</a:t>
              </a:r>
            </a:p>
            <a:p>
              <a:pPr algn="l" defTabSz="977900"/>
              <a:r>
                <a:rPr lang="en-US" sz="2400" b="0" i="0" baseline="0" dirty="0">
                  <a:solidFill>
                    <a:schemeClr val="bg1">
                      <a:lumMod val="75000"/>
                    </a:schemeClr>
                  </a:solidFill>
                  <a:latin typeface="Roboto" panose="02000000000000000000" pitchFamily="2"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i="0" spc="0" baseline="0" dirty="0">
                  <a:solidFill>
                    <a:schemeClr val="bg1">
                      <a:lumMod val="75000"/>
                    </a:schemeClr>
                  </a:solidFill>
                  <a:latin typeface="Roboto" panose="02000000000000000000" pitchFamily="2" charset="0"/>
                </a:rPr>
                <a:t>disproportionally.</a:t>
              </a:r>
            </a:p>
            <a:p>
              <a:pPr algn="l" defTabSz="977900"/>
              <a:endParaRPr lang="en-US" sz="2400" b="0" i="0" baseline="0" dirty="0">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endParaRPr lang="en-US" sz="2800" b="0" i="0" baseline="0" dirty="0">
                <a:solidFill>
                  <a:srgbClr val="FFC000"/>
                </a:solidFill>
                <a:latin typeface="Roboto" panose="02000000000000000000" pitchFamily="2" charset="0"/>
              </a:endParaRPr>
            </a:p>
            <a:p>
              <a:pPr algn="ctr"/>
              <a:r>
                <a:rPr lang="en-US" sz="3200" b="0" i="0" baseline="0" dirty="0">
                  <a:solidFill>
                    <a:srgbClr val="FFC000"/>
                  </a:solidFill>
                  <a:latin typeface="Roboto" panose="02000000000000000000" pitchFamily="2" charset="0"/>
                </a:rPr>
                <a:t>Image Quality Check</a:t>
              </a:r>
            </a:p>
            <a:p>
              <a:pPr lvl="0" algn="l" defTabSz="977900"/>
              <a:r>
                <a:rPr lang="en-US" sz="2400" b="0" i="0" baseline="0" dirty="0">
                  <a:solidFill>
                    <a:schemeClr val="bg1">
                      <a:lumMod val="75000"/>
                    </a:schemeClr>
                  </a:solidFill>
                  <a:latin typeface="Roboto" panose="02000000000000000000" pitchFamily="2" charset="0"/>
                </a:rPr>
                <a:t>Zoom in and look at your images at 100% magnification. If they look good they will print well. </a:t>
              </a:r>
              <a:endParaRPr lang="en-US" sz="2800" b="0" i="0" dirty="0">
                <a:latin typeface="Roboto" panose="02000000000000000000" pitchFamily="2"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0"/>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1"/>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2"/>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2"/>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3"/>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14" imgW="1828440" imgH="1117440" progId="Photoshop.Image.13">
                      <p:embed/>
                    </p:oleObj>
                  </mc:Choice>
                  <mc:Fallback>
                    <p:oleObj name="Image" r:id="rId14" imgW="1828440" imgH="1117440" progId="Photoshop.Image.13">
                      <p:embed/>
                      <p:pic>
                        <p:nvPicPr>
                          <p:cNvPr id="60" name="Object 59"/>
                          <p:cNvPicPr/>
                          <p:nvPr/>
                        </p:nvPicPr>
                        <p:blipFill>
                          <a:blip r:embed="rId15"/>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16" imgW="1828440" imgH="1117440" progId="Photoshop.Image.13">
                      <p:embed/>
                    </p:oleObj>
                  </mc:Choice>
                  <mc:Fallback>
                    <p:oleObj name="Image" r:id="rId16" imgW="1828440" imgH="1117440" progId="Photoshop.Image.13">
                      <p:embed/>
                      <p:pic>
                        <p:nvPicPr>
                          <p:cNvPr id="61" name="Object 60"/>
                          <p:cNvPicPr/>
                          <p:nvPr/>
                        </p:nvPicPr>
                        <p:blipFill>
                          <a:blip r:embed="rId17"/>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D9B71C-60E0-3170-750F-58BC28E4B7E2}"/>
              </a:ext>
            </a:extLst>
          </p:cNvPr>
          <p:cNvSpPr>
            <a:spLocks noGrp="1"/>
          </p:cNvSpPr>
          <p:nvPr>
            <p:ph type="body" sz="quarter" idx="151"/>
          </p:nvPr>
        </p:nvSpPr>
        <p:spPr/>
        <p:txBody>
          <a:bodyPr>
            <a:normAutofit lnSpcReduction="10000"/>
          </a:bodyPr>
          <a:lstStyle/>
          <a:p>
            <a:endParaRPr lang="en-US"/>
          </a:p>
        </p:txBody>
      </p:sp>
      <p:sp>
        <p:nvSpPr>
          <p:cNvPr id="3" name="Title 2">
            <a:extLst>
              <a:ext uri="{FF2B5EF4-FFF2-40B4-BE49-F238E27FC236}">
                <a16:creationId xmlns:a16="http://schemas.microsoft.com/office/drawing/2014/main" id="{AE7F8528-0031-53D5-8B3A-E61ECFD1EC28}"/>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5BEC34AC-80A5-04D3-BF3B-EDDAAFE854CC}"/>
              </a:ext>
            </a:extLst>
          </p:cNvPr>
          <p:cNvSpPr>
            <a:spLocks noGrp="1"/>
          </p:cNvSpPr>
          <p:nvPr>
            <p:ph type="body" sz="quarter" idx="152"/>
          </p:nvPr>
        </p:nvSpPr>
        <p:spPr/>
        <p:txBody>
          <a:bodyPr>
            <a:normAutofit lnSpcReduction="10000"/>
          </a:bodyPr>
          <a:lstStyle/>
          <a:p>
            <a:endParaRPr lang="en-US"/>
          </a:p>
        </p:txBody>
      </p:sp>
      <p:sp>
        <p:nvSpPr>
          <p:cNvPr id="6" name="Text Placeholder 449">
            <a:extLst>
              <a:ext uri="{FF2B5EF4-FFF2-40B4-BE49-F238E27FC236}">
                <a16:creationId xmlns:a16="http://schemas.microsoft.com/office/drawing/2014/main" id="{242E0800-C7CB-A017-793F-F7D5356C970B}"/>
              </a:ext>
            </a:extLst>
          </p:cNvPr>
          <p:cNvSpPr txBox="1">
            <a:spLocks/>
          </p:cNvSpPr>
          <p:nvPr/>
        </p:nvSpPr>
        <p:spPr>
          <a:xfrm>
            <a:off x="610401" y="5488126"/>
            <a:ext cx="13405104" cy="1015655"/>
          </a:xfrm>
          <a:prstGeom prst="rect">
            <a:avLst/>
          </a:prstGeom>
          <a:solidFill>
            <a:srgbClr val="154734"/>
          </a:solidFill>
        </p:spPr>
        <p:txBody>
          <a:bodyPr anchor="ctr"/>
          <a:lst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marL="0" indent="0" algn="ctr">
              <a:buFont typeface="Arial" pitchFamily="34" charset="0"/>
              <a:buNone/>
            </a:pPr>
            <a:r>
              <a:rPr lang="en-US" sz="5000" b="1" spc="300" dirty="0">
                <a:solidFill>
                  <a:srgbClr val="FFFFFF"/>
                </a:solidFill>
                <a:latin typeface="Roboto" panose="02000000000000000000" pitchFamily="2" charset="0"/>
                <a:ea typeface="Roboto" panose="02000000000000000000" pitchFamily="2" charset="0"/>
                <a:cs typeface="Arial" panose="020B0604020202020204" pitchFamily="34" charset="0"/>
              </a:rPr>
              <a:t>ABSTRACT</a:t>
            </a:r>
          </a:p>
        </p:txBody>
      </p:sp>
      <p:sp>
        <p:nvSpPr>
          <p:cNvPr id="9" name="Text Placeholder 449">
            <a:extLst>
              <a:ext uri="{FF2B5EF4-FFF2-40B4-BE49-F238E27FC236}">
                <a16:creationId xmlns:a16="http://schemas.microsoft.com/office/drawing/2014/main" id="{925D3677-0510-CE03-0999-4569CB25D690}"/>
              </a:ext>
            </a:extLst>
          </p:cNvPr>
          <p:cNvSpPr txBox="1">
            <a:spLocks/>
          </p:cNvSpPr>
          <p:nvPr/>
        </p:nvSpPr>
        <p:spPr>
          <a:xfrm>
            <a:off x="610401" y="14423736"/>
            <a:ext cx="13405104" cy="954099"/>
          </a:xfrm>
          <a:prstGeom prst="rect">
            <a:avLst/>
          </a:prstGeom>
          <a:solidFill>
            <a:srgbClr val="154734"/>
          </a:solidFill>
        </p:spPr>
        <p:txBody>
          <a:bodyPr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5000" u="none" spc="300" dirty="0">
                <a:solidFill>
                  <a:srgbClr val="FFFFFF"/>
                </a:solidFill>
                <a:latin typeface="Roboto" panose="02000000000000000000" pitchFamily="2" charset="0"/>
                <a:ea typeface="Roboto" panose="02000000000000000000" pitchFamily="2" charset="0"/>
                <a:cs typeface="Arial" panose="020B0604020202020204" pitchFamily="34" charset="0"/>
              </a:rPr>
              <a:t>INTRODUCTION</a:t>
            </a:r>
          </a:p>
        </p:txBody>
      </p:sp>
      <p:sp>
        <p:nvSpPr>
          <p:cNvPr id="13" name="Text Placeholder 449">
            <a:extLst>
              <a:ext uri="{FF2B5EF4-FFF2-40B4-BE49-F238E27FC236}">
                <a16:creationId xmlns:a16="http://schemas.microsoft.com/office/drawing/2014/main" id="{FA6B9CC1-D156-5790-5E2E-52CCF61E30AD}"/>
              </a:ext>
            </a:extLst>
          </p:cNvPr>
          <p:cNvSpPr txBox="1">
            <a:spLocks/>
          </p:cNvSpPr>
          <p:nvPr/>
        </p:nvSpPr>
        <p:spPr>
          <a:xfrm>
            <a:off x="15168565" y="5461607"/>
            <a:ext cx="13405104" cy="1015655"/>
          </a:xfrm>
          <a:prstGeom prst="rect">
            <a:avLst/>
          </a:prstGeom>
          <a:solidFill>
            <a:srgbClr val="154734"/>
          </a:solidFill>
        </p:spPr>
        <p:txBody>
          <a:bodyPr anchor="ctr"/>
          <a:lst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marL="0" indent="0" algn="ctr">
              <a:buFont typeface="Arial" pitchFamily="34" charset="0"/>
              <a:buNone/>
            </a:pPr>
            <a:r>
              <a:rPr lang="en-US" sz="5000" b="1" spc="300" dirty="0">
                <a:solidFill>
                  <a:srgbClr val="FFFFFF"/>
                </a:solidFill>
                <a:latin typeface="Roboto" panose="02000000000000000000" pitchFamily="2" charset="0"/>
                <a:ea typeface="Roboto" panose="02000000000000000000" pitchFamily="2" charset="0"/>
                <a:cs typeface="Arial" panose="020B0604020202020204" pitchFamily="34" charset="0"/>
              </a:rPr>
              <a:t>RESULTS</a:t>
            </a:r>
          </a:p>
        </p:txBody>
      </p:sp>
      <p:sp>
        <p:nvSpPr>
          <p:cNvPr id="14" name="Text Placeholder 449">
            <a:extLst>
              <a:ext uri="{FF2B5EF4-FFF2-40B4-BE49-F238E27FC236}">
                <a16:creationId xmlns:a16="http://schemas.microsoft.com/office/drawing/2014/main" id="{8A0E6446-1459-3B77-AB99-2D53CDF1D3B2}"/>
              </a:ext>
            </a:extLst>
          </p:cNvPr>
          <p:cNvSpPr txBox="1">
            <a:spLocks/>
          </p:cNvSpPr>
          <p:nvPr/>
        </p:nvSpPr>
        <p:spPr>
          <a:xfrm>
            <a:off x="610401" y="24051603"/>
            <a:ext cx="13405104" cy="954099"/>
          </a:xfrm>
          <a:prstGeom prst="rect">
            <a:avLst/>
          </a:prstGeom>
          <a:solidFill>
            <a:srgbClr val="154734"/>
          </a:solidFill>
        </p:spPr>
        <p:txBody>
          <a:bodyPr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5000" u="none" spc="300" dirty="0">
                <a:solidFill>
                  <a:srgbClr val="FFFFFF"/>
                </a:solidFill>
                <a:latin typeface="Roboto" panose="02000000000000000000" pitchFamily="2" charset="0"/>
                <a:ea typeface="Roboto" panose="02000000000000000000" pitchFamily="2" charset="0"/>
                <a:cs typeface="Arial" panose="020B0604020202020204" pitchFamily="34" charset="0"/>
              </a:rPr>
              <a:t>METHODS</a:t>
            </a:r>
          </a:p>
        </p:txBody>
      </p:sp>
      <p:sp>
        <p:nvSpPr>
          <p:cNvPr id="15" name="Text Placeholder 449">
            <a:extLst>
              <a:ext uri="{FF2B5EF4-FFF2-40B4-BE49-F238E27FC236}">
                <a16:creationId xmlns:a16="http://schemas.microsoft.com/office/drawing/2014/main" id="{02225E25-B2CF-ABE5-2E5A-2DD711613D7B}"/>
              </a:ext>
            </a:extLst>
          </p:cNvPr>
          <p:cNvSpPr txBox="1">
            <a:spLocks/>
          </p:cNvSpPr>
          <p:nvPr/>
        </p:nvSpPr>
        <p:spPr>
          <a:xfrm>
            <a:off x="29717010" y="24051603"/>
            <a:ext cx="13405104" cy="954099"/>
          </a:xfrm>
          <a:prstGeom prst="rect">
            <a:avLst/>
          </a:prstGeom>
          <a:solidFill>
            <a:srgbClr val="154734"/>
          </a:solidFill>
        </p:spPr>
        <p:txBody>
          <a:bodyPr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5000" u="none" spc="300" dirty="0">
                <a:solidFill>
                  <a:srgbClr val="FFFFFF"/>
                </a:solidFill>
                <a:latin typeface="Roboto" panose="02000000000000000000" pitchFamily="2" charset="0"/>
                <a:ea typeface="Roboto" panose="02000000000000000000" pitchFamily="2" charset="0"/>
                <a:cs typeface="Arial" panose="020B0604020202020204" pitchFamily="34" charset="0"/>
              </a:rPr>
              <a:t>REFERENCES</a:t>
            </a:r>
          </a:p>
        </p:txBody>
      </p:sp>
      <p:sp>
        <p:nvSpPr>
          <p:cNvPr id="16" name="Text Placeholder 449">
            <a:extLst>
              <a:ext uri="{FF2B5EF4-FFF2-40B4-BE49-F238E27FC236}">
                <a16:creationId xmlns:a16="http://schemas.microsoft.com/office/drawing/2014/main" id="{4EB45635-5DAA-6BD3-3DCD-7D3C24C980F2}"/>
              </a:ext>
            </a:extLst>
          </p:cNvPr>
          <p:cNvSpPr txBox="1">
            <a:spLocks/>
          </p:cNvSpPr>
          <p:nvPr/>
        </p:nvSpPr>
        <p:spPr>
          <a:xfrm>
            <a:off x="29717010" y="14423736"/>
            <a:ext cx="13405104" cy="954099"/>
          </a:xfrm>
          <a:prstGeom prst="rect">
            <a:avLst/>
          </a:prstGeom>
          <a:solidFill>
            <a:srgbClr val="154734"/>
          </a:solidFill>
        </p:spPr>
        <p:txBody>
          <a:bodyPr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5000" u="none" spc="300" dirty="0">
                <a:solidFill>
                  <a:srgbClr val="FFFFFF"/>
                </a:solidFill>
                <a:latin typeface="Roboto" panose="02000000000000000000" pitchFamily="2" charset="0"/>
                <a:ea typeface="Roboto" panose="02000000000000000000" pitchFamily="2" charset="0"/>
                <a:cs typeface="Arial" panose="020B0604020202020204" pitchFamily="34" charset="0"/>
              </a:rPr>
              <a:t>CONCLUSION &amp; DISCUSSION</a:t>
            </a:r>
          </a:p>
        </p:txBody>
      </p:sp>
    </p:spTree>
    <p:extLst>
      <p:ext uri="{BB962C8B-B14F-4D97-AF65-F5344CB8AC3E}">
        <p14:creationId xmlns:p14="http://schemas.microsoft.com/office/powerpoint/2010/main" val="2375755049"/>
      </p:ext>
    </p:extLst>
  </p:cSld>
  <p:clrMapOvr>
    <a:masterClrMapping/>
  </p:clrMapOvr>
</p:sld>
</file>

<file path=ppt/theme/theme1.xml><?xml version="1.0" encoding="utf-8"?>
<a:theme xmlns:a="http://schemas.openxmlformats.org/drawingml/2006/main" name="36x48-Template-V2b">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ster_template_2024" id="{A2EE3EEB-5FDB-B44D-8A1D-2065F721C59F}" vid="{E9CC2501-24F7-9748-8D66-55B01F539DD1}"/>
    </a:ext>
  </a:ext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ster_template_2024" id="{A2EE3EEB-5FDB-B44D-8A1D-2065F721C59F}" vid="{C401FF12-CD93-904D-AFE9-C6E288338BCF}"/>
    </a:ext>
  </a:ext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ster_template_2024" id="{A2EE3EEB-5FDB-B44D-8A1D-2065F721C59F}" vid="{C48FEF09-F2F9-E246-850A-7F7D0A37961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2960</TotalTime>
  <Words>8</Words>
  <Application>Microsoft Office PowerPoint</Application>
  <PresentationFormat>Custom</PresentationFormat>
  <Paragraphs>6</Paragraphs>
  <Slides>1</Slides>
  <Notes>0</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0" baseType="lpstr">
      <vt:lpstr>Arial</vt:lpstr>
      <vt:lpstr>Calibri</vt:lpstr>
      <vt:lpstr>Roboto</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Miller, Marian E</cp:lastModifiedBy>
  <cp:revision>93</cp:revision>
  <cp:lastPrinted>2014-01-12T20:35:28Z</cp:lastPrinted>
  <dcterms:created xsi:type="dcterms:W3CDTF">2012-02-03T19:11:35Z</dcterms:created>
  <dcterms:modified xsi:type="dcterms:W3CDTF">2025-07-28T19:37:38Z</dcterms:modified>
</cp:coreProperties>
</file>