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60" y="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gne, Mary C" userId="0779c8b0-fbbe-4706-a8b1-fd7cb233d9bc" providerId="ADAL" clId="{68DA0BDE-D6F4-41E5-ACA4-6825E3B9449D}"/>
    <pc:docChg chg="modSld">
      <pc:chgData name="Gagne, Mary C" userId="0779c8b0-fbbe-4706-a8b1-fd7cb233d9bc" providerId="ADAL" clId="{68DA0BDE-D6F4-41E5-ACA4-6825E3B9449D}" dt="2024-02-16T13:27:56.016" v="8" actId="114"/>
      <pc:docMkLst>
        <pc:docMk/>
      </pc:docMkLst>
      <pc:sldChg chg="modSp mod">
        <pc:chgData name="Gagne, Mary C" userId="0779c8b0-fbbe-4706-a8b1-fd7cb233d9bc" providerId="ADAL" clId="{68DA0BDE-D6F4-41E5-ACA4-6825E3B9449D}" dt="2024-02-16T13:27:56.016" v="8" actId="114"/>
        <pc:sldMkLst>
          <pc:docMk/>
          <pc:sldMk cId="0" sldId="256"/>
        </pc:sldMkLst>
        <pc:spChg chg="mod">
          <ac:chgData name="Gagne, Mary C" userId="0779c8b0-fbbe-4706-a8b1-fd7cb233d9bc" providerId="ADAL" clId="{68DA0BDE-D6F4-41E5-ACA4-6825E3B9449D}" dt="2024-02-16T13:27:56.016" v="8" actId="114"/>
          <ac:spMkLst>
            <pc:docMk/>
            <pc:sldMk cId="0" sldId="256"/>
            <ac:spMk id="2" creationId="{635E84DA-5FBE-4F99-AAF9-697F99C9B833}"/>
          </ac:spMkLst>
        </pc:spChg>
      </pc:sldChg>
    </pc:docChg>
  </pc:docChgLst>
  <pc:docChgLst>
    <pc:chgData name="Gagne, Mary C" userId="0779c8b0-fbbe-4706-a8b1-fd7cb233d9bc" providerId="ADAL" clId="{20AFDC87-A93E-4E41-8B76-F3887FD74FBD}"/>
    <pc:docChg chg="modSld">
      <pc:chgData name="Gagne, Mary C" userId="0779c8b0-fbbe-4706-a8b1-fd7cb233d9bc" providerId="ADAL" clId="{20AFDC87-A93E-4E41-8B76-F3887FD74FBD}" dt="2024-02-05T20:36:00.103" v="1" actId="20577"/>
      <pc:docMkLst>
        <pc:docMk/>
      </pc:docMkLst>
      <pc:sldChg chg="modSp mod">
        <pc:chgData name="Gagne, Mary C" userId="0779c8b0-fbbe-4706-a8b1-fd7cb233d9bc" providerId="ADAL" clId="{20AFDC87-A93E-4E41-8B76-F3887FD74FBD}" dt="2024-02-05T20:36:00.103" v="1" actId="20577"/>
        <pc:sldMkLst>
          <pc:docMk/>
          <pc:sldMk cId="0" sldId="256"/>
        </pc:sldMkLst>
        <pc:spChg chg="mod">
          <ac:chgData name="Gagne, Mary C" userId="0779c8b0-fbbe-4706-a8b1-fd7cb233d9bc" providerId="ADAL" clId="{20AFDC87-A93E-4E41-8B76-F3887FD74FBD}" dt="2024-02-05T20:36:00.103" v="1" actId="20577"/>
          <ac:spMkLst>
            <pc:docMk/>
            <pc:sldMk cId="0" sldId="256"/>
            <ac:spMk id="2" creationId="{635E84DA-5FBE-4F99-AAF9-697F99C9B83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F87F3D5-7EE0-4996-8F25-4884AF71C8D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9165A064-3C0B-45F0-8C78-5ED494F2FC4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615A9EBB-FE82-4FC3-9112-A57D627BD80E}" type="datetimeFigureOut">
              <a:rPr lang="en-US"/>
              <a:pPr>
                <a:defRPr/>
              </a:pPr>
              <a:t>2/16/2024</a:t>
            </a:fld>
            <a:endParaRPr lang="en-US"/>
          </a:p>
        </p:txBody>
      </p:sp>
      <p:sp>
        <p:nvSpPr>
          <p:cNvPr id="4" name="Slide Image Placeholder 3">
            <a:extLst>
              <a:ext uri="{FF2B5EF4-FFF2-40B4-BE49-F238E27FC236}">
                <a16:creationId xmlns:a16="http://schemas.microsoft.com/office/drawing/2014/main" id="{91C259FB-4A81-43FA-86DD-770E11D982A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C440F086-9035-4B9F-A284-1FB7A9052719}"/>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FC8FA3B-3BCD-43EC-85A3-D6BDE3CE74C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F5449315-2460-461E-A57D-7C1904530AB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FFE16E3-F5C0-455D-9995-CB5EAC9618E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D241B7B8-E228-4A70-9D3D-65098118C2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096C5E96-2AA2-4BD8-9EFA-F4B3C154CB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D66DC017-B444-45E2-85B1-FA53A17A0E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A4B877-6C11-4FA7-A0F4-84987B169893}" type="slidenum">
              <a:rPr lang="en-US" altLang="en-US">
                <a:latin typeface="Arial" panose="020B0604020202020204" pitchFamily="34" charset="0"/>
              </a:rPr>
              <a:pPr>
                <a:spcBef>
                  <a:spcPct val="0"/>
                </a:spcBef>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825BDCA0-4D4E-4DED-B5DC-A98360CCE2F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B7B4BCE-411B-4280-AEB4-C523A0D1564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FE406E1-D6DA-4A8D-BF66-87D0ED7CF2B6}"/>
              </a:ext>
            </a:extLst>
          </p:cNvPr>
          <p:cNvSpPr>
            <a:spLocks noGrp="1"/>
          </p:cNvSpPr>
          <p:nvPr>
            <p:ph type="sldNum" sz="quarter" idx="12"/>
          </p:nvPr>
        </p:nvSpPr>
        <p:spPr/>
        <p:txBody>
          <a:bodyPr/>
          <a:lstStyle>
            <a:lvl1pPr>
              <a:defRPr/>
            </a:lvl1pPr>
          </a:lstStyle>
          <a:p>
            <a:fld id="{8A9004C8-9F19-4867-AF26-6289F22D989F}" type="slidenum">
              <a:rPr lang="en-US" altLang="en-US"/>
              <a:pPr/>
              <a:t>‹#›</a:t>
            </a:fld>
            <a:endParaRPr lang="en-US" altLang="en-US"/>
          </a:p>
        </p:txBody>
      </p:sp>
    </p:spTree>
    <p:extLst>
      <p:ext uri="{BB962C8B-B14F-4D97-AF65-F5344CB8AC3E}">
        <p14:creationId xmlns:p14="http://schemas.microsoft.com/office/powerpoint/2010/main" val="4028253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7AA239-BEE4-47BD-8CA8-6D9EB668C6B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EFA1484-7E95-4EBD-9C37-B40BB64A4E8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BFC013-5C5C-4FF8-8389-FE0EC523F27F}"/>
              </a:ext>
            </a:extLst>
          </p:cNvPr>
          <p:cNvSpPr>
            <a:spLocks noGrp="1"/>
          </p:cNvSpPr>
          <p:nvPr>
            <p:ph type="sldNum" sz="quarter" idx="12"/>
          </p:nvPr>
        </p:nvSpPr>
        <p:spPr/>
        <p:txBody>
          <a:bodyPr/>
          <a:lstStyle>
            <a:lvl1pPr>
              <a:defRPr/>
            </a:lvl1pPr>
          </a:lstStyle>
          <a:p>
            <a:fld id="{01BACE1F-BAE0-4091-B942-59A6B00A7AAA}" type="slidenum">
              <a:rPr lang="en-US" altLang="en-US"/>
              <a:pPr/>
              <a:t>‹#›</a:t>
            </a:fld>
            <a:endParaRPr lang="en-US" altLang="en-US"/>
          </a:p>
        </p:txBody>
      </p:sp>
    </p:spTree>
    <p:extLst>
      <p:ext uri="{BB962C8B-B14F-4D97-AF65-F5344CB8AC3E}">
        <p14:creationId xmlns:p14="http://schemas.microsoft.com/office/powerpoint/2010/main" val="2662788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30BEB6-D458-44BC-BF5B-99FDC711EFD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89B88CB-06B7-4E04-913C-ED0B0344812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50D0957-7A61-45E9-85BE-69ADFD64C98F}"/>
              </a:ext>
            </a:extLst>
          </p:cNvPr>
          <p:cNvSpPr>
            <a:spLocks noGrp="1"/>
          </p:cNvSpPr>
          <p:nvPr>
            <p:ph type="sldNum" sz="quarter" idx="12"/>
          </p:nvPr>
        </p:nvSpPr>
        <p:spPr/>
        <p:txBody>
          <a:bodyPr/>
          <a:lstStyle>
            <a:lvl1pPr>
              <a:defRPr/>
            </a:lvl1pPr>
          </a:lstStyle>
          <a:p>
            <a:fld id="{C8E0C8A8-46C2-493C-9C5A-B8A4A31A8083}" type="slidenum">
              <a:rPr lang="en-US" altLang="en-US"/>
              <a:pPr/>
              <a:t>‹#›</a:t>
            </a:fld>
            <a:endParaRPr lang="en-US" altLang="en-US"/>
          </a:p>
        </p:txBody>
      </p:sp>
    </p:spTree>
    <p:extLst>
      <p:ext uri="{BB962C8B-B14F-4D97-AF65-F5344CB8AC3E}">
        <p14:creationId xmlns:p14="http://schemas.microsoft.com/office/powerpoint/2010/main" val="292610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18531B-645E-43AE-816E-2E645FC737C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1CA162D-A6BA-4714-BF30-28B26939137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37E9199-CEE4-44EE-B7E3-36FDE0381E04}"/>
              </a:ext>
            </a:extLst>
          </p:cNvPr>
          <p:cNvSpPr>
            <a:spLocks noGrp="1"/>
          </p:cNvSpPr>
          <p:nvPr>
            <p:ph type="sldNum" sz="quarter" idx="12"/>
          </p:nvPr>
        </p:nvSpPr>
        <p:spPr/>
        <p:txBody>
          <a:bodyPr/>
          <a:lstStyle>
            <a:lvl1pPr>
              <a:defRPr/>
            </a:lvl1pPr>
          </a:lstStyle>
          <a:p>
            <a:fld id="{E77A35F3-3FFC-4C72-9BCD-ED57F0AF20F1}" type="slidenum">
              <a:rPr lang="en-US" altLang="en-US"/>
              <a:pPr/>
              <a:t>‹#›</a:t>
            </a:fld>
            <a:endParaRPr lang="en-US" altLang="en-US"/>
          </a:p>
        </p:txBody>
      </p:sp>
    </p:spTree>
    <p:extLst>
      <p:ext uri="{BB962C8B-B14F-4D97-AF65-F5344CB8AC3E}">
        <p14:creationId xmlns:p14="http://schemas.microsoft.com/office/powerpoint/2010/main" val="471235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F2E618-9745-4E80-9E71-E46AD45EC3F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86C6C06-836E-47C4-BFF8-9508786C14E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4DBA11-BABF-424E-911E-7C5C2F001222}"/>
              </a:ext>
            </a:extLst>
          </p:cNvPr>
          <p:cNvSpPr>
            <a:spLocks noGrp="1"/>
          </p:cNvSpPr>
          <p:nvPr>
            <p:ph type="sldNum" sz="quarter" idx="12"/>
          </p:nvPr>
        </p:nvSpPr>
        <p:spPr/>
        <p:txBody>
          <a:bodyPr/>
          <a:lstStyle>
            <a:lvl1pPr>
              <a:defRPr/>
            </a:lvl1pPr>
          </a:lstStyle>
          <a:p>
            <a:fld id="{12CEFFDB-6045-41E6-9945-93A559F2BE4C}" type="slidenum">
              <a:rPr lang="en-US" altLang="en-US"/>
              <a:pPr/>
              <a:t>‹#›</a:t>
            </a:fld>
            <a:endParaRPr lang="en-US" altLang="en-US"/>
          </a:p>
        </p:txBody>
      </p:sp>
    </p:spTree>
    <p:extLst>
      <p:ext uri="{BB962C8B-B14F-4D97-AF65-F5344CB8AC3E}">
        <p14:creationId xmlns:p14="http://schemas.microsoft.com/office/powerpoint/2010/main" val="1457075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032DF76-0975-494B-925C-68DC9FEADF1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FEF699C4-5FC2-4852-91C9-A7695177CC0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0DD56E3-2139-4D06-90D8-0DBD310DB771}"/>
              </a:ext>
            </a:extLst>
          </p:cNvPr>
          <p:cNvSpPr>
            <a:spLocks noGrp="1"/>
          </p:cNvSpPr>
          <p:nvPr>
            <p:ph type="sldNum" sz="quarter" idx="12"/>
          </p:nvPr>
        </p:nvSpPr>
        <p:spPr/>
        <p:txBody>
          <a:bodyPr/>
          <a:lstStyle>
            <a:lvl1pPr>
              <a:defRPr/>
            </a:lvl1pPr>
          </a:lstStyle>
          <a:p>
            <a:fld id="{EDCDF071-A2B7-4C6D-AF5F-781AEA5100B1}" type="slidenum">
              <a:rPr lang="en-US" altLang="en-US"/>
              <a:pPr/>
              <a:t>‹#›</a:t>
            </a:fld>
            <a:endParaRPr lang="en-US" altLang="en-US"/>
          </a:p>
        </p:txBody>
      </p:sp>
    </p:spTree>
    <p:extLst>
      <p:ext uri="{BB962C8B-B14F-4D97-AF65-F5344CB8AC3E}">
        <p14:creationId xmlns:p14="http://schemas.microsoft.com/office/powerpoint/2010/main" val="42857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16C81EC-0BCA-4F5A-B01E-92549DB1D9FD}"/>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C179719C-9DED-4122-B2F8-4BE15896613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2EEDBF3-C348-4764-B232-95E5AB5E291A}"/>
              </a:ext>
            </a:extLst>
          </p:cNvPr>
          <p:cNvSpPr>
            <a:spLocks noGrp="1"/>
          </p:cNvSpPr>
          <p:nvPr>
            <p:ph type="sldNum" sz="quarter" idx="12"/>
          </p:nvPr>
        </p:nvSpPr>
        <p:spPr/>
        <p:txBody>
          <a:bodyPr/>
          <a:lstStyle>
            <a:lvl1pPr>
              <a:defRPr/>
            </a:lvl1pPr>
          </a:lstStyle>
          <a:p>
            <a:fld id="{D19EDAAE-90CA-4686-BF28-A5E8353FC37A}" type="slidenum">
              <a:rPr lang="en-US" altLang="en-US"/>
              <a:pPr/>
              <a:t>‹#›</a:t>
            </a:fld>
            <a:endParaRPr lang="en-US" altLang="en-US"/>
          </a:p>
        </p:txBody>
      </p:sp>
    </p:spTree>
    <p:extLst>
      <p:ext uri="{BB962C8B-B14F-4D97-AF65-F5344CB8AC3E}">
        <p14:creationId xmlns:p14="http://schemas.microsoft.com/office/powerpoint/2010/main" val="357854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4B90829-E238-4176-820E-727531EED7F7}"/>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A10C64C6-A611-4508-BE99-F28DB381635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7BA7378-B207-45A2-8A6A-8E937DB7F587}"/>
              </a:ext>
            </a:extLst>
          </p:cNvPr>
          <p:cNvSpPr>
            <a:spLocks noGrp="1"/>
          </p:cNvSpPr>
          <p:nvPr>
            <p:ph type="sldNum" sz="quarter" idx="12"/>
          </p:nvPr>
        </p:nvSpPr>
        <p:spPr/>
        <p:txBody>
          <a:bodyPr/>
          <a:lstStyle>
            <a:lvl1pPr>
              <a:defRPr/>
            </a:lvl1pPr>
          </a:lstStyle>
          <a:p>
            <a:fld id="{8F5E9338-FD9D-46B4-AA36-F61396BF2FD4}" type="slidenum">
              <a:rPr lang="en-US" altLang="en-US"/>
              <a:pPr/>
              <a:t>‹#›</a:t>
            </a:fld>
            <a:endParaRPr lang="en-US" altLang="en-US"/>
          </a:p>
        </p:txBody>
      </p:sp>
    </p:spTree>
    <p:extLst>
      <p:ext uri="{BB962C8B-B14F-4D97-AF65-F5344CB8AC3E}">
        <p14:creationId xmlns:p14="http://schemas.microsoft.com/office/powerpoint/2010/main" val="1801914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358C8D8-6379-4714-92C9-BA091A9C8E06}"/>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DE6A3AF7-5A89-4E21-B919-F8C2F9107ED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3EC5988-E907-4382-A936-8AB63484D5B6}"/>
              </a:ext>
            </a:extLst>
          </p:cNvPr>
          <p:cNvSpPr>
            <a:spLocks noGrp="1"/>
          </p:cNvSpPr>
          <p:nvPr>
            <p:ph type="sldNum" sz="quarter" idx="12"/>
          </p:nvPr>
        </p:nvSpPr>
        <p:spPr/>
        <p:txBody>
          <a:bodyPr/>
          <a:lstStyle>
            <a:lvl1pPr>
              <a:defRPr/>
            </a:lvl1pPr>
          </a:lstStyle>
          <a:p>
            <a:fld id="{76541611-C9B1-4874-B9B8-563F0EF2B4CD}" type="slidenum">
              <a:rPr lang="en-US" altLang="en-US"/>
              <a:pPr/>
              <a:t>‹#›</a:t>
            </a:fld>
            <a:endParaRPr lang="en-US" altLang="en-US"/>
          </a:p>
        </p:txBody>
      </p:sp>
    </p:spTree>
    <p:extLst>
      <p:ext uri="{BB962C8B-B14F-4D97-AF65-F5344CB8AC3E}">
        <p14:creationId xmlns:p14="http://schemas.microsoft.com/office/powerpoint/2010/main" val="2254890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6102DA5-DF3E-4E12-BF57-026C116CFCB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FBB724F-33AD-44AB-9AAB-216CAACCBB5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4BA1604-2C1B-4AE4-800B-9B52059ABA47}"/>
              </a:ext>
            </a:extLst>
          </p:cNvPr>
          <p:cNvSpPr>
            <a:spLocks noGrp="1"/>
          </p:cNvSpPr>
          <p:nvPr>
            <p:ph type="sldNum" sz="quarter" idx="12"/>
          </p:nvPr>
        </p:nvSpPr>
        <p:spPr/>
        <p:txBody>
          <a:bodyPr/>
          <a:lstStyle>
            <a:lvl1pPr>
              <a:defRPr/>
            </a:lvl1pPr>
          </a:lstStyle>
          <a:p>
            <a:fld id="{D732B556-C5B1-4B81-9753-20270E04142E}" type="slidenum">
              <a:rPr lang="en-US" altLang="en-US"/>
              <a:pPr/>
              <a:t>‹#›</a:t>
            </a:fld>
            <a:endParaRPr lang="en-US" altLang="en-US"/>
          </a:p>
        </p:txBody>
      </p:sp>
    </p:spTree>
    <p:extLst>
      <p:ext uri="{BB962C8B-B14F-4D97-AF65-F5344CB8AC3E}">
        <p14:creationId xmlns:p14="http://schemas.microsoft.com/office/powerpoint/2010/main" val="295763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1978525-5AEB-4B78-AF27-C996689FF7A2}"/>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955D976-0810-4F86-AD83-247CF9BF9FF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54705E8-1D42-4C42-8A97-14A302F51E5B}"/>
              </a:ext>
            </a:extLst>
          </p:cNvPr>
          <p:cNvSpPr>
            <a:spLocks noGrp="1"/>
          </p:cNvSpPr>
          <p:nvPr>
            <p:ph type="sldNum" sz="quarter" idx="12"/>
          </p:nvPr>
        </p:nvSpPr>
        <p:spPr/>
        <p:txBody>
          <a:bodyPr/>
          <a:lstStyle>
            <a:lvl1pPr>
              <a:defRPr/>
            </a:lvl1pPr>
          </a:lstStyle>
          <a:p>
            <a:fld id="{42B31006-C98C-47CE-9A7C-98622F616F8A}" type="slidenum">
              <a:rPr lang="en-US" altLang="en-US"/>
              <a:pPr/>
              <a:t>‹#›</a:t>
            </a:fld>
            <a:endParaRPr lang="en-US" altLang="en-US"/>
          </a:p>
        </p:txBody>
      </p:sp>
    </p:spTree>
    <p:extLst>
      <p:ext uri="{BB962C8B-B14F-4D97-AF65-F5344CB8AC3E}">
        <p14:creationId xmlns:p14="http://schemas.microsoft.com/office/powerpoint/2010/main" val="683208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7AF3384-A3A8-41DD-A3DA-6D9F08E6C3F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8EDAC05-3D68-41DF-B95B-579CF52E5FA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E638E33-CBDE-4C4F-A79E-3096E58FF42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p>
        </p:txBody>
      </p:sp>
      <p:sp>
        <p:nvSpPr>
          <p:cNvPr id="5" name="Footer Placeholder 4">
            <a:extLst>
              <a:ext uri="{FF2B5EF4-FFF2-40B4-BE49-F238E27FC236}">
                <a16:creationId xmlns:a16="http://schemas.microsoft.com/office/drawing/2014/main" id="{072553F4-32AF-479A-B8F8-6D4AF4FA3B4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4A59433-9214-4480-AC07-EA831826D36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05C97174-FC40-4BE4-8421-16A30BD04E9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DEB08DD6-6CBE-4AE5-9198-69FFF29E4E07}"/>
              </a:ext>
            </a:extLst>
          </p:cNvPr>
          <p:cNvSpPr>
            <a:spLocks noGrp="1" noChangeArrowheads="1"/>
          </p:cNvSpPr>
          <p:nvPr>
            <p:ph type="subTitle" idx="1"/>
          </p:nvPr>
        </p:nvSpPr>
        <p:spPr>
          <a:xfrm>
            <a:off x="274287" y="3916203"/>
            <a:ext cx="8717313" cy="2408397"/>
          </a:xfrm>
        </p:spPr>
        <p:txBody>
          <a:bodyPr/>
          <a:lstStyle/>
          <a:p>
            <a:pPr marL="635" marR="476250" algn="l">
              <a:spcBef>
                <a:spcPts val="0"/>
              </a:spcBef>
              <a:spcAft>
                <a:spcPts val="0"/>
              </a:spcAft>
            </a:pPr>
            <a:r>
              <a:rPr lang="en-US" sz="750" dirty="0">
                <a:effectLst/>
                <a:latin typeface="Times New Roman" panose="02020603050405020304" pitchFamily="18" charset="0"/>
                <a:ea typeface="Arial" panose="020B0604020202020204" pitchFamily="34" charset="0"/>
                <a:cs typeface="Times New Roman" panose="02020603050405020304" pitchFamily="18" charset="0"/>
              </a:rPr>
              <a:t>In support of improving patient care, this activity has been planned and implemented by The Robert </a:t>
            </a:r>
            <a:r>
              <a:rPr lang="en-US" sz="750" dirty="0" err="1">
                <a:effectLst/>
                <a:latin typeface="Times New Roman" panose="02020603050405020304" pitchFamily="18" charset="0"/>
                <a:ea typeface="Arial" panose="020B0604020202020204" pitchFamily="34" charset="0"/>
                <a:cs typeface="Times New Roman" panose="02020603050405020304" pitchFamily="18" charset="0"/>
              </a:rPr>
              <a:t>Larner</a:t>
            </a:r>
            <a:r>
              <a:rPr lang="en-US" sz="750" dirty="0">
                <a:effectLst/>
                <a:latin typeface="Times New Roman" panose="02020603050405020304" pitchFamily="18" charset="0"/>
                <a:ea typeface="Arial" panose="020B0604020202020204" pitchFamily="34" charset="0"/>
                <a:cs typeface="Times New Roman" panose="02020603050405020304" pitchFamily="18" charset="0"/>
              </a:rPr>
              <a:t> College of Medicine at the University of Vermont and ____________ The University of Vermont is jointly accredited by the Accreditation Council for Continuing Medical Education (ACCME), the Accreditation Council for Pharmacy Education (ACPE), and the American Nurses Credentialing Center (ANCC), to provide continuing education for the healthcare team.</a:t>
            </a:r>
          </a:p>
          <a:p>
            <a:pPr marL="635" marR="476250" algn="l">
              <a:spcBef>
                <a:spcPts val="0"/>
              </a:spcBef>
              <a:spcAft>
                <a:spcPts val="0"/>
              </a:spcAft>
            </a:pPr>
            <a:endParaRPr lang="en-US" sz="750" dirty="0">
              <a:effectLst/>
              <a:latin typeface="Times New Roman" panose="02020603050405020304" pitchFamily="18" charset="0"/>
              <a:ea typeface="Arial" panose="020B0604020202020204" pitchFamily="34" charset="0"/>
              <a:cs typeface="Times New Roman" panose="02020603050405020304" pitchFamily="18" charset="0"/>
            </a:endParaRPr>
          </a:p>
          <a:p>
            <a:pPr marL="635" marR="519430" indent="-635" algn="l">
              <a:spcBef>
                <a:spcPts val="0"/>
              </a:spcBef>
              <a:spcAft>
                <a:spcPts val="0"/>
              </a:spcAft>
              <a:tabLst>
                <a:tab pos="3519170" algn="l"/>
              </a:tabLs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University</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10" dirty="0">
                <a:effectLst/>
                <a:latin typeface="Times New Roman" panose="02020603050405020304" pitchFamily="18" charset="0"/>
                <a:ea typeface="Times New Roman" panose="02020603050405020304" pitchFamily="18" charset="0"/>
                <a:cs typeface="Times New Roman" panose="02020603050405020304" pitchFamily="18" charset="0"/>
              </a:rPr>
              <a:t>Vermont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designates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live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activity</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maximum</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of ___ </a:t>
            </a:r>
            <a:r>
              <a:rPr lang="en-US" sz="750" i="1" dirty="0">
                <a:effectLst/>
                <a:latin typeface="Times New Roman" panose="02020603050405020304" pitchFamily="18" charset="0"/>
                <a:ea typeface="Times New Roman" panose="02020603050405020304" pitchFamily="18" charset="0"/>
                <a:cs typeface="Times New Roman" panose="02020603050405020304" pitchFamily="18" charset="0"/>
              </a:rPr>
              <a:t>AMA</a:t>
            </a:r>
            <a:r>
              <a:rPr lang="en-US" sz="750" i="1"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i="1" dirty="0">
                <a:effectLst/>
                <a:latin typeface="Times New Roman" panose="02020603050405020304" pitchFamily="18" charset="0"/>
                <a:ea typeface="Times New Roman" panose="02020603050405020304" pitchFamily="18" charset="0"/>
                <a:cs typeface="Times New Roman" panose="02020603050405020304" pitchFamily="18" charset="0"/>
              </a:rPr>
              <a:t>PRA</a:t>
            </a:r>
            <a:r>
              <a:rPr lang="en-US" sz="750" i="1"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i="1" dirty="0">
                <a:effectLst/>
                <a:latin typeface="Times New Roman" panose="02020603050405020304" pitchFamily="18" charset="0"/>
                <a:ea typeface="Times New Roman" panose="02020603050405020304" pitchFamily="18" charset="0"/>
                <a:cs typeface="Times New Roman" panose="02020603050405020304" pitchFamily="18" charset="0"/>
              </a:rPr>
              <a:t>Category</a:t>
            </a:r>
            <a:r>
              <a:rPr lang="en-US" sz="750" i="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i="1"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750" i="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i="1" dirty="0">
                <a:effectLst/>
                <a:latin typeface="Times New Roman" panose="02020603050405020304" pitchFamily="18" charset="0"/>
                <a:ea typeface="Times New Roman" panose="02020603050405020304" pitchFamily="18" charset="0"/>
                <a:cs typeface="Times New Roman" panose="02020603050405020304" pitchFamily="18" charset="0"/>
              </a:rPr>
              <a:t>Credit(s)</a:t>
            </a:r>
            <a:r>
              <a:rPr lang="en-US" sz="750" baseline="30000" dirty="0">
                <a:effectLst/>
                <a:latin typeface="Times New Roman" panose="02020603050405020304" pitchFamily="18" charset="0"/>
                <a:ea typeface="Times New Roman" panose="02020603050405020304" pitchFamily="18" charset="0"/>
                <a:cs typeface="Times New Roman" panose="02020603050405020304" pitchFamily="18" charset="0"/>
              </a:rPr>
              <a:t>TM</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Physicians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should</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claim</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only</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commensurate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with</a:t>
            </a:r>
            <a:r>
              <a:rPr lang="en-US" sz="750"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extent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their</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participation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10" dirty="0">
                <a:effectLst/>
                <a:latin typeface="Times New Roman" panose="02020603050405020304" pitchFamily="18" charset="0"/>
                <a:ea typeface="Times New Roman" panose="02020603050405020304" pitchFamily="18" charset="0"/>
                <a:cs typeface="Times New Roman" panose="02020603050405020304" pitchFamily="18" charset="0"/>
              </a:rPr>
              <a:t>activity.</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519430" indent="-635" algn="l">
              <a:spcBef>
                <a:spcPts val="0"/>
              </a:spcBef>
              <a:spcAft>
                <a:spcPts val="0"/>
              </a:spcAft>
              <a:tabLst>
                <a:tab pos="3519170" algn="l"/>
              </a:tabLst>
            </a:pPr>
            <a:r>
              <a:rPr lang="en-US" sz="750" spc="-1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519430" indent="-635" algn="l">
              <a:spcBef>
                <a:spcPts val="0"/>
              </a:spcBef>
              <a:spcAft>
                <a:spcPts val="0"/>
              </a:spcAft>
              <a:tabLst>
                <a:tab pos="3519170" algn="l"/>
              </a:tabLs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program</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has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been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reviewed</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acceptable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up</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to ____ Nursing</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Contact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Hours. </a:t>
            </a:r>
          </a:p>
          <a:p>
            <a:pPr marL="0" marR="0" algn="l">
              <a:lnSpc>
                <a:spcPts val="1170"/>
              </a:lnSpc>
              <a:spcBef>
                <a:spcPts val="0"/>
              </a:spcBef>
              <a:spcAft>
                <a:spcPts val="0"/>
              </a:spcAft>
            </a:pP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lnSpc>
                <a:spcPts val="1170"/>
              </a:lnSpc>
              <a:spcBef>
                <a:spcPts val="0"/>
              </a:spcBef>
              <a:spcAft>
                <a:spcPts val="0"/>
              </a:spcAft>
            </a:pP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course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has</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been</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approved</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for ____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hours</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pharmacy</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continuing</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750" spc="1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approval</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number</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issued</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is: _________________.</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519430" indent="-635" algn="l">
              <a:spcBef>
                <a:spcPts val="0"/>
              </a:spcBef>
              <a:spcAft>
                <a:spcPts val="0"/>
              </a:spcAft>
              <a:tabLst>
                <a:tab pos="3519170" algn="l"/>
              </a:tabLs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l">
              <a:spcBef>
                <a:spcPts val="0"/>
              </a:spcBef>
              <a:spcAft>
                <a:spcPts val="0"/>
              </a:spcAft>
            </a:pP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Robert</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err="1">
                <a:effectLst/>
                <a:latin typeface="Times New Roman" panose="02020603050405020304" pitchFamily="18" charset="0"/>
                <a:ea typeface="Times New Roman" panose="02020603050405020304" pitchFamily="18" charset="0"/>
                <a:cs typeface="Times New Roman" panose="02020603050405020304" pitchFamily="18" charset="0"/>
              </a:rPr>
              <a:t>Larner</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College</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Medicine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at</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University</a:t>
            </a:r>
            <a:r>
              <a:rPr lang="en-US" sz="75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Vermont</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has</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been</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authorized</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by</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American</a:t>
            </a:r>
            <a:r>
              <a:rPr lang="en-US" sz="750" spc="3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Academy</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PAs</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(AAPA)</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award</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AAPA</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Category</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CME</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activities</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planned</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accordance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with AAPA CME Criteria.  This activity is designated for___ AAPA Category 1 CME credits. PAs should only claim credit</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commensurate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with</a:t>
            </a:r>
            <a:r>
              <a:rPr lang="en-US" sz="75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extent</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their</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participation.  </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As a Jointly Accredited Organization, The Robert </a:t>
            </a:r>
            <a:r>
              <a:rPr lang="en-US" sz="750" dirty="0" err="1">
                <a:effectLst/>
                <a:latin typeface="Times New Roman" panose="02020603050405020304" pitchFamily="18" charset="0"/>
                <a:ea typeface="Times New Roman" panose="02020603050405020304" pitchFamily="18" charset="0"/>
                <a:cs typeface="Times New Roman" panose="02020603050405020304" pitchFamily="18" charset="0"/>
              </a:rPr>
              <a:t>Larner</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 College of Medicine at the University of Vermont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The University of Vermont maintains responsibility for this course. Social workers completing this course receive ­­­___ (general or ethics) continuing education credits.</a:t>
            </a:r>
          </a:p>
          <a:p>
            <a:pPr marL="0" marR="0" algn="l">
              <a:spcBef>
                <a:spcPts val="0"/>
              </a:spcBef>
              <a:spcAft>
                <a:spcPts val="0"/>
              </a:spcAft>
            </a:pP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l">
              <a:spcBef>
                <a:spcPts val="0"/>
              </a:spcBef>
              <a:spcAft>
                <a:spcPts val="0"/>
              </a:spcAf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activity</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was</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planned</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by</a:t>
            </a:r>
            <a:r>
              <a:rPr lang="en-US" sz="750" spc="-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healthcare</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team,</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learners</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will</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receive ____</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Interprofessional</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Continuing</a:t>
            </a:r>
            <a:r>
              <a:rPr lang="en-US" sz="75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(IPCE)</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learning</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change.</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635E84DA-5FBE-4F99-AAF9-697F99C9B833}"/>
              </a:ext>
            </a:extLst>
          </p:cNvPr>
          <p:cNvSpPr txBox="1"/>
          <p:nvPr/>
        </p:nvSpPr>
        <p:spPr>
          <a:xfrm>
            <a:off x="274287" y="457200"/>
            <a:ext cx="8285020" cy="3654847"/>
          </a:xfrm>
          <a:prstGeom prst="rect">
            <a:avLst/>
          </a:prstGeom>
          <a:noFill/>
        </p:spPr>
        <p:txBody>
          <a:bodyPr wrap="square" rtlCol="0">
            <a:spAutoFit/>
          </a:bodyPr>
          <a:lstStyle/>
          <a:p>
            <a:r>
              <a:rPr lang="en-US" altLang="en-US" sz="1050" b="1" dirty="0">
                <a:latin typeface="Times New Roman" panose="02020603050405020304" pitchFamily="18" charset="0"/>
                <a:cs typeface="Times New Roman" panose="02020603050405020304" pitchFamily="18" charset="0"/>
              </a:rPr>
              <a:t>Title of Program: 			Where: 			Date: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050" b="1" dirty="0">
                <a:latin typeface="Times New Roman" panose="02020603050405020304" pitchFamily="18" charset="0"/>
                <a:cs typeface="Times New Roman" panose="02020603050405020304" pitchFamily="18" charset="0"/>
              </a:rPr>
              <a:t>Workshop#:</a:t>
            </a:r>
            <a:br>
              <a:rPr lang="en-US" altLang="en-US" sz="1050" b="1" dirty="0">
                <a:latin typeface="Times New Roman" panose="02020603050405020304" pitchFamily="18" charset="0"/>
                <a:cs typeface="Times New Roman" panose="02020603050405020304" pitchFamily="18" charset="0"/>
              </a:rPr>
            </a:br>
            <a:r>
              <a:rPr kumimoji="0" lang="en-US" altLang="en-US" sz="105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Planners:</a:t>
            </a:r>
            <a:endParaRPr lang="en-US" altLang="en-US" sz="10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Speaker(s):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50" b="1" dirty="0">
              <a:solidFill>
                <a:srgbClr val="000000"/>
              </a:solidFill>
              <a:latin typeface="Times New Roman" panose="02020603050405020304" pitchFamily="18" charset="0"/>
              <a:cs typeface="Times New Roman" panose="02020603050405020304" pitchFamily="18" charset="0"/>
            </a:endParaRPr>
          </a:p>
          <a:p>
            <a:pPr marL="0" marR="0">
              <a:spcBef>
                <a:spcPts val="0"/>
              </a:spcBef>
              <a:spcAft>
                <a:spcPts val="0"/>
              </a:spcAft>
            </a:pPr>
            <a:r>
              <a:rPr lang="en-US" altLang="en-US" sz="1050" b="1" dirty="0">
                <a:latin typeface="Times New Roman" panose="02020603050405020304" pitchFamily="18" charset="0"/>
                <a:cs typeface="Times New Roman" panose="02020603050405020304" pitchFamily="18" charset="0"/>
              </a:rPr>
              <a:t>Learning Objective: </a:t>
            </a:r>
            <a:r>
              <a:rPr lang="en-US" altLang="en-US" sz="1050" i="1" dirty="0">
                <a:latin typeface="Times New Roman" panose="02020603050405020304" pitchFamily="18" charset="0"/>
                <a:cs typeface="Times New Roman" panose="02020603050405020304" pitchFamily="18" charset="0"/>
              </a:rPr>
              <a:t>By the end of this activity, the learners should be able to:</a:t>
            </a:r>
            <a:br>
              <a:rPr lang="en-US" altLang="en-US" sz="1050" b="1" dirty="0">
                <a:latin typeface="Times New Roman" panose="02020603050405020304" pitchFamily="18" charset="0"/>
                <a:cs typeface="Times New Roman" panose="02020603050405020304" pitchFamily="18" charset="0"/>
              </a:rPr>
            </a:br>
            <a:br>
              <a:rPr lang="en-US" altLang="en-US" sz="1050" b="1" dirty="0">
                <a:latin typeface="Times New Roman" panose="02020603050405020304" pitchFamily="18" charset="0"/>
                <a:cs typeface="Times New Roman" panose="02020603050405020304" pitchFamily="18" charset="0"/>
              </a:rPr>
            </a:br>
            <a:r>
              <a:rPr lang="en-US" altLang="en-US" sz="1050" b="1" dirty="0">
                <a:latin typeface="Times New Roman" panose="02020603050405020304" pitchFamily="18" charset="0"/>
                <a:cs typeface="Times New Roman" panose="02020603050405020304" pitchFamily="18" charset="0"/>
              </a:rPr>
              <a:t>Meeting Disclaimer: </a:t>
            </a:r>
            <a:r>
              <a:rPr lang="en-US" altLang="en-US" sz="1050" dirty="0">
                <a:latin typeface="Times New Roman" panose="02020603050405020304" pitchFamily="18" charset="0"/>
                <a:cs typeface="Times New Roman" panose="02020603050405020304" pitchFamily="18" charset="0"/>
              </a:rPr>
              <a:t>Regarding materials and information received: the views, statements, and recommendations expressed during this activity represent those of the authors and speakers and do not necessarily represent the views of the University of Vermont.</a:t>
            </a:r>
          </a:p>
          <a:p>
            <a:pPr>
              <a:spcBef>
                <a:spcPts val="0"/>
              </a:spcBef>
              <a:spcAft>
                <a:spcPts val="0"/>
              </a:spcAft>
            </a:pPr>
            <a:endParaRPr lang="en-US" sz="1050"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endParaRPr>
          </a:p>
          <a:p>
            <a:pPr>
              <a:spcBef>
                <a:spcPts val="0"/>
              </a:spcBef>
              <a:spcAft>
                <a:spcPts val="0"/>
              </a:spcAft>
            </a:pPr>
            <a:r>
              <a:rPr lang="en-US" sz="1050"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All those with control of content (speakers, planners, moderators, reviewers, staff) who have relevant financial relationships with “ineligible companies” are listed below (name of company only/no logos,</a:t>
            </a:r>
            <a:r>
              <a:rPr lang="en-US" sz="1050" dirty="0">
                <a:solidFill>
                  <a:srgbClr val="09142A"/>
                </a:solidFill>
                <a:effectLst/>
                <a:latin typeface="Times New Roman" panose="02020603050405020304" pitchFamily="18" charset="0"/>
                <a:ea typeface="Georgia" panose="02040502050405020303" pitchFamily="18" charset="0"/>
                <a:cs typeface="Times New Roman" panose="02020603050405020304" pitchFamily="18" charset="0"/>
              </a:rPr>
              <a:t> trade names, or product group messages)</a:t>
            </a:r>
            <a:r>
              <a:rPr lang="en-US" sz="1050"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  (</a:t>
            </a:r>
            <a:r>
              <a:rPr lang="en-US" sz="1050" i="1"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An “ineligible company” is defined as those whose primary business is producing, marketing, selling, reselling or distributing healthcare products used by or on patients.</a:t>
            </a:r>
            <a:r>
              <a:rPr lang="en-US" sz="1050"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a:t>
            </a:r>
          </a:p>
          <a:p>
            <a:pPr marL="0" marR="0">
              <a:spcBef>
                <a:spcPts val="0"/>
              </a:spcBef>
              <a:spcAft>
                <a:spcPts val="0"/>
              </a:spcAft>
            </a:pPr>
            <a:endParaRPr lang="en-US" sz="105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effectLst/>
                <a:latin typeface="Times New Roman" panose="02020603050405020304" pitchFamily="18" charset="0"/>
                <a:ea typeface="Times New Roman" panose="02020603050405020304" pitchFamily="18" charset="0"/>
                <a:cs typeface="Times New Roman" panose="02020603050405020304" pitchFamily="18" charset="0"/>
              </a:rPr>
              <a:t>The following have disclosed a relevant financial relationship with an ineligible company(s). These relationships have been mitigated:</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effectLst/>
                <a:latin typeface="Times New Roman" panose="02020603050405020304" pitchFamily="18" charset="0"/>
                <a:ea typeface="Times New Roman" panose="02020603050405020304" pitchFamily="18" charset="0"/>
                <a:cs typeface="Times New Roman" panose="02020603050405020304" pitchFamily="18" charset="0"/>
              </a:rPr>
              <a:t>Speaker/Planner Name:_____________ Name of Company(s)/Relationship: __________________</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effectLst/>
                <a:latin typeface="Times New Roman" panose="02020603050405020304" pitchFamily="18" charset="0"/>
                <a:ea typeface="Times New Roman" panose="02020603050405020304" pitchFamily="18" charset="0"/>
                <a:cs typeface="Times New Roman" panose="02020603050405020304" pitchFamily="18" charset="0"/>
              </a:rPr>
              <a:t>All others in control of content/CMIE reviewers do not have any relevant financial relationships with ineligible companies.  </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lang="en-US" altLang="en-US" sz="1050" b="1" dirty="0">
                <a:latin typeface="Times New Roman" panose="02020603050405020304" pitchFamily="18" charset="0"/>
                <a:cs typeface="Times New Roman" panose="02020603050405020304" pitchFamily="18" charset="0"/>
              </a:rPr>
            </a:br>
            <a:r>
              <a:rPr lang="en-US" altLang="en-US" sz="1050" b="1" dirty="0">
                <a:latin typeface="Times New Roman" panose="02020603050405020304" pitchFamily="18" charset="0"/>
                <a:cs typeface="Times New Roman" panose="02020603050405020304" pitchFamily="18" charset="0"/>
              </a:rPr>
              <a:t>This activity did not receive any support from ineligible companies (grants or in-kind). </a:t>
            </a:r>
            <a:br>
              <a:rPr lang="en-US" altLang="en-US" sz="1100" b="1" dirty="0">
                <a:latin typeface="Times New Roman" panose="02020603050405020304" pitchFamily="18" charset="0"/>
                <a:cs typeface="Times New Roman" panose="02020603050405020304" pitchFamily="18" charset="0"/>
              </a:rPr>
            </a:br>
            <a:endParaRPr lang="en-US" sz="1100" dirty="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81786341-55B6-4644-A95B-F73C281DC9E9}"/>
              </a:ext>
            </a:extLst>
          </p:cNvPr>
          <p:cNvSpPr txBox="1"/>
          <p:nvPr/>
        </p:nvSpPr>
        <p:spPr>
          <a:xfrm>
            <a:off x="3632200" y="6403975"/>
            <a:ext cx="1168400" cy="449805"/>
          </a:xfrm>
          <a:prstGeom prst="rect">
            <a:avLst/>
          </a:prstGeom>
          <a:noFill/>
        </p:spPr>
        <p:txBody>
          <a:bodyPr wrap="square" rtlCol="0">
            <a:spAutoFit/>
          </a:bodyPr>
          <a:lstStyle/>
          <a:p>
            <a:endParaRPr lang="en-US" dirty="0"/>
          </a:p>
        </p:txBody>
      </p:sp>
      <p:sp>
        <p:nvSpPr>
          <p:cNvPr id="4" name="Rectangle 1">
            <a:extLst>
              <a:ext uri="{FF2B5EF4-FFF2-40B4-BE49-F238E27FC236}">
                <a16:creationId xmlns:a16="http://schemas.microsoft.com/office/drawing/2014/main" id="{7CA16E2A-765D-4D87-9236-F2D28C82C938}"/>
              </a:ext>
            </a:extLst>
          </p:cNvPr>
          <p:cNvSpPr>
            <a:spLocks noChangeArrowheads="1"/>
          </p:cNvSpPr>
          <p:nvPr/>
        </p:nvSpPr>
        <p:spPr bwMode="auto">
          <a:xfrm flipH="1">
            <a:off x="274287" y="992698"/>
            <a:ext cx="8153400" cy="838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304704" rIns="0" bIns="3808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000000"/>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pic>
        <p:nvPicPr>
          <p:cNvPr id="5" name="Picture 4" descr="Logo, company name&#10;&#10;Description automatically generated">
            <a:extLst>
              <a:ext uri="{FF2B5EF4-FFF2-40B4-BE49-F238E27FC236}">
                <a16:creationId xmlns:a16="http://schemas.microsoft.com/office/drawing/2014/main" id="{3520953B-D5CB-9100-ED43-A74E156D0F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2800" y="6079247"/>
            <a:ext cx="762000" cy="666749"/>
          </a:xfrm>
          <a:prstGeom prst="rect">
            <a:avLst/>
          </a:prstGeom>
        </p:spPr>
      </p:pic>
    </p:spTree>
  </p:cSld>
  <p:clrMapOvr>
    <a:masterClrMapping/>
  </p:clrMapOvr>
  <p:transition spd="slow" advTm="1520"/>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TC101859861[[fn=Tradeshow]]</Template>
  <TotalTime>420</TotalTime>
  <Words>589</Words>
  <Application>Microsoft Office PowerPoint</Application>
  <PresentationFormat>On-screen Show (4:3)</PresentationFormat>
  <Paragraphs>30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University of Vermont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Program:                                                                      Title of Talk:   Speaker/Moderator:   Date:   Workshop #:   Learning Objectives 1.   2. 3.  DISCLOSURE:   Possible Conflict of Interest:  ______________________________________________________________   All Possible Conflicts of Interest have been resolved prior to the start of this program.</dc:title>
  <dc:creator>mcgagne</dc:creator>
  <cp:lastModifiedBy>Gagne, Mary C</cp:lastModifiedBy>
  <cp:revision>54</cp:revision>
  <cp:lastPrinted>2013-05-06T14:39:57Z</cp:lastPrinted>
  <dcterms:created xsi:type="dcterms:W3CDTF">2007-06-25T17:44:45Z</dcterms:created>
  <dcterms:modified xsi:type="dcterms:W3CDTF">2024-02-16T13:28:05Z</dcterms:modified>
</cp:coreProperties>
</file>