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58" r:id="rId7"/>
    <p:sldId id="263" r:id="rId8"/>
    <p:sldId id="277" r:id="rId9"/>
    <p:sldId id="280" r:id="rId10"/>
    <p:sldId id="265" r:id="rId11"/>
    <p:sldId id="260" r:id="rId12"/>
    <p:sldId id="267" r:id="rId13"/>
    <p:sldId id="268" r:id="rId14"/>
    <p:sldId id="269" r:id="rId15"/>
    <p:sldId id="279" r:id="rId16"/>
    <p:sldId id="271" r:id="rId17"/>
    <p:sldId id="278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6FE9-79DE-28CB-D5BB-11E393E13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9C7F7-3A56-2AAE-BB9F-2D273ED94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003C-5811-EAEA-C0C4-44551058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4220-9800-DB8B-7362-48645159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77F7-9694-8171-3908-2A04CC99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704A-A100-A179-76ED-5707F144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149D5-6310-8855-D22A-FBC217DC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10B97-F97C-7D2C-CCBD-69674C3A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84E37-A100-5E85-234B-4B3AEDB3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0F6C5-9A42-5AFA-CADA-80056028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DEF1C-E054-D299-8B76-0463B3C37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6F8E-B842-9C99-C7FC-0381C29EB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DF962-09E2-925F-15C5-2499B59F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42AF-F00E-90BA-4185-6D21D999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C3DD-EA58-96EF-4641-B0CB92AF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106D-9E8A-8182-BDC7-79761E05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CCF2-153D-DB8E-8CC1-CCC15225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A9580-0CA5-B0EC-D4BB-3B44411D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A251C-1A5A-A2A9-A9BF-5D1D4961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2D13-1450-E965-5B4E-2AED23E0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7C4D-1CC4-059B-B8BB-0EB24F18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8C1B-C2E5-5B41-7D9A-5B338CA2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7B28-D404-5E35-F2CE-56D0AD7E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94C2-2ABA-CAC9-2608-D056178F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3EA5-EA9F-FAE2-FEF9-7FDA37A6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6680-6F42-EEF7-A42B-11D186BE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3BAC-32A7-4DD0-0559-73210148B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B074-037F-69BA-1742-7CD785C0A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EE609-4995-57AD-D1F2-5A119524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6DAD4-3F9C-4C22-AC14-0A0A542C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98232-B500-E198-9501-894D8A4A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79E-A57F-6C70-C3A5-3C214AC7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DE4BA-9B8F-FBD3-DB85-167FBB08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4A747-FA1B-949C-C687-FE0D60B6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B9EFC-F638-1007-1F24-1CA93A5A1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3111A-B2B0-07B2-5C33-5A1A54AC0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62B75-5AE8-A115-6294-CE5EADE9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7897D-732A-179E-A523-28582C6D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34FF6-42EC-3EA8-4BAD-2694682E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86FC-00B7-96C4-2FA9-EC8B43AB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C9DD2-650D-117F-A30E-4D000F98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943D4-9E60-FF58-5021-AF3281D6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A0C3A-E0CE-7260-9939-7B618F60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7A734-D845-ED1E-0F7F-9821EE08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4DC91-829E-5C7A-8786-5C2AC9AE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AFA3-38B2-D16A-04C7-3D9F1657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9EC2-AFBE-D126-D435-FDEE6E4C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449A-19A5-F900-7953-034D86E9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04C58-5091-2BF2-CCAB-2BF91E9BD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0396F-27D2-B636-B6A9-97A596B7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BF69F-4A93-DB8A-89E9-842E768C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9AA9-4096-BF3B-CD5D-7C80FB48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3401-44F0-F97D-CF50-EBB280AF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544FD-EE9B-2514-2A7F-299A17386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F7301-7C3E-CF04-B7D7-FC6B0DB34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9A241-8E1C-BD30-7490-3E31EEF7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F52B6-3CAC-1D85-C9FA-1FEF1A76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7BEF7-2D82-E376-A1A8-51045CF3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18F25-F2B2-9D0E-F340-A8B63CBF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C343F-22BC-0862-034A-CB9C8B185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8C98-F755-570A-6153-015195577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7E12-66BF-4007-9C29-16BAD3B6646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E95A4-2176-5D94-552D-C8621CD18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EE3E7-2392-5E85-D289-A1B9D0CCD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C0F9-FB4C-457E-8B45-D23E217A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m.edu/cals/cals-distinguished-undergraduate-research-dur-progra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cals/cals-distinguished-undergraduate-research-dur-progra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m.edu/cals/cals-distinguished-undergraduate-research-dur-progra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AC31E-CF3F-F7BA-10CB-E636E4329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915" y="1238161"/>
            <a:ext cx="7644627" cy="2751086"/>
          </a:xfrm>
        </p:spPr>
        <p:txBody>
          <a:bodyPr>
            <a:normAutofit/>
          </a:bodyPr>
          <a:lstStyle/>
          <a:p>
            <a:r>
              <a:rPr lang="en-US" sz="4700" b="1" dirty="0"/>
              <a:t>Distinguished</a:t>
            </a:r>
            <a:br>
              <a:rPr lang="en-US" sz="4700" b="1" dirty="0"/>
            </a:br>
            <a:r>
              <a:rPr lang="en-US" sz="4700" b="1" dirty="0"/>
              <a:t>Undergraduate</a:t>
            </a:r>
            <a:br>
              <a:rPr lang="en-US" sz="4700" b="1" dirty="0"/>
            </a:br>
            <a:r>
              <a:rPr lang="en-US" sz="4700" b="1" dirty="0"/>
              <a:t>Research</a:t>
            </a:r>
            <a:br>
              <a:rPr lang="en-US" sz="4700" b="1" dirty="0"/>
            </a:br>
            <a:r>
              <a:rPr lang="en-US" sz="4700" b="1" dirty="0"/>
              <a:t>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4CC4C-F448-786F-591A-313CF7FF5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Explanation of the Process and Requirements</a:t>
            </a:r>
          </a:p>
          <a:p>
            <a:r>
              <a:rPr lang="en-US" dirty="0"/>
              <a:t>Drs. Todd J. Pritchard and Eric von Wettberg</a:t>
            </a:r>
          </a:p>
          <a:p>
            <a:r>
              <a:rPr lang="en-US" dirty="0"/>
              <a:t>2023 CALS Academic Awards Committee Co-Chairperson</a:t>
            </a:r>
          </a:p>
        </p:txBody>
      </p:sp>
    </p:spTree>
    <p:extLst>
      <p:ext uri="{BB962C8B-B14F-4D97-AF65-F5344CB8AC3E}">
        <p14:creationId xmlns:p14="http://schemas.microsoft.com/office/powerpoint/2010/main" val="253148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ECD07614-9082-721F-AB6A-175CF0ED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B646-D136-193F-19DA-95A35D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273" y="457201"/>
            <a:ext cx="6479177" cy="1378323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Application Process:              Identify Your Review Committee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EEA8-0349-A48D-4021-67CBA802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798064"/>
            <a:ext cx="6965576" cy="3877056"/>
          </a:xfrm>
        </p:spPr>
        <p:txBody>
          <a:bodyPr anchor="t">
            <a:normAutofit lnSpcReduction="10000"/>
          </a:bodyPr>
          <a:lstStyle/>
          <a:p>
            <a:r>
              <a:rPr lang="en-US" sz="1800" b="1" dirty="0">
                <a:solidFill>
                  <a:srgbClr val="FFFFFF"/>
                </a:solidFill>
              </a:rPr>
              <a:t>Applicant must identify a total of three (3) individuals to be on their review committee </a:t>
            </a:r>
          </a:p>
          <a:p>
            <a:endParaRPr lang="en-US" sz="1800" b="1" dirty="0">
              <a:solidFill>
                <a:srgbClr val="FFFFFF"/>
              </a:solidFill>
            </a:endParaRPr>
          </a:p>
          <a:p>
            <a:pPr lvl="1"/>
            <a:r>
              <a:rPr lang="en-US" sz="1800" b="1" dirty="0">
                <a:solidFill>
                  <a:srgbClr val="FFFFFF"/>
                </a:solidFill>
              </a:rPr>
              <a:t>Two (2) or more members of the review committee must be UVM Faculty,</a:t>
            </a:r>
          </a:p>
          <a:p>
            <a:pPr lvl="1"/>
            <a:endParaRPr lang="en-US" sz="1800" b="1" dirty="0">
              <a:solidFill>
                <a:srgbClr val="FFFFFF"/>
              </a:solidFill>
            </a:endParaRPr>
          </a:p>
          <a:p>
            <a:pPr lvl="1"/>
            <a:r>
              <a:rPr lang="en-US" sz="1800" b="1" dirty="0">
                <a:solidFill>
                  <a:srgbClr val="FFFFFF"/>
                </a:solidFill>
              </a:rPr>
              <a:t>One (1) or more members of the review committee must be CALS Faculty,</a:t>
            </a:r>
          </a:p>
          <a:p>
            <a:pPr lvl="1"/>
            <a:endParaRPr lang="en-US" sz="1800" b="1" dirty="0">
              <a:solidFill>
                <a:srgbClr val="FFFFFF"/>
              </a:solidFill>
            </a:endParaRPr>
          </a:p>
          <a:p>
            <a:pPr lvl="1"/>
            <a:r>
              <a:rPr lang="en-US" sz="1800" b="1" dirty="0">
                <a:solidFill>
                  <a:srgbClr val="FFFFFF"/>
                </a:solidFill>
              </a:rPr>
              <a:t>One (1) member of the review committee may be a community member who has been identified to be involved with the research, or may be a faculty member at a different University/College who has a demonstratable knowledge of the area of research undertaken by the applicant</a:t>
            </a:r>
          </a:p>
          <a:p>
            <a:pPr lvl="1"/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pPr lvl="1"/>
            <a:endParaRPr lang="en-US" sz="1500" dirty="0">
              <a:solidFill>
                <a:srgbClr val="FFFFFF"/>
              </a:solidFill>
            </a:endParaRPr>
          </a:p>
          <a:p>
            <a:pPr lvl="1"/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7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DE3C6-D6E5-0112-EEB9-F5421519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Application Process: Review Committee Responsibilities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01AE-D764-D1CE-917F-F9386543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Review committee is charged with reviewing and suggesting editorial reviews of the proposal before it is submitted for DUR Honors Committee review.</a:t>
            </a:r>
          </a:p>
          <a:p>
            <a:r>
              <a:rPr lang="en-US" sz="2400" dirty="0"/>
              <a:t>Applicants should NOT present a proposal to the CALS Academic Awards Committee which has not been evaluated by all of the review committee members. </a:t>
            </a:r>
          </a:p>
          <a:p>
            <a:r>
              <a:rPr lang="en-US" sz="2400" dirty="0"/>
              <a:t>Following the completion of a students work, the review committee is responsible for reading the final manuscript and giving feedback for changes which need to be made</a:t>
            </a:r>
          </a:p>
          <a:p>
            <a:r>
              <a:rPr lang="en-US" sz="2400" dirty="0"/>
              <a:t>Attend the public presentation of the students work </a:t>
            </a:r>
          </a:p>
          <a:p>
            <a:r>
              <a:rPr lang="en-US" sz="2400" dirty="0"/>
              <a:t>Sign form indicating they believe the completed work meets the standards of research in the field and is deserving of DUR Honors recognition.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965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F4B81-DC3B-03F9-58D7-DAD3A225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Application Process: Submit Proposal to CALS Academic Awards Committee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A4FF1-F939-BBA4-ED7F-940D2E13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Complete application materials should be submitted to the CALS Dean’s Office at the email indicated in the DUR Guidelines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https://www.uvm.edu/cals/cals-distinguished-undergraduate-research-dur-program</a:t>
            </a:r>
            <a:r>
              <a:rPr lang="en-US" sz="1600" dirty="0"/>
              <a:t>)</a:t>
            </a:r>
          </a:p>
          <a:p>
            <a:pPr lvl="1"/>
            <a:r>
              <a:rPr lang="en-US" dirty="0"/>
              <a:t>Cover sheet of proposal</a:t>
            </a:r>
          </a:p>
          <a:p>
            <a:pPr lvl="1"/>
            <a:r>
              <a:rPr lang="en-US" dirty="0"/>
              <a:t>Letter of support from your project mentor</a:t>
            </a:r>
          </a:p>
          <a:p>
            <a:pPr lvl="1"/>
            <a:r>
              <a:rPr lang="en-US" dirty="0"/>
              <a:t>List of members of your review committee</a:t>
            </a:r>
          </a:p>
          <a:p>
            <a:pPr lvl="1"/>
            <a:endParaRPr lang="en-US" dirty="0"/>
          </a:p>
          <a:p>
            <a:r>
              <a:rPr lang="en-US" dirty="0"/>
              <a:t>Failure to supply ALL materials by the date and time indicated in the DUR Guidelines will result in automatic removal from consideration for DUR Honors recognition</a:t>
            </a:r>
          </a:p>
        </p:txBody>
      </p:sp>
    </p:spTree>
    <p:extLst>
      <p:ext uri="{BB962C8B-B14F-4D97-AF65-F5344CB8AC3E}">
        <p14:creationId xmlns:p14="http://schemas.microsoft.com/office/powerpoint/2010/main" val="9377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8A11B-BD15-6C31-F35A-E0D58780C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Application Process: Review of the Proposal by the CALS Academic Awards Committee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6744-8863-1092-E579-7D31983FB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All complete proposals received on time will be reviewed by two or more of the CALS Academic Awards Committee</a:t>
            </a:r>
          </a:p>
          <a:p>
            <a:r>
              <a:rPr lang="en-US" dirty="0"/>
              <a:t>Committee members will submit comments and recommendations </a:t>
            </a:r>
          </a:p>
          <a:p>
            <a:pPr lvl="1"/>
            <a:r>
              <a:rPr lang="en-US" dirty="0"/>
              <a:t>Accept without reservations. No proposal defense needed</a:t>
            </a:r>
          </a:p>
          <a:p>
            <a:pPr lvl="1"/>
            <a:r>
              <a:rPr lang="en-US" dirty="0"/>
              <a:t>Accept with reservation. Proposal defense and written responses needed</a:t>
            </a:r>
          </a:p>
          <a:p>
            <a:pPr lvl="1"/>
            <a:r>
              <a:rPr lang="en-US" dirty="0"/>
              <a:t>Reject. Students will be allowed a defense if requested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06D08-89EF-81C7-4B49-66428785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601"/>
            <a:ext cx="9788701" cy="9368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Application Process: Defense of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138E7-9D80-ABD4-0874-3D5CA199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696561"/>
            <a:ext cx="8748215" cy="4926308"/>
          </a:xfrm>
        </p:spPr>
        <p:txBody>
          <a:bodyPr>
            <a:noAutofit/>
          </a:bodyPr>
          <a:lstStyle/>
          <a:p>
            <a:r>
              <a:rPr lang="en-US" sz="2000" b="1" dirty="0"/>
              <a:t>In the event that members of the CALS Academic Awards Committee have questions or concerns about the proposal, students will be asked to set up a “defense”.</a:t>
            </a:r>
          </a:p>
          <a:p>
            <a:endParaRPr lang="en-US" sz="2000" b="1" dirty="0"/>
          </a:p>
          <a:p>
            <a:r>
              <a:rPr lang="en-US" sz="2000" b="1" dirty="0"/>
              <a:t>The “defense” is typically a short 15-20 minute meeting with one or more CALS Academic Awards Committee </a:t>
            </a:r>
          </a:p>
          <a:p>
            <a:pPr lvl="1"/>
            <a:r>
              <a:rPr lang="en-US" sz="2000" b="1" dirty="0"/>
              <a:t>Briefly describe proposal and goals</a:t>
            </a:r>
          </a:p>
          <a:p>
            <a:pPr lvl="1"/>
            <a:r>
              <a:rPr lang="en-US" sz="2000" b="1" dirty="0"/>
              <a:t>Address any questions with regards to the written proposal. </a:t>
            </a:r>
          </a:p>
          <a:p>
            <a:endParaRPr lang="en-US" sz="2000" b="1" dirty="0"/>
          </a:p>
          <a:p>
            <a:r>
              <a:rPr lang="en-US" sz="2000" b="1" dirty="0"/>
              <a:t>Following the “defense” the student will receive notice from the chairperson</a:t>
            </a:r>
          </a:p>
          <a:p>
            <a:pPr lvl="1"/>
            <a:r>
              <a:rPr lang="en-US" sz="2000" b="1" dirty="0"/>
              <a:t>Continue without reservations. No need to supply written responses to questions</a:t>
            </a:r>
          </a:p>
          <a:p>
            <a:pPr lvl="1"/>
            <a:r>
              <a:rPr lang="en-US" sz="2000" b="1" dirty="0"/>
              <a:t>Continue with reservations, please address the following concerns. Student must supply written responses to questions identified in the notice from the chairperson following the “defense”.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25EDDCB1-A913-E3FB-F0B2-C685D2038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E888F-7BB3-ABB7-51A6-99FEB95C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Application Process: Submit Project Update</a:t>
            </a:r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B174F8C4-97CF-031F-9745-005C837BF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6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9768-760F-6202-1ED0-DFE4CB83D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Students must write up a 1-2 page summary of work to date and submit on or before date outlined in DUR Guidelines (</a:t>
            </a:r>
            <a:r>
              <a:rPr lang="en-US" sz="2200" dirty="0">
                <a:hlinkClick r:id="rId3"/>
              </a:rPr>
              <a:t>https://www.uvm.edu/cals/cals-distinguished-undergraduate-research-dur-program</a:t>
            </a:r>
            <a:endParaRPr lang="en-US" sz="2200" dirty="0"/>
          </a:p>
          <a:p>
            <a:r>
              <a:rPr lang="en-US" sz="2200" dirty="0"/>
              <a:t>Students should indicate any potential issues with completing the work in the proposal</a:t>
            </a:r>
          </a:p>
          <a:p>
            <a:r>
              <a:rPr lang="en-US" sz="2200" dirty="0"/>
              <a:t>Students must supply the confirmed list of their review committee and indicate which review committee member is a faculty member in the College of Agriculture and Life Sciences.</a:t>
            </a:r>
          </a:p>
        </p:txBody>
      </p:sp>
    </p:spTree>
    <p:extLst>
      <p:ext uri="{BB962C8B-B14F-4D97-AF65-F5344CB8AC3E}">
        <p14:creationId xmlns:p14="http://schemas.microsoft.com/office/powerpoint/2010/main" val="889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942A1-B7F2-2698-6D89-F4F648F9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998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Application Process:             Write Up Research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A7E6-B788-F00B-EA5B-849B6322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1800"/>
              <a:t>Students should write up their research following the guidelines of the journal to which it could be submitted.</a:t>
            </a:r>
          </a:p>
          <a:p>
            <a:r>
              <a:rPr lang="en-US" sz="1800"/>
              <a:t>Students should complete the write up and submit a copy of the manuscript to their review committee one week prior to their public presentation</a:t>
            </a:r>
          </a:p>
          <a:p>
            <a:r>
              <a:rPr lang="en-US" sz="1800"/>
              <a:t>Review committee should review the manuscript and submit suggested changes to the manuscript at the time of the public presentation.</a:t>
            </a:r>
          </a:p>
          <a:p>
            <a:r>
              <a:rPr lang="en-US" sz="1800"/>
              <a:t>Students should use the review committee members comments to revise their manuscript to the final version that will be submitted to the CALS Academic Awards Committee for final consideration.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7C806D99-5467-C067-CD24-6385B9F51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942A1-B7F2-2698-6D89-F4F648F9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Application Process: Presentation of Research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A7E6-B788-F00B-EA5B-849B6322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Students are required to prepare and present a 10-20 minute presentation of their research and findings</a:t>
            </a:r>
          </a:p>
          <a:p>
            <a:r>
              <a:rPr lang="en-US" sz="1800" dirty="0"/>
              <a:t>The presentation should be in the home department in which the mentor is located.</a:t>
            </a:r>
          </a:p>
          <a:p>
            <a:r>
              <a:rPr lang="en-US" sz="1800" dirty="0"/>
              <a:t>Presentations may be in the form of a department seminar or a specially called meeting.</a:t>
            </a:r>
          </a:p>
          <a:p>
            <a:r>
              <a:rPr lang="en-US" sz="1800" dirty="0"/>
              <a:t>ALL three (3) members of the student’s review committee must be present at the presentation.</a:t>
            </a:r>
          </a:p>
          <a:p>
            <a:r>
              <a:rPr lang="en-US" sz="1800" dirty="0"/>
              <a:t>Following the presentation students should obtain the signature of their review committee members indicating they believe the research is meritorious and deserving of DUR Honors recognition.</a:t>
            </a:r>
          </a:p>
          <a:p>
            <a:endParaRPr lang="en-US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7C806D99-5467-C067-CD24-6385B9F51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5BC73-17B2-E026-A445-60AA9D44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Application Process:                 Final Submittal of Materials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570B731E-F671-5D02-A64B-3E84127EE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8" r="401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82CFF-3425-4CB2-3725-4FFB81A5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Students must present ALL required materials on or before the time identified in the DUR Guidelines.</a:t>
            </a:r>
          </a:p>
          <a:p>
            <a:r>
              <a:rPr lang="en-US" sz="2200"/>
              <a:t>Required materials include:</a:t>
            </a:r>
          </a:p>
          <a:p>
            <a:pPr lvl="1"/>
            <a:r>
              <a:rPr lang="en-US" sz="2200"/>
              <a:t>Final version of manuscript (docx),</a:t>
            </a:r>
          </a:p>
          <a:p>
            <a:pPr lvl="1"/>
            <a:r>
              <a:rPr lang="en-US" sz="2200"/>
              <a:t>Student reflection (minimum of one page) on what they learned through the process of completing their research (docx),</a:t>
            </a:r>
          </a:p>
          <a:p>
            <a:pPr lvl="1"/>
            <a:r>
              <a:rPr lang="en-US" sz="2200"/>
              <a:t>Original review committee signature page</a:t>
            </a:r>
          </a:p>
          <a:p>
            <a:pPr lvl="1"/>
            <a:r>
              <a:rPr lang="en-US" sz="2200"/>
              <a:t>Mentor evaluation and final letter of support</a:t>
            </a:r>
          </a:p>
        </p:txBody>
      </p:sp>
    </p:spTree>
    <p:extLst>
      <p:ext uri="{BB962C8B-B14F-4D97-AF65-F5344CB8AC3E}">
        <p14:creationId xmlns:p14="http://schemas.microsoft.com/office/powerpoint/2010/main" val="4684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7087A-203E-A2CA-BD26-0A14DDC5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526" y="329184"/>
            <a:ext cx="7179346" cy="17830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/>
              <a:t>Application Process: Mentor Evaluation and Final Letter of Support</a:t>
            </a:r>
            <a:br>
              <a:rPr lang="en-US" sz="3000" dirty="0"/>
            </a:br>
            <a:r>
              <a:rPr lang="en-US" sz="3000" dirty="0"/>
              <a:t> 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0602475E-28A2-1586-0F4C-2CB8C03D6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C7BC-38AC-4445-C34C-EA9904DF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1-2 pages in length</a:t>
            </a:r>
          </a:p>
          <a:p>
            <a:r>
              <a:rPr lang="en-US" sz="2200"/>
              <a:t>Should demonstrate at least the following:</a:t>
            </a:r>
          </a:p>
          <a:p>
            <a:pPr lvl="1"/>
            <a:r>
              <a:rPr lang="en-US" sz="2200"/>
              <a:t>Student’s involvement</a:t>
            </a:r>
          </a:p>
          <a:p>
            <a:pPr lvl="1"/>
            <a:r>
              <a:rPr lang="en-US" sz="2200"/>
              <a:t>Student’s degree of independence in the project,</a:t>
            </a:r>
          </a:p>
          <a:p>
            <a:pPr lvl="1"/>
            <a:r>
              <a:rPr lang="en-US" sz="2200"/>
              <a:t>Positive comments they have to say about the student’s work,</a:t>
            </a:r>
          </a:p>
          <a:p>
            <a:pPr lvl="1"/>
            <a:r>
              <a:rPr lang="en-US" sz="2200"/>
              <a:t>Statement of support for the student receiving DUR Honors recognition.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1379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A7F99-EB4D-4BAF-202E-F0FE480A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DUR Honors Recognition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0927A-0EB3-EC9A-AFA9-A5581CB3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Open to all seniors in the College of Agriculture and Life Sciences</a:t>
            </a:r>
          </a:p>
          <a:p>
            <a:r>
              <a:rPr lang="en-US" sz="2200" dirty="0"/>
              <a:t>Applicants for consideration in the DUR Honors process must submit a proposal on or before the deadlines outlined in the DUR Guidelines (</a:t>
            </a:r>
            <a:r>
              <a:rPr lang="en-US" sz="2200" dirty="0">
                <a:hlinkClick r:id="rId2"/>
              </a:rPr>
              <a:t>https://www.uvm.edu/cals/cals-distinguished-undergraduate-research-dur-program</a:t>
            </a:r>
            <a:r>
              <a:rPr lang="en-US" sz="2200" dirty="0"/>
              <a:t>) for review by the CALS Academic Awards Committee.</a:t>
            </a:r>
          </a:p>
          <a:p>
            <a:r>
              <a:rPr lang="en-US" sz="2200" dirty="0"/>
              <a:t>If selected to continue, applicants must complete original research which may result in furthering the knowledge in the applicant's field of study.</a:t>
            </a:r>
          </a:p>
          <a:p>
            <a:r>
              <a:rPr lang="en-US" sz="2200" dirty="0"/>
              <a:t>Once completed the applicant must present their findings in a seminar setting which is attended by their DUR review committee.</a:t>
            </a:r>
          </a:p>
          <a:p>
            <a:r>
              <a:rPr lang="en-US" sz="2200" dirty="0"/>
              <a:t>Following submittal of all required materials, the CALS Academic Awards Committee will evaluate the research and determine if DUR Honors are to be awarded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06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F69AE-9693-C253-FDFD-3C1EC605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457" y="601744"/>
            <a:ext cx="7206344" cy="13386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Application Process:                                      The CALS Academic Awards Committee</a:t>
            </a:r>
          </a:p>
        </p:txBody>
      </p:sp>
      <p:pic>
        <p:nvPicPr>
          <p:cNvPr id="13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DFDA30DC-2534-C6BD-3B48-3685007D7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" r="57894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6F16-2E20-C853-E493-916AD3EF7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US" sz="1700" dirty="0"/>
              <a:t>Will meet and review all materials received to assure that all requirements have been met. They will also use this time to evaluate the submitted manuscript.</a:t>
            </a:r>
          </a:p>
          <a:p>
            <a:r>
              <a:rPr lang="en-US" sz="1700" dirty="0"/>
              <a:t>Submit names to the CALS Dean’s Office for those projects which have been identified to receive DUR Honors recognition.</a:t>
            </a:r>
          </a:p>
          <a:p>
            <a:r>
              <a:rPr lang="en-US" sz="1700" dirty="0"/>
              <a:t>CALS Academic Awards Chairperson will contact those who have been selected to receive DUR Honors recognition.</a:t>
            </a:r>
          </a:p>
          <a:p>
            <a:r>
              <a:rPr lang="en-US" sz="1700" dirty="0"/>
              <a:t>CALS Dean’s Office will prepare certificates for those receiving DUR Honors recognition.</a:t>
            </a:r>
          </a:p>
          <a:p>
            <a:r>
              <a:rPr lang="en-US" sz="1700" dirty="0"/>
              <a:t>CALS Dean and Academic Awards Committee Chair will sign certificates.</a:t>
            </a:r>
          </a:p>
          <a:p>
            <a:r>
              <a:rPr lang="en-US" sz="1700" dirty="0"/>
              <a:t>CALS Dean’s Office will contact recipients that certificates are available at the Dean’s Office.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023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0E49-F806-674A-C192-B5DFDA6A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153572"/>
            <a:ext cx="3625977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Outline of Process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9D3A5-30A9-1014-065B-02A8AF57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Attend Meeting</a:t>
            </a:r>
          </a:p>
          <a:p>
            <a:r>
              <a:rPr lang="en-US" dirty="0"/>
              <a:t>Identify Mentor</a:t>
            </a:r>
          </a:p>
          <a:p>
            <a:r>
              <a:rPr lang="en-US" dirty="0"/>
              <a:t>Identify Project</a:t>
            </a:r>
          </a:p>
          <a:p>
            <a:r>
              <a:rPr lang="en-US" dirty="0"/>
              <a:t>Identify Review Committee</a:t>
            </a:r>
          </a:p>
          <a:p>
            <a:r>
              <a:rPr lang="en-US" dirty="0"/>
              <a:t>Develop well written proposal with aid of mentor and review committee</a:t>
            </a:r>
          </a:p>
          <a:p>
            <a:r>
              <a:rPr lang="en-US" dirty="0"/>
              <a:t>Submit Proposal to CALS Academic Awards Committee</a:t>
            </a:r>
          </a:p>
          <a:p>
            <a:r>
              <a:rPr lang="en-US" dirty="0"/>
              <a:t>Proposal reviewed by CALS Academic Awards Committee</a:t>
            </a:r>
          </a:p>
          <a:p>
            <a:r>
              <a:rPr lang="en-US" dirty="0"/>
              <a:t>Proposal Defense (if required)</a:t>
            </a:r>
          </a:p>
        </p:txBody>
      </p:sp>
    </p:spTree>
    <p:extLst>
      <p:ext uri="{BB962C8B-B14F-4D97-AF65-F5344CB8AC3E}">
        <p14:creationId xmlns:p14="http://schemas.microsoft.com/office/powerpoint/2010/main" val="37232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82915-199D-221C-10DA-551B8548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153572"/>
            <a:ext cx="3560663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Outline of Process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E9A0-D5B1-5EE4-2066-78A0C976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Complete work identified in the proposal</a:t>
            </a:r>
          </a:p>
          <a:p>
            <a:r>
              <a:rPr lang="en-US" sz="2600" dirty="0"/>
              <a:t>Submit progress report as required</a:t>
            </a:r>
          </a:p>
          <a:p>
            <a:r>
              <a:rPr lang="en-US" sz="2600" dirty="0"/>
              <a:t>Write up your project</a:t>
            </a:r>
          </a:p>
          <a:p>
            <a:r>
              <a:rPr lang="en-US" sz="2600" dirty="0"/>
              <a:t>Submit write up to your review committee</a:t>
            </a:r>
          </a:p>
          <a:p>
            <a:r>
              <a:rPr lang="en-US" sz="2600" dirty="0"/>
              <a:t>Presentation of research to review committee and others</a:t>
            </a:r>
          </a:p>
          <a:p>
            <a:r>
              <a:rPr lang="en-US" sz="2600" dirty="0"/>
              <a:t>Make changes suggested by review committee</a:t>
            </a:r>
          </a:p>
          <a:p>
            <a:r>
              <a:rPr lang="en-US" sz="2600" dirty="0"/>
              <a:t>Obtain signed review committee form endorsing your work for DUR Honors</a:t>
            </a:r>
          </a:p>
          <a:p>
            <a:r>
              <a:rPr lang="en-US" sz="2600" dirty="0"/>
              <a:t>Submit revised manuscript, review committee form and from your mentor.</a:t>
            </a:r>
          </a:p>
        </p:txBody>
      </p:sp>
    </p:spTree>
    <p:extLst>
      <p:ext uri="{BB962C8B-B14F-4D97-AF65-F5344CB8AC3E}">
        <p14:creationId xmlns:p14="http://schemas.microsoft.com/office/powerpoint/2010/main" val="14130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B646-D136-193F-19DA-95A35D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94" y="1874520"/>
            <a:ext cx="3796306" cy="2690949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/>
              <a:t>Application Process: Identify Mentor</a:t>
            </a:r>
            <a:br>
              <a:rPr lang="en-US" dirty="0"/>
            </a:b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EEA8-0349-A48D-4021-67CBA802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463039"/>
            <a:ext cx="5620765" cy="4300447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Applicant must identify a mentor with whom they will complete the proposed project.</a:t>
            </a:r>
          </a:p>
          <a:p>
            <a:endParaRPr lang="en-US" sz="2200" b="1" dirty="0"/>
          </a:p>
          <a:p>
            <a:r>
              <a:rPr lang="en-US" sz="2200" b="1" dirty="0"/>
              <a:t>Mentor may be:</a:t>
            </a:r>
          </a:p>
          <a:p>
            <a:pPr lvl="1"/>
            <a:r>
              <a:rPr lang="en-US" sz="2200" b="1" dirty="0"/>
              <a:t>University of Vermont faculty member</a:t>
            </a:r>
          </a:p>
          <a:p>
            <a:pPr lvl="1"/>
            <a:r>
              <a:rPr lang="en-US" sz="2200" b="1" dirty="0"/>
              <a:t>University of Vermont </a:t>
            </a:r>
            <a:r>
              <a:rPr lang="en-US" sz="2200" b="1" dirty="0" err="1"/>
              <a:t>Larner</a:t>
            </a:r>
            <a:r>
              <a:rPr lang="en-US" sz="2200" b="1" dirty="0"/>
              <a:t> College of Medicine faculty and/or research associate</a:t>
            </a:r>
          </a:p>
          <a:p>
            <a:pPr lvl="1"/>
            <a:r>
              <a:rPr lang="en-US" sz="2200" b="1" dirty="0"/>
              <a:t>Community member but only if they are the person under which you will conduct the research for the project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36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9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0" name="Graphic 6" descr="Questions">
            <a:extLst>
              <a:ext uri="{FF2B5EF4-FFF2-40B4-BE49-F238E27FC236}">
                <a16:creationId xmlns:a16="http://schemas.microsoft.com/office/drawing/2014/main" id="{35451DE0-70C4-2BD7-E1EE-BBF00A36C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516" y="1792518"/>
            <a:ext cx="5065483" cy="506548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51" name="Arc 11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DFF3E-3B73-57EB-C459-A8B2BF42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sz="3600" b="1" dirty="0"/>
              <a:t>Application Process: Identify a Project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4001-7588-51F1-C804-CA615C615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97" y="2608492"/>
            <a:ext cx="7088841" cy="4351338"/>
          </a:xfrm>
        </p:spPr>
        <p:txBody>
          <a:bodyPr>
            <a:normAutofit/>
          </a:bodyPr>
          <a:lstStyle/>
          <a:p>
            <a:r>
              <a:rPr lang="en-US" sz="2600" b="1" dirty="0"/>
              <a:t>Proposals may be classic wet bench lab research</a:t>
            </a:r>
          </a:p>
          <a:p>
            <a:r>
              <a:rPr lang="en-US" sz="2600" b="1" dirty="0"/>
              <a:t>Proposals may include the mining of Big Data </a:t>
            </a:r>
          </a:p>
          <a:p>
            <a:r>
              <a:rPr lang="en-US" sz="2600" b="1" dirty="0"/>
              <a:t>Proposals may include surveys of a scientific nature</a:t>
            </a:r>
          </a:p>
          <a:p>
            <a:endParaRPr lang="en-US" sz="2600" b="1" dirty="0"/>
          </a:p>
          <a:p>
            <a:r>
              <a:rPr lang="en-US" sz="2600" b="1" dirty="0"/>
              <a:t>Proposals which are literature reviews do not meet the requirements of the DUR Honors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8EA0-F2D2-A807-7CB4-CA69DEE3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Application Process: Develop a Well Written Proposal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E70DADB1-E9BC-CFB2-A8CB-F38BCF72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25" r="533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C1129-6332-ECA5-D79F-7E9C1127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b="1" dirty="0"/>
              <a:t>Proposal must be rigorous in nature,</a:t>
            </a:r>
          </a:p>
          <a:p>
            <a:r>
              <a:rPr lang="en-US" sz="2200" b="1" dirty="0"/>
              <a:t>Proposal must, if appropriate, use proper scientific nomenclature, </a:t>
            </a:r>
          </a:p>
          <a:p>
            <a:r>
              <a:rPr lang="en-US" sz="2200" b="1" dirty="0"/>
              <a:t>Proposal must use proper grammar and contain no spelling mistakes,</a:t>
            </a:r>
          </a:p>
          <a:p>
            <a:r>
              <a:rPr lang="en-US" sz="2200" b="1" dirty="0"/>
              <a:t>Proposal must include a clearly articulated hypothesis/question of inquiry and the process by which that hypothesis will be evaluated</a:t>
            </a:r>
          </a:p>
        </p:txBody>
      </p:sp>
    </p:spTree>
    <p:extLst>
      <p:ext uri="{BB962C8B-B14F-4D97-AF65-F5344CB8AC3E}">
        <p14:creationId xmlns:p14="http://schemas.microsoft.com/office/powerpoint/2010/main" val="37933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8EA0-F2D2-A807-7CB4-CA69DEE3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380744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Application Process: Develop a Well Written Proposal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E70DADB1-E9BC-CFB2-A8CB-F38BCF72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25" r="533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C1129-6332-ECA5-D79F-7E9C1127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4" y="2706624"/>
            <a:ext cx="8011886" cy="348386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Proposal must contain, if appropriate, identification of specific statistical analysis which will be applied to data,</a:t>
            </a:r>
          </a:p>
          <a:p>
            <a:endParaRPr lang="en-US" sz="2400" b="1" dirty="0"/>
          </a:p>
          <a:p>
            <a:r>
              <a:rPr lang="en-US" sz="2400" b="1" dirty="0"/>
              <a:t>Proposal must identify the journal in which the results could be presented,</a:t>
            </a:r>
          </a:p>
          <a:p>
            <a:endParaRPr lang="en-US" sz="2400" b="1" dirty="0"/>
          </a:p>
          <a:p>
            <a:r>
              <a:rPr lang="en-US" sz="2400" b="1" dirty="0"/>
              <a:t>Proposal must have been reviewed by all review committee members,</a:t>
            </a:r>
          </a:p>
          <a:p>
            <a:endParaRPr lang="en-US" sz="2400" b="1" dirty="0"/>
          </a:p>
          <a:p>
            <a:r>
              <a:rPr lang="en-US" sz="2400" b="1" dirty="0"/>
              <a:t>Failure to meet any of the above is reason for the project to be rejected outright by the CALS Academic Awards Committee.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72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8EA0-F2D2-A807-7CB4-CA69DEE3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380744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Application Process: Develop a Well Written Proposal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E70DADB1-E9BC-CFB2-A8CB-F38BCF72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25" r="533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C1129-6332-ECA5-D79F-7E9C1127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4" y="2706624"/>
            <a:ext cx="8011886" cy="3483864"/>
          </a:xfrm>
        </p:spPr>
        <p:txBody>
          <a:bodyPr>
            <a:normAutofit/>
          </a:bodyPr>
          <a:lstStyle/>
          <a:p>
            <a:r>
              <a:rPr lang="en-US" sz="2400" b="1" dirty="0"/>
              <a:t>Proposal must contain a review of related studies and other relevant literature.  </a:t>
            </a:r>
          </a:p>
          <a:p>
            <a:r>
              <a:rPr lang="en-US" sz="2400" b="1" dirty="0"/>
              <a:t>This review should include 8-10 references, and not more than 15</a:t>
            </a:r>
          </a:p>
          <a:p>
            <a:r>
              <a:rPr lang="en-US" sz="2400" b="1" dirty="0"/>
              <a:t>The review should not be taken directly from a faculty-written grant proposal or literature review, but be </a:t>
            </a:r>
            <a:r>
              <a:rPr lang="en-US" sz="2400" b="1"/>
              <a:t>student work.</a:t>
            </a:r>
            <a:endParaRPr lang="en-US" sz="24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12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1569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Distinguished Undergraduate Research Honors</vt:lpstr>
      <vt:lpstr>DUR Honors Recognition</vt:lpstr>
      <vt:lpstr>Outline of Process</vt:lpstr>
      <vt:lpstr>Outline of Process</vt:lpstr>
      <vt:lpstr>Application Process: Identify Mentor </vt:lpstr>
      <vt:lpstr> Application Process: Identify a Project</vt:lpstr>
      <vt:lpstr>Application Process: Develop a Well Written Proposal</vt:lpstr>
      <vt:lpstr>Application Process: Develop a Well Written Proposal</vt:lpstr>
      <vt:lpstr>Application Process: Develop a Well Written Proposal</vt:lpstr>
      <vt:lpstr>Application Process:              Identify Your Review Committee</vt:lpstr>
      <vt:lpstr>Application Process: Review Committee Responsibilities</vt:lpstr>
      <vt:lpstr>Application Process: Submit Proposal to CALS Academic Awards Committee</vt:lpstr>
      <vt:lpstr>Application Process: Review of the Proposal by the CALS Academic Awards Committee</vt:lpstr>
      <vt:lpstr>Application Process: Defense of Proposal</vt:lpstr>
      <vt:lpstr>Application Process: Submit Project Update</vt:lpstr>
      <vt:lpstr>Application Process:             Write Up Research</vt:lpstr>
      <vt:lpstr>Application Process: Presentation of Research</vt:lpstr>
      <vt:lpstr>Application Process:                 Final Submittal of Materials</vt:lpstr>
      <vt:lpstr>Application Process: Mentor Evaluation and Final Letter of Support  </vt:lpstr>
      <vt:lpstr>Application Process:                                      The CALS Academic Awards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Distinguished Undergraduate Research Honors</dc:title>
  <dc:creator>Todd Pritchard</dc:creator>
  <cp:lastModifiedBy>Kaylee Boutin</cp:lastModifiedBy>
  <cp:revision>17</cp:revision>
  <dcterms:created xsi:type="dcterms:W3CDTF">2023-03-17T18:02:04Z</dcterms:created>
  <dcterms:modified xsi:type="dcterms:W3CDTF">2023-05-25T15:55:16Z</dcterms:modified>
</cp:coreProperties>
</file>