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6" r:id="rId2"/>
    <p:sldId id="278" r:id="rId3"/>
    <p:sldId id="257" r:id="rId4"/>
    <p:sldId id="259" r:id="rId5"/>
    <p:sldId id="281" r:id="rId6"/>
    <p:sldId id="258" r:id="rId7"/>
    <p:sldId id="260" r:id="rId8"/>
    <p:sldId id="268" r:id="rId9"/>
    <p:sldId id="269" r:id="rId10"/>
    <p:sldId id="270" r:id="rId11"/>
    <p:sldId id="271" r:id="rId12"/>
    <p:sldId id="272" r:id="rId13"/>
    <p:sldId id="273" r:id="rId14"/>
    <p:sldId id="265" r:id="rId15"/>
    <p:sldId id="266" r:id="rId16"/>
    <p:sldId id="267" r:id="rId17"/>
    <p:sldId id="261" r:id="rId18"/>
    <p:sldId id="262" r:id="rId19"/>
    <p:sldId id="263" r:id="rId20"/>
    <p:sldId id="264" r:id="rId21"/>
    <p:sldId id="280" r:id="rId22"/>
    <p:sldId id="274" r:id="rId2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llahan" initials="CC" lastIdx="1" clrIdx="0">
    <p:extLst>
      <p:ext uri="{19B8F6BF-5375-455C-9EA6-DF929625EA0E}">
        <p15:presenceInfo xmlns:p15="http://schemas.microsoft.com/office/powerpoint/2012/main" userId="cf3c424ec50552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8012" autoAdjust="0"/>
    <p:restoredTop sz="94660"/>
  </p:normalViewPr>
  <p:slideViewPr>
    <p:cSldViewPr snapToGrid="0">
      <p:cViewPr varScale="1">
        <p:scale>
          <a:sx n="70" d="100"/>
          <a:sy n="70" d="100"/>
        </p:scale>
        <p:origin x="1544"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18" d="100"/>
          <a:sy n="118" d="100"/>
        </p:scale>
        <p:origin x="-172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eaphorn\Desktop\IAFP%20POSTER\data%20for%20post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u="none" strike="noStrike" baseline="0">
                <a:effectLst/>
              </a:rPr>
              <a:t>Blender vs. </a:t>
            </a:r>
            <a:r>
              <a:rPr lang="en-US" sz="1200" b="1" i="0" u="none" strike="noStrike" baseline="0" dirty="0">
                <a:effectLst/>
              </a:rPr>
              <a:t>Stomacher at COD 500 mg/L: </a:t>
            </a:r>
            <a:r>
              <a:rPr lang="en-US" sz="1200" b="1" dirty="0"/>
              <a:t>Turbidity</a:t>
            </a:r>
          </a:p>
        </c:rich>
      </c:tx>
      <c:layout>
        <c:manualLayout>
          <c:xMode val="edge"/>
          <c:yMode val="edge"/>
          <c:x val="0.17519423600124101"/>
          <c:y val="1.97839961491308E-2"/>
        </c:manualLayout>
      </c:layout>
      <c:overlay val="0"/>
      <c:spPr>
        <a:noFill/>
        <a:ln>
          <a:solidFill>
            <a:srgbClr val="CC0000"/>
          </a:solid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629233845769301E-2"/>
          <c:y val="1.5256999125109401E-2"/>
          <c:w val="0.961370766154231"/>
          <c:h val="0.90228958880139998"/>
        </c:manualLayout>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FD9-4248-98D8-9748F9BDA09C}"/>
              </c:ext>
            </c:extLst>
          </c:dPt>
          <c:dPt>
            <c:idx val="1"/>
            <c:invertIfNegative val="0"/>
            <c:bubble3D val="0"/>
            <c:spPr>
              <a:solidFill>
                <a:schemeClr val="accent2">
                  <a:tint val="70000"/>
                </a:schemeClr>
              </a:solidFill>
              <a:ln>
                <a:noFill/>
              </a:ln>
              <a:effectLst/>
            </c:spPr>
            <c:extLst>
              <c:ext xmlns:c16="http://schemas.microsoft.com/office/drawing/2014/chart" uri="{C3380CC4-5D6E-409C-BE32-E72D297353CC}">
                <c16:uniqueId val="{00000003-BFD9-4248-98D8-9748F9BDA09C}"/>
              </c:ext>
            </c:extLst>
          </c:dPt>
          <c:dPt>
            <c:idx val="2"/>
            <c:invertIfNegative val="0"/>
            <c:bubble3D val="0"/>
            <c:spPr>
              <a:solidFill>
                <a:schemeClr val="accent6">
                  <a:lumMod val="60000"/>
                  <a:lumOff val="40000"/>
                </a:schemeClr>
              </a:solidFill>
              <a:ln>
                <a:solidFill>
                  <a:schemeClr val="accent6">
                    <a:lumMod val="75000"/>
                  </a:schemeClr>
                </a:solidFill>
              </a:ln>
              <a:effectLst/>
            </c:spPr>
            <c:extLst>
              <c:ext xmlns:c16="http://schemas.microsoft.com/office/drawing/2014/chart" uri="{C3380CC4-5D6E-409C-BE32-E72D297353CC}">
                <c16:uniqueId val="{00000005-BFD9-4248-98D8-9748F9BDA09C}"/>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BFD9-4248-98D8-9748F9BDA09C}"/>
              </c:ext>
            </c:extLst>
          </c:dPt>
          <c:dPt>
            <c:idx val="4"/>
            <c:invertIfNegative val="0"/>
            <c:bubble3D val="0"/>
            <c:spPr>
              <a:solidFill>
                <a:schemeClr val="accent2">
                  <a:shade val="70000"/>
                </a:schemeClr>
              </a:solidFill>
              <a:ln>
                <a:noFill/>
              </a:ln>
              <a:effectLst/>
            </c:spPr>
            <c:extLst>
              <c:ext xmlns:c16="http://schemas.microsoft.com/office/drawing/2014/chart" uri="{C3380CC4-5D6E-409C-BE32-E72D297353CC}">
                <c16:uniqueId val="{00000009-BFD9-4248-98D8-9748F9BDA09C}"/>
              </c:ext>
            </c:extLst>
          </c:dPt>
          <c:dPt>
            <c:idx val="5"/>
            <c:invertIfNegative val="0"/>
            <c:bubble3D val="0"/>
            <c:spPr>
              <a:solidFill>
                <a:schemeClr val="accent6">
                  <a:lumMod val="60000"/>
                  <a:lumOff val="40000"/>
                </a:schemeClr>
              </a:solidFill>
              <a:ln>
                <a:solidFill>
                  <a:schemeClr val="accent6">
                    <a:lumMod val="75000"/>
                  </a:schemeClr>
                </a:solidFill>
              </a:ln>
              <a:effectLst/>
            </c:spPr>
            <c:extLst>
              <c:ext xmlns:c16="http://schemas.microsoft.com/office/drawing/2014/chart" uri="{C3380CC4-5D6E-409C-BE32-E72D297353CC}">
                <c16:uniqueId val="{0000000B-BFD9-4248-98D8-9748F9BDA09C}"/>
              </c:ext>
            </c:extLst>
          </c:dPt>
          <c:errBars>
            <c:errBarType val="both"/>
            <c:errValType val="cust"/>
            <c:noEndCap val="0"/>
            <c:plus>
              <c:numRef>
                <c:f>Sheet3!$S$92:$S$97</c:f>
                <c:numCache>
                  <c:formatCode>General</c:formatCode>
                  <c:ptCount val="6"/>
                  <c:pt idx="0">
                    <c:v>3.4699903938387631</c:v>
                  </c:pt>
                  <c:pt idx="1">
                    <c:v>4.2524502740576897E-2</c:v>
                  </c:pt>
                  <c:pt idx="2">
                    <c:v>7.6054804801099891</c:v>
                  </c:pt>
                  <c:pt idx="3">
                    <c:v>8.3549885298145607</c:v>
                  </c:pt>
                  <c:pt idx="4">
                    <c:v>1.6072751268321601E-2</c:v>
                  </c:pt>
                  <c:pt idx="5">
                    <c:v>7.9617837197452674</c:v>
                  </c:pt>
                </c:numCache>
              </c:numRef>
            </c:plus>
            <c:minus>
              <c:numRef>
                <c:f>Sheet3!$S$92:$S$97</c:f>
                <c:numCache>
                  <c:formatCode>General</c:formatCode>
                  <c:ptCount val="6"/>
                  <c:pt idx="0">
                    <c:v>3.4699903938387631</c:v>
                  </c:pt>
                  <c:pt idx="1">
                    <c:v>4.2524502740576897E-2</c:v>
                  </c:pt>
                  <c:pt idx="2">
                    <c:v>7.6054804801099891</c:v>
                  </c:pt>
                  <c:pt idx="3">
                    <c:v>8.3549885298145607</c:v>
                  </c:pt>
                  <c:pt idx="4">
                    <c:v>1.6072751268321601E-2</c:v>
                  </c:pt>
                  <c:pt idx="5">
                    <c:v>7.9617837197452674</c:v>
                  </c:pt>
                </c:numCache>
              </c:numRef>
            </c:minus>
            <c:spPr>
              <a:noFill/>
              <a:ln w="9525" cap="flat" cmpd="sng" algn="ctr">
                <a:solidFill>
                  <a:schemeClr val="tx1">
                    <a:lumMod val="65000"/>
                    <a:lumOff val="35000"/>
                  </a:schemeClr>
                </a:solidFill>
                <a:round/>
              </a:ln>
              <a:effectLst/>
            </c:spPr>
          </c:errBars>
          <c:cat>
            <c:strRef>
              <c:f>Sheet3!$P$92:$P$97</c:f>
              <c:strCache>
                <c:ptCount val="6"/>
                <c:pt idx="0">
                  <c:v>Bleach + Bullet</c:v>
                </c:pt>
                <c:pt idx="1">
                  <c:v>Bleach + No Organic Matter</c:v>
                </c:pt>
                <c:pt idx="2">
                  <c:v>Bleach + Stomacher</c:v>
                </c:pt>
                <c:pt idx="3">
                  <c:v>No Bleach + Bullet</c:v>
                </c:pt>
                <c:pt idx="4">
                  <c:v>No Bleach + No Organic Matter</c:v>
                </c:pt>
                <c:pt idx="5">
                  <c:v>No Bleach + Stomacher</c:v>
                </c:pt>
              </c:strCache>
            </c:strRef>
          </c:cat>
          <c:val>
            <c:numRef>
              <c:f>Sheet3!$R$92:$R$97</c:f>
              <c:numCache>
                <c:formatCode>General</c:formatCode>
                <c:ptCount val="6"/>
                <c:pt idx="0">
                  <c:v>40.766666666666609</c:v>
                </c:pt>
                <c:pt idx="1">
                  <c:v>0.34666666666666701</c:v>
                </c:pt>
                <c:pt idx="2">
                  <c:v>48.166666666666593</c:v>
                </c:pt>
                <c:pt idx="3">
                  <c:v>47.183333333333337</c:v>
                </c:pt>
                <c:pt idx="4">
                  <c:v>0.34666666666666701</c:v>
                </c:pt>
                <c:pt idx="5">
                  <c:v>47.9</c:v>
                </c:pt>
              </c:numCache>
            </c:numRef>
          </c:val>
          <c:extLst>
            <c:ext xmlns:c16="http://schemas.microsoft.com/office/drawing/2014/chart" uri="{C3380CC4-5D6E-409C-BE32-E72D297353CC}">
              <c16:uniqueId val="{0000000C-BFD9-4248-98D8-9748F9BDA09C}"/>
            </c:ext>
          </c:extLst>
        </c:ser>
        <c:dLbls>
          <c:showLegendKey val="0"/>
          <c:showVal val="0"/>
          <c:showCatName val="0"/>
          <c:showSerName val="0"/>
          <c:showPercent val="0"/>
          <c:showBubbleSize val="0"/>
        </c:dLbls>
        <c:gapWidth val="219"/>
        <c:overlap val="-27"/>
        <c:axId val="-2042661744"/>
        <c:axId val="-2145998992"/>
      </c:barChart>
      <c:catAx>
        <c:axId val="-20426617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Test Treatments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45998992"/>
        <c:crosses val="autoZero"/>
        <c:auto val="1"/>
        <c:lblAlgn val="ctr"/>
        <c:lblOffset val="100"/>
        <c:noMultiLvlLbl val="0"/>
      </c:catAx>
      <c:valAx>
        <c:axId val="-2145998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Turbidity</a:t>
                </a:r>
                <a:r>
                  <a:rPr lang="en-US" sz="1200" b="1" baseline="0" dirty="0"/>
                  <a:t> in N.T.U.</a:t>
                </a:r>
                <a:endParaRPr lang="en-US" sz="1200" b="1" dirty="0"/>
              </a:p>
            </c:rich>
          </c:tx>
          <c:layout>
            <c:manualLayout>
              <c:xMode val="edge"/>
              <c:yMode val="edge"/>
              <c:x val="5.3226528249785299E-2"/>
              <c:y val="4.7960643882280697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42661744"/>
        <c:crosses val="autoZero"/>
        <c:crossBetween val="between"/>
      </c:valAx>
      <c:spPr>
        <a:noFill/>
        <a:ln>
          <a:noFill/>
        </a:ln>
        <a:effectLst/>
      </c:spPr>
    </c:plotArea>
    <c:plotVisOnly val="1"/>
    <c:dispBlanksAs val="gap"/>
    <c:showDLblsOverMax val="0"/>
  </c:chart>
  <c:spPr>
    <a:noFill/>
    <a:ln>
      <a:solidFill>
        <a:srgbClr val="CC0000">
          <a:alpha val="45000"/>
        </a:srgb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9-19T14:42:51.415" idx="1">
    <p:pos x="3584" y="-203"/>
    <p:text>One of these::
  Proposed
  Active
  Completed</p:text>
    <p:extLst mod="1">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26010C5-7F12-4646-8CBE-BA374F8FF99F}" type="datetimeFigureOut">
              <a:rPr lang="en-US"/>
              <a:pPr>
                <a:defRPr/>
              </a:pPr>
              <a:t>10/14/2016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2C21D80-4ACD-43F2-B4FE-DEA6DB37503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a:t>
            </a:fld>
            <a:endParaRPr lang="en-US"/>
          </a:p>
        </p:txBody>
      </p:sp>
    </p:spTree>
    <p:extLst>
      <p:ext uri="{BB962C8B-B14F-4D97-AF65-F5344CB8AC3E}">
        <p14:creationId xmlns:p14="http://schemas.microsoft.com/office/powerpoint/2010/main" val="1025067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10</a:t>
            </a:fld>
            <a:endParaRPr lang="en-US"/>
          </a:p>
        </p:txBody>
      </p:sp>
    </p:spTree>
    <p:extLst>
      <p:ext uri="{BB962C8B-B14F-4D97-AF65-F5344CB8AC3E}">
        <p14:creationId xmlns:p14="http://schemas.microsoft.com/office/powerpoint/2010/main" val="182920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11</a:t>
            </a:fld>
            <a:endParaRPr lang="en-US"/>
          </a:p>
        </p:txBody>
      </p:sp>
    </p:spTree>
    <p:extLst>
      <p:ext uri="{BB962C8B-B14F-4D97-AF65-F5344CB8AC3E}">
        <p14:creationId xmlns:p14="http://schemas.microsoft.com/office/powerpoint/2010/main" val="204049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710FDF-CC05-4748-9ECC-DC64775D7D03}" type="slidenum">
              <a:rPr lang="en-US" smtClean="0"/>
              <a:t>12</a:t>
            </a:fld>
            <a:endParaRPr lang="en-US" dirty="0"/>
          </a:p>
        </p:txBody>
      </p:sp>
    </p:spTree>
    <p:extLst>
      <p:ext uri="{BB962C8B-B14F-4D97-AF65-F5344CB8AC3E}">
        <p14:creationId xmlns:p14="http://schemas.microsoft.com/office/powerpoint/2010/main" val="88189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710FDF-CC05-4748-9ECC-DC64775D7D03}" type="slidenum">
              <a:rPr lang="en-US" smtClean="0"/>
              <a:t>13</a:t>
            </a:fld>
            <a:endParaRPr lang="en-US" dirty="0"/>
          </a:p>
        </p:txBody>
      </p:sp>
    </p:spTree>
    <p:extLst>
      <p:ext uri="{BB962C8B-B14F-4D97-AF65-F5344CB8AC3E}">
        <p14:creationId xmlns:p14="http://schemas.microsoft.com/office/powerpoint/2010/main" val="1998954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710FDF-CC05-4748-9ECC-DC64775D7D03}" type="slidenum">
              <a:rPr lang="en-US" smtClean="0"/>
              <a:t>14</a:t>
            </a:fld>
            <a:endParaRPr lang="en-US"/>
          </a:p>
        </p:txBody>
      </p:sp>
    </p:spTree>
    <p:extLst>
      <p:ext uri="{BB962C8B-B14F-4D97-AF65-F5344CB8AC3E}">
        <p14:creationId xmlns:p14="http://schemas.microsoft.com/office/powerpoint/2010/main" val="2500836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15</a:t>
            </a:fld>
            <a:endParaRPr lang="en-US"/>
          </a:p>
        </p:txBody>
      </p:sp>
    </p:spTree>
    <p:extLst>
      <p:ext uri="{BB962C8B-B14F-4D97-AF65-F5344CB8AC3E}">
        <p14:creationId xmlns:p14="http://schemas.microsoft.com/office/powerpoint/2010/main" val="4126947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16</a:t>
            </a:fld>
            <a:endParaRPr lang="en-US"/>
          </a:p>
        </p:txBody>
      </p:sp>
    </p:spTree>
    <p:extLst>
      <p:ext uri="{BB962C8B-B14F-4D97-AF65-F5344CB8AC3E}">
        <p14:creationId xmlns:p14="http://schemas.microsoft.com/office/powerpoint/2010/main" val="113561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Post Harvest Team; 1 slide :3 minutes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Situation:</a:t>
            </a:r>
          </a:p>
          <a:p>
            <a:r>
              <a:rPr lang="en-US" sz="1200" kern="1200" dirty="0" smtClean="0">
                <a:solidFill>
                  <a:schemeClr val="tx1"/>
                </a:solidFill>
                <a:effectLst/>
                <a:latin typeface="+mn-lt"/>
                <a:ea typeface="+mn-ea"/>
                <a:cs typeface="+mn-cs"/>
              </a:rPr>
              <a:t>Idea born out of questions from VT farmers.  Ginger visits farms to consult on  infra structure imp.  For PS.  But ginger needed to know more about business plans before see could answer ?? and there were many tech questions that</a:t>
            </a:r>
            <a:r>
              <a:rPr lang="en-US" sz="1200" kern="1200" baseline="0" dirty="0" smtClean="0">
                <a:solidFill>
                  <a:schemeClr val="tx1"/>
                </a:solidFill>
                <a:effectLst/>
                <a:latin typeface="+mn-lt"/>
                <a:ea typeface="+mn-ea"/>
                <a:cs typeface="+mn-cs"/>
              </a:rPr>
              <a:t> she would need to get engineering help with.  It was inefficient for the farmer and the service providers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Need one-stop shopping.  Could be more efficient with them.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Team</a:t>
            </a:r>
            <a:r>
              <a:rPr lang="en-US" sz="1200" kern="1200" baseline="0" dirty="0" smtClean="0">
                <a:solidFill>
                  <a:schemeClr val="tx1"/>
                </a:solidFill>
                <a:effectLst/>
                <a:latin typeface="+mn-lt"/>
                <a:ea typeface="+mn-ea"/>
                <a:cs typeface="+mn-cs"/>
              </a:rPr>
              <a:t> consult—how can we work together to provide maximum benefit to farms and helpful resource for future farmers and service providers.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1710FDF-CC05-4748-9ECC-DC64775D7D03}" type="slidenum">
              <a:rPr lang="en-US" smtClean="0"/>
              <a:t>17</a:t>
            </a:fld>
            <a:endParaRPr lang="en-US"/>
          </a:p>
        </p:txBody>
      </p:sp>
    </p:spTree>
    <p:extLst>
      <p:ext uri="{BB962C8B-B14F-4D97-AF65-F5344CB8AC3E}">
        <p14:creationId xmlns:p14="http://schemas.microsoft.com/office/powerpoint/2010/main" val="2639761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Post Harvest Team; 1 slide :3 minutes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Situation:</a:t>
            </a:r>
          </a:p>
          <a:p>
            <a:r>
              <a:rPr lang="en-US" sz="1200" kern="1200" dirty="0" smtClean="0">
                <a:solidFill>
                  <a:schemeClr val="tx1"/>
                </a:solidFill>
                <a:effectLst/>
                <a:latin typeface="+mn-lt"/>
                <a:ea typeface="+mn-ea"/>
                <a:cs typeface="+mn-cs"/>
              </a:rPr>
              <a:t>Idea born out of questions from VT farmers.  Ginger visits farms to consult on  infra structure imp.  For PS.  But ginger needed to know more about business plans before see could answer ?? and there were many tech questions that</a:t>
            </a:r>
            <a:r>
              <a:rPr lang="en-US" sz="1200" kern="1200" baseline="0" dirty="0" smtClean="0">
                <a:solidFill>
                  <a:schemeClr val="tx1"/>
                </a:solidFill>
                <a:effectLst/>
                <a:latin typeface="+mn-lt"/>
                <a:ea typeface="+mn-ea"/>
                <a:cs typeface="+mn-cs"/>
              </a:rPr>
              <a:t> she would need to get engineering help with.  It was inefficient for the farmer and the service providers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Need one-stop shopping.  Could be more efficient with them.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Team</a:t>
            </a:r>
            <a:r>
              <a:rPr lang="en-US" sz="1200" kern="1200" baseline="0" dirty="0" smtClean="0">
                <a:solidFill>
                  <a:schemeClr val="tx1"/>
                </a:solidFill>
                <a:effectLst/>
                <a:latin typeface="+mn-lt"/>
                <a:ea typeface="+mn-ea"/>
                <a:cs typeface="+mn-cs"/>
              </a:rPr>
              <a:t> consult—how can we work together to provide maximum benefit to farms and helpful resource for future farmers and service providers.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1710FDF-CC05-4748-9ECC-DC64775D7D03}" type="slidenum">
              <a:rPr lang="en-US" smtClean="0"/>
              <a:t>18</a:t>
            </a:fld>
            <a:endParaRPr lang="en-US"/>
          </a:p>
        </p:txBody>
      </p:sp>
    </p:spTree>
    <p:extLst>
      <p:ext uri="{BB962C8B-B14F-4D97-AF65-F5344CB8AC3E}">
        <p14:creationId xmlns:p14="http://schemas.microsoft.com/office/powerpoint/2010/main" val="1227029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19</a:t>
            </a:fld>
            <a:endParaRPr lang="en-US"/>
          </a:p>
        </p:txBody>
      </p:sp>
    </p:spTree>
    <p:extLst>
      <p:ext uri="{BB962C8B-B14F-4D97-AF65-F5344CB8AC3E}">
        <p14:creationId xmlns:p14="http://schemas.microsoft.com/office/powerpoint/2010/main" val="171156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2</a:t>
            </a:fld>
            <a:endParaRPr lang="en-US"/>
          </a:p>
        </p:txBody>
      </p:sp>
    </p:spTree>
    <p:extLst>
      <p:ext uri="{BB962C8B-B14F-4D97-AF65-F5344CB8AC3E}">
        <p14:creationId xmlns:p14="http://schemas.microsoft.com/office/powerpoint/2010/main" val="1761878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20</a:t>
            </a:fld>
            <a:endParaRPr lang="en-US"/>
          </a:p>
        </p:txBody>
      </p:sp>
    </p:spTree>
    <p:extLst>
      <p:ext uri="{BB962C8B-B14F-4D97-AF65-F5344CB8AC3E}">
        <p14:creationId xmlns:p14="http://schemas.microsoft.com/office/powerpoint/2010/main" val="4175363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21</a:t>
            </a:fld>
            <a:endParaRPr lang="en-US"/>
          </a:p>
        </p:txBody>
      </p:sp>
    </p:spTree>
    <p:extLst>
      <p:ext uri="{BB962C8B-B14F-4D97-AF65-F5344CB8AC3E}">
        <p14:creationId xmlns:p14="http://schemas.microsoft.com/office/powerpoint/2010/main" val="2985805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22</a:t>
            </a:fld>
            <a:endParaRPr lang="en-US"/>
          </a:p>
        </p:txBody>
      </p:sp>
    </p:spTree>
    <p:extLst>
      <p:ext uri="{BB962C8B-B14F-4D97-AF65-F5344CB8AC3E}">
        <p14:creationId xmlns:p14="http://schemas.microsoft.com/office/powerpoint/2010/main" val="298655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88938" y="314325"/>
            <a:ext cx="5956300" cy="4468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04F3E104-5875-4265-915A-F61D2BF87B0F}" type="slidenum">
              <a:rPr lang="en-US" altLang="en-US"/>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4</a:t>
            </a:fld>
            <a:endParaRPr lang="en-US"/>
          </a:p>
        </p:txBody>
      </p:sp>
    </p:spTree>
    <p:extLst>
      <p:ext uri="{BB962C8B-B14F-4D97-AF65-F5344CB8AC3E}">
        <p14:creationId xmlns:p14="http://schemas.microsoft.com/office/powerpoint/2010/main" val="312751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5</a:t>
            </a:fld>
            <a:endParaRPr lang="en-US"/>
          </a:p>
        </p:txBody>
      </p:sp>
    </p:spTree>
    <p:extLst>
      <p:ext uri="{BB962C8B-B14F-4D97-AF65-F5344CB8AC3E}">
        <p14:creationId xmlns:p14="http://schemas.microsoft.com/office/powerpoint/2010/main" val="3227170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6</a:t>
            </a:fld>
            <a:endParaRPr lang="en-US"/>
          </a:p>
        </p:txBody>
      </p:sp>
    </p:spTree>
    <p:extLst>
      <p:ext uri="{BB962C8B-B14F-4D97-AF65-F5344CB8AC3E}">
        <p14:creationId xmlns:p14="http://schemas.microsoft.com/office/powerpoint/2010/main" val="50425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7</a:t>
            </a:fld>
            <a:endParaRPr lang="en-US"/>
          </a:p>
        </p:txBody>
      </p:sp>
    </p:spTree>
    <p:extLst>
      <p:ext uri="{BB962C8B-B14F-4D97-AF65-F5344CB8AC3E}">
        <p14:creationId xmlns:p14="http://schemas.microsoft.com/office/powerpoint/2010/main" val="288333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8</a:t>
            </a:fld>
            <a:endParaRPr lang="en-US"/>
          </a:p>
        </p:txBody>
      </p:sp>
    </p:spTree>
    <p:extLst>
      <p:ext uri="{BB962C8B-B14F-4D97-AF65-F5344CB8AC3E}">
        <p14:creationId xmlns:p14="http://schemas.microsoft.com/office/powerpoint/2010/main" val="1105068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9</a:t>
            </a:fld>
            <a:endParaRPr lang="en-US"/>
          </a:p>
        </p:txBody>
      </p:sp>
    </p:spTree>
    <p:extLst>
      <p:ext uri="{BB962C8B-B14F-4D97-AF65-F5344CB8AC3E}">
        <p14:creationId xmlns:p14="http://schemas.microsoft.com/office/powerpoint/2010/main" val="3501946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36752"/>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433070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3FA2812-50E0-4975-9623-B5EBDBFD7C3B}"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593EB64-C8F7-42EC-B1AA-055B7A40FA8C}" type="slidenum">
              <a:rPr lang="en-US" altLang="en-US"/>
              <a:pPr/>
              <a:t>‹#›</a:t>
            </a:fld>
            <a:endParaRPr lang="en-US" altLang="en-US"/>
          </a:p>
        </p:txBody>
      </p:sp>
    </p:spTree>
    <p:extLst>
      <p:ext uri="{BB962C8B-B14F-4D97-AF65-F5344CB8AC3E}">
        <p14:creationId xmlns:p14="http://schemas.microsoft.com/office/powerpoint/2010/main" val="68005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5729A1-3B12-49D0-B2CB-78B95E0E6132}"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DCA0EA6-549C-4575-BE05-DC7C89735799}" type="slidenum">
              <a:rPr lang="en-US" altLang="en-US"/>
              <a:pPr/>
              <a:t>‹#›</a:t>
            </a:fld>
            <a:endParaRPr lang="en-US" altLang="en-US"/>
          </a:p>
        </p:txBody>
      </p:sp>
    </p:spTree>
    <p:extLst>
      <p:ext uri="{BB962C8B-B14F-4D97-AF65-F5344CB8AC3E}">
        <p14:creationId xmlns:p14="http://schemas.microsoft.com/office/powerpoint/2010/main" val="34518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89F23D9-F1EC-4A35-906A-A86A3D58BA92}"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6A69216-1355-4979-B220-F028205BFF4F}" type="slidenum">
              <a:rPr lang="en-US" altLang="en-US"/>
              <a:pPr/>
              <a:t>‹#›</a:t>
            </a:fld>
            <a:endParaRPr lang="en-US" altLang="en-US"/>
          </a:p>
        </p:txBody>
      </p:sp>
    </p:spTree>
    <p:extLst>
      <p:ext uri="{BB962C8B-B14F-4D97-AF65-F5344CB8AC3E}">
        <p14:creationId xmlns:p14="http://schemas.microsoft.com/office/powerpoint/2010/main" val="371334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3BFBF70-4DEF-432B-BC2C-CA35D58CE72D}"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563CFFC-EA55-408D-BBF3-A02CDA9C8443}" type="slidenum">
              <a:rPr lang="en-US" altLang="en-US"/>
              <a:pPr/>
              <a:t>‹#›</a:t>
            </a:fld>
            <a:endParaRPr lang="en-US" altLang="en-US"/>
          </a:p>
        </p:txBody>
      </p:sp>
    </p:spTree>
    <p:extLst>
      <p:ext uri="{BB962C8B-B14F-4D97-AF65-F5344CB8AC3E}">
        <p14:creationId xmlns:p14="http://schemas.microsoft.com/office/powerpoint/2010/main" val="174194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179FBE34-5A08-4790-885E-6598A1D46C02}"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A951E23-DD7A-4466-B3AD-8C4164BAB52D}" type="slidenum">
              <a:rPr lang="en-US" altLang="en-US"/>
              <a:pPr/>
              <a:t>‹#›</a:t>
            </a:fld>
            <a:endParaRPr lang="en-US" altLang="en-US"/>
          </a:p>
        </p:txBody>
      </p:sp>
    </p:spTree>
    <p:extLst>
      <p:ext uri="{BB962C8B-B14F-4D97-AF65-F5344CB8AC3E}">
        <p14:creationId xmlns:p14="http://schemas.microsoft.com/office/powerpoint/2010/main" val="137179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B3FFB87D-44D0-4A7E-A470-80E10A81E3B1}" type="datetimeFigureOut">
              <a:rPr lang="en-US"/>
              <a:pPr>
                <a:defRPr/>
              </a:pPr>
              <a:t>10/14/2016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71C351D-C526-4124-A59D-08052D3AA0F5}" type="slidenum">
              <a:rPr lang="en-US" altLang="en-US"/>
              <a:pPr/>
              <a:t>‹#›</a:t>
            </a:fld>
            <a:endParaRPr lang="en-US" altLang="en-US"/>
          </a:p>
        </p:txBody>
      </p:sp>
    </p:spTree>
    <p:extLst>
      <p:ext uri="{BB962C8B-B14F-4D97-AF65-F5344CB8AC3E}">
        <p14:creationId xmlns:p14="http://schemas.microsoft.com/office/powerpoint/2010/main" val="3507820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1E2F67D-8BD0-42D1-8095-AEB1E33DC560}" type="datetimeFigureOut">
              <a:rPr lang="en-US"/>
              <a:pPr>
                <a:defRPr/>
              </a:pPr>
              <a:t>10/14/2016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1514C59-F7FD-42B9-88E6-B78C2654BF9F}" type="slidenum">
              <a:rPr lang="en-US" altLang="en-US"/>
              <a:pPr/>
              <a:t>‹#›</a:t>
            </a:fld>
            <a:endParaRPr lang="en-US" altLang="en-US"/>
          </a:p>
        </p:txBody>
      </p:sp>
    </p:spTree>
    <p:extLst>
      <p:ext uri="{BB962C8B-B14F-4D97-AF65-F5344CB8AC3E}">
        <p14:creationId xmlns:p14="http://schemas.microsoft.com/office/powerpoint/2010/main" val="1991579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F0615EB-C903-4B27-89C2-44AE7C60501B}" type="datetimeFigureOut">
              <a:rPr lang="en-US"/>
              <a:pPr>
                <a:defRPr/>
              </a:pPr>
              <a:t>10/14/2016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C512180-4BD7-403E-835C-F46D11734784}" type="slidenum">
              <a:rPr lang="en-US" altLang="en-US"/>
              <a:pPr/>
              <a:t>‹#›</a:t>
            </a:fld>
            <a:endParaRPr lang="en-US" altLang="en-US"/>
          </a:p>
        </p:txBody>
      </p:sp>
    </p:spTree>
    <p:extLst>
      <p:ext uri="{BB962C8B-B14F-4D97-AF65-F5344CB8AC3E}">
        <p14:creationId xmlns:p14="http://schemas.microsoft.com/office/powerpoint/2010/main" val="43666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8A6372-B54A-4A58-A05E-8A239C0541D3}" type="datetimeFigureOut">
              <a:rPr lang="en-US"/>
              <a:pPr>
                <a:defRPr/>
              </a:pPr>
              <a:t>10/14/2016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7373AB9-70AE-480A-8888-D04009847A8D}" type="slidenum">
              <a:rPr lang="en-US" altLang="en-US"/>
              <a:pPr/>
              <a:t>‹#›</a:t>
            </a:fld>
            <a:endParaRPr lang="en-US" altLang="en-US"/>
          </a:p>
        </p:txBody>
      </p:sp>
    </p:spTree>
    <p:extLst>
      <p:ext uri="{BB962C8B-B14F-4D97-AF65-F5344CB8AC3E}">
        <p14:creationId xmlns:p14="http://schemas.microsoft.com/office/powerpoint/2010/main" val="177178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4FE5318D-A079-47FF-94D5-99197E76BB07}" type="datetimeFigureOut">
              <a:rPr lang="en-US"/>
              <a:pPr>
                <a:defRPr/>
              </a:pPr>
              <a:t>10/14/2016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9426421-00DB-49E1-B412-DA61D051EA42}" type="slidenum">
              <a:rPr lang="en-US" altLang="en-US"/>
              <a:pPr/>
              <a:t>‹#›</a:t>
            </a:fld>
            <a:endParaRPr lang="en-US" altLang="en-US"/>
          </a:p>
        </p:txBody>
      </p:sp>
    </p:spTree>
    <p:extLst>
      <p:ext uri="{BB962C8B-B14F-4D97-AF65-F5344CB8AC3E}">
        <p14:creationId xmlns:p14="http://schemas.microsoft.com/office/powerpoint/2010/main" val="1416350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77D0E26F-BB7C-4098-8E2A-F42155497EF6}" type="datetimeFigureOut">
              <a:rPr lang="en-US"/>
              <a:pPr>
                <a:defRPr/>
              </a:pPr>
              <a:t>10/14/2016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A8C6ED0-2FC4-4C9C-8C3D-D8385FFE981C}" type="slidenum">
              <a:rPr lang="en-US" altLang="en-US"/>
              <a:pPr/>
              <a:t>‹#›</a:t>
            </a:fld>
            <a:endParaRPr lang="en-US" altLang="en-US"/>
          </a:p>
        </p:txBody>
      </p:sp>
    </p:spTree>
    <p:extLst>
      <p:ext uri="{BB962C8B-B14F-4D97-AF65-F5344CB8AC3E}">
        <p14:creationId xmlns:p14="http://schemas.microsoft.com/office/powerpoint/2010/main" val="765037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6B6A4CD-A9F8-46D3-8B51-B89CD0354179}" type="datetimeFigureOut">
              <a:rPr lang="en-US"/>
              <a:pPr>
                <a:defRPr/>
              </a:pPr>
              <a:t>10/14/2016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D087D2F-3869-4CED-8E70-9598CA66A2B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pmartinezram@umass.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hyperlink" Target="mailto:kcharper@umass.edu" TargetMode="External"/><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1.gif"/><Relationship Id="rId4" Type="http://schemas.openxmlformats.org/officeDocument/2006/relationships/hyperlink" Target="mailto:kinchla@foodsci.umass.ed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hestrin@uvm.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gif"/></Relationships>
</file>

<file path=ppt/slides/_rels/slide18.xml.rels><?xml version="1.0" encoding="UTF-8" standalone="yes"?>
<Relationships xmlns="http://schemas.openxmlformats.org/package/2006/relationships"><Relationship Id="rId3" Type="http://schemas.openxmlformats.org/officeDocument/2006/relationships/hyperlink" Target="mailto:hestrin@uvm.edu" TargetMode="External"/><Relationship Id="rId7"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gif"/></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hyperlink" Target="http://www.uvm.edu/extension/necaf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hyperlink" Target="http://www.facebook.com/necaf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goo.gl/forms/Y8OrVM60JzOxtFYQ2"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mailto:jbeauli1@umd.edu" TargetMode="External"/><Relationship Id="rId4" Type="http://schemas.openxmlformats.org/officeDocument/2006/relationships/hyperlink" Target="mailto:rtikekar@umd.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hyperlink" Target="http://conservewaterforfood.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1.gif"/><Relationship Id="rId4" Type="http://schemas.openxmlformats.org/officeDocument/2006/relationships/hyperlink" Target="mailto:sallard@umd.edu"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gif"/><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hyperlink" Target="mailto:andy@nofany.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gif"/><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176342"/>
            <a:ext cx="9144000" cy="5063056"/>
          </a:xfrm>
        </p:spPr>
        <p:txBody>
          <a:bodyPr>
            <a:normAutofit/>
          </a:bodyPr>
          <a:lstStyle/>
          <a:p>
            <a:pPr marL="0" indent="0">
              <a:buNone/>
            </a:pPr>
            <a:endParaRPr lang="en-US" sz="1800" b="1" dirty="0" smtClean="0"/>
          </a:p>
          <a:p>
            <a:pPr marL="0" indent="0">
              <a:buNone/>
            </a:pPr>
            <a:endParaRPr lang="en-US" sz="1800" b="1" dirty="0"/>
          </a:p>
          <a:p>
            <a:pPr marL="0" indent="0">
              <a:buNone/>
            </a:pPr>
            <a:endParaRPr lang="en-US" sz="1800" b="1" dirty="0" smtClean="0"/>
          </a:p>
          <a:p>
            <a:pPr marL="0" indent="0" algn="ctr">
              <a:buNone/>
            </a:pPr>
            <a:r>
              <a:rPr lang="en-US" b="1" dirty="0" smtClean="0"/>
              <a:t>Welcome and Thanks for Joining the Webinar</a:t>
            </a:r>
          </a:p>
          <a:p>
            <a:pPr marL="0" indent="0" algn="ctr">
              <a:buNone/>
            </a:pPr>
            <a:r>
              <a:rPr lang="en-US" sz="1800" b="1" dirty="0" smtClean="0"/>
              <a:t>October 14, 2016</a:t>
            </a:r>
          </a:p>
          <a:p>
            <a:pPr marL="0" indent="0" algn="ctr">
              <a:buNone/>
            </a:pPr>
            <a:endParaRPr lang="en-US" sz="1800" b="1" dirty="0"/>
          </a:p>
          <a:p>
            <a:pPr marL="0" indent="0" algn="ctr">
              <a:buNone/>
            </a:pPr>
            <a:r>
              <a:rPr lang="en-US" sz="1800" b="1" dirty="0" smtClean="0"/>
              <a:t>The NECAFS Project Team</a:t>
            </a:r>
          </a:p>
          <a:p>
            <a:pPr marL="0" indent="0" algn="ctr">
              <a:buNone/>
            </a:pPr>
            <a:r>
              <a:rPr lang="en-US" sz="1800" dirty="0" smtClean="0"/>
              <a:t>Elizabeth Newbold (UVM)</a:t>
            </a:r>
            <a:br>
              <a:rPr lang="en-US" sz="1800" dirty="0" smtClean="0"/>
            </a:br>
            <a:r>
              <a:rPr lang="en-US" sz="1800" dirty="0" smtClean="0"/>
              <a:t>Chris Callahan (UVM)</a:t>
            </a:r>
            <a:br>
              <a:rPr lang="en-US" sz="1800" dirty="0" smtClean="0"/>
            </a:br>
            <a:r>
              <a:rPr lang="en-US" sz="1800" dirty="0" smtClean="0"/>
              <a:t>Betsy </a:t>
            </a:r>
            <a:r>
              <a:rPr lang="en-US" sz="1800" dirty="0" err="1" smtClean="0"/>
              <a:t>Bihn</a:t>
            </a:r>
            <a:r>
              <a:rPr lang="en-US" sz="1800" dirty="0" smtClean="0"/>
              <a:t> (Cornell)</a:t>
            </a:r>
            <a:br>
              <a:rPr lang="en-US" sz="1800" dirty="0" smtClean="0"/>
            </a:br>
            <a:r>
              <a:rPr lang="en-US" sz="1800" dirty="0" smtClean="0"/>
              <a:t>Amanda Kinchla (UMass)</a:t>
            </a:r>
            <a:br>
              <a:rPr lang="en-US" sz="1800" dirty="0" smtClean="0"/>
            </a:br>
            <a:r>
              <a:rPr lang="en-US" sz="1800" dirty="0" smtClean="0"/>
              <a:t>Luke </a:t>
            </a:r>
            <a:r>
              <a:rPr lang="en-US" sz="1800" dirty="0" err="1" smtClean="0"/>
              <a:t>LaBorde</a:t>
            </a:r>
            <a:r>
              <a:rPr lang="en-US" sz="1800" dirty="0" smtClean="0"/>
              <a:t> (Penn State)</a:t>
            </a:r>
            <a:br>
              <a:rPr lang="en-US" sz="1800" dirty="0" smtClean="0"/>
            </a:br>
            <a:r>
              <a:rPr lang="en-US" sz="1800" dirty="0" smtClean="0"/>
              <a:t>Chris Walsh (UMD)</a:t>
            </a:r>
            <a:endParaRPr lang="en-US" sz="1800" b="1"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0" y="0"/>
            <a:ext cx="9144000" cy="954107"/>
          </a:xfrm>
          <a:prstGeom prst="rect">
            <a:avLst/>
          </a:prstGeom>
          <a:noFill/>
        </p:spPr>
        <p:txBody>
          <a:bodyPr wrap="square" rtlCol="0">
            <a:spAutoFit/>
          </a:bodyPr>
          <a:lstStyle/>
          <a:p>
            <a:pPr algn="ctr"/>
            <a:r>
              <a:rPr lang="en-US" sz="2800" dirty="0" smtClean="0"/>
              <a:t>NECAFS Regional Roundtable </a:t>
            </a:r>
          </a:p>
          <a:p>
            <a:pPr algn="ctr"/>
            <a:r>
              <a:rPr lang="en-US" sz="2800" dirty="0" smtClean="0"/>
              <a:t>Food Safety Projects throughout the Northeast</a:t>
            </a:r>
            <a:endParaRPr lang="en-US" sz="2800" dirty="0"/>
          </a:p>
        </p:txBody>
      </p:sp>
      <p:sp>
        <p:nvSpPr>
          <p:cNvPr id="10" name="Content Placeholder 2"/>
          <p:cNvSpPr txBox="1">
            <a:spLocks/>
          </p:cNvSpPr>
          <p:nvPr/>
        </p:nvSpPr>
        <p:spPr>
          <a:xfrm>
            <a:off x="0" y="2696370"/>
            <a:ext cx="9144000"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81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8" y="-1129"/>
            <a:ext cx="8947617" cy="1177471"/>
          </a:xfrm>
        </p:spPr>
        <p:txBody>
          <a:bodyPr anchor="t">
            <a:normAutofit fontScale="90000"/>
          </a:bodyPr>
          <a:lstStyle/>
          <a:p>
            <a:r>
              <a:rPr lang="en-US" sz="2400" b="1" dirty="0" smtClean="0"/>
              <a:t>Produce Safety Alliance (PSA) Training for FDA Regulatory Compliance</a:t>
            </a:r>
            <a:r>
              <a:rPr lang="en-US" sz="2200" b="1" dirty="0" smtClean="0"/>
              <a:t/>
            </a:r>
            <a:br>
              <a:rPr lang="en-US" sz="2200" b="1" dirty="0" smtClean="0"/>
            </a:br>
            <a:r>
              <a:rPr lang="en-US" sz="2400" b="1" dirty="0" smtClean="0"/>
              <a:t>Lori F </a:t>
            </a:r>
            <a:r>
              <a:rPr lang="en-US" sz="2400" b="1" dirty="0" err="1" smtClean="0"/>
              <a:t>Pivarnik</a:t>
            </a:r>
            <a:r>
              <a:rPr lang="en-US" sz="2400" b="1" dirty="0" smtClean="0"/>
              <a:t>, University of Rhode Island</a:t>
            </a:r>
            <a:r>
              <a:rPr lang="en-US" sz="2400" b="1" smtClean="0"/>
              <a:t>, lpivarnik@uri.edu</a:t>
            </a:r>
            <a:r>
              <a:rPr lang="en-US" sz="2400" b="1" dirty="0" smtClean="0"/>
              <a:t/>
            </a:r>
            <a:br>
              <a:rPr lang="en-US" sz="2400" b="1" dirty="0" smtClean="0"/>
            </a:br>
            <a:r>
              <a:rPr lang="en-US" sz="2200" b="1" u="sng" dirty="0" smtClean="0"/>
              <a:t>USDA/RIDEM-Division of Agriculture</a:t>
            </a:r>
            <a:r>
              <a:rPr lang="en-US" sz="2200" b="1" u="sng" smtClean="0"/>
              <a:t>:  Specialty  </a:t>
            </a:r>
            <a:r>
              <a:rPr lang="en-US" sz="2200" b="1" u="sng" dirty="0" smtClean="0"/>
              <a:t>Crop</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smtClean="0"/>
              <a:t>Crops</a:t>
            </a:r>
            <a:endParaRPr lang="en-US" sz="3100" b="1" u="sng" dirty="0"/>
          </a:p>
        </p:txBody>
      </p:sp>
      <p:sp>
        <p:nvSpPr>
          <p:cNvPr id="3" name="Content Placeholder 2"/>
          <p:cNvSpPr>
            <a:spLocks noGrp="1"/>
          </p:cNvSpPr>
          <p:nvPr>
            <p:ph idx="1"/>
          </p:nvPr>
        </p:nvSpPr>
        <p:spPr>
          <a:xfrm>
            <a:off x="0" y="1255856"/>
            <a:ext cx="9144000" cy="1268684"/>
          </a:xfrm>
        </p:spPr>
        <p:txBody>
          <a:bodyPr>
            <a:normAutofit lnSpcReduction="10000"/>
          </a:bodyPr>
          <a:lstStyle/>
          <a:p>
            <a:pPr marL="0" indent="0">
              <a:buNone/>
            </a:pPr>
            <a:r>
              <a:rPr lang="en-US" sz="2400" b="1" dirty="0" smtClean="0">
                <a:solidFill>
                  <a:srgbClr val="FF0000"/>
                </a:solidFill>
              </a:rPr>
              <a:t>Problem Statement / Issue Definition:</a:t>
            </a:r>
          </a:p>
          <a:p>
            <a:pPr marL="0" indent="0">
              <a:spcBef>
                <a:spcPts val="0"/>
              </a:spcBef>
              <a:buNone/>
            </a:pPr>
            <a:r>
              <a:rPr lang="en-US" sz="1800" dirty="0" smtClean="0"/>
              <a:t>For over 12 years, RIDEM/URI have implemented a RI GAP certification program.  However, FDA’s produce safety rule requires mandated training for compliance.  To maintain RI agricultural viability, RI based PSA training for farmers will be implemented to meet regulatory compliance mandates and/or buyer requirements. </a:t>
            </a:r>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56727" y="6356500"/>
            <a:ext cx="4387273"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7597786" y="673723"/>
            <a:ext cx="1341782" cy="369332"/>
          </a:xfrm>
          <a:prstGeom prst="rect">
            <a:avLst/>
          </a:prstGeom>
          <a:noFill/>
        </p:spPr>
        <p:txBody>
          <a:bodyPr wrap="square" rtlCol="0">
            <a:spAutoFit/>
          </a:bodyPr>
          <a:lstStyle/>
          <a:p>
            <a:pPr algn="r"/>
            <a:r>
              <a:rPr lang="en-US" dirty="0" smtClean="0"/>
              <a:t>Active</a:t>
            </a:r>
            <a:endParaRPr lang="en-US" dirty="0"/>
          </a:p>
        </p:txBody>
      </p:sp>
      <p:sp>
        <p:nvSpPr>
          <p:cNvPr id="10" name="Content Placeholder 2"/>
          <p:cNvSpPr txBox="1">
            <a:spLocks/>
          </p:cNvSpPr>
          <p:nvPr/>
        </p:nvSpPr>
        <p:spPr>
          <a:xfrm>
            <a:off x="0" y="2534664"/>
            <a:ext cx="9144000" cy="20519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600" b="1" dirty="0" smtClean="0">
                <a:solidFill>
                  <a:srgbClr val="FF0000"/>
                </a:solidFill>
              </a:rPr>
              <a:t>Approach / Methods:</a:t>
            </a:r>
          </a:p>
          <a:p>
            <a:pPr>
              <a:spcBef>
                <a:spcPts val="0"/>
              </a:spcBef>
            </a:pPr>
            <a:r>
              <a:rPr lang="en-US" sz="1800" dirty="0" smtClean="0"/>
              <a:t> Train-the trainer for URI personnel – Lead trainers</a:t>
            </a:r>
          </a:p>
          <a:p>
            <a:pPr>
              <a:spcBef>
                <a:spcPts val="0"/>
              </a:spcBef>
            </a:pPr>
            <a:r>
              <a:rPr lang="en-US" sz="1800" dirty="0"/>
              <a:t> </a:t>
            </a:r>
            <a:r>
              <a:rPr lang="en-US" sz="1800" dirty="0" smtClean="0"/>
              <a:t>Offer PSA sanctioned training for those RI farmers that must comply</a:t>
            </a:r>
          </a:p>
          <a:p>
            <a:pPr>
              <a:spcBef>
                <a:spcPts val="0"/>
              </a:spcBef>
            </a:pPr>
            <a:r>
              <a:rPr lang="en-US" sz="1800" dirty="0"/>
              <a:t> </a:t>
            </a:r>
            <a:r>
              <a:rPr lang="en-US" sz="1800" dirty="0" smtClean="0"/>
              <a:t>Extend PSA training to farmers not specifically required but interested in attending</a:t>
            </a:r>
          </a:p>
          <a:p>
            <a:pPr>
              <a:spcBef>
                <a:spcPts val="0"/>
              </a:spcBef>
            </a:pPr>
            <a:r>
              <a:rPr lang="en-US" sz="1800" dirty="0"/>
              <a:t> </a:t>
            </a:r>
            <a:r>
              <a:rPr lang="en-US" sz="1800" dirty="0" smtClean="0"/>
              <a:t>Continue RI GAP program</a:t>
            </a:r>
          </a:p>
          <a:p>
            <a:pPr>
              <a:spcBef>
                <a:spcPts val="0"/>
              </a:spcBef>
            </a:pPr>
            <a:r>
              <a:rPr lang="en-US" sz="1800" dirty="0"/>
              <a:t> </a:t>
            </a:r>
            <a:r>
              <a:rPr lang="en-US" sz="1800" dirty="0" smtClean="0"/>
              <a:t>Evaluation – self-assessed knowledge understanding and implementation</a:t>
            </a:r>
          </a:p>
          <a:p>
            <a:pPr>
              <a:spcBef>
                <a:spcPts val="0"/>
              </a:spcBef>
            </a:pPr>
            <a:r>
              <a:rPr lang="en-US" sz="1800" dirty="0"/>
              <a:t> </a:t>
            </a:r>
            <a:r>
              <a:rPr lang="en-US" sz="1800" dirty="0" smtClean="0"/>
              <a:t>Connecticut/RI collaboration</a:t>
            </a:r>
            <a:endParaRPr lang="en-US" sz="1800" dirty="0"/>
          </a:p>
        </p:txBody>
      </p:sp>
      <p:sp>
        <p:nvSpPr>
          <p:cNvPr id="11" name="Content Placeholder 2"/>
          <p:cNvSpPr txBox="1">
            <a:spLocks/>
          </p:cNvSpPr>
          <p:nvPr/>
        </p:nvSpPr>
        <p:spPr>
          <a:xfrm>
            <a:off x="0" y="4588057"/>
            <a:ext cx="9139158"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FF0000"/>
                </a:solidFill>
              </a:rPr>
              <a:t>Results / Outcomes:</a:t>
            </a:r>
          </a:p>
          <a:p>
            <a:pPr>
              <a:spcBef>
                <a:spcPts val="0"/>
              </a:spcBef>
            </a:pPr>
            <a:r>
              <a:rPr lang="en-US" sz="1800" dirty="0" smtClean="0"/>
              <a:t>Complete train the trainer – anticipation of lead instructor assignment</a:t>
            </a:r>
          </a:p>
          <a:p>
            <a:pPr>
              <a:spcBef>
                <a:spcPts val="0"/>
              </a:spcBef>
            </a:pPr>
            <a:r>
              <a:rPr lang="en-US" sz="1800" dirty="0" smtClean="0"/>
              <a:t>Offer at least two PSA trainings with additional workshops if interest. </a:t>
            </a:r>
          </a:p>
          <a:p>
            <a:pPr lvl="1">
              <a:spcBef>
                <a:spcPts val="0"/>
              </a:spcBef>
            </a:pPr>
            <a:r>
              <a:rPr lang="en-US" sz="1400" dirty="0"/>
              <a:t> </a:t>
            </a:r>
            <a:r>
              <a:rPr lang="en-US" sz="1400" dirty="0" smtClean="0"/>
              <a:t>Evaluations reflecting positive knowledge gain and implementation awareness</a:t>
            </a:r>
          </a:p>
          <a:p>
            <a:pPr>
              <a:spcBef>
                <a:spcPts val="0"/>
              </a:spcBef>
            </a:pPr>
            <a:r>
              <a:rPr lang="en-US" sz="1800" dirty="0"/>
              <a:t>Coordination of training opportunities with University of Connecticut</a:t>
            </a:r>
          </a:p>
          <a:p>
            <a:pPr marL="0" indent="0">
              <a:spcBef>
                <a:spcPts val="0"/>
              </a:spcBef>
              <a:buNone/>
            </a:pPr>
            <a:endParaRPr lang="en-US" sz="18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770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8" y="-1129"/>
            <a:ext cx="8947617" cy="1177471"/>
          </a:xfrm>
        </p:spPr>
        <p:txBody>
          <a:bodyPr anchor="t">
            <a:normAutofit fontScale="90000"/>
          </a:bodyPr>
          <a:lstStyle/>
          <a:p>
            <a:r>
              <a:rPr lang="en-US" sz="2800" b="1" dirty="0" smtClean="0"/>
              <a:t>Rhode Island’s Plan to Implement the Produce Safety Rule                 </a:t>
            </a:r>
            <a:r>
              <a:rPr lang="en-US" sz="2400" b="1" dirty="0" smtClean="0"/>
              <a:t>Lori F </a:t>
            </a:r>
            <a:r>
              <a:rPr lang="en-US" sz="2400" b="1" dirty="0" err="1" smtClean="0"/>
              <a:t>Pivarnik</a:t>
            </a:r>
            <a:r>
              <a:rPr lang="en-US" sz="2400" b="1" dirty="0" smtClean="0"/>
              <a:t>, University of Rhode Island, lpivarnik@uri.edu</a:t>
            </a:r>
            <a:br>
              <a:rPr lang="en-US" sz="2400" b="1" dirty="0" smtClean="0"/>
            </a:br>
            <a:r>
              <a:rPr lang="en-US" sz="2200" b="1" u="sng" dirty="0" smtClean="0"/>
              <a:t>FDA: State/Territory Coop. </a:t>
            </a:r>
            <a:r>
              <a:rPr lang="en-US" sz="2200" b="1" u="sng" dirty="0"/>
              <a:t>Agreement to Enhance Produce </a:t>
            </a:r>
            <a:r>
              <a:rPr lang="en-US" sz="2200" b="1" u="sng" dirty="0" smtClean="0"/>
              <a:t>Safety in Prep. </a:t>
            </a:r>
            <a:r>
              <a:rPr lang="en-US" sz="2200" b="1" u="sng" dirty="0"/>
              <a:t>of </a:t>
            </a:r>
            <a:r>
              <a:rPr lang="en-US" sz="2200" b="1" u="sng" dirty="0" smtClean="0"/>
              <a:t>                             Implementation </a:t>
            </a:r>
            <a:r>
              <a:rPr lang="en-US" sz="2200" b="1" u="sng" dirty="0"/>
              <a:t>of FDA's </a:t>
            </a:r>
            <a:r>
              <a:rPr lang="en-US" sz="2200" b="1" u="sng" dirty="0" smtClean="0"/>
              <a:t>Rule</a:t>
            </a:r>
            <a:endParaRPr lang="en-US" sz="3100" b="1" u="sng" dirty="0"/>
          </a:p>
        </p:txBody>
      </p:sp>
      <p:sp>
        <p:nvSpPr>
          <p:cNvPr id="3" name="Content Placeholder 2"/>
          <p:cNvSpPr>
            <a:spLocks noGrp="1"/>
          </p:cNvSpPr>
          <p:nvPr>
            <p:ph idx="1"/>
          </p:nvPr>
        </p:nvSpPr>
        <p:spPr>
          <a:xfrm>
            <a:off x="0" y="1245917"/>
            <a:ext cx="9144000" cy="1268684"/>
          </a:xfrm>
        </p:spPr>
        <p:txBody>
          <a:bodyPr>
            <a:normAutofit lnSpcReduction="10000"/>
          </a:bodyPr>
          <a:lstStyle/>
          <a:p>
            <a:pPr marL="0" indent="0">
              <a:buNone/>
            </a:pPr>
            <a:r>
              <a:rPr lang="en-US" sz="2400" b="1" dirty="0" smtClean="0">
                <a:solidFill>
                  <a:srgbClr val="FF0000"/>
                </a:solidFill>
              </a:rPr>
              <a:t>Problem Statement / Issue Definition:</a:t>
            </a:r>
          </a:p>
          <a:p>
            <a:pPr marL="0" indent="0">
              <a:spcBef>
                <a:spcPts val="0"/>
              </a:spcBef>
              <a:buNone/>
            </a:pPr>
            <a:r>
              <a:rPr lang="en-US" sz="1800" dirty="0" smtClean="0"/>
              <a:t>To achieve and sustain full conformance with the Produce Safety Rule so that RI will have a quality produce safety program with a system in place for continuous improvement. RI implementation of the rule will impact food safety as it aligns the state with the national initiative. </a:t>
            </a:r>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19782" y="6356500"/>
            <a:ext cx="4424218"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7627604" y="37618"/>
            <a:ext cx="1341782" cy="369332"/>
          </a:xfrm>
          <a:prstGeom prst="rect">
            <a:avLst/>
          </a:prstGeom>
          <a:noFill/>
        </p:spPr>
        <p:txBody>
          <a:bodyPr wrap="square" rtlCol="0">
            <a:spAutoFit/>
          </a:bodyPr>
          <a:lstStyle/>
          <a:p>
            <a:r>
              <a:rPr lang="en-US" dirty="0" smtClean="0"/>
              <a:t>Active-New</a:t>
            </a:r>
            <a:endParaRPr lang="en-US" dirty="0"/>
          </a:p>
        </p:txBody>
      </p:sp>
      <p:sp>
        <p:nvSpPr>
          <p:cNvPr id="10" name="Content Placeholder 2"/>
          <p:cNvSpPr txBox="1">
            <a:spLocks/>
          </p:cNvSpPr>
          <p:nvPr/>
        </p:nvSpPr>
        <p:spPr>
          <a:xfrm>
            <a:off x="4842" y="2445027"/>
            <a:ext cx="9144000" cy="20519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600" b="1" dirty="0" smtClean="0">
                <a:solidFill>
                  <a:srgbClr val="FF0000"/>
                </a:solidFill>
              </a:rPr>
              <a:t>Approach / Methods:</a:t>
            </a:r>
          </a:p>
          <a:p>
            <a:pPr>
              <a:spcBef>
                <a:spcPts val="0"/>
              </a:spcBef>
            </a:pPr>
            <a:r>
              <a:rPr lang="en-US" sz="1800" dirty="0" smtClean="0"/>
              <a:t>Assessment of current regulations, staff and programmatic needs. Adoption of rule.</a:t>
            </a:r>
          </a:p>
          <a:p>
            <a:pPr>
              <a:spcBef>
                <a:spcPts val="0"/>
              </a:spcBef>
            </a:pPr>
            <a:r>
              <a:rPr lang="en-US" sz="1800" dirty="0" smtClean="0"/>
              <a:t>Regulator training for enforcement and compliance activities as well as technical assistance to farmers</a:t>
            </a:r>
          </a:p>
          <a:p>
            <a:pPr>
              <a:spcBef>
                <a:spcPts val="0"/>
              </a:spcBef>
            </a:pPr>
            <a:r>
              <a:rPr lang="en-US" sz="1800" dirty="0" smtClean="0"/>
              <a:t>Farm inventory – URI/RIDEM/Div. Agriculture partnerships with RIDOH – farm size, produce, harvest practices, volume of production etc.</a:t>
            </a:r>
          </a:p>
          <a:p>
            <a:pPr>
              <a:spcBef>
                <a:spcPts val="0"/>
              </a:spcBef>
            </a:pPr>
            <a:r>
              <a:rPr lang="en-US" sz="1800" dirty="0" smtClean="0"/>
              <a:t>Farm readiness review – pre assessment checklist for compliance program</a:t>
            </a:r>
          </a:p>
          <a:p>
            <a:pPr>
              <a:spcBef>
                <a:spcPts val="0"/>
              </a:spcBef>
            </a:pPr>
            <a:r>
              <a:rPr lang="en-US" sz="1800" dirty="0" smtClean="0"/>
              <a:t>Communication, information and resource sharing with local, state and federal partners</a:t>
            </a:r>
            <a:endParaRPr lang="en-US" sz="1800" dirty="0"/>
          </a:p>
        </p:txBody>
      </p:sp>
      <p:sp>
        <p:nvSpPr>
          <p:cNvPr id="11" name="Content Placeholder 2"/>
          <p:cNvSpPr txBox="1">
            <a:spLocks/>
          </p:cNvSpPr>
          <p:nvPr/>
        </p:nvSpPr>
        <p:spPr>
          <a:xfrm>
            <a:off x="4842" y="4343584"/>
            <a:ext cx="9139158"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FF0000"/>
                </a:solidFill>
              </a:rPr>
              <a:t>Results / Outcomes:</a:t>
            </a:r>
          </a:p>
          <a:p>
            <a:pPr marL="0" indent="0">
              <a:buFont typeface="Arial" panose="020B0604020202020204" pitchFamily="34" charset="0"/>
              <a:buNone/>
            </a:pPr>
            <a:r>
              <a:rPr lang="en-US" sz="1800" dirty="0" smtClean="0"/>
              <a:t>Compliance and enforcement,  with continuous improvement and outreach to farmers – for those who must comply and those who do not. As part of the 5-year program will be the development of a sustainable, continuing farm </a:t>
            </a:r>
            <a:r>
              <a:rPr lang="en-US" sz="1800" smtClean="0"/>
              <a:t>inspection program </a:t>
            </a:r>
            <a:r>
              <a:rPr lang="en-US" sz="1800" dirty="0" smtClean="0"/>
              <a:t>that ensures compliance as well as outreach resources.</a:t>
            </a:r>
            <a:endParaRPr lang="en-US" sz="18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909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1129"/>
            <a:ext cx="8947617" cy="1177471"/>
          </a:xfrm>
        </p:spPr>
        <p:txBody>
          <a:bodyPr anchor="t">
            <a:normAutofit fontScale="90000"/>
          </a:bodyPr>
          <a:lstStyle/>
          <a:p>
            <a:r>
              <a:rPr lang="en-US" sz="2400" b="1" dirty="0" smtClean="0"/>
              <a:t>Food Safety: From Farming to Direct Marketing</a:t>
            </a:r>
            <a:br>
              <a:rPr lang="en-US" sz="2400" b="1" dirty="0" smtClean="0"/>
            </a:br>
            <a:r>
              <a:rPr lang="en-US" sz="2400" b="1" dirty="0" smtClean="0"/>
              <a:t>Lori F Pivarnik, University of Rhode Island, lpivarnik@uri.edu</a:t>
            </a:r>
            <a:br>
              <a:rPr lang="en-US" sz="2400" b="1" dirty="0" smtClean="0"/>
            </a:br>
            <a:r>
              <a:rPr lang="en-US" sz="2200" b="1" u="sng" dirty="0" smtClean="0"/>
              <a:t>USDA/RIDEM-Division of Agriculture:  Specialty  Crop</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smtClean="0"/>
              <a:t>Crops</a:t>
            </a:r>
            <a:endParaRPr lang="en-US" sz="3100" b="1" u="sng" dirty="0"/>
          </a:p>
        </p:txBody>
      </p:sp>
      <p:sp>
        <p:nvSpPr>
          <p:cNvPr id="3" name="Content Placeholder 2"/>
          <p:cNvSpPr>
            <a:spLocks noGrp="1"/>
          </p:cNvSpPr>
          <p:nvPr>
            <p:ph idx="1"/>
          </p:nvPr>
        </p:nvSpPr>
        <p:spPr>
          <a:xfrm>
            <a:off x="0" y="1255855"/>
            <a:ext cx="9144000" cy="1304805"/>
          </a:xfrm>
        </p:spPr>
        <p:txBody>
          <a:bodyPr>
            <a:normAutofit fontScale="85000" lnSpcReduction="10000"/>
          </a:bodyPr>
          <a:lstStyle/>
          <a:p>
            <a:pPr marL="0" indent="0">
              <a:buNone/>
            </a:pPr>
            <a:r>
              <a:rPr lang="en-US" sz="3100" b="1" dirty="0" smtClean="0">
                <a:solidFill>
                  <a:srgbClr val="FF0000"/>
                </a:solidFill>
              </a:rPr>
              <a:t>Problem Statement / Issue Definition:</a:t>
            </a:r>
          </a:p>
          <a:p>
            <a:pPr marL="0" indent="0">
              <a:lnSpc>
                <a:spcPct val="100000"/>
              </a:lnSpc>
              <a:spcBef>
                <a:spcPts val="0"/>
              </a:spcBef>
              <a:buNone/>
            </a:pPr>
            <a:r>
              <a:rPr lang="en-US" sz="1800" dirty="0" smtClean="0"/>
              <a:t>Past emphasis of RIGAP to provide training/support to certified in program. Although FDA produce safety rule was announced, many RI farmers will either not be covered or would obtain a qualified exemption and directed product to the local market. This project 1) targeted farmers who where interested in training but not in official certification, 2) provided FSMA update; 3) engaged farmers market managers and vendors regarding produce safety handling </a:t>
            </a:r>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664364" y="6356500"/>
            <a:ext cx="4479636"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7597786" y="673723"/>
            <a:ext cx="1341782" cy="369332"/>
          </a:xfrm>
          <a:prstGeom prst="rect">
            <a:avLst/>
          </a:prstGeom>
          <a:noFill/>
        </p:spPr>
        <p:txBody>
          <a:bodyPr wrap="square" rtlCol="0">
            <a:spAutoFit/>
          </a:bodyPr>
          <a:lstStyle/>
          <a:p>
            <a:pPr algn="r"/>
            <a:r>
              <a:rPr lang="en-US" dirty="0" smtClean="0"/>
              <a:t>Active</a:t>
            </a:r>
            <a:endParaRPr lang="en-US" dirty="0"/>
          </a:p>
        </p:txBody>
      </p:sp>
      <p:sp>
        <p:nvSpPr>
          <p:cNvPr id="10" name="Content Placeholder 2"/>
          <p:cNvSpPr txBox="1">
            <a:spLocks/>
          </p:cNvSpPr>
          <p:nvPr/>
        </p:nvSpPr>
        <p:spPr>
          <a:xfrm>
            <a:off x="3" y="2471208"/>
            <a:ext cx="9144000" cy="20519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600" b="1" dirty="0" smtClean="0">
                <a:solidFill>
                  <a:srgbClr val="FF0000"/>
                </a:solidFill>
              </a:rPr>
              <a:t>Approach / Methods:</a:t>
            </a:r>
          </a:p>
          <a:p>
            <a:pPr>
              <a:spcBef>
                <a:spcPts val="0"/>
              </a:spcBef>
            </a:pPr>
            <a:r>
              <a:rPr lang="en-US" sz="1800" dirty="0" smtClean="0"/>
              <a:t> Updated RI GAP training and certification/recertification</a:t>
            </a:r>
          </a:p>
          <a:p>
            <a:pPr lvl="1">
              <a:spcBef>
                <a:spcPts val="0"/>
              </a:spcBef>
            </a:pPr>
            <a:r>
              <a:rPr lang="en-US" sz="1400" dirty="0"/>
              <a:t> </a:t>
            </a:r>
            <a:r>
              <a:rPr lang="en-US" sz="1400" dirty="0" smtClean="0"/>
              <a:t>Evaluations for usefulness and understanding</a:t>
            </a:r>
            <a:endParaRPr lang="en-US" sz="1400" dirty="0"/>
          </a:p>
          <a:p>
            <a:pPr>
              <a:spcBef>
                <a:spcPts val="0"/>
              </a:spcBef>
            </a:pPr>
            <a:r>
              <a:rPr lang="en-US" sz="1800" dirty="0"/>
              <a:t> </a:t>
            </a:r>
            <a:r>
              <a:rPr lang="en-US" sz="1800" dirty="0" smtClean="0"/>
              <a:t>“Advanced GAP” workshops – Food Safety Plan Development – Partner UConn</a:t>
            </a:r>
          </a:p>
          <a:p>
            <a:pPr lvl="1">
              <a:spcBef>
                <a:spcPts val="0"/>
              </a:spcBef>
            </a:pPr>
            <a:r>
              <a:rPr lang="en-US" sz="1400" dirty="0"/>
              <a:t> </a:t>
            </a:r>
            <a:r>
              <a:rPr lang="en-US" sz="1400" dirty="0" smtClean="0"/>
              <a:t>Evaluations for usefulness and understanding</a:t>
            </a:r>
          </a:p>
          <a:p>
            <a:pPr>
              <a:spcBef>
                <a:spcPts val="0"/>
              </a:spcBef>
            </a:pPr>
            <a:r>
              <a:rPr lang="en-US" sz="1800" dirty="0"/>
              <a:t> </a:t>
            </a:r>
            <a:r>
              <a:rPr lang="en-US" sz="1800" dirty="0" smtClean="0"/>
              <a:t>Training developed and implemented for Farmers Market Managers and Vendors</a:t>
            </a:r>
          </a:p>
          <a:p>
            <a:pPr>
              <a:spcBef>
                <a:spcPts val="0"/>
              </a:spcBef>
            </a:pPr>
            <a:r>
              <a:rPr lang="en-US" sz="1800" dirty="0"/>
              <a:t> </a:t>
            </a:r>
            <a:r>
              <a:rPr lang="en-US" sz="1800" dirty="0" smtClean="0"/>
              <a:t>Develop and implement FSMA produce safety rule update for farmers</a:t>
            </a:r>
          </a:p>
          <a:p>
            <a:pPr>
              <a:spcBef>
                <a:spcPts val="0"/>
              </a:spcBef>
            </a:pPr>
            <a:r>
              <a:rPr lang="en-US" sz="1800" dirty="0"/>
              <a:t> </a:t>
            </a:r>
            <a:r>
              <a:rPr lang="en-US" sz="1800" dirty="0" smtClean="0"/>
              <a:t>Continue development of marketing resources for RI GAP farmers</a:t>
            </a:r>
          </a:p>
        </p:txBody>
      </p:sp>
      <p:sp>
        <p:nvSpPr>
          <p:cNvPr id="11" name="Content Placeholder 2"/>
          <p:cNvSpPr txBox="1">
            <a:spLocks/>
          </p:cNvSpPr>
          <p:nvPr/>
        </p:nvSpPr>
        <p:spPr>
          <a:xfrm>
            <a:off x="4845" y="4406854"/>
            <a:ext cx="9139158" cy="194964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FF0000"/>
                </a:solidFill>
              </a:rPr>
              <a:t>Results / Outcomes:</a:t>
            </a:r>
          </a:p>
          <a:p>
            <a:pPr>
              <a:spcBef>
                <a:spcPts val="0"/>
              </a:spcBef>
            </a:pPr>
            <a:r>
              <a:rPr lang="en-US" sz="1800" dirty="0" smtClean="0"/>
              <a:t>RI GAP Trainings ongoing – evaluations  4.0 ± on 5 point Likert scale.</a:t>
            </a:r>
          </a:p>
          <a:p>
            <a:pPr>
              <a:spcBef>
                <a:spcPts val="0"/>
              </a:spcBef>
            </a:pPr>
            <a:r>
              <a:rPr lang="en-US" sz="1800" dirty="0" smtClean="0"/>
              <a:t>35 RI GAP farms</a:t>
            </a:r>
          </a:p>
          <a:p>
            <a:pPr>
              <a:spcBef>
                <a:spcPts val="0"/>
              </a:spcBef>
            </a:pPr>
            <a:r>
              <a:rPr lang="en-US" sz="1800" dirty="0" smtClean="0"/>
              <a:t>Update – PS and PC rule – 62 attended; </a:t>
            </a:r>
            <a:r>
              <a:rPr lang="en-US" sz="1800" smtClean="0"/>
              <a:t>more planned</a:t>
            </a:r>
            <a:endParaRPr lang="en-US" sz="1800" dirty="0" smtClean="0"/>
          </a:p>
          <a:p>
            <a:pPr>
              <a:spcBef>
                <a:spcPts val="0"/>
              </a:spcBef>
            </a:pPr>
            <a:r>
              <a:rPr lang="en-US" sz="1800" dirty="0" smtClean="0"/>
              <a:t>New “bookmark” developed and distributed</a:t>
            </a:r>
          </a:p>
          <a:p>
            <a:pPr>
              <a:spcBef>
                <a:spcPts val="0"/>
              </a:spcBef>
            </a:pPr>
            <a:r>
              <a:rPr lang="en-US" sz="1800" dirty="0" smtClean="0"/>
              <a:t>Manager trainings successful – 16+ attendance, better practices developed</a:t>
            </a:r>
          </a:p>
          <a:p>
            <a:pPr lvl="1">
              <a:spcBef>
                <a:spcPts val="0"/>
              </a:spcBef>
            </a:pPr>
            <a:r>
              <a:rPr lang="en-US" sz="1400" dirty="0"/>
              <a:t> </a:t>
            </a:r>
            <a:r>
              <a:rPr lang="en-US" sz="1400" dirty="0" smtClean="0"/>
              <a:t>Recorded training posted on-line, new website presence</a:t>
            </a:r>
          </a:p>
          <a:p>
            <a:pPr>
              <a:spcBef>
                <a:spcPts val="0"/>
              </a:spcBef>
            </a:pPr>
            <a:r>
              <a:rPr lang="en-US" sz="1800" dirty="0" smtClean="0"/>
              <a:t>Working with Farm Fresh RI for better outreach to vendors</a:t>
            </a:r>
            <a:endParaRPr lang="en-US" sz="18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lpivarnik\Documents\FRUITVEG\2016 resources for GAP\bookmark\Pge 1 bookmar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260" y="4045226"/>
            <a:ext cx="1014679" cy="2142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pivarnik\Documents\FRUITVEG\2016 resources for GAP\bookmark\Pge 2 bookmar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7405" y="4045226"/>
            <a:ext cx="1014679" cy="214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144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8" y="-1129"/>
            <a:ext cx="8947617" cy="1177471"/>
          </a:xfrm>
        </p:spPr>
        <p:txBody>
          <a:bodyPr anchor="t">
            <a:normAutofit fontScale="90000"/>
          </a:bodyPr>
          <a:lstStyle/>
          <a:p>
            <a:r>
              <a:rPr lang="en-US" sz="2400" b="1" dirty="0" smtClean="0"/>
              <a:t>Developing a strategy for optimizing regional support for new and very small local value added food processors</a:t>
            </a:r>
            <a:r>
              <a:rPr lang="en-US" sz="2200" b="1" dirty="0" smtClean="0"/>
              <a:t/>
            </a:r>
            <a:br>
              <a:rPr lang="en-US" sz="2200" b="1" dirty="0" smtClean="0"/>
            </a:br>
            <a:r>
              <a:rPr lang="en-US" sz="2400" b="1" dirty="0" smtClean="0"/>
              <a:t>Nicole L Richard, University of Rhode Island, nicolerichard@uri.edu</a:t>
            </a:r>
            <a:br>
              <a:rPr lang="en-US" sz="2400" b="1" dirty="0" smtClean="0"/>
            </a:br>
            <a:r>
              <a:rPr lang="en-US" sz="2200" b="1" u="sng" dirty="0" smtClean="0"/>
              <a:t>NEED-NERA Planning Grant Program</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smtClean="0"/>
              <a:t/>
            </a:r>
            <a:br>
              <a:rPr lang="en-US" sz="2200" b="1" u="sng" dirty="0" smtClean="0"/>
            </a:br>
            <a:r>
              <a:rPr lang="en-US" sz="2200" dirty="0" smtClean="0">
                <a:latin typeface="+mn-lt"/>
              </a:rPr>
              <a:t> </a:t>
            </a:r>
            <a:r>
              <a:rPr lang="en-US" sz="2200" b="1" u="sng" dirty="0"/>
              <a:t/>
            </a:r>
            <a:br>
              <a:rPr lang="en-US" sz="2200" b="1" u="sng" dirty="0"/>
            </a:br>
            <a:r>
              <a:rPr lang="en-US" sz="2200" b="1" u="sng" dirty="0" smtClean="0"/>
              <a:t/>
            </a:r>
            <a:br>
              <a:rPr lang="en-US" sz="2200" b="1" u="sng" dirty="0" smtClean="0"/>
            </a:br>
            <a:r>
              <a:rPr lang="en-US" sz="2200" dirty="0" smtClean="0">
                <a:latin typeface="+mn-lt"/>
              </a:rPr>
              <a:t>The approaches and strategies identified by the planning grant team members will be used to apply for external funding.</a:t>
            </a: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a:t/>
            </a:r>
            <a:br>
              <a:rPr lang="en-US" sz="2200" b="1" u="sng" dirty="0"/>
            </a:br>
            <a:r>
              <a:rPr lang="en-US" sz="2200" b="1" u="sng" dirty="0" smtClean="0"/>
              <a:t/>
            </a:r>
            <a:br>
              <a:rPr lang="en-US" sz="2200" b="1" u="sng" dirty="0" smtClean="0"/>
            </a:br>
            <a:r>
              <a:rPr lang="en-US" sz="2200" b="1" u="sng" dirty="0" smtClean="0"/>
              <a:t>Crops</a:t>
            </a:r>
            <a:endParaRPr lang="en-US" sz="3100" b="1" u="sng" dirty="0"/>
          </a:p>
        </p:txBody>
      </p:sp>
      <p:sp>
        <p:nvSpPr>
          <p:cNvPr id="3" name="Content Placeholder 2"/>
          <p:cNvSpPr>
            <a:spLocks noGrp="1"/>
          </p:cNvSpPr>
          <p:nvPr>
            <p:ph idx="1"/>
          </p:nvPr>
        </p:nvSpPr>
        <p:spPr>
          <a:xfrm>
            <a:off x="-4842" y="1275734"/>
            <a:ext cx="9144000" cy="1635202"/>
          </a:xfrm>
        </p:spPr>
        <p:txBody>
          <a:bodyPr>
            <a:normAutofit fontScale="77500" lnSpcReduction="20000"/>
          </a:bodyPr>
          <a:lstStyle/>
          <a:p>
            <a:pPr marL="0" indent="0">
              <a:buNone/>
            </a:pPr>
            <a:r>
              <a:rPr lang="en-US" sz="3100" b="1" dirty="0" smtClean="0">
                <a:solidFill>
                  <a:srgbClr val="FF0000"/>
                </a:solidFill>
              </a:rPr>
              <a:t>Problem Statement / Issue Definition:</a:t>
            </a:r>
          </a:p>
          <a:p>
            <a:pPr marL="0" indent="0">
              <a:lnSpc>
                <a:spcPct val="100000"/>
              </a:lnSpc>
              <a:spcBef>
                <a:spcPts val="0"/>
              </a:spcBef>
              <a:buNone/>
            </a:pPr>
            <a:r>
              <a:rPr lang="en-US" sz="2200" dirty="0" smtClean="0"/>
              <a:t>New England food entrepreneurs that add value to local agricultural products face challenges navigating regulations and developing a safe, high quality product. Educators need information regarding the challenges and opportunities facing this audience necessary to optimize programming.  The project goal is to initiate a planning meeting of experts/stakeholders to discuss  methods for  conducting  a needs assessment that  will help enhance regional training and research strategies.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655127" y="6356500"/>
            <a:ext cx="4488873"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7597786" y="673723"/>
            <a:ext cx="1341782" cy="369332"/>
          </a:xfrm>
          <a:prstGeom prst="rect">
            <a:avLst/>
          </a:prstGeom>
          <a:noFill/>
        </p:spPr>
        <p:txBody>
          <a:bodyPr wrap="square" rtlCol="0">
            <a:spAutoFit/>
          </a:bodyPr>
          <a:lstStyle/>
          <a:p>
            <a:pPr algn="r"/>
            <a:r>
              <a:rPr lang="en-US" dirty="0" smtClean="0"/>
              <a:t>Active</a:t>
            </a:r>
            <a:endParaRPr lang="en-US" dirty="0"/>
          </a:p>
        </p:txBody>
      </p:sp>
      <p:sp>
        <p:nvSpPr>
          <p:cNvPr id="10" name="Content Placeholder 2"/>
          <p:cNvSpPr txBox="1">
            <a:spLocks/>
          </p:cNvSpPr>
          <p:nvPr/>
        </p:nvSpPr>
        <p:spPr>
          <a:xfrm>
            <a:off x="-4842" y="2811544"/>
            <a:ext cx="9144000" cy="20659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dirty="0" smtClean="0">
                <a:solidFill>
                  <a:srgbClr val="FF0000"/>
                </a:solidFill>
              </a:rPr>
              <a:t>Approach / Methods:</a:t>
            </a:r>
          </a:p>
          <a:p>
            <a:pPr>
              <a:spcBef>
                <a:spcPts val="0"/>
              </a:spcBef>
            </a:pPr>
            <a:r>
              <a:rPr lang="en-US" sz="1800" dirty="0" smtClean="0"/>
              <a:t>Coordinate meeting of experts/stakeholders from the NE region- team members</a:t>
            </a:r>
          </a:p>
          <a:p>
            <a:pPr>
              <a:spcBef>
                <a:spcPts val="0"/>
              </a:spcBef>
            </a:pPr>
            <a:r>
              <a:rPr lang="en-US" sz="1800" dirty="0" smtClean="0"/>
              <a:t>Outlining protocol for developing/conducting a needs assessment of NE entrepreneurs to determine training and resource needs.</a:t>
            </a:r>
          </a:p>
          <a:p>
            <a:pPr>
              <a:spcBef>
                <a:spcPts val="0"/>
              </a:spcBef>
            </a:pPr>
            <a:r>
              <a:rPr lang="en-US" sz="1800" dirty="0"/>
              <a:t> </a:t>
            </a:r>
            <a:r>
              <a:rPr lang="en-US" sz="1800" dirty="0" smtClean="0"/>
              <a:t>Developing methodology for conducting research-based validation studies for scheduled processes to promote best practices and regulatory compliance</a:t>
            </a:r>
          </a:p>
          <a:p>
            <a:pPr>
              <a:spcBef>
                <a:spcPts val="0"/>
              </a:spcBef>
            </a:pPr>
            <a:r>
              <a:rPr lang="en-US" sz="1800" dirty="0"/>
              <a:t> </a:t>
            </a:r>
            <a:r>
              <a:rPr lang="en-US" sz="1800" dirty="0" smtClean="0"/>
              <a:t>Building a strategy to enhance and expand regional programming and training that maximizes collaborative efforts</a:t>
            </a:r>
            <a:endParaRPr lang="en-US" sz="1800" dirty="0"/>
          </a:p>
        </p:txBody>
      </p:sp>
      <p:sp>
        <p:nvSpPr>
          <p:cNvPr id="11" name="Content Placeholder 2"/>
          <p:cNvSpPr txBox="1">
            <a:spLocks/>
          </p:cNvSpPr>
          <p:nvPr/>
        </p:nvSpPr>
        <p:spPr>
          <a:xfrm>
            <a:off x="0" y="4887387"/>
            <a:ext cx="9139158"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FF0000"/>
                </a:solidFill>
              </a:rPr>
              <a:t>Results / Outcomes:</a:t>
            </a:r>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809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3973"/>
          </a:xfrm>
        </p:spPr>
        <p:txBody>
          <a:bodyPr anchor="t">
            <a:noAutofit/>
          </a:bodyPr>
          <a:lstStyle/>
          <a:p>
            <a:pPr algn="ctr"/>
            <a:r>
              <a:rPr lang="en-US" sz="2200" b="1" dirty="0" smtClean="0"/>
              <a:t>Assessment </a:t>
            </a:r>
            <a:r>
              <a:rPr lang="en-US" sz="2200" b="1" dirty="0"/>
              <a:t>of preparation methods to create a postharvest wash water model for </a:t>
            </a:r>
            <a:r>
              <a:rPr lang="en-US" sz="2200" b="1" dirty="0" smtClean="0"/>
              <a:t>food </a:t>
            </a:r>
            <a:r>
              <a:rPr lang="en-US" sz="2200" b="1" dirty="0"/>
              <a:t>safety validation   </a:t>
            </a:r>
            <a:r>
              <a:rPr lang="en-US" sz="2200" dirty="0"/>
              <a:t/>
            </a:r>
            <a:br>
              <a:rPr lang="en-US" sz="2200" dirty="0"/>
            </a:br>
            <a:r>
              <a:rPr lang="en-US" sz="1600" b="1" dirty="0" smtClean="0"/>
              <a:t>Paola A. Martinez Ramos, Thomas Carlisle, Amanda </a:t>
            </a:r>
            <a:r>
              <a:rPr lang="en-US" sz="1600" b="1" dirty="0" err="1" smtClean="0"/>
              <a:t>Kinchla</a:t>
            </a:r>
            <a:r>
              <a:rPr lang="en-US" sz="1600" b="1" dirty="0" smtClean="0"/>
              <a:t> , Grad Student UMass, </a:t>
            </a:r>
            <a:r>
              <a:rPr lang="en-US" sz="1600" b="1" dirty="0" smtClean="0">
                <a:hlinkClick r:id="rId3"/>
              </a:rPr>
              <a:t>pmartinezram@umass.edu</a:t>
            </a:r>
            <a:r>
              <a:rPr lang="en-US" sz="1600" b="1" dirty="0" smtClean="0"/>
              <a:t> </a:t>
            </a:r>
            <a:br>
              <a:rPr lang="en-US" sz="1600" b="1" dirty="0" smtClean="0"/>
            </a:br>
            <a:r>
              <a:rPr lang="en-US" sz="1600" b="1" dirty="0" smtClean="0"/>
              <a:t>USDA NIFA, National </a:t>
            </a:r>
            <a:r>
              <a:rPr lang="en-US" sz="1600" b="1" dirty="0"/>
              <a:t>Needs Graduate Fellowship Grant Program </a:t>
            </a:r>
          </a:p>
        </p:txBody>
      </p:sp>
      <p:sp>
        <p:nvSpPr>
          <p:cNvPr id="3" name="Content Placeholder 2"/>
          <p:cNvSpPr>
            <a:spLocks noGrp="1"/>
          </p:cNvSpPr>
          <p:nvPr>
            <p:ph idx="1"/>
          </p:nvPr>
        </p:nvSpPr>
        <p:spPr>
          <a:xfrm>
            <a:off x="35167" y="1429401"/>
            <a:ext cx="8994531" cy="1446785"/>
          </a:xfrm>
        </p:spPr>
        <p:txBody>
          <a:bodyPr>
            <a:noAutofit/>
          </a:bodyPr>
          <a:lstStyle/>
          <a:p>
            <a:pPr marL="0" indent="0">
              <a:buNone/>
            </a:pPr>
            <a:r>
              <a:rPr lang="en-US" sz="2000" b="1" dirty="0" smtClean="0"/>
              <a:t>Problem Statement / Issue Definition</a:t>
            </a:r>
            <a:r>
              <a:rPr lang="en-US" sz="2000" dirty="0" smtClean="0"/>
              <a:t>:</a:t>
            </a:r>
          </a:p>
          <a:p>
            <a:r>
              <a:rPr lang="en-US" sz="1600" dirty="0" smtClean="0"/>
              <a:t>Farmers using turbidity as a point of change for wash water.</a:t>
            </a:r>
          </a:p>
          <a:p>
            <a:r>
              <a:rPr lang="en-US" sz="1600" dirty="0" smtClean="0"/>
              <a:t>Lack of knowledge for preferred sanitizer</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89344" y="6356499"/>
            <a:ext cx="4354656"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10" name="Content Placeholder 2"/>
          <p:cNvSpPr txBox="1">
            <a:spLocks/>
          </p:cNvSpPr>
          <p:nvPr/>
        </p:nvSpPr>
        <p:spPr>
          <a:xfrm>
            <a:off x="52752" y="2505145"/>
            <a:ext cx="4736592" cy="10498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t>Approach / Methods:</a:t>
            </a:r>
          </a:p>
          <a:p>
            <a:pPr marL="342900" indent="-342900">
              <a:buFont typeface="Arial" panose="020B0604020202020204" pitchFamily="34" charset="0"/>
              <a:buAutoNum type="arabicPeriod"/>
            </a:pPr>
            <a:r>
              <a:rPr lang="en-US" sz="1900" dirty="0" smtClean="0"/>
              <a:t>Design an appropriate experimental model</a:t>
            </a:r>
          </a:p>
          <a:p>
            <a:pPr marL="342900" indent="-342900">
              <a:buFont typeface="Arial" panose="020B0604020202020204" pitchFamily="34" charset="0"/>
              <a:buAutoNum type="arabicPeriod"/>
            </a:pPr>
            <a:r>
              <a:rPr lang="en-US" sz="1900" dirty="0" smtClean="0"/>
              <a:t>Explore efficacy of different commercial sanitizers </a:t>
            </a:r>
          </a:p>
        </p:txBody>
      </p:sp>
      <p:sp>
        <p:nvSpPr>
          <p:cNvPr id="11" name="Content Placeholder 2"/>
          <p:cNvSpPr txBox="1">
            <a:spLocks/>
          </p:cNvSpPr>
          <p:nvPr/>
        </p:nvSpPr>
        <p:spPr>
          <a:xfrm>
            <a:off x="62584" y="3555022"/>
            <a:ext cx="4485032" cy="2492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2000" b="1" dirty="0"/>
              <a:t>Results / Outcomes:</a:t>
            </a:r>
          </a:p>
          <a:p>
            <a:pPr marL="0" indent="0">
              <a:buNone/>
            </a:pPr>
            <a:r>
              <a:rPr lang="en-US" sz="1600" b="1" dirty="0"/>
              <a:t>Previous work:</a:t>
            </a:r>
          </a:p>
          <a:p>
            <a:r>
              <a:rPr lang="en-US" sz="1600" dirty="0" smtClean="0"/>
              <a:t>Analysis of 10 farms Pioneer Valley area (Turbidity, Total organic carbon, microbial load)</a:t>
            </a:r>
          </a:p>
          <a:p>
            <a:r>
              <a:rPr lang="en-US" sz="1600" dirty="0" smtClean="0"/>
              <a:t>Use of low and high organic Load values</a:t>
            </a:r>
            <a:r>
              <a:rPr lang="en-US" sz="1600" dirty="0"/>
              <a:t>: 112.2mg/L and 8.124mg/L </a:t>
            </a:r>
            <a:r>
              <a:rPr lang="en-US" sz="1600" dirty="0" smtClean="0"/>
              <a:t>(Paddle mixing vs homogenized leafy matter) </a:t>
            </a:r>
          </a:p>
        </p:txBody>
      </p:sp>
      <p:cxnSp>
        <p:nvCxnSpPr>
          <p:cNvPr id="14" name="Straight Connector 13"/>
          <p:cNvCxnSpPr/>
          <p:nvPr/>
        </p:nvCxnSpPr>
        <p:spPr>
          <a:xfrm>
            <a:off x="0" y="125375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6304826"/>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2584" y="5474002"/>
            <a:ext cx="8790475" cy="646331"/>
          </a:xfrm>
          <a:prstGeom prst="rect">
            <a:avLst/>
          </a:prstGeom>
        </p:spPr>
        <p:txBody>
          <a:bodyPr wrap="square">
            <a:spAutoFit/>
          </a:bodyPr>
          <a:lstStyle/>
          <a:p>
            <a:r>
              <a:rPr lang="en-US" b="1" dirty="0" smtClean="0"/>
              <a:t>Future direction: </a:t>
            </a:r>
          </a:p>
          <a:p>
            <a:pPr marL="285750" indent="-285750">
              <a:buFont typeface="Arial" panose="020B0604020202020204" pitchFamily="34" charset="0"/>
              <a:buChar char="•"/>
            </a:pPr>
            <a:r>
              <a:rPr lang="en-US" dirty="0" smtClean="0"/>
              <a:t>Appropriate experimental design model for sanitizer screening</a:t>
            </a:r>
            <a:endParaRPr lang="en-US" dirty="0"/>
          </a:p>
        </p:txBody>
      </p:sp>
      <p:graphicFrame>
        <p:nvGraphicFramePr>
          <p:cNvPr id="12" name="Chart 11"/>
          <p:cNvGraphicFramePr>
            <a:graphicFrameLocks/>
          </p:cNvGraphicFramePr>
          <p:nvPr>
            <p:extLst/>
          </p:nvPr>
        </p:nvGraphicFramePr>
        <p:xfrm>
          <a:off x="4667865" y="2164539"/>
          <a:ext cx="4361833" cy="33740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30727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129"/>
            <a:ext cx="9122230" cy="1177471"/>
          </a:xfrm>
        </p:spPr>
        <p:txBody>
          <a:bodyPr anchor="t">
            <a:normAutofit fontScale="90000"/>
          </a:bodyPr>
          <a:lstStyle/>
          <a:p>
            <a:r>
              <a:rPr lang="en-US" sz="3100" b="1" dirty="0" smtClean="0"/>
              <a:t>Optimizing Triple Wash Sanitization to Enhance Produce Quality</a:t>
            </a:r>
            <a:r>
              <a:rPr lang="en-US" sz="2700" b="1" dirty="0"/>
              <a:t/>
            </a:r>
            <a:br>
              <a:rPr lang="en-US" sz="2700" b="1" dirty="0"/>
            </a:br>
            <a:r>
              <a:rPr lang="en-US" sz="2200" b="1" dirty="0" smtClean="0"/>
              <a:t>Tiah Ghostlaw &amp; Amanda Kinchla, University of Massachusetts, tghostlaw@umass.edu</a:t>
            </a:r>
            <a:br>
              <a:rPr lang="en-US" sz="2200" b="1" dirty="0" smtClean="0"/>
            </a:br>
            <a:r>
              <a:rPr lang="en-US" sz="2200" b="1" dirty="0" smtClean="0"/>
              <a:t>Massachusetts </a:t>
            </a:r>
            <a:r>
              <a:rPr lang="en-US" sz="2200" b="1" dirty="0"/>
              <a:t>Agricultural Experiment </a:t>
            </a:r>
            <a:r>
              <a:rPr lang="en-US" sz="2200" b="1" dirty="0" smtClean="0"/>
              <a:t>Station, Federal </a:t>
            </a:r>
            <a:r>
              <a:rPr lang="en-US" sz="2200" b="1" dirty="0"/>
              <a:t>Hatch </a:t>
            </a:r>
            <a:r>
              <a:rPr lang="en-US" sz="2200" b="1" dirty="0" smtClean="0"/>
              <a:t>Funding</a:t>
            </a:r>
            <a:endParaRPr lang="en-US" sz="2200" b="1" dirty="0"/>
          </a:p>
        </p:txBody>
      </p:sp>
      <p:sp>
        <p:nvSpPr>
          <p:cNvPr id="3" name="Content Placeholder 2"/>
          <p:cNvSpPr>
            <a:spLocks noGrp="1"/>
          </p:cNvSpPr>
          <p:nvPr>
            <p:ph idx="1"/>
          </p:nvPr>
        </p:nvSpPr>
        <p:spPr>
          <a:xfrm>
            <a:off x="0" y="1380731"/>
            <a:ext cx="6168044" cy="1651525"/>
          </a:xfrm>
        </p:spPr>
        <p:txBody>
          <a:bodyPr>
            <a:normAutofit/>
          </a:bodyPr>
          <a:lstStyle/>
          <a:p>
            <a:pPr marL="0" indent="0">
              <a:buNone/>
            </a:pPr>
            <a:r>
              <a:rPr lang="en-US" b="1" dirty="0" smtClean="0"/>
              <a:t>Problem Statement / Issue Definition</a:t>
            </a:r>
            <a:r>
              <a:rPr lang="en-US" dirty="0" smtClean="0"/>
              <a:t>:</a:t>
            </a:r>
          </a:p>
          <a:p>
            <a:pPr marL="0" indent="0">
              <a:buNone/>
            </a:pPr>
            <a:r>
              <a:rPr lang="en-US" sz="1800" dirty="0" smtClean="0"/>
              <a:t>Produce sanitizers are known to reduce food safety risk, yet many growers do not adopt the practice. Therefore new extension strategies are needed to influence change. </a:t>
            </a:r>
          </a:p>
          <a:p>
            <a:pPr marL="0" indent="0">
              <a:buNone/>
            </a:pPr>
            <a:endParaRPr lang="en-US" sz="1800" dirty="0"/>
          </a:p>
          <a:p>
            <a:pPr marL="0" indent="0">
              <a:buNone/>
            </a:pPr>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56727" y="6356500"/>
            <a:ext cx="4387273"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10" name="Content Placeholder 2"/>
          <p:cNvSpPr txBox="1">
            <a:spLocks/>
          </p:cNvSpPr>
          <p:nvPr/>
        </p:nvSpPr>
        <p:spPr>
          <a:xfrm>
            <a:off x="0" y="3106926"/>
            <a:ext cx="9144000" cy="157558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t>Approach / Methods</a:t>
            </a:r>
            <a:r>
              <a:rPr lang="en-US" dirty="0" smtClean="0"/>
              <a:t>:</a:t>
            </a:r>
          </a:p>
          <a:p>
            <a:pPr>
              <a:buFontTx/>
              <a:buChar char="-"/>
            </a:pPr>
            <a:r>
              <a:rPr lang="en-US" sz="1900" dirty="0" smtClean="0"/>
              <a:t>Evaluate impact of water with sanitizer placement within the 3 water bays.</a:t>
            </a:r>
          </a:p>
          <a:p>
            <a:pPr>
              <a:buFontTx/>
              <a:buChar char="-"/>
            </a:pPr>
            <a:r>
              <a:rPr lang="en-US" sz="1900" dirty="0" smtClean="0"/>
              <a:t>Using commercial produce sanitizers, </a:t>
            </a:r>
          </a:p>
          <a:p>
            <a:pPr lvl="1">
              <a:buFontTx/>
              <a:buChar char="-"/>
            </a:pPr>
            <a:r>
              <a:rPr lang="en-US" sz="1900" dirty="0" smtClean="0"/>
              <a:t>Measure the microbial load in water and on produce.</a:t>
            </a:r>
          </a:p>
          <a:p>
            <a:pPr lvl="1">
              <a:buFontTx/>
              <a:buChar char="-"/>
            </a:pPr>
            <a:r>
              <a:rPr lang="en-US" sz="1900" dirty="0" smtClean="0"/>
              <a:t>Evaluate overall quality of produce.  </a:t>
            </a:r>
            <a:endParaRPr lang="en-US" sz="1900" dirty="0"/>
          </a:p>
        </p:txBody>
      </p:sp>
      <p:sp>
        <p:nvSpPr>
          <p:cNvPr id="11" name="Content Placeholder 2"/>
          <p:cNvSpPr txBox="1">
            <a:spLocks/>
          </p:cNvSpPr>
          <p:nvPr/>
        </p:nvSpPr>
        <p:spPr>
          <a:xfrm>
            <a:off x="4842" y="4799611"/>
            <a:ext cx="9139158" cy="14144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t>Results / Outcomes</a:t>
            </a:r>
            <a:r>
              <a:rPr lang="en-US" dirty="0" smtClean="0"/>
              <a:t>:</a:t>
            </a:r>
          </a:p>
          <a:p>
            <a:pPr>
              <a:buFontTx/>
              <a:buChar char="-"/>
            </a:pPr>
            <a:r>
              <a:rPr lang="en-US" sz="2100" dirty="0" smtClean="0"/>
              <a:t>Recently active.</a:t>
            </a:r>
          </a:p>
          <a:p>
            <a:pPr>
              <a:buFontTx/>
              <a:buChar char="-"/>
            </a:pPr>
            <a:r>
              <a:rPr lang="en-US" sz="2100" dirty="0" smtClean="0"/>
              <a:t>Overall goal is to determine if there are quality benefits through use </a:t>
            </a:r>
            <a:r>
              <a:rPr lang="en-US" sz="2100" smtClean="0"/>
              <a:t>of sanitizer </a:t>
            </a:r>
            <a:r>
              <a:rPr lang="en-US" sz="2100" dirty="0" smtClean="0"/>
              <a:t>to promote the adoption of practice.  </a:t>
            </a:r>
            <a:endParaRPr lang="en-US" sz="21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6234544" y="1326543"/>
            <a:ext cx="2529619" cy="2117646"/>
          </a:xfrm>
          <a:prstGeom prst="rect">
            <a:avLst/>
          </a:prstGeom>
        </p:spPr>
      </p:pic>
    </p:spTree>
    <p:extLst>
      <p:ext uri="{BB962C8B-B14F-4D97-AF65-F5344CB8AC3E}">
        <p14:creationId xmlns:p14="http://schemas.microsoft.com/office/powerpoint/2010/main" val="810163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128"/>
            <a:ext cx="9122230" cy="1060370"/>
          </a:xfrm>
        </p:spPr>
        <p:txBody>
          <a:bodyPr anchor="t">
            <a:normAutofit/>
          </a:bodyPr>
          <a:lstStyle/>
          <a:p>
            <a:r>
              <a:rPr lang="en-US" sz="2000" b="1" dirty="0" smtClean="0"/>
              <a:t>Developing a Sanitation Standard Operating Procedure for a Produce Brush Washer</a:t>
            </a:r>
            <a:r>
              <a:rPr lang="en-US" sz="1800" b="1" dirty="0" smtClean="0"/>
              <a:t/>
            </a:r>
            <a:br>
              <a:rPr lang="en-US" sz="1800" b="1" dirty="0" smtClean="0"/>
            </a:br>
            <a:r>
              <a:rPr lang="en-US" sz="1600" dirty="0" smtClean="0"/>
              <a:t>Kelsi Harper, Amanda </a:t>
            </a:r>
            <a:r>
              <a:rPr lang="en-US" sz="1600" dirty="0" err="1" smtClean="0"/>
              <a:t>Kinchla</a:t>
            </a:r>
            <a:r>
              <a:rPr lang="en-US" sz="1600" dirty="0" smtClean="0"/>
              <a:t>, University of Massachusetts, Amherst</a:t>
            </a:r>
            <a:br>
              <a:rPr lang="en-US" sz="1600" dirty="0" smtClean="0"/>
            </a:br>
            <a:r>
              <a:rPr lang="en-US" sz="1600" dirty="0" smtClean="0">
                <a:hlinkClick r:id="rId3"/>
              </a:rPr>
              <a:t>kcharper@umass.edu</a:t>
            </a:r>
            <a:r>
              <a:rPr lang="en-US" sz="1600" dirty="0" smtClean="0"/>
              <a:t> and </a:t>
            </a:r>
            <a:r>
              <a:rPr lang="en-US" sz="1600" dirty="0" smtClean="0">
                <a:hlinkClick r:id="rId4"/>
              </a:rPr>
              <a:t>kinchla@foodsci.umass.edu</a:t>
            </a:r>
            <a:r>
              <a:rPr lang="en-US" sz="1600" dirty="0" smtClean="0"/>
              <a:t> </a:t>
            </a:r>
            <a:br>
              <a:rPr lang="en-US" sz="1600" dirty="0" smtClean="0"/>
            </a:br>
            <a:r>
              <a:rPr lang="en-US" sz="1600" dirty="0"/>
              <a:t>Massachusetts Department of Agriculture </a:t>
            </a:r>
            <a:r>
              <a:rPr lang="en-US" sz="1600" dirty="0" smtClean="0"/>
              <a:t>Resources, </a:t>
            </a:r>
            <a:r>
              <a:rPr lang="en-US" sz="1600" dirty="0"/>
              <a:t>USDA Specialty Crop Block Grant Program</a:t>
            </a:r>
          </a:p>
        </p:txBody>
      </p:sp>
      <p:sp>
        <p:nvSpPr>
          <p:cNvPr id="3" name="Content Placeholder 2"/>
          <p:cNvSpPr>
            <a:spLocks noGrp="1"/>
          </p:cNvSpPr>
          <p:nvPr>
            <p:ph idx="1"/>
          </p:nvPr>
        </p:nvSpPr>
        <p:spPr>
          <a:xfrm>
            <a:off x="21770" y="1131661"/>
            <a:ext cx="6874330" cy="1267299"/>
          </a:xfrm>
        </p:spPr>
        <p:txBody>
          <a:bodyPr>
            <a:normAutofit/>
          </a:bodyPr>
          <a:lstStyle/>
          <a:p>
            <a:pPr marL="0" indent="0">
              <a:lnSpc>
                <a:spcPct val="100000"/>
              </a:lnSpc>
              <a:spcBef>
                <a:spcPts val="0"/>
              </a:spcBef>
              <a:buNone/>
            </a:pPr>
            <a:r>
              <a:rPr lang="en-US" sz="1800" b="1" dirty="0" smtClean="0"/>
              <a:t>Problem Statement / Issue Definition:</a:t>
            </a:r>
          </a:p>
          <a:p>
            <a:pPr marL="0" indent="0">
              <a:lnSpc>
                <a:spcPct val="100000"/>
              </a:lnSpc>
              <a:spcBef>
                <a:spcPts val="0"/>
              </a:spcBef>
              <a:buNone/>
            </a:pPr>
            <a:r>
              <a:rPr lang="en-US" sz="1600" dirty="0" smtClean="0"/>
              <a:t>Small farms in our area use machines like this produce brush washer, but these are difficult to clean and sanitize. This study aims to find an SSOP for such machines.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10545" y="6356499"/>
            <a:ext cx="4433455" cy="380685"/>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5780640" y="329928"/>
            <a:ext cx="3363360" cy="369332"/>
          </a:xfrm>
          <a:prstGeom prst="rect">
            <a:avLst/>
          </a:prstGeom>
          <a:noFill/>
        </p:spPr>
        <p:txBody>
          <a:bodyPr wrap="square" rtlCol="0">
            <a:spAutoFit/>
          </a:bodyPr>
          <a:lstStyle/>
          <a:p>
            <a:pPr algn="r"/>
            <a:r>
              <a:rPr lang="en-US" dirty="0" smtClean="0"/>
              <a:t>Active</a:t>
            </a:r>
            <a:endParaRPr lang="en-US" dirty="0"/>
          </a:p>
        </p:txBody>
      </p:sp>
      <p:sp>
        <p:nvSpPr>
          <p:cNvPr id="10" name="Content Placeholder 2"/>
          <p:cNvSpPr txBox="1">
            <a:spLocks/>
          </p:cNvSpPr>
          <p:nvPr/>
        </p:nvSpPr>
        <p:spPr>
          <a:xfrm>
            <a:off x="0" y="2252934"/>
            <a:ext cx="6677025" cy="2390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b="1" dirty="0" smtClean="0"/>
              <a:t>Approach / Methods:</a:t>
            </a:r>
          </a:p>
          <a:p>
            <a:pPr>
              <a:lnSpc>
                <a:spcPct val="100000"/>
              </a:lnSpc>
              <a:spcBef>
                <a:spcPts val="0"/>
              </a:spcBef>
              <a:buFont typeface="+mj-lt"/>
              <a:buAutoNum type="arabicPeriod"/>
            </a:pPr>
            <a:r>
              <a:rPr lang="en-US" sz="1600" dirty="0"/>
              <a:t>Sanitize machine with 10 gallons 200ppm bleach, let dry </a:t>
            </a:r>
            <a:r>
              <a:rPr lang="en-US" sz="1600" dirty="0" smtClean="0"/>
              <a:t>overnight</a:t>
            </a:r>
            <a:endParaRPr lang="en-US" sz="1600" dirty="0"/>
          </a:p>
          <a:p>
            <a:pPr>
              <a:lnSpc>
                <a:spcPct val="100000"/>
              </a:lnSpc>
              <a:spcBef>
                <a:spcPts val="0"/>
              </a:spcBef>
              <a:buFont typeface="+mj-lt"/>
              <a:buAutoNum type="arabicPeriod"/>
            </a:pPr>
            <a:r>
              <a:rPr lang="en-US" sz="1600" dirty="0"/>
              <a:t>Inoculate rollers 1 and 3 with </a:t>
            </a:r>
            <a:r>
              <a:rPr lang="en-US" sz="1600" dirty="0" smtClean="0"/>
              <a:t>nonpathogenic </a:t>
            </a:r>
            <a:r>
              <a:rPr lang="en-US" sz="1600" i="1" dirty="0" smtClean="0"/>
              <a:t>E</a:t>
            </a:r>
            <a:r>
              <a:rPr lang="en-US" sz="1600" i="1" dirty="0"/>
              <a:t>. </a:t>
            </a:r>
            <a:r>
              <a:rPr lang="en-US" sz="1600" i="1" dirty="0" smtClean="0"/>
              <a:t>coli</a:t>
            </a:r>
            <a:r>
              <a:rPr lang="en-US" sz="1600" dirty="0" smtClean="0"/>
              <a:t>, </a:t>
            </a:r>
            <a:r>
              <a:rPr lang="en-US" sz="1600" dirty="0"/>
              <a:t>let dry 45 </a:t>
            </a:r>
            <a:r>
              <a:rPr lang="en-US" sz="1600" dirty="0" smtClean="0"/>
              <a:t>minutes</a:t>
            </a:r>
            <a:endParaRPr lang="en-US" sz="1600" dirty="0"/>
          </a:p>
          <a:p>
            <a:pPr>
              <a:lnSpc>
                <a:spcPct val="100000"/>
              </a:lnSpc>
              <a:spcBef>
                <a:spcPts val="0"/>
              </a:spcBef>
              <a:buFont typeface="+mj-lt"/>
              <a:buAutoNum type="arabicPeriod"/>
            </a:pPr>
            <a:r>
              <a:rPr lang="en-US" sz="1600" dirty="0"/>
              <a:t>Run machine with water for 30 </a:t>
            </a:r>
            <a:r>
              <a:rPr lang="en-US" sz="1600" dirty="0" smtClean="0"/>
              <a:t>seconds</a:t>
            </a:r>
            <a:endParaRPr lang="en-US" sz="1600" dirty="0"/>
          </a:p>
          <a:p>
            <a:pPr>
              <a:lnSpc>
                <a:spcPct val="100000"/>
              </a:lnSpc>
              <a:spcBef>
                <a:spcPts val="0"/>
              </a:spcBef>
              <a:buFont typeface="+mj-lt"/>
              <a:buAutoNum type="arabicPeriod"/>
            </a:pPr>
            <a:r>
              <a:rPr lang="en-US" sz="1600" dirty="0"/>
              <a:t>Douse inside chamber with 5 gallons of 25ppm, 50ppm, 100ppm, and 200ppm chlorine bleach, rotate rollers </a:t>
            </a:r>
            <a:r>
              <a:rPr lang="en-US" sz="1600" dirty="0" smtClean="0"/>
              <a:t>halfway</a:t>
            </a:r>
            <a:endParaRPr lang="en-US" sz="1600" dirty="0"/>
          </a:p>
          <a:p>
            <a:pPr>
              <a:lnSpc>
                <a:spcPct val="100000"/>
              </a:lnSpc>
              <a:spcBef>
                <a:spcPts val="0"/>
              </a:spcBef>
              <a:buFont typeface="+mj-lt"/>
              <a:buAutoNum type="arabicPeriod"/>
            </a:pPr>
            <a:r>
              <a:rPr lang="en-US" sz="1600" dirty="0"/>
              <a:t>Run machine for 30 </a:t>
            </a:r>
            <a:r>
              <a:rPr lang="en-US" sz="1600" dirty="0" smtClean="0"/>
              <a:t>seconds, sit </a:t>
            </a:r>
            <a:r>
              <a:rPr lang="en-US" sz="1600" dirty="0"/>
              <a:t>2 </a:t>
            </a:r>
            <a:r>
              <a:rPr lang="en-US" sz="1600" dirty="0" smtClean="0"/>
              <a:t>minutes</a:t>
            </a:r>
            <a:endParaRPr lang="en-US" sz="1600" dirty="0"/>
          </a:p>
          <a:p>
            <a:pPr>
              <a:lnSpc>
                <a:spcPct val="100000"/>
              </a:lnSpc>
              <a:spcBef>
                <a:spcPts val="0"/>
              </a:spcBef>
              <a:buFont typeface="+mj-lt"/>
              <a:buAutoNum type="arabicPeriod"/>
            </a:pPr>
            <a:r>
              <a:rPr lang="en-US" sz="1600" dirty="0"/>
              <a:t>Enumerate </a:t>
            </a:r>
            <a:r>
              <a:rPr lang="en-US" sz="1600" i="1" dirty="0" smtClean="0"/>
              <a:t>E</a:t>
            </a:r>
            <a:r>
              <a:rPr lang="en-US" sz="1600" i="1" dirty="0"/>
              <a:t>. coli </a:t>
            </a:r>
            <a:r>
              <a:rPr lang="en-US" sz="1600" dirty="0"/>
              <a:t>from swab </a:t>
            </a:r>
            <a:r>
              <a:rPr lang="en-US" sz="1600" dirty="0" smtClean="0"/>
              <a:t>samples</a:t>
            </a:r>
            <a:endParaRPr lang="en-US" sz="1600" i="1" dirty="0"/>
          </a:p>
        </p:txBody>
      </p:sp>
      <p:sp>
        <p:nvSpPr>
          <p:cNvPr id="11" name="Content Placeholder 2"/>
          <p:cNvSpPr txBox="1">
            <a:spLocks/>
          </p:cNvSpPr>
          <p:nvPr/>
        </p:nvSpPr>
        <p:spPr>
          <a:xfrm>
            <a:off x="-1" y="4283691"/>
            <a:ext cx="6560281" cy="216668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100" b="1" dirty="0" smtClean="0"/>
              <a:t>Results / Outcomes:</a:t>
            </a:r>
          </a:p>
          <a:p>
            <a:pPr>
              <a:lnSpc>
                <a:spcPct val="110000"/>
              </a:lnSpc>
              <a:spcBef>
                <a:spcPts val="0"/>
              </a:spcBef>
            </a:pPr>
            <a:r>
              <a:rPr lang="en-US" sz="1700" dirty="0" smtClean="0"/>
              <a:t>30 second water rinse reduced </a:t>
            </a:r>
            <a:r>
              <a:rPr lang="en-US" sz="1700" i="1" dirty="0" smtClean="0"/>
              <a:t>E. coli </a:t>
            </a:r>
            <a:r>
              <a:rPr lang="en-US" sz="1700" dirty="0" smtClean="0"/>
              <a:t>levels by less than 1 log CFU/96cm</a:t>
            </a:r>
            <a:r>
              <a:rPr lang="en-US" sz="1700" baseline="30000" dirty="0" smtClean="0"/>
              <a:t>2</a:t>
            </a:r>
            <a:r>
              <a:rPr lang="en-US" sz="1700" dirty="0" smtClean="0"/>
              <a:t>.</a:t>
            </a:r>
          </a:p>
          <a:p>
            <a:pPr>
              <a:lnSpc>
                <a:spcPct val="110000"/>
              </a:lnSpc>
              <a:spcBef>
                <a:spcPts val="0"/>
              </a:spcBef>
            </a:pPr>
            <a:r>
              <a:rPr lang="en-US" sz="1700" i="1" dirty="0" smtClean="0"/>
              <a:t>E. coli </a:t>
            </a:r>
            <a:r>
              <a:rPr lang="en-US" sz="1700" dirty="0" smtClean="0"/>
              <a:t>reductions </a:t>
            </a:r>
            <a:r>
              <a:rPr lang="en-US" sz="1700" dirty="0"/>
              <a:t>per 96cm</a:t>
            </a:r>
            <a:r>
              <a:rPr lang="en-US" sz="1700" baseline="30000" dirty="0"/>
              <a:t>2</a:t>
            </a:r>
            <a:r>
              <a:rPr lang="en-US" sz="1700" dirty="0"/>
              <a:t> area after 200ppm, 100ppm, 50ppm, and 25ppm chlorine treatments were 4.31, 3.53, 2.68, and 1.78 log CFU per third of roller, </a:t>
            </a:r>
            <a:r>
              <a:rPr lang="en-US" sz="1700" dirty="0" smtClean="0"/>
              <a:t>respectively.</a:t>
            </a:r>
          </a:p>
          <a:p>
            <a:pPr>
              <a:lnSpc>
                <a:spcPct val="110000"/>
              </a:lnSpc>
              <a:spcBef>
                <a:spcPts val="0"/>
              </a:spcBef>
            </a:pPr>
            <a:r>
              <a:rPr lang="en-US" sz="1700" dirty="0" smtClean="0"/>
              <a:t>The </a:t>
            </a:r>
            <a:r>
              <a:rPr lang="en-US" sz="1700" dirty="0"/>
              <a:t>use of 200ppm and 100ppm chlorine sanitizer solutions help </a:t>
            </a:r>
            <a:r>
              <a:rPr lang="en-US" sz="1700" dirty="0" smtClean="0"/>
              <a:t>to significantly reduce </a:t>
            </a:r>
            <a:r>
              <a:rPr lang="en-US" sz="1700" dirty="0"/>
              <a:t>the amount of </a:t>
            </a:r>
            <a:r>
              <a:rPr lang="en-US" sz="1700" i="1" dirty="0"/>
              <a:t>E. coli </a:t>
            </a:r>
            <a:r>
              <a:rPr lang="en-US" sz="1700" dirty="0" smtClean="0"/>
              <a:t>on brush roller surfaces</a:t>
            </a:r>
            <a:endParaRPr lang="en-US" sz="17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OESCO Brusher Washe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9390" y="1372884"/>
            <a:ext cx="2393545" cy="2256953"/>
          </a:xfrm>
          <a:prstGeom prst="rect">
            <a:avLst/>
          </a:prstGeom>
          <a:noFill/>
          <a:ln>
            <a:noFill/>
          </a:ln>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0281" y="3993079"/>
            <a:ext cx="2510766" cy="1883077"/>
          </a:xfrm>
          <a:prstGeom prst="rect">
            <a:avLst/>
          </a:prstGeom>
        </p:spPr>
      </p:pic>
    </p:spTree>
    <p:extLst>
      <p:ext uri="{BB962C8B-B14F-4D97-AF65-F5344CB8AC3E}">
        <p14:creationId xmlns:p14="http://schemas.microsoft.com/office/powerpoint/2010/main" val="1567455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129"/>
            <a:ext cx="7496630" cy="1177471"/>
          </a:xfrm>
        </p:spPr>
        <p:txBody>
          <a:bodyPr anchor="t">
            <a:normAutofit fontScale="90000"/>
          </a:bodyPr>
          <a:lstStyle/>
          <a:p>
            <a:r>
              <a:rPr lang="en-US" sz="3100" b="1" dirty="0" smtClean="0">
                <a:solidFill>
                  <a:schemeClr val="tx1">
                    <a:lumMod val="75000"/>
                    <a:lumOff val="25000"/>
                  </a:schemeClr>
                </a:solidFill>
              </a:rPr>
              <a:t>CAPS:  Community Accreditation For Produce Safety</a:t>
            </a:r>
            <a:br>
              <a:rPr lang="en-US" sz="3100" b="1" dirty="0" smtClean="0">
                <a:solidFill>
                  <a:schemeClr val="tx1">
                    <a:lumMod val="75000"/>
                    <a:lumOff val="25000"/>
                  </a:schemeClr>
                </a:solidFill>
              </a:rPr>
            </a:br>
            <a:r>
              <a:rPr lang="en-US" sz="2200" b="1" dirty="0" smtClean="0">
                <a:solidFill>
                  <a:schemeClr val="accent6">
                    <a:lumMod val="75000"/>
                  </a:schemeClr>
                </a:solidFill>
              </a:rPr>
              <a:t>Hans Estrin, </a:t>
            </a:r>
            <a:r>
              <a:rPr lang="en-US" sz="2200" b="1" i="1" dirty="0" smtClean="0">
                <a:solidFill>
                  <a:schemeClr val="accent6">
                    <a:lumMod val="75000"/>
                  </a:schemeClr>
                </a:solidFill>
              </a:rPr>
              <a:t>UVM Extension, </a:t>
            </a:r>
            <a:r>
              <a:rPr lang="en-US" sz="2200" b="1" i="1" dirty="0" smtClean="0">
                <a:solidFill>
                  <a:schemeClr val="accent6">
                    <a:lumMod val="75000"/>
                  </a:schemeClr>
                </a:solidFill>
                <a:hlinkClick r:id="rId3"/>
              </a:rPr>
              <a:t>hestrin@uvm.edu</a:t>
            </a:r>
            <a:r>
              <a:rPr lang="en-US" sz="2200" b="1" i="1" dirty="0" smtClean="0">
                <a:solidFill>
                  <a:schemeClr val="accent6">
                    <a:lumMod val="75000"/>
                  </a:schemeClr>
                </a:solidFill>
              </a:rPr>
              <a:t/>
            </a:r>
            <a:br>
              <a:rPr lang="en-US" sz="2200" b="1" i="1" dirty="0" smtClean="0">
                <a:solidFill>
                  <a:schemeClr val="accent6">
                    <a:lumMod val="75000"/>
                  </a:schemeClr>
                </a:solidFill>
              </a:rPr>
            </a:br>
            <a:r>
              <a:rPr lang="en-US" sz="2200" b="1" i="1" dirty="0" smtClean="0">
                <a:solidFill>
                  <a:schemeClr val="accent6">
                    <a:lumMod val="75000"/>
                  </a:schemeClr>
                </a:solidFill>
              </a:rPr>
              <a:t>NIFA, VVBGA, UVM EXT, VAAFM, NGOs, Buyers,  </a:t>
            </a:r>
            <a:endParaRPr lang="en-US" sz="2200" b="1" i="1" dirty="0">
              <a:solidFill>
                <a:schemeClr val="accent6">
                  <a:lumMod val="75000"/>
                </a:schemeClr>
              </a:solidFill>
            </a:endParaRPr>
          </a:p>
        </p:txBody>
      </p:sp>
      <p:sp>
        <p:nvSpPr>
          <p:cNvPr id="3" name="Content Placeholder 2"/>
          <p:cNvSpPr>
            <a:spLocks noGrp="1"/>
          </p:cNvSpPr>
          <p:nvPr>
            <p:ph idx="1"/>
          </p:nvPr>
        </p:nvSpPr>
        <p:spPr>
          <a:xfrm>
            <a:off x="1" y="1176343"/>
            <a:ext cx="9144000" cy="589396"/>
          </a:xfrm>
        </p:spPr>
        <p:txBody>
          <a:bodyPr>
            <a:normAutofit/>
          </a:bodyPr>
          <a:lstStyle/>
          <a:p>
            <a:pPr marL="0" indent="0">
              <a:buNone/>
            </a:pPr>
            <a:r>
              <a:rPr lang="en-US" dirty="0" smtClean="0"/>
              <a:t>Problem Statement / Issue Definition:</a:t>
            </a:r>
          </a:p>
          <a:p>
            <a:pPr marL="0" indent="0">
              <a:lnSpc>
                <a:spcPct val="100000"/>
              </a:lnSpc>
              <a:buNone/>
            </a:pPr>
            <a:endParaRPr lang="en-US" sz="18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38255" y="6356500"/>
            <a:ext cx="4405745" cy="37587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5780640" y="-1129"/>
            <a:ext cx="3363360" cy="369332"/>
          </a:xfrm>
          <a:prstGeom prst="rect">
            <a:avLst/>
          </a:prstGeom>
          <a:noFill/>
        </p:spPr>
        <p:txBody>
          <a:bodyPr wrap="square" rtlCol="0">
            <a:spAutoFit/>
          </a:bodyPr>
          <a:lstStyle/>
          <a:p>
            <a:pPr algn="r"/>
            <a:r>
              <a:rPr lang="en-US" dirty="0" smtClean="0"/>
              <a:t>In-Progress!</a:t>
            </a:r>
            <a:endParaRPr lang="en-US" dirty="0"/>
          </a:p>
        </p:txBody>
      </p:sp>
      <p:sp>
        <p:nvSpPr>
          <p:cNvPr id="10" name="Content Placeholder 2"/>
          <p:cNvSpPr txBox="1">
            <a:spLocks/>
          </p:cNvSpPr>
          <p:nvPr/>
        </p:nvSpPr>
        <p:spPr>
          <a:xfrm>
            <a:off x="0" y="2696370"/>
            <a:ext cx="9144000"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Approach / Methods:</a:t>
            </a:r>
          </a:p>
        </p:txBody>
      </p:sp>
      <p:sp>
        <p:nvSpPr>
          <p:cNvPr id="11" name="Content Placeholder 2"/>
          <p:cNvSpPr txBox="1">
            <a:spLocks/>
          </p:cNvSpPr>
          <p:nvPr/>
        </p:nvSpPr>
        <p:spPr>
          <a:xfrm>
            <a:off x="4842" y="4583417"/>
            <a:ext cx="9139158" cy="719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Results / Outcomes:</a:t>
            </a:r>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6741" y="1566091"/>
            <a:ext cx="5546022" cy="1200329"/>
          </a:xfrm>
          <a:prstGeom prst="rect">
            <a:avLst/>
          </a:prstGeom>
          <a:noFill/>
        </p:spPr>
        <p:txBody>
          <a:bodyPr wrap="square" rtlCol="0">
            <a:spAutoFit/>
          </a:bodyPr>
          <a:lstStyle/>
          <a:p>
            <a:r>
              <a:rPr lang="en-US" dirty="0" smtClean="0">
                <a:solidFill>
                  <a:schemeClr val="accent6">
                    <a:lumMod val="50000"/>
                  </a:schemeClr>
                </a:solidFill>
                <a:latin typeface="Corbel" panose="020B0503020204020204" pitchFamily="34" charset="0"/>
              </a:rPr>
              <a:t>--PS Landscape Changing, Most VT growers do not fall under FSMA but need access to wholesale markets.</a:t>
            </a:r>
          </a:p>
          <a:p>
            <a:r>
              <a:rPr lang="en-US" dirty="0" smtClean="0">
                <a:solidFill>
                  <a:schemeClr val="accent6">
                    <a:lumMod val="50000"/>
                  </a:schemeClr>
                </a:solidFill>
                <a:latin typeface="Corbel" panose="020B0503020204020204" pitchFamily="34" charset="0"/>
              </a:rPr>
              <a:t>--Waiting in fear for FSMA to HIT is a VERY BAD idea, especially  for VT or NE produce industry.</a:t>
            </a:r>
          </a:p>
        </p:txBody>
      </p:sp>
      <p:sp>
        <p:nvSpPr>
          <p:cNvPr id="6" name="Rectangle 5"/>
          <p:cNvSpPr/>
          <p:nvPr/>
        </p:nvSpPr>
        <p:spPr>
          <a:xfrm>
            <a:off x="115652" y="3125405"/>
            <a:ext cx="5216508" cy="1661993"/>
          </a:xfrm>
          <a:prstGeom prst="rect">
            <a:avLst/>
          </a:prstGeom>
        </p:spPr>
        <p:txBody>
          <a:bodyPr wrap="square">
            <a:spAutoFit/>
          </a:bodyPr>
          <a:lstStyle/>
          <a:p>
            <a:r>
              <a:rPr lang="en-US" dirty="0" smtClean="0">
                <a:solidFill>
                  <a:schemeClr val="accent6">
                    <a:lumMod val="50000"/>
                  </a:schemeClr>
                </a:solidFill>
              </a:rPr>
              <a:t>--</a:t>
            </a:r>
            <a:r>
              <a:rPr lang="en-US" sz="1600" dirty="0" smtClean="0">
                <a:solidFill>
                  <a:schemeClr val="accent6">
                    <a:lumMod val="50000"/>
                  </a:schemeClr>
                </a:solidFill>
              </a:rPr>
              <a:t>Proactively develop optional, farmer-crafted PS Accreditation based on USDA GAP practical standards</a:t>
            </a:r>
          </a:p>
          <a:p>
            <a:r>
              <a:rPr lang="en-US" sz="1600" dirty="0" smtClean="0">
                <a:solidFill>
                  <a:schemeClr val="accent6">
                    <a:lumMod val="50000"/>
                  </a:schemeClr>
                </a:solidFill>
              </a:rPr>
              <a:t>--Cost-effective modular design for scaling to support FSMA compliance</a:t>
            </a:r>
          </a:p>
          <a:p>
            <a:r>
              <a:rPr lang="en-US" sz="1600" dirty="0" smtClean="0">
                <a:solidFill>
                  <a:schemeClr val="accent6">
                    <a:lumMod val="50000"/>
                  </a:schemeClr>
                </a:solidFill>
              </a:rPr>
              <a:t>--Farm Folder and Share Page regulate and educate</a:t>
            </a:r>
            <a:r>
              <a:rPr lang="en-US" dirty="0" smtClean="0">
                <a:solidFill>
                  <a:schemeClr val="accent6">
                    <a:lumMod val="50000"/>
                  </a:schemeClr>
                </a:solidFill>
              </a:rPr>
              <a:t>!</a:t>
            </a:r>
          </a:p>
          <a:p>
            <a:endParaRPr lang="en-US" dirty="0">
              <a:solidFill>
                <a:schemeClr val="accent6">
                  <a:lumMod val="50000"/>
                </a:schemeClr>
              </a:solidFill>
            </a:endParaRPr>
          </a:p>
        </p:txBody>
      </p:sp>
      <p:sp>
        <p:nvSpPr>
          <p:cNvPr id="17" name="Rectangle 16"/>
          <p:cNvSpPr/>
          <p:nvPr/>
        </p:nvSpPr>
        <p:spPr>
          <a:xfrm>
            <a:off x="154562" y="4929340"/>
            <a:ext cx="6435708" cy="1384995"/>
          </a:xfrm>
          <a:prstGeom prst="rect">
            <a:avLst/>
          </a:prstGeom>
        </p:spPr>
        <p:txBody>
          <a:bodyPr wrap="square">
            <a:spAutoFit/>
          </a:bodyPr>
          <a:lstStyle/>
          <a:p>
            <a:r>
              <a:rPr lang="en-US" dirty="0" smtClean="0">
                <a:solidFill>
                  <a:schemeClr val="accent6">
                    <a:lumMod val="50000"/>
                  </a:schemeClr>
                </a:solidFill>
              </a:rPr>
              <a:t>--</a:t>
            </a:r>
            <a:r>
              <a:rPr lang="en-US" sz="1600" dirty="0" smtClean="0">
                <a:solidFill>
                  <a:schemeClr val="accent6">
                    <a:lumMod val="50000"/>
                  </a:schemeClr>
                </a:solidFill>
              </a:rPr>
              <a:t>2015 pilot with 25 farms; team-craft 18 requirements</a:t>
            </a:r>
          </a:p>
          <a:p>
            <a:r>
              <a:rPr lang="en-US" sz="1600" dirty="0" smtClean="0">
                <a:solidFill>
                  <a:schemeClr val="accent6">
                    <a:lumMod val="50000"/>
                  </a:schemeClr>
                </a:solidFill>
              </a:rPr>
              <a:t>--2016—95 farms write PS plans, 68 farms pay $100 for CAPS!</a:t>
            </a:r>
          </a:p>
          <a:p>
            <a:r>
              <a:rPr lang="en-US" sz="1600" dirty="0" smtClean="0">
                <a:solidFill>
                  <a:schemeClr val="accent6">
                    <a:lumMod val="50000"/>
                  </a:schemeClr>
                </a:solidFill>
              </a:rPr>
              <a:t>--2016—VAAFM co-develops field audit; 5 farms pilot CAPS Scalability with Hannaford;  “Turbo” CAPS subs for USDA GAP</a:t>
            </a:r>
          </a:p>
          <a:p>
            <a:endParaRPr lang="en-US" dirty="0">
              <a:solidFill>
                <a:schemeClr val="accent6">
                  <a:lumMod val="50000"/>
                </a:schemeClr>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0870" y="494908"/>
            <a:ext cx="2491428" cy="347520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9018" y="3238713"/>
            <a:ext cx="2360384" cy="2951316"/>
          </a:xfrm>
          <a:prstGeom prst="rect">
            <a:avLst/>
          </a:prstGeom>
        </p:spPr>
      </p:pic>
    </p:spTree>
    <p:extLst>
      <p:ext uri="{BB962C8B-B14F-4D97-AF65-F5344CB8AC3E}">
        <p14:creationId xmlns:p14="http://schemas.microsoft.com/office/powerpoint/2010/main" val="2328851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129"/>
            <a:ext cx="7496630" cy="1177471"/>
          </a:xfrm>
        </p:spPr>
        <p:txBody>
          <a:bodyPr anchor="t">
            <a:normAutofit fontScale="90000"/>
          </a:bodyPr>
          <a:lstStyle/>
          <a:p>
            <a:r>
              <a:rPr lang="en-US" sz="3600" b="1" dirty="0" smtClean="0">
                <a:solidFill>
                  <a:schemeClr val="tx1">
                    <a:lumMod val="75000"/>
                    <a:lumOff val="25000"/>
                  </a:schemeClr>
                </a:solidFill>
              </a:rPr>
              <a:t>Post Harvest Team; One-Stop Consulting!</a:t>
            </a:r>
            <a:br>
              <a:rPr lang="en-US" sz="3600" b="1" dirty="0" smtClean="0">
                <a:solidFill>
                  <a:schemeClr val="tx1">
                    <a:lumMod val="75000"/>
                    <a:lumOff val="25000"/>
                  </a:schemeClr>
                </a:solidFill>
              </a:rPr>
            </a:br>
            <a:r>
              <a:rPr lang="en-US" sz="2200" b="1" dirty="0" smtClean="0">
                <a:solidFill>
                  <a:schemeClr val="accent6">
                    <a:lumMod val="75000"/>
                  </a:schemeClr>
                </a:solidFill>
              </a:rPr>
              <a:t>Hans Estrin, </a:t>
            </a:r>
            <a:r>
              <a:rPr lang="en-US" sz="2200" b="1" i="1" dirty="0" smtClean="0">
                <a:solidFill>
                  <a:schemeClr val="accent6">
                    <a:lumMod val="75000"/>
                  </a:schemeClr>
                </a:solidFill>
              </a:rPr>
              <a:t>UVM Extension, </a:t>
            </a:r>
            <a:r>
              <a:rPr lang="en-US" sz="2200" b="1" i="1" dirty="0" smtClean="0">
                <a:solidFill>
                  <a:schemeClr val="accent6">
                    <a:lumMod val="75000"/>
                  </a:schemeClr>
                </a:solidFill>
                <a:hlinkClick r:id="rId3"/>
              </a:rPr>
              <a:t>hestrin@uvm.edu</a:t>
            </a:r>
            <a:r>
              <a:rPr lang="en-US" sz="2200" b="1" i="1" dirty="0" smtClean="0">
                <a:solidFill>
                  <a:schemeClr val="accent6">
                    <a:lumMod val="75000"/>
                  </a:schemeClr>
                </a:solidFill>
              </a:rPr>
              <a:t/>
            </a:r>
            <a:br>
              <a:rPr lang="en-US" sz="2200" b="1" i="1" dirty="0" smtClean="0">
                <a:solidFill>
                  <a:schemeClr val="accent6">
                    <a:lumMod val="75000"/>
                  </a:schemeClr>
                </a:solidFill>
              </a:rPr>
            </a:br>
            <a:r>
              <a:rPr lang="en-US" sz="2200" b="1" i="1" dirty="0" smtClean="0">
                <a:solidFill>
                  <a:schemeClr val="accent6">
                    <a:lumMod val="75000"/>
                  </a:schemeClr>
                </a:solidFill>
              </a:rPr>
              <a:t>AMS/USDA,  Specialty Crop Block Grant</a:t>
            </a:r>
            <a:endParaRPr lang="en-US" sz="2200" b="1" i="1" dirty="0">
              <a:solidFill>
                <a:schemeClr val="accent6">
                  <a:lumMod val="75000"/>
                </a:schemeClr>
              </a:solidFill>
            </a:endParaRPr>
          </a:p>
        </p:txBody>
      </p:sp>
      <p:sp>
        <p:nvSpPr>
          <p:cNvPr id="3" name="Content Placeholder 2"/>
          <p:cNvSpPr>
            <a:spLocks noGrp="1"/>
          </p:cNvSpPr>
          <p:nvPr>
            <p:ph idx="1"/>
          </p:nvPr>
        </p:nvSpPr>
        <p:spPr>
          <a:xfrm>
            <a:off x="1" y="1176343"/>
            <a:ext cx="9144000" cy="589396"/>
          </a:xfrm>
        </p:spPr>
        <p:txBody>
          <a:bodyPr>
            <a:normAutofit/>
          </a:bodyPr>
          <a:lstStyle/>
          <a:p>
            <a:pPr marL="0" indent="0">
              <a:buNone/>
            </a:pPr>
            <a:r>
              <a:rPr lang="en-US" dirty="0" smtClean="0"/>
              <a:t>Problem Statement / Issue Definition:</a:t>
            </a:r>
          </a:p>
          <a:p>
            <a:pPr marL="0" indent="0">
              <a:lnSpc>
                <a:spcPct val="100000"/>
              </a:lnSpc>
              <a:buNone/>
            </a:pPr>
            <a:endParaRPr lang="en-US" sz="18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56727" y="6356500"/>
            <a:ext cx="4387273"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5780640" y="-1129"/>
            <a:ext cx="3363360" cy="369332"/>
          </a:xfrm>
          <a:prstGeom prst="rect">
            <a:avLst/>
          </a:prstGeom>
          <a:noFill/>
        </p:spPr>
        <p:txBody>
          <a:bodyPr wrap="square" rtlCol="0">
            <a:spAutoFit/>
          </a:bodyPr>
          <a:lstStyle/>
          <a:p>
            <a:pPr algn="r"/>
            <a:r>
              <a:rPr lang="en-US" dirty="0" smtClean="0"/>
              <a:t>In-Progress!</a:t>
            </a:r>
            <a:endParaRPr lang="en-US" dirty="0"/>
          </a:p>
        </p:txBody>
      </p:sp>
      <p:sp>
        <p:nvSpPr>
          <p:cNvPr id="10" name="Content Placeholder 2"/>
          <p:cNvSpPr txBox="1">
            <a:spLocks/>
          </p:cNvSpPr>
          <p:nvPr/>
        </p:nvSpPr>
        <p:spPr>
          <a:xfrm>
            <a:off x="0" y="2696370"/>
            <a:ext cx="9144000"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Approach / Methods:</a:t>
            </a:r>
          </a:p>
        </p:txBody>
      </p:sp>
      <p:sp>
        <p:nvSpPr>
          <p:cNvPr id="11" name="Content Placeholder 2"/>
          <p:cNvSpPr txBox="1">
            <a:spLocks/>
          </p:cNvSpPr>
          <p:nvPr/>
        </p:nvSpPr>
        <p:spPr>
          <a:xfrm>
            <a:off x="4842" y="4343584"/>
            <a:ext cx="9139158"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Results / Outcomes:</a:t>
            </a:r>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4562" y="1496040"/>
            <a:ext cx="5546022" cy="1200329"/>
          </a:xfrm>
          <a:prstGeom prst="rect">
            <a:avLst/>
          </a:prstGeom>
          <a:noFill/>
        </p:spPr>
        <p:txBody>
          <a:bodyPr wrap="square" rtlCol="0">
            <a:spAutoFit/>
          </a:bodyPr>
          <a:lstStyle/>
          <a:p>
            <a:r>
              <a:rPr lang="en-US" dirty="0" smtClean="0">
                <a:solidFill>
                  <a:schemeClr val="accent6">
                    <a:lumMod val="50000"/>
                  </a:schemeClr>
                </a:solidFill>
                <a:latin typeface="Corbel" panose="020B0503020204020204" pitchFamily="34" charset="0"/>
              </a:rPr>
              <a:t>--Struggle to </a:t>
            </a:r>
            <a:r>
              <a:rPr lang="en-US" dirty="0">
                <a:solidFill>
                  <a:schemeClr val="accent6">
                    <a:lumMod val="50000"/>
                  </a:schemeClr>
                </a:solidFill>
                <a:latin typeface="Corbel" panose="020B0503020204020204" pitchFamily="34" charset="0"/>
              </a:rPr>
              <a:t>consult </a:t>
            </a:r>
            <a:r>
              <a:rPr lang="en-US" dirty="0" smtClean="0">
                <a:solidFill>
                  <a:schemeClr val="accent6">
                    <a:lumMod val="50000"/>
                  </a:schemeClr>
                </a:solidFill>
                <a:latin typeface="Corbel" panose="020B0503020204020204" pitchFamily="34" charset="0"/>
              </a:rPr>
              <a:t>on produce safety construction projects without clear business plan and ag. engineering expertise.  </a:t>
            </a:r>
          </a:p>
          <a:p>
            <a:r>
              <a:rPr lang="en-US" dirty="0" smtClean="0">
                <a:solidFill>
                  <a:schemeClr val="accent6">
                    <a:lumMod val="50000"/>
                  </a:schemeClr>
                </a:solidFill>
                <a:latin typeface="Corbel" panose="020B0503020204020204" pitchFamily="34" charset="0"/>
              </a:rPr>
              <a:t>--Complex coordination for farmer and service providers.</a:t>
            </a:r>
            <a:endParaRPr lang="en-US" dirty="0">
              <a:solidFill>
                <a:schemeClr val="accent6">
                  <a:lumMod val="50000"/>
                </a:schemeClr>
              </a:solidFill>
              <a:latin typeface="Corbel" panose="020B0503020204020204" pitchFamily="34" charset="0"/>
            </a:endParaRPr>
          </a:p>
        </p:txBody>
      </p:sp>
      <p:sp>
        <p:nvSpPr>
          <p:cNvPr id="6" name="Rectangle 5"/>
          <p:cNvSpPr/>
          <p:nvPr/>
        </p:nvSpPr>
        <p:spPr>
          <a:xfrm>
            <a:off x="154562" y="3107475"/>
            <a:ext cx="4946821" cy="1415772"/>
          </a:xfrm>
          <a:prstGeom prst="rect">
            <a:avLst/>
          </a:prstGeom>
        </p:spPr>
        <p:txBody>
          <a:bodyPr wrap="square">
            <a:spAutoFit/>
          </a:bodyPr>
          <a:lstStyle/>
          <a:p>
            <a:r>
              <a:rPr lang="en-US" sz="1700" dirty="0" smtClean="0">
                <a:solidFill>
                  <a:schemeClr val="accent6">
                    <a:lumMod val="50000"/>
                  </a:schemeClr>
                </a:solidFill>
              </a:rPr>
              <a:t>--One-stop consulting could be effective, efficient, and generate integrated resources/case studies. </a:t>
            </a:r>
          </a:p>
          <a:p>
            <a:r>
              <a:rPr lang="en-US" sz="1700" dirty="0" smtClean="0">
                <a:solidFill>
                  <a:schemeClr val="accent6">
                    <a:lumMod val="50000"/>
                  </a:schemeClr>
                </a:solidFill>
              </a:rPr>
              <a:t>--0.1 FTE PHT coordination, team visits, shared folders </a:t>
            </a:r>
          </a:p>
          <a:p>
            <a:endParaRPr lang="en-US" dirty="0">
              <a:solidFill>
                <a:schemeClr val="accent6">
                  <a:lumMod val="50000"/>
                </a:schemeClr>
              </a:solidFill>
            </a:endParaRPr>
          </a:p>
        </p:txBody>
      </p:sp>
      <p:sp>
        <p:nvSpPr>
          <p:cNvPr id="17" name="Rectangle 16"/>
          <p:cNvSpPr/>
          <p:nvPr/>
        </p:nvSpPr>
        <p:spPr>
          <a:xfrm>
            <a:off x="154562" y="4803425"/>
            <a:ext cx="6435708" cy="1754326"/>
          </a:xfrm>
          <a:prstGeom prst="rect">
            <a:avLst/>
          </a:prstGeom>
        </p:spPr>
        <p:txBody>
          <a:bodyPr wrap="square">
            <a:spAutoFit/>
          </a:bodyPr>
          <a:lstStyle/>
          <a:p>
            <a:r>
              <a:rPr lang="en-US" dirty="0" smtClean="0">
                <a:solidFill>
                  <a:schemeClr val="accent6">
                    <a:lumMod val="50000"/>
                  </a:schemeClr>
                </a:solidFill>
              </a:rPr>
              <a:t>--</a:t>
            </a:r>
            <a:r>
              <a:rPr lang="en-US" sz="1700" dirty="0" smtClean="0">
                <a:solidFill>
                  <a:schemeClr val="accent6">
                    <a:lumMod val="50000"/>
                  </a:schemeClr>
                </a:solidFill>
              </a:rPr>
              <a:t>5 out of 6 PHT farms in-progress: </a:t>
            </a:r>
            <a:r>
              <a:rPr lang="en-US" sz="1700" dirty="0" err="1" smtClean="0">
                <a:solidFill>
                  <a:schemeClr val="accent6">
                    <a:lumMod val="50000"/>
                  </a:schemeClr>
                </a:solidFill>
              </a:rPr>
              <a:t>Dutchess</a:t>
            </a:r>
            <a:r>
              <a:rPr lang="en-US" sz="1700" dirty="0" smtClean="0">
                <a:solidFill>
                  <a:schemeClr val="accent6">
                    <a:lumMod val="50000"/>
                  </a:schemeClr>
                </a:solidFill>
              </a:rPr>
              <a:t>, Root 5, </a:t>
            </a:r>
            <a:r>
              <a:rPr lang="en-US" sz="1700" dirty="0" err="1" smtClean="0">
                <a:solidFill>
                  <a:schemeClr val="accent6">
                    <a:lumMod val="50000"/>
                  </a:schemeClr>
                </a:solidFill>
              </a:rPr>
              <a:t>Intervale</a:t>
            </a:r>
            <a:r>
              <a:rPr lang="en-US" sz="1700" dirty="0" smtClean="0">
                <a:solidFill>
                  <a:schemeClr val="accent6">
                    <a:lumMod val="50000"/>
                  </a:schemeClr>
                </a:solidFill>
              </a:rPr>
              <a:t>, Sunrise, Roots Too.</a:t>
            </a:r>
          </a:p>
          <a:p>
            <a:r>
              <a:rPr lang="en-US" sz="1700" dirty="0" smtClean="0">
                <a:solidFill>
                  <a:schemeClr val="accent6">
                    <a:lumMod val="50000"/>
                  </a:schemeClr>
                </a:solidFill>
              </a:rPr>
              <a:t>--PHT communication and folders developed (Outlook, </a:t>
            </a:r>
            <a:r>
              <a:rPr lang="en-US" sz="1700" dirty="0" err="1" smtClean="0">
                <a:solidFill>
                  <a:schemeClr val="accent6">
                    <a:lumMod val="50000"/>
                  </a:schemeClr>
                </a:solidFill>
              </a:rPr>
              <a:t>dropbox</a:t>
            </a:r>
            <a:r>
              <a:rPr lang="en-US" sz="1700" dirty="0">
                <a:solidFill>
                  <a:schemeClr val="accent6">
                    <a:lumMod val="50000"/>
                  </a:schemeClr>
                </a:solidFill>
              </a:rPr>
              <a:t>)</a:t>
            </a:r>
            <a:endParaRPr lang="en-US" sz="1700" dirty="0" smtClean="0">
              <a:solidFill>
                <a:schemeClr val="accent6">
                  <a:lumMod val="50000"/>
                </a:schemeClr>
              </a:solidFill>
            </a:endParaRPr>
          </a:p>
          <a:p>
            <a:r>
              <a:rPr lang="en-US" sz="1700" dirty="0" smtClean="0">
                <a:solidFill>
                  <a:schemeClr val="accent6">
                    <a:lumMod val="50000"/>
                  </a:schemeClr>
                </a:solidFill>
              </a:rPr>
              <a:t>--Resource output “portal” design in progress (photos, tech resources, case studies)</a:t>
            </a:r>
          </a:p>
          <a:p>
            <a:endParaRPr lang="en-US" dirty="0">
              <a:solidFill>
                <a:schemeClr val="accent6">
                  <a:lumMod val="50000"/>
                </a:schemeClr>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4455" y="846179"/>
            <a:ext cx="3269545" cy="183911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1070" y="2617537"/>
            <a:ext cx="3772930" cy="210471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6916" y="4498177"/>
            <a:ext cx="2807084" cy="1715554"/>
          </a:xfrm>
          <a:prstGeom prst="rect">
            <a:avLst/>
          </a:prstGeom>
        </p:spPr>
      </p:pic>
    </p:spTree>
    <p:extLst>
      <p:ext uri="{BB962C8B-B14F-4D97-AF65-F5344CB8AC3E}">
        <p14:creationId xmlns:p14="http://schemas.microsoft.com/office/powerpoint/2010/main" val="1632723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129"/>
            <a:ext cx="7496630" cy="1177471"/>
          </a:xfrm>
        </p:spPr>
        <p:txBody>
          <a:bodyPr anchor="t">
            <a:normAutofit fontScale="90000"/>
          </a:bodyPr>
          <a:lstStyle/>
          <a:p>
            <a:r>
              <a:rPr lang="en-US" sz="3100" b="1" dirty="0" smtClean="0"/>
              <a:t>Vermont Produce Tracking and Traceability Study</a:t>
            </a:r>
            <a:r>
              <a:rPr lang="en-US" sz="3600" b="1" dirty="0" smtClean="0"/>
              <a:t/>
            </a:r>
            <a:br>
              <a:rPr lang="en-US" sz="3600" b="1" dirty="0" smtClean="0"/>
            </a:br>
            <a:r>
              <a:rPr lang="en-US" sz="2400" b="1" dirty="0" smtClean="0"/>
              <a:t>Chris Callahan, UVM Extension, chris.Callahan@uvm.edu</a:t>
            </a:r>
            <a:br>
              <a:rPr lang="en-US" sz="2400" b="1" dirty="0" smtClean="0"/>
            </a:br>
            <a:r>
              <a:rPr lang="en-US" sz="2400" b="1" dirty="0" smtClean="0"/>
              <a:t>VAAFM SCBG &amp; VHCB</a:t>
            </a:r>
            <a:endParaRPr lang="en-US" sz="2400" b="1" dirty="0"/>
          </a:p>
        </p:txBody>
      </p:sp>
      <p:sp>
        <p:nvSpPr>
          <p:cNvPr id="3" name="Content Placeholder 2"/>
          <p:cNvSpPr>
            <a:spLocks noGrp="1"/>
          </p:cNvSpPr>
          <p:nvPr>
            <p:ph idx="1"/>
          </p:nvPr>
        </p:nvSpPr>
        <p:spPr>
          <a:xfrm>
            <a:off x="1" y="1176342"/>
            <a:ext cx="5780638" cy="1651525"/>
          </a:xfrm>
        </p:spPr>
        <p:txBody>
          <a:bodyPr>
            <a:noAutofit/>
          </a:bodyPr>
          <a:lstStyle/>
          <a:p>
            <a:pPr marL="0" indent="0">
              <a:buNone/>
            </a:pPr>
            <a:r>
              <a:rPr lang="en-US" sz="2400" dirty="0" smtClean="0"/>
              <a:t>Problem Statement / Issue Definition:</a:t>
            </a:r>
          </a:p>
          <a:p>
            <a:pPr marL="0" indent="0">
              <a:lnSpc>
                <a:spcPct val="100000"/>
              </a:lnSpc>
              <a:spcBef>
                <a:spcPts val="0"/>
              </a:spcBef>
              <a:buNone/>
            </a:pPr>
            <a:r>
              <a:rPr lang="en-US" sz="1400" dirty="0"/>
              <a:t>Effective food traceability is increasingly important for Vermont produce growers.  Large wholesale buyers have begun to demand produce traceability systems, and many additional grocery stores and distributors are expected to require produce traceability over the next few years.  These market demands for traceability are being driven by federal legislation in the form of the Food Safety Moderation Act (FSMA) and food safety concerns as well as ingredient </a:t>
            </a:r>
            <a:r>
              <a:rPr lang="en-US" sz="1400" dirty="0" smtClean="0"/>
              <a:t>certifications.</a:t>
            </a:r>
            <a:endParaRPr lang="en-US" sz="1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682836" y="6356500"/>
            <a:ext cx="4461164"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5780640" y="-1129"/>
            <a:ext cx="3363360" cy="369332"/>
          </a:xfrm>
          <a:prstGeom prst="rect">
            <a:avLst/>
          </a:prstGeom>
          <a:noFill/>
        </p:spPr>
        <p:txBody>
          <a:bodyPr wrap="square" rtlCol="0">
            <a:spAutoFit/>
          </a:bodyPr>
          <a:lstStyle/>
          <a:p>
            <a:pPr algn="r"/>
            <a:r>
              <a:rPr lang="en-US" dirty="0" smtClean="0"/>
              <a:t>ACTIVE</a:t>
            </a:r>
            <a:endParaRPr lang="en-US" dirty="0"/>
          </a:p>
        </p:txBody>
      </p:sp>
      <p:sp>
        <p:nvSpPr>
          <p:cNvPr id="10" name="Content Placeholder 2"/>
          <p:cNvSpPr txBox="1">
            <a:spLocks/>
          </p:cNvSpPr>
          <p:nvPr/>
        </p:nvSpPr>
        <p:spPr>
          <a:xfrm>
            <a:off x="0" y="2997204"/>
            <a:ext cx="5926667" cy="2109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Approach / Methods:</a:t>
            </a:r>
          </a:p>
          <a:p>
            <a:pPr marL="342900" indent="-342900">
              <a:lnSpc>
                <a:spcPct val="100000"/>
              </a:lnSpc>
              <a:spcBef>
                <a:spcPts val="0"/>
              </a:spcBef>
              <a:buFont typeface="+mj-lt"/>
              <a:buAutoNum type="arabicPeriod"/>
            </a:pPr>
            <a:r>
              <a:rPr lang="en-US" sz="1400" dirty="0" smtClean="0"/>
              <a:t>Analyze </a:t>
            </a:r>
            <a:r>
              <a:rPr lang="en-US" sz="1400" dirty="0"/>
              <a:t>&amp; Summarize: </a:t>
            </a:r>
            <a:r>
              <a:rPr lang="en-US" sz="1400" dirty="0" smtClean="0"/>
              <a:t>Grower </a:t>
            </a:r>
            <a:r>
              <a:rPr lang="en-US" sz="1400" dirty="0"/>
              <a:t>surveys, </a:t>
            </a:r>
            <a:r>
              <a:rPr lang="en-US" sz="1400" dirty="0" smtClean="0"/>
              <a:t>Buyer </a:t>
            </a:r>
            <a:r>
              <a:rPr lang="en-US" sz="1400" dirty="0"/>
              <a:t>interviews, </a:t>
            </a:r>
            <a:r>
              <a:rPr lang="en-US" sz="1400" dirty="0" smtClean="0"/>
              <a:t>List </a:t>
            </a:r>
            <a:r>
              <a:rPr lang="en-US" sz="1400" dirty="0"/>
              <a:t>of digital </a:t>
            </a:r>
            <a:r>
              <a:rPr lang="en-US" sz="1400" dirty="0" smtClean="0"/>
              <a:t>technologies.</a:t>
            </a:r>
            <a:endParaRPr lang="en-US" sz="1400" dirty="0"/>
          </a:p>
          <a:p>
            <a:pPr marL="342900" indent="-342900">
              <a:lnSpc>
                <a:spcPct val="100000"/>
              </a:lnSpc>
              <a:spcBef>
                <a:spcPts val="0"/>
              </a:spcBef>
              <a:buFont typeface="+mj-lt"/>
              <a:buAutoNum type="arabicPeriod"/>
            </a:pPr>
            <a:r>
              <a:rPr lang="en-US" sz="1400" dirty="0" smtClean="0"/>
              <a:t>Identify </a:t>
            </a:r>
            <a:r>
              <a:rPr lang="en-US" sz="1400" dirty="0"/>
              <a:t>Potential Traceability Solutions: </a:t>
            </a:r>
            <a:r>
              <a:rPr lang="en-US" sz="1400" dirty="0" smtClean="0"/>
              <a:t>Short </a:t>
            </a:r>
            <a:r>
              <a:rPr lang="en-US" sz="1400" dirty="0"/>
              <a:t>list of technology solutions including paper-based, DIY spreadsheet, and commercially available </a:t>
            </a:r>
            <a:r>
              <a:rPr lang="en-US" sz="1400" dirty="0" smtClean="0"/>
              <a:t>software.</a:t>
            </a:r>
            <a:endParaRPr lang="en-US" sz="1400" dirty="0"/>
          </a:p>
          <a:p>
            <a:pPr marL="342900" indent="-342900">
              <a:lnSpc>
                <a:spcPct val="100000"/>
              </a:lnSpc>
              <a:spcBef>
                <a:spcPts val="0"/>
              </a:spcBef>
              <a:buFont typeface="+mj-lt"/>
              <a:buAutoNum type="arabicPeriod"/>
            </a:pPr>
            <a:r>
              <a:rPr lang="en-US" sz="1400" dirty="0" smtClean="0"/>
              <a:t>Pilot</a:t>
            </a:r>
            <a:r>
              <a:rPr lang="en-US" sz="1400" dirty="0"/>
              <a:t>: </a:t>
            </a:r>
            <a:r>
              <a:rPr lang="en-US" sz="1400" dirty="0" smtClean="0"/>
              <a:t>Six </a:t>
            </a:r>
            <a:r>
              <a:rPr lang="en-US" sz="1400" dirty="0"/>
              <a:t>farmer </a:t>
            </a:r>
            <a:r>
              <a:rPr lang="en-US" sz="1400" dirty="0" smtClean="0"/>
              <a:t>partners. Demonstration project. Screen for functionality </a:t>
            </a:r>
            <a:r>
              <a:rPr lang="en-US" sz="1400" dirty="0"/>
              <a:t>and ease of use. </a:t>
            </a:r>
          </a:p>
          <a:p>
            <a:pPr marL="342900" indent="-342900">
              <a:lnSpc>
                <a:spcPct val="100000"/>
              </a:lnSpc>
              <a:spcBef>
                <a:spcPts val="0"/>
              </a:spcBef>
              <a:buFont typeface="+mj-lt"/>
              <a:buAutoNum type="arabicPeriod"/>
            </a:pPr>
            <a:r>
              <a:rPr lang="en-US" sz="1400" dirty="0" smtClean="0"/>
              <a:t>Report </a:t>
            </a:r>
            <a:r>
              <a:rPr lang="en-US" sz="1400" dirty="0"/>
              <a:t>&amp; Share: </a:t>
            </a:r>
            <a:r>
              <a:rPr lang="en-US" sz="1400" dirty="0" smtClean="0"/>
              <a:t>Report. Fact </a:t>
            </a:r>
            <a:r>
              <a:rPr lang="en-US" sz="1400" dirty="0"/>
              <a:t>sheets outlining </a:t>
            </a:r>
            <a:r>
              <a:rPr lang="en-US" sz="1400" dirty="0" smtClean="0"/>
              <a:t>basic requirements </a:t>
            </a:r>
            <a:r>
              <a:rPr lang="en-US" sz="1400" dirty="0"/>
              <a:t>for produce </a:t>
            </a:r>
            <a:r>
              <a:rPr lang="en-US" sz="1400" dirty="0" smtClean="0"/>
              <a:t>tracking. </a:t>
            </a:r>
            <a:r>
              <a:rPr lang="en-US" sz="1400" dirty="0"/>
              <a:t>Share with produce and service-provider networks. </a:t>
            </a:r>
          </a:p>
        </p:txBody>
      </p:sp>
      <p:sp>
        <p:nvSpPr>
          <p:cNvPr id="11" name="Content Placeholder 2"/>
          <p:cNvSpPr txBox="1">
            <a:spLocks/>
          </p:cNvSpPr>
          <p:nvPr/>
        </p:nvSpPr>
        <p:spPr>
          <a:xfrm>
            <a:off x="4842" y="5350949"/>
            <a:ext cx="9139158" cy="888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Results / Outcomes:</a:t>
            </a:r>
          </a:p>
          <a:p>
            <a:pPr marL="0" indent="0">
              <a:spcBef>
                <a:spcPts val="0"/>
              </a:spcBef>
              <a:buFont typeface="Arial" panose="020B0604020202020204" pitchFamily="34" charset="0"/>
              <a:buNone/>
            </a:pPr>
            <a:r>
              <a:rPr lang="en-US" sz="1400" dirty="0" smtClean="0"/>
              <a:t>Grower surveys complete.  Project is being transitioned from prior PI to current team. Assessing prior surveys or growers.  Building list of options. Will engage grower participants this Winter for Pilot.</a:t>
            </a:r>
            <a:endParaRPr lang="en-US" sz="14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6024079" y="3526277"/>
            <a:ext cx="2826773" cy="2120079"/>
          </a:xfrm>
          <a:prstGeom prst="rect">
            <a:avLst/>
          </a:prstGeom>
        </p:spPr>
      </p:pic>
      <p:pic>
        <p:nvPicPr>
          <p:cNvPr id="17" name="Picture 4" descr="https://encrypted-tbn1.gstatic.com/images?q=tbn:ANd9GcTsl1x0AY0tYWvxo7X-sT-j65JDVT51aLks8Xu1QmWzEPvMLz99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080" y="1247829"/>
            <a:ext cx="2826773" cy="121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15612" y="2624669"/>
            <a:ext cx="2826773" cy="738664"/>
          </a:xfrm>
          <a:prstGeom prst="rect">
            <a:avLst/>
          </a:prstGeom>
          <a:noFill/>
        </p:spPr>
        <p:txBody>
          <a:bodyPr wrap="square" rtlCol="0">
            <a:spAutoFit/>
          </a:bodyPr>
          <a:lstStyle/>
          <a:p>
            <a:r>
              <a:rPr lang="en-US" sz="1400" dirty="0" smtClean="0"/>
              <a:t>Not specifically required! Yet.</a:t>
            </a:r>
          </a:p>
          <a:p>
            <a:r>
              <a:rPr lang="en-US" sz="1400" dirty="0" smtClean="0"/>
              <a:t>PSR: Subpart O §112.61.</a:t>
            </a:r>
            <a:br>
              <a:rPr lang="en-US" sz="1400" dirty="0" smtClean="0"/>
            </a:br>
            <a:r>
              <a:rPr lang="en-US" sz="1400" dirty="0" smtClean="0"/>
              <a:t>Comments 78, 138, 308, &amp; 367.</a:t>
            </a:r>
            <a:endParaRPr lang="en-US" sz="1400" dirty="0"/>
          </a:p>
        </p:txBody>
      </p:sp>
    </p:spTree>
    <p:extLst>
      <p:ext uri="{BB962C8B-B14F-4D97-AF65-F5344CB8AC3E}">
        <p14:creationId xmlns:p14="http://schemas.microsoft.com/office/powerpoint/2010/main" val="3613798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176342"/>
            <a:ext cx="9144000" cy="5063056"/>
          </a:xfrm>
        </p:spPr>
        <p:txBody>
          <a:bodyPr>
            <a:normAutofit/>
          </a:bodyPr>
          <a:lstStyle/>
          <a:p>
            <a:pPr marL="0" indent="0">
              <a:buNone/>
            </a:pPr>
            <a:endParaRPr lang="en-US" sz="1800" b="1" dirty="0" smtClean="0"/>
          </a:p>
          <a:p>
            <a:pPr marL="0" indent="0">
              <a:buNone/>
            </a:pPr>
            <a:endParaRPr lang="en-US" sz="1800" b="1" dirty="0"/>
          </a:p>
          <a:p>
            <a:pPr marL="0" indent="0">
              <a:buNone/>
            </a:pPr>
            <a:r>
              <a:rPr lang="en-US" sz="1800" b="1" dirty="0" smtClean="0"/>
              <a:t>Visit the NECAFS website: </a:t>
            </a:r>
            <a:r>
              <a:rPr lang="en-US" sz="1800" b="1" dirty="0" smtClean="0">
                <a:hlinkClick r:id="rId3"/>
              </a:rPr>
              <a:t>http://www.uvm.edu/extension/necafs</a:t>
            </a:r>
            <a:endParaRPr lang="en-US" sz="1800" b="1" dirty="0" smtClean="0"/>
          </a:p>
          <a:p>
            <a:pPr marL="0" indent="0">
              <a:buNone/>
            </a:pPr>
            <a:endParaRPr lang="en-US" sz="1800" b="1" dirty="0"/>
          </a:p>
          <a:p>
            <a:pPr marL="0" indent="0">
              <a:buNone/>
            </a:pPr>
            <a:r>
              <a:rPr lang="en-US" sz="1800" b="1" dirty="0" smtClean="0"/>
              <a:t>Subscribe to the NECAFS Listserv through the website</a:t>
            </a:r>
          </a:p>
          <a:p>
            <a:pPr marL="0" indent="0">
              <a:buNone/>
            </a:pPr>
            <a:endParaRPr lang="en-US" sz="1800" b="1" dirty="0"/>
          </a:p>
          <a:p>
            <a:pPr marL="0" indent="0">
              <a:buNone/>
            </a:pPr>
            <a:r>
              <a:rPr lang="en-US" sz="1800" b="1" dirty="0" smtClean="0"/>
              <a:t>Subscribe to the NECAFS Monthly Newsletter through the website</a:t>
            </a:r>
          </a:p>
          <a:p>
            <a:pPr marL="0" indent="0">
              <a:buNone/>
            </a:pPr>
            <a:endParaRPr lang="en-US" sz="1800" b="1" dirty="0"/>
          </a:p>
          <a:p>
            <a:pPr marL="0" indent="0">
              <a:buNone/>
            </a:pPr>
            <a:r>
              <a:rPr lang="en-US" sz="1800" b="1" dirty="0" smtClean="0"/>
              <a:t>Like us on Facebook: </a:t>
            </a:r>
            <a:r>
              <a:rPr lang="en-US" sz="1800" b="1" dirty="0" smtClean="0">
                <a:hlinkClick r:id="rId4"/>
              </a:rPr>
              <a:t>www.facebook.com/necafs/</a:t>
            </a:r>
            <a:endParaRPr lang="en-US" sz="1800" b="1" dirty="0" smtClean="0"/>
          </a:p>
          <a:p>
            <a:pPr marL="0" indent="0">
              <a:buNone/>
            </a:pPr>
            <a:endParaRPr lang="en-US" sz="1800" b="1" dirty="0"/>
          </a:p>
          <a:p>
            <a:pPr marL="0" indent="0">
              <a:buNone/>
            </a:pPr>
            <a:r>
              <a:rPr lang="en-US" sz="1800" b="1" dirty="0" smtClean="0"/>
              <a:t>Follow us on Twitter: @</a:t>
            </a:r>
            <a:r>
              <a:rPr lang="en-US" sz="1800" b="1" dirty="0" err="1" smtClean="0"/>
              <a:t>necafs</a:t>
            </a:r>
            <a:endParaRPr lang="en-US" sz="1800" b="1" dirty="0" smtClean="0"/>
          </a:p>
          <a:p>
            <a:pPr marL="0" indent="0">
              <a:buNone/>
            </a:pPr>
            <a:endParaRPr lang="en-US" sz="1800" b="1" dirty="0" smtClean="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0" y="267854"/>
            <a:ext cx="9144000" cy="646331"/>
          </a:xfrm>
          <a:prstGeom prst="rect">
            <a:avLst/>
          </a:prstGeom>
          <a:noFill/>
        </p:spPr>
        <p:txBody>
          <a:bodyPr wrap="square" rtlCol="0">
            <a:spAutoFit/>
          </a:bodyPr>
          <a:lstStyle/>
          <a:p>
            <a:pPr algn="ctr"/>
            <a:r>
              <a:rPr lang="en-US" sz="3600" dirty="0" smtClean="0"/>
              <a:t>Get Connected to NECAFS</a:t>
            </a:r>
            <a:endParaRPr lang="en-US" sz="3600" dirty="0"/>
          </a:p>
        </p:txBody>
      </p:sp>
      <p:sp>
        <p:nvSpPr>
          <p:cNvPr id="10" name="Content Placeholder 2"/>
          <p:cNvSpPr txBox="1">
            <a:spLocks/>
          </p:cNvSpPr>
          <p:nvPr/>
        </p:nvSpPr>
        <p:spPr>
          <a:xfrm>
            <a:off x="0" y="2696370"/>
            <a:ext cx="9144000"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134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129"/>
            <a:ext cx="7496630" cy="1177471"/>
          </a:xfrm>
        </p:spPr>
        <p:txBody>
          <a:bodyPr anchor="t">
            <a:normAutofit fontScale="90000"/>
          </a:bodyPr>
          <a:lstStyle/>
          <a:p>
            <a:r>
              <a:rPr lang="en-US" sz="2700" b="1" dirty="0"/>
              <a:t>Produce Safety Infrastructure Improvement Program</a:t>
            </a:r>
            <a:r>
              <a:rPr lang="en-US" sz="2800" b="1" dirty="0"/>
              <a:t/>
            </a:r>
            <a:br>
              <a:rPr lang="en-US" sz="2800" b="1" dirty="0"/>
            </a:br>
            <a:r>
              <a:rPr lang="en-US" sz="2000" b="1" dirty="0"/>
              <a:t>Kristina Sweet, Vermont Agency of Agriculture, kristina.sweet@vermont.gov</a:t>
            </a:r>
            <a:br>
              <a:rPr lang="en-US" sz="2000" b="1" dirty="0"/>
            </a:br>
            <a:r>
              <a:rPr lang="en-US" sz="1800" b="1" dirty="0"/>
              <a:t>Administered by the Vermont Agency of Agriculture, Food &amp; Markets</a:t>
            </a:r>
            <a:br>
              <a:rPr lang="en-US" sz="1800" b="1" dirty="0"/>
            </a:br>
            <a:r>
              <a:rPr lang="en-US" sz="1800" b="1" dirty="0"/>
              <a:t>Funded (if approved) through a request to the Vermont State Legislature </a:t>
            </a:r>
            <a:endParaRPr lang="en-US" sz="2000" b="1" dirty="0"/>
          </a:p>
        </p:txBody>
      </p:sp>
      <p:sp>
        <p:nvSpPr>
          <p:cNvPr id="3" name="Content Placeholder 2"/>
          <p:cNvSpPr>
            <a:spLocks noGrp="1"/>
          </p:cNvSpPr>
          <p:nvPr>
            <p:ph idx="1"/>
          </p:nvPr>
        </p:nvSpPr>
        <p:spPr>
          <a:xfrm>
            <a:off x="1" y="1260321"/>
            <a:ext cx="6055566" cy="1651525"/>
          </a:xfrm>
        </p:spPr>
        <p:txBody>
          <a:bodyPr>
            <a:normAutofit/>
          </a:bodyPr>
          <a:lstStyle/>
          <a:p>
            <a:pPr marL="0" indent="0">
              <a:buNone/>
            </a:pPr>
            <a:r>
              <a:rPr lang="en-US" dirty="0"/>
              <a:t>Problem Statement / Issue Definition:</a:t>
            </a:r>
          </a:p>
          <a:p>
            <a:pPr marL="0" indent="0">
              <a:buNone/>
            </a:pPr>
            <a:r>
              <a:rPr lang="en-US" sz="1800" dirty="0"/>
              <a:t>The goal of this program is to provide cost share payments and technical assistance to produce operations seeking to improve on-farm food safety capabilities. Priority will be given to operations seeking to meet federal food safety requirements.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627418" y="6356499"/>
            <a:ext cx="4516582" cy="369332"/>
          </a:xfrm>
          <a:prstGeom prst="rect">
            <a:avLst/>
          </a:prstGeom>
          <a:noFill/>
        </p:spPr>
        <p:txBody>
          <a:bodyPr wrap="square" rtlCol="0">
            <a:spAutoFit/>
          </a:bodyPr>
          <a:lstStyle/>
          <a:p>
            <a:pPr algn="r"/>
            <a:r>
              <a:rPr lang="en-US" dirty="0"/>
              <a:t>Regional Roundtable – October 14, 2016</a:t>
            </a:r>
          </a:p>
        </p:txBody>
      </p:sp>
      <p:sp>
        <p:nvSpPr>
          <p:cNvPr id="9" name="TextBox 8"/>
          <p:cNvSpPr txBox="1"/>
          <p:nvPr/>
        </p:nvSpPr>
        <p:spPr>
          <a:xfrm>
            <a:off x="5780640" y="-1129"/>
            <a:ext cx="3363360" cy="369332"/>
          </a:xfrm>
          <a:prstGeom prst="rect">
            <a:avLst/>
          </a:prstGeom>
          <a:noFill/>
        </p:spPr>
        <p:txBody>
          <a:bodyPr wrap="square" rtlCol="0">
            <a:spAutoFit/>
          </a:bodyPr>
          <a:lstStyle/>
          <a:p>
            <a:pPr algn="r"/>
            <a:r>
              <a:rPr lang="en-US" dirty="0"/>
              <a:t>Proposed</a:t>
            </a:r>
          </a:p>
        </p:txBody>
      </p:sp>
      <p:sp>
        <p:nvSpPr>
          <p:cNvPr id="10" name="Content Placeholder 2"/>
          <p:cNvSpPr txBox="1">
            <a:spLocks/>
          </p:cNvSpPr>
          <p:nvPr/>
        </p:nvSpPr>
        <p:spPr>
          <a:xfrm>
            <a:off x="5780640" y="3782299"/>
            <a:ext cx="3138137" cy="1077703"/>
          </a:xfrm>
          <a:prstGeom prst="rect">
            <a:avLst/>
          </a:prstGeom>
          <a:ln w="28575">
            <a:solidFill>
              <a:srgbClr val="70AD47"/>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Total annual request: $200,000</a:t>
            </a:r>
            <a:br>
              <a:rPr lang="en-US" sz="1700" dirty="0"/>
            </a:br>
            <a:r>
              <a:rPr lang="en-US" sz="1700" dirty="0"/>
              <a:t>Funding reserved for TA: $50,000</a:t>
            </a:r>
            <a:br>
              <a:rPr lang="en-US" sz="1700" dirty="0"/>
            </a:br>
            <a:r>
              <a:rPr lang="en-US" sz="1700" dirty="0"/>
              <a:t>Total available for grants: $150,00</a:t>
            </a:r>
          </a:p>
        </p:txBody>
      </p:sp>
      <p:sp>
        <p:nvSpPr>
          <p:cNvPr id="11" name="Content Placeholder 2"/>
          <p:cNvSpPr txBox="1">
            <a:spLocks/>
          </p:cNvSpPr>
          <p:nvPr/>
        </p:nvSpPr>
        <p:spPr>
          <a:xfrm>
            <a:off x="4842" y="4586190"/>
            <a:ext cx="8913935"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Results / Outcomes:</a:t>
            </a:r>
          </a:p>
          <a:p>
            <a:pPr marL="0" indent="0">
              <a:buNone/>
            </a:pPr>
            <a:r>
              <a:rPr lang="en-US" sz="1800" dirty="0"/>
              <a:t>This program, if successful, will allow Vermont produce growers to meet produce safety requirements and maintain access to critical wholesale and retail markets. Ongoing infrastructure support to the industry will be assessed following this two-year pilot to determine its long-term utility. </a:t>
            </a:r>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7367" y="1398002"/>
            <a:ext cx="3076384" cy="2050923"/>
          </a:xfrm>
          <a:prstGeom prst="rect">
            <a:avLst/>
          </a:prstGeom>
          <a:ln w="28575">
            <a:solidFill>
              <a:srgbClr val="70AD47"/>
            </a:solidFill>
          </a:ln>
        </p:spPr>
      </p:pic>
      <p:sp>
        <p:nvSpPr>
          <p:cNvPr id="13" name="Content Placeholder 2"/>
          <p:cNvSpPr txBox="1">
            <a:spLocks/>
          </p:cNvSpPr>
          <p:nvPr/>
        </p:nvSpPr>
        <p:spPr>
          <a:xfrm>
            <a:off x="152400" y="3091376"/>
            <a:ext cx="5846393" cy="16515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Approach / Methods:</a:t>
            </a:r>
          </a:p>
          <a:p>
            <a:pPr marL="0" indent="0">
              <a:buNone/>
            </a:pPr>
            <a:r>
              <a:rPr lang="en-US" sz="1800" dirty="0"/>
              <a:t>If funding is secured, we will release an RFP in early 2018. Participants selected to receive grants will be required to provide a 1-to-1 match (up to 50% in-kind). Producers will be able to  apply for up to $15,000 in grant funds, and up to $50,000 will be utilized for producer technical assistance.</a:t>
            </a:r>
          </a:p>
        </p:txBody>
      </p:sp>
    </p:spTree>
    <p:extLst>
      <p:ext uri="{BB962C8B-B14F-4D97-AF65-F5344CB8AC3E}">
        <p14:creationId xmlns:p14="http://schemas.microsoft.com/office/powerpoint/2010/main" val="1101118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176342"/>
            <a:ext cx="9144000" cy="5063056"/>
          </a:xfrm>
        </p:spPr>
        <p:txBody>
          <a:bodyPr>
            <a:normAutofit/>
          </a:bodyPr>
          <a:lstStyle/>
          <a:p>
            <a:pPr marL="0" indent="0" algn="ctr">
              <a:buNone/>
            </a:pPr>
            <a:endParaRPr lang="en-US" sz="8000" b="1" dirty="0" smtClean="0"/>
          </a:p>
          <a:p>
            <a:pPr marL="0" indent="0" algn="ctr">
              <a:buNone/>
            </a:pPr>
            <a:r>
              <a:rPr lang="en-US" sz="8000" b="1" dirty="0" smtClean="0"/>
              <a:t>Questions</a:t>
            </a:r>
            <a:r>
              <a:rPr lang="en-US" sz="8000" b="1" dirty="0"/>
              <a:t>?</a:t>
            </a:r>
            <a:endParaRPr lang="en-US" sz="8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437529" y="6356500"/>
            <a:ext cx="4706471"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10" name="Content Placeholder 2"/>
          <p:cNvSpPr txBox="1">
            <a:spLocks/>
          </p:cNvSpPr>
          <p:nvPr/>
        </p:nvSpPr>
        <p:spPr>
          <a:xfrm>
            <a:off x="0" y="2696370"/>
            <a:ext cx="9144000"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232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176342"/>
            <a:ext cx="9144000" cy="5063056"/>
          </a:xfrm>
        </p:spPr>
        <p:txBody>
          <a:bodyPr>
            <a:normAutofit/>
          </a:bodyPr>
          <a:lstStyle/>
          <a:p>
            <a:pPr marL="0" indent="0">
              <a:buNone/>
            </a:pPr>
            <a:endParaRPr lang="en-US" b="1" dirty="0" smtClean="0"/>
          </a:p>
          <a:p>
            <a:pPr marL="0" indent="0">
              <a:buNone/>
            </a:pPr>
            <a:endParaRPr lang="en-US" b="1" dirty="0"/>
          </a:p>
          <a:p>
            <a:pPr marL="0" indent="0">
              <a:buNone/>
            </a:pPr>
            <a:endParaRPr lang="en-US" b="1" dirty="0" smtClean="0"/>
          </a:p>
          <a:p>
            <a:pPr marL="0" indent="0">
              <a:buNone/>
            </a:pPr>
            <a:r>
              <a:rPr lang="en-US" b="1" dirty="0" smtClean="0"/>
              <a:t>Please help us improve by completing this short survey:</a:t>
            </a:r>
          </a:p>
          <a:p>
            <a:pPr marL="0" indent="0">
              <a:buNone/>
            </a:pPr>
            <a:endParaRPr lang="en-US" b="1" dirty="0"/>
          </a:p>
          <a:p>
            <a:pPr marL="0" indent="0">
              <a:buNone/>
            </a:pPr>
            <a:r>
              <a:rPr lang="en-US" dirty="0" smtClean="0">
                <a:hlinkClick r:id="rId3"/>
              </a:rPr>
              <a:t>https://goo.gl/forms/Y8OrVM60JzOxtFYQ2</a:t>
            </a:r>
            <a:endParaRPr lang="en-US" dirty="0" smtClean="0"/>
          </a:p>
          <a:p>
            <a:pPr marL="0" indent="0">
              <a:buNone/>
            </a:pPr>
            <a:endParaRPr lang="en-US" dirty="0" smtClean="0"/>
          </a:p>
          <a:p>
            <a:pPr marL="0" indent="0">
              <a:buNone/>
            </a:pPr>
            <a:endParaRPr lang="en-US" b="1"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437529" y="6356500"/>
            <a:ext cx="4706471"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10" name="Content Placeholder 2"/>
          <p:cNvSpPr txBox="1">
            <a:spLocks/>
          </p:cNvSpPr>
          <p:nvPr/>
        </p:nvSpPr>
        <p:spPr>
          <a:xfrm>
            <a:off x="0" y="2696370"/>
            <a:ext cx="9144000"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2364" y="221673"/>
            <a:ext cx="9051636" cy="769441"/>
          </a:xfrm>
          <a:prstGeom prst="rect">
            <a:avLst/>
          </a:prstGeom>
          <a:noFill/>
        </p:spPr>
        <p:txBody>
          <a:bodyPr wrap="square" rtlCol="0">
            <a:spAutoFit/>
          </a:bodyPr>
          <a:lstStyle/>
          <a:p>
            <a:pPr algn="ctr"/>
            <a:r>
              <a:rPr lang="en-US" sz="4400" dirty="0" smtClean="0"/>
              <a:t>Thank You!</a:t>
            </a:r>
            <a:endParaRPr lang="en-US" sz="4400" dirty="0"/>
          </a:p>
        </p:txBody>
      </p:sp>
    </p:spTree>
    <p:extLst>
      <p:ext uri="{BB962C8B-B14F-4D97-AF65-F5344CB8AC3E}">
        <p14:creationId xmlns:p14="http://schemas.microsoft.com/office/powerpoint/2010/main" val="2326587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 y="-1588"/>
            <a:ext cx="9121775" cy="1201738"/>
          </a:xfrm>
        </p:spPr>
        <p:txBody>
          <a:bodyPr rtlCol="0" anchor="t">
            <a:normAutofit fontScale="90000"/>
          </a:bodyPr>
          <a:lstStyle/>
          <a:p>
            <a:pPr fontAlgn="auto">
              <a:spcAft>
                <a:spcPts val="0"/>
              </a:spcAft>
              <a:defRPr/>
            </a:pPr>
            <a:r>
              <a:rPr lang="en-US" sz="2200" b="1" dirty="0"/>
              <a:t>Commercialization of Fruit </a:t>
            </a:r>
            <a:r>
              <a:rPr lang="en-US" sz="2200" b="1" dirty="0" smtClean="0"/>
              <a:t>&amp; Vegetables Drying </a:t>
            </a:r>
            <a:r>
              <a:rPr lang="en-US" sz="2200" b="1" dirty="0"/>
              <a:t>and Byproduct Utilization</a:t>
            </a:r>
            <a:r>
              <a:rPr lang="en-US" sz="2200" b="1" dirty="0" smtClean="0"/>
              <a:t/>
            </a:r>
            <a:br>
              <a:rPr lang="en-US" sz="2200" b="1" dirty="0" smtClean="0"/>
            </a:br>
            <a:r>
              <a:rPr lang="en-US" sz="1600" b="1" dirty="0" smtClean="0"/>
              <a:t>Litha </a:t>
            </a:r>
            <a:r>
              <a:rPr lang="en-US" sz="1600" b="1" dirty="0"/>
              <a:t>Sivanandan</a:t>
            </a:r>
            <a:r>
              <a:rPr lang="en-US" sz="1600" dirty="0"/>
              <a:t>, West Virginia </a:t>
            </a:r>
            <a:r>
              <a:rPr lang="en-US" sz="1600" dirty="0" smtClean="0"/>
              <a:t>University (WVU) Extension Service, </a:t>
            </a:r>
            <a:r>
              <a:rPr lang="en-US" sz="1600" dirty="0" err="1" smtClean="0"/>
              <a:t>Litha.Sivanandan@mail.wvu.edu</a:t>
            </a:r>
            <a:r>
              <a:rPr lang="en-US" sz="1600" dirty="0" smtClean="0"/>
              <a:t>; </a:t>
            </a:r>
            <a:r>
              <a:rPr lang="en-US" sz="1600" b="1" dirty="0"/>
              <a:t>Winifred McGee</a:t>
            </a:r>
            <a:r>
              <a:rPr lang="en-US" sz="1600" dirty="0"/>
              <a:t>, Penn State </a:t>
            </a:r>
            <a:r>
              <a:rPr lang="en-US" sz="1600" dirty="0" smtClean="0"/>
              <a:t>Extension, </a:t>
            </a:r>
            <a:r>
              <a:rPr lang="pl-PL" sz="1600" dirty="0"/>
              <a:t>wwm1@psu.edu</a:t>
            </a:r>
            <a:r>
              <a:rPr lang="en-US" sz="1600" dirty="0" smtClean="0"/>
              <a:t>; </a:t>
            </a:r>
            <a:r>
              <a:rPr lang="en-US" sz="1600" b="1" dirty="0" err="1"/>
              <a:t>Kaushlendra</a:t>
            </a:r>
            <a:r>
              <a:rPr lang="en-US" sz="1600" b="1" dirty="0"/>
              <a:t> Singh</a:t>
            </a:r>
            <a:r>
              <a:rPr lang="en-US" sz="1600" dirty="0"/>
              <a:t>, </a:t>
            </a:r>
            <a:r>
              <a:rPr lang="en-US" sz="1600" dirty="0" smtClean="0"/>
              <a:t>WVU, </a:t>
            </a:r>
            <a:r>
              <a:rPr lang="en-US" sz="1600" dirty="0" err="1" smtClean="0"/>
              <a:t>Kaushlendra.Singh@mail.wvu.edu</a:t>
            </a:r>
            <a:r>
              <a:rPr lang="en-US" sz="2400" b="1" dirty="0" smtClean="0"/>
              <a:t/>
            </a:r>
            <a:br>
              <a:rPr lang="en-US" sz="2400" b="1" dirty="0" smtClean="0"/>
            </a:br>
            <a:r>
              <a:rPr lang="en-US" sz="1900" b="1" dirty="0" smtClean="0"/>
              <a:t>{Funded by: Northeast Extension Risk Management Education, WVU ADVANCE grant}</a:t>
            </a:r>
            <a:endParaRPr lang="en-US" sz="1900" b="1" dirty="0"/>
          </a:p>
        </p:txBody>
      </p:sp>
      <p:sp>
        <p:nvSpPr>
          <p:cNvPr id="2051" name="Content Placeholder 2"/>
          <p:cNvSpPr>
            <a:spLocks noGrp="1"/>
          </p:cNvSpPr>
          <p:nvPr>
            <p:ph idx="1"/>
          </p:nvPr>
        </p:nvSpPr>
        <p:spPr>
          <a:xfrm>
            <a:off x="58738" y="1173163"/>
            <a:ext cx="6092825" cy="2224087"/>
          </a:xfrm>
        </p:spPr>
        <p:txBody>
          <a:bodyPr/>
          <a:lstStyle/>
          <a:p>
            <a:pPr marL="0" indent="0">
              <a:buFont typeface="Arial" panose="020B0604020202020204" pitchFamily="34" charset="0"/>
              <a:buNone/>
            </a:pPr>
            <a:r>
              <a:rPr lang="en-US" altLang="en-US" sz="1600" smtClean="0"/>
              <a:t>Problem Statement / Issue Definition:</a:t>
            </a:r>
          </a:p>
          <a:p>
            <a:pPr marL="0" indent="0">
              <a:spcBef>
                <a:spcPts val="600"/>
              </a:spcBef>
              <a:buFont typeface="Arial" panose="020B0604020202020204" pitchFamily="34" charset="0"/>
              <a:buNone/>
            </a:pPr>
            <a:r>
              <a:rPr lang="en-US" altLang="en-US" sz="1200" smtClean="0"/>
              <a:t>Although the Penn State Food For Profit workshop has been offered in Pennsylvania and West Virginia since 2011, this class only provides basic start-up information for food businesses. As such, it does not address farmers’/processors’/agricultural providers’ demand (demonstrated through an end-of-session survey) for specific information about producing value-added products (from unsold fruits and vegetables). This pointed to a need for hands-on production training to address food safety, risk management, and usage of shared commercial kitchens and co-packers. WVU launched a fruit drying training based on research results in 2011, eventually diversifying the value added products for sustainability. An additional step, yet to be explored, is to provide a scientific explanation of processes through internet animations and videos.</a:t>
            </a:r>
          </a:p>
        </p:txBody>
      </p:sp>
      <p:pic>
        <p:nvPicPr>
          <p:cNvPr id="205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88088"/>
            <a:ext cx="14795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7"/>
          <p:cNvSpPr txBox="1">
            <a:spLocks noChangeArrowheads="1"/>
          </p:cNvSpPr>
          <p:nvPr/>
        </p:nvSpPr>
        <p:spPr bwMode="auto">
          <a:xfrm>
            <a:off x="4978400" y="6356350"/>
            <a:ext cx="416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a:r>
              <a:rPr lang="en-US" altLang="en-US"/>
              <a:t>Regional Roundtable – October 14, 2016</a:t>
            </a:r>
          </a:p>
        </p:txBody>
      </p:sp>
      <p:sp>
        <p:nvSpPr>
          <p:cNvPr id="2054" name="TextBox 8"/>
          <p:cNvSpPr txBox="1">
            <a:spLocks noChangeArrowheads="1"/>
          </p:cNvSpPr>
          <p:nvPr/>
        </p:nvSpPr>
        <p:spPr bwMode="auto">
          <a:xfrm>
            <a:off x="7951788" y="460375"/>
            <a:ext cx="1192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a:r>
              <a:rPr lang="en-US" altLang="en-US" sz="2000" b="1">
                <a:solidFill>
                  <a:srgbClr val="0000FF"/>
                </a:solidFill>
              </a:rPr>
              <a:t>Active</a:t>
            </a:r>
          </a:p>
        </p:txBody>
      </p:sp>
      <p:sp>
        <p:nvSpPr>
          <p:cNvPr id="2055" name="Content Placeholder 2"/>
          <p:cNvSpPr txBox="1">
            <a:spLocks/>
          </p:cNvSpPr>
          <p:nvPr/>
        </p:nvSpPr>
        <p:spPr bwMode="auto">
          <a:xfrm>
            <a:off x="0" y="3052763"/>
            <a:ext cx="604996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000"/>
              </a:spcBef>
              <a:buFont typeface="Arial" panose="020B0604020202020204" pitchFamily="34" charset="0"/>
              <a:buNone/>
            </a:pPr>
            <a:r>
              <a:rPr lang="en-US" altLang="en-US" sz="1600"/>
              <a:t>Approach / Methods:</a:t>
            </a:r>
          </a:p>
          <a:p>
            <a:pPr defTabSz="914400">
              <a:lnSpc>
                <a:spcPct val="90000"/>
              </a:lnSpc>
              <a:spcBef>
                <a:spcPts val="600"/>
              </a:spcBef>
              <a:buFont typeface="Arial" panose="020B0604020202020204" pitchFamily="34" charset="0"/>
              <a:buNone/>
            </a:pPr>
            <a:r>
              <a:rPr lang="en-US" altLang="en-US" sz="1200"/>
              <a:t>The project teaches limited resource and specialty crop producers to add value and process byproducts. Production (economic impact of diversification), marketing (choosing direct sales strategies) and legal (ensuring food safety) risks can be effectively identified and addressed when farmers collaborate with other producers, or technical school students, in a shared commercial kitchen. Educational materials are being developed/pilot tested with farmers and collaborators, equipping producers to determine probable levels of excess fruit/vegetables, explore the feasibility of adding value, and plan individualized adoption strategies. Information about this process is being disseminated through meetings and internet modules. </a:t>
            </a:r>
          </a:p>
        </p:txBody>
      </p:sp>
      <p:sp>
        <p:nvSpPr>
          <p:cNvPr id="2056" name="Content Placeholder 2"/>
          <p:cNvSpPr txBox="1">
            <a:spLocks/>
          </p:cNvSpPr>
          <p:nvPr/>
        </p:nvSpPr>
        <p:spPr bwMode="auto">
          <a:xfrm>
            <a:off x="0" y="4787900"/>
            <a:ext cx="9139238"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000"/>
              </a:spcBef>
              <a:buFont typeface="Arial" panose="020B0604020202020204" pitchFamily="34" charset="0"/>
              <a:buNone/>
            </a:pPr>
            <a:r>
              <a:rPr lang="en-US" altLang="en-US" sz="1600"/>
              <a:t>Results / Outcomes:</a:t>
            </a:r>
          </a:p>
          <a:p>
            <a:pPr defTabSz="914400">
              <a:lnSpc>
                <a:spcPct val="90000"/>
              </a:lnSpc>
              <a:spcBef>
                <a:spcPts val="600"/>
              </a:spcBef>
              <a:buFont typeface="Arial" panose="020B0604020202020204" pitchFamily="34" charset="0"/>
              <a:buNone/>
            </a:pPr>
            <a:r>
              <a:rPr lang="en-US" altLang="en-US" sz="1200"/>
              <a:t>A pilot project was launched at Greater Johnstown Career and Technology Center (GJCTC) in September 2016; two more locations (TBD - one in WV and one in PA) will demonstrate feasibility of replication; students in the CTCs are taught commercial food drying and food safety testing methods, as well as cost-effective, safe co-packing and marketing strategies. Assuming a successful pilot, collaborators at replication centers will be assisted in setting up a program in their communities. As a result of this research and education project, more farmers will begin adding value to “excess” produce by drying commercially and utilizing by-products. This will lead for additional demand for dried products research, training, and educational materials development (i.e., animations) which were identified as needed by survey results/feedback of participants. </a:t>
            </a:r>
          </a:p>
        </p:txBody>
      </p:sp>
      <p:cxnSp>
        <p:nvCxnSpPr>
          <p:cNvPr id="14" name="Straight Connector 13"/>
          <p:cNvCxnSpPr/>
          <p:nvPr/>
        </p:nvCxnSpPr>
        <p:spPr>
          <a:xfrm>
            <a:off x="0" y="1146175"/>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6238875"/>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20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1292225"/>
            <a:ext cx="14732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88" y="1292225"/>
            <a:ext cx="148907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488" y="2814638"/>
            <a:ext cx="1820862"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TextBox 17"/>
          <p:cNvSpPr txBox="1">
            <a:spLocks noChangeArrowheads="1"/>
          </p:cNvSpPr>
          <p:nvPr/>
        </p:nvSpPr>
        <p:spPr bwMode="auto">
          <a:xfrm>
            <a:off x="5951538" y="4564063"/>
            <a:ext cx="319246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en-US" sz="1000">
                <a:solidFill>
                  <a:srgbClr val="002060"/>
                </a:solidFill>
              </a:rPr>
              <a:t>Images from hands-on training workshop on fruits/vegetables drying and food safety testing and a non-food product developed from the fruit waste</a:t>
            </a:r>
            <a:r>
              <a:rPr lang="en-US" altLang="en-US" sz="1100">
                <a:solidFill>
                  <a:srgbClr val="002060"/>
                </a:solidFill>
              </a:rPr>
              <a:t>.</a:t>
            </a:r>
          </a:p>
        </p:txBody>
      </p:sp>
      <p:pic>
        <p:nvPicPr>
          <p:cNvPr id="206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7813" y="3830638"/>
            <a:ext cx="113347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6700" y="2836863"/>
            <a:ext cx="11398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129"/>
            <a:ext cx="8382002" cy="1069299"/>
          </a:xfrm>
        </p:spPr>
        <p:txBody>
          <a:bodyPr anchor="t">
            <a:normAutofit fontScale="90000"/>
          </a:bodyPr>
          <a:lstStyle/>
          <a:p>
            <a:pPr>
              <a:lnSpc>
                <a:spcPct val="100000"/>
              </a:lnSpc>
            </a:pPr>
            <a:r>
              <a:rPr lang="en-US" sz="2700" i="1" dirty="0"/>
              <a:t>“Develop and implement a hybrid workshop in FSMA produce </a:t>
            </a:r>
            <a:r>
              <a:rPr lang="en-US" sz="2700" i="1" dirty="0" smtClean="0"/>
              <a:t/>
            </a:r>
            <a:br>
              <a:rPr lang="en-US" sz="2700" i="1" dirty="0" smtClean="0"/>
            </a:br>
            <a:r>
              <a:rPr lang="en-US" sz="2700" i="1" dirty="0" smtClean="0"/>
              <a:t>safety </a:t>
            </a:r>
            <a:r>
              <a:rPr lang="en-US" sz="2700" i="1" dirty="0"/>
              <a:t>and preventive controls rules for stakeholders engaged in growing and processing high-risk produce”</a:t>
            </a:r>
            <a:br>
              <a:rPr lang="en-US" sz="2700" i="1" dirty="0"/>
            </a:br>
            <a:endParaRPr lang="en-US" sz="2400" b="1" dirty="0"/>
          </a:p>
        </p:txBody>
      </p:sp>
      <p:sp>
        <p:nvSpPr>
          <p:cNvPr id="3" name="Content Placeholder 2"/>
          <p:cNvSpPr>
            <a:spLocks noGrp="1"/>
          </p:cNvSpPr>
          <p:nvPr>
            <p:ph idx="1"/>
          </p:nvPr>
        </p:nvSpPr>
        <p:spPr>
          <a:xfrm>
            <a:off x="0" y="2394648"/>
            <a:ext cx="9144000" cy="1566088"/>
          </a:xfrm>
        </p:spPr>
        <p:txBody>
          <a:bodyPr>
            <a:normAutofit/>
          </a:bodyPr>
          <a:lstStyle/>
          <a:p>
            <a:pPr marL="0" indent="0">
              <a:buNone/>
            </a:pPr>
            <a:r>
              <a:rPr lang="en-US" dirty="0" smtClean="0"/>
              <a:t>Problem Statement / Issue Definition:</a:t>
            </a:r>
          </a:p>
          <a:p>
            <a:pPr marL="0" indent="0">
              <a:buNone/>
            </a:pPr>
            <a:r>
              <a:rPr lang="en-US" sz="1800" dirty="0"/>
              <a:t>T</a:t>
            </a:r>
            <a:r>
              <a:rPr lang="en-US" sz="1800" dirty="0" smtClean="0"/>
              <a:t>here </a:t>
            </a:r>
            <a:r>
              <a:rPr lang="en-US" sz="1800" dirty="0"/>
              <a:t>is a specific need to develop a training program for the farmers who are not only growing produce, but also processing it and may be required to adhere to both the produce safety and preventive controls rules.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29018" y="6356500"/>
            <a:ext cx="4414982"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5780640" y="-1129"/>
            <a:ext cx="3363360" cy="369332"/>
          </a:xfrm>
          <a:prstGeom prst="rect">
            <a:avLst/>
          </a:prstGeom>
          <a:noFill/>
        </p:spPr>
        <p:txBody>
          <a:bodyPr wrap="square" rtlCol="0">
            <a:spAutoFit/>
          </a:bodyPr>
          <a:lstStyle/>
          <a:p>
            <a:pPr algn="r"/>
            <a:r>
              <a:rPr lang="en-US" dirty="0" smtClean="0"/>
              <a:t>Active</a:t>
            </a:r>
            <a:endParaRPr lang="en-US" dirty="0"/>
          </a:p>
        </p:txBody>
      </p:sp>
      <p:sp>
        <p:nvSpPr>
          <p:cNvPr id="10" name="Content Placeholder 2"/>
          <p:cNvSpPr txBox="1">
            <a:spLocks/>
          </p:cNvSpPr>
          <p:nvPr/>
        </p:nvSpPr>
        <p:spPr>
          <a:xfrm>
            <a:off x="-4842" y="3733800"/>
            <a:ext cx="9144000" cy="1524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Approach / Methods:</a:t>
            </a:r>
          </a:p>
          <a:p>
            <a:pPr marL="0" indent="0">
              <a:buNone/>
            </a:pPr>
            <a:r>
              <a:rPr lang="en-US" sz="1800" dirty="0" smtClean="0"/>
              <a:t>Three trainings throughout the state that combine produce </a:t>
            </a:r>
            <a:r>
              <a:rPr lang="en-US" sz="1800" dirty="0"/>
              <a:t>safety </a:t>
            </a:r>
            <a:r>
              <a:rPr lang="en-US" sz="1800" dirty="0" smtClean="0"/>
              <a:t>and </a:t>
            </a:r>
            <a:r>
              <a:rPr lang="en-US" sz="1800" dirty="0"/>
              <a:t>preventive controls </a:t>
            </a:r>
            <a:r>
              <a:rPr lang="en-US" sz="1800" dirty="0" smtClean="0"/>
              <a:t>rules curricula </a:t>
            </a:r>
            <a:r>
              <a:rPr lang="en-US" sz="1800" dirty="0"/>
              <a:t>to meet the needs of this niche group of farmers who are also processors.</a:t>
            </a:r>
            <a:r>
              <a:rPr lang="en-US" sz="1800" dirty="0" smtClean="0"/>
              <a:t> </a:t>
            </a:r>
            <a:endParaRPr lang="en-US" sz="1800" dirty="0"/>
          </a:p>
        </p:txBody>
      </p:sp>
      <p:sp>
        <p:nvSpPr>
          <p:cNvPr id="11" name="Content Placeholder 2"/>
          <p:cNvSpPr txBox="1">
            <a:spLocks/>
          </p:cNvSpPr>
          <p:nvPr/>
        </p:nvSpPr>
        <p:spPr>
          <a:xfrm>
            <a:off x="0" y="4991351"/>
            <a:ext cx="9139158" cy="1217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Results / Outcomes:</a:t>
            </a:r>
          </a:p>
          <a:p>
            <a:pPr marL="0" indent="0">
              <a:buFont typeface="Arial" panose="020B0604020202020204" pitchFamily="34" charset="0"/>
              <a:buNone/>
            </a:pPr>
            <a:r>
              <a:rPr lang="en-US" sz="1800" dirty="0" smtClean="0"/>
              <a:t>Reduce costs and training time for participants while offering a more comprehensive understanding of good food safety practices for growing and processing high risk produce. </a:t>
            </a:r>
            <a:endParaRPr lang="en-US" sz="1800" dirty="0"/>
          </a:p>
        </p:txBody>
      </p:sp>
      <p:cxnSp>
        <p:nvCxnSpPr>
          <p:cNvPr id="14" name="Straight Connector 13"/>
          <p:cNvCxnSpPr/>
          <p:nvPr/>
        </p:nvCxnSpPr>
        <p:spPr>
          <a:xfrm>
            <a:off x="21770" y="1187913"/>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8987" y="1237283"/>
            <a:ext cx="9084130" cy="1107996"/>
          </a:xfrm>
          <a:prstGeom prst="rect">
            <a:avLst/>
          </a:prstGeom>
          <a:noFill/>
        </p:spPr>
        <p:txBody>
          <a:bodyPr wrap="square" rtlCol="0">
            <a:spAutoFit/>
          </a:bodyPr>
          <a:lstStyle/>
          <a:p>
            <a:r>
              <a:rPr lang="en-US" sz="2200" b="1" dirty="0" smtClean="0">
                <a:latin typeface="+mj-lt"/>
              </a:rPr>
              <a:t>Rohan </a:t>
            </a:r>
            <a:r>
              <a:rPr lang="en-US" sz="2200" b="1" dirty="0" err="1" smtClean="0">
                <a:latin typeface="+mj-lt"/>
              </a:rPr>
              <a:t>Tikekar</a:t>
            </a:r>
            <a:r>
              <a:rPr lang="en-US" sz="2200" b="1" dirty="0" smtClean="0">
                <a:latin typeface="+mj-lt"/>
              </a:rPr>
              <a:t> (PI), University of Maryland, </a:t>
            </a:r>
            <a:r>
              <a:rPr lang="en-US" sz="2200" b="1" dirty="0" smtClean="0">
                <a:latin typeface="+mj-lt"/>
                <a:hlinkClick r:id="rId4"/>
              </a:rPr>
              <a:t>rtikekar@umd.edu</a:t>
            </a:r>
            <a:endParaRPr lang="en-US" sz="2200" b="1" dirty="0" smtClean="0">
              <a:latin typeface="+mj-lt"/>
            </a:endParaRPr>
          </a:p>
          <a:p>
            <a:r>
              <a:rPr lang="en-US" sz="2200" b="1" dirty="0" smtClean="0">
                <a:latin typeface="+mj-lt"/>
              </a:rPr>
              <a:t>Justine Beaulieu (Key </a:t>
            </a:r>
            <a:r>
              <a:rPr lang="en-US" sz="2200" b="1" dirty="0">
                <a:latin typeface="+mj-lt"/>
              </a:rPr>
              <a:t>P</a:t>
            </a:r>
            <a:r>
              <a:rPr lang="en-US" sz="2200" b="1" dirty="0" smtClean="0">
                <a:latin typeface="+mj-lt"/>
              </a:rPr>
              <a:t>ersonnel), </a:t>
            </a:r>
            <a:r>
              <a:rPr lang="en-US" sz="2200" b="1" dirty="0">
                <a:latin typeface="+mj-lt"/>
              </a:rPr>
              <a:t>University of Maryland, </a:t>
            </a:r>
            <a:r>
              <a:rPr lang="en-US" sz="2200" b="1" dirty="0" smtClean="0">
                <a:latin typeface="+mj-lt"/>
                <a:hlinkClick r:id="rId5"/>
              </a:rPr>
              <a:t>jbeauli1@umd.edu</a:t>
            </a:r>
            <a:endParaRPr lang="en-US" sz="2200" b="1" dirty="0" smtClean="0">
              <a:latin typeface="+mj-lt"/>
            </a:endParaRPr>
          </a:p>
          <a:p>
            <a:r>
              <a:rPr lang="en-US" sz="2200" b="1" dirty="0" smtClean="0">
                <a:latin typeface="+mj-lt"/>
              </a:rPr>
              <a:t>USDA </a:t>
            </a:r>
            <a:r>
              <a:rPr lang="en-US" sz="2200" b="1" dirty="0">
                <a:latin typeface="+mj-lt"/>
              </a:rPr>
              <a:t>NIFA FSOP</a:t>
            </a:r>
            <a:endParaRPr lang="en-US" sz="2200" dirty="0">
              <a:latin typeface="+mj-lt"/>
            </a:endParaRPr>
          </a:p>
        </p:txBody>
      </p:sp>
    </p:spTree>
    <p:extLst>
      <p:ext uri="{BB962C8B-B14F-4D97-AF65-F5344CB8AC3E}">
        <p14:creationId xmlns:p14="http://schemas.microsoft.com/office/powerpoint/2010/main" val="1309755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51039" y="3261852"/>
            <a:ext cx="3892961" cy="2267649"/>
          </a:xfrm>
          <a:prstGeom prst="rect">
            <a:avLst/>
          </a:prstGeom>
        </p:spPr>
      </p:pic>
      <p:sp>
        <p:nvSpPr>
          <p:cNvPr id="2" name="Title 1"/>
          <p:cNvSpPr>
            <a:spLocks noGrp="1"/>
          </p:cNvSpPr>
          <p:nvPr>
            <p:ph type="title"/>
          </p:nvPr>
        </p:nvSpPr>
        <p:spPr>
          <a:xfrm>
            <a:off x="0" y="-3131"/>
            <a:ext cx="8524240" cy="1177471"/>
          </a:xfrm>
        </p:spPr>
        <p:txBody>
          <a:bodyPr anchor="t">
            <a:normAutofit fontScale="90000"/>
          </a:bodyPr>
          <a:lstStyle/>
          <a:p>
            <a:r>
              <a:rPr lang="en-US" sz="2700" b="1" dirty="0" smtClean="0"/>
              <a:t>CONSERVE: A Center of Excellence at the Nexus of Sustainable Water Reuse, Food, and Health</a:t>
            </a:r>
            <a:r>
              <a:rPr lang="en-US" sz="3600" b="1" dirty="0" smtClean="0"/>
              <a:t/>
            </a:r>
            <a:br>
              <a:rPr lang="en-US" sz="3600" b="1" dirty="0" smtClean="0"/>
            </a:br>
            <a:r>
              <a:rPr lang="en-US" sz="2000" b="1" dirty="0" smtClean="0"/>
              <a:t>Sarah Allard, Ph.D., University of Maryland School of Public Health, </a:t>
            </a:r>
            <a:r>
              <a:rPr lang="en-US" sz="2000" b="1" dirty="0" smtClean="0">
                <a:hlinkClick r:id="rId4"/>
              </a:rPr>
              <a:t>sallard@umd.edu</a:t>
            </a:r>
            <a:r>
              <a:rPr lang="en-US" sz="2000" b="1" dirty="0" smtClean="0"/>
              <a:t> </a:t>
            </a:r>
            <a:r>
              <a:rPr lang="en-US" sz="2400" b="1" dirty="0" smtClean="0"/>
              <a:t/>
            </a:r>
            <a:br>
              <a:rPr lang="en-US" sz="2400" b="1" dirty="0" smtClean="0"/>
            </a:br>
            <a:r>
              <a:rPr lang="en-US" sz="2000" b="1" dirty="0" smtClean="0"/>
              <a:t>USDA</a:t>
            </a:r>
            <a:r>
              <a:rPr lang="en-US" sz="2000" b="1" dirty="0"/>
              <a:t>-</a:t>
            </a:r>
            <a:r>
              <a:rPr lang="en-US" sz="2000" b="1" dirty="0" smtClean="0"/>
              <a:t>NIFA-AFRI</a:t>
            </a:r>
            <a:endParaRPr lang="en-US" sz="2000" b="1" dirty="0"/>
          </a:p>
        </p:txBody>
      </p:sp>
      <p:sp>
        <p:nvSpPr>
          <p:cNvPr id="3" name="Content Placeholder 2"/>
          <p:cNvSpPr>
            <a:spLocks noGrp="1"/>
          </p:cNvSpPr>
          <p:nvPr>
            <p:ph idx="1"/>
          </p:nvPr>
        </p:nvSpPr>
        <p:spPr>
          <a:xfrm>
            <a:off x="1" y="1294166"/>
            <a:ext cx="9058347" cy="1337822"/>
          </a:xfrm>
        </p:spPr>
        <p:txBody>
          <a:bodyPr>
            <a:normAutofit fontScale="92500" lnSpcReduction="10000"/>
          </a:bodyPr>
          <a:lstStyle/>
          <a:p>
            <a:pPr marL="0" indent="0">
              <a:buNone/>
            </a:pPr>
            <a:r>
              <a:rPr lang="en-US" sz="2600" dirty="0" smtClean="0"/>
              <a:t>Problem Statement / Issue Definition:</a:t>
            </a:r>
          </a:p>
          <a:p>
            <a:pPr marL="0" indent="0">
              <a:buNone/>
            </a:pPr>
            <a:r>
              <a:rPr lang="en-US" sz="1600" dirty="0" smtClean="0"/>
              <a:t>The goal of one of the CONSERVE projects is to survey nontraditional irrigation water sources (e.g. brackish water, river water, processing plant wash water, reclaimed water) for microbiological, chemical, and physical characteristics. After the initial survey, we plan to develop and implement economical on-farm water treatment solutions to make these sources safe for irrigation of food crops.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978400" y="6356500"/>
            <a:ext cx="4165600"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5780640" y="-1129"/>
            <a:ext cx="3363360" cy="369332"/>
          </a:xfrm>
          <a:prstGeom prst="rect">
            <a:avLst/>
          </a:prstGeom>
          <a:noFill/>
        </p:spPr>
        <p:txBody>
          <a:bodyPr wrap="square" rtlCol="0">
            <a:spAutoFit/>
          </a:bodyPr>
          <a:lstStyle/>
          <a:p>
            <a:pPr algn="r"/>
            <a:r>
              <a:rPr lang="en-US" dirty="0" smtClean="0"/>
              <a:t>Active</a:t>
            </a:r>
            <a:endParaRPr lang="en-US" dirty="0"/>
          </a:p>
        </p:txBody>
      </p:sp>
      <p:sp>
        <p:nvSpPr>
          <p:cNvPr id="10" name="Content Placeholder 2"/>
          <p:cNvSpPr txBox="1">
            <a:spLocks/>
          </p:cNvSpPr>
          <p:nvPr/>
        </p:nvSpPr>
        <p:spPr>
          <a:xfrm>
            <a:off x="0" y="2631988"/>
            <a:ext cx="6060332" cy="226958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Approach / Methods:</a:t>
            </a:r>
          </a:p>
          <a:p>
            <a:pPr marL="0" indent="0">
              <a:buFont typeface="Arial" panose="020B0604020202020204" pitchFamily="34" charset="0"/>
              <a:buNone/>
            </a:pPr>
            <a:r>
              <a:rPr lang="en-US" sz="1800" dirty="0" smtClean="0"/>
              <a:t>Across the Mid-Atlantic and Southwest U.S., we have begun collecting and analyzing water samples for:</a:t>
            </a:r>
          </a:p>
          <a:p>
            <a:pPr>
              <a:buFontTx/>
              <a:buChar char="-"/>
            </a:pPr>
            <a:r>
              <a:rPr lang="en-US" sz="1800" dirty="0" smtClean="0"/>
              <a:t>Chemical and physical water quality</a:t>
            </a:r>
          </a:p>
          <a:p>
            <a:pPr>
              <a:buFontTx/>
              <a:buChar char="-"/>
            </a:pPr>
            <a:r>
              <a:rPr lang="en-US" sz="1800" dirty="0" smtClean="0"/>
              <a:t>Bacterial indicators of fecal contamination</a:t>
            </a:r>
          </a:p>
          <a:p>
            <a:pPr>
              <a:buFontTx/>
              <a:buChar char="-"/>
            </a:pPr>
            <a:r>
              <a:rPr lang="en-US" sz="1800" dirty="0" smtClean="0"/>
              <a:t>Bacterial pathogens</a:t>
            </a:r>
          </a:p>
          <a:p>
            <a:pPr>
              <a:buFontTx/>
              <a:buChar char="-"/>
            </a:pPr>
            <a:r>
              <a:rPr lang="en-US" sz="1800" dirty="0" smtClean="0"/>
              <a:t>Total bacterial communities (using next-generation sequencing)</a:t>
            </a:r>
          </a:p>
          <a:p>
            <a:pPr>
              <a:buFontTx/>
              <a:buChar char="-"/>
            </a:pPr>
            <a:r>
              <a:rPr lang="en-US" sz="1800" dirty="0" smtClean="0"/>
              <a:t>PPCPs (Pharmaceuticals and personal care products)</a:t>
            </a:r>
          </a:p>
          <a:p>
            <a:pPr>
              <a:buFontTx/>
              <a:buChar char="-"/>
            </a:pPr>
            <a:endParaRPr lang="en-US" sz="1800" dirty="0"/>
          </a:p>
        </p:txBody>
      </p:sp>
      <p:sp>
        <p:nvSpPr>
          <p:cNvPr id="11" name="Content Placeholder 2"/>
          <p:cNvSpPr txBox="1">
            <a:spLocks/>
          </p:cNvSpPr>
          <p:nvPr/>
        </p:nvSpPr>
        <p:spPr>
          <a:xfrm>
            <a:off x="4842" y="4901576"/>
            <a:ext cx="5775798" cy="129784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smtClean="0"/>
              <a:t>Results / Outcomes:</a:t>
            </a:r>
          </a:p>
          <a:p>
            <a:pPr marL="0" indent="0">
              <a:buFont typeface="Arial" panose="020B0604020202020204" pitchFamily="34" charset="0"/>
              <a:buNone/>
            </a:pPr>
            <a:r>
              <a:rPr lang="en-US" sz="1600" dirty="0" smtClean="0"/>
              <a:t>Sampling began in September 2016 and will continue throughout the duration of the grant (4 years). In Spring 2017, we will begin field studies using nontraditional irrigation water to grow food crops. </a:t>
            </a:r>
          </a:p>
        </p:txBody>
      </p:sp>
      <p:cxnSp>
        <p:nvCxnSpPr>
          <p:cNvPr id="14" name="Straight Connector 13"/>
          <p:cNvCxnSpPr/>
          <p:nvPr/>
        </p:nvCxnSpPr>
        <p:spPr>
          <a:xfrm flipV="1">
            <a:off x="0" y="1176342"/>
            <a:ext cx="9144000" cy="68454"/>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6"/>
          <a:srcRect b="7707"/>
          <a:stretch/>
        </p:blipFill>
        <p:spPr>
          <a:xfrm>
            <a:off x="5780640" y="2313363"/>
            <a:ext cx="3277708" cy="846397"/>
          </a:xfrm>
          <a:prstGeom prst="rect">
            <a:avLst/>
          </a:prstGeom>
        </p:spPr>
      </p:pic>
      <p:sp>
        <p:nvSpPr>
          <p:cNvPr id="20" name="TextBox 19"/>
          <p:cNvSpPr txBox="1"/>
          <p:nvPr/>
        </p:nvSpPr>
        <p:spPr>
          <a:xfrm>
            <a:off x="5866384" y="5712080"/>
            <a:ext cx="3412511" cy="646331"/>
          </a:xfrm>
          <a:prstGeom prst="rect">
            <a:avLst/>
          </a:prstGeom>
          <a:noFill/>
        </p:spPr>
        <p:txBody>
          <a:bodyPr wrap="square" rtlCol="0">
            <a:spAutoFit/>
          </a:bodyPr>
          <a:lstStyle/>
          <a:p>
            <a:r>
              <a:rPr lang="en-US" smtClean="0">
                <a:hlinkClick r:id="rId7"/>
              </a:rPr>
              <a:t>http</a:t>
            </a:r>
            <a:r>
              <a:rPr lang="en-US" dirty="0">
                <a:hlinkClick r:id="rId7"/>
              </a:rPr>
              <a:t>://conservewaterforfood.org</a:t>
            </a:r>
            <a:r>
              <a:rPr lang="en-US" dirty="0"/>
              <a:t> </a:t>
            </a:r>
          </a:p>
          <a:p>
            <a:endParaRPr lang="en-US" dirty="0"/>
          </a:p>
        </p:txBody>
      </p:sp>
    </p:spTree>
    <p:extLst>
      <p:ext uri="{BB962C8B-B14F-4D97-AF65-F5344CB8AC3E}">
        <p14:creationId xmlns:p14="http://schemas.microsoft.com/office/powerpoint/2010/main" val="662829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0865"/>
            <a:ext cx="9144001" cy="1177471"/>
          </a:xfrm>
        </p:spPr>
        <p:txBody>
          <a:bodyPr anchor="t">
            <a:noAutofit/>
          </a:bodyPr>
          <a:lstStyle/>
          <a:p>
            <a:pPr algn="ctr">
              <a:lnSpc>
                <a:spcPct val="100000"/>
              </a:lnSpc>
            </a:pPr>
            <a:r>
              <a:rPr lang="en-US" sz="2000" b="1" dirty="0" smtClean="0">
                <a:latin typeface="+mn-lt"/>
              </a:rPr>
              <a:t>“Occurrence </a:t>
            </a:r>
            <a:r>
              <a:rPr lang="en-US" sz="2000" b="1" dirty="0">
                <a:latin typeface="+mn-lt"/>
              </a:rPr>
              <a:t>of </a:t>
            </a:r>
            <a:r>
              <a:rPr lang="en-US" sz="2000" b="1" i="1" dirty="0" smtClean="0">
                <a:latin typeface="+mn-lt"/>
              </a:rPr>
              <a:t>Listeria monocytogenes </a:t>
            </a:r>
            <a:r>
              <a:rPr lang="en-US" sz="2000" b="1" dirty="0">
                <a:latin typeface="+mn-lt"/>
              </a:rPr>
              <a:t>in </a:t>
            </a:r>
            <a:r>
              <a:rPr lang="en-US" sz="2000" b="1" dirty="0" smtClean="0">
                <a:latin typeface="+mn-lt"/>
              </a:rPr>
              <a:t>produce packing </a:t>
            </a:r>
            <a:r>
              <a:rPr lang="en-US" sz="2000" b="1" dirty="0">
                <a:latin typeface="+mn-lt"/>
              </a:rPr>
              <a:t>and </a:t>
            </a:r>
            <a:r>
              <a:rPr lang="en-US" sz="2000" b="1" dirty="0" smtClean="0">
                <a:latin typeface="+mn-lt"/>
              </a:rPr>
              <a:t>processing facilities”</a:t>
            </a:r>
            <a:r>
              <a:rPr lang="en-US" sz="400" b="1" dirty="0" smtClean="0">
                <a:latin typeface="+mn-lt"/>
              </a:rPr>
              <a:t/>
            </a:r>
            <a:br>
              <a:rPr lang="en-US" sz="400" b="1" dirty="0" smtClean="0">
                <a:latin typeface="+mn-lt"/>
              </a:rPr>
            </a:br>
            <a:r>
              <a:rPr lang="en-US" sz="200" b="1" dirty="0" smtClean="0"/>
              <a:t/>
            </a:r>
            <a:br>
              <a:rPr lang="en-US" sz="200" b="1" dirty="0" smtClean="0"/>
            </a:br>
            <a:r>
              <a:rPr lang="en-US" sz="1600" b="1" dirty="0" smtClean="0"/>
              <a:t>Luke F. LaBorde, Penn State Food Science Dept., lfl5@psu.edu</a:t>
            </a:r>
            <a:br>
              <a:rPr lang="en-US" sz="1600" b="1" dirty="0" smtClean="0"/>
            </a:br>
            <a:r>
              <a:rPr lang="en-US" sz="1600" b="1" dirty="0" smtClean="0"/>
              <a:t>Funding: Mushroom and apple commodity orgs., USDA SCBG, FDA</a:t>
            </a:r>
            <a:endParaRPr lang="en-US" sz="1600" b="1" dirty="0"/>
          </a:p>
        </p:txBody>
      </p:sp>
      <p:sp>
        <p:nvSpPr>
          <p:cNvPr id="3" name="Content Placeholder 2"/>
          <p:cNvSpPr>
            <a:spLocks noGrp="1"/>
          </p:cNvSpPr>
          <p:nvPr>
            <p:ph idx="1"/>
          </p:nvPr>
        </p:nvSpPr>
        <p:spPr>
          <a:xfrm>
            <a:off x="0" y="1210154"/>
            <a:ext cx="6120881" cy="1104364"/>
          </a:xfrm>
        </p:spPr>
        <p:txBody>
          <a:bodyPr>
            <a:normAutofit/>
          </a:bodyPr>
          <a:lstStyle/>
          <a:p>
            <a:pPr marL="0" indent="0">
              <a:buNone/>
            </a:pPr>
            <a:r>
              <a:rPr lang="en-US" sz="1800" b="1" u="sng" dirty="0" smtClean="0"/>
              <a:t>Issue: </a:t>
            </a:r>
            <a:r>
              <a:rPr lang="en-US" sz="1800" dirty="0" smtClean="0"/>
              <a:t>Listeriosis outbreaks and recalls traced to fresh produce contaminated with </a:t>
            </a:r>
            <a:r>
              <a:rPr lang="en-US" sz="1800" i="1" dirty="0" smtClean="0"/>
              <a:t>Listeria</a:t>
            </a:r>
            <a:r>
              <a:rPr lang="en-US" sz="1800" dirty="0" smtClean="0"/>
              <a:t> are increasing. We need to understand how this pathogen gets into facilities, where it becomes established, and how to eradicate it. </a:t>
            </a:r>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56727" y="6356500"/>
            <a:ext cx="4387273"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7921690" y="348348"/>
            <a:ext cx="1222310" cy="738664"/>
          </a:xfrm>
          <a:prstGeom prst="rect">
            <a:avLst/>
          </a:prstGeom>
          <a:noFill/>
        </p:spPr>
        <p:txBody>
          <a:bodyPr wrap="square" rtlCol="0">
            <a:spAutoFit/>
          </a:bodyPr>
          <a:lstStyle/>
          <a:p>
            <a:pPr algn="ctr"/>
            <a:r>
              <a:rPr lang="en-US" sz="1400" dirty="0" smtClean="0"/>
              <a:t>Completed and in progress</a:t>
            </a:r>
            <a:endParaRPr lang="en-US" sz="1400" dirty="0"/>
          </a:p>
        </p:txBody>
      </p:sp>
      <p:sp>
        <p:nvSpPr>
          <p:cNvPr id="10" name="Content Placeholder 2"/>
          <p:cNvSpPr txBox="1">
            <a:spLocks/>
          </p:cNvSpPr>
          <p:nvPr/>
        </p:nvSpPr>
        <p:spPr>
          <a:xfrm>
            <a:off x="-23871" y="2258416"/>
            <a:ext cx="5843397" cy="1055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u="sng" dirty="0" smtClean="0"/>
              <a:t>Methods: </a:t>
            </a:r>
            <a:r>
              <a:rPr lang="en-US" sz="1800" dirty="0" smtClean="0"/>
              <a:t>NFC surfaces were sampled at multiple sites over a 1 year period. </a:t>
            </a:r>
            <a:r>
              <a:rPr lang="en-US" sz="1800" i="1" dirty="0" smtClean="0"/>
              <a:t>L. monocytogenes</a:t>
            </a:r>
            <a:r>
              <a:rPr lang="en-US" sz="1800" dirty="0" smtClean="0"/>
              <a:t> occurrence was determined using standard enrichment and plating procedures.</a:t>
            </a:r>
            <a:endParaRPr lang="en-US" sz="1800" dirty="0"/>
          </a:p>
        </p:txBody>
      </p:sp>
      <p:sp>
        <p:nvSpPr>
          <p:cNvPr id="11" name="Content Placeholder 2"/>
          <p:cNvSpPr txBox="1">
            <a:spLocks/>
          </p:cNvSpPr>
          <p:nvPr/>
        </p:nvSpPr>
        <p:spPr>
          <a:xfrm>
            <a:off x="0" y="3431170"/>
            <a:ext cx="5928360" cy="3264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b="1" u="sng" dirty="0" smtClean="0"/>
              <a:t>Results:  </a:t>
            </a:r>
            <a:r>
              <a:rPr lang="en-US" sz="1800" b="1" dirty="0" smtClean="0"/>
              <a:t>1)         2)     </a:t>
            </a:r>
          </a:p>
          <a:p>
            <a:pPr marL="60325" indent="-60325">
              <a:spcBef>
                <a:spcPts val="0"/>
              </a:spcBef>
              <a:buNone/>
            </a:pPr>
            <a:r>
              <a:rPr lang="en-US" sz="1800" b="1" dirty="0" smtClean="0"/>
              <a:t>1) </a:t>
            </a:r>
            <a:r>
              <a:rPr lang="en-US" sz="1800" dirty="0" smtClean="0"/>
              <a:t>18.8</a:t>
            </a:r>
            <a:r>
              <a:rPr lang="en-US" sz="1800" dirty="0"/>
              <a:t>% </a:t>
            </a:r>
            <a:r>
              <a:rPr lang="en-US" sz="1800" dirty="0" smtClean="0"/>
              <a:t>of mushroom facility samples (N=255) were positive for </a:t>
            </a:r>
            <a:r>
              <a:rPr lang="en-US" sz="1800" i="1" dirty="0" smtClean="0"/>
              <a:t>L. monocytogenes</a:t>
            </a:r>
            <a:r>
              <a:rPr lang="en-US" sz="1800" dirty="0" smtClean="0"/>
              <a:t>. A single Lm clone was predominant (93.6%) and persistent at a trench drain and in a wet floor crack. Sanitation improvements between period 2 and 3 led to a significant decrease in Lm + sites. </a:t>
            </a:r>
          </a:p>
          <a:p>
            <a:pPr marL="60325" indent="-60325">
              <a:spcBef>
                <a:spcPts val="0"/>
              </a:spcBef>
              <a:buNone/>
            </a:pPr>
            <a:r>
              <a:rPr lang="en-US" sz="1800" b="1" dirty="0" smtClean="0"/>
              <a:t>2) </a:t>
            </a:r>
            <a:r>
              <a:rPr lang="en-US" sz="1800" dirty="0" smtClean="0"/>
              <a:t>Preliminary </a:t>
            </a:r>
            <a:r>
              <a:rPr lang="en-US" sz="1800" smtClean="0"/>
              <a:t>studies showed </a:t>
            </a:r>
            <a:r>
              <a:rPr lang="en-US" sz="1800" dirty="0" smtClean="0"/>
              <a:t>10-50% of tree fruit </a:t>
            </a:r>
            <a:r>
              <a:rPr lang="en-US" sz="1800" dirty="0"/>
              <a:t>packing house </a:t>
            </a:r>
            <a:r>
              <a:rPr lang="en-US" sz="1800" dirty="0" smtClean="0"/>
              <a:t>NFC surface samples were positive for </a:t>
            </a:r>
            <a:r>
              <a:rPr lang="en-US" sz="1800" i="1" dirty="0" smtClean="0"/>
              <a:t>L. monocytogenes</a:t>
            </a:r>
            <a:r>
              <a:rPr lang="en-US" sz="1800" dirty="0" smtClean="0"/>
              <a:t>. A follow-up year long microbial survey is under way at 3 tree fruit packing houses in PA. </a:t>
            </a:r>
            <a:br>
              <a:rPr lang="en-US" sz="1800" dirty="0" smtClean="0"/>
            </a:br>
            <a:r>
              <a:rPr lang="en-US" sz="1800" dirty="0" smtClean="0"/>
              <a:t>Extension training on sanitation is planned for 2017.</a:t>
            </a:r>
            <a:endParaRPr lang="en-US" sz="2300" dirty="0" smtClean="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928361" y="3673896"/>
            <a:ext cx="3130676" cy="637419"/>
          </a:xfrm>
          <a:prstGeom prst="rect">
            <a:avLst/>
          </a:prstGeom>
          <a:noFill/>
        </p:spPr>
        <p:txBody>
          <a:bodyPr wrap="square" rtlCol="0">
            <a:spAutoFit/>
          </a:bodyPr>
          <a:lstStyle/>
          <a:p>
            <a:pPr>
              <a:lnSpc>
                <a:spcPct val="80000"/>
              </a:lnSpc>
            </a:pPr>
            <a:r>
              <a:rPr lang="en-US" sz="1100" dirty="0" smtClean="0"/>
              <a:t>Predominance and distribution of a persistent </a:t>
            </a:r>
            <a:r>
              <a:rPr lang="en-US" sz="1100" i="1" dirty="0" smtClean="0"/>
              <a:t>Listeria monocytogenes</a:t>
            </a:r>
            <a:r>
              <a:rPr lang="en-US" sz="1100" dirty="0" smtClean="0"/>
              <a:t> clone in a commercial fresh mushroom processing environment. 2015. J. Food Protect. 78:1988-1998.</a:t>
            </a:r>
            <a:endParaRPr lang="en-US" sz="1100" dirty="0"/>
          </a:p>
        </p:txBody>
      </p:sp>
      <p:sp>
        <p:nvSpPr>
          <p:cNvPr id="7" name="TextBox 6"/>
          <p:cNvSpPr txBox="1"/>
          <p:nvPr/>
        </p:nvSpPr>
        <p:spPr>
          <a:xfrm>
            <a:off x="2620010" y="819866"/>
            <a:ext cx="4716780" cy="338554"/>
          </a:xfrm>
          <a:prstGeom prst="rect">
            <a:avLst/>
          </a:prstGeom>
          <a:noFill/>
        </p:spPr>
        <p:txBody>
          <a:bodyPr wrap="square" rtlCol="0">
            <a:spAutoFit/>
          </a:bodyPr>
          <a:lstStyle/>
          <a:p>
            <a:r>
              <a:rPr lang="en-US" sz="1600" b="1" dirty="0">
                <a:latin typeface="+mj-lt"/>
              </a:rPr>
              <a:t>http://foodscience.psu.edu/directory/lfl5</a:t>
            </a:r>
          </a:p>
        </p:txBody>
      </p:sp>
      <p:grpSp>
        <p:nvGrpSpPr>
          <p:cNvPr id="23" name="Group 22"/>
          <p:cNvGrpSpPr/>
          <p:nvPr/>
        </p:nvGrpSpPr>
        <p:grpSpPr>
          <a:xfrm>
            <a:off x="5928360" y="1315437"/>
            <a:ext cx="3130677" cy="2350416"/>
            <a:chOff x="5928360" y="1315437"/>
            <a:chExt cx="3130677" cy="2350416"/>
          </a:xfrm>
        </p:grpSpPr>
        <p:pic>
          <p:nvPicPr>
            <p:cNvPr id="4" name="Picture 3"/>
            <p:cNvPicPr>
              <a:picLocks noChangeAspect="1"/>
            </p:cNvPicPr>
            <p:nvPr/>
          </p:nvPicPr>
          <p:blipFill>
            <a:blip r:embed="rId4"/>
            <a:stretch>
              <a:fillRect/>
            </a:stretch>
          </p:blipFill>
          <p:spPr>
            <a:xfrm>
              <a:off x="5928360" y="1315437"/>
              <a:ext cx="3130677" cy="2350416"/>
            </a:xfrm>
            <a:prstGeom prst="rect">
              <a:avLst/>
            </a:prstGeom>
            <a:ln>
              <a:solidFill>
                <a:schemeClr val="tx1"/>
              </a:solidFill>
            </a:ln>
          </p:spPr>
        </p:pic>
        <p:sp>
          <p:nvSpPr>
            <p:cNvPr id="13" name="Oval 12"/>
            <p:cNvSpPr/>
            <p:nvPr/>
          </p:nvSpPr>
          <p:spPr>
            <a:xfrm>
              <a:off x="7061200" y="214079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403340" y="281852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837" y="411372"/>
            <a:ext cx="612616" cy="612616"/>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3250" b="94417" l="18700" r="82100"/>
                    </a14:imgEffect>
                  </a14:imgLayer>
                </a14:imgProps>
              </a:ext>
            </a:extLst>
          </a:blip>
          <a:stretch>
            <a:fillRect/>
          </a:stretch>
        </p:blipFill>
        <p:spPr>
          <a:xfrm>
            <a:off x="1855033" y="3462283"/>
            <a:ext cx="342900" cy="27432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3837" y="3462283"/>
            <a:ext cx="274320" cy="274320"/>
          </a:xfrm>
          <a:prstGeom prst="rect">
            <a:avLst/>
          </a:prstGeom>
          <a:ln>
            <a:noFill/>
          </a:ln>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2661" y="1374744"/>
            <a:ext cx="365760" cy="365760"/>
          </a:xfrm>
          <a:prstGeom prst="rect">
            <a:avLst/>
          </a:prstGeom>
        </p:spPr>
      </p:pic>
      <p:pic>
        <p:nvPicPr>
          <p:cNvPr id="12" name="Picture 11"/>
          <p:cNvPicPr>
            <a:picLocks noChangeAspect="1"/>
          </p:cNvPicPr>
          <p:nvPr/>
        </p:nvPicPr>
        <p:blipFill>
          <a:blip r:embed="rId10"/>
          <a:stretch>
            <a:fillRect/>
          </a:stretch>
        </p:blipFill>
        <p:spPr>
          <a:xfrm>
            <a:off x="6324209" y="4508770"/>
            <a:ext cx="2025162" cy="1228891"/>
          </a:xfrm>
          <a:prstGeom prst="rect">
            <a:avLst/>
          </a:prstGeom>
          <a:ln>
            <a:solidFill>
              <a:schemeClr val="tx1"/>
            </a:solidFill>
          </a:ln>
        </p:spPr>
      </p:pic>
      <p:sp>
        <p:nvSpPr>
          <p:cNvPr id="24" name="TextBox 23"/>
          <p:cNvSpPr txBox="1"/>
          <p:nvPr/>
        </p:nvSpPr>
        <p:spPr>
          <a:xfrm>
            <a:off x="6324209" y="5753186"/>
            <a:ext cx="1988070" cy="363176"/>
          </a:xfrm>
          <a:prstGeom prst="rect">
            <a:avLst/>
          </a:prstGeom>
          <a:noFill/>
        </p:spPr>
        <p:txBody>
          <a:bodyPr wrap="square" rtlCol="0">
            <a:spAutoFit/>
          </a:bodyPr>
          <a:lstStyle/>
          <a:p>
            <a:pPr>
              <a:lnSpc>
                <a:spcPct val="80000"/>
              </a:lnSpc>
            </a:pPr>
            <a:r>
              <a:rPr lang="en-US" sz="1100" dirty="0" smtClean="0"/>
              <a:t>Preliminary higher frequency locations for </a:t>
            </a:r>
            <a:r>
              <a:rPr lang="en-US" sz="1100" i="1" dirty="0" smtClean="0"/>
              <a:t>L. monocytogenes </a:t>
            </a:r>
            <a:endParaRPr lang="en-US" sz="1100" i="1" dirty="0"/>
          </a:p>
        </p:txBody>
      </p:sp>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3250" b="94417" l="18700" r="82100"/>
                    </a14:imgEffect>
                  </a14:imgLayer>
                </a14:imgProps>
              </a:ext>
            </a:extLst>
          </a:blip>
          <a:stretch>
            <a:fillRect/>
          </a:stretch>
        </p:blipFill>
        <p:spPr>
          <a:xfrm>
            <a:off x="5892281" y="4423385"/>
            <a:ext cx="457200" cy="365760"/>
          </a:xfrm>
          <a:prstGeom prst="rect">
            <a:avLst/>
          </a:prstGeom>
        </p:spPr>
      </p:pic>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backgroundRemoval t="3250" b="94417" l="18700" r="82100"/>
                    </a14:imgEffect>
                  </a14:imgLayer>
                </a14:imgProps>
              </a:ext>
            </a:extLst>
          </a:blip>
          <a:stretch>
            <a:fillRect/>
          </a:stretch>
        </p:blipFill>
        <p:spPr>
          <a:xfrm>
            <a:off x="7286340" y="443360"/>
            <a:ext cx="685800" cy="548640"/>
          </a:xfrm>
          <a:prstGeom prst="rect">
            <a:avLst/>
          </a:prstGeom>
        </p:spPr>
      </p:pic>
    </p:spTree>
    <p:extLst>
      <p:ext uri="{BB962C8B-B14F-4D97-AF65-F5344CB8AC3E}">
        <p14:creationId xmlns:p14="http://schemas.microsoft.com/office/powerpoint/2010/main" val="1047601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129"/>
            <a:ext cx="7496630" cy="1177471"/>
          </a:xfrm>
        </p:spPr>
        <p:txBody>
          <a:bodyPr anchor="t">
            <a:normAutofit fontScale="90000"/>
          </a:bodyPr>
          <a:lstStyle/>
          <a:p>
            <a:r>
              <a:rPr lang="en-US" sz="2000" b="1" dirty="0" smtClean="0"/>
              <a:t>Expanding Food Safety Outreach and Education to Small and Mid-sized Farms in NY and VT</a:t>
            </a:r>
            <a:r>
              <a:rPr lang="en-US" sz="3600" b="1" dirty="0" smtClean="0"/>
              <a:t/>
            </a:r>
            <a:br>
              <a:rPr lang="en-US" sz="3600" b="1" dirty="0" smtClean="0"/>
            </a:br>
            <a:r>
              <a:rPr lang="en-US" sz="2400" b="1" dirty="0" smtClean="0"/>
              <a:t>Andy Fellenz, NOFA-NY, </a:t>
            </a:r>
            <a:r>
              <a:rPr lang="en-US" sz="2400" b="1" dirty="0" smtClean="0">
                <a:hlinkClick r:id="rId3"/>
              </a:rPr>
              <a:t>andy@nofany.org</a:t>
            </a:r>
            <a:r>
              <a:rPr lang="en-US" sz="2400" b="1" dirty="0" smtClean="0"/>
              <a:t/>
            </a:r>
            <a:br>
              <a:rPr lang="en-US" sz="2400" b="1" dirty="0" smtClean="0"/>
            </a:br>
            <a:r>
              <a:rPr lang="en-US" sz="2400" b="1" dirty="0" smtClean="0"/>
              <a:t>USDA-NIFA, FSOP</a:t>
            </a:r>
            <a:endParaRPr lang="en-US" sz="2400" b="1" dirty="0"/>
          </a:p>
        </p:txBody>
      </p:sp>
      <p:sp>
        <p:nvSpPr>
          <p:cNvPr id="3" name="Content Placeholder 2"/>
          <p:cNvSpPr>
            <a:spLocks noGrp="1"/>
          </p:cNvSpPr>
          <p:nvPr>
            <p:ph idx="1"/>
          </p:nvPr>
        </p:nvSpPr>
        <p:spPr>
          <a:xfrm>
            <a:off x="1" y="1176342"/>
            <a:ext cx="9144000" cy="1651525"/>
          </a:xfrm>
        </p:spPr>
        <p:txBody>
          <a:bodyPr>
            <a:normAutofit/>
          </a:bodyPr>
          <a:lstStyle/>
          <a:p>
            <a:pPr marL="0" indent="0">
              <a:buNone/>
            </a:pPr>
            <a:r>
              <a:rPr lang="en-US" dirty="0" smtClean="0"/>
              <a:t>Problem Statement / Issue Definition:</a:t>
            </a:r>
          </a:p>
          <a:p>
            <a:pPr marL="0" indent="0">
              <a:buNone/>
            </a:pPr>
            <a:r>
              <a:rPr lang="en-US" sz="1800" dirty="0" smtClean="0"/>
              <a:t>Provide fresh produce farms with farm food safety training as outlined by FSMA.  Expand educational outreach to small and midsized farms, including FSMA exempt farms.  Provide training to fresh produce buyers for smaller organizations.  Identify synergies between the NOP, FSMA, GAPs, and VT CAPs.  Train Organic inspectors in VT CAPs to enable dual inspections</a:t>
            </a:r>
            <a:endParaRPr lang="en-US" sz="18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719782" y="6356500"/>
            <a:ext cx="4424218" cy="369332"/>
          </a:xfrm>
          <a:prstGeom prst="rect">
            <a:avLst/>
          </a:prstGeom>
          <a:noFill/>
        </p:spPr>
        <p:txBody>
          <a:bodyPr wrap="square" rtlCol="0">
            <a:spAutoFit/>
          </a:bodyPr>
          <a:lstStyle/>
          <a:p>
            <a:pPr algn="r"/>
            <a:r>
              <a:rPr lang="en-US" dirty="0" smtClean="0"/>
              <a:t>Regional Roundtable – October 14, 2016</a:t>
            </a:r>
            <a:endParaRPr lang="en-US" dirty="0"/>
          </a:p>
        </p:txBody>
      </p:sp>
      <p:sp>
        <p:nvSpPr>
          <p:cNvPr id="9" name="TextBox 8"/>
          <p:cNvSpPr txBox="1"/>
          <p:nvPr/>
        </p:nvSpPr>
        <p:spPr>
          <a:xfrm>
            <a:off x="5780640" y="-1129"/>
            <a:ext cx="3363360" cy="369332"/>
          </a:xfrm>
          <a:prstGeom prst="rect">
            <a:avLst/>
          </a:prstGeom>
          <a:noFill/>
        </p:spPr>
        <p:txBody>
          <a:bodyPr wrap="square" rtlCol="0">
            <a:spAutoFit/>
          </a:bodyPr>
          <a:lstStyle/>
          <a:p>
            <a:pPr algn="r"/>
            <a:r>
              <a:rPr lang="en-US" dirty="0" smtClean="0"/>
              <a:t>Active</a:t>
            </a:r>
            <a:endParaRPr lang="en-US" dirty="0"/>
          </a:p>
        </p:txBody>
      </p:sp>
      <p:sp>
        <p:nvSpPr>
          <p:cNvPr id="10" name="Content Placeholder 2"/>
          <p:cNvSpPr txBox="1">
            <a:spLocks/>
          </p:cNvSpPr>
          <p:nvPr/>
        </p:nvSpPr>
        <p:spPr>
          <a:xfrm>
            <a:off x="0" y="2696370"/>
            <a:ext cx="9144000"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Approach / Methods:</a:t>
            </a:r>
          </a:p>
          <a:p>
            <a:pPr marL="0" indent="0">
              <a:buFont typeface="Arial" panose="020B0604020202020204" pitchFamily="34" charset="0"/>
              <a:buNone/>
            </a:pPr>
            <a:r>
              <a:rPr lang="en-US" sz="1800" dirty="0" smtClean="0"/>
              <a:t>A collaborative initiative between NOFA-NY, Cornell, UVM and NOFA-VT to build a strong network of educators, FSMA compliant training materials, resources and curricula to deliver education and technical assistance to the identified target audiences of small and mid-sized farms, food and farm Co-ops, food hubs and other programs.  </a:t>
            </a:r>
            <a:endParaRPr lang="en-US" sz="1800" dirty="0"/>
          </a:p>
        </p:txBody>
      </p:sp>
      <p:sp>
        <p:nvSpPr>
          <p:cNvPr id="11" name="Content Placeholder 2"/>
          <p:cNvSpPr txBox="1">
            <a:spLocks/>
          </p:cNvSpPr>
          <p:nvPr/>
        </p:nvSpPr>
        <p:spPr>
          <a:xfrm>
            <a:off x="4842" y="4343584"/>
            <a:ext cx="9139158"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Results / Outcomes:</a:t>
            </a:r>
          </a:p>
          <a:p>
            <a:pPr marL="0" indent="0">
              <a:buFont typeface="Arial" panose="020B0604020202020204" pitchFamily="34" charset="0"/>
              <a:buNone/>
            </a:pPr>
            <a:r>
              <a:rPr lang="en-US" sz="1800" dirty="0" smtClean="0"/>
              <a:t>Work is just beginning and resources are being mobilized</a:t>
            </a:r>
            <a:endParaRPr lang="en-US" sz="1800" dirty="0"/>
          </a:p>
        </p:txBody>
      </p:sp>
      <p:cxnSp>
        <p:nvCxnSpPr>
          <p:cNvPr id="14" name="Straight Connector 13"/>
          <p:cNvCxnSpPr/>
          <p:nvPr/>
        </p:nvCxnSpPr>
        <p:spPr>
          <a:xfrm>
            <a:off x="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155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14300"/>
            <a:ext cx="9122230" cy="1235782"/>
          </a:xfrm>
        </p:spPr>
        <p:txBody>
          <a:bodyPr anchor="t">
            <a:normAutofit fontScale="90000"/>
          </a:bodyPr>
          <a:lstStyle/>
          <a:p>
            <a:r>
              <a:rPr lang="en-US" sz="2700" b="1" dirty="0" smtClean="0">
                <a:latin typeface="Avenir Next" charset="0"/>
                <a:ea typeface="Avenir Next" charset="0"/>
                <a:cs typeface="Avenir Next" charset="0"/>
              </a:rPr>
              <a:t>Local </a:t>
            </a:r>
            <a:r>
              <a:rPr lang="en-US" sz="2700" b="1" dirty="0">
                <a:latin typeface="Avenir Next" charset="0"/>
                <a:ea typeface="Avenir Next" charset="0"/>
                <a:cs typeface="Avenir Next" charset="0"/>
              </a:rPr>
              <a:t>Food Producer Outreach, Education, and Training to Enhance Food Safety and </a:t>
            </a:r>
            <a:r>
              <a:rPr lang="en-US" sz="2700" b="1" dirty="0" smtClean="0">
                <a:latin typeface="Avenir Next" charset="0"/>
                <a:ea typeface="Avenir Next" charset="0"/>
                <a:cs typeface="Avenir Next" charset="0"/>
              </a:rPr>
              <a:t>FSMA Compliance </a:t>
            </a:r>
            <a:r>
              <a:rPr lang="en-US" sz="2400" b="1" dirty="0" smtClean="0"/>
              <a:t/>
            </a:r>
            <a:br>
              <a:rPr lang="en-US" sz="2400" b="1" dirty="0" smtClean="0"/>
            </a:br>
            <a:r>
              <a:rPr lang="en-US" sz="1700" dirty="0" smtClean="0">
                <a:latin typeface="Times" charset="0"/>
                <a:ea typeface="Times" charset="0"/>
                <a:cs typeface="Times" charset="0"/>
              </a:rPr>
              <a:t>Roger Noonan, New England Farmers Union; </a:t>
            </a:r>
            <a:r>
              <a:rPr lang="en-US" sz="1700" dirty="0" err="1" smtClean="0">
                <a:latin typeface="Times" charset="0"/>
                <a:ea typeface="Times" charset="0"/>
                <a:cs typeface="Times" charset="0"/>
              </a:rPr>
              <a:t>roger@newenglandfarmersunion.org</a:t>
            </a:r>
            <a:r>
              <a:rPr lang="en-US" sz="1700" dirty="0" smtClean="0">
                <a:latin typeface="Times" charset="0"/>
                <a:ea typeface="Times" charset="0"/>
                <a:cs typeface="Times" charset="0"/>
              </a:rPr>
              <a:t/>
            </a:r>
            <a:br>
              <a:rPr lang="en-US" sz="1700" dirty="0" smtClean="0">
                <a:latin typeface="Times" charset="0"/>
                <a:ea typeface="Times" charset="0"/>
                <a:cs typeface="Times" charset="0"/>
              </a:rPr>
            </a:br>
            <a:r>
              <a:rPr lang="en-US" sz="1700" dirty="0" smtClean="0">
                <a:latin typeface="Times" charset="0"/>
                <a:ea typeface="Times" charset="0"/>
                <a:cs typeface="Times" charset="0"/>
              </a:rPr>
              <a:t>Funding: Food and Drug Administration (FDA)</a:t>
            </a:r>
            <a:endParaRPr lang="en-US" sz="1700" dirty="0">
              <a:latin typeface="Times" charset="0"/>
              <a:ea typeface="Times" charset="0"/>
              <a:cs typeface="Times" charset="0"/>
            </a:endParaRPr>
          </a:p>
        </p:txBody>
      </p:sp>
      <p:sp>
        <p:nvSpPr>
          <p:cNvPr id="3" name="Content Placeholder 2"/>
          <p:cNvSpPr>
            <a:spLocks noGrp="1"/>
          </p:cNvSpPr>
          <p:nvPr>
            <p:ph idx="1"/>
          </p:nvPr>
        </p:nvSpPr>
        <p:spPr>
          <a:xfrm>
            <a:off x="-2" y="1352327"/>
            <a:ext cx="9144002" cy="1256092"/>
          </a:xfrm>
        </p:spPr>
        <p:txBody>
          <a:bodyPr>
            <a:normAutofit/>
          </a:bodyPr>
          <a:lstStyle/>
          <a:p>
            <a:pPr marL="0" indent="0">
              <a:buNone/>
            </a:pPr>
            <a:r>
              <a:rPr lang="en-US" sz="2200" b="1" dirty="0" smtClean="0">
                <a:latin typeface="Avenir Book" charset="0"/>
                <a:ea typeface="Avenir Book" charset="0"/>
                <a:cs typeface="Avenir Book" charset="0"/>
              </a:rPr>
              <a:t>Problem / Purpose:</a:t>
            </a:r>
            <a:r>
              <a:rPr lang="en-US" sz="2200" dirty="0">
                <a:latin typeface="Avenir Book" charset="0"/>
                <a:ea typeface="Avenir Book" charset="0"/>
                <a:cs typeface="Avenir Book" charset="0"/>
              </a:rPr>
              <a:t> </a:t>
            </a:r>
            <a:r>
              <a:rPr lang="en-US" sz="1700" dirty="0" smtClean="0">
                <a:latin typeface="Times" charset="0"/>
                <a:ea typeface="Times" charset="0"/>
                <a:cs typeface="Times" charset="0"/>
              </a:rPr>
              <a:t>Local food </a:t>
            </a:r>
            <a:r>
              <a:rPr lang="en-US" sz="1700" dirty="0">
                <a:latin typeface="Times" charset="0"/>
                <a:ea typeface="Times" charset="0"/>
                <a:cs typeface="Times" charset="0"/>
              </a:rPr>
              <a:t>producers and processors </a:t>
            </a:r>
            <a:r>
              <a:rPr lang="en-US" sz="1700" dirty="0" smtClean="0">
                <a:latin typeface="Times" charset="0"/>
                <a:ea typeface="Times" charset="0"/>
                <a:cs typeface="Times" charset="0"/>
              </a:rPr>
              <a:t>need </a:t>
            </a:r>
            <a:r>
              <a:rPr lang="en-US" sz="1700" dirty="0">
                <a:latin typeface="Times" charset="0"/>
                <a:ea typeface="Times" charset="0"/>
                <a:cs typeface="Times" charset="0"/>
              </a:rPr>
              <a:t>food safety education and training </a:t>
            </a:r>
            <a:r>
              <a:rPr lang="en-US" sz="1700" dirty="0" smtClean="0">
                <a:latin typeface="Times" charset="0"/>
                <a:ea typeface="Times" charset="0"/>
                <a:cs typeface="Times" charset="0"/>
              </a:rPr>
              <a:t>on regulatory </a:t>
            </a:r>
            <a:r>
              <a:rPr lang="en-US" sz="1700" dirty="0">
                <a:latin typeface="Times" charset="0"/>
                <a:ea typeface="Times" charset="0"/>
                <a:cs typeface="Times" charset="0"/>
              </a:rPr>
              <a:t>requirements </a:t>
            </a:r>
            <a:r>
              <a:rPr lang="en-US" sz="1700" dirty="0" smtClean="0">
                <a:latin typeface="Times" charset="0"/>
                <a:ea typeface="Times" charset="0"/>
                <a:cs typeface="Times" charset="0"/>
              </a:rPr>
              <a:t>of applicable </a:t>
            </a:r>
            <a:r>
              <a:rPr lang="en-US" sz="1700" dirty="0">
                <a:latin typeface="Times" charset="0"/>
                <a:ea typeface="Times" charset="0"/>
                <a:cs typeface="Times" charset="0"/>
              </a:rPr>
              <a:t>FSMA rules </a:t>
            </a:r>
            <a:r>
              <a:rPr lang="en-US" sz="1700" dirty="0" smtClean="0">
                <a:latin typeface="Times" charset="0"/>
                <a:ea typeface="Times" charset="0"/>
                <a:cs typeface="Times" charset="0"/>
              </a:rPr>
              <a:t>(a) relevant </a:t>
            </a:r>
            <a:r>
              <a:rPr lang="en-US" sz="1700" dirty="0">
                <a:latin typeface="Times" charset="0"/>
                <a:ea typeface="Times" charset="0"/>
                <a:cs typeface="Times" charset="0"/>
              </a:rPr>
              <a:t>to their scale </a:t>
            </a:r>
            <a:r>
              <a:rPr lang="en-US" sz="1700" dirty="0" smtClean="0">
                <a:latin typeface="Times" charset="0"/>
                <a:ea typeface="Times" charset="0"/>
                <a:cs typeface="Times" charset="0"/>
              </a:rPr>
              <a:t>of production </a:t>
            </a:r>
            <a:r>
              <a:rPr lang="en-US" sz="1700" dirty="0">
                <a:latin typeface="Times" charset="0"/>
                <a:ea typeface="Times" charset="0"/>
                <a:cs typeface="Times" charset="0"/>
              </a:rPr>
              <a:t>and management </a:t>
            </a:r>
            <a:r>
              <a:rPr lang="en-US" sz="1700" dirty="0" smtClean="0">
                <a:latin typeface="Times" charset="0"/>
                <a:ea typeface="Times" charset="0"/>
                <a:cs typeface="Times" charset="0"/>
              </a:rPr>
              <a:t>practices</a:t>
            </a:r>
            <a:r>
              <a:rPr lang="en-US" sz="1700" dirty="0">
                <a:latin typeface="Times" charset="0"/>
                <a:ea typeface="Times" charset="0"/>
                <a:cs typeface="Times" charset="0"/>
              </a:rPr>
              <a:t> </a:t>
            </a:r>
            <a:r>
              <a:rPr lang="en-US" sz="1700" dirty="0" smtClean="0">
                <a:latin typeface="Times" charset="0"/>
                <a:ea typeface="Times" charset="0"/>
                <a:cs typeface="Times" charset="0"/>
              </a:rPr>
              <a:t>and (b) that addresses their limited access to adequate </a:t>
            </a:r>
            <a:r>
              <a:rPr lang="en-US" sz="1700" dirty="0">
                <a:latin typeface="Times" charset="0"/>
                <a:ea typeface="Times" charset="0"/>
                <a:cs typeface="Times" charset="0"/>
              </a:rPr>
              <a:t>and </a:t>
            </a:r>
            <a:r>
              <a:rPr lang="en-US" sz="1700" dirty="0" smtClean="0">
                <a:latin typeface="Times" charset="0"/>
                <a:ea typeface="Times" charset="0"/>
                <a:cs typeface="Times" charset="0"/>
              </a:rPr>
              <a:t>affordable </a:t>
            </a:r>
            <a:r>
              <a:rPr lang="en-US" sz="1700" dirty="0">
                <a:latin typeface="Times" charset="0"/>
                <a:ea typeface="Times" charset="0"/>
                <a:cs typeface="Times" charset="0"/>
              </a:rPr>
              <a:t>food safety training, education, outreach, and </a:t>
            </a:r>
            <a:r>
              <a:rPr lang="en-US" sz="1700" dirty="0" smtClean="0">
                <a:latin typeface="Times" charset="0"/>
                <a:ea typeface="Times" charset="0"/>
                <a:cs typeface="Times" charset="0"/>
              </a:rPr>
              <a:t>technical assistance</a:t>
            </a:r>
            <a:r>
              <a:rPr lang="en-US" sz="1700" dirty="0">
                <a:latin typeface="Times" charset="0"/>
                <a:ea typeface="Times" charset="0"/>
                <a:cs typeface="Times" charset="0"/>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978400" y="6356500"/>
            <a:ext cx="4165600" cy="338554"/>
          </a:xfrm>
          <a:prstGeom prst="rect">
            <a:avLst/>
          </a:prstGeom>
          <a:noFill/>
        </p:spPr>
        <p:txBody>
          <a:bodyPr wrap="square" rtlCol="0">
            <a:spAutoFit/>
          </a:bodyPr>
          <a:lstStyle/>
          <a:p>
            <a:pPr algn="r"/>
            <a:r>
              <a:rPr lang="en-US" sz="1600" dirty="0" smtClean="0">
                <a:latin typeface="Times" charset="0"/>
                <a:ea typeface="Times" charset="0"/>
                <a:cs typeface="Times" charset="0"/>
              </a:rPr>
              <a:t>Regional Roundtable – October 14, 2016</a:t>
            </a:r>
            <a:endParaRPr lang="en-US" sz="1600" dirty="0">
              <a:latin typeface="Times" charset="0"/>
              <a:ea typeface="Times" charset="0"/>
              <a:cs typeface="Times" charset="0"/>
            </a:endParaRPr>
          </a:p>
        </p:txBody>
      </p:sp>
      <p:sp>
        <p:nvSpPr>
          <p:cNvPr id="10" name="Content Placeholder 2"/>
          <p:cNvSpPr txBox="1">
            <a:spLocks/>
          </p:cNvSpPr>
          <p:nvPr/>
        </p:nvSpPr>
        <p:spPr>
          <a:xfrm>
            <a:off x="-4" y="2660033"/>
            <a:ext cx="8693179" cy="8546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smtClean="0">
              <a:latin typeface="Times" charset="0"/>
              <a:ea typeface="Times" charset="0"/>
              <a:cs typeface="Times" charset="0"/>
            </a:endParaRPr>
          </a:p>
        </p:txBody>
      </p:sp>
      <p:sp>
        <p:nvSpPr>
          <p:cNvPr id="11" name="Content Placeholder 2"/>
          <p:cNvSpPr txBox="1">
            <a:spLocks/>
          </p:cNvSpPr>
          <p:nvPr/>
        </p:nvSpPr>
        <p:spPr>
          <a:xfrm>
            <a:off x="-4" y="4502966"/>
            <a:ext cx="8693178" cy="956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latin typeface="Avenir Book" charset="0"/>
                <a:ea typeface="Avenir Book" charset="0"/>
                <a:cs typeface="Avenir Book" charset="0"/>
              </a:rPr>
              <a:t>Results / Outcomes: </a:t>
            </a:r>
            <a:r>
              <a:rPr lang="en-US" sz="1700" dirty="0" smtClean="0">
                <a:latin typeface="Times New Roman" charset="0"/>
                <a:ea typeface="Times New Roman" charset="0"/>
                <a:cs typeface="Times New Roman" charset="0"/>
              </a:rPr>
              <a:t>Improved stakeholder awareness, compliance, and implementation of FSMA regulatory requirements, leading to decreased costs for stakeholders and improved public health and safety</a:t>
            </a:r>
            <a:endParaRPr lang="en-US" sz="1700" dirty="0">
              <a:latin typeface="Times" charset="0"/>
              <a:ea typeface="Times" charset="0"/>
              <a:cs typeface="Times" charset="0"/>
            </a:endParaRPr>
          </a:p>
        </p:txBody>
      </p:sp>
      <p:cxnSp>
        <p:nvCxnSpPr>
          <p:cNvPr id="14" name="Straight Connector 13"/>
          <p:cNvCxnSpPr/>
          <p:nvPr/>
        </p:nvCxnSpPr>
        <p:spPr>
          <a:xfrm>
            <a:off x="21770" y="1352326"/>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4" y="2566449"/>
            <a:ext cx="9144004" cy="201212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400" b="1" dirty="0" smtClean="0">
                <a:latin typeface="Avenir Book" charset="0"/>
                <a:ea typeface="Avenir Book" charset="0"/>
                <a:cs typeface="Avenir Book" charset="0"/>
              </a:rPr>
              <a:t>Approach / Methods:</a:t>
            </a:r>
            <a:r>
              <a:rPr lang="en-US" sz="2400" dirty="0" smtClean="0">
                <a:latin typeface="Avenir Book" charset="0"/>
                <a:ea typeface="Avenir Book" charset="0"/>
                <a:cs typeface="Avenir Book" charset="0"/>
              </a:rPr>
              <a:t> </a:t>
            </a:r>
          </a:p>
          <a:p>
            <a:r>
              <a:rPr lang="en-US" sz="1800" dirty="0" smtClean="0">
                <a:latin typeface="Times" charset="0"/>
                <a:ea typeface="Times" charset="0"/>
                <a:cs typeface="Times" charset="0"/>
              </a:rPr>
              <a:t>Conduct </a:t>
            </a:r>
            <a:r>
              <a:rPr lang="en-US" sz="1800" dirty="0">
                <a:latin typeface="Times" charset="0"/>
                <a:ea typeface="Times" charset="0"/>
                <a:cs typeface="Times" charset="0"/>
              </a:rPr>
              <a:t>needs </a:t>
            </a:r>
            <a:r>
              <a:rPr lang="en-US" sz="1800" dirty="0" smtClean="0">
                <a:latin typeface="Times" charset="0"/>
                <a:ea typeface="Times" charset="0"/>
                <a:cs typeface="Times" charset="0"/>
              </a:rPr>
              <a:t>assessment: national survey + regional listening sessions</a:t>
            </a:r>
          </a:p>
          <a:p>
            <a:r>
              <a:rPr lang="en-US" sz="1800" dirty="0">
                <a:latin typeface="Times" charset="0"/>
                <a:ea typeface="Times" charset="0"/>
                <a:cs typeface="Times" charset="0"/>
              </a:rPr>
              <a:t>Develop a national framework for communication with collaborators and local food producers </a:t>
            </a:r>
            <a:endParaRPr lang="en-US" sz="1800" dirty="0" smtClean="0">
              <a:latin typeface="Times" charset="0"/>
              <a:ea typeface="Times" charset="0"/>
              <a:cs typeface="Times" charset="0"/>
            </a:endParaRPr>
          </a:p>
          <a:p>
            <a:r>
              <a:rPr lang="en-US" sz="1800" dirty="0" smtClean="0">
                <a:latin typeface="Times" charset="0"/>
                <a:ea typeface="Times" charset="0"/>
                <a:cs typeface="Times" charset="0"/>
              </a:rPr>
              <a:t>Develop </a:t>
            </a:r>
            <a:r>
              <a:rPr lang="en-US" sz="1800" dirty="0">
                <a:latin typeface="Times" charset="0"/>
                <a:ea typeface="Times" charset="0"/>
                <a:cs typeface="Times" charset="0"/>
              </a:rPr>
              <a:t>a national training </a:t>
            </a:r>
            <a:r>
              <a:rPr lang="en-US" sz="1800" dirty="0" smtClean="0">
                <a:latin typeface="Times" charset="0"/>
                <a:ea typeface="Times" charset="0"/>
                <a:cs typeface="Times" charset="0"/>
              </a:rPr>
              <a:t>plan</a:t>
            </a:r>
          </a:p>
          <a:p>
            <a:r>
              <a:rPr lang="en-US" sz="1800" dirty="0" smtClean="0">
                <a:latin typeface="Times" charset="0"/>
                <a:ea typeface="Times" charset="0"/>
                <a:cs typeface="Times" charset="0"/>
              </a:rPr>
              <a:t>Develop and distribute supplementary educational materials</a:t>
            </a:r>
            <a:endParaRPr lang="en-US" sz="1800" dirty="0">
              <a:latin typeface="Times" charset="0"/>
              <a:ea typeface="Times" charset="0"/>
              <a:cs typeface="Times" charset="0"/>
            </a:endParaRPr>
          </a:p>
          <a:p>
            <a:r>
              <a:rPr lang="en-US" sz="1800" dirty="0" smtClean="0">
                <a:latin typeface="Times" charset="0"/>
                <a:ea typeface="Times" charset="0"/>
                <a:cs typeface="Times" charset="0"/>
              </a:rPr>
              <a:t>Outreach to increase awareness, participation</a:t>
            </a:r>
            <a:endParaRPr lang="en-US" sz="1800" dirty="0">
              <a:latin typeface="Times" charset="0"/>
              <a:ea typeface="Times" charset="0"/>
              <a:cs typeface="Times"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924" y="5519059"/>
            <a:ext cx="603250" cy="6032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386" y="5436004"/>
            <a:ext cx="651791" cy="65179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4129" y="5547332"/>
            <a:ext cx="1557498" cy="51857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363" y="5469057"/>
            <a:ext cx="1171563" cy="6694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6667" y="5419688"/>
            <a:ext cx="684424" cy="684424"/>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7307" y="5527858"/>
            <a:ext cx="1105813" cy="454891"/>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0142" y="5574443"/>
            <a:ext cx="1589114" cy="384621"/>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4163" y="5505624"/>
            <a:ext cx="552849" cy="612773"/>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83120" y="5514636"/>
            <a:ext cx="916627" cy="481334"/>
          </a:xfrm>
          <a:prstGeom prst="rect">
            <a:avLst/>
          </a:prstGeom>
        </p:spPr>
      </p:pic>
    </p:spTree>
    <p:extLst>
      <p:ext uri="{BB962C8B-B14F-4D97-AF65-F5344CB8AC3E}">
        <p14:creationId xmlns:p14="http://schemas.microsoft.com/office/powerpoint/2010/main" val="1562401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 y="177570"/>
            <a:ext cx="9122230" cy="985824"/>
          </a:xfrm>
        </p:spPr>
        <p:txBody>
          <a:bodyPr anchor="t">
            <a:normAutofit/>
          </a:bodyPr>
          <a:lstStyle/>
          <a:p>
            <a:r>
              <a:rPr lang="en-US" sz="3000" b="1" dirty="0" smtClean="0">
                <a:latin typeface="Avenir Next Bold"/>
                <a:ea typeface="Avenir Book" charset="0"/>
                <a:cs typeface="Avenir Next Bold"/>
              </a:rPr>
              <a:t>FSMA Producer Outreach in Connecticut</a:t>
            </a:r>
            <a:r>
              <a:rPr lang="en-US" sz="2400" dirty="0" smtClean="0"/>
              <a:t/>
            </a:r>
            <a:br>
              <a:rPr lang="en-US" sz="2400" dirty="0" smtClean="0"/>
            </a:br>
            <a:r>
              <a:rPr lang="en-US" sz="1600" dirty="0" smtClean="0">
                <a:latin typeface="Times" charset="0"/>
                <a:ea typeface="Times" charset="0"/>
                <a:cs typeface="Times" charset="0"/>
              </a:rPr>
              <a:t>Roger Noonan, New England Farmers Union; </a:t>
            </a:r>
            <a:r>
              <a:rPr lang="en-US" sz="1600" dirty="0" err="1" smtClean="0">
                <a:latin typeface="Times" charset="0"/>
                <a:ea typeface="Times" charset="0"/>
                <a:cs typeface="Times" charset="0"/>
              </a:rPr>
              <a:t>roger@newenglandfarmersunion.org</a:t>
            </a:r>
            <a:r>
              <a:rPr lang="en-US" sz="1600" dirty="0" smtClean="0">
                <a:latin typeface="Times" charset="0"/>
                <a:ea typeface="Times" charset="0"/>
                <a:cs typeface="Times" charset="0"/>
              </a:rPr>
              <a:t/>
            </a:r>
            <a:br>
              <a:rPr lang="en-US" sz="1600" dirty="0" smtClean="0">
                <a:latin typeface="Times" charset="0"/>
                <a:ea typeface="Times" charset="0"/>
                <a:cs typeface="Times" charset="0"/>
              </a:rPr>
            </a:br>
            <a:r>
              <a:rPr lang="en-US" sz="1600" dirty="0" smtClean="0">
                <a:latin typeface="Times" charset="0"/>
                <a:ea typeface="Times" charset="0"/>
                <a:cs typeface="Times" charset="0"/>
              </a:rPr>
              <a:t>Funding: USDA-AMS, Specialty Crop Block Grant (SCBG)</a:t>
            </a:r>
            <a:endParaRPr lang="en-US" sz="1600" dirty="0">
              <a:latin typeface="Times" charset="0"/>
              <a:ea typeface="Times" charset="0"/>
              <a:cs typeface="Times" charset="0"/>
            </a:endParaRPr>
          </a:p>
        </p:txBody>
      </p:sp>
      <p:sp>
        <p:nvSpPr>
          <p:cNvPr id="3" name="Content Placeholder 2"/>
          <p:cNvSpPr>
            <a:spLocks noGrp="1"/>
          </p:cNvSpPr>
          <p:nvPr>
            <p:ph idx="1"/>
          </p:nvPr>
        </p:nvSpPr>
        <p:spPr>
          <a:xfrm>
            <a:off x="-2" y="1352326"/>
            <a:ext cx="8779084" cy="1052562"/>
          </a:xfrm>
        </p:spPr>
        <p:txBody>
          <a:bodyPr>
            <a:normAutofit/>
          </a:bodyPr>
          <a:lstStyle/>
          <a:p>
            <a:pPr marL="0" indent="0">
              <a:buNone/>
            </a:pPr>
            <a:r>
              <a:rPr lang="en-US" sz="2400" b="1" dirty="0" smtClean="0">
                <a:latin typeface="Avenir Book" charset="0"/>
                <a:ea typeface="Avenir Book" charset="0"/>
                <a:cs typeface="Avenir Book" charset="0"/>
              </a:rPr>
              <a:t>Problem / Purpose:</a:t>
            </a:r>
            <a:r>
              <a:rPr lang="en-US" sz="2400" dirty="0" smtClean="0">
                <a:latin typeface="Avenir Book" charset="0"/>
                <a:ea typeface="Avenir Book" charset="0"/>
                <a:cs typeface="Avenir Book" charset="0"/>
              </a:rPr>
              <a:t> </a:t>
            </a:r>
            <a:r>
              <a:rPr lang="en-US" sz="1800" dirty="0" smtClean="0">
                <a:latin typeface="Times" charset="0"/>
                <a:ea typeface="Times" charset="0"/>
                <a:cs typeface="Times" charset="0"/>
              </a:rPr>
              <a:t>Minimize impacts to small farms due to FSMA compliance requirements to promote the continued growth of CT’s local food system. New FSMA regulations put small entities at a competitive disadvantage.</a:t>
            </a:r>
            <a:endParaRPr lang="en-US" sz="1800" dirty="0">
              <a:latin typeface="Times" charset="0"/>
              <a:ea typeface="Times" charset="0"/>
              <a:cs typeface="Times"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978400" y="6356500"/>
            <a:ext cx="4165600" cy="338554"/>
          </a:xfrm>
          <a:prstGeom prst="rect">
            <a:avLst/>
          </a:prstGeom>
          <a:noFill/>
        </p:spPr>
        <p:txBody>
          <a:bodyPr wrap="square" rtlCol="0">
            <a:spAutoFit/>
          </a:bodyPr>
          <a:lstStyle/>
          <a:p>
            <a:pPr algn="r"/>
            <a:r>
              <a:rPr lang="en-US" sz="1600" dirty="0" smtClean="0">
                <a:latin typeface="Times" charset="0"/>
                <a:ea typeface="Times" charset="0"/>
                <a:cs typeface="Times" charset="0"/>
              </a:rPr>
              <a:t>Regional Roundtable – October 14, 2016</a:t>
            </a:r>
            <a:endParaRPr lang="en-US" sz="1600" dirty="0">
              <a:latin typeface="Times" charset="0"/>
              <a:ea typeface="Times" charset="0"/>
              <a:cs typeface="Times" charset="0"/>
            </a:endParaRPr>
          </a:p>
        </p:txBody>
      </p:sp>
      <p:sp>
        <p:nvSpPr>
          <p:cNvPr id="10" name="Content Placeholder 2"/>
          <p:cNvSpPr txBox="1">
            <a:spLocks/>
          </p:cNvSpPr>
          <p:nvPr/>
        </p:nvSpPr>
        <p:spPr>
          <a:xfrm>
            <a:off x="-3" y="2407132"/>
            <a:ext cx="8693179" cy="8546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latin typeface="Avenir Book" charset="0"/>
                <a:ea typeface="Avenir Book" charset="0"/>
                <a:cs typeface="Avenir Book" charset="0"/>
              </a:rPr>
              <a:t>Goals:</a:t>
            </a:r>
            <a:r>
              <a:rPr lang="en-US" sz="2400" dirty="0">
                <a:latin typeface="Avenir Book" charset="0"/>
                <a:ea typeface="Avenir Book" charset="0"/>
                <a:cs typeface="Avenir Book" charset="0"/>
              </a:rPr>
              <a:t> </a:t>
            </a:r>
            <a:r>
              <a:rPr lang="en-US" sz="1800" dirty="0" smtClean="0">
                <a:latin typeface="Times" charset="0"/>
                <a:ea typeface="Times" charset="0"/>
                <a:cs typeface="Times" charset="0"/>
              </a:rPr>
              <a:t>Increase awareness of FSMA compliance requirements and facilitate adoption of PSA training and USDA-GAPs.</a:t>
            </a:r>
          </a:p>
        </p:txBody>
      </p:sp>
      <p:sp>
        <p:nvSpPr>
          <p:cNvPr id="11" name="Content Placeholder 2"/>
          <p:cNvSpPr txBox="1">
            <a:spLocks/>
          </p:cNvSpPr>
          <p:nvPr/>
        </p:nvSpPr>
        <p:spPr>
          <a:xfrm>
            <a:off x="-4" y="3963225"/>
            <a:ext cx="8693178" cy="945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latin typeface="Avenir Book" charset="0"/>
                <a:ea typeface="Avenir Book" charset="0"/>
                <a:cs typeface="Avenir Book" charset="0"/>
              </a:rPr>
              <a:t>Results / Outcomes: </a:t>
            </a:r>
            <a:r>
              <a:rPr lang="en-US" sz="1800" dirty="0" smtClean="0">
                <a:latin typeface="Times" charset="0"/>
                <a:ea typeface="Times" charset="0"/>
                <a:cs typeface="Times" charset="0"/>
              </a:rPr>
              <a:t>Forthcoming via pre- and post-meeting survey and on-farm visit feedback form. Impact of outreach will be evaluated on a continuous basis to improve the delivery system.</a:t>
            </a:r>
            <a:endParaRPr lang="en-US" sz="1800" dirty="0">
              <a:latin typeface="Times" charset="0"/>
              <a:ea typeface="Times" charset="0"/>
              <a:cs typeface="Times" charset="0"/>
            </a:endParaRPr>
          </a:p>
        </p:txBody>
      </p:sp>
      <p:cxnSp>
        <p:nvCxnSpPr>
          <p:cNvPr id="14" name="Straight Connector 13"/>
          <p:cNvCxnSpPr/>
          <p:nvPr/>
        </p:nvCxnSpPr>
        <p:spPr>
          <a:xfrm>
            <a:off x="0" y="1212764"/>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4" y="3159531"/>
            <a:ext cx="8693178" cy="844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latin typeface="Avenir Book" charset="0"/>
                <a:ea typeface="Avenir Book" charset="0"/>
                <a:cs typeface="Avenir Book" charset="0"/>
              </a:rPr>
              <a:t>Approach:</a:t>
            </a:r>
            <a:r>
              <a:rPr lang="en-US" sz="2400" dirty="0">
                <a:latin typeface="Avenir Book" charset="0"/>
                <a:ea typeface="Avenir Book" charset="0"/>
                <a:cs typeface="Avenir Book" charset="0"/>
              </a:rPr>
              <a:t> </a:t>
            </a:r>
            <a:r>
              <a:rPr lang="en-US" sz="1800" dirty="0" smtClean="0">
                <a:latin typeface="Times" charset="0"/>
                <a:ea typeface="Times" charset="0"/>
                <a:cs typeface="Times" charset="0"/>
              </a:rPr>
              <a:t>Develop/disseminate educational materials (articles, guidebook, etc.), and </a:t>
            </a:r>
            <a:r>
              <a:rPr lang="en-US" sz="1800" dirty="0">
                <a:latin typeface="Times" charset="0"/>
                <a:ea typeface="Times" charset="0"/>
                <a:cs typeface="Times" charset="0"/>
              </a:rPr>
              <a:t>c</a:t>
            </a:r>
            <a:r>
              <a:rPr lang="en-US" sz="1800" dirty="0" smtClean="0">
                <a:latin typeface="Times" charset="0"/>
                <a:ea typeface="Times" charset="0"/>
                <a:cs typeface="Times" charset="0"/>
              </a:rPr>
              <a:t>onduct group meetings in each CT county. </a:t>
            </a:r>
            <a:endParaRPr lang="en-US" sz="1800" dirty="0">
              <a:latin typeface="Times" charset="0"/>
              <a:ea typeface="Times" charset="0"/>
              <a:cs typeface="Times" charset="0"/>
            </a:endParaRPr>
          </a:p>
        </p:txBody>
      </p:sp>
      <p:grpSp>
        <p:nvGrpSpPr>
          <p:cNvPr id="16" name="Group 15"/>
          <p:cNvGrpSpPr/>
          <p:nvPr/>
        </p:nvGrpSpPr>
        <p:grpSpPr>
          <a:xfrm>
            <a:off x="1765668" y="5072876"/>
            <a:ext cx="5612663" cy="864586"/>
            <a:chOff x="1046653" y="1070097"/>
            <a:chExt cx="5821500" cy="932278"/>
          </a:xfrm>
        </p:grpSpPr>
        <p:pic>
          <p:nvPicPr>
            <p:cNvPr id="18" name="Picture 17" descr="ct_grown_logo_2011 cop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653" y="1099802"/>
              <a:ext cx="866984" cy="890826"/>
            </a:xfrm>
            <a:prstGeom prst="rect">
              <a:avLst/>
            </a:prstGeom>
          </p:spPr>
        </p:pic>
        <p:pic>
          <p:nvPicPr>
            <p:cNvPr id="19" name="Picture 18" descr="b57fa4_597fb734ad2c4b7d9c61c8f22b099f68.jpg_srz_880_293_85_22_0.50_1.20_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378" y="1070097"/>
              <a:ext cx="2898121" cy="932278"/>
            </a:xfrm>
            <a:prstGeom prst="rect">
              <a:avLst/>
            </a:prstGeom>
          </p:spPr>
        </p:pic>
        <p:pic>
          <p:nvPicPr>
            <p:cNvPr id="20" name="Picture 19" descr="USDA_logo cop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9876" y="1256245"/>
              <a:ext cx="938277" cy="642719"/>
            </a:xfrm>
            <a:prstGeom prst="rect">
              <a:avLst/>
            </a:prstGeom>
          </p:spPr>
        </p:pic>
      </p:grpSp>
    </p:spTree>
    <p:extLst>
      <p:ext uri="{BB962C8B-B14F-4D97-AF65-F5344CB8AC3E}">
        <p14:creationId xmlns:p14="http://schemas.microsoft.com/office/powerpoint/2010/main" val="16312191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853</TotalTime>
  <Words>3668</Words>
  <Application>Microsoft Office PowerPoint</Application>
  <PresentationFormat>On-screen Show (4:3)</PresentationFormat>
  <Paragraphs>302</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Avenir Book</vt:lpstr>
      <vt:lpstr>Avenir Next</vt:lpstr>
      <vt:lpstr>Avenir Next Bold</vt:lpstr>
      <vt:lpstr>Calibri</vt:lpstr>
      <vt:lpstr>Calibri Light</vt:lpstr>
      <vt:lpstr>Corbel</vt:lpstr>
      <vt:lpstr>Times</vt:lpstr>
      <vt:lpstr>Times New Roman</vt:lpstr>
      <vt:lpstr>Office Theme</vt:lpstr>
      <vt:lpstr>PowerPoint Presentation</vt:lpstr>
      <vt:lpstr>PowerPoint Presentation</vt:lpstr>
      <vt:lpstr>Commercialization of Fruit &amp; Vegetables Drying and Byproduct Utilization Litha Sivanandan, West Virginia University (WVU) Extension Service, Litha.Sivanandan@mail.wvu.edu; Winifred McGee, Penn State Extension, wwm1@psu.edu; Kaushlendra Singh, WVU, Kaushlendra.Singh@mail.wvu.edu {Funded by: Northeast Extension Risk Management Education, WVU ADVANCE grant}</vt:lpstr>
      <vt:lpstr>“Develop and implement a hybrid workshop in FSMA produce  safety and preventive controls rules for stakeholders engaged in growing and processing high-risk produce” </vt:lpstr>
      <vt:lpstr>CONSERVE: A Center of Excellence at the Nexus of Sustainable Water Reuse, Food, and Health Sarah Allard, Ph.D., University of Maryland School of Public Health, sallard@umd.edu  USDA-NIFA-AFRI</vt:lpstr>
      <vt:lpstr>“Occurrence of Listeria monocytogenes in produce packing and processing facilities”  Luke F. LaBorde, Penn State Food Science Dept., lfl5@psu.edu Funding: Mushroom and apple commodity orgs., USDA SCBG, FDA</vt:lpstr>
      <vt:lpstr>Expanding Food Safety Outreach and Education to Small and Mid-sized Farms in NY and VT Andy Fellenz, NOFA-NY, andy@nofany.org USDA-NIFA, FSOP</vt:lpstr>
      <vt:lpstr>Local Food Producer Outreach, Education, and Training to Enhance Food Safety and FSMA Compliance  Roger Noonan, New England Farmers Union; roger@newenglandfarmersunion.org Funding: Food and Drug Administration (FDA)</vt:lpstr>
      <vt:lpstr>FSMA Producer Outreach in Connecticut Roger Noonan, New England Farmers Union; roger@newenglandfarmersunion.org Funding: USDA-AMS, Specialty Crop Block Grant (SCBG)</vt:lpstr>
      <vt:lpstr>Produce Safety Alliance (PSA) Training for FDA Regulatory Compliance Lori F Pivarnik, University of Rhode Island, lpivarnik@uri.edu USDA/RIDEM-Division of Agriculture:  Specialty  Crop                                                          Crops</vt:lpstr>
      <vt:lpstr>Rhode Island’s Plan to Implement the Produce Safety Rule                 Lori F Pivarnik, University of Rhode Island, lpivarnik@uri.edu FDA: State/Territory Coop. Agreement to Enhance Produce Safety in Prep. of                              Implementation of FDA's Rule</vt:lpstr>
      <vt:lpstr>Food Safety: From Farming to Direct Marketing Lori F Pivarnik, University of Rhode Island, lpivarnik@uri.edu USDA/RIDEM-Division of Agriculture:  Specialty  Crop                                                          Crops</vt:lpstr>
      <vt:lpstr>Developing a strategy for optimizing regional support for new and very small local value added food processors Nicole L Richard, University of Rhode Island, nicolerichard@uri.edu NEED-NERA Planning Grant Program                 The approaches and strategies identified by the planning grant team members will be used to apply for external funding.                                         Crops</vt:lpstr>
      <vt:lpstr>Assessment of preparation methods to create a postharvest wash water model for food safety validation    Paola A. Martinez Ramos, Thomas Carlisle, Amanda Kinchla , Grad Student UMass, pmartinezram@umass.edu  USDA NIFA, National Needs Graduate Fellowship Grant Program </vt:lpstr>
      <vt:lpstr>Optimizing Triple Wash Sanitization to Enhance Produce Quality Tiah Ghostlaw &amp; Amanda Kinchla, University of Massachusetts, tghostlaw@umass.edu Massachusetts Agricultural Experiment Station, Federal Hatch Funding</vt:lpstr>
      <vt:lpstr>Developing a Sanitation Standard Operating Procedure for a Produce Brush Washer Kelsi Harper, Amanda Kinchla, University of Massachusetts, Amherst kcharper@umass.edu and kinchla@foodsci.umass.edu  Massachusetts Department of Agriculture Resources, USDA Specialty Crop Block Grant Program</vt:lpstr>
      <vt:lpstr>CAPS:  Community Accreditation For Produce Safety Hans Estrin, UVM Extension, hestrin@uvm.edu NIFA, VVBGA, UVM EXT, VAAFM, NGOs, Buyers,  </vt:lpstr>
      <vt:lpstr>Post Harvest Team; One-Stop Consulting! Hans Estrin, UVM Extension, hestrin@uvm.edu AMS/USDA,  Specialty Crop Block Grant</vt:lpstr>
      <vt:lpstr>Vermont Produce Tracking and Traceability Study Chris Callahan, UVM Extension, chris.Callahan@uvm.edu VAAFM SCBG &amp; VHCB</vt:lpstr>
      <vt:lpstr>Produce Safety Infrastructure Improvement Program Kristina Sweet, Vermont Agency of Agriculture, kristina.sweet@vermont.gov Administered by the Vermont Agency of Agriculture, Food &amp; Markets Funded (if approved) through a request to the Vermont State Legislature </vt:lpstr>
      <vt:lpstr>PowerPoint Presentation</vt:lpstr>
      <vt:lpstr>PowerPoint Presentation</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NECAFS Overview</dc:title>
  <dc:creator>Chris Callahan</dc:creator>
  <cp:lastModifiedBy>enewbold</cp:lastModifiedBy>
  <cp:revision>44</cp:revision>
  <dcterms:created xsi:type="dcterms:W3CDTF">2016-09-14T10:08:33Z</dcterms:created>
  <dcterms:modified xsi:type="dcterms:W3CDTF">2016-10-14T13:25:27Z</dcterms:modified>
</cp:coreProperties>
</file>