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8" r:id="rId9"/>
    <p:sldId id="263" r:id="rId10"/>
    <p:sldId id="264" r:id="rId11"/>
    <p:sldId id="265" r:id="rId12"/>
    <p:sldId id="266" r:id="rId13"/>
    <p:sldId id="267" r:id="rId14"/>
    <p:sldId id="269" r:id="rId15"/>
    <p:sldId id="271"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8" autoAdjust="0"/>
    <p:restoredTop sz="94660"/>
  </p:normalViewPr>
  <p:slideViewPr>
    <p:cSldViewPr snapToGrid="0">
      <p:cViewPr varScale="1">
        <p:scale>
          <a:sx n="37" d="100"/>
          <a:sy n="37" d="100"/>
        </p:scale>
        <p:origin x="60"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949700944863827E-2"/>
          <c:y val="5.8083488882690756E-2"/>
          <c:w val="0.86687035498335852"/>
          <c:h val="0.81511667989730163"/>
        </c:manualLayout>
      </c:layout>
      <c:scatterChart>
        <c:scatterStyle val="lineMarker"/>
        <c:varyColors val="0"/>
        <c:ser>
          <c:idx val="0"/>
          <c:order val="0"/>
          <c:tx>
            <c:v>Variable</c:v>
          </c:tx>
          <c:spPr>
            <a:ln w="57150" cap="rnd">
              <a:solidFill>
                <a:srgbClr val="C00000"/>
              </a:solidFill>
              <a:round/>
            </a:ln>
            <a:effectLst/>
          </c:spPr>
          <c:marker>
            <c:symbol val="none"/>
          </c:marker>
          <c:xVal>
            <c:numRef>
              <c:f>Sheet1!$A$2:$A$22</c:f>
              <c:numCache>
                <c:formatCode>General</c:formatCode>
                <c:ptCount val="21"/>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numCache>
            </c:numRef>
          </c:xVal>
          <c:yVal>
            <c:numRef>
              <c:f>Sheet1!$B$2:$B$22</c:f>
              <c:numCache>
                <c:formatCode>General</c:formatCode>
                <c:ptCount val="21"/>
                <c:pt idx="0">
                  <c:v>2</c:v>
                </c:pt>
                <c:pt idx="1">
                  <c:v>3.2</c:v>
                </c:pt>
                <c:pt idx="2">
                  <c:v>2.7</c:v>
                </c:pt>
                <c:pt idx="3">
                  <c:v>3</c:v>
                </c:pt>
                <c:pt idx="4">
                  <c:v>3.5</c:v>
                </c:pt>
                <c:pt idx="5">
                  <c:v>2.2000000000000002</c:v>
                </c:pt>
                <c:pt idx="6">
                  <c:v>3.4</c:v>
                </c:pt>
                <c:pt idx="7">
                  <c:v>2.5</c:v>
                </c:pt>
                <c:pt idx="8">
                  <c:v>3</c:v>
                </c:pt>
                <c:pt idx="9">
                  <c:v>2.9</c:v>
                </c:pt>
                <c:pt idx="10">
                  <c:v>2.5</c:v>
                </c:pt>
                <c:pt idx="11">
                  <c:v>3</c:v>
                </c:pt>
                <c:pt idx="12">
                  <c:v>2.2999999999999998</c:v>
                </c:pt>
                <c:pt idx="13">
                  <c:v>2.8</c:v>
                </c:pt>
                <c:pt idx="14">
                  <c:v>3.9</c:v>
                </c:pt>
                <c:pt idx="15">
                  <c:v>4.0999999999999996</c:v>
                </c:pt>
                <c:pt idx="16">
                  <c:v>6</c:v>
                </c:pt>
                <c:pt idx="17">
                  <c:v>4</c:v>
                </c:pt>
                <c:pt idx="18">
                  <c:v>2.2000000000000002</c:v>
                </c:pt>
                <c:pt idx="19">
                  <c:v>2.2999999999999998</c:v>
                </c:pt>
                <c:pt idx="20">
                  <c:v>2.5</c:v>
                </c:pt>
              </c:numCache>
            </c:numRef>
          </c:yVal>
          <c:smooth val="0"/>
          <c:extLst>
            <c:ext xmlns:c16="http://schemas.microsoft.com/office/drawing/2014/chart" uri="{C3380CC4-5D6E-409C-BE32-E72D297353CC}">
              <c16:uniqueId val="{00000000-B889-457E-88FC-F7FDBE67354F}"/>
            </c:ext>
          </c:extLst>
        </c:ser>
        <c:ser>
          <c:idx val="3"/>
          <c:order val="1"/>
          <c:tx>
            <c:v>Average</c:v>
          </c:tx>
          <c:spPr>
            <a:ln w="38100" cap="rnd">
              <a:solidFill>
                <a:srgbClr val="7030A0"/>
              </a:solidFill>
              <a:prstDash val="sysDot"/>
              <a:round/>
            </a:ln>
            <a:effectLst/>
          </c:spPr>
          <c:marker>
            <c:symbol val="none"/>
          </c:marker>
          <c:xVal>
            <c:numRef>
              <c:f>Sheet1!$A$2:$A$22</c:f>
              <c:numCache>
                <c:formatCode>General</c:formatCode>
                <c:ptCount val="21"/>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numCache>
            </c:numRef>
          </c:xVal>
          <c:yVal>
            <c:numRef>
              <c:f>Sheet1!$E$2:$E$22</c:f>
              <c:numCache>
                <c:formatCode>General</c:formatCode>
                <c:ptCount val="21"/>
                <c:pt idx="0">
                  <c:v>3.9449999999999998</c:v>
                </c:pt>
                <c:pt idx="1">
                  <c:v>3.9449999999999998</c:v>
                </c:pt>
                <c:pt idx="2">
                  <c:v>3.9449999999999998</c:v>
                </c:pt>
                <c:pt idx="3">
                  <c:v>3.9449999999999998</c:v>
                </c:pt>
                <c:pt idx="4">
                  <c:v>3.9449999999999998</c:v>
                </c:pt>
                <c:pt idx="5">
                  <c:v>3.9449999999999998</c:v>
                </c:pt>
                <c:pt idx="6">
                  <c:v>3.9449999999999998</c:v>
                </c:pt>
                <c:pt idx="7">
                  <c:v>3.9449999999999998</c:v>
                </c:pt>
                <c:pt idx="8">
                  <c:v>3.9449999999999998</c:v>
                </c:pt>
                <c:pt idx="9">
                  <c:v>3.9449999999999998</c:v>
                </c:pt>
                <c:pt idx="10">
                  <c:v>3.9449999999999998</c:v>
                </c:pt>
                <c:pt idx="11">
                  <c:v>3.9449999999999998</c:v>
                </c:pt>
                <c:pt idx="12">
                  <c:v>3.9449999999999998</c:v>
                </c:pt>
                <c:pt idx="13">
                  <c:v>3.9449999999999998</c:v>
                </c:pt>
                <c:pt idx="14">
                  <c:v>3.9449999999999998</c:v>
                </c:pt>
                <c:pt idx="15">
                  <c:v>3.9449999999999998</c:v>
                </c:pt>
                <c:pt idx="16">
                  <c:v>3.9449999999999998</c:v>
                </c:pt>
                <c:pt idx="17">
                  <c:v>3.9449999999999998</c:v>
                </c:pt>
                <c:pt idx="18">
                  <c:v>3.9449999999999998</c:v>
                </c:pt>
                <c:pt idx="19">
                  <c:v>3.9449999999999998</c:v>
                </c:pt>
                <c:pt idx="20">
                  <c:v>3.9449999999999998</c:v>
                </c:pt>
              </c:numCache>
            </c:numRef>
          </c:yVal>
          <c:smooth val="0"/>
          <c:extLst>
            <c:ext xmlns:c16="http://schemas.microsoft.com/office/drawing/2014/chart" uri="{C3380CC4-5D6E-409C-BE32-E72D297353CC}">
              <c16:uniqueId val="{00000001-B889-457E-88FC-F7FDBE67354F}"/>
            </c:ext>
          </c:extLst>
        </c:ser>
        <c:dLbls>
          <c:showLegendKey val="0"/>
          <c:showVal val="0"/>
          <c:showCatName val="0"/>
          <c:showSerName val="0"/>
          <c:showPercent val="0"/>
          <c:showBubbleSize val="0"/>
        </c:dLbls>
        <c:axId val="806195216"/>
        <c:axId val="806196464"/>
      </c:scatterChart>
      <c:valAx>
        <c:axId val="806195216"/>
        <c:scaling>
          <c:orientation val="minMax"/>
          <c:max val="10.5"/>
          <c:min val="0"/>
        </c:scaling>
        <c:delete val="0"/>
        <c:axPos val="b"/>
        <c:title>
          <c:tx>
            <c:rich>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sz="1600" dirty="0"/>
                  <a:t>Time</a:t>
                </a: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38100"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806196464"/>
        <c:crosses val="autoZero"/>
        <c:crossBetween val="midCat"/>
      </c:valAx>
      <c:valAx>
        <c:axId val="806196464"/>
        <c:scaling>
          <c:orientation val="minMax"/>
          <c:max val="8"/>
        </c:scaling>
        <c:delete val="0"/>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sz="1600" dirty="0"/>
                  <a:t>Log</a:t>
                </a:r>
                <a:r>
                  <a:rPr lang="en-US" sz="1600" baseline="0" dirty="0"/>
                  <a:t> CFU/cm</a:t>
                </a:r>
                <a:r>
                  <a:rPr lang="en-US" sz="1600" baseline="30000" dirty="0"/>
                  <a:t>2</a:t>
                </a:r>
              </a:p>
            </c:rich>
          </c:tx>
          <c:layout>
            <c:manualLayout>
              <c:xMode val="edge"/>
              <c:yMode val="edge"/>
              <c:x val="1.3228271002484207E-2"/>
              <c:y val="0.19990450931962048"/>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38100"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806195216"/>
        <c:crosses val="autoZero"/>
        <c:crossBetween val="midCat"/>
      </c:valAx>
      <c:spPr>
        <a:noFill/>
        <a:ln>
          <a:noFill/>
        </a:ln>
        <a:effectLst/>
      </c:spPr>
    </c:plotArea>
    <c:plotVisOnly val="1"/>
    <c:dispBlanksAs val="gap"/>
    <c:showDLblsOverMax val="0"/>
  </c:chart>
  <c:spPr>
    <a:noFill/>
    <a:ln>
      <a:noFill/>
    </a:ln>
    <a:effectLst/>
  </c:spPr>
  <c:txPr>
    <a:bodyPr/>
    <a:lstStyle/>
    <a:p>
      <a:pPr>
        <a:defRPr sz="1800"/>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0.03545</cdr:x>
      <cdr:y>0.26527</cdr:y>
    </cdr:from>
    <cdr:to>
      <cdr:x>0.73555</cdr:x>
      <cdr:y>0.48539</cdr:y>
    </cdr:to>
    <cdr:sp macro="" textlink="">
      <cdr:nvSpPr>
        <cdr:cNvPr id="3" name="TextBox 2"/>
        <cdr:cNvSpPr txBox="1"/>
      </cdr:nvSpPr>
      <cdr:spPr>
        <a:xfrm xmlns:a="http://schemas.openxmlformats.org/drawingml/2006/main">
          <a:off x="136142" y="628939"/>
          <a:ext cx="2688544" cy="5218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800" dirty="0">
              <a:solidFill>
                <a:srgbClr val="7030A0"/>
              </a:solidFill>
            </a:rPr>
            <a:t>Unacceptable </a:t>
          </a:r>
          <a:r>
            <a:rPr lang="en-US" sz="1800" baseline="0" dirty="0">
              <a:solidFill>
                <a:srgbClr val="7030A0"/>
              </a:solidFill>
            </a:rPr>
            <a:t>Limit</a:t>
          </a:r>
          <a:endParaRPr lang="en-US" sz="1800" dirty="0">
            <a:solidFill>
              <a:srgbClr val="7030A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39F484-2B74-4192-AB2F-1691F1986ED2}" type="datetimeFigureOut">
              <a:rPr lang="en-US" smtClean="0"/>
              <a:t>12/13/2019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B1DA3D-5927-447D-A66C-EC3310DD2C5B}" type="slidenum">
              <a:rPr lang="en-US" smtClean="0"/>
              <a:t>‹#›</a:t>
            </a:fld>
            <a:endParaRPr lang="en-US"/>
          </a:p>
        </p:txBody>
      </p:sp>
    </p:spTree>
    <p:extLst>
      <p:ext uri="{BB962C8B-B14F-4D97-AF65-F5344CB8AC3E}">
        <p14:creationId xmlns:p14="http://schemas.microsoft.com/office/powerpoint/2010/main" val="1084126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10FDF-CC05-4748-9ECC-DC64775D7D03}" type="slidenum">
              <a:rPr lang="en-US" smtClean="0"/>
              <a:t>2</a:t>
            </a:fld>
            <a:endParaRPr lang="en-US"/>
          </a:p>
        </p:txBody>
      </p:sp>
    </p:spTree>
    <p:extLst>
      <p:ext uri="{BB962C8B-B14F-4D97-AF65-F5344CB8AC3E}">
        <p14:creationId xmlns:p14="http://schemas.microsoft.com/office/powerpoint/2010/main" val="3668247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10FDF-CC05-4748-9ECC-DC64775D7D03}" type="slidenum">
              <a:rPr lang="en-US" smtClean="0"/>
              <a:t>11</a:t>
            </a:fld>
            <a:endParaRPr lang="en-US"/>
          </a:p>
        </p:txBody>
      </p:sp>
    </p:spTree>
    <p:extLst>
      <p:ext uri="{BB962C8B-B14F-4D97-AF65-F5344CB8AC3E}">
        <p14:creationId xmlns:p14="http://schemas.microsoft.com/office/powerpoint/2010/main" val="1330347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10FDF-CC05-4748-9ECC-DC64775D7D03}" type="slidenum">
              <a:rPr lang="en-US" smtClean="0"/>
              <a:t>13</a:t>
            </a:fld>
            <a:endParaRPr lang="en-US"/>
          </a:p>
        </p:txBody>
      </p:sp>
    </p:spTree>
    <p:extLst>
      <p:ext uri="{BB962C8B-B14F-4D97-AF65-F5344CB8AC3E}">
        <p14:creationId xmlns:p14="http://schemas.microsoft.com/office/powerpoint/2010/main" val="936583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10FDF-CC05-4748-9ECC-DC64775D7D03}" type="slidenum">
              <a:rPr lang="en-US" smtClean="0"/>
              <a:t>14</a:t>
            </a:fld>
            <a:endParaRPr lang="en-US"/>
          </a:p>
        </p:txBody>
      </p:sp>
    </p:spTree>
    <p:extLst>
      <p:ext uri="{BB962C8B-B14F-4D97-AF65-F5344CB8AC3E}">
        <p14:creationId xmlns:p14="http://schemas.microsoft.com/office/powerpoint/2010/main" val="2165481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10FDF-CC05-4748-9ECC-DC64775D7D03}" type="slidenum">
              <a:rPr lang="en-US" smtClean="0"/>
              <a:t>15</a:t>
            </a:fld>
            <a:endParaRPr lang="en-US"/>
          </a:p>
        </p:txBody>
      </p:sp>
    </p:spTree>
    <p:extLst>
      <p:ext uri="{BB962C8B-B14F-4D97-AF65-F5344CB8AC3E}">
        <p14:creationId xmlns:p14="http://schemas.microsoft.com/office/powerpoint/2010/main" val="864582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10FDF-CC05-4748-9ECC-DC64775D7D03}" type="slidenum">
              <a:rPr lang="en-US" smtClean="0"/>
              <a:t>3</a:t>
            </a:fld>
            <a:endParaRPr lang="en-US"/>
          </a:p>
        </p:txBody>
      </p:sp>
    </p:spTree>
    <p:extLst>
      <p:ext uri="{BB962C8B-B14F-4D97-AF65-F5344CB8AC3E}">
        <p14:creationId xmlns:p14="http://schemas.microsoft.com/office/powerpoint/2010/main" val="3534158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10FDF-CC05-4748-9ECC-DC64775D7D03}" type="slidenum">
              <a:rPr lang="en-US" smtClean="0"/>
              <a:t>4</a:t>
            </a:fld>
            <a:endParaRPr lang="en-US"/>
          </a:p>
        </p:txBody>
      </p:sp>
    </p:spTree>
    <p:extLst>
      <p:ext uri="{BB962C8B-B14F-4D97-AF65-F5344CB8AC3E}">
        <p14:creationId xmlns:p14="http://schemas.microsoft.com/office/powerpoint/2010/main" val="2126110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10FDF-CC05-4748-9ECC-DC64775D7D03}" type="slidenum">
              <a:rPr lang="en-US" smtClean="0"/>
              <a:t>5</a:t>
            </a:fld>
            <a:endParaRPr lang="en-US"/>
          </a:p>
        </p:txBody>
      </p:sp>
    </p:spTree>
    <p:extLst>
      <p:ext uri="{BB962C8B-B14F-4D97-AF65-F5344CB8AC3E}">
        <p14:creationId xmlns:p14="http://schemas.microsoft.com/office/powerpoint/2010/main" val="2720391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10FDF-CC05-4748-9ECC-DC64775D7D03}" type="slidenum">
              <a:rPr lang="en-US" smtClean="0"/>
              <a:t>6</a:t>
            </a:fld>
            <a:endParaRPr lang="en-US"/>
          </a:p>
        </p:txBody>
      </p:sp>
    </p:spTree>
    <p:extLst>
      <p:ext uri="{BB962C8B-B14F-4D97-AF65-F5344CB8AC3E}">
        <p14:creationId xmlns:p14="http://schemas.microsoft.com/office/powerpoint/2010/main" val="35331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10FDF-CC05-4748-9ECC-DC64775D7D03}" type="slidenum">
              <a:rPr lang="en-US" smtClean="0"/>
              <a:t>7</a:t>
            </a:fld>
            <a:endParaRPr lang="en-US"/>
          </a:p>
        </p:txBody>
      </p:sp>
    </p:spTree>
    <p:extLst>
      <p:ext uri="{BB962C8B-B14F-4D97-AF65-F5344CB8AC3E}">
        <p14:creationId xmlns:p14="http://schemas.microsoft.com/office/powerpoint/2010/main" val="681643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10FDF-CC05-4748-9ECC-DC64775D7D03}" type="slidenum">
              <a:rPr lang="en-US" smtClean="0"/>
              <a:t>8</a:t>
            </a:fld>
            <a:endParaRPr lang="en-US"/>
          </a:p>
        </p:txBody>
      </p:sp>
    </p:spTree>
    <p:extLst>
      <p:ext uri="{BB962C8B-B14F-4D97-AF65-F5344CB8AC3E}">
        <p14:creationId xmlns:p14="http://schemas.microsoft.com/office/powerpoint/2010/main" val="142689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10FDF-CC05-4748-9ECC-DC64775D7D03}" type="slidenum">
              <a:rPr lang="en-US" smtClean="0"/>
              <a:t>9</a:t>
            </a:fld>
            <a:endParaRPr lang="en-US"/>
          </a:p>
        </p:txBody>
      </p:sp>
    </p:spTree>
    <p:extLst>
      <p:ext uri="{BB962C8B-B14F-4D97-AF65-F5344CB8AC3E}">
        <p14:creationId xmlns:p14="http://schemas.microsoft.com/office/powerpoint/2010/main" val="3252798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10FDF-CC05-4748-9ECC-DC64775D7D03}" type="slidenum">
              <a:rPr lang="en-US" smtClean="0"/>
              <a:t>10</a:t>
            </a:fld>
            <a:endParaRPr lang="en-US"/>
          </a:p>
        </p:txBody>
      </p:sp>
    </p:spTree>
    <p:extLst>
      <p:ext uri="{BB962C8B-B14F-4D97-AF65-F5344CB8AC3E}">
        <p14:creationId xmlns:p14="http://schemas.microsoft.com/office/powerpoint/2010/main" val="1932042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52E7F1-4CAC-45C8-AF6E-D80EA3181CEB}"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3C934E-EA11-484C-83C3-DB3627AB1EFA}" type="slidenum">
              <a:rPr lang="en-US" smtClean="0"/>
              <a:t>‹#›</a:t>
            </a:fld>
            <a:endParaRPr lang="en-US"/>
          </a:p>
        </p:txBody>
      </p:sp>
    </p:spTree>
    <p:extLst>
      <p:ext uri="{BB962C8B-B14F-4D97-AF65-F5344CB8AC3E}">
        <p14:creationId xmlns:p14="http://schemas.microsoft.com/office/powerpoint/2010/main" val="3537658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52E7F1-4CAC-45C8-AF6E-D80EA3181CEB}"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3C934E-EA11-484C-83C3-DB3627AB1EFA}" type="slidenum">
              <a:rPr lang="en-US" smtClean="0"/>
              <a:t>‹#›</a:t>
            </a:fld>
            <a:endParaRPr lang="en-US"/>
          </a:p>
        </p:txBody>
      </p:sp>
    </p:spTree>
    <p:extLst>
      <p:ext uri="{BB962C8B-B14F-4D97-AF65-F5344CB8AC3E}">
        <p14:creationId xmlns:p14="http://schemas.microsoft.com/office/powerpoint/2010/main" val="3768919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52E7F1-4CAC-45C8-AF6E-D80EA3181CEB}"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3C934E-EA11-484C-83C3-DB3627AB1EFA}" type="slidenum">
              <a:rPr lang="en-US" smtClean="0"/>
              <a:t>‹#›</a:t>
            </a:fld>
            <a:endParaRPr lang="en-US"/>
          </a:p>
        </p:txBody>
      </p:sp>
    </p:spTree>
    <p:extLst>
      <p:ext uri="{BB962C8B-B14F-4D97-AF65-F5344CB8AC3E}">
        <p14:creationId xmlns:p14="http://schemas.microsoft.com/office/powerpoint/2010/main" val="1581320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52E7F1-4CAC-45C8-AF6E-D80EA3181CEB}"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3C934E-EA11-484C-83C3-DB3627AB1EFA}" type="slidenum">
              <a:rPr lang="en-US" smtClean="0"/>
              <a:t>‹#›</a:t>
            </a:fld>
            <a:endParaRPr lang="en-US"/>
          </a:p>
        </p:txBody>
      </p:sp>
    </p:spTree>
    <p:extLst>
      <p:ext uri="{BB962C8B-B14F-4D97-AF65-F5344CB8AC3E}">
        <p14:creationId xmlns:p14="http://schemas.microsoft.com/office/powerpoint/2010/main" val="1130696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952E7F1-4CAC-45C8-AF6E-D80EA3181CEB}"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3C934E-EA11-484C-83C3-DB3627AB1EFA}" type="slidenum">
              <a:rPr lang="en-US" smtClean="0"/>
              <a:t>‹#›</a:t>
            </a:fld>
            <a:endParaRPr lang="en-US"/>
          </a:p>
        </p:txBody>
      </p:sp>
    </p:spTree>
    <p:extLst>
      <p:ext uri="{BB962C8B-B14F-4D97-AF65-F5344CB8AC3E}">
        <p14:creationId xmlns:p14="http://schemas.microsoft.com/office/powerpoint/2010/main" val="1611909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52E7F1-4CAC-45C8-AF6E-D80EA3181CEB}" type="datetimeFigureOut">
              <a:rPr lang="en-US" smtClean="0"/>
              <a:t>12/13/2019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3C934E-EA11-484C-83C3-DB3627AB1EFA}" type="slidenum">
              <a:rPr lang="en-US" smtClean="0"/>
              <a:t>‹#›</a:t>
            </a:fld>
            <a:endParaRPr lang="en-US"/>
          </a:p>
        </p:txBody>
      </p:sp>
    </p:spTree>
    <p:extLst>
      <p:ext uri="{BB962C8B-B14F-4D97-AF65-F5344CB8AC3E}">
        <p14:creationId xmlns:p14="http://schemas.microsoft.com/office/powerpoint/2010/main" val="757111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52E7F1-4CAC-45C8-AF6E-D80EA3181CEB}" type="datetimeFigureOut">
              <a:rPr lang="en-US" smtClean="0"/>
              <a:t>12/13/2019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3C934E-EA11-484C-83C3-DB3627AB1EFA}" type="slidenum">
              <a:rPr lang="en-US" smtClean="0"/>
              <a:t>‹#›</a:t>
            </a:fld>
            <a:endParaRPr lang="en-US"/>
          </a:p>
        </p:txBody>
      </p:sp>
    </p:spTree>
    <p:extLst>
      <p:ext uri="{BB962C8B-B14F-4D97-AF65-F5344CB8AC3E}">
        <p14:creationId xmlns:p14="http://schemas.microsoft.com/office/powerpoint/2010/main" val="971916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952E7F1-4CAC-45C8-AF6E-D80EA3181CEB}" type="datetimeFigureOut">
              <a:rPr lang="en-US" smtClean="0"/>
              <a:t>12/13/2019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3C934E-EA11-484C-83C3-DB3627AB1EFA}" type="slidenum">
              <a:rPr lang="en-US" smtClean="0"/>
              <a:t>‹#›</a:t>
            </a:fld>
            <a:endParaRPr lang="en-US"/>
          </a:p>
        </p:txBody>
      </p:sp>
    </p:spTree>
    <p:extLst>
      <p:ext uri="{BB962C8B-B14F-4D97-AF65-F5344CB8AC3E}">
        <p14:creationId xmlns:p14="http://schemas.microsoft.com/office/powerpoint/2010/main" val="3997343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52E7F1-4CAC-45C8-AF6E-D80EA3181CEB}" type="datetimeFigureOut">
              <a:rPr lang="en-US" smtClean="0"/>
              <a:t>12/13/2019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3C934E-EA11-484C-83C3-DB3627AB1EFA}" type="slidenum">
              <a:rPr lang="en-US" smtClean="0"/>
              <a:t>‹#›</a:t>
            </a:fld>
            <a:endParaRPr lang="en-US"/>
          </a:p>
        </p:txBody>
      </p:sp>
    </p:spTree>
    <p:extLst>
      <p:ext uri="{BB962C8B-B14F-4D97-AF65-F5344CB8AC3E}">
        <p14:creationId xmlns:p14="http://schemas.microsoft.com/office/powerpoint/2010/main" val="648402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952E7F1-4CAC-45C8-AF6E-D80EA3181CEB}" type="datetimeFigureOut">
              <a:rPr lang="en-US" smtClean="0"/>
              <a:t>12/13/2019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3C934E-EA11-484C-83C3-DB3627AB1EFA}" type="slidenum">
              <a:rPr lang="en-US" smtClean="0"/>
              <a:t>‹#›</a:t>
            </a:fld>
            <a:endParaRPr lang="en-US"/>
          </a:p>
        </p:txBody>
      </p:sp>
    </p:spTree>
    <p:extLst>
      <p:ext uri="{BB962C8B-B14F-4D97-AF65-F5344CB8AC3E}">
        <p14:creationId xmlns:p14="http://schemas.microsoft.com/office/powerpoint/2010/main" val="193166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952E7F1-4CAC-45C8-AF6E-D80EA3181CEB}" type="datetimeFigureOut">
              <a:rPr lang="en-US" smtClean="0"/>
              <a:t>12/13/2019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3C934E-EA11-484C-83C3-DB3627AB1EFA}" type="slidenum">
              <a:rPr lang="en-US" smtClean="0"/>
              <a:t>‹#›</a:t>
            </a:fld>
            <a:endParaRPr lang="en-US"/>
          </a:p>
        </p:txBody>
      </p:sp>
    </p:spTree>
    <p:extLst>
      <p:ext uri="{BB962C8B-B14F-4D97-AF65-F5344CB8AC3E}">
        <p14:creationId xmlns:p14="http://schemas.microsoft.com/office/powerpoint/2010/main" val="4089280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52E7F1-4CAC-45C8-AF6E-D80EA3181CEB}" type="datetimeFigureOut">
              <a:rPr lang="en-US" smtClean="0"/>
              <a:t>12/13/2019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3C934E-EA11-484C-83C3-DB3627AB1EFA}" type="slidenum">
              <a:rPr lang="en-US" smtClean="0"/>
              <a:t>‹#›</a:t>
            </a:fld>
            <a:endParaRPr lang="en-US"/>
          </a:p>
        </p:txBody>
      </p:sp>
    </p:spTree>
    <p:extLst>
      <p:ext uri="{BB962C8B-B14F-4D97-AF65-F5344CB8AC3E}">
        <p14:creationId xmlns:p14="http://schemas.microsoft.com/office/powerpoint/2010/main" val="1064336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mailto:alcaine@cornell.edu" TargetMode="External"/><Relationship Id="rId7" Type="http://schemas.openxmlformats.org/officeDocument/2006/relationships/image" Target="../media/image24.png"/><Relationship Id="rId12" Type="http://schemas.openxmlformats.org/officeDocument/2006/relationships/image" Target="../media/image29.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tiff"/><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mailto:eric.spring@rescue.org" TargetMode="External"/><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hyperlink" Target="mailto:Adrian.card@Colostate.edu"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hyperlink" Target="mailto:bmitchell@nfudc.or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36133" y="-186268"/>
            <a:ext cx="9431867" cy="3742267"/>
          </a:xfrm>
        </p:spPr>
        <p:txBody>
          <a:bodyPr>
            <a:normAutofit/>
          </a:bodyPr>
          <a:lstStyle/>
          <a:p>
            <a:r>
              <a:rPr lang="en-US" sz="6700" b="1" dirty="0" smtClean="0"/>
              <a:t>Food Safety Outreach Project Round Table</a:t>
            </a:r>
            <a:r>
              <a:rPr lang="en-US" dirty="0" smtClean="0"/>
              <a:t/>
            </a:r>
            <a:br>
              <a:rPr lang="en-US" dirty="0" smtClean="0"/>
            </a:br>
            <a:r>
              <a:rPr lang="en-US" dirty="0" smtClean="0"/>
              <a:t/>
            </a:r>
            <a:br>
              <a:rPr lang="en-US" dirty="0" smtClean="0"/>
            </a:br>
            <a:r>
              <a:rPr lang="en-US" sz="3600" dirty="0" smtClean="0"/>
              <a:t>December 16, 2019</a:t>
            </a:r>
            <a:endParaRPr lang="en-US" sz="3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8578" y="3865562"/>
            <a:ext cx="8949422" cy="2840038"/>
          </a:xfrm>
          <a:prstGeom prst="rect">
            <a:avLst/>
          </a:prstGeom>
        </p:spPr>
      </p:pic>
    </p:spTree>
    <p:extLst>
      <p:ext uri="{BB962C8B-B14F-4D97-AF65-F5344CB8AC3E}">
        <p14:creationId xmlns:p14="http://schemas.microsoft.com/office/powerpoint/2010/main" val="37320646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5770" y="-1129"/>
            <a:ext cx="9188732" cy="991732"/>
          </a:xfrm>
        </p:spPr>
        <p:txBody>
          <a:bodyPr anchor="t">
            <a:normAutofit/>
          </a:bodyPr>
          <a:lstStyle/>
          <a:p>
            <a:pPr algn="ctr"/>
            <a:r>
              <a:rPr lang="en-US" sz="2800" b="1" dirty="0"/>
              <a:t>Integration of food quality assurance programs with FSMA preventive control compliance</a:t>
            </a:r>
          </a:p>
        </p:txBody>
      </p:sp>
      <p:sp>
        <p:nvSpPr>
          <p:cNvPr id="8" name="TextBox 7"/>
          <p:cNvSpPr txBox="1"/>
          <p:nvPr/>
        </p:nvSpPr>
        <p:spPr>
          <a:xfrm>
            <a:off x="6502400" y="6356500"/>
            <a:ext cx="4165600" cy="369332"/>
          </a:xfrm>
          <a:prstGeom prst="rect">
            <a:avLst/>
          </a:prstGeom>
          <a:noFill/>
        </p:spPr>
        <p:txBody>
          <a:bodyPr wrap="square" rtlCol="0">
            <a:spAutoFit/>
          </a:bodyPr>
          <a:lstStyle/>
          <a:p>
            <a:pPr algn="r"/>
            <a:r>
              <a:rPr lang="en-US" dirty="0"/>
              <a:t>Food Safety Outreach Project Round Table</a:t>
            </a:r>
          </a:p>
        </p:txBody>
      </p:sp>
      <p:sp>
        <p:nvSpPr>
          <p:cNvPr id="9" name="TextBox 8"/>
          <p:cNvSpPr txBox="1"/>
          <p:nvPr/>
        </p:nvSpPr>
        <p:spPr>
          <a:xfrm>
            <a:off x="9055609" y="838897"/>
            <a:ext cx="1678893" cy="369332"/>
          </a:xfrm>
          <a:prstGeom prst="rect">
            <a:avLst/>
          </a:prstGeom>
          <a:noFill/>
        </p:spPr>
        <p:txBody>
          <a:bodyPr wrap="square" rtlCol="0">
            <a:spAutoFit/>
          </a:bodyPr>
          <a:lstStyle/>
          <a:p>
            <a:pPr algn="r"/>
            <a:r>
              <a:rPr lang="en-US" dirty="0"/>
              <a:t>End 8/31/2020</a:t>
            </a:r>
          </a:p>
        </p:txBody>
      </p:sp>
      <p:sp>
        <p:nvSpPr>
          <p:cNvPr id="10" name="Content Placeholder 2"/>
          <p:cNvSpPr txBox="1">
            <a:spLocks/>
          </p:cNvSpPr>
          <p:nvPr/>
        </p:nvSpPr>
        <p:spPr>
          <a:xfrm>
            <a:off x="1524000" y="3401159"/>
            <a:ext cx="4057640" cy="237091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Webinars </a:t>
            </a:r>
            <a:r>
              <a:rPr lang="en-US" sz="1600" dirty="0"/>
              <a:t>(June 2019; Feb 2020)</a:t>
            </a:r>
          </a:p>
          <a:p>
            <a:r>
              <a:rPr lang="en-US" sz="2400" dirty="0"/>
              <a:t>Overview of quality assurance</a:t>
            </a:r>
          </a:p>
          <a:p>
            <a:r>
              <a:rPr lang="en-US" sz="2400" dirty="0"/>
              <a:t>Microbiological sampling</a:t>
            </a:r>
          </a:p>
          <a:p>
            <a:r>
              <a:rPr lang="en-US" sz="2400" dirty="0"/>
              <a:t>Environmental monitoring programs</a:t>
            </a:r>
          </a:p>
          <a:p>
            <a:r>
              <a:rPr lang="en-US" sz="2400" dirty="0"/>
              <a:t>Tools for quality control</a:t>
            </a:r>
          </a:p>
          <a:p>
            <a:pPr marL="0" indent="0">
              <a:buNone/>
            </a:pPr>
            <a:endParaRPr lang="en-US" dirty="0"/>
          </a:p>
        </p:txBody>
      </p:sp>
      <p:cxnSp>
        <p:nvCxnSpPr>
          <p:cNvPr id="14" name="Straight Connector 13"/>
          <p:cNvCxnSpPr/>
          <p:nvPr/>
        </p:nvCxnSpPr>
        <p:spPr>
          <a:xfrm>
            <a:off x="1524000" y="1176342"/>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24003" y="6239398"/>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289" y="6305320"/>
            <a:ext cx="1247687" cy="478279"/>
          </a:xfrm>
          <a:prstGeom prst="rect">
            <a:avLst/>
          </a:prstGeom>
        </p:spPr>
      </p:pic>
      <p:sp>
        <p:nvSpPr>
          <p:cNvPr id="5" name="TextBox 4"/>
          <p:cNvSpPr txBox="1"/>
          <p:nvPr/>
        </p:nvSpPr>
        <p:spPr>
          <a:xfrm>
            <a:off x="3751534" y="805290"/>
            <a:ext cx="4777205" cy="369332"/>
          </a:xfrm>
          <a:prstGeom prst="rect">
            <a:avLst/>
          </a:prstGeom>
          <a:noFill/>
        </p:spPr>
        <p:txBody>
          <a:bodyPr wrap="none" rtlCol="0">
            <a:spAutoFit/>
          </a:bodyPr>
          <a:lstStyle/>
          <a:p>
            <a:r>
              <a:rPr lang="en-US" b="1">
                <a:solidFill>
                  <a:schemeClr val="tx2"/>
                </a:solidFill>
              </a:rPr>
              <a:t>Erin DiCaprio, UC Davis, eldicaprio@ucdavis.edu</a:t>
            </a:r>
            <a:endParaRPr lang="en-US" dirty="0"/>
          </a:p>
        </p:txBody>
      </p:sp>
      <p:sp>
        <p:nvSpPr>
          <p:cNvPr id="20" name="Content Placeholder 2"/>
          <p:cNvSpPr txBox="1">
            <a:spLocks/>
          </p:cNvSpPr>
          <p:nvPr/>
        </p:nvSpPr>
        <p:spPr>
          <a:xfrm>
            <a:off x="1524001" y="1220803"/>
            <a:ext cx="3773978" cy="135614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dirty="0"/>
              <a:t>Targeting small processors</a:t>
            </a:r>
          </a:p>
          <a:p>
            <a:pPr>
              <a:lnSpc>
                <a:spcPct val="100000"/>
              </a:lnSpc>
            </a:pPr>
            <a:r>
              <a:rPr lang="en-US" sz="1800" dirty="0"/>
              <a:t>Assist in understanding the overlaps between the PCHF Rule and existing QA programs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7979" y="1418379"/>
            <a:ext cx="5086360" cy="2627205"/>
          </a:xfrm>
          <a:prstGeom prst="rect">
            <a:avLst/>
          </a:prstGeom>
        </p:spPr>
      </p:pic>
      <p:graphicFrame>
        <p:nvGraphicFramePr>
          <p:cNvPr id="27" name="Chart 26">
            <a:extLst>
              <a:ext uri="{FF2B5EF4-FFF2-40B4-BE49-F238E27FC236}">
                <a16:creationId xmlns:a16="http://schemas.microsoft.com/office/drawing/2014/main" id="{00000000-0008-0000-0000-000003000000}"/>
              </a:ext>
            </a:extLst>
          </p:cNvPr>
          <p:cNvGraphicFramePr>
            <a:graphicFrameLocks/>
          </p:cNvGraphicFramePr>
          <p:nvPr>
            <p:extLst/>
          </p:nvPr>
        </p:nvGraphicFramePr>
        <p:xfrm>
          <a:off x="6062750" y="4045583"/>
          <a:ext cx="3654773" cy="216020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5084894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5770" y="-1129"/>
            <a:ext cx="9122231" cy="1177471"/>
          </a:xfrm>
        </p:spPr>
        <p:txBody>
          <a:bodyPr anchor="t">
            <a:normAutofit fontScale="90000"/>
          </a:bodyPr>
          <a:lstStyle/>
          <a:p>
            <a:r>
              <a:rPr lang="en-US" sz="3400" b="1" dirty="0"/>
              <a:t>National Dairy Food Safety Coaching Workshop</a:t>
            </a:r>
            <a:r>
              <a:rPr lang="en-US" sz="3600" b="1" dirty="0"/>
              <a:t/>
            </a:r>
            <a:br>
              <a:rPr lang="en-US" sz="3600" b="1" dirty="0"/>
            </a:br>
            <a:r>
              <a:rPr lang="en-US" sz="2000" b="1" dirty="0"/>
              <a:t>Samuel Alcaine, Cornell, </a:t>
            </a:r>
            <a:r>
              <a:rPr lang="en-US" sz="2000" b="1" dirty="0">
                <a:hlinkClick r:id="rId3"/>
              </a:rPr>
              <a:t>alcaine@cornell.edu</a:t>
            </a:r>
            <a:r>
              <a:rPr lang="en-US" sz="2000" b="1" dirty="0"/>
              <a:t/>
            </a:r>
            <a:br>
              <a:rPr lang="en-US" sz="2000" b="1" dirty="0"/>
            </a:br>
            <a:r>
              <a:rPr lang="en-US" sz="2000" b="1" dirty="0"/>
              <a:t>Co-PI: Clint Stevenson, NC State; Dennis D’Amico, UConn, Tim Stubbs, </a:t>
            </a:r>
            <a:r>
              <a:rPr lang="en-US" sz="2000" b="1" dirty="0" err="1"/>
              <a:t>ICfUSD</a:t>
            </a:r>
            <a:r>
              <a:rPr lang="en-US" sz="2000" b="1" dirty="0"/>
              <a:t/>
            </a:r>
            <a:br>
              <a:rPr lang="en-US" sz="2000" b="1" dirty="0"/>
            </a:br>
            <a:r>
              <a:rPr lang="en-US" sz="2000" b="1" dirty="0"/>
              <a:t>USDA, Food Safety Outreach Program</a:t>
            </a:r>
          </a:p>
        </p:txBody>
      </p:sp>
      <p:sp>
        <p:nvSpPr>
          <p:cNvPr id="3" name="Content Placeholder 2"/>
          <p:cNvSpPr>
            <a:spLocks noGrp="1"/>
          </p:cNvSpPr>
          <p:nvPr>
            <p:ph idx="1"/>
          </p:nvPr>
        </p:nvSpPr>
        <p:spPr>
          <a:xfrm>
            <a:off x="1524002" y="1176343"/>
            <a:ext cx="6014725" cy="441674"/>
          </a:xfrm>
        </p:spPr>
        <p:txBody>
          <a:bodyPr>
            <a:normAutofit lnSpcReduction="10000"/>
          </a:bodyPr>
          <a:lstStyle/>
          <a:p>
            <a:pPr marL="0" indent="0">
              <a:buNone/>
            </a:pPr>
            <a:r>
              <a:rPr lang="en-US" dirty="0" smtClean="0"/>
              <a:t>Problem Statement / Issue Definition:</a:t>
            </a:r>
          </a:p>
        </p:txBody>
      </p:sp>
      <p:sp>
        <p:nvSpPr>
          <p:cNvPr id="8" name="TextBox 7"/>
          <p:cNvSpPr txBox="1"/>
          <p:nvPr/>
        </p:nvSpPr>
        <p:spPr>
          <a:xfrm>
            <a:off x="6502400" y="6356500"/>
            <a:ext cx="4165600" cy="369332"/>
          </a:xfrm>
          <a:prstGeom prst="rect">
            <a:avLst/>
          </a:prstGeom>
          <a:noFill/>
        </p:spPr>
        <p:txBody>
          <a:bodyPr wrap="square" rtlCol="0">
            <a:spAutoFit/>
          </a:bodyPr>
          <a:lstStyle/>
          <a:p>
            <a:pPr algn="r"/>
            <a:r>
              <a:rPr lang="en-US" dirty="0"/>
              <a:t>Food Safety Outreach Project Round Table</a:t>
            </a:r>
          </a:p>
        </p:txBody>
      </p:sp>
      <p:sp>
        <p:nvSpPr>
          <p:cNvPr id="9" name="TextBox 8"/>
          <p:cNvSpPr txBox="1"/>
          <p:nvPr/>
        </p:nvSpPr>
        <p:spPr>
          <a:xfrm>
            <a:off x="7304640" y="-1129"/>
            <a:ext cx="3363360" cy="369332"/>
          </a:xfrm>
          <a:prstGeom prst="rect">
            <a:avLst/>
          </a:prstGeom>
          <a:noFill/>
        </p:spPr>
        <p:txBody>
          <a:bodyPr wrap="square" rtlCol="0">
            <a:spAutoFit/>
          </a:bodyPr>
          <a:lstStyle/>
          <a:p>
            <a:pPr algn="r"/>
            <a:r>
              <a:rPr lang="en-US" dirty="0"/>
              <a:t>{On Going}</a:t>
            </a:r>
          </a:p>
        </p:txBody>
      </p:sp>
      <p:sp>
        <p:nvSpPr>
          <p:cNvPr id="10" name="Content Placeholder 2"/>
          <p:cNvSpPr txBox="1">
            <a:spLocks/>
          </p:cNvSpPr>
          <p:nvPr/>
        </p:nvSpPr>
        <p:spPr>
          <a:xfrm>
            <a:off x="1649633" y="2674418"/>
            <a:ext cx="6125828" cy="1651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t>Developed a 2-day workshop based on the FSPCA material/1-day version for conferences for $49</a:t>
            </a:r>
          </a:p>
          <a:p>
            <a:pPr marL="0" indent="0">
              <a:buNone/>
            </a:pPr>
            <a:r>
              <a:rPr lang="en-US" sz="1200" dirty="0"/>
              <a:t>Added dairy examples, paper and digital templates</a:t>
            </a:r>
          </a:p>
          <a:p>
            <a:pPr marL="0" indent="0">
              <a:buNone/>
            </a:pPr>
            <a:r>
              <a:rPr lang="en-US" sz="1200" dirty="0"/>
              <a:t>Partnered with University Extension &amp; Regional Guilds/Dairy Organizations</a:t>
            </a:r>
          </a:p>
          <a:p>
            <a:pPr marL="0" indent="0">
              <a:buNone/>
            </a:pPr>
            <a:r>
              <a:rPr lang="en-US" sz="1200" dirty="0"/>
              <a:t>Added breakout sessions for participants to develop/review specific sections of the food safety plan with food safety coaches and peers.</a:t>
            </a:r>
          </a:p>
          <a:p>
            <a:pPr marL="0" indent="0">
              <a:buNone/>
            </a:pPr>
            <a:r>
              <a:rPr lang="en-US" sz="1200" dirty="0"/>
              <a:t>Pre &amp; Post Survey to gauge knowledge, progress, and attitudes towards food safety plan.  1 year follow up survey.</a:t>
            </a:r>
          </a:p>
        </p:txBody>
      </p:sp>
      <p:sp>
        <p:nvSpPr>
          <p:cNvPr id="11" name="Content Placeholder 2"/>
          <p:cNvSpPr txBox="1">
            <a:spLocks/>
          </p:cNvSpPr>
          <p:nvPr/>
        </p:nvSpPr>
        <p:spPr>
          <a:xfrm>
            <a:off x="1649633" y="4829695"/>
            <a:ext cx="9139158" cy="16515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t>12 Workshops – NY, OH, OR, PA, NC, IA, MD, ME, VA, CA, SC</a:t>
            </a:r>
          </a:p>
          <a:p>
            <a:pPr marL="0" indent="0">
              <a:buNone/>
            </a:pPr>
            <a:r>
              <a:rPr lang="en-US" sz="1200" dirty="0"/>
              <a:t>200+ Participants</a:t>
            </a:r>
          </a:p>
          <a:p>
            <a:pPr marL="0" indent="0">
              <a:buNone/>
            </a:pPr>
            <a:r>
              <a:rPr lang="en-US" sz="1200" dirty="0"/>
              <a:t>Feedback is positive, some found value in taking it multiple times. </a:t>
            </a:r>
          </a:p>
          <a:p>
            <a:pPr marL="0" indent="0">
              <a:buNone/>
            </a:pPr>
            <a:r>
              <a:rPr lang="en-US" sz="1200" dirty="0"/>
              <a:t>Wide range of progress.</a:t>
            </a:r>
          </a:p>
          <a:p>
            <a:pPr marL="0" indent="0">
              <a:buNone/>
            </a:pPr>
            <a:r>
              <a:rPr lang="en-US" sz="1200" dirty="0"/>
              <a:t>2020: MA, MN, NYC, OR, FL, UT, MD(?)</a:t>
            </a:r>
          </a:p>
        </p:txBody>
      </p:sp>
      <p:cxnSp>
        <p:nvCxnSpPr>
          <p:cNvPr id="14" name="Straight Connector 13"/>
          <p:cNvCxnSpPr/>
          <p:nvPr/>
        </p:nvCxnSpPr>
        <p:spPr>
          <a:xfrm>
            <a:off x="1524000" y="1176342"/>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24003" y="6239398"/>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9702" y="1325513"/>
            <a:ext cx="1188720" cy="1188720"/>
          </a:xfrm>
          <a:prstGeom prst="rect">
            <a:avLst/>
          </a:prstGeom>
        </p:spPr>
      </p:pic>
      <p:sp>
        <p:nvSpPr>
          <p:cNvPr id="13" name="Content Placeholder 2"/>
          <p:cNvSpPr txBox="1">
            <a:spLocks/>
          </p:cNvSpPr>
          <p:nvPr/>
        </p:nvSpPr>
        <p:spPr>
          <a:xfrm>
            <a:off x="1703484" y="1583342"/>
            <a:ext cx="5601157" cy="7797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dirty="0"/>
              <a:t>Artisan Dairy Producers Response to PCQI training</a:t>
            </a:r>
          </a:p>
          <a:p>
            <a:pPr marL="0" indent="0">
              <a:lnSpc>
                <a:spcPct val="100000"/>
              </a:lnSpc>
              <a:buNone/>
            </a:pPr>
            <a:r>
              <a:rPr lang="en-US" sz="1200" dirty="0"/>
              <a:t>Overwhelmed, unsure where to start, unsure how to translate the examples to their products, unable to afford classes, unaware of requirements. </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2094" y="1325513"/>
            <a:ext cx="1188720" cy="118872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5357" y="1325513"/>
            <a:ext cx="1188720" cy="118872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1022" y="1325513"/>
            <a:ext cx="1188720" cy="1188720"/>
          </a:xfrm>
          <a:prstGeom prst="rect">
            <a:avLst/>
          </a:prstGeom>
        </p:spPr>
      </p:pic>
      <p:pic>
        <p:nvPicPr>
          <p:cNvPr id="17" name="Picture 16"/>
          <p:cNvPicPr/>
          <p:nvPr/>
        </p:nvPicPr>
        <p:blipFill rotWithShape="1">
          <a:blip r:embed="rId8">
            <a:extLst>
              <a:ext uri="{28A0092B-C50C-407E-A947-70E740481C1C}">
                <a14:useLocalDpi xmlns:a14="http://schemas.microsoft.com/office/drawing/2010/main" val="0"/>
              </a:ext>
            </a:extLst>
          </a:blip>
          <a:srcRect l="40496" t="-1040" r="40964" b="1040"/>
          <a:stretch/>
        </p:blipFill>
        <p:spPr bwMode="auto">
          <a:xfrm>
            <a:off x="1545770" y="6274314"/>
            <a:ext cx="966972" cy="583686"/>
          </a:xfrm>
          <a:prstGeom prst="rect">
            <a:avLst/>
          </a:prstGeom>
          <a:noFill/>
        </p:spPr>
      </p:pic>
      <p:pic>
        <p:nvPicPr>
          <p:cNvPr id="18" name="Picture 17"/>
          <p:cNvPicPr/>
          <p:nvPr/>
        </p:nvPicPr>
        <p:blipFill rotWithShape="1">
          <a:blip r:embed="rId9" cstate="print">
            <a:extLst>
              <a:ext uri="{28A0092B-C50C-407E-A947-70E740481C1C}">
                <a14:useLocalDpi xmlns:a14="http://schemas.microsoft.com/office/drawing/2010/main" val="0"/>
              </a:ext>
            </a:extLst>
          </a:blip>
          <a:srcRect l="79235" r="-312"/>
          <a:stretch/>
        </p:blipFill>
        <p:spPr bwMode="auto">
          <a:xfrm>
            <a:off x="2512743" y="6356500"/>
            <a:ext cx="862609" cy="458014"/>
          </a:xfrm>
          <a:prstGeom prst="rect">
            <a:avLst/>
          </a:prstGeom>
          <a:noFill/>
        </p:spPr>
      </p:pic>
      <p:pic>
        <p:nvPicPr>
          <p:cNvPr id="19" name="Picture 18"/>
          <p:cNvPicPr/>
          <p:nvPr/>
        </p:nvPicPr>
        <p:blipFill rotWithShape="1">
          <a:blip r:embed="rId10">
            <a:extLst>
              <a:ext uri="{28A0092B-C50C-407E-A947-70E740481C1C}">
                <a14:useLocalDpi xmlns:a14="http://schemas.microsoft.com/office/drawing/2010/main" val="0"/>
              </a:ext>
            </a:extLst>
          </a:blip>
          <a:srcRect l="33396" r="33132"/>
          <a:stretch/>
        </p:blipFill>
        <p:spPr bwMode="auto">
          <a:xfrm>
            <a:off x="3438098" y="6319119"/>
            <a:ext cx="712982" cy="526573"/>
          </a:xfrm>
          <a:prstGeom prst="rect">
            <a:avLst/>
          </a:prstGeom>
          <a:noFill/>
        </p:spPr>
      </p:pic>
      <p:pic>
        <p:nvPicPr>
          <p:cNvPr id="20" name="Picture 19"/>
          <p:cNvPicPr/>
          <p:nvPr/>
        </p:nvPicPr>
        <p:blipFill rotWithShape="1">
          <a:blip r:embed="rId8" cstate="print">
            <a:extLst>
              <a:ext uri="{28A0092B-C50C-407E-A947-70E740481C1C}">
                <a14:useLocalDpi xmlns:a14="http://schemas.microsoft.com/office/drawing/2010/main" val="0"/>
              </a:ext>
            </a:extLst>
          </a:blip>
          <a:srcRect l="19907" r="59016"/>
          <a:stretch/>
        </p:blipFill>
        <p:spPr bwMode="auto">
          <a:xfrm>
            <a:off x="4213828" y="6337666"/>
            <a:ext cx="943355" cy="500887"/>
          </a:xfrm>
          <a:prstGeom prst="rect">
            <a:avLst/>
          </a:prstGeom>
          <a:noFill/>
        </p:spPr>
      </p:pic>
      <p:pic>
        <p:nvPicPr>
          <p:cNvPr id="22" name="Picture 21"/>
          <p:cNvPicPr>
            <a:picLocks noChangeAspect="1"/>
          </p:cNvPicPr>
          <p:nvPr/>
        </p:nvPicPr>
        <p:blipFill>
          <a:blip r:embed="rId11"/>
          <a:stretch>
            <a:fillRect/>
          </a:stretch>
        </p:blipFill>
        <p:spPr>
          <a:xfrm>
            <a:off x="7775462" y="2696370"/>
            <a:ext cx="2196286" cy="1647214"/>
          </a:xfrm>
          <a:prstGeom prst="rect">
            <a:avLst/>
          </a:prstGeom>
        </p:spPr>
      </p:pic>
      <p:pic>
        <p:nvPicPr>
          <p:cNvPr id="23" name="Picture 22"/>
          <p:cNvPicPr>
            <a:picLocks noChangeAspect="1"/>
          </p:cNvPicPr>
          <p:nvPr/>
        </p:nvPicPr>
        <p:blipFill rotWithShape="1">
          <a:blip r:embed="rId12"/>
          <a:srcRect l="8452" t="-707" r="25594" b="51123"/>
          <a:stretch/>
        </p:blipFill>
        <p:spPr>
          <a:xfrm>
            <a:off x="7775463" y="4308669"/>
            <a:ext cx="2196287" cy="1651156"/>
          </a:xfrm>
          <a:prstGeom prst="rect">
            <a:avLst/>
          </a:prstGeom>
        </p:spPr>
      </p:pic>
      <p:sp>
        <p:nvSpPr>
          <p:cNvPr id="24" name="Rectangle 23"/>
          <p:cNvSpPr/>
          <p:nvPr/>
        </p:nvSpPr>
        <p:spPr>
          <a:xfrm>
            <a:off x="1522205" y="2219392"/>
            <a:ext cx="3304559" cy="523220"/>
          </a:xfrm>
          <a:prstGeom prst="rect">
            <a:avLst/>
          </a:prstGeom>
        </p:spPr>
        <p:txBody>
          <a:bodyPr wrap="none">
            <a:spAutoFit/>
          </a:bodyPr>
          <a:lstStyle/>
          <a:p>
            <a:r>
              <a:rPr lang="en-US" sz="2800" dirty="0"/>
              <a:t>Approach / Methods:</a:t>
            </a:r>
          </a:p>
        </p:txBody>
      </p:sp>
      <p:sp>
        <p:nvSpPr>
          <p:cNvPr id="25" name="Rectangle 24"/>
          <p:cNvSpPr/>
          <p:nvPr/>
        </p:nvSpPr>
        <p:spPr>
          <a:xfrm>
            <a:off x="1514771" y="4467893"/>
            <a:ext cx="3111301" cy="523220"/>
          </a:xfrm>
          <a:prstGeom prst="rect">
            <a:avLst/>
          </a:prstGeom>
        </p:spPr>
        <p:txBody>
          <a:bodyPr wrap="none">
            <a:spAutoFit/>
          </a:bodyPr>
          <a:lstStyle/>
          <a:p>
            <a:r>
              <a:rPr lang="en-US" sz="2800" dirty="0"/>
              <a:t>Results / Outcomes:</a:t>
            </a:r>
          </a:p>
        </p:txBody>
      </p:sp>
    </p:spTree>
    <p:extLst>
      <p:ext uri="{BB962C8B-B14F-4D97-AF65-F5344CB8AC3E}">
        <p14:creationId xmlns:p14="http://schemas.microsoft.com/office/powerpoint/2010/main" val="18821382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AA8F9671-2B19-44DD-AA6E-BFAA0756F8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182"/>
          <a:stretch/>
        </p:blipFill>
        <p:spPr>
          <a:xfrm rot="16200000">
            <a:off x="2667003" y="-1143000"/>
            <a:ext cx="6857999" cy="9143997"/>
          </a:xfrm>
          <a:prstGeom prst="rect">
            <a:avLst/>
          </a:prstGeom>
        </p:spPr>
      </p:pic>
    </p:spTree>
    <p:extLst>
      <p:ext uri="{BB962C8B-B14F-4D97-AF65-F5344CB8AC3E}">
        <p14:creationId xmlns:p14="http://schemas.microsoft.com/office/powerpoint/2010/main" val="568604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9689" y="-12544"/>
            <a:ext cx="8144271" cy="1177471"/>
          </a:xfrm>
        </p:spPr>
        <p:txBody>
          <a:bodyPr anchor="t">
            <a:normAutofit fontScale="90000"/>
          </a:bodyPr>
          <a:lstStyle/>
          <a:p>
            <a:r>
              <a:rPr lang="en-US" sz="3600" b="1" dirty="0"/>
              <a:t>Immigrant and Refugee Food Safety Project</a:t>
            </a:r>
            <a:br>
              <a:rPr lang="en-US" sz="3600" b="1" dirty="0"/>
            </a:br>
            <a:r>
              <a:rPr lang="en-US" sz="2200" b="1" dirty="0"/>
              <a:t>Eric Spring, International Rescue Committee, </a:t>
            </a:r>
            <a:r>
              <a:rPr lang="en-US" sz="2200" b="1" dirty="0">
                <a:hlinkClick r:id="rId3"/>
              </a:rPr>
              <a:t>eric.spring@rescue.org</a:t>
            </a:r>
            <a:r>
              <a:rPr lang="en-US" sz="2200" b="1" dirty="0"/>
              <a:t> </a:t>
            </a:r>
            <a:br>
              <a:rPr lang="en-US" sz="2200" b="1" dirty="0"/>
            </a:br>
            <a:r>
              <a:rPr lang="en-US" sz="2200" b="1" dirty="0"/>
              <a:t>USDA, NIFA</a:t>
            </a:r>
          </a:p>
        </p:txBody>
      </p:sp>
      <p:sp>
        <p:nvSpPr>
          <p:cNvPr id="3" name="Content Placeholder 2"/>
          <p:cNvSpPr>
            <a:spLocks noGrp="1"/>
          </p:cNvSpPr>
          <p:nvPr>
            <p:ph idx="1"/>
          </p:nvPr>
        </p:nvSpPr>
        <p:spPr>
          <a:xfrm>
            <a:off x="1524002" y="1093840"/>
            <a:ext cx="6353091" cy="1651525"/>
          </a:xfrm>
        </p:spPr>
        <p:txBody>
          <a:bodyPr>
            <a:normAutofit fontScale="92500" lnSpcReduction="10000"/>
          </a:bodyPr>
          <a:lstStyle/>
          <a:p>
            <a:pPr marL="0" indent="0">
              <a:buNone/>
            </a:pPr>
            <a:r>
              <a:rPr lang="en-US" dirty="0" smtClean="0"/>
              <a:t>Problem Statement / Issue Definition:</a:t>
            </a:r>
          </a:p>
          <a:p>
            <a:pPr marL="0" indent="0">
              <a:buNone/>
            </a:pPr>
            <a:r>
              <a:rPr lang="en-US" sz="1700" dirty="0"/>
              <a:t>A growing  population of refugee and immigrant farmers face many barriers to accessing resources and trainings on food safety, and compliance with new regulations. Challenges include language, literacy, lack of access to resources and incomplete knowledge of US food system regulations</a:t>
            </a:r>
          </a:p>
          <a:p>
            <a:pPr marL="0" indent="0">
              <a:buNone/>
            </a:pPr>
            <a:endParaRPr lang="en-US" sz="1800" dirty="0"/>
          </a:p>
        </p:txBody>
      </p:sp>
      <p:sp>
        <p:nvSpPr>
          <p:cNvPr id="8" name="TextBox 7"/>
          <p:cNvSpPr txBox="1"/>
          <p:nvPr/>
        </p:nvSpPr>
        <p:spPr>
          <a:xfrm>
            <a:off x="6502400" y="6356500"/>
            <a:ext cx="4165600" cy="369332"/>
          </a:xfrm>
          <a:prstGeom prst="rect">
            <a:avLst/>
          </a:prstGeom>
          <a:noFill/>
        </p:spPr>
        <p:txBody>
          <a:bodyPr wrap="square" rtlCol="0">
            <a:spAutoFit/>
          </a:bodyPr>
          <a:lstStyle/>
          <a:p>
            <a:pPr algn="r"/>
            <a:r>
              <a:rPr lang="en-US" dirty="0"/>
              <a:t>Food Safety Outreach Project Round Table</a:t>
            </a:r>
          </a:p>
        </p:txBody>
      </p:sp>
      <p:sp>
        <p:nvSpPr>
          <p:cNvPr id="9" name="TextBox 8"/>
          <p:cNvSpPr txBox="1"/>
          <p:nvPr/>
        </p:nvSpPr>
        <p:spPr>
          <a:xfrm>
            <a:off x="8814033" y="24907"/>
            <a:ext cx="2367774" cy="861774"/>
          </a:xfrm>
          <a:prstGeom prst="rect">
            <a:avLst/>
          </a:prstGeom>
          <a:noFill/>
        </p:spPr>
        <p:txBody>
          <a:bodyPr wrap="square" rtlCol="0">
            <a:spAutoFit/>
          </a:bodyPr>
          <a:lstStyle/>
          <a:p>
            <a:pPr rtl="1"/>
            <a:r>
              <a:rPr lang="en-US" sz="1600" dirty="0"/>
              <a:t>Pilot Completed, </a:t>
            </a:r>
          </a:p>
          <a:p>
            <a:pPr rtl="1"/>
            <a:r>
              <a:rPr lang="en-US" sz="1600" dirty="0"/>
              <a:t>Expanded Project </a:t>
            </a:r>
          </a:p>
          <a:p>
            <a:pPr rtl="1"/>
            <a:r>
              <a:rPr lang="en-US" sz="1600" dirty="0"/>
              <a:t>Ongoing</a:t>
            </a:r>
          </a:p>
        </p:txBody>
      </p:sp>
      <p:sp>
        <p:nvSpPr>
          <p:cNvPr id="10" name="Content Placeholder 2"/>
          <p:cNvSpPr txBox="1">
            <a:spLocks/>
          </p:cNvSpPr>
          <p:nvPr/>
        </p:nvSpPr>
        <p:spPr>
          <a:xfrm>
            <a:off x="1524000" y="2758956"/>
            <a:ext cx="6507126" cy="1574204"/>
          </a:xfrm>
          <a:prstGeom prst="rect">
            <a:avLst/>
          </a:prstGeom>
        </p:spPr>
        <p:txBody>
          <a:bodyPr vert="horz" lIns="91440" tIns="45720" rIns="91440" bIns="45720" numCol="2"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Approach / Methods:</a:t>
            </a:r>
          </a:p>
          <a:p>
            <a:r>
              <a:rPr lang="en-US" sz="1700" dirty="0"/>
              <a:t>Participatory needs assessments conducted to assess background knowledge on food safety, barriers to access, and preferred learning methodologies </a:t>
            </a:r>
          </a:p>
          <a:p>
            <a:endParaRPr lang="en-US" sz="1700" dirty="0"/>
          </a:p>
          <a:p>
            <a:r>
              <a:rPr lang="en-US" sz="1700" dirty="0"/>
              <a:t>One food safety module developed for three groups of farmers</a:t>
            </a:r>
          </a:p>
          <a:p>
            <a:r>
              <a:rPr lang="en-US" sz="1700" dirty="0"/>
              <a:t>Private media company produced content with technical input from food safety partners and input from target audience.  </a:t>
            </a:r>
          </a:p>
        </p:txBody>
      </p:sp>
      <p:sp>
        <p:nvSpPr>
          <p:cNvPr id="11" name="Content Placeholder 2"/>
          <p:cNvSpPr txBox="1">
            <a:spLocks/>
          </p:cNvSpPr>
          <p:nvPr/>
        </p:nvSpPr>
        <p:spPr>
          <a:xfrm>
            <a:off x="1528842" y="4410479"/>
            <a:ext cx="9139158" cy="2109684"/>
          </a:xfrm>
          <a:prstGeom prst="rect">
            <a:avLst/>
          </a:prstGeom>
        </p:spPr>
        <p:txBody>
          <a:bodyPr vert="horz" lIns="91440" tIns="45720" rIns="91440" bIns="45720" numCol="2"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700" dirty="0"/>
              <a:t>Results / Outcomes:</a:t>
            </a:r>
          </a:p>
          <a:p>
            <a:pPr marL="0" indent="0">
              <a:buNone/>
            </a:pPr>
            <a:r>
              <a:rPr lang="en-US" sz="2900" dirty="0"/>
              <a:t>Tailor made content created for each of the three groups:</a:t>
            </a:r>
          </a:p>
          <a:p>
            <a:r>
              <a:rPr lang="en-US" sz="2900" dirty="0"/>
              <a:t>Set of visual aids on safe chemical use in </a:t>
            </a:r>
            <a:r>
              <a:rPr lang="en-US" sz="2900" dirty="0" err="1"/>
              <a:t>lu</a:t>
            </a:r>
            <a:r>
              <a:rPr lang="en-US" sz="2900" dirty="0"/>
              <a:t>-Mien</a:t>
            </a:r>
          </a:p>
          <a:p>
            <a:r>
              <a:rPr lang="en-US" sz="2900" dirty="0"/>
              <a:t>Video on compost and manure use in Nepali</a:t>
            </a:r>
          </a:p>
          <a:p>
            <a:r>
              <a:rPr lang="en-US" sz="2900" dirty="0"/>
              <a:t>Video on farmer health and hygiene in Arabic. </a:t>
            </a:r>
          </a:p>
          <a:p>
            <a:pPr marL="0" indent="0">
              <a:buNone/>
            </a:pPr>
            <a:endParaRPr lang="en-US" sz="2900" dirty="0"/>
          </a:p>
          <a:p>
            <a:pPr marL="0" indent="0">
              <a:buNone/>
            </a:pPr>
            <a:endParaRPr lang="en-US" sz="2900" dirty="0"/>
          </a:p>
          <a:p>
            <a:r>
              <a:rPr lang="en-US" sz="2900" dirty="0"/>
              <a:t>Pre and post surveys demonstrated immediate knowledge gains between 20 to 50% for all three groups. </a:t>
            </a:r>
          </a:p>
          <a:p>
            <a:r>
              <a:rPr lang="en-US" sz="2900" dirty="0"/>
              <a:t>Next steps: Develop specific content for each group on five food safety modules; Follow up with a select group of farmers to measure change in behaviors and adoption of these best practices over a one year period. </a:t>
            </a:r>
          </a:p>
          <a:p>
            <a:pPr marL="0" indent="0">
              <a:buNone/>
            </a:pPr>
            <a:endParaRPr lang="en-US" sz="1800" dirty="0"/>
          </a:p>
        </p:txBody>
      </p:sp>
      <p:cxnSp>
        <p:nvCxnSpPr>
          <p:cNvPr id="14" name="Straight Connector 13"/>
          <p:cNvCxnSpPr/>
          <p:nvPr/>
        </p:nvCxnSpPr>
        <p:spPr>
          <a:xfrm>
            <a:off x="1524000" y="1093839"/>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24003" y="6239398"/>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7" name="Picture 16"/>
          <p:cNvPicPr/>
          <p:nvPr/>
        </p:nvPicPr>
        <p:blipFill>
          <a:blip r:embed="rId4" cstate="print">
            <a:extLst>
              <a:ext uri="{28A0092B-C50C-407E-A947-70E740481C1C}">
                <a14:useLocalDpi xmlns:a14="http://schemas.microsoft.com/office/drawing/2010/main" val="0"/>
              </a:ext>
            </a:extLst>
          </a:blip>
          <a:stretch>
            <a:fillRect/>
          </a:stretch>
        </p:blipFill>
        <p:spPr>
          <a:xfrm>
            <a:off x="1524001" y="6239398"/>
            <a:ext cx="496388" cy="61860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2668" y="1254257"/>
            <a:ext cx="1650501" cy="1308324"/>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5778" y="2679682"/>
            <a:ext cx="1674446" cy="911154"/>
          </a:xfrm>
          <a:prstGeom prst="rect">
            <a:avLst/>
          </a:prstGeom>
        </p:spPr>
      </p:pic>
      <p:pic>
        <p:nvPicPr>
          <p:cNvPr id="18" name="Picture 17"/>
          <p:cNvPicPr>
            <a:picLocks noChangeAspect="1"/>
          </p:cNvPicPr>
          <p:nvPr/>
        </p:nvPicPr>
        <p:blipFill>
          <a:blip r:embed="rId7"/>
          <a:stretch>
            <a:fillRect/>
          </a:stretch>
        </p:blipFill>
        <p:spPr>
          <a:xfrm>
            <a:off x="8142668" y="3707937"/>
            <a:ext cx="1697557" cy="943666"/>
          </a:xfrm>
          <a:prstGeom prst="rect">
            <a:avLst/>
          </a:prstGeom>
        </p:spPr>
      </p:pic>
    </p:spTree>
    <p:extLst>
      <p:ext uri="{BB962C8B-B14F-4D97-AF65-F5344CB8AC3E}">
        <p14:creationId xmlns:p14="http://schemas.microsoft.com/office/powerpoint/2010/main" val="35100115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5770" y="-1129"/>
            <a:ext cx="9214594" cy="1177471"/>
          </a:xfrm>
        </p:spPr>
        <p:txBody>
          <a:bodyPr anchor="t">
            <a:normAutofit fontScale="90000"/>
          </a:bodyPr>
          <a:lstStyle/>
          <a:p>
            <a:r>
              <a:rPr lang="en-US" sz="2700" b="1" dirty="0"/>
              <a:t>Expanding FSMA Produce Safety Rule Outreach to Underserved Diversified Fruit and Vegetable Farms in Minnesota</a:t>
            </a:r>
            <a:br>
              <a:rPr lang="en-US" sz="2700" b="1" dirty="0"/>
            </a:br>
            <a:r>
              <a:rPr lang="en-US" sz="1200" b="1" dirty="0"/>
              <a:t/>
            </a:r>
            <a:br>
              <a:rPr lang="en-US" sz="1200" b="1" dirty="0"/>
            </a:br>
            <a:r>
              <a:rPr lang="en-US" sz="2000" b="1" dirty="0"/>
              <a:t>Annalisa Hultberg, University of Minnesota Extension, hultb006@umn.edu</a:t>
            </a:r>
            <a:r>
              <a:rPr lang="en-US" sz="2400" b="1" dirty="0"/>
              <a:t/>
            </a:r>
            <a:br>
              <a:rPr lang="en-US" sz="2400" b="1" dirty="0"/>
            </a:br>
            <a:endParaRPr lang="en-US" sz="2400" b="1" dirty="0"/>
          </a:p>
        </p:txBody>
      </p:sp>
      <p:sp>
        <p:nvSpPr>
          <p:cNvPr id="3" name="Content Placeholder 2"/>
          <p:cNvSpPr>
            <a:spLocks noGrp="1"/>
          </p:cNvSpPr>
          <p:nvPr>
            <p:ph idx="1"/>
          </p:nvPr>
        </p:nvSpPr>
        <p:spPr>
          <a:xfrm>
            <a:off x="1513115" y="1119951"/>
            <a:ext cx="9144000" cy="1891503"/>
          </a:xfrm>
        </p:spPr>
        <p:txBody>
          <a:bodyPr>
            <a:normAutofit/>
          </a:bodyPr>
          <a:lstStyle/>
          <a:p>
            <a:pPr marL="0" indent="0">
              <a:buNone/>
            </a:pPr>
            <a:r>
              <a:rPr lang="en-US" sz="2400" dirty="0"/>
              <a:t>Problem Statement / Issue Definition:</a:t>
            </a:r>
          </a:p>
          <a:p>
            <a:pPr marL="0" indent="0">
              <a:buNone/>
            </a:pPr>
            <a:r>
              <a:rPr lang="en-US" sz="1600" dirty="0"/>
              <a:t>MN has a large and growing number of small acreage, Latino, Hmong, African, Plain-faith growers, food hubs, non-profits and ag professionals who request simplified PSR materials. Tailored educational material and technical assistance are needed to help these groups understand 1) their coverage status; and 2) the basics of the provisions of the PSR.</a:t>
            </a:r>
          </a:p>
        </p:txBody>
      </p:sp>
      <p:sp>
        <p:nvSpPr>
          <p:cNvPr id="8" name="TextBox 7"/>
          <p:cNvSpPr txBox="1"/>
          <p:nvPr/>
        </p:nvSpPr>
        <p:spPr>
          <a:xfrm>
            <a:off x="6502400" y="6356500"/>
            <a:ext cx="4165600" cy="369332"/>
          </a:xfrm>
          <a:prstGeom prst="rect">
            <a:avLst/>
          </a:prstGeom>
          <a:noFill/>
        </p:spPr>
        <p:txBody>
          <a:bodyPr wrap="square" rtlCol="0">
            <a:spAutoFit/>
          </a:bodyPr>
          <a:lstStyle/>
          <a:p>
            <a:pPr algn="r"/>
            <a:r>
              <a:rPr lang="en-US" dirty="0"/>
              <a:t>Food Safety Outreach Project Round Table</a:t>
            </a:r>
          </a:p>
        </p:txBody>
      </p:sp>
      <p:sp>
        <p:nvSpPr>
          <p:cNvPr id="9" name="TextBox 8"/>
          <p:cNvSpPr txBox="1"/>
          <p:nvPr/>
        </p:nvSpPr>
        <p:spPr>
          <a:xfrm>
            <a:off x="7304640" y="319975"/>
            <a:ext cx="3363360" cy="369332"/>
          </a:xfrm>
          <a:prstGeom prst="rect">
            <a:avLst/>
          </a:prstGeom>
          <a:noFill/>
        </p:spPr>
        <p:txBody>
          <a:bodyPr wrap="square" rtlCol="0">
            <a:spAutoFit/>
          </a:bodyPr>
          <a:lstStyle/>
          <a:p>
            <a:pPr algn="r"/>
            <a:r>
              <a:rPr lang="en-US" dirty="0"/>
              <a:t>(</a:t>
            </a:r>
            <a:r>
              <a:rPr lang="en-US" i="1" dirty="0"/>
              <a:t>in-progress through Sept 2020</a:t>
            </a:r>
            <a:r>
              <a:rPr lang="en-US" dirty="0"/>
              <a:t>)</a:t>
            </a:r>
          </a:p>
        </p:txBody>
      </p:sp>
      <p:sp>
        <p:nvSpPr>
          <p:cNvPr id="10" name="Content Placeholder 2"/>
          <p:cNvSpPr txBox="1">
            <a:spLocks/>
          </p:cNvSpPr>
          <p:nvPr/>
        </p:nvSpPr>
        <p:spPr>
          <a:xfrm>
            <a:off x="1564740" y="2571498"/>
            <a:ext cx="9144000" cy="2103304"/>
          </a:xfrm>
          <a:prstGeom prst="rect">
            <a:avLst/>
          </a:prstGeom>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000" dirty="0"/>
              <a:t>Approach / Methods:</a:t>
            </a:r>
          </a:p>
          <a:p>
            <a:pPr marL="0" indent="0">
              <a:buNone/>
            </a:pPr>
            <a:r>
              <a:rPr lang="en-US" sz="3500" dirty="0"/>
              <a:t>Needs assessment with advisory group of food hubs, farmers and agricultural educators provides foundation to work.</a:t>
            </a:r>
          </a:p>
          <a:p>
            <a:pPr marL="0" indent="0">
              <a:buNone/>
            </a:pPr>
            <a:r>
              <a:rPr lang="en-US" sz="3500" b="1" dirty="0"/>
              <a:t>Materials: </a:t>
            </a:r>
            <a:r>
              <a:rPr lang="en-US" sz="3500" dirty="0"/>
              <a:t>Short videos, flow-charts and simple English summaries of exemptions and exclusions and PSR basics. Translate some new and existing materials. Update existing materials and food safety plan template for PSR alignment. </a:t>
            </a:r>
          </a:p>
          <a:p>
            <a:pPr marL="0" indent="0">
              <a:buNone/>
            </a:pPr>
            <a:r>
              <a:rPr lang="en-US" sz="3500" b="1" dirty="0"/>
              <a:t>Workshops: </a:t>
            </a:r>
            <a:r>
              <a:rPr lang="en-US" sz="3500" dirty="0"/>
              <a:t>Supplemental single-topic workshops for niche-audience covered farms include hands-on activities. Pilot new materials and adjust based on feedback. Host at non-profit partner organizations and food hubs.  </a:t>
            </a:r>
          </a:p>
          <a:p>
            <a:pPr marL="0" indent="0">
              <a:buNone/>
            </a:pPr>
            <a:r>
              <a:rPr lang="en-US" sz="3500" b="1" dirty="0"/>
              <a:t>Train-the-trainer: </a:t>
            </a:r>
            <a:r>
              <a:rPr lang="en-US" sz="3500" dirty="0"/>
              <a:t>Build the stable! Provide train-the-trainer outreach with ag professionals, food hubs and farmer co-ops.</a:t>
            </a:r>
          </a:p>
        </p:txBody>
      </p:sp>
      <p:sp>
        <p:nvSpPr>
          <p:cNvPr id="11" name="Content Placeholder 2"/>
          <p:cNvSpPr txBox="1">
            <a:spLocks/>
          </p:cNvSpPr>
          <p:nvPr/>
        </p:nvSpPr>
        <p:spPr>
          <a:xfrm>
            <a:off x="1556653" y="4449657"/>
            <a:ext cx="9122231" cy="194525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dirty="0"/>
              <a:t>Results/ Outcomes:</a:t>
            </a:r>
          </a:p>
          <a:p>
            <a:pPr marL="0" indent="0">
              <a:buNone/>
            </a:pPr>
            <a:r>
              <a:rPr lang="en-US" sz="1800" b="1" dirty="0"/>
              <a:t>Materials: </a:t>
            </a:r>
            <a:r>
              <a:rPr lang="en-US" sz="1800" dirty="0"/>
              <a:t>7- minute video on coverage status (will be translated into Spanish and Hmong); Updated 8 GAPs and PSR factsheets; New exemptions flowchart</a:t>
            </a:r>
            <a:r>
              <a:rPr lang="en-US" sz="1800" i="1" dirty="0"/>
              <a:t>; </a:t>
            </a:r>
            <a:r>
              <a:rPr lang="en-US" sz="1800" dirty="0"/>
              <a:t>Updated Farm Food Safety Plan; Factsheets for distributors/buyers (planned)</a:t>
            </a:r>
          </a:p>
          <a:p>
            <a:pPr marL="0" indent="0">
              <a:buNone/>
            </a:pPr>
            <a:r>
              <a:rPr lang="en-US" sz="1800" b="1" dirty="0"/>
              <a:t>Workshops</a:t>
            </a:r>
            <a:r>
              <a:rPr lang="en-US" sz="1800" dirty="0"/>
              <a:t>: Workshops for Latino, Hmong and other immigrant growers (coverage status, GAP audits, employee training, water testing, writing a food safety plan). 3 to date, 3 more planned for late winter/spring 2020. All workshops in collaboration with partner orgs and food hubs. Amish </a:t>
            </a:r>
            <a:r>
              <a:rPr lang="en-US" sz="1800"/>
              <a:t>Grower Training. </a:t>
            </a:r>
            <a:endParaRPr lang="en-US" sz="1800" dirty="0"/>
          </a:p>
          <a:p>
            <a:pPr marL="0" indent="0">
              <a:buNone/>
            </a:pPr>
            <a:r>
              <a:rPr lang="en-US" sz="1800" b="1" dirty="0"/>
              <a:t>Train-the-trainer</a:t>
            </a:r>
            <a:r>
              <a:rPr lang="en-US" sz="1800" dirty="0"/>
              <a:t>: Outreach to ag non-profits, food hubs; 1 webinar and outreach to food hubs and distributors (planned summer 2020)</a:t>
            </a:r>
          </a:p>
        </p:txBody>
      </p:sp>
      <p:cxnSp>
        <p:nvCxnSpPr>
          <p:cNvPr id="14" name="Straight Connector 13"/>
          <p:cNvCxnSpPr/>
          <p:nvPr/>
        </p:nvCxnSpPr>
        <p:spPr>
          <a:xfrm>
            <a:off x="1524000" y="1176342"/>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34883" y="6302139"/>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2108" y="670219"/>
            <a:ext cx="1732405" cy="97826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2909" y="6302140"/>
            <a:ext cx="1064588" cy="566525"/>
          </a:xfrm>
          <a:prstGeom prst="rect">
            <a:avLst/>
          </a:prstGeom>
        </p:spPr>
      </p:pic>
    </p:spTree>
    <p:extLst>
      <p:ext uri="{BB962C8B-B14F-4D97-AF65-F5344CB8AC3E}">
        <p14:creationId xmlns:p14="http://schemas.microsoft.com/office/powerpoint/2010/main" val="28769724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5770" y="-1129"/>
            <a:ext cx="7496630" cy="1177471"/>
          </a:xfrm>
        </p:spPr>
        <p:txBody>
          <a:bodyPr anchor="t">
            <a:normAutofit fontScale="90000"/>
          </a:bodyPr>
          <a:lstStyle/>
          <a:p>
            <a:r>
              <a:rPr lang="en-US" sz="2700" b="1" dirty="0"/>
              <a:t>Colorado Produce Safety Collaborative: </a:t>
            </a:r>
            <a:r>
              <a:rPr lang="en-US" sz="3600" b="1" dirty="0"/>
              <a:t/>
            </a:r>
            <a:br>
              <a:rPr lang="en-US" sz="3600" b="1" dirty="0"/>
            </a:br>
            <a:r>
              <a:rPr lang="en-US" sz="2200" b="1" dirty="0"/>
              <a:t>Regionally Adapted Training and Outreach</a:t>
            </a:r>
            <a:r>
              <a:rPr lang="en-US" sz="3600" b="1" dirty="0"/>
              <a:t/>
            </a:r>
            <a:br>
              <a:rPr lang="en-US" sz="3600" b="1" dirty="0"/>
            </a:br>
            <a:r>
              <a:rPr lang="en-US" sz="2000" b="1" dirty="0"/>
              <a:t>Adrian Card, Colorado State University Extension, </a:t>
            </a:r>
            <a:r>
              <a:rPr lang="en-US" sz="2000" b="1" dirty="0">
                <a:hlinkClick r:id="rId3"/>
              </a:rPr>
              <a:t>Adrian.Card@Colostate.edu</a:t>
            </a:r>
            <a:r>
              <a:rPr lang="en-US" sz="2000" b="1" dirty="0"/>
              <a:t> </a:t>
            </a:r>
            <a:r>
              <a:rPr lang="en-US" sz="2200" b="1" dirty="0"/>
              <a:t/>
            </a:r>
            <a:br>
              <a:rPr lang="en-US" sz="2200" b="1" dirty="0"/>
            </a:br>
            <a:r>
              <a:rPr lang="en-US" sz="2000" b="1" dirty="0"/>
              <a:t>USDA-NIFA | Food Safety Outreach Program</a:t>
            </a:r>
            <a:endParaRPr lang="en-US" sz="2400" b="1" dirty="0"/>
          </a:p>
        </p:txBody>
      </p:sp>
      <p:sp>
        <p:nvSpPr>
          <p:cNvPr id="3" name="Content Placeholder 2"/>
          <p:cNvSpPr>
            <a:spLocks noGrp="1"/>
          </p:cNvSpPr>
          <p:nvPr>
            <p:ph idx="1"/>
          </p:nvPr>
        </p:nvSpPr>
        <p:spPr>
          <a:xfrm>
            <a:off x="1524001" y="1176343"/>
            <a:ext cx="9144000" cy="1651525"/>
          </a:xfrm>
        </p:spPr>
        <p:txBody>
          <a:bodyPr>
            <a:normAutofit fontScale="92500"/>
          </a:bodyPr>
          <a:lstStyle/>
          <a:p>
            <a:pPr marL="0" indent="0">
              <a:buNone/>
            </a:pPr>
            <a:r>
              <a:rPr lang="en-US" dirty="0"/>
              <a:t>Problem Statement / Issue Definition:</a:t>
            </a:r>
          </a:p>
          <a:p>
            <a:pPr marL="0" indent="0">
              <a:buNone/>
            </a:pPr>
            <a:r>
              <a:rPr lang="en-US" sz="1800" dirty="0"/>
              <a:t>Colorado has a diverse learner continuum of farmers with common and regionally specific produce safety educational needs.  Some early adopters are making progress on produce safety while others are lagging on PSR training and food safety plan development. This project will address learner stage and regional differences to increase produce safety awareness, knowledge and technical skills.</a:t>
            </a:r>
          </a:p>
        </p:txBody>
      </p:sp>
      <p:sp>
        <p:nvSpPr>
          <p:cNvPr id="8" name="TextBox 7"/>
          <p:cNvSpPr txBox="1"/>
          <p:nvPr/>
        </p:nvSpPr>
        <p:spPr>
          <a:xfrm>
            <a:off x="6502400" y="6356500"/>
            <a:ext cx="4165600" cy="369332"/>
          </a:xfrm>
          <a:prstGeom prst="rect">
            <a:avLst/>
          </a:prstGeom>
          <a:noFill/>
        </p:spPr>
        <p:txBody>
          <a:bodyPr wrap="square" rtlCol="0">
            <a:spAutoFit/>
          </a:bodyPr>
          <a:lstStyle/>
          <a:p>
            <a:pPr algn="r"/>
            <a:r>
              <a:rPr lang="en-US" dirty="0"/>
              <a:t>Food Safety Outreach Project Round Table</a:t>
            </a:r>
          </a:p>
        </p:txBody>
      </p:sp>
      <p:sp>
        <p:nvSpPr>
          <p:cNvPr id="9" name="TextBox 8"/>
          <p:cNvSpPr txBox="1"/>
          <p:nvPr/>
        </p:nvSpPr>
        <p:spPr>
          <a:xfrm>
            <a:off x="7304640" y="-1129"/>
            <a:ext cx="3363360" cy="369332"/>
          </a:xfrm>
          <a:prstGeom prst="rect">
            <a:avLst/>
          </a:prstGeom>
          <a:noFill/>
        </p:spPr>
        <p:txBody>
          <a:bodyPr wrap="square" rtlCol="0">
            <a:spAutoFit/>
          </a:bodyPr>
          <a:lstStyle/>
          <a:p>
            <a:pPr algn="r"/>
            <a:r>
              <a:rPr lang="en-US" dirty="0"/>
              <a:t>Active, Unfunded</a:t>
            </a:r>
          </a:p>
        </p:txBody>
      </p:sp>
      <p:sp>
        <p:nvSpPr>
          <p:cNvPr id="10" name="Content Placeholder 2"/>
          <p:cNvSpPr txBox="1">
            <a:spLocks/>
          </p:cNvSpPr>
          <p:nvPr/>
        </p:nvSpPr>
        <p:spPr>
          <a:xfrm>
            <a:off x="1524000" y="2696371"/>
            <a:ext cx="9144000" cy="165152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Approach / Methods:</a:t>
            </a:r>
          </a:p>
          <a:p>
            <a:pPr marL="0" indent="0">
              <a:buNone/>
            </a:pPr>
            <a:r>
              <a:rPr lang="en-US" sz="1800" dirty="0"/>
              <a:t>An advisory committee of produce farmers from 4 regions of Colorado will inform program development.  Outputs include: mentorships, in person trainings, webinars and tours on:  intro produce safety, FSMA and PSR updates, technical skills, risk assessment, GAPs.  Evaluation methods include:  on-site and online surveys, webpage analytics, AFDO/PSA post surveys, pre and post mentorship surveys.  </a:t>
            </a:r>
          </a:p>
        </p:txBody>
      </p:sp>
      <p:sp>
        <p:nvSpPr>
          <p:cNvPr id="11" name="Content Placeholder 2"/>
          <p:cNvSpPr txBox="1">
            <a:spLocks/>
          </p:cNvSpPr>
          <p:nvPr/>
        </p:nvSpPr>
        <p:spPr>
          <a:xfrm>
            <a:off x="1528842" y="4343585"/>
            <a:ext cx="6078458" cy="165152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Results / Outcomes:</a:t>
            </a:r>
          </a:p>
          <a:p>
            <a:pPr marL="0" indent="0">
              <a:buNone/>
            </a:pPr>
            <a:r>
              <a:rPr lang="en-US" sz="1800" dirty="0"/>
              <a:t>Currently we are recruiting for advisory committee members and planning for intro produce safety meetings, FSMA and PSR update webinars, technical workshops, and a webinar on risk assessment.   To date, funds have not been disbursed for this 3 year project.</a:t>
            </a:r>
          </a:p>
        </p:txBody>
      </p:sp>
      <p:cxnSp>
        <p:nvCxnSpPr>
          <p:cNvPr id="14" name="Straight Connector 13"/>
          <p:cNvCxnSpPr/>
          <p:nvPr/>
        </p:nvCxnSpPr>
        <p:spPr>
          <a:xfrm>
            <a:off x="1524000" y="1176342"/>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24003" y="6239398"/>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377990" y="6506716"/>
            <a:ext cx="2207624" cy="369332"/>
          </a:xfrm>
          <a:prstGeom prst="rect">
            <a:avLst/>
          </a:prstGeom>
          <a:noFill/>
        </p:spPr>
        <p:txBody>
          <a:bodyPr wrap="square" rtlCol="0">
            <a:spAutoFit/>
          </a:bodyPr>
          <a:lstStyle/>
          <a:p>
            <a:endParaRPr lang="en-US" dirty="0"/>
          </a:p>
        </p:txBody>
      </p:sp>
      <p:pic>
        <p:nvPicPr>
          <p:cNvPr id="6" name="Picture 5">
            <a:extLst>
              <a:ext uri="{FF2B5EF4-FFF2-40B4-BE49-F238E27FC236}">
                <a16:creationId xmlns:a16="http://schemas.microsoft.com/office/drawing/2014/main" id="{80997113-5B14-46EE-ABFE-82409E1D88B8}"/>
              </a:ext>
            </a:extLst>
          </p:cNvPr>
          <p:cNvPicPr>
            <a:picLocks noChangeAspect="1"/>
          </p:cNvPicPr>
          <p:nvPr/>
        </p:nvPicPr>
        <p:blipFill rotWithShape="1">
          <a:blip r:embed="rId4">
            <a:extLst>
              <a:ext uri="{28A0092B-C50C-407E-A947-70E740481C1C}">
                <a14:useLocalDpi xmlns:a14="http://schemas.microsoft.com/office/drawing/2010/main" val="0"/>
              </a:ext>
            </a:extLst>
          </a:blip>
          <a:srcRect r="45745"/>
          <a:stretch/>
        </p:blipFill>
        <p:spPr>
          <a:xfrm>
            <a:off x="7827806" y="4211988"/>
            <a:ext cx="2429188" cy="1905266"/>
          </a:xfrm>
          <a:prstGeom prst="rect">
            <a:avLst/>
          </a:prstGeom>
        </p:spPr>
      </p:pic>
    </p:spTree>
    <p:extLst>
      <p:ext uri="{BB962C8B-B14F-4D97-AF65-F5344CB8AC3E}">
        <p14:creationId xmlns:p14="http://schemas.microsoft.com/office/powerpoint/2010/main" val="2757131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36133" y="661851"/>
            <a:ext cx="9431867" cy="3274423"/>
          </a:xfrm>
        </p:spPr>
        <p:txBody>
          <a:bodyPr>
            <a:normAutofit/>
          </a:bodyPr>
          <a:lstStyle/>
          <a:p>
            <a:r>
              <a:rPr lang="en-US" sz="3200" b="1" dirty="0" smtClean="0"/>
              <a:t>Food Safety Outreach Project Round Table</a:t>
            </a:r>
            <a:br>
              <a:rPr lang="en-US" sz="3200" b="1" dirty="0" smtClean="0"/>
            </a:br>
            <a:r>
              <a:rPr lang="en-US" sz="2400" b="1" dirty="0" smtClean="0"/>
              <a:t>December 16, 2019</a:t>
            </a:r>
            <a:r>
              <a:rPr lang="en-US" dirty="0" smtClean="0"/>
              <a:t/>
            </a:r>
            <a:br>
              <a:rPr lang="en-US" dirty="0" smtClean="0"/>
            </a:br>
            <a:r>
              <a:rPr lang="en-US" sz="9600" dirty="0" smtClean="0"/>
              <a:t/>
            </a:r>
            <a:br>
              <a:rPr lang="en-US" sz="9600" dirty="0" smtClean="0"/>
            </a:br>
            <a:r>
              <a:rPr lang="en-US" sz="8000" dirty="0" smtClean="0"/>
              <a:t>Questions?</a:t>
            </a:r>
            <a:endParaRPr lang="en-US" sz="8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8020" y="5069304"/>
            <a:ext cx="4868091" cy="1544856"/>
          </a:xfrm>
          <a:prstGeom prst="rect">
            <a:avLst/>
          </a:prstGeom>
        </p:spPr>
      </p:pic>
    </p:spTree>
    <p:extLst>
      <p:ext uri="{BB962C8B-B14F-4D97-AF65-F5344CB8AC3E}">
        <p14:creationId xmlns:p14="http://schemas.microsoft.com/office/powerpoint/2010/main" val="31668056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5770" y="-1129"/>
            <a:ext cx="7496630" cy="1177471"/>
          </a:xfrm>
        </p:spPr>
        <p:txBody>
          <a:bodyPr anchor="t">
            <a:normAutofit fontScale="90000"/>
          </a:bodyPr>
          <a:lstStyle/>
          <a:p>
            <a:r>
              <a:rPr lang="en-US" sz="3100" b="1" dirty="0"/>
              <a:t>Food Safety Outreach Projects, Evaluation Summary</a:t>
            </a:r>
            <a:r>
              <a:rPr lang="en-US" sz="3600" b="1" dirty="0"/>
              <a:t/>
            </a:r>
            <a:br>
              <a:rPr lang="en-US" sz="3600" b="1" dirty="0"/>
            </a:br>
            <a:r>
              <a:rPr lang="en-US" sz="2400" b="1" dirty="0"/>
              <a:t>Dr. Amy Harder, University of Florida, amharder@ufl.edu</a:t>
            </a:r>
            <a:br>
              <a:rPr lang="en-US" sz="2400" b="1" dirty="0"/>
            </a:br>
            <a:r>
              <a:rPr lang="en-US" sz="2400" b="1" dirty="0"/>
              <a:t>USDA-NIFA, FSOP Competitive Grants Program</a:t>
            </a:r>
          </a:p>
        </p:txBody>
      </p:sp>
      <p:sp>
        <p:nvSpPr>
          <p:cNvPr id="3" name="Content Placeholder 2"/>
          <p:cNvSpPr>
            <a:spLocks noGrp="1"/>
          </p:cNvSpPr>
          <p:nvPr>
            <p:ph idx="1"/>
          </p:nvPr>
        </p:nvSpPr>
        <p:spPr>
          <a:xfrm>
            <a:off x="1524001" y="1176343"/>
            <a:ext cx="9144000" cy="1177470"/>
          </a:xfrm>
        </p:spPr>
        <p:txBody>
          <a:bodyPr>
            <a:normAutofit/>
          </a:bodyPr>
          <a:lstStyle/>
          <a:p>
            <a:pPr marL="0" indent="0">
              <a:buNone/>
            </a:pPr>
            <a:r>
              <a:rPr lang="en-US" dirty="0"/>
              <a:t>Problem Statement / Issue Definition:</a:t>
            </a:r>
          </a:p>
          <a:p>
            <a:pPr marL="0" indent="0">
              <a:spcBef>
                <a:spcPts val="600"/>
              </a:spcBef>
              <a:buNone/>
            </a:pPr>
            <a:r>
              <a:rPr lang="en-US" sz="1800" dirty="0"/>
              <a:t>Determine outputs and outcomes from food safety training, education, extension, outreach, and technical assistance projects that were awarded between 2016-2018</a:t>
            </a:r>
          </a:p>
        </p:txBody>
      </p:sp>
      <p:sp>
        <p:nvSpPr>
          <p:cNvPr id="8" name="TextBox 7"/>
          <p:cNvSpPr txBox="1"/>
          <p:nvPr/>
        </p:nvSpPr>
        <p:spPr>
          <a:xfrm>
            <a:off x="6502400" y="6356500"/>
            <a:ext cx="4165600" cy="369332"/>
          </a:xfrm>
          <a:prstGeom prst="rect">
            <a:avLst/>
          </a:prstGeom>
          <a:noFill/>
        </p:spPr>
        <p:txBody>
          <a:bodyPr wrap="square" rtlCol="0">
            <a:spAutoFit/>
          </a:bodyPr>
          <a:lstStyle/>
          <a:p>
            <a:pPr algn="r"/>
            <a:r>
              <a:rPr lang="en-US" dirty="0"/>
              <a:t>Food Safety Outreach Project Round Table</a:t>
            </a:r>
          </a:p>
        </p:txBody>
      </p:sp>
      <p:sp>
        <p:nvSpPr>
          <p:cNvPr id="9" name="TextBox 8"/>
          <p:cNvSpPr txBox="1"/>
          <p:nvPr/>
        </p:nvSpPr>
        <p:spPr>
          <a:xfrm>
            <a:off x="7304640" y="-1129"/>
            <a:ext cx="3363360" cy="369332"/>
          </a:xfrm>
          <a:prstGeom prst="rect">
            <a:avLst/>
          </a:prstGeom>
          <a:noFill/>
        </p:spPr>
        <p:txBody>
          <a:bodyPr wrap="square" rtlCol="0">
            <a:spAutoFit/>
          </a:bodyPr>
          <a:lstStyle/>
          <a:p>
            <a:pPr algn="r"/>
            <a:r>
              <a:rPr lang="en-US" dirty="0"/>
              <a:t>{Completed}</a:t>
            </a:r>
          </a:p>
        </p:txBody>
      </p:sp>
      <p:sp>
        <p:nvSpPr>
          <p:cNvPr id="10" name="Content Placeholder 2"/>
          <p:cNvSpPr txBox="1">
            <a:spLocks/>
          </p:cNvSpPr>
          <p:nvPr/>
        </p:nvSpPr>
        <p:spPr>
          <a:xfrm>
            <a:off x="1523999" y="2265593"/>
            <a:ext cx="9144000" cy="165152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Approach / Methods:</a:t>
            </a:r>
          </a:p>
          <a:p>
            <a:r>
              <a:rPr lang="en-US" sz="1800" dirty="0"/>
              <a:t>Thematic analysis of funded project narratives</a:t>
            </a:r>
          </a:p>
          <a:p>
            <a:r>
              <a:rPr lang="en-US" sz="1800" dirty="0"/>
              <a:t>Qualtrics survey of project directors</a:t>
            </a:r>
          </a:p>
          <a:p>
            <a:pPr lvl="1"/>
            <a:r>
              <a:rPr lang="en-US" sz="1400" dirty="0"/>
              <a:t>Primarily close-ended questions</a:t>
            </a:r>
          </a:p>
          <a:p>
            <a:pPr lvl="1"/>
            <a:r>
              <a:rPr lang="en-US" sz="1400" dirty="0"/>
              <a:t>Open-ended success story option</a:t>
            </a:r>
          </a:p>
          <a:p>
            <a:endParaRPr lang="en-US" sz="1800" dirty="0"/>
          </a:p>
        </p:txBody>
      </p:sp>
      <p:sp>
        <p:nvSpPr>
          <p:cNvPr id="11" name="Content Placeholder 2"/>
          <p:cNvSpPr txBox="1">
            <a:spLocks/>
          </p:cNvSpPr>
          <p:nvPr/>
        </p:nvSpPr>
        <p:spPr>
          <a:xfrm>
            <a:off x="1528842" y="3848104"/>
            <a:ext cx="9139158" cy="239127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Results / Outcomes:</a:t>
            </a:r>
          </a:p>
          <a:p>
            <a:r>
              <a:rPr lang="en-US" sz="1600" dirty="0"/>
              <a:t>Comprehensive report available from the LRCC</a:t>
            </a:r>
          </a:p>
          <a:p>
            <a:r>
              <a:rPr lang="en-US" sz="1600" dirty="0"/>
              <a:t>374 trained PSA participants; 68 trained FSPCA participants, 1,262 participants in “other” trainings</a:t>
            </a:r>
          </a:p>
          <a:p>
            <a:r>
              <a:rPr lang="en-US" sz="1600" dirty="0"/>
              <a:t>Major emphasis on curriculum development and adaptation of existing curriculum for special populations</a:t>
            </a:r>
          </a:p>
          <a:p>
            <a:r>
              <a:rPr lang="en-US" sz="1600" dirty="0"/>
              <a:t>Creation of 22 printed resources, 18 online resources, 3 videos, 3 smartphone applications, 2 audio resources</a:t>
            </a:r>
          </a:p>
          <a:p>
            <a:r>
              <a:rPr lang="en-US" sz="1600" dirty="0"/>
              <a:t>Creation of technical assistance network, 3 advisory panels, 2 stakeholder communication platforms</a:t>
            </a:r>
          </a:p>
        </p:txBody>
      </p:sp>
      <p:cxnSp>
        <p:nvCxnSpPr>
          <p:cNvPr id="14" name="Straight Connector 13"/>
          <p:cNvCxnSpPr/>
          <p:nvPr/>
        </p:nvCxnSpPr>
        <p:spPr>
          <a:xfrm>
            <a:off x="1524000" y="1176342"/>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24003" y="6239398"/>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close up of a map&#10;&#10;Description automatically generated">
            <a:extLst>
              <a:ext uri="{FF2B5EF4-FFF2-40B4-BE49-F238E27FC236}">
                <a16:creationId xmlns:a16="http://schemas.microsoft.com/office/drawing/2014/main" id="{D148304B-4CE9-47B1-87F0-64A5A45F64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9544" y="6356500"/>
            <a:ext cx="1096176" cy="399612"/>
          </a:xfrm>
          <a:prstGeom prst="rect">
            <a:avLst/>
          </a:prstGeom>
        </p:spPr>
      </p:pic>
    </p:spTree>
    <p:extLst>
      <p:ext uri="{BB962C8B-B14F-4D97-AF65-F5344CB8AC3E}">
        <p14:creationId xmlns:p14="http://schemas.microsoft.com/office/powerpoint/2010/main" val="12830593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5770" y="-1129"/>
            <a:ext cx="7496630" cy="1050285"/>
          </a:xfrm>
        </p:spPr>
        <p:txBody>
          <a:bodyPr anchor="t">
            <a:normAutofit fontScale="90000"/>
          </a:bodyPr>
          <a:lstStyle/>
          <a:p>
            <a:r>
              <a:rPr lang="en-US" sz="2000" b="1" dirty="0"/>
              <a:t>Supporting underserved California leafy-green producers’ FSMA compliance, through interdisciplinary food safety, communication and marketing training</a:t>
            </a:r>
            <a:r>
              <a:rPr lang="en-US" sz="3600" b="1" dirty="0"/>
              <a:t/>
            </a:r>
            <a:br>
              <a:rPr lang="en-US" sz="3600" b="1" dirty="0"/>
            </a:br>
            <a:r>
              <a:rPr lang="en-US" sz="1600" b="1" dirty="0"/>
              <a:t>Karen Cannon, Cal Poly, kcanno01@calpoly.edu (with Jeta Rudi Polloshka, Amanda Lathrop, Erin Krier)</a:t>
            </a:r>
            <a:r>
              <a:rPr lang="en-US" sz="1800" b="1" dirty="0"/>
              <a:t/>
            </a:r>
            <a:br>
              <a:rPr lang="en-US" sz="1800" b="1" dirty="0"/>
            </a:br>
            <a:r>
              <a:rPr lang="en-US" sz="1800" b="1" dirty="0"/>
              <a:t>USDA-NIFA, FSOP – Community Outreach Projects</a:t>
            </a:r>
          </a:p>
        </p:txBody>
      </p:sp>
      <p:sp>
        <p:nvSpPr>
          <p:cNvPr id="3" name="Content Placeholder 2"/>
          <p:cNvSpPr>
            <a:spLocks noGrp="1"/>
          </p:cNvSpPr>
          <p:nvPr>
            <p:ph idx="1"/>
          </p:nvPr>
        </p:nvSpPr>
        <p:spPr>
          <a:xfrm>
            <a:off x="1524001" y="1176342"/>
            <a:ext cx="9144000" cy="1647214"/>
          </a:xfrm>
        </p:spPr>
        <p:txBody>
          <a:bodyPr>
            <a:normAutofit lnSpcReduction="10000"/>
          </a:bodyPr>
          <a:lstStyle/>
          <a:p>
            <a:pPr marL="0" indent="0">
              <a:buNone/>
            </a:pPr>
            <a:r>
              <a:rPr lang="en-US" sz="1800" dirty="0"/>
              <a:t>Problem Statement / Issue Definition:</a:t>
            </a:r>
          </a:p>
          <a:p>
            <a:pPr marL="0" indent="0">
              <a:buNone/>
            </a:pPr>
            <a:r>
              <a:rPr lang="en-US" sz="1200" dirty="0"/>
              <a:t>Leafy greens – important crops for the state of California –  are often recalled due to pathogen contamination. This may lead to a decrease in consumer confidence, and a negative impact for the industry. As FSMA regulation becomes enforceable for very small operations, farmers in the Central Region of California are in a need for training and expertise. </a:t>
            </a:r>
          </a:p>
          <a:p>
            <a:pPr marL="0" indent="0">
              <a:buNone/>
            </a:pPr>
            <a:r>
              <a:rPr lang="en-US" sz="1200" dirty="0"/>
              <a:t>Growers in small and very small operations may lack the language skills and understanding of food safety regulation. These farmers often sell their produce directly to consumers, at farmers’ markets. Literature suggests that farmers’ markets are linked to higher incidences of foodborne pathogen contamination outbreaks. Our goal is to train farmers in food safety best practices, and hence help reduce incidents of food safety outbreaks.</a:t>
            </a:r>
          </a:p>
        </p:txBody>
      </p:sp>
      <p:sp>
        <p:nvSpPr>
          <p:cNvPr id="8" name="TextBox 7"/>
          <p:cNvSpPr txBox="1"/>
          <p:nvPr/>
        </p:nvSpPr>
        <p:spPr>
          <a:xfrm>
            <a:off x="6502400" y="6356500"/>
            <a:ext cx="4165600" cy="369332"/>
          </a:xfrm>
          <a:prstGeom prst="rect">
            <a:avLst/>
          </a:prstGeom>
          <a:noFill/>
        </p:spPr>
        <p:txBody>
          <a:bodyPr wrap="square" rtlCol="0">
            <a:spAutoFit/>
          </a:bodyPr>
          <a:lstStyle/>
          <a:p>
            <a:pPr algn="r"/>
            <a:r>
              <a:rPr lang="en-US" dirty="0"/>
              <a:t>Food Safety Outreach Project Round Table</a:t>
            </a:r>
          </a:p>
        </p:txBody>
      </p:sp>
      <p:sp>
        <p:nvSpPr>
          <p:cNvPr id="9" name="TextBox 8"/>
          <p:cNvSpPr txBox="1"/>
          <p:nvPr/>
        </p:nvSpPr>
        <p:spPr>
          <a:xfrm>
            <a:off x="7304640" y="-1129"/>
            <a:ext cx="3363360" cy="276999"/>
          </a:xfrm>
          <a:prstGeom prst="rect">
            <a:avLst/>
          </a:prstGeom>
          <a:noFill/>
        </p:spPr>
        <p:txBody>
          <a:bodyPr wrap="square" rtlCol="0">
            <a:spAutoFit/>
          </a:bodyPr>
          <a:lstStyle/>
          <a:p>
            <a:pPr algn="r"/>
            <a:r>
              <a:rPr lang="en-US" sz="1200" dirty="0"/>
              <a:t>Initial Stage, 2019-2021</a:t>
            </a:r>
          </a:p>
        </p:txBody>
      </p:sp>
      <p:sp>
        <p:nvSpPr>
          <p:cNvPr id="10" name="Content Placeholder 2"/>
          <p:cNvSpPr txBox="1">
            <a:spLocks/>
          </p:cNvSpPr>
          <p:nvPr/>
        </p:nvSpPr>
        <p:spPr>
          <a:xfrm>
            <a:off x="1524000" y="2823556"/>
            <a:ext cx="9144000" cy="189150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Approach / Methods:</a:t>
            </a:r>
          </a:p>
          <a:p>
            <a:pPr marL="0" indent="0">
              <a:buNone/>
            </a:pPr>
            <a:r>
              <a:rPr lang="en-US" sz="1200" dirty="0"/>
              <a:t>We focus on farmers of leafy greens in the Santa Maria region of California. Out training program is interdisciplinary, including food science, plant science, agribusiness, and agricultural communication. We conduct the training in two phases:</a:t>
            </a:r>
          </a:p>
          <a:p>
            <a:pPr marL="0" indent="0">
              <a:buNone/>
            </a:pPr>
            <a:r>
              <a:rPr lang="en-US" sz="1200" dirty="0"/>
              <a:t>Phase 1: Farmers and students are offered Produce Safety Alliance (PSA) grower training</a:t>
            </a:r>
          </a:p>
          <a:p>
            <a:pPr marL="0" indent="0">
              <a:buNone/>
            </a:pPr>
            <a:r>
              <a:rPr lang="en-US" sz="1200" dirty="0"/>
              <a:t>Phase 2: Visits to farmers’ operations to offer them a training program including consultation on the Produce Safety Rule, food safety cost tracking and agribusiness training, and food safety crisis communication training. </a:t>
            </a:r>
          </a:p>
          <a:p>
            <a:pPr marL="0" indent="0">
              <a:buNone/>
            </a:pPr>
            <a:r>
              <a:rPr lang="en-US" sz="1200" dirty="0"/>
              <a:t>All trainings include Cal Poly and Allan Hancock College students, who will be assisting the project directors in all phases of the project. By including students in our project, our goal is to increase California’s future capacities in food safety.</a:t>
            </a:r>
          </a:p>
        </p:txBody>
      </p:sp>
      <p:sp>
        <p:nvSpPr>
          <p:cNvPr id="11" name="Content Placeholder 2"/>
          <p:cNvSpPr txBox="1">
            <a:spLocks/>
          </p:cNvSpPr>
          <p:nvPr/>
        </p:nvSpPr>
        <p:spPr>
          <a:xfrm>
            <a:off x="1528842" y="4832161"/>
            <a:ext cx="9139158" cy="128004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Results / Outcomes:</a:t>
            </a:r>
          </a:p>
          <a:p>
            <a:pPr marL="0" indent="0">
              <a:buNone/>
            </a:pPr>
            <a:r>
              <a:rPr lang="en-US" sz="1300" dirty="0"/>
              <a:t>Expected results include: 1. Forty farmers and students trained using the PSA model, and 2. Growers of fifteen operations will undergo the interdisciplinary food safety training at their operations.</a:t>
            </a:r>
          </a:p>
          <a:p>
            <a:pPr marL="0" indent="0">
              <a:buNone/>
            </a:pPr>
            <a:r>
              <a:rPr lang="en-US" sz="1300" dirty="0"/>
              <a:t>More broadly, our goal is to train the California leafy greens industry on food safety compliance in a hope to significantly reduce food safety outbreaks in these healthful products. Similarly, our goal is to increase food safety capacities in California and beyond, by training our students on food safety issues and regulation compliance. </a:t>
            </a:r>
          </a:p>
        </p:txBody>
      </p:sp>
      <p:cxnSp>
        <p:nvCxnSpPr>
          <p:cNvPr id="14" name="Straight Connector 13"/>
          <p:cNvCxnSpPr/>
          <p:nvPr/>
        </p:nvCxnSpPr>
        <p:spPr>
          <a:xfrm>
            <a:off x="1524000" y="1176342"/>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24003" y="6239398"/>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3CBA2C4-B3D2-404E-8A2C-3B1BCDA8C5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8557" y="6324324"/>
            <a:ext cx="1937858" cy="456737"/>
          </a:xfrm>
          <a:prstGeom prst="rect">
            <a:avLst/>
          </a:prstGeom>
        </p:spPr>
      </p:pic>
    </p:spTree>
    <p:extLst>
      <p:ext uri="{BB962C8B-B14F-4D97-AF65-F5344CB8AC3E}">
        <p14:creationId xmlns:p14="http://schemas.microsoft.com/office/powerpoint/2010/main" val="2104539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5770" y="-1129"/>
            <a:ext cx="9188732" cy="991732"/>
          </a:xfrm>
        </p:spPr>
        <p:txBody>
          <a:bodyPr anchor="t">
            <a:normAutofit/>
          </a:bodyPr>
          <a:lstStyle/>
          <a:p>
            <a:pPr algn="ctr"/>
            <a:r>
              <a:rPr lang="en-US" sz="2800" b="1" dirty="0">
                <a:effectLst>
                  <a:outerShdw blurRad="38100" dist="38100" dir="2700000" algn="tl">
                    <a:srgbClr val="000000">
                      <a:alpha val="43137"/>
                    </a:srgbClr>
                  </a:outerShdw>
                </a:effectLst>
              </a:rPr>
              <a:t>Supporting FSMA compliance for California’s regional food hubs through training and technical assistance</a:t>
            </a:r>
            <a:endParaRPr lang="en-US" sz="2800" b="1" dirty="0">
              <a:solidFill>
                <a:schemeClr val="tx2"/>
              </a:solidFill>
            </a:endParaRPr>
          </a:p>
        </p:txBody>
      </p:sp>
      <p:sp>
        <p:nvSpPr>
          <p:cNvPr id="8" name="TextBox 7"/>
          <p:cNvSpPr txBox="1"/>
          <p:nvPr/>
        </p:nvSpPr>
        <p:spPr>
          <a:xfrm>
            <a:off x="6502400" y="6356500"/>
            <a:ext cx="4165600" cy="369332"/>
          </a:xfrm>
          <a:prstGeom prst="rect">
            <a:avLst/>
          </a:prstGeom>
          <a:noFill/>
        </p:spPr>
        <p:txBody>
          <a:bodyPr wrap="square" rtlCol="0">
            <a:spAutoFit/>
          </a:bodyPr>
          <a:lstStyle/>
          <a:p>
            <a:pPr algn="r"/>
            <a:r>
              <a:rPr lang="en-US" dirty="0"/>
              <a:t>Food Safety Outreach Project Round Table</a:t>
            </a:r>
          </a:p>
        </p:txBody>
      </p:sp>
      <p:sp>
        <p:nvSpPr>
          <p:cNvPr id="9" name="TextBox 8"/>
          <p:cNvSpPr txBox="1"/>
          <p:nvPr/>
        </p:nvSpPr>
        <p:spPr>
          <a:xfrm>
            <a:off x="9055609" y="838897"/>
            <a:ext cx="1678893" cy="369332"/>
          </a:xfrm>
          <a:prstGeom prst="rect">
            <a:avLst/>
          </a:prstGeom>
          <a:noFill/>
        </p:spPr>
        <p:txBody>
          <a:bodyPr wrap="square" rtlCol="0">
            <a:spAutoFit/>
          </a:bodyPr>
          <a:lstStyle/>
          <a:p>
            <a:pPr algn="r"/>
            <a:r>
              <a:rPr lang="en-US" dirty="0"/>
              <a:t>End 8/31/2020</a:t>
            </a:r>
          </a:p>
        </p:txBody>
      </p:sp>
      <p:sp>
        <p:nvSpPr>
          <p:cNvPr id="10" name="Content Placeholder 2"/>
          <p:cNvSpPr txBox="1">
            <a:spLocks/>
          </p:cNvSpPr>
          <p:nvPr/>
        </p:nvSpPr>
        <p:spPr>
          <a:xfrm>
            <a:off x="1524000" y="2656217"/>
            <a:ext cx="9144000" cy="3616143"/>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700" dirty="0"/>
              <a:t>Webinars </a:t>
            </a:r>
            <a:r>
              <a:rPr lang="en-US" sz="3200" dirty="0"/>
              <a:t>(Nov 2018 – Jan 2019)</a:t>
            </a:r>
          </a:p>
          <a:p>
            <a:r>
              <a:rPr lang="en-US" sz="2700" dirty="0"/>
              <a:t>Overview of PC Rule</a:t>
            </a:r>
          </a:p>
          <a:p>
            <a:r>
              <a:rPr lang="en-US" sz="2700" dirty="0"/>
              <a:t>Qualified exemptions</a:t>
            </a:r>
          </a:p>
          <a:p>
            <a:r>
              <a:rPr lang="en-US" sz="2700" dirty="0"/>
              <a:t>PC Rule fully covered facilities</a:t>
            </a:r>
          </a:p>
          <a:p>
            <a:pPr marL="0" indent="0">
              <a:buNone/>
            </a:pPr>
            <a:r>
              <a:rPr lang="en-US" sz="4700" dirty="0"/>
              <a:t>PCQI training </a:t>
            </a:r>
            <a:r>
              <a:rPr lang="en-US" sz="3200" dirty="0"/>
              <a:t>(Jan 2019)</a:t>
            </a:r>
          </a:p>
          <a:p>
            <a:pPr marL="0" indent="0">
              <a:buNone/>
            </a:pPr>
            <a:r>
              <a:rPr lang="en-US" sz="4700" dirty="0"/>
              <a:t>Site visits</a:t>
            </a:r>
          </a:p>
          <a:p>
            <a:pPr marL="0" indent="0">
              <a:buNone/>
            </a:pPr>
            <a:r>
              <a:rPr lang="en-US" sz="4700" dirty="0"/>
              <a:t>Review of food safety plans</a:t>
            </a:r>
          </a:p>
          <a:p>
            <a:pPr marL="0" indent="0">
              <a:buNone/>
            </a:pPr>
            <a:r>
              <a:rPr lang="en-US" sz="4700" dirty="0"/>
              <a:t>Fact sheet on implementation</a:t>
            </a:r>
          </a:p>
          <a:p>
            <a:pPr marL="0" indent="0">
              <a:buNone/>
            </a:pPr>
            <a:r>
              <a:rPr lang="en-US" sz="4700" dirty="0"/>
              <a:t>Model food safety plan</a:t>
            </a:r>
          </a:p>
          <a:p>
            <a:pPr marL="0" indent="0">
              <a:buNone/>
            </a:pPr>
            <a:endParaRPr lang="en-US" dirty="0"/>
          </a:p>
        </p:txBody>
      </p:sp>
      <p:cxnSp>
        <p:nvCxnSpPr>
          <p:cNvPr id="14" name="Straight Connector 13"/>
          <p:cNvCxnSpPr/>
          <p:nvPr/>
        </p:nvCxnSpPr>
        <p:spPr>
          <a:xfrm>
            <a:off x="1524000" y="1176342"/>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24003" y="6239398"/>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289" y="6305320"/>
            <a:ext cx="1247687" cy="478279"/>
          </a:xfrm>
          <a:prstGeom prst="rect">
            <a:avLst/>
          </a:prstGeom>
        </p:spPr>
      </p:pic>
      <p:pic>
        <p:nvPicPr>
          <p:cNvPr id="13" name="Picture 12"/>
          <p:cNvPicPr>
            <a:picLocks noChangeAspect="1"/>
          </p:cNvPicPr>
          <p:nvPr/>
        </p:nvPicPr>
        <p:blipFill rotWithShape="1">
          <a:blip r:embed="rId4"/>
          <a:srcRect l="30441"/>
          <a:stretch/>
        </p:blipFill>
        <p:spPr>
          <a:xfrm>
            <a:off x="2995353" y="6242840"/>
            <a:ext cx="2642524" cy="615161"/>
          </a:xfrm>
          <a:prstGeom prst="rect">
            <a:avLst/>
          </a:prstGeom>
        </p:spPr>
      </p:pic>
      <p:pic>
        <p:nvPicPr>
          <p:cNvPr id="17" name="Picture 16"/>
          <p:cNvPicPr>
            <a:picLocks noChangeAspect="1"/>
          </p:cNvPicPr>
          <p:nvPr/>
        </p:nvPicPr>
        <p:blipFill rotWithShape="1">
          <a:blip r:embed="rId5"/>
          <a:srcRect l="10158" r="15223"/>
          <a:stretch/>
        </p:blipFill>
        <p:spPr>
          <a:xfrm>
            <a:off x="6507299" y="2551330"/>
            <a:ext cx="1663472" cy="2089646"/>
          </a:xfrm>
          <a:prstGeom prst="rect">
            <a:avLst/>
          </a:prstGeom>
        </p:spPr>
      </p:pic>
      <p:pic>
        <p:nvPicPr>
          <p:cNvPr id="18" name="Picture 17"/>
          <p:cNvPicPr>
            <a:picLocks noChangeAspect="1"/>
          </p:cNvPicPr>
          <p:nvPr/>
        </p:nvPicPr>
        <p:blipFill>
          <a:blip r:embed="rId6"/>
          <a:stretch>
            <a:fillRect/>
          </a:stretch>
        </p:blipFill>
        <p:spPr>
          <a:xfrm>
            <a:off x="8218353" y="2590942"/>
            <a:ext cx="2364459" cy="2050035"/>
          </a:xfrm>
          <a:prstGeom prst="rect">
            <a:avLst/>
          </a:prstGeom>
        </p:spPr>
      </p:pic>
      <p:sp>
        <p:nvSpPr>
          <p:cNvPr id="5" name="TextBox 4"/>
          <p:cNvSpPr txBox="1"/>
          <p:nvPr/>
        </p:nvSpPr>
        <p:spPr>
          <a:xfrm>
            <a:off x="3751534" y="805290"/>
            <a:ext cx="4777205" cy="369332"/>
          </a:xfrm>
          <a:prstGeom prst="rect">
            <a:avLst/>
          </a:prstGeom>
          <a:noFill/>
        </p:spPr>
        <p:txBody>
          <a:bodyPr wrap="none" rtlCol="0">
            <a:spAutoFit/>
          </a:bodyPr>
          <a:lstStyle/>
          <a:p>
            <a:r>
              <a:rPr lang="en-US" b="1">
                <a:solidFill>
                  <a:schemeClr val="tx2"/>
                </a:solidFill>
              </a:rPr>
              <a:t>Erin DiCaprio, UC Davis, eldicaprio@ucdavis.edu</a:t>
            </a:r>
            <a:endParaRPr lang="en-US" dirty="0"/>
          </a:p>
        </p:txBody>
      </p:sp>
      <p:sp>
        <p:nvSpPr>
          <p:cNvPr id="20" name="Content Placeholder 2"/>
          <p:cNvSpPr txBox="1">
            <a:spLocks/>
          </p:cNvSpPr>
          <p:nvPr/>
        </p:nvSpPr>
        <p:spPr>
          <a:xfrm>
            <a:off x="1524000" y="1220803"/>
            <a:ext cx="9144000" cy="13365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dirty="0"/>
              <a:t>Food hubs support regional food systems</a:t>
            </a:r>
          </a:p>
          <a:p>
            <a:pPr>
              <a:lnSpc>
                <a:spcPct val="100000"/>
              </a:lnSpc>
            </a:pPr>
            <a:r>
              <a:rPr lang="en-US" sz="1800" dirty="0"/>
              <a:t>Food hub facilities, equipment, employees, types of commodities sold, and ownership vary</a:t>
            </a:r>
          </a:p>
          <a:p>
            <a:pPr>
              <a:lnSpc>
                <a:spcPct val="100000"/>
              </a:lnSpc>
            </a:pPr>
            <a:r>
              <a:rPr lang="en-US" sz="1800" dirty="0"/>
              <a:t>Many of the food hubs do not have resources to implement to PCHF Rule</a:t>
            </a:r>
          </a:p>
        </p:txBody>
      </p:sp>
      <p:graphicFrame>
        <p:nvGraphicFramePr>
          <p:cNvPr id="21" name="Table 20"/>
          <p:cNvGraphicFramePr>
            <a:graphicFrameLocks noGrp="1"/>
          </p:cNvGraphicFramePr>
          <p:nvPr>
            <p:extLst/>
          </p:nvPr>
        </p:nvGraphicFramePr>
        <p:xfrm>
          <a:off x="6502401" y="4673937"/>
          <a:ext cx="4115852" cy="1481321"/>
        </p:xfrm>
        <a:graphic>
          <a:graphicData uri="http://schemas.openxmlformats.org/drawingml/2006/table">
            <a:tbl>
              <a:tblPr firstRow="1" firstCol="1" bandRow="1">
                <a:tableStyleId>{5C22544A-7EE6-4342-B048-85BDC9FD1C3A}</a:tableStyleId>
              </a:tblPr>
              <a:tblGrid>
                <a:gridCol w="1740534">
                  <a:extLst>
                    <a:ext uri="{9D8B030D-6E8A-4147-A177-3AD203B41FA5}">
                      <a16:colId xmlns:a16="http://schemas.microsoft.com/office/drawing/2014/main" val="20000"/>
                    </a:ext>
                  </a:extLst>
                </a:gridCol>
                <a:gridCol w="1214962">
                  <a:extLst>
                    <a:ext uri="{9D8B030D-6E8A-4147-A177-3AD203B41FA5}">
                      <a16:colId xmlns:a16="http://schemas.microsoft.com/office/drawing/2014/main" val="20001"/>
                    </a:ext>
                  </a:extLst>
                </a:gridCol>
                <a:gridCol w="1160356">
                  <a:extLst>
                    <a:ext uri="{9D8B030D-6E8A-4147-A177-3AD203B41FA5}">
                      <a16:colId xmlns:a16="http://schemas.microsoft.com/office/drawing/2014/main" val="20002"/>
                    </a:ext>
                  </a:extLst>
                </a:gridCol>
              </a:tblGrid>
              <a:tr h="712453">
                <a:tc>
                  <a:txBody>
                    <a:bodyPr/>
                    <a:lstStyle/>
                    <a:p>
                      <a:pPr marL="0" marR="0">
                        <a:spcBef>
                          <a:spcPts val="0"/>
                        </a:spcBef>
                        <a:spcAft>
                          <a:spcPts val="0"/>
                        </a:spcAft>
                      </a:pPr>
                      <a:r>
                        <a:rPr lang="en-US" sz="900" dirty="0">
                          <a:effectLst/>
                        </a:rPr>
                        <a:t>How would you rate your knowledge of the FSMA Preventive Controls for Human Food Rule … ? (n = 12)</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047" marR="36047" marT="0" marB="0" anchor="ctr"/>
                </a:tc>
                <a:tc>
                  <a:txBody>
                    <a:bodyPr/>
                    <a:lstStyle/>
                    <a:p>
                      <a:pPr marL="0" marR="0" algn="ctr">
                        <a:spcBef>
                          <a:spcPts val="0"/>
                        </a:spcBef>
                        <a:spcAft>
                          <a:spcPts val="0"/>
                        </a:spcAft>
                      </a:pPr>
                      <a:r>
                        <a:rPr lang="en-US" sz="900" dirty="0">
                          <a:effectLst/>
                        </a:rPr>
                        <a:t>PRIOR to attending the FSPCA Hybrid course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047" marR="36047" marT="0" marB="0" anchor="ctr"/>
                </a:tc>
                <a:tc>
                  <a:txBody>
                    <a:bodyPr/>
                    <a:lstStyle/>
                    <a:p>
                      <a:pPr marL="0" marR="0" algn="ctr">
                        <a:spcBef>
                          <a:spcPts val="0"/>
                        </a:spcBef>
                        <a:spcAft>
                          <a:spcPts val="0"/>
                        </a:spcAft>
                      </a:pPr>
                      <a:r>
                        <a:rPr lang="en-US" sz="900" dirty="0">
                          <a:effectLst/>
                        </a:rPr>
                        <a:t>AFTER attending the FSPCA Hybrid course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047" marR="36047" marT="0" marB="0" anchor="ctr"/>
                </a:tc>
                <a:extLst>
                  <a:ext uri="{0D108BD9-81ED-4DB2-BD59-A6C34878D82A}">
                    <a16:rowId xmlns:a16="http://schemas.microsoft.com/office/drawing/2014/main" val="10000"/>
                  </a:ext>
                </a:extLst>
              </a:tr>
              <a:tr h="206321">
                <a:tc>
                  <a:txBody>
                    <a:bodyPr/>
                    <a:lstStyle/>
                    <a:p>
                      <a:pPr marL="0" marR="0">
                        <a:spcBef>
                          <a:spcPts val="0"/>
                        </a:spcBef>
                        <a:spcAft>
                          <a:spcPts val="0"/>
                        </a:spcAft>
                      </a:pPr>
                      <a:r>
                        <a:rPr lang="en-US" sz="900">
                          <a:effectLst/>
                        </a:rPr>
                        <a:t>Very knowledgeable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6047" marR="36047" marT="0" marB="0" anchor="b"/>
                </a:tc>
                <a:tc>
                  <a:txBody>
                    <a:bodyPr/>
                    <a:lstStyle/>
                    <a:p>
                      <a:pPr marL="0" marR="0" algn="ctr">
                        <a:spcBef>
                          <a:spcPts val="0"/>
                        </a:spcBef>
                        <a:spcAft>
                          <a:spcPts val="0"/>
                        </a:spcAft>
                      </a:pPr>
                      <a:r>
                        <a:rPr lang="en-US" sz="900" dirty="0">
                          <a:effectLst/>
                        </a:rPr>
                        <a:t>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047" marR="36047" marT="0" marB="0"/>
                </a:tc>
                <a:tc>
                  <a:txBody>
                    <a:bodyPr/>
                    <a:lstStyle/>
                    <a:p>
                      <a:pPr marL="0" marR="0" algn="ctr">
                        <a:spcBef>
                          <a:spcPts val="0"/>
                        </a:spcBef>
                        <a:spcAft>
                          <a:spcPts val="0"/>
                        </a:spcAft>
                      </a:pPr>
                      <a:r>
                        <a:rPr lang="en-US" sz="900" dirty="0">
                          <a:effectLst/>
                        </a:rPr>
                        <a:t>50%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047" marR="36047" marT="0" marB="0"/>
                </a:tc>
                <a:extLst>
                  <a:ext uri="{0D108BD9-81ED-4DB2-BD59-A6C34878D82A}">
                    <a16:rowId xmlns:a16="http://schemas.microsoft.com/office/drawing/2014/main" val="10001"/>
                  </a:ext>
                </a:extLst>
              </a:tr>
              <a:tr h="206321">
                <a:tc>
                  <a:txBody>
                    <a:bodyPr/>
                    <a:lstStyle/>
                    <a:p>
                      <a:pPr marL="0" marR="0">
                        <a:spcBef>
                          <a:spcPts val="0"/>
                        </a:spcBef>
                        <a:spcAft>
                          <a:spcPts val="0"/>
                        </a:spcAft>
                      </a:pPr>
                      <a:r>
                        <a:rPr lang="en-US" sz="900">
                          <a:effectLst/>
                        </a:rPr>
                        <a:t>Somewhat knowledgeable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6047" marR="36047" marT="0" marB="0" anchor="b"/>
                </a:tc>
                <a:tc>
                  <a:txBody>
                    <a:bodyPr/>
                    <a:lstStyle/>
                    <a:p>
                      <a:pPr marL="0" marR="0" algn="ctr">
                        <a:spcBef>
                          <a:spcPts val="0"/>
                        </a:spcBef>
                        <a:spcAft>
                          <a:spcPts val="0"/>
                        </a:spcAft>
                      </a:pPr>
                      <a:r>
                        <a:rPr lang="en-US" sz="900" dirty="0">
                          <a:effectLst/>
                        </a:rPr>
                        <a:t>67%</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047" marR="36047" marT="0" marB="0"/>
                </a:tc>
                <a:tc>
                  <a:txBody>
                    <a:bodyPr/>
                    <a:lstStyle/>
                    <a:p>
                      <a:pPr marL="0" marR="0" algn="ctr">
                        <a:spcBef>
                          <a:spcPts val="0"/>
                        </a:spcBef>
                        <a:spcAft>
                          <a:spcPts val="0"/>
                        </a:spcAft>
                      </a:pPr>
                      <a:r>
                        <a:rPr lang="en-US" sz="900" dirty="0">
                          <a:effectLst/>
                        </a:rPr>
                        <a:t>50%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047" marR="36047" marT="0" marB="0"/>
                </a:tc>
                <a:extLst>
                  <a:ext uri="{0D108BD9-81ED-4DB2-BD59-A6C34878D82A}">
                    <a16:rowId xmlns:a16="http://schemas.microsoft.com/office/drawing/2014/main" val="10002"/>
                  </a:ext>
                </a:extLst>
              </a:tr>
              <a:tr h="356226">
                <a:tc>
                  <a:txBody>
                    <a:bodyPr/>
                    <a:lstStyle/>
                    <a:p>
                      <a:pPr marL="0" marR="0">
                        <a:spcBef>
                          <a:spcPts val="0"/>
                        </a:spcBef>
                        <a:spcAft>
                          <a:spcPts val="0"/>
                        </a:spcAft>
                      </a:pPr>
                      <a:r>
                        <a:rPr lang="en-US" sz="900" dirty="0">
                          <a:effectLst/>
                        </a:rPr>
                        <a:t>No previous knowledge of requirements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047" marR="36047" marT="0" marB="0" anchor="ctr"/>
                </a:tc>
                <a:tc>
                  <a:txBody>
                    <a:bodyPr/>
                    <a:lstStyle/>
                    <a:p>
                      <a:pPr marL="0" marR="0" algn="ctr">
                        <a:spcBef>
                          <a:spcPts val="0"/>
                        </a:spcBef>
                        <a:spcAft>
                          <a:spcPts val="0"/>
                        </a:spcAft>
                      </a:pPr>
                      <a:r>
                        <a:rPr lang="en-US" sz="900" dirty="0">
                          <a:effectLst/>
                        </a:rPr>
                        <a:t>33%</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047" marR="36047" marT="0" marB="0"/>
                </a:tc>
                <a:tc>
                  <a:txBody>
                    <a:bodyPr/>
                    <a:lstStyle/>
                    <a:p>
                      <a:pPr marL="0" marR="0" algn="ctr">
                        <a:spcBef>
                          <a:spcPts val="0"/>
                        </a:spcBef>
                        <a:spcAft>
                          <a:spcPts val="0"/>
                        </a:spcAft>
                      </a:pPr>
                      <a:r>
                        <a:rPr lang="en-US" sz="900" dirty="0">
                          <a:effectLst/>
                        </a:rPr>
                        <a:t>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047" marR="36047"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2109825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5769" y="-1129"/>
            <a:ext cx="9117388" cy="1177471"/>
          </a:xfrm>
        </p:spPr>
        <p:txBody>
          <a:bodyPr anchor="t">
            <a:noAutofit/>
          </a:bodyPr>
          <a:lstStyle/>
          <a:p>
            <a:r>
              <a:rPr lang="en-US" sz="2000" b="1" dirty="0">
                <a:solidFill>
                  <a:schemeClr val="accent6">
                    <a:lumMod val="75000"/>
                  </a:schemeClr>
                </a:solidFill>
                <a:latin typeface="Roboto" pitchFamily="2" charset="0"/>
                <a:ea typeface="Roboto" pitchFamily="2" charset="0"/>
              </a:rPr>
              <a:t>Produce Safety Spring Training: Engaging Beginning Farmers With Timely and Practical Guidance to Build a Community of Food Safety Practitioners </a:t>
            </a:r>
            <a:r>
              <a:rPr lang="en-US" sz="1800" b="1" dirty="0">
                <a:latin typeface="Roboto" pitchFamily="2" charset="0"/>
                <a:ea typeface="Roboto" pitchFamily="2" charset="0"/>
              </a:rPr>
              <a:t/>
            </a:r>
            <a:br>
              <a:rPr lang="en-US" sz="1800" b="1" dirty="0">
                <a:latin typeface="Roboto" pitchFamily="2" charset="0"/>
                <a:ea typeface="Roboto" pitchFamily="2" charset="0"/>
              </a:rPr>
            </a:br>
            <a:r>
              <a:rPr lang="en-US" sz="1800" b="1" dirty="0">
                <a:latin typeface="Roboto" pitchFamily="2" charset="0"/>
                <a:ea typeface="Roboto" pitchFamily="2" charset="0"/>
              </a:rPr>
              <a:t>	</a:t>
            </a:r>
            <a:r>
              <a:rPr lang="en-US" sz="1500" dirty="0">
                <a:latin typeface="Roboto" pitchFamily="2" charset="0"/>
                <a:ea typeface="Roboto" pitchFamily="2" charset="0"/>
              </a:rPr>
              <a:t>Cara Fraver, National Young Farmers Coalition </a:t>
            </a:r>
            <a:r>
              <a:rPr lang="en-US" sz="1500" dirty="0" err="1">
                <a:latin typeface="Roboto" pitchFamily="2" charset="0"/>
                <a:ea typeface="Roboto" pitchFamily="2" charset="0"/>
              </a:rPr>
              <a:t>cara@youngfarmers.org</a:t>
            </a:r>
            <a:r>
              <a:rPr lang="en-US" sz="1500" dirty="0">
                <a:latin typeface="Roboto" pitchFamily="2" charset="0"/>
                <a:ea typeface="Roboto" pitchFamily="2" charset="0"/>
              </a:rPr>
              <a:t/>
            </a:r>
            <a:br>
              <a:rPr lang="en-US" sz="1500" dirty="0">
                <a:latin typeface="Roboto" pitchFamily="2" charset="0"/>
                <a:ea typeface="Roboto" pitchFamily="2" charset="0"/>
              </a:rPr>
            </a:br>
            <a:r>
              <a:rPr lang="en-US" sz="1500" dirty="0">
                <a:latin typeface="Roboto" pitchFamily="2" charset="0"/>
                <a:ea typeface="Roboto" pitchFamily="2" charset="0"/>
              </a:rPr>
              <a:t>	NIFA, FSOP</a:t>
            </a:r>
          </a:p>
        </p:txBody>
      </p:sp>
      <p:sp>
        <p:nvSpPr>
          <p:cNvPr id="3" name="Content Placeholder 2"/>
          <p:cNvSpPr>
            <a:spLocks noGrp="1"/>
          </p:cNvSpPr>
          <p:nvPr>
            <p:ph idx="1"/>
          </p:nvPr>
        </p:nvSpPr>
        <p:spPr>
          <a:xfrm>
            <a:off x="1524001" y="1425729"/>
            <a:ext cx="5955252" cy="1402926"/>
          </a:xfrm>
        </p:spPr>
        <p:txBody>
          <a:bodyPr>
            <a:normAutofit/>
          </a:bodyPr>
          <a:lstStyle/>
          <a:p>
            <a:pPr marL="0" indent="0">
              <a:buNone/>
            </a:pPr>
            <a:r>
              <a:rPr lang="en-US" sz="1800" i="1" dirty="0">
                <a:latin typeface="Roboto" pitchFamily="2" charset="0"/>
                <a:ea typeface="Roboto" pitchFamily="2" charset="0"/>
              </a:rPr>
              <a:t>Problem Statement / Issue Definition:</a:t>
            </a:r>
          </a:p>
          <a:p>
            <a:r>
              <a:rPr lang="en-US" sz="1800" dirty="0">
                <a:latin typeface="Roboto" pitchFamily="2" charset="0"/>
                <a:ea typeface="Roboto" pitchFamily="2" charset="0"/>
              </a:rPr>
              <a:t>In many states, beginning farmers are still lacking the real resources they need to improve their produce safety</a:t>
            </a:r>
          </a:p>
        </p:txBody>
      </p:sp>
      <p:sp>
        <p:nvSpPr>
          <p:cNvPr id="8" name="TextBox 7"/>
          <p:cNvSpPr txBox="1"/>
          <p:nvPr/>
        </p:nvSpPr>
        <p:spPr>
          <a:xfrm>
            <a:off x="1516954" y="6416906"/>
            <a:ext cx="4165600" cy="369332"/>
          </a:xfrm>
          <a:prstGeom prst="rect">
            <a:avLst/>
          </a:prstGeom>
          <a:noFill/>
        </p:spPr>
        <p:txBody>
          <a:bodyPr wrap="square" rtlCol="0">
            <a:spAutoFit/>
          </a:bodyPr>
          <a:lstStyle/>
          <a:p>
            <a:pPr algn="r"/>
            <a:r>
              <a:rPr lang="en-US" dirty="0"/>
              <a:t>Food Safety Outreach Project Round Table</a:t>
            </a:r>
          </a:p>
        </p:txBody>
      </p:sp>
      <p:sp>
        <p:nvSpPr>
          <p:cNvPr id="9" name="TextBox 8"/>
          <p:cNvSpPr txBox="1"/>
          <p:nvPr/>
        </p:nvSpPr>
        <p:spPr>
          <a:xfrm>
            <a:off x="7055915" y="697553"/>
            <a:ext cx="3363360" cy="369332"/>
          </a:xfrm>
          <a:prstGeom prst="rect">
            <a:avLst/>
          </a:prstGeom>
          <a:noFill/>
        </p:spPr>
        <p:txBody>
          <a:bodyPr wrap="square" rtlCol="0">
            <a:spAutoFit/>
          </a:bodyPr>
          <a:lstStyle/>
          <a:p>
            <a:pPr algn="r"/>
            <a:r>
              <a:rPr lang="en-US" i="1" dirty="0"/>
              <a:t>Funded</a:t>
            </a:r>
          </a:p>
        </p:txBody>
      </p:sp>
      <p:sp>
        <p:nvSpPr>
          <p:cNvPr id="10" name="Content Placeholder 2"/>
          <p:cNvSpPr txBox="1">
            <a:spLocks/>
          </p:cNvSpPr>
          <p:nvPr/>
        </p:nvSpPr>
        <p:spPr>
          <a:xfrm>
            <a:off x="1524000" y="2724082"/>
            <a:ext cx="5950411" cy="1833479"/>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7200" i="1" dirty="0">
                <a:latin typeface="Roboto" pitchFamily="2" charset="0"/>
                <a:ea typeface="Roboto" pitchFamily="2" charset="0"/>
              </a:rPr>
              <a:t>Approach / Methods:</a:t>
            </a:r>
          </a:p>
          <a:p>
            <a:pPr>
              <a:lnSpc>
                <a:spcPct val="120000"/>
              </a:lnSpc>
              <a:spcBef>
                <a:spcPts val="0"/>
              </a:spcBef>
            </a:pPr>
            <a:r>
              <a:rPr lang="en-US" sz="7200" dirty="0">
                <a:latin typeface="Roboto" pitchFamily="2" charset="0"/>
                <a:ea typeface="Roboto" pitchFamily="2" charset="0"/>
              </a:rPr>
              <a:t>Tailored to Beginning Farmers and Voluntary Compliance</a:t>
            </a:r>
          </a:p>
          <a:p>
            <a:pPr>
              <a:lnSpc>
                <a:spcPct val="120000"/>
              </a:lnSpc>
              <a:spcBef>
                <a:spcPts val="0"/>
              </a:spcBef>
            </a:pPr>
            <a:r>
              <a:rPr lang="en-US" sz="7200" dirty="0">
                <a:latin typeface="Roboto" pitchFamily="2" charset="0"/>
                <a:ea typeface="Roboto" pitchFamily="2" charset="0"/>
              </a:rPr>
              <a:t>Peer Learning and Sharing </a:t>
            </a:r>
          </a:p>
          <a:p>
            <a:pPr>
              <a:lnSpc>
                <a:spcPct val="120000"/>
              </a:lnSpc>
              <a:spcBef>
                <a:spcPts val="0"/>
              </a:spcBef>
            </a:pPr>
            <a:r>
              <a:rPr lang="en-US" sz="7200" dirty="0">
                <a:latin typeface="Roboto" pitchFamily="2" charset="0"/>
                <a:ea typeface="Roboto" pitchFamily="2" charset="0"/>
              </a:rPr>
              <a:t>Tangible, Specific Outcomes </a:t>
            </a:r>
          </a:p>
          <a:p>
            <a:pPr>
              <a:lnSpc>
                <a:spcPct val="120000"/>
              </a:lnSpc>
              <a:spcBef>
                <a:spcPts val="0"/>
              </a:spcBef>
            </a:pPr>
            <a:r>
              <a:rPr lang="en-US" sz="7200" dirty="0">
                <a:latin typeface="Roboto" pitchFamily="2" charset="0"/>
                <a:ea typeface="Roboto" pitchFamily="2" charset="0"/>
              </a:rPr>
              <a:t>Integrating Food Safety with Business Planning </a:t>
            </a:r>
          </a:p>
          <a:p>
            <a:pPr>
              <a:lnSpc>
                <a:spcPct val="120000"/>
              </a:lnSpc>
              <a:spcBef>
                <a:spcPts val="0"/>
              </a:spcBef>
            </a:pPr>
            <a:r>
              <a:rPr lang="en-US" sz="7200" dirty="0">
                <a:latin typeface="Roboto" pitchFamily="2" charset="0"/>
                <a:ea typeface="Roboto" pitchFamily="2" charset="0"/>
              </a:rPr>
              <a:t>Trusted (and Non-Regulatory) Advisor </a:t>
            </a:r>
          </a:p>
          <a:p>
            <a:pPr marL="0" indent="0">
              <a:buNone/>
            </a:pPr>
            <a:endParaRPr lang="en-US" dirty="0"/>
          </a:p>
          <a:p>
            <a:pPr marL="0" indent="0">
              <a:buNone/>
            </a:pPr>
            <a:endParaRPr lang="en-US" sz="1800" dirty="0"/>
          </a:p>
          <a:p>
            <a:pPr marL="0" indent="0">
              <a:buNone/>
            </a:pPr>
            <a:r>
              <a:rPr lang="en-US" sz="1800" b="1" dirty="0"/>
              <a:t> </a:t>
            </a:r>
            <a:endParaRPr lang="en-US" sz="1800" dirty="0"/>
          </a:p>
          <a:p>
            <a:pPr marL="0" indent="0">
              <a:buNone/>
            </a:pPr>
            <a:endParaRPr lang="en-US" sz="1800" dirty="0"/>
          </a:p>
        </p:txBody>
      </p:sp>
      <p:sp>
        <p:nvSpPr>
          <p:cNvPr id="11" name="Content Placeholder 2"/>
          <p:cNvSpPr txBox="1">
            <a:spLocks/>
          </p:cNvSpPr>
          <p:nvPr/>
        </p:nvSpPr>
        <p:spPr>
          <a:xfrm>
            <a:off x="1523999" y="4707979"/>
            <a:ext cx="7994074" cy="16515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i="1" dirty="0">
                <a:latin typeface="Roboto" pitchFamily="2" charset="0"/>
                <a:ea typeface="Roboto" pitchFamily="2" charset="0"/>
              </a:rPr>
              <a:t>Results / Outcomes:</a:t>
            </a:r>
          </a:p>
          <a:p>
            <a:pPr>
              <a:spcBef>
                <a:spcPts val="0"/>
              </a:spcBef>
            </a:pPr>
            <a:r>
              <a:rPr lang="en-US" sz="1800" dirty="0">
                <a:latin typeface="Roboto" pitchFamily="2" charset="0"/>
                <a:ea typeface="Roboto" pitchFamily="2" charset="0"/>
              </a:rPr>
              <a:t>4 yearly regional food safety tours- 1 PSA, 3 Deeper Dive, Group walkthrough, one-on-one walkthroughs</a:t>
            </a:r>
          </a:p>
          <a:p>
            <a:pPr>
              <a:spcBef>
                <a:spcPts val="0"/>
              </a:spcBef>
            </a:pPr>
            <a:r>
              <a:rPr lang="en-US" sz="1800" dirty="0">
                <a:latin typeface="Roboto" pitchFamily="2" charset="0"/>
                <a:ea typeface="Roboto" pitchFamily="2" charset="0"/>
              </a:rPr>
              <a:t>Online interactive food safety plan writing cohort</a:t>
            </a:r>
          </a:p>
          <a:p>
            <a:pPr>
              <a:spcBef>
                <a:spcPts val="0"/>
              </a:spcBef>
            </a:pPr>
            <a:r>
              <a:rPr lang="en-US" sz="1800" dirty="0">
                <a:latin typeface="Roboto" pitchFamily="2" charset="0"/>
                <a:ea typeface="Roboto" pitchFamily="2" charset="0"/>
              </a:rPr>
              <a:t>Online, curated, practical resources</a:t>
            </a:r>
          </a:p>
        </p:txBody>
      </p:sp>
      <p:cxnSp>
        <p:nvCxnSpPr>
          <p:cNvPr id="14" name="Straight Connector 13"/>
          <p:cNvCxnSpPr/>
          <p:nvPr/>
        </p:nvCxnSpPr>
        <p:spPr>
          <a:xfrm>
            <a:off x="1524000" y="1176342"/>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24000" y="6225546"/>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B3D7964-C912-2743-BDB7-AE4FBC77EA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7143" y="2307233"/>
            <a:ext cx="3080907" cy="2310680"/>
          </a:xfrm>
          <a:prstGeom prst="rect">
            <a:avLst/>
          </a:prstGeom>
          <a:ln w="127000" cap="sq">
            <a:solidFill>
              <a:schemeClr val="accent6"/>
            </a:solidFill>
            <a:miter lim="800000"/>
          </a:ln>
          <a:effectLst>
            <a:outerShdw blurRad="57150" dist="50800" dir="2700000" algn="tl" rotWithShape="0">
              <a:srgbClr val="000000">
                <a:alpha val="40000"/>
              </a:srgbClr>
            </a:outerShdw>
          </a:effectLst>
        </p:spPr>
      </p:pic>
      <p:pic>
        <p:nvPicPr>
          <p:cNvPr id="12" name="Picture 11">
            <a:extLst>
              <a:ext uri="{FF2B5EF4-FFF2-40B4-BE49-F238E27FC236}">
                <a16:creationId xmlns:a16="http://schemas.microsoft.com/office/drawing/2014/main" id="{BD5A8B9A-6A14-1449-B9ED-18EA1A2285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3273" y="4980028"/>
            <a:ext cx="1276760" cy="1823943"/>
          </a:xfrm>
          <a:prstGeom prst="rect">
            <a:avLst/>
          </a:prstGeom>
        </p:spPr>
      </p:pic>
    </p:spTree>
    <p:extLst>
      <p:ext uri="{BB962C8B-B14F-4D97-AF65-F5344CB8AC3E}">
        <p14:creationId xmlns:p14="http://schemas.microsoft.com/office/powerpoint/2010/main" val="2072769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82621"/>
            <a:ext cx="9144000" cy="1177471"/>
          </a:xfrm>
        </p:spPr>
        <p:txBody>
          <a:bodyPr anchor="t">
            <a:normAutofit fontScale="90000"/>
          </a:bodyPr>
          <a:lstStyle/>
          <a:p>
            <a:pPr algn="ctr"/>
            <a:r>
              <a:rPr lang="en-US" sz="1800" b="1" dirty="0"/>
              <a:t>Exp</a:t>
            </a:r>
            <a:r>
              <a:rPr lang="en-US" sz="2200" b="1" dirty="0"/>
              <a:t>eriential Learning Opportunities for Limited Resource Growers through Mobile Farm Innovation Centers in Mississippi, Alabama, and Georgia</a:t>
            </a:r>
            <a:br>
              <a:rPr lang="en-US" sz="2200" b="1" dirty="0"/>
            </a:br>
            <a:r>
              <a:rPr lang="en-US" sz="2200" b="1" dirty="0"/>
              <a:t/>
            </a:r>
            <a:br>
              <a:rPr lang="en-US" sz="2200" b="1" dirty="0"/>
            </a:br>
            <a:r>
              <a:rPr lang="en-US" sz="2200" dirty="0"/>
              <a:t>Billy Mitchell, Local Food Safety Collaborative, </a:t>
            </a:r>
            <a:r>
              <a:rPr lang="en-US" sz="2200" dirty="0">
                <a:hlinkClick r:id="rId3"/>
              </a:rPr>
              <a:t>bmitchell@nfudc.org</a:t>
            </a:r>
            <a:r>
              <a:rPr lang="en-US" sz="2200" dirty="0"/>
              <a:t/>
            </a:r>
            <a:br>
              <a:rPr lang="en-US" sz="2200" dirty="0"/>
            </a:br>
            <a:r>
              <a:rPr lang="en-US" sz="2200" b="1" dirty="0"/>
              <a:t/>
            </a:r>
            <a:br>
              <a:rPr lang="en-US" sz="2200" b="1" dirty="0"/>
            </a:br>
            <a:r>
              <a:rPr lang="en-US" sz="2200" b="1" dirty="0"/>
              <a:t>NIFA FSOP</a:t>
            </a:r>
          </a:p>
        </p:txBody>
      </p:sp>
      <p:sp>
        <p:nvSpPr>
          <p:cNvPr id="3" name="Content Placeholder 2"/>
          <p:cNvSpPr>
            <a:spLocks noGrp="1"/>
          </p:cNvSpPr>
          <p:nvPr>
            <p:ph idx="1"/>
          </p:nvPr>
        </p:nvSpPr>
        <p:spPr>
          <a:xfrm>
            <a:off x="1524000" y="1842860"/>
            <a:ext cx="9144000" cy="952002"/>
          </a:xfrm>
        </p:spPr>
        <p:txBody>
          <a:bodyPr>
            <a:normAutofit lnSpcReduction="10000"/>
          </a:bodyPr>
          <a:lstStyle/>
          <a:p>
            <a:pPr marL="0" indent="0">
              <a:buNone/>
            </a:pPr>
            <a:r>
              <a:rPr lang="en-US" sz="2000" b="1" dirty="0"/>
              <a:t>Problem Statement / Issue Definition:</a:t>
            </a:r>
          </a:p>
          <a:p>
            <a:pPr marL="0" indent="0">
              <a:buNone/>
            </a:pPr>
            <a:r>
              <a:rPr lang="en-US" sz="2000" dirty="0"/>
              <a:t>Meet critical challenges faced by growers balancing food safety and conservation concerns</a:t>
            </a:r>
            <a:r>
              <a:rPr lang="en-US" sz="1800" dirty="0"/>
              <a:t>.</a:t>
            </a:r>
          </a:p>
        </p:txBody>
      </p:sp>
      <p:sp>
        <p:nvSpPr>
          <p:cNvPr id="8" name="TextBox 7"/>
          <p:cNvSpPr txBox="1"/>
          <p:nvPr/>
        </p:nvSpPr>
        <p:spPr>
          <a:xfrm>
            <a:off x="6507239" y="6488668"/>
            <a:ext cx="4165600" cy="369332"/>
          </a:xfrm>
          <a:prstGeom prst="rect">
            <a:avLst/>
          </a:prstGeom>
          <a:noFill/>
        </p:spPr>
        <p:txBody>
          <a:bodyPr wrap="square" rtlCol="0">
            <a:spAutoFit/>
          </a:bodyPr>
          <a:lstStyle/>
          <a:p>
            <a:pPr algn="r"/>
            <a:r>
              <a:rPr lang="en-US" dirty="0"/>
              <a:t>Food Safety Outreach Project Round Table</a:t>
            </a:r>
          </a:p>
        </p:txBody>
      </p:sp>
      <p:sp>
        <p:nvSpPr>
          <p:cNvPr id="10" name="Content Placeholder 2"/>
          <p:cNvSpPr txBox="1">
            <a:spLocks/>
          </p:cNvSpPr>
          <p:nvPr/>
        </p:nvSpPr>
        <p:spPr>
          <a:xfrm>
            <a:off x="1524000" y="2560577"/>
            <a:ext cx="9144000" cy="1651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Approach / Methods:</a:t>
            </a:r>
          </a:p>
          <a:p>
            <a:pPr marL="0" indent="0">
              <a:buNone/>
            </a:pPr>
            <a:r>
              <a:rPr lang="en-US" sz="2000" dirty="0"/>
              <a:t>Experiential learning and face-to-face                                                                                                            technological support. </a:t>
            </a:r>
          </a:p>
          <a:p>
            <a:pPr marL="0" indent="0">
              <a:buNone/>
            </a:pPr>
            <a:r>
              <a:rPr lang="en-US" sz="2000" dirty="0"/>
              <a:t>Develop three Mobile Farm Innovation                                                                                                                      Centers equipped with experiential, visual,                                                                                              and technological training aides. </a:t>
            </a:r>
          </a:p>
          <a:p>
            <a:pPr marL="0" indent="0">
              <a:buNone/>
            </a:pPr>
            <a:r>
              <a:rPr lang="en-US" sz="2000" dirty="0"/>
              <a:t>A curriculum that includes modules on                                                                                                  Whole Farm Planning, balancing food safety                                                                                                   and conservation concerns</a:t>
            </a:r>
            <a:r>
              <a:rPr lang="en-US" sz="1800" dirty="0"/>
              <a:t>. </a:t>
            </a:r>
          </a:p>
        </p:txBody>
      </p:sp>
      <p:sp>
        <p:nvSpPr>
          <p:cNvPr id="11" name="Content Placeholder 2"/>
          <p:cNvSpPr txBox="1">
            <a:spLocks/>
          </p:cNvSpPr>
          <p:nvPr/>
        </p:nvSpPr>
        <p:spPr>
          <a:xfrm>
            <a:off x="1528842" y="5429899"/>
            <a:ext cx="9139158" cy="16515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Results / Outcomes:</a:t>
            </a:r>
          </a:p>
          <a:p>
            <a:pPr marL="0" indent="0">
              <a:buNone/>
            </a:pPr>
            <a:r>
              <a:rPr lang="en-US" sz="2000" dirty="0"/>
              <a:t>Increased access to existing food safety materials, greater understanding of balancing food safety and conservation needs, increased farm viability. </a:t>
            </a:r>
          </a:p>
        </p:txBody>
      </p:sp>
      <p:cxnSp>
        <p:nvCxnSpPr>
          <p:cNvPr id="14" name="Straight Connector 13"/>
          <p:cNvCxnSpPr/>
          <p:nvPr/>
        </p:nvCxnSpPr>
        <p:spPr>
          <a:xfrm>
            <a:off x="1524000" y="1842860"/>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24000" y="6488668"/>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AC4ABAC-AA60-DD43-AAB7-62FE2060AF21}"/>
              </a:ext>
            </a:extLst>
          </p:cNvPr>
          <p:cNvPicPr>
            <a:picLocks noChangeAspect="1"/>
          </p:cNvPicPr>
          <p:nvPr/>
        </p:nvPicPr>
        <p:blipFill>
          <a:blip r:embed="rId4"/>
          <a:stretch>
            <a:fillRect/>
          </a:stretch>
        </p:blipFill>
        <p:spPr>
          <a:xfrm>
            <a:off x="5976565" y="2592456"/>
            <a:ext cx="4499277" cy="2449525"/>
          </a:xfrm>
          <a:prstGeom prst="rect">
            <a:avLst/>
          </a:prstGeom>
        </p:spPr>
      </p:pic>
    </p:spTree>
    <p:extLst>
      <p:ext uri="{BB962C8B-B14F-4D97-AF65-F5344CB8AC3E}">
        <p14:creationId xmlns:p14="http://schemas.microsoft.com/office/powerpoint/2010/main" val="2361152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5769" y="-1128"/>
            <a:ext cx="7838555" cy="1539244"/>
          </a:xfrm>
        </p:spPr>
        <p:txBody>
          <a:bodyPr anchor="t">
            <a:normAutofit fontScale="90000"/>
          </a:bodyPr>
          <a:lstStyle/>
          <a:p>
            <a:r>
              <a:rPr lang="en-US" sz="3100" b="1" dirty="0"/>
              <a:t>Assisting Maple Syrup Producers to Comply with the Preventive Controls for Human Food Rule of FSMA</a:t>
            </a:r>
            <a:r>
              <a:rPr lang="en-US" sz="3600" b="1" dirty="0"/>
              <a:t/>
            </a:r>
            <a:br>
              <a:rPr lang="en-US" sz="3600" b="1" dirty="0"/>
            </a:br>
            <a:r>
              <a:rPr lang="en-US" sz="2400" b="1" dirty="0"/>
              <a:t>Heather Bryant, UNH Extension, heather.bryant@unh.edu</a:t>
            </a:r>
            <a:br>
              <a:rPr lang="en-US" sz="2400" b="1" dirty="0"/>
            </a:br>
            <a:r>
              <a:rPr lang="en-US" sz="2400" b="1" dirty="0"/>
              <a:t>USDA/NIFA Food Safety Outreach Program – </a:t>
            </a:r>
            <a:br>
              <a:rPr lang="en-US" sz="2400" b="1" dirty="0"/>
            </a:br>
            <a:r>
              <a:rPr lang="en-US" sz="1400" b="1" dirty="0"/>
              <a:t>                             </a:t>
            </a:r>
            <a:r>
              <a:rPr lang="en-US" sz="1600" b="1" dirty="0"/>
              <a:t>grant # 2018-70020-28850/project accession no.1017593 </a:t>
            </a:r>
          </a:p>
        </p:txBody>
      </p:sp>
      <p:sp>
        <p:nvSpPr>
          <p:cNvPr id="3" name="Content Placeholder 2"/>
          <p:cNvSpPr>
            <a:spLocks noGrp="1"/>
          </p:cNvSpPr>
          <p:nvPr>
            <p:ph idx="1"/>
          </p:nvPr>
        </p:nvSpPr>
        <p:spPr>
          <a:xfrm>
            <a:off x="1524000" y="1680654"/>
            <a:ext cx="6028260" cy="1357880"/>
          </a:xfrm>
        </p:spPr>
        <p:txBody>
          <a:bodyPr>
            <a:normAutofit/>
          </a:bodyPr>
          <a:lstStyle/>
          <a:p>
            <a:pPr marL="0" indent="0">
              <a:buNone/>
            </a:pPr>
            <a:r>
              <a:rPr lang="en-US" sz="2400" dirty="0"/>
              <a:t>Problem Statement / Issue Definition:</a:t>
            </a:r>
          </a:p>
          <a:p>
            <a:pPr marL="0" indent="0">
              <a:buNone/>
            </a:pPr>
            <a:r>
              <a:rPr lang="en-US" sz="1400" dirty="0"/>
              <a:t>Larger, more diversified NH maple operations, producing a range of value-added products, will need to comply with the PCR, and many do not know where they fall under the rules.</a:t>
            </a:r>
          </a:p>
        </p:txBody>
      </p:sp>
      <p:sp>
        <p:nvSpPr>
          <p:cNvPr id="8" name="TextBox 7"/>
          <p:cNvSpPr txBox="1"/>
          <p:nvPr/>
        </p:nvSpPr>
        <p:spPr>
          <a:xfrm>
            <a:off x="6502400" y="6356500"/>
            <a:ext cx="4165600" cy="369332"/>
          </a:xfrm>
          <a:prstGeom prst="rect">
            <a:avLst/>
          </a:prstGeom>
          <a:noFill/>
        </p:spPr>
        <p:txBody>
          <a:bodyPr wrap="square" rtlCol="0">
            <a:spAutoFit/>
          </a:bodyPr>
          <a:lstStyle/>
          <a:p>
            <a:pPr algn="r"/>
            <a:r>
              <a:rPr lang="en-US" dirty="0"/>
              <a:t>Food Safety Project Round Table</a:t>
            </a:r>
          </a:p>
        </p:txBody>
      </p:sp>
      <p:sp>
        <p:nvSpPr>
          <p:cNvPr id="9" name="TextBox 8"/>
          <p:cNvSpPr txBox="1"/>
          <p:nvPr/>
        </p:nvSpPr>
        <p:spPr>
          <a:xfrm>
            <a:off x="7282870" y="-1129"/>
            <a:ext cx="3363360" cy="369332"/>
          </a:xfrm>
          <a:prstGeom prst="rect">
            <a:avLst/>
          </a:prstGeom>
          <a:noFill/>
        </p:spPr>
        <p:txBody>
          <a:bodyPr wrap="square" rtlCol="0">
            <a:spAutoFit/>
          </a:bodyPr>
          <a:lstStyle/>
          <a:p>
            <a:pPr algn="r"/>
            <a:r>
              <a:rPr lang="en-US" dirty="0"/>
              <a:t>COMPLETE</a:t>
            </a:r>
          </a:p>
        </p:txBody>
      </p:sp>
      <p:sp>
        <p:nvSpPr>
          <p:cNvPr id="10" name="Content Placeholder 2"/>
          <p:cNvSpPr txBox="1">
            <a:spLocks/>
          </p:cNvSpPr>
          <p:nvPr/>
        </p:nvSpPr>
        <p:spPr>
          <a:xfrm>
            <a:off x="1524000" y="2740989"/>
            <a:ext cx="9144000" cy="17413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Approach / Methods:</a:t>
            </a:r>
          </a:p>
          <a:p>
            <a:r>
              <a:rPr lang="en-US" sz="1400" dirty="0"/>
              <a:t>Developed/distributed needs assessment survey, and a flow chart and online tool to help producers determine where they fall under the rules</a:t>
            </a:r>
          </a:p>
          <a:p>
            <a:r>
              <a:rPr lang="en-US" sz="1400" dirty="0"/>
              <a:t>Developed 2-part workshop </a:t>
            </a:r>
          </a:p>
          <a:p>
            <a:pPr lvl="1"/>
            <a:r>
              <a:rPr lang="en-US" sz="1200" dirty="0"/>
              <a:t>Part 1 in-class: who is covered, how to register your business, what is a low risk activity-food combination, CGMPs, NH state regs </a:t>
            </a:r>
          </a:p>
          <a:p>
            <a:pPr lvl="1"/>
            <a:r>
              <a:rPr lang="en-US" sz="1200" dirty="0"/>
              <a:t>Part 2 – Tour of a sugarhouse that has made steps to comply with PCR</a:t>
            </a:r>
          </a:p>
        </p:txBody>
      </p:sp>
      <p:sp>
        <p:nvSpPr>
          <p:cNvPr id="11" name="Content Placeholder 2"/>
          <p:cNvSpPr txBox="1">
            <a:spLocks/>
          </p:cNvSpPr>
          <p:nvPr/>
        </p:nvSpPr>
        <p:spPr>
          <a:xfrm>
            <a:off x="1545768" y="4482351"/>
            <a:ext cx="9139158" cy="1968044"/>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dirty="0"/>
              <a:t>Results / Outcomes: </a:t>
            </a:r>
          </a:p>
          <a:p>
            <a:r>
              <a:rPr lang="en-US" sz="2000" dirty="0"/>
              <a:t>Online tool used 484 times as of Nov 22, 2019</a:t>
            </a:r>
          </a:p>
          <a:p>
            <a:r>
              <a:rPr lang="en-US" sz="2000" dirty="0"/>
              <a:t>31 participants, 69% rated the workshops "very useful“ or "will use immediately"</a:t>
            </a:r>
          </a:p>
          <a:p>
            <a:r>
              <a:rPr lang="en-US" sz="2000" dirty="0"/>
              <a:t>Phone survey, six-months post workshops</a:t>
            </a:r>
          </a:p>
          <a:p>
            <a:pPr lvl="1"/>
            <a:r>
              <a:rPr lang="en-US" sz="1700" dirty="0"/>
              <a:t>100% confident they know where they fall under FSMA and what they need to do</a:t>
            </a:r>
          </a:p>
          <a:p>
            <a:pPr lvl="1"/>
            <a:r>
              <a:rPr lang="en-US" sz="1700" dirty="0"/>
              <a:t>60% made changes in their operations based on what they learned </a:t>
            </a:r>
          </a:p>
          <a:p>
            <a:pPr lvl="1"/>
            <a:r>
              <a:rPr lang="en-US" sz="1700" dirty="0"/>
              <a:t>40% made no changes because either the course reinforced their understanding that they were in compliance and producing a safe product, or they are planning retirement</a:t>
            </a:r>
          </a:p>
          <a:p>
            <a:pPr lvl="1"/>
            <a:endParaRPr lang="en-US" sz="1400" dirty="0"/>
          </a:p>
          <a:p>
            <a:endParaRPr lang="en-US" sz="2000" dirty="0"/>
          </a:p>
          <a:p>
            <a:pPr marL="0" indent="0">
              <a:buNone/>
            </a:pPr>
            <a:endParaRPr lang="en-US" dirty="0"/>
          </a:p>
        </p:txBody>
      </p:sp>
      <p:cxnSp>
        <p:nvCxnSpPr>
          <p:cNvPr id="14" name="Straight Connector 13"/>
          <p:cNvCxnSpPr/>
          <p:nvPr/>
        </p:nvCxnSpPr>
        <p:spPr>
          <a:xfrm>
            <a:off x="1524000" y="1643624"/>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40926" y="6330900"/>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661032" y="1211078"/>
            <a:ext cx="2905361" cy="196804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5" name="Picture 4">
            <a:extLst>
              <a:ext uri="{FF2B5EF4-FFF2-40B4-BE49-F238E27FC236}">
                <a16:creationId xmlns:a16="http://schemas.microsoft.com/office/drawing/2014/main" id="{28F20406-A97A-4459-9270-E3B0343098F8}"/>
              </a:ext>
            </a:extLst>
          </p:cNvPr>
          <p:cNvPicPr>
            <a:picLocks noChangeAspect="1"/>
          </p:cNvPicPr>
          <p:nvPr/>
        </p:nvPicPr>
        <p:blipFill>
          <a:blip r:embed="rId3"/>
          <a:stretch>
            <a:fillRect/>
          </a:stretch>
        </p:blipFill>
        <p:spPr>
          <a:xfrm>
            <a:off x="1673469" y="6370310"/>
            <a:ext cx="1311668" cy="432750"/>
          </a:xfrm>
          <a:prstGeom prst="rect">
            <a:avLst/>
          </a:prstGeom>
        </p:spPr>
      </p:pic>
      <p:pic>
        <p:nvPicPr>
          <p:cNvPr id="17" name="Picture 16">
            <a:extLst>
              <a:ext uri="{FF2B5EF4-FFF2-40B4-BE49-F238E27FC236}">
                <a16:creationId xmlns:a16="http://schemas.microsoft.com/office/drawing/2014/main" id="{723F0A8E-EE2F-49DA-BB54-F3F683CB73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5886" y="1412002"/>
            <a:ext cx="989345" cy="188569"/>
          </a:xfrm>
          <a:prstGeom prst="rect">
            <a:avLst/>
          </a:prstGeom>
        </p:spPr>
      </p:pic>
      <p:pic>
        <p:nvPicPr>
          <p:cNvPr id="6" name="Picture 5">
            <a:extLst>
              <a:ext uri="{FF2B5EF4-FFF2-40B4-BE49-F238E27FC236}">
                <a16:creationId xmlns:a16="http://schemas.microsoft.com/office/drawing/2014/main" id="{97D62DB9-A4A8-4977-AEC8-101083FF9F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5423" y="1234332"/>
            <a:ext cx="2151535" cy="1607012"/>
          </a:xfrm>
          <a:prstGeom prst="rect">
            <a:avLst/>
          </a:prstGeom>
        </p:spPr>
      </p:pic>
      <p:pic>
        <p:nvPicPr>
          <p:cNvPr id="7" name="Picture 6">
            <a:extLst>
              <a:ext uri="{FF2B5EF4-FFF2-40B4-BE49-F238E27FC236}">
                <a16:creationId xmlns:a16="http://schemas.microsoft.com/office/drawing/2014/main" id="{9ECC3D35-3D41-4365-8C14-018775B2AD0D}"/>
              </a:ext>
            </a:extLst>
          </p:cNvPr>
          <p:cNvPicPr>
            <a:picLocks noChangeAspect="1"/>
          </p:cNvPicPr>
          <p:nvPr/>
        </p:nvPicPr>
        <p:blipFill>
          <a:blip r:embed="rId6"/>
          <a:stretch>
            <a:fillRect/>
          </a:stretch>
        </p:blipFill>
        <p:spPr>
          <a:xfrm>
            <a:off x="9384324" y="2046317"/>
            <a:ext cx="1161099" cy="1115809"/>
          </a:xfrm>
          <a:prstGeom prst="rect">
            <a:avLst/>
          </a:prstGeom>
        </p:spPr>
      </p:pic>
    </p:spTree>
    <p:extLst>
      <p:ext uri="{BB962C8B-B14F-4D97-AF65-F5344CB8AC3E}">
        <p14:creationId xmlns:p14="http://schemas.microsoft.com/office/powerpoint/2010/main" val="308257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5770" y="-1129"/>
            <a:ext cx="7496630" cy="1177471"/>
          </a:xfrm>
        </p:spPr>
        <p:txBody>
          <a:bodyPr anchor="t">
            <a:normAutofit fontScale="90000"/>
          </a:bodyPr>
          <a:lstStyle/>
          <a:p>
            <a:r>
              <a:rPr lang="en-US" sz="2200" b="1" dirty="0"/>
              <a:t>Continuing Food Safety Outreach and Education for </a:t>
            </a:r>
            <a:br>
              <a:rPr lang="en-US" sz="2200" b="1" dirty="0"/>
            </a:br>
            <a:r>
              <a:rPr lang="en-US" sz="2200" b="1" dirty="0"/>
              <a:t>Local Food Systems in California</a:t>
            </a:r>
            <a:r>
              <a:rPr lang="en-US" sz="3600" b="1" dirty="0"/>
              <a:t/>
            </a:r>
            <a:br>
              <a:rPr lang="en-US" sz="3600" b="1" dirty="0"/>
            </a:br>
            <a:r>
              <a:rPr lang="en-US" sz="2000" dirty="0"/>
              <a:t>Kali Feiereisel, Community Alliance with Family Farmers, kali@caff.org</a:t>
            </a:r>
            <a:r>
              <a:rPr lang="en-US" sz="2400" b="1" dirty="0"/>
              <a:t/>
            </a:r>
            <a:br>
              <a:rPr lang="en-US" sz="2400" b="1" dirty="0"/>
            </a:br>
            <a:r>
              <a:rPr lang="en-US" sz="2000" dirty="0"/>
              <a:t>USDA, NIFA, FSOP</a:t>
            </a:r>
          </a:p>
        </p:txBody>
      </p:sp>
      <p:sp>
        <p:nvSpPr>
          <p:cNvPr id="3" name="Content Placeholder 2"/>
          <p:cNvSpPr>
            <a:spLocks noGrp="1"/>
          </p:cNvSpPr>
          <p:nvPr>
            <p:ph idx="1"/>
          </p:nvPr>
        </p:nvSpPr>
        <p:spPr>
          <a:xfrm>
            <a:off x="1524002" y="1176343"/>
            <a:ext cx="5780639" cy="1651525"/>
          </a:xfrm>
        </p:spPr>
        <p:txBody>
          <a:bodyPr>
            <a:normAutofit/>
          </a:bodyPr>
          <a:lstStyle/>
          <a:p>
            <a:pPr marL="0" indent="0">
              <a:buNone/>
            </a:pPr>
            <a:r>
              <a:rPr lang="en-US" dirty="0"/>
              <a:t>Problem Statement / Issue Definition:</a:t>
            </a:r>
          </a:p>
          <a:p>
            <a:r>
              <a:rPr lang="en-US" sz="2000" dirty="0"/>
              <a:t>Over 16,000 farms under $500,000 in sales that need to be in compliance with FSMA in CA </a:t>
            </a:r>
          </a:p>
          <a:p>
            <a:r>
              <a:rPr lang="en-US" sz="2000" dirty="0"/>
              <a:t>2,300 Qualified Exempt Farmers </a:t>
            </a:r>
          </a:p>
        </p:txBody>
      </p:sp>
      <p:sp>
        <p:nvSpPr>
          <p:cNvPr id="8" name="TextBox 7"/>
          <p:cNvSpPr txBox="1"/>
          <p:nvPr/>
        </p:nvSpPr>
        <p:spPr>
          <a:xfrm>
            <a:off x="6502400" y="6356500"/>
            <a:ext cx="4165600" cy="369332"/>
          </a:xfrm>
          <a:prstGeom prst="rect">
            <a:avLst/>
          </a:prstGeom>
          <a:noFill/>
        </p:spPr>
        <p:txBody>
          <a:bodyPr wrap="square" rtlCol="0">
            <a:spAutoFit/>
          </a:bodyPr>
          <a:lstStyle/>
          <a:p>
            <a:pPr algn="r"/>
            <a:r>
              <a:rPr lang="en-US" dirty="0"/>
              <a:t>Food Safety Outreach Project Round Table</a:t>
            </a:r>
          </a:p>
        </p:txBody>
      </p:sp>
      <p:sp>
        <p:nvSpPr>
          <p:cNvPr id="9" name="TextBox 8"/>
          <p:cNvSpPr txBox="1"/>
          <p:nvPr/>
        </p:nvSpPr>
        <p:spPr>
          <a:xfrm>
            <a:off x="7304640" y="-1129"/>
            <a:ext cx="3363360" cy="369332"/>
          </a:xfrm>
          <a:prstGeom prst="rect">
            <a:avLst/>
          </a:prstGeom>
          <a:noFill/>
        </p:spPr>
        <p:txBody>
          <a:bodyPr wrap="square" rtlCol="0">
            <a:spAutoFit/>
          </a:bodyPr>
          <a:lstStyle/>
          <a:p>
            <a:pPr algn="r"/>
            <a:r>
              <a:rPr lang="en-US" dirty="0"/>
              <a:t>In Progress</a:t>
            </a:r>
          </a:p>
        </p:txBody>
      </p:sp>
      <p:sp>
        <p:nvSpPr>
          <p:cNvPr id="10" name="Content Placeholder 2"/>
          <p:cNvSpPr txBox="1">
            <a:spLocks/>
          </p:cNvSpPr>
          <p:nvPr/>
        </p:nvSpPr>
        <p:spPr>
          <a:xfrm>
            <a:off x="1524000" y="2696371"/>
            <a:ext cx="9144000" cy="165152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Approach / Methods:</a:t>
            </a:r>
          </a:p>
          <a:p>
            <a:r>
              <a:rPr lang="en-US" sz="2000" dirty="0"/>
              <a:t>Technical assistance at workshops 1-on-1</a:t>
            </a:r>
          </a:p>
          <a:p>
            <a:r>
              <a:rPr lang="en-US" sz="2000" dirty="0"/>
              <a:t>Webinars</a:t>
            </a:r>
          </a:p>
          <a:p>
            <a:r>
              <a:rPr lang="en-US" sz="2000" dirty="0"/>
              <a:t>Partner Farm Program</a:t>
            </a:r>
          </a:p>
        </p:txBody>
      </p:sp>
      <p:sp>
        <p:nvSpPr>
          <p:cNvPr id="11" name="Content Placeholder 2"/>
          <p:cNvSpPr txBox="1">
            <a:spLocks/>
          </p:cNvSpPr>
          <p:nvPr/>
        </p:nvSpPr>
        <p:spPr>
          <a:xfrm>
            <a:off x="1528842" y="4343585"/>
            <a:ext cx="9139158" cy="165152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Results / Outcomes:</a:t>
            </a:r>
          </a:p>
          <a:p>
            <a:r>
              <a:rPr lang="en-US" sz="2000" dirty="0"/>
              <a:t>2 of 3 webinars done – 107 total attendees, 19 questions answered, average change in knowledge</a:t>
            </a:r>
          </a:p>
          <a:p>
            <a:r>
              <a:rPr lang="en-US" sz="2000" dirty="0"/>
              <a:t>114 number of people helped 1-on-1, 288 questions answered </a:t>
            </a:r>
          </a:p>
          <a:p>
            <a:r>
              <a:rPr lang="en-US" sz="2000" dirty="0"/>
              <a:t>11 workshops to 166 number people, 99 questions answered </a:t>
            </a:r>
          </a:p>
          <a:p>
            <a:endParaRPr lang="en-US" sz="2000" dirty="0"/>
          </a:p>
        </p:txBody>
      </p:sp>
      <p:cxnSp>
        <p:nvCxnSpPr>
          <p:cNvPr id="14" name="Straight Connector 13"/>
          <p:cNvCxnSpPr/>
          <p:nvPr/>
        </p:nvCxnSpPr>
        <p:spPr>
          <a:xfrm>
            <a:off x="1524000" y="1176342"/>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24000" y="6165257"/>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253C6C5-84CE-5B41-B609-CC18D9C495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5365" y="6182795"/>
            <a:ext cx="1037240" cy="648275"/>
          </a:xfrm>
          <a:prstGeom prst="rect">
            <a:avLst/>
          </a:prstGeom>
        </p:spPr>
      </p:pic>
      <p:pic>
        <p:nvPicPr>
          <p:cNvPr id="12" name="Picture 11">
            <a:extLst>
              <a:ext uri="{FF2B5EF4-FFF2-40B4-BE49-F238E27FC236}">
                <a16:creationId xmlns:a16="http://schemas.microsoft.com/office/drawing/2014/main" id="{BD776AF3-DDCF-424B-A1B5-F181E8E995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439" t="28526" r="29164" b="9020"/>
          <a:stretch/>
        </p:blipFill>
        <p:spPr>
          <a:xfrm>
            <a:off x="7434147" y="1311402"/>
            <a:ext cx="2910468" cy="3141410"/>
          </a:xfrm>
          <a:prstGeom prst="rect">
            <a:avLst/>
          </a:prstGeom>
        </p:spPr>
      </p:pic>
    </p:spTree>
    <p:extLst>
      <p:ext uri="{BB962C8B-B14F-4D97-AF65-F5344CB8AC3E}">
        <p14:creationId xmlns:p14="http://schemas.microsoft.com/office/powerpoint/2010/main" val="1494212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5771" y="-1129"/>
            <a:ext cx="8797591" cy="1177471"/>
          </a:xfrm>
        </p:spPr>
        <p:txBody>
          <a:bodyPr anchor="t">
            <a:normAutofit fontScale="90000"/>
          </a:bodyPr>
          <a:lstStyle/>
          <a:p>
            <a:r>
              <a:rPr lang="en-US" sz="2000" dirty="0"/>
              <a:t>Strengthening food safety education and outreach for Kansas and                                                Missouri fruit and vegetable producers </a:t>
            </a:r>
            <a:r>
              <a:rPr lang="en-US" sz="1600" b="1" dirty="0"/>
              <a:t/>
            </a:r>
            <a:br>
              <a:rPr lang="en-US" sz="1600" b="1" dirty="0"/>
            </a:br>
            <a:r>
              <a:rPr lang="en-US" sz="2000" b="1" dirty="0"/>
              <a:t>Londa Nwadike, Kansas State and </a:t>
            </a:r>
            <a:r>
              <a:rPr lang="en-US" sz="2000" b="1" dirty="0" err="1"/>
              <a:t>Univ</a:t>
            </a:r>
            <a:r>
              <a:rPr lang="en-US" sz="2000" b="1" dirty="0"/>
              <a:t> of Missouri, lnwadike@ksu.edu</a:t>
            </a:r>
            <a:r>
              <a:rPr lang="en-US" sz="2400" b="1" dirty="0"/>
              <a:t/>
            </a:r>
            <a:br>
              <a:rPr lang="en-US" sz="2400" b="1" dirty="0"/>
            </a:br>
            <a:r>
              <a:rPr lang="en-US" sz="2400" b="1" dirty="0"/>
              <a:t>USDA NIFA, Food Safety Outreach Grant </a:t>
            </a:r>
            <a:r>
              <a:rPr lang="en-US" sz="1800" dirty="0"/>
              <a:t>2016-70020-25800, 2019-70020-30358</a:t>
            </a:r>
            <a:r>
              <a:rPr lang="en-US" sz="2400" dirty="0"/>
              <a:t/>
            </a:r>
            <a:br>
              <a:rPr lang="en-US" sz="2400" dirty="0"/>
            </a:br>
            <a:endParaRPr lang="en-US" sz="2400" b="1" dirty="0"/>
          </a:p>
        </p:txBody>
      </p:sp>
      <p:sp>
        <p:nvSpPr>
          <p:cNvPr id="3" name="Content Placeholder 2"/>
          <p:cNvSpPr>
            <a:spLocks noGrp="1"/>
          </p:cNvSpPr>
          <p:nvPr>
            <p:ph idx="1"/>
          </p:nvPr>
        </p:nvSpPr>
        <p:spPr>
          <a:xfrm>
            <a:off x="1524002" y="1176343"/>
            <a:ext cx="5865145" cy="1651525"/>
          </a:xfrm>
        </p:spPr>
        <p:txBody>
          <a:bodyPr>
            <a:normAutofit/>
          </a:bodyPr>
          <a:lstStyle/>
          <a:p>
            <a:pPr marL="0" indent="0">
              <a:buNone/>
            </a:pPr>
            <a:r>
              <a:rPr lang="en-US" dirty="0" smtClean="0"/>
              <a:t>Problem Statement / Issue Definition:</a:t>
            </a:r>
          </a:p>
          <a:p>
            <a:pPr marL="0" indent="0">
              <a:buNone/>
            </a:pPr>
            <a:r>
              <a:rPr lang="en-US" sz="1800" dirty="0"/>
              <a:t>In this project, we wanted to compare the effectiveness of on-farm and classroom training through on-farm produce safety assessments. We also wanted to assist KS and MO produce growers with understanding produce water quality</a:t>
            </a:r>
          </a:p>
        </p:txBody>
      </p:sp>
      <p:sp>
        <p:nvSpPr>
          <p:cNvPr id="8" name="TextBox 7"/>
          <p:cNvSpPr txBox="1"/>
          <p:nvPr/>
        </p:nvSpPr>
        <p:spPr>
          <a:xfrm>
            <a:off x="6502400" y="6356500"/>
            <a:ext cx="4165600" cy="369332"/>
          </a:xfrm>
          <a:prstGeom prst="rect">
            <a:avLst/>
          </a:prstGeom>
          <a:noFill/>
        </p:spPr>
        <p:txBody>
          <a:bodyPr wrap="square" rtlCol="0">
            <a:spAutoFit/>
          </a:bodyPr>
          <a:lstStyle/>
          <a:p>
            <a:pPr algn="r"/>
            <a:r>
              <a:rPr lang="en-US" dirty="0"/>
              <a:t>Food Safety Outreach Project Round Table</a:t>
            </a:r>
          </a:p>
        </p:txBody>
      </p:sp>
      <p:sp>
        <p:nvSpPr>
          <p:cNvPr id="9" name="TextBox 8"/>
          <p:cNvSpPr txBox="1"/>
          <p:nvPr/>
        </p:nvSpPr>
        <p:spPr>
          <a:xfrm>
            <a:off x="7304640" y="-1129"/>
            <a:ext cx="3363360" cy="646331"/>
          </a:xfrm>
          <a:prstGeom prst="rect">
            <a:avLst/>
          </a:prstGeom>
          <a:noFill/>
        </p:spPr>
        <p:txBody>
          <a:bodyPr wrap="square" rtlCol="0">
            <a:spAutoFit/>
          </a:bodyPr>
          <a:lstStyle/>
          <a:p>
            <a:pPr algn="r"/>
            <a:r>
              <a:rPr lang="en-US" dirty="0"/>
              <a:t>Completed 2016 project,    starting 2019 project</a:t>
            </a:r>
          </a:p>
        </p:txBody>
      </p:sp>
      <p:sp>
        <p:nvSpPr>
          <p:cNvPr id="10" name="Content Placeholder 2"/>
          <p:cNvSpPr txBox="1">
            <a:spLocks/>
          </p:cNvSpPr>
          <p:nvPr/>
        </p:nvSpPr>
        <p:spPr>
          <a:xfrm>
            <a:off x="1524000" y="2736879"/>
            <a:ext cx="5636104" cy="165152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Approach / Methods:</a:t>
            </a:r>
          </a:p>
          <a:p>
            <a:pPr marL="0" indent="0">
              <a:buNone/>
            </a:pPr>
            <a:r>
              <a:rPr lang="en-US" sz="1800" dirty="0"/>
              <a:t>2016 grant:  1) developed quantitative on-farm produce safety assessment; conducted assessment before and after trainings; 2) develop traceability app; 3) provided free water testing</a:t>
            </a:r>
          </a:p>
          <a:p>
            <a:pPr marL="0" indent="0">
              <a:buNone/>
            </a:pPr>
            <a:r>
              <a:rPr lang="en-US" sz="1800" dirty="0"/>
              <a:t>2019 grant: Develop water quality training materials, </a:t>
            </a:r>
            <a:r>
              <a:rPr lang="en-US" sz="1800" i="1" dirty="0"/>
              <a:t>E. coli </a:t>
            </a:r>
            <a:r>
              <a:rPr lang="en-US" sz="1800" dirty="0"/>
              <a:t>source tracing, treating surface water for post-harvest use, free water testing </a:t>
            </a:r>
          </a:p>
        </p:txBody>
      </p:sp>
      <p:sp>
        <p:nvSpPr>
          <p:cNvPr id="11" name="Content Placeholder 2"/>
          <p:cNvSpPr txBox="1">
            <a:spLocks/>
          </p:cNvSpPr>
          <p:nvPr/>
        </p:nvSpPr>
        <p:spPr>
          <a:xfrm>
            <a:off x="1528842" y="4343585"/>
            <a:ext cx="9139158" cy="16515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Results / Outcomes:</a:t>
            </a:r>
          </a:p>
          <a:p>
            <a:pPr marL="0" indent="0">
              <a:buNone/>
            </a:pPr>
            <a:r>
              <a:rPr lang="en-US" sz="1800" dirty="0"/>
              <a:t>2016: 1) produce growers improved their produce safety practices; 2) developed </a:t>
            </a:r>
            <a:r>
              <a:rPr lang="en-US" sz="1800" u="sng" dirty="0">
                <a:solidFill>
                  <a:schemeClr val="accent1">
                    <a:lumMod val="75000"/>
                  </a:schemeClr>
                </a:solidFill>
              </a:rPr>
              <a:t>app.farmament.com</a:t>
            </a:r>
            <a:r>
              <a:rPr lang="en-US" sz="1800" dirty="0"/>
              <a:t> to generate traceability QR code and search function; 3) provided water testing results to KS and MO farmers. This work informed development of 2019 FSOP project on water quality for KS and MO produce growers. </a:t>
            </a:r>
          </a:p>
        </p:txBody>
      </p:sp>
      <p:cxnSp>
        <p:nvCxnSpPr>
          <p:cNvPr id="14" name="Straight Connector 13"/>
          <p:cNvCxnSpPr/>
          <p:nvPr/>
        </p:nvCxnSpPr>
        <p:spPr>
          <a:xfrm>
            <a:off x="1524000" y="1176342"/>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24003" y="6239398"/>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479254" y="1815108"/>
            <a:ext cx="3014133" cy="221826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Water</a:t>
            </a:r>
          </a:p>
        </p:txBody>
      </p:sp>
      <p:pic>
        <p:nvPicPr>
          <p:cNvPr id="12"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0178" y="1482808"/>
            <a:ext cx="3118419" cy="102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p:cNvGraphicFramePr>
            <a:graphicFrameLocks noGrp="1"/>
          </p:cNvGraphicFramePr>
          <p:nvPr>
            <p:extLst/>
          </p:nvPr>
        </p:nvGraphicFramePr>
        <p:xfrm>
          <a:off x="7096296" y="2668718"/>
          <a:ext cx="3412300" cy="1894832"/>
        </p:xfrm>
        <a:graphic>
          <a:graphicData uri="http://schemas.openxmlformats.org/drawingml/2006/table">
            <a:tbl>
              <a:tblPr firstRow="1" firstCol="1" bandRow="1">
                <a:tableStyleId>{5C22544A-7EE6-4342-B048-85BDC9FD1C3A}</a:tableStyleId>
              </a:tblPr>
              <a:tblGrid>
                <a:gridCol w="682460">
                  <a:extLst>
                    <a:ext uri="{9D8B030D-6E8A-4147-A177-3AD203B41FA5}">
                      <a16:colId xmlns:a16="http://schemas.microsoft.com/office/drawing/2014/main" val="322762940"/>
                    </a:ext>
                  </a:extLst>
                </a:gridCol>
                <a:gridCol w="682460">
                  <a:extLst>
                    <a:ext uri="{9D8B030D-6E8A-4147-A177-3AD203B41FA5}">
                      <a16:colId xmlns:a16="http://schemas.microsoft.com/office/drawing/2014/main" val="961348999"/>
                    </a:ext>
                  </a:extLst>
                </a:gridCol>
                <a:gridCol w="682460">
                  <a:extLst>
                    <a:ext uri="{9D8B030D-6E8A-4147-A177-3AD203B41FA5}">
                      <a16:colId xmlns:a16="http://schemas.microsoft.com/office/drawing/2014/main" val="944015004"/>
                    </a:ext>
                  </a:extLst>
                </a:gridCol>
                <a:gridCol w="682460">
                  <a:extLst>
                    <a:ext uri="{9D8B030D-6E8A-4147-A177-3AD203B41FA5}">
                      <a16:colId xmlns:a16="http://schemas.microsoft.com/office/drawing/2014/main" val="1071029319"/>
                    </a:ext>
                  </a:extLst>
                </a:gridCol>
                <a:gridCol w="682460">
                  <a:extLst>
                    <a:ext uri="{9D8B030D-6E8A-4147-A177-3AD203B41FA5}">
                      <a16:colId xmlns:a16="http://schemas.microsoft.com/office/drawing/2014/main" val="3069938052"/>
                    </a:ext>
                  </a:extLst>
                </a:gridCol>
              </a:tblGrid>
              <a:tr h="159915">
                <a:tc>
                  <a:txBody>
                    <a:bodyPr/>
                    <a:lstStyle/>
                    <a:p>
                      <a:pPr marL="0" marR="0">
                        <a:lnSpc>
                          <a:spcPct val="107000"/>
                        </a:lnSpc>
                        <a:spcBef>
                          <a:spcPts val="0"/>
                        </a:spcBef>
                        <a:spcAft>
                          <a:spcPts val="0"/>
                        </a:spcAft>
                      </a:pPr>
                      <a:r>
                        <a:rPr lang="en-US" sz="1050" dirty="0">
                          <a:effectLst/>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50" dirty="0">
                          <a:effectLst/>
                        </a:rPr>
                        <a:t>Total (n=378)</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50" dirty="0">
                          <a:effectLst/>
                        </a:rPr>
                        <a:t>Surface (n=185)</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50">
                          <a:effectLst/>
                        </a:rPr>
                        <a:t>Ground (n=170)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50">
                          <a:effectLst/>
                        </a:rPr>
                        <a:t>Other (n=23)</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17527752"/>
                  </a:ext>
                </a:extLst>
              </a:tr>
              <a:tr h="159915">
                <a:tc>
                  <a:txBody>
                    <a:bodyPr/>
                    <a:lstStyle/>
                    <a:p>
                      <a:pPr marL="0" marR="0" algn="r">
                        <a:lnSpc>
                          <a:spcPct val="107000"/>
                        </a:lnSpc>
                        <a:spcBef>
                          <a:spcPts val="0"/>
                        </a:spcBef>
                        <a:spcAft>
                          <a:spcPts val="0"/>
                        </a:spcAft>
                      </a:pPr>
                      <a:r>
                        <a:rPr lang="en-US" sz="700" dirty="0">
                          <a:effectLst/>
                        </a:rPr>
                        <a:t>0 MPN / 100mL</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050">
                          <a:effectLst/>
                        </a:rPr>
                        <a:t>183</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050" dirty="0">
                          <a:effectLst/>
                        </a:rPr>
                        <a:t>28</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050" dirty="0">
                          <a:effectLst/>
                        </a:rPr>
                        <a:t>138</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050">
                          <a:effectLst/>
                        </a:rPr>
                        <a:t>17</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04232563"/>
                  </a:ext>
                </a:extLst>
              </a:tr>
              <a:tr h="327234">
                <a:tc>
                  <a:txBody>
                    <a:bodyPr/>
                    <a:lstStyle/>
                    <a:p>
                      <a:pPr marL="0" marR="0" algn="r">
                        <a:lnSpc>
                          <a:spcPct val="107000"/>
                        </a:lnSpc>
                        <a:spcBef>
                          <a:spcPts val="0"/>
                        </a:spcBef>
                        <a:spcAft>
                          <a:spcPts val="0"/>
                        </a:spcAft>
                      </a:pPr>
                      <a:r>
                        <a:rPr lang="en-US" sz="700" dirty="0">
                          <a:effectLst/>
                        </a:rPr>
                        <a:t>1- 126 MPN/100 mL</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050">
                          <a:effectLst/>
                        </a:rPr>
                        <a:t>162</a:t>
                      </a:r>
                    </a:p>
                    <a:p>
                      <a:pPr marL="0" marR="0" algn="r">
                        <a:lnSpc>
                          <a:spcPct val="107000"/>
                        </a:lnSpc>
                        <a:spcBef>
                          <a:spcPts val="0"/>
                        </a:spcBef>
                        <a:spcAft>
                          <a:spcPts val="0"/>
                        </a:spcAft>
                      </a:pPr>
                      <a:r>
                        <a:rPr lang="en-US" sz="1050">
                          <a:effectLst/>
                        </a:rPr>
                        <a:t> </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050">
                          <a:effectLst/>
                        </a:rPr>
                        <a:t>128</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050" dirty="0">
                          <a:effectLst/>
                        </a:rPr>
                        <a:t>28</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050" dirty="0">
                          <a:effectLst/>
                        </a:rPr>
                        <a:t>6</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45229220"/>
                  </a:ext>
                </a:extLst>
              </a:tr>
              <a:tr h="327234">
                <a:tc>
                  <a:txBody>
                    <a:bodyPr/>
                    <a:lstStyle/>
                    <a:p>
                      <a:pPr marL="0" marR="0" algn="r">
                        <a:lnSpc>
                          <a:spcPct val="107000"/>
                        </a:lnSpc>
                        <a:spcBef>
                          <a:spcPts val="0"/>
                        </a:spcBef>
                        <a:spcAft>
                          <a:spcPts val="0"/>
                        </a:spcAft>
                      </a:pPr>
                      <a:r>
                        <a:rPr lang="en-US" sz="700" dirty="0">
                          <a:effectLst/>
                        </a:rPr>
                        <a:t>127-410 MPN/100 mL</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050">
                          <a:effectLst/>
                        </a:rPr>
                        <a:t>11</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050">
                          <a:effectLst/>
                        </a:rPr>
                        <a:t>8</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050">
                          <a:effectLst/>
                        </a:rPr>
                        <a:t>3</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050" dirty="0">
                          <a:effectLst/>
                        </a:rPr>
                        <a:t>0</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35423266"/>
                  </a:ext>
                </a:extLst>
              </a:tr>
              <a:tr h="327234">
                <a:tc>
                  <a:txBody>
                    <a:bodyPr/>
                    <a:lstStyle/>
                    <a:p>
                      <a:pPr marL="0" marR="0" algn="r">
                        <a:lnSpc>
                          <a:spcPct val="107000"/>
                        </a:lnSpc>
                        <a:spcBef>
                          <a:spcPts val="0"/>
                        </a:spcBef>
                        <a:spcAft>
                          <a:spcPts val="0"/>
                        </a:spcAft>
                      </a:pPr>
                      <a:r>
                        <a:rPr lang="en-US" sz="700" dirty="0">
                          <a:effectLst/>
                        </a:rPr>
                        <a:t>411- </a:t>
                      </a:r>
                      <a:r>
                        <a:rPr lang="en-US" sz="700" dirty="0" smtClean="0">
                          <a:effectLst/>
                        </a:rPr>
                        <a:t>2419.6 </a:t>
                      </a:r>
                      <a:r>
                        <a:rPr lang="en-US" sz="700" dirty="0">
                          <a:effectLst/>
                        </a:rPr>
                        <a:t>MPN/100 mL</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050">
                          <a:effectLst/>
                        </a:rPr>
                        <a:t>16</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050">
                          <a:effectLst/>
                        </a:rPr>
                        <a:t>15</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050">
                          <a:effectLst/>
                        </a:rPr>
                        <a:t>1</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050" dirty="0">
                          <a:effectLst/>
                        </a:rPr>
                        <a:t>0</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0839446"/>
                  </a:ext>
                </a:extLst>
              </a:tr>
              <a:tr h="327234">
                <a:tc>
                  <a:txBody>
                    <a:bodyPr/>
                    <a:lstStyle/>
                    <a:p>
                      <a:pPr marL="0" marR="0" algn="r">
                        <a:lnSpc>
                          <a:spcPct val="107000"/>
                        </a:lnSpc>
                        <a:spcBef>
                          <a:spcPts val="0"/>
                        </a:spcBef>
                        <a:spcAft>
                          <a:spcPts val="0"/>
                        </a:spcAft>
                      </a:pPr>
                      <a:r>
                        <a:rPr lang="en-US" sz="700" dirty="0" smtClean="0">
                          <a:effectLst/>
                        </a:rPr>
                        <a:t>&gt; 2419.6 </a:t>
                      </a:r>
                      <a:r>
                        <a:rPr lang="en-US" sz="700" dirty="0">
                          <a:effectLst/>
                        </a:rPr>
                        <a:t>MPN/ 100mL</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050" dirty="0">
                          <a:effectLst/>
                        </a:rPr>
                        <a:t>6</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050">
                          <a:effectLst/>
                        </a:rPr>
                        <a:t>6</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050" dirty="0">
                          <a:effectLst/>
                        </a:rPr>
                        <a:t>0</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62279207"/>
                  </a:ext>
                </a:extLst>
              </a:tr>
            </a:tbl>
          </a:graphicData>
        </a:graphic>
      </p:graphicFrame>
      <p:sp>
        <p:nvSpPr>
          <p:cNvPr id="6" name="TextBox 5"/>
          <p:cNvSpPr txBox="1"/>
          <p:nvPr/>
        </p:nvSpPr>
        <p:spPr>
          <a:xfrm>
            <a:off x="7160104" y="4495978"/>
            <a:ext cx="3459111" cy="276999"/>
          </a:xfrm>
          <a:prstGeom prst="rect">
            <a:avLst/>
          </a:prstGeom>
          <a:noFill/>
        </p:spPr>
        <p:txBody>
          <a:bodyPr wrap="square" rtlCol="0">
            <a:spAutoFit/>
          </a:bodyPr>
          <a:lstStyle/>
          <a:p>
            <a:r>
              <a:rPr lang="en-US" sz="1200" dirty="0"/>
              <a:t>Water test results in 2016 project</a:t>
            </a:r>
          </a:p>
        </p:txBody>
      </p:sp>
      <p:sp>
        <p:nvSpPr>
          <p:cNvPr id="7" name="TextBox 6"/>
          <p:cNvSpPr txBox="1"/>
          <p:nvPr/>
        </p:nvSpPr>
        <p:spPr>
          <a:xfrm>
            <a:off x="7507976" y="2416212"/>
            <a:ext cx="2763369" cy="276999"/>
          </a:xfrm>
          <a:prstGeom prst="rect">
            <a:avLst/>
          </a:prstGeom>
          <a:noFill/>
        </p:spPr>
        <p:txBody>
          <a:bodyPr wrap="square" rtlCol="0">
            <a:spAutoFit/>
          </a:bodyPr>
          <a:lstStyle/>
          <a:p>
            <a:r>
              <a:rPr lang="en-US" sz="1200" dirty="0"/>
              <a:t>Farm assessment scores</a:t>
            </a:r>
          </a:p>
        </p:txBody>
      </p:sp>
      <p:pic>
        <p:nvPicPr>
          <p:cNvPr id="17" name="Picture 16" descr="KSRE_logo_268"/>
          <p:cNvPicPr/>
          <p:nvPr/>
        </p:nvPicPr>
        <p:blipFill>
          <a:blip r:embed="rId4" cstate="print"/>
          <a:srcRect/>
          <a:stretch>
            <a:fillRect/>
          </a:stretch>
        </p:blipFill>
        <p:spPr bwMode="auto">
          <a:xfrm>
            <a:off x="1785967" y="6305319"/>
            <a:ext cx="803932" cy="369332"/>
          </a:xfrm>
          <a:prstGeom prst="rect">
            <a:avLst/>
          </a:prstGeom>
          <a:noFill/>
          <a:ln w="9525">
            <a:noFill/>
            <a:miter lim="800000"/>
            <a:headEnd/>
            <a:tailEnd/>
          </a:ln>
        </p:spPr>
      </p:pic>
      <p:pic>
        <p:nvPicPr>
          <p:cNvPr id="18" name="officeArt object"/>
          <p:cNvPicPr/>
          <p:nvPr/>
        </p:nvPicPr>
        <p:blipFill>
          <a:blip r:embed="rId5">
            <a:extLst/>
          </a:blip>
          <a:srcRect/>
          <a:stretch>
            <a:fillRect/>
          </a:stretch>
        </p:blipFill>
        <p:spPr>
          <a:xfrm>
            <a:off x="2770338" y="6305321"/>
            <a:ext cx="917922" cy="369331"/>
          </a:xfrm>
          <a:prstGeom prst="rect">
            <a:avLst/>
          </a:prstGeom>
          <a:ln w="12700" cap="flat">
            <a:noFill/>
            <a:miter lim="400000"/>
          </a:ln>
          <a:effectLst/>
        </p:spPr>
      </p:pic>
    </p:spTree>
    <p:extLst>
      <p:ext uri="{BB962C8B-B14F-4D97-AF65-F5344CB8AC3E}">
        <p14:creationId xmlns:p14="http://schemas.microsoft.com/office/powerpoint/2010/main" val="41178319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TotalTime>
  <Words>2574</Words>
  <Application>Microsoft Office PowerPoint</Application>
  <PresentationFormat>Widescreen</PresentationFormat>
  <Paragraphs>253</Paragraphs>
  <Slides>16</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Roboto</vt:lpstr>
      <vt:lpstr>Times New Roman</vt:lpstr>
      <vt:lpstr>Office Theme</vt:lpstr>
      <vt:lpstr>Food Safety Outreach Project Round Table  December 16, 2019</vt:lpstr>
      <vt:lpstr>Food Safety Outreach Projects, Evaluation Summary Dr. Amy Harder, University of Florida, amharder@ufl.edu USDA-NIFA, FSOP Competitive Grants Program</vt:lpstr>
      <vt:lpstr>Supporting underserved California leafy-green producers’ FSMA compliance, through interdisciplinary food safety, communication and marketing training Karen Cannon, Cal Poly, kcanno01@calpoly.edu (with Jeta Rudi Polloshka, Amanda Lathrop, Erin Krier) USDA-NIFA, FSOP – Community Outreach Projects</vt:lpstr>
      <vt:lpstr>Supporting FSMA compliance for California’s regional food hubs through training and technical assistance</vt:lpstr>
      <vt:lpstr>Produce Safety Spring Training: Engaging Beginning Farmers With Timely and Practical Guidance to Build a Community of Food Safety Practitioners   Cara Fraver, National Young Farmers Coalition cara@youngfarmers.org  NIFA, FSOP</vt:lpstr>
      <vt:lpstr>Experiential Learning Opportunities for Limited Resource Growers through Mobile Farm Innovation Centers in Mississippi, Alabama, and Georgia  Billy Mitchell, Local Food Safety Collaborative, bmitchell@nfudc.org  NIFA FSOP</vt:lpstr>
      <vt:lpstr>Assisting Maple Syrup Producers to Comply with the Preventive Controls for Human Food Rule of FSMA Heather Bryant, UNH Extension, heather.bryant@unh.edu USDA/NIFA Food Safety Outreach Program –                               grant # 2018-70020-28850/project accession no.1017593 </vt:lpstr>
      <vt:lpstr>Continuing Food Safety Outreach and Education for  Local Food Systems in California Kali Feiereisel, Community Alliance with Family Farmers, kali@caff.org USDA, NIFA, FSOP</vt:lpstr>
      <vt:lpstr>Strengthening food safety education and outreach for Kansas and                                                Missouri fruit and vegetable producers  Londa Nwadike, Kansas State and Univ of Missouri, lnwadike@ksu.edu USDA NIFA, Food Safety Outreach Grant 2016-70020-25800, 2019-70020-30358 </vt:lpstr>
      <vt:lpstr>Integration of food quality assurance programs with FSMA preventive control compliance</vt:lpstr>
      <vt:lpstr>National Dairy Food Safety Coaching Workshop Samuel Alcaine, Cornell, alcaine@cornell.edu Co-PI: Clint Stevenson, NC State; Dennis D’Amico, UConn, Tim Stubbs, ICfUSD USDA, Food Safety Outreach Program</vt:lpstr>
      <vt:lpstr>PowerPoint Presentation</vt:lpstr>
      <vt:lpstr>Immigrant and Refugee Food Safety Project Eric Spring, International Rescue Committee, eric.spring@rescue.org  USDA, NIFA</vt:lpstr>
      <vt:lpstr>Expanding FSMA Produce Safety Rule Outreach to Underserved Diversified Fruit and Vegetable Farms in Minnesota  Annalisa Hultberg, University of Minnesota Extension, hultb006@umn.edu </vt:lpstr>
      <vt:lpstr>Colorado Produce Safety Collaborative:  Regionally Adapted Training and Outreach Adrian Card, Colorado State University Extension, Adrian.Card@Colostate.edu  USDA-NIFA | Food Safety Outreach Program</vt:lpstr>
      <vt:lpstr>Food Safety Outreach Project Round Table December 16, 2019  Questions?</vt:lpstr>
    </vt:vector>
  </TitlesOfParts>
  <Company>University of Vermont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Safety Outreach Project Round Table  December 16, 2019</dc:title>
  <dc:creator>enewbold</dc:creator>
  <cp:lastModifiedBy>enewbold</cp:lastModifiedBy>
  <cp:revision>5</cp:revision>
  <dcterms:created xsi:type="dcterms:W3CDTF">2019-12-12T18:47:02Z</dcterms:created>
  <dcterms:modified xsi:type="dcterms:W3CDTF">2019-12-13T15:20:15Z</dcterms:modified>
</cp:coreProperties>
</file>