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57"/>
  </p:notesMasterIdLst>
  <p:sldIdLst>
    <p:sldId id="256" r:id="rId5"/>
    <p:sldId id="289" r:id="rId6"/>
    <p:sldId id="302" r:id="rId7"/>
    <p:sldId id="277" r:id="rId8"/>
    <p:sldId id="278" r:id="rId9"/>
    <p:sldId id="290" r:id="rId10"/>
    <p:sldId id="279" r:id="rId11"/>
    <p:sldId id="291" r:id="rId12"/>
    <p:sldId id="280" r:id="rId13"/>
    <p:sldId id="304" r:id="rId14"/>
    <p:sldId id="292" r:id="rId15"/>
    <p:sldId id="282" r:id="rId16"/>
    <p:sldId id="283" r:id="rId17"/>
    <p:sldId id="284" r:id="rId18"/>
    <p:sldId id="281" r:id="rId19"/>
    <p:sldId id="286" r:id="rId20"/>
    <p:sldId id="287" r:id="rId21"/>
    <p:sldId id="305" r:id="rId22"/>
    <p:sldId id="285" r:id="rId23"/>
    <p:sldId id="269" r:id="rId24"/>
    <p:sldId id="307" r:id="rId25"/>
    <p:sldId id="308" r:id="rId26"/>
    <p:sldId id="306" r:id="rId27"/>
    <p:sldId id="257" r:id="rId28"/>
    <p:sldId id="260" r:id="rId29"/>
    <p:sldId id="261" r:id="rId30"/>
    <p:sldId id="262" r:id="rId31"/>
    <p:sldId id="263" r:id="rId32"/>
    <p:sldId id="264" r:id="rId33"/>
    <p:sldId id="265" r:id="rId34"/>
    <p:sldId id="266" r:id="rId35"/>
    <p:sldId id="267" r:id="rId36"/>
    <p:sldId id="268" r:id="rId37"/>
    <p:sldId id="270" r:id="rId38"/>
    <p:sldId id="271" r:id="rId39"/>
    <p:sldId id="274" r:id="rId40"/>
    <p:sldId id="273" r:id="rId41"/>
    <p:sldId id="275" r:id="rId42"/>
    <p:sldId id="294" r:id="rId43"/>
    <p:sldId id="293" r:id="rId44"/>
    <p:sldId id="309" r:id="rId45"/>
    <p:sldId id="297" r:id="rId46"/>
    <p:sldId id="298" r:id="rId47"/>
    <p:sldId id="310" r:id="rId48"/>
    <p:sldId id="311" r:id="rId49"/>
    <p:sldId id="312" r:id="rId50"/>
    <p:sldId id="313" r:id="rId51"/>
    <p:sldId id="314" r:id="rId52"/>
    <p:sldId id="315" r:id="rId53"/>
    <p:sldId id="300" r:id="rId54"/>
    <p:sldId id="303" r:id="rId55"/>
    <p:sldId id="272" r:id="rId56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B38EEED-C1C7-4EAF-9315-1A4DFF686E3E}">
          <p14:sldIdLst>
            <p14:sldId id="256"/>
            <p14:sldId id="289"/>
          </p14:sldIdLst>
        </p14:section>
        <p14:section name="Untitled Section" id="{015E6848-EA94-48D9-B651-98E50A0DDF4E}">
          <p14:sldIdLst>
            <p14:sldId id="302"/>
            <p14:sldId id="277"/>
            <p14:sldId id="278"/>
            <p14:sldId id="290"/>
            <p14:sldId id="279"/>
            <p14:sldId id="291"/>
            <p14:sldId id="280"/>
            <p14:sldId id="304"/>
            <p14:sldId id="292"/>
            <p14:sldId id="282"/>
            <p14:sldId id="283"/>
            <p14:sldId id="284"/>
            <p14:sldId id="281"/>
            <p14:sldId id="286"/>
            <p14:sldId id="287"/>
            <p14:sldId id="305"/>
            <p14:sldId id="285"/>
            <p14:sldId id="269"/>
            <p14:sldId id="307"/>
            <p14:sldId id="308"/>
            <p14:sldId id="306"/>
            <p14:sldId id="257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70"/>
            <p14:sldId id="271"/>
            <p14:sldId id="274"/>
            <p14:sldId id="273"/>
            <p14:sldId id="275"/>
            <p14:sldId id="294"/>
            <p14:sldId id="293"/>
            <p14:sldId id="309"/>
            <p14:sldId id="297"/>
            <p14:sldId id="298"/>
            <p14:sldId id="310"/>
            <p14:sldId id="311"/>
            <p14:sldId id="312"/>
            <p14:sldId id="313"/>
            <p14:sldId id="314"/>
            <p14:sldId id="315"/>
            <p14:sldId id="300"/>
            <p14:sldId id="303"/>
            <p14:sldId id="27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99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 showGuides="1">
      <p:cViewPr varScale="1">
        <p:scale>
          <a:sx n="127" d="100"/>
          <a:sy n="127" d="100"/>
        </p:scale>
        <p:origin x="576" y="192"/>
      </p:cViewPr>
      <p:guideLst>
        <p:guide orient="horz" pos="220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2" d="100"/>
          <a:sy n="82" d="100"/>
        </p:scale>
        <p:origin x="3876" y="102"/>
      </p:cViewPr>
      <p:guideLst>
        <p:guide orient="horz" pos="2999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presProps" Target="presProps.xml"/><Relationship Id="rId5" Type="http://schemas.openxmlformats.org/officeDocument/2006/relationships/slide" Target="slides/slide1.xml"/><Relationship Id="rId61" Type="http://schemas.openxmlformats.org/officeDocument/2006/relationships/tableStyles" Target="tableStyle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41" tIns="48321" rIns="96641" bIns="4832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9" y="0"/>
            <a:ext cx="3169920" cy="481727"/>
          </a:xfrm>
          <a:prstGeom prst="rect">
            <a:avLst/>
          </a:prstGeom>
        </p:spPr>
        <p:txBody>
          <a:bodyPr vert="horz" lIns="96641" tIns="48321" rIns="96641" bIns="48321" rtlCol="0"/>
          <a:lstStyle>
            <a:lvl1pPr algn="r">
              <a:defRPr sz="1200"/>
            </a:lvl1pPr>
          </a:lstStyle>
          <a:p>
            <a:fld id="{00C8FE51-1C42-4FE9-927E-767537CB90B3}" type="datetimeFigureOut">
              <a:rPr lang="en-US" smtClean="0"/>
              <a:t>9/24/24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1" tIns="48321" rIns="96641" bIns="4832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8"/>
            <a:ext cx="5852160" cy="3780473"/>
          </a:xfrm>
          <a:prstGeom prst="rect">
            <a:avLst/>
          </a:prstGeom>
        </p:spPr>
        <p:txBody>
          <a:bodyPr vert="horz" lIns="96641" tIns="48321" rIns="96641" bIns="48321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6"/>
            <a:ext cx="3169920" cy="481726"/>
          </a:xfrm>
          <a:prstGeom prst="rect">
            <a:avLst/>
          </a:prstGeom>
        </p:spPr>
        <p:txBody>
          <a:bodyPr vert="horz" lIns="96641" tIns="48321" rIns="96641" bIns="4832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9" y="9119476"/>
            <a:ext cx="3169920" cy="481726"/>
          </a:xfrm>
          <a:prstGeom prst="rect">
            <a:avLst/>
          </a:prstGeom>
        </p:spPr>
        <p:txBody>
          <a:bodyPr vert="horz" lIns="96641" tIns="48321" rIns="96641" bIns="48321" rtlCol="0" anchor="b"/>
          <a:lstStyle>
            <a:lvl1pPr algn="r">
              <a:defRPr sz="1200"/>
            </a:lvl1pPr>
          </a:lstStyle>
          <a:p>
            <a:fld id="{7A257675-E342-4D43-B8DE-DDAD79D26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82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024" userDrawn="1">
          <p15:clr>
            <a:srgbClr val="F26B43"/>
          </p15:clr>
        </p15:guide>
        <p15:guide id="2" pos="2304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257675-E342-4D43-B8DE-DDAD79D2659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5853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257675-E342-4D43-B8DE-DDAD79D2659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6630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257675-E342-4D43-B8DE-DDAD79D2659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5157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257675-E342-4D43-B8DE-DDAD79D2659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2876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257675-E342-4D43-B8DE-DDAD79D2659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7279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257675-E342-4D43-B8DE-DDAD79D2659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223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257675-E342-4D43-B8DE-DDAD79D2659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0389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257675-E342-4D43-B8DE-DDAD79D2659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9251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257675-E342-4D43-B8DE-DDAD79D2659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723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257675-E342-4D43-B8DE-DDAD79D2659E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7517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257675-E342-4D43-B8DE-DDAD79D2659E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76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257675-E342-4D43-B8DE-DDAD79D2659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2708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257675-E342-4D43-B8DE-DDAD79D2659E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986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257675-E342-4D43-B8DE-DDAD79D2659E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918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257675-E342-4D43-B8DE-DDAD79D2659E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926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257675-E342-4D43-B8DE-DDAD79D2659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537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257675-E342-4D43-B8DE-DDAD79D2659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0078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much you can do with this except say whether you made money or not for your cash-based taxes. </a:t>
            </a:r>
          </a:p>
          <a:p>
            <a:endParaRPr lang="en-US" dirty="0"/>
          </a:p>
          <a:p>
            <a:r>
              <a:rPr lang="en-US" dirty="0"/>
              <a:t>Accrual records are a different story, and incredibly useful but for today we are going to stick with cash needs.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257675-E342-4D43-B8DE-DDAD79D2659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1496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257675-E342-4D43-B8DE-DDAD79D2659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8823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much you can do with this except say whether you made money or not for your cash-based taxes. </a:t>
            </a:r>
          </a:p>
          <a:p>
            <a:endParaRPr lang="en-US" dirty="0"/>
          </a:p>
          <a:p>
            <a:r>
              <a:rPr lang="en-US" dirty="0"/>
              <a:t>Accrual records are a different story, and incredibly useful but for today we are going to stick with cash needs.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257675-E342-4D43-B8DE-DDAD79D2659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2024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257675-E342-4D43-B8DE-DDAD79D2659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6170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$334,000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257675-E342-4D43-B8DE-DDAD79D2659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525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03C8B10E-BF3B-7335-8480-50150E2F09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686" y="4923693"/>
            <a:ext cx="2010627" cy="1406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5761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F01EE-5538-4CD6-B827-A512154748BC}" type="datetimeFigureOut">
              <a:rPr lang="en-US" smtClean="0"/>
              <a:t>9/24/24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6ED5D-BA55-4CB5-B696-C6613C0E3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807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F01EE-5538-4CD6-B827-A512154748BC}" type="datetimeFigureOut">
              <a:rPr lang="en-US" smtClean="0"/>
              <a:t>9/24/24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6ED5D-BA55-4CB5-B696-C6613C0E3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819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F01EE-5538-4CD6-B827-A512154748BC}" type="datetimeFigureOut">
              <a:rPr lang="en-US" smtClean="0"/>
              <a:t>9/24/24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6ED5D-BA55-4CB5-B696-C6613C0E34B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5272CFF5-1AF8-2A85-F635-079124D914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4742" y="5627080"/>
            <a:ext cx="995017" cy="696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110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F01EE-5538-4CD6-B827-A512154748BC}" type="datetimeFigureOut">
              <a:rPr lang="en-US" smtClean="0"/>
              <a:t>9/24/24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6ED5D-BA55-4CB5-B696-C6613C0E34B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88EE7DAB-C38D-9B55-46F6-1A706EE7F6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340" y="5380712"/>
            <a:ext cx="1349320" cy="944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8500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F01EE-5538-4CD6-B827-A512154748BC}" type="datetimeFigureOut">
              <a:rPr lang="en-US" smtClean="0"/>
              <a:t>9/24/24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AA2E1A04-5D82-4476-8270-5AC5239B70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4742" y="5627080"/>
            <a:ext cx="995017" cy="696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3022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F01EE-5538-4CD6-B827-A512154748BC}" type="datetimeFigureOut">
              <a:rPr lang="en-US" smtClean="0"/>
              <a:t>9/24/24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6ED5D-BA55-4CB5-B696-C6613C0E34B3}" type="slidenum">
              <a:rPr lang="en-US" smtClean="0"/>
              <a:t>‹#›</a:t>
            </a:fld>
            <a:endParaRPr lang="en-US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CFE58A81-C015-BEFB-1B04-35B1D9F6CC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4742" y="5627080"/>
            <a:ext cx="995017" cy="696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276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F01EE-5538-4CD6-B827-A512154748BC}" type="datetimeFigureOut">
              <a:rPr lang="en-US" smtClean="0"/>
              <a:t>9/24/24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6ED5D-BA55-4CB5-B696-C6613C0E34B3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81189214-7EEA-2581-977C-9A5F7937C6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4742" y="5627080"/>
            <a:ext cx="995017" cy="696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3904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F01EE-5538-4CD6-B827-A512154748BC}" type="datetimeFigureOut">
              <a:rPr lang="en-US" smtClean="0"/>
              <a:t>9/24/24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6ED5D-BA55-4CB5-B696-C6613C0E34B3}" type="slidenum">
              <a:rPr lang="en-US" smtClean="0"/>
              <a:t>‹#›</a:t>
            </a:fld>
            <a:endParaRPr lang="en-US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6949A164-C886-43FE-BEAF-998BB1CEE9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4742" y="5627080"/>
            <a:ext cx="995017" cy="696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801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18F01EE-5538-4CD6-B827-A512154748BC}" type="datetimeFigureOut">
              <a:rPr lang="en-US" smtClean="0"/>
              <a:t>9/24/24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C66ED5D-BA55-4CB5-B696-C6613C0E3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604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F01EE-5538-4CD6-B827-A512154748BC}" type="datetimeFigureOut">
              <a:rPr lang="en-US" smtClean="0"/>
              <a:t>9/24/24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6ED5D-BA55-4CB5-B696-C6613C0E3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175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18F01EE-5538-4CD6-B827-A512154748BC}" type="datetimeFigureOut">
              <a:rPr lang="en-US" smtClean="0"/>
              <a:t>9/24/24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C66ED5D-BA55-4CB5-B696-C6613C0E34B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8412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160" userDrawn="1">
          <p15:clr>
            <a:srgbClr val="F26B43"/>
          </p15:clr>
        </p15:guide>
        <p15:guide id="4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fif"/><Relationship Id="rId4" Type="http://schemas.openxmlformats.org/officeDocument/2006/relationships/image" Target="../media/image5.jf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mailto:joanna@adkmanagement.net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1A601-491D-C8EF-833E-C64CA2611E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Driving Down the Cost of Production on Dairy Farms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BB6BBD-C67F-1661-7F1E-EC5F2D3A62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VERMONT financial workshop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C8F609-849C-192D-2576-55BBB6C793F2}"/>
              </a:ext>
            </a:extLst>
          </p:cNvPr>
          <p:cNvSpPr txBox="1"/>
          <p:nvPr/>
        </p:nvSpPr>
        <p:spPr>
          <a:xfrm>
            <a:off x="8939813" y="5914382"/>
            <a:ext cx="3071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/>
              <a:t>Joanna Lidback, MBA, CAC</a:t>
            </a:r>
          </a:p>
        </p:txBody>
      </p:sp>
    </p:spTree>
    <p:extLst>
      <p:ext uri="{BB962C8B-B14F-4D97-AF65-F5344CB8AC3E}">
        <p14:creationId xmlns:p14="http://schemas.microsoft.com/office/powerpoint/2010/main" val="8322141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9D65C39-D5CE-FC28-1FB4-0EDACAFFB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and Uses Examples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AA9868D-F226-48B2-C5F2-1F4540F64EF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Sources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Net Income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Borrowing Cash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Sales of </a:t>
            </a:r>
            <a:r>
              <a:rPr lang="en-US" sz="2400" dirty="0">
                <a:ln>
                  <a:solidFill>
                    <a:srgbClr val="FFC000"/>
                  </a:solidFill>
                </a:ln>
              </a:rPr>
              <a:t>Capital Assets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>
                <a:ln>
                  <a:solidFill>
                    <a:srgbClr val="FFC000"/>
                  </a:solidFill>
                </a:ln>
              </a:rPr>
              <a:t>Paid-in Capital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Increasing </a:t>
            </a:r>
            <a:r>
              <a:rPr lang="en-US" sz="2400" dirty="0">
                <a:ln>
                  <a:solidFill>
                    <a:srgbClr val="FFC000"/>
                  </a:solidFill>
                </a:ln>
              </a:rPr>
              <a:t>Accounts Payable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Accounts </a:t>
            </a:r>
            <a:r>
              <a:rPr lang="en-US" sz="2400" dirty="0">
                <a:ln>
                  <a:solidFill>
                    <a:srgbClr val="FFC000"/>
                  </a:solidFill>
                </a:ln>
              </a:rPr>
              <a:t>Receivable Receipts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>
                <a:ln>
                  <a:solidFill>
                    <a:srgbClr val="FFC000"/>
                  </a:solidFill>
                </a:ln>
              </a:rPr>
              <a:t>Depreciation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0452E0D-FD72-43A0-5020-BE68DB80CFF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Uses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Principal Payments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Purchasing Capital Assets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Distributing Capital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Paying down Accounts Payable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Increasing Accounts Receivable</a:t>
            </a:r>
          </a:p>
        </p:txBody>
      </p:sp>
    </p:spTree>
    <p:extLst>
      <p:ext uri="{BB962C8B-B14F-4D97-AF65-F5344CB8AC3E}">
        <p14:creationId xmlns:p14="http://schemas.microsoft.com/office/powerpoint/2010/main" val="3540993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document&#10;&#10;Description automatically generated">
            <a:extLst>
              <a:ext uri="{FF2B5EF4-FFF2-40B4-BE49-F238E27FC236}">
                <a16:creationId xmlns:a16="http://schemas.microsoft.com/office/drawing/2014/main" id="{B1C9D5EA-A617-A6FB-A318-C70CCD22FC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545" y="381545"/>
            <a:ext cx="5006910" cy="609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1728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7E189-F469-5461-E6E7-EE72AFF1A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Cash is Quick, Accrual is More Accurate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A19DDE4-06A5-22A8-BCE1-20CEAC83009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96963" y="1846263"/>
            <a:ext cx="10058400" cy="402272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 Farmers are cash-based taxpayers.</a:t>
            </a:r>
          </a:p>
          <a:p>
            <a:pPr marL="201168" lvl="1" indent="0">
              <a:buNone/>
            </a:pPr>
            <a:r>
              <a:rPr lang="en-US" sz="3000" dirty="0"/>
              <a:t>Income and expenses are recognized or deducted when cash is received, or an expense is paid for.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3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 Accrual records offer a more accurate picture.</a:t>
            </a:r>
          </a:p>
          <a:p>
            <a:pPr marL="201168" lvl="1" indent="0">
              <a:buNone/>
            </a:pPr>
            <a:r>
              <a:rPr lang="en-US" sz="3000" dirty="0"/>
              <a:t>Income and expenses are recognized or deducted when the work is completed (and invoiced) or the goods/service used. </a:t>
            </a:r>
          </a:p>
          <a:p>
            <a:pPr marL="0" indent="0">
              <a:buNone/>
            </a:pP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0720939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06149-A391-7D7D-F934-1D5292C25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isn’t this Farm Doing Better?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967AB6-2F7D-4F03-0556-35061681673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Info Shared: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1000-cow dairy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85-pound herd average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$7 feed cost per cwt (2018)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1,400,000 pounds milk shipped per worker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Milk price is $18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Breakeven milk price is $17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D88F4B2-AD4C-1C80-5248-4C098C40523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Missing info:</a:t>
            </a:r>
          </a:p>
          <a:p>
            <a:r>
              <a:rPr lang="en-US" dirty="0"/>
              <a:t>Feed bill (accounts payable) increased from Jan 1 to Dec 31, effectively adding $1.50 per cwt to overall feed expense.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761700B-A3F7-38D1-7DC1-CE557F5BDB9B}"/>
              </a:ext>
            </a:extLst>
          </p:cNvPr>
          <p:cNvSpPr/>
          <p:nvPr/>
        </p:nvSpPr>
        <p:spPr>
          <a:xfrm>
            <a:off x="6217920" y="2201662"/>
            <a:ext cx="4843657" cy="130353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224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CEFB6-A984-DD6F-913C-4018FA1CE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 Unit Analysis Allows for Apples-to-Apples Comparison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95C4B-59D7-736E-360D-F7BA30B845A8}"/>
              </a:ext>
            </a:extLst>
          </p:cNvPr>
          <p:cNvSpPr txBox="1">
            <a:spLocks/>
          </p:cNvSpPr>
          <p:nvPr/>
        </p:nvSpPr>
        <p:spPr>
          <a:xfrm>
            <a:off x="1096963" y="1846263"/>
            <a:ext cx="10058400" cy="402272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 Removes noise of herd-size, other factors.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 Allows for better comparison with industry benchmarks, historical performance.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 Industry benchmarks available: Pro-Dairy’s Dairy Farm Business Summary, Farm Credit’s Northeast Dairy Farm Summary, NOFA-VT Organic Dairy Cost Study 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9006922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A29F6-2612-E149-CB09-C7ACA40E1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Remove the Most Noise with per Unit Analysis, Realistically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C28493E-CCC7-D18E-61C8-D9FE271E6B1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96963" y="1846263"/>
            <a:ext cx="10058400" cy="402272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 Per Farm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 Per Cow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 Per CWT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 Per ECM CWT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 Per 150-day ECM CWT</a:t>
            </a:r>
            <a:endParaRPr lang="en-US" sz="3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AE4311-4C11-618E-5882-BB7039FB30A8}"/>
              </a:ext>
            </a:extLst>
          </p:cNvPr>
          <p:cNvSpPr txBox="1"/>
          <p:nvPr/>
        </p:nvSpPr>
        <p:spPr>
          <a:xfrm>
            <a:off x="1509205" y="5146471"/>
            <a:ext cx="7217545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i="1" dirty="0"/>
              <a:t>Be realistic about what information is available. </a:t>
            </a:r>
          </a:p>
        </p:txBody>
      </p:sp>
    </p:spTree>
    <p:extLst>
      <p:ext uri="{BB962C8B-B14F-4D97-AF65-F5344CB8AC3E}">
        <p14:creationId xmlns:p14="http://schemas.microsoft.com/office/powerpoint/2010/main" val="29674838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F09CD-A924-0EA7-0A99-C21AC316D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Income Over Feed Asks if the “Juice is Worth the Squeeze”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AA4718-2568-8E35-27C4-57CB10FBFC88}"/>
              </a:ext>
            </a:extLst>
          </p:cNvPr>
          <p:cNvSpPr txBox="1">
            <a:spLocks/>
          </p:cNvSpPr>
          <p:nvPr/>
        </p:nvSpPr>
        <p:spPr>
          <a:xfrm>
            <a:off x="1096963" y="1846263"/>
            <a:ext cx="10058400" cy="402272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 Basic form: Milk income per cwt (Milk Price) less Purchased feed costs per cwt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 Other iterations: Crop-related income and inputs, energy corrected </a:t>
            </a:r>
            <a:r>
              <a:rPr lang="en-US" sz="3200" dirty="0" err="1"/>
              <a:t>cwts</a:t>
            </a:r>
            <a:r>
              <a:rPr lang="en-US" sz="3200" dirty="0"/>
              <a:t>, per cow per day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 Difference between nutritionist and checkbook is theoretical vs actual dollars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US" sz="3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2298AB-3D75-9A44-EE4D-28CC61C5AC3E}"/>
              </a:ext>
            </a:extLst>
          </p:cNvPr>
          <p:cNvSpPr txBox="1"/>
          <p:nvPr/>
        </p:nvSpPr>
        <p:spPr>
          <a:xfrm>
            <a:off x="1471105" y="5413683"/>
            <a:ext cx="7217545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i="1" dirty="0"/>
              <a:t>Whichever way you choose, be consistent. </a:t>
            </a:r>
          </a:p>
        </p:txBody>
      </p:sp>
    </p:spTree>
    <p:extLst>
      <p:ext uri="{BB962C8B-B14F-4D97-AF65-F5344CB8AC3E}">
        <p14:creationId xmlns:p14="http://schemas.microsoft.com/office/powerpoint/2010/main" val="37713122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E7D1E-D1C0-791C-96DD-76B1063C6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Labor Efficiency is another Area for Impact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1B66C25-4E95-2238-5434-86634AE538C6}"/>
              </a:ext>
            </a:extLst>
          </p:cNvPr>
          <p:cNvSpPr txBox="1">
            <a:spLocks/>
          </p:cNvSpPr>
          <p:nvPr/>
        </p:nvSpPr>
        <p:spPr>
          <a:xfrm>
            <a:off x="1096963" y="1846263"/>
            <a:ext cx="10058400" cy="402272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 Measured in cows per worker, milk sold per worker, percent labor expense of total revenue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 First step, gather </a:t>
            </a:r>
            <a:r>
              <a:rPr lang="en-US" sz="3200" dirty="0">
                <a:ln>
                  <a:solidFill>
                    <a:srgbClr val="FFC000"/>
                  </a:solidFill>
                </a:ln>
              </a:rPr>
              <a:t>worker equivalents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ln>
                  <a:solidFill>
                    <a:srgbClr val="FFC000"/>
                  </a:solidFill>
                </a:ln>
              </a:rPr>
              <a:t> </a:t>
            </a:r>
            <a:r>
              <a:rPr lang="en-US" sz="3200" dirty="0"/>
              <a:t>Divide expense or output by worker equivalents</a:t>
            </a:r>
            <a:endParaRPr lang="en-US" sz="3200" dirty="0">
              <a:ln>
                <a:solidFill>
                  <a:srgbClr val="FFC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3661117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557A7-2189-BD88-74C5-382E411A5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Many Factors Influence Worker Efficiency and/or Productivity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9E1C8E-F9DC-76AE-8751-80CC52786D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Working environment/facility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Pay and benefits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Culture – respectful treatment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Job security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Leadership/skills opportunity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Support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Empowerment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FCBF624-9ECB-2F3A-1191-7A92E06EBBE0}"/>
              </a:ext>
            </a:extLst>
          </p:cNvPr>
          <p:cNvSpPr/>
          <p:nvPr/>
        </p:nvSpPr>
        <p:spPr>
          <a:xfrm>
            <a:off x="1097280" y="1737360"/>
            <a:ext cx="4493895" cy="402336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017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1D67B-F00E-E8BD-10CE-51EB656AABDF}"/>
              </a:ext>
            </a:extLst>
          </p:cNvPr>
          <p:cNvSpPr txBox="1">
            <a:spLocks/>
          </p:cNvSpPr>
          <p:nvPr/>
        </p:nvSpPr>
        <p:spPr>
          <a:xfrm>
            <a:off x="4419599" y="2191603"/>
            <a:ext cx="3181351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Lunch Time!</a:t>
            </a:r>
          </a:p>
        </p:txBody>
      </p:sp>
    </p:spTree>
    <p:extLst>
      <p:ext uri="{BB962C8B-B14F-4D97-AF65-F5344CB8AC3E}">
        <p14:creationId xmlns:p14="http://schemas.microsoft.com/office/powerpoint/2010/main" val="4200806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ws in a milking facility&#10;&#10;Description automatically generated">
            <a:extLst>
              <a:ext uri="{FF2B5EF4-FFF2-40B4-BE49-F238E27FC236}">
                <a16:creationId xmlns:a16="http://schemas.microsoft.com/office/drawing/2014/main" id="{9021BFC4-D54A-3D8B-7F7C-C9EFA9FCFC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2" r="1" b="6392"/>
          <a:stretch/>
        </p:blipFill>
        <p:spPr>
          <a:xfrm>
            <a:off x="6176433" y="10"/>
            <a:ext cx="6015567" cy="3920034"/>
          </a:xfrm>
          <a:custGeom>
            <a:avLst/>
            <a:gdLst/>
            <a:ahLst/>
            <a:cxnLst/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920044"/>
                </a:lnTo>
                <a:lnTo>
                  <a:pt x="2469659" y="3920044"/>
                </a:lnTo>
                <a:lnTo>
                  <a:pt x="2469659" y="3103224"/>
                </a:lnTo>
                <a:lnTo>
                  <a:pt x="0" y="3103224"/>
                </a:lnTo>
                <a:close/>
              </a:path>
            </a:pathLst>
          </a:custGeom>
        </p:spPr>
      </p:pic>
      <p:pic>
        <p:nvPicPr>
          <p:cNvPr id="16" name="Picture 15" descr="A person milking a cow&#10;&#10;Description automatically generated">
            <a:extLst>
              <a:ext uri="{FF2B5EF4-FFF2-40B4-BE49-F238E27FC236}">
                <a16:creationId xmlns:a16="http://schemas.microsoft.com/office/drawing/2014/main" id="{787F9217-4F54-C5D8-EAE8-F10130D0F7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" r="23806" b="-2"/>
          <a:stretch/>
        </p:blipFill>
        <p:spPr>
          <a:xfrm>
            <a:off x="20" y="4069976"/>
            <a:ext cx="3535311" cy="2788023"/>
          </a:xfrm>
          <a:prstGeom prst="rect">
            <a:avLst/>
          </a:prstGeom>
        </p:spPr>
      </p:pic>
      <p:pic>
        <p:nvPicPr>
          <p:cNvPr id="8" name="Picture 7" descr="A cow in a milking machine&#10;&#10;Description automatically generated">
            <a:extLst>
              <a:ext uri="{FF2B5EF4-FFF2-40B4-BE49-F238E27FC236}">
                <a16:creationId xmlns:a16="http://schemas.microsoft.com/office/drawing/2014/main" id="{F576EE0B-873E-49D7-6BBC-173ABF96B73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6" r="4465" b="-2"/>
          <a:stretch/>
        </p:blipFill>
        <p:spPr>
          <a:xfrm>
            <a:off x="3696199" y="3257176"/>
            <a:ext cx="4789093" cy="3600824"/>
          </a:xfrm>
          <a:prstGeom prst="rect">
            <a:avLst/>
          </a:prstGeom>
        </p:spPr>
      </p:pic>
      <p:pic>
        <p:nvPicPr>
          <p:cNvPr id="12" name="Picture 11" descr="A person standing in a room with many machines&#10;&#10;Description automatically generated">
            <a:extLst>
              <a:ext uri="{FF2B5EF4-FFF2-40B4-BE49-F238E27FC236}">
                <a16:creationId xmlns:a16="http://schemas.microsoft.com/office/drawing/2014/main" id="{20C535AE-71C8-CA4D-5D4E-3881541122A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4" r="10305" b="-2"/>
          <a:stretch/>
        </p:blipFill>
        <p:spPr>
          <a:xfrm>
            <a:off x="1" y="10"/>
            <a:ext cx="6015567" cy="3920034"/>
          </a:xfrm>
          <a:custGeom>
            <a:avLst/>
            <a:gdLst/>
            <a:ahLst/>
            <a:cxnLst/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103224"/>
                </a:lnTo>
                <a:lnTo>
                  <a:pt x="3545908" y="3103224"/>
                </a:lnTo>
                <a:lnTo>
                  <a:pt x="3545908" y="3920044"/>
                </a:lnTo>
                <a:lnTo>
                  <a:pt x="0" y="3920044"/>
                </a:lnTo>
                <a:close/>
              </a:path>
            </a:pathLst>
          </a:custGeom>
        </p:spPr>
      </p:pic>
      <p:pic>
        <p:nvPicPr>
          <p:cNvPr id="10" name="Picture 9" descr="A group of cows in a dairy farm&#10;&#10;Description automatically generated">
            <a:extLst>
              <a:ext uri="{FF2B5EF4-FFF2-40B4-BE49-F238E27FC236}">
                <a16:creationId xmlns:a16="http://schemas.microsoft.com/office/drawing/2014/main" id="{82EC2650-786C-49E3-2134-179DE7C1BD8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5" r="20624" b="-2"/>
          <a:stretch/>
        </p:blipFill>
        <p:spPr>
          <a:xfrm>
            <a:off x="8646161" y="4069976"/>
            <a:ext cx="3545840" cy="278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2601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3C8AC80-BB63-326D-865B-8BFB4782BBE5}"/>
              </a:ext>
            </a:extLst>
          </p:cNvPr>
          <p:cNvSpPr txBox="1"/>
          <p:nvPr/>
        </p:nvSpPr>
        <p:spPr>
          <a:xfrm>
            <a:off x="1500326" y="585926"/>
            <a:ext cx="851368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dirty="0"/>
              <a:t>“Profits cure a lot of ills,</a:t>
            </a:r>
          </a:p>
          <a:p>
            <a:pPr algn="r"/>
            <a:r>
              <a:rPr lang="en-US" sz="4800" dirty="0"/>
              <a:t>But cash flow pays</a:t>
            </a:r>
          </a:p>
          <a:p>
            <a:pPr algn="r"/>
            <a:r>
              <a:rPr lang="en-US" sz="4800" dirty="0"/>
              <a:t>The bankers’ bills.”</a:t>
            </a:r>
          </a:p>
          <a:p>
            <a:pPr algn="r"/>
            <a:endParaRPr lang="en-US" sz="4800" dirty="0"/>
          </a:p>
          <a:p>
            <a:pPr algn="r"/>
            <a:r>
              <a:rPr lang="en-US" sz="4800" dirty="0"/>
              <a:t>- Dean </a:t>
            </a:r>
            <a:r>
              <a:rPr lang="en-US" sz="4800" dirty="0" err="1"/>
              <a:t>Duelke</a:t>
            </a:r>
            <a:endParaRPr lang="en-US" sz="4800" dirty="0"/>
          </a:p>
        </p:txBody>
      </p:sp>
      <p:sp>
        <p:nvSpPr>
          <p:cNvPr id="4" name="Flowchart: Manual Operation 3">
            <a:extLst>
              <a:ext uri="{FF2B5EF4-FFF2-40B4-BE49-F238E27FC236}">
                <a16:creationId xmlns:a16="http://schemas.microsoft.com/office/drawing/2014/main" id="{1F384559-6E11-9085-6580-9E1D7A0F29ED}"/>
              </a:ext>
            </a:extLst>
          </p:cNvPr>
          <p:cNvSpPr/>
          <p:nvPr/>
        </p:nvSpPr>
        <p:spPr>
          <a:xfrm>
            <a:off x="495300" y="1076325"/>
            <a:ext cx="3570674" cy="3646595"/>
          </a:xfrm>
          <a:prstGeom prst="flowChartManualOpe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FADA37F-5A6B-B07F-AFD5-05430332E62F}"/>
              </a:ext>
            </a:extLst>
          </p:cNvPr>
          <p:cNvCxnSpPr/>
          <p:nvPr/>
        </p:nvCxnSpPr>
        <p:spPr>
          <a:xfrm>
            <a:off x="971181" y="2172532"/>
            <a:ext cx="261891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AFBE490-06E7-D2C6-DC8F-6E0AFB8C6BBB}"/>
              </a:ext>
            </a:extLst>
          </p:cNvPr>
          <p:cNvCxnSpPr>
            <a:cxnSpLocks/>
          </p:cNvCxnSpPr>
          <p:nvPr/>
        </p:nvCxnSpPr>
        <p:spPr>
          <a:xfrm>
            <a:off x="1243629" y="3532480"/>
            <a:ext cx="22194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5B06C0A-34BB-C121-C524-6B59FBB6B885}"/>
              </a:ext>
            </a:extLst>
          </p:cNvPr>
          <p:cNvSpPr txBox="1"/>
          <p:nvPr/>
        </p:nvSpPr>
        <p:spPr>
          <a:xfrm>
            <a:off x="1056998" y="1368057"/>
            <a:ext cx="2498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Revenues/Income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6C070B-E5F8-0264-B89E-F48D7C228091}"/>
              </a:ext>
            </a:extLst>
          </p:cNvPr>
          <p:cNvSpPr txBox="1"/>
          <p:nvPr/>
        </p:nvSpPr>
        <p:spPr>
          <a:xfrm>
            <a:off x="1250827" y="2403524"/>
            <a:ext cx="2059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Expenses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E0D7902-2559-1AF7-A9C6-1F23C9265C44}"/>
              </a:ext>
            </a:extLst>
          </p:cNvPr>
          <p:cNvSpPr txBox="1"/>
          <p:nvPr/>
        </p:nvSpPr>
        <p:spPr>
          <a:xfrm>
            <a:off x="1497364" y="3942880"/>
            <a:ext cx="2059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Net Income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F999B2E-94B2-604C-393E-E8C52CF086F0}"/>
              </a:ext>
            </a:extLst>
          </p:cNvPr>
          <p:cNvSpPr/>
          <p:nvPr/>
        </p:nvSpPr>
        <p:spPr>
          <a:xfrm>
            <a:off x="1243630" y="5350217"/>
            <a:ext cx="2066818" cy="81787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47B3716-FD00-9C82-FD96-F09F9B473805}"/>
              </a:ext>
            </a:extLst>
          </p:cNvPr>
          <p:cNvSpPr txBox="1"/>
          <p:nvPr/>
        </p:nvSpPr>
        <p:spPr>
          <a:xfrm>
            <a:off x="1192533" y="5467785"/>
            <a:ext cx="797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Family</a:t>
            </a:r>
          </a:p>
          <a:p>
            <a:pPr algn="ctr"/>
            <a:r>
              <a:rPr lang="en-US" dirty="0"/>
              <a:t>Draw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8E50F1C-84CC-968A-26E7-EAEC004D14DF}"/>
              </a:ext>
            </a:extLst>
          </p:cNvPr>
          <p:cNvSpPr txBox="1"/>
          <p:nvPr/>
        </p:nvSpPr>
        <p:spPr>
          <a:xfrm>
            <a:off x="1907469" y="5467785"/>
            <a:ext cx="854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Princ</a:t>
            </a:r>
            <a:r>
              <a:rPr lang="en-US" dirty="0"/>
              <a:t>.</a:t>
            </a:r>
          </a:p>
          <a:p>
            <a:pPr algn="ctr"/>
            <a:r>
              <a:rPr lang="en-US" dirty="0"/>
              <a:t>Pay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9680169-4ABC-93F5-DC87-7EBFB9BBB418}"/>
              </a:ext>
            </a:extLst>
          </p:cNvPr>
          <p:cNvCxnSpPr>
            <a:cxnSpLocks/>
          </p:cNvCxnSpPr>
          <p:nvPr/>
        </p:nvCxnSpPr>
        <p:spPr>
          <a:xfrm>
            <a:off x="1990202" y="5372486"/>
            <a:ext cx="0" cy="81787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Arrow: Down 17">
            <a:extLst>
              <a:ext uri="{FF2B5EF4-FFF2-40B4-BE49-F238E27FC236}">
                <a16:creationId xmlns:a16="http://schemas.microsoft.com/office/drawing/2014/main" id="{A446BA47-9867-AB37-D3A1-0203634E8E05}"/>
              </a:ext>
            </a:extLst>
          </p:cNvPr>
          <p:cNvSpPr/>
          <p:nvPr/>
        </p:nvSpPr>
        <p:spPr>
          <a:xfrm>
            <a:off x="2006327" y="4749945"/>
            <a:ext cx="459632" cy="463374"/>
          </a:xfrm>
          <a:prstGeom prst="down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9DD1F5-4E7E-47B2-011A-8E2EABC22040}"/>
              </a:ext>
            </a:extLst>
          </p:cNvPr>
          <p:cNvSpPr txBox="1"/>
          <p:nvPr/>
        </p:nvSpPr>
        <p:spPr>
          <a:xfrm>
            <a:off x="2594739" y="5467785"/>
            <a:ext cx="854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Cap. Repl.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4348E29-6568-8617-ABCB-D7092F6FE890}"/>
              </a:ext>
            </a:extLst>
          </p:cNvPr>
          <p:cNvCxnSpPr>
            <a:cxnSpLocks/>
          </p:cNvCxnSpPr>
          <p:nvPr/>
        </p:nvCxnSpPr>
        <p:spPr>
          <a:xfrm>
            <a:off x="2666477" y="5372486"/>
            <a:ext cx="0" cy="81787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81850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B0D0B-5A03-4D44-046A-BC77F73D4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What Does Cost of Production Tell You?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CDC385-90A9-4569-5BDD-27A997CA83B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  Cash number, usually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  Covers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200" dirty="0"/>
              <a:t> </a:t>
            </a:r>
            <a:r>
              <a:rPr lang="en-US" sz="2400" dirty="0"/>
              <a:t>Operating</a:t>
            </a:r>
            <a:r>
              <a:rPr lang="en-US" sz="2200" dirty="0"/>
              <a:t> </a:t>
            </a:r>
            <a:r>
              <a:rPr lang="en-US" sz="2400" dirty="0"/>
              <a:t>expenses</a:t>
            </a:r>
            <a:r>
              <a:rPr lang="en-US" sz="2200" dirty="0"/>
              <a:t> </a:t>
            </a:r>
          </a:p>
          <a:p>
            <a:pPr marL="201168" lvl="1" indent="0">
              <a:buNone/>
            </a:pPr>
            <a:endParaRPr lang="en-US" sz="2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FE0EA1-A83B-B343-9C51-CC367076CFA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600" dirty="0"/>
              <a:t> Missing?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/>
              <a:t> Family draws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/>
              <a:t> </a:t>
            </a:r>
            <a:r>
              <a:rPr lang="en-US" sz="2400" dirty="0">
                <a:ln>
                  <a:solidFill>
                    <a:srgbClr val="FFC000"/>
                  </a:solidFill>
                </a:ln>
              </a:rPr>
              <a:t>Principal payments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/>
              <a:t> Capital expenses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/>
              <a:t> Depreciation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9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B0D0B-5A03-4D44-046A-BC77F73D4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What Does Net Cost of Production Tell You?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CDC385-90A9-4569-5BDD-27A997CA83B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  Cash number, usually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  Covers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200" dirty="0"/>
              <a:t> </a:t>
            </a:r>
            <a:r>
              <a:rPr lang="en-US" sz="2400" dirty="0"/>
              <a:t>Operating</a:t>
            </a:r>
            <a:r>
              <a:rPr lang="en-US" sz="2200" dirty="0"/>
              <a:t> </a:t>
            </a:r>
            <a:r>
              <a:rPr lang="en-US" sz="2400" dirty="0"/>
              <a:t>expenses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sz="2400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 Homes in closer to milk price comparison </a:t>
            </a:r>
          </a:p>
          <a:p>
            <a:pPr marL="201168" lvl="1" indent="0">
              <a:buNone/>
            </a:pPr>
            <a:endParaRPr lang="en-US" sz="2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FE0EA1-A83B-B343-9C51-CC367076CFA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600" dirty="0"/>
              <a:t> Missing?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/>
              <a:t> Family draws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/>
              <a:t> Principal payments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/>
              <a:t> Capital expenses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/>
              <a:t> Depreciation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983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3ABBD-EC9E-70F9-86C0-8982F901B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Cost of Production vs. Net Cost of Production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74483F-86AE-55DD-F98C-CCE671D571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9" y="2445214"/>
            <a:ext cx="4937760" cy="3423879"/>
          </a:xfrm>
        </p:spPr>
        <p:txBody>
          <a:bodyPr>
            <a:normAutofit/>
          </a:bodyPr>
          <a:lstStyle/>
          <a:p>
            <a:r>
              <a:rPr lang="en-US" sz="2600" dirty="0"/>
              <a:t>Cost of Production = Total Operating Expenses/CWTS</a:t>
            </a:r>
          </a:p>
          <a:p>
            <a:pPr marL="0" indent="0" algn="ctr">
              <a:buNone/>
            </a:pPr>
            <a:r>
              <a:rPr lang="en-US" sz="2600" dirty="0">
                <a:solidFill>
                  <a:srgbClr val="C00000"/>
                </a:solidFill>
              </a:rPr>
              <a:t>Gross Income</a:t>
            </a:r>
          </a:p>
          <a:p>
            <a:pPr algn="ctr">
              <a:buFontTx/>
              <a:buChar char="-"/>
            </a:pPr>
            <a:r>
              <a:rPr lang="en-US" sz="2600" u="sng" dirty="0">
                <a:solidFill>
                  <a:srgbClr val="C00000"/>
                </a:solidFill>
              </a:rPr>
              <a:t> Operating Expenses</a:t>
            </a:r>
          </a:p>
          <a:p>
            <a:pPr marL="201168" lvl="1" indent="0" algn="ctr">
              <a:buNone/>
            </a:pPr>
            <a:r>
              <a:rPr lang="en-US" sz="2600" dirty="0">
                <a:solidFill>
                  <a:srgbClr val="C00000"/>
                </a:solidFill>
              </a:rPr>
              <a:t>Net Income</a:t>
            </a:r>
          </a:p>
          <a:p>
            <a:pPr lvl="1"/>
            <a:endParaRPr lang="en-US" sz="2800" dirty="0"/>
          </a:p>
          <a:p>
            <a:pPr lvl="1"/>
            <a:r>
              <a:rPr lang="en-US" sz="3000" dirty="0"/>
              <a:t> Can include depreciation</a:t>
            </a:r>
          </a:p>
          <a:p>
            <a:pPr marL="201168" lvl="1" indent="0">
              <a:buNone/>
            </a:pPr>
            <a:endParaRPr lang="en-US" sz="30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26FB847-4C84-ED1D-37EC-9C13F175D5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7920" y="2395110"/>
            <a:ext cx="4937760" cy="3423880"/>
          </a:xfrm>
        </p:spPr>
        <p:txBody>
          <a:bodyPr>
            <a:normAutofit/>
          </a:bodyPr>
          <a:lstStyle/>
          <a:p>
            <a:r>
              <a:rPr lang="en-US" sz="2600" dirty="0"/>
              <a:t>Net Cost of Production Takes out Non-milk Income to Home in on Milk Price Comparison</a:t>
            </a:r>
          </a:p>
          <a:p>
            <a:pPr algn="ctr"/>
            <a:r>
              <a:rPr lang="en-US" sz="2600" dirty="0">
                <a:solidFill>
                  <a:srgbClr val="C00000"/>
                </a:solidFill>
              </a:rPr>
              <a:t>(Operating Expenses</a:t>
            </a:r>
          </a:p>
          <a:p>
            <a:pPr algn="ctr"/>
            <a:r>
              <a:rPr lang="en-US" sz="2600" dirty="0">
                <a:solidFill>
                  <a:srgbClr val="C00000"/>
                </a:solidFill>
              </a:rPr>
              <a:t>- Non-Milk Income) </a:t>
            </a:r>
          </a:p>
          <a:p>
            <a:pPr algn="ctr"/>
            <a:r>
              <a:rPr lang="en-US" sz="2600" dirty="0">
                <a:solidFill>
                  <a:srgbClr val="C00000"/>
                </a:solidFill>
              </a:rPr>
              <a:t>/ CWTS</a:t>
            </a:r>
          </a:p>
          <a:p>
            <a:pPr algn="ctr"/>
            <a:r>
              <a:rPr lang="en-US" sz="2600" dirty="0">
                <a:solidFill>
                  <a:srgbClr val="C00000"/>
                </a:solidFill>
              </a:rPr>
              <a:t>= Net Cost of Production</a:t>
            </a:r>
          </a:p>
          <a:p>
            <a:endParaRPr lang="en-US" u="sng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0001D4-E898-2FB3-0616-C9DEE21115A0}"/>
              </a:ext>
            </a:extLst>
          </p:cNvPr>
          <p:cNvSpPr txBox="1"/>
          <p:nvPr/>
        </p:nvSpPr>
        <p:spPr>
          <a:xfrm>
            <a:off x="1097279" y="1906621"/>
            <a:ext cx="7706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Usually quoted on per Cwt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16754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B0D0B-5A03-4D44-046A-BC77F73D4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What Does a Break-Even Milk Price Tell You?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CDC385-90A9-4569-5BDD-27A997CA83B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  Cash number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  Covers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200" dirty="0"/>
              <a:t> Operating expenses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200" dirty="0"/>
              <a:t> Family draws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200" dirty="0"/>
              <a:t> Principal payments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2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FE0EA1-A83B-B343-9C51-CC367076CFA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 Missing?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 </a:t>
            </a:r>
            <a:r>
              <a:rPr lang="en-US" sz="2400" dirty="0"/>
              <a:t>Capital expenses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/>
              <a:t> Depreciation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050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3ABBD-EC9E-70F9-86C0-8982F901B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Break-Even Milk Price vs. Net Cost of Production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74483F-86AE-55DD-F98C-CCE671D571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9" y="2445214"/>
            <a:ext cx="4937760" cy="3423879"/>
          </a:xfrm>
        </p:spPr>
        <p:txBody>
          <a:bodyPr>
            <a:normAutofit lnSpcReduction="10000"/>
          </a:bodyPr>
          <a:lstStyle/>
          <a:p>
            <a:r>
              <a:rPr lang="en-US" sz="2600" dirty="0"/>
              <a:t>Net Cost of Production</a:t>
            </a:r>
          </a:p>
          <a:p>
            <a:pPr marL="0" indent="0" algn="ctr">
              <a:buNone/>
            </a:pPr>
            <a:r>
              <a:rPr lang="en-US" sz="2600" dirty="0">
                <a:solidFill>
                  <a:srgbClr val="C00000"/>
                </a:solidFill>
              </a:rPr>
              <a:t> (Operating Expenses</a:t>
            </a:r>
          </a:p>
          <a:p>
            <a:pPr algn="ctr">
              <a:buFontTx/>
              <a:buChar char="-"/>
            </a:pPr>
            <a:r>
              <a:rPr lang="en-US" sz="2600" dirty="0">
                <a:solidFill>
                  <a:srgbClr val="C00000"/>
                </a:solidFill>
              </a:rPr>
              <a:t> Non-Milk Income)</a:t>
            </a:r>
          </a:p>
          <a:p>
            <a:pPr marL="0" indent="0" algn="ctr">
              <a:buNone/>
            </a:pPr>
            <a:r>
              <a:rPr lang="en-US" sz="2600" dirty="0">
                <a:solidFill>
                  <a:srgbClr val="C00000"/>
                </a:solidFill>
              </a:rPr>
              <a:t>/ CWTs =</a:t>
            </a:r>
          </a:p>
          <a:p>
            <a:pPr marL="0" indent="0" algn="ctr">
              <a:buNone/>
            </a:pPr>
            <a:endParaRPr lang="en-US" sz="800" dirty="0">
              <a:solidFill>
                <a:srgbClr val="C00000"/>
              </a:solidFill>
            </a:endParaRPr>
          </a:p>
          <a:p>
            <a:pPr marL="201168" lvl="1" indent="0" algn="ctr">
              <a:buNone/>
            </a:pPr>
            <a:r>
              <a:rPr lang="en-US" sz="2600" dirty="0">
                <a:solidFill>
                  <a:srgbClr val="C00000"/>
                </a:solidFill>
              </a:rPr>
              <a:t>Net Cost of </a:t>
            </a:r>
            <a:r>
              <a:rPr lang="en-US" sz="2600" dirty="0" err="1">
                <a:solidFill>
                  <a:srgbClr val="C00000"/>
                </a:solidFill>
              </a:rPr>
              <a:t>Prodcution</a:t>
            </a:r>
            <a:endParaRPr lang="en-US" sz="2600" dirty="0">
              <a:solidFill>
                <a:srgbClr val="C00000"/>
              </a:solidFill>
            </a:endParaRPr>
          </a:p>
          <a:p>
            <a:pPr lvl="1"/>
            <a:endParaRPr lang="en-US" sz="2800" dirty="0"/>
          </a:p>
          <a:p>
            <a:pPr marL="201168" lvl="1" indent="0">
              <a:buNone/>
            </a:pPr>
            <a:endParaRPr lang="en-US" sz="30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26FB847-4C84-ED1D-37EC-9C13F175D5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7920" y="2395110"/>
            <a:ext cx="4937760" cy="3423880"/>
          </a:xfrm>
        </p:spPr>
        <p:txBody>
          <a:bodyPr>
            <a:normAutofit lnSpcReduction="10000"/>
          </a:bodyPr>
          <a:lstStyle/>
          <a:p>
            <a:r>
              <a:rPr lang="en-US" sz="2600" dirty="0"/>
              <a:t>Break-Even Milk Price</a:t>
            </a:r>
          </a:p>
          <a:p>
            <a:pPr algn="ctr"/>
            <a:r>
              <a:rPr lang="en-US" sz="2600" dirty="0">
                <a:solidFill>
                  <a:srgbClr val="C00000"/>
                </a:solidFill>
              </a:rPr>
              <a:t>(Operating Expenses</a:t>
            </a:r>
          </a:p>
          <a:p>
            <a:pPr algn="ctr"/>
            <a:r>
              <a:rPr lang="en-US" sz="2600" dirty="0">
                <a:solidFill>
                  <a:srgbClr val="C00000"/>
                </a:solidFill>
              </a:rPr>
              <a:t>+ Family Draw</a:t>
            </a:r>
          </a:p>
          <a:p>
            <a:pPr algn="ctr"/>
            <a:r>
              <a:rPr lang="en-US" sz="2600" dirty="0">
                <a:solidFill>
                  <a:srgbClr val="C00000"/>
                </a:solidFill>
              </a:rPr>
              <a:t>+ Principal Payments</a:t>
            </a:r>
          </a:p>
          <a:p>
            <a:pPr algn="ctr"/>
            <a:r>
              <a:rPr lang="en-US" sz="2600" dirty="0">
                <a:solidFill>
                  <a:srgbClr val="C00000"/>
                </a:solidFill>
              </a:rPr>
              <a:t>- Non-Milk Income)</a:t>
            </a:r>
          </a:p>
          <a:p>
            <a:pPr algn="ctr"/>
            <a:r>
              <a:rPr lang="en-US" sz="2600" dirty="0">
                <a:solidFill>
                  <a:srgbClr val="C00000"/>
                </a:solidFill>
              </a:rPr>
              <a:t>/ CWTS =</a:t>
            </a:r>
          </a:p>
          <a:p>
            <a:pPr algn="ctr"/>
            <a:r>
              <a:rPr lang="en-US" sz="2600" dirty="0">
                <a:solidFill>
                  <a:srgbClr val="C00000"/>
                </a:solidFill>
              </a:rPr>
              <a:t>Break-Even Milk Price</a:t>
            </a:r>
          </a:p>
          <a:p>
            <a:endParaRPr lang="en-US" u="sng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0001D4-E898-2FB3-0616-C9DEE21115A0}"/>
              </a:ext>
            </a:extLst>
          </p:cNvPr>
          <p:cNvSpPr txBox="1"/>
          <p:nvPr/>
        </p:nvSpPr>
        <p:spPr>
          <a:xfrm>
            <a:off x="1097279" y="1906621"/>
            <a:ext cx="7706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Usually quoted on per Cwt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03739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93C46-3490-1B7C-0CC8-957EF22DE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Required Elements for Breakeven Milk Price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59B8E-769F-FE18-ADEC-F101F81BA0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800" dirty="0"/>
              <a:t> Operating Expenses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/>
              <a:t> Family Living/Draw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/>
              <a:t> Principal Payments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/>
              <a:t> Non-Milk Income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/>
              <a:t> Milk Production – Pounds to Cwt.</a:t>
            </a:r>
          </a:p>
        </p:txBody>
      </p:sp>
    </p:spTree>
    <p:extLst>
      <p:ext uri="{BB962C8B-B14F-4D97-AF65-F5344CB8AC3E}">
        <p14:creationId xmlns:p14="http://schemas.microsoft.com/office/powerpoint/2010/main" val="20294924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CF6E6-F718-82EC-8CF9-7F75B4971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Operating Expenses per 15,000 Annual </a:t>
            </a:r>
            <a:r>
              <a:rPr lang="en-US" sz="4400" dirty="0" err="1"/>
              <a:t>Cwts</a:t>
            </a:r>
            <a:r>
              <a:rPr lang="en-US" sz="4400" dirty="0"/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AC621A-2C97-D560-E986-F4B724012D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57274" y="1845734"/>
            <a:ext cx="3877765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Feed - $120,000</a:t>
            </a:r>
          </a:p>
          <a:p>
            <a:pPr marL="0" indent="0">
              <a:buNone/>
            </a:pPr>
            <a:r>
              <a:rPr lang="en-US" dirty="0"/>
              <a:t> Labor - $60,000</a:t>
            </a:r>
          </a:p>
          <a:p>
            <a:pPr marL="0" indent="0">
              <a:buNone/>
            </a:pPr>
            <a:r>
              <a:rPr lang="en-US" dirty="0"/>
              <a:t> Livestock Supplies - $22,500</a:t>
            </a:r>
          </a:p>
          <a:p>
            <a:pPr marL="0" indent="0">
              <a:buNone/>
            </a:pPr>
            <a:r>
              <a:rPr lang="en-US" dirty="0"/>
              <a:t> Fuel - $9,000</a:t>
            </a:r>
          </a:p>
          <a:p>
            <a:pPr marL="0" indent="0">
              <a:buNone/>
            </a:pPr>
            <a:r>
              <a:rPr lang="en-US" dirty="0"/>
              <a:t> Crop Inputs/Custom - $45,000</a:t>
            </a:r>
          </a:p>
          <a:p>
            <a:pPr marL="0" indent="0">
              <a:buNone/>
            </a:pPr>
            <a:r>
              <a:rPr lang="en-US" dirty="0"/>
              <a:t> Marketing/Hauling - $33,750</a:t>
            </a:r>
          </a:p>
          <a:p>
            <a:pPr marL="0" indent="0">
              <a:buNone/>
            </a:pPr>
            <a:r>
              <a:rPr lang="en-US" dirty="0"/>
              <a:t> IRTI- 5 - $35,000</a:t>
            </a:r>
          </a:p>
          <a:p>
            <a:pPr marL="0" indent="0">
              <a:buNone/>
            </a:pPr>
            <a:r>
              <a:rPr lang="en-US" dirty="0"/>
              <a:t> Utilities - $7,500</a:t>
            </a:r>
          </a:p>
          <a:p>
            <a:pPr marL="0" indent="0">
              <a:buNone/>
            </a:pPr>
            <a:r>
              <a:rPr lang="en-US" dirty="0"/>
              <a:t> Total Operating Expenses per Cwt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C40E34-404E-79EE-AC75-50441B9C49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1470142" cy="4023360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$8.00</a:t>
            </a:r>
          </a:p>
          <a:p>
            <a:pPr algn="r"/>
            <a:r>
              <a:rPr lang="en-US" dirty="0"/>
              <a:t>$4.00</a:t>
            </a:r>
          </a:p>
          <a:p>
            <a:pPr algn="r"/>
            <a:r>
              <a:rPr lang="en-US" dirty="0"/>
              <a:t>$1.50</a:t>
            </a:r>
          </a:p>
          <a:p>
            <a:pPr algn="r"/>
            <a:r>
              <a:rPr lang="en-US" dirty="0"/>
              <a:t>$0.60</a:t>
            </a:r>
          </a:p>
          <a:p>
            <a:pPr algn="r"/>
            <a:r>
              <a:rPr lang="en-US" dirty="0"/>
              <a:t>$3.00</a:t>
            </a:r>
          </a:p>
          <a:p>
            <a:pPr algn="r"/>
            <a:r>
              <a:rPr lang="en-US" dirty="0"/>
              <a:t>$2.25</a:t>
            </a:r>
          </a:p>
          <a:p>
            <a:pPr algn="r"/>
            <a:r>
              <a:rPr lang="en-US" dirty="0"/>
              <a:t>$2.33</a:t>
            </a:r>
          </a:p>
          <a:p>
            <a:pPr algn="r"/>
            <a:r>
              <a:rPr lang="en-US" u="sng" dirty="0"/>
              <a:t>$0.50</a:t>
            </a:r>
          </a:p>
          <a:p>
            <a:pPr algn="r"/>
            <a:r>
              <a:rPr lang="en-US" dirty="0"/>
              <a:t>$22.18</a:t>
            </a:r>
          </a:p>
        </p:txBody>
      </p:sp>
    </p:spTree>
    <p:extLst>
      <p:ext uri="{BB962C8B-B14F-4D97-AF65-F5344CB8AC3E}">
        <p14:creationId xmlns:p14="http://schemas.microsoft.com/office/powerpoint/2010/main" val="6133085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CF6E6-F718-82EC-8CF9-7F75B4971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Other Cash Needs per 15,000 Annual </a:t>
            </a:r>
            <a:r>
              <a:rPr lang="en-US" sz="4400" dirty="0" err="1"/>
              <a:t>Cwts</a:t>
            </a:r>
            <a:r>
              <a:rPr lang="en-US" sz="4400" dirty="0"/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AC621A-2C97-D560-E986-F4B724012D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34827" y="1845734"/>
            <a:ext cx="3700212" cy="402336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Operating Expenses - $334,000</a:t>
            </a:r>
          </a:p>
          <a:p>
            <a:pPr marL="0" indent="0">
              <a:buNone/>
            </a:pPr>
            <a:r>
              <a:rPr lang="en-US" dirty="0"/>
              <a:t> Family - $45,000</a:t>
            </a:r>
          </a:p>
          <a:p>
            <a:pPr marL="0" indent="0">
              <a:buNone/>
            </a:pPr>
            <a:r>
              <a:rPr lang="en-US" dirty="0"/>
              <a:t> Principal Payments - $24,000</a:t>
            </a:r>
          </a:p>
          <a:p>
            <a:pPr marL="0" indent="0">
              <a:buNone/>
            </a:pPr>
            <a:r>
              <a:rPr lang="en-US" dirty="0"/>
              <a:t> “Check-writing Number”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C40E34-404E-79EE-AC75-50441B9C49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1470142" cy="4023360"/>
          </a:xfrm>
        </p:spPr>
        <p:txBody>
          <a:bodyPr/>
          <a:lstStyle/>
          <a:p>
            <a:pPr algn="r"/>
            <a:r>
              <a:rPr lang="en-US" dirty="0"/>
              <a:t>$22.18</a:t>
            </a:r>
          </a:p>
          <a:p>
            <a:pPr algn="r"/>
            <a:r>
              <a:rPr lang="en-US" dirty="0"/>
              <a:t>$3.00</a:t>
            </a:r>
          </a:p>
          <a:p>
            <a:pPr algn="r"/>
            <a:r>
              <a:rPr lang="en-US" u="sng" dirty="0"/>
              <a:t>$1.60</a:t>
            </a:r>
          </a:p>
          <a:p>
            <a:pPr algn="r"/>
            <a:r>
              <a:rPr lang="en-US" dirty="0"/>
              <a:t>$26.78</a:t>
            </a:r>
          </a:p>
          <a:p>
            <a:pPr algn="r"/>
            <a:endParaRPr lang="en-US" u="sng" dirty="0"/>
          </a:p>
          <a:p>
            <a:pPr algn="r"/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1038797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CF6E6-F718-82EC-8CF9-7F75B4971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Non-Milk Income per 15,000 Annual </a:t>
            </a:r>
            <a:r>
              <a:rPr lang="en-US" sz="4400" dirty="0" err="1"/>
              <a:t>Cwts</a:t>
            </a:r>
            <a:r>
              <a:rPr lang="en-US" sz="4400" dirty="0"/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AC621A-2C97-D560-E986-F4B724012D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06859" y="1845734"/>
            <a:ext cx="4428180" cy="402336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Cull Cow Sales - $12,000</a:t>
            </a:r>
          </a:p>
          <a:p>
            <a:pPr marL="0" indent="0">
              <a:buNone/>
            </a:pPr>
            <a:r>
              <a:rPr lang="en-US" dirty="0"/>
              <a:t> Beef Calves - $3,000</a:t>
            </a:r>
          </a:p>
          <a:p>
            <a:pPr marL="0" indent="0">
              <a:buNone/>
            </a:pPr>
            <a:r>
              <a:rPr lang="en-US" dirty="0"/>
              <a:t> Rental Income - $9,600</a:t>
            </a:r>
          </a:p>
          <a:p>
            <a:pPr marL="0" indent="0">
              <a:buNone/>
            </a:pPr>
            <a:r>
              <a:rPr lang="en-US" dirty="0"/>
              <a:t> Other Farm Enterprise (Compost) -$5,000</a:t>
            </a:r>
          </a:p>
          <a:p>
            <a:pPr marL="0" indent="0">
              <a:buNone/>
            </a:pPr>
            <a:r>
              <a:rPr lang="en-US" dirty="0"/>
              <a:t> Off-farm Employment - $45,000</a:t>
            </a:r>
          </a:p>
          <a:p>
            <a:pPr marL="0" indent="0">
              <a:buNone/>
            </a:pPr>
            <a:r>
              <a:rPr lang="en-US" dirty="0"/>
              <a:t> Total Non-Milk Income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C40E34-404E-79EE-AC75-50441B9C49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1470142" cy="4023360"/>
          </a:xfrm>
        </p:spPr>
        <p:txBody>
          <a:bodyPr/>
          <a:lstStyle/>
          <a:p>
            <a:pPr algn="r"/>
            <a:r>
              <a:rPr lang="en-US" dirty="0"/>
              <a:t>$0.80</a:t>
            </a:r>
          </a:p>
          <a:p>
            <a:pPr algn="r"/>
            <a:r>
              <a:rPr lang="en-US" dirty="0"/>
              <a:t>$0.20</a:t>
            </a:r>
          </a:p>
          <a:p>
            <a:pPr algn="r"/>
            <a:r>
              <a:rPr lang="en-US" dirty="0"/>
              <a:t>$0.64</a:t>
            </a:r>
          </a:p>
          <a:p>
            <a:pPr algn="r"/>
            <a:r>
              <a:rPr lang="en-US" dirty="0"/>
              <a:t>$0.33</a:t>
            </a:r>
          </a:p>
          <a:p>
            <a:pPr algn="r"/>
            <a:r>
              <a:rPr lang="en-US" u="sng" dirty="0"/>
              <a:t>$3.00</a:t>
            </a:r>
          </a:p>
          <a:p>
            <a:pPr algn="r"/>
            <a:r>
              <a:rPr lang="en-US" dirty="0"/>
              <a:t>$4.97</a:t>
            </a:r>
          </a:p>
          <a:p>
            <a:pPr algn="r"/>
            <a:endParaRPr lang="en-US" u="sng" dirty="0"/>
          </a:p>
          <a:p>
            <a:pPr algn="r"/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2447714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1D0A094-AFBB-70C2-13A4-C5786E8A4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Cost of Production on a Dairy Farm?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2CC532-1D28-CA8E-A12E-56CB5C6479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 Direct expenses or variable expenses?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 Overhead expenses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 Depreciation?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 Return to labor?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 Cash or accrual?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47ABCC-A7F8-C344-014A-13C19FC4838E}"/>
              </a:ext>
            </a:extLst>
          </p:cNvPr>
          <p:cNvSpPr txBox="1"/>
          <p:nvPr/>
        </p:nvSpPr>
        <p:spPr>
          <a:xfrm>
            <a:off x="1509205" y="5146471"/>
            <a:ext cx="7217545" cy="83099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i="1" dirty="0"/>
              <a:t>Pay attention to the details. Make sure you are comparing apples to apples!</a:t>
            </a:r>
          </a:p>
        </p:txBody>
      </p:sp>
    </p:spTree>
    <p:extLst>
      <p:ext uri="{BB962C8B-B14F-4D97-AF65-F5344CB8AC3E}">
        <p14:creationId xmlns:p14="http://schemas.microsoft.com/office/powerpoint/2010/main" val="14120566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CF6E6-F718-82EC-8CF9-7F75B4971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Drum Roll Please…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AC621A-2C97-D560-E986-F4B724012D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41863" y="1845734"/>
            <a:ext cx="3993175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 </a:t>
            </a:r>
          </a:p>
          <a:p>
            <a:pPr marL="0" indent="0">
              <a:buNone/>
            </a:pPr>
            <a:r>
              <a:rPr lang="en-US" sz="2800" dirty="0"/>
              <a:t>Cash Requirements</a:t>
            </a:r>
          </a:p>
          <a:p>
            <a:pPr marL="0" indent="0">
              <a:buNone/>
            </a:pPr>
            <a:r>
              <a:rPr lang="en-US" sz="2800" dirty="0"/>
              <a:t> Less Non-Milk Income</a:t>
            </a:r>
          </a:p>
          <a:p>
            <a:pPr marL="0" indent="0">
              <a:buNone/>
            </a:pPr>
            <a:r>
              <a:rPr lang="en-US" sz="2800" dirty="0"/>
              <a:t> Break-Even Milk Price 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C40E34-404E-79EE-AC75-50441B9C49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1470142" cy="4023360"/>
          </a:xfrm>
        </p:spPr>
        <p:txBody>
          <a:bodyPr>
            <a:normAutofit/>
          </a:bodyPr>
          <a:lstStyle/>
          <a:p>
            <a:pPr algn="r"/>
            <a:endParaRPr lang="en-US" sz="2800" dirty="0"/>
          </a:p>
          <a:p>
            <a:pPr algn="r"/>
            <a:r>
              <a:rPr lang="en-US" sz="2800" dirty="0"/>
              <a:t>$26.78</a:t>
            </a:r>
          </a:p>
          <a:p>
            <a:pPr algn="r"/>
            <a:r>
              <a:rPr lang="en-US" sz="2800" u="sng" dirty="0"/>
              <a:t>$4.97</a:t>
            </a:r>
          </a:p>
          <a:p>
            <a:pPr algn="r"/>
            <a:r>
              <a:rPr lang="en-US" sz="2800" dirty="0"/>
              <a:t>$21.81</a:t>
            </a:r>
          </a:p>
          <a:p>
            <a:pPr algn="r"/>
            <a:endParaRPr lang="en-US" sz="2800" u="sng" dirty="0"/>
          </a:p>
          <a:p>
            <a:pPr algn="r"/>
            <a:endParaRPr lang="en-US" sz="2800" u="sng" dirty="0"/>
          </a:p>
        </p:txBody>
      </p:sp>
    </p:spTree>
    <p:extLst>
      <p:ext uri="{BB962C8B-B14F-4D97-AF65-F5344CB8AC3E}">
        <p14:creationId xmlns:p14="http://schemas.microsoft.com/office/powerpoint/2010/main" val="23404049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2C1B9-3B32-2D69-4664-DA8E2306E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Using Agri-Mark’s Forecast to Plan Ahead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975804E-0ECD-BA72-5D47-688502D17F20}"/>
              </a:ext>
            </a:extLst>
          </p:cNvPr>
          <p:cNvGrpSpPr/>
          <p:nvPr/>
        </p:nvGrpSpPr>
        <p:grpSpPr>
          <a:xfrm>
            <a:off x="276225" y="2055042"/>
            <a:ext cx="11915775" cy="3734340"/>
            <a:chOff x="276225" y="2055042"/>
            <a:chExt cx="11915775" cy="373434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490DE81-F781-8248-5FCC-779D43B1C4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62520"/>
            <a:stretch/>
          </p:blipFill>
          <p:spPr>
            <a:xfrm>
              <a:off x="276225" y="2055042"/>
              <a:ext cx="11915775" cy="103876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0648CF2-F2AF-40C1-9B76-EB48E1E981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6225" y="3093807"/>
              <a:ext cx="11839575" cy="2695575"/>
            </a:xfrm>
            <a:prstGeom prst="rect">
              <a:avLst/>
            </a:prstGeom>
          </p:spPr>
        </p:pic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BCC82913-2554-F372-F277-7375E993D950}"/>
              </a:ext>
            </a:extLst>
          </p:cNvPr>
          <p:cNvSpPr/>
          <p:nvPr/>
        </p:nvSpPr>
        <p:spPr>
          <a:xfrm>
            <a:off x="5095783" y="2055042"/>
            <a:ext cx="878889" cy="373434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850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E2F8B-756E-1761-A1CC-C37C429F3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Use Your Basis to Determine Estimated Farm Gate Milk Price for 2023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09DAB8B-D722-2031-77C8-D3BDEA6368F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115817" y="1914854"/>
            <a:ext cx="4761283" cy="3869400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01C5D16-76F3-D4E3-8E6C-96F9EC793A0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296228" y="1914854"/>
            <a:ext cx="4761283" cy="3869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8B26956-0CC5-21F7-D2D7-7094D84C6548}"/>
              </a:ext>
            </a:extLst>
          </p:cNvPr>
          <p:cNvSpPr txBox="1"/>
          <p:nvPr/>
        </p:nvSpPr>
        <p:spPr>
          <a:xfrm>
            <a:off x="7428322" y="5777082"/>
            <a:ext cx="186650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Average: $22.76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E240DE-78A2-4E24-57C5-05B283BB1C74}"/>
              </a:ext>
            </a:extLst>
          </p:cNvPr>
          <p:cNvSpPr txBox="1"/>
          <p:nvPr/>
        </p:nvSpPr>
        <p:spPr>
          <a:xfrm>
            <a:off x="2563204" y="5777082"/>
            <a:ext cx="186650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Average: $27.16</a:t>
            </a:r>
          </a:p>
        </p:txBody>
      </p:sp>
    </p:spTree>
    <p:extLst>
      <p:ext uri="{BB962C8B-B14F-4D97-AF65-F5344CB8AC3E}">
        <p14:creationId xmlns:p14="http://schemas.microsoft.com/office/powerpoint/2010/main" val="16818050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87358-5214-886A-C4E7-D9870491E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Looking Like a Cash Flowable Year in 2023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CEE4553-C0AF-FBE4-85B9-52D8B82178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963" y="1846263"/>
            <a:ext cx="10058400" cy="4022725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800" dirty="0"/>
              <a:t> Estimated Farm Gate Milk Price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/>
              <a:t> Less Break-Even Milk Price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/>
              <a:t> Net Cash Flow Excess/(Deficit)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2800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/>
              <a:t> Whole Dollar 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2800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0E82098-2DBF-1B29-0E3F-B4469ACB80E7}"/>
              </a:ext>
            </a:extLst>
          </p:cNvPr>
          <p:cNvSpPr txBox="1">
            <a:spLocks/>
          </p:cNvSpPr>
          <p:nvPr/>
        </p:nvSpPr>
        <p:spPr>
          <a:xfrm>
            <a:off x="6217920" y="1845735"/>
            <a:ext cx="1470142" cy="4023360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800" dirty="0"/>
              <a:t>$22.76</a:t>
            </a:r>
          </a:p>
          <a:p>
            <a:pPr algn="r"/>
            <a:r>
              <a:rPr lang="en-US" sz="2800" u="sng" dirty="0"/>
              <a:t>$21.81</a:t>
            </a:r>
          </a:p>
          <a:p>
            <a:pPr algn="r"/>
            <a:r>
              <a:rPr lang="en-US" sz="2800" dirty="0"/>
              <a:t>$0.95</a:t>
            </a:r>
          </a:p>
          <a:p>
            <a:pPr algn="r"/>
            <a:endParaRPr lang="en-US" sz="2800" u="sng" dirty="0"/>
          </a:p>
          <a:p>
            <a:pPr algn="r"/>
            <a:r>
              <a:rPr lang="en-US" sz="2800" dirty="0"/>
              <a:t>$14,250</a:t>
            </a:r>
          </a:p>
        </p:txBody>
      </p:sp>
    </p:spTree>
    <p:extLst>
      <p:ext uri="{BB962C8B-B14F-4D97-AF65-F5344CB8AC3E}">
        <p14:creationId xmlns:p14="http://schemas.microsoft.com/office/powerpoint/2010/main" val="28930317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D1EF6-F868-CC15-5931-C2BBF5A69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Strategies to Lower Break-Even Milk Price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60BA4-B4BF-3F9D-4029-2EE25BCCDC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 </a:t>
            </a:r>
            <a:r>
              <a:rPr lang="en-US" sz="2800" dirty="0"/>
              <a:t>Lower Operating Expense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/>
              <a:t> Lower Family Draw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/>
              <a:t> Maintain Low Debt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/>
              <a:t> Increase Non-Milk income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/>
              <a:t> Increase/Improve Production </a:t>
            </a:r>
          </a:p>
        </p:txBody>
      </p:sp>
    </p:spTree>
    <p:extLst>
      <p:ext uri="{BB962C8B-B14F-4D97-AF65-F5344CB8AC3E}">
        <p14:creationId xmlns:p14="http://schemas.microsoft.com/office/powerpoint/2010/main" val="7307346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52235-FDCF-7F0B-0D5B-2F8A4BE4E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Example: Increase Production, Same Operating Expenses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276298E-5FBC-D385-33C4-1CF74FF14EB0}"/>
              </a:ext>
            </a:extLst>
          </p:cNvPr>
          <p:cNvSpPr txBox="1">
            <a:spLocks/>
          </p:cNvSpPr>
          <p:nvPr/>
        </p:nvSpPr>
        <p:spPr>
          <a:xfrm>
            <a:off x="2157274" y="2283479"/>
            <a:ext cx="3877765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dirty="0"/>
              <a:t> Feed - $120,000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en-US" dirty="0"/>
              <a:t> Labor - $60,000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en-US" dirty="0"/>
              <a:t> Livestock Supplies - $22,500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en-US" dirty="0"/>
              <a:t> Fuel - $9,000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en-US" dirty="0"/>
              <a:t> Crop Inputs/Custom - $45,000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en-US" dirty="0"/>
              <a:t> Marketing/Hauling - $33,750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en-US" dirty="0"/>
              <a:t> IRTI- 5 - $35,000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en-US" dirty="0"/>
              <a:t> Utilities - $7,500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en-US" dirty="0"/>
              <a:t> Total Operating Expenses per Cwt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CAE120EE-6BCA-04AD-128F-95B79192117D}"/>
              </a:ext>
            </a:extLst>
          </p:cNvPr>
          <p:cNvSpPr txBox="1">
            <a:spLocks/>
          </p:cNvSpPr>
          <p:nvPr/>
        </p:nvSpPr>
        <p:spPr>
          <a:xfrm>
            <a:off x="6217920" y="2283480"/>
            <a:ext cx="1019459" cy="4023360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/>
              <a:t>$8.00</a:t>
            </a:r>
          </a:p>
          <a:p>
            <a:pPr algn="r"/>
            <a:r>
              <a:rPr lang="en-US" dirty="0"/>
              <a:t>$4.00</a:t>
            </a:r>
          </a:p>
          <a:p>
            <a:pPr algn="r"/>
            <a:r>
              <a:rPr lang="en-US" dirty="0"/>
              <a:t>$1.50</a:t>
            </a:r>
          </a:p>
          <a:p>
            <a:pPr algn="r"/>
            <a:r>
              <a:rPr lang="en-US" dirty="0"/>
              <a:t>$0.60</a:t>
            </a:r>
          </a:p>
          <a:p>
            <a:pPr algn="r"/>
            <a:r>
              <a:rPr lang="en-US" dirty="0"/>
              <a:t>$3.00</a:t>
            </a:r>
          </a:p>
          <a:p>
            <a:pPr algn="r"/>
            <a:r>
              <a:rPr lang="en-US" dirty="0"/>
              <a:t>$2.25</a:t>
            </a:r>
          </a:p>
          <a:p>
            <a:pPr algn="r"/>
            <a:r>
              <a:rPr lang="en-US" dirty="0"/>
              <a:t>$2.33</a:t>
            </a:r>
          </a:p>
          <a:p>
            <a:pPr algn="r"/>
            <a:r>
              <a:rPr lang="en-US" u="sng" dirty="0"/>
              <a:t>$0.50</a:t>
            </a:r>
          </a:p>
          <a:p>
            <a:pPr algn="r"/>
            <a:r>
              <a:rPr lang="en-US" dirty="0"/>
              <a:t>$22.18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305673E5-0E56-C3FA-FEDB-2756117D98A4}"/>
              </a:ext>
            </a:extLst>
          </p:cNvPr>
          <p:cNvSpPr txBox="1">
            <a:spLocks/>
          </p:cNvSpPr>
          <p:nvPr/>
        </p:nvSpPr>
        <p:spPr>
          <a:xfrm>
            <a:off x="7253592" y="2283479"/>
            <a:ext cx="1019459" cy="4023360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/>
              <a:t>$7.50</a:t>
            </a:r>
          </a:p>
          <a:p>
            <a:pPr algn="r"/>
            <a:r>
              <a:rPr lang="en-US" dirty="0"/>
              <a:t>$3.75</a:t>
            </a:r>
          </a:p>
          <a:p>
            <a:pPr algn="r"/>
            <a:r>
              <a:rPr lang="en-US" dirty="0"/>
              <a:t>$1.41</a:t>
            </a:r>
          </a:p>
          <a:p>
            <a:pPr algn="r"/>
            <a:r>
              <a:rPr lang="en-US" dirty="0"/>
              <a:t>$0.56</a:t>
            </a:r>
          </a:p>
          <a:p>
            <a:pPr algn="r"/>
            <a:r>
              <a:rPr lang="en-US" dirty="0"/>
              <a:t>$2.81</a:t>
            </a:r>
          </a:p>
          <a:p>
            <a:pPr algn="r"/>
            <a:r>
              <a:rPr lang="en-US" dirty="0"/>
              <a:t>$2.25</a:t>
            </a:r>
          </a:p>
          <a:p>
            <a:pPr algn="r"/>
            <a:r>
              <a:rPr lang="en-US" dirty="0"/>
              <a:t>$2.19</a:t>
            </a:r>
          </a:p>
          <a:p>
            <a:pPr algn="r"/>
            <a:r>
              <a:rPr lang="en-US" u="sng" dirty="0"/>
              <a:t>$0.47</a:t>
            </a:r>
          </a:p>
          <a:p>
            <a:pPr algn="r"/>
            <a:r>
              <a:rPr lang="en-US" dirty="0"/>
              <a:t>$20.94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DC6F37-9C1B-75E9-F17B-B4297CFB8B16}"/>
              </a:ext>
            </a:extLst>
          </p:cNvPr>
          <p:cNvSpPr txBox="1"/>
          <p:nvPr/>
        </p:nvSpPr>
        <p:spPr>
          <a:xfrm>
            <a:off x="6108972" y="1914147"/>
            <a:ext cx="1387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Per 15,000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AAABE2-747B-B43C-A616-44877332701C}"/>
              </a:ext>
            </a:extLst>
          </p:cNvPr>
          <p:cNvSpPr txBox="1"/>
          <p:nvPr/>
        </p:nvSpPr>
        <p:spPr>
          <a:xfrm>
            <a:off x="7341144" y="1901175"/>
            <a:ext cx="1387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Per 16,000</a:t>
            </a:r>
          </a:p>
        </p:txBody>
      </p:sp>
    </p:spTree>
    <p:extLst>
      <p:ext uri="{BB962C8B-B14F-4D97-AF65-F5344CB8AC3E}">
        <p14:creationId xmlns:p14="http://schemas.microsoft.com/office/powerpoint/2010/main" val="738450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FA745-AA56-4562-0DD6-94E50D868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Example: Increase Production, Same Cash Requirements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1B28D40-1CB8-2B57-334C-B3A9393091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34827" y="2470826"/>
            <a:ext cx="3700212" cy="339826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Operating Expenses - $334,000</a:t>
            </a:r>
          </a:p>
          <a:p>
            <a:pPr marL="0" indent="0">
              <a:buNone/>
            </a:pPr>
            <a:r>
              <a:rPr lang="en-US" dirty="0"/>
              <a:t> Family - $45,000</a:t>
            </a:r>
          </a:p>
          <a:p>
            <a:pPr marL="0" indent="0">
              <a:buNone/>
            </a:pPr>
            <a:r>
              <a:rPr lang="en-US" dirty="0"/>
              <a:t> Principal Payments - $24,000</a:t>
            </a:r>
          </a:p>
          <a:p>
            <a:pPr marL="0" indent="0">
              <a:buNone/>
            </a:pPr>
            <a:r>
              <a:rPr lang="en-US" dirty="0"/>
              <a:t> “Check-writing Number”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DC84CF1A-0B3F-C33E-D831-237144F46E42}"/>
              </a:ext>
            </a:extLst>
          </p:cNvPr>
          <p:cNvSpPr txBox="1">
            <a:spLocks/>
          </p:cNvSpPr>
          <p:nvPr/>
        </p:nvSpPr>
        <p:spPr>
          <a:xfrm>
            <a:off x="6096000" y="2490277"/>
            <a:ext cx="1112196" cy="3300993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/>
              <a:t>$22.18</a:t>
            </a:r>
          </a:p>
          <a:p>
            <a:pPr algn="r"/>
            <a:r>
              <a:rPr lang="en-US" dirty="0"/>
              <a:t>$3.00</a:t>
            </a:r>
          </a:p>
          <a:p>
            <a:pPr algn="r"/>
            <a:r>
              <a:rPr lang="en-US" u="sng" dirty="0"/>
              <a:t>$1.60</a:t>
            </a:r>
          </a:p>
          <a:p>
            <a:pPr algn="r"/>
            <a:r>
              <a:rPr lang="en-US" dirty="0"/>
              <a:t>$26.78</a:t>
            </a:r>
          </a:p>
          <a:p>
            <a:pPr algn="r"/>
            <a:endParaRPr lang="en-US" u="sng" dirty="0"/>
          </a:p>
          <a:p>
            <a:pPr algn="r"/>
            <a:endParaRPr lang="en-US" u="sng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2BB759-D764-6BC4-E3F9-60A0E260AD07}"/>
              </a:ext>
            </a:extLst>
          </p:cNvPr>
          <p:cNvSpPr txBox="1"/>
          <p:nvPr/>
        </p:nvSpPr>
        <p:spPr>
          <a:xfrm>
            <a:off x="6108972" y="1914147"/>
            <a:ext cx="1387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Per 15,000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68EE07-3618-5421-3755-B032E7D42C53}"/>
              </a:ext>
            </a:extLst>
          </p:cNvPr>
          <p:cNvSpPr txBox="1"/>
          <p:nvPr/>
        </p:nvSpPr>
        <p:spPr>
          <a:xfrm>
            <a:off x="7341144" y="1901175"/>
            <a:ext cx="1387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Per 16,000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A39BAC15-0DE8-74E6-5AB1-B9A8A09AFC78}"/>
              </a:ext>
            </a:extLst>
          </p:cNvPr>
          <p:cNvSpPr txBox="1">
            <a:spLocks/>
          </p:cNvSpPr>
          <p:nvPr/>
        </p:nvSpPr>
        <p:spPr>
          <a:xfrm>
            <a:off x="7405990" y="2496759"/>
            <a:ext cx="1112196" cy="3300993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/>
              <a:t>$20.94</a:t>
            </a:r>
          </a:p>
          <a:p>
            <a:pPr algn="r"/>
            <a:r>
              <a:rPr lang="en-US" dirty="0"/>
              <a:t>$2.81</a:t>
            </a:r>
          </a:p>
          <a:p>
            <a:pPr algn="r"/>
            <a:r>
              <a:rPr lang="en-US" u="sng" dirty="0"/>
              <a:t>$1.50</a:t>
            </a:r>
          </a:p>
          <a:p>
            <a:pPr algn="r"/>
            <a:r>
              <a:rPr lang="en-US" dirty="0"/>
              <a:t>$25.25</a:t>
            </a:r>
          </a:p>
          <a:p>
            <a:pPr algn="r"/>
            <a:endParaRPr lang="en-US" u="sng" dirty="0"/>
          </a:p>
          <a:p>
            <a:pPr algn="r"/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15269823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CBAD6-FE0C-F932-78C3-4DE430AD6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Example: Increase Production, Non-Milk Income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736B036-F46E-903F-DED0-61DFBE300EA9}"/>
              </a:ext>
            </a:extLst>
          </p:cNvPr>
          <p:cNvSpPr txBox="1">
            <a:spLocks/>
          </p:cNvSpPr>
          <p:nvPr/>
        </p:nvSpPr>
        <p:spPr>
          <a:xfrm>
            <a:off x="1606859" y="2305454"/>
            <a:ext cx="4428180" cy="356363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dirty="0"/>
              <a:t> Cull Cow Sales - $12,000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en-US" dirty="0"/>
              <a:t> Beef Calves - $3,000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en-US" dirty="0"/>
              <a:t> Rental Income - $9,600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en-US" dirty="0"/>
              <a:t> Other Farm Enterprise (Compost) -$5,000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en-US" dirty="0"/>
              <a:t> Off-farm Employment - $45,000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en-US" dirty="0"/>
              <a:t> Total Non-Milk Income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US" dirty="0"/>
          </a:p>
          <a:p>
            <a:pPr marL="0" indent="0">
              <a:buFont typeface="Calibri" panose="020F0502020204030204" pitchFamily="34" charset="0"/>
              <a:buNone/>
            </a:pPr>
            <a:endParaRPr lang="en-US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206EFC7A-8E25-45D5-39B2-EDB6E5582E91}"/>
              </a:ext>
            </a:extLst>
          </p:cNvPr>
          <p:cNvSpPr txBox="1">
            <a:spLocks/>
          </p:cNvSpPr>
          <p:nvPr/>
        </p:nvSpPr>
        <p:spPr>
          <a:xfrm>
            <a:off x="6217920" y="2305453"/>
            <a:ext cx="1194557" cy="3563641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/>
              <a:t>$0.80</a:t>
            </a:r>
          </a:p>
          <a:p>
            <a:pPr algn="r"/>
            <a:r>
              <a:rPr lang="en-US" dirty="0"/>
              <a:t>$0.20</a:t>
            </a:r>
          </a:p>
          <a:p>
            <a:pPr algn="r"/>
            <a:r>
              <a:rPr lang="en-US" dirty="0"/>
              <a:t>$0.64</a:t>
            </a:r>
          </a:p>
          <a:p>
            <a:pPr algn="r"/>
            <a:r>
              <a:rPr lang="en-US" dirty="0"/>
              <a:t>$0.33</a:t>
            </a:r>
          </a:p>
          <a:p>
            <a:pPr algn="r"/>
            <a:r>
              <a:rPr lang="en-US" u="sng" dirty="0"/>
              <a:t>$3.00</a:t>
            </a:r>
          </a:p>
          <a:p>
            <a:pPr algn="r"/>
            <a:r>
              <a:rPr lang="en-US" dirty="0"/>
              <a:t>$4.97</a:t>
            </a:r>
          </a:p>
          <a:p>
            <a:pPr algn="r"/>
            <a:endParaRPr lang="en-US" u="sng" dirty="0"/>
          </a:p>
          <a:p>
            <a:pPr algn="r"/>
            <a:endParaRPr lang="en-US" u="sng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6E1296-7629-CF56-B9E2-48AF8AA3DEA2}"/>
              </a:ext>
            </a:extLst>
          </p:cNvPr>
          <p:cNvSpPr txBox="1"/>
          <p:nvPr/>
        </p:nvSpPr>
        <p:spPr>
          <a:xfrm>
            <a:off x="6449444" y="1914147"/>
            <a:ext cx="1387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Per 15,000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8580CA-49C9-B4D7-3B71-022D62CAF051}"/>
              </a:ext>
            </a:extLst>
          </p:cNvPr>
          <p:cNvSpPr txBox="1"/>
          <p:nvPr/>
        </p:nvSpPr>
        <p:spPr>
          <a:xfrm>
            <a:off x="7681616" y="1901175"/>
            <a:ext cx="1387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Per 16,000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8BAAC898-A5F9-CEE0-8F5C-C50482327627}"/>
              </a:ext>
            </a:extLst>
          </p:cNvPr>
          <p:cNvSpPr txBox="1">
            <a:spLocks/>
          </p:cNvSpPr>
          <p:nvPr/>
        </p:nvSpPr>
        <p:spPr>
          <a:xfrm>
            <a:off x="7508454" y="2321663"/>
            <a:ext cx="1194557" cy="3563641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/>
              <a:t>$0.75</a:t>
            </a:r>
          </a:p>
          <a:p>
            <a:pPr algn="r"/>
            <a:r>
              <a:rPr lang="en-US" dirty="0"/>
              <a:t>$0.19</a:t>
            </a:r>
          </a:p>
          <a:p>
            <a:pPr algn="r"/>
            <a:r>
              <a:rPr lang="en-US" dirty="0"/>
              <a:t>$0.56</a:t>
            </a:r>
          </a:p>
          <a:p>
            <a:pPr algn="r"/>
            <a:r>
              <a:rPr lang="en-US" dirty="0"/>
              <a:t>$0.31</a:t>
            </a:r>
          </a:p>
          <a:p>
            <a:pPr algn="r"/>
            <a:r>
              <a:rPr lang="en-US" u="sng" dirty="0"/>
              <a:t>$2.81</a:t>
            </a:r>
          </a:p>
          <a:p>
            <a:pPr algn="r"/>
            <a:r>
              <a:rPr lang="en-US" dirty="0"/>
              <a:t>$4.62</a:t>
            </a:r>
          </a:p>
          <a:p>
            <a:pPr algn="r"/>
            <a:endParaRPr lang="en-US" u="sng" dirty="0"/>
          </a:p>
          <a:p>
            <a:pPr algn="r"/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15685131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FD1B734-3FAF-A540-22A0-3966D783AACC}"/>
              </a:ext>
            </a:extLst>
          </p:cNvPr>
          <p:cNvSpPr txBox="1">
            <a:spLocks/>
          </p:cNvSpPr>
          <p:nvPr/>
        </p:nvSpPr>
        <p:spPr>
          <a:xfrm>
            <a:off x="1132946" y="400091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/>
              <a:t>Example: Increase Production, Lower Break- Even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A67AD5D-8B14-6F9E-F83F-4F1674E98323}"/>
              </a:ext>
            </a:extLst>
          </p:cNvPr>
          <p:cNvSpPr txBox="1">
            <a:spLocks/>
          </p:cNvSpPr>
          <p:nvPr/>
        </p:nvSpPr>
        <p:spPr>
          <a:xfrm>
            <a:off x="2704289" y="1845734"/>
            <a:ext cx="3330749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dirty="0"/>
              <a:t> 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en-US" dirty="0"/>
              <a:t> Cash Requirements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en-US" dirty="0"/>
              <a:t> Less Non-Milk Income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en-US" dirty="0"/>
              <a:t> Break-Even Milk Price 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US" dirty="0"/>
          </a:p>
          <a:p>
            <a:pPr marL="0" indent="0">
              <a:buFont typeface="Calibri" panose="020F0502020204030204" pitchFamily="34" charset="0"/>
              <a:buNone/>
            </a:pPr>
            <a:endParaRPr lang="en-US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8DD6BA33-DCB5-A9AD-2D5D-A6E3463C92E1}"/>
              </a:ext>
            </a:extLst>
          </p:cNvPr>
          <p:cNvSpPr txBox="1">
            <a:spLocks/>
          </p:cNvSpPr>
          <p:nvPr/>
        </p:nvSpPr>
        <p:spPr>
          <a:xfrm>
            <a:off x="6217920" y="1845735"/>
            <a:ext cx="1470142" cy="4023360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  <a:p>
            <a:pPr algn="r"/>
            <a:r>
              <a:rPr lang="en-US" dirty="0"/>
              <a:t>$26.78</a:t>
            </a:r>
          </a:p>
          <a:p>
            <a:pPr algn="r"/>
            <a:r>
              <a:rPr lang="en-US" u="sng" dirty="0"/>
              <a:t>$4.97</a:t>
            </a:r>
          </a:p>
          <a:p>
            <a:pPr algn="r"/>
            <a:r>
              <a:rPr lang="en-US" dirty="0"/>
              <a:t>$21.81</a:t>
            </a:r>
          </a:p>
          <a:p>
            <a:pPr algn="r"/>
            <a:endParaRPr lang="en-US" dirty="0"/>
          </a:p>
          <a:p>
            <a:pPr algn="r"/>
            <a:r>
              <a:rPr lang="en-US" dirty="0"/>
              <a:t>$22.76</a:t>
            </a:r>
          </a:p>
          <a:p>
            <a:pPr algn="r"/>
            <a:r>
              <a:rPr lang="en-US" dirty="0"/>
              <a:t>$0.95</a:t>
            </a:r>
          </a:p>
          <a:p>
            <a:pPr algn="r"/>
            <a:r>
              <a:rPr lang="en-US" dirty="0"/>
              <a:t>$14,250</a:t>
            </a:r>
          </a:p>
          <a:p>
            <a:pPr algn="r"/>
            <a:endParaRPr lang="en-US" dirty="0"/>
          </a:p>
          <a:p>
            <a:pPr algn="r"/>
            <a:endParaRPr lang="en-US" u="sng" dirty="0"/>
          </a:p>
          <a:p>
            <a:pPr algn="r"/>
            <a:endParaRPr lang="en-US" u="sng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9C8765-4C94-4BD8-7DAC-4F773ED8256A}"/>
              </a:ext>
            </a:extLst>
          </p:cNvPr>
          <p:cNvSpPr txBox="1"/>
          <p:nvPr/>
        </p:nvSpPr>
        <p:spPr>
          <a:xfrm>
            <a:off x="6536991" y="1914147"/>
            <a:ext cx="1543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Per 15,000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1F8A34-F06B-00D9-21B4-1A64ADCFC14E}"/>
              </a:ext>
            </a:extLst>
          </p:cNvPr>
          <p:cNvSpPr txBox="1"/>
          <p:nvPr/>
        </p:nvSpPr>
        <p:spPr>
          <a:xfrm>
            <a:off x="8158893" y="1914146"/>
            <a:ext cx="1543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Per 16,000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11307EC-4838-BCF6-4D2F-85ABAE55F6DB}"/>
              </a:ext>
            </a:extLst>
          </p:cNvPr>
          <p:cNvSpPr txBox="1">
            <a:spLocks/>
          </p:cNvSpPr>
          <p:nvPr/>
        </p:nvSpPr>
        <p:spPr>
          <a:xfrm>
            <a:off x="7703011" y="1842492"/>
            <a:ext cx="1470142" cy="4023360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  <a:p>
            <a:pPr algn="r"/>
            <a:r>
              <a:rPr lang="en-US" dirty="0"/>
              <a:t>$25.25</a:t>
            </a:r>
          </a:p>
          <a:p>
            <a:pPr algn="r"/>
            <a:r>
              <a:rPr lang="en-US" u="sng" dirty="0"/>
              <a:t>$4.62</a:t>
            </a:r>
          </a:p>
          <a:p>
            <a:pPr algn="r"/>
            <a:r>
              <a:rPr lang="en-US" dirty="0"/>
              <a:t>$20.63</a:t>
            </a:r>
          </a:p>
          <a:p>
            <a:pPr algn="r"/>
            <a:endParaRPr lang="en-US" dirty="0"/>
          </a:p>
          <a:p>
            <a:pPr algn="r"/>
            <a:r>
              <a:rPr lang="en-US" dirty="0"/>
              <a:t>$22.76</a:t>
            </a:r>
          </a:p>
          <a:p>
            <a:pPr algn="r"/>
            <a:r>
              <a:rPr lang="en-US" dirty="0"/>
              <a:t>$2.13</a:t>
            </a:r>
          </a:p>
          <a:p>
            <a:pPr algn="r"/>
            <a:r>
              <a:rPr lang="en-US" dirty="0"/>
              <a:t>$34,080</a:t>
            </a:r>
          </a:p>
          <a:p>
            <a:pPr algn="r"/>
            <a:endParaRPr lang="en-US" u="sng" dirty="0"/>
          </a:p>
          <a:p>
            <a:pPr algn="r"/>
            <a:endParaRPr lang="en-US" u="sng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E99E9D3-861A-90E8-9347-6CBDA8724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4289" y="4105069"/>
            <a:ext cx="3330749" cy="16569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Estimated Milk Price</a:t>
            </a:r>
          </a:p>
          <a:p>
            <a:pPr marL="0" indent="0">
              <a:buNone/>
            </a:pPr>
            <a:r>
              <a:rPr lang="en-US" dirty="0"/>
              <a:t> Net Cash Flow Excess/(Deficit)</a:t>
            </a:r>
          </a:p>
          <a:p>
            <a:pPr marL="0" indent="0">
              <a:buNone/>
            </a:pPr>
            <a:r>
              <a:rPr lang="en-US" dirty="0"/>
              <a:t> Whole Dollar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6127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EB1625B-EA82-9AB9-8F6A-F3B64BCDF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Robots vs Parlors: Where is the Opportunity for Lower COP/Breakeven?</a:t>
            </a:r>
          </a:p>
        </p:txBody>
      </p:sp>
    </p:spTree>
    <p:extLst>
      <p:ext uri="{BB962C8B-B14F-4D97-AF65-F5344CB8AC3E}">
        <p14:creationId xmlns:p14="http://schemas.microsoft.com/office/powerpoint/2010/main" val="1164031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61346-67EF-3046-F67D-B967F637B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Basic Financial Statements Keep Score for Businesses.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001E5-8955-9614-0E39-1847A13C8C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 Balance Sheet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 Income Statement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 Cash Flow Statement</a:t>
            </a:r>
          </a:p>
        </p:txBody>
      </p:sp>
    </p:spTree>
    <p:extLst>
      <p:ext uri="{BB962C8B-B14F-4D97-AF65-F5344CB8AC3E}">
        <p14:creationId xmlns:p14="http://schemas.microsoft.com/office/powerpoint/2010/main" val="123872309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2C75F-494F-5600-215F-76126AE19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Assumptions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11E412-FC82-65A4-0C4F-EBC5B3EECD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Same down payment - $750,000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No additional capital expenditures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7-year payment terms for robots.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Debt capital for barn construction and 20 years.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4% interest rate, monthly payments.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$18.00 milk price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Kept cow numbers the same in both scenarios, 550 total cows, 480 cows in milk.</a:t>
            </a:r>
          </a:p>
        </p:txBody>
      </p:sp>
    </p:spTree>
    <p:extLst>
      <p:ext uri="{BB962C8B-B14F-4D97-AF65-F5344CB8AC3E}">
        <p14:creationId xmlns:p14="http://schemas.microsoft.com/office/powerpoint/2010/main" val="33636993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383B1-28D8-E6BA-426A-CE1394378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Assumptions for the Scenarios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F7247-0FBD-7BBF-DC42-D1496CA3EF0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8 box robots; new barn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$1.4 mm robots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$2.5 mm barn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Milk per cow 80 to 85 </a:t>
            </a:r>
            <a:r>
              <a:rPr lang="en-US" dirty="0" err="1"/>
              <a:t>lbs</a:t>
            </a:r>
            <a:r>
              <a:rPr lang="en-US" dirty="0"/>
              <a:t> per day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Service contract $12k monthly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Worker equivalent – (3) but + $10k per worker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Total annual milk pounds 14,850,000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E87613-C924-9488-8AEC-13F2F379C02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New parlor; new barn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$750k parlor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$2.0 mm barn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Double 20 parallel parlor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Worker equivalent – (0.5), $ same per worker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Total annual milk pounds 14,173,200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8130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B7372E3-B487-8E45-18FA-FB0E3585C0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8703380"/>
              </p:ext>
            </p:extLst>
          </p:nvPr>
        </p:nvGraphicFramePr>
        <p:xfrm>
          <a:off x="1596994" y="950485"/>
          <a:ext cx="8550182" cy="432388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895950">
                  <a:extLst>
                    <a:ext uri="{9D8B030D-6E8A-4147-A177-3AD203B41FA5}">
                      <a16:colId xmlns:a16="http://schemas.microsoft.com/office/drawing/2014/main" val="1920256791"/>
                    </a:ext>
                  </a:extLst>
                </a:gridCol>
                <a:gridCol w="1532592">
                  <a:extLst>
                    <a:ext uri="{9D8B030D-6E8A-4147-A177-3AD203B41FA5}">
                      <a16:colId xmlns:a16="http://schemas.microsoft.com/office/drawing/2014/main" val="799577554"/>
                    </a:ext>
                  </a:extLst>
                </a:gridCol>
                <a:gridCol w="1532592">
                  <a:extLst>
                    <a:ext uri="{9D8B030D-6E8A-4147-A177-3AD203B41FA5}">
                      <a16:colId xmlns:a16="http://schemas.microsoft.com/office/drawing/2014/main" val="2522621093"/>
                    </a:ext>
                  </a:extLst>
                </a:gridCol>
                <a:gridCol w="1532592">
                  <a:extLst>
                    <a:ext uri="{9D8B030D-6E8A-4147-A177-3AD203B41FA5}">
                      <a16:colId xmlns:a16="http://schemas.microsoft.com/office/drawing/2014/main" val="2624037051"/>
                    </a:ext>
                  </a:extLst>
                </a:gridCol>
                <a:gridCol w="1056456">
                  <a:extLst>
                    <a:ext uri="{9D8B030D-6E8A-4147-A177-3AD203B41FA5}">
                      <a16:colId xmlns:a16="http://schemas.microsoft.com/office/drawing/2014/main" val="1715139485"/>
                    </a:ext>
                  </a:extLst>
                </a:gridCol>
              </a:tblGrid>
              <a:tr h="480432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Robots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Parlor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4788347"/>
                  </a:ext>
                </a:extLst>
              </a:tr>
              <a:tr h="480432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Whole dollar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Per Cwt.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Whole Dollar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Per Cwt.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3866616"/>
                  </a:ext>
                </a:extLst>
              </a:tr>
              <a:tr h="480432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Revenue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$3,053,960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$20.57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$2,912,659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$20.55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7249550"/>
                  </a:ext>
                </a:extLst>
              </a:tr>
              <a:tr h="480432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Cost of Goods Sold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0455015"/>
                  </a:ext>
                </a:extLst>
              </a:tr>
              <a:tr h="480432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Gross Margin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52347"/>
                  </a:ext>
                </a:extLst>
              </a:tr>
              <a:tr h="480432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Overhead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5896122"/>
                  </a:ext>
                </a:extLst>
              </a:tr>
              <a:tr h="480432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Net Profit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5436673"/>
                  </a:ext>
                </a:extLst>
              </a:tr>
              <a:tr h="480432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Cash Needs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u="sn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4405096"/>
                  </a:ext>
                </a:extLst>
              </a:tr>
              <a:tr h="480432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Excess/Deficit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21638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843456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2C75F-494F-5600-215F-76126AE19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of Goods Sold are Variable Expenses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03B77CA-149F-3598-BB64-9F3580A6182E}"/>
              </a:ext>
            </a:extLst>
          </p:cNvPr>
          <p:cNvSpPr txBox="1">
            <a:spLocks/>
          </p:cNvSpPr>
          <p:nvPr/>
        </p:nvSpPr>
        <p:spPr>
          <a:xfrm>
            <a:off x="1097280" y="1951000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 </a:t>
            </a:r>
            <a:r>
              <a:rPr lang="en-US" sz="2800" dirty="0"/>
              <a:t>Variable expenses change with level of production.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600" dirty="0"/>
              <a:t> Feed 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600" dirty="0"/>
              <a:t> Labor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600" dirty="0"/>
              <a:t> Livestock expenses – supplies, breeding, vet/med, bedding, DHIA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600" dirty="0"/>
              <a:t> Milk marketing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600" dirty="0"/>
              <a:t> Crop inputs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600" dirty="0"/>
              <a:t> Fuel </a:t>
            </a:r>
          </a:p>
        </p:txBody>
      </p:sp>
    </p:spTree>
    <p:extLst>
      <p:ext uri="{BB962C8B-B14F-4D97-AF65-F5344CB8AC3E}">
        <p14:creationId xmlns:p14="http://schemas.microsoft.com/office/powerpoint/2010/main" val="237125771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B7372E3-B487-8E45-18FA-FB0E3585C0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3852895"/>
              </p:ext>
            </p:extLst>
          </p:nvPr>
        </p:nvGraphicFramePr>
        <p:xfrm>
          <a:off x="1596994" y="950485"/>
          <a:ext cx="8550182" cy="432388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895950">
                  <a:extLst>
                    <a:ext uri="{9D8B030D-6E8A-4147-A177-3AD203B41FA5}">
                      <a16:colId xmlns:a16="http://schemas.microsoft.com/office/drawing/2014/main" val="1920256791"/>
                    </a:ext>
                  </a:extLst>
                </a:gridCol>
                <a:gridCol w="1532592">
                  <a:extLst>
                    <a:ext uri="{9D8B030D-6E8A-4147-A177-3AD203B41FA5}">
                      <a16:colId xmlns:a16="http://schemas.microsoft.com/office/drawing/2014/main" val="799577554"/>
                    </a:ext>
                  </a:extLst>
                </a:gridCol>
                <a:gridCol w="1532592">
                  <a:extLst>
                    <a:ext uri="{9D8B030D-6E8A-4147-A177-3AD203B41FA5}">
                      <a16:colId xmlns:a16="http://schemas.microsoft.com/office/drawing/2014/main" val="2522621093"/>
                    </a:ext>
                  </a:extLst>
                </a:gridCol>
                <a:gridCol w="1532592">
                  <a:extLst>
                    <a:ext uri="{9D8B030D-6E8A-4147-A177-3AD203B41FA5}">
                      <a16:colId xmlns:a16="http://schemas.microsoft.com/office/drawing/2014/main" val="2624037051"/>
                    </a:ext>
                  </a:extLst>
                </a:gridCol>
                <a:gridCol w="1056456">
                  <a:extLst>
                    <a:ext uri="{9D8B030D-6E8A-4147-A177-3AD203B41FA5}">
                      <a16:colId xmlns:a16="http://schemas.microsoft.com/office/drawing/2014/main" val="1715139485"/>
                    </a:ext>
                  </a:extLst>
                </a:gridCol>
              </a:tblGrid>
              <a:tr h="480432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Robots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Parlor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4788347"/>
                  </a:ext>
                </a:extLst>
              </a:tr>
              <a:tr h="480432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Whole dollar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Per Cwt.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Whole Dollar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Per Cwt.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3866616"/>
                  </a:ext>
                </a:extLst>
              </a:tr>
              <a:tr h="480432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Revenue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$3,053,960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$20.57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$2,912,659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$20.55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7249550"/>
                  </a:ext>
                </a:extLst>
              </a:tr>
              <a:tr h="480432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Cost of Goods Sold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$2,281,696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$15.36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$2,378,623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$16.78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0455015"/>
                  </a:ext>
                </a:extLst>
              </a:tr>
              <a:tr h="480432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Gross Margin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$772,264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$5.21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$534,036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$3.77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52347"/>
                  </a:ext>
                </a:extLst>
              </a:tr>
              <a:tr h="480432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Overhead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5896122"/>
                  </a:ext>
                </a:extLst>
              </a:tr>
              <a:tr h="480432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Net Profit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5436673"/>
                  </a:ext>
                </a:extLst>
              </a:tr>
              <a:tr h="480432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Cash Needs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u="sn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4405096"/>
                  </a:ext>
                </a:extLst>
              </a:tr>
              <a:tr h="480432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Excess/Deficit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21638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60316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2C75F-494F-5600-215F-76126AE19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Overhead Costs are Fixed Expenses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03B77CA-149F-3598-BB64-9F3580A6182E}"/>
              </a:ext>
            </a:extLst>
          </p:cNvPr>
          <p:cNvSpPr txBox="1">
            <a:spLocks/>
          </p:cNvSpPr>
          <p:nvPr/>
        </p:nvSpPr>
        <p:spPr>
          <a:xfrm>
            <a:off x="1097280" y="1951000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 </a:t>
            </a:r>
            <a:r>
              <a:rPr lang="en-US" sz="2800" dirty="0"/>
              <a:t>Fixed expenses do not change with level of production.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600" dirty="0"/>
              <a:t> Depreciation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600" dirty="0"/>
              <a:t> Insurance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600" dirty="0"/>
              <a:t> Interest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600" dirty="0"/>
              <a:t> Taxes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600" dirty="0"/>
              <a:t> Rent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600" dirty="0"/>
              <a:t> Repair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600" dirty="0"/>
              <a:t> Administrative Costs</a:t>
            </a:r>
          </a:p>
        </p:txBody>
      </p:sp>
    </p:spTree>
    <p:extLst>
      <p:ext uri="{BB962C8B-B14F-4D97-AF65-F5344CB8AC3E}">
        <p14:creationId xmlns:p14="http://schemas.microsoft.com/office/powerpoint/2010/main" val="69932256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B7372E3-B487-8E45-18FA-FB0E3585C0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9147438"/>
              </p:ext>
            </p:extLst>
          </p:nvPr>
        </p:nvGraphicFramePr>
        <p:xfrm>
          <a:off x="1596994" y="950485"/>
          <a:ext cx="8550182" cy="432388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895950">
                  <a:extLst>
                    <a:ext uri="{9D8B030D-6E8A-4147-A177-3AD203B41FA5}">
                      <a16:colId xmlns:a16="http://schemas.microsoft.com/office/drawing/2014/main" val="1920256791"/>
                    </a:ext>
                  </a:extLst>
                </a:gridCol>
                <a:gridCol w="1532592">
                  <a:extLst>
                    <a:ext uri="{9D8B030D-6E8A-4147-A177-3AD203B41FA5}">
                      <a16:colId xmlns:a16="http://schemas.microsoft.com/office/drawing/2014/main" val="799577554"/>
                    </a:ext>
                  </a:extLst>
                </a:gridCol>
                <a:gridCol w="1532592">
                  <a:extLst>
                    <a:ext uri="{9D8B030D-6E8A-4147-A177-3AD203B41FA5}">
                      <a16:colId xmlns:a16="http://schemas.microsoft.com/office/drawing/2014/main" val="2522621093"/>
                    </a:ext>
                  </a:extLst>
                </a:gridCol>
                <a:gridCol w="1532592">
                  <a:extLst>
                    <a:ext uri="{9D8B030D-6E8A-4147-A177-3AD203B41FA5}">
                      <a16:colId xmlns:a16="http://schemas.microsoft.com/office/drawing/2014/main" val="2624037051"/>
                    </a:ext>
                  </a:extLst>
                </a:gridCol>
                <a:gridCol w="1056456">
                  <a:extLst>
                    <a:ext uri="{9D8B030D-6E8A-4147-A177-3AD203B41FA5}">
                      <a16:colId xmlns:a16="http://schemas.microsoft.com/office/drawing/2014/main" val="1715139485"/>
                    </a:ext>
                  </a:extLst>
                </a:gridCol>
              </a:tblGrid>
              <a:tr h="480432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Robots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Parlor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4788347"/>
                  </a:ext>
                </a:extLst>
              </a:tr>
              <a:tr h="480432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Whole dollar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Per Cwt.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Whole Dollar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Per Cwt.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3866616"/>
                  </a:ext>
                </a:extLst>
              </a:tr>
              <a:tr h="480432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Revenue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$3,053,960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$20.57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$2,912,659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$20.55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7249550"/>
                  </a:ext>
                </a:extLst>
              </a:tr>
              <a:tr h="480432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Cost of Goods Sold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$2,281,696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$15.36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$2,378,623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$16.78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0455015"/>
                  </a:ext>
                </a:extLst>
              </a:tr>
              <a:tr h="480432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Gross Margin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$772,264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$5.21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$534,036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$3.77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52347"/>
                  </a:ext>
                </a:extLst>
              </a:tr>
              <a:tr h="480432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Overhead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u="sng" dirty="0"/>
                        <a:t>$590,943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u="sng" dirty="0"/>
                        <a:t>$476,602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5896122"/>
                  </a:ext>
                </a:extLst>
              </a:tr>
              <a:tr h="480432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Net Profit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$181,321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$57,434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5436673"/>
                  </a:ext>
                </a:extLst>
              </a:tr>
              <a:tr h="480432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Cash Needs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u="sn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4405096"/>
                  </a:ext>
                </a:extLst>
              </a:tr>
              <a:tr h="480432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Excess/Deficit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21638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758944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2C75F-494F-5600-215F-76126AE19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“If your outflow exceeds your inflow, your upkeep will be your downfall.”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03B77CA-149F-3598-BB64-9F3580A6182E}"/>
              </a:ext>
            </a:extLst>
          </p:cNvPr>
          <p:cNvSpPr txBox="1">
            <a:spLocks/>
          </p:cNvSpPr>
          <p:nvPr/>
        </p:nvSpPr>
        <p:spPr>
          <a:xfrm>
            <a:off x="1097280" y="1951000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en-US" sz="2800" dirty="0"/>
              <a:t> Cash needs: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/>
              <a:t> Principal Payments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/>
              <a:t> Capital Replacement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/>
              <a:t> Partner’s Draw?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2154817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B7372E3-B487-8E45-18FA-FB0E3585C0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395198"/>
              </p:ext>
            </p:extLst>
          </p:nvPr>
        </p:nvGraphicFramePr>
        <p:xfrm>
          <a:off x="1596994" y="950485"/>
          <a:ext cx="8550182" cy="432388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895950">
                  <a:extLst>
                    <a:ext uri="{9D8B030D-6E8A-4147-A177-3AD203B41FA5}">
                      <a16:colId xmlns:a16="http://schemas.microsoft.com/office/drawing/2014/main" val="1920256791"/>
                    </a:ext>
                  </a:extLst>
                </a:gridCol>
                <a:gridCol w="1532592">
                  <a:extLst>
                    <a:ext uri="{9D8B030D-6E8A-4147-A177-3AD203B41FA5}">
                      <a16:colId xmlns:a16="http://schemas.microsoft.com/office/drawing/2014/main" val="799577554"/>
                    </a:ext>
                  </a:extLst>
                </a:gridCol>
                <a:gridCol w="1532592">
                  <a:extLst>
                    <a:ext uri="{9D8B030D-6E8A-4147-A177-3AD203B41FA5}">
                      <a16:colId xmlns:a16="http://schemas.microsoft.com/office/drawing/2014/main" val="2522621093"/>
                    </a:ext>
                  </a:extLst>
                </a:gridCol>
                <a:gridCol w="1532592">
                  <a:extLst>
                    <a:ext uri="{9D8B030D-6E8A-4147-A177-3AD203B41FA5}">
                      <a16:colId xmlns:a16="http://schemas.microsoft.com/office/drawing/2014/main" val="2624037051"/>
                    </a:ext>
                  </a:extLst>
                </a:gridCol>
                <a:gridCol w="1056456">
                  <a:extLst>
                    <a:ext uri="{9D8B030D-6E8A-4147-A177-3AD203B41FA5}">
                      <a16:colId xmlns:a16="http://schemas.microsoft.com/office/drawing/2014/main" val="1715139485"/>
                    </a:ext>
                  </a:extLst>
                </a:gridCol>
              </a:tblGrid>
              <a:tr h="480432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Robots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Parlor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4788347"/>
                  </a:ext>
                </a:extLst>
              </a:tr>
              <a:tr h="480432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Whole dollar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Per Cwt.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Whole Dollar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Per Cwt.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3866616"/>
                  </a:ext>
                </a:extLst>
              </a:tr>
              <a:tr h="480432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Revenue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$3,053,960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$20.57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$2,912,659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$20.55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7249550"/>
                  </a:ext>
                </a:extLst>
              </a:tr>
              <a:tr h="480432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Cost of Goods Sold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$2,281,696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$15.36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$2,378,623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$16.78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0455015"/>
                  </a:ext>
                </a:extLst>
              </a:tr>
              <a:tr h="480432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Gross Margin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$772,264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$5.21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$534,036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$3.77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52347"/>
                  </a:ext>
                </a:extLst>
              </a:tr>
              <a:tr h="480432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Overhead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u="sng" dirty="0"/>
                        <a:t>$590,943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u="sng" dirty="0"/>
                        <a:t>$3.98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u="sng" dirty="0"/>
                        <a:t>$476,602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u="sng" dirty="0"/>
                        <a:t>$3.36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5896122"/>
                  </a:ext>
                </a:extLst>
              </a:tr>
              <a:tr h="480432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Net Profit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$181,321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$1.22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$57,434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$0.41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5436673"/>
                  </a:ext>
                </a:extLst>
              </a:tr>
              <a:tr h="480432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Cash Needs (Principal Only)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u="sng" dirty="0"/>
                        <a:t>$165,422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u="sng" dirty="0"/>
                        <a:t>$1.11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u="sng" dirty="0"/>
                        <a:t>$68,315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u="sng" dirty="0"/>
                        <a:t>$0.48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4405096"/>
                  </a:ext>
                </a:extLst>
              </a:tr>
              <a:tr h="480432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Excess/Deficit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$15,899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$0.11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($10,880)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($0.07)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21638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714280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FD1B734-3FAF-A540-22A0-3966D783AACC}"/>
              </a:ext>
            </a:extLst>
          </p:cNvPr>
          <p:cNvSpPr txBox="1">
            <a:spLocks/>
          </p:cNvSpPr>
          <p:nvPr/>
        </p:nvSpPr>
        <p:spPr>
          <a:xfrm>
            <a:off x="1132946" y="400091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/>
              <a:t>Breakeven Milk Price Robots vs. Parlor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A67AD5D-8B14-6F9E-F83F-4F1674E98323}"/>
              </a:ext>
            </a:extLst>
          </p:cNvPr>
          <p:cNvSpPr txBox="1">
            <a:spLocks/>
          </p:cNvSpPr>
          <p:nvPr/>
        </p:nvSpPr>
        <p:spPr>
          <a:xfrm>
            <a:off x="2704289" y="1845734"/>
            <a:ext cx="3330749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dirty="0"/>
              <a:t> 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en-US" dirty="0"/>
              <a:t> Cash Requirements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en-US" dirty="0"/>
              <a:t> Less Non-Milk Income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en-US" dirty="0"/>
              <a:t> Break-Even Milk Price 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US" dirty="0"/>
          </a:p>
          <a:p>
            <a:pPr marL="0" indent="0">
              <a:buFont typeface="Calibri" panose="020F0502020204030204" pitchFamily="34" charset="0"/>
              <a:buNone/>
            </a:pPr>
            <a:endParaRPr lang="en-US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8DD6BA33-DCB5-A9AD-2D5D-A6E3463C92E1}"/>
              </a:ext>
            </a:extLst>
          </p:cNvPr>
          <p:cNvSpPr txBox="1">
            <a:spLocks/>
          </p:cNvSpPr>
          <p:nvPr/>
        </p:nvSpPr>
        <p:spPr>
          <a:xfrm>
            <a:off x="6217920" y="1845735"/>
            <a:ext cx="1470142" cy="4023360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  <a:p>
            <a:pPr algn="r"/>
            <a:r>
              <a:rPr lang="en-US" dirty="0"/>
              <a:t>$20.46</a:t>
            </a:r>
          </a:p>
          <a:p>
            <a:pPr algn="r"/>
            <a:r>
              <a:rPr lang="en-US" u="sng" dirty="0"/>
              <a:t>$2.57</a:t>
            </a:r>
          </a:p>
          <a:p>
            <a:pPr algn="r"/>
            <a:r>
              <a:rPr lang="en-US" dirty="0"/>
              <a:t>$17.89</a:t>
            </a:r>
          </a:p>
          <a:p>
            <a:pPr algn="r"/>
            <a:endParaRPr lang="en-US" dirty="0"/>
          </a:p>
          <a:p>
            <a:pPr algn="r"/>
            <a:endParaRPr lang="en-US" dirty="0"/>
          </a:p>
          <a:p>
            <a:pPr algn="r"/>
            <a:endParaRPr lang="en-US" u="sng" dirty="0"/>
          </a:p>
          <a:p>
            <a:pPr algn="r"/>
            <a:endParaRPr lang="en-US" u="sng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9C8765-4C94-4BD8-7DAC-4F773ED8256A}"/>
              </a:ext>
            </a:extLst>
          </p:cNvPr>
          <p:cNvSpPr txBox="1"/>
          <p:nvPr/>
        </p:nvSpPr>
        <p:spPr>
          <a:xfrm>
            <a:off x="6536991" y="1914147"/>
            <a:ext cx="1543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Robots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1F8A34-F06B-00D9-21B4-1A64ADCFC14E}"/>
              </a:ext>
            </a:extLst>
          </p:cNvPr>
          <p:cNvSpPr txBox="1"/>
          <p:nvPr/>
        </p:nvSpPr>
        <p:spPr>
          <a:xfrm>
            <a:off x="8158893" y="1914146"/>
            <a:ext cx="1543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Parlor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11307EC-4838-BCF6-4D2F-85ABAE55F6DB}"/>
              </a:ext>
            </a:extLst>
          </p:cNvPr>
          <p:cNvSpPr txBox="1">
            <a:spLocks/>
          </p:cNvSpPr>
          <p:nvPr/>
        </p:nvSpPr>
        <p:spPr>
          <a:xfrm>
            <a:off x="7703011" y="1842492"/>
            <a:ext cx="1470142" cy="4023360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  <a:p>
            <a:pPr algn="r"/>
            <a:r>
              <a:rPr lang="en-US" dirty="0"/>
              <a:t>$20.63</a:t>
            </a:r>
          </a:p>
          <a:p>
            <a:pPr algn="r"/>
            <a:r>
              <a:rPr lang="en-US" u="sng" dirty="0"/>
              <a:t>$2.55</a:t>
            </a:r>
          </a:p>
          <a:p>
            <a:pPr algn="r"/>
            <a:r>
              <a:rPr lang="en-US" dirty="0"/>
              <a:t>$18.08</a:t>
            </a:r>
          </a:p>
          <a:p>
            <a:pPr algn="r"/>
            <a:endParaRPr lang="en-US" dirty="0"/>
          </a:p>
          <a:p>
            <a:pPr algn="r"/>
            <a:endParaRPr lang="en-US" u="sng" dirty="0"/>
          </a:p>
          <a:p>
            <a:pPr algn="r"/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3705581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8F677-3E54-20E5-CE5D-3D1F86355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Balance Sheet is a Snapshot in Time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A4A7FC5-3B1D-2055-15C9-3FC972F4B9C2}"/>
              </a:ext>
            </a:extLst>
          </p:cNvPr>
          <p:cNvSpPr txBox="1">
            <a:spLocks/>
          </p:cNvSpPr>
          <p:nvPr/>
        </p:nvSpPr>
        <p:spPr>
          <a:xfrm>
            <a:off x="1066800" y="19600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 Taken on a single date – “As of December 31, 2023”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 Lists </a:t>
            </a:r>
            <a:r>
              <a:rPr lang="en-US" sz="3200" dirty="0">
                <a:ln>
                  <a:solidFill>
                    <a:srgbClr val="FFC000"/>
                  </a:solidFill>
                </a:ln>
              </a:rPr>
              <a:t>assets</a:t>
            </a:r>
            <a:r>
              <a:rPr lang="en-US" sz="3200" dirty="0"/>
              <a:t> and </a:t>
            </a:r>
            <a:r>
              <a:rPr lang="en-US" sz="3200" dirty="0">
                <a:ln>
                  <a:solidFill>
                    <a:srgbClr val="FFC000"/>
                  </a:solidFill>
                </a:ln>
              </a:rPr>
              <a:t>liabilities</a:t>
            </a:r>
            <a:r>
              <a:rPr lang="en-US" sz="3200" dirty="0"/>
              <a:t> of the business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 Calculates the </a:t>
            </a:r>
            <a:r>
              <a:rPr lang="en-US" sz="3200" dirty="0">
                <a:ln>
                  <a:solidFill>
                    <a:srgbClr val="FFC000"/>
                  </a:solidFill>
                </a:ln>
              </a:rPr>
              <a:t>owner’s equity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 Based on the balance sheet equation:</a:t>
            </a:r>
            <a:endParaRPr lang="en-US" sz="3000" dirty="0"/>
          </a:p>
          <a:p>
            <a:pPr marL="0" indent="0">
              <a:buNone/>
            </a:pPr>
            <a:r>
              <a:rPr lang="en-US" sz="3000" dirty="0"/>
              <a:t>	Assets – Liabilities = Owner’s Equity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760457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2C75F-494F-5600-215F-76126AE19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Considerations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03B77CA-149F-3598-BB64-9F3580A6182E}"/>
              </a:ext>
            </a:extLst>
          </p:cNvPr>
          <p:cNvSpPr txBox="1">
            <a:spLocks/>
          </p:cNvSpPr>
          <p:nvPr/>
        </p:nvSpPr>
        <p:spPr>
          <a:xfrm>
            <a:off x="1097280" y="1951000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 Labor pool – availability, skill level, pay requirements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 Base production restrictions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 Cow numbers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 Flexibility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 Facility</a:t>
            </a:r>
            <a:endParaRPr lang="en-US" sz="2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32C7DE-58AE-50DE-8AAC-B750B4375B1E}"/>
              </a:ext>
            </a:extLst>
          </p:cNvPr>
          <p:cNvSpPr/>
          <p:nvPr/>
        </p:nvSpPr>
        <p:spPr>
          <a:xfrm>
            <a:off x="994299" y="1737360"/>
            <a:ext cx="7119891" cy="307433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659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7894A-A4B8-C4AE-1D4D-2517075FA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Glossary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B2B6E-9246-73FC-7168-7D49D1B301D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Assets – Things the business owns.</a:t>
            </a:r>
          </a:p>
          <a:p>
            <a:r>
              <a:rPr lang="en-US" dirty="0"/>
              <a:t>Liabilities – Debt the business owes.</a:t>
            </a:r>
          </a:p>
          <a:p>
            <a:r>
              <a:rPr lang="en-US" dirty="0"/>
              <a:t>Owner’s Equity – What’s left after debts are paid.</a:t>
            </a:r>
          </a:p>
          <a:p>
            <a:r>
              <a:rPr lang="en-US" dirty="0"/>
              <a:t>Income – Money received for goods or service.</a:t>
            </a:r>
          </a:p>
          <a:p>
            <a:r>
              <a:rPr lang="en-US" dirty="0"/>
              <a:t>Expenses – Money spent in the course of producing goods or services.</a:t>
            </a:r>
          </a:p>
          <a:p>
            <a:r>
              <a:rPr lang="en-US" dirty="0"/>
              <a:t>Operating Expenses – Ongoing business expenses incurred through normal operations.</a:t>
            </a:r>
          </a:p>
          <a:p>
            <a:r>
              <a:rPr lang="en-US" dirty="0"/>
              <a:t>Net Income – Income minus expenses</a:t>
            </a:r>
          </a:p>
          <a:p>
            <a:r>
              <a:rPr lang="en-US" dirty="0"/>
              <a:t>Capital Asset – Asset with useful life &gt;1 year used in a business.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53AE20-2D3F-6C2F-4745-CEA26948F7D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Paid In Capital – Outside money contributed to the business.</a:t>
            </a:r>
          </a:p>
          <a:p>
            <a:r>
              <a:rPr lang="en-US" dirty="0"/>
              <a:t>Accounts Payable – Accounts that are owed.</a:t>
            </a:r>
          </a:p>
          <a:p>
            <a:r>
              <a:rPr lang="en-US" dirty="0"/>
              <a:t>Accounts Receivable – Accounts that are being held waiting for receipt of sale.</a:t>
            </a:r>
          </a:p>
          <a:p>
            <a:r>
              <a:rPr lang="en-US" dirty="0"/>
              <a:t>Depreciation – A non-cash expense to record the using up of a capital asset.</a:t>
            </a:r>
          </a:p>
          <a:p>
            <a:r>
              <a:rPr lang="en-US" dirty="0"/>
              <a:t>Worker equivalent – Equalizing the hours worked on a farm to a full-time equivalent.</a:t>
            </a:r>
          </a:p>
          <a:p>
            <a:r>
              <a:rPr lang="en-US" dirty="0"/>
              <a:t>Principal Payments – The portion of a debt payment that reduces the amount of debt outstanding, that is not the interest expense.</a:t>
            </a:r>
          </a:p>
        </p:txBody>
      </p:sp>
    </p:spTree>
    <p:extLst>
      <p:ext uri="{BB962C8B-B14F-4D97-AF65-F5344CB8AC3E}">
        <p14:creationId xmlns:p14="http://schemas.microsoft.com/office/powerpoint/2010/main" val="100229821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CE5D3-34B8-D221-6310-11AC0C4B8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22604-1052-5F3E-A765-D3979F0BE1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Benchmarks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 Northeast Dairy Farm Summary – FarmCreditEast.com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 Cornell’s Dairy Farm Business Summary- CALS.Cornell.edu/pro-dairy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My Contact: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>
                <a:hlinkClick r:id="rId3"/>
              </a:rPr>
              <a:t> joanna@adkmanagement.net</a:t>
            </a: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 Adkmanagement.net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 DairyDividends.com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 Find me on Facebook and LinkedIn! @joannalidback 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280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A5F775C-6757-D09C-E02A-3323E0F8F1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2675" y="228600"/>
            <a:ext cx="7486650" cy="6400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53748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F152C-E48B-3D67-4FAD-22C725B93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Income Statement Tracks Over Time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437DE10-9BE2-8A21-530C-18663FA8B0D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96963" y="1846263"/>
            <a:ext cx="10058400" cy="402272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 Tracks </a:t>
            </a:r>
            <a:r>
              <a:rPr lang="en-US" sz="3200" dirty="0">
                <a:ln>
                  <a:solidFill>
                    <a:srgbClr val="FFC000"/>
                  </a:solidFill>
                </a:ln>
              </a:rPr>
              <a:t>income</a:t>
            </a:r>
            <a:r>
              <a:rPr lang="en-US" sz="3200" dirty="0"/>
              <a:t> and </a:t>
            </a:r>
            <a:r>
              <a:rPr lang="en-US" sz="3200" dirty="0">
                <a:ln>
                  <a:solidFill>
                    <a:srgbClr val="FFC000"/>
                  </a:solidFill>
                </a:ln>
              </a:rPr>
              <a:t>expenses</a:t>
            </a:r>
            <a:r>
              <a:rPr lang="en-US" sz="3200" dirty="0"/>
              <a:t> over a specific period: </a:t>
            </a:r>
          </a:p>
          <a:p>
            <a:pPr marL="201168" lvl="1" indent="0">
              <a:buNone/>
            </a:pPr>
            <a:r>
              <a:rPr lang="en-US" sz="3000" dirty="0"/>
              <a:t>	</a:t>
            </a:r>
            <a:r>
              <a:rPr lang="en-US" sz="3200" dirty="0"/>
              <a:t>January 1, 2023 – December 31, 2023</a:t>
            </a:r>
            <a:endParaRPr lang="en-US" sz="3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 </a:t>
            </a:r>
            <a:r>
              <a:rPr lang="en-US" sz="3200" dirty="0">
                <a:ln>
                  <a:solidFill>
                    <a:srgbClr val="FFC000"/>
                  </a:solidFill>
                </a:ln>
              </a:rPr>
              <a:t>Operating expenses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 May or may not include the “family draw” – check!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 Income Statement Equation:</a:t>
            </a:r>
          </a:p>
          <a:p>
            <a:pPr marL="0" indent="0">
              <a:buNone/>
            </a:pPr>
            <a:r>
              <a:rPr lang="en-US" sz="3200" dirty="0"/>
              <a:t>	Income – Expenses = Net Income (or Loss)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077864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53FAA9B-451F-C4FC-1CAF-9CE0BD58F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9587" y="152400"/>
            <a:ext cx="3552825" cy="65532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75380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42D20-7C2D-21AC-99AC-7DAC34684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Cash Flow Statement Ties it All Together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C63E2D7-593C-A678-436C-5E280998C20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96963" y="1846263"/>
            <a:ext cx="10058400" cy="402272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 Also record for a specific time period: </a:t>
            </a:r>
          </a:p>
          <a:p>
            <a:pPr marL="201168" lvl="1" indent="0">
              <a:buNone/>
            </a:pPr>
            <a:r>
              <a:rPr lang="en-US" sz="3000" dirty="0"/>
              <a:t>	</a:t>
            </a:r>
            <a:r>
              <a:rPr lang="en-US" sz="3200" dirty="0"/>
              <a:t>January 1, 2023 – December 31, 2023</a:t>
            </a:r>
            <a:endParaRPr lang="en-US" sz="3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 Starts with </a:t>
            </a:r>
            <a:r>
              <a:rPr lang="en-US" sz="3200" dirty="0">
                <a:ln>
                  <a:solidFill>
                    <a:srgbClr val="FFC000"/>
                  </a:solidFill>
                </a:ln>
              </a:rPr>
              <a:t>net income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 Demonstrates sources &amp; uses of cash</a:t>
            </a:r>
          </a:p>
          <a:p>
            <a:pPr marL="0" indent="0">
              <a:buNone/>
            </a:pPr>
            <a:r>
              <a:rPr lang="en-US" sz="3200" dirty="0"/>
              <a:t>	Beginning Cash as of 1/1/2023 + Sources of Cash </a:t>
            </a:r>
          </a:p>
          <a:p>
            <a:pPr marL="0" indent="0">
              <a:buNone/>
            </a:pPr>
            <a:r>
              <a:rPr lang="en-US" sz="3200" dirty="0"/>
              <a:t>		- Uses of Cash = Ending Cash as of 12/31/23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58425680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a74d566-01e9-4fc3-b748-5d3ef71030f6">
      <Terms xmlns="http://schemas.microsoft.com/office/infopath/2007/PartnerControls"/>
    </lcf76f155ced4ddcb4097134ff3c332f>
    <TaxCatchAll xmlns="d3e6c761-29ef-4afb-a911-ae55cd9f255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8F33DE4927644ABF8803C2DC498C21" ma:contentTypeVersion="18" ma:contentTypeDescription="Create a new document." ma:contentTypeScope="" ma:versionID="e04d66f26f0e7975f3b878cb419b72b4">
  <xsd:schema xmlns:xsd="http://www.w3.org/2001/XMLSchema" xmlns:xs="http://www.w3.org/2001/XMLSchema" xmlns:p="http://schemas.microsoft.com/office/2006/metadata/properties" xmlns:ns2="5a74d566-01e9-4fc3-b748-5d3ef71030f6" xmlns:ns3="d3e6c761-29ef-4afb-a911-ae55cd9f255c" targetNamespace="http://schemas.microsoft.com/office/2006/metadata/properties" ma:root="true" ma:fieldsID="cb43e7fa7ec40f208dee31fd9c7a57ae" ns2:_="" ns3:_="">
    <xsd:import namespace="5a74d566-01e9-4fc3-b748-5d3ef71030f6"/>
    <xsd:import namespace="d3e6c761-29ef-4afb-a911-ae55cd9f255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74d566-01e9-4fc3-b748-5d3ef71030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4e77d114-7286-4773-b3f3-9b1cc7669c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e6c761-29ef-4afb-a911-ae55cd9f255c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81cb59e5-c173-4f84-88a3-64a7a4676bb3}" ma:internalName="TaxCatchAll" ma:showField="CatchAllData" ma:web="d3e6c761-29ef-4afb-a911-ae55cd9f255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E76BEB3-C99D-47E9-A46C-E5AB49DC9C52}">
  <ds:schemaRefs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terms/"/>
    <ds:schemaRef ds:uri="http://purl.org/dc/dcmitype/"/>
    <ds:schemaRef ds:uri="d3e6c761-29ef-4afb-a911-ae55cd9f255c"/>
    <ds:schemaRef ds:uri="5a74d566-01e9-4fc3-b748-5d3ef71030f6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7F00DCCC-8C35-42B5-B946-F0F7321F0C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a74d566-01e9-4fc3-b748-5d3ef71030f6"/>
    <ds:schemaRef ds:uri="d3e6c761-29ef-4afb-a911-ae55cd9f255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D6DC3F7-9C8E-4570-88DB-07D009FBEE0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2339</TotalTime>
  <Words>2427</Words>
  <Application>Microsoft Macintosh PowerPoint</Application>
  <PresentationFormat>Widescreen</PresentationFormat>
  <Paragraphs>571</Paragraphs>
  <Slides>52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7" baseType="lpstr">
      <vt:lpstr>Arial</vt:lpstr>
      <vt:lpstr>Calibri</vt:lpstr>
      <vt:lpstr>Calibri Light</vt:lpstr>
      <vt:lpstr>Courier New</vt:lpstr>
      <vt:lpstr>Retrospect</vt:lpstr>
      <vt:lpstr>Driving Down the Cost of Production on Dairy Farms </vt:lpstr>
      <vt:lpstr>PowerPoint Presentation</vt:lpstr>
      <vt:lpstr>What is the Cost of Production on a Dairy Farm?</vt:lpstr>
      <vt:lpstr>Three Basic Financial Statements Keep Score for Businesses.</vt:lpstr>
      <vt:lpstr>The Balance Sheet is a Snapshot in Time</vt:lpstr>
      <vt:lpstr>PowerPoint Presentation</vt:lpstr>
      <vt:lpstr>The Income Statement Tracks Over Time</vt:lpstr>
      <vt:lpstr>PowerPoint Presentation</vt:lpstr>
      <vt:lpstr>The Cash Flow Statement Ties it All Together</vt:lpstr>
      <vt:lpstr>Sources and Uses Examples</vt:lpstr>
      <vt:lpstr>PowerPoint Presentation</vt:lpstr>
      <vt:lpstr>Cash is Quick, Accrual is More Accurate </vt:lpstr>
      <vt:lpstr>Why isn’t this Farm Doing Better? </vt:lpstr>
      <vt:lpstr>Per Unit Analysis Allows for Apples-to-Apples Comparison</vt:lpstr>
      <vt:lpstr>Remove the Most Noise with per Unit Analysis, Realistically</vt:lpstr>
      <vt:lpstr>Income Over Feed Asks if the “Juice is Worth the Squeeze”</vt:lpstr>
      <vt:lpstr>Labor Efficiency is another Area for Impact</vt:lpstr>
      <vt:lpstr>Many Factors Influence Worker Efficiency and/or Productivity</vt:lpstr>
      <vt:lpstr>PowerPoint Presentation</vt:lpstr>
      <vt:lpstr>PowerPoint Presentation</vt:lpstr>
      <vt:lpstr>What Does Cost of Production Tell You?</vt:lpstr>
      <vt:lpstr>What Does Net Cost of Production Tell You?</vt:lpstr>
      <vt:lpstr>Cost of Production vs. Net Cost of Production</vt:lpstr>
      <vt:lpstr>What Does a Break-Even Milk Price Tell You?</vt:lpstr>
      <vt:lpstr>Break-Even Milk Price vs. Net Cost of Production</vt:lpstr>
      <vt:lpstr>Required Elements for Breakeven Milk Price</vt:lpstr>
      <vt:lpstr>Operating Expenses per 15,000 Annual Cwts.</vt:lpstr>
      <vt:lpstr>Other Cash Needs per 15,000 Annual Cwts.</vt:lpstr>
      <vt:lpstr>Non-Milk Income per 15,000 Annual Cwts.</vt:lpstr>
      <vt:lpstr>Drum Roll Please…</vt:lpstr>
      <vt:lpstr>Using Agri-Mark’s Forecast to Plan Ahead</vt:lpstr>
      <vt:lpstr>Use Your Basis to Determine Estimated Farm Gate Milk Price for 2023</vt:lpstr>
      <vt:lpstr>Looking Like a Cash Flowable Year in 2023</vt:lpstr>
      <vt:lpstr>Strategies to Lower Break-Even Milk Price</vt:lpstr>
      <vt:lpstr>Example: Increase Production, Same Operating Expenses</vt:lpstr>
      <vt:lpstr>Example: Increase Production, Same Cash Requirements</vt:lpstr>
      <vt:lpstr>Example: Increase Production, Non-Milk Income</vt:lpstr>
      <vt:lpstr>PowerPoint Presentation</vt:lpstr>
      <vt:lpstr>Robots vs Parlors: Where is the Opportunity for Lower COP/Breakeven?</vt:lpstr>
      <vt:lpstr>Initial Assumptions</vt:lpstr>
      <vt:lpstr>Assumptions for the Scenarios</vt:lpstr>
      <vt:lpstr>PowerPoint Presentation</vt:lpstr>
      <vt:lpstr>Cost of Goods Sold are Variable Expenses</vt:lpstr>
      <vt:lpstr>PowerPoint Presentation</vt:lpstr>
      <vt:lpstr>Overhead Costs are Fixed Expenses</vt:lpstr>
      <vt:lpstr>PowerPoint Presentation</vt:lpstr>
      <vt:lpstr>“If your outflow exceeds your inflow, your upkeep will be your downfall.”</vt:lpstr>
      <vt:lpstr>PowerPoint Presentation</vt:lpstr>
      <vt:lpstr>PowerPoint Presentation</vt:lpstr>
      <vt:lpstr>Other Considerations</vt:lpstr>
      <vt:lpstr>Glossary</vt:lpstr>
      <vt:lpstr>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Calculating Breakeven Milk Price</dc:title>
  <dc:creator>Joanna Lidback</dc:creator>
  <cp:lastModifiedBy>Alec Julien (he/him)</cp:lastModifiedBy>
  <cp:revision>22</cp:revision>
  <cp:lastPrinted>2023-01-11T19:55:30Z</cp:lastPrinted>
  <dcterms:created xsi:type="dcterms:W3CDTF">2023-01-03T20:45:20Z</dcterms:created>
  <dcterms:modified xsi:type="dcterms:W3CDTF">2024-09-24T17:36:52Z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0x010100248F33DE4927644ABF8803C2DC498C21</vt:lpwstr>
  </property>
</Properties>
</file>