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media/audio1.wav" ContentType="audio/wav"/>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2"/>
  </p:notesMasterIdLst>
  <p:sldIdLst>
    <p:sldId id="260" r:id="rId2"/>
    <p:sldId id="261" r:id="rId3"/>
    <p:sldId id="262" r:id="rId4"/>
    <p:sldId id="272" r:id="rId5"/>
    <p:sldId id="303" r:id="rId6"/>
    <p:sldId id="263" r:id="rId7"/>
    <p:sldId id="275" r:id="rId8"/>
    <p:sldId id="271" r:id="rId9"/>
    <p:sldId id="270" r:id="rId10"/>
    <p:sldId id="276" r:id="rId11"/>
    <p:sldId id="277" r:id="rId12"/>
    <p:sldId id="278" r:id="rId13"/>
    <p:sldId id="279" r:id="rId14"/>
    <p:sldId id="280" r:id="rId15"/>
    <p:sldId id="284" r:id="rId16"/>
    <p:sldId id="285" r:id="rId17"/>
    <p:sldId id="286" r:id="rId18"/>
    <p:sldId id="282" r:id="rId19"/>
    <p:sldId id="290" r:id="rId20"/>
    <p:sldId id="291" r:id="rId21"/>
    <p:sldId id="287" r:id="rId22"/>
    <p:sldId id="283" r:id="rId23"/>
    <p:sldId id="292" r:id="rId24"/>
    <p:sldId id="294" r:id="rId25"/>
    <p:sldId id="296" r:id="rId26"/>
    <p:sldId id="297" r:id="rId27"/>
    <p:sldId id="301" r:id="rId28"/>
    <p:sldId id="302" r:id="rId29"/>
    <p:sldId id="298" r:id="rId30"/>
    <p:sldId id="304"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Pratt, Morgan R." initials="PMR" lastIdx="2" clrIdx="0">
    <p:extLst>
      <p:ext uri="{19B8F6BF-5375-455C-9EA6-DF929625EA0E}">
        <p15:presenceInfo xmlns:p15="http://schemas.microsoft.com/office/powerpoint/2012/main" userId="S-1-5-21-1390067357-1383384898-725345543-39474" providerId="AD"/>
      </p:ext>
    </p:extLst>
  </p:cmAuthor>
  <p:cmAuthor id="3" name="Jesse Moore" initials="JM" lastIdx="15" clrIdx="1">
    <p:extLst>
      <p:ext uri="{19B8F6BF-5375-455C-9EA6-DF929625EA0E}">
        <p15:presenceInfo xmlns:p15="http://schemas.microsoft.com/office/powerpoint/2012/main" userId="S-1-5-21-634463116-808780644-930774774-82072" providerId="AD"/>
      </p:ext>
    </p:extLst>
  </p:cmAuthor>
  <p:cmAuthor id="4" name="Bresler, Matthew S" initials="BMS" lastIdx="15" clrIdx="2">
    <p:extLst>
      <p:ext uri="{19B8F6BF-5375-455C-9EA6-DF929625EA0E}">
        <p15:presenceInfo xmlns:p15="http://schemas.microsoft.com/office/powerpoint/2012/main" userId="S::matthew.bresler@med.uvm.edu::87d8c34f-57c5-4d41-911f-298e06da9e36" providerId="AD"/>
      </p:ext>
    </p:extLst>
  </p:cmAuthor>
  <p:cmAuthor id="5" name="Lopez, Nelly K" initials="LNK" lastIdx="1" clrIdx="3">
    <p:extLst>
      <p:ext uri="{19B8F6BF-5375-455C-9EA6-DF929625EA0E}">
        <p15:presenceInfo xmlns:p15="http://schemas.microsoft.com/office/powerpoint/2012/main" userId="S-1-5-21-1390067357-1383384898-725345543-529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777"/>
    <a:srgbClr val="6AA34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19" autoAdjust="0"/>
    <p:restoredTop sz="80698" autoAdjust="0"/>
  </p:normalViewPr>
  <p:slideViewPr>
    <p:cSldViewPr snapToGrid="0">
      <p:cViewPr varScale="1">
        <p:scale>
          <a:sx n="89" d="100"/>
          <a:sy n="89" d="100"/>
        </p:scale>
        <p:origin x="144" y="90"/>
      </p:cViewPr>
      <p:guideLst/>
    </p:cSldViewPr>
  </p:slideViewPr>
  <p:notesTextViewPr>
    <p:cViewPr>
      <p:scale>
        <a:sx n="1" d="1"/>
        <a:sy n="1" d="1"/>
      </p:scale>
      <p:origin x="0" y="-13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DD6AB-6952-44D6-A5AC-D833490E0DFF}" type="datetimeFigureOut">
              <a:rPr lang="en-US" smtClean="0"/>
              <a:t>12/13/2019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4B8DC-D06E-490F-A920-E53A1A020E1E}" type="slidenum">
              <a:rPr lang="en-US" smtClean="0"/>
              <a:t>‹#›</a:t>
            </a:fld>
            <a:endParaRPr lang="en-US"/>
          </a:p>
        </p:txBody>
      </p:sp>
    </p:spTree>
    <p:extLst>
      <p:ext uri="{BB962C8B-B14F-4D97-AF65-F5344CB8AC3E}">
        <p14:creationId xmlns:p14="http://schemas.microsoft.com/office/powerpoint/2010/main" val="85561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med.uvm.edu/groups/al/SOPs/SOP%20Final%207-19%20Case-Based%20Learning.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med.uvm.edu/groups/al/FacultyResources/A%20Guide%20to%20Writing%20Learning%20Objectives%20at%20LCOM%207-18.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template is designed to:</a:t>
            </a:r>
          </a:p>
          <a:p>
            <a:pPr marL="171450" indent="-171450" algn="l">
              <a:buFont typeface="Arial" panose="020B0604020202020204" pitchFamily="34" charset="0"/>
              <a:buChar char="•"/>
            </a:pPr>
            <a:r>
              <a:rPr lang="en-US" dirty="0"/>
              <a:t>encourage consistent delivery of curriculum</a:t>
            </a:r>
          </a:p>
          <a:p>
            <a:pPr marL="171450" indent="-171450" algn="l">
              <a:buFont typeface="Arial" panose="020B0604020202020204" pitchFamily="34" charset="0"/>
              <a:buChar char="•"/>
            </a:pPr>
            <a:r>
              <a:rPr lang="en-US" dirty="0"/>
              <a:t>create clear expectations</a:t>
            </a:r>
          </a:p>
          <a:p>
            <a:pPr marL="171450" indent="-171450" algn="l">
              <a:buFont typeface="Arial" panose="020B0604020202020204" pitchFamily="34" charset="0"/>
              <a:buChar char="•"/>
            </a:pPr>
            <a:r>
              <a:rPr lang="en-US" dirty="0"/>
              <a:t>keep everyone on track in class</a:t>
            </a:r>
          </a:p>
          <a:p>
            <a:pPr marL="171450" indent="-171450" algn="l">
              <a:buFont typeface="Arial" panose="020B0604020202020204" pitchFamily="34" charset="0"/>
              <a:buChar char="•"/>
            </a:pPr>
            <a:r>
              <a:rPr lang="en-US" dirty="0"/>
              <a:t>highlight key teaching points</a:t>
            </a:r>
          </a:p>
          <a:p>
            <a:pPr marL="171450" indent="-171450" algn="l">
              <a:buFont typeface="Arial" panose="020B0604020202020204" pitchFamily="34" charset="0"/>
              <a:buChar char="•"/>
            </a:pPr>
            <a:r>
              <a:rPr lang="en-US" dirty="0"/>
              <a:t>ensure materials are ADA accessible</a:t>
            </a:r>
          </a:p>
          <a:p>
            <a:pPr marL="171450" indent="-171450" algn="l">
              <a:buFont typeface="Arial" panose="020B0604020202020204" pitchFamily="34" charset="0"/>
              <a:buChar char="•"/>
            </a:pPr>
            <a:endParaRPr lang="en-US" dirty="0"/>
          </a:p>
          <a:p>
            <a:pPr marL="0" indent="0" algn="l">
              <a:buFont typeface="Arial" panose="020B0604020202020204" pitchFamily="34" charset="0"/>
              <a:buNone/>
            </a:pPr>
            <a:r>
              <a:rPr lang="en-US" dirty="0"/>
              <a:t>Faculty can modify this template, or provide slides to the Curriculum Team (</a:t>
            </a:r>
            <a:r>
              <a:rPr lang="en-US" b="1" dirty="0"/>
              <a:t>activelearning@med.uvm.edu</a:t>
            </a:r>
            <a:r>
              <a:rPr lang="en-US" dirty="0"/>
              <a:t>) for formatting</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Note the visible title at the top of every slide, and the limited amount of information presented at once.</a:t>
            </a:r>
          </a:p>
        </p:txBody>
      </p:sp>
      <p:sp>
        <p:nvSpPr>
          <p:cNvPr id="4" name="Slide Number Placeholder 3"/>
          <p:cNvSpPr>
            <a:spLocks noGrp="1"/>
          </p:cNvSpPr>
          <p:nvPr>
            <p:ph type="sldNum" sz="quarter" idx="5"/>
          </p:nvPr>
        </p:nvSpPr>
        <p:spPr/>
        <p:txBody>
          <a:bodyPr/>
          <a:lstStyle/>
          <a:p>
            <a:fld id="{AA74B8DC-D06E-490F-A920-E53A1A020E1E}" type="slidenum">
              <a:rPr lang="en-US" smtClean="0"/>
              <a:t>1</a:t>
            </a:fld>
            <a:endParaRPr lang="en-US"/>
          </a:p>
        </p:txBody>
      </p:sp>
    </p:spTree>
    <p:extLst>
      <p:ext uri="{BB962C8B-B14F-4D97-AF65-F5344CB8AC3E}">
        <p14:creationId xmlns:p14="http://schemas.microsoft.com/office/powerpoint/2010/main" val="206247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“Slides 10-12 from Garth Garrison, MD and David Kaminsky, MD.</a:t>
            </a:r>
            <a:r>
              <a:rPr lang="en-US" b="1" baseline="0" dirty="0"/>
              <a:t> - </a:t>
            </a:r>
            <a:r>
              <a:rPr lang="en-US" b="1" dirty="0"/>
              <a:t> CRR course faculty” </a:t>
            </a:r>
          </a:p>
          <a:p>
            <a:endParaRPr lang="en-US" dirty="0"/>
          </a:p>
          <a:p>
            <a:r>
              <a:rPr lang="en-US" dirty="0"/>
              <a:t>- Slides 10-24 would be used for a case-based learning session. The SOP is located at </a:t>
            </a:r>
            <a:r>
              <a:rPr lang="en-US" dirty="0">
                <a:hlinkClick r:id="rId3"/>
              </a:rPr>
              <a:t>https://commons.med.uvm.edu/groups/al/SOPs/SOP%20Final%207-19%20Case-Based%20Learning.pdf</a:t>
            </a:r>
            <a:endParaRPr lang="en-US" dirty="0"/>
          </a:p>
          <a:p>
            <a:endParaRPr lang="en-US" dirty="0"/>
          </a:p>
          <a:p>
            <a:pPr marL="171450" indent="-171450">
              <a:buFontTx/>
              <a:buChar char="-"/>
            </a:pPr>
            <a:r>
              <a:rPr lang="en-US" dirty="0" smtClean="0"/>
              <a:t>This </a:t>
            </a:r>
            <a:r>
              <a:rPr lang="en-US" dirty="0"/>
              <a:t>slide is useful because it introduces the case and provides information needed on one slide, rather than requiring multiple slides to present one case vignette. The question stem could also be used for subsequent questions about the same case</a:t>
            </a:r>
            <a:r>
              <a:rPr lang="en-US" dirty="0" smtClean="0"/>
              <a:t>.</a:t>
            </a:r>
          </a:p>
          <a:p>
            <a:pPr marL="171450" indent="-171450">
              <a:buFontTx/>
              <a:buChar char="-"/>
            </a:pPr>
            <a:endParaRPr lang="en-US" dirty="0" smtClean="0"/>
          </a:p>
          <a:p>
            <a:pPr marL="171450" indent="-171450">
              <a:buFontTx/>
              <a:buChar char="-"/>
            </a:pPr>
            <a:r>
              <a:rPr lang="en-US" b="1" dirty="0" smtClean="0"/>
              <a:t>Timer duration:</a:t>
            </a:r>
            <a:r>
              <a:rPr lang="en-US" b="1" baseline="0" dirty="0" smtClean="0"/>
              <a:t> 30 seconds (00:30 seconds)</a:t>
            </a:r>
            <a:endParaRPr lang="en-US" b="1" dirty="0"/>
          </a:p>
        </p:txBody>
      </p:sp>
      <p:sp>
        <p:nvSpPr>
          <p:cNvPr id="4" name="Slide Number Placeholder 3"/>
          <p:cNvSpPr>
            <a:spLocks noGrp="1"/>
          </p:cNvSpPr>
          <p:nvPr>
            <p:ph type="sldNum" sz="quarter" idx="5"/>
          </p:nvPr>
        </p:nvSpPr>
        <p:spPr/>
        <p:txBody>
          <a:bodyPr/>
          <a:lstStyle/>
          <a:p>
            <a:fld id="{AA74B8DC-D06E-490F-A920-E53A1A020E1E}" type="slidenum">
              <a:rPr lang="en-US" smtClean="0"/>
              <a:t>10</a:t>
            </a:fld>
            <a:endParaRPr lang="en-US"/>
          </a:p>
        </p:txBody>
      </p:sp>
    </p:spTree>
    <p:extLst>
      <p:ext uri="{BB962C8B-B14F-4D97-AF65-F5344CB8AC3E}">
        <p14:creationId xmlns:p14="http://schemas.microsoft.com/office/powerpoint/2010/main" val="375049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concept slide that is used during the explanation for the previous question. A concept slide is concise (not busy) and easy to understand. Images and text for concept slides may be taken from the pre-session materials, from other sources, or may be original work. </a:t>
            </a:r>
          </a:p>
          <a:p>
            <a:endParaRPr lang="en-US" dirty="0"/>
          </a:p>
          <a:p>
            <a:r>
              <a:rPr lang="en-US" dirty="0"/>
              <a:t>If outside sources are used, they should be cited appropriately. Contact active.learning@med.uvm.edu for citation support.</a:t>
            </a:r>
          </a:p>
        </p:txBody>
      </p:sp>
      <p:sp>
        <p:nvSpPr>
          <p:cNvPr id="4" name="Slide Number Placeholder 3"/>
          <p:cNvSpPr>
            <a:spLocks noGrp="1"/>
          </p:cNvSpPr>
          <p:nvPr>
            <p:ph type="sldNum" sz="quarter" idx="5"/>
          </p:nvPr>
        </p:nvSpPr>
        <p:spPr/>
        <p:txBody>
          <a:bodyPr/>
          <a:lstStyle/>
          <a:p>
            <a:fld id="{AA74B8DC-D06E-490F-A920-E53A1A020E1E}" type="slidenum">
              <a:rPr lang="en-US" smtClean="0"/>
              <a:t>11</a:t>
            </a:fld>
            <a:endParaRPr lang="en-US"/>
          </a:p>
        </p:txBody>
      </p:sp>
    </p:spTree>
    <p:extLst>
      <p:ext uri="{BB962C8B-B14F-4D97-AF65-F5344CB8AC3E}">
        <p14:creationId xmlns:p14="http://schemas.microsoft.com/office/powerpoint/2010/main" val="1525176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a concept slide. The title at the top gives the topic or concept covered. The green callout box at the bottom indicates the take-home point.</a:t>
            </a:r>
          </a:p>
        </p:txBody>
      </p:sp>
      <p:sp>
        <p:nvSpPr>
          <p:cNvPr id="4" name="Slide Number Placeholder 3"/>
          <p:cNvSpPr>
            <a:spLocks noGrp="1"/>
          </p:cNvSpPr>
          <p:nvPr>
            <p:ph type="sldNum" sz="quarter" idx="5"/>
          </p:nvPr>
        </p:nvSpPr>
        <p:spPr/>
        <p:txBody>
          <a:bodyPr/>
          <a:lstStyle/>
          <a:p>
            <a:fld id="{AA74B8DC-D06E-490F-A920-E53A1A020E1E}" type="slidenum">
              <a:rPr lang="en-US" smtClean="0"/>
              <a:t>12</a:t>
            </a:fld>
            <a:endParaRPr lang="en-US"/>
          </a:p>
        </p:txBody>
      </p:sp>
    </p:spTree>
    <p:extLst>
      <p:ext uri="{BB962C8B-B14F-4D97-AF65-F5344CB8AC3E}">
        <p14:creationId xmlns:p14="http://schemas.microsoft.com/office/powerpoint/2010/main" val="3089008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“Slides 13-14 from David Kaminsky, MD.</a:t>
            </a:r>
            <a:r>
              <a:rPr lang="en-US" b="1" baseline="0" dirty="0"/>
              <a:t> - </a:t>
            </a:r>
            <a:r>
              <a:rPr lang="en-US" b="1" dirty="0"/>
              <a:t>CRR course faculty” </a:t>
            </a:r>
          </a:p>
          <a:p>
            <a:endParaRPr lang="en-US" altLang="en-US" dirty="0">
              <a:latin typeface="Times New Roman" panose="02020603050405020304" pitchFamily="18" charset="0"/>
            </a:endParaRPr>
          </a:p>
          <a:p>
            <a:pPr marL="171450" indent="-171450">
              <a:buFontTx/>
              <a:buChar char="-"/>
            </a:pPr>
            <a:r>
              <a:rPr lang="en-US" altLang="en-US" dirty="0" smtClean="0">
                <a:latin typeface="Times New Roman" panose="02020603050405020304" pitchFamily="18" charset="0"/>
              </a:rPr>
              <a:t>This </a:t>
            </a:r>
            <a:r>
              <a:rPr lang="en-US" altLang="en-US" dirty="0">
                <a:latin typeface="Times New Roman" panose="02020603050405020304" pitchFamily="18" charset="0"/>
              </a:rPr>
              <a:t>is another example of a concept slide. This slide includes the original question, and explains the correct and incorrect responses. This slide is effective because it provides a visual cue for people with hearing loss, and helps all learners in a big, noisy classroom to know which answer is correct</a:t>
            </a:r>
            <a:r>
              <a:rPr lang="en-US" altLang="en-US" dirty="0" smtClean="0">
                <a:latin typeface="Times New Roman" panose="02020603050405020304" pitchFamily="18" charset="0"/>
              </a:rPr>
              <a:t>.</a:t>
            </a:r>
          </a:p>
          <a:p>
            <a:pPr marL="171450" indent="-171450">
              <a:buFontTx/>
              <a:buChar char="-"/>
            </a:pPr>
            <a:endParaRPr lang="en-US" altLang="en-US" dirty="0" smtClean="0">
              <a:latin typeface="Times New Roman" panose="02020603050405020304" pitchFamily="18" charset="0"/>
            </a:endParaRPr>
          </a:p>
          <a:p>
            <a:pPr marL="171450" indent="-171450">
              <a:buFontTx/>
              <a:buChar char="-"/>
            </a:pPr>
            <a:r>
              <a:rPr lang="en-US" altLang="en-US" b="1" dirty="0" smtClean="0">
                <a:latin typeface="Times New Roman" panose="02020603050405020304" pitchFamily="18" charset="0"/>
              </a:rPr>
              <a:t>Timer duration: 45 seconds (00:45 seconds)</a:t>
            </a:r>
            <a:endParaRPr lang="en-US" altLang="en-US" b="1" dirty="0">
              <a:latin typeface="Times New Roman" panose="02020603050405020304" pitchFamily="18" charset="0"/>
            </a:endParaRPr>
          </a:p>
        </p:txBody>
      </p:sp>
      <p:sp>
        <p:nvSpPr>
          <p:cNvPr id="6041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951908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rPr>
              <a:t>This concept slide presents information with only a title and a visual component. </a:t>
            </a:r>
          </a:p>
        </p:txBody>
      </p:sp>
    </p:spTree>
    <p:extLst>
      <p:ext uri="{BB962C8B-B14F-4D97-AF65-F5344CB8AC3E}">
        <p14:creationId xmlns:p14="http://schemas.microsoft.com/office/powerpoint/2010/main" val="2277790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“Slides 15-17 from Christina Wojewoda, MD.</a:t>
            </a:r>
            <a:r>
              <a:rPr lang="en-US" b="1" baseline="0" dirty="0"/>
              <a:t> -</a:t>
            </a:r>
            <a:r>
              <a:rPr lang="en-US" b="1" dirty="0"/>
              <a:t> HDRH course faculty” </a:t>
            </a:r>
          </a:p>
          <a:p>
            <a:endParaRPr lang="en-US" dirty="0"/>
          </a:p>
          <a:p>
            <a:r>
              <a:rPr lang="en-US" dirty="0"/>
              <a:t>- These three slides present a case, a multiple choice case question with a timer, and an image-based multiple choice question. </a:t>
            </a:r>
          </a:p>
        </p:txBody>
      </p:sp>
      <p:sp>
        <p:nvSpPr>
          <p:cNvPr id="4" name="Slide Number Placeholder 3"/>
          <p:cNvSpPr>
            <a:spLocks noGrp="1"/>
          </p:cNvSpPr>
          <p:nvPr>
            <p:ph type="sldNum" sz="quarter" idx="5"/>
          </p:nvPr>
        </p:nvSpPr>
        <p:spPr/>
        <p:txBody>
          <a:bodyPr/>
          <a:lstStyle/>
          <a:p>
            <a:fld id="{AA74B8DC-D06E-490F-A920-E53A1A020E1E}" type="slidenum">
              <a:rPr lang="en-US" smtClean="0"/>
              <a:t>15</a:t>
            </a:fld>
            <a:endParaRPr lang="en-US"/>
          </a:p>
        </p:txBody>
      </p:sp>
    </p:spTree>
    <p:extLst>
      <p:ext uri="{BB962C8B-B14F-4D97-AF65-F5344CB8AC3E}">
        <p14:creationId xmlns:p14="http://schemas.microsoft.com/office/powerpoint/2010/main" val="407006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Timer duration: 1 minute (01:00 seconds)</a:t>
            </a:r>
            <a:endParaRPr lang="en-US" b="1" dirty="0"/>
          </a:p>
        </p:txBody>
      </p:sp>
      <p:sp>
        <p:nvSpPr>
          <p:cNvPr id="4" name="Slide Number Placeholder 3"/>
          <p:cNvSpPr>
            <a:spLocks noGrp="1"/>
          </p:cNvSpPr>
          <p:nvPr>
            <p:ph type="sldNum" sz="quarter" idx="10"/>
          </p:nvPr>
        </p:nvSpPr>
        <p:spPr/>
        <p:txBody>
          <a:bodyPr/>
          <a:lstStyle/>
          <a:p>
            <a:fld id="{AA74B8DC-D06E-490F-A920-E53A1A020E1E}" type="slidenum">
              <a:rPr lang="en-US" smtClean="0"/>
              <a:t>16</a:t>
            </a:fld>
            <a:endParaRPr lang="en-US"/>
          </a:p>
        </p:txBody>
      </p:sp>
    </p:spTree>
    <p:extLst>
      <p:ext uri="{BB962C8B-B14F-4D97-AF65-F5344CB8AC3E}">
        <p14:creationId xmlns:p14="http://schemas.microsoft.com/office/powerpoint/2010/main" val="232412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example of a multi step question and building bridges between clinical and basic science.</a:t>
            </a:r>
          </a:p>
        </p:txBody>
      </p:sp>
      <p:sp>
        <p:nvSpPr>
          <p:cNvPr id="4" name="Slide Number Placeholder 3"/>
          <p:cNvSpPr>
            <a:spLocks noGrp="1"/>
          </p:cNvSpPr>
          <p:nvPr>
            <p:ph type="sldNum" sz="quarter" idx="5"/>
          </p:nvPr>
        </p:nvSpPr>
        <p:spPr/>
        <p:txBody>
          <a:bodyPr/>
          <a:lstStyle/>
          <a:p>
            <a:fld id="{AA74B8DC-D06E-490F-A920-E53A1A020E1E}" type="slidenum">
              <a:rPr lang="en-US" smtClean="0"/>
              <a:t>17</a:t>
            </a:fld>
            <a:endParaRPr lang="en-US"/>
          </a:p>
        </p:txBody>
      </p:sp>
    </p:spTree>
    <p:extLst>
      <p:ext uri="{BB962C8B-B14F-4D97-AF65-F5344CB8AC3E}">
        <p14:creationId xmlns:p14="http://schemas.microsoft.com/office/powerpoint/2010/main" val="2324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18-22 from Alissa Thomas, MD. and </a:t>
            </a:r>
            <a:r>
              <a:rPr lang="en-US" b="1" dirty="0" err="1"/>
              <a:t>Argirios</a:t>
            </a:r>
            <a:r>
              <a:rPr lang="en-US" b="1" dirty="0"/>
              <a:t> </a:t>
            </a:r>
            <a:r>
              <a:rPr lang="en-US" b="1" dirty="0" err="1"/>
              <a:t>Moustakas</a:t>
            </a:r>
            <a:r>
              <a:rPr lang="en-US" b="1" dirty="0"/>
              <a:t>, MD. - Neural Science course faculty” </a:t>
            </a:r>
          </a:p>
          <a:p>
            <a:endParaRPr lang="en-US" dirty="0"/>
          </a:p>
          <a:p>
            <a:r>
              <a:rPr lang="en-US" dirty="0"/>
              <a:t>- These five slides present a case, and include open-ended, time-bound discussion questions. Concept slides and a slide with a key teaching point conclude this series. </a:t>
            </a:r>
          </a:p>
          <a:p>
            <a:endParaRPr lang="en-US" dirty="0"/>
          </a:p>
          <a:p>
            <a:r>
              <a:rPr lang="en-US" dirty="0"/>
              <a:t>- In a student version of these slides, the discussion points and key teaching point would </a:t>
            </a:r>
            <a:r>
              <a:rPr lang="en-US" i="1" dirty="0"/>
              <a:t>not</a:t>
            </a:r>
            <a:r>
              <a:rPr lang="en-US" dirty="0"/>
              <a:t> be included.  The Curriculum</a:t>
            </a:r>
            <a:r>
              <a:rPr lang="en-US" baseline="0" dirty="0"/>
              <a:t> Team can help you create a student version of your materials (</a:t>
            </a:r>
            <a:r>
              <a:rPr lang="en-US" b="1" baseline="0" dirty="0"/>
              <a:t>activelearning@med.uvm.edu</a:t>
            </a:r>
            <a:r>
              <a:rPr lang="en-US" b="0" baseline="0" dirty="0"/>
              <a:t>)</a:t>
            </a:r>
            <a:endParaRPr lang="en-US" dirty="0"/>
          </a:p>
        </p:txBody>
      </p:sp>
      <p:sp>
        <p:nvSpPr>
          <p:cNvPr id="4" name="Slide Number Placeholder 3"/>
          <p:cNvSpPr>
            <a:spLocks noGrp="1"/>
          </p:cNvSpPr>
          <p:nvPr>
            <p:ph type="sldNum" sz="quarter" idx="5"/>
          </p:nvPr>
        </p:nvSpPr>
        <p:spPr/>
        <p:txBody>
          <a:bodyPr/>
          <a:lstStyle/>
          <a:p>
            <a:fld id="{AA74B8DC-D06E-490F-A920-E53A1A020E1E}" type="slidenum">
              <a:rPr lang="en-US" smtClean="0"/>
              <a:t>18</a:t>
            </a:fld>
            <a:endParaRPr lang="en-US"/>
          </a:p>
        </p:txBody>
      </p:sp>
    </p:spTree>
    <p:extLst>
      <p:ext uri="{BB962C8B-B14F-4D97-AF65-F5344CB8AC3E}">
        <p14:creationId xmlns:p14="http://schemas.microsoft.com/office/powerpoint/2010/main" val="3273781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Timer duration:</a:t>
            </a:r>
            <a:r>
              <a:rPr lang="en-US" b="1" baseline="0" dirty="0" smtClean="0"/>
              <a:t> 2 minutes (02:00 seconds)</a:t>
            </a:r>
            <a:endParaRPr lang="en-US" b="1" dirty="0"/>
          </a:p>
        </p:txBody>
      </p:sp>
      <p:sp>
        <p:nvSpPr>
          <p:cNvPr id="4" name="Slide Number Placeholder 3"/>
          <p:cNvSpPr>
            <a:spLocks noGrp="1"/>
          </p:cNvSpPr>
          <p:nvPr>
            <p:ph type="sldNum" sz="quarter" idx="10"/>
          </p:nvPr>
        </p:nvSpPr>
        <p:spPr/>
        <p:txBody>
          <a:bodyPr/>
          <a:lstStyle/>
          <a:p>
            <a:fld id="{AA74B8DC-D06E-490F-A920-E53A1A020E1E}" type="slidenum">
              <a:rPr lang="en-US" smtClean="0"/>
              <a:t>19</a:t>
            </a:fld>
            <a:endParaRPr lang="en-US"/>
          </a:p>
        </p:txBody>
      </p:sp>
    </p:spTree>
    <p:extLst>
      <p:ext uri="{BB962C8B-B14F-4D97-AF65-F5344CB8AC3E}">
        <p14:creationId xmlns:p14="http://schemas.microsoft.com/office/powerpoint/2010/main" val="10330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should be consistent with our Guide to Writing Learning Objectives at the LCOM. </a:t>
            </a:r>
          </a:p>
          <a:p>
            <a:r>
              <a:rPr lang="en-US" dirty="0">
                <a:hlinkClick r:id="rId3"/>
              </a:rPr>
              <a:t>https://commons.med.uvm.edu/groups/al/FacultyResources/A%20Guide%20to%20Writing%20Learning%20Objectives%20at%20LCOM%207-18.pdf</a:t>
            </a:r>
            <a:endParaRPr lang="en-US" dirty="0"/>
          </a:p>
        </p:txBody>
      </p:sp>
      <p:sp>
        <p:nvSpPr>
          <p:cNvPr id="4" name="Slide Number Placeholder 3"/>
          <p:cNvSpPr>
            <a:spLocks noGrp="1"/>
          </p:cNvSpPr>
          <p:nvPr>
            <p:ph type="sldNum" sz="quarter" idx="5"/>
          </p:nvPr>
        </p:nvSpPr>
        <p:spPr/>
        <p:txBody>
          <a:bodyPr/>
          <a:lstStyle/>
          <a:p>
            <a:fld id="{AA74B8DC-D06E-490F-A920-E53A1A020E1E}" type="slidenum">
              <a:rPr lang="en-US" smtClean="0"/>
              <a:t>2</a:t>
            </a:fld>
            <a:endParaRPr lang="en-US"/>
          </a:p>
        </p:txBody>
      </p:sp>
    </p:spTree>
    <p:extLst>
      <p:ext uri="{BB962C8B-B14F-4D97-AF65-F5344CB8AC3E}">
        <p14:creationId xmlns:p14="http://schemas.microsoft.com/office/powerpoint/2010/main" val="2444554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6408A7-9C2D-CB44-AEF7-FB3A28D4C475}" type="slidenum">
              <a:rPr lang="en-US" smtClean="0"/>
              <a:t>20</a:t>
            </a:fld>
            <a:endParaRPr lang="en-US"/>
          </a:p>
        </p:txBody>
      </p:sp>
    </p:spTree>
    <p:extLst>
      <p:ext uri="{BB962C8B-B14F-4D97-AF65-F5344CB8AC3E}">
        <p14:creationId xmlns:p14="http://schemas.microsoft.com/office/powerpoint/2010/main" val="1841865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74B8DC-D06E-490F-A920-E53A1A020E1E}" type="slidenum">
              <a:rPr lang="en-US" smtClean="0"/>
              <a:t>21</a:t>
            </a:fld>
            <a:endParaRPr lang="en-US"/>
          </a:p>
        </p:txBody>
      </p:sp>
    </p:spTree>
    <p:extLst>
      <p:ext uri="{BB962C8B-B14F-4D97-AF65-F5344CB8AC3E}">
        <p14:creationId xmlns:p14="http://schemas.microsoft.com/office/powerpoint/2010/main" val="1612570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 23 -24 from Patricia </a:t>
            </a:r>
            <a:r>
              <a:rPr lang="en-US" b="1" dirty="0" err="1"/>
              <a:t>Prelock</a:t>
            </a:r>
            <a:r>
              <a:rPr lang="en-US" b="1" dirty="0"/>
              <a:t> and Michael </a:t>
            </a:r>
            <a:r>
              <a:rPr lang="en-US" b="1" dirty="0" err="1"/>
              <a:t>Cannizzaro</a:t>
            </a:r>
            <a:r>
              <a:rPr lang="en-US" b="1" baseline="0" dirty="0"/>
              <a:t> - </a:t>
            </a:r>
            <a:r>
              <a:rPr lang="en-US" b="1" dirty="0"/>
              <a:t>Neural Science course faculty” </a:t>
            </a:r>
          </a:p>
          <a:p>
            <a:endParaRPr lang="en-US" dirty="0"/>
          </a:p>
          <a:p>
            <a:r>
              <a:rPr lang="en-US" dirty="0"/>
              <a:t>These </a:t>
            </a:r>
            <a:r>
              <a:rPr lang="en-US" dirty="0" smtClean="0"/>
              <a:t>two </a:t>
            </a:r>
            <a:r>
              <a:rPr lang="en-US" dirty="0"/>
              <a:t>slides present an opportunity for student to engage with the content through timed discussion and video. </a:t>
            </a:r>
            <a:endParaRPr lang="en-US" dirty="0" smtClean="0"/>
          </a:p>
          <a:p>
            <a:endParaRPr lang="en-US" dirty="0" smtClean="0"/>
          </a:p>
          <a:p>
            <a:r>
              <a:rPr lang="en-US" b="1" dirty="0" smtClean="0"/>
              <a:t>Timer duration: 2.5 minutes (02:30 seconds)</a:t>
            </a:r>
            <a:endParaRPr lang="en-US" b="1" dirty="0"/>
          </a:p>
        </p:txBody>
      </p:sp>
      <p:sp>
        <p:nvSpPr>
          <p:cNvPr id="4" name="Slide Number Placeholder 3"/>
          <p:cNvSpPr>
            <a:spLocks noGrp="1"/>
          </p:cNvSpPr>
          <p:nvPr>
            <p:ph type="sldNum" sz="quarter" idx="5"/>
          </p:nvPr>
        </p:nvSpPr>
        <p:spPr/>
        <p:txBody>
          <a:bodyPr/>
          <a:lstStyle/>
          <a:p>
            <a:fld id="{AA74B8DC-D06E-490F-A920-E53A1A020E1E}" type="slidenum">
              <a:rPr lang="en-US" smtClean="0"/>
              <a:t>23</a:t>
            </a:fld>
            <a:endParaRPr lang="en-US"/>
          </a:p>
        </p:txBody>
      </p:sp>
    </p:spTree>
    <p:extLst>
      <p:ext uri="{BB962C8B-B14F-4D97-AF65-F5344CB8AC3E}">
        <p14:creationId xmlns:p14="http://schemas.microsoft.com/office/powerpoint/2010/main" val="3453818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should be closed captioned for people with hearing loss. Videos need to be shared </a:t>
            </a:r>
            <a:r>
              <a:rPr lang="en-US" u="sng" dirty="0"/>
              <a:t>at least 2 weeks </a:t>
            </a:r>
            <a:r>
              <a:rPr lang="en-US" dirty="0"/>
              <a:t>ahead of time with </a:t>
            </a:r>
            <a:r>
              <a:rPr lang="en-US" b="1" dirty="0"/>
              <a:t>active.learning@med.uvm.edu </a:t>
            </a:r>
            <a:r>
              <a:rPr lang="en-US" b="0" dirty="0"/>
              <a:t>so closed</a:t>
            </a:r>
            <a:r>
              <a:rPr lang="en-US" b="0" baseline="0" dirty="0"/>
              <a:t> captioning can be completed in time for the session.</a:t>
            </a:r>
            <a:endParaRPr lang="en-US" b="1" dirty="0"/>
          </a:p>
          <a:p>
            <a:endParaRPr lang="en-US" dirty="0"/>
          </a:p>
          <a:p>
            <a:r>
              <a:rPr lang="en-US" dirty="0"/>
              <a:t>Embedded videos allow students to engage with content using both text and audiovisual inputs, which promotes learning. If you want to see the</a:t>
            </a:r>
            <a:r>
              <a:rPr lang="en-US" baseline="0" dirty="0"/>
              <a:t> captions of the video, copy and paste this link</a:t>
            </a:r>
            <a:r>
              <a:rPr lang="en-US" baseline="0" dirty="0" smtClean="0"/>
              <a:t>: </a:t>
            </a:r>
            <a:r>
              <a:rPr lang="en-US" b="1" baseline="0" dirty="0" smtClean="0"/>
              <a:t>file</a:t>
            </a:r>
            <a:r>
              <a:rPr lang="en-US" b="1" baseline="0" dirty="0"/>
              <a:t>:///H:/Active%20Learning%20Resources/Case%202.2%20captions/Case%202.2%20captions.html</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Timer duration: 1 minutes (01:00 seconds)</a:t>
            </a:r>
          </a:p>
          <a:p>
            <a:endParaRPr lang="en-US" baseline="0" dirty="0"/>
          </a:p>
          <a:p>
            <a:endParaRPr lang="en-US" dirty="0"/>
          </a:p>
        </p:txBody>
      </p:sp>
      <p:sp>
        <p:nvSpPr>
          <p:cNvPr id="4" name="Slide Number Placeholder 3"/>
          <p:cNvSpPr>
            <a:spLocks noGrp="1"/>
          </p:cNvSpPr>
          <p:nvPr>
            <p:ph type="sldNum" sz="quarter" idx="5"/>
          </p:nvPr>
        </p:nvSpPr>
        <p:spPr/>
        <p:txBody>
          <a:bodyPr/>
          <a:lstStyle/>
          <a:p>
            <a:fld id="{AA74B8DC-D06E-490F-A920-E53A1A020E1E}" type="slidenum">
              <a:rPr lang="en-US" smtClean="0"/>
              <a:t>24</a:t>
            </a:fld>
            <a:endParaRPr lang="en-US"/>
          </a:p>
        </p:txBody>
      </p:sp>
    </p:spTree>
    <p:extLst>
      <p:ext uri="{BB962C8B-B14F-4D97-AF65-F5344CB8AC3E}">
        <p14:creationId xmlns:p14="http://schemas.microsoft.com/office/powerpoint/2010/main" val="30946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“Slides 25-28 from William Hopkins, MD. </a:t>
            </a:r>
            <a:r>
              <a:rPr lang="en-US" b="1" dirty="0" err="1"/>
              <a:t>FoCS</a:t>
            </a:r>
            <a:r>
              <a:rPr lang="en-US" b="1" dirty="0"/>
              <a:t>/CRR course faculty” </a:t>
            </a:r>
          </a:p>
          <a:p>
            <a:endParaRPr lang="en-US" dirty="0"/>
          </a:p>
          <a:p>
            <a:pPr marL="171450" indent="-171450">
              <a:buFontTx/>
              <a:buChar char="-"/>
            </a:pPr>
            <a:r>
              <a:rPr lang="en-US" dirty="0"/>
              <a:t>Slides 25-29 would be used for Workshop. The SOP is located at https://commons.med.uvm.edu/groups/al/SOPs/SOP%20Final%207-19%20Workshop.pdf</a:t>
            </a:r>
          </a:p>
          <a:p>
            <a:pPr marL="171450" indent="-171450">
              <a:buFontTx/>
              <a:buChar char="-"/>
            </a:pPr>
            <a:endParaRPr lang="en-US" dirty="0"/>
          </a:p>
          <a:p>
            <a:r>
              <a:rPr lang="en-US" dirty="0"/>
              <a:t>- Workshop activities vary, but are not case-based. This slide includes visual instructions, a timer, and a question. Note that students can choose how to “sketch and describe.” Allowing choice empowers students to select a preferred tool to answer this question.</a:t>
            </a:r>
          </a:p>
        </p:txBody>
      </p:sp>
      <p:sp>
        <p:nvSpPr>
          <p:cNvPr id="4" name="Slide Number Placeholder 3"/>
          <p:cNvSpPr>
            <a:spLocks noGrp="1"/>
          </p:cNvSpPr>
          <p:nvPr>
            <p:ph type="sldNum" sz="quarter" idx="5"/>
          </p:nvPr>
        </p:nvSpPr>
        <p:spPr/>
        <p:txBody>
          <a:bodyPr/>
          <a:lstStyle/>
          <a:p>
            <a:fld id="{AA74B8DC-D06E-490F-A920-E53A1A020E1E}" type="slidenum">
              <a:rPr lang="en-US" smtClean="0"/>
              <a:t>25</a:t>
            </a:fld>
            <a:endParaRPr lang="en-US"/>
          </a:p>
        </p:txBody>
      </p:sp>
    </p:spTree>
    <p:extLst>
      <p:ext uri="{BB962C8B-B14F-4D97-AF65-F5344CB8AC3E}">
        <p14:creationId xmlns:p14="http://schemas.microsoft.com/office/powerpoint/2010/main" val="5263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concept slide using image and text animations.</a:t>
            </a:r>
          </a:p>
        </p:txBody>
      </p:sp>
      <p:sp>
        <p:nvSpPr>
          <p:cNvPr id="4" name="Slide Number Placeholder 3"/>
          <p:cNvSpPr>
            <a:spLocks noGrp="1"/>
          </p:cNvSpPr>
          <p:nvPr>
            <p:ph type="sldNum" sz="quarter" idx="5"/>
          </p:nvPr>
        </p:nvSpPr>
        <p:spPr/>
        <p:txBody>
          <a:bodyPr/>
          <a:lstStyle/>
          <a:p>
            <a:fld id="{AA74B8DC-D06E-490F-A920-E53A1A020E1E}" type="slidenum">
              <a:rPr lang="en-US" smtClean="0"/>
              <a:t>26</a:t>
            </a:fld>
            <a:endParaRPr lang="en-US"/>
          </a:p>
        </p:txBody>
      </p:sp>
    </p:spTree>
    <p:extLst>
      <p:ext uri="{BB962C8B-B14F-4D97-AF65-F5344CB8AC3E}">
        <p14:creationId xmlns:p14="http://schemas.microsoft.com/office/powerpoint/2010/main" val="1497128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includes written instructions, a timer, and four questions. Is three minutes enough time? Student</a:t>
            </a:r>
            <a:r>
              <a:rPr lang="en-US" baseline="0" dirty="0"/>
              <a:t> feedback on what makes an active learning session effective has been consistent about not giving too much time for a question.  When given too much time groups of students tend to lose their focus and it can be challenging to re-engage the class.</a:t>
            </a:r>
            <a:r>
              <a:rPr lang="en-US" dirty="0"/>
              <a:t> Better to give a shorter amount of time, then check with the class to see if they need more!</a:t>
            </a:r>
          </a:p>
        </p:txBody>
      </p:sp>
      <p:sp>
        <p:nvSpPr>
          <p:cNvPr id="4" name="Slide Number Placeholder 3"/>
          <p:cNvSpPr>
            <a:spLocks noGrp="1"/>
          </p:cNvSpPr>
          <p:nvPr>
            <p:ph type="sldNum" sz="quarter" idx="5"/>
          </p:nvPr>
        </p:nvSpPr>
        <p:spPr/>
        <p:txBody>
          <a:bodyPr/>
          <a:lstStyle/>
          <a:p>
            <a:fld id="{AA74B8DC-D06E-490F-A920-E53A1A020E1E}" type="slidenum">
              <a:rPr lang="en-US" smtClean="0"/>
              <a:t>27</a:t>
            </a:fld>
            <a:endParaRPr lang="en-US"/>
          </a:p>
        </p:txBody>
      </p:sp>
    </p:spTree>
    <p:extLst>
      <p:ext uri="{BB962C8B-B14F-4D97-AF65-F5344CB8AC3E}">
        <p14:creationId xmlns:p14="http://schemas.microsoft.com/office/powerpoint/2010/main" val="3557189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concept slide to inform discussion of the previous question.</a:t>
            </a:r>
          </a:p>
        </p:txBody>
      </p:sp>
      <p:sp>
        <p:nvSpPr>
          <p:cNvPr id="4" name="Slide Number Placeholder 3"/>
          <p:cNvSpPr>
            <a:spLocks noGrp="1"/>
          </p:cNvSpPr>
          <p:nvPr>
            <p:ph type="sldNum" sz="quarter" idx="5"/>
          </p:nvPr>
        </p:nvSpPr>
        <p:spPr/>
        <p:txBody>
          <a:bodyPr/>
          <a:lstStyle/>
          <a:p>
            <a:fld id="{AA74B8DC-D06E-490F-A920-E53A1A020E1E}" type="slidenum">
              <a:rPr lang="en-US" smtClean="0"/>
              <a:t>28</a:t>
            </a:fld>
            <a:endParaRPr lang="en-US"/>
          </a:p>
        </p:txBody>
      </p:sp>
    </p:spTree>
    <p:extLst>
      <p:ext uri="{BB962C8B-B14F-4D97-AF65-F5344CB8AC3E}">
        <p14:creationId xmlns:p14="http://schemas.microsoft.com/office/powerpoint/2010/main" val="3272258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from Alissa Thomas, MD. and </a:t>
            </a:r>
            <a:r>
              <a:rPr lang="en-US" sz="1200" b="1" dirty="0" err="1"/>
              <a:t>Argirios</a:t>
            </a:r>
            <a:r>
              <a:rPr lang="en-US" sz="1200" b="1" dirty="0"/>
              <a:t> </a:t>
            </a:r>
            <a:r>
              <a:rPr lang="en-US" sz="1200" b="1" dirty="0" err="1"/>
              <a:t>Moustakas</a:t>
            </a:r>
            <a:r>
              <a:rPr lang="en-US" sz="1200" b="1" dirty="0"/>
              <a:t>, MD. - Neural Science course faculty” </a:t>
            </a:r>
          </a:p>
          <a:p>
            <a:endParaRPr lang="en-US" dirty="0"/>
          </a:p>
          <a:p>
            <a:r>
              <a:rPr lang="en-US" dirty="0"/>
              <a:t>- This slide presents the summary of an entire session. Pick 3-5, big take-home points students should understand at the</a:t>
            </a:r>
            <a:r>
              <a:rPr lang="en-US" baseline="0" dirty="0"/>
              <a:t> completion of </a:t>
            </a:r>
            <a:r>
              <a:rPr lang="en-US" dirty="0"/>
              <a:t>the session. </a:t>
            </a:r>
          </a:p>
        </p:txBody>
      </p:sp>
      <p:sp>
        <p:nvSpPr>
          <p:cNvPr id="4" name="Slide Number Placeholder 3"/>
          <p:cNvSpPr>
            <a:spLocks noGrp="1"/>
          </p:cNvSpPr>
          <p:nvPr>
            <p:ph type="sldNum" sz="quarter" idx="5"/>
          </p:nvPr>
        </p:nvSpPr>
        <p:spPr/>
        <p:txBody>
          <a:bodyPr/>
          <a:lstStyle/>
          <a:p>
            <a:fld id="{AA74B8DC-D06E-490F-A920-E53A1A020E1E}" type="slidenum">
              <a:rPr lang="en-US" smtClean="0"/>
              <a:t>29</a:t>
            </a:fld>
            <a:endParaRPr lang="en-US"/>
          </a:p>
        </p:txBody>
      </p:sp>
    </p:spTree>
    <p:extLst>
      <p:ext uri="{BB962C8B-B14F-4D97-AF65-F5344CB8AC3E}">
        <p14:creationId xmlns:p14="http://schemas.microsoft.com/office/powerpoint/2010/main" val="2265448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would be the final slide in the presentation. It promotes rapport with students by thanking them for their time. </a:t>
            </a:r>
          </a:p>
          <a:p>
            <a:endParaRPr lang="en-US" dirty="0"/>
          </a:p>
          <a:p>
            <a:r>
              <a:rPr lang="en-US" dirty="0"/>
              <a:t>This slide also tells students how to get their questions answered. The question box (see screenshot on slide) is an online discussion board created in response to student feedback. The course director or course TAs can forward questions to faculty. </a:t>
            </a:r>
          </a:p>
        </p:txBody>
      </p:sp>
      <p:sp>
        <p:nvSpPr>
          <p:cNvPr id="4" name="Slide Number Placeholder 3"/>
          <p:cNvSpPr>
            <a:spLocks noGrp="1"/>
          </p:cNvSpPr>
          <p:nvPr>
            <p:ph type="sldNum" sz="quarter" idx="5"/>
          </p:nvPr>
        </p:nvSpPr>
        <p:spPr/>
        <p:txBody>
          <a:bodyPr/>
          <a:lstStyle/>
          <a:p>
            <a:fld id="{AA74B8DC-D06E-490F-A920-E53A1A020E1E}" type="slidenum">
              <a:rPr lang="en-US" smtClean="0"/>
              <a:t>30</a:t>
            </a:fld>
            <a:endParaRPr lang="en-US"/>
          </a:p>
        </p:txBody>
      </p:sp>
    </p:spTree>
    <p:extLst>
      <p:ext uri="{BB962C8B-B14F-4D97-AF65-F5344CB8AC3E}">
        <p14:creationId xmlns:p14="http://schemas.microsoft.com/office/powerpoint/2010/main" val="253328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“Slide from Alissa Thomas, MD. and </a:t>
            </a:r>
            <a:r>
              <a:rPr lang="en-US" sz="1200" b="1" dirty="0" err="1"/>
              <a:t>Argirios</a:t>
            </a:r>
            <a:r>
              <a:rPr lang="en-US" sz="1200" b="1" dirty="0"/>
              <a:t> </a:t>
            </a:r>
            <a:r>
              <a:rPr lang="en-US" sz="1200" b="1" dirty="0" err="1"/>
              <a:t>Moustakas</a:t>
            </a:r>
            <a:r>
              <a:rPr lang="en-US" sz="1200" b="1" dirty="0"/>
              <a:t>, MD. - Neural Science course faculty” </a:t>
            </a:r>
          </a:p>
          <a:p>
            <a:endParaRPr lang="en-US" dirty="0"/>
          </a:p>
          <a:p>
            <a:r>
              <a:rPr lang="en-US" dirty="0"/>
              <a:t>- Provide some key points students should know prior to session. This is not an opportunity to lecture; rather, it is a chance to mention, or even merely show, 5-7 key points. </a:t>
            </a:r>
          </a:p>
          <a:p>
            <a:endParaRPr lang="en-US" dirty="0"/>
          </a:p>
          <a:p>
            <a:r>
              <a:rPr lang="en-US" dirty="0"/>
              <a:t>- Results of a readiness quiz (RQ) can be obtained from the Curriculum Team prior to session. Please email </a:t>
            </a:r>
            <a:r>
              <a:rPr lang="en-US" b="1" dirty="0"/>
              <a:t>active.learning@med.uvm.edu</a:t>
            </a:r>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A74B8DC-D06E-490F-A920-E53A1A020E1E}" type="slidenum">
              <a:rPr lang="en-US" smtClean="0"/>
              <a:t>3</a:t>
            </a:fld>
            <a:endParaRPr lang="en-US"/>
          </a:p>
        </p:txBody>
      </p:sp>
    </p:spTree>
    <p:extLst>
      <p:ext uri="{BB962C8B-B14F-4D97-AF65-F5344CB8AC3E}">
        <p14:creationId xmlns:p14="http://schemas.microsoft.com/office/powerpoint/2010/main" val="70253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from Catherine McIsaac, RD, NMGI course faculty” </a:t>
            </a:r>
          </a:p>
          <a:p>
            <a:endParaRPr lang="en-US" b="1" dirty="0"/>
          </a:p>
          <a:p>
            <a:r>
              <a:rPr lang="en-US" dirty="0"/>
              <a:t>- It is important to explain how a session will be conducted. This is one example of an instructions slide. Providing clear written instructions reduces the cognitive load associated with understanding what needs to be done and allows students to focus more on application of content. The next slide provides another example.</a:t>
            </a:r>
          </a:p>
        </p:txBody>
      </p:sp>
      <p:sp>
        <p:nvSpPr>
          <p:cNvPr id="4" name="Slide Number Placeholder 3"/>
          <p:cNvSpPr>
            <a:spLocks noGrp="1"/>
          </p:cNvSpPr>
          <p:nvPr>
            <p:ph type="sldNum" sz="quarter" idx="5"/>
          </p:nvPr>
        </p:nvSpPr>
        <p:spPr/>
        <p:txBody>
          <a:bodyPr/>
          <a:lstStyle/>
          <a:p>
            <a:fld id="{AA74B8DC-D06E-490F-A920-E53A1A020E1E}" type="slidenum">
              <a:rPr lang="en-US" smtClean="0"/>
              <a:t>4</a:t>
            </a:fld>
            <a:endParaRPr lang="en-US"/>
          </a:p>
        </p:txBody>
      </p:sp>
    </p:spTree>
    <p:extLst>
      <p:ext uri="{BB962C8B-B14F-4D97-AF65-F5344CB8AC3E}">
        <p14:creationId xmlns:p14="http://schemas.microsoft.com/office/powerpoint/2010/main" val="2218550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second example of an instructions slide. Brief instructions, such as “answer individually with clicker” can also be included in a box on question slides.</a:t>
            </a:r>
          </a:p>
        </p:txBody>
      </p:sp>
      <p:sp>
        <p:nvSpPr>
          <p:cNvPr id="4" name="Slide Number Placeholder 3"/>
          <p:cNvSpPr>
            <a:spLocks noGrp="1"/>
          </p:cNvSpPr>
          <p:nvPr>
            <p:ph type="sldNum" sz="quarter" idx="5"/>
          </p:nvPr>
        </p:nvSpPr>
        <p:spPr/>
        <p:txBody>
          <a:bodyPr/>
          <a:lstStyle/>
          <a:p>
            <a:fld id="{AA74B8DC-D06E-490F-A920-E53A1A020E1E}" type="slidenum">
              <a:rPr lang="en-US" smtClean="0"/>
              <a:t>5</a:t>
            </a:fld>
            <a:endParaRPr lang="en-US"/>
          </a:p>
        </p:txBody>
      </p:sp>
    </p:spTree>
    <p:extLst>
      <p:ext uri="{BB962C8B-B14F-4D97-AF65-F5344CB8AC3E}">
        <p14:creationId xmlns:p14="http://schemas.microsoft.com/office/powerpoint/2010/main" val="423813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Timers are a visual reminder for students and faculty, and keep sessions moving at an appropriate pace. Students have shared with us that they feel many session run too slowly. If you need help with timers, reach out to </a:t>
            </a:r>
            <a:r>
              <a:rPr lang="en-US" b="1" dirty="0"/>
              <a:t>activelearning@med.uvm.edu</a:t>
            </a:r>
            <a:r>
              <a:rPr lang="en-US" b="1" dirty="0" smtClean="0"/>
              <a:t>.</a:t>
            </a:r>
          </a:p>
          <a:p>
            <a:endParaRPr lang="en-US" b="1" dirty="0" smtClean="0"/>
          </a:p>
          <a:p>
            <a:r>
              <a:rPr lang="en-US" b="1" dirty="0" smtClean="0"/>
              <a:t>Timer duration: 01 minute (01:00 seconds)</a:t>
            </a:r>
            <a:endParaRPr lang="en-US" b="1" dirty="0"/>
          </a:p>
        </p:txBody>
      </p:sp>
      <p:sp>
        <p:nvSpPr>
          <p:cNvPr id="4" name="Slide Number Placeholder 3"/>
          <p:cNvSpPr>
            <a:spLocks noGrp="1"/>
          </p:cNvSpPr>
          <p:nvPr>
            <p:ph type="sldNum" sz="quarter" idx="5"/>
          </p:nvPr>
        </p:nvSpPr>
        <p:spPr/>
        <p:txBody>
          <a:bodyPr/>
          <a:lstStyle/>
          <a:p>
            <a:fld id="{AA74B8DC-D06E-490F-A920-E53A1A020E1E}" type="slidenum">
              <a:rPr lang="en-US" smtClean="0"/>
              <a:t>6</a:t>
            </a:fld>
            <a:endParaRPr lang="en-US"/>
          </a:p>
        </p:txBody>
      </p:sp>
    </p:spTree>
    <p:extLst>
      <p:ext uri="{BB962C8B-B14F-4D97-AF65-F5344CB8AC3E}">
        <p14:creationId xmlns:p14="http://schemas.microsoft.com/office/powerpoint/2010/main" val="4079754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This ‘sand</a:t>
            </a:r>
            <a:r>
              <a:rPr lang="en-GB" baseline="0" dirty="0"/>
              <a:t> timer’ will start on a mouse click anywhere on the slide. The ‘sand’ will drain from the top section to the lower section and when completed will show the word ‘End’.</a:t>
            </a:r>
          </a:p>
          <a:p>
            <a:endParaRPr lang="en-GB" baseline="0" dirty="0"/>
          </a:p>
          <a:p>
            <a:r>
              <a:rPr lang="en-GB" baseline="0" dirty="0"/>
              <a:t>To change the timings of this timer, you need to enter the animation settings, and change the timings for the Isosceles Triangles. There will be 2 that need changing (to the same amount) – one animates the top triangle emptying, whilst the other animates the bottom triangle filling.</a:t>
            </a:r>
          </a:p>
          <a:p>
            <a:endParaRPr lang="en-GB" baseline="0" dirty="0"/>
          </a:p>
          <a:p>
            <a:r>
              <a:rPr lang="en-GB" baseline="0" dirty="0"/>
              <a:t>When you change the timings these have to entered as a number of seconds</a:t>
            </a:r>
            <a:r>
              <a:rPr lang="en-GB" baseline="0" dirty="0" smtClean="0"/>
              <a:t>.</a:t>
            </a:r>
          </a:p>
          <a:p>
            <a:endParaRPr lang="en-GB" baseline="0" dirty="0" smtClean="0"/>
          </a:p>
          <a:p>
            <a:r>
              <a:rPr lang="en-GB" sz="1400" b="1" baseline="0" dirty="0" smtClean="0"/>
              <a:t>Timer duration: 45 seconds (00:45 seconds)</a:t>
            </a:r>
            <a:endParaRPr lang="en-GB" sz="1400" b="1"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7</a:t>
            </a:fld>
            <a:endParaRPr lang="en-US"/>
          </a:p>
        </p:txBody>
      </p:sp>
    </p:spTree>
    <p:extLst>
      <p:ext uri="{BB962C8B-B14F-4D97-AF65-F5344CB8AC3E}">
        <p14:creationId xmlns:p14="http://schemas.microsoft.com/office/powerpoint/2010/main" val="55368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These timers appear initially as a cream, coloured circle. This </a:t>
            </a:r>
            <a:r>
              <a:rPr lang="en-GB" baseline="0" dirty="0"/>
              <a:t>timer will start on a mouse click inside the light green circle which</a:t>
            </a:r>
            <a:r>
              <a:rPr lang="en-GB" dirty="0"/>
              <a:t> will fill up in a clockwise direction with the </a:t>
            </a:r>
            <a:r>
              <a:rPr lang="en-GB" dirty="0" err="1" smtClean="0"/>
              <a:t>color</a:t>
            </a:r>
            <a:r>
              <a:rPr lang="en-GB" baseline="0" dirty="0" smtClean="0"/>
              <a:t> </a:t>
            </a:r>
            <a:r>
              <a:rPr lang="en-GB" baseline="0" dirty="0"/>
              <a:t>you see above.</a:t>
            </a:r>
          </a:p>
          <a:p>
            <a:endParaRPr lang="en-GB" baseline="0" dirty="0"/>
          </a:p>
          <a:p>
            <a:r>
              <a:rPr lang="en-GB" baseline="0" dirty="0"/>
              <a:t>At the end of the time, a bell will sound.</a:t>
            </a:r>
          </a:p>
          <a:p>
            <a:endParaRPr lang="en-GB" baseline="0" dirty="0"/>
          </a:p>
          <a:p>
            <a:r>
              <a:rPr lang="en-GB" baseline="0" dirty="0"/>
              <a:t>It is possible to change the timings of the timers by entering the animation settings and changing the timings of the relevant ‘Oval’. Note the timings have to be entered in seconds.</a:t>
            </a:r>
          </a:p>
          <a:p>
            <a:endParaRPr lang="en-GB" baseline="0" dirty="0"/>
          </a:p>
          <a:p>
            <a:r>
              <a:rPr lang="en-GB" baseline="0" dirty="0"/>
              <a:t>It is possible to have multiple timers on the same slide as these work independently of each other</a:t>
            </a:r>
            <a:r>
              <a:rPr lang="en-GB" baseline="0" dirty="0" smtClean="0"/>
              <a:t>.</a:t>
            </a:r>
          </a:p>
          <a:p>
            <a:endParaRPr lang="en-GB" baseline="0" dirty="0" smtClean="0"/>
          </a:p>
          <a:p>
            <a:r>
              <a:rPr lang="en-GB" b="1" baseline="0" dirty="0" smtClean="0"/>
              <a:t>Timer duration: 30 seconds (00:30 seconds)</a:t>
            </a:r>
            <a:endParaRPr lang="en-GB" b="1"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8</a:t>
            </a:fld>
            <a:endParaRPr lang="en-US"/>
          </a:p>
        </p:txBody>
      </p:sp>
    </p:spTree>
    <p:extLst>
      <p:ext uri="{BB962C8B-B14F-4D97-AF65-F5344CB8AC3E}">
        <p14:creationId xmlns:p14="http://schemas.microsoft.com/office/powerpoint/2010/main" val="3257277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This</a:t>
            </a:r>
            <a:r>
              <a:rPr lang="en-GB" baseline="0" dirty="0"/>
              <a:t> bar timer, will start when anywhere on the slide is clicked. The bar will move from left to right and the word ‘End’ will appear at the end, accompanied by a ‘Deep Gong’ sound. It is possible to change the duration of this timer to any time, by entering the animation settings, and changing the timing for ‘rectangle 3’. Note the time has to be entered as a number of seconds – so if you want 2mins &amp; 30secs – this is entered as 150 (60X2 + 30 = 150).</a:t>
            </a:r>
          </a:p>
          <a:p>
            <a:endParaRPr lang="en-GB" dirty="0" smtClean="0"/>
          </a:p>
          <a:p>
            <a:r>
              <a:rPr lang="en-GB" b="1" dirty="0" smtClean="0"/>
              <a:t>Timer duration: 2 minutes (02:00 seconds)</a:t>
            </a:r>
            <a:endParaRPr lang="en-GB" b="1" dirty="0"/>
          </a:p>
        </p:txBody>
      </p:sp>
      <p:sp>
        <p:nvSpPr>
          <p:cNvPr id="4" name="Slide Number Placeholder 3"/>
          <p:cNvSpPr>
            <a:spLocks noGrp="1"/>
          </p:cNvSpPr>
          <p:nvPr>
            <p:ph type="sldNum" sz="quarter" idx="10"/>
          </p:nvPr>
        </p:nvSpPr>
        <p:spPr/>
        <p:txBody>
          <a:bodyPr/>
          <a:lstStyle/>
          <a:p>
            <a:pPr>
              <a:defRPr/>
            </a:pPr>
            <a:fld id="{8DB25F53-CE1C-4883-A9C6-41FCDABA94B6}" type="slidenum">
              <a:rPr lang="en-US" smtClean="0"/>
              <a:pPr>
                <a:defRPr/>
              </a:pPr>
              <a:t>9</a:t>
            </a:fld>
            <a:endParaRPr lang="en-US"/>
          </a:p>
        </p:txBody>
      </p:sp>
    </p:spTree>
    <p:extLst>
      <p:ext uri="{BB962C8B-B14F-4D97-AF65-F5344CB8AC3E}">
        <p14:creationId xmlns:p14="http://schemas.microsoft.com/office/powerpoint/2010/main" val="2945881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6C0F8F-FB25-4EED-B852-B2618DFB9279}"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11335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C0F8F-FB25-4EED-B852-B2618DFB9279}"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338441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C0F8F-FB25-4EED-B852-B2618DFB9279}"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403322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C0F8F-FB25-4EED-B852-B2618DFB9279}"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409404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6C0F8F-FB25-4EED-B852-B2618DFB9279}"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101753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6C0F8F-FB25-4EED-B852-B2618DFB9279}"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108773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6C0F8F-FB25-4EED-B852-B2618DFB9279}"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194159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6C0F8F-FB25-4EED-B852-B2618DFB9279}"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2529293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C0F8F-FB25-4EED-B852-B2618DFB9279}"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216002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6C0F8F-FB25-4EED-B852-B2618DFB9279}"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1767370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6C0F8F-FB25-4EED-B852-B2618DFB9279}"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A19B-6C6A-4A75-8538-00AB8C963873}" type="slidenum">
              <a:rPr lang="en-US" smtClean="0"/>
              <a:t>‹#›</a:t>
            </a:fld>
            <a:endParaRPr lang="en-US"/>
          </a:p>
        </p:txBody>
      </p:sp>
    </p:spTree>
    <p:extLst>
      <p:ext uri="{BB962C8B-B14F-4D97-AF65-F5344CB8AC3E}">
        <p14:creationId xmlns:p14="http://schemas.microsoft.com/office/powerpoint/2010/main" val="338653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C0F8F-FB25-4EED-B852-B2618DFB9279}" type="datetimeFigureOut">
              <a:rPr lang="en-US" smtClean="0"/>
              <a:t>12/13/2019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3A19B-6C6A-4A75-8538-00AB8C963873}" type="slidenum">
              <a:rPr lang="en-US" smtClean="0"/>
              <a:t>‹#›</a:t>
            </a:fld>
            <a:endParaRPr lang="en-US"/>
          </a:p>
        </p:txBody>
      </p:sp>
    </p:spTree>
    <p:extLst>
      <p:ext uri="{BB962C8B-B14F-4D97-AF65-F5344CB8AC3E}">
        <p14:creationId xmlns:p14="http://schemas.microsoft.com/office/powerpoint/2010/main" val="231465440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7.gif"/><Relationship Id="rId4" Type="http://schemas.openxmlformats.org/officeDocument/2006/relationships/image" Target="../media/image6.gif"/></Relationships>
</file>

<file path=ppt/slides/_rels/slide13.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WAV"/><Relationship Id="rId7" Type="http://schemas.openxmlformats.org/officeDocument/2006/relationships/image" Target="../media/image13.png"/><Relationship Id="rId2" Type="http://schemas.microsoft.com/office/2007/relationships/media" Target="../media/media2.WAV"/><Relationship Id="rId1" Type="http://schemas.openxmlformats.org/officeDocument/2006/relationships/tags" Target="../tags/tag20.xml"/><Relationship Id="rId6" Type="http://schemas.openxmlformats.org/officeDocument/2006/relationships/audio" Target="../media/audio1.wav"/><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18.png"/><Relationship Id="rId2" Type="http://schemas.microsoft.com/office/2007/relationships/media" Target="../media/media1.WAV"/><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3.mp4"/><Relationship Id="rId7" Type="http://schemas.openxmlformats.org/officeDocument/2006/relationships/notesSlide" Target="../notesSlides/notesSlide23.xml"/><Relationship Id="rId2" Type="http://schemas.microsoft.com/office/2007/relationships/media" Target="../media/media3.mp4"/><Relationship Id="rId1" Type="http://schemas.openxmlformats.org/officeDocument/2006/relationships/tags" Target="../tags/tag25.xml"/><Relationship Id="rId6" Type="http://schemas.openxmlformats.org/officeDocument/2006/relationships/slideLayout" Target="../slideLayouts/slideLayout7.xml"/><Relationship Id="rId5" Type="http://schemas.openxmlformats.org/officeDocument/2006/relationships/audio" Target="../media/media1.WAV"/><Relationship Id="rId4" Type="http://schemas.microsoft.com/office/2007/relationships/media" Target="../media/media1.WAV"/><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6.xml"/><Relationship Id="rId5" Type="http://schemas.openxmlformats.org/officeDocument/2006/relationships/image" Target="../media/image20.jpe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23.png"/><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24.png"/><Relationship Id="rId4" Type="http://schemas.openxmlformats.org/officeDocument/2006/relationships/hyperlink" Target="mailto:John.Doe@uvmhealth.or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2.png"/><Relationship Id="rId2" Type="http://schemas.microsoft.com/office/2007/relationships/media" Target="../media/media2.WAV"/><Relationship Id="rId1" Type="http://schemas.openxmlformats.org/officeDocument/2006/relationships/tags" Target="../tags/tag10.xml"/><Relationship Id="rId6" Type="http://schemas.openxmlformats.org/officeDocument/2006/relationships/audio" Target="../media/audio1.wav"/><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0120" y="1837427"/>
            <a:ext cx="7634378" cy="2062103"/>
          </a:xfrm>
          <a:prstGeom prst="rect">
            <a:avLst/>
          </a:prstGeom>
          <a:noFill/>
        </p:spPr>
        <p:txBody>
          <a:bodyPr wrap="square" rtlCol="0">
            <a:spAutoFit/>
          </a:bodyPr>
          <a:lstStyle/>
          <a:p>
            <a:r>
              <a:rPr lang="en-US" sz="3200" dirty="0"/>
              <a:t>Tumors of the Nervous System (Session)</a:t>
            </a:r>
          </a:p>
          <a:p>
            <a:r>
              <a:rPr lang="en-US" sz="3200" dirty="0"/>
              <a:t>Neural Sciences (Course)</a:t>
            </a:r>
          </a:p>
          <a:p>
            <a:r>
              <a:rPr lang="en-US" sz="3200" dirty="0"/>
              <a:t>Facilitator Name</a:t>
            </a:r>
          </a:p>
          <a:p>
            <a:r>
              <a:rPr lang="en-US" sz="3200" dirty="0"/>
              <a:t>May 12, 2019 (Date) </a:t>
            </a:r>
          </a:p>
        </p:txBody>
      </p:sp>
    </p:spTree>
    <p:custDataLst>
      <p:tags r:id="rId1"/>
    </p:custDataLst>
    <p:extLst>
      <p:ext uri="{BB962C8B-B14F-4D97-AF65-F5344CB8AC3E}">
        <p14:creationId xmlns:p14="http://schemas.microsoft.com/office/powerpoint/2010/main" val="21564779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923294-64AA-ED4D-B653-566BA41312AC}"/>
              </a:ext>
            </a:extLst>
          </p:cNvPr>
          <p:cNvSpPr txBox="1"/>
          <p:nvPr/>
        </p:nvSpPr>
        <p:spPr>
          <a:xfrm>
            <a:off x="365760" y="323951"/>
            <a:ext cx="868299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Short case + MCQ + Timer + Concept Slides</a:t>
            </a:r>
            <a:endParaRPr lang="en-US" sz="2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E3A96B-0855-5749-A00C-E1849C32E0E5}"/>
              </a:ext>
            </a:extLst>
          </p:cNvPr>
          <p:cNvSpPr txBox="1"/>
          <p:nvPr/>
        </p:nvSpPr>
        <p:spPr>
          <a:xfrm>
            <a:off x="365760" y="1125811"/>
            <a:ext cx="11460480" cy="1754326"/>
          </a:xfrm>
          <a:prstGeom prst="rect">
            <a:avLst/>
          </a:prstGeom>
          <a:noFill/>
        </p:spPr>
        <p:txBody>
          <a:bodyPr wrap="square" rtlCol="0">
            <a:spAutoFit/>
          </a:bodyPr>
          <a:lstStyle/>
          <a:p>
            <a:r>
              <a:rPr lang="en-US" dirty="0"/>
              <a:t>SY is a 52 year old lifelong nonsmoker with a history of mild intermittent asthma who was diagnosed with a lung cancer after having a chest x-ray during a prolonged respiratory illness.  The patient undergoes a right upper lobectomy that is successful at removing the cancer.  After recovery, she notes feeling short of breath much more than she anticipated.  A repeat CT scan showed that the right middle and lower lobes have shifted within the thorax more than expected and resulting in a severe narrowing of the interlobar pulmonary artery and the bronchus intermedius. A ventilation perfusion study (V/Q scan) is performed with results shows below.  An arterial blood gas is also performed and shown below.  </a:t>
            </a:r>
          </a:p>
        </p:txBody>
      </p:sp>
      <p:graphicFrame>
        <p:nvGraphicFramePr>
          <p:cNvPr id="2" name="Table 1"/>
          <p:cNvGraphicFramePr>
            <a:graphicFrameLocks noGrp="1"/>
          </p:cNvGraphicFramePr>
          <p:nvPr>
            <p:extLst>
              <p:ext uri="{D42A27DB-BD31-4B8C-83A1-F6EECF244321}">
                <p14:modId xmlns:p14="http://schemas.microsoft.com/office/powerpoint/2010/main" val="258009997"/>
              </p:ext>
            </p:extLst>
          </p:nvPr>
        </p:nvGraphicFramePr>
        <p:xfrm>
          <a:off x="1384804" y="3199424"/>
          <a:ext cx="3322451" cy="861441"/>
        </p:xfrm>
        <a:graphic>
          <a:graphicData uri="http://schemas.openxmlformats.org/drawingml/2006/table">
            <a:tbl>
              <a:tblPr firstRow="1" firstCol="1" bandRow="1"/>
              <a:tblGrid>
                <a:gridCol w="1106989">
                  <a:extLst>
                    <a:ext uri="{9D8B030D-6E8A-4147-A177-3AD203B41FA5}">
                      <a16:colId xmlns:a16="http://schemas.microsoft.com/office/drawing/2014/main" val="3045033005"/>
                    </a:ext>
                  </a:extLst>
                </a:gridCol>
                <a:gridCol w="1107731">
                  <a:extLst>
                    <a:ext uri="{9D8B030D-6E8A-4147-A177-3AD203B41FA5}">
                      <a16:colId xmlns:a16="http://schemas.microsoft.com/office/drawing/2014/main" val="1602185207"/>
                    </a:ext>
                  </a:extLst>
                </a:gridCol>
                <a:gridCol w="1107731">
                  <a:extLst>
                    <a:ext uri="{9D8B030D-6E8A-4147-A177-3AD203B41FA5}">
                      <a16:colId xmlns:a16="http://schemas.microsoft.com/office/drawing/2014/main" val="2795141873"/>
                    </a:ext>
                  </a:extLst>
                </a:gridCol>
              </a:tblGrid>
              <a:tr h="123825">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V/Q results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Right lung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Left lung</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1267666"/>
                  </a:ext>
                </a:extLst>
              </a:tr>
              <a:tr h="0">
                <a:tc>
                  <a:txBody>
                    <a:bodyPr/>
                    <a:lstStyle/>
                    <a:p>
                      <a:pPr marL="0" marR="0" algn="ctr">
                        <a:lnSpc>
                          <a:spcPct val="107000"/>
                        </a:lnSpc>
                        <a:spcBef>
                          <a:spcPts val="0"/>
                        </a:spcBef>
                        <a:spcAft>
                          <a:spcPts val="0"/>
                        </a:spcAft>
                      </a:pPr>
                      <a:r>
                        <a:rPr lang="en-US" sz="1200" b="1" kern="1200">
                          <a:effectLst/>
                          <a:latin typeface="Arial" panose="020B0604020202020204" pitchFamily="34" charset="0"/>
                          <a:ea typeface="Times New Roman" panose="02020603050405020304" pitchFamily="18" charset="0"/>
                          <a:cs typeface="Times New Roman" panose="02020603050405020304" pitchFamily="18" charset="0"/>
                        </a:rPr>
                        <a:t>Perfusion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10%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90%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1268077"/>
                  </a:ext>
                </a:extLst>
              </a:tr>
              <a:tr h="123825">
                <a:tc>
                  <a:txBody>
                    <a:bodyPr/>
                    <a:lstStyle/>
                    <a:p>
                      <a:pPr marL="0" marR="0" algn="ctr">
                        <a:lnSpc>
                          <a:spcPct val="107000"/>
                        </a:lnSpc>
                        <a:spcBef>
                          <a:spcPts val="0"/>
                        </a:spcBef>
                        <a:spcAft>
                          <a:spcPts val="0"/>
                        </a:spcAft>
                      </a:pPr>
                      <a:r>
                        <a:rPr lang="en-US" sz="1200" b="1" kern="1200">
                          <a:effectLst/>
                          <a:latin typeface="Arial" panose="020B0604020202020204" pitchFamily="34" charset="0"/>
                          <a:ea typeface="Times New Roman" panose="02020603050405020304" pitchFamily="18" charset="0"/>
                          <a:cs typeface="Times New Roman" panose="02020603050405020304" pitchFamily="18" charset="0"/>
                        </a:rPr>
                        <a:t>Ventilation</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a:effectLst/>
                          <a:latin typeface="Arial" panose="020B0604020202020204" pitchFamily="34" charset="0"/>
                          <a:ea typeface="Times New Roman" panose="02020603050405020304" pitchFamily="18" charset="0"/>
                          <a:cs typeface="Times New Roman" panose="02020603050405020304" pitchFamily="18" charset="0"/>
                        </a:rPr>
                        <a:t>30%</a:t>
                      </a:r>
                      <a:endParaRPr lang="en-US" sz="11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kern="1200" dirty="0">
                          <a:effectLst/>
                          <a:latin typeface="Arial" panose="020B0604020202020204" pitchFamily="34" charset="0"/>
                          <a:ea typeface="Times New Roman" panose="02020603050405020304" pitchFamily="18" charset="0"/>
                          <a:cs typeface="Times New Roman" panose="02020603050405020304" pitchFamily="18" charset="0"/>
                        </a:rPr>
                        <a:t>70%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6940040"/>
                  </a:ext>
                </a:extLst>
              </a:tr>
            </a:tbl>
          </a:graphicData>
        </a:graphic>
      </p:graphicFrame>
      <p:sp>
        <p:nvSpPr>
          <p:cNvPr id="10" name="TextBox 9">
            <a:extLst>
              <a:ext uri="{FF2B5EF4-FFF2-40B4-BE49-F238E27FC236}">
                <a16:creationId xmlns:a16="http://schemas.microsoft.com/office/drawing/2014/main" id="{0A6E1E79-A940-E44C-A4BC-F2E6F8CF20ED}"/>
              </a:ext>
            </a:extLst>
          </p:cNvPr>
          <p:cNvSpPr txBox="1"/>
          <p:nvPr/>
        </p:nvSpPr>
        <p:spPr>
          <a:xfrm>
            <a:off x="5225109" y="3183910"/>
            <a:ext cx="5802037" cy="861774"/>
          </a:xfrm>
          <a:prstGeom prst="rect">
            <a:avLst/>
          </a:prstGeom>
          <a:noFill/>
        </p:spPr>
        <p:txBody>
          <a:bodyPr wrap="square" rtlCol="0">
            <a:spAutoFit/>
          </a:bodyPr>
          <a:lstStyle/>
          <a:p>
            <a:r>
              <a:rPr lang="en-US" sz="1600" b="1" u="sng" dirty="0"/>
              <a:t>Arterial blood gases (room air)</a:t>
            </a:r>
          </a:p>
          <a:p>
            <a:r>
              <a:rPr lang="en-US" sz="1600" dirty="0"/>
              <a:t>Pre-surgery:  pH 7.38    pCO</a:t>
            </a:r>
            <a:r>
              <a:rPr lang="en-US" sz="1600" baseline="-25000" dirty="0"/>
              <a:t>2</a:t>
            </a:r>
            <a:r>
              <a:rPr lang="en-US" sz="1600" dirty="0"/>
              <a:t> 40     P</a:t>
            </a:r>
            <a:r>
              <a:rPr lang="en-US" sz="1600" baseline="-25000" dirty="0"/>
              <a:t>a</a:t>
            </a:r>
            <a:r>
              <a:rPr lang="en-US" sz="1600" dirty="0"/>
              <a:t>O</a:t>
            </a:r>
            <a:r>
              <a:rPr lang="en-US" sz="1600" baseline="-25000" dirty="0"/>
              <a:t>2</a:t>
            </a:r>
            <a:r>
              <a:rPr lang="en-US" sz="1600" dirty="0"/>
              <a:t> 88    HbO</a:t>
            </a:r>
            <a:r>
              <a:rPr lang="en-US" sz="1600" baseline="-25000" dirty="0"/>
              <a:t>2</a:t>
            </a:r>
            <a:r>
              <a:rPr lang="en-US" sz="1600" dirty="0"/>
              <a:t> 98%</a:t>
            </a:r>
          </a:p>
          <a:p>
            <a:r>
              <a:rPr lang="en-US" sz="1600" dirty="0"/>
              <a:t>Post-surgery: pH 7.38   PCO</a:t>
            </a:r>
            <a:r>
              <a:rPr lang="en-US" sz="1600" baseline="-25000" dirty="0"/>
              <a:t>2</a:t>
            </a:r>
            <a:r>
              <a:rPr lang="en-US" sz="1600" dirty="0"/>
              <a:t> 38      P</a:t>
            </a:r>
            <a:r>
              <a:rPr lang="en-US" sz="1600" baseline="-25000" dirty="0"/>
              <a:t>a</a:t>
            </a:r>
            <a:r>
              <a:rPr lang="en-US" sz="1600" dirty="0"/>
              <a:t>O</a:t>
            </a:r>
            <a:r>
              <a:rPr lang="en-US" sz="1600" baseline="-25000" dirty="0"/>
              <a:t>2</a:t>
            </a:r>
            <a:r>
              <a:rPr lang="en-US" sz="1600" dirty="0"/>
              <a:t> 72    HbO</a:t>
            </a:r>
            <a:r>
              <a:rPr lang="en-US" sz="1600" baseline="-25000" dirty="0"/>
              <a:t>2</a:t>
            </a:r>
            <a:r>
              <a:rPr lang="en-US" sz="1600" dirty="0"/>
              <a:t> 95%</a:t>
            </a:r>
          </a:p>
        </p:txBody>
      </p:sp>
      <p:sp>
        <p:nvSpPr>
          <p:cNvPr id="8" name="Rectangle 7">
            <a:extLst>
              <a:ext uri="{FF2B5EF4-FFF2-40B4-BE49-F238E27FC236}">
                <a16:creationId xmlns:a16="http://schemas.microsoft.com/office/drawing/2014/main" id="{5E8E963C-AE08-574A-8493-3D157514C73A}"/>
              </a:ext>
            </a:extLst>
          </p:cNvPr>
          <p:cNvSpPr/>
          <p:nvPr/>
        </p:nvSpPr>
        <p:spPr>
          <a:xfrm>
            <a:off x="365760" y="4408355"/>
            <a:ext cx="11460480" cy="2585323"/>
          </a:xfrm>
          <a:prstGeom prst="rect">
            <a:avLst/>
          </a:prstGeom>
        </p:spPr>
        <p:txBody>
          <a:bodyPr wrap="square">
            <a:spAutoFit/>
          </a:bodyPr>
          <a:lstStyle/>
          <a:p>
            <a:r>
              <a:rPr lang="en-US" b="1" dirty="0"/>
              <a:t>Question 1:   What mechanism explains the decline in hemoglobin saturation and P</a:t>
            </a:r>
            <a:r>
              <a:rPr lang="en-US" b="1" baseline="-25000" dirty="0"/>
              <a:t>a</a:t>
            </a:r>
            <a:r>
              <a:rPr lang="en-US" b="1" dirty="0"/>
              <a:t>O</a:t>
            </a:r>
            <a:r>
              <a:rPr lang="en-US" b="1" baseline="-25000" dirty="0"/>
              <a:t>2</a:t>
            </a:r>
            <a:r>
              <a:rPr lang="en-US" b="1" dirty="0"/>
              <a:t> compared to pre-surgery? Explain your answer, please. (1 minute)</a:t>
            </a:r>
          </a:p>
          <a:p>
            <a:pPr marL="342900" indent="-342900">
              <a:buAutoNum type="alphaUcParenR"/>
            </a:pPr>
            <a:r>
              <a:rPr lang="en-US" b="1" dirty="0"/>
              <a:t>Hypoventilation</a:t>
            </a:r>
          </a:p>
          <a:p>
            <a:pPr marL="342900" indent="-342900">
              <a:buAutoNum type="alphaUcParenR"/>
            </a:pPr>
            <a:r>
              <a:rPr lang="en-US" b="1" dirty="0"/>
              <a:t>Reduced ambient partial pressure of oxygen</a:t>
            </a:r>
          </a:p>
          <a:p>
            <a:pPr marL="342900" indent="-342900">
              <a:buFontTx/>
              <a:buAutoNum type="alphaUcParenR"/>
            </a:pPr>
            <a:r>
              <a:rPr lang="en-US" b="1" dirty="0"/>
              <a:t>Diffusion impairment</a:t>
            </a:r>
          </a:p>
          <a:p>
            <a:pPr marL="342900" indent="-342900">
              <a:buAutoNum type="alphaUcParenR"/>
            </a:pPr>
            <a:r>
              <a:rPr lang="en-US" b="1" dirty="0"/>
              <a:t>Ventilation/perfusion (V/Q) mismatch</a:t>
            </a:r>
          </a:p>
          <a:p>
            <a:pPr marL="342900" indent="-342900">
              <a:buAutoNum type="alphaUcParenR"/>
            </a:pPr>
            <a:r>
              <a:rPr lang="en-US" b="1" dirty="0"/>
              <a:t>Shunt physiology</a:t>
            </a:r>
          </a:p>
          <a:p>
            <a:pPr marL="342900" indent="-342900">
              <a:buAutoNum type="alphaUcParenR"/>
            </a:pPr>
            <a:endParaRPr lang="en-US" b="1" dirty="0"/>
          </a:p>
          <a:p>
            <a:pPr marL="342900" indent="-342900">
              <a:buAutoNum type="alphaUcParenR"/>
            </a:pPr>
            <a:endParaRPr lang="en-US" b="1" dirty="0"/>
          </a:p>
        </p:txBody>
      </p:sp>
      <p:pic>
        <p:nvPicPr>
          <p:cNvPr id="13" name="MS90007479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0594025" y="5456541"/>
            <a:ext cx="244475" cy="244475"/>
          </a:xfrm>
          <a:prstGeom prst="rect">
            <a:avLst/>
          </a:prstGeom>
        </p:spPr>
      </p:pic>
      <p:sp>
        <p:nvSpPr>
          <p:cNvPr id="12" name="Oval 11"/>
          <p:cNvSpPr/>
          <p:nvPr/>
        </p:nvSpPr>
        <p:spPr>
          <a:xfrm>
            <a:off x="10054349" y="5239097"/>
            <a:ext cx="1394944" cy="1187005"/>
          </a:xfrm>
          <a:prstGeom prst="ellipse">
            <a:avLst/>
          </a:prstGeom>
          <a:solidFill>
            <a:schemeClr val="accent6">
              <a:lumMod val="20000"/>
              <a:lumOff val="80000"/>
            </a:schemeClr>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id="{151AD095-936D-084C-87AB-C785E27B7ACF}"/>
              </a:ext>
            </a:extLst>
          </p:cNvPr>
          <p:cNvPicPr>
            <a:picLocks noChangeAspect="1"/>
          </p:cNvPicPr>
          <p:nvPr/>
        </p:nvPicPr>
        <p:blipFill>
          <a:blip r:embed="rId7"/>
          <a:stretch>
            <a:fillRect/>
          </a:stretch>
        </p:blipFill>
        <p:spPr>
          <a:xfrm>
            <a:off x="6096000" y="3429000"/>
            <a:ext cx="0" cy="0"/>
          </a:xfrm>
          <a:prstGeom prst="rect">
            <a:avLst/>
          </a:prstGeom>
        </p:spPr>
      </p:pic>
      <p:pic>
        <p:nvPicPr>
          <p:cNvPr id="5" name="Picture 4">
            <a:extLst>
              <a:ext uri="{FF2B5EF4-FFF2-40B4-BE49-F238E27FC236}">
                <a16:creationId xmlns:a16="http://schemas.microsoft.com/office/drawing/2014/main" id="{7BEE9777-A34A-844D-9A36-E452CB6942F0}"/>
              </a:ext>
            </a:extLst>
          </p:cNvPr>
          <p:cNvPicPr>
            <a:picLocks noChangeAspect="1"/>
          </p:cNvPicPr>
          <p:nvPr/>
        </p:nvPicPr>
        <p:blipFill>
          <a:blip r:embed="rId7"/>
          <a:stretch>
            <a:fillRect/>
          </a:stretch>
        </p:blipFill>
        <p:spPr>
          <a:xfrm>
            <a:off x="6248400" y="3581400"/>
            <a:ext cx="0" cy="0"/>
          </a:xfrm>
          <a:prstGeom prst="rect">
            <a:avLst/>
          </a:prstGeom>
        </p:spPr>
      </p:pic>
      <p:sp>
        <p:nvSpPr>
          <p:cNvPr id="11" name="Oval 10"/>
          <p:cNvSpPr/>
          <p:nvPr/>
        </p:nvSpPr>
        <p:spPr>
          <a:xfrm>
            <a:off x="10054349" y="5238840"/>
            <a:ext cx="1394944" cy="1187005"/>
          </a:xfrm>
          <a:prstGeom prst="ellipse">
            <a:avLst/>
          </a:prstGeom>
          <a:solidFill>
            <a:srgbClr val="6AA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4" name="TextBox 13"/>
          <p:cNvSpPr txBox="1"/>
          <p:nvPr/>
        </p:nvSpPr>
        <p:spPr>
          <a:xfrm>
            <a:off x="10054350" y="5632287"/>
            <a:ext cx="1359384" cy="400110"/>
          </a:xfrm>
          <a:prstGeom prst="rect">
            <a:avLst/>
          </a:prstGeom>
          <a:noFill/>
        </p:spPr>
        <p:txBody>
          <a:bodyPr wrap="square" rtlCol="0">
            <a:spAutoFit/>
          </a:bodyPr>
          <a:lstStyle/>
          <a:p>
            <a:pPr algn="ctr"/>
            <a:r>
              <a:rPr lang="en-GB" sz="2000" b="1" dirty="0" smtClean="0"/>
              <a:t>30 seconds</a:t>
            </a:r>
            <a:endParaRPr lang="en-GB" sz="2000" b="1" dirty="0"/>
          </a:p>
        </p:txBody>
      </p:sp>
      <p:sp>
        <p:nvSpPr>
          <p:cNvPr id="15" name="Line 5"/>
          <p:cNvSpPr>
            <a:spLocks noChangeShapeType="1"/>
          </p:cNvSpPr>
          <p:nvPr/>
        </p:nvSpPr>
        <p:spPr bwMode="auto">
          <a:xfrm>
            <a:off x="447241" y="847171"/>
            <a:ext cx="7747000" cy="0"/>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97862435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1" presetClass="entr" presetSubtype="1" fill="hold" grpId="0" nodeType="clickEffect">
                                  <p:stCondLst>
                                    <p:cond delay="0"/>
                                  </p:stCondLst>
                                  <p:childTnLst>
                                    <p:set>
                                      <p:cBhvr>
                                        <p:cTn id="7" dur="1" fill="hold">
                                          <p:stCondLst>
                                            <p:cond delay="0"/>
                                          </p:stCondLst>
                                        </p:cTn>
                                        <p:tgtEl>
                                          <p:spTgt spid="11"/>
                                        </p:tgtEl>
                                        <p:attrNameLst>
                                          <p:attrName>style.visibility</p:attrName>
                                        </p:attrNameLst>
                                      </p:cBhvr>
                                      <p:to>
                                        <p:strVal val="visible"/>
                                      </p:to>
                                    </p:set>
                                    <p:animEffect transition="in" filter="wheel(1)">
                                      <p:cBhvr>
                                        <p:cTn id="8" dur="30000"/>
                                        <p:tgtEl>
                                          <p:spTgt spid="11"/>
                                        </p:tgtEl>
                                      </p:cBhvr>
                                    </p:animEffect>
                                  </p:childTnLst>
                                </p:cTn>
                              </p:par>
                            </p:childTnLst>
                          </p:cTn>
                        </p:par>
                        <p:par>
                          <p:cTn id="9" fill="hold">
                            <p:stCondLst>
                              <p:cond delay="30000"/>
                            </p:stCondLst>
                            <p:childTnLst>
                              <p:par>
                                <p:cTn id="10" presetID="1" presetClass="mediacall" presetSubtype="0" fill="hold" nodeType="afterEffect">
                                  <p:stCondLst>
                                    <p:cond delay="0"/>
                                  </p:stCondLst>
                                  <p:childTnLst>
                                    <p:cmd type="call" cmd="playFrom(0.0)">
                                      <p:cBhvr>
                                        <p:cTn id="11" dur="2177" fill="hold"/>
                                        <p:tgtEl>
                                          <p:spTgt spid="13"/>
                                        </p:tgtEl>
                                      </p:cBhvr>
                                    </p:cmd>
                                  </p:childTnLst>
                                </p:cTn>
                              </p:par>
                            </p:childTnLst>
                          </p:cTn>
                        </p:par>
                      </p:childTnLst>
                    </p:cTn>
                  </p:par>
                </p:childTnLst>
              </p:cTn>
              <p:nextCondLst>
                <p:cond evt="onClick" delay="0">
                  <p:tgtEl>
                    <p:spTgt spid="12"/>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57FE46-4006-C34C-8216-167399B19868}"/>
              </a:ext>
            </a:extLst>
          </p:cNvPr>
          <p:cNvSpPr txBox="1">
            <a:spLocks/>
          </p:cNvSpPr>
          <p:nvPr/>
        </p:nvSpPr>
        <p:spPr>
          <a:xfrm>
            <a:off x="809531" y="3028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u="sng" dirty="0">
                <a:latin typeface="Arial" panose="020B0604020202020204" pitchFamily="34" charset="0"/>
                <a:cs typeface="Arial" panose="020B0604020202020204" pitchFamily="34" charset="0"/>
              </a:rPr>
              <a:t>Ventilation perfusion relationships</a:t>
            </a:r>
          </a:p>
        </p:txBody>
      </p:sp>
      <p:pic>
        <p:nvPicPr>
          <p:cNvPr id="4" name="Picture 3">
            <a:extLst>
              <a:ext uri="{FF2B5EF4-FFF2-40B4-BE49-F238E27FC236}">
                <a16:creationId xmlns:a16="http://schemas.microsoft.com/office/drawing/2014/main" id="{E00E1AA2-2E2B-2D4A-9DE2-B2EB59F0E248}"/>
              </a:ext>
            </a:extLst>
          </p:cNvPr>
          <p:cNvPicPr/>
          <p:nvPr/>
        </p:nvPicPr>
        <p:blipFill rotWithShape="1">
          <a:blip r:embed="rId4"/>
          <a:srcRect b="17212"/>
          <a:stretch/>
        </p:blipFill>
        <p:spPr bwMode="auto">
          <a:xfrm>
            <a:off x="488918" y="1628427"/>
            <a:ext cx="3786505" cy="2189035"/>
          </a:xfrm>
          <a:prstGeom prst="rect">
            <a:avLst/>
          </a:prstGeom>
          <a:noFill/>
          <a:ln w="9525">
            <a:noFill/>
            <a:round/>
            <a:headEnd/>
            <a:tailEnd/>
          </a:ln>
          <a:effectLst/>
        </p:spPr>
      </p:pic>
      <p:sp>
        <p:nvSpPr>
          <p:cNvPr id="8" name="TextBox 7">
            <a:extLst>
              <a:ext uri="{FF2B5EF4-FFF2-40B4-BE49-F238E27FC236}">
                <a16:creationId xmlns:a16="http://schemas.microsoft.com/office/drawing/2014/main" id="{3605C6DE-97E8-F04A-8250-AFC99FE96848}"/>
              </a:ext>
            </a:extLst>
          </p:cNvPr>
          <p:cNvSpPr txBox="1"/>
          <p:nvPr/>
        </p:nvSpPr>
        <p:spPr>
          <a:xfrm>
            <a:off x="4440665" y="2406089"/>
            <a:ext cx="5352288" cy="1200329"/>
          </a:xfrm>
          <a:prstGeom prst="rect">
            <a:avLst/>
          </a:prstGeom>
          <a:noFill/>
        </p:spPr>
        <p:txBody>
          <a:bodyPr wrap="square" rtlCol="0">
            <a:spAutoFit/>
          </a:bodyPr>
          <a:lstStyle/>
          <a:p>
            <a:r>
              <a:rPr lang="en-US" dirty="0"/>
              <a:t>Efficient transfer of oxygen requires entry of oxygen into the alveolus and a “matched” capacity of blood to carry the oxygen away (V/Q = 1)</a:t>
            </a:r>
          </a:p>
          <a:p>
            <a:endParaRPr lang="en-US" dirty="0"/>
          </a:p>
        </p:txBody>
      </p:sp>
      <p:pic>
        <p:nvPicPr>
          <p:cNvPr id="6" name="Picture 5">
            <a:extLst>
              <a:ext uri="{FF2B5EF4-FFF2-40B4-BE49-F238E27FC236}">
                <a16:creationId xmlns:a16="http://schemas.microsoft.com/office/drawing/2014/main" id="{801CF1CE-D789-EC40-9D91-E57081AEE21F}"/>
              </a:ext>
            </a:extLst>
          </p:cNvPr>
          <p:cNvPicPr/>
          <p:nvPr/>
        </p:nvPicPr>
        <p:blipFill>
          <a:blip r:embed="rId5"/>
          <a:srcRect/>
          <a:stretch>
            <a:fillRect/>
          </a:stretch>
        </p:blipFill>
        <p:spPr bwMode="auto">
          <a:xfrm>
            <a:off x="6854923" y="3606418"/>
            <a:ext cx="3921252" cy="2816987"/>
          </a:xfrm>
          <a:prstGeom prst="rect">
            <a:avLst/>
          </a:prstGeom>
          <a:noFill/>
          <a:ln w="9525">
            <a:noFill/>
            <a:round/>
            <a:headEnd/>
            <a:tailEnd/>
          </a:ln>
          <a:effectLst/>
        </p:spPr>
      </p:pic>
      <p:sp>
        <p:nvSpPr>
          <p:cNvPr id="10" name="TextBox 9">
            <a:extLst>
              <a:ext uri="{FF2B5EF4-FFF2-40B4-BE49-F238E27FC236}">
                <a16:creationId xmlns:a16="http://schemas.microsoft.com/office/drawing/2014/main" id="{773B46D3-7984-9042-9D76-5BF39A5D473A}"/>
              </a:ext>
            </a:extLst>
          </p:cNvPr>
          <p:cNvSpPr txBox="1"/>
          <p:nvPr/>
        </p:nvSpPr>
        <p:spPr>
          <a:xfrm>
            <a:off x="1599279" y="4661079"/>
            <a:ext cx="5352288" cy="923330"/>
          </a:xfrm>
          <a:prstGeom prst="rect">
            <a:avLst/>
          </a:prstGeom>
          <a:noFill/>
        </p:spPr>
        <p:txBody>
          <a:bodyPr wrap="square" rtlCol="0">
            <a:spAutoFit/>
          </a:bodyPr>
          <a:lstStyle/>
          <a:p>
            <a:r>
              <a:rPr lang="en-US" dirty="0"/>
              <a:t>If V/Q declines (either decreased ventilation OR increased perfusion) </a:t>
            </a:r>
            <a:r>
              <a:rPr lang="en-US" dirty="0">
                <a:sym typeface="Wingdings" pitchFamily="2" charset="2"/>
              </a:rPr>
              <a:t> oxygen content draining from those alveoli will be reduced</a:t>
            </a:r>
            <a:endParaRPr lang="en-US" dirty="0"/>
          </a:p>
        </p:txBody>
      </p:sp>
    </p:spTree>
    <p:custDataLst>
      <p:tags r:id="rId1"/>
    </p:custDataLst>
    <p:extLst>
      <p:ext uri="{BB962C8B-B14F-4D97-AF65-F5344CB8AC3E}">
        <p14:creationId xmlns:p14="http://schemas.microsoft.com/office/powerpoint/2010/main" val="678011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66F52D-A146-6941-8209-3E57B8EC9DBB}"/>
              </a:ext>
            </a:extLst>
          </p:cNvPr>
          <p:cNvSpPr>
            <a:spLocks noGrp="1"/>
          </p:cNvSpPr>
          <p:nvPr>
            <p:ph type="title"/>
          </p:nvPr>
        </p:nvSpPr>
        <p:spPr>
          <a:xfrm>
            <a:off x="831222" y="213892"/>
            <a:ext cx="10515600" cy="1325563"/>
          </a:xfrm>
        </p:spPr>
        <p:txBody>
          <a:bodyPr>
            <a:normAutofit/>
          </a:bodyPr>
          <a:lstStyle/>
          <a:p>
            <a:r>
              <a:rPr lang="en-US" sz="2800" b="1" u="sng" dirty="0">
                <a:latin typeface="Arial" panose="020B0604020202020204" pitchFamily="34" charset="0"/>
                <a:cs typeface="Arial" panose="020B0604020202020204" pitchFamily="34" charset="0"/>
              </a:rPr>
              <a:t>Ventilation perfusion relationships</a:t>
            </a:r>
          </a:p>
        </p:txBody>
      </p:sp>
      <p:sp>
        <p:nvSpPr>
          <p:cNvPr id="8" name="TextBox 7">
            <a:extLst>
              <a:ext uri="{FF2B5EF4-FFF2-40B4-BE49-F238E27FC236}">
                <a16:creationId xmlns:a16="http://schemas.microsoft.com/office/drawing/2014/main" id="{DC867F1D-73C9-3540-81A7-551182BA1782}"/>
              </a:ext>
            </a:extLst>
          </p:cNvPr>
          <p:cNvSpPr txBox="1"/>
          <p:nvPr/>
        </p:nvSpPr>
        <p:spPr>
          <a:xfrm>
            <a:off x="883846" y="1170489"/>
            <a:ext cx="8510016" cy="369332"/>
          </a:xfrm>
          <a:prstGeom prst="rect">
            <a:avLst/>
          </a:prstGeom>
          <a:noFill/>
        </p:spPr>
        <p:txBody>
          <a:bodyPr wrap="square" rtlCol="0">
            <a:spAutoFit/>
          </a:bodyPr>
          <a:lstStyle/>
          <a:p>
            <a:r>
              <a:rPr lang="en-US" dirty="0"/>
              <a:t>Gradient of V/Q exists in the thorax due to effects of gravity and breathing mechanics.  </a:t>
            </a:r>
          </a:p>
        </p:txBody>
      </p:sp>
      <p:pic>
        <p:nvPicPr>
          <p:cNvPr id="4" name="Picture 3">
            <a:extLst>
              <a:ext uri="{FF2B5EF4-FFF2-40B4-BE49-F238E27FC236}">
                <a16:creationId xmlns:a16="http://schemas.microsoft.com/office/drawing/2014/main" id="{971D3E0E-0031-B740-98D2-4882C521D20B}"/>
              </a:ext>
            </a:extLst>
          </p:cNvPr>
          <p:cNvPicPr/>
          <p:nvPr/>
        </p:nvPicPr>
        <p:blipFill>
          <a:blip r:embed="rId4"/>
          <a:stretch>
            <a:fillRect/>
          </a:stretch>
        </p:blipFill>
        <p:spPr>
          <a:xfrm>
            <a:off x="1162650" y="1862362"/>
            <a:ext cx="3735275" cy="3424199"/>
          </a:xfrm>
          <a:prstGeom prst="rect">
            <a:avLst/>
          </a:prstGeom>
        </p:spPr>
      </p:pic>
      <p:sp>
        <p:nvSpPr>
          <p:cNvPr id="10" name="TextBox 9">
            <a:extLst>
              <a:ext uri="{FF2B5EF4-FFF2-40B4-BE49-F238E27FC236}">
                <a16:creationId xmlns:a16="http://schemas.microsoft.com/office/drawing/2014/main" id="{4ADC01BE-BCD8-B04E-AC39-0303FDD5AE53}"/>
              </a:ext>
            </a:extLst>
          </p:cNvPr>
          <p:cNvSpPr txBox="1"/>
          <p:nvPr/>
        </p:nvSpPr>
        <p:spPr>
          <a:xfrm>
            <a:off x="5791994" y="2021354"/>
            <a:ext cx="2804160" cy="369332"/>
          </a:xfrm>
          <a:prstGeom prst="rect">
            <a:avLst/>
          </a:prstGeom>
          <a:noFill/>
        </p:spPr>
        <p:txBody>
          <a:bodyPr wrap="square" rtlCol="0">
            <a:spAutoFit/>
          </a:bodyPr>
          <a:lstStyle/>
          <a:p>
            <a:r>
              <a:rPr lang="en-US" b="1" u="sng" dirty="0"/>
              <a:t>West Lung Zones</a:t>
            </a:r>
          </a:p>
        </p:txBody>
      </p:sp>
      <p:pic>
        <p:nvPicPr>
          <p:cNvPr id="6" name="Picture 5">
            <a:extLst>
              <a:ext uri="{FF2B5EF4-FFF2-40B4-BE49-F238E27FC236}">
                <a16:creationId xmlns:a16="http://schemas.microsoft.com/office/drawing/2014/main" id="{A25C4697-D58C-9743-8E6F-99FBD47E6153}"/>
              </a:ext>
            </a:extLst>
          </p:cNvPr>
          <p:cNvPicPr/>
          <p:nvPr/>
        </p:nvPicPr>
        <p:blipFill rotWithShape="1">
          <a:blip r:embed="rId5"/>
          <a:srcRect r="61683" b="6718"/>
          <a:stretch/>
        </p:blipFill>
        <p:spPr bwMode="auto">
          <a:xfrm>
            <a:off x="5292762" y="2433675"/>
            <a:ext cx="2614772" cy="2628742"/>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14B74790-15E3-9F4C-BF6B-07AF07B3DB86}"/>
              </a:ext>
            </a:extLst>
          </p:cNvPr>
          <p:cNvSpPr txBox="1"/>
          <p:nvPr/>
        </p:nvSpPr>
        <p:spPr>
          <a:xfrm>
            <a:off x="8189934" y="1788554"/>
            <a:ext cx="3153536" cy="369332"/>
          </a:xfrm>
          <a:prstGeom prst="rect">
            <a:avLst/>
          </a:prstGeom>
          <a:noFill/>
        </p:spPr>
        <p:txBody>
          <a:bodyPr wrap="square" rtlCol="0">
            <a:spAutoFit/>
          </a:bodyPr>
          <a:lstStyle/>
          <a:p>
            <a:r>
              <a:rPr lang="en-US" b="1" u="sng" dirty="0"/>
              <a:t>Alveolar gas content (normal)</a:t>
            </a:r>
          </a:p>
        </p:txBody>
      </p:sp>
      <p:graphicFrame>
        <p:nvGraphicFramePr>
          <p:cNvPr id="12" name="Table 11">
            <a:extLst>
              <a:ext uri="{FF2B5EF4-FFF2-40B4-BE49-F238E27FC236}">
                <a16:creationId xmlns:a16="http://schemas.microsoft.com/office/drawing/2014/main" id="{00A79542-A5D7-414E-8ED4-62BA33B83CEC}"/>
              </a:ext>
            </a:extLst>
          </p:cNvPr>
          <p:cNvGraphicFramePr>
            <a:graphicFrameLocks noGrp="1"/>
          </p:cNvGraphicFramePr>
          <p:nvPr>
            <p:extLst>
              <p:ext uri="{D42A27DB-BD31-4B8C-83A1-F6EECF244321}">
                <p14:modId xmlns:p14="http://schemas.microsoft.com/office/powerpoint/2010/main" val="1449757910"/>
              </p:ext>
            </p:extLst>
          </p:nvPr>
        </p:nvGraphicFramePr>
        <p:xfrm>
          <a:off x="7907534" y="2256855"/>
          <a:ext cx="3439288" cy="2536856"/>
        </p:xfrm>
        <a:graphic>
          <a:graphicData uri="http://schemas.openxmlformats.org/drawingml/2006/table">
            <a:tbl>
              <a:tblPr firstRow="1" bandRow="1">
                <a:tableStyleId>{93296810-A885-4BE3-A3E7-6D5BEEA58F35}</a:tableStyleId>
              </a:tblPr>
              <a:tblGrid>
                <a:gridCol w="1719644">
                  <a:extLst>
                    <a:ext uri="{9D8B030D-6E8A-4147-A177-3AD203B41FA5}">
                      <a16:colId xmlns:a16="http://schemas.microsoft.com/office/drawing/2014/main" val="829927719"/>
                    </a:ext>
                  </a:extLst>
                </a:gridCol>
                <a:gridCol w="1719644">
                  <a:extLst>
                    <a:ext uri="{9D8B030D-6E8A-4147-A177-3AD203B41FA5}">
                      <a16:colId xmlns:a16="http://schemas.microsoft.com/office/drawing/2014/main" val="1692190437"/>
                    </a:ext>
                  </a:extLst>
                </a:gridCol>
              </a:tblGrid>
              <a:tr h="452962">
                <a:tc>
                  <a:txBody>
                    <a:bodyPr/>
                    <a:lstStyle/>
                    <a:p>
                      <a:pPr algn="ctr"/>
                      <a:r>
                        <a:rPr lang="en-US" dirty="0">
                          <a:solidFill>
                            <a:schemeClr val="tx1"/>
                          </a:solidFill>
                        </a:rPr>
                        <a:t>P</a:t>
                      </a:r>
                      <a:r>
                        <a:rPr lang="en-US" baseline="-25000" dirty="0">
                          <a:solidFill>
                            <a:schemeClr val="tx1"/>
                          </a:solidFill>
                        </a:rPr>
                        <a:t>A</a:t>
                      </a:r>
                      <a:r>
                        <a:rPr lang="en-US" baseline="0" dirty="0">
                          <a:solidFill>
                            <a:schemeClr val="tx1"/>
                          </a:solidFill>
                        </a:rPr>
                        <a:t>O</a:t>
                      </a:r>
                      <a:r>
                        <a:rPr lang="en-US" baseline="-25000" dirty="0">
                          <a:solidFill>
                            <a:schemeClr val="tx1"/>
                          </a:solidFill>
                        </a:rPr>
                        <a:t>2 </a:t>
                      </a:r>
                      <a:r>
                        <a:rPr lang="en-US" baseline="0" dirty="0">
                          <a:solidFill>
                            <a:schemeClr val="tx1"/>
                          </a:solidFill>
                        </a:rPr>
                        <a:t>(mmHg)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P</a:t>
                      </a:r>
                      <a:r>
                        <a:rPr lang="en-US" baseline="-25000" dirty="0">
                          <a:solidFill>
                            <a:schemeClr val="tx1"/>
                          </a:solidFill>
                        </a:rPr>
                        <a:t>A</a:t>
                      </a:r>
                      <a:r>
                        <a:rPr lang="en-US" baseline="0" dirty="0">
                          <a:solidFill>
                            <a:schemeClr val="tx1"/>
                          </a:solidFill>
                        </a:rPr>
                        <a:t>CO</a:t>
                      </a:r>
                      <a:r>
                        <a:rPr lang="en-US" baseline="-25000" dirty="0">
                          <a:solidFill>
                            <a:schemeClr val="tx1"/>
                          </a:solidFill>
                        </a:rPr>
                        <a:t>2</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9380028"/>
                  </a:ext>
                </a:extLst>
              </a:tr>
              <a:tr h="605116">
                <a:tc>
                  <a:txBody>
                    <a:bodyPr/>
                    <a:lstStyle/>
                    <a:p>
                      <a:pPr algn="ctr"/>
                      <a:r>
                        <a:rPr lang="en-US" sz="3200" dirty="0">
                          <a:solidFill>
                            <a:schemeClr val="tx1"/>
                          </a:solidFill>
                        </a:rPr>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128443"/>
                  </a:ext>
                </a:extLst>
              </a:tr>
              <a:tr h="684148">
                <a:tc>
                  <a:txBody>
                    <a:bodyPr/>
                    <a:lstStyle/>
                    <a:p>
                      <a:pPr algn="ctr"/>
                      <a:r>
                        <a:rPr lang="en-US" sz="3200"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7400824"/>
                  </a:ext>
                </a:extLst>
              </a:tr>
              <a:tr h="794630">
                <a:tc>
                  <a:txBody>
                    <a:bodyPr/>
                    <a:lstStyle/>
                    <a:p>
                      <a:pPr algn="ctr"/>
                      <a:r>
                        <a:rPr lang="en-US" sz="3200" dirty="0">
                          <a:solidFill>
                            <a:schemeClr val="tx1"/>
                          </a:solidFill>
                        </a:rPr>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solidFill>
                            <a:schemeClr val="tx1"/>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787970"/>
                  </a:ext>
                </a:extLst>
              </a:tr>
            </a:tbl>
          </a:graphicData>
        </a:graphic>
      </p:graphicFrame>
      <p:sp>
        <p:nvSpPr>
          <p:cNvPr id="15" name="TextBox 14">
            <a:extLst>
              <a:ext uri="{FF2B5EF4-FFF2-40B4-BE49-F238E27FC236}">
                <a16:creationId xmlns:a16="http://schemas.microsoft.com/office/drawing/2014/main" id="{0D8CAA1D-57E9-554A-9E1E-25064598B989}"/>
              </a:ext>
            </a:extLst>
          </p:cNvPr>
          <p:cNvSpPr txBox="1"/>
          <p:nvPr/>
        </p:nvSpPr>
        <p:spPr>
          <a:xfrm>
            <a:off x="500204" y="5628644"/>
            <a:ext cx="11314176" cy="954107"/>
          </a:xfrm>
          <a:prstGeom prst="rect">
            <a:avLst/>
          </a:prstGeom>
          <a:noFill/>
          <a:ln w="38100" cap="flat" cmpd="sng" algn="ctr">
            <a:solidFill>
              <a:srgbClr val="6AA34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US" sz="2800" b="1" dirty="0">
                <a:solidFill>
                  <a:schemeClr val="tx1"/>
                </a:solidFill>
              </a:rPr>
              <a:t>If MORE blood heads to low V/Q areas, P</a:t>
            </a:r>
            <a:r>
              <a:rPr lang="en-US" sz="2800" b="1" baseline="-25000" dirty="0">
                <a:solidFill>
                  <a:schemeClr val="tx1"/>
                </a:solidFill>
              </a:rPr>
              <a:t>a</a:t>
            </a:r>
            <a:r>
              <a:rPr lang="en-US" sz="2800" b="1" dirty="0">
                <a:solidFill>
                  <a:schemeClr val="tx1"/>
                </a:solidFill>
              </a:rPr>
              <a:t>O</a:t>
            </a:r>
            <a:r>
              <a:rPr lang="en-US" sz="2800" b="1" baseline="-25000" dirty="0">
                <a:solidFill>
                  <a:schemeClr val="tx1"/>
                </a:solidFill>
              </a:rPr>
              <a:t>2</a:t>
            </a:r>
            <a:r>
              <a:rPr lang="en-US" sz="2800" b="1" dirty="0">
                <a:solidFill>
                  <a:schemeClr val="tx1"/>
                </a:solidFill>
              </a:rPr>
              <a:t> will decrease</a:t>
            </a:r>
          </a:p>
          <a:p>
            <a:r>
              <a:rPr lang="en-US" sz="2800" b="1" dirty="0">
                <a:solidFill>
                  <a:schemeClr val="tx1"/>
                </a:solidFill>
              </a:rPr>
              <a:t>Giving extra oxygen will significantly improve P</a:t>
            </a:r>
            <a:r>
              <a:rPr lang="en-US" sz="2800" b="1" baseline="-25000" dirty="0">
                <a:solidFill>
                  <a:schemeClr val="tx1"/>
                </a:solidFill>
              </a:rPr>
              <a:t>a</a:t>
            </a:r>
            <a:r>
              <a:rPr lang="en-US" sz="2800" b="1" dirty="0">
                <a:solidFill>
                  <a:schemeClr val="tx1"/>
                </a:solidFill>
              </a:rPr>
              <a:t>O</a:t>
            </a:r>
            <a:r>
              <a:rPr lang="en-US" sz="2800" b="1" baseline="-25000" dirty="0">
                <a:solidFill>
                  <a:schemeClr val="tx1"/>
                </a:solidFill>
              </a:rPr>
              <a:t>2</a:t>
            </a:r>
            <a:r>
              <a:rPr lang="en-US" sz="2800" b="1" dirty="0">
                <a:solidFill>
                  <a:schemeClr val="tx1"/>
                </a:solidFill>
              </a:rPr>
              <a:t> and oxygen saturation</a:t>
            </a:r>
          </a:p>
        </p:txBody>
      </p:sp>
    </p:spTree>
    <p:custDataLst>
      <p:tags r:id="rId1"/>
    </p:custDataLst>
    <p:extLst>
      <p:ext uri="{BB962C8B-B14F-4D97-AF65-F5344CB8AC3E}">
        <p14:creationId xmlns:p14="http://schemas.microsoft.com/office/powerpoint/2010/main" val="1883141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4">
            <a:extLst>
              <a:ext uri="{FF2B5EF4-FFF2-40B4-BE49-F238E27FC236}">
                <a16:creationId xmlns:a16="http://schemas.microsoft.com/office/drawing/2014/main" id="{41F6D470-9C46-9045-A4EB-602815745BC6}"/>
              </a:ext>
            </a:extLst>
          </p:cNvPr>
          <p:cNvSpPr>
            <a:spLocks noGrp="1" noChangeArrowheads="1"/>
          </p:cNvSpPr>
          <p:nvPr>
            <p:ph type="title"/>
          </p:nvPr>
        </p:nvSpPr>
        <p:spPr>
          <a:xfrm>
            <a:off x="483971" y="414268"/>
            <a:ext cx="9315450" cy="762000"/>
          </a:xfrm>
        </p:spPr>
        <p:txBody>
          <a:bodyPr>
            <a:normAutofit/>
          </a:bodyPr>
          <a:lstStyle/>
          <a:p>
            <a:pPr>
              <a:defRPr/>
            </a:pPr>
            <a:r>
              <a:rPr lang="en-US" altLang="en-US" sz="2800" b="1" dirty="0">
                <a:latin typeface="Arial" panose="020B0604020202020204" pitchFamily="34" charset="0"/>
                <a:ea typeface="ＭＳ Ｐゴシック" charset="-128"/>
                <a:cs typeface="Arial" panose="020B0604020202020204" pitchFamily="34" charset="0"/>
              </a:rPr>
              <a:t>B. MCQ + Detailed answers + Timer + Concept slide </a:t>
            </a:r>
          </a:p>
        </p:txBody>
      </p:sp>
      <p:sp>
        <p:nvSpPr>
          <p:cNvPr id="2" name="TextBox 1">
            <a:extLst>
              <a:ext uri="{FF2B5EF4-FFF2-40B4-BE49-F238E27FC236}">
                <a16:creationId xmlns:a16="http://schemas.microsoft.com/office/drawing/2014/main" id="{D02680EA-1CD4-E644-B076-1451875BE045}"/>
              </a:ext>
            </a:extLst>
          </p:cNvPr>
          <p:cNvSpPr txBox="1"/>
          <p:nvPr/>
        </p:nvSpPr>
        <p:spPr>
          <a:xfrm>
            <a:off x="643740" y="1217461"/>
            <a:ext cx="10756524" cy="3046988"/>
          </a:xfrm>
          <a:prstGeom prst="rect">
            <a:avLst/>
          </a:prstGeom>
          <a:noFill/>
        </p:spPr>
        <p:txBody>
          <a:bodyPr wrap="square">
            <a:spAutoFit/>
          </a:bodyPr>
          <a:lstStyle/>
          <a:p>
            <a:pPr>
              <a:defRPr/>
            </a:pPr>
            <a:r>
              <a:rPr lang="en-US" sz="2400" dirty="0">
                <a:latin typeface="Arial" panose="020B0604020202020204" pitchFamily="34" charset="0"/>
                <a:ea typeface="ＭＳ Ｐゴシック" panose="020B0600070205080204" pitchFamily="34" charset="-128"/>
                <a:cs typeface="Arial" panose="020B0604020202020204" pitchFamily="34" charset="0"/>
              </a:rPr>
              <a:t>A 24 year old develops fatigue, headache and nausea 8 hours after arriving at Breckenridge, Colorado (9600 ft).  Which of the following will help treat these symptoms? Explain your answer, please. </a:t>
            </a:r>
            <a:r>
              <a:rPr lang="en-US" sz="2400" dirty="0" smtClean="0">
                <a:latin typeface="Arial" panose="020B0604020202020204" pitchFamily="34" charset="0"/>
                <a:ea typeface="ＭＳ Ｐゴシック" panose="020B0600070205080204" pitchFamily="34" charset="-128"/>
                <a:cs typeface="Arial" panose="020B0604020202020204" pitchFamily="34" charset="0"/>
              </a:rPr>
              <a:t>(</a:t>
            </a:r>
            <a:r>
              <a:rPr lang="en-US" sz="2400" dirty="0" smtClean="0">
                <a:latin typeface="Arial" panose="020B0604020202020204" pitchFamily="34" charset="0"/>
                <a:ea typeface="ＭＳ Ｐゴシック" panose="020B0600070205080204" pitchFamily="34" charset="-128"/>
                <a:cs typeface="Arial" panose="020B0604020202020204" pitchFamily="34" charset="0"/>
              </a:rPr>
              <a:t>45</a:t>
            </a:r>
            <a:r>
              <a:rPr lang="en-US" sz="2400" dirty="0" smtClean="0">
                <a:latin typeface="Arial" panose="020B0604020202020204" pitchFamily="34" charset="0"/>
                <a:ea typeface="ＭＳ Ｐゴシック" panose="020B0600070205080204" pitchFamily="34" charset="-128"/>
                <a:cs typeface="Arial" panose="020B0604020202020204" pitchFamily="34" charset="0"/>
              </a:rPr>
              <a:t> </a:t>
            </a:r>
            <a:r>
              <a:rPr lang="en-US" sz="2400" dirty="0">
                <a:latin typeface="Arial" panose="020B0604020202020204" pitchFamily="34" charset="0"/>
                <a:ea typeface="ＭＳ Ｐゴシック" panose="020B0600070205080204" pitchFamily="34" charset="-128"/>
                <a:cs typeface="Arial" panose="020B0604020202020204" pitchFamily="34" charset="0"/>
              </a:rPr>
              <a:t>seconds)</a:t>
            </a:r>
          </a:p>
          <a:p>
            <a:pPr>
              <a:defRPr/>
            </a:pPr>
            <a:endParaRPr lang="en-US" sz="2400" dirty="0">
              <a:latin typeface="Arial" panose="020B0604020202020204" pitchFamily="34" charset="0"/>
              <a:ea typeface="ＭＳ Ｐゴシック" panose="020B0600070205080204" pitchFamily="34" charset="-128"/>
              <a:cs typeface="Arial" panose="020B0604020202020204" pitchFamily="34" charset="0"/>
            </a:endParaRPr>
          </a:p>
          <a:p>
            <a:pPr marL="457200" indent="-457200">
              <a:buFontTx/>
              <a:buAutoNum type="alphaLcPeriod"/>
              <a:defRPr/>
            </a:pPr>
            <a:r>
              <a:rPr lang="en-US" sz="2400" dirty="0">
                <a:latin typeface="Arial" panose="020B0604020202020204" pitchFamily="34" charset="0"/>
                <a:ea typeface="ＭＳ Ｐゴシック" panose="020B0600070205080204" pitchFamily="34" charset="-128"/>
                <a:cs typeface="Arial" panose="020B0604020202020204" pitchFamily="34" charset="0"/>
              </a:rPr>
              <a:t>inhaled salmeterol</a:t>
            </a:r>
          </a:p>
          <a:p>
            <a:pPr marL="457200" indent="-457200">
              <a:buFontTx/>
              <a:buAutoNum type="alphaLcPeriod"/>
              <a:defRPr/>
            </a:pPr>
            <a:r>
              <a:rPr lang="en-US" sz="2400" dirty="0">
                <a:latin typeface="Arial" panose="020B0604020202020204" pitchFamily="34" charset="0"/>
                <a:ea typeface="ＭＳ Ｐゴシック" panose="020B0600070205080204" pitchFamily="34" charset="-128"/>
                <a:cs typeface="Arial" panose="020B0604020202020204" pitchFamily="34" charset="0"/>
              </a:rPr>
              <a:t>oral acetazolamide</a:t>
            </a:r>
          </a:p>
          <a:p>
            <a:pPr marL="457200" indent="-457200">
              <a:buFontTx/>
              <a:buAutoNum type="alphaLcPeriod"/>
              <a:defRPr/>
            </a:pPr>
            <a:r>
              <a:rPr lang="en-US" sz="2400" dirty="0">
                <a:latin typeface="Arial" panose="020B0604020202020204" pitchFamily="34" charset="0"/>
                <a:ea typeface="ＭＳ Ｐゴシック" panose="020B0600070205080204" pitchFamily="34" charset="-128"/>
                <a:cs typeface="Arial" panose="020B0604020202020204" pitchFamily="34" charset="0"/>
              </a:rPr>
              <a:t>oral nifedipine</a:t>
            </a:r>
          </a:p>
          <a:p>
            <a:pPr marL="457200" indent="-457200">
              <a:buFontTx/>
              <a:buAutoNum type="alphaLcPeriod"/>
              <a:defRPr/>
            </a:pPr>
            <a:r>
              <a:rPr lang="en-US" sz="2400" dirty="0">
                <a:latin typeface="Arial" panose="020B0604020202020204" pitchFamily="34" charset="0"/>
                <a:ea typeface="ＭＳ Ｐゴシック" panose="020B0600070205080204" pitchFamily="34" charset="-128"/>
                <a:cs typeface="Arial" panose="020B0604020202020204" pitchFamily="34" charset="0"/>
              </a:rPr>
              <a:t>inhaled nitric oxide</a:t>
            </a:r>
          </a:p>
        </p:txBody>
      </p:sp>
      <p:sp>
        <p:nvSpPr>
          <p:cNvPr id="6" name="TextBox 5"/>
          <p:cNvSpPr txBox="1">
            <a:spLocks noChangeArrowheads="1"/>
          </p:cNvSpPr>
          <p:nvPr/>
        </p:nvSpPr>
        <p:spPr bwMode="auto">
          <a:xfrm>
            <a:off x="563802" y="4375315"/>
            <a:ext cx="105412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New Roman" panose="02020603050405020304" pitchFamily="18" charset="0"/>
                <a:ea typeface="MS PGothic" panose="020B0600070205080204" pitchFamily="34" charset="-128"/>
              </a:defRPr>
            </a:lvl1pPr>
            <a:lvl2pPr marL="742950" indent="-285750">
              <a:defRPr sz="1600" b="1">
                <a:solidFill>
                  <a:schemeClr val="tx1"/>
                </a:solidFill>
                <a:latin typeface="Times New Roman" panose="02020603050405020304" pitchFamily="18" charset="0"/>
                <a:ea typeface="MS PGothic" panose="020B0600070205080204" pitchFamily="34" charset="-128"/>
              </a:defRPr>
            </a:lvl2pPr>
            <a:lvl3pPr marL="1143000" indent="-228600">
              <a:defRPr sz="1600" b="1">
                <a:solidFill>
                  <a:schemeClr val="tx1"/>
                </a:solidFill>
                <a:latin typeface="Times New Roman" panose="02020603050405020304" pitchFamily="18" charset="0"/>
                <a:ea typeface="MS PGothic" panose="020B0600070205080204" pitchFamily="34" charset="-128"/>
              </a:defRPr>
            </a:lvl3pPr>
            <a:lvl4pPr marL="1600200" indent="-228600">
              <a:defRPr sz="1600" b="1">
                <a:solidFill>
                  <a:schemeClr val="tx1"/>
                </a:solidFill>
                <a:latin typeface="Times New Roman" panose="02020603050405020304" pitchFamily="18" charset="0"/>
                <a:ea typeface="MS PGothic" panose="020B0600070205080204" pitchFamily="34" charset="-128"/>
              </a:defRPr>
            </a:lvl4pPr>
            <a:lvl5pPr marL="2057400" indent="-228600">
              <a:defRPr sz="16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a:solidFill>
                  <a:schemeClr val="tx1"/>
                </a:solidFill>
                <a:latin typeface="Times New Roman" panose="02020603050405020304" pitchFamily="18" charset="0"/>
                <a:ea typeface="MS PGothic" panose="020B0600070205080204" pitchFamily="34" charset="-128"/>
              </a:defRPr>
            </a:lvl9pPr>
          </a:lstStyle>
          <a:p>
            <a:r>
              <a:rPr lang="en-US" altLang="en-US" sz="2400" b="0" dirty="0">
                <a:latin typeface="Arial" panose="020B0604020202020204" pitchFamily="34" charset="0"/>
                <a:cs typeface="Arial" panose="020B0604020202020204" pitchFamily="34" charset="0"/>
              </a:rPr>
              <a:t>Answer:</a:t>
            </a:r>
            <a:r>
              <a:rPr lang="en-US" altLang="en-US" sz="2400" dirty="0">
                <a:latin typeface="Arial" panose="020B0604020202020204" pitchFamily="34" charset="0"/>
                <a:cs typeface="Arial" panose="020B0604020202020204" pitchFamily="34" charset="0"/>
              </a:rPr>
              <a:t>  B.  Acetazolamide (Diamox) </a:t>
            </a:r>
            <a:r>
              <a:rPr lang="en-US" altLang="en-US" sz="2400" b="0" dirty="0">
                <a:latin typeface="Arial" panose="020B0604020202020204" pitchFamily="34" charset="0"/>
                <a:cs typeface="Arial" panose="020B0604020202020204" pitchFamily="34" charset="0"/>
              </a:rPr>
              <a:t>is indicated for the treatment of AMS.</a:t>
            </a:r>
            <a:r>
              <a:rPr lang="en-US" altLang="en-US" sz="2400" dirty="0">
                <a:latin typeface="Arial" panose="020B0604020202020204" pitchFamily="34" charset="0"/>
                <a:cs typeface="Arial" panose="020B0604020202020204" pitchFamily="34" charset="0"/>
              </a:rPr>
              <a:t>  </a:t>
            </a:r>
          </a:p>
          <a:p>
            <a:r>
              <a:rPr lang="en-US" altLang="en-US" sz="2400" dirty="0">
                <a:latin typeface="Arial" panose="020B0604020202020204" pitchFamily="34" charset="0"/>
                <a:cs typeface="Arial" panose="020B0604020202020204" pitchFamily="34" charset="0"/>
              </a:rPr>
              <a:t>- Inhaled </a:t>
            </a:r>
            <a:r>
              <a:rPr lang="en-US" altLang="en-US" sz="2400" dirty="0" err="1">
                <a:latin typeface="Arial" panose="020B0604020202020204" pitchFamily="34" charset="0"/>
                <a:cs typeface="Arial" panose="020B0604020202020204" pitchFamily="34" charset="0"/>
              </a:rPr>
              <a:t>salmeterol</a:t>
            </a:r>
            <a:r>
              <a:rPr lang="en-US" altLang="en-US" sz="240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may prevent HAPE.</a:t>
            </a: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Nifedipine</a:t>
            </a:r>
            <a:r>
              <a:rPr lang="en-US" altLang="en-US" sz="240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is indicated to treat HAPE.</a:t>
            </a:r>
          </a:p>
          <a:p>
            <a:r>
              <a:rPr lang="en-US" altLang="en-US" sz="2400"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There is </a:t>
            </a:r>
            <a:r>
              <a:rPr lang="en-US" altLang="en-US" sz="2400" dirty="0">
                <a:latin typeface="Arial" panose="020B0604020202020204" pitchFamily="34" charset="0"/>
                <a:cs typeface="Arial" panose="020B0604020202020204" pitchFamily="34" charset="0"/>
              </a:rPr>
              <a:t>no clinical role for inhaled NO</a:t>
            </a:r>
            <a:r>
              <a:rPr lang="en-US" altLang="en-US" sz="2400" b="0" dirty="0">
                <a:latin typeface="Arial" panose="020B0604020202020204" pitchFamily="34" charset="0"/>
                <a:cs typeface="Arial" panose="020B0604020202020204" pitchFamily="34" charset="0"/>
              </a:rPr>
              <a:t>.</a:t>
            </a:r>
          </a:p>
        </p:txBody>
      </p:sp>
      <p:pic>
        <p:nvPicPr>
          <p:cNvPr id="9" name="MS90007479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352150" y="6357135"/>
            <a:ext cx="244475" cy="244475"/>
          </a:xfrm>
          <a:prstGeom prst="rect">
            <a:avLst/>
          </a:prstGeom>
        </p:spPr>
      </p:pic>
      <p:sp>
        <p:nvSpPr>
          <p:cNvPr id="59394" name="Line 5"/>
          <p:cNvSpPr>
            <a:spLocks noChangeShapeType="1"/>
          </p:cNvSpPr>
          <p:nvPr/>
        </p:nvSpPr>
        <p:spPr bwMode="auto">
          <a:xfrm flipV="1">
            <a:off x="563802" y="1040700"/>
            <a:ext cx="8556531" cy="25652"/>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p:cNvSpPr/>
          <p:nvPr/>
        </p:nvSpPr>
        <p:spPr>
          <a:xfrm>
            <a:off x="0" y="5944975"/>
            <a:ext cx="12192000" cy="79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A80806-602F-4F75-BB9F-33C6F9C48C32}"/>
              </a:ext>
            </a:extLst>
          </p:cNvPr>
          <p:cNvSpPr/>
          <p:nvPr/>
        </p:nvSpPr>
        <p:spPr>
          <a:xfrm>
            <a:off x="0" y="6093169"/>
            <a:ext cx="12192000" cy="6027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smtClean="0"/>
              <a:t>45 </a:t>
            </a:r>
            <a:r>
              <a:rPr lang="en-US" sz="3200" b="1" dirty="0"/>
              <a:t>seconds</a:t>
            </a:r>
          </a:p>
        </p:txBody>
      </p:sp>
    </p:spTree>
    <p:custDataLst>
      <p:tags r:id="rId1"/>
    </p:custDataLst>
    <p:extLst>
      <p:ext uri="{BB962C8B-B14F-4D97-AF65-F5344CB8AC3E}">
        <p14:creationId xmlns:p14="http://schemas.microsoft.com/office/powerpoint/2010/main" val="2540184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45000"/>
                                        <p:tgtEl>
                                          <p:spTgt spid="7"/>
                                        </p:tgtEl>
                                        <p:attrNameLst>
                                          <p:attrName>ppt_x</p:attrName>
                                        </p:attrNameLst>
                                      </p:cBhvr>
                                      <p:tavLst>
                                        <p:tav tm="0">
                                          <p:val>
                                            <p:strVal val="ppt_x"/>
                                          </p:val>
                                        </p:tav>
                                        <p:tav tm="100000">
                                          <p:val>
                                            <p:strVal val="0-ppt_w/2"/>
                                          </p:val>
                                        </p:tav>
                                      </p:tavLst>
                                    </p:anim>
                                    <p:anim calcmode="lin" valueType="num">
                                      <p:cBhvr additive="base">
                                        <p:cTn id="7" dur="45000"/>
                                        <p:tgtEl>
                                          <p:spTgt spid="7"/>
                                        </p:tgtEl>
                                        <p:attrNameLst>
                                          <p:attrName>ppt_y</p:attrName>
                                        </p:attrNameLst>
                                      </p:cBhvr>
                                      <p:tavLst>
                                        <p:tav tm="0">
                                          <p:val>
                                            <p:strVal val="ppt_y"/>
                                          </p:val>
                                        </p:tav>
                                        <p:tav tm="100000">
                                          <p:val>
                                            <p:strVal val="ppt_y"/>
                                          </p:val>
                                        </p:tav>
                                      </p:tavLst>
                                    </p:anim>
                                    <p:set>
                                      <p:cBhvr>
                                        <p:cTn id="8" dur="1" fill="hold">
                                          <p:stCondLst>
                                            <p:cond delay="44999"/>
                                          </p:stCondLst>
                                        </p:cTn>
                                        <p:tgtEl>
                                          <p:spTgt spid="7"/>
                                        </p:tgtEl>
                                        <p:attrNameLst>
                                          <p:attrName>style.visibility</p:attrName>
                                        </p:attrNameLst>
                                      </p:cBhvr>
                                      <p:to>
                                        <p:strVal val="hidden"/>
                                      </p:to>
                                    </p:set>
                                  </p:childTnLst>
                                </p:cTn>
                              </p:par>
                            </p:childTnLst>
                          </p:cTn>
                        </p:par>
                        <p:par>
                          <p:cTn id="9" fill="hold">
                            <p:stCondLst>
                              <p:cond delay="45000"/>
                            </p:stCondLst>
                            <p:childTnLst>
                              <p:par>
                                <p:cTn id="10" presetID="1" presetClass="mediacall" presetSubtype="0" fill="hold" nodeType="afterEffect">
                                  <p:stCondLst>
                                    <p:cond delay="0"/>
                                  </p:stCondLst>
                                  <p:childTnLst>
                                    <p:cmd type="call" cmd="playFrom(0.0)">
                                      <p:cBhvr>
                                        <p:cTn id="11" dur="2177" fill="hold"/>
                                        <p:tgtEl>
                                          <p:spTgt spid="9"/>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a:extLst>
              <a:ext uri="{FF2B5EF4-FFF2-40B4-BE49-F238E27FC236}">
                <a16:creationId xmlns:a16="http://schemas.microsoft.com/office/drawing/2014/main" id="{5CDBFC55-20E2-7043-82BA-BC91DC33BFC9}"/>
              </a:ext>
            </a:extLst>
          </p:cNvPr>
          <p:cNvSpPr>
            <a:spLocks noGrp="1" noChangeArrowheads="1"/>
          </p:cNvSpPr>
          <p:nvPr>
            <p:ph type="title"/>
          </p:nvPr>
        </p:nvSpPr>
        <p:spPr>
          <a:xfrm>
            <a:off x="1139825" y="342900"/>
            <a:ext cx="9810750" cy="762000"/>
          </a:xfrm>
        </p:spPr>
        <p:txBody>
          <a:bodyPr>
            <a:normAutofit/>
          </a:bodyPr>
          <a:lstStyle/>
          <a:p>
            <a:pPr>
              <a:defRPr/>
            </a:pPr>
            <a:r>
              <a:rPr lang="en-US" altLang="en-US" sz="2800" b="1" dirty="0">
                <a:latin typeface="Arial" panose="020B0604020202020204" pitchFamily="34" charset="0"/>
                <a:ea typeface="ＭＳ Ｐゴシック" charset="-128"/>
                <a:cs typeface="Arial" panose="020B0604020202020204" pitchFamily="34" charset="0"/>
              </a:rPr>
              <a:t>TREATMENT</a:t>
            </a:r>
          </a:p>
        </p:txBody>
      </p:sp>
      <p:sp>
        <p:nvSpPr>
          <p:cNvPr id="224260" name="Rectangle 4">
            <a:extLst>
              <a:ext uri="{FF2B5EF4-FFF2-40B4-BE49-F238E27FC236}">
                <a16:creationId xmlns:a16="http://schemas.microsoft.com/office/drawing/2014/main" id="{0CC96E78-F170-0F4A-AEFC-6E68F941D04E}"/>
              </a:ext>
            </a:extLst>
          </p:cNvPr>
          <p:cNvSpPr>
            <a:spLocks noChangeArrowheads="1"/>
          </p:cNvSpPr>
          <p:nvPr/>
        </p:nvSpPr>
        <p:spPr bwMode="auto">
          <a:xfrm>
            <a:off x="3286431" y="1205729"/>
            <a:ext cx="5209761" cy="588366"/>
          </a:xfrm>
          <a:prstGeom prst="rect">
            <a:avLst/>
          </a:prstGeom>
          <a:noFill/>
          <a:ln w="12700">
            <a:noFill/>
            <a:miter lim="800000"/>
            <a:headEnd/>
            <a:tailEnd/>
          </a:ln>
          <a:effectLst/>
        </p:spPr>
        <p:txBody>
          <a:bodyPr wrap="none" lIns="90488" tIns="44450" rIns="90488" bIns="44450">
            <a:spAutoFit/>
          </a:bodyPr>
          <a:lstStyle>
            <a:lvl1pPr>
              <a:defRPr sz="1600" b="1">
                <a:solidFill>
                  <a:schemeClr val="tx1"/>
                </a:solidFill>
                <a:latin typeface="Times New Roman" charset="0"/>
                <a:ea typeface="ＭＳ Ｐゴシック" charset="-128"/>
              </a:defRPr>
            </a:lvl1pPr>
            <a:lvl2pPr marL="742950" indent="-285750">
              <a:defRPr sz="1600" b="1">
                <a:solidFill>
                  <a:schemeClr val="tx1"/>
                </a:solidFill>
                <a:latin typeface="Times New Roman" charset="0"/>
                <a:ea typeface="ＭＳ Ｐゴシック" charset="-128"/>
              </a:defRPr>
            </a:lvl2pPr>
            <a:lvl3pPr marL="1143000" indent="-228600">
              <a:defRPr sz="1600" b="1">
                <a:solidFill>
                  <a:schemeClr val="tx1"/>
                </a:solidFill>
                <a:latin typeface="Times New Roman" charset="0"/>
                <a:ea typeface="ＭＳ Ｐゴシック" charset="-128"/>
              </a:defRPr>
            </a:lvl3pPr>
            <a:lvl4pPr marL="1600200" indent="-228600">
              <a:defRPr sz="1600" b="1">
                <a:solidFill>
                  <a:schemeClr val="tx1"/>
                </a:solidFill>
                <a:latin typeface="Times New Roman" charset="0"/>
                <a:ea typeface="ＭＳ Ｐゴシック" charset="-128"/>
              </a:defRPr>
            </a:lvl4pPr>
            <a:lvl5pPr marL="2057400" indent="-228600">
              <a:defRPr sz="1600" b="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1600" b="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1600" b="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1600" b="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1600" b="1">
                <a:solidFill>
                  <a:schemeClr val="tx1"/>
                </a:solidFill>
                <a:latin typeface="Times New Roman" charset="0"/>
                <a:ea typeface="ＭＳ Ｐゴシック" charset="-128"/>
              </a:defRPr>
            </a:lvl9pPr>
          </a:lstStyle>
          <a:p>
            <a:pPr>
              <a:lnSpc>
                <a:spcPct val="90000"/>
              </a:lnSpc>
              <a:spcBef>
                <a:spcPct val="30000"/>
              </a:spcBef>
              <a:defRPr/>
            </a:pPr>
            <a:r>
              <a:rPr lang="en-US" altLang="en-US" sz="3600" b="0" dirty="0">
                <a:ln>
                  <a:solidFill>
                    <a:sysClr val="windowText" lastClr="000000"/>
                  </a:solidFill>
                </a:ln>
                <a:solidFill>
                  <a:sysClr val="windowText" lastClr="000000"/>
                </a:solidFill>
                <a:latin typeface="Helvetica" charset="0"/>
              </a:rPr>
              <a:t>Acetazolamide (Diamox)</a:t>
            </a:r>
          </a:p>
        </p:txBody>
      </p:sp>
      <p:sp>
        <p:nvSpPr>
          <p:cNvPr id="61443" name="Line 5"/>
          <p:cNvSpPr>
            <a:spLocks noChangeShapeType="1"/>
          </p:cNvSpPr>
          <p:nvPr/>
        </p:nvSpPr>
        <p:spPr bwMode="auto">
          <a:xfrm>
            <a:off x="1193800" y="990600"/>
            <a:ext cx="8559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825" y="1794095"/>
            <a:ext cx="9626600" cy="444817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777505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C. Case + MCQ + Timer + Image question</a:t>
            </a:r>
          </a:p>
        </p:txBody>
      </p:sp>
      <p:sp>
        <p:nvSpPr>
          <p:cNvPr id="3" name="Content Placeholder 2"/>
          <p:cNvSpPr>
            <a:spLocks noGrp="1"/>
          </p:cNvSpPr>
          <p:nvPr>
            <p:ph idx="1"/>
          </p:nvPr>
        </p:nvSpPr>
        <p:spPr>
          <a:xfrm>
            <a:off x="838200" y="1617395"/>
            <a:ext cx="10515600" cy="4351338"/>
          </a:xfrm>
        </p:spPr>
        <p:txBody>
          <a:bodyPr>
            <a:normAutofit lnSpcReduction="10000"/>
          </a:bodyPr>
          <a:lstStyle/>
          <a:p>
            <a:pPr marL="0" indent="0">
              <a:buNone/>
            </a:pPr>
            <a:r>
              <a:rPr lang="en-US" sz="2600" dirty="0">
                <a:solidFill>
                  <a:schemeClr val="tx1"/>
                </a:solidFill>
                <a:latin typeface="Arial" panose="020B0604020202020204" pitchFamily="34" charset="0"/>
                <a:cs typeface="Arial" panose="020B0604020202020204" pitchFamily="34" charset="0"/>
              </a:rPr>
              <a:t>You are doing your clerkship on Labor and Delivery and are called to see a 25 year old G1 P0 woman at 38 weeks and 4 days gestation who arrived on the floor with regular contractions. She is visiting from MA . She states that she went to her scheduled prenatal visits and had ultrasound at 16 weeks and all was OK. </a:t>
            </a:r>
            <a:r>
              <a:rPr lang="en-US" sz="2600" dirty="0">
                <a:latin typeface="Arial" panose="020B0604020202020204" pitchFamily="34" charset="0"/>
                <a:cs typeface="Arial" panose="020B0604020202020204" pitchFamily="34" charset="0"/>
              </a:rPr>
              <a:t>Her pregnancy has gone well. </a:t>
            </a:r>
            <a:r>
              <a:rPr lang="en-US" sz="2600" dirty="0">
                <a:solidFill>
                  <a:schemeClr val="tx1"/>
                </a:solidFill>
                <a:latin typeface="Arial" panose="020B0604020202020204" pitchFamily="34" charset="0"/>
                <a:cs typeface="Arial" panose="020B0604020202020204" pitchFamily="34" charset="0"/>
              </a:rPr>
              <a:t>Her plan was to have a home delivery attended by a midwife and to have no analgesic medications. </a:t>
            </a:r>
          </a:p>
          <a:p>
            <a:pPr marL="0" indent="0">
              <a:buNone/>
            </a:pPr>
            <a:r>
              <a:rPr lang="en-US" sz="2600" dirty="0">
                <a:solidFill>
                  <a:schemeClr val="tx1"/>
                </a:solidFill>
                <a:latin typeface="Arial" panose="020B0604020202020204" pitchFamily="34" charset="0"/>
                <a:cs typeface="Arial" panose="020B0604020202020204" pitchFamily="34" charset="0"/>
              </a:rPr>
              <a:t>Her labor progresses well and she delivers a 3407g male infant with Apgar scores of 8 and 9. The placenta is delivered and looks complete </a:t>
            </a:r>
            <a:r>
              <a:rPr lang="en-US" sz="2600" dirty="0">
                <a:latin typeface="Arial" panose="020B0604020202020204" pitchFamily="34" charset="0"/>
                <a:cs typeface="Arial" panose="020B0604020202020204" pitchFamily="34" charset="0"/>
              </a:rPr>
              <a:t>and has</a:t>
            </a:r>
            <a:r>
              <a:rPr lang="en-US" sz="2600" dirty="0">
                <a:solidFill>
                  <a:schemeClr val="tx1"/>
                </a:solidFill>
                <a:latin typeface="Arial" panose="020B0604020202020204" pitchFamily="34" charset="0"/>
                <a:cs typeface="Arial" panose="020B0604020202020204" pitchFamily="34" charset="0"/>
              </a:rPr>
              <a:t> no abnormalities. </a:t>
            </a:r>
            <a:r>
              <a:rPr lang="en-US" sz="2600" dirty="0">
                <a:latin typeface="Arial" panose="020B0604020202020204" pitchFamily="34" charset="0"/>
                <a:cs typeface="Arial" panose="020B0604020202020204" pitchFamily="34" charset="0"/>
              </a:rPr>
              <a:t>One</a:t>
            </a:r>
            <a:r>
              <a:rPr lang="en-US" sz="2600" dirty="0">
                <a:solidFill>
                  <a:schemeClr val="tx1"/>
                </a:solidFill>
                <a:latin typeface="Arial" panose="020B0604020202020204" pitchFamily="34" charset="0"/>
                <a:cs typeface="Arial" panose="020B0604020202020204" pitchFamily="34" charset="0"/>
              </a:rPr>
              <a:t> day after the delivery the infant becomes irritable. He is not breastfeeding well. His temperature is 38.5  and he has a respiratory rate of 70. </a:t>
            </a:r>
            <a:endParaRPr lang="en-US" sz="2600" dirty="0">
              <a:latin typeface="Arial" panose="020B0604020202020204" pitchFamily="34" charset="0"/>
              <a:cs typeface="Arial" panose="020B0604020202020204" pitchFamily="34" charset="0"/>
            </a:endParaRPr>
          </a:p>
          <a:p>
            <a:endParaRPr lang="en-US" dirty="0"/>
          </a:p>
        </p:txBody>
      </p:sp>
      <p:sp>
        <p:nvSpPr>
          <p:cNvPr id="4" name="Line 5"/>
          <p:cNvSpPr>
            <a:spLocks noChangeShapeType="1"/>
          </p:cNvSpPr>
          <p:nvPr/>
        </p:nvSpPr>
        <p:spPr bwMode="auto">
          <a:xfrm flipV="1">
            <a:off x="913393" y="1339913"/>
            <a:ext cx="8556531" cy="25652"/>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751670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772" y="938384"/>
            <a:ext cx="10515600" cy="4351338"/>
          </a:xfrm>
        </p:spPr>
        <p:txBody>
          <a:bodyPr>
            <a:normAutofit/>
          </a:bodyPr>
          <a:lstStyle/>
          <a:p>
            <a:pPr marL="0" indent="0">
              <a:buNone/>
            </a:pPr>
            <a:r>
              <a:rPr lang="en-US" sz="2600" dirty="0">
                <a:latin typeface="Arial" panose="020B0604020202020204" pitchFamily="34" charset="0"/>
                <a:cs typeface="Arial" panose="020B0604020202020204" pitchFamily="34" charset="0"/>
              </a:rPr>
              <a:t>Based on mom’s history, what was the most likely mode through which the infection was transmitted (1 minute).</a:t>
            </a:r>
          </a:p>
          <a:p>
            <a:pPr marL="0" indent="0">
              <a:buNone/>
            </a:pPr>
            <a:endParaRPr lang="en-US" sz="2600" dirty="0">
              <a:latin typeface="Arial" panose="020B0604020202020204" pitchFamily="34" charset="0"/>
              <a:cs typeface="Arial" panose="020B0604020202020204" pitchFamily="34" charset="0"/>
            </a:endParaRPr>
          </a:p>
          <a:p>
            <a:pPr marL="0" indent="0">
              <a:buNone/>
            </a:pPr>
            <a:r>
              <a:rPr lang="en-US" sz="2600" dirty="0">
                <a:solidFill>
                  <a:schemeClr val="tx1"/>
                </a:solidFill>
                <a:latin typeface="Arial" panose="020B0604020202020204" pitchFamily="34" charset="0"/>
                <a:cs typeface="Arial" panose="020B0604020202020204" pitchFamily="34" charset="0"/>
              </a:rPr>
              <a:t>A. Ascending </a:t>
            </a:r>
            <a:r>
              <a:rPr lang="en-US" sz="2600" dirty="0">
                <a:latin typeface="Arial" panose="020B0604020202020204" pitchFamily="34" charset="0"/>
                <a:cs typeface="Arial" panose="020B0604020202020204" pitchFamily="34" charset="0"/>
              </a:rPr>
              <a:t>from the cervix to the amniotic membranes</a:t>
            </a:r>
            <a:endParaRPr lang="en-US" sz="2600" dirty="0">
              <a:solidFill>
                <a:schemeClr val="tx1"/>
              </a:solidFill>
              <a:latin typeface="Arial" panose="020B0604020202020204" pitchFamily="34" charset="0"/>
              <a:cs typeface="Arial" panose="020B0604020202020204" pitchFamily="34" charset="0"/>
            </a:endParaRPr>
          </a:p>
          <a:p>
            <a:pPr marL="0" indent="0">
              <a:buNone/>
            </a:pPr>
            <a:r>
              <a:rPr lang="en-US" sz="2600" dirty="0">
                <a:solidFill>
                  <a:schemeClr val="tx1"/>
                </a:solidFill>
                <a:latin typeface="Arial" panose="020B0604020202020204" pitchFamily="34" charset="0"/>
                <a:cs typeface="Arial" panose="020B0604020202020204" pitchFamily="34" charset="0"/>
              </a:rPr>
              <a:t>B. </a:t>
            </a:r>
            <a:r>
              <a:rPr lang="en-US" sz="2600" dirty="0" err="1">
                <a:solidFill>
                  <a:schemeClr val="tx1"/>
                </a:solidFill>
                <a:latin typeface="Arial" panose="020B0604020202020204" pitchFamily="34" charset="0"/>
                <a:cs typeface="Arial" panose="020B0604020202020204" pitchFamily="34" charset="0"/>
              </a:rPr>
              <a:t>Hematogenous</a:t>
            </a:r>
            <a:r>
              <a:rPr lang="en-US" sz="2600" dirty="0">
                <a:solidFill>
                  <a:schemeClr val="tx1"/>
                </a:solidFill>
                <a:latin typeface="Arial" panose="020B0604020202020204" pitchFamily="34" charset="0"/>
                <a:cs typeface="Arial" panose="020B0604020202020204" pitchFamily="34" charset="0"/>
              </a:rPr>
              <a:t> transmission</a:t>
            </a:r>
          </a:p>
          <a:p>
            <a:pPr marL="0" indent="0">
              <a:buNone/>
            </a:pPr>
            <a:r>
              <a:rPr lang="en-US" sz="2600" dirty="0">
                <a:solidFill>
                  <a:schemeClr val="tx1"/>
                </a:solidFill>
                <a:latin typeface="Arial" panose="020B0604020202020204" pitchFamily="34" charset="0"/>
                <a:cs typeface="Arial" panose="020B0604020202020204" pitchFamily="34" charset="0"/>
              </a:rPr>
              <a:t>C. </a:t>
            </a:r>
            <a:r>
              <a:rPr lang="en-US" sz="2600" dirty="0">
                <a:latin typeface="Arial" panose="020B0604020202020204" pitchFamily="34" charset="0"/>
                <a:cs typeface="Arial" panose="020B0604020202020204" pitchFamily="34" charset="0"/>
              </a:rPr>
              <a:t>Transmission of infection by hospital staff after birth</a:t>
            </a:r>
          </a:p>
          <a:p>
            <a:pPr marL="0" indent="0">
              <a:buNone/>
            </a:pPr>
            <a:r>
              <a:rPr lang="en-US" sz="2600" dirty="0">
                <a:solidFill>
                  <a:schemeClr val="tx1"/>
                </a:solidFill>
                <a:latin typeface="Arial" panose="020B0604020202020204" pitchFamily="34" charset="0"/>
                <a:cs typeface="Arial" panose="020B0604020202020204" pitchFamily="34" charset="0"/>
              </a:rPr>
              <a:t>D. Transmission during passage through the birth canal</a:t>
            </a:r>
          </a:p>
          <a:p>
            <a:pPr marL="0" indent="0">
              <a:buNone/>
            </a:pPr>
            <a:r>
              <a:rPr lang="en-US" sz="2600" dirty="0">
                <a:latin typeface="Arial" panose="020B0604020202020204" pitchFamily="34" charset="0"/>
                <a:cs typeface="Arial" panose="020B0604020202020204" pitchFamily="34" charset="0"/>
              </a:rPr>
              <a:t>E. </a:t>
            </a:r>
            <a:r>
              <a:rPr lang="en-US" sz="2600" dirty="0">
                <a:solidFill>
                  <a:schemeClr val="tx1"/>
                </a:solidFill>
                <a:latin typeface="Arial" panose="020B0604020202020204" pitchFamily="34" charset="0"/>
                <a:cs typeface="Arial" panose="020B0604020202020204" pitchFamily="34" charset="0"/>
              </a:rPr>
              <a:t>Reactivation of dormant infection </a:t>
            </a:r>
          </a:p>
          <a:p>
            <a:endParaRPr lang="en-US" dirty="0"/>
          </a:p>
        </p:txBody>
      </p:sp>
      <p:sp>
        <p:nvSpPr>
          <p:cNvPr id="4" name="Isosceles Triangle 3"/>
          <p:cNvSpPr/>
          <p:nvPr/>
        </p:nvSpPr>
        <p:spPr>
          <a:xfrm flipV="1">
            <a:off x="9750582" y="4481461"/>
            <a:ext cx="1530790" cy="1027567"/>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Isosceles Triangle 4"/>
          <p:cNvSpPr/>
          <p:nvPr/>
        </p:nvSpPr>
        <p:spPr>
          <a:xfrm>
            <a:off x="9750582" y="5509028"/>
            <a:ext cx="1530790" cy="1027574"/>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lowchart: Collate 5"/>
          <p:cNvSpPr/>
          <p:nvPr/>
        </p:nvSpPr>
        <p:spPr>
          <a:xfrm>
            <a:off x="9750582" y="4481464"/>
            <a:ext cx="1530790" cy="2055137"/>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7" name="Pentagon 6"/>
          <p:cNvSpPr/>
          <p:nvPr/>
        </p:nvSpPr>
        <p:spPr>
          <a:xfrm rot="16200000" flipV="1">
            <a:off x="10066491" y="6013105"/>
            <a:ext cx="905300" cy="52057"/>
          </a:xfrm>
          <a:prstGeom prst="homePlate">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997053" y="4625912"/>
            <a:ext cx="1037848" cy="369332"/>
          </a:xfrm>
          <a:prstGeom prst="rect">
            <a:avLst/>
          </a:prstGeom>
          <a:noFill/>
        </p:spPr>
        <p:txBody>
          <a:bodyPr wrap="none" rtlCol="0">
            <a:spAutoFit/>
          </a:bodyPr>
          <a:lstStyle/>
          <a:p>
            <a:pPr algn="ctr"/>
            <a:r>
              <a:rPr lang="en-GB" b="1" dirty="0">
                <a:solidFill>
                  <a:schemeClr val="bg1"/>
                </a:solidFill>
              </a:rPr>
              <a:t>1 minute</a:t>
            </a:r>
          </a:p>
        </p:txBody>
      </p:sp>
      <p:sp>
        <p:nvSpPr>
          <p:cNvPr id="9" name="Text Box 5"/>
          <p:cNvSpPr txBox="1">
            <a:spLocks noChangeArrowheads="1"/>
          </p:cNvSpPr>
          <p:nvPr/>
        </p:nvSpPr>
        <p:spPr bwMode="auto">
          <a:xfrm>
            <a:off x="10019911" y="5870275"/>
            <a:ext cx="1037849" cy="707886"/>
          </a:xfrm>
          <a:prstGeom prst="rect">
            <a:avLst/>
          </a:prstGeom>
          <a:noFill/>
          <a:ln w="9525">
            <a:noFill/>
            <a:miter lim="800000"/>
            <a:headEnd/>
            <a:tailEnd/>
          </a:ln>
          <a:effectLst/>
        </p:spPr>
        <p:txBody>
          <a:bodyPr wrap="square">
            <a:spAutoFit/>
          </a:bodyPr>
          <a:lstStyle/>
          <a:p>
            <a:r>
              <a:rPr lang="en-GB" sz="4000" dirty="0">
                <a:solidFill>
                  <a:schemeClr val="bg1"/>
                </a:solidFill>
              </a:rPr>
              <a:t>End</a:t>
            </a:r>
          </a:p>
        </p:txBody>
      </p:sp>
    </p:spTree>
    <p:custDataLst>
      <p:tags r:id="rId1"/>
    </p:custDataLst>
    <p:extLst>
      <p:ext uri="{BB962C8B-B14F-4D97-AF65-F5344CB8AC3E}">
        <p14:creationId xmlns:p14="http://schemas.microsoft.com/office/powerpoint/2010/main" val="2863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60000"/>
                                        <p:tgtEl>
                                          <p:spTgt spid="4"/>
                                        </p:tgtEl>
                                      </p:cBhvr>
                                    </p:animEffect>
                                    <p:set>
                                      <p:cBhvr>
                                        <p:cTn id="7" dur="1" fill="hold">
                                          <p:stCondLst>
                                            <p:cond delay="59999"/>
                                          </p:stCondLst>
                                        </p:cTn>
                                        <p:tgtEl>
                                          <p:spTgt spid="4"/>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600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6000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321595"/>
            <a:ext cx="11544300" cy="1325563"/>
          </a:xfrm>
        </p:spPr>
        <p:txBody>
          <a:bodyPr>
            <a:normAutofit/>
          </a:bodyPr>
          <a:lstStyle/>
          <a:p>
            <a:r>
              <a:rPr lang="en-US" sz="2400" dirty="0">
                <a:latin typeface="Arial" panose="020B0604020202020204" pitchFamily="34" charset="0"/>
                <a:cs typeface="Arial" panose="020B0604020202020204" pitchFamily="34" charset="0"/>
              </a:rPr>
              <a:t>Central spinal fluid was obtained and sent for gram stain. Based on your suspicion for the cause of this illness, what would you expect to find? Explain your answer, please. </a:t>
            </a:r>
          </a:p>
        </p:txBody>
      </p:sp>
      <p:sp>
        <p:nvSpPr>
          <p:cNvPr id="6" name="TextBox 5"/>
          <p:cNvSpPr txBox="1"/>
          <p:nvPr/>
        </p:nvSpPr>
        <p:spPr>
          <a:xfrm>
            <a:off x="1746029" y="1425387"/>
            <a:ext cx="629093" cy="923330"/>
          </a:xfrm>
          <a:prstGeom prst="rect">
            <a:avLst/>
          </a:prstGeom>
          <a:noFill/>
        </p:spPr>
        <p:txBody>
          <a:bodyPr wrap="square" rtlCol="0">
            <a:spAutoFit/>
          </a:bodyPr>
          <a:lstStyle/>
          <a:p>
            <a:r>
              <a:rPr lang="en-US" sz="5400" dirty="0"/>
              <a:t>A</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860" y="1417638"/>
            <a:ext cx="3947297" cy="262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697767" y="4044600"/>
            <a:ext cx="629093" cy="923330"/>
          </a:xfrm>
          <a:prstGeom prst="rect">
            <a:avLst/>
          </a:prstGeom>
          <a:noFill/>
        </p:spPr>
        <p:txBody>
          <a:bodyPr wrap="square" rtlCol="0">
            <a:spAutoFit/>
          </a:bodyPr>
          <a:lstStyle/>
          <a:p>
            <a:r>
              <a:rPr lang="en-US" sz="5400" dirty="0"/>
              <a:t>B</a:t>
            </a: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8668" y="4045057"/>
            <a:ext cx="3965488" cy="24925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798389" y="1425387"/>
            <a:ext cx="629093" cy="923330"/>
          </a:xfrm>
          <a:prstGeom prst="rect">
            <a:avLst/>
          </a:prstGeom>
          <a:noFill/>
        </p:spPr>
        <p:txBody>
          <a:bodyPr wrap="square" rtlCol="0">
            <a:spAutoFit/>
          </a:bodyPr>
          <a:lstStyle/>
          <a:p>
            <a:r>
              <a:rPr lang="en-US" sz="5400" dirty="0"/>
              <a:t>C</a:t>
            </a:r>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4157" y="1417639"/>
            <a:ext cx="3548181" cy="266113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22338" y="4041560"/>
            <a:ext cx="629093" cy="923330"/>
          </a:xfrm>
          <a:prstGeom prst="rect">
            <a:avLst/>
          </a:prstGeom>
          <a:noFill/>
        </p:spPr>
        <p:txBody>
          <a:bodyPr wrap="square" rtlCol="0">
            <a:spAutoFit/>
          </a:bodyPr>
          <a:lstStyle/>
          <a:p>
            <a:r>
              <a:rPr lang="en-US" sz="5400" dirty="0"/>
              <a:t>D</a:t>
            </a:r>
          </a:p>
        </p:txBody>
      </p:sp>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r="9232"/>
          <a:stretch/>
        </p:blipFill>
        <p:spPr bwMode="auto">
          <a:xfrm>
            <a:off x="6274157" y="4045058"/>
            <a:ext cx="3548181" cy="24925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80987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1F6D470-9C46-9045-A4EB-602815745BC6}"/>
              </a:ext>
            </a:extLst>
          </p:cNvPr>
          <p:cNvSpPr txBox="1">
            <a:spLocks noChangeArrowheads="1"/>
          </p:cNvSpPr>
          <p:nvPr/>
        </p:nvSpPr>
        <p:spPr>
          <a:xfrm>
            <a:off x="709972" y="540766"/>
            <a:ext cx="10254201"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b="1" dirty="0">
                <a:latin typeface="Arial" panose="020B0604020202020204" pitchFamily="34" charset="0"/>
                <a:ea typeface="ＭＳ Ｐゴシック" charset="-128"/>
                <a:cs typeface="Arial" panose="020B0604020202020204" pitchFamily="34" charset="0"/>
              </a:rPr>
              <a:t>D. Case + Discussion questions + Timer + Concept slides + Teaching Point </a:t>
            </a:r>
          </a:p>
        </p:txBody>
      </p:sp>
      <p:sp>
        <p:nvSpPr>
          <p:cNvPr id="2" name="Rectangle 1"/>
          <p:cNvSpPr/>
          <p:nvPr/>
        </p:nvSpPr>
        <p:spPr>
          <a:xfrm>
            <a:off x="709972" y="1807339"/>
            <a:ext cx="10877549" cy="4154984"/>
          </a:xfrm>
          <a:prstGeom prst="rect">
            <a:avLst/>
          </a:prstGeom>
        </p:spPr>
        <p:txBody>
          <a:bodyPr wrap="square">
            <a:spAutoFit/>
          </a:bodyPr>
          <a:lstStyle/>
          <a:p>
            <a:pPr fontAlgn="base"/>
            <a:r>
              <a:rPr lang="en-US" sz="2400" dirty="0">
                <a:latin typeface="Arial" panose="020B0604020202020204" pitchFamily="34" charset="0"/>
                <a:cs typeface="Arial" panose="020B0604020202020204" pitchFamily="34" charset="0"/>
              </a:rPr>
              <a:t>Eric is a 21-year-old right-handed man who is enrolled at Plattsburgh State University as a Biology major.  He presents to the emergency room at the Champlain Valley Physicians Hospital (CVPH) having experienced a sudden loss of consciousness with total body shaking that lasted approximately three minutes.  He presently reports a mild headache and feeling of fatigue.  This represents his first such "spell" of this nature, however, he has had episodes of tremulousness involving his left leg and arm while working out at the gym during the past three months. </a:t>
            </a: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History</a:t>
            </a: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Physical exam</a:t>
            </a:r>
          </a:p>
          <a:p>
            <a:pPr marL="342900" indent="-342900" fontAlgn="base">
              <a:buFont typeface="Arial" panose="020B0604020202020204" pitchFamily="34" charset="0"/>
              <a:buChar char="•"/>
            </a:pPr>
            <a:r>
              <a:rPr lang="en-US" sz="2400" dirty="0">
                <a:latin typeface="Arial" panose="020B0604020202020204" pitchFamily="34" charset="0"/>
                <a:cs typeface="Arial" panose="020B0604020202020204" pitchFamily="34" charset="0"/>
              </a:rPr>
              <a:t>Neurological exam</a:t>
            </a:r>
          </a:p>
        </p:txBody>
      </p:sp>
      <p:sp>
        <p:nvSpPr>
          <p:cNvPr id="4" name="Line 5"/>
          <p:cNvSpPr>
            <a:spLocks noChangeShapeType="1"/>
          </p:cNvSpPr>
          <p:nvPr/>
        </p:nvSpPr>
        <p:spPr bwMode="auto">
          <a:xfrm flipV="1">
            <a:off x="793901" y="1438274"/>
            <a:ext cx="10170272" cy="10667"/>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91078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91B2-F54F-094D-9CA6-AFAB1AE1722A}"/>
              </a:ext>
            </a:extLst>
          </p:cNvPr>
          <p:cNvSpPr>
            <a:spLocks noGrp="1"/>
          </p:cNvSpPr>
          <p:nvPr>
            <p:ph type="title"/>
          </p:nvPr>
        </p:nvSpPr>
        <p:spPr>
          <a:xfrm>
            <a:off x="838200" y="75382"/>
            <a:ext cx="10515600" cy="1325563"/>
          </a:xfrm>
        </p:spPr>
        <p:txBody>
          <a:bodyPr>
            <a:normAutofit/>
          </a:bodyPr>
          <a:lstStyle/>
          <a:p>
            <a:r>
              <a:rPr lang="en-US" sz="2800" b="1" dirty="0">
                <a:latin typeface="Arial" panose="020B0604020202020204" pitchFamily="34" charset="0"/>
                <a:cs typeface="Arial" panose="020B0604020202020204" pitchFamily="34" charset="0"/>
              </a:rPr>
              <a:t>Discussion Questions</a:t>
            </a:r>
          </a:p>
        </p:txBody>
      </p:sp>
      <p:sp>
        <p:nvSpPr>
          <p:cNvPr id="3" name="Content Placeholder 2">
            <a:extLst>
              <a:ext uri="{FF2B5EF4-FFF2-40B4-BE49-F238E27FC236}">
                <a16:creationId xmlns:a16="http://schemas.microsoft.com/office/drawing/2014/main" id="{5BD018F9-F007-A245-A825-ED3B01F9F01A}"/>
              </a:ext>
            </a:extLst>
          </p:cNvPr>
          <p:cNvSpPr>
            <a:spLocks noGrp="1"/>
          </p:cNvSpPr>
          <p:nvPr>
            <p:ph idx="1"/>
          </p:nvPr>
        </p:nvSpPr>
        <p:spPr>
          <a:xfrm>
            <a:off x="616955" y="1465709"/>
            <a:ext cx="6872858" cy="4351338"/>
          </a:xfrm>
        </p:spPr>
        <p:txBody>
          <a:bodyPr>
            <a:normAutofit/>
          </a:bodyPr>
          <a:lstStyle/>
          <a:p>
            <a:r>
              <a:rPr lang="en-US" sz="2400" dirty="0">
                <a:latin typeface="Arial" panose="020B0604020202020204" pitchFamily="34" charset="0"/>
                <a:cs typeface="Arial" panose="020B0604020202020204" pitchFamily="34" charset="0"/>
              </a:rPr>
              <a:t>You obtain an MRI of the brain as post of the work up for seizure. How would you describe (location) the MRI findings? </a:t>
            </a:r>
          </a:p>
          <a:p>
            <a:r>
              <a:rPr lang="en-US" sz="2400" dirty="0">
                <a:latin typeface="Arial" panose="020B0604020202020204" pitchFamily="34" charset="0"/>
                <a:cs typeface="Arial" panose="020B0604020202020204" pitchFamily="34" charset="0"/>
              </a:rPr>
              <a:t>What is the differential diagnosis?</a:t>
            </a:r>
          </a:p>
          <a:p>
            <a:r>
              <a:rPr lang="en-US" sz="2400" dirty="0">
                <a:latin typeface="Arial" panose="020B0604020202020204" pitchFamily="34" charset="0"/>
                <a:cs typeface="Arial" panose="020B0604020202020204" pitchFamily="34" charset="0"/>
              </a:rPr>
              <a:t>What is the next step in management (plan)?  Based on the anatomic location, is there a role for surgery or biopsy? (2 minutes)</a:t>
            </a:r>
            <a:endParaRPr lang="en-US" sz="3200" dirty="0"/>
          </a:p>
          <a:p>
            <a:pPr marL="514350" indent="-514350">
              <a:buFont typeface="+mj-lt"/>
              <a:buAutoNum type="arabicPeriod"/>
            </a:pPr>
            <a:endParaRPr lang="en-US" sz="3200" dirty="0"/>
          </a:p>
        </p:txBody>
      </p:sp>
      <p:pic>
        <p:nvPicPr>
          <p:cNvPr id="9" name="Picture 8">
            <a:extLst>
              <a:ext uri="{FF2B5EF4-FFF2-40B4-BE49-F238E27FC236}">
                <a16:creationId xmlns:a16="http://schemas.microsoft.com/office/drawing/2014/main" id="{B6FB292F-9B31-634C-B0F4-C334C2938D76}"/>
              </a:ext>
            </a:extLst>
          </p:cNvPr>
          <p:cNvPicPr>
            <a:picLocks noChangeAspect="1"/>
          </p:cNvPicPr>
          <p:nvPr/>
        </p:nvPicPr>
        <p:blipFill>
          <a:blip r:embed="rId7"/>
          <a:stretch>
            <a:fillRect/>
          </a:stretch>
        </p:blipFill>
        <p:spPr>
          <a:xfrm>
            <a:off x="7598990" y="474825"/>
            <a:ext cx="3978322" cy="5029200"/>
          </a:xfrm>
          <a:prstGeom prst="rect">
            <a:avLst/>
          </a:prstGeom>
        </p:spPr>
      </p:pic>
      <p:pic>
        <p:nvPicPr>
          <p:cNvPr id="7" name="MS90038826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9588151" y="6051386"/>
            <a:ext cx="144016" cy="144016"/>
          </a:xfrm>
          <a:prstGeom prst="rect">
            <a:avLst/>
          </a:prstGeom>
        </p:spPr>
      </p:pic>
      <p:sp>
        <p:nvSpPr>
          <p:cNvPr id="4" name="Line 5"/>
          <p:cNvSpPr>
            <a:spLocks noChangeShapeType="1"/>
          </p:cNvSpPr>
          <p:nvPr/>
        </p:nvSpPr>
        <p:spPr bwMode="auto">
          <a:xfrm flipV="1">
            <a:off x="950614" y="1043796"/>
            <a:ext cx="4233862" cy="13742"/>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Rectangle 4"/>
          <p:cNvSpPr>
            <a:spLocks noChangeArrowheads="1"/>
          </p:cNvSpPr>
          <p:nvPr/>
        </p:nvSpPr>
        <p:spPr bwMode="auto">
          <a:xfrm>
            <a:off x="966650" y="5846490"/>
            <a:ext cx="10610662" cy="527646"/>
          </a:xfrm>
          <a:prstGeom prst="rect">
            <a:avLst/>
          </a:prstGeom>
          <a:solidFill>
            <a:srgbClr val="6AA343"/>
          </a:solidFill>
          <a:ln w="28575">
            <a:noFill/>
            <a:miter lim="800000"/>
            <a:headEnd/>
            <a:tailEnd/>
          </a:ln>
          <a:effectLst/>
        </p:spPr>
        <p:txBody>
          <a:bodyPr wrap="none" anchor="ctr"/>
          <a:lstStyle/>
          <a:p>
            <a:endParaRPr lang="en-GB"/>
          </a:p>
        </p:txBody>
      </p:sp>
      <p:sp>
        <p:nvSpPr>
          <p:cNvPr id="8" name="Rectangle 7"/>
          <p:cNvSpPr>
            <a:spLocks noChangeArrowheads="1"/>
          </p:cNvSpPr>
          <p:nvPr/>
        </p:nvSpPr>
        <p:spPr bwMode="auto">
          <a:xfrm>
            <a:off x="950613" y="5810372"/>
            <a:ext cx="10610662" cy="527646"/>
          </a:xfrm>
          <a:prstGeom prst="rect">
            <a:avLst/>
          </a:prstGeom>
          <a:noFill/>
          <a:ln w="28575">
            <a:solidFill>
              <a:schemeClr val="tx1"/>
            </a:solidFill>
            <a:miter lim="800000"/>
            <a:headEnd/>
            <a:tailEnd/>
          </a:ln>
          <a:effectLst/>
        </p:spPr>
        <p:txBody>
          <a:bodyPr wrap="none" anchor="ctr"/>
          <a:lstStyle/>
          <a:p>
            <a:endParaRPr lang="en-GB"/>
          </a:p>
        </p:txBody>
      </p:sp>
      <p:sp>
        <p:nvSpPr>
          <p:cNvPr id="6" name="Text Box 5"/>
          <p:cNvSpPr txBox="1">
            <a:spLocks noChangeArrowheads="1"/>
          </p:cNvSpPr>
          <p:nvPr/>
        </p:nvSpPr>
        <p:spPr bwMode="auto">
          <a:xfrm>
            <a:off x="4926320" y="5723590"/>
            <a:ext cx="2289538" cy="707886"/>
          </a:xfrm>
          <a:prstGeom prst="rect">
            <a:avLst/>
          </a:prstGeom>
          <a:noFill/>
          <a:ln w="9525">
            <a:noFill/>
            <a:miter lim="800000"/>
            <a:headEnd/>
            <a:tailEnd/>
          </a:ln>
          <a:effectLst/>
        </p:spPr>
        <p:txBody>
          <a:bodyPr wrap="none">
            <a:spAutoFit/>
          </a:bodyPr>
          <a:lstStyle/>
          <a:p>
            <a:r>
              <a:rPr lang="en-GB" sz="4000" b="1" dirty="0"/>
              <a:t>2 minutes</a:t>
            </a:r>
          </a:p>
        </p:txBody>
      </p:sp>
      <p:sp>
        <p:nvSpPr>
          <p:cNvPr id="10" name="Text Box 5"/>
          <p:cNvSpPr txBox="1">
            <a:spLocks noChangeArrowheads="1"/>
          </p:cNvSpPr>
          <p:nvPr/>
        </p:nvSpPr>
        <p:spPr bwMode="auto">
          <a:xfrm>
            <a:off x="5380483" y="5050814"/>
            <a:ext cx="1144865" cy="830997"/>
          </a:xfrm>
          <a:prstGeom prst="rect">
            <a:avLst/>
          </a:prstGeom>
          <a:noFill/>
          <a:ln w="9525">
            <a:noFill/>
            <a:miter lim="800000"/>
            <a:headEnd/>
            <a:tailEnd/>
          </a:ln>
          <a:effectLst/>
        </p:spPr>
        <p:txBody>
          <a:bodyPr wrap="none">
            <a:spAutoFit/>
          </a:bodyPr>
          <a:lstStyle/>
          <a:p>
            <a:r>
              <a:rPr lang="en-GB" sz="4800" b="1" dirty="0"/>
              <a:t>End</a:t>
            </a:r>
          </a:p>
        </p:txBody>
      </p:sp>
    </p:spTree>
    <p:custDataLst>
      <p:tags r:id="rId1"/>
    </p:custDataLst>
    <p:extLst>
      <p:ext uri="{BB962C8B-B14F-4D97-AF65-F5344CB8AC3E}">
        <p14:creationId xmlns:p14="http://schemas.microsoft.com/office/powerpoint/2010/main" val="209933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0000"/>
                                        <p:tgtEl>
                                          <p:spTgt spid="5"/>
                                        </p:tgtEl>
                                      </p:cBhvr>
                                    </p:animEffect>
                                  </p:childTnLst>
                                </p:cTn>
                              </p:par>
                            </p:childTnLst>
                          </p:cTn>
                        </p:par>
                        <p:par>
                          <p:cTn id="8" fill="hold">
                            <p:stCondLst>
                              <p:cond delay="120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6" name="laser.wav"/>
                                        </p:tgtEl>
                                      </p:cMediaNode>
                                    </p:audio>
                                  </p:subTnLst>
                                </p:cTn>
                              </p:par>
                              <p:par>
                                <p:cTn id="11" presetID="1" presetClass="mediacall" presetSubtype="0" fill="hold" nodeType="withEffect">
                                  <p:stCondLst>
                                    <p:cond delay="0"/>
                                  </p:stCondLst>
                                  <p:childTnLst>
                                    <p:cmd type="call" cmd="playFrom(0.0)">
                                      <p:cBhvr>
                                        <p:cTn id="12" dur="70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5"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4790" y="585146"/>
            <a:ext cx="5061001" cy="523220"/>
          </a:xfrm>
          <a:prstGeom prst="rect">
            <a:avLst/>
          </a:prstGeom>
        </p:spPr>
        <p:txBody>
          <a:bodyPr wrap="none">
            <a:spAutoFit/>
          </a:bodyPr>
          <a:lstStyle/>
          <a:p>
            <a:pPr lvl="0"/>
            <a:r>
              <a:rPr lang="en-US" sz="2800" b="1" dirty="0">
                <a:solidFill>
                  <a:prstClr val="black"/>
                </a:solidFill>
                <a:latin typeface="Arial" panose="020B0604020202020204" pitchFamily="34" charset="0"/>
                <a:cs typeface="Arial" panose="020B0604020202020204" pitchFamily="34" charset="0"/>
              </a:rPr>
              <a:t>In-class Learning Objectives</a:t>
            </a:r>
          </a:p>
        </p:txBody>
      </p:sp>
      <p:sp>
        <p:nvSpPr>
          <p:cNvPr id="2" name="TextBox 1"/>
          <p:cNvSpPr txBox="1"/>
          <p:nvPr/>
        </p:nvSpPr>
        <p:spPr>
          <a:xfrm>
            <a:off x="964790" y="1491472"/>
            <a:ext cx="10110159" cy="4278094"/>
          </a:xfrm>
          <a:prstGeom prst="rect">
            <a:avLst/>
          </a:prstGeom>
          <a:noFill/>
        </p:spPr>
        <p:txBody>
          <a:bodyPr wrap="square" rtlCol="0">
            <a:spAutoFit/>
          </a:bodyPr>
          <a:lstStyle/>
          <a:p>
            <a:pPr marL="457200" indent="-457200" fontAlgn="base">
              <a:buAutoNum type="arabicPeriod"/>
            </a:pPr>
            <a:r>
              <a:rPr lang="en-US" sz="2400" b="1" dirty="0"/>
              <a:t>Evaluate</a:t>
            </a:r>
            <a:r>
              <a:rPr lang="en-US" sz="2400" dirty="0"/>
              <a:t> blood gas measurements in a clinical scenario and formulate a differential diagnosis. </a:t>
            </a:r>
          </a:p>
          <a:p>
            <a:pPr marL="457200" indent="-457200" fontAlgn="base">
              <a:buAutoNum type="arabicPeriod"/>
            </a:pPr>
            <a:r>
              <a:rPr lang="en-US" sz="2400" b="1" dirty="0"/>
              <a:t>Compare and contrast </a:t>
            </a:r>
            <a:r>
              <a:rPr lang="en-US" sz="2400" dirty="0"/>
              <a:t>the choice of antiseizure drugs based on diagnosis and possible side effects. </a:t>
            </a:r>
          </a:p>
          <a:p>
            <a:pPr marL="457200" indent="-457200" fontAlgn="base">
              <a:buAutoNum type="arabicPeriod"/>
            </a:pPr>
            <a:r>
              <a:rPr lang="en-US" sz="2400" b="1" dirty="0"/>
              <a:t>Determine</a:t>
            </a:r>
            <a:r>
              <a:rPr lang="en-US" sz="2400" dirty="0"/>
              <a:t> the etiology of hypoxemia based on clinical presentation and review of clinical data.</a:t>
            </a:r>
          </a:p>
          <a:p>
            <a:pPr marL="457200" indent="-457200" fontAlgn="base">
              <a:buAutoNum type="arabicPeriod"/>
            </a:pPr>
            <a:r>
              <a:rPr lang="en-US" sz="2400" b="1" dirty="0"/>
              <a:t>Recognize</a:t>
            </a:r>
            <a:r>
              <a:rPr lang="en-US" sz="2400" dirty="0"/>
              <a:t> pain types in patient presentations including the differences between acute pain and chronic pain and nociceptive and neuropathic pain.</a:t>
            </a:r>
          </a:p>
          <a:p>
            <a:pPr marL="457200" indent="-457200" fontAlgn="base">
              <a:buAutoNum type="arabicPeriod"/>
            </a:pPr>
            <a:r>
              <a:rPr lang="en-US" sz="2400" b="1" dirty="0"/>
              <a:t>Propose</a:t>
            </a:r>
            <a:r>
              <a:rPr lang="en-US" sz="2400" dirty="0"/>
              <a:t> treatment modalities for each pain type including pharmacologic and non-pharmacologic forms of treatment</a:t>
            </a:r>
          </a:p>
          <a:p>
            <a:endParaRPr lang="en-US" sz="3200" dirty="0"/>
          </a:p>
        </p:txBody>
      </p:sp>
      <p:sp>
        <p:nvSpPr>
          <p:cNvPr id="5" name="Line 5"/>
          <p:cNvSpPr>
            <a:spLocks noChangeShapeType="1"/>
          </p:cNvSpPr>
          <p:nvPr/>
        </p:nvSpPr>
        <p:spPr bwMode="auto">
          <a:xfrm>
            <a:off x="1056555" y="1097608"/>
            <a:ext cx="7747000" cy="0"/>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174041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F6D470-9C46-9045-A4EB-602815745BC6}"/>
              </a:ext>
            </a:extLst>
          </p:cNvPr>
          <p:cNvSpPr txBox="1">
            <a:spLocks noChangeArrowheads="1"/>
          </p:cNvSpPr>
          <p:nvPr/>
        </p:nvSpPr>
        <p:spPr>
          <a:xfrm>
            <a:off x="828675" y="516858"/>
            <a:ext cx="931545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Discussion Points</a:t>
            </a:r>
          </a:p>
        </p:txBody>
      </p:sp>
      <p:graphicFrame>
        <p:nvGraphicFramePr>
          <p:cNvPr id="7" name="Table 6">
            <a:extLst>
              <a:ext uri="{FF2B5EF4-FFF2-40B4-BE49-F238E27FC236}">
                <a16:creationId xmlns:a16="http://schemas.microsoft.com/office/drawing/2014/main" id="{6E98FE96-7A3E-644B-943B-D53A565B2A97}"/>
              </a:ext>
            </a:extLst>
          </p:cNvPr>
          <p:cNvGraphicFramePr>
            <a:graphicFrameLocks noGrp="1"/>
          </p:cNvGraphicFramePr>
          <p:nvPr>
            <p:extLst>
              <p:ext uri="{D42A27DB-BD31-4B8C-83A1-F6EECF244321}">
                <p14:modId xmlns:p14="http://schemas.microsoft.com/office/powerpoint/2010/main" val="1703970249"/>
              </p:ext>
            </p:extLst>
          </p:nvPr>
        </p:nvGraphicFramePr>
        <p:xfrm>
          <a:off x="929048" y="1246358"/>
          <a:ext cx="8128000" cy="73152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3733126730"/>
                    </a:ext>
                  </a:extLst>
                </a:gridCol>
                <a:gridCol w="4064000">
                  <a:extLst>
                    <a:ext uri="{9D8B030D-6E8A-4147-A177-3AD203B41FA5}">
                      <a16:colId xmlns:a16="http://schemas.microsoft.com/office/drawing/2014/main" val="2708089816"/>
                    </a:ext>
                  </a:extLst>
                </a:gridCol>
              </a:tblGrid>
              <a:tr h="349510">
                <a:tc>
                  <a:txBody>
                    <a:bodyPr/>
                    <a:lstStyle/>
                    <a:p>
                      <a:r>
                        <a:rPr lang="en-US" dirty="0"/>
                        <a:t>CT</a:t>
                      </a:r>
                    </a:p>
                  </a:txBody>
                  <a:tcPr/>
                </a:tc>
                <a:tc>
                  <a:txBody>
                    <a:bodyPr/>
                    <a:lstStyle/>
                    <a:p>
                      <a:r>
                        <a:rPr lang="en-US" dirty="0"/>
                        <a:t>MRI</a:t>
                      </a:r>
                    </a:p>
                  </a:txBody>
                  <a:tcPr/>
                </a:tc>
                <a:extLst>
                  <a:ext uri="{0D108BD9-81ED-4DB2-BD59-A6C34878D82A}">
                    <a16:rowId xmlns:a16="http://schemas.microsoft.com/office/drawing/2014/main" val="2762283906"/>
                  </a:ext>
                </a:extLst>
              </a:tr>
              <a:tr h="349510">
                <a:tc>
                  <a:txBody>
                    <a:bodyPr/>
                    <a:lstStyle/>
                    <a:p>
                      <a:r>
                        <a:rPr lang="en-US" dirty="0"/>
                        <a:t>Better bony resolution</a:t>
                      </a:r>
                    </a:p>
                  </a:txBody>
                  <a:tcPr/>
                </a:tc>
                <a:tc>
                  <a:txBody>
                    <a:bodyPr/>
                    <a:lstStyle/>
                    <a:p>
                      <a:r>
                        <a:rPr lang="en-US" dirty="0"/>
                        <a:t>Better soft tissue resolution</a:t>
                      </a:r>
                    </a:p>
                  </a:txBody>
                  <a:tcPr/>
                </a:tc>
                <a:extLst>
                  <a:ext uri="{0D108BD9-81ED-4DB2-BD59-A6C34878D82A}">
                    <a16:rowId xmlns:a16="http://schemas.microsoft.com/office/drawing/2014/main" val="4198683815"/>
                  </a:ext>
                </a:extLst>
              </a:tr>
            </a:tbl>
          </a:graphicData>
        </a:graphic>
      </p:graphicFrame>
      <p:sp>
        <p:nvSpPr>
          <p:cNvPr id="6" name="Rectangle 5"/>
          <p:cNvSpPr/>
          <p:nvPr/>
        </p:nvSpPr>
        <p:spPr>
          <a:xfrm>
            <a:off x="828674" y="1977878"/>
            <a:ext cx="8228373" cy="830997"/>
          </a:xfrm>
          <a:prstGeom prst="rect">
            <a:avLst/>
          </a:prstGeom>
        </p:spPr>
        <p:txBody>
          <a:bodyPr wrap="square">
            <a:spAutoFit/>
          </a:bodyPr>
          <a:lstStyle/>
          <a:p>
            <a:r>
              <a:rPr lang="en-US" sz="2400" dirty="0"/>
              <a:t>New onset seizures without a clear provoking factor (for example, alcohol withdrawal) should prompt brain imaging. </a:t>
            </a:r>
          </a:p>
        </p:txBody>
      </p:sp>
      <p:sp>
        <p:nvSpPr>
          <p:cNvPr id="9" name="TextBox 8">
            <a:extLst>
              <a:ext uri="{FF2B5EF4-FFF2-40B4-BE49-F238E27FC236}">
                <a16:creationId xmlns:a16="http://schemas.microsoft.com/office/drawing/2014/main" id="{E12D72F5-3893-9C47-B569-C77D3AFA4507}"/>
              </a:ext>
            </a:extLst>
          </p:cNvPr>
          <p:cNvSpPr txBox="1"/>
          <p:nvPr/>
        </p:nvSpPr>
        <p:spPr>
          <a:xfrm>
            <a:off x="828674" y="2905922"/>
            <a:ext cx="11039475" cy="4062651"/>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Description</a:t>
            </a:r>
            <a:r>
              <a:rPr lang="en-US" sz="2400" dirty="0"/>
              <a:t>: Axial T1 post-contrast image shows an ovoid mass in the medial right frontal lobe. </a:t>
            </a:r>
          </a:p>
          <a:p>
            <a:pPr marL="285750" indent="-285750">
              <a:buFont typeface="Arial" panose="020B0604020202020204" pitchFamily="34" charset="0"/>
              <a:buChar char="•"/>
            </a:pPr>
            <a:r>
              <a:rPr lang="en-US" sz="2400" b="1" dirty="0"/>
              <a:t>Location</a:t>
            </a:r>
            <a:r>
              <a:rPr lang="en-US" sz="2400" dirty="0"/>
              <a:t>: The mass is deep to the central sulcus, and therefore deep to the motor and pre-motor cortex.  There is no enhancement and a paucity of mass effect, suggesting a slow growing tumor. </a:t>
            </a:r>
          </a:p>
          <a:p>
            <a:pPr marL="285750" indent="-285750">
              <a:buFont typeface="Arial" panose="020B0604020202020204" pitchFamily="34" charset="0"/>
              <a:buChar char="•"/>
            </a:pPr>
            <a:r>
              <a:rPr lang="en-US" sz="2400" b="1" dirty="0"/>
              <a:t>Differential diagnosis</a:t>
            </a:r>
            <a:r>
              <a:rPr lang="en-US" sz="2400" dirty="0"/>
              <a:t>: Differential should be low grade glial tumors.  For adults, this includes </a:t>
            </a:r>
            <a:r>
              <a:rPr lang="en-US" sz="2400" dirty="0" err="1"/>
              <a:t>oligodendrogliomas</a:t>
            </a:r>
            <a:r>
              <a:rPr lang="en-US" sz="2400" dirty="0"/>
              <a:t> and </a:t>
            </a:r>
            <a:r>
              <a:rPr lang="en-US" sz="2400" dirty="0" err="1"/>
              <a:t>astrocytomas</a:t>
            </a:r>
            <a:r>
              <a:rPr lang="en-US" sz="2400" dirty="0"/>
              <a:t>.  For children, this would also include </a:t>
            </a:r>
            <a:r>
              <a:rPr lang="en-US" sz="2400" dirty="0" err="1"/>
              <a:t>gangliogliomas</a:t>
            </a:r>
            <a:r>
              <a:rPr lang="en-US" sz="2400" dirty="0"/>
              <a:t> and </a:t>
            </a:r>
            <a:r>
              <a:rPr lang="en-US" sz="2400" dirty="0" err="1"/>
              <a:t>dysembryoplastic</a:t>
            </a:r>
            <a:r>
              <a:rPr lang="en-US" sz="2400" dirty="0"/>
              <a:t> </a:t>
            </a:r>
            <a:r>
              <a:rPr lang="en-US" sz="2400" dirty="0" err="1"/>
              <a:t>neuroepithelial</a:t>
            </a:r>
            <a:r>
              <a:rPr lang="en-US" sz="2400" dirty="0"/>
              <a:t> tumors (DNET), which can be considered in a 21 year old patient.</a:t>
            </a:r>
          </a:p>
          <a:p>
            <a:pPr marL="285750" indent="-285750">
              <a:buFont typeface="Arial" panose="020B0604020202020204" pitchFamily="34" charset="0"/>
              <a:buChar char="•"/>
            </a:pPr>
            <a:r>
              <a:rPr lang="en-US" sz="2400" b="1" dirty="0"/>
              <a:t>Management/Plan</a:t>
            </a:r>
            <a:r>
              <a:rPr lang="en-US" sz="2400" dirty="0"/>
              <a:t>: Surgical resection</a:t>
            </a:r>
          </a:p>
          <a:p>
            <a:endParaRPr lang="en-US" dirty="0"/>
          </a:p>
        </p:txBody>
      </p:sp>
      <p:sp>
        <p:nvSpPr>
          <p:cNvPr id="8" name="Line 5"/>
          <p:cNvSpPr>
            <a:spLocks noChangeShapeType="1"/>
          </p:cNvSpPr>
          <p:nvPr/>
        </p:nvSpPr>
        <p:spPr bwMode="auto">
          <a:xfrm flipV="1">
            <a:off x="929048" y="1009649"/>
            <a:ext cx="5081227" cy="14241"/>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618084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024B-D063-8F44-B461-B3789578F089}"/>
              </a:ext>
            </a:extLst>
          </p:cNvPr>
          <p:cNvSpPr>
            <a:spLocks noGrp="1"/>
          </p:cNvSpPr>
          <p:nvPr>
            <p:ph type="title" idx="4294967295"/>
          </p:nvPr>
        </p:nvSpPr>
        <p:spPr>
          <a:xfrm>
            <a:off x="495300" y="354884"/>
            <a:ext cx="11201400" cy="771525"/>
          </a:xfrm>
        </p:spPr>
        <p:txBody>
          <a:bodyPr>
            <a:normAutofit/>
          </a:bodyPr>
          <a:lstStyle/>
          <a:p>
            <a:r>
              <a:rPr lang="en-US" sz="2000" dirty="0">
                <a:latin typeface="Arial" panose="020B0604020202020204" pitchFamily="34" charset="0"/>
                <a:cs typeface="Arial" panose="020B0604020202020204" pitchFamily="34" charset="0"/>
              </a:rPr>
              <a:t>Eric undergoes a right frontal craniotomy and resection of the mass.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pathology shows the following:</a:t>
            </a:r>
          </a:p>
        </p:txBody>
      </p:sp>
      <p:pic>
        <p:nvPicPr>
          <p:cNvPr id="1026" name="Picture 2">
            <a:extLst>
              <a:ext uri="{FF2B5EF4-FFF2-40B4-BE49-F238E27FC236}">
                <a16:creationId xmlns:a16="http://schemas.microsoft.com/office/drawing/2014/main" id="{5EBD17B3-D2F7-124E-9F80-730E861AB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99" y="1203023"/>
            <a:ext cx="3101006" cy="23365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02CD5D-2446-FB4F-8CF9-1963D14976D0}"/>
              </a:ext>
            </a:extLst>
          </p:cNvPr>
          <p:cNvSpPr txBox="1"/>
          <p:nvPr/>
        </p:nvSpPr>
        <p:spPr>
          <a:xfrm>
            <a:off x="1226164" y="3547026"/>
            <a:ext cx="2428875" cy="400110"/>
          </a:xfrm>
          <a:prstGeom prst="rect">
            <a:avLst/>
          </a:prstGeom>
          <a:noFill/>
        </p:spPr>
        <p:txBody>
          <a:bodyPr wrap="square" rtlCol="0">
            <a:spAutoFit/>
          </a:bodyPr>
          <a:lstStyle/>
          <a:p>
            <a:pPr algn="ctr"/>
            <a:r>
              <a:rPr lang="en-US" sz="2000" b="1" dirty="0"/>
              <a:t>H&amp;E stains</a:t>
            </a:r>
          </a:p>
        </p:txBody>
      </p:sp>
      <p:pic>
        <p:nvPicPr>
          <p:cNvPr id="1027" name="Picture 3">
            <a:extLst>
              <a:ext uri="{FF2B5EF4-FFF2-40B4-BE49-F238E27FC236}">
                <a16:creationId xmlns:a16="http://schemas.microsoft.com/office/drawing/2014/main" id="{20880999-0930-9146-8654-E524D6E29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619" y="1206232"/>
            <a:ext cx="3096748" cy="23333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C02CD5D-2446-FB4F-8CF9-1963D14976D0}"/>
              </a:ext>
            </a:extLst>
          </p:cNvPr>
          <p:cNvSpPr txBox="1"/>
          <p:nvPr/>
        </p:nvSpPr>
        <p:spPr>
          <a:xfrm>
            <a:off x="5139054" y="3547026"/>
            <a:ext cx="2428875" cy="400110"/>
          </a:xfrm>
          <a:prstGeom prst="rect">
            <a:avLst/>
          </a:prstGeom>
          <a:noFill/>
        </p:spPr>
        <p:txBody>
          <a:bodyPr wrap="square" rtlCol="0">
            <a:spAutoFit/>
          </a:bodyPr>
          <a:lstStyle/>
          <a:p>
            <a:pPr algn="ctr"/>
            <a:r>
              <a:rPr lang="en-US" sz="2000" b="1" dirty="0"/>
              <a:t>H&amp;E stains</a:t>
            </a:r>
          </a:p>
        </p:txBody>
      </p:sp>
      <p:pic>
        <p:nvPicPr>
          <p:cNvPr id="1028" name="Picture 4">
            <a:extLst>
              <a:ext uri="{FF2B5EF4-FFF2-40B4-BE49-F238E27FC236}">
                <a16:creationId xmlns:a16="http://schemas.microsoft.com/office/drawing/2014/main" id="{CE860422-A0FD-F64B-89BB-D0BB2B292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098" y="3946817"/>
            <a:ext cx="3101006" cy="233652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C02CD5D-2446-FB4F-8CF9-1963D14976D0}"/>
              </a:ext>
            </a:extLst>
          </p:cNvPr>
          <p:cNvSpPr txBox="1"/>
          <p:nvPr/>
        </p:nvSpPr>
        <p:spPr>
          <a:xfrm>
            <a:off x="1628775" y="6290500"/>
            <a:ext cx="1476376" cy="400110"/>
          </a:xfrm>
          <a:prstGeom prst="rect">
            <a:avLst/>
          </a:prstGeom>
          <a:noFill/>
        </p:spPr>
        <p:txBody>
          <a:bodyPr wrap="square" rtlCol="0">
            <a:spAutoFit/>
          </a:bodyPr>
          <a:lstStyle/>
          <a:p>
            <a:r>
              <a:rPr lang="en-US" sz="2000" b="1" dirty="0"/>
              <a:t>GFAP Stain</a:t>
            </a:r>
          </a:p>
        </p:txBody>
      </p:sp>
      <p:pic>
        <p:nvPicPr>
          <p:cNvPr id="1029" name="Picture 5">
            <a:extLst>
              <a:ext uri="{FF2B5EF4-FFF2-40B4-BE49-F238E27FC236}">
                <a16:creationId xmlns:a16="http://schemas.microsoft.com/office/drawing/2014/main" id="{C9D74288-7FFE-4A47-93F0-16CFFA50D5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4617" y="3954617"/>
            <a:ext cx="3117747" cy="23287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02CD5D-2446-FB4F-8CF9-1963D14976D0}"/>
              </a:ext>
            </a:extLst>
          </p:cNvPr>
          <p:cNvSpPr txBox="1"/>
          <p:nvPr/>
        </p:nvSpPr>
        <p:spPr>
          <a:xfrm>
            <a:off x="5629590" y="6298300"/>
            <a:ext cx="1447800" cy="400110"/>
          </a:xfrm>
          <a:prstGeom prst="rect">
            <a:avLst/>
          </a:prstGeom>
          <a:noFill/>
        </p:spPr>
        <p:txBody>
          <a:bodyPr wrap="square" rtlCol="0">
            <a:spAutoFit/>
          </a:bodyPr>
          <a:lstStyle/>
          <a:p>
            <a:r>
              <a:rPr lang="en-US" sz="2000" b="1" dirty="0"/>
              <a:t>MIB-1 Stain</a:t>
            </a:r>
          </a:p>
        </p:txBody>
      </p:sp>
      <p:sp>
        <p:nvSpPr>
          <p:cNvPr id="5" name="TextBox 4">
            <a:extLst>
              <a:ext uri="{FF2B5EF4-FFF2-40B4-BE49-F238E27FC236}">
                <a16:creationId xmlns:a16="http://schemas.microsoft.com/office/drawing/2014/main" id="{2173BCD3-2313-EA49-B177-B14CD4536CFA}"/>
              </a:ext>
            </a:extLst>
          </p:cNvPr>
          <p:cNvSpPr txBox="1"/>
          <p:nvPr/>
        </p:nvSpPr>
        <p:spPr>
          <a:xfrm>
            <a:off x="8420100" y="2691086"/>
            <a:ext cx="3429000" cy="2769989"/>
          </a:xfrm>
          <a:prstGeom prst="rect">
            <a:avLst/>
          </a:prstGeom>
          <a:noFill/>
        </p:spPr>
        <p:txBody>
          <a:bodyPr wrap="square" rtlCol="0">
            <a:spAutoFit/>
          </a:bodyPr>
          <a:lstStyle/>
          <a:p>
            <a:pPr fontAlgn="base"/>
            <a:r>
              <a:rPr lang="en-US" b="1" dirty="0">
                <a:latin typeface="Arial" panose="020B0604020202020204" pitchFamily="34" charset="0"/>
                <a:cs typeface="Arial" panose="020B0604020202020204" pitchFamily="34" charset="0"/>
              </a:rPr>
              <a:t>Surgical Pathology Report </a:t>
            </a:r>
          </a:p>
          <a:p>
            <a:pPr fontAlgn="base"/>
            <a:r>
              <a:rPr lang="en-US" dirty="0">
                <a:latin typeface="Arial" panose="020B0604020202020204" pitchFamily="34" charset="0"/>
                <a:cs typeface="Arial" panose="020B0604020202020204" pitchFamily="34" charset="0"/>
              </a:rPr>
              <a:t>Name: Eric  Case #:12345 </a:t>
            </a:r>
          </a:p>
          <a:p>
            <a:pPr fontAlgn="base"/>
            <a:r>
              <a:rPr lang="en-US" dirty="0" err="1">
                <a:latin typeface="Arial" panose="020B0604020202020204" pitchFamily="34" charset="0"/>
                <a:cs typeface="Arial" panose="020B0604020202020204" pitchFamily="34" charset="0"/>
              </a:rPr>
              <a:t>DOB:xx</a:t>
            </a:r>
            <a:r>
              <a:rPr lang="en-US" dirty="0">
                <a:latin typeface="Arial" panose="020B0604020202020204" pitchFamily="34" charset="0"/>
                <a:cs typeface="Arial" panose="020B0604020202020204" pitchFamily="34" charset="0"/>
              </a:rPr>
              <a:t>/xx/1981 </a:t>
            </a:r>
          </a:p>
          <a:p>
            <a:pPr fontAlgn="base"/>
            <a:endParaRPr lang="en-US" dirty="0">
              <a:latin typeface="Arial" panose="020B0604020202020204" pitchFamily="34" charset="0"/>
              <a:cs typeface="Arial" panose="020B0604020202020204" pitchFamily="34" charset="0"/>
            </a:endParaRPr>
          </a:p>
          <a:p>
            <a:pPr fontAlgn="base"/>
            <a:r>
              <a:rPr lang="en-US" b="1" u="sng" dirty="0">
                <a:latin typeface="Arial" panose="020B0604020202020204" pitchFamily="34" charset="0"/>
                <a:cs typeface="Arial" panose="020B0604020202020204" pitchFamily="34" charset="0"/>
              </a:rPr>
              <a:t>Final Pathologic Diagnosis:</a:t>
            </a:r>
            <a:r>
              <a:rPr lang="en-US" dirty="0">
                <a:latin typeface="Arial" panose="020B0604020202020204" pitchFamily="34" charset="0"/>
                <a:cs typeface="Arial" panose="020B0604020202020204" pitchFamily="34" charset="0"/>
              </a:rPr>
              <a:t> </a:t>
            </a:r>
          </a:p>
          <a:p>
            <a:pPr fontAlgn="base"/>
            <a:r>
              <a:rPr lang="en-US" dirty="0">
                <a:latin typeface="Arial" panose="020B0604020202020204" pitchFamily="34" charset="0"/>
                <a:cs typeface="Arial" panose="020B0604020202020204" pitchFamily="34" charset="0"/>
              </a:rPr>
              <a:t>Brain, right frontal tumor </a:t>
            </a:r>
          </a:p>
          <a:p>
            <a:pPr fontAlgn="base"/>
            <a:r>
              <a:rPr lang="en-US" dirty="0">
                <a:latin typeface="Arial" panose="020B0604020202020204" pitchFamily="34" charset="0"/>
                <a:cs typeface="Arial" panose="020B0604020202020204" pitchFamily="34" charset="0"/>
              </a:rPr>
              <a:t>Anaplastic oligodendroglioma/astrocytoma (WHO Grade III). </a:t>
            </a:r>
          </a:p>
          <a:p>
            <a:pPr fontAlgn="base"/>
            <a:r>
              <a:rPr lang="en-US" sz="1200" dirty="0"/>
              <a:t> </a:t>
            </a:r>
          </a:p>
          <a:p>
            <a:endParaRPr lang="en-US" dirty="0"/>
          </a:p>
        </p:txBody>
      </p:sp>
    </p:spTree>
    <p:custDataLst>
      <p:tags r:id="rId1"/>
    </p:custDataLst>
    <p:extLst>
      <p:ext uri="{BB962C8B-B14F-4D97-AF65-F5344CB8AC3E}">
        <p14:creationId xmlns:p14="http://schemas.microsoft.com/office/powerpoint/2010/main" val="3981014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1F6D470-9C46-9045-A4EB-602815745BC6}"/>
              </a:ext>
            </a:extLst>
          </p:cNvPr>
          <p:cNvSpPr txBox="1">
            <a:spLocks noChangeArrowheads="1"/>
          </p:cNvSpPr>
          <p:nvPr/>
        </p:nvSpPr>
        <p:spPr>
          <a:xfrm>
            <a:off x="828675" y="516858"/>
            <a:ext cx="9315450"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b="1" dirty="0">
                <a:latin typeface="Arial" panose="020B0604020202020204" pitchFamily="34" charset="0"/>
                <a:ea typeface="ＭＳ Ｐゴシック" charset="-128"/>
                <a:cs typeface="Arial" panose="020B0604020202020204" pitchFamily="34" charset="0"/>
              </a:rPr>
              <a:t>Teaching Point</a:t>
            </a:r>
          </a:p>
        </p:txBody>
      </p:sp>
      <p:sp>
        <p:nvSpPr>
          <p:cNvPr id="3" name="Content Placeholder 2">
            <a:extLst>
              <a:ext uri="{FF2B5EF4-FFF2-40B4-BE49-F238E27FC236}">
                <a16:creationId xmlns:a16="http://schemas.microsoft.com/office/drawing/2014/main" id="{65194C28-1818-8F40-8015-F624CAB31FDD}"/>
              </a:ext>
            </a:extLst>
          </p:cNvPr>
          <p:cNvSpPr txBox="1">
            <a:spLocks/>
          </p:cNvSpPr>
          <p:nvPr/>
        </p:nvSpPr>
        <p:spPr>
          <a:xfrm>
            <a:off x="712718" y="1516681"/>
            <a:ext cx="10595113" cy="19970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In 2002, gliomas were diagnosed based on histologic findings alone.  This sometimes led to a non-specific or mixed diagnosis of an oligo astrocytoma, as in this case.</a:t>
            </a:r>
          </a:p>
          <a:p>
            <a:r>
              <a:rPr lang="en-US" dirty="0">
                <a:latin typeface="Arial" panose="020B0604020202020204" pitchFamily="34" charset="0"/>
                <a:cs typeface="Arial" panose="020B0604020202020204" pitchFamily="34" charset="0"/>
              </a:rPr>
              <a:t>As of 2016, gliomas are diagnosed based on integrated molecular and histological criteria, giving more specificity.</a:t>
            </a:r>
          </a:p>
        </p:txBody>
      </p:sp>
      <p:sp>
        <p:nvSpPr>
          <p:cNvPr id="5" name="Line 5"/>
          <p:cNvSpPr>
            <a:spLocks noChangeShapeType="1"/>
          </p:cNvSpPr>
          <p:nvPr/>
        </p:nvSpPr>
        <p:spPr bwMode="auto">
          <a:xfrm flipV="1">
            <a:off x="929049" y="1017916"/>
            <a:ext cx="2728552" cy="5973"/>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266259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1F6D470-9C46-9045-A4EB-602815745BC6}"/>
              </a:ext>
            </a:extLst>
          </p:cNvPr>
          <p:cNvSpPr txBox="1">
            <a:spLocks noChangeArrowheads="1"/>
          </p:cNvSpPr>
          <p:nvPr/>
        </p:nvSpPr>
        <p:spPr>
          <a:xfrm>
            <a:off x="735851" y="632714"/>
            <a:ext cx="10254201"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b="1" dirty="0">
                <a:latin typeface="Arial" panose="020B0604020202020204" pitchFamily="34" charset="0"/>
                <a:ea typeface="ＭＳ Ｐゴシック" charset="-128"/>
                <a:cs typeface="Arial" panose="020B0604020202020204" pitchFamily="34" charset="0"/>
              </a:rPr>
              <a:t>E. Discussion questions + Timer + Video   </a:t>
            </a:r>
          </a:p>
        </p:txBody>
      </p:sp>
      <p:sp>
        <p:nvSpPr>
          <p:cNvPr id="2" name="Content Placeholder 2">
            <a:extLst>
              <a:ext uri="{FF2B5EF4-FFF2-40B4-BE49-F238E27FC236}">
                <a16:creationId xmlns:a16="http://schemas.microsoft.com/office/drawing/2014/main" id="{D8DC62A0-A42C-AB43-8017-46AF37090BE3}"/>
              </a:ext>
            </a:extLst>
          </p:cNvPr>
          <p:cNvSpPr txBox="1">
            <a:spLocks/>
          </p:cNvSpPr>
          <p:nvPr/>
        </p:nvSpPr>
        <p:spPr>
          <a:xfrm>
            <a:off x="735851" y="1799449"/>
            <a:ext cx="10515600" cy="2694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defRPr/>
            </a:pPr>
            <a:r>
              <a:rPr lang="en-US" dirty="0">
                <a:solidFill>
                  <a:schemeClr val="bg2">
                    <a:lumMod val="10000"/>
                  </a:schemeClr>
                </a:solidFill>
                <a:latin typeface="Arial" panose="020B0604020202020204" pitchFamily="34" charset="0"/>
                <a:cs typeface="Arial" panose="020B0604020202020204" pitchFamily="34" charset="0"/>
              </a:rPr>
              <a:t>Talk about the material about stuttering in the pre-session learning for </a:t>
            </a:r>
            <a:r>
              <a:rPr lang="en-US" dirty="0" smtClean="0">
                <a:solidFill>
                  <a:schemeClr val="bg2">
                    <a:lumMod val="10000"/>
                  </a:schemeClr>
                </a:solidFill>
                <a:latin typeface="Arial" panose="020B0604020202020204" pitchFamily="34" charset="0"/>
                <a:cs typeface="Arial" panose="020B0604020202020204" pitchFamily="34" charset="0"/>
              </a:rPr>
              <a:t>2.5 minutes. </a:t>
            </a:r>
            <a:endParaRPr lang="en-US" dirty="0">
              <a:solidFill>
                <a:schemeClr val="bg2">
                  <a:lumMod val="10000"/>
                </a:schemeClr>
              </a:solidFill>
              <a:latin typeface="Arial" panose="020B0604020202020204" pitchFamily="34" charset="0"/>
              <a:cs typeface="Arial" panose="020B0604020202020204" pitchFamily="34" charset="0"/>
            </a:endParaRPr>
          </a:p>
          <a:p>
            <a:pPr marL="690563" indent="-690563">
              <a:buNone/>
              <a:tabLst>
                <a:tab pos="457200" algn="l"/>
              </a:tabLst>
              <a:defRPr/>
            </a:pPr>
            <a:r>
              <a:rPr lang="en-US" dirty="0">
                <a:solidFill>
                  <a:schemeClr val="bg2">
                    <a:lumMod val="10000"/>
                  </a:schemeClr>
                </a:solidFill>
                <a:latin typeface="Arial" panose="020B0604020202020204" pitchFamily="34" charset="0"/>
                <a:cs typeface="Arial" panose="020B0604020202020204" pitchFamily="34" charset="0"/>
              </a:rPr>
              <a:t>	- Identify any </a:t>
            </a:r>
            <a:r>
              <a:rPr lang="en-US" b="1" dirty="0">
                <a:solidFill>
                  <a:schemeClr val="bg2">
                    <a:lumMod val="10000"/>
                  </a:schemeClr>
                </a:solidFill>
                <a:latin typeface="Arial" panose="020B0604020202020204" pitchFamily="34" charset="0"/>
                <a:cs typeface="Arial" panose="020B0604020202020204" pitchFamily="34" charset="0"/>
              </a:rPr>
              <a:t>typical disfluencies </a:t>
            </a:r>
            <a:r>
              <a:rPr lang="en-US" dirty="0">
                <a:solidFill>
                  <a:schemeClr val="bg2">
                    <a:lumMod val="10000"/>
                  </a:schemeClr>
                </a:solidFill>
                <a:latin typeface="Arial" panose="020B0604020202020204" pitchFamily="34" charset="0"/>
                <a:cs typeface="Arial" panose="020B0604020202020204" pitchFamily="34" charset="0"/>
              </a:rPr>
              <a:t>you heard in your discussion. </a:t>
            </a:r>
          </a:p>
          <a:p>
            <a:pPr marL="0" indent="0">
              <a:buNone/>
              <a:defRPr/>
            </a:pPr>
            <a:endParaRPr lang="en-US" b="1" dirty="0">
              <a:solidFill>
                <a:schemeClr val="bg2">
                  <a:lumMod val="1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dirty="0">
              <a:solidFill>
                <a:schemeClr val="bg2">
                  <a:lumMod val="1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dirty="0">
              <a:solidFill>
                <a:schemeClr val="bg2">
                  <a:lumMod val="10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dirty="0">
              <a:solidFill>
                <a:schemeClr val="bg2">
                  <a:lumMod val="10000"/>
                </a:schemeClr>
              </a:solidFill>
              <a:latin typeface="Arial" panose="020B0604020202020204" pitchFamily="34" charset="0"/>
              <a:cs typeface="Arial" panose="020B0604020202020204" pitchFamily="34" charset="0"/>
            </a:endParaRPr>
          </a:p>
          <a:p>
            <a:pPr>
              <a:defRPr/>
            </a:pPr>
            <a:endParaRPr lang="en-US" dirty="0"/>
          </a:p>
        </p:txBody>
      </p:sp>
      <p:pic>
        <p:nvPicPr>
          <p:cNvPr id="10" name="MS90007479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0636567" y="5752762"/>
            <a:ext cx="244475" cy="244475"/>
          </a:xfrm>
          <a:prstGeom prst="rect">
            <a:avLst/>
          </a:prstGeom>
        </p:spPr>
      </p:pic>
      <p:pic>
        <p:nvPicPr>
          <p:cNvPr id="9"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606434" y="5451016"/>
            <a:ext cx="274608" cy="274608"/>
          </a:xfrm>
          <a:prstGeom prst="rect">
            <a:avLst/>
          </a:prstGeom>
        </p:spPr>
      </p:pic>
      <p:sp>
        <p:nvSpPr>
          <p:cNvPr id="8" name="Oval 7"/>
          <p:cNvSpPr/>
          <p:nvPr/>
        </p:nvSpPr>
        <p:spPr>
          <a:xfrm>
            <a:off x="10048345" y="4991567"/>
            <a:ext cx="1394944" cy="1187005"/>
          </a:xfrm>
          <a:prstGeom prst="ellipse">
            <a:avLst/>
          </a:prstGeom>
          <a:solidFill>
            <a:schemeClr val="accent6">
              <a:lumMod val="20000"/>
              <a:lumOff val="80000"/>
            </a:schemeClr>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Line 5"/>
          <p:cNvSpPr>
            <a:spLocks noChangeShapeType="1"/>
          </p:cNvSpPr>
          <p:nvPr/>
        </p:nvSpPr>
        <p:spPr bwMode="auto">
          <a:xfrm flipV="1">
            <a:off x="812951" y="1194098"/>
            <a:ext cx="6900282" cy="26241"/>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Content Placeholder 2">
            <a:extLst>
              <a:ext uri="{FF2B5EF4-FFF2-40B4-BE49-F238E27FC236}">
                <a16:creationId xmlns:a16="http://schemas.microsoft.com/office/drawing/2014/main" id="{5815F783-251C-C44B-A9AF-88A448C788B8}"/>
              </a:ext>
            </a:extLst>
          </p:cNvPr>
          <p:cNvSpPr txBox="1">
            <a:spLocks/>
          </p:cNvSpPr>
          <p:nvPr/>
        </p:nvSpPr>
        <p:spPr>
          <a:xfrm>
            <a:off x="812951" y="2972928"/>
            <a:ext cx="10515600" cy="3885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
        <p:nvSpPr>
          <p:cNvPr id="6" name="Oval 5"/>
          <p:cNvSpPr/>
          <p:nvPr/>
        </p:nvSpPr>
        <p:spPr>
          <a:xfrm>
            <a:off x="10040038" y="4991566"/>
            <a:ext cx="1394944" cy="1187005"/>
          </a:xfrm>
          <a:prstGeom prst="ellipse">
            <a:avLst/>
          </a:prstGeom>
          <a:solidFill>
            <a:srgbClr val="6AA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7" name="TextBox 6"/>
          <p:cNvSpPr txBox="1"/>
          <p:nvPr/>
        </p:nvSpPr>
        <p:spPr>
          <a:xfrm>
            <a:off x="9998717" y="5090456"/>
            <a:ext cx="1477585" cy="830997"/>
          </a:xfrm>
          <a:prstGeom prst="rect">
            <a:avLst/>
          </a:prstGeom>
          <a:noFill/>
        </p:spPr>
        <p:txBody>
          <a:bodyPr wrap="square" rtlCol="0">
            <a:spAutoFit/>
          </a:bodyPr>
          <a:lstStyle/>
          <a:p>
            <a:pPr algn="ctr"/>
            <a:r>
              <a:rPr lang="en-GB" sz="2400" b="1" dirty="0" smtClean="0"/>
              <a:t>2.5 minutes</a:t>
            </a:r>
            <a:endParaRPr lang="en-GB" sz="2400" b="1" dirty="0"/>
          </a:p>
        </p:txBody>
      </p:sp>
    </p:spTree>
    <p:custDataLst>
      <p:tags r:id="rId1"/>
    </p:custDataLst>
    <p:extLst>
      <p:ext uri="{BB962C8B-B14F-4D97-AF65-F5344CB8AC3E}">
        <p14:creationId xmlns:p14="http://schemas.microsoft.com/office/powerpoint/2010/main" val="8456632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4" restart="whenNotActive" fill="hold" evtFilter="cancelBubble" nodeType="interactiveSeq">
                <p:stCondLst>
                  <p:cond evt="onClick" delay="0">
                    <p:tgtEl>
                      <p:spTgt spid="8"/>
                    </p:tgtEl>
                  </p:cond>
                </p:stCondLst>
                <p:endSync evt="end" delay="0">
                  <p:rtn val="all"/>
                </p:endSync>
                <p:childTnLst>
                  <p:par>
                    <p:cTn id="5" fill="hold">
                      <p:stCondLst>
                        <p:cond delay="0"/>
                      </p:stCondLst>
                      <p:childTnLst>
                        <p:par>
                          <p:cTn id="6" fill="hold">
                            <p:stCondLst>
                              <p:cond delay="0"/>
                            </p:stCondLst>
                            <p:childTnLst>
                              <p:par>
                                <p:cTn id="7" presetID="21" presetClass="entr" presetSubtype="1" fill="hold" grpId="0" nodeType="click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heel(1)">
                                      <p:cBhvr>
                                        <p:cTn id="9" dur="150000"/>
                                        <p:tgtEl>
                                          <p:spTgt spid="6"/>
                                        </p:tgtEl>
                                      </p:cBhvr>
                                    </p:animEffect>
                                  </p:childTnLst>
                                </p:cTn>
                              </p:par>
                            </p:childTnLst>
                          </p:cTn>
                        </p:par>
                        <p:par>
                          <p:cTn id="10" fill="hold">
                            <p:stCondLst>
                              <p:cond delay="150000"/>
                            </p:stCondLst>
                            <p:childTnLst>
                              <p:par>
                                <p:cTn id="11" presetID="1" presetClass="mediacall" presetSubtype="0" fill="hold" nodeType="afterEffect">
                                  <p:stCondLst>
                                    <p:cond delay="0"/>
                                  </p:stCondLst>
                                  <p:childTnLst>
                                    <p:cmd type="call" cmd="playFrom(0.0)">
                                      <p:cBhvr>
                                        <p:cTn id="12" dur="2177" fill="hold"/>
                                        <p:tgtEl>
                                          <p:spTgt spid="10"/>
                                        </p:tgtEl>
                                      </p:cBhvr>
                                    </p:cmd>
                                  </p:childTnLst>
                                </p:cTn>
                              </p:par>
                            </p:childTnLst>
                          </p:cTn>
                        </p:par>
                      </p:childTnLst>
                    </p:cTn>
                  </p:par>
                </p:childTnLst>
              </p:cTn>
              <p:nextCondLst>
                <p:cond evt="onClick" delay="0">
                  <p:tgtEl>
                    <p:spTgt spid="8"/>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3233" y="202038"/>
            <a:ext cx="10550106" cy="1569660"/>
          </a:xfrm>
          <a:prstGeom prst="rect">
            <a:avLst/>
          </a:prstGeom>
        </p:spPr>
        <p:txBody>
          <a:bodyPr wrap="square">
            <a:spAutoFit/>
          </a:bodyPr>
          <a:lstStyle/>
          <a:p>
            <a:pPr>
              <a:defRPr/>
            </a:pPr>
            <a:r>
              <a:rPr lang="en-US" sz="2400" dirty="0">
                <a:solidFill>
                  <a:schemeClr val="bg2">
                    <a:lumMod val="10000"/>
                  </a:schemeClr>
                </a:solidFill>
                <a:latin typeface="Arial" panose="020B0604020202020204" pitchFamily="34" charset="0"/>
                <a:cs typeface="Arial" panose="020B0604020202020204" pitchFamily="34" charset="0"/>
              </a:rPr>
              <a:t>2. In the second video clip, you will be identifying when you hear repetitions, blocks and prolongations on sounds, words, phrases.</a:t>
            </a:r>
          </a:p>
          <a:p>
            <a:pPr marL="630238" indent="-630238">
              <a:buNone/>
              <a:tabLst>
                <a:tab pos="457200" algn="l"/>
              </a:tabLst>
              <a:defRPr/>
            </a:pPr>
            <a:r>
              <a:rPr lang="en-US" sz="2400" dirty="0">
                <a:solidFill>
                  <a:schemeClr val="bg2">
                    <a:lumMod val="10000"/>
                  </a:schemeClr>
                </a:solidFill>
                <a:latin typeface="Arial" panose="020B0604020202020204" pitchFamily="34" charset="0"/>
                <a:cs typeface="Arial" panose="020B0604020202020204" pitchFamily="34" charset="0"/>
              </a:rPr>
              <a:t>	- Try to detect whether the children are </a:t>
            </a:r>
            <a:r>
              <a:rPr lang="en-US" sz="2400" b="1" dirty="0">
                <a:solidFill>
                  <a:schemeClr val="bg2">
                    <a:lumMod val="10000"/>
                  </a:schemeClr>
                </a:solidFill>
                <a:latin typeface="Arial" panose="020B0604020202020204" pitchFamily="34" charset="0"/>
                <a:cs typeface="Arial" panose="020B0604020202020204" pitchFamily="34" charset="0"/>
              </a:rPr>
              <a:t>prolonging sounds</a:t>
            </a:r>
            <a:r>
              <a:rPr lang="en-US" sz="2400" dirty="0">
                <a:solidFill>
                  <a:schemeClr val="bg2">
                    <a:lumMod val="10000"/>
                  </a:schemeClr>
                </a:solidFill>
                <a:latin typeface="Arial" panose="020B0604020202020204" pitchFamily="34" charset="0"/>
                <a:cs typeface="Arial" panose="020B0604020202020204" pitchFamily="34" charset="0"/>
              </a:rPr>
              <a:t>, </a:t>
            </a:r>
            <a:r>
              <a:rPr lang="en-US" sz="2400" b="1" dirty="0">
                <a:solidFill>
                  <a:schemeClr val="bg2">
                    <a:lumMod val="10000"/>
                  </a:schemeClr>
                </a:solidFill>
                <a:latin typeface="Arial" panose="020B0604020202020204" pitchFamily="34" charset="0"/>
                <a:cs typeface="Arial" panose="020B0604020202020204" pitchFamily="34" charset="0"/>
              </a:rPr>
              <a:t>blocking</a:t>
            </a:r>
            <a:r>
              <a:rPr lang="en-US" sz="2400" dirty="0">
                <a:solidFill>
                  <a:schemeClr val="bg2">
                    <a:lumMod val="10000"/>
                  </a:schemeClr>
                </a:solidFill>
                <a:latin typeface="Arial" panose="020B0604020202020204" pitchFamily="34" charset="0"/>
                <a:cs typeface="Arial" panose="020B0604020202020204" pitchFamily="34" charset="0"/>
              </a:rPr>
              <a:t> or </a:t>
            </a:r>
            <a:r>
              <a:rPr lang="en-US" sz="2400" b="1" dirty="0">
                <a:solidFill>
                  <a:schemeClr val="bg2">
                    <a:lumMod val="10000"/>
                  </a:schemeClr>
                </a:solidFill>
                <a:latin typeface="Arial" panose="020B0604020202020204" pitchFamily="34" charset="0"/>
                <a:cs typeface="Arial" panose="020B0604020202020204" pitchFamily="34" charset="0"/>
              </a:rPr>
              <a:t>repeating sounds, syllables and words</a:t>
            </a:r>
            <a:r>
              <a:rPr lang="en-US" sz="2400" dirty="0">
                <a:solidFill>
                  <a:schemeClr val="bg2">
                    <a:lumMod val="10000"/>
                  </a:schemeClr>
                </a:solidFill>
                <a:latin typeface="Arial" panose="020B0604020202020204" pitchFamily="34" charset="0"/>
                <a:cs typeface="Arial" panose="020B0604020202020204" pitchFamily="34" charset="0"/>
              </a:rPr>
              <a:t>. (1 minute)</a:t>
            </a:r>
          </a:p>
        </p:txBody>
      </p:sp>
      <p:pic>
        <p:nvPicPr>
          <p:cNvPr id="9" name="Case 2.2 caption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255495" y="1980398"/>
            <a:ext cx="8134350" cy="4572000"/>
          </a:xfrm>
          <a:prstGeom prst="rect">
            <a:avLst/>
          </a:prstGeom>
        </p:spPr>
      </p:pic>
      <p:pic>
        <p:nvPicPr>
          <p:cNvPr id="7" name="MS900074799[1].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cstate="print"/>
          <a:stretch>
            <a:fillRect/>
          </a:stretch>
        </p:blipFill>
        <p:spPr>
          <a:xfrm>
            <a:off x="10636567" y="5752762"/>
            <a:ext cx="244475" cy="244475"/>
          </a:xfrm>
          <a:prstGeom prst="rect">
            <a:avLst/>
          </a:prstGeom>
        </p:spPr>
      </p:pic>
      <p:sp>
        <p:nvSpPr>
          <p:cNvPr id="6" name="Oval 5"/>
          <p:cNvSpPr/>
          <p:nvPr/>
        </p:nvSpPr>
        <p:spPr>
          <a:xfrm>
            <a:off x="10414748" y="5022391"/>
            <a:ext cx="1394944" cy="1187005"/>
          </a:xfrm>
          <a:prstGeom prst="ellipse">
            <a:avLst/>
          </a:prstGeom>
          <a:solidFill>
            <a:schemeClr val="accent6">
              <a:lumMod val="20000"/>
              <a:lumOff val="80000"/>
            </a:schemeClr>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p:cNvSpPr/>
          <p:nvPr/>
        </p:nvSpPr>
        <p:spPr>
          <a:xfrm>
            <a:off x="10414748" y="5022390"/>
            <a:ext cx="1394944" cy="1187005"/>
          </a:xfrm>
          <a:prstGeom prst="ellipse">
            <a:avLst/>
          </a:prstGeom>
          <a:solidFill>
            <a:srgbClr val="6AA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5" name="TextBox 4"/>
          <p:cNvSpPr txBox="1"/>
          <p:nvPr/>
        </p:nvSpPr>
        <p:spPr>
          <a:xfrm>
            <a:off x="10450307" y="5365582"/>
            <a:ext cx="1323825" cy="461665"/>
          </a:xfrm>
          <a:prstGeom prst="rect">
            <a:avLst/>
          </a:prstGeom>
          <a:noFill/>
        </p:spPr>
        <p:txBody>
          <a:bodyPr wrap="square" rtlCol="0">
            <a:spAutoFit/>
          </a:bodyPr>
          <a:lstStyle/>
          <a:p>
            <a:pPr algn="ctr"/>
            <a:r>
              <a:rPr lang="en-GB" sz="2400" b="1" dirty="0"/>
              <a:t>1 minute</a:t>
            </a:r>
          </a:p>
        </p:txBody>
      </p:sp>
    </p:spTree>
    <p:custDataLst>
      <p:tags r:id="rId1"/>
    </p:custDataLst>
    <p:extLst>
      <p:ext uri="{BB962C8B-B14F-4D97-AF65-F5344CB8AC3E}">
        <p14:creationId xmlns:p14="http://schemas.microsoft.com/office/powerpoint/2010/main" val="2995489167"/>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1" presetClass="entr" presetSubtype="1" fill="hold" grpId="0" nodeType="clickEffect">
                                  <p:stCondLst>
                                    <p:cond delay="0"/>
                                  </p:stCondLst>
                                  <p:childTnLst>
                                    <p:set>
                                      <p:cBhvr>
                                        <p:cTn id="7" dur="1" fill="hold">
                                          <p:stCondLst>
                                            <p:cond delay="0"/>
                                          </p:stCondLst>
                                        </p:cTn>
                                        <p:tgtEl>
                                          <p:spTgt spid="4"/>
                                        </p:tgtEl>
                                        <p:attrNameLst>
                                          <p:attrName>style.visibility</p:attrName>
                                        </p:attrNameLst>
                                      </p:cBhvr>
                                      <p:to>
                                        <p:strVal val="visible"/>
                                      </p:to>
                                    </p:set>
                                    <p:animEffect transition="in" filter="wheel(1)">
                                      <p:cBhvr>
                                        <p:cTn id="8" dur="60000"/>
                                        <p:tgtEl>
                                          <p:spTgt spid="4"/>
                                        </p:tgtEl>
                                      </p:cBhvr>
                                    </p:animEffect>
                                  </p:childTnLst>
                                </p:cTn>
                              </p:par>
                            </p:childTnLst>
                          </p:cTn>
                        </p:par>
                        <p:par>
                          <p:cTn id="9" fill="hold">
                            <p:stCondLst>
                              <p:cond delay="60000"/>
                            </p:stCondLst>
                            <p:childTnLst>
                              <p:par>
                                <p:cTn id="10" presetID="1" presetClass="mediacall" presetSubtype="0" fill="hold" nodeType="afterEffect">
                                  <p:stCondLst>
                                    <p:cond delay="0"/>
                                  </p:stCondLst>
                                  <p:childTnLst>
                                    <p:cmd type="call" cmd="playFrom(0.0)">
                                      <p:cBhvr>
                                        <p:cTn id="11" dur="2177" fill="hold"/>
                                        <p:tgtEl>
                                          <p:spTgt spid="7"/>
                                        </p:tgtEl>
                                      </p:cBhvr>
                                    </p:cmd>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41F6D470-9C46-9045-A4EB-602815745BC6}"/>
              </a:ext>
            </a:extLst>
          </p:cNvPr>
          <p:cNvSpPr txBox="1">
            <a:spLocks noChangeArrowheads="1"/>
          </p:cNvSpPr>
          <p:nvPr/>
        </p:nvSpPr>
        <p:spPr>
          <a:xfrm>
            <a:off x="790575" y="584200"/>
            <a:ext cx="10254201"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b="1" dirty="0">
                <a:latin typeface="Arial" panose="020B0604020202020204" pitchFamily="34" charset="0"/>
                <a:ea typeface="ＭＳ Ｐゴシック" charset="-128"/>
                <a:cs typeface="Arial" panose="020B0604020202020204" pitchFamily="34" charset="0"/>
              </a:rPr>
              <a:t>F. Workshop activities + Timer    </a:t>
            </a:r>
          </a:p>
        </p:txBody>
      </p:sp>
      <p:sp>
        <p:nvSpPr>
          <p:cNvPr id="2" name="Title 1"/>
          <p:cNvSpPr>
            <a:spLocks noGrp="1"/>
          </p:cNvSpPr>
          <p:nvPr>
            <p:ph type="title"/>
          </p:nvPr>
        </p:nvSpPr>
        <p:spPr>
          <a:xfrm>
            <a:off x="790575" y="1123950"/>
            <a:ext cx="8229600" cy="1401762"/>
          </a:xfrm>
        </p:spPr>
        <p:txBody>
          <a:bodyPr>
            <a:normAutofit/>
          </a:bodyPr>
          <a:lstStyle/>
          <a:p>
            <a:r>
              <a:rPr lang="en-US" sz="2000" b="1" kern="0" dirty="0">
                <a:solidFill>
                  <a:srgbClr val="000000"/>
                </a:solidFill>
                <a:latin typeface="Arial" panose="020B0604020202020204" pitchFamily="34" charset="0"/>
                <a:cs typeface="Arial" panose="020B0604020202020204" pitchFamily="34" charset="0"/>
              </a:rPr>
              <a:t>Foundations of Clinical Sciences</a:t>
            </a:r>
            <a:r>
              <a:rPr lang="en-US" sz="3200" b="1" kern="0" dirty="0">
                <a:solidFill>
                  <a:srgbClr val="000000"/>
                </a:solidFill>
                <a:latin typeface="Arial" panose="020B0604020202020204" pitchFamily="34" charset="0"/>
                <a:cs typeface="Arial" panose="020B0604020202020204" pitchFamily="34" charset="0"/>
              </a:rPr>
              <a:t/>
            </a:r>
            <a:br>
              <a:rPr lang="en-US" sz="3200" b="1" kern="0" dirty="0">
                <a:solidFill>
                  <a:srgbClr val="000000"/>
                </a:solidFill>
                <a:latin typeface="Arial" panose="020B0604020202020204" pitchFamily="34" charset="0"/>
                <a:cs typeface="Arial" panose="020B0604020202020204" pitchFamily="34" charset="0"/>
              </a:rPr>
            </a:br>
            <a:r>
              <a:rPr lang="en-US" sz="1800" b="1" i="1" kern="0" dirty="0">
                <a:solidFill>
                  <a:srgbClr val="000000"/>
                </a:solidFill>
                <a:latin typeface="Arial" panose="020B0604020202020204" pitchFamily="34" charset="0"/>
                <a:cs typeface="Arial" panose="020B0604020202020204" pitchFamily="34" charset="0"/>
              </a:rPr>
              <a:t>Workshop 5: Circulation</a:t>
            </a:r>
            <a:br>
              <a:rPr lang="en-US" sz="1800" b="1" i="1" kern="0" dirty="0">
                <a:solidFill>
                  <a:srgbClr val="000000"/>
                </a:solidFill>
                <a:latin typeface="Arial" panose="020B0604020202020204" pitchFamily="34" charset="0"/>
                <a:cs typeface="Arial" panose="020B0604020202020204" pitchFamily="34" charset="0"/>
              </a:rPr>
            </a:br>
            <a:r>
              <a:rPr lang="en-US" sz="1800" i="1" kern="0" dirty="0">
                <a:solidFill>
                  <a:srgbClr val="000000"/>
                </a:solidFill>
                <a:latin typeface="Arial" panose="020B0604020202020204" pitchFamily="34" charset="0"/>
                <a:ea typeface="Calibri" panose="020F0502020204030204" pitchFamily="34" charset="0"/>
                <a:cs typeface="Arial" panose="020B0604020202020204" pitchFamily="34" charset="0"/>
              </a:rPr>
              <a:t>*Don’t advance your slides</a:t>
            </a:r>
            <a: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b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2 minutes</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876300" y="2913063"/>
            <a:ext cx="5972175" cy="3011487"/>
          </a:xfrm>
          <a:solidFill>
            <a:schemeClr val="accent6">
              <a:lumMod val="60000"/>
              <a:lumOff val="40000"/>
            </a:schemeClr>
          </a:solidFill>
        </p:spPr>
        <p:txBody>
          <a:bodyPr>
            <a:noAutofit/>
          </a:bodyPr>
          <a:lstStyle/>
          <a:p>
            <a:pPr lvl="0" eaLnBrk="0" fontAlgn="base" hangingPunct="0">
              <a:spcAft>
                <a:spcPct val="0"/>
              </a:spcAft>
              <a:buFontTx/>
              <a:buChar char="•"/>
            </a:pPr>
            <a:r>
              <a:rPr lang="en-US"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Using Frank-Staring curves, </a:t>
            </a:r>
            <a:r>
              <a:rPr lang="en-US" b="1"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sketch and describe</a:t>
            </a:r>
            <a:r>
              <a:rPr lang="en-US"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 what happens over time to your </a:t>
            </a:r>
            <a:r>
              <a:rPr lang="en-US" b="1"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preload, stroke volume, heart rate, and blood pressure</a:t>
            </a:r>
            <a:r>
              <a:rPr lang="en-US"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 after you give a unit of blood (590 </a:t>
            </a:r>
            <a:r>
              <a:rPr lang="en-US" kern="0" dirty="0" err="1">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mls</a:t>
            </a:r>
            <a:r>
              <a:rPr lang="en-US"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a:t>
            </a:r>
          </a:p>
          <a:p>
            <a:pPr lvl="0" eaLnBrk="0" fontAlgn="base" hangingPunct="0">
              <a:spcAft>
                <a:spcPct val="0"/>
              </a:spcAft>
              <a:buFontTx/>
              <a:buChar char="•"/>
            </a:pPr>
            <a:r>
              <a:rPr lang="en-US"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rPr>
              <a:t>Be comprehensive in your analysis!</a:t>
            </a:r>
            <a:endParaRPr lang="en-US" sz="3600"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8" name="Content Placeholder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488638" y="1745627"/>
            <a:ext cx="3556138" cy="4102723"/>
          </a:xfrm>
          <a:prstGeom prst="rect">
            <a:avLst/>
          </a:prstGeom>
          <a:noFill/>
          <a:ln w="9525">
            <a:noFill/>
            <a:miter lim="800000"/>
            <a:headEnd/>
            <a:tailEnd/>
          </a:ln>
        </p:spPr>
      </p:pic>
      <p:sp>
        <p:nvSpPr>
          <p:cNvPr id="14" name="Pentagon 13"/>
          <p:cNvSpPr/>
          <p:nvPr/>
        </p:nvSpPr>
        <p:spPr>
          <a:xfrm rot="16200000" flipV="1">
            <a:off x="10174487" y="1901764"/>
            <a:ext cx="998257" cy="68382"/>
          </a:xfrm>
          <a:prstGeom prst="homePlate">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ine 5"/>
          <p:cNvSpPr>
            <a:spLocks noChangeShapeType="1"/>
          </p:cNvSpPr>
          <p:nvPr/>
        </p:nvSpPr>
        <p:spPr bwMode="auto">
          <a:xfrm flipV="1">
            <a:off x="876300" y="1123950"/>
            <a:ext cx="5972175" cy="12826"/>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Flowchart: Collate 8"/>
          <p:cNvSpPr/>
          <p:nvPr/>
        </p:nvSpPr>
        <p:spPr>
          <a:xfrm>
            <a:off x="9912507" y="318631"/>
            <a:ext cx="1530790" cy="2138819"/>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0" name="Isosceles Triangle 9"/>
          <p:cNvSpPr/>
          <p:nvPr/>
        </p:nvSpPr>
        <p:spPr>
          <a:xfrm flipV="1">
            <a:off x="9942412" y="333281"/>
            <a:ext cx="1470978" cy="1012918"/>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Isosceles Triangle 10"/>
          <p:cNvSpPr/>
          <p:nvPr/>
        </p:nvSpPr>
        <p:spPr>
          <a:xfrm>
            <a:off x="9942412" y="1436826"/>
            <a:ext cx="1470978" cy="998258"/>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5"/>
          <p:cNvSpPr txBox="1">
            <a:spLocks noChangeArrowheads="1"/>
          </p:cNvSpPr>
          <p:nvPr/>
        </p:nvSpPr>
        <p:spPr bwMode="auto">
          <a:xfrm>
            <a:off x="10188882" y="1784802"/>
            <a:ext cx="1037849" cy="707886"/>
          </a:xfrm>
          <a:prstGeom prst="rect">
            <a:avLst/>
          </a:prstGeom>
          <a:noFill/>
          <a:ln w="9525">
            <a:noFill/>
            <a:miter lim="800000"/>
            <a:headEnd/>
            <a:tailEnd/>
          </a:ln>
          <a:effectLst/>
        </p:spPr>
        <p:txBody>
          <a:bodyPr wrap="square">
            <a:spAutoFit/>
          </a:bodyPr>
          <a:lstStyle/>
          <a:p>
            <a:r>
              <a:rPr lang="en-GB" sz="4000" dirty="0">
                <a:solidFill>
                  <a:schemeClr val="bg1"/>
                </a:solidFill>
              </a:rPr>
              <a:t>End</a:t>
            </a:r>
          </a:p>
        </p:txBody>
      </p:sp>
      <p:sp>
        <p:nvSpPr>
          <p:cNvPr id="13" name="TextBox 12"/>
          <p:cNvSpPr txBox="1"/>
          <p:nvPr/>
        </p:nvSpPr>
        <p:spPr>
          <a:xfrm>
            <a:off x="10113291" y="399534"/>
            <a:ext cx="1129220" cy="369332"/>
          </a:xfrm>
          <a:prstGeom prst="rect">
            <a:avLst/>
          </a:prstGeom>
          <a:noFill/>
        </p:spPr>
        <p:txBody>
          <a:bodyPr wrap="none" rtlCol="0">
            <a:spAutoFit/>
          </a:bodyPr>
          <a:lstStyle/>
          <a:p>
            <a:pPr algn="ctr"/>
            <a:r>
              <a:rPr lang="en-GB" b="1" dirty="0">
                <a:solidFill>
                  <a:schemeClr val="bg1"/>
                </a:solidFill>
              </a:rPr>
              <a:t>2 minutes</a:t>
            </a:r>
          </a:p>
        </p:txBody>
      </p:sp>
    </p:spTree>
    <p:custDataLst>
      <p:tags r:id="rId1"/>
    </p:custDataLst>
    <p:extLst>
      <p:ext uri="{BB962C8B-B14F-4D97-AF65-F5344CB8AC3E}">
        <p14:creationId xmlns:p14="http://schemas.microsoft.com/office/powerpoint/2010/main" val="15178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20000"/>
                                        <p:tgtEl>
                                          <p:spTgt spid="10"/>
                                        </p:tgtEl>
                                      </p:cBhvr>
                                    </p:animEffect>
                                    <p:set>
                                      <p:cBhvr>
                                        <p:cTn id="7" dur="1" fill="hold">
                                          <p:stCondLst>
                                            <p:cond delay="119999"/>
                                          </p:stCondLst>
                                        </p:cTn>
                                        <p:tgtEl>
                                          <p:spTgt spid="10"/>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200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200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6541"/>
            <a:ext cx="10515600" cy="1325563"/>
          </a:xfrm>
        </p:spPr>
        <p:txBody>
          <a:bodyPr>
            <a:normAutofit/>
          </a:bodyPr>
          <a:lstStyle/>
          <a:p>
            <a:r>
              <a:rPr lang="en-US" sz="2800" b="1" kern="0" dirty="0">
                <a:solidFill>
                  <a:srgbClr val="000000"/>
                </a:solidFill>
                <a:latin typeface="Arial" panose="020B0604020202020204" pitchFamily="34" charset="0"/>
                <a:cs typeface="Arial" panose="020B0604020202020204" pitchFamily="34" charset="0"/>
              </a:rPr>
              <a:t>Concept Slide </a:t>
            </a:r>
            <a:endParaRPr lang="en-US" sz="28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952502" y="1344613"/>
            <a:ext cx="4991098" cy="4525963"/>
          </a:xfrm>
        </p:spPr>
        <p:txBody>
          <a:bodyPr>
            <a:normAutofit/>
          </a:bodyPr>
          <a:lstStyle/>
          <a:p>
            <a:pPr lvl="0" eaLnBrk="0" fontAlgn="base" hangingPunct="0">
              <a:spcAft>
                <a:spcPct val="0"/>
              </a:spcAft>
              <a:buFontTx/>
              <a:buChar char="•"/>
            </a:pPr>
            <a:r>
              <a:rPr lang="en-US" b="1" kern="0" dirty="0">
                <a:solidFill>
                  <a:srgbClr val="000000"/>
                </a:solidFill>
                <a:latin typeface="Arial" panose="020B0604020202020204" pitchFamily="34" charset="0"/>
                <a:cs typeface="Arial" panose="020B0604020202020204" pitchFamily="34" charset="0"/>
              </a:rPr>
              <a:t>Sketch and describe</a:t>
            </a:r>
            <a:r>
              <a:rPr lang="en-US" kern="0" dirty="0">
                <a:solidFill>
                  <a:srgbClr val="000000"/>
                </a:solidFill>
                <a:latin typeface="Arial" panose="020B0604020202020204" pitchFamily="34" charset="0"/>
                <a:cs typeface="Arial" panose="020B0604020202020204" pitchFamily="34" charset="0"/>
              </a:rPr>
              <a:t> what happens over time to your preload, stroke volume, heart rate, and blood pressure after you give a unit of blood (590 </a:t>
            </a:r>
            <a:r>
              <a:rPr lang="en-US" kern="0" dirty="0" err="1">
                <a:solidFill>
                  <a:srgbClr val="000000"/>
                </a:solidFill>
                <a:latin typeface="Arial" panose="020B0604020202020204" pitchFamily="34" charset="0"/>
                <a:cs typeface="Arial" panose="020B0604020202020204" pitchFamily="34" charset="0"/>
              </a:rPr>
              <a:t>mls</a:t>
            </a:r>
            <a:r>
              <a:rPr lang="en-US" kern="0" dirty="0">
                <a:solidFill>
                  <a:srgbClr val="000000"/>
                </a:solidFill>
                <a:latin typeface="Arial" panose="020B0604020202020204" pitchFamily="34" charset="0"/>
                <a:cs typeface="Arial" panose="020B0604020202020204" pitchFamily="34" charset="0"/>
              </a:rPr>
              <a:t>). </a:t>
            </a:r>
          </a:p>
          <a:p>
            <a:pPr lvl="1" eaLnBrk="0" fontAlgn="base" hangingPunct="0">
              <a:spcAft>
                <a:spcPct val="0"/>
              </a:spcAft>
              <a:buFontTx/>
              <a:buChar char="–"/>
            </a:pPr>
            <a:r>
              <a:rPr lang="en-US" sz="2800" kern="0" dirty="0">
                <a:solidFill>
                  <a:srgbClr val="000000"/>
                </a:solidFill>
                <a:latin typeface="Arial" panose="020B0604020202020204" pitchFamily="34" charset="0"/>
                <a:cs typeface="Arial" panose="020B0604020202020204" pitchFamily="34" charset="0"/>
              </a:rPr>
              <a:t>↓ Preload</a:t>
            </a:r>
          </a:p>
          <a:p>
            <a:pPr lvl="1" eaLnBrk="0" fontAlgn="base" hangingPunct="0">
              <a:spcAft>
                <a:spcPct val="0"/>
              </a:spcAft>
              <a:buFontTx/>
              <a:buChar char="–"/>
            </a:pPr>
            <a:r>
              <a:rPr lang="en-US" sz="2800" kern="0" dirty="0">
                <a:solidFill>
                  <a:srgbClr val="000000"/>
                </a:solidFill>
                <a:latin typeface="Arial" panose="020B0604020202020204" pitchFamily="34" charset="0"/>
                <a:cs typeface="Arial" panose="020B0604020202020204" pitchFamily="34" charset="0"/>
              </a:rPr>
              <a:t>↓ Stroke volume</a:t>
            </a:r>
          </a:p>
          <a:p>
            <a:pPr lvl="1" eaLnBrk="0" fontAlgn="base" hangingPunct="0">
              <a:spcAft>
                <a:spcPct val="0"/>
              </a:spcAft>
              <a:buFontTx/>
              <a:buChar char="–"/>
            </a:pPr>
            <a:r>
              <a:rPr lang="en-US" sz="2800" kern="0" dirty="0">
                <a:solidFill>
                  <a:srgbClr val="000000"/>
                </a:solidFill>
                <a:latin typeface="Arial" panose="020B0604020202020204" pitchFamily="34" charset="0"/>
                <a:cs typeface="Arial" panose="020B0604020202020204" pitchFamily="34" charset="0"/>
              </a:rPr>
              <a:t>↓ blood pressure</a:t>
            </a:r>
          </a:p>
        </p:txBody>
      </p:sp>
      <p:pic>
        <p:nvPicPr>
          <p:cNvPr id="6" name="Picture 5"/>
          <p:cNvPicPr>
            <a:picLocks noChangeAspect="1"/>
          </p:cNvPicPr>
          <p:nvPr/>
        </p:nvPicPr>
        <p:blipFill>
          <a:blip r:embed="rId4"/>
          <a:stretch>
            <a:fillRect/>
          </a:stretch>
        </p:blipFill>
        <p:spPr>
          <a:xfrm>
            <a:off x="6172201" y="1905001"/>
            <a:ext cx="3426249" cy="3657917"/>
          </a:xfrm>
          <a:prstGeom prst="rect">
            <a:avLst/>
          </a:prstGeom>
        </p:spPr>
      </p:pic>
      <p:sp>
        <p:nvSpPr>
          <p:cNvPr id="7" name="Oval 6"/>
          <p:cNvSpPr/>
          <p:nvPr/>
        </p:nvSpPr>
        <p:spPr>
          <a:xfrm>
            <a:off x="8001000" y="3352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lang="en-US" sz="1200">
              <a:solidFill>
                <a:prstClr val="white"/>
              </a:solidFill>
              <a:latin typeface="Calibri"/>
            </a:endParaRPr>
          </a:p>
        </p:txBody>
      </p:sp>
      <p:sp>
        <p:nvSpPr>
          <p:cNvPr id="8" name="Line 5"/>
          <p:cNvSpPr>
            <a:spLocks noChangeShapeType="1"/>
          </p:cNvSpPr>
          <p:nvPr/>
        </p:nvSpPr>
        <p:spPr bwMode="auto">
          <a:xfrm>
            <a:off x="876300" y="1136776"/>
            <a:ext cx="9715500" cy="44324"/>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72688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3.33333E-6 0 C 3.33333E-6 0.00023 -0.00417 0.00255 -0.00608 0.00417 C -0.01615 0.01366 -0.00191 0.00185 -0.00955 0.01088 C -0.01198 0.01366 -0.01719 0.01644 -0.02032 0.01852 C -0.02309 0.02245 -0.0257 0.02245 -0.02986 0.025 C -0.03559 0.0331 -0.02778 0.02361 -0.03698 0.03056 C -0.0382 0.03148 -0.03837 0.0331 -0.03941 0.03403 C -0.04028 0.03495 -0.04167 0.03542 -0.04289 0.03611 C -0.04532 0.03935 -0.04775 0.04282 -0.05 0.04606 C -0.05191 0.04838 -0.05521 0.04954 -0.05729 0.05162 C -0.06042 0.05509 -0.0625 0.05787 -0.06667 0.06042 C -0.06806 0.06412 -0.07136 0.06667 -0.07275 0.07037 C -0.07535 0.07755 -0.08004 0.08519 -0.08455 0.09144 C -0.08664 0.09421 -0.09167 0.09884 -0.09167 0.10255 " pathEditMode="relative" rAng="0" ptsTypes="AAAAAAAAAAAAAA">
                                      <p:cBhvr>
                                        <p:cTn id="17" dur="2000" fill="hold"/>
                                        <p:tgtEl>
                                          <p:spTgt spid="7"/>
                                        </p:tgtEl>
                                        <p:attrNameLst>
                                          <p:attrName>ppt_x</p:attrName>
                                          <p:attrName>ppt_y</p:attrName>
                                        </p:attrNameLst>
                                      </p:cBhvr>
                                      <p:rCtr x="-4583" y="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41F6D470-9C46-9045-A4EB-602815745BC6}"/>
              </a:ext>
            </a:extLst>
          </p:cNvPr>
          <p:cNvSpPr txBox="1">
            <a:spLocks noChangeArrowheads="1"/>
          </p:cNvSpPr>
          <p:nvPr/>
        </p:nvSpPr>
        <p:spPr>
          <a:xfrm>
            <a:off x="790575" y="584200"/>
            <a:ext cx="10254201" cy="762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800" b="1" dirty="0">
                <a:latin typeface="Arial" panose="020B0604020202020204" pitchFamily="34" charset="0"/>
                <a:ea typeface="ＭＳ Ｐゴシック" charset="-128"/>
                <a:cs typeface="Arial" panose="020B0604020202020204" pitchFamily="34" charset="0"/>
              </a:rPr>
              <a:t>G. Workshop activities + Timer    </a:t>
            </a:r>
          </a:p>
        </p:txBody>
      </p:sp>
      <p:sp>
        <p:nvSpPr>
          <p:cNvPr id="2" name="Title 1"/>
          <p:cNvSpPr>
            <a:spLocks noGrp="1"/>
          </p:cNvSpPr>
          <p:nvPr>
            <p:ph type="title"/>
          </p:nvPr>
        </p:nvSpPr>
        <p:spPr>
          <a:xfrm>
            <a:off x="876300" y="1150457"/>
            <a:ext cx="8229600" cy="1401762"/>
          </a:xfrm>
        </p:spPr>
        <p:txBody>
          <a:bodyPr>
            <a:normAutofit/>
          </a:bodyPr>
          <a:lstStyle/>
          <a:p>
            <a:r>
              <a:rPr lang="en-US" sz="2000" b="1" kern="0" dirty="0">
                <a:solidFill>
                  <a:srgbClr val="000000"/>
                </a:solidFill>
                <a:latin typeface="Arial" panose="020B0604020202020204" pitchFamily="34" charset="0"/>
                <a:cs typeface="Arial" panose="020B0604020202020204" pitchFamily="34" charset="0"/>
              </a:rPr>
              <a:t>Foundations of Clinical Sciences</a:t>
            </a:r>
            <a:r>
              <a:rPr lang="en-US" sz="3200" b="1" kern="0" dirty="0">
                <a:solidFill>
                  <a:srgbClr val="000000"/>
                </a:solidFill>
                <a:latin typeface="Arial" panose="020B0604020202020204" pitchFamily="34" charset="0"/>
                <a:cs typeface="Arial" panose="020B0604020202020204" pitchFamily="34" charset="0"/>
              </a:rPr>
              <a:t/>
            </a:r>
            <a:br>
              <a:rPr lang="en-US" sz="3200" b="1" kern="0" dirty="0">
                <a:solidFill>
                  <a:srgbClr val="000000"/>
                </a:solidFill>
                <a:latin typeface="Arial" panose="020B0604020202020204" pitchFamily="34" charset="0"/>
                <a:cs typeface="Arial" panose="020B0604020202020204" pitchFamily="34" charset="0"/>
              </a:rPr>
            </a:br>
            <a:r>
              <a:rPr lang="en-US" sz="1800" b="1" i="1" kern="0" dirty="0">
                <a:solidFill>
                  <a:srgbClr val="000000"/>
                </a:solidFill>
                <a:latin typeface="Arial" panose="020B0604020202020204" pitchFamily="34" charset="0"/>
                <a:cs typeface="Arial" panose="020B0604020202020204" pitchFamily="34" charset="0"/>
              </a:rPr>
              <a:t>Workshop 5: Circulation</a:t>
            </a:r>
            <a:br>
              <a:rPr lang="en-US" sz="1800" b="1" i="1" kern="0" dirty="0">
                <a:solidFill>
                  <a:srgbClr val="000000"/>
                </a:solidFill>
                <a:latin typeface="Arial" panose="020B0604020202020204" pitchFamily="34" charset="0"/>
                <a:cs typeface="Arial" panose="020B0604020202020204" pitchFamily="34" charset="0"/>
              </a:rPr>
            </a:br>
            <a:r>
              <a:rPr lang="en-US" sz="1800" i="1" kern="0" dirty="0">
                <a:solidFill>
                  <a:srgbClr val="000000"/>
                </a:solidFill>
                <a:latin typeface="Arial" panose="020B0604020202020204" pitchFamily="34" charset="0"/>
                <a:ea typeface="Calibri" panose="020F0502020204030204" pitchFamily="34" charset="0"/>
                <a:cs typeface="Arial" panose="020B0604020202020204" pitchFamily="34" charset="0"/>
              </a:rPr>
              <a:t>*Don’t advance your slides</a:t>
            </a:r>
            <a: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b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en-US" sz="1800" i="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3 minutes</a:t>
            </a:r>
            <a:endParaRPr lang="en-US" sz="1800" b="1"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786351" y="2873688"/>
            <a:ext cx="10258425" cy="3311431"/>
          </a:xfrm>
          <a:solidFill>
            <a:schemeClr val="accent6">
              <a:lumMod val="60000"/>
              <a:lumOff val="40000"/>
            </a:schemeClr>
          </a:solidFill>
        </p:spPr>
        <p:txBody>
          <a:bodyPr>
            <a:noAutofit/>
          </a:bodyPr>
          <a:lstStyle/>
          <a:p>
            <a:pPr lvl="0" eaLnBrk="0" fontAlgn="base" hangingPunct="0">
              <a:spcAft>
                <a:spcPct val="0"/>
              </a:spcAft>
              <a:buFontTx/>
              <a:buChar char="•"/>
            </a:pPr>
            <a:r>
              <a:rPr lang="en-US" b="1"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Draw/sketch</a:t>
            </a:r>
            <a:r>
              <a:rPr lang="en-US"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 the pressure waveform in the aorta, then </a:t>
            </a:r>
            <a:r>
              <a:rPr lang="en-US" b="1"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explain</a:t>
            </a:r>
            <a:r>
              <a:rPr lang="en-US"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 the clinical reporting of blood pressure.</a:t>
            </a:r>
          </a:p>
          <a:p>
            <a:pPr lvl="0" eaLnBrk="0" fontAlgn="base" hangingPunct="0">
              <a:spcAft>
                <a:spcPct val="0"/>
              </a:spcAft>
              <a:buFontTx/>
              <a:buChar char="•"/>
            </a:pPr>
            <a:r>
              <a:rPr lang="en-US" b="1"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Calculate </a:t>
            </a:r>
            <a:r>
              <a:rPr lang="en-US"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the pulse pressure and mean arterial pressure if the blood pressure is 120/80.</a:t>
            </a:r>
          </a:p>
          <a:p>
            <a:pPr lvl="0" eaLnBrk="0" fontAlgn="base" hangingPunct="0">
              <a:spcAft>
                <a:spcPct val="0"/>
              </a:spcAft>
              <a:buFontTx/>
              <a:buChar char="•"/>
            </a:pPr>
            <a:r>
              <a:rPr lang="en-US" b="1"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Compare and contrast </a:t>
            </a:r>
            <a:r>
              <a:rPr lang="en-US"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the different flow velocities from the aorta to the capillaries.</a:t>
            </a:r>
          </a:p>
          <a:p>
            <a:pPr lvl="0" eaLnBrk="0" fontAlgn="base" hangingPunct="0">
              <a:spcAft>
                <a:spcPct val="0"/>
              </a:spcAft>
              <a:buFontTx/>
              <a:buChar char="•"/>
            </a:pPr>
            <a:r>
              <a:rPr lang="en-US" b="1"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Compare and contrast </a:t>
            </a:r>
            <a:r>
              <a:rPr lang="en-US" kern="0" dirty="0">
                <a:solidFill>
                  <a:srgbClr val="000000"/>
                </a:solidFill>
                <a:latin typeface="Arial" panose="020B0604020202020204" pitchFamily="34" charset="0"/>
                <a:ea typeface="Segoe UI Historic" panose="020B0502040204020203" pitchFamily="34" charset="0"/>
                <a:cs typeface="Arial" panose="020B0604020202020204" pitchFamily="34" charset="0"/>
              </a:rPr>
              <a:t>laminar and turbulent flow.</a:t>
            </a:r>
          </a:p>
          <a:p>
            <a:pPr lvl="0" eaLnBrk="0" fontAlgn="base" hangingPunct="0">
              <a:spcAft>
                <a:spcPct val="0"/>
              </a:spcAft>
              <a:buFontTx/>
              <a:buChar char="•"/>
            </a:pPr>
            <a:endParaRPr lang="en-US" sz="3600" kern="0"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4" name="Pentagon 13"/>
          <p:cNvSpPr/>
          <p:nvPr/>
        </p:nvSpPr>
        <p:spPr>
          <a:xfrm rot="16200000" flipV="1">
            <a:off x="10174487" y="1901764"/>
            <a:ext cx="998257" cy="68382"/>
          </a:xfrm>
          <a:prstGeom prst="homePlate">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ine 5"/>
          <p:cNvSpPr>
            <a:spLocks noChangeShapeType="1"/>
          </p:cNvSpPr>
          <p:nvPr/>
        </p:nvSpPr>
        <p:spPr bwMode="auto">
          <a:xfrm flipV="1">
            <a:off x="876300" y="1123950"/>
            <a:ext cx="8001000" cy="12826"/>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Flowchart: Collate 8"/>
          <p:cNvSpPr/>
          <p:nvPr/>
        </p:nvSpPr>
        <p:spPr>
          <a:xfrm>
            <a:off x="9912507" y="318631"/>
            <a:ext cx="1530790" cy="2138819"/>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0" name="Isosceles Triangle 9"/>
          <p:cNvSpPr/>
          <p:nvPr/>
        </p:nvSpPr>
        <p:spPr>
          <a:xfrm flipV="1">
            <a:off x="9942412" y="333281"/>
            <a:ext cx="1470978" cy="1012918"/>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Isosceles Triangle 10"/>
          <p:cNvSpPr/>
          <p:nvPr/>
        </p:nvSpPr>
        <p:spPr>
          <a:xfrm>
            <a:off x="9942412" y="1436826"/>
            <a:ext cx="1470978" cy="998258"/>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5"/>
          <p:cNvSpPr txBox="1">
            <a:spLocks noChangeArrowheads="1"/>
          </p:cNvSpPr>
          <p:nvPr/>
        </p:nvSpPr>
        <p:spPr bwMode="auto">
          <a:xfrm>
            <a:off x="10188882" y="1784802"/>
            <a:ext cx="1037849" cy="707886"/>
          </a:xfrm>
          <a:prstGeom prst="rect">
            <a:avLst/>
          </a:prstGeom>
          <a:noFill/>
          <a:ln w="9525">
            <a:noFill/>
            <a:miter lim="800000"/>
            <a:headEnd/>
            <a:tailEnd/>
          </a:ln>
          <a:effectLst/>
        </p:spPr>
        <p:txBody>
          <a:bodyPr wrap="square">
            <a:spAutoFit/>
          </a:bodyPr>
          <a:lstStyle/>
          <a:p>
            <a:r>
              <a:rPr lang="en-GB" sz="4000" dirty="0">
                <a:solidFill>
                  <a:schemeClr val="bg1"/>
                </a:solidFill>
              </a:rPr>
              <a:t>End</a:t>
            </a:r>
          </a:p>
        </p:txBody>
      </p:sp>
      <p:sp>
        <p:nvSpPr>
          <p:cNvPr id="13" name="TextBox 12"/>
          <p:cNvSpPr txBox="1"/>
          <p:nvPr/>
        </p:nvSpPr>
        <p:spPr>
          <a:xfrm>
            <a:off x="10113291" y="399534"/>
            <a:ext cx="1129220" cy="369332"/>
          </a:xfrm>
          <a:prstGeom prst="rect">
            <a:avLst/>
          </a:prstGeom>
          <a:noFill/>
        </p:spPr>
        <p:txBody>
          <a:bodyPr wrap="none" rtlCol="0">
            <a:spAutoFit/>
          </a:bodyPr>
          <a:lstStyle/>
          <a:p>
            <a:pPr algn="ctr"/>
            <a:r>
              <a:rPr lang="en-GB" b="1" dirty="0">
                <a:solidFill>
                  <a:schemeClr val="bg1"/>
                </a:solidFill>
              </a:rPr>
              <a:t>3 minutes</a:t>
            </a:r>
          </a:p>
        </p:txBody>
      </p:sp>
    </p:spTree>
    <p:custDataLst>
      <p:tags r:id="rId1"/>
    </p:custDataLst>
    <p:extLst>
      <p:ext uri="{BB962C8B-B14F-4D97-AF65-F5344CB8AC3E}">
        <p14:creationId xmlns:p14="http://schemas.microsoft.com/office/powerpoint/2010/main" val="404250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20000"/>
                                        <p:tgtEl>
                                          <p:spTgt spid="10"/>
                                        </p:tgtEl>
                                      </p:cBhvr>
                                    </p:animEffect>
                                    <p:set>
                                      <p:cBhvr>
                                        <p:cTn id="7" dur="1" fill="hold">
                                          <p:stCondLst>
                                            <p:cond delay="119999"/>
                                          </p:stCondLst>
                                        </p:cTn>
                                        <p:tgtEl>
                                          <p:spTgt spid="10"/>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200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par>
                          <p:cTn id="14" fill="hold">
                            <p:stCondLst>
                              <p:cond delay="1200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6541"/>
            <a:ext cx="10515600" cy="1325563"/>
          </a:xfrm>
        </p:spPr>
        <p:txBody>
          <a:bodyPr>
            <a:normAutofit/>
          </a:bodyPr>
          <a:lstStyle/>
          <a:p>
            <a:r>
              <a:rPr lang="en-US" sz="2800" b="1" kern="0" dirty="0">
                <a:solidFill>
                  <a:srgbClr val="000000"/>
                </a:solidFill>
                <a:latin typeface="Arial" panose="020B0604020202020204" pitchFamily="34" charset="0"/>
                <a:cs typeface="Arial" panose="020B0604020202020204" pitchFamily="34" charset="0"/>
              </a:rPr>
              <a:t>Concept Slide </a:t>
            </a:r>
            <a:endParaRPr lang="en-US" sz="2800" b="1" dirty="0">
              <a:latin typeface="Arial" panose="020B0604020202020204" pitchFamily="34" charset="0"/>
              <a:cs typeface="Arial" panose="020B0604020202020204" pitchFamily="34" charset="0"/>
            </a:endParaRPr>
          </a:p>
        </p:txBody>
      </p:sp>
      <p:sp>
        <p:nvSpPr>
          <p:cNvPr id="9" name="TextBox 8"/>
          <p:cNvSpPr txBox="1"/>
          <p:nvPr/>
        </p:nvSpPr>
        <p:spPr>
          <a:xfrm>
            <a:off x="838200" y="1276451"/>
            <a:ext cx="7697941" cy="1631216"/>
          </a:xfrm>
          <a:prstGeom prst="rect">
            <a:avLst/>
          </a:prstGeom>
          <a:noFill/>
        </p:spPr>
        <p:txBody>
          <a:bodyPr wrap="none" rtlCol="0">
            <a:spAutoFit/>
          </a:bodyPr>
          <a:lstStyle/>
          <a:p>
            <a:r>
              <a:rPr lang="en-US" sz="2000" b="1" dirty="0">
                <a:solidFill>
                  <a:srgbClr val="000000"/>
                </a:solidFill>
                <a:latin typeface="Arial" panose="020B0604020202020204" pitchFamily="34" charset="0"/>
                <a:cs typeface="Arial" panose="020B0604020202020204" pitchFamily="34" charset="0"/>
              </a:rPr>
              <a:t>Clinical blood pressure</a:t>
            </a:r>
          </a:p>
          <a:p>
            <a:pPr lvl="1" indent="-285750">
              <a:buFont typeface="+mj-lt"/>
              <a:buAutoNum type="arabicPeriod"/>
            </a:pPr>
            <a:r>
              <a:rPr lang="en-US" sz="2000" b="1" dirty="0">
                <a:solidFill>
                  <a:srgbClr val="000000"/>
                </a:solidFill>
                <a:latin typeface="Arial" panose="020B0604020202020204" pitchFamily="34" charset="0"/>
                <a:cs typeface="Arial" panose="020B0604020202020204" pitchFamily="34" charset="0"/>
              </a:rPr>
              <a:t>Systolic pressure → peak pressure</a:t>
            </a:r>
          </a:p>
          <a:p>
            <a:pPr lvl="1" indent="-285750">
              <a:buFont typeface="+mj-lt"/>
              <a:buAutoNum type="arabicPeriod"/>
            </a:pPr>
            <a:r>
              <a:rPr lang="en-US" sz="2000" b="1" dirty="0">
                <a:solidFill>
                  <a:srgbClr val="000000"/>
                </a:solidFill>
                <a:latin typeface="Arial" panose="020B0604020202020204" pitchFamily="34" charset="0"/>
                <a:cs typeface="Arial" panose="020B0604020202020204" pitchFamily="34" charset="0"/>
              </a:rPr>
              <a:t>Diastolic pressure → nadir pressure</a:t>
            </a:r>
          </a:p>
          <a:p>
            <a:pPr lvl="1" indent="-285750">
              <a:buFont typeface="+mj-lt"/>
              <a:buAutoNum type="arabicPeriod"/>
            </a:pPr>
            <a:r>
              <a:rPr lang="en-US" sz="2000" b="1" dirty="0">
                <a:solidFill>
                  <a:srgbClr val="000000"/>
                </a:solidFill>
                <a:latin typeface="Arial" panose="020B0604020202020204" pitchFamily="34" charset="0"/>
                <a:cs typeface="Arial" panose="020B0604020202020204" pitchFamily="34" charset="0"/>
              </a:rPr>
              <a:t>Pulse pressure → systolic pressure – diastolic pressure</a:t>
            </a:r>
          </a:p>
          <a:p>
            <a:pPr lvl="1" indent="-285750">
              <a:buFont typeface="+mj-lt"/>
              <a:buAutoNum type="arabicPeriod"/>
            </a:pPr>
            <a:r>
              <a:rPr lang="en-US" sz="2000" b="1" dirty="0">
                <a:solidFill>
                  <a:srgbClr val="000000"/>
                </a:solidFill>
                <a:latin typeface="Arial" panose="020B0604020202020204" pitchFamily="34" charset="0"/>
                <a:cs typeface="Arial" panose="020B0604020202020204" pitchFamily="34" charset="0"/>
              </a:rPr>
              <a:t>Mean arterial pressure (MAP) – next slide</a:t>
            </a:r>
          </a:p>
        </p:txBody>
      </p:sp>
      <p:pic>
        <p:nvPicPr>
          <p:cNvPr id="10" name="Content Placeholder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70517" y="3282885"/>
            <a:ext cx="5568483" cy="2774951"/>
          </a:xfrm>
        </p:spPr>
      </p:pic>
      <p:pic>
        <p:nvPicPr>
          <p:cNvPr id="11" name="Picture 10">
            <a:extLst>
              <a:ext uri="{FF2B5EF4-FFF2-40B4-BE49-F238E27FC236}">
                <a16:creationId xmlns:a16="http://schemas.microsoft.com/office/drawing/2014/main" id="{A21E8C2D-E4E3-0446-899D-060B10CC53E1}"/>
              </a:ext>
            </a:extLst>
          </p:cNvPr>
          <p:cNvPicPr>
            <a:picLocks noChangeAspect="1"/>
          </p:cNvPicPr>
          <p:nvPr/>
        </p:nvPicPr>
        <p:blipFill>
          <a:blip r:embed="rId5"/>
          <a:stretch>
            <a:fillRect/>
          </a:stretch>
        </p:blipFill>
        <p:spPr>
          <a:xfrm>
            <a:off x="8324559" y="1582104"/>
            <a:ext cx="3315282" cy="3898771"/>
          </a:xfrm>
          <a:prstGeom prst="rect">
            <a:avLst/>
          </a:prstGeom>
        </p:spPr>
      </p:pic>
      <p:sp>
        <p:nvSpPr>
          <p:cNvPr id="8" name="Line 5"/>
          <p:cNvSpPr>
            <a:spLocks noChangeShapeType="1"/>
          </p:cNvSpPr>
          <p:nvPr/>
        </p:nvSpPr>
        <p:spPr bwMode="auto">
          <a:xfrm flipV="1">
            <a:off x="876300" y="1114425"/>
            <a:ext cx="9296400" cy="22351"/>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00411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6AC20-45A3-AC47-91EC-5D9557AEF2B7}"/>
              </a:ext>
            </a:extLst>
          </p:cNvPr>
          <p:cNvSpPr>
            <a:spLocks noGrp="1"/>
          </p:cNvSpPr>
          <p:nvPr>
            <p:ph type="title"/>
          </p:nvPr>
        </p:nvSpPr>
        <p:spPr>
          <a:xfrm>
            <a:off x="838200" y="155637"/>
            <a:ext cx="10515600" cy="1325563"/>
          </a:xfrm>
        </p:spPr>
        <p:txBody>
          <a:bodyPr>
            <a:normAutofit/>
          </a:bodyPr>
          <a:lstStyle/>
          <a:p>
            <a:r>
              <a:rPr lang="en-US" sz="2800" b="1" dirty="0">
                <a:latin typeface="Arial" panose="020B0604020202020204" pitchFamily="34" charset="0"/>
                <a:cs typeface="Arial" panose="020B0604020202020204" pitchFamily="34" charset="0"/>
              </a:rPr>
              <a:t>Summary</a:t>
            </a:r>
          </a:p>
        </p:txBody>
      </p:sp>
      <p:sp>
        <p:nvSpPr>
          <p:cNvPr id="3" name="Content Placeholder 2">
            <a:extLst>
              <a:ext uri="{FF2B5EF4-FFF2-40B4-BE49-F238E27FC236}">
                <a16:creationId xmlns:a16="http://schemas.microsoft.com/office/drawing/2014/main" id="{12EC128D-9B7D-5C41-93C1-2804AC23E5B6}"/>
              </a:ext>
            </a:extLst>
          </p:cNvPr>
          <p:cNvSpPr>
            <a:spLocks noGrp="1"/>
          </p:cNvSpPr>
          <p:nvPr>
            <p:ph idx="1"/>
          </p:nvPr>
        </p:nvSpPr>
        <p:spPr>
          <a:xfrm>
            <a:off x="838200" y="1292225"/>
            <a:ext cx="10719816" cy="5156200"/>
          </a:xfrm>
        </p:spPr>
        <p:txBody>
          <a:bodyPr>
            <a:noAutofit/>
          </a:bodyPr>
          <a:lstStyle/>
          <a:p>
            <a:r>
              <a:rPr lang="en-US" sz="2000" b="1" dirty="0">
                <a:latin typeface="Arial" panose="020B0604020202020204" pitchFamily="34" charset="0"/>
                <a:cs typeface="Arial" panose="020B0604020202020204" pitchFamily="34" charset="0"/>
              </a:rPr>
              <a:t>5 Mechanisms of Hypoxemia</a:t>
            </a:r>
            <a:r>
              <a:rPr lang="en-US" sz="2000" dirty="0">
                <a:latin typeface="Arial" panose="020B0604020202020204" pitchFamily="34" charset="0"/>
                <a:cs typeface="Arial" panose="020B0604020202020204" pitchFamily="34" charset="0"/>
              </a:rPr>
              <a:t>:</a:t>
            </a:r>
          </a:p>
          <a:p>
            <a:pPr lvl="1"/>
            <a:r>
              <a:rPr lang="en-US" sz="2000" dirty="0">
                <a:latin typeface="Arial" panose="020B0604020202020204" pitchFamily="34" charset="0"/>
                <a:cs typeface="Arial" panose="020B0604020202020204" pitchFamily="34" charset="0"/>
              </a:rPr>
              <a:t>Reduced inspired partial pressure of oxygen </a:t>
            </a:r>
            <a:endParaRPr lang="en-US" sz="2000" dirty="0">
              <a:latin typeface="Arial" panose="020B0604020202020204" pitchFamily="34" charset="0"/>
              <a:cs typeface="Arial" panose="020B0604020202020204" pitchFamily="34" charset="0"/>
              <a:sym typeface="Wingdings" pitchFamily="2" charset="2"/>
            </a:endParaRPr>
          </a:p>
          <a:p>
            <a:pPr lvl="2"/>
            <a:r>
              <a:rPr lang="en-US" dirty="0">
                <a:latin typeface="Arial" panose="020B0604020202020204" pitchFamily="34" charset="0"/>
                <a:cs typeface="Arial" panose="020B0604020202020204" pitchFamily="34" charset="0"/>
                <a:sym typeface="Wingdings" pitchFamily="2" charset="2"/>
              </a:rPr>
              <a:t>Think: high altitude</a:t>
            </a:r>
          </a:p>
          <a:p>
            <a:pPr lvl="1"/>
            <a:r>
              <a:rPr lang="en-US" sz="2000" dirty="0">
                <a:latin typeface="Arial" panose="020B0604020202020204" pitchFamily="34" charset="0"/>
                <a:cs typeface="Arial" panose="020B0604020202020204" pitchFamily="34" charset="0"/>
              </a:rPr>
              <a:t>Alveolar hypoventilation </a:t>
            </a:r>
            <a:r>
              <a:rPr lang="en-US" sz="2000" dirty="0">
                <a:latin typeface="Arial" panose="020B0604020202020204" pitchFamily="34" charset="0"/>
                <a:cs typeface="Arial" panose="020B0604020202020204" pitchFamily="34" charset="0"/>
                <a:sym typeface="Wingdings" pitchFamily="2" charset="2"/>
              </a:rPr>
              <a:t> must have high PCO</a:t>
            </a:r>
            <a:r>
              <a:rPr lang="en-US" sz="2000" baseline="-25000" dirty="0">
                <a:latin typeface="Arial" panose="020B0604020202020204" pitchFamily="34" charset="0"/>
                <a:cs typeface="Arial" panose="020B0604020202020204" pitchFamily="34" charset="0"/>
                <a:sym typeface="Wingdings" pitchFamily="2" charset="2"/>
              </a:rPr>
              <a:t>2</a:t>
            </a:r>
          </a:p>
          <a:p>
            <a:pPr lvl="2"/>
            <a:r>
              <a:rPr lang="en-US" dirty="0">
                <a:latin typeface="Arial" panose="020B0604020202020204" pitchFamily="34" charset="0"/>
                <a:cs typeface="Arial" panose="020B0604020202020204" pitchFamily="34" charset="0"/>
                <a:sym typeface="Wingdings" pitchFamily="2" charset="2"/>
              </a:rPr>
              <a:t>Check A-a gradient to see if something else is contributing</a:t>
            </a:r>
            <a:endParaRPr lang="en-US"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Ventilation/perfusion mismatch  </a:t>
            </a:r>
            <a:r>
              <a:rPr lang="en-US" sz="2000" dirty="0">
                <a:latin typeface="Arial" panose="020B0604020202020204" pitchFamily="34" charset="0"/>
                <a:cs typeface="Arial" panose="020B0604020202020204" pitchFamily="34" charset="0"/>
                <a:sym typeface="Wingdings" pitchFamily="2" charset="2"/>
              </a:rPr>
              <a:t> more low v/q ratio  units</a:t>
            </a:r>
          </a:p>
          <a:p>
            <a:pPr lvl="2"/>
            <a:r>
              <a:rPr lang="en-US" dirty="0">
                <a:latin typeface="Arial" panose="020B0604020202020204" pitchFamily="34" charset="0"/>
                <a:cs typeface="Arial" panose="020B0604020202020204" pitchFamily="34" charset="0"/>
              </a:rPr>
              <a:t>Most commonly seen: COPD, ILD, PH and others</a:t>
            </a:r>
          </a:p>
          <a:p>
            <a:pPr lvl="2"/>
            <a:r>
              <a:rPr lang="en-US" dirty="0">
                <a:latin typeface="Arial" panose="020B0604020202020204" pitchFamily="34" charset="0"/>
                <a:cs typeface="Arial" panose="020B0604020202020204" pitchFamily="34" charset="0"/>
              </a:rPr>
              <a:t>Responds to oxygen </a:t>
            </a:r>
          </a:p>
          <a:p>
            <a:pPr lvl="1"/>
            <a:r>
              <a:rPr lang="en-US" sz="2000" dirty="0">
                <a:latin typeface="Arial" panose="020B0604020202020204" pitchFamily="34" charset="0"/>
                <a:cs typeface="Arial" panose="020B0604020202020204" pitchFamily="34" charset="0"/>
              </a:rPr>
              <a:t>Shunt physiology </a:t>
            </a:r>
            <a:r>
              <a:rPr lang="en-US" sz="2000" dirty="0">
                <a:latin typeface="Arial" panose="020B0604020202020204" pitchFamily="34" charset="0"/>
                <a:cs typeface="Arial" panose="020B0604020202020204" pitchFamily="34" charset="0"/>
                <a:sym typeface="Wingdings" pitchFamily="2" charset="2"/>
              </a:rPr>
              <a:t> blood bypasses functional alveoli</a:t>
            </a:r>
          </a:p>
          <a:p>
            <a:pPr lvl="2"/>
            <a:r>
              <a:rPr lang="en-US" dirty="0">
                <a:latin typeface="Arial" panose="020B0604020202020204" pitchFamily="34" charset="0"/>
                <a:cs typeface="Arial" panose="020B0604020202020204" pitchFamily="34" charset="0"/>
              </a:rPr>
              <a:t>Can be intrapulmonary: bad pneumonia, ARDS; pulmonary AVMs</a:t>
            </a:r>
          </a:p>
          <a:p>
            <a:pPr lvl="2"/>
            <a:r>
              <a:rPr lang="en-US" dirty="0">
                <a:latin typeface="Arial" panose="020B0604020202020204" pitchFamily="34" charset="0"/>
                <a:cs typeface="Arial" panose="020B0604020202020204" pitchFamily="34" charset="0"/>
              </a:rPr>
              <a:t>Can be extrapulmonary: right to left shunt</a:t>
            </a:r>
          </a:p>
          <a:p>
            <a:pPr lvl="2"/>
            <a:r>
              <a:rPr lang="en-US" dirty="0">
                <a:latin typeface="Arial" panose="020B0604020202020204" pitchFamily="34" charset="0"/>
                <a:cs typeface="Arial" panose="020B0604020202020204" pitchFamily="34" charset="0"/>
              </a:rPr>
              <a:t>Poor response to oxygen</a:t>
            </a:r>
          </a:p>
          <a:p>
            <a:pPr lvl="1"/>
            <a:r>
              <a:rPr lang="en-US" sz="2000" dirty="0">
                <a:latin typeface="Arial" panose="020B0604020202020204" pitchFamily="34" charset="0"/>
                <a:cs typeface="Arial" panose="020B0604020202020204" pitchFamily="34" charset="0"/>
              </a:rPr>
              <a:t>Diffusion impairment </a:t>
            </a:r>
            <a:r>
              <a:rPr lang="en-US" sz="2000" dirty="0">
                <a:latin typeface="Arial" panose="020B0604020202020204" pitchFamily="34" charset="0"/>
                <a:cs typeface="Arial" panose="020B0604020202020204" pitchFamily="34" charset="0"/>
                <a:sym typeface="Wingdings" pitchFamily="2" charset="2"/>
              </a:rPr>
              <a:t> slow diffusion</a:t>
            </a:r>
          </a:p>
          <a:p>
            <a:pPr lvl="2"/>
            <a:r>
              <a:rPr lang="en-US" dirty="0">
                <a:latin typeface="Arial" panose="020B0604020202020204" pitchFamily="34" charset="0"/>
                <a:cs typeface="Arial" panose="020B0604020202020204" pitchFamily="34" charset="0"/>
                <a:sym typeface="Wingdings" pitchFamily="2" charset="2"/>
              </a:rPr>
              <a:t>Think: ILD</a:t>
            </a:r>
          </a:p>
          <a:p>
            <a:pPr lvl="2"/>
            <a:r>
              <a:rPr lang="en-US" dirty="0">
                <a:latin typeface="Arial" panose="020B0604020202020204" pitchFamily="34" charset="0"/>
                <a:cs typeface="Arial" panose="020B0604020202020204" pitchFamily="34" charset="0"/>
                <a:sym typeface="Wingdings" pitchFamily="2" charset="2"/>
              </a:rPr>
              <a:t>Worse hypoxemia with more rapid blood flow</a:t>
            </a:r>
          </a:p>
          <a:p>
            <a:endParaRPr lang="en-US" sz="2000" dirty="0"/>
          </a:p>
          <a:p>
            <a:endParaRPr lang="en-US" sz="2000" dirty="0"/>
          </a:p>
          <a:p>
            <a:endParaRPr lang="en-US" sz="2000" dirty="0"/>
          </a:p>
        </p:txBody>
      </p:sp>
      <p:sp>
        <p:nvSpPr>
          <p:cNvPr id="4" name="Line 5"/>
          <p:cNvSpPr>
            <a:spLocks noChangeShapeType="1"/>
          </p:cNvSpPr>
          <p:nvPr/>
        </p:nvSpPr>
        <p:spPr bwMode="auto">
          <a:xfrm flipV="1">
            <a:off x="838200" y="1047749"/>
            <a:ext cx="9782175" cy="31875"/>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098209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3450" y="518666"/>
            <a:ext cx="8382000" cy="523220"/>
          </a:xfrm>
          <a:prstGeom prst="rect">
            <a:avLst/>
          </a:prstGeom>
        </p:spPr>
        <p:txBody>
          <a:bodyPr wrap="square">
            <a:spAutoFit/>
          </a:bodyPr>
          <a:lstStyle/>
          <a:p>
            <a:pPr lvl="0"/>
            <a:r>
              <a:rPr lang="en-US" sz="2800" b="1" dirty="0">
                <a:solidFill>
                  <a:prstClr val="black"/>
                </a:solidFill>
                <a:latin typeface="Arial" panose="020B0604020202020204" pitchFamily="34" charset="0"/>
                <a:cs typeface="Arial" panose="020B0604020202020204" pitchFamily="34" charset="0"/>
              </a:rPr>
              <a:t>Take Home Points (from pre-session material)</a:t>
            </a:r>
          </a:p>
        </p:txBody>
      </p:sp>
      <p:sp>
        <p:nvSpPr>
          <p:cNvPr id="2" name="TextBox 1"/>
          <p:cNvSpPr txBox="1"/>
          <p:nvPr/>
        </p:nvSpPr>
        <p:spPr>
          <a:xfrm>
            <a:off x="933450" y="1378895"/>
            <a:ext cx="8111938" cy="3170099"/>
          </a:xfrm>
          <a:prstGeom prst="rect">
            <a:avLst/>
          </a:prstGeom>
          <a:noFill/>
        </p:spPr>
        <p:txBody>
          <a:bodyPr wrap="square" rtlCol="0">
            <a:spAutoFit/>
          </a:bodyPr>
          <a:lstStyle/>
          <a:p>
            <a:pPr marL="457200" indent="-457200">
              <a:buFont typeface="+mj-lt"/>
              <a:buAutoNum type="arabicPeriod"/>
            </a:pPr>
            <a:r>
              <a:rPr lang="en-US" sz="2400" dirty="0"/>
              <a:t>Tumors of the nervous system can be broadly characterized as primary or metastatic and benign or malignant.</a:t>
            </a:r>
          </a:p>
          <a:p>
            <a:pPr marL="457200" indent="-457200">
              <a:buFont typeface="+mj-lt"/>
              <a:buAutoNum type="arabicPeriod"/>
            </a:pPr>
            <a:r>
              <a:rPr lang="en-US" sz="2400" dirty="0"/>
              <a:t>Brain metastases are the most common central nervous system tumors.</a:t>
            </a:r>
          </a:p>
          <a:p>
            <a:pPr marL="457200" indent="-457200">
              <a:buFont typeface="+mj-lt"/>
              <a:buAutoNum type="arabicPeriod"/>
            </a:pPr>
            <a:r>
              <a:rPr lang="en-US" sz="2400" dirty="0" err="1"/>
              <a:t>Meningiomas</a:t>
            </a:r>
            <a:r>
              <a:rPr lang="en-US" sz="2400" dirty="0"/>
              <a:t> are the most common primary brain tumors.</a:t>
            </a:r>
          </a:p>
          <a:p>
            <a:pPr marL="457200" indent="-457200">
              <a:buFont typeface="+mj-lt"/>
              <a:buAutoNum type="arabicPeriod"/>
            </a:pPr>
            <a:r>
              <a:rPr lang="en-US" sz="2400" dirty="0"/>
              <a:t>Glioblastomas are the most common primary malignant brain tumors.</a:t>
            </a:r>
          </a:p>
          <a:p>
            <a:endParaRPr lang="en-US" sz="3200" dirty="0"/>
          </a:p>
        </p:txBody>
      </p:sp>
      <p:sp>
        <p:nvSpPr>
          <p:cNvPr id="4" name="Line 5"/>
          <p:cNvSpPr>
            <a:spLocks noChangeShapeType="1"/>
          </p:cNvSpPr>
          <p:nvPr/>
        </p:nvSpPr>
        <p:spPr bwMode="auto">
          <a:xfrm>
            <a:off x="1056554" y="1097608"/>
            <a:ext cx="8363671" cy="16817"/>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81148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6AC20-45A3-AC47-91EC-5D9557AEF2B7}"/>
              </a:ext>
            </a:extLst>
          </p:cNvPr>
          <p:cNvSpPr>
            <a:spLocks noGrp="1"/>
          </p:cNvSpPr>
          <p:nvPr>
            <p:ph type="title"/>
          </p:nvPr>
        </p:nvSpPr>
        <p:spPr>
          <a:xfrm>
            <a:off x="838200" y="155637"/>
            <a:ext cx="10515600" cy="1325563"/>
          </a:xfrm>
        </p:spPr>
        <p:txBody>
          <a:bodyPr>
            <a:normAutofit/>
          </a:bodyPr>
          <a:lstStyle/>
          <a:p>
            <a:r>
              <a:rPr lang="en-US" sz="2800" b="1" dirty="0">
                <a:latin typeface="Arial" panose="020B0604020202020204" pitchFamily="34" charset="0"/>
                <a:cs typeface="Arial" panose="020B0604020202020204" pitchFamily="34" charset="0"/>
              </a:rPr>
              <a:t>Wrap up</a:t>
            </a:r>
          </a:p>
        </p:txBody>
      </p:sp>
      <p:sp>
        <p:nvSpPr>
          <p:cNvPr id="3" name="Content Placeholder 2">
            <a:extLst>
              <a:ext uri="{FF2B5EF4-FFF2-40B4-BE49-F238E27FC236}">
                <a16:creationId xmlns:a16="http://schemas.microsoft.com/office/drawing/2014/main" id="{12EC128D-9B7D-5C41-93C1-2804AC23E5B6}"/>
              </a:ext>
            </a:extLst>
          </p:cNvPr>
          <p:cNvSpPr>
            <a:spLocks noGrp="1"/>
          </p:cNvSpPr>
          <p:nvPr>
            <p:ph idx="1"/>
          </p:nvPr>
        </p:nvSpPr>
        <p:spPr>
          <a:xfrm>
            <a:off x="838200" y="1292225"/>
            <a:ext cx="10719816" cy="5156200"/>
          </a:xfrm>
        </p:spPr>
        <p:txBody>
          <a:bodyPr>
            <a:noAutofit/>
          </a:bodyPr>
          <a:lstStyle/>
          <a:p>
            <a:r>
              <a:rPr lang="en-US" sz="2000" b="1" dirty="0">
                <a:latin typeface="Arial" panose="020B0604020202020204" pitchFamily="34" charset="0"/>
                <a:cs typeface="Arial" panose="020B0604020202020204" pitchFamily="34" charset="0"/>
              </a:rPr>
              <a:t>Thank you for your effort and attention.</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If you have additional questions, please contact me via email. I will do my best to respond within 48 hours.</a:t>
            </a:r>
          </a:p>
          <a:p>
            <a:pPr marL="457200" lvl="1" indent="0">
              <a:buNone/>
            </a:pPr>
            <a:r>
              <a:rPr lang="en-US" sz="1600" dirty="0">
                <a:latin typeface="Arial" panose="020B0604020202020204" pitchFamily="34" charset="0"/>
                <a:cs typeface="Arial" panose="020B0604020202020204" pitchFamily="34" charset="0"/>
              </a:rPr>
              <a:t>John Doe, MD  </a:t>
            </a:r>
            <a:r>
              <a:rPr lang="en-US" sz="1600" dirty="0">
                <a:latin typeface="Arial" panose="020B0604020202020204" pitchFamily="34" charset="0"/>
                <a:cs typeface="Arial" panose="020B0604020202020204" pitchFamily="34" charset="0"/>
                <a:hlinkClick r:id="rId4"/>
              </a:rPr>
              <a:t>John.Doe@uvmhealth.org</a:t>
            </a:r>
            <a:endParaRPr lang="en-US" sz="1600" dirty="0">
              <a:latin typeface="Arial" panose="020B0604020202020204" pitchFamily="34" charset="0"/>
              <a:cs typeface="Arial" panose="020B0604020202020204" pitchFamily="34" charset="0"/>
            </a:endParaRPr>
          </a:p>
          <a:p>
            <a:pPr marL="457200" lvl="1" indent="0">
              <a:buNone/>
            </a:pPr>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If you have additional questions, please leave them in the question box on VIC Portal.</a:t>
            </a:r>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1741EEE4-782F-44FD-873F-18DD0473AF25}"/>
              </a:ext>
            </a:extLst>
          </p:cNvPr>
          <p:cNvPicPr>
            <a:picLocks noChangeAspect="1"/>
          </p:cNvPicPr>
          <p:nvPr/>
        </p:nvPicPr>
        <p:blipFill>
          <a:blip r:embed="rId5"/>
          <a:stretch>
            <a:fillRect/>
          </a:stretch>
        </p:blipFill>
        <p:spPr>
          <a:xfrm>
            <a:off x="995959" y="3516203"/>
            <a:ext cx="9992263" cy="2745186"/>
          </a:xfrm>
          <a:prstGeom prst="rect">
            <a:avLst/>
          </a:prstGeom>
        </p:spPr>
      </p:pic>
      <p:sp>
        <p:nvSpPr>
          <p:cNvPr id="4" name="Line 5"/>
          <p:cNvSpPr>
            <a:spLocks noChangeShapeType="1"/>
          </p:cNvSpPr>
          <p:nvPr/>
        </p:nvSpPr>
        <p:spPr bwMode="auto">
          <a:xfrm flipV="1">
            <a:off x="838200" y="1047749"/>
            <a:ext cx="9782175" cy="31875"/>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Oval 5"/>
          <p:cNvSpPr/>
          <p:nvPr/>
        </p:nvSpPr>
        <p:spPr>
          <a:xfrm>
            <a:off x="838200" y="5931779"/>
            <a:ext cx="1118191" cy="329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9923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6"/>
                                        </p:tgtEl>
                                      </p:cBhvr>
                                    </p:animEffect>
                                    <p:animScale>
                                      <p:cBhvr>
                                        <p:cTn id="7" dur="2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3450" y="518666"/>
            <a:ext cx="8382000" cy="523220"/>
          </a:xfrm>
          <a:prstGeom prst="rect">
            <a:avLst/>
          </a:prstGeom>
        </p:spPr>
        <p:txBody>
          <a:bodyPr wrap="square">
            <a:spAutoFit/>
          </a:bodyPr>
          <a:lstStyle/>
          <a:p>
            <a:pPr lvl="0"/>
            <a:r>
              <a:rPr lang="en-US" sz="2800" b="1" dirty="0">
                <a:solidFill>
                  <a:prstClr val="black"/>
                </a:solidFill>
                <a:latin typeface="Arial" panose="020B0604020202020204" pitchFamily="34" charset="0"/>
                <a:cs typeface="Arial" panose="020B0604020202020204" pitchFamily="34" charset="0"/>
              </a:rPr>
              <a:t>Instructions</a:t>
            </a:r>
          </a:p>
        </p:txBody>
      </p:sp>
      <p:sp>
        <p:nvSpPr>
          <p:cNvPr id="5" name="Rectangle 4"/>
          <p:cNvSpPr/>
          <p:nvPr/>
        </p:nvSpPr>
        <p:spPr>
          <a:xfrm>
            <a:off x="974786" y="1613138"/>
            <a:ext cx="10230928" cy="3329797"/>
          </a:xfrm>
          <a:prstGeom prst="rect">
            <a:avLst/>
          </a:prstGeom>
          <a:solidFill>
            <a:srgbClr val="97C777"/>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1069677" y="1715443"/>
            <a:ext cx="10136037" cy="3693319"/>
          </a:xfrm>
          <a:prstGeom prst="rect">
            <a:avLst/>
          </a:prstGeom>
          <a:noFill/>
        </p:spPr>
        <p:txBody>
          <a:bodyPr wrap="square" rtlCol="0">
            <a:spAutoFit/>
          </a:bodyPr>
          <a:lstStyle/>
          <a:p>
            <a:pPr marL="68263" indent="158750"/>
            <a:r>
              <a:rPr lang="en-US" sz="2400" dirty="0"/>
              <a:t>1. There are three teams:</a:t>
            </a:r>
          </a:p>
          <a:p>
            <a:pPr marL="68263" indent="158750"/>
            <a:endParaRPr lang="en-US" sz="2400" dirty="0"/>
          </a:p>
          <a:p>
            <a:pPr marL="68263" indent="158750"/>
            <a:endParaRPr lang="en-US" sz="2400" dirty="0"/>
          </a:p>
          <a:p>
            <a:pPr marL="68263" indent="158750">
              <a:lnSpc>
                <a:spcPct val="100000"/>
              </a:lnSpc>
              <a:spcBef>
                <a:spcPts val="0"/>
              </a:spcBef>
              <a:spcAft>
                <a:spcPts val="0"/>
              </a:spcAft>
            </a:pPr>
            <a:r>
              <a:rPr lang="en-US" sz="2400" dirty="0"/>
              <a:t>2.  For the purpose of the activity, make sure you </a:t>
            </a:r>
            <a:r>
              <a:rPr lang="en-US" sz="2400" b="1" dirty="0"/>
              <a:t>ONLY</a:t>
            </a:r>
            <a:r>
              <a:rPr lang="en-US" sz="2400" dirty="0"/>
              <a:t> answer the questions related to your </a:t>
            </a:r>
            <a:r>
              <a:rPr lang="en-US" sz="2400" b="1" dirty="0"/>
              <a:t>team name </a:t>
            </a:r>
            <a:r>
              <a:rPr lang="en-US" sz="2400" dirty="0"/>
              <a:t>and </a:t>
            </a:r>
            <a:r>
              <a:rPr lang="en-US" sz="2400" b="1" dirty="0"/>
              <a:t>color</a:t>
            </a:r>
            <a:r>
              <a:rPr lang="en-US" sz="2400" dirty="0"/>
              <a:t>.   </a:t>
            </a:r>
          </a:p>
          <a:p>
            <a:pPr marL="68263" indent="158750">
              <a:lnSpc>
                <a:spcPct val="100000"/>
              </a:lnSpc>
              <a:spcBef>
                <a:spcPts val="0"/>
              </a:spcBef>
              <a:spcAft>
                <a:spcPts val="0"/>
              </a:spcAft>
            </a:pPr>
            <a:r>
              <a:rPr lang="en-US" sz="2400" dirty="0"/>
              <a:t>       </a:t>
            </a:r>
          </a:p>
          <a:p>
            <a:pPr marL="68263" indent="158750">
              <a:lnSpc>
                <a:spcPct val="100000"/>
              </a:lnSpc>
              <a:spcBef>
                <a:spcPts val="0"/>
              </a:spcBef>
              <a:spcAft>
                <a:spcPts val="0"/>
              </a:spcAft>
            </a:pPr>
            <a:r>
              <a:rPr lang="en-US" sz="2400" dirty="0"/>
              <a:t>3. Each of the teams will be reporting out their findings and recommendations for the patient.</a:t>
            </a:r>
          </a:p>
          <a:p>
            <a:pPr marL="285750" indent="-285750">
              <a:buFontTx/>
              <a:buChar char="-"/>
            </a:pPr>
            <a:endParaRPr lang="en-US" sz="2400" dirty="0"/>
          </a:p>
          <a:p>
            <a:pPr marL="285750" indent="-285750">
              <a:buFontTx/>
              <a:buChar char="-"/>
            </a:pPr>
            <a:endParaRPr lang="en-US" dirty="0"/>
          </a:p>
        </p:txBody>
      </p:sp>
      <p:sp>
        <p:nvSpPr>
          <p:cNvPr id="7" name="TextBox 6"/>
          <p:cNvSpPr txBox="1"/>
          <p:nvPr/>
        </p:nvSpPr>
        <p:spPr>
          <a:xfrm>
            <a:off x="2059437" y="2297850"/>
            <a:ext cx="2944536" cy="369332"/>
          </a:xfrm>
          <a:prstGeom prst="rect">
            <a:avLst/>
          </a:prstGeom>
          <a:solidFill>
            <a:srgbClr val="FFFF00"/>
          </a:solidFill>
        </p:spPr>
        <p:txBody>
          <a:bodyPr wrap="square" rtlCol="0">
            <a:spAutoFit/>
          </a:bodyPr>
          <a:lstStyle/>
          <a:p>
            <a:r>
              <a:rPr lang="en-US" b="1" dirty="0"/>
              <a:t>Team Saturated Fat (yellow)</a:t>
            </a:r>
          </a:p>
        </p:txBody>
      </p:sp>
      <p:sp>
        <p:nvSpPr>
          <p:cNvPr id="8" name="TextBox 7"/>
          <p:cNvSpPr txBox="1"/>
          <p:nvPr/>
        </p:nvSpPr>
        <p:spPr>
          <a:xfrm>
            <a:off x="5170756" y="2297850"/>
            <a:ext cx="1933877" cy="369332"/>
          </a:xfrm>
          <a:prstGeom prst="rect">
            <a:avLst/>
          </a:prstGeom>
          <a:solidFill>
            <a:srgbClr val="FF99FF"/>
          </a:solidFill>
        </p:spPr>
        <p:txBody>
          <a:bodyPr wrap="square" rtlCol="0">
            <a:spAutoFit/>
          </a:bodyPr>
          <a:lstStyle/>
          <a:p>
            <a:r>
              <a:rPr lang="en-US" b="1" dirty="0"/>
              <a:t>Team Sugar (pink)</a:t>
            </a:r>
          </a:p>
        </p:txBody>
      </p:sp>
      <p:sp>
        <p:nvSpPr>
          <p:cNvPr id="9" name="TextBox 8"/>
          <p:cNvSpPr txBox="1"/>
          <p:nvPr/>
        </p:nvSpPr>
        <p:spPr>
          <a:xfrm>
            <a:off x="7273898" y="2297850"/>
            <a:ext cx="1881275" cy="369332"/>
          </a:xfrm>
          <a:prstGeom prst="rect">
            <a:avLst/>
          </a:prstGeom>
          <a:solidFill>
            <a:srgbClr val="00B0F0"/>
          </a:solidFill>
        </p:spPr>
        <p:txBody>
          <a:bodyPr wrap="square" rtlCol="0">
            <a:spAutoFit/>
          </a:bodyPr>
          <a:lstStyle/>
          <a:p>
            <a:r>
              <a:rPr lang="en-US" b="1" dirty="0"/>
              <a:t>Team Fiber (blue)</a:t>
            </a:r>
          </a:p>
        </p:txBody>
      </p:sp>
      <p:sp>
        <p:nvSpPr>
          <p:cNvPr id="11" name="Line 5"/>
          <p:cNvSpPr>
            <a:spLocks noChangeShapeType="1"/>
          </p:cNvSpPr>
          <p:nvPr/>
        </p:nvSpPr>
        <p:spPr bwMode="auto">
          <a:xfrm>
            <a:off x="1056554" y="1097608"/>
            <a:ext cx="8363671" cy="16817"/>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929803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3450" y="518666"/>
            <a:ext cx="8382000" cy="523220"/>
          </a:xfrm>
          <a:prstGeom prst="rect">
            <a:avLst/>
          </a:prstGeom>
        </p:spPr>
        <p:txBody>
          <a:bodyPr wrap="square">
            <a:spAutoFit/>
          </a:bodyPr>
          <a:lstStyle/>
          <a:p>
            <a:pPr lvl="0"/>
            <a:r>
              <a:rPr lang="en-US" sz="2800" b="1" dirty="0">
                <a:solidFill>
                  <a:prstClr val="black"/>
                </a:solidFill>
                <a:latin typeface="Arial" panose="020B0604020202020204" pitchFamily="34" charset="0"/>
                <a:cs typeface="Arial" panose="020B0604020202020204" pitchFamily="34" charset="0"/>
              </a:rPr>
              <a:t>Instructions</a:t>
            </a:r>
          </a:p>
        </p:txBody>
      </p:sp>
      <p:sp>
        <p:nvSpPr>
          <p:cNvPr id="5" name="Rectangle 4"/>
          <p:cNvSpPr/>
          <p:nvPr/>
        </p:nvSpPr>
        <p:spPr>
          <a:xfrm>
            <a:off x="974786" y="1613138"/>
            <a:ext cx="10230928" cy="3329797"/>
          </a:xfrm>
          <a:prstGeom prst="rect">
            <a:avLst/>
          </a:prstGeom>
          <a:solidFill>
            <a:srgbClr val="97C777"/>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p:cNvSpPr txBox="1"/>
          <p:nvPr/>
        </p:nvSpPr>
        <p:spPr>
          <a:xfrm>
            <a:off x="1069677" y="1715443"/>
            <a:ext cx="10372355" cy="2585323"/>
          </a:xfrm>
          <a:prstGeom prst="rect">
            <a:avLst/>
          </a:prstGeom>
          <a:noFill/>
        </p:spPr>
        <p:txBody>
          <a:bodyPr wrap="square" rtlCol="0">
            <a:spAutoFit/>
          </a:bodyPr>
          <a:lstStyle/>
          <a:p>
            <a:pPr marL="525463" indent="-457200">
              <a:buAutoNum type="arabicPeriod"/>
            </a:pPr>
            <a:r>
              <a:rPr lang="en-US" sz="2400" dirty="0"/>
              <a:t>Answer each multiple choice question individually with your clicker (30 sec)</a:t>
            </a:r>
          </a:p>
          <a:p>
            <a:pPr marL="525463" indent="-457200">
              <a:buAutoNum type="arabicPeriod"/>
            </a:pPr>
            <a:r>
              <a:rPr lang="en-US" sz="2400" dirty="0"/>
              <a:t>If &gt;80% are correct, I will randomly ask one table for a brief explanation and move on (1 min) </a:t>
            </a:r>
          </a:p>
          <a:p>
            <a:pPr marL="525463" indent="-457200">
              <a:buAutoNum type="arabicPeriod"/>
            </a:pPr>
            <a:r>
              <a:rPr lang="en-US" sz="2400" dirty="0"/>
              <a:t>If &lt;80% are correct, table groups will discuss and re-vote with clickers (2 min)</a:t>
            </a:r>
          </a:p>
          <a:p>
            <a:pPr marL="525463" indent="-457200">
              <a:buAutoNum type="arabicPeriod"/>
            </a:pPr>
            <a:r>
              <a:rPr lang="en-US" sz="2400" dirty="0"/>
              <a:t>If still &lt;80% are correct, I will provide an explanation (2 min)</a:t>
            </a:r>
          </a:p>
          <a:p>
            <a:pPr marL="68263"/>
            <a:endParaRPr lang="en-US" sz="2400" dirty="0"/>
          </a:p>
          <a:p>
            <a:pPr marL="285750" indent="-285750">
              <a:buFontTx/>
              <a:buChar char="-"/>
            </a:pPr>
            <a:endParaRPr lang="en-US" dirty="0"/>
          </a:p>
        </p:txBody>
      </p:sp>
      <p:sp>
        <p:nvSpPr>
          <p:cNvPr id="11" name="Line 5"/>
          <p:cNvSpPr>
            <a:spLocks noChangeShapeType="1"/>
          </p:cNvSpPr>
          <p:nvPr/>
        </p:nvSpPr>
        <p:spPr bwMode="auto">
          <a:xfrm>
            <a:off x="1056554" y="1097608"/>
            <a:ext cx="8363671" cy="16817"/>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689727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0613" y="805758"/>
            <a:ext cx="300575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Timer 01</a:t>
            </a:r>
          </a:p>
        </p:txBody>
      </p:sp>
      <p:pic>
        <p:nvPicPr>
          <p:cNvPr id="6" name="MS90007479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352150" y="6357135"/>
            <a:ext cx="244475" cy="244475"/>
          </a:xfrm>
          <a:prstGeom prst="rect">
            <a:avLst/>
          </a:prstGeom>
        </p:spPr>
      </p:pic>
      <p:sp>
        <p:nvSpPr>
          <p:cNvPr id="7" name="Rectangle 6"/>
          <p:cNvSpPr/>
          <p:nvPr/>
        </p:nvSpPr>
        <p:spPr>
          <a:xfrm>
            <a:off x="0" y="5998819"/>
            <a:ext cx="12192000" cy="79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A80806-602F-4F75-BB9F-33C6F9C48C32}"/>
              </a:ext>
            </a:extLst>
          </p:cNvPr>
          <p:cNvSpPr/>
          <p:nvPr/>
        </p:nvSpPr>
        <p:spPr>
          <a:xfrm>
            <a:off x="0" y="5819794"/>
            <a:ext cx="12192000" cy="60279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smtClean="0"/>
              <a:t>01 minute</a:t>
            </a:r>
            <a:endParaRPr lang="en-US" sz="3200" b="1" dirty="0"/>
          </a:p>
        </p:txBody>
      </p:sp>
      <p:sp>
        <p:nvSpPr>
          <p:cNvPr id="8" name="Line 5"/>
          <p:cNvSpPr>
            <a:spLocks noChangeShapeType="1"/>
          </p:cNvSpPr>
          <p:nvPr/>
        </p:nvSpPr>
        <p:spPr bwMode="auto">
          <a:xfrm>
            <a:off x="1047029" y="1317723"/>
            <a:ext cx="7395513" cy="11254"/>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60147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60000"/>
                                        <p:tgtEl>
                                          <p:spTgt spid="2"/>
                                        </p:tgtEl>
                                        <p:attrNameLst>
                                          <p:attrName>ppt_x</p:attrName>
                                        </p:attrNameLst>
                                      </p:cBhvr>
                                      <p:tavLst>
                                        <p:tav tm="0">
                                          <p:val>
                                            <p:strVal val="ppt_x"/>
                                          </p:val>
                                        </p:tav>
                                        <p:tav tm="100000">
                                          <p:val>
                                            <p:strVal val="0-ppt_w/2"/>
                                          </p:val>
                                        </p:tav>
                                      </p:tavLst>
                                    </p:anim>
                                    <p:anim calcmode="lin" valueType="num">
                                      <p:cBhvr additive="base">
                                        <p:cTn id="7" dur="60000"/>
                                        <p:tgtEl>
                                          <p:spTgt spid="2"/>
                                        </p:tgtEl>
                                        <p:attrNameLst>
                                          <p:attrName>ppt_y</p:attrName>
                                        </p:attrNameLst>
                                      </p:cBhvr>
                                      <p:tavLst>
                                        <p:tav tm="0">
                                          <p:val>
                                            <p:strVal val="ppt_y"/>
                                          </p:val>
                                        </p:tav>
                                        <p:tav tm="100000">
                                          <p:val>
                                            <p:strVal val="ppt_y"/>
                                          </p:val>
                                        </p:tav>
                                      </p:tavLst>
                                    </p:anim>
                                    <p:set>
                                      <p:cBhvr>
                                        <p:cTn id="8" dur="1" fill="hold">
                                          <p:stCondLst>
                                            <p:cond delay="59999"/>
                                          </p:stCondLst>
                                        </p:cTn>
                                        <p:tgtEl>
                                          <p:spTgt spid="2"/>
                                        </p:tgtEl>
                                        <p:attrNameLst>
                                          <p:attrName>style.visibility</p:attrName>
                                        </p:attrNameLst>
                                      </p:cBhvr>
                                      <p:to>
                                        <p:strVal val="hidden"/>
                                      </p:to>
                                    </p:set>
                                  </p:childTnLst>
                                </p:cTn>
                              </p:par>
                            </p:childTnLst>
                          </p:cTn>
                        </p:par>
                        <p:par>
                          <p:cTn id="9" fill="hold">
                            <p:stCondLst>
                              <p:cond delay="60000"/>
                            </p:stCondLst>
                            <p:childTnLst>
                              <p:par>
                                <p:cTn id="10" presetID="1" presetClass="mediacall" presetSubtype="0" fill="hold" nodeType="afterEffect">
                                  <p:stCondLst>
                                    <p:cond delay="0"/>
                                  </p:stCondLst>
                                  <p:childTnLst>
                                    <p:cmd type="call" cmd="playFrom(0.0)">
                                      <p:cBhvr>
                                        <p:cTn id="11" dur="21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04110" y="805758"/>
            <a:ext cx="300575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Timer 02</a:t>
            </a:r>
          </a:p>
        </p:txBody>
      </p:sp>
      <p:sp>
        <p:nvSpPr>
          <p:cNvPr id="12" name="Isosceles Triangle 11"/>
          <p:cNvSpPr/>
          <p:nvPr/>
        </p:nvSpPr>
        <p:spPr>
          <a:xfrm>
            <a:off x="4979876" y="3969060"/>
            <a:ext cx="2232248" cy="1548172"/>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flipV="1">
            <a:off x="4925870" y="2345974"/>
            <a:ext cx="2340260" cy="1587082"/>
          </a:xfrm>
          <a:prstGeom prst="triangle">
            <a:avLst>
              <a:gd name="adj" fmla="val 50000"/>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Pentagon 7"/>
          <p:cNvSpPr/>
          <p:nvPr/>
        </p:nvSpPr>
        <p:spPr>
          <a:xfrm rot="16200000">
            <a:off x="5303912" y="4707142"/>
            <a:ext cx="1584176" cy="108012"/>
          </a:xfrm>
          <a:prstGeom prst="homePlate">
            <a:avLst/>
          </a:prstGeom>
          <a:solidFill>
            <a:srgbClr val="6AA343"/>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lowchart: Collate 3"/>
          <p:cNvSpPr/>
          <p:nvPr/>
        </p:nvSpPr>
        <p:spPr>
          <a:xfrm>
            <a:off x="4925870" y="2348880"/>
            <a:ext cx="2340260" cy="3204356"/>
          </a:xfrm>
          <a:prstGeom prst="flowChartCollate">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13" name="TextBox 12"/>
          <p:cNvSpPr txBox="1"/>
          <p:nvPr/>
        </p:nvSpPr>
        <p:spPr>
          <a:xfrm>
            <a:off x="5301487" y="2521873"/>
            <a:ext cx="1589026" cy="461665"/>
          </a:xfrm>
          <a:prstGeom prst="rect">
            <a:avLst/>
          </a:prstGeom>
          <a:noFill/>
        </p:spPr>
        <p:txBody>
          <a:bodyPr wrap="none" rtlCol="0">
            <a:spAutoFit/>
          </a:bodyPr>
          <a:lstStyle/>
          <a:p>
            <a:pPr algn="ctr"/>
            <a:r>
              <a:rPr lang="en-GB" sz="2400" b="1" dirty="0" smtClean="0">
                <a:solidFill>
                  <a:schemeClr val="bg1"/>
                </a:solidFill>
              </a:rPr>
              <a:t>45 seconds</a:t>
            </a:r>
            <a:endParaRPr lang="en-GB" sz="2400" b="1" dirty="0">
              <a:solidFill>
                <a:schemeClr val="bg1"/>
              </a:solidFill>
            </a:endParaRPr>
          </a:p>
        </p:txBody>
      </p:sp>
      <p:sp>
        <p:nvSpPr>
          <p:cNvPr id="14" name="Text Box 5"/>
          <p:cNvSpPr txBox="1">
            <a:spLocks noChangeArrowheads="1"/>
          </p:cNvSpPr>
          <p:nvPr/>
        </p:nvSpPr>
        <p:spPr bwMode="auto">
          <a:xfrm>
            <a:off x="5461000" y="4725145"/>
            <a:ext cx="1144865" cy="830997"/>
          </a:xfrm>
          <a:prstGeom prst="rect">
            <a:avLst/>
          </a:prstGeom>
          <a:noFill/>
          <a:ln w="9525">
            <a:noFill/>
            <a:miter lim="800000"/>
            <a:headEnd/>
            <a:tailEnd/>
          </a:ln>
          <a:effectLst/>
        </p:spPr>
        <p:txBody>
          <a:bodyPr wrap="none">
            <a:spAutoFit/>
          </a:bodyPr>
          <a:lstStyle/>
          <a:p>
            <a:r>
              <a:rPr lang="en-GB" sz="4800" b="1" dirty="0">
                <a:solidFill>
                  <a:schemeClr val="bg1"/>
                </a:solidFill>
              </a:rPr>
              <a:t>End</a:t>
            </a:r>
          </a:p>
        </p:txBody>
      </p:sp>
      <p:sp>
        <p:nvSpPr>
          <p:cNvPr id="10" name="Line 5"/>
          <p:cNvSpPr>
            <a:spLocks noChangeShapeType="1"/>
          </p:cNvSpPr>
          <p:nvPr/>
        </p:nvSpPr>
        <p:spPr bwMode="auto">
          <a:xfrm>
            <a:off x="1279164" y="1364982"/>
            <a:ext cx="8363671" cy="16817"/>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601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par>
                                <p:cTn id="8" presetID="22" presetClass="entr" presetSubtype="4" fill="hold" grpId="0"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450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453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1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8"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0613" y="805758"/>
            <a:ext cx="300575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Timer 03</a:t>
            </a:r>
          </a:p>
        </p:txBody>
      </p:sp>
      <p:pic>
        <p:nvPicPr>
          <p:cNvPr id="7" name="MS90007479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0470661" y="853669"/>
            <a:ext cx="244475" cy="244475"/>
          </a:xfrm>
          <a:prstGeom prst="rect">
            <a:avLst/>
          </a:prstGeom>
        </p:spPr>
      </p:pic>
      <p:sp>
        <p:nvSpPr>
          <p:cNvPr id="4" name="Oval 3"/>
          <p:cNvSpPr/>
          <p:nvPr/>
        </p:nvSpPr>
        <p:spPr>
          <a:xfrm>
            <a:off x="9856415" y="654073"/>
            <a:ext cx="1394944" cy="1187005"/>
          </a:xfrm>
          <a:prstGeom prst="ellipse">
            <a:avLst/>
          </a:prstGeom>
          <a:solidFill>
            <a:schemeClr val="accent6">
              <a:lumMod val="20000"/>
              <a:lumOff val="80000"/>
            </a:schemeClr>
          </a:solidFill>
          <a:ln>
            <a:solidFill>
              <a:srgbClr val="6AA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p:cNvSpPr/>
          <p:nvPr/>
        </p:nvSpPr>
        <p:spPr>
          <a:xfrm>
            <a:off x="9856415" y="654072"/>
            <a:ext cx="1394944" cy="1187005"/>
          </a:xfrm>
          <a:prstGeom prst="ellipse">
            <a:avLst/>
          </a:prstGeom>
          <a:solidFill>
            <a:srgbClr val="6AA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5" name="TextBox 4"/>
          <p:cNvSpPr txBox="1"/>
          <p:nvPr/>
        </p:nvSpPr>
        <p:spPr>
          <a:xfrm>
            <a:off x="9895426" y="1039385"/>
            <a:ext cx="1394944" cy="400110"/>
          </a:xfrm>
          <a:prstGeom prst="rect">
            <a:avLst/>
          </a:prstGeom>
          <a:noFill/>
        </p:spPr>
        <p:txBody>
          <a:bodyPr wrap="square" rtlCol="0">
            <a:spAutoFit/>
          </a:bodyPr>
          <a:lstStyle/>
          <a:p>
            <a:pPr algn="ctr"/>
            <a:r>
              <a:rPr lang="en-GB" sz="2000" b="1" dirty="0" smtClean="0"/>
              <a:t>30 seconds</a:t>
            </a:r>
            <a:endParaRPr lang="en-GB" sz="2000" b="1" dirty="0"/>
          </a:p>
        </p:txBody>
      </p:sp>
      <p:sp>
        <p:nvSpPr>
          <p:cNvPr id="8" name="Line 5"/>
          <p:cNvSpPr>
            <a:spLocks noChangeShapeType="1"/>
          </p:cNvSpPr>
          <p:nvPr/>
        </p:nvSpPr>
        <p:spPr bwMode="auto">
          <a:xfrm>
            <a:off x="1104179" y="1305404"/>
            <a:ext cx="5960499" cy="23573"/>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32277102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1" presetClass="entr" presetSubtype="1" fill="hold" grpId="0" nodeType="clickEffect">
                                  <p:stCondLst>
                                    <p:cond delay="0"/>
                                  </p:stCondLst>
                                  <p:childTnLst>
                                    <p:set>
                                      <p:cBhvr>
                                        <p:cTn id="7" dur="1" fill="hold">
                                          <p:stCondLst>
                                            <p:cond delay="0"/>
                                          </p:stCondLst>
                                        </p:cTn>
                                        <p:tgtEl>
                                          <p:spTgt spid="3"/>
                                        </p:tgtEl>
                                        <p:attrNameLst>
                                          <p:attrName>style.visibility</p:attrName>
                                        </p:attrNameLst>
                                      </p:cBhvr>
                                      <p:to>
                                        <p:strVal val="visible"/>
                                      </p:to>
                                    </p:set>
                                    <p:animEffect transition="in" filter="wheel(1)">
                                      <p:cBhvr>
                                        <p:cTn id="8" dur="30000"/>
                                        <p:tgtEl>
                                          <p:spTgt spid="3"/>
                                        </p:tgtEl>
                                      </p:cBhvr>
                                    </p:animEffect>
                                  </p:childTnLst>
                                </p:cTn>
                              </p:par>
                            </p:childTnLst>
                          </p:cTn>
                        </p:par>
                        <p:par>
                          <p:cTn id="9" fill="hold">
                            <p:stCondLst>
                              <p:cond delay="30000"/>
                            </p:stCondLst>
                            <p:childTnLst>
                              <p:par>
                                <p:cTn id="10" presetID="1" presetClass="mediacall" presetSubtype="0" fill="hold" nodeType="afterEffect">
                                  <p:stCondLst>
                                    <p:cond delay="0"/>
                                  </p:stCondLst>
                                  <p:childTnLst>
                                    <p:cmd type="call" cmd="playFrom(0.0)">
                                      <p:cBhvr>
                                        <p:cTn id="11" dur="2177" fill="hold"/>
                                        <p:tgtEl>
                                          <p:spTgt spid="7"/>
                                        </p:tgtEl>
                                      </p:cBhvr>
                                    </p:cmd>
                                  </p:childTnLst>
                                </p:cTn>
                              </p:par>
                            </p:childTnLst>
                          </p:cTn>
                        </p:par>
                      </p:childTnLst>
                    </p:cTn>
                  </p:par>
                </p:childTnLst>
              </p:cTn>
              <p:nextCondLst>
                <p:cond evt="onClick" delay="0">
                  <p:tgtEl>
                    <p:spTgt spid="4"/>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0613" y="805758"/>
            <a:ext cx="300575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Timer 04</a:t>
            </a:r>
          </a:p>
        </p:txBody>
      </p:sp>
      <p:pic>
        <p:nvPicPr>
          <p:cNvPr id="8" name="MS900388269[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6023993" y="5841268"/>
            <a:ext cx="144016" cy="144016"/>
          </a:xfrm>
          <a:prstGeom prst="rect">
            <a:avLst/>
          </a:prstGeom>
        </p:spPr>
      </p:pic>
      <p:sp>
        <p:nvSpPr>
          <p:cNvPr id="4" name="Rectangle 3"/>
          <p:cNvSpPr>
            <a:spLocks noChangeArrowheads="1"/>
          </p:cNvSpPr>
          <p:nvPr/>
        </p:nvSpPr>
        <p:spPr bwMode="auto">
          <a:xfrm>
            <a:off x="950613" y="5678149"/>
            <a:ext cx="10610662" cy="527646"/>
          </a:xfrm>
          <a:prstGeom prst="rect">
            <a:avLst/>
          </a:prstGeom>
          <a:solidFill>
            <a:srgbClr val="6AA343"/>
          </a:solidFill>
          <a:ln w="28575">
            <a:noFill/>
            <a:miter lim="800000"/>
            <a:headEnd/>
            <a:tailEnd/>
          </a:ln>
          <a:effectLst/>
        </p:spPr>
        <p:txBody>
          <a:bodyPr wrap="none" anchor="ctr"/>
          <a:lstStyle/>
          <a:p>
            <a:endParaRPr lang="en-GB"/>
          </a:p>
        </p:txBody>
      </p:sp>
      <p:sp>
        <p:nvSpPr>
          <p:cNvPr id="5" name="Rectangle 4"/>
          <p:cNvSpPr>
            <a:spLocks noChangeArrowheads="1"/>
          </p:cNvSpPr>
          <p:nvPr/>
        </p:nvSpPr>
        <p:spPr bwMode="auto">
          <a:xfrm>
            <a:off x="928216" y="5678149"/>
            <a:ext cx="10610662" cy="527646"/>
          </a:xfrm>
          <a:prstGeom prst="rect">
            <a:avLst/>
          </a:prstGeom>
          <a:noFill/>
          <a:ln w="28575">
            <a:solidFill>
              <a:schemeClr val="tx1"/>
            </a:solidFill>
            <a:miter lim="800000"/>
            <a:headEnd/>
            <a:tailEnd/>
          </a:ln>
          <a:effectLst/>
        </p:spPr>
        <p:txBody>
          <a:bodyPr wrap="none" anchor="ctr"/>
          <a:lstStyle/>
          <a:p>
            <a:endParaRPr lang="en-GB"/>
          </a:p>
        </p:txBody>
      </p:sp>
      <p:sp>
        <p:nvSpPr>
          <p:cNvPr id="6" name="Text Box 5"/>
          <p:cNvSpPr txBox="1">
            <a:spLocks noChangeArrowheads="1"/>
          </p:cNvSpPr>
          <p:nvPr/>
        </p:nvSpPr>
        <p:spPr bwMode="auto">
          <a:xfrm>
            <a:off x="5122300" y="4928711"/>
            <a:ext cx="1144865" cy="830997"/>
          </a:xfrm>
          <a:prstGeom prst="rect">
            <a:avLst/>
          </a:prstGeom>
          <a:noFill/>
          <a:ln w="9525">
            <a:noFill/>
            <a:miter lim="800000"/>
            <a:headEnd/>
            <a:tailEnd/>
          </a:ln>
          <a:effectLst/>
        </p:spPr>
        <p:txBody>
          <a:bodyPr wrap="none">
            <a:spAutoFit/>
          </a:bodyPr>
          <a:lstStyle/>
          <a:p>
            <a:r>
              <a:rPr lang="en-GB" sz="4800" b="1" dirty="0"/>
              <a:t>End</a:t>
            </a:r>
          </a:p>
        </p:txBody>
      </p:sp>
      <p:sp>
        <p:nvSpPr>
          <p:cNvPr id="7" name="Line 5"/>
          <p:cNvSpPr>
            <a:spLocks noChangeShapeType="1"/>
          </p:cNvSpPr>
          <p:nvPr/>
        </p:nvSpPr>
        <p:spPr bwMode="auto">
          <a:xfrm>
            <a:off x="1094654" y="1320568"/>
            <a:ext cx="8287341" cy="8409"/>
          </a:xfrm>
          <a:prstGeom prst="line">
            <a:avLst/>
          </a:prstGeom>
          <a:noFill/>
          <a:ln w="50800">
            <a:solidFill>
              <a:srgbClr val="6AA34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3952707" y="5588029"/>
            <a:ext cx="3472830" cy="707886"/>
          </a:xfrm>
          <a:prstGeom prst="rect">
            <a:avLst/>
          </a:prstGeom>
          <a:noFill/>
        </p:spPr>
        <p:txBody>
          <a:bodyPr wrap="square" rtlCol="0">
            <a:spAutoFit/>
          </a:bodyPr>
          <a:lstStyle/>
          <a:p>
            <a:pPr algn="ctr"/>
            <a:r>
              <a:rPr lang="en-GB" sz="4000" b="1" dirty="0" smtClean="0"/>
              <a:t>2 minutes</a:t>
            </a:r>
            <a:endParaRPr lang="en-GB" sz="4000" b="1" dirty="0"/>
          </a:p>
        </p:txBody>
      </p:sp>
    </p:spTree>
    <p:custDataLst>
      <p:tags r:id="rId1"/>
    </p:custDataLst>
    <p:extLst>
      <p:ext uri="{BB962C8B-B14F-4D97-AF65-F5344CB8AC3E}">
        <p14:creationId xmlns:p14="http://schemas.microsoft.com/office/powerpoint/2010/main" val="54587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8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0000"/>
                                        <p:tgtEl>
                                          <p:spTgt spid="4"/>
                                        </p:tgtEl>
                                      </p:cBhvr>
                                    </p:animEffect>
                                  </p:childTnLst>
                                </p:cTn>
                              </p:par>
                            </p:childTnLst>
                          </p:cTn>
                        </p:par>
                        <p:par>
                          <p:cTn id="8" fill="hold">
                            <p:stCondLst>
                              <p:cond delay="1208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6" name="laser.wav"/>
                                        </p:tgtEl>
                                      </p:cMediaNode>
                                    </p:audio>
                                  </p:subTnLst>
                                </p:cTn>
                              </p:par>
                              <p:par>
                                <p:cTn id="11" presetID="1" presetClass="mediacall" presetSubtype="0" fill="hold" nodeType="withEffect">
                                  <p:stCondLst>
                                    <p:cond delay="0"/>
                                  </p:stCondLst>
                                  <p:childTnLst>
                                    <p:cmd type="call" cmd="playFrom(0.0)">
                                      <p:cBhvr>
                                        <p:cTn id="12" dur="70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Bed7FL4"/>
  <p:tag name="ARTICULATE_SLIDE_COUNT" val="3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1673</TotalTime>
  <Words>3266</Words>
  <Application>Microsoft Office PowerPoint</Application>
  <PresentationFormat>Widescreen</PresentationFormat>
  <Paragraphs>329</Paragraphs>
  <Slides>30</Slides>
  <Notes>29</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ＭＳ Ｐゴシック</vt:lpstr>
      <vt:lpstr>ＭＳ Ｐゴシック</vt:lpstr>
      <vt:lpstr>Arial</vt:lpstr>
      <vt:lpstr>Calibri</vt:lpstr>
      <vt:lpstr>Calibri Light</vt:lpstr>
      <vt:lpstr>Helvetica</vt:lpstr>
      <vt:lpstr>Segoe UI Historic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Ventilation perfusion relationships</vt:lpstr>
      <vt:lpstr>B. MCQ + Detailed answers + Timer + Concept slide </vt:lpstr>
      <vt:lpstr>TREATMENT</vt:lpstr>
      <vt:lpstr>C. Case + MCQ + Timer + Image question</vt:lpstr>
      <vt:lpstr>PowerPoint Presentation</vt:lpstr>
      <vt:lpstr>Central spinal fluid was obtained and sent for gram stain. Based on your suspicion for the cause of this illness, what would you expect to find? Explain your answer, please. </vt:lpstr>
      <vt:lpstr>PowerPoint Presentation</vt:lpstr>
      <vt:lpstr>Discussion Questions</vt:lpstr>
      <vt:lpstr>PowerPoint Presentation</vt:lpstr>
      <vt:lpstr>Eric undergoes a right frontal craniotomy and resection of the mass.  The pathology shows the following:</vt:lpstr>
      <vt:lpstr>PowerPoint Presentation</vt:lpstr>
      <vt:lpstr>PowerPoint Presentation</vt:lpstr>
      <vt:lpstr>PowerPoint Presentation</vt:lpstr>
      <vt:lpstr>Foundations of Clinical Sciences Workshop 5: Circulation *Don’t advance your slides* 2 minutes</vt:lpstr>
      <vt:lpstr>Concept Slide </vt:lpstr>
      <vt:lpstr>Foundations of Clinical Sciences Workshop 5: Circulation *Don’t advance your slides* 3 minutes</vt:lpstr>
      <vt:lpstr>Concept Slide </vt:lpstr>
      <vt:lpstr>Summary</vt:lpstr>
      <vt:lpstr>Wrap up</vt:lpstr>
    </vt:vector>
  </TitlesOfParts>
  <Company>UVM College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Nelly K</dc:creator>
  <cp:lastModifiedBy>Lopez, Nelly K</cp:lastModifiedBy>
  <cp:revision>166</cp:revision>
  <dcterms:created xsi:type="dcterms:W3CDTF">2019-11-19T19:55:35Z</dcterms:created>
  <dcterms:modified xsi:type="dcterms:W3CDTF">2019-12-13T19:18:11Z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C09939D1-0466-43E9-A005-41BDD2266E93</vt:lpwstr>
  </property>
  <property fmtid="{D5CDD505-2E9C-101B-9397-08002B2CF9AE}" pid="3" name="ArticulatePath">
    <vt:lpwstr>Presentation1</vt:lpwstr>
  </property>
</Properties>
</file>