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70" r:id="rId4"/>
    <p:sldId id="272" r:id="rId5"/>
    <p:sldId id="258" r:id="rId6"/>
    <p:sldId id="274" r:id="rId7"/>
    <p:sldId id="269" r:id="rId8"/>
    <p:sldId id="259" r:id="rId9"/>
    <p:sldId id="273" r:id="rId10"/>
    <p:sldId id="266" r:id="rId11"/>
    <p:sldId id="265" r:id="rId12"/>
    <p:sldId id="276" r:id="rId13"/>
    <p:sldId id="278" r:id="rId14"/>
    <p:sldId id="260" r:id="rId15"/>
    <p:sldId id="285" r:id="rId16"/>
    <p:sldId id="268" r:id="rId17"/>
    <p:sldId id="277" r:id="rId18"/>
    <p:sldId id="279" r:id="rId19"/>
    <p:sldId id="280" r:id="rId20"/>
    <p:sldId id="281" r:id="rId21"/>
    <p:sldId id="282" r:id="rId22"/>
    <p:sldId id="261" r:id="rId23"/>
    <p:sldId id="284" r:id="rId24"/>
    <p:sldId id="283" r:id="rId25"/>
    <p:sldId id="262" r:id="rId26"/>
    <p:sldId id="263" r:id="rId27"/>
    <p:sldId id="267" r:id="rId28"/>
    <p:sldId id="264"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DEFF"/>
    <a:srgbClr val="01F118"/>
    <a:srgbClr val="FF43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7" d="100"/>
          <a:sy n="77" d="100"/>
        </p:scale>
        <p:origin x="182"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B2D3BF3-DE12-4AFF-AD32-B875DF0A7A31}"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6FDD7-B9AB-4B90-BAD7-3939D0144E30}" type="slidenum">
              <a:rPr lang="en-US" smtClean="0"/>
              <a:t>‹#›</a:t>
            </a:fld>
            <a:endParaRPr lang="en-US"/>
          </a:p>
        </p:txBody>
      </p:sp>
    </p:spTree>
    <p:extLst>
      <p:ext uri="{BB962C8B-B14F-4D97-AF65-F5344CB8AC3E}">
        <p14:creationId xmlns:p14="http://schemas.microsoft.com/office/powerpoint/2010/main" val="2907325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2D3BF3-DE12-4AFF-AD32-B875DF0A7A31}" type="datetimeFigureOut">
              <a:rPr lang="en-US" smtClean="0"/>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6FDD7-B9AB-4B90-BAD7-3939D0144E30}" type="slidenum">
              <a:rPr lang="en-US" smtClean="0"/>
              <a:t>‹#›</a:t>
            </a:fld>
            <a:endParaRPr lang="en-US"/>
          </a:p>
        </p:txBody>
      </p:sp>
    </p:spTree>
    <p:extLst>
      <p:ext uri="{BB962C8B-B14F-4D97-AF65-F5344CB8AC3E}">
        <p14:creationId xmlns:p14="http://schemas.microsoft.com/office/powerpoint/2010/main" val="695898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2D3BF3-DE12-4AFF-AD32-B875DF0A7A31}" type="datetimeFigureOut">
              <a:rPr lang="en-US" smtClean="0"/>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6FDD7-B9AB-4B90-BAD7-3939D0144E30}" type="slidenum">
              <a:rPr lang="en-US" smtClean="0"/>
              <a:t>‹#›</a:t>
            </a:fld>
            <a:endParaRPr lang="en-US"/>
          </a:p>
        </p:txBody>
      </p:sp>
    </p:spTree>
    <p:extLst>
      <p:ext uri="{BB962C8B-B14F-4D97-AF65-F5344CB8AC3E}">
        <p14:creationId xmlns:p14="http://schemas.microsoft.com/office/powerpoint/2010/main" val="3009623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2D3BF3-DE12-4AFF-AD32-B875DF0A7A31}" type="datetimeFigureOut">
              <a:rPr lang="en-US" smtClean="0"/>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6FDD7-B9AB-4B90-BAD7-3939D0144E30}"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214241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2D3BF3-DE12-4AFF-AD32-B875DF0A7A31}" type="datetimeFigureOut">
              <a:rPr lang="en-US" smtClean="0"/>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6FDD7-B9AB-4B90-BAD7-3939D0144E30}" type="slidenum">
              <a:rPr lang="en-US" smtClean="0"/>
              <a:t>‹#›</a:t>
            </a:fld>
            <a:endParaRPr lang="en-US"/>
          </a:p>
        </p:txBody>
      </p:sp>
    </p:spTree>
    <p:extLst>
      <p:ext uri="{BB962C8B-B14F-4D97-AF65-F5344CB8AC3E}">
        <p14:creationId xmlns:p14="http://schemas.microsoft.com/office/powerpoint/2010/main" val="1590096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B2D3BF3-DE12-4AFF-AD32-B875DF0A7A31}" type="datetimeFigureOut">
              <a:rPr lang="en-US" smtClean="0"/>
              <a:t>4/28/2020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36FDD7-B9AB-4B90-BAD7-3939D0144E30}" type="slidenum">
              <a:rPr lang="en-US" smtClean="0"/>
              <a:t>‹#›</a:t>
            </a:fld>
            <a:endParaRPr lang="en-US"/>
          </a:p>
        </p:txBody>
      </p:sp>
    </p:spTree>
    <p:extLst>
      <p:ext uri="{BB962C8B-B14F-4D97-AF65-F5344CB8AC3E}">
        <p14:creationId xmlns:p14="http://schemas.microsoft.com/office/powerpoint/2010/main" val="2124392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B2D3BF3-DE12-4AFF-AD32-B875DF0A7A31}" type="datetimeFigureOut">
              <a:rPr lang="en-US" smtClean="0"/>
              <a:t>4/28/2020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36FDD7-B9AB-4B90-BAD7-3939D0144E30}" type="slidenum">
              <a:rPr lang="en-US" smtClean="0"/>
              <a:t>‹#›</a:t>
            </a:fld>
            <a:endParaRPr lang="en-US"/>
          </a:p>
        </p:txBody>
      </p:sp>
    </p:spTree>
    <p:extLst>
      <p:ext uri="{BB962C8B-B14F-4D97-AF65-F5344CB8AC3E}">
        <p14:creationId xmlns:p14="http://schemas.microsoft.com/office/powerpoint/2010/main" val="3305213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2D3BF3-DE12-4AFF-AD32-B875DF0A7A31}"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6FDD7-B9AB-4B90-BAD7-3939D0144E30}" type="slidenum">
              <a:rPr lang="en-US" smtClean="0"/>
              <a:t>‹#›</a:t>
            </a:fld>
            <a:endParaRPr lang="en-US"/>
          </a:p>
        </p:txBody>
      </p:sp>
    </p:spTree>
    <p:extLst>
      <p:ext uri="{BB962C8B-B14F-4D97-AF65-F5344CB8AC3E}">
        <p14:creationId xmlns:p14="http://schemas.microsoft.com/office/powerpoint/2010/main" val="143557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2D3BF3-DE12-4AFF-AD32-B875DF0A7A31}"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6FDD7-B9AB-4B90-BAD7-3939D0144E30}" type="slidenum">
              <a:rPr lang="en-US" smtClean="0"/>
              <a:t>‹#›</a:t>
            </a:fld>
            <a:endParaRPr lang="en-US"/>
          </a:p>
        </p:txBody>
      </p:sp>
    </p:spTree>
    <p:extLst>
      <p:ext uri="{BB962C8B-B14F-4D97-AF65-F5344CB8AC3E}">
        <p14:creationId xmlns:p14="http://schemas.microsoft.com/office/powerpoint/2010/main" val="1741721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2D3BF3-DE12-4AFF-AD32-B875DF0A7A31}"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6FDD7-B9AB-4B90-BAD7-3939D0144E30}" type="slidenum">
              <a:rPr lang="en-US" smtClean="0"/>
              <a:t>‹#›</a:t>
            </a:fld>
            <a:endParaRPr lang="en-US"/>
          </a:p>
        </p:txBody>
      </p:sp>
    </p:spTree>
    <p:extLst>
      <p:ext uri="{BB962C8B-B14F-4D97-AF65-F5344CB8AC3E}">
        <p14:creationId xmlns:p14="http://schemas.microsoft.com/office/powerpoint/2010/main" val="1416821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2D3BF3-DE12-4AFF-AD32-B875DF0A7A31}"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6FDD7-B9AB-4B90-BAD7-3939D0144E30}" type="slidenum">
              <a:rPr lang="en-US" smtClean="0"/>
              <a:t>‹#›</a:t>
            </a:fld>
            <a:endParaRPr lang="en-US"/>
          </a:p>
        </p:txBody>
      </p:sp>
    </p:spTree>
    <p:extLst>
      <p:ext uri="{BB962C8B-B14F-4D97-AF65-F5344CB8AC3E}">
        <p14:creationId xmlns:p14="http://schemas.microsoft.com/office/powerpoint/2010/main" val="1034923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2D3BF3-DE12-4AFF-AD32-B875DF0A7A31}" type="datetimeFigureOut">
              <a:rPr lang="en-US" smtClean="0"/>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6FDD7-B9AB-4B90-BAD7-3939D0144E30}" type="slidenum">
              <a:rPr lang="en-US" smtClean="0"/>
              <a:t>‹#›</a:t>
            </a:fld>
            <a:endParaRPr lang="en-US"/>
          </a:p>
        </p:txBody>
      </p:sp>
    </p:spTree>
    <p:extLst>
      <p:ext uri="{BB962C8B-B14F-4D97-AF65-F5344CB8AC3E}">
        <p14:creationId xmlns:p14="http://schemas.microsoft.com/office/powerpoint/2010/main" val="2266261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2D3BF3-DE12-4AFF-AD32-B875DF0A7A31}" type="datetimeFigureOut">
              <a:rPr lang="en-US" smtClean="0"/>
              <a:t>4/28/2020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36FDD7-B9AB-4B90-BAD7-3939D0144E30}" type="slidenum">
              <a:rPr lang="en-US" smtClean="0"/>
              <a:t>‹#›</a:t>
            </a:fld>
            <a:endParaRPr lang="en-US"/>
          </a:p>
        </p:txBody>
      </p:sp>
    </p:spTree>
    <p:extLst>
      <p:ext uri="{BB962C8B-B14F-4D97-AF65-F5344CB8AC3E}">
        <p14:creationId xmlns:p14="http://schemas.microsoft.com/office/powerpoint/2010/main" val="2051141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B2D3BF3-DE12-4AFF-AD32-B875DF0A7A31}" type="datetimeFigureOut">
              <a:rPr lang="en-US" smtClean="0"/>
              <a:t>4/28/2020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36FDD7-B9AB-4B90-BAD7-3939D0144E30}" type="slidenum">
              <a:rPr lang="en-US" smtClean="0"/>
              <a:t>‹#›</a:t>
            </a:fld>
            <a:endParaRPr lang="en-US"/>
          </a:p>
        </p:txBody>
      </p:sp>
    </p:spTree>
    <p:extLst>
      <p:ext uri="{BB962C8B-B14F-4D97-AF65-F5344CB8AC3E}">
        <p14:creationId xmlns:p14="http://schemas.microsoft.com/office/powerpoint/2010/main" val="1094113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2D3BF3-DE12-4AFF-AD32-B875DF0A7A31}" type="datetimeFigureOut">
              <a:rPr lang="en-US" smtClean="0"/>
              <a:t>4/28/2020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36FDD7-B9AB-4B90-BAD7-3939D0144E30}" type="slidenum">
              <a:rPr lang="en-US" smtClean="0"/>
              <a:t>‹#›</a:t>
            </a:fld>
            <a:endParaRPr lang="en-US"/>
          </a:p>
        </p:txBody>
      </p:sp>
    </p:spTree>
    <p:extLst>
      <p:ext uri="{BB962C8B-B14F-4D97-AF65-F5344CB8AC3E}">
        <p14:creationId xmlns:p14="http://schemas.microsoft.com/office/powerpoint/2010/main" val="771972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2D3BF3-DE12-4AFF-AD32-B875DF0A7A31}" type="datetimeFigureOut">
              <a:rPr lang="en-US" smtClean="0"/>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6FDD7-B9AB-4B90-BAD7-3939D0144E30}" type="slidenum">
              <a:rPr lang="en-US" smtClean="0"/>
              <a:t>‹#›</a:t>
            </a:fld>
            <a:endParaRPr lang="en-US"/>
          </a:p>
        </p:txBody>
      </p:sp>
    </p:spTree>
    <p:extLst>
      <p:ext uri="{BB962C8B-B14F-4D97-AF65-F5344CB8AC3E}">
        <p14:creationId xmlns:p14="http://schemas.microsoft.com/office/powerpoint/2010/main" val="231176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2D3BF3-DE12-4AFF-AD32-B875DF0A7A31}" type="datetimeFigureOut">
              <a:rPr lang="en-US" smtClean="0"/>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6FDD7-B9AB-4B90-BAD7-3939D0144E30}" type="slidenum">
              <a:rPr lang="en-US" smtClean="0"/>
              <a:t>‹#›</a:t>
            </a:fld>
            <a:endParaRPr lang="en-US"/>
          </a:p>
        </p:txBody>
      </p:sp>
    </p:spTree>
    <p:extLst>
      <p:ext uri="{BB962C8B-B14F-4D97-AF65-F5344CB8AC3E}">
        <p14:creationId xmlns:p14="http://schemas.microsoft.com/office/powerpoint/2010/main" val="374177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7B2D3BF3-DE12-4AFF-AD32-B875DF0A7A31}" type="datetimeFigureOut">
              <a:rPr lang="en-US" smtClean="0"/>
              <a:t>4/28/2020</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D36FDD7-B9AB-4B90-BAD7-3939D0144E30}" type="slidenum">
              <a:rPr lang="en-US" smtClean="0"/>
              <a:t>‹#›</a:t>
            </a:fld>
            <a:endParaRPr lang="en-US"/>
          </a:p>
        </p:txBody>
      </p:sp>
    </p:spTree>
    <p:extLst>
      <p:ext uri="{BB962C8B-B14F-4D97-AF65-F5344CB8AC3E}">
        <p14:creationId xmlns:p14="http://schemas.microsoft.com/office/powerpoint/2010/main" val="2597923226"/>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0.w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8A5DC7-98FB-4C22-8008-12BBEE1A8A2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val="0"/>
              </a:ext>
            </a:extLst>
          </a:blip>
          <a:srcRect r="11164"/>
          <a:stretch/>
        </p:blipFill>
        <p:spPr>
          <a:xfrm>
            <a:off x="0" y="0"/>
            <a:ext cx="12192000" cy="6858000"/>
          </a:xfrm>
          <a:prstGeom prst="rect">
            <a:avLst/>
          </a:prstGeom>
        </p:spPr>
      </p:pic>
      <p:sp>
        <p:nvSpPr>
          <p:cNvPr id="2" name="Title 1">
            <a:extLst>
              <a:ext uri="{FF2B5EF4-FFF2-40B4-BE49-F238E27FC236}">
                <a16:creationId xmlns:a16="http://schemas.microsoft.com/office/drawing/2014/main" id="{D02FF6B8-EB78-4763-93FE-71BF9A5CE9EB}"/>
              </a:ext>
            </a:extLst>
          </p:cNvPr>
          <p:cNvSpPr>
            <a:spLocks noGrp="1"/>
          </p:cNvSpPr>
          <p:nvPr>
            <p:ph type="ctrTitle"/>
          </p:nvPr>
        </p:nvSpPr>
        <p:spPr>
          <a:xfrm>
            <a:off x="1375983" y="177554"/>
            <a:ext cx="9440034" cy="4563122"/>
          </a:xfrm>
          <a:solidFill>
            <a:srgbClr val="0070C0">
              <a:alpha val="40000"/>
            </a:srgbClr>
          </a:solidFill>
        </p:spPr>
        <p:txBody>
          <a:bodyPr>
            <a:normAutofit fontScale="90000"/>
          </a:bodyPr>
          <a:lstStyle/>
          <a:p>
            <a:r>
              <a:rPr lang="en-US" b="1" dirty="0">
                <a:solidFill>
                  <a:schemeClr val="tx1"/>
                </a:solidFill>
                <a:effectLst/>
              </a:rPr>
              <a:t>Using X-ray diffraction of stream sediment to better understand the geology and weathering environment of central Cuba </a:t>
            </a:r>
            <a:br>
              <a:rPr lang="en-US" b="1" dirty="0">
                <a:effectLst/>
              </a:rPr>
            </a:br>
            <a:br>
              <a:rPr lang="en-US" b="1" dirty="0">
                <a:effectLst/>
              </a:rPr>
            </a:br>
            <a:endParaRPr lang="en-US" dirty="0"/>
          </a:p>
        </p:txBody>
      </p:sp>
      <p:sp>
        <p:nvSpPr>
          <p:cNvPr id="3" name="Subtitle 2">
            <a:extLst>
              <a:ext uri="{FF2B5EF4-FFF2-40B4-BE49-F238E27FC236}">
                <a16:creationId xmlns:a16="http://schemas.microsoft.com/office/drawing/2014/main" id="{CF1E115F-8072-4D7F-95A9-484C009A97C5}"/>
              </a:ext>
            </a:extLst>
          </p:cNvPr>
          <p:cNvSpPr>
            <a:spLocks noGrp="1"/>
          </p:cNvSpPr>
          <p:nvPr>
            <p:ph type="subTitle" idx="1"/>
          </p:nvPr>
        </p:nvSpPr>
        <p:spPr>
          <a:xfrm>
            <a:off x="1375983" y="3429000"/>
            <a:ext cx="9440034" cy="1049867"/>
          </a:xfrm>
        </p:spPr>
        <p:txBody>
          <a:bodyPr>
            <a:noAutofit/>
          </a:bodyPr>
          <a:lstStyle/>
          <a:p>
            <a:r>
              <a:rPr lang="en-US" b="1" dirty="0">
                <a:effectLst>
                  <a:outerShdw blurRad="38100" dist="38100" dir="2700000" algn="tl">
                    <a:srgbClr val="000000">
                      <a:alpha val="43137"/>
                    </a:srgbClr>
                  </a:outerShdw>
                </a:effectLst>
              </a:rPr>
              <a:t>Landon Williamson</a:t>
            </a:r>
          </a:p>
          <a:p>
            <a:r>
              <a:rPr lang="en-US" b="1" dirty="0">
                <a:effectLst>
                  <a:outerShdw blurRad="38100" dist="38100" dir="2700000" algn="tl">
                    <a:srgbClr val="000000">
                      <a:alpha val="43137"/>
                    </a:srgbClr>
                  </a:outerShdw>
                </a:effectLst>
              </a:rPr>
              <a:t>Undergraduate Thesis Defense</a:t>
            </a:r>
          </a:p>
          <a:p>
            <a:r>
              <a:rPr lang="en-US" b="1" dirty="0">
                <a:effectLst>
                  <a:outerShdw blurRad="38100" dist="38100" dir="2700000" algn="tl">
                    <a:srgbClr val="000000">
                      <a:alpha val="43137"/>
                    </a:srgbClr>
                  </a:outerShdw>
                </a:effectLst>
              </a:rPr>
              <a:t>April 29</a:t>
            </a:r>
            <a:r>
              <a:rPr lang="en-US" b="1" baseline="30000" dirty="0">
                <a:effectLst>
                  <a:outerShdw blurRad="38100" dist="38100" dir="2700000" algn="tl">
                    <a:srgbClr val="000000">
                      <a:alpha val="43137"/>
                    </a:srgbClr>
                  </a:outerShdw>
                </a:effectLst>
              </a:rPr>
              <a:t>th</a:t>
            </a:r>
            <a:r>
              <a:rPr lang="en-US" b="1" dirty="0">
                <a:effectLst>
                  <a:outerShdw blurRad="38100" dist="38100" dir="2700000" algn="tl">
                    <a:srgbClr val="000000">
                      <a:alpha val="43137"/>
                    </a:srgbClr>
                  </a:outerShdw>
                </a:effectLst>
              </a:rPr>
              <a:t>, 2020</a:t>
            </a:r>
          </a:p>
        </p:txBody>
      </p:sp>
    </p:spTree>
    <p:extLst>
      <p:ext uri="{BB962C8B-B14F-4D97-AF65-F5344CB8AC3E}">
        <p14:creationId xmlns:p14="http://schemas.microsoft.com/office/powerpoint/2010/main" val="1723358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E9F21-1623-4530-8A09-AF0CE47AB838}"/>
              </a:ext>
            </a:extLst>
          </p:cNvPr>
          <p:cNvSpPr>
            <a:spLocks noGrp="1"/>
          </p:cNvSpPr>
          <p:nvPr>
            <p:ph type="title"/>
          </p:nvPr>
        </p:nvSpPr>
        <p:spPr>
          <a:xfrm>
            <a:off x="919119" y="0"/>
            <a:ext cx="10353762" cy="970450"/>
          </a:xfrm>
        </p:spPr>
        <p:txBody>
          <a:bodyPr/>
          <a:lstStyle/>
          <a:p>
            <a:r>
              <a:rPr lang="en-US" dirty="0">
                <a:latin typeface="Calibri" panose="020F0502020204030204" pitchFamily="34" charset="0"/>
                <a:cs typeface="Calibri" panose="020F0502020204030204" pitchFamily="34" charset="0"/>
              </a:rPr>
              <a:t>Methods – Scans of sieved sediment</a:t>
            </a:r>
          </a:p>
        </p:txBody>
      </p:sp>
      <p:sp>
        <p:nvSpPr>
          <p:cNvPr id="3" name="Content Placeholder 2">
            <a:extLst>
              <a:ext uri="{FF2B5EF4-FFF2-40B4-BE49-F238E27FC236}">
                <a16:creationId xmlns:a16="http://schemas.microsoft.com/office/drawing/2014/main" id="{E6D20A0E-2F6B-42DF-A731-0B4CBD946557}"/>
              </a:ext>
            </a:extLst>
          </p:cNvPr>
          <p:cNvSpPr>
            <a:spLocks noGrp="1"/>
          </p:cNvSpPr>
          <p:nvPr>
            <p:ph idx="1"/>
          </p:nvPr>
        </p:nvSpPr>
        <p:spPr>
          <a:xfrm>
            <a:off x="913795" y="1114829"/>
            <a:ext cx="7636647" cy="5438372"/>
          </a:xfrm>
        </p:spPr>
        <p:txBody>
          <a:bodyPr>
            <a:normAutofit/>
          </a:bodyPr>
          <a:lstStyle/>
          <a:p>
            <a:r>
              <a:rPr lang="en-US" sz="2600" dirty="0">
                <a:effectLst/>
                <a:latin typeface="Calibri" panose="020F0502020204030204" pitchFamily="34" charset="0"/>
                <a:cs typeface="Calibri" panose="020F0502020204030204" pitchFamily="34" charset="0"/>
              </a:rPr>
              <a:t>Performed from 5-55</a:t>
            </a:r>
            <a:r>
              <a:rPr lang="en-US" sz="2600" dirty="0">
                <a:latin typeface="Calibri" panose="020F0502020204030204" pitchFamily="34" charset="0"/>
                <a:cs typeface="Calibri" panose="020F0502020204030204" pitchFamily="34" charset="0"/>
              </a:rPr>
              <a:t>°</a:t>
            </a:r>
            <a:r>
              <a:rPr lang="en-US" sz="2600" dirty="0">
                <a:effectLst/>
                <a:latin typeface="Calibri" panose="020F0502020204030204" pitchFamily="34" charset="0"/>
                <a:cs typeface="Calibri" panose="020F0502020204030204" pitchFamily="34" charset="0"/>
              </a:rPr>
              <a:t> (2ϴ) at 2</a:t>
            </a:r>
            <a:r>
              <a:rPr lang="en-US" sz="2600" dirty="0">
                <a:latin typeface="Calibri" panose="020F0502020204030204" pitchFamily="34" charset="0"/>
                <a:cs typeface="Calibri" panose="020F0502020204030204" pitchFamily="34" charset="0"/>
              </a:rPr>
              <a:t>°</a:t>
            </a:r>
            <a:r>
              <a:rPr lang="en-US" sz="2600" dirty="0">
                <a:effectLst/>
                <a:latin typeface="Calibri" panose="020F0502020204030204" pitchFamily="34" charset="0"/>
                <a:cs typeface="Calibri" panose="020F0502020204030204" pitchFamily="34" charset="0"/>
              </a:rPr>
              <a:t>/minute using a Rigaku </a:t>
            </a:r>
            <a:r>
              <a:rPr lang="en-US" sz="2600" dirty="0" err="1">
                <a:effectLst/>
                <a:latin typeface="Calibri" panose="020F0502020204030204" pitchFamily="34" charset="0"/>
                <a:cs typeface="Calibri" panose="020F0502020204030204" pitchFamily="34" charset="0"/>
              </a:rPr>
              <a:t>MiniFlex</a:t>
            </a:r>
            <a:r>
              <a:rPr lang="en-US" sz="2600" dirty="0">
                <a:effectLst/>
                <a:latin typeface="Calibri" panose="020F0502020204030204" pitchFamily="34" charset="0"/>
                <a:cs typeface="Calibri" panose="020F0502020204030204" pitchFamily="34" charset="0"/>
              </a:rPr>
              <a:t> II diffractometer.</a:t>
            </a:r>
            <a:endParaRPr lang="en-US" sz="2600" dirty="0">
              <a:latin typeface="Calibri" panose="020F0502020204030204" pitchFamily="34" charset="0"/>
              <a:cs typeface="Calibri" panose="020F0502020204030204" pitchFamily="34" charset="0"/>
            </a:endParaRPr>
          </a:p>
          <a:p>
            <a:pPr marL="36900" indent="0">
              <a:buNone/>
            </a:pPr>
            <a:r>
              <a:rPr lang="en-US" sz="2600" dirty="0">
                <a:latin typeface="Calibri" panose="020F0502020204030204" pitchFamily="34" charset="0"/>
                <a:cs typeface="Calibri" panose="020F0502020204030204" pitchFamily="34" charset="0"/>
              </a:rPr>
              <a:t>1) Standard scan</a:t>
            </a:r>
          </a:p>
          <a:p>
            <a:pPr marL="36900" indent="0">
              <a:buNone/>
            </a:pPr>
            <a:r>
              <a:rPr lang="en-US" sz="2600" dirty="0">
                <a:latin typeface="Calibri" panose="020F0502020204030204" pitchFamily="34" charset="0"/>
                <a:cs typeface="Calibri" panose="020F0502020204030204" pitchFamily="34" charset="0"/>
              </a:rPr>
              <a:t>2) Rinsed with tap water, air dried at 18° C</a:t>
            </a:r>
          </a:p>
          <a:p>
            <a:pPr marL="36900" indent="0">
              <a:buNone/>
            </a:pPr>
            <a:r>
              <a:rPr lang="en-US" sz="2600" dirty="0">
                <a:latin typeface="Calibri" panose="020F0502020204030204" pitchFamily="34" charset="0"/>
                <a:cs typeface="Calibri" panose="020F0502020204030204" pitchFamily="34" charset="0"/>
              </a:rPr>
              <a:t>3) Washed scan</a:t>
            </a:r>
            <a:endParaRPr lang="en-US" sz="2600" dirty="0">
              <a:effectLst/>
              <a:latin typeface="Calibri" panose="020F0502020204030204" pitchFamily="34" charset="0"/>
              <a:cs typeface="Calibri" panose="020F0502020204030204" pitchFamily="34" charset="0"/>
            </a:endParaRPr>
          </a:p>
          <a:p>
            <a:r>
              <a:rPr lang="en-US" sz="2600" dirty="0">
                <a:latin typeface="Calibri" panose="020F0502020204030204" pitchFamily="34" charset="0"/>
                <a:cs typeface="Calibri" panose="020F0502020204030204" pitchFamily="34" charset="0"/>
              </a:rPr>
              <a:t>104 scans total (26 samples, 2 grain sizes per sample, two scans per grain size).</a:t>
            </a:r>
          </a:p>
          <a:p>
            <a:r>
              <a:rPr lang="en-US" sz="2600" dirty="0">
                <a:latin typeface="Calibri" panose="020F0502020204030204" pitchFamily="34" charset="0"/>
                <a:cs typeface="Calibri" panose="020F0502020204030204" pitchFamily="34" charset="0"/>
              </a:rPr>
              <a:t>Diffractograms were analyzed and quantified for mineral abundances using the Rietveld module in Rigaku PDXL (version 1.6.0.0).</a:t>
            </a:r>
          </a:p>
          <a:p>
            <a:endParaRPr lang="en-US" dirty="0"/>
          </a:p>
        </p:txBody>
      </p:sp>
      <p:pic>
        <p:nvPicPr>
          <p:cNvPr id="4" name="Picture 3">
            <a:extLst>
              <a:ext uri="{FF2B5EF4-FFF2-40B4-BE49-F238E27FC236}">
                <a16:creationId xmlns:a16="http://schemas.microsoft.com/office/drawing/2014/main" id="{761A2809-3C08-4022-9868-17E951E58781}"/>
              </a:ext>
            </a:extLst>
          </p:cNvPr>
          <p:cNvPicPr>
            <a:picLocks noChangeAspect="1"/>
          </p:cNvPicPr>
          <p:nvPr/>
        </p:nvPicPr>
        <p:blipFill rotWithShape="1">
          <a:blip r:embed="rId2"/>
          <a:srcRect t="3638" b="6256"/>
          <a:stretch/>
        </p:blipFill>
        <p:spPr>
          <a:xfrm>
            <a:off x="8550442" y="1732449"/>
            <a:ext cx="3400522" cy="3669613"/>
          </a:xfrm>
          <a:prstGeom prst="rect">
            <a:avLst/>
          </a:prstGeom>
        </p:spPr>
      </p:pic>
    </p:spTree>
    <p:extLst>
      <p:ext uri="{BB962C8B-B14F-4D97-AF65-F5344CB8AC3E}">
        <p14:creationId xmlns:p14="http://schemas.microsoft.com/office/powerpoint/2010/main" val="629220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39B6D-8EDD-4383-A876-114FC71F0EDE}"/>
              </a:ext>
            </a:extLst>
          </p:cNvPr>
          <p:cNvSpPr>
            <a:spLocks noGrp="1"/>
          </p:cNvSpPr>
          <p:nvPr>
            <p:ph type="title"/>
          </p:nvPr>
        </p:nvSpPr>
        <p:spPr>
          <a:xfrm>
            <a:off x="913795" y="282916"/>
            <a:ext cx="10353762" cy="970450"/>
          </a:xfrm>
        </p:spPr>
        <p:txBody>
          <a:bodyPr/>
          <a:lstStyle/>
          <a:p>
            <a:r>
              <a:rPr lang="en-US" dirty="0">
                <a:latin typeface="Calibri" panose="020F0502020204030204" pitchFamily="34" charset="0"/>
                <a:cs typeface="Calibri" panose="020F0502020204030204" pitchFamily="34" charset="0"/>
              </a:rPr>
              <a:t>Methods – The purpose of washed scans</a:t>
            </a:r>
          </a:p>
        </p:txBody>
      </p:sp>
      <p:sp>
        <p:nvSpPr>
          <p:cNvPr id="3" name="Content Placeholder 2">
            <a:extLst>
              <a:ext uri="{FF2B5EF4-FFF2-40B4-BE49-F238E27FC236}">
                <a16:creationId xmlns:a16="http://schemas.microsoft.com/office/drawing/2014/main" id="{1993E17F-34A6-4DBF-AD14-940F02F82B75}"/>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E2191B65-5A9F-4A33-B7CE-43DFF4418765}"/>
              </a:ext>
            </a:extLst>
          </p:cNvPr>
          <p:cNvPicPr>
            <a:picLocks noChangeAspect="1"/>
          </p:cNvPicPr>
          <p:nvPr/>
        </p:nvPicPr>
        <p:blipFill>
          <a:blip r:embed="rId2"/>
          <a:stretch>
            <a:fillRect/>
          </a:stretch>
        </p:blipFill>
        <p:spPr>
          <a:xfrm>
            <a:off x="109982" y="2523421"/>
            <a:ext cx="5980694" cy="3724979"/>
          </a:xfrm>
          <a:prstGeom prst="rect">
            <a:avLst/>
          </a:prstGeom>
        </p:spPr>
      </p:pic>
      <p:sp>
        <p:nvSpPr>
          <p:cNvPr id="10" name="TextBox 9">
            <a:extLst>
              <a:ext uri="{FF2B5EF4-FFF2-40B4-BE49-F238E27FC236}">
                <a16:creationId xmlns:a16="http://schemas.microsoft.com/office/drawing/2014/main" id="{69F93E30-DA33-4AB8-845A-5CF46CD704AD}"/>
              </a:ext>
            </a:extLst>
          </p:cNvPr>
          <p:cNvSpPr txBox="1"/>
          <p:nvPr/>
        </p:nvSpPr>
        <p:spPr>
          <a:xfrm>
            <a:off x="1493535" y="1979097"/>
            <a:ext cx="3213588" cy="523220"/>
          </a:xfrm>
          <a:prstGeom prst="rect">
            <a:avLst/>
          </a:prstGeom>
          <a:noFill/>
        </p:spPr>
        <p:txBody>
          <a:bodyPr wrap="square" rtlCol="0">
            <a:spAutoFit/>
          </a:bodyPr>
          <a:lstStyle/>
          <a:p>
            <a:pPr algn="ctr"/>
            <a:r>
              <a:rPr lang="en-US" sz="2800" dirty="0">
                <a:latin typeface="Calibri" panose="020F0502020204030204" pitchFamily="34" charset="0"/>
                <a:cs typeface="Calibri" panose="020F0502020204030204" pitchFamily="34" charset="0"/>
              </a:rPr>
              <a:t>CU-14 250-850 µm</a:t>
            </a:r>
          </a:p>
        </p:txBody>
      </p:sp>
      <p:sp>
        <p:nvSpPr>
          <p:cNvPr id="11" name="TextBox 10">
            <a:extLst>
              <a:ext uri="{FF2B5EF4-FFF2-40B4-BE49-F238E27FC236}">
                <a16:creationId xmlns:a16="http://schemas.microsoft.com/office/drawing/2014/main" id="{695EC03E-677B-4939-8C70-62FEA437B9C0}"/>
              </a:ext>
            </a:extLst>
          </p:cNvPr>
          <p:cNvSpPr txBox="1"/>
          <p:nvPr/>
        </p:nvSpPr>
        <p:spPr>
          <a:xfrm>
            <a:off x="6943719" y="2000201"/>
            <a:ext cx="4265426" cy="523220"/>
          </a:xfrm>
          <a:prstGeom prst="rect">
            <a:avLst/>
          </a:prstGeom>
          <a:noFill/>
        </p:spPr>
        <p:txBody>
          <a:bodyPr wrap="square" rtlCol="0">
            <a:spAutoFit/>
          </a:bodyPr>
          <a:lstStyle/>
          <a:p>
            <a:pPr algn="ctr"/>
            <a:r>
              <a:rPr lang="en-US" sz="2800" dirty="0">
                <a:latin typeface="Calibri" panose="020F0502020204030204" pitchFamily="34" charset="0"/>
                <a:cs typeface="Calibri" panose="020F0502020204030204" pitchFamily="34" charset="0"/>
              </a:rPr>
              <a:t>CU-14 250-850 µm washed</a:t>
            </a:r>
          </a:p>
        </p:txBody>
      </p:sp>
      <p:pic>
        <p:nvPicPr>
          <p:cNvPr id="13" name="Picture 12">
            <a:extLst>
              <a:ext uri="{FF2B5EF4-FFF2-40B4-BE49-F238E27FC236}">
                <a16:creationId xmlns:a16="http://schemas.microsoft.com/office/drawing/2014/main" id="{4404EA2C-49AA-4164-AB45-B978B3C54BB7}"/>
              </a:ext>
            </a:extLst>
          </p:cNvPr>
          <p:cNvPicPr>
            <a:picLocks noChangeAspect="1"/>
          </p:cNvPicPr>
          <p:nvPr/>
        </p:nvPicPr>
        <p:blipFill>
          <a:blip r:embed="rId3"/>
          <a:stretch>
            <a:fillRect/>
          </a:stretch>
        </p:blipFill>
        <p:spPr>
          <a:xfrm>
            <a:off x="6101326" y="2523421"/>
            <a:ext cx="5950212" cy="3721685"/>
          </a:xfrm>
          <a:prstGeom prst="rect">
            <a:avLst/>
          </a:prstGeom>
        </p:spPr>
      </p:pic>
      <p:sp>
        <p:nvSpPr>
          <p:cNvPr id="4" name="Oval 3">
            <a:extLst>
              <a:ext uri="{FF2B5EF4-FFF2-40B4-BE49-F238E27FC236}">
                <a16:creationId xmlns:a16="http://schemas.microsoft.com/office/drawing/2014/main" id="{BCBCBDEE-83E2-490C-A29C-28BC5D74F562}"/>
              </a:ext>
            </a:extLst>
          </p:cNvPr>
          <p:cNvSpPr/>
          <p:nvPr/>
        </p:nvSpPr>
        <p:spPr>
          <a:xfrm>
            <a:off x="792857" y="4990682"/>
            <a:ext cx="223143" cy="6980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57CAA44-EB8E-4026-AC78-2C1CF35D2203}"/>
              </a:ext>
            </a:extLst>
          </p:cNvPr>
          <p:cNvSpPr/>
          <p:nvPr/>
        </p:nvSpPr>
        <p:spPr>
          <a:xfrm>
            <a:off x="6773551" y="4990682"/>
            <a:ext cx="279093" cy="6980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2DCC904-7478-435A-AFAB-25638D80D534}"/>
              </a:ext>
            </a:extLst>
          </p:cNvPr>
          <p:cNvSpPr/>
          <p:nvPr/>
        </p:nvSpPr>
        <p:spPr>
          <a:xfrm>
            <a:off x="1125222" y="5041896"/>
            <a:ext cx="338936" cy="6980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B5D7117-EA4C-40DD-B4F3-90217795E09A}"/>
              </a:ext>
            </a:extLst>
          </p:cNvPr>
          <p:cNvSpPr/>
          <p:nvPr/>
        </p:nvSpPr>
        <p:spPr>
          <a:xfrm>
            <a:off x="7105916" y="5041896"/>
            <a:ext cx="423919" cy="6980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585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2D32-58EA-4361-B9CF-73E917313C1C}"/>
              </a:ext>
            </a:extLst>
          </p:cNvPr>
          <p:cNvSpPr>
            <a:spLocks noGrp="1"/>
          </p:cNvSpPr>
          <p:nvPr>
            <p:ph type="title"/>
          </p:nvPr>
        </p:nvSpPr>
        <p:spPr>
          <a:xfrm>
            <a:off x="913795" y="56147"/>
            <a:ext cx="10353762" cy="970450"/>
          </a:xfrm>
        </p:spPr>
        <p:txBody>
          <a:bodyPr/>
          <a:lstStyle/>
          <a:p>
            <a:r>
              <a:rPr lang="en-US" dirty="0">
                <a:latin typeface="Calibri" panose="020F0502020204030204" pitchFamily="34" charset="0"/>
                <a:cs typeface="Calibri" panose="020F0502020204030204" pitchFamily="34" charset="0"/>
              </a:rPr>
              <a:t>Methods – Heat treatment tests </a:t>
            </a:r>
          </a:p>
        </p:txBody>
      </p:sp>
      <p:sp>
        <p:nvSpPr>
          <p:cNvPr id="3" name="Content Placeholder 2">
            <a:extLst>
              <a:ext uri="{FF2B5EF4-FFF2-40B4-BE49-F238E27FC236}">
                <a16:creationId xmlns:a16="http://schemas.microsoft.com/office/drawing/2014/main" id="{6D458679-A00E-4595-8A2E-61241D9496E1}"/>
              </a:ext>
            </a:extLst>
          </p:cNvPr>
          <p:cNvSpPr>
            <a:spLocks noGrp="1"/>
          </p:cNvSpPr>
          <p:nvPr>
            <p:ph idx="1"/>
          </p:nvPr>
        </p:nvSpPr>
        <p:spPr>
          <a:xfrm>
            <a:off x="913795" y="1066801"/>
            <a:ext cx="10792931" cy="5598694"/>
          </a:xfrm>
        </p:spPr>
        <p:txBody>
          <a:bodyPr>
            <a:noAutofit/>
          </a:bodyPr>
          <a:lstStyle/>
          <a:p>
            <a:r>
              <a:rPr lang="en-US" sz="2400" dirty="0">
                <a:latin typeface="Calibri" panose="020F0502020204030204" pitchFamily="34" charset="0"/>
                <a:cs typeface="Calibri" panose="020F0502020204030204" pitchFamily="34" charset="0"/>
              </a:rPr>
              <a:t>Used to more precisely identify clay minerals, scans </a:t>
            </a:r>
            <a:r>
              <a:rPr lang="en-US" sz="2400" dirty="0">
                <a:effectLst/>
                <a:latin typeface="Calibri" panose="020F0502020204030204" pitchFamily="34" charset="0"/>
                <a:cs typeface="Calibri" panose="020F0502020204030204" pitchFamily="34" charset="0"/>
              </a:rPr>
              <a:t>were from 3-25° (2ϴ) at 1°/minute.</a:t>
            </a:r>
            <a:endParaRPr lang="en-US" sz="2400" dirty="0">
              <a:latin typeface="Calibri" panose="020F0502020204030204" pitchFamily="34" charset="0"/>
              <a:cs typeface="Calibri" panose="020F0502020204030204" pitchFamily="34" charset="0"/>
            </a:endParaRPr>
          </a:p>
          <a:p>
            <a:pPr marL="36900" indent="0">
              <a:buNone/>
            </a:pPr>
            <a:r>
              <a:rPr lang="en-US" sz="2400" dirty="0">
                <a:latin typeface="Calibri" panose="020F0502020204030204" pitchFamily="34" charset="0"/>
                <a:cs typeface="Calibri" panose="020F0502020204030204" pitchFamily="34" charset="0"/>
              </a:rPr>
              <a:t>1) The &lt;55 µm fraction was isolated from 12 bulk samples by placing samples in tubes filled with ethanol, shaking them, and using Stokes’ law to determine how long to sonicate the samples before pipetting off the suspended material</a:t>
            </a:r>
          </a:p>
          <a:p>
            <a:pPr marL="36900" indent="0">
              <a:buNone/>
            </a:pPr>
            <a:r>
              <a:rPr lang="en-US" sz="2400" dirty="0">
                <a:latin typeface="Calibri" panose="020F0502020204030204" pitchFamily="34" charset="0"/>
                <a:cs typeface="Calibri" panose="020F0502020204030204" pitchFamily="34" charset="0"/>
              </a:rPr>
              <a:t>2) Air dried at 18° C and mounted on a glass slide using acetone</a:t>
            </a:r>
          </a:p>
          <a:p>
            <a:pPr marL="36900" indent="0">
              <a:buNone/>
            </a:pPr>
            <a:r>
              <a:rPr lang="en-US" sz="2400" dirty="0">
                <a:latin typeface="Calibri" panose="020F0502020204030204" pitchFamily="34" charset="0"/>
                <a:cs typeface="Calibri" panose="020F0502020204030204" pitchFamily="34" charset="0"/>
              </a:rPr>
              <a:t>3) Scanned </a:t>
            </a:r>
          </a:p>
          <a:p>
            <a:pPr marL="36900" indent="0">
              <a:buNone/>
            </a:pPr>
            <a:r>
              <a:rPr lang="en-US" sz="2400" dirty="0">
                <a:latin typeface="Calibri" panose="020F0502020204030204" pitchFamily="34" charset="0"/>
                <a:cs typeface="Calibri" panose="020F0502020204030204" pitchFamily="34" charset="0"/>
              </a:rPr>
              <a:t>4) Heated to 400° C for 30 minutes</a:t>
            </a:r>
          </a:p>
          <a:p>
            <a:pPr marL="36900" indent="0">
              <a:buNone/>
            </a:pPr>
            <a:r>
              <a:rPr lang="en-US" sz="2400" dirty="0">
                <a:latin typeface="Calibri" panose="020F0502020204030204" pitchFamily="34" charset="0"/>
                <a:cs typeface="Calibri" panose="020F0502020204030204" pitchFamily="34" charset="0"/>
              </a:rPr>
              <a:t>4) Scanned</a:t>
            </a:r>
          </a:p>
          <a:p>
            <a:pPr marL="36900" indent="0">
              <a:buNone/>
            </a:pPr>
            <a:r>
              <a:rPr lang="en-US" sz="2400" dirty="0">
                <a:latin typeface="Calibri" panose="020F0502020204030204" pitchFamily="34" charset="0"/>
                <a:cs typeface="Calibri" panose="020F0502020204030204" pitchFamily="34" charset="0"/>
              </a:rPr>
              <a:t>5) Heated to 550° C for 30 minutes</a:t>
            </a:r>
          </a:p>
          <a:p>
            <a:pPr marL="36900" indent="0">
              <a:buNone/>
            </a:pPr>
            <a:r>
              <a:rPr lang="en-US" sz="2400" dirty="0">
                <a:latin typeface="Calibri" panose="020F0502020204030204" pitchFamily="34" charset="0"/>
                <a:cs typeface="Calibri" panose="020F0502020204030204" pitchFamily="34" charset="0"/>
              </a:rPr>
              <a:t>6) Scanned</a:t>
            </a:r>
          </a:p>
        </p:txBody>
      </p:sp>
      <p:pic>
        <p:nvPicPr>
          <p:cNvPr id="8194" name="Picture 2" descr="VICAIRE - Module 3 - Chapter 1">
            <a:extLst>
              <a:ext uri="{FF2B5EF4-FFF2-40B4-BE49-F238E27FC236}">
                <a16:creationId xmlns:a16="http://schemas.microsoft.com/office/drawing/2014/main" id="{827E7BD6-A11A-479C-B0DE-5510879D49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827"/>
          <a:stretch/>
        </p:blipFill>
        <p:spPr bwMode="auto">
          <a:xfrm>
            <a:off x="6618371" y="4262687"/>
            <a:ext cx="4152900" cy="15285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69B76EE-9983-4448-9B8B-973BBD8CBDEB}"/>
              </a:ext>
            </a:extLst>
          </p:cNvPr>
          <p:cNvSpPr txBox="1"/>
          <p:nvPr/>
        </p:nvSpPr>
        <p:spPr>
          <a:xfrm>
            <a:off x="6767237" y="5773578"/>
            <a:ext cx="4748463" cy="246221"/>
          </a:xfrm>
          <a:prstGeom prst="rect">
            <a:avLst/>
          </a:prstGeom>
          <a:noFill/>
        </p:spPr>
        <p:txBody>
          <a:bodyPr wrap="square" rtlCol="0">
            <a:spAutoFit/>
          </a:bodyPr>
          <a:lstStyle/>
          <a:p>
            <a:r>
              <a:rPr lang="en-US" sz="1000" dirty="0"/>
              <a:t>https://echo2.epfl.ch/VICAIRE/mod_3/chapt_1/pictures/fig1_3.jpg</a:t>
            </a:r>
          </a:p>
        </p:txBody>
      </p:sp>
    </p:spTree>
    <p:extLst>
      <p:ext uri="{BB962C8B-B14F-4D97-AF65-F5344CB8AC3E}">
        <p14:creationId xmlns:p14="http://schemas.microsoft.com/office/powerpoint/2010/main" val="2782453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7B12A-760E-48F8-A108-2A058A45013C}"/>
              </a:ext>
            </a:extLst>
          </p:cNvPr>
          <p:cNvSpPr>
            <a:spLocks noGrp="1"/>
          </p:cNvSpPr>
          <p:nvPr>
            <p:ph type="title"/>
          </p:nvPr>
        </p:nvSpPr>
        <p:spPr>
          <a:xfrm>
            <a:off x="913795" y="58678"/>
            <a:ext cx="10353762" cy="970450"/>
          </a:xfrm>
        </p:spPr>
        <p:txBody>
          <a:bodyPr/>
          <a:lstStyle/>
          <a:p>
            <a:r>
              <a:rPr lang="en-US" dirty="0">
                <a:latin typeface="Calibri" panose="020F0502020204030204" pitchFamily="34" charset="0"/>
                <a:cs typeface="Calibri" panose="020F0502020204030204" pitchFamily="34" charset="0"/>
              </a:rPr>
              <a:t>Methods – Analytical regressions</a:t>
            </a:r>
          </a:p>
        </p:txBody>
      </p:sp>
      <p:sp>
        <p:nvSpPr>
          <p:cNvPr id="3" name="Content Placeholder 2">
            <a:extLst>
              <a:ext uri="{FF2B5EF4-FFF2-40B4-BE49-F238E27FC236}">
                <a16:creationId xmlns:a16="http://schemas.microsoft.com/office/drawing/2014/main" id="{BA75F1E3-6469-4780-B9F8-9044C2DE0265}"/>
              </a:ext>
            </a:extLst>
          </p:cNvPr>
          <p:cNvSpPr>
            <a:spLocks noGrp="1"/>
          </p:cNvSpPr>
          <p:nvPr>
            <p:ph idx="1"/>
          </p:nvPr>
        </p:nvSpPr>
        <p:spPr>
          <a:xfrm>
            <a:off x="252424" y="1181272"/>
            <a:ext cx="11676501" cy="4058751"/>
          </a:xfrm>
        </p:spPr>
        <p:txBody>
          <a:bodyPr/>
          <a:lstStyle/>
          <a:p>
            <a:r>
              <a:rPr lang="en-US" sz="2600" dirty="0">
                <a:latin typeface="Calibri" panose="020F0502020204030204" pitchFamily="34" charset="0"/>
                <a:cs typeface="Calibri" panose="020F0502020204030204" pitchFamily="34" charset="0"/>
              </a:rPr>
              <a:t>Correlation coefficients and 2-tailed p values were determined in excel to compare:</a:t>
            </a:r>
          </a:p>
          <a:p>
            <a:endParaRPr lang="en-US" sz="2800" dirty="0">
              <a:latin typeface="Calibri" panose="020F0502020204030204" pitchFamily="34" charset="0"/>
              <a:cs typeface="Calibri" panose="020F0502020204030204" pitchFamily="34" charset="0"/>
            </a:endParaRPr>
          </a:p>
          <a:p>
            <a:endParaRPr lang="en-US" dirty="0"/>
          </a:p>
        </p:txBody>
      </p:sp>
      <p:sp>
        <p:nvSpPr>
          <p:cNvPr id="4" name="TextBox 3">
            <a:extLst>
              <a:ext uri="{FF2B5EF4-FFF2-40B4-BE49-F238E27FC236}">
                <a16:creationId xmlns:a16="http://schemas.microsoft.com/office/drawing/2014/main" id="{86248BB7-BA9F-4407-86D9-8406E1C568F8}"/>
              </a:ext>
            </a:extLst>
          </p:cNvPr>
          <p:cNvSpPr txBox="1"/>
          <p:nvPr/>
        </p:nvSpPr>
        <p:spPr>
          <a:xfrm>
            <a:off x="4646125" y="2023100"/>
            <a:ext cx="2899753" cy="1292662"/>
          </a:xfrm>
          <a:prstGeom prst="rect">
            <a:avLst/>
          </a:prstGeom>
          <a:noFill/>
        </p:spPr>
        <p:txBody>
          <a:bodyPr wrap="square" rtlCol="0">
            <a:spAutoFit/>
          </a:bodyPr>
          <a:lstStyle/>
          <a:p>
            <a:pPr algn="ctr"/>
            <a:r>
              <a:rPr lang="en-US" sz="2600" dirty="0">
                <a:solidFill>
                  <a:schemeClr val="tx1">
                    <a:lumMod val="85000"/>
                  </a:schemeClr>
                </a:solidFill>
                <a:latin typeface="Calibri" panose="020F0502020204030204" pitchFamily="34" charset="0"/>
                <a:cs typeface="Calibri" panose="020F0502020204030204" pitchFamily="34" charset="0"/>
              </a:rPr>
              <a:t>Stream sediment mineralogy (XRD)</a:t>
            </a:r>
          </a:p>
          <a:p>
            <a:pPr algn="ctr"/>
            <a:r>
              <a:rPr lang="en-US" sz="2600" dirty="0">
                <a:solidFill>
                  <a:schemeClr val="tx1">
                    <a:lumMod val="85000"/>
                  </a:schemeClr>
                </a:solidFill>
                <a:latin typeface="Calibri" panose="020F0502020204030204" pitchFamily="34" charset="0"/>
                <a:cs typeface="Calibri" panose="020F0502020204030204" pitchFamily="34" charset="0"/>
              </a:rPr>
              <a:t>Vs.</a:t>
            </a:r>
          </a:p>
        </p:txBody>
      </p:sp>
      <p:sp>
        <p:nvSpPr>
          <p:cNvPr id="5" name="TextBox 4">
            <a:extLst>
              <a:ext uri="{FF2B5EF4-FFF2-40B4-BE49-F238E27FC236}">
                <a16:creationId xmlns:a16="http://schemas.microsoft.com/office/drawing/2014/main" id="{B296D8B2-6773-45A9-A5D6-4886EAE4504D}"/>
              </a:ext>
            </a:extLst>
          </p:cNvPr>
          <p:cNvSpPr txBox="1"/>
          <p:nvPr/>
        </p:nvSpPr>
        <p:spPr>
          <a:xfrm>
            <a:off x="0" y="3702881"/>
            <a:ext cx="4068336" cy="892552"/>
          </a:xfrm>
          <a:prstGeom prst="rect">
            <a:avLst/>
          </a:prstGeom>
          <a:noFill/>
        </p:spPr>
        <p:txBody>
          <a:bodyPr wrap="square" rtlCol="0">
            <a:spAutoFit/>
          </a:bodyPr>
          <a:lstStyle/>
          <a:p>
            <a:pPr algn="ctr"/>
            <a:r>
              <a:rPr lang="en-US" sz="2600" dirty="0">
                <a:solidFill>
                  <a:schemeClr val="tx1">
                    <a:lumMod val="85000"/>
                  </a:schemeClr>
                </a:solidFill>
                <a:latin typeface="Calibri" panose="020F0502020204030204" pitchFamily="34" charset="0"/>
                <a:cs typeface="Calibri" panose="020F0502020204030204" pitchFamily="34" charset="0"/>
              </a:rPr>
              <a:t>Underlying bedrock </a:t>
            </a:r>
          </a:p>
          <a:p>
            <a:pPr algn="ctr"/>
            <a:r>
              <a:rPr lang="en-US" sz="2600" dirty="0">
                <a:solidFill>
                  <a:schemeClr val="tx1">
                    <a:lumMod val="85000"/>
                  </a:schemeClr>
                </a:solidFill>
                <a:latin typeface="Calibri" panose="020F0502020204030204" pitchFamily="34" charset="0"/>
                <a:cs typeface="Calibri" panose="020F0502020204030204" pitchFamily="34" charset="0"/>
              </a:rPr>
              <a:t>(Case and Holcombe, 1980)</a:t>
            </a:r>
          </a:p>
        </p:txBody>
      </p:sp>
      <p:sp>
        <p:nvSpPr>
          <p:cNvPr id="6" name="TextBox 5">
            <a:extLst>
              <a:ext uri="{FF2B5EF4-FFF2-40B4-BE49-F238E27FC236}">
                <a16:creationId xmlns:a16="http://schemas.microsoft.com/office/drawing/2014/main" id="{C5D53ED4-190A-466A-BB62-CE2D08766953}"/>
              </a:ext>
            </a:extLst>
          </p:cNvPr>
          <p:cNvSpPr txBox="1"/>
          <p:nvPr/>
        </p:nvSpPr>
        <p:spPr>
          <a:xfrm>
            <a:off x="1735520" y="5313491"/>
            <a:ext cx="4178968" cy="892552"/>
          </a:xfrm>
          <a:prstGeom prst="rect">
            <a:avLst/>
          </a:prstGeom>
          <a:noFill/>
        </p:spPr>
        <p:txBody>
          <a:bodyPr wrap="square" rtlCol="0">
            <a:spAutoFit/>
          </a:bodyPr>
          <a:lstStyle/>
          <a:p>
            <a:pPr algn="ctr"/>
            <a:r>
              <a:rPr lang="en-US" sz="2600" dirty="0">
                <a:solidFill>
                  <a:schemeClr val="tx1">
                    <a:lumMod val="85000"/>
                  </a:schemeClr>
                </a:solidFill>
                <a:latin typeface="Calibri" panose="020F0502020204030204" pitchFamily="34" charset="0"/>
                <a:cs typeface="Calibri" panose="020F0502020204030204" pitchFamily="34" charset="0"/>
              </a:rPr>
              <a:t>Stream water chemistry (Bierman et al., 2020)</a:t>
            </a:r>
          </a:p>
        </p:txBody>
      </p:sp>
      <p:sp>
        <p:nvSpPr>
          <p:cNvPr id="7" name="TextBox 6">
            <a:extLst>
              <a:ext uri="{FF2B5EF4-FFF2-40B4-BE49-F238E27FC236}">
                <a16:creationId xmlns:a16="http://schemas.microsoft.com/office/drawing/2014/main" id="{8EA57B46-9BF0-47C4-9DAD-747F9E0511E9}"/>
              </a:ext>
            </a:extLst>
          </p:cNvPr>
          <p:cNvSpPr txBox="1"/>
          <p:nvPr/>
        </p:nvSpPr>
        <p:spPr>
          <a:xfrm>
            <a:off x="6090675" y="5314617"/>
            <a:ext cx="4178968" cy="892552"/>
          </a:xfrm>
          <a:prstGeom prst="rect">
            <a:avLst/>
          </a:prstGeom>
          <a:noFill/>
        </p:spPr>
        <p:txBody>
          <a:bodyPr wrap="square" rtlCol="0">
            <a:spAutoFit/>
          </a:bodyPr>
          <a:lstStyle/>
          <a:p>
            <a:pPr algn="ctr"/>
            <a:r>
              <a:rPr lang="en-US" sz="2600" dirty="0">
                <a:solidFill>
                  <a:schemeClr val="tx1">
                    <a:lumMod val="85000"/>
                  </a:schemeClr>
                </a:solidFill>
                <a:latin typeface="Calibri" panose="020F0502020204030204" pitchFamily="34" charset="0"/>
                <a:cs typeface="Calibri" panose="020F0502020204030204" pitchFamily="34" charset="0"/>
              </a:rPr>
              <a:t>Stream sediment elemental data (XRF)</a:t>
            </a:r>
          </a:p>
        </p:txBody>
      </p:sp>
      <p:sp>
        <p:nvSpPr>
          <p:cNvPr id="8" name="TextBox 7">
            <a:extLst>
              <a:ext uri="{FF2B5EF4-FFF2-40B4-BE49-F238E27FC236}">
                <a16:creationId xmlns:a16="http://schemas.microsoft.com/office/drawing/2014/main" id="{579154C6-43C3-497C-B441-D9E64A8D0F8E}"/>
              </a:ext>
            </a:extLst>
          </p:cNvPr>
          <p:cNvSpPr txBox="1"/>
          <p:nvPr/>
        </p:nvSpPr>
        <p:spPr>
          <a:xfrm>
            <a:off x="8245210" y="3702881"/>
            <a:ext cx="3479229" cy="892552"/>
          </a:xfrm>
          <a:prstGeom prst="rect">
            <a:avLst/>
          </a:prstGeom>
          <a:noFill/>
        </p:spPr>
        <p:txBody>
          <a:bodyPr wrap="square" rtlCol="0">
            <a:spAutoFit/>
          </a:bodyPr>
          <a:lstStyle/>
          <a:p>
            <a:pPr algn="ctr"/>
            <a:r>
              <a:rPr lang="en-US" sz="2600" dirty="0">
                <a:solidFill>
                  <a:schemeClr val="tx1">
                    <a:lumMod val="85000"/>
                  </a:schemeClr>
                </a:solidFill>
                <a:latin typeface="Calibri" panose="020F0502020204030204" pitchFamily="34" charset="0"/>
                <a:cs typeface="Calibri" panose="020F0502020204030204" pitchFamily="34" charset="0"/>
              </a:rPr>
              <a:t>Weathering rates (Campbell et al., 2019)</a:t>
            </a:r>
          </a:p>
        </p:txBody>
      </p:sp>
      <p:cxnSp>
        <p:nvCxnSpPr>
          <p:cNvPr id="10" name="Straight Arrow Connector 9">
            <a:extLst>
              <a:ext uri="{FF2B5EF4-FFF2-40B4-BE49-F238E27FC236}">
                <a16:creationId xmlns:a16="http://schemas.microsoft.com/office/drawing/2014/main" id="{C3E75F02-6336-4021-9EFD-67549806BA20}"/>
              </a:ext>
            </a:extLst>
          </p:cNvPr>
          <p:cNvCxnSpPr>
            <a:cxnSpLocks/>
          </p:cNvCxnSpPr>
          <p:nvPr/>
        </p:nvCxnSpPr>
        <p:spPr>
          <a:xfrm flipH="1">
            <a:off x="3642198" y="3112628"/>
            <a:ext cx="2183878" cy="871517"/>
          </a:xfrm>
          <a:prstGeom prst="straightConnector1">
            <a:avLst/>
          </a:prstGeom>
          <a:ln w="19050">
            <a:solidFill>
              <a:schemeClr val="tx1">
                <a:lumMod val="8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46276A1-0F14-4623-89F0-12AA49691BB0}"/>
              </a:ext>
            </a:extLst>
          </p:cNvPr>
          <p:cNvCxnSpPr>
            <a:cxnSpLocks/>
          </p:cNvCxnSpPr>
          <p:nvPr/>
        </p:nvCxnSpPr>
        <p:spPr>
          <a:xfrm flipH="1">
            <a:off x="4519774" y="3308667"/>
            <a:ext cx="1394714" cy="1943176"/>
          </a:xfrm>
          <a:prstGeom prst="straightConnector1">
            <a:avLst/>
          </a:prstGeom>
          <a:ln w="19050">
            <a:solidFill>
              <a:schemeClr val="tx1">
                <a:lumMod val="8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8D76F75-7C37-4CB0-B53C-D3E78E0F3CEA}"/>
              </a:ext>
            </a:extLst>
          </p:cNvPr>
          <p:cNvCxnSpPr>
            <a:cxnSpLocks/>
          </p:cNvCxnSpPr>
          <p:nvPr/>
        </p:nvCxnSpPr>
        <p:spPr>
          <a:xfrm>
            <a:off x="6277513" y="3327582"/>
            <a:ext cx="1226366" cy="1922129"/>
          </a:xfrm>
          <a:prstGeom prst="straightConnector1">
            <a:avLst/>
          </a:prstGeom>
          <a:ln w="19050">
            <a:solidFill>
              <a:schemeClr val="tx1">
                <a:lumMod val="8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A101B17-F2BA-4146-8807-894DC694EBE0}"/>
              </a:ext>
            </a:extLst>
          </p:cNvPr>
          <p:cNvCxnSpPr>
            <a:cxnSpLocks/>
          </p:cNvCxnSpPr>
          <p:nvPr/>
        </p:nvCxnSpPr>
        <p:spPr>
          <a:xfrm>
            <a:off x="6365926" y="3112628"/>
            <a:ext cx="2173228" cy="871517"/>
          </a:xfrm>
          <a:prstGeom prst="straightConnector1">
            <a:avLst/>
          </a:prstGeom>
          <a:ln w="19050">
            <a:solidFill>
              <a:schemeClr val="tx1">
                <a:lumMod val="8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2040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CAD25-FA5C-4C31-B4A9-C9CF4DB7CF9A}"/>
              </a:ext>
            </a:extLst>
          </p:cNvPr>
          <p:cNvSpPr>
            <a:spLocks noGrp="1"/>
          </p:cNvSpPr>
          <p:nvPr>
            <p:ph type="title"/>
          </p:nvPr>
        </p:nvSpPr>
        <p:spPr>
          <a:xfrm>
            <a:off x="1855855" y="609600"/>
            <a:ext cx="8082073" cy="970450"/>
          </a:xfrm>
        </p:spPr>
        <p:txBody>
          <a:bodyPr>
            <a:normAutofit fontScale="90000"/>
          </a:bodyPr>
          <a:lstStyle/>
          <a:p>
            <a:r>
              <a:rPr lang="en-US" dirty="0"/>
              <a:t>Results – Quantification of sieved samples</a:t>
            </a:r>
          </a:p>
        </p:txBody>
      </p:sp>
      <p:sp>
        <p:nvSpPr>
          <p:cNvPr id="3" name="Content Placeholder 2">
            <a:extLst>
              <a:ext uri="{FF2B5EF4-FFF2-40B4-BE49-F238E27FC236}">
                <a16:creationId xmlns:a16="http://schemas.microsoft.com/office/drawing/2014/main" id="{5DA98013-4FEE-436F-A2E7-6FD6FC6CF99B}"/>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A2C5A752-0309-47F6-B3A0-BB81FEB4EBA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4240" y="0"/>
            <a:ext cx="10452872" cy="6858000"/>
          </a:xfrm>
          <a:prstGeom prst="rect">
            <a:avLst/>
          </a:prstGeom>
          <a:noFill/>
          <a:ln>
            <a:noFill/>
          </a:ln>
        </p:spPr>
      </p:pic>
    </p:spTree>
    <p:extLst>
      <p:ext uri="{BB962C8B-B14F-4D97-AF65-F5344CB8AC3E}">
        <p14:creationId xmlns:p14="http://schemas.microsoft.com/office/powerpoint/2010/main" val="1921364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77A88-D325-4EFB-9C6A-ADB926B3000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467B610-7864-4023-A36E-CAE97E2601A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458848B-4023-4154-8851-0FEF284C471C}"/>
              </a:ext>
            </a:extLst>
          </p:cNvPr>
          <p:cNvPicPr>
            <a:picLocks noChangeAspect="1"/>
          </p:cNvPicPr>
          <p:nvPr/>
        </p:nvPicPr>
        <p:blipFill>
          <a:blip r:embed="rId2"/>
          <a:stretch>
            <a:fillRect/>
          </a:stretch>
        </p:blipFill>
        <p:spPr>
          <a:xfrm>
            <a:off x="1035683" y="0"/>
            <a:ext cx="10135899" cy="6868345"/>
          </a:xfrm>
          <a:prstGeom prst="rect">
            <a:avLst/>
          </a:prstGeom>
        </p:spPr>
      </p:pic>
    </p:spTree>
    <p:extLst>
      <p:ext uri="{BB962C8B-B14F-4D97-AF65-F5344CB8AC3E}">
        <p14:creationId xmlns:p14="http://schemas.microsoft.com/office/powerpoint/2010/main" val="1550044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B9364-1283-49D6-A6A3-1F55437C4F7A}"/>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Results – Quantification of sieved samples</a:t>
            </a:r>
          </a:p>
        </p:txBody>
      </p:sp>
      <p:grpSp>
        <p:nvGrpSpPr>
          <p:cNvPr id="12" name="Group 11">
            <a:extLst>
              <a:ext uri="{FF2B5EF4-FFF2-40B4-BE49-F238E27FC236}">
                <a16:creationId xmlns:a16="http://schemas.microsoft.com/office/drawing/2014/main" id="{B503B155-EAFA-46B9-B1FE-E3E295E5E9CE}"/>
              </a:ext>
            </a:extLst>
          </p:cNvPr>
          <p:cNvGrpSpPr/>
          <p:nvPr/>
        </p:nvGrpSpPr>
        <p:grpSpPr>
          <a:xfrm>
            <a:off x="402375" y="2580724"/>
            <a:ext cx="11387250" cy="1696551"/>
            <a:chOff x="2441258" y="2276367"/>
            <a:chExt cx="6393180" cy="952500"/>
          </a:xfrm>
        </p:grpSpPr>
        <p:sp>
          <p:nvSpPr>
            <p:cNvPr id="11" name="Rectangle 10">
              <a:extLst>
                <a:ext uri="{FF2B5EF4-FFF2-40B4-BE49-F238E27FC236}">
                  <a16:creationId xmlns:a16="http://schemas.microsoft.com/office/drawing/2014/main" id="{23D8C394-BDAB-49A1-AB1A-3B573E7406A4}"/>
                </a:ext>
              </a:extLst>
            </p:cNvPr>
            <p:cNvSpPr/>
            <p:nvPr/>
          </p:nvSpPr>
          <p:spPr>
            <a:xfrm>
              <a:off x="2441258" y="2276367"/>
              <a:ext cx="6393180" cy="949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6116FAC-FE35-4085-8768-B4CFF6D38F98}"/>
                </a:ext>
              </a:extLst>
            </p:cNvPr>
            <p:cNvPicPr>
              <a:picLocks noChangeAspect="1"/>
            </p:cNvPicPr>
            <p:nvPr/>
          </p:nvPicPr>
          <p:blipFill>
            <a:blip r:embed="rId2"/>
            <a:stretch>
              <a:fillRect/>
            </a:stretch>
          </p:blipFill>
          <p:spPr>
            <a:xfrm>
              <a:off x="2441258" y="2276367"/>
              <a:ext cx="6393180" cy="952500"/>
            </a:xfrm>
            <a:prstGeom prst="rect">
              <a:avLst/>
            </a:prstGeom>
          </p:spPr>
        </p:pic>
      </p:grpSp>
    </p:spTree>
    <p:extLst>
      <p:ext uri="{BB962C8B-B14F-4D97-AF65-F5344CB8AC3E}">
        <p14:creationId xmlns:p14="http://schemas.microsoft.com/office/powerpoint/2010/main" val="2113998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BE28F-DBE2-435F-A0AA-52789A1DAB84}"/>
              </a:ext>
            </a:extLst>
          </p:cNvPr>
          <p:cNvSpPr>
            <a:spLocks noGrp="1"/>
          </p:cNvSpPr>
          <p:nvPr>
            <p:ph type="title"/>
          </p:nvPr>
        </p:nvSpPr>
        <p:spPr>
          <a:xfrm>
            <a:off x="913794" y="124375"/>
            <a:ext cx="10353762" cy="970450"/>
          </a:xfrm>
        </p:spPr>
        <p:txBody>
          <a:bodyPr/>
          <a:lstStyle/>
          <a:p>
            <a:r>
              <a:rPr lang="en-US" dirty="0">
                <a:latin typeface="Calibri" panose="020F0502020204030204" pitchFamily="34" charset="0"/>
                <a:cs typeface="Calibri" panose="020F0502020204030204" pitchFamily="34" charset="0"/>
              </a:rPr>
              <a:t>Results – Heat treatment tests</a:t>
            </a:r>
          </a:p>
        </p:txBody>
      </p:sp>
      <p:sp>
        <p:nvSpPr>
          <p:cNvPr id="3" name="Content Placeholder 2">
            <a:extLst>
              <a:ext uri="{FF2B5EF4-FFF2-40B4-BE49-F238E27FC236}">
                <a16:creationId xmlns:a16="http://schemas.microsoft.com/office/drawing/2014/main" id="{D90FD6A9-8FA6-4F2F-A12C-19EA039A7FBB}"/>
              </a:ext>
            </a:extLst>
          </p:cNvPr>
          <p:cNvSpPr>
            <a:spLocks noGrp="1"/>
          </p:cNvSpPr>
          <p:nvPr>
            <p:ph idx="1"/>
          </p:nvPr>
        </p:nvSpPr>
        <p:spPr>
          <a:xfrm>
            <a:off x="310767" y="1094825"/>
            <a:ext cx="11559815" cy="4058751"/>
          </a:xfrm>
        </p:spPr>
        <p:txBody>
          <a:bodyPr/>
          <a:lstStyle/>
          <a:p>
            <a:r>
              <a:rPr lang="en-US" sz="2400" dirty="0">
                <a:latin typeface="Calibri" panose="020F0502020204030204" pitchFamily="34" charset="0"/>
                <a:cs typeface="Calibri" panose="020F0502020204030204" pitchFamily="34" charset="0"/>
              </a:rPr>
              <a:t>9/12 scans yielded results.</a:t>
            </a:r>
          </a:p>
          <a:p>
            <a:r>
              <a:rPr lang="en-US" sz="2400" dirty="0">
                <a:latin typeface="Calibri" panose="020F0502020204030204" pitchFamily="34" charset="0"/>
                <a:cs typeface="Calibri" panose="020F0502020204030204" pitchFamily="34" charset="0"/>
              </a:rPr>
              <a:t>Swelling clays are present in all 9 as montmorillonite and/or vermiculite </a:t>
            </a:r>
            <a:r>
              <a:rPr lang="en-US" sz="2400" dirty="0">
                <a:effectLst/>
                <a:latin typeface="Calibri" panose="020F0502020204030204" pitchFamily="34" charset="0"/>
                <a:cs typeface="Calibri" panose="020F0502020204030204" pitchFamily="34" charset="0"/>
              </a:rPr>
              <a:t>(Brindley, 1952).</a:t>
            </a:r>
            <a:endParaRPr lang="en-US" sz="2400" dirty="0">
              <a:latin typeface="Calibri" panose="020F0502020204030204" pitchFamily="34" charset="0"/>
              <a:cs typeface="Calibri" panose="020F0502020204030204" pitchFamily="34" charset="0"/>
            </a:endParaRPr>
          </a:p>
          <a:p>
            <a:endParaRPr lang="en-US" dirty="0"/>
          </a:p>
          <a:p>
            <a:endParaRPr lang="en-US" dirty="0"/>
          </a:p>
        </p:txBody>
      </p:sp>
      <p:pic>
        <p:nvPicPr>
          <p:cNvPr id="4" name="Picture 3">
            <a:extLst>
              <a:ext uri="{FF2B5EF4-FFF2-40B4-BE49-F238E27FC236}">
                <a16:creationId xmlns:a16="http://schemas.microsoft.com/office/drawing/2014/main" id="{AB306E0E-87F0-4010-B384-3AE6198F8A8E}"/>
              </a:ext>
            </a:extLst>
          </p:cNvPr>
          <p:cNvPicPr/>
          <p:nvPr/>
        </p:nvPicPr>
        <p:blipFill rotWithShape="1">
          <a:blip r:embed="rId2">
            <a:extLst>
              <a:ext uri="{28A0092B-C50C-407E-A947-70E740481C1C}">
                <a14:useLocalDpi xmlns:a14="http://schemas.microsoft.com/office/drawing/2010/main" val="0"/>
              </a:ext>
            </a:extLst>
          </a:blip>
          <a:srcRect r="1670" b="1065"/>
          <a:stretch/>
        </p:blipFill>
        <p:spPr bwMode="auto">
          <a:xfrm>
            <a:off x="2092725" y="2189649"/>
            <a:ext cx="8006550" cy="4543976"/>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5004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CFBD50-7850-475C-9AEF-DDF1A3388615}"/>
              </a:ext>
            </a:extLst>
          </p:cNvPr>
          <p:cNvSpPr>
            <a:spLocks noGrp="1"/>
          </p:cNvSpPr>
          <p:nvPr>
            <p:ph idx="1"/>
          </p:nvPr>
        </p:nvSpPr>
        <p:spPr>
          <a:xfrm>
            <a:off x="913795" y="1568860"/>
            <a:ext cx="3951168" cy="4917733"/>
          </a:xfrm>
        </p:spPr>
        <p:txBody>
          <a:bodyPr>
            <a:normAutofit/>
          </a:bodyPr>
          <a:lstStyle/>
          <a:p>
            <a:pPr marL="36900" indent="0">
              <a:spcAft>
                <a:spcPts val="0"/>
              </a:spcAft>
              <a:buNone/>
            </a:pPr>
            <a:r>
              <a:rPr lang="en-US" sz="2400" dirty="0"/>
              <a:t>Correlations </a:t>
            </a:r>
          </a:p>
          <a:p>
            <a:pPr marL="36900" indent="0">
              <a:spcBef>
                <a:spcPts val="0"/>
              </a:spcBef>
              <a:buNone/>
            </a:pPr>
            <a:r>
              <a:rPr lang="en-US" dirty="0"/>
              <a:t>(</a:t>
            </a:r>
            <a:r>
              <a:rPr lang="en-US" dirty="0">
                <a:solidFill>
                  <a:srgbClr val="01F118"/>
                </a:solidFill>
              </a:rPr>
              <a:t>positive</a:t>
            </a:r>
            <a:r>
              <a:rPr lang="en-US" dirty="0"/>
              <a:t>, </a:t>
            </a:r>
            <a:r>
              <a:rPr lang="en-US" dirty="0">
                <a:solidFill>
                  <a:srgbClr val="FF0000"/>
                </a:solidFill>
              </a:rPr>
              <a:t>negative</a:t>
            </a:r>
            <a:r>
              <a:rPr lang="en-US" dirty="0">
                <a:solidFill>
                  <a:schemeClr val="tx1">
                    <a:lumMod val="85000"/>
                  </a:schemeClr>
                </a:solidFill>
              </a:rPr>
              <a:t>, p &lt; 0.05</a:t>
            </a:r>
            <a:r>
              <a:rPr lang="en-US" dirty="0"/>
              <a:t>)</a:t>
            </a:r>
          </a:p>
          <a:p>
            <a:pPr>
              <a:spcAft>
                <a:spcPts val="0"/>
              </a:spcAft>
            </a:pPr>
            <a:r>
              <a:rPr lang="en-US" dirty="0"/>
              <a:t>Silicic plutons:</a:t>
            </a:r>
          </a:p>
          <a:p>
            <a:pPr lvl="1"/>
            <a:r>
              <a:rPr lang="en-US" sz="2000" dirty="0">
                <a:solidFill>
                  <a:srgbClr val="01F118"/>
                </a:solidFill>
              </a:rPr>
              <a:t>feldspar, amphibole, </a:t>
            </a:r>
            <a:r>
              <a:rPr lang="en-US" sz="2000" dirty="0">
                <a:solidFill>
                  <a:srgbClr val="FF0000"/>
                </a:solidFill>
              </a:rPr>
              <a:t>quartz, calcite, mica, clay, pyroxene</a:t>
            </a:r>
            <a:endParaRPr lang="en-US" sz="2000" dirty="0"/>
          </a:p>
          <a:p>
            <a:pPr>
              <a:spcAft>
                <a:spcPts val="0"/>
              </a:spcAft>
            </a:pPr>
            <a:r>
              <a:rPr lang="en-US" dirty="0"/>
              <a:t>Mafic:</a:t>
            </a:r>
          </a:p>
          <a:p>
            <a:pPr lvl="1"/>
            <a:r>
              <a:rPr lang="en-US" sz="2000" dirty="0">
                <a:solidFill>
                  <a:srgbClr val="01F118"/>
                </a:solidFill>
                <a:effectLst/>
              </a:rPr>
              <a:t>feldspar, pyroxene, amphibole, </a:t>
            </a:r>
            <a:r>
              <a:rPr lang="en-US" sz="2000" dirty="0">
                <a:solidFill>
                  <a:srgbClr val="FF0000"/>
                </a:solidFill>
                <a:effectLst/>
              </a:rPr>
              <a:t>calcite, clay, mica</a:t>
            </a:r>
            <a:endParaRPr lang="en-US" sz="2000" dirty="0">
              <a:solidFill>
                <a:srgbClr val="01F118"/>
              </a:solidFill>
              <a:effectLst/>
            </a:endParaRPr>
          </a:p>
          <a:p>
            <a:pPr>
              <a:spcAft>
                <a:spcPts val="0"/>
              </a:spcAft>
            </a:pPr>
            <a:r>
              <a:rPr lang="en-US" dirty="0"/>
              <a:t>Metamorphic:</a:t>
            </a:r>
          </a:p>
          <a:p>
            <a:pPr lvl="1"/>
            <a:r>
              <a:rPr lang="en-US" sz="2000" dirty="0">
                <a:solidFill>
                  <a:srgbClr val="01F118"/>
                </a:solidFill>
                <a:effectLst/>
              </a:rPr>
              <a:t>quartz, mica, oxide, </a:t>
            </a:r>
            <a:r>
              <a:rPr lang="en-US" sz="2000" dirty="0">
                <a:solidFill>
                  <a:srgbClr val="FF0000"/>
                </a:solidFill>
                <a:effectLst/>
              </a:rPr>
              <a:t>feldspar</a:t>
            </a:r>
            <a:endParaRPr lang="en-US" sz="2000" dirty="0"/>
          </a:p>
          <a:p>
            <a:pPr>
              <a:spcAft>
                <a:spcPts val="0"/>
              </a:spcAft>
            </a:pPr>
            <a:r>
              <a:rPr lang="en-US" dirty="0"/>
              <a:t>Marine carbonate:</a:t>
            </a:r>
          </a:p>
          <a:p>
            <a:pPr lvl="1">
              <a:spcAft>
                <a:spcPts val="0"/>
              </a:spcAft>
            </a:pPr>
            <a:r>
              <a:rPr lang="en-US" sz="2000" dirty="0">
                <a:solidFill>
                  <a:srgbClr val="01F118"/>
                </a:solidFill>
                <a:effectLst/>
              </a:rPr>
              <a:t>clay, mica, </a:t>
            </a:r>
            <a:r>
              <a:rPr lang="en-US" sz="2000" dirty="0">
                <a:solidFill>
                  <a:srgbClr val="FF0000"/>
                </a:solidFill>
                <a:effectLst/>
              </a:rPr>
              <a:t>amphibole</a:t>
            </a:r>
          </a:p>
        </p:txBody>
      </p:sp>
      <p:sp>
        <p:nvSpPr>
          <p:cNvPr id="4" name="Rectangle 3">
            <a:extLst>
              <a:ext uri="{FF2B5EF4-FFF2-40B4-BE49-F238E27FC236}">
                <a16:creationId xmlns:a16="http://schemas.microsoft.com/office/drawing/2014/main" id="{363160E8-7A88-4F70-BD7E-6C8B95DE15E3}"/>
              </a:ext>
            </a:extLst>
          </p:cNvPr>
          <p:cNvSpPr/>
          <p:nvPr/>
        </p:nvSpPr>
        <p:spPr>
          <a:xfrm>
            <a:off x="235027" y="1493739"/>
            <a:ext cx="4718713" cy="52064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21895610-71B2-47D8-8EEC-D2F47D471638}"/>
              </a:ext>
            </a:extLst>
          </p:cNvPr>
          <p:cNvPicPr>
            <a:picLocks noChangeAspect="1"/>
          </p:cNvPicPr>
          <p:nvPr/>
        </p:nvPicPr>
        <p:blipFill>
          <a:blip r:embed="rId2"/>
          <a:stretch>
            <a:fillRect/>
          </a:stretch>
        </p:blipFill>
        <p:spPr>
          <a:xfrm>
            <a:off x="235027" y="1493739"/>
            <a:ext cx="4718713" cy="5206435"/>
          </a:xfrm>
          <a:prstGeom prst="rect">
            <a:avLst/>
          </a:prstGeom>
        </p:spPr>
      </p:pic>
      <p:sp>
        <p:nvSpPr>
          <p:cNvPr id="2" name="Title 1">
            <a:extLst>
              <a:ext uri="{FF2B5EF4-FFF2-40B4-BE49-F238E27FC236}">
                <a16:creationId xmlns:a16="http://schemas.microsoft.com/office/drawing/2014/main" id="{265F7D54-F702-4E7E-9D1D-BB1C67055220}"/>
              </a:ext>
            </a:extLst>
          </p:cNvPr>
          <p:cNvSpPr>
            <a:spLocks noGrp="1"/>
          </p:cNvSpPr>
          <p:nvPr>
            <p:ph type="title"/>
          </p:nvPr>
        </p:nvSpPr>
        <p:spPr>
          <a:xfrm>
            <a:off x="913795" y="157826"/>
            <a:ext cx="10353762" cy="970450"/>
          </a:xfrm>
        </p:spPr>
        <p:txBody>
          <a:bodyPr/>
          <a:lstStyle/>
          <a:p>
            <a:r>
              <a:rPr lang="en-US" dirty="0">
                <a:latin typeface="Calibri" panose="020F0502020204030204" pitchFamily="34" charset="0"/>
                <a:cs typeface="Calibri" panose="020F0502020204030204" pitchFamily="34" charset="0"/>
              </a:rPr>
              <a:t>Results – Bedrock vs. mineralogy</a:t>
            </a:r>
          </a:p>
        </p:txBody>
      </p:sp>
      <p:pic>
        <p:nvPicPr>
          <p:cNvPr id="29" name="Picture 28">
            <a:extLst>
              <a:ext uri="{FF2B5EF4-FFF2-40B4-BE49-F238E27FC236}">
                <a16:creationId xmlns:a16="http://schemas.microsoft.com/office/drawing/2014/main" id="{2BDD5E32-8132-4484-A229-F07BBEF1155F}"/>
              </a:ext>
            </a:extLst>
          </p:cNvPr>
          <p:cNvPicPr>
            <a:picLocks noChangeAspect="1"/>
          </p:cNvPicPr>
          <p:nvPr/>
        </p:nvPicPr>
        <p:blipFill rotWithShape="1">
          <a:blip r:embed="rId3"/>
          <a:srcRect l="1731" r="5199"/>
          <a:stretch/>
        </p:blipFill>
        <p:spPr>
          <a:xfrm>
            <a:off x="5042517" y="2140822"/>
            <a:ext cx="7076976" cy="3773808"/>
          </a:xfrm>
          <a:prstGeom prst="rect">
            <a:avLst/>
          </a:prstGeom>
        </p:spPr>
      </p:pic>
    </p:spTree>
    <p:extLst>
      <p:ext uri="{BB962C8B-B14F-4D97-AF65-F5344CB8AC3E}">
        <p14:creationId xmlns:p14="http://schemas.microsoft.com/office/powerpoint/2010/main" val="524044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9175523-FF88-44AA-9F6F-884AC40FF140}"/>
              </a:ext>
            </a:extLst>
          </p:cNvPr>
          <p:cNvSpPr/>
          <p:nvPr/>
        </p:nvSpPr>
        <p:spPr>
          <a:xfrm>
            <a:off x="1708299" y="962560"/>
            <a:ext cx="8775398" cy="57995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lumMod val="95000"/>
                </a:schemeClr>
              </a:solidFill>
            </a:endParaRPr>
          </a:p>
        </p:txBody>
      </p:sp>
      <p:pic>
        <p:nvPicPr>
          <p:cNvPr id="8" name="Picture 7">
            <a:extLst>
              <a:ext uri="{FF2B5EF4-FFF2-40B4-BE49-F238E27FC236}">
                <a16:creationId xmlns:a16="http://schemas.microsoft.com/office/drawing/2014/main" id="{1E53729F-B38B-4504-A9B9-C38772402D8F}"/>
              </a:ext>
            </a:extLst>
          </p:cNvPr>
          <p:cNvPicPr>
            <a:picLocks noChangeAspect="1"/>
          </p:cNvPicPr>
          <p:nvPr/>
        </p:nvPicPr>
        <p:blipFill>
          <a:blip r:embed="rId2"/>
          <a:stretch>
            <a:fillRect/>
          </a:stretch>
        </p:blipFill>
        <p:spPr>
          <a:xfrm rot="16200000">
            <a:off x="3200183" y="-521432"/>
            <a:ext cx="5791632" cy="8775397"/>
          </a:xfrm>
          <a:prstGeom prst="rect">
            <a:avLst/>
          </a:prstGeom>
          <a:ln>
            <a:solidFill>
              <a:schemeClr val="tx1"/>
            </a:solidFill>
          </a:ln>
        </p:spPr>
      </p:pic>
      <p:sp>
        <p:nvSpPr>
          <p:cNvPr id="2" name="Title 1">
            <a:extLst>
              <a:ext uri="{FF2B5EF4-FFF2-40B4-BE49-F238E27FC236}">
                <a16:creationId xmlns:a16="http://schemas.microsoft.com/office/drawing/2014/main" id="{52E13533-8A7B-4BB3-AE60-9DC45A6434AE}"/>
              </a:ext>
            </a:extLst>
          </p:cNvPr>
          <p:cNvSpPr>
            <a:spLocks noGrp="1"/>
          </p:cNvSpPr>
          <p:nvPr>
            <p:ph type="title"/>
          </p:nvPr>
        </p:nvSpPr>
        <p:spPr>
          <a:xfrm>
            <a:off x="913795" y="0"/>
            <a:ext cx="10353762" cy="970450"/>
          </a:xfrm>
        </p:spPr>
        <p:txBody>
          <a:bodyPr/>
          <a:lstStyle/>
          <a:p>
            <a:r>
              <a:rPr lang="en-US" dirty="0">
                <a:latin typeface="Calibri" panose="020F0502020204030204" pitchFamily="34" charset="0"/>
                <a:cs typeface="Calibri" panose="020F0502020204030204" pitchFamily="34" charset="0"/>
              </a:rPr>
              <a:t>Results – Water chemistry vs. mineralogy</a:t>
            </a:r>
          </a:p>
        </p:txBody>
      </p:sp>
      <p:sp>
        <p:nvSpPr>
          <p:cNvPr id="3" name="Content Placeholder 2">
            <a:extLst>
              <a:ext uri="{FF2B5EF4-FFF2-40B4-BE49-F238E27FC236}">
                <a16:creationId xmlns:a16="http://schemas.microsoft.com/office/drawing/2014/main" id="{DAC0E830-817E-4287-83DD-AB26C7EDED59}"/>
              </a:ext>
            </a:extLst>
          </p:cNvPr>
          <p:cNvSpPr>
            <a:spLocks noGrp="1"/>
          </p:cNvSpPr>
          <p:nvPr>
            <p:ph idx="1"/>
          </p:nvPr>
        </p:nvSpPr>
        <p:spPr/>
        <p:txBody>
          <a:bodyPr/>
          <a:lstStyle/>
          <a:p>
            <a:endParaRPr lang="en-US" dirty="0"/>
          </a:p>
          <a:p>
            <a:pPr marL="36900" indent="0">
              <a:buNone/>
            </a:pPr>
            <a:endParaRPr lang="en-US" dirty="0"/>
          </a:p>
        </p:txBody>
      </p:sp>
    </p:spTree>
    <p:extLst>
      <p:ext uri="{BB962C8B-B14F-4D97-AF65-F5344CB8AC3E}">
        <p14:creationId xmlns:p14="http://schemas.microsoft.com/office/powerpoint/2010/main" val="3067831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F2831-CA42-484C-9A77-1E804AA1C776}"/>
              </a:ext>
            </a:extLst>
          </p:cNvPr>
          <p:cNvSpPr>
            <a:spLocks noGrp="1"/>
          </p:cNvSpPr>
          <p:nvPr>
            <p:ph type="title"/>
          </p:nvPr>
        </p:nvSpPr>
        <p:spPr>
          <a:xfrm>
            <a:off x="0" y="0"/>
            <a:ext cx="12192000" cy="970450"/>
          </a:xfrm>
        </p:spPr>
        <p:txBody>
          <a:bodyPr>
            <a:normAutofit fontScale="90000"/>
          </a:bodyPr>
          <a:lstStyle/>
          <a:p>
            <a:r>
              <a:rPr lang="en-US" dirty="0">
                <a:latin typeface="Calibri" panose="020F0502020204030204" pitchFamily="34" charset="0"/>
                <a:cs typeface="Calibri" panose="020F0502020204030204" pitchFamily="34" charset="0"/>
              </a:rPr>
              <a:t>Introduction – A large, collaborative effort (15+ researchers!)</a:t>
            </a:r>
          </a:p>
        </p:txBody>
      </p:sp>
      <p:sp>
        <p:nvSpPr>
          <p:cNvPr id="3" name="Content Placeholder 2">
            <a:extLst>
              <a:ext uri="{FF2B5EF4-FFF2-40B4-BE49-F238E27FC236}">
                <a16:creationId xmlns:a16="http://schemas.microsoft.com/office/drawing/2014/main" id="{BAFE1C6C-0116-4859-8DF8-1F6DC7EFBB05}"/>
              </a:ext>
            </a:extLst>
          </p:cNvPr>
          <p:cNvSpPr>
            <a:spLocks noGrp="1"/>
          </p:cNvSpPr>
          <p:nvPr>
            <p:ph idx="1"/>
          </p:nvPr>
        </p:nvSpPr>
        <p:spPr>
          <a:xfrm>
            <a:off x="267115" y="970448"/>
            <a:ext cx="7058024" cy="5655399"/>
          </a:xfrm>
        </p:spPr>
        <p:txBody>
          <a:bodyPr>
            <a:normAutofit/>
          </a:bodyPr>
          <a:lstStyle/>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Data sources:</a:t>
            </a:r>
          </a:p>
          <a:p>
            <a:pPr lvl="1"/>
            <a:r>
              <a:rPr lang="en-US" sz="2400" baseline="30000" dirty="0">
                <a:latin typeface="Calibri" panose="020F0502020204030204" pitchFamily="34" charset="0"/>
                <a:cs typeface="Calibri" panose="020F0502020204030204" pitchFamily="34" charset="0"/>
              </a:rPr>
              <a:t>10</a:t>
            </a:r>
            <a:r>
              <a:rPr lang="en-US" sz="2400" dirty="0">
                <a:latin typeface="Calibri" panose="020F0502020204030204" pitchFamily="34" charset="0"/>
                <a:cs typeface="Calibri" panose="020F0502020204030204" pitchFamily="34" charset="0"/>
              </a:rPr>
              <a:t>Be-derived erosion rates (Campbell et al., 2019)</a:t>
            </a:r>
          </a:p>
          <a:p>
            <a:pPr lvl="1"/>
            <a:r>
              <a:rPr lang="en-US" sz="2400" dirty="0">
                <a:latin typeface="Calibri" panose="020F0502020204030204" pitchFamily="34" charset="0"/>
                <a:cs typeface="Calibri" panose="020F0502020204030204" pitchFamily="34" charset="0"/>
              </a:rPr>
              <a:t>Water chemistry (Bierman et al., 2020)</a:t>
            </a:r>
          </a:p>
          <a:p>
            <a:pPr lvl="1"/>
            <a:r>
              <a:rPr lang="en-US" sz="2400" dirty="0">
                <a:latin typeface="Calibri" panose="020F0502020204030204" pitchFamily="34" charset="0"/>
                <a:cs typeface="Calibri" panose="020F0502020204030204" pitchFamily="34" charset="0"/>
              </a:rPr>
              <a:t>Bedrock lithology (Case and Holcombe, 1980)</a:t>
            </a:r>
          </a:p>
          <a:p>
            <a:pPr lvl="1"/>
            <a:r>
              <a:rPr lang="en-US" sz="2400" dirty="0">
                <a:latin typeface="Calibri" panose="020F0502020204030204" pitchFamily="34" charset="0"/>
                <a:cs typeface="Calibri" panose="020F0502020204030204" pitchFamily="34" charset="0"/>
              </a:rPr>
              <a:t>X-ray fluorescence-derived sediment elemental composition (</a:t>
            </a:r>
            <a:r>
              <a:rPr lang="en-US" sz="2400" dirty="0">
                <a:effectLst/>
                <a:latin typeface="Calibri" panose="020F0502020204030204" pitchFamily="34" charset="0"/>
                <a:cs typeface="Calibri" panose="020F0502020204030204" pitchFamily="34" charset="0"/>
              </a:rPr>
              <a:t>personal communication, </a:t>
            </a:r>
            <a:r>
              <a:rPr lang="en-US" sz="2400" dirty="0" err="1">
                <a:effectLst/>
                <a:latin typeface="Calibri" panose="020F0502020204030204" pitchFamily="34" charset="0"/>
                <a:cs typeface="Calibri" panose="020F0502020204030204" pitchFamily="34" charset="0"/>
              </a:rPr>
              <a:t>Yoelvis</a:t>
            </a:r>
            <a:r>
              <a:rPr lang="en-US" sz="2400" dirty="0">
                <a:effectLst/>
                <a:latin typeface="Calibri" panose="020F0502020204030204" pitchFamily="34" charset="0"/>
                <a:cs typeface="Calibri" panose="020F0502020204030204" pitchFamily="34" charset="0"/>
              </a:rPr>
              <a:t> Bolanos)</a:t>
            </a:r>
          </a:p>
          <a:p>
            <a:pPr lvl="1"/>
            <a:r>
              <a:rPr lang="en-US" sz="2400" dirty="0">
                <a:effectLst/>
                <a:latin typeface="Calibri" panose="020F0502020204030204" pitchFamily="34" charset="0"/>
                <a:cs typeface="Calibri" panose="020F0502020204030204" pitchFamily="34" charset="0"/>
              </a:rPr>
              <a:t>X-ray powder diffraction-derived sediment mineralogic composition (this study)</a:t>
            </a:r>
            <a:endParaRPr lang="en-US" sz="2400" dirty="0">
              <a:latin typeface="Calibri" panose="020F0502020204030204" pitchFamily="34" charset="0"/>
              <a:cs typeface="Calibri" panose="020F0502020204030204" pitchFamily="34" charset="0"/>
            </a:endParaRPr>
          </a:p>
          <a:p>
            <a:endParaRPr lang="en-US" dirty="0"/>
          </a:p>
        </p:txBody>
      </p:sp>
      <p:pic>
        <p:nvPicPr>
          <p:cNvPr id="2052" name="Picture 4">
            <a:extLst>
              <a:ext uri="{FF2B5EF4-FFF2-40B4-BE49-F238E27FC236}">
                <a16:creationId xmlns:a16="http://schemas.microsoft.com/office/drawing/2014/main" id="{BB2407E1-9E69-4116-91C0-C69BF94AC0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257" y="3050414"/>
            <a:ext cx="4851628" cy="323791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07365C7F-B47F-4C25-B26D-0574D119010C}"/>
              </a:ext>
            </a:extLst>
          </p:cNvPr>
          <p:cNvSpPr txBox="1">
            <a:spLocks/>
          </p:cNvSpPr>
          <p:nvPr/>
        </p:nvSpPr>
        <p:spPr>
          <a:xfrm>
            <a:off x="267115" y="970448"/>
            <a:ext cx="11094009" cy="5655399"/>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sz="2400" dirty="0">
                <a:latin typeface="Calibri" panose="020F0502020204030204" pitchFamily="34" charset="0"/>
                <a:cs typeface="Calibri" panose="020F0502020204030204" pitchFamily="34" charset="0"/>
              </a:rPr>
              <a:t>The big goal: quantify the landscape-effects of the transition from Soviet-era industrial agriculture to soil conservation efforts and organic agriculture.</a:t>
            </a:r>
          </a:p>
        </p:txBody>
      </p:sp>
    </p:spTree>
    <p:extLst>
      <p:ext uri="{BB962C8B-B14F-4D97-AF65-F5344CB8AC3E}">
        <p14:creationId xmlns:p14="http://schemas.microsoft.com/office/powerpoint/2010/main" val="3033575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A2353-5538-4E01-B52F-ABCD72C07BE7}"/>
              </a:ext>
            </a:extLst>
          </p:cNvPr>
          <p:cNvSpPr>
            <a:spLocks noGrp="1"/>
          </p:cNvSpPr>
          <p:nvPr>
            <p:ph type="title"/>
          </p:nvPr>
        </p:nvSpPr>
        <p:spPr>
          <a:xfrm>
            <a:off x="716571" y="96350"/>
            <a:ext cx="10748210" cy="970450"/>
          </a:xfrm>
        </p:spPr>
        <p:txBody>
          <a:bodyPr>
            <a:normAutofit/>
          </a:bodyPr>
          <a:lstStyle/>
          <a:p>
            <a:r>
              <a:rPr lang="en-US" dirty="0">
                <a:latin typeface="Calibri" panose="020F0502020204030204" pitchFamily="34" charset="0"/>
                <a:cs typeface="Calibri" panose="020F0502020204030204" pitchFamily="34" charset="0"/>
              </a:rPr>
              <a:t>Results – Elemental composition vs. mineralogy</a:t>
            </a:r>
          </a:p>
        </p:txBody>
      </p:sp>
      <p:sp>
        <p:nvSpPr>
          <p:cNvPr id="3" name="Content Placeholder 2">
            <a:extLst>
              <a:ext uri="{FF2B5EF4-FFF2-40B4-BE49-F238E27FC236}">
                <a16:creationId xmlns:a16="http://schemas.microsoft.com/office/drawing/2014/main" id="{33112383-9D5F-4784-8D46-E6B30410613A}"/>
              </a:ext>
            </a:extLst>
          </p:cNvPr>
          <p:cNvSpPr>
            <a:spLocks noGrp="1"/>
          </p:cNvSpPr>
          <p:nvPr>
            <p:ph idx="1"/>
          </p:nvPr>
        </p:nvSpPr>
        <p:spPr>
          <a:xfrm>
            <a:off x="913795" y="1229139"/>
            <a:ext cx="10353762" cy="4399722"/>
          </a:xfrm>
        </p:spPr>
        <p:txBody>
          <a:bodyPr>
            <a:normAutofit/>
          </a:bodyPr>
          <a:lstStyle/>
          <a:p>
            <a:pPr marL="36900" indent="0">
              <a:buNone/>
            </a:pPr>
            <a:r>
              <a:rPr lang="en-US" sz="2800" dirty="0">
                <a:latin typeface="Calibri" panose="020F0502020204030204" pitchFamily="34" charset="0"/>
                <a:cs typeface="Calibri" panose="020F0502020204030204" pitchFamily="34" charset="0"/>
              </a:rPr>
              <a:t>Correlations are generally weak (average coefficient of 0.22).</a:t>
            </a:r>
          </a:p>
          <a:p>
            <a:pPr marL="36900" indent="0">
              <a:buNone/>
            </a:pPr>
            <a:r>
              <a:rPr lang="en-US" sz="2800" dirty="0">
                <a:latin typeface="Calibri" panose="020F0502020204030204" pitchFamily="34" charset="0"/>
                <a:cs typeface="Calibri" panose="020F0502020204030204" pitchFamily="34" charset="0"/>
              </a:rPr>
              <a:t>Notable positive correlations (p &lt; 0.05):</a:t>
            </a:r>
          </a:p>
          <a:p>
            <a:r>
              <a:rPr lang="en-US" sz="2800" dirty="0">
                <a:latin typeface="Calibri" panose="020F0502020204030204" pitchFamily="34" charset="0"/>
                <a:cs typeface="Calibri" panose="020F0502020204030204" pitchFamily="34" charset="0"/>
              </a:rPr>
              <a:t>Ca with calcite</a:t>
            </a:r>
          </a:p>
          <a:p>
            <a:r>
              <a:rPr lang="en-US" sz="2800" dirty="0">
                <a:latin typeface="Calibri" panose="020F0502020204030204" pitchFamily="34" charset="0"/>
                <a:cs typeface="Calibri" panose="020F0502020204030204" pitchFamily="34" charset="0"/>
              </a:rPr>
              <a:t>Na with feldspar</a:t>
            </a:r>
          </a:p>
          <a:p>
            <a:r>
              <a:rPr lang="en-US" sz="2800" dirty="0">
                <a:latin typeface="Calibri" panose="020F0502020204030204" pitchFamily="34" charset="0"/>
                <a:cs typeface="Calibri" panose="020F0502020204030204" pitchFamily="34" charset="0"/>
              </a:rPr>
              <a:t>Fe with amphibole</a:t>
            </a:r>
          </a:p>
        </p:txBody>
      </p:sp>
      <p:pic>
        <p:nvPicPr>
          <p:cNvPr id="5" name="Picture 4">
            <a:extLst>
              <a:ext uri="{FF2B5EF4-FFF2-40B4-BE49-F238E27FC236}">
                <a16:creationId xmlns:a16="http://schemas.microsoft.com/office/drawing/2014/main" id="{B8BBBD99-199B-4B93-9EDD-F9860B18CC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2795" y="2584173"/>
            <a:ext cx="5945410" cy="3960471"/>
          </a:xfrm>
          <a:prstGeom prst="rect">
            <a:avLst/>
          </a:prstGeom>
        </p:spPr>
      </p:pic>
    </p:spTree>
    <p:extLst>
      <p:ext uri="{BB962C8B-B14F-4D97-AF65-F5344CB8AC3E}">
        <p14:creationId xmlns:p14="http://schemas.microsoft.com/office/powerpoint/2010/main" val="3564569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397D02F-F8A0-43DF-9903-1CD4CCD241BA}"/>
              </a:ext>
            </a:extLst>
          </p:cNvPr>
          <p:cNvSpPr/>
          <p:nvPr/>
        </p:nvSpPr>
        <p:spPr>
          <a:xfrm>
            <a:off x="1520389" y="841636"/>
            <a:ext cx="5428708" cy="58120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04665B-374B-4803-A607-FCB6929A89B7}"/>
              </a:ext>
            </a:extLst>
          </p:cNvPr>
          <p:cNvSpPr>
            <a:spLocks noGrp="1"/>
          </p:cNvSpPr>
          <p:nvPr>
            <p:ph type="title"/>
          </p:nvPr>
        </p:nvSpPr>
        <p:spPr>
          <a:xfrm>
            <a:off x="919119" y="0"/>
            <a:ext cx="10353762" cy="970450"/>
          </a:xfrm>
        </p:spPr>
        <p:txBody>
          <a:bodyPr/>
          <a:lstStyle/>
          <a:p>
            <a:r>
              <a:rPr lang="en-US" dirty="0">
                <a:latin typeface="Calibri" panose="020F0502020204030204" pitchFamily="34" charset="0"/>
                <a:cs typeface="Calibri" panose="020F0502020204030204" pitchFamily="34" charset="0"/>
              </a:rPr>
              <a:t>Results – Weathering vs. mineralogy</a:t>
            </a:r>
          </a:p>
        </p:txBody>
      </p:sp>
      <p:sp>
        <p:nvSpPr>
          <p:cNvPr id="3" name="Content Placeholder 2">
            <a:extLst>
              <a:ext uri="{FF2B5EF4-FFF2-40B4-BE49-F238E27FC236}">
                <a16:creationId xmlns:a16="http://schemas.microsoft.com/office/drawing/2014/main" id="{A61A0864-E1A7-4A27-82DF-4293BAE74B34}"/>
              </a:ext>
            </a:extLst>
          </p:cNvPr>
          <p:cNvSpPr>
            <a:spLocks noGrp="1"/>
          </p:cNvSpPr>
          <p:nvPr>
            <p:ph idx="1"/>
          </p:nvPr>
        </p:nvSpPr>
        <p:spPr>
          <a:xfrm>
            <a:off x="7134395" y="2030748"/>
            <a:ext cx="3655014" cy="4058751"/>
          </a:xfrm>
        </p:spPr>
        <p:txBody>
          <a:bodyPr>
            <a:normAutofit/>
          </a:bodyPr>
          <a:lstStyle/>
          <a:p>
            <a:pPr marL="36900" indent="0">
              <a:buNone/>
            </a:pPr>
            <a:r>
              <a:rPr lang="en-US" sz="2800" dirty="0">
                <a:effectLst/>
                <a:latin typeface="Calibri" panose="020F0502020204030204" pitchFamily="34" charset="0"/>
                <a:cs typeface="Calibri" panose="020F0502020204030204" pitchFamily="34" charset="0"/>
              </a:rPr>
              <a:t>Related: quartz is positively correlated with mean basin slope (p values: 0.036 in the fine fraction, 0.055 in the coarse fraction).</a:t>
            </a:r>
            <a:endParaRPr lang="en-US" sz="28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BB181C0-65C7-4EA9-B69D-8E42FBAEA2D6}"/>
              </a:ext>
            </a:extLst>
          </p:cNvPr>
          <p:cNvPicPr>
            <a:picLocks noChangeAspect="1"/>
          </p:cNvPicPr>
          <p:nvPr/>
        </p:nvPicPr>
        <p:blipFill>
          <a:blip r:embed="rId2"/>
          <a:stretch>
            <a:fillRect/>
          </a:stretch>
        </p:blipFill>
        <p:spPr>
          <a:xfrm>
            <a:off x="1511391" y="841637"/>
            <a:ext cx="5437706" cy="5812016"/>
          </a:xfrm>
          <a:prstGeom prst="rect">
            <a:avLst/>
          </a:prstGeom>
        </p:spPr>
      </p:pic>
    </p:spTree>
    <p:extLst>
      <p:ext uri="{BB962C8B-B14F-4D97-AF65-F5344CB8AC3E}">
        <p14:creationId xmlns:p14="http://schemas.microsoft.com/office/powerpoint/2010/main" val="2805690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C7487-052B-4C48-A364-5FEDF344E20A}"/>
              </a:ext>
            </a:extLst>
          </p:cNvPr>
          <p:cNvSpPr>
            <a:spLocks noGrp="1"/>
          </p:cNvSpPr>
          <p:nvPr>
            <p:ph type="title"/>
          </p:nvPr>
        </p:nvSpPr>
        <p:spPr>
          <a:xfrm>
            <a:off x="336487" y="0"/>
            <a:ext cx="11508377" cy="970450"/>
          </a:xfrm>
        </p:spPr>
        <p:txBody>
          <a:bodyPr>
            <a:normAutofit/>
          </a:bodyPr>
          <a:lstStyle/>
          <a:p>
            <a:r>
              <a:rPr lang="en-US" dirty="0">
                <a:latin typeface="Calibri" panose="020F0502020204030204" pitchFamily="34" charset="0"/>
                <a:cs typeface="Calibri" panose="020F0502020204030204" pitchFamily="34" charset="0"/>
              </a:rPr>
              <a:t>Discussion – Stream sediment indicates lithology?</a:t>
            </a:r>
          </a:p>
        </p:txBody>
      </p:sp>
      <p:sp>
        <p:nvSpPr>
          <p:cNvPr id="3" name="Content Placeholder 2">
            <a:extLst>
              <a:ext uri="{FF2B5EF4-FFF2-40B4-BE49-F238E27FC236}">
                <a16:creationId xmlns:a16="http://schemas.microsoft.com/office/drawing/2014/main" id="{77DC3CA3-9A49-4697-B58E-1474BF42B78D}"/>
              </a:ext>
            </a:extLst>
          </p:cNvPr>
          <p:cNvSpPr>
            <a:spLocks noGrp="1"/>
          </p:cNvSpPr>
          <p:nvPr>
            <p:ph idx="1"/>
          </p:nvPr>
        </p:nvSpPr>
        <p:spPr>
          <a:xfrm>
            <a:off x="715010" y="1189111"/>
            <a:ext cx="10973407" cy="5301141"/>
          </a:xfrm>
        </p:spPr>
        <p:txBody>
          <a:bodyPr/>
          <a:lstStyle/>
          <a:p>
            <a:r>
              <a:rPr lang="en-US" sz="2400" dirty="0">
                <a:latin typeface="Calibri" panose="020F0502020204030204" pitchFamily="34" charset="0"/>
                <a:cs typeface="Calibri" panose="020F0502020204030204" pitchFamily="34" charset="0"/>
              </a:rPr>
              <a:t>Quartz is more present than mapping suggests.</a:t>
            </a:r>
          </a:p>
          <a:p>
            <a:r>
              <a:rPr lang="en-US" sz="2400" dirty="0">
                <a:latin typeface="Calibri" panose="020F0502020204030204" pitchFamily="34" charset="0"/>
                <a:cs typeface="Calibri" panose="020F0502020204030204" pitchFamily="34" charset="0"/>
              </a:rPr>
              <a:t>Correlations are too weak to quantify bedrock from stream sediment mineralogy.</a:t>
            </a:r>
          </a:p>
          <a:p>
            <a:r>
              <a:rPr lang="en-US" sz="2400" dirty="0">
                <a:latin typeface="Calibri" panose="020F0502020204030204" pitchFamily="34" charset="0"/>
                <a:cs typeface="Calibri" panose="020F0502020204030204" pitchFamily="34" charset="0"/>
              </a:rPr>
              <a:t>There are significant compositional variations across grain sizes.</a:t>
            </a:r>
          </a:p>
          <a:p>
            <a:r>
              <a:rPr lang="en-US" sz="2400" dirty="0">
                <a:latin typeface="Calibri" panose="020F0502020204030204" pitchFamily="34" charset="0"/>
                <a:cs typeface="Calibri" panose="020F0502020204030204" pitchFamily="34" charset="0"/>
              </a:rPr>
              <a:t>Variable weathering rates of different lithologic units likely play a role (</a:t>
            </a:r>
            <a:r>
              <a:rPr lang="en-US" sz="2400" dirty="0" err="1">
                <a:latin typeface="Calibri" panose="020F0502020204030204" pitchFamily="34" charset="0"/>
                <a:cs typeface="Calibri" panose="020F0502020204030204" pitchFamily="34" charset="0"/>
              </a:rPr>
              <a:t>Palomares</a:t>
            </a:r>
            <a:r>
              <a:rPr lang="en-US" sz="2400" dirty="0">
                <a:latin typeface="Calibri" panose="020F0502020204030204" pitchFamily="34" charset="0"/>
                <a:cs typeface="Calibri" panose="020F0502020204030204" pitchFamily="34" charset="0"/>
              </a:rPr>
              <a:t> and </a:t>
            </a:r>
            <a:r>
              <a:rPr lang="en-US" sz="2400" dirty="0" err="1">
                <a:latin typeface="Calibri" panose="020F0502020204030204" pitchFamily="34" charset="0"/>
                <a:cs typeface="Calibri" panose="020F0502020204030204" pitchFamily="34" charset="0"/>
              </a:rPr>
              <a:t>Arribas</a:t>
            </a:r>
            <a:r>
              <a:rPr lang="en-US" sz="2400" dirty="0">
                <a:latin typeface="Calibri" panose="020F0502020204030204" pitchFamily="34" charset="0"/>
                <a:cs typeface="Calibri" panose="020F0502020204030204" pitchFamily="34" charset="0"/>
              </a:rPr>
              <a:t>, 1993).</a:t>
            </a:r>
          </a:p>
          <a:p>
            <a:r>
              <a:rPr lang="en-US" sz="2400" dirty="0">
                <a:latin typeface="Calibri" panose="020F0502020204030204" pitchFamily="34" charset="0"/>
                <a:cs typeface="Calibri" panose="020F0502020204030204" pitchFamily="34" charset="0"/>
              </a:rPr>
              <a:t>Indicators:</a:t>
            </a:r>
          </a:p>
          <a:p>
            <a:pPr lvl="1"/>
            <a:r>
              <a:rPr lang="en-US" sz="2400" dirty="0">
                <a:latin typeface="Calibri" panose="020F0502020204030204" pitchFamily="34" charset="0"/>
                <a:cs typeface="Calibri" panose="020F0502020204030204" pitchFamily="34" charset="0"/>
              </a:rPr>
              <a:t>feldspar and amphibole indicate igneous</a:t>
            </a:r>
          </a:p>
          <a:p>
            <a:pPr lvl="1"/>
            <a:r>
              <a:rPr lang="en-US" sz="2400" dirty="0">
                <a:latin typeface="Calibri" panose="020F0502020204030204" pitchFamily="34" charset="0"/>
                <a:cs typeface="Calibri" panose="020F0502020204030204" pitchFamily="34" charset="0"/>
              </a:rPr>
              <a:t>quartz and oxide indicate metamorphic</a:t>
            </a:r>
          </a:p>
          <a:p>
            <a:pPr lvl="1"/>
            <a:r>
              <a:rPr lang="en-US" sz="2400" dirty="0">
                <a:latin typeface="Calibri" panose="020F0502020204030204" pitchFamily="34" charset="0"/>
                <a:cs typeface="Calibri" panose="020F0502020204030204" pitchFamily="34" charset="0"/>
              </a:rPr>
              <a:t>clay indicates marine carbonate</a:t>
            </a:r>
          </a:p>
          <a:p>
            <a:pPr lvl="1"/>
            <a:endParaRPr lang="en-US" dirty="0"/>
          </a:p>
          <a:p>
            <a:pPr lvl="1"/>
            <a:endParaRPr lang="en-US" dirty="0"/>
          </a:p>
        </p:txBody>
      </p:sp>
      <p:pic>
        <p:nvPicPr>
          <p:cNvPr id="5122" name="Picture 2">
            <a:extLst>
              <a:ext uri="{FF2B5EF4-FFF2-40B4-BE49-F238E27FC236}">
                <a16:creationId xmlns:a16="http://schemas.microsoft.com/office/drawing/2014/main" id="{F3231CDA-C1B1-4476-9FAF-DE2E5E0F4C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4259" y="3273153"/>
            <a:ext cx="5151253" cy="343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591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F2862-7D18-472A-8802-4B9C8EE942AB}"/>
              </a:ext>
            </a:extLst>
          </p:cNvPr>
          <p:cNvSpPr>
            <a:spLocks noGrp="1"/>
          </p:cNvSpPr>
          <p:nvPr>
            <p:ph type="title"/>
          </p:nvPr>
        </p:nvSpPr>
        <p:spPr>
          <a:xfrm>
            <a:off x="919119" y="0"/>
            <a:ext cx="10353762" cy="970450"/>
          </a:xfrm>
        </p:spPr>
        <p:txBody>
          <a:bodyPr>
            <a:normAutofit/>
          </a:bodyPr>
          <a:lstStyle/>
          <a:p>
            <a:r>
              <a:rPr lang="en-US" dirty="0">
                <a:latin typeface="Calibri" panose="020F0502020204030204" pitchFamily="34" charset="0"/>
                <a:cs typeface="Calibri" panose="020F0502020204030204" pitchFamily="34" charset="0"/>
              </a:rPr>
              <a:t>Discussion – A transport limited environment</a:t>
            </a:r>
          </a:p>
        </p:txBody>
      </p:sp>
      <p:sp>
        <p:nvSpPr>
          <p:cNvPr id="3" name="Content Placeholder 2">
            <a:extLst>
              <a:ext uri="{FF2B5EF4-FFF2-40B4-BE49-F238E27FC236}">
                <a16:creationId xmlns:a16="http://schemas.microsoft.com/office/drawing/2014/main" id="{D8D35541-5F1F-4748-A14F-185C48E9D86E}"/>
              </a:ext>
            </a:extLst>
          </p:cNvPr>
          <p:cNvSpPr>
            <a:spLocks noGrp="1"/>
          </p:cNvSpPr>
          <p:nvPr>
            <p:ph idx="1"/>
          </p:nvPr>
        </p:nvSpPr>
        <p:spPr>
          <a:xfrm>
            <a:off x="675315" y="1044597"/>
            <a:ext cx="8567144" cy="5813403"/>
          </a:xfrm>
        </p:spPr>
        <p:txBody>
          <a:bodyPr>
            <a:normAutofit/>
          </a:bodyPr>
          <a:lstStyle/>
          <a:p>
            <a:r>
              <a:rPr lang="en-US" sz="2400" dirty="0">
                <a:latin typeface="Calibri" panose="020F0502020204030204" pitchFamily="34" charset="0"/>
                <a:cs typeface="Calibri" panose="020F0502020204030204" pitchFamily="34" charset="0"/>
              </a:rPr>
              <a:t>The presence of swelling clays indicates significant weathering (Reynolds, 1971; Liu et al., 2009).</a:t>
            </a:r>
          </a:p>
          <a:p>
            <a:r>
              <a:rPr lang="en-US" sz="2400" dirty="0">
                <a:latin typeface="Calibri" panose="020F0502020204030204" pitchFamily="34" charset="0"/>
                <a:cs typeface="Calibri" panose="020F0502020204030204" pitchFamily="34" charset="0"/>
              </a:rPr>
              <a:t>Quartz correlations suggest a transport-limited stream system:</a:t>
            </a:r>
          </a:p>
          <a:p>
            <a:pPr lvl="1"/>
            <a:r>
              <a:rPr lang="en-US" sz="2400" dirty="0">
                <a:latin typeface="Calibri" panose="020F0502020204030204" pitchFamily="34" charset="0"/>
                <a:cs typeface="Calibri" panose="020F0502020204030204" pitchFamily="34" charset="0"/>
              </a:rPr>
              <a:t>No correlation between quartz and weathering</a:t>
            </a:r>
          </a:p>
          <a:p>
            <a:pPr lvl="1"/>
            <a:r>
              <a:rPr lang="en-US" sz="2400" dirty="0">
                <a:latin typeface="Calibri" panose="020F0502020204030204" pitchFamily="34" charset="0"/>
                <a:cs typeface="Calibri" panose="020F0502020204030204" pitchFamily="34" charset="0"/>
              </a:rPr>
              <a:t>Positive correlation between quartz and slope</a:t>
            </a:r>
          </a:p>
          <a:p>
            <a:r>
              <a:rPr lang="en-US" sz="2400" dirty="0">
                <a:latin typeface="Calibri" panose="020F0502020204030204" pitchFamily="34" charset="0"/>
                <a:cs typeface="Calibri" panose="020F0502020204030204" pitchFamily="34" charset="0"/>
              </a:rPr>
              <a:t>The following minerals are indicative of weathering rates:</a:t>
            </a:r>
          </a:p>
          <a:p>
            <a:pPr lvl="1"/>
            <a:r>
              <a:rPr lang="en-US" sz="2400" dirty="0">
                <a:latin typeface="Calibri" panose="020F0502020204030204" pitchFamily="34" charset="0"/>
                <a:cs typeface="Calibri" panose="020F0502020204030204" pitchFamily="34" charset="0"/>
              </a:rPr>
              <a:t>calcite –  erosion (negative correlation)</a:t>
            </a:r>
          </a:p>
          <a:p>
            <a:pPr lvl="1"/>
            <a:r>
              <a:rPr lang="en-US" sz="2400" dirty="0">
                <a:latin typeface="Calibri" panose="020F0502020204030204" pitchFamily="34" charset="0"/>
                <a:cs typeface="Calibri" panose="020F0502020204030204" pitchFamily="34" charset="0"/>
              </a:rPr>
              <a:t>clay – erosion and chemical weathering (negative correlations)</a:t>
            </a:r>
          </a:p>
          <a:p>
            <a:pPr lvl="1"/>
            <a:r>
              <a:rPr lang="en-US" sz="2400" dirty="0">
                <a:latin typeface="Calibri" panose="020F0502020204030204" pitchFamily="34" charset="0"/>
                <a:cs typeface="Calibri" panose="020F0502020204030204" pitchFamily="34" charset="0"/>
              </a:rPr>
              <a:t>amphibole – erosion (positive correlation)</a:t>
            </a:r>
          </a:p>
          <a:p>
            <a:pPr lvl="1"/>
            <a:r>
              <a:rPr lang="en-US" sz="2400" dirty="0">
                <a:latin typeface="Calibri" panose="020F0502020204030204" pitchFamily="34" charset="0"/>
                <a:cs typeface="Calibri" panose="020F0502020204030204" pitchFamily="34" charset="0"/>
              </a:rPr>
              <a:t>feldspar – erosion (positive correlation)</a:t>
            </a:r>
          </a:p>
          <a:p>
            <a:pPr marL="36900" indent="0">
              <a:buNone/>
            </a:pPr>
            <a:endParaRPr lang="en-US" dirty="0"/>
          </a:p>
          <a:p>
            <a:endParaRPr lang="en-US" dirty="0"/>
          </a:p>
        </p:txBody>
      </p:sp>
      <p:pic>
        <p:nvPicPr>
          <p:cNvPr id="4" name="Picture 3">
            <a:extLst>
              <a:ext uri="{FF2B5EF4-FFF2-40B4-BE49-F238E27FC236}">
                <a16:creationId xmlns:a16="http://schemas.microsoft.com/office/drawing/2014/main" id="{3D0FC876-5A5E-4D0E-9BF3-5CD30F1D033B}"/>
              </a:ext>
            </a:extLst>
          </p:cNvPr>
          <p:cNvPicPr>
            <a:picLocks noChangeAspect="1"/>
          </p:cNvPicPr>
          <p:nvPr/>
        </p:nvPicPr>
        <p:blipFill>
          <a:blip r:embed="rId2"/>
          <a:stretch>
            <a:fillRect/>
          </a:stretch>
        </p:blipFill>
        <p:spPr>
          <a:xfrm>
            <a:off x="9242459" y="1446885"/>
            <a:ext cx="2809057" cy="4975476"/>
          </a:xfrm>
          <a:prstGeom prst="rect">
            <a:avLst/>
          </a:prstGeom>
          <a:ln>
            <a:solidFill>
              <a:schemeClr val="tx1"/>
            </a:solidFill>
          </a:ln>
        </p:spPr>
      </p:pic>
      <p:sp>
        <p:nvSpPr>
          <p:cNvPr id="6" name="TextBox 5">
            <a:extLst>
              <a:ext uri="{FF2B5EF4-FFF2-40B4-BE49-F238E27FC236}">
                <a16:creationId xmlns:a16="http://schemas.microsoft.com/office/drawing/2014/main" id="{45D96092-7EDE-4317-9CB8-467BBC3076A1}"/>
              </a:ext>
            </a:extLst>
          </p:cNvPr>
          <p:cNvSpPr txBox="1"/>
          <p:nvPr/>
        </p:nvSpPr>
        <p:spPr>
          <a:xfrm>
            <a:off x="9547386" y="6422361"/>
            <a:ext cx="2644614" cy="415498"/>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Figure 4, adapted from: Bierman et al, (2020), data are from Rad et al. (2013</a:t>
            </a:r>
            <a:r>
              <a:rPr lang="en-US" sz="1050" dirty="0"/>
              <a:t>)</a:t>
            </a:r>
          </a:p>
        </p:txBody>
      </p:sp>
    </p:spTree>
    <p:extLst>
      <p:ext uri="{BB962C8B-B14F-4D97-AF65-F5344CB8AC3E}">
        <p14:creationId xmlns:p14="http://schemas.microsoft.com/office/powerpoint/2010/main" val="752210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C2155-666F-4CAD-9580-7174A5B5C5D1}"/>
              </a:ext>
            </a:extLst>
          </p:cNvPr>
          <p:cNvSpPr>
            <a:spLocks noGrp="1"/>
          </p:cNvSpPr>
          <p:nvPr>
            <p:ph type="title"/>
          </p:nvPr>
        </p:nvSpPr>
        <p:spPr>
          <a:xfrm>
            <a:off x="913795" y="0"/>
            <a:ext cx="10353762" cy="970450"/>
          </a:xfrm>
        </p:spPr>
        <p:txBody>
          <a:bodyPr/>
          <a:lstStyle/>
          <a:p>
            <a:r>
              <a:rPr lang="en-US" dirty="0">
                <a:latin typeface="Calibri" panose="020F0502020204030204" pitchFamily="34" charset="0"/>
                <a:cs typeface="Calibri" panose="020F0502020204030204" pitchFamily="34" charset="0"/>
              </a:rPr>
              <a:t>Discussion – Water quality markers</a:t>
            </a:r>
          </a:p>
        </p:txBody>
      </p:sp>
      <p:sp>
        <p:nvSpPr>
          <p:cNvPr id="3" name="Content Placeholder 2">
            <a:extLst>
              <a:ext uri="{FF2B5EF4-FFF2-40B4-BE49-F238E27FC236}">
                <a16:creationId xmlns:a16="http://schemas.microsoft.com/office/drawing/2014/main" id="{19550DB9-A2E3-4D99-8AA9-DCFFDB0764B4}"/>
              </a:ext>
            </a:extLst>
          </p:cNvPr>
          <p:cNvSpPr>
            <a:spLocks noGrp="1"/>
          </p:cNvSpPr>
          <p:nvPr>
            <p:ph idx="1"/>
          </p:nvPr>
        </p:nvSpPr>
        <p:spPr>
          <a:xfrm>
            <a:off x="387626" y="1146040"/>
            <a:ext cx="10879931" cy="5473421"/>
          </a:xfrm>
        </p:spPr>
        <p:txBody>
          <a:bodyPr/>
          <a:lstStyle/>
          <a:p>
            <a:r>
              <a:rPr lang="en-US" sz="2800" dirty="0">
                <a:latin typeface="Calibri" panose="020F0502020204030204" pitchFamily="34" charset="0"/>
                <a:cs typeface="Calibri" panose="020F0502020204030204" pitchFamily="34" charset="0"/>
              </a:rPr>
              <a:t>Minerals indicative of water chemistry parameters:</a:t>
            </a:r>
          </a:p>
          <a:p>
            <a:pPr lvl="1"/>
            <a:r>
              <a:rPr lang="en-US" sz="2800" dirty="0">
                <a:latin typeface="Calibri" panose="020F0502020204030204" pitchFamily="34" charset="0"/>
                <a:cs typeface="Calibri" panose="020F0502020204030204" pitchFamily="34" charset="0"/>
              </a:rPr>
              <a:t>calcite – dissolved Ca</a:t>
            </a:r>
          </a:p>
          <a:p>
            <a:pPr lvl="1"/>
            <a:r>
              <a:rPr lang="en-US" sz="2800" dirty="0">
                <a:latin typeface="Calibri" panose="020F0502020204030204" pitchFamily="34" charset="0"/>
                <a:cs typeface="Calibri" panose="020F0502020204030204" pitchFamily="34" charset="0"/>
              </a:rPr>
              <a:t>clay – dissolved Cl, Mg, Na, K, and DOC</a:t>
            </a:r>
          </a:p>
          <a:p>
            <a:pPr lvl="1"/>
            <a:r>
              <a:rPr lang="en-US" sz="2800" dirty="0">
                <a:latin typeface="Calibri" panose="020F0502020204030204" pitchFamily="34" charset="0"/>
                <a:cs typeface="Calibri" panose="020F0502020204030204" pitchFamily="34" charset="0"/>
              </a:rPr>
              <a:t>feldspar – dissolved Si and SiO</a:t>
            </a:r>
            <a:r>
              <a:rPr lang="en-US" sz="2800" baseline="-25000" dirty="0">
                <a:latin typeface="Calibri" panose="020F0502020204030204" pitchFamily="34" charset="0"/>
                <a:cs typeface="Calibri" panose="020F0502020204030204" pitchFamily="34" charset="0"/>
              </a:rPr>
              <a:t>2</a:t>
            </a:r>
          </a:p>
          <a:p>
            <a:pPr lvl="1"/>
            <a:r>
              <a:rPr lang="en-US" sz="2800" dirty="0">
                <a:latin typeface="Calibri" panose="020F0502020204030204" pitchFamily="34" charset="0"/>
                <a:cs typeface="Calibri" panose="020F0502020204030204" pitchFamily="34" charset="0"/>
              </a:rPr>
              <a:t>quartz – dissolved N (inversely)</a:t>
            </a:r>
          </a:p>
          <a:p>
            <a:pPr marL="36900" indent="0">
              <a:buNone/>
            </a:pP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Since these watersheds are transport limited, these data shows that sediments are indicative of water quality over longer periods of time than individual water samples.</a:t>
            </a:r>
          </a:p>
          <a:p>
            <a:endParaRPr lang="en-US" dirty="0"/>
          </a:p>
          <a:p>
            <a:endParaRPr lang="en-US" dirty="0"/>
          </a:p>
        </p:txBody>
      </p:sp>
      <p:pic>
        <p:nvPicPr>
          <p:cNvPr id="4" name="Picture 3">
            <a:extLst>
              <a:ext uri="{FF2B5EF4-FFF2-40B4-BE49-F238E27FC236}">
                <a16:creationId xmlns:a16="http://schemas.microsoft.com/office/drawing/2014/main" id="{9C365EC7-3320-4985-9709-71D47E332346}"/>
              </a:ext>
            </a:extLst>
          </p:cNvPr>
          <p:cNvPicPr>
            <a:picLocks noChangeAspect="1"/>
          </p:cNvPicPr>
          <p:nvPr/>
        </p:nvPicPr>
        <p:blipFill rotWithShape="1">
          <a:blip r:embed="rId2">
            <a:extLst>
              <a:ext uri="{28A0092B-C50C-407E-A947-70E740481C1C}">
                <a14:useLocalDpi xmlns:a14="http://schemas.microsoft.com/office/drawing/2010/main" val="0"/>
              </a:ext>
            </a:extLst>
          </a:blip>
          <a:srcRect t="13622" b="8309"/>
          <a:stretch/>
        </p:blipFill>
        <p:spPr>
          <a:xfrm>
            <a:off x="7160981" y="1789044"/>
            <a:ext cx="4752723" cy="2471667"/>
          </a:xfrm>
          <a:prstGeom prst="rect">
            <a:avLst/>
          </a:prstGeom>
        </p:spPr>
      </p:pic>
    </p:spTree>
    <p:extLst>
      <p:ext uri="{BB962C8B-B14F-4D97-AF65-F5344CB8AC3E}">
        <p14:creationId xmlns:p14="http://schemas.microsoft.com/office/powerpoint/2010/main" val="1056655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1AC71-2878-4E9E-8335-AF942FB8299D}"/>
              </a:ext>
            </a:extLst>
          </p:cNvPr>
          <p:cNvSpPr>
            <a:spLocks noGrp="1"/>
          </p:cNvSpPr>
          <p:nvPr>
            <p:ph type="title"/>
          </p:nvPr>
        </p:nvSpPr>
        <p:spPr>
          <a:xfrm>
            <a:off x="913795" y="0"/>
            <a:ext cx="10353762" cy="970450"/>
          </a:xfrm>
        </p:spPr>
        <p:txBody>
          <a:bodyPr/>
          <a:lstStyle/>
          <a:p>
            <a:r>
              <a:rPr lang="en-US" dirty="0">
                <a:latin typeface="Calibri" panose="020F0502020204030204" pitchFamily="34" charset="0"/>
                <a:cs typeface="Calibri" panose="020F0502020204030204" pitchFamily="34" charset="0"/>
              </a:rPr>
              <a:t>Conclusion and future work</a:t>
            </a:r>
          </a:p>
        </p:txBody>
      </p:sp>
      <p:sp>
        <p:nvSpPr>
          <p:cNvPr id="3" name="Content Placeholder 2">
            <a:extLst>
              <a:ext uri="{FF2B5EF4-FFF2-40B4-BE49-F238E27FC236}">
                <a16:creationId xmlns:a16="http://schemas.microsoft.com/office/drawing/2014/main" id="{7D5F1A4C-4A1C-4BB1-884B-7CD21D4FD060}"/>
              </a:ext>
            </a:extLst>
          </p:cNvPr>
          <p:cNvSpPr>
            <a:spLocks noGrp="1"/>
          </p:cNvSpPr>
          <p:nvPr>
            <p:ph idx="1"/>
          </p:nvPr>
        </p:nvSpPr>
        <p:spPr>
          <a:xfrm>
            <a:off x="337325" y="946987"/>
            <a:ext cx="8707284" cy="5668889"/>
          </a:xfrm>
        </p:spPr>
        <p:txBody>
          <a:bodyPr>
            <a:normAutofit lnSpcReduction="10000"/>
          </a:bodyPr>
          <a:lstStyle/>
          <a:p>
            <a:r>
              <a:rPr lang="en-US" sz="2400" dirty="0">
                <a:latin typeface="Calibri" panose="020F0502020204030204" pitchFamily="34" charset="0"/>
                <a:cs typeface="Calibri" panose="020F0502020204030204" pitchFamily="34" charset="0"/>
              </a:rPr>
              <a:t>Central Cuba is a transport-limited environment with significant weathering.</a:t>
            </a:r>
          </a:p>
          <a:p>
            <a:r>
              <a:rPr lang="en-US" sz="2400" dirty="0">
                <a:latin typeface="Calibri" panose="020F0502020204030204" pitchFamily="34" charset="0"/>
                <a:cs typeface="Calibri" panose="020F0502020204030204" pitchFamily="34" charset="0"/>
              </a:rPr>
              <a:t>Mineralogy data of stream sediments from central Cuba can be used to infer basin-scale:</a:t>
            </a:r>
          </a:p>
          <a:p>
            <a:pPr lvl="1"/>
            <a:r>
              <a:rPr lang="en-US" sz="2400" dirty="0">
                <a:latin typeface="Calibri" panose="020F0502020204030204" pitchFamily="34" charset="0"/>
                <a:cs typeface="Calibri" panose="020F0502020204030204" pitchFamily="34" charset="0"/>
              </a:rPr>
              <a:t>Bedrock unit presence, but not quantification (in agreement with </a:t>
            </a:r>
            <a:r>
              <a:rPr lang="en-US" sz="2400" dirty="0" err="1">
                <a:effectLst/>
                <a:latin typeface="Calibri" panose="020F0502020204030204" pitchFamily="34" charset="0"/>
                <a:cs typeface="Calibri" panose="020F0502020204030204" pitchFamily="34" charset="0"/>
              </a:rPr>
              <a:t>Palomares</a:t>
            </a:r>
            <a:r>
              <a:rPr lang="en-US" sz="2400" dirty="0">
                <a:effectLst/>
                <a:latin typeface="Calibri" panose="020F0502020204030204" pitchFamily="34" charset="0"/>
                <a:cs typeface="Calibri" panose="020F0502020204030204" pitchFamily="34" charset="0"/>
              </a:rPr>
              <a:t> and </a:t>
            </a:r>
            <a:r>
              <a:rPr lang="en-US" sz="2400" dirty="0" err="1">
                <a:effectLst/>
                <a:latin typeface="Calibri" panose="020F0502020204030204" pitchFamily="34" charset="0"/>
                <a:cs typeface="Calibri" panose="020F0502020204030204" pitchFamily="34" charset="0"/>
              </a:rPr>
              <a:t>Arribas</a:t>
            </a:r>
            <a:r>
              <a:rPr lang="en-US" sz="2400" dirty="0">
                <a:effectLst/>
                <a:latin typeface="Calibri" panose="020F0502020204030204" pitchFamily="34" charset="0"/>
                <a:cs typeface="Calibri" panose="020F0502020204030204" pitchFamily="34" charset="0"/>
              </a:rPr>
              <a:t>, 1993 and </a:t>
            </a:r>
            <a:r>
              <a:rPr lang="en-US" sz="2400" dirty="0" err="1">
                <a:effectLst/>
                <a:latin typeface="Calibri" panose="020F0502020204030204" pitchFamily="34" charset="0"/>
                <a:cs typeface="Calibri" panose="020F0502020204030204" pitchFamily="34" charset="0"/>
              </a:rPr>
              <a:t>Johnsson</a:t>
            </a:r>
            <a:r>
              <a:rPr lang="en-US" sz="2400" dirty="0">
                <a:effectLst/>
                <a:latin typeface="Calibri" panose="020F0502020204030204" pitchFamily="34" charset="0"/>
                <a:cs typeface="Calibri" panose="020F0502020204030204" pitchFamily="34" charset="0"/>
              </a:rPr>
              <a:t>, 1993</a:t>
            </a:r>
            <a:r>
              <a:rPr lang="en-US" sz="2400" dirty="0">
                <a:latin typeface="Calibri" panose="020F0502020204030204" pitchFamily="34" charset="0"/>
                <a:cs typeface="Calibri" panose="020F0502020204030204" pitchFamily="34" charset="0"/>
              </a:rPr>
              <a:t>).</a:t>
            </a:r>
          </a:p>
          <a:p>
            <a:pPr lvl="1"/>
            <a:r>
              <a:rPr lang="en-US" sz="2400" dirty="0">
                <a:latin typeface="Calibri" panose="020F0502020204030204" pitchFamily="34" charset="0"/>
                <a:cs typeface="Calibri" panose="020F0502020204030204" pitchFamily="34" charset="0"/>
              </a:rPr>
              <a:t>Weathering intensity</a:t>
            </a:r>
          </a:p>
          <a:p>
            <a:pPr lvl="1"/>
            <a:r>
              <a:rPr lang="en-US" sz="2400" dirty="0">
                <a:latin typeface="Calibri" panose="020F0502020204030204" pitchFamily="34" charset="0"/>
                <a:cs typeface="Calibri" panose="020F0502020204030204" pitchFamily="34" charset="0"/>
              </a:rPr>
              <a:t>Water chemistry parameters, perhaps over longer periods of time than traditional water samples</a:t>
            </a:r>
          </a:p>
          <a:p>
            <a:r>
              <a:rPr lang="en-US" sz="2400" dirty="0">
                <a:latin typeface="Calibri" panose="020F0502020204030204" pitchFamily="34" charset="0"/>
                <a:cs typeface="Calibri" panose="020F0502020204030204" pitchFamily="34" charset="0"/>
              </a:rPr>
              <a:t>Future progress could entail:</a:t>
            </a:r>
          </a:p>
          <a:p>
            <a:pPr lvl="1"/>
            <a:r>
              <a:rPr lang="en-US" sz="2400" dirty="0">
                <a:latin typeface="Calibri" panose="020F0502020204030204" pitchFamily="34" charset="0"/>
                <a:cs typeface="Calibri" panose="020F0502020204030204" pitchFamily="34" charset="0"/>
              </a:rPr>
              <a:t>More detailed analysis of the 26 samples studied here</a:t>
            </a:r>
          </a:p>
          <a:p>
            <a:pPr lvl="1"/>
            <a:r>
              <a:rPr lang="en-US" sz="2400" dirty="0">
                <a:latin typeface="Calibri" panose="020F0502020204030204" pitchFamily="34" charset="0"/>
                <a:cs typeface="Calibri" panose="020F0502020204030204" pitchFamily="34" charset="0"/>
              </a:rPr>
              <a:t>A similar analysis of additional watersheds to expand the current data set</a:t>
            </a:r>
          </a:p>
          <a:p>
            <a:pPr lvl="1"/>
            <a:endParaRPr lang="en-US" dirty="0"/>
          </a:p>
        </p:txBody>
      </p:sp>
      <p:pic>
        <p:nvPicPr>
          <p:cNvPr id="6146" name="Picture 2">
            <a:extLst>
              <a:ext uri="{FF2B5EF4-FFF2-40B4-BE49-F238E27FC236}">
                <a16:creationId xmlns:a16="http://schemas.microsoft.com/office/drawing/2014/main" id="{88D87A16-AF72-4C46-9060-B7D8AFA6DE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77" t="1068" r="64065"/>
          <a:stretch/>
        </p:blipFill>
        <p:spPr bwMode="auto">
          <a:xfrm>
            <a:off x="9144001" y="646044"/>
            <a:ext cx="2902227" cy="6107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371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FF1DD-EFF1-4410-A32B-16D53287A2AB}"/>
              </a:ext>
            </a:extLst>
          </p:cNvPr>
          <p:cNvSpPr>
            <a:spLocks noGrp="1"/>
          </p:cNvSpPr>
          <p:nvPr>
            <p:ph type="title"/>
          </p:nvPr>
        </p:nvSpPr>
        <p:spPr>
          <a:xfrm>
            <a:off x="913795" y="287"/>
            <a:ext cx="10353762" cy="970450"/>
          </a:xfrm>
        </p:spPr>
        <p:txBody>
          <a:bodyPr/>
          <a:lstStyle/>
          <a:p>
            <a:r>
              <a:rPr lang="en-US" dirty="0">
                <a:latin typeface="Calibri" panose="020F0502020204030204" pitchFamily="34" charset="0"/>
                <a:cs typeface="Calibri" panose="020F0502020204030204" pitchFamily="34" charset="0"/>
              </a:rPr>
              <a:t>Acknowledgements</a:t>
            </a:r>
          </a:p>
        </p:txBody>
      </p:sp>
      <p:sp>
        <p:nvSpPr>
          <p:cNvPr id="3" name="Content Placeholder 2">
            <a:extLst>
              <a:ext uri="{FF2B5EF4-FFF2-40B4-BE49-F238E27FC236}">
                <a16:creationId xmlns:a16="http://schemas.microsoft.com/office/drawing/2014/main" id="{00284589-D5CE-4A3C-8F8F-4D1ECB4BDBD5}"/>
              </a:ext>
            </a:extLst>
          </p:cNvPr>
          <p:cNvSpPr>
            <a:spLocks noGrp="1"/>
          </p:cNvSpPr>
          <p:nvPr>
            <p:ph idx="1"/>
          </p:nvPr>
        </p:nvSpPr>
        <p:spPr>
          <a:xfrm>
            <a:off x="1092699" y="1130354"/>
            <a:ext cx="10353762" cy="5499637"/>
          </a:xfrm>
        </p:spPr>
        <p:txBody>
          <a:bodyPr>
            <a:normAutofit fontScale="92500" lnSpcReduction="10000"/>
          </a:bodyPr>
          <a:lstStyle/>
          <a:p>
            <a:r>
              <a:rPr lang="en-US" sz="3200" dirty="0">
                <a:latin typeface="Calibri" panose="020F0502020204030204" pitchFamily="34" charset="0"/>
                <a:cs typeface="Calibri" panose="020F0502020204030204" pitchFamily="34" charset="0"/>
              </a:rPr>
              <a:t>People!</a:t>
            </a:r>
          </a:p>
          <a:p>
            <a:pPr marL="36900" indent="0">
              <a:buNone/>
            </a:pPr>
            <a:endParaRPr lang="en-US" sz="2400" dirty="0">
              <a:latin typeface="Calibri" panose="020F0502020204030204" pitchFamily="34" charset="0"/>
              <a:cs typeface="Calibri" panose="020F0502020204030204" pitchFamily="34" charset="0"/>
            </a:endParaRPr>
          </a:p>
          <a:p>
            <a:pPr marL="36900" indent="0">
              <a:buNone/>
            </a:pPr>
            <a:endParaRPr lang="en-US" sz="2400" dirty="0">
              <a:latin typeface="Calibri" panose="020F0502020204030204" pitchFamily="34" charset="0"/>
              <a:cs typeface="Calibri" panose="020F0502020204030204" pitchFamily="34" charset="0"/>
            </a:endParaRPr>
          </a:p>
          <a:p>
            <a:pPr marL="36900" indent="0">
              <a:buNone/>
            </a:pPr>
            <a:endParaRPr lang="en-US" sz="2400" dirty="0">
              <a:latin typeface="Calibri" panose="020F0502020204030204" pitchFamily="34" charset="0"/>
              <a:cs typeface="Calibri" panose="020F0502020204030204" pitchFamily="34" charset="0"/>
            </a:endParaRPr>
          </a:p>
          <a:p>
            <a:pPr marL="36900" indent="0">
              <a:buNone/>
            </a:pPr>
            <a:endParaRPr lang="en-US" sz="2400" dirty="0">
              <a:latin typeface="Calibri" panose="020F0502020204030204" pitchFamily="34" charset="0"/>
              <a:cs typeface="Calibri" panose="020F0502020204030204" pitchFamily="34" charset="0"/>
            </a:endParaRPr>
          </a:p>
          <a:p>
            <a:pPr marL="36900" indent="0">
              <a:buNone/>
            </a:pPr>
            <a:endParaRPr lang="en-US" sz="2400" dirty="0">
              <a:latin typeface="Calibri" panose="020F0502020204030204" pitchFamily="34" charset="0"/>
              <a:cs typeface="Calibri" panose="020F0502020204030204" pitchFamily="34" charset="0"/>
            </a:endParaRPr>
          </a:p>
          <a:p>
            <a:pPr marL="36900" indent="0">
              <a:buNone/>
            </a:pPr>
            <a:endParaRPr lang="en-US" sz="2400" dirty="0">
              <a:latin typeface="Calibri" panose="020F0502020204030204" pitchFamily="34" charset="0"/>
              <a:cs typeface="Calibri" panose="020F0502020204030204" pitchFamily="34" charset="0"/>
            </a:endParaRPr>
          </a:p>
          <a:p>
            <a:pPr marL="36900" indent="0">
              <a:buNone/>
            </a:pPr>
            <a:endParaRPr lang="en-US" sz="2400" dirty="0">
              <a:latin typeface="Calibri" panose="020F0502020204030204" pitchFamily="34" charset="0"/>
              <a:cs typeface="Calibri" panose="020F0502020204030204" pitchFamily="34" charset="0"/>
            </a:endParaRPr>
          </a:p>
          <a:p>
            <a:pPr marL="36900" indent="0">
              <a:buNone/>
            </a:pPr>
            <a:endParaRPr lang="en-US" sz="2400" dirty="0">
              <a:latin typeface="Calibri" panose="020F0502020204030204" pitchFamily="34" charset="0"/>
              <a:cs typeface="Calibri" panose="020F0502020204030204" pitchFamily="34" charset="0"/>
            </a:endParaRPr>
          </a:p>
          <a:p>
            <a:pPr marL="36900" indent="0">
              <a:buNone/>
            </a:pPr>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Grants: UVM FOUR Summer Undergraduate Research Fellowship (SURF); Hawley Undergraduate Research Award; APLE Summer Stipend Award (declined for SURF)</a:t>
            </a:r>
          </a:p>
          <a:p>
            <a:endParaRPr lang="en-US" dirty="0"/>
          </a:p>
        </p:txBody>
      </p:sp>
      <p:pic>
        <p:nvPicPr>
          <p:cNvPr id="9218" name="Picture 2">
            <a:extLst>
              <a:ext uri="{FF2B5EF4-FFF2-40B4-BE49-F238E27FC236}">
                <a16:creationId xmlns:a16="http://schemas.microsoft.com/office/drawing/2014/main" id="{639F8E97-16BB-4D88-9E3E-68531A90A7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7932" y="3170573"/>
            <a:ext cx="3698619" cy="246879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0B8695CB-E5F7-473A-A577-2D115489FA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23" r="18980"/>
          <a:stretch/>
        </p:blipFill>
        <p:spPr bwMode="auto">
          <a:xfrm>
            <a:off x="4831998" y="899023"/>
            <a:ext cx="335445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A407E801-8F38-4D56-AFF2-4A8AD92CD2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990" t="37101" r="34361" b="8696"/>
          <a:stretch/>
        </p:blipFill>
        <p:spPr bwMode="auto">
          <a:xfrm>
            <a:off x="9076750" y="228009"/>
            <a:ext cx="2440450" cy="270438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a:extLst>
              <a:ext uri="{FF2B5EF4-FFF2-40B4-BE49-F238E27FC236}">
                <a16:creationId xmlns:a16="http://schemas.microsoft.com/office/drawing/2014/main" id="{569FE175-B977-4E6F-ABF6-9E38F97FEE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818" y="2613523"/>
            <a:ext cx="4403631" cy="2939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704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DD70EA0E-C5FE-47A7-A55C-4E99A6DD75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526" b="6204"/>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A0DD7B9-0EC6-4B28-914D-6DC6052FB30A}"/>
              </a:ext>
            </a:extLst>
          </p:cNvPr>
          <p:cNvSpPr/>
          <p:nvPr/>
        </p:nvSpPr>
        <p:spPr>
          <a:xfrm>
            <a:off x="4204252" y="974035"/>
            <a:ext cx="3747052" cy="2971800"/>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4C931C-2EC3-42BC-B78D-7752BEC4B57E}"/>
              </a:ext>
            </a:extLst>
          </p:cNvPr>
          <p:cNvSpPr>
            <a:spLocks noGrp="1"/>
          </p:cNvSpPr>
          <p:nvPr>
            <p:ph type="title"/>
          </p:nvPr>
        </p:nvSpPr>
        <p:spPr>
          <a:xfrm>
            <a:off x="2287832" y="0"/>
            <a:ext cx="7616336" cy="4733678"/>
          </a:xfrm>
        </p:spPr>
        <p:txBody>
          <a:bodyPr>
            <a:normAutofit/>
          </a:bodyPr>
          <a:lstStyle/>
          <a:p>
            <a:r>
              <a:rPr lang="en-US" sz="6000" dirty="0">
                <a:solidFill>
                  <a:schemeClr val="tx1"/>
                </a:solidFill>
              </a:rPr>
              <a:t>Thanks!</a:t>
            </a:r>
            <a:br>
              <a:rPr lang="en-US" sz="6000" dirty="0">
                <a:solidFill>
                  <a:schemeClr val="tx1"/>
                </a:solidFill>
              </a:rPr>
            </a:br>
            <a:br>
              <a:rPr lang="en-US" sz="6000" dirty="0">
                <a:solidFill>
                  <a:schemeClr val="tx1"/>
                </a:solidFill>
              </a:rPr>
            </a:br>
            <a:r>
              <a:rPr lang="en-US" sz="6000" dirty="0">
                <a:solidFill>
                  <a:schemeClr val="tx1"/>
                </a:solidFill>
              </a:rPr>
              <a:t>Questions?</a:t>
            </a:r>
          </a:p>
        </p:txBody>
      </p:sp>
    </p:spTree>
    <p:extLst>
      <p:ext uri="{BB962C8B-B14F-4D97-AF65-F5344CB8AC3E}">
        <p14:creationId xmlns:p14="http://schemas.microsoft.com/office/powerpoint/2010/main" val="4029656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4B67D-6B56-4720-8881-6CC70637CC07}"/>
              </a:ext>
            </a:extLst>
          </p:cNvPr>
          <p:cNvSpPr>
            <a:spLocks noGrp="1"/>
          </p:cNvSpPr>
          <p:nvPr>
            <p:ph type="title"/>
          </p:nvPr>
        </p:nvSpPr>
        <p:spPr>
          <a:xfrm>
            <a:off x="913795" y="0"/>
            <a:ext cx="10353762" cy="970450"/>
          </a:xfrm>
        </p:spPr>
        <p:txBody>
          <a:bodyPr/>
          <a:lstStyle/>
          <a:p>
            <a:r>
              <a:rPr lang="en-US" dirty="0">
                <a:latin typeface="Calibri" panose="020F0502020204030204" pitchFamily="34" charset="0"/>
                <a:cs typeface="Calibri" panose="020F0502020204030204" pitchFamily="34" charset="0"/>
              </a:rPr>
              <a:t>References</a:t>
            </a:r>
          </a:p>
        </p:txBody>
      </p:sp>
      <p:sp>
        <p:nvSpPr>
          <p:cNvPr id="3" name="Content Placeholder 2">
            <a:extLst>
              <a:ext uri="{FF2B5EF4-FFF2-40B4-BE49-F238E27FC236}">
                <a16:creationId xmlns:a16="http://schemas.microsoft.com/office/drawing/2014/main" id="{CEEFF274-B2FB-4E9B-83C3-E3580807571D}"/>
              </a:ext>
            </a:extLst>
          </p:cNvPr>
          <p:cNvSpPr>
            <a:spLocks noGrp="1"/>
          </p:cNvSpPr>
          <p:nvPr>
            <p:ph idx="1"/>
          </p:nvPr>
        </p:nvSpPr>
        <p:spPr>
          <a:xfrm>
            <a:off x="913795" y="971921"/>
            <a:ext cx="10353762" cy="5599000"/>
          </a:xfrm>
        </p:spPr>
        <p:txBody>
          <a:bodyPr>
            <a:normAutofit fontScale="92500" lnSpcReduction="10000"/>
          </a:bodyPr>
          <a:lstStyle/>
          <a:p>
            <a:pPr marL="36900" indent="0">
              <a:buNone/>
            </a:pPr>
            <a:r>
              <a:rPr lang="en-US" sz="1050" dirty="0">
                <a:latin typeface="Calibri" panose="020F0502020204030204" pitchFamily="34" charset="0"/>
                <a:cs typeface="Calibri" panose="020F0502020204030204" pitchFamily="34" charset="0"/>
              </a:rPr>
              <a:t>Beck, H., Zimmermann, N., McVicar, T. et al. Present and future </a:t>
            </a:r>
            <a:r>
              <a:rPr lang="en-US" sz="1050" dirty="0" err="1">
                <a:latin typeface="Calibri" panose="020F0502020204030204" pitchFamily="34" charset="0"/>
                <a:cs typeface="Calibri" panose="020F0502020204030204" pitchFamily="34" charset="0"/>
              </a:rPr>
              <a:t>Köppen</a:t>
            </a:r>
            <a:r>
              <a:rPr lang="en-US" sz="1050" dirty="0">
                <a:latin typeface="Calibri" panose="020F0502020204030204" pitchFamily="34" charset="0"/>
                <a:cs typeface="Calibri" panose="020F0502020204030204" pitchFamily="34" charset="0"/>
              </a:rPr>
              <a:t>-Geiger climate classification maps at 1-km resolution. Sci Data 5, 180214 (2018). https://doi.org/10.1038/sdata.2018.214</a:t>
            </a:r>
          </a:p>
          <a:p>
            <a:pPr marL="36900" indent="0">
              <a:buNone/>
            </a:pPr>
            <a:r>
              <a:rPr lang="en-US" sz="1050" dirty="0">
                <a:latin typeface="Calibri" panose="020F0502020204030204" pitchFamily="34" charset="0"/>
                <a:cs typeface="Calibri" panose="020F0502020204030204" pitchFamily="34" charset="0"/>
              </a:rPr>
              <a:t>Bierman, P. R., Hernández, R. Y. S., Schmidt, A. H., Aguila, H. A. C., Alvarez, Y. B., Arruebarrena, A. G., </a:t>
            </a:r>
            <a:r>
              <a:rPr lang="en-US" sz="1050" dirty="0" err="1">
                <a:latin typeface="Calibri" panose="020F0502020204030204" pitchFamily="34" charset="0"/>
                <a:cs typeface="Calibri" panose="020F0502020204030204" pitchFamily="34" charset="0"/>
              </a:rPr>
              <a:t>Dethier</a:t>
            </a:r>
            <a:r>
              <a:rPr lang="en-US" sz="1050" dirty="0">
                <a:latin typeface="Calibri" panose="020F0502020204030204" pitchFamily="34" charset="0"/>
                <a:cs typeface="Calibri" panose="020F0502020204030204" pitchFamily="34" charset="0"/>
              </a:rPr>
              <a:t>, D., Dix, M., Massey-Bierman, M., Moya, A. G., </a:t>
            </a:r>
            <a:r>
              <a:rPr lang="en-US" sz="1050" dirty="0" err="1">
                <a:latin typeface="Calibri" panose="020F0502020204030204" pitchFamily="34" charset="0"/>
                <a:cs typeface="Calibri" panose="020F0502020204030204" pitchFamily="34" charset="0"/>
              </a:rPr>
              <a:t>Racela</a:t>
            </a:r>
            <a:r>
              <a:rPr lang="en-US" sz="1050" dirty="0">
                <a:latin typeface="Calibri" panose="020F0502020204030204" pitchFamily="34" charset="0"/>
                <a:cs typeface="Calibri" panose="020F0502020204030204" pitchFamily="34" charset="0"/>
              </a:rPr>
              <a:t>, J., and Alonso-Hernández, C. (2020) ¡Cuba! River Water Chemistry Reveals Rapid Chemical Weathering, the Echo of Uplift, and the Promise of More Sustainable Agriculture. GSA Today, v. 30, no. 3-4, pp. 4-10.</a:t>
            </a:r>
          </a:p>
          <a:p>
            <a:pPr marL="36900" indent="0">
              <a:buNone/>
            </a:pPr>
            <a:r>
              <a:rPr lang="en-US" sz="1050" dirty="0" err="1">
                <a:latin typeface="Calibri" panose="020F0502020204030204" pitchFamily="34" charset="0"/>
                <a:cs typeface="Calibri" panose="020F0502020204030204" pitchFamily="34" charset="0"/>
              </a:rPr>
              <a:t>Borhidi</a:t>
            </a:r>
            <a:r>
              <a:rPr lang="en-US" sz="1050" dirty="0">
                <a:latin typeface="Calibri" panose="020F0502020204030204" pitchFamily="34" charset="0"/>
                <a:cs typeface="Calibri" panose="020F0502020204030204" pitchFamily="34" charset="0"/>
              </a:rPr>
              <a:t>, A. and </a:t>
            </a:r>
            <a:r>
              <a:rPr lang="en-US" sz="1050" dirty="0" err="1">
                <a:latin typeface="Calibri" panose="020F0502020204030204" pitchFamily="34" charset="0"/>
                <a:cs typeface="Calibri" panose="020F0502020204030204" pitchFamily="34" charset="0"/>
              </a:rPr>
              <a:t>Muñiz</a:t>
            </a:r>
            <a:r>
              <a:rPr lang="en-US" sz="1050" dirty="0">
                <a:latin typeface="Calibri" panose="020F0502020204030204" pitchFamily="34" charset="0"/>
                <a:cs typeface="Calibri" panose="020F0502020204030204" pitchFamily="34" charset="0"/>
              </a:rPr>
              <a:t>, O. (1980). Die </a:t>
            </a:r>
            <a:r>
              <a:rPr lang="en-US" sz="1050" dirty="0" err="1">
                <a:latin typeface="Calibri" panose="020F0502020204030204" pitchFamily="34" charset="0"/>
                <a:cs typeface="Calibri" panose="020F0502020204030204" pitchFamily="34" charset="0"/>
              </a:rPr>
              <a:t>Vegetationskarte</a:t>
            </a:r>
            <a:r>
              <a:rPr lang="en-US" sz="1050" dirty="0">
                <a:latin typeface="Calibri" panose="020F0502020204030204" pitchFamily="34" charset="0"/>
                <a:cs typeface="Calibri" panose="020F0502020204030204" pitchFamily="34" charset="0"/>
              </a:rPr>
              <a:t> von </a:t>
            </a:r>
            <a:r>
              <a:rPr lang="en-US" sz="1050" dirty="0" err="1">
                <a:latin typeface="Calibri" panose="020F0502020204030204" pitchFamily="34" charset="0"/>
                <a:cs typeface="Calibri" panose="020F0502020204030204" pitchFamily="34" charset="0"/>
              </a:rPr>
              <a:t>Kuba</a:t>
            </a:r>
            <a:r>
              <a:rPr lang="en-US" sz="1050" dirty="0">
                <a:latin typeface="Calibri" panose="020F0502020204030204" pitchFamily="34" charset="0"/>
                <a:cs typeface="Calibri" panose="020F0502020204030204" pitchFamily="34" charset="0"/>
              </a:rPr>
              <a:t>. Acta Botanica </a:t>
            </a:r>
            <a:r>
              <a:rPr lang="en-US" sz="1050" dirty="0" err="1">
                <a:latin typeface="Calibri" panose="020F0502020204030204" pitchFamily="34" charset="0"/>
                <a:cs typeface="Calibri" panose="020F0502020204030204" pitchFamily="34" charset="0"/>
              </a:rPr>
              <a:t>Hungarica</a:t>
            </a:r>
            <a:r>
              <a:rPr lang="en-US" sz="1050" dirty="0">
                <a:latin typeface="Calibri" panose="020F0502020204030204" pitchFamily="34" charset="0"/>
                <a:cs typeface="Calibri" panose="020F0502020204030204" pitchFamily="34" charset="0"/>
              </a:rPr>
              <a:t>. 26. 25-53.</a:t>
            </a:r>
          </a:p>
          <a:p>
            <a:pPr marL="36900" indent="0">
              <a:buNone/>
            </a:pPr>
            <a:r>
              <a:rPr lang="en-US" sz="1050" dirty="0">
                <a:latin typeface="Calibri" panose="020F0502020204030204" pitchFamily="34" charset="0"/>
                <a:cs typeface="Calibri" panose="020F0502020204030204" pitchFamily="34" charset="0"/>
              </a:rPr>
              <a:t>Brindley, G.W. Identification of Clay Minerals by X-Ray Diffraction Analysis. Clays Clay Miner. 1, 119–129 (1952). https://doi.org/10.1346/CCMN.1952.0010116</a:t>
            </a:r>
          </a:p>
          <a:p>
            <a:pPr marL="36900" indent="0">
              <a:buNone/>
            </a:pPr>
            <a:r>
              <a:rPr lang="en-US" sz="1050" dirty="0">
                <a:latin typeface="Calibri" panose="020F0502020204030204" pitchFamily="34" charset="0"/>
                <a:cs typeface="Calibri" panose="020F0502020204030204" pitchFamily="34" charset="0"/>
              </a:rPr>
              <a:t>Campbell, M. K., Bierman, P., Schmidt, A. H., </a:t>
            </a:r>
            <a:r>
              <a:rPr lang="en-US" sz="1050" dirty="0" err="1">
                <a:latin typeface="Calibri" panose="020F0502020204030204" pitchFamily="34" charset="0"/>
                <a:cs typeface="Calibri" panose="020F0502020204030204" pitchFamily="34" charset="0"/>
              </a:rPr>
              <a:t>Sibello</a:t>
            </a:r>
            <a:r>
              <a:rPr lang="en-US" sz="1050" dirty="0">
                <a:latin typeface="Calibri" panose="020F0502020204030204" pitchFamily="34" charset="0"/>
                <a:cs typeface="Calibri" panose="020F0502020204030204" pitchFamily="34" charset="0"/>
              </a:rPr>
              <a:t> Hernández, R. Y., García Moya, A., Cartas Aguila, H., Bolaños Alvarez, Y., </a:t>
            </a:r>
            <a:r>
              <a:rPr lang="en-US" sz="1050" dirty="0" err="1">
                <a:latin typeface="Calibri" panose="020F0502020204030204" pitchFamily="34" charset="0"/>
                <a:cs typeface="Calibri" panose="020F0502020204030204" pitchFamily="34" charset="0"/>
              </a:rPr>
              <a:t>Guillén</a:t>
            </a:r>
            <a:r>
              <a:rPr lang="en-US" sz="1050" dirty="0">
                <a:latin typeface="Calibri" panose="020F0502020204030204" pitchFamily="34" charset="0"/>
                <a:cs typeface="Calibri" panose="020F0502020204030204" pitchFamily="34" charset="0"/>
              </a:rPr>
              <a:t> Arruebarrena, A., </a:t>
            </a:r>
            <a:r>
              <a:rPr lang="en-US" sz="1050" dirty="0" err="1">
                <a:latin typeface="Calibri" panose="020F0502020204030204" pitchFamily="34" charset="0"/>
                <a:cs typeface="Calibri" panose="020F0502020204030204" pitchFamily="34" charset="0"/>
              </a:rPr>
              <a:t>Dethier</a:t>
            </a:r>
            <a:r>
              <a:rPr lang="en-US" sz="1050" dirty="0">
                <a:latin typeface="Calibri" panose="020F0502020204030204" pitchFamily="34" charset="0"/>
                <a:cs typeface="Calibri" panose="020F0502020204030204" pitchFamily="34" charset="0"/>
              </a:rPr>
              <a:t>, D., Dix, M., Massey-Bierman, M., Corbett, L., </a:t>
            </a:r>
            <a:r>
              <a:rPr lang="en-US" sz="1050" dirty="0" err="1">
                <a:latin typeface="Calibri" panose="020F0502020204030204" pitchFamily="34" charset="0"/>
                <a:cs typeface="Calibri" panose="020F0502020204030204" pitchFamily="34" charset="0"/>
              </a:rPr>
              <a:t>Caffee</a:t>
            </a:r>
            <a:r>
              <a:rPr lang="en-US" sz="1050" dirty="0">
                <a:latin typeface="Calibri" panose="020F0502020204030204" pitchFamily="34" charset="0"/>
                <a:cs typeface="Calibri" panose="020F0502020204030204" pitchFamily="34" charset="0"/>
              </a:rPr>
              <a:t>, M., and Alonso-Hernández, C. (2019) First denudation rate estimates for river basins in central Cuba from geochemical, cosmogenic isotope, and sediment yield data. Geological Society of America Abstracts with Programs. Vol. 51, No. 5.  </a:t>
            </a:r>
            <a:r>
              <a:rPr lang="en-US" sz="1050" dirty="0" err="1">
                <a:latin typeface="Calibri" panose="020F0502020204030204" pitchFamily="34" charset="0"/>
                <a:cs typeface="Calibri" panose="020F0502020204030204" pitchFamily="34" charset="0"/>
              </a:rPr>
              <a:t>doi</a:t>
            </a:r>
            <a:r>
              <a:rPr lang="en-US" sz="1050" dirty="0">
                <a:latin typeface="Calibri" panose="020F0502020204030204" pitchFamily="34" charset="0"/>
                <a:cs typeface="Calibri" panose="020F0502020204030204" pitchFamily="34" charset="0"/>
              </a:rPr>
              <a:t>: 10.1130/abs/2019AM-336639</a:t>
            </a:r>
          </a:p>
          <a:p>
            <a:pPr marL="36900" indent="0">
              <a:buNone/>
            </a:pPr>
            <a:r>
              <a:rPr lang="en-US" sz="1050" dirty="0">
                <a:latin typeface="Calibri" panose="020F0502020204030204" pitchFamily="34" charset="0"/>
                <a:cs typeface="Calibri" panose="020F0502020204030204" pitchFamily="34" charset="0"/>
              </a:rPr>
              <a:t>Case, J. E. and Holcombe, T. L. (1980) Geologic-tectonic map of the Caribbean region. U.S. Geological Survey</a:t>
            </a:r>
          </a:p>
          <a:p>
            <a:pPr marL="36900" indent="0">
              <a:buNone/>
            </a:pPr>
            <a:r>
              <a:rPr lang="en-US" sz="1050" dirty="0" err="1">
                <a:latin typeface="Calibri" panose="020F0502020204030204" pitchFamily="34" charset="0"/>
                <a:cs typeface="Calibri" panose="020F0502020204030204" pitchFamily="34" charset="0"/>
              </a:rPr>
              <a:t>Chrismaki</a:t>
            </a:r>
            <a:r>
              <a:rPr lang="en-US" sz="1050" dirty="0">
                <a:latin typeface="Calibri" panose="020F0502020204030204" pitchFamily="34" charset="0"/>
                <a:cs typeface="Calibri" panose="020F0502020204030204" pitchFamily="34" charset="0"/>
              </a:rPr>
              <a:t>, 2010, My Photo scholarship 2010 entry, Volume 2016. </a:t>
            </a:r>
          </a:p>
          <a:p>
            <a:pPr marL="36900" indent="0">
              <a:buNone/>
            </a:pPr>
            <a:r>
              <a:rPr lang="en-US" sz="1050" dirty="0">
                <a:latin typeface="Calibri" panose="020F0502020204030204" pitchFamily="34" charset="0"/>
                <a:cs typeface="Calibri" panose="020F0502020204030204" pitchFamily="34" charset="0"/>
              </a:rPr>
              <a:t>French, C. D., and Schenk, C. J., 2004, Map showing geology, oil, and gas fields, and geologic provinces of the Caribbean Region.</a:t>
            </a:r>
          </a:p>
          <a:p>
            <a:pPr marL="36900" indent="0">
              <a:buNone/>
            </a:pPr>
            <a:r>
              <a:rPr lang="en-US" sz="1050" dirty="0" err="1">
                <a:latin typeface="Calibri" panose="020F0502020204030204" pitchFamily="34" charset="0"/>
                <a:cs typeface="Calibri" panose="020F0502020204030204" pitchFamily="34" charset="0"/>
              </a:rPr>
              <a:t>Iturralde-Vinent</a:t>
            </a:r>
            <a:r>
              <a:rPr lang="en-US" sz="1050" dirty="0">
                <a:latin typeface="Calibri" panose="020F0502020204030204" pitchFamily="34" charset="0"/>
                <a:cs typeface="Calibri" panose="020F0502020204030204" pitchFamily="34" charset="0"/>
              </a:rPr>
              <a:t>, M., García-Casco, A., Rojas-</a:t>
            </a:r>
            <a:r>
              <a:rPr lang="en-US" sz="1050" dirty="0" err="1">
                <a:latin typeface="Calibri" panose="020F0502020204030204" pitchFamily="34" charset="0"/>
                <a:cs typeface="Calibri" panose="020F0502020204030204" pitchFamily="34" charset="0"/>
              </a:rPr>
              <a:t>Agramonte</a:t>
            </a:r>
            <a:r>
              <a:rPr lang="en-US" sz="1050" dirty="0">
                <a:latin typeface="Calibri" panose="020F0502020204030204" pitchFamily="34" charset="0"/>
                <a:cs typeface="Calibri" panose="020F0502020204030204" pitchFamily="34" charset="0"/>
              </a:rPr>
              <a:t>, Y., </a:t>
            </a:r>
            <a:r>
              <a:rPr lang="en-US" sz="1050" dirty="0" err="1">
                <a:latin typeface="Calibri" panose="020F0502020204030204" pitchFamily="34" charset="0"/>
                <a:cs typeface="Calibri" panose="020F0502020204030204" pitchFamily="34" charset="0"/>
              </a:rPr>
              <a:t>Proenza</a:t>
            </a:r>
            <a:r>
              <a:rPr lang="en-US" sz="1050" dirty="0">
                <a:latin typeface="Calibri" panose="020F0502020204030204" pitchFamily="34" charset="0"/>
                <a:cs typeface="Calibri" panose="020F0502020204030204" pitchFamily="34" charset="0"/>
              </a:rPr>
              <a:t>, J., Murphy, J., and Stern, R., 2016, The geology of Cuba: A brief overview and synthesis: GSA Today, v. 26, no. 10. doi:10.1130/GSATG296A.1</a:t>
            </a:r>
          </a:p>
          <a:p>
            <a:pPr marL="36900" indent="0">
              <a:buNone/>
            </a:pPr>
            <a:r>
              <a:rPr lang="en-US" sz="1050" dirty="0" err="1">
                <a:latin typeface="Calibri" panose="020F0502020204030204" pitchFamily="34" charset="0"/>
                <a:cs typeface="Calibri" panose="020F0502020204030204" pitchFamily="34" charset="0"/>
              </a:rPr>
              <a:t>Johnsson</a:t>
            </a:r>
            <a:r>
              <a:rPr lang="en-US" sz="1050" dirty="0">
                <a:latin typeface="Calibri" panose="020F0502020204030204" pitchFamily="34" charset="0"/>
                <a:cs typeface="Calibri" panose="020F0502020204030204" pitchFamily="34" charset="0"/>
              </a:rPr>
              <a:t> MJ (1993) The system controlling clastic sediments. In: </a:t>
            </a:r>
            <a:r>
              <a:rPr lang="en-US" sz="1050" dirty="0" err="1">
                <a:latin typeface="Calibri" panose="020F0502020204030204" pitchFamily="34" charset="0"/>
                <a:cs typeface="Calibri" panose="020F0502020204030204" pitchFamily="34" charset="0"/>
              </a:rPr>
              <a:t>Johnsson</a:t>
            </a:r>
            <a:r>
              <a:rPr lang="en-US" sz="1050" dirty="0">
                <a:latin typeface="Calibri" panose="020F0502020204030204" pitchFamily="34" charset="0"/>
                <a:cs typeface="Calibri" panose="020F0502020204030204" pitchFamily="34" charset="0"/>
              </a:rPr>
              <a:t> MJ, </a:t>
            </a:r>
            <a:r>
              <a:rPr lang="en-US" sz="1050" dirty="0" err="1">
                <a:latin typeface="Calibri" panose="020F0502020204030204" pitchFamily="34" charset="0"/>
                <a:cs typeface="Calibri" panose="020F0502020204030204" pitchFamily="34" charset="0"/>
              </a:rPr>
              <a:t>Basu</a:t>
            </a:r>
            <a:r>
              <a:rPr lang="en-US" sz="1050" dirty="0">
                <a:latin typeface="Calibri" panose="020F0502020204030204" pitchFamily="34" charset="0"/>
                <a:cs typeface="Calibri" panose="020F0502020204030204" pitchFamily="34" charset="0"/>
              </a:rPr>
              <a:t> A (eds) Processes controlling the composition of clastic sediments, vol. 284. Special Paper of the Geological Society of America, London, pp 1–19</a:t>
            </a:r>
          </a:p>
          <a:p>
            <a:pPr marL="36900" indent="0">
              <a:buNone/>
            </a:pPr>
            <a:r>
              <a:rPr lang="en-US" sz="1050" dirty="0">
                <a:latin typeface="Calibri" panose="020F0502020204030204" pitchFamily="34" charset="0"/>
                <a:cs typeface="Calibri" panose="020F0502020204030204" pitchFamily="34" charset="0"/>
              </a:rPr>
              <a:t>Liu, Z., Zhao, Y., Colin, C., </a:t>
            </a:r>
            <a:r>
              <a:rPr lang="en-US" sz="1050" dirty="0" err="1">
                <a:latin typeface="Calibri" panose="020F0502020204030204" pitchFamily="34" charset="0"/>
                <a:cs typeface="Calibri" panose="020F0502020204030204" pitchFamily="34" charset="0"/>
              </a:rPr>
              <a:t>Siringan</a:t>
            </a:r>
            <a:r>
              <a:rPr lang="en-US" sz="1050" dirty="0">
                <a:latin typeface="Calibri" panose="020F0502020204030204" pitchFamily="34" charset="0"/>
                <a:cs typeface="Calibri" panose="020F0502020204030204" pitchFamily="34" charset="0"/>
              </a:rPr>
              <a:t>, F., Wu, Q., 2009. Chemical weathering in Luzon, Philippines from clay mineralogy and major-element geochemistry of river sediments, Applied Geochemistry, Volume 24, Issue 11, Pages 2195-2205, ISSN 0883-2927, https://doi.org/10.1016/j.apgeochem.2009.09.025.</a:t>
            </a:r>
          </a:p>
          <a:p>
            <a:pPr marL="36900" indent="0">
              <a:buNone/>
            </a:pPr>
            <a:r>
              <a:rPr lang="en-US" sz="1050" dirty="0" err="1">
                <a:latin typeface="Calibri" panose="020F0502020204030204" pitchFamily="34" charset="0"/>
                <a:cs typeface="Calibri" panose="020F0502020204030204" pitchFamily="34" charset="0"/>
              </a:rPr>
              <a:t>Palomares</a:t>
            </a:r>
            <a:r>
              <a:rPr lang="en-US" sz="1050" dirty="0">
                <a:latin typeface="Calibri" panose="020F0502020204030204" pitchFamily="34" charset="0"/>
                <a:cs typeface="Calibri" panose="020F0502020204030204" pitchFamily="34" charset="0"/>
              </a:rPr>
              <a:t>, Marta, and José </a:t>
            </a:r>
            <a:r>
              <a:rPr lang="en-US" sz="1050" dirty="0" err="1">
                <a:latin typeface="Calibri" panose="020F0502020204030204" pitchFamily="34" charset="0"/>
                <a:cs typeface="Calibri" panose="020F0502020204030204" pitchFamily="34" charset="0"/>
              </a:rPr>
              <a:t>Arribas</a:t>
            </a:r>
            <a:r>
              <a:rPr lang="en-US" sz="1050" dirty="0">
                <a:latin typeface="Calibri" panose="020F0502020204030204" pitchFamily="34" charset="0"/>
                <a:cs typeface="Calibri" panose="020F0502020204030204" pitchFamily="34" charset="0"/>
              </a:rPr>
              <a:t>. “Modern Stream Sands from Compound Crystalline Sources: Composition and Sand Generation Index.” Processes Controlling the Composition of Clastic S\</a:t>
            </a:r>
            <a:r>
              <a:rPr lang="en-US" sz="1050" dirty="0" err="1">
                <a:latin typeface="Calibri" panose="020F0502020204030204" pitchFamily="34" charset="0"/>
                <a:cs typeface="Calibri" panose="020F0502020204030204" pitchFamily="34" charset="0"/>
              </a:rPr>
              <a:t>ediments</a:t>
            </a:r>
            <a:r>
              <a:rPr lang="en-US" sz="1050" dirty="0">
                <a:latin typeface="Calibri" panose="020F0502020204030204" pitchFamily="34" charset="0"/>
                <a:cs typeface="Calibri" panose="020F0502020204030204" pitchFamily="34" charset="0"/>
              </a:rPr>
              <a:t>, by Mark J. </a:t>
            </a:r>
            <a:r>
              <a:rPr lang="en-US" sz="1050" dirty="0" err="1">
                <a:latin typeface="Calibri" panose="020F0502020204030204" pitchFamily="34" charset="0"/>
                <a:cs typeface="Calibri" panose="020F0502020204030204" pitchFamily="34" charset="0"/>
              </a:rPr>
              <a:t>Johnsson</a:t>
            </a:r>
            <a:r>
              <a:rPr lang="en-US" sz="1050" dirty="0">
                <a:latin typeface="Calibri" panose="020F0502020204030204" pitchFamily="34" charset="0"/>
                <a:cs typeface="Calibri" panose="020F0502020204030204" pitchFamily="34" charset="0"/>
              </a:rPr>
              <a:t> and Abhijit </a:t>
            </a:r>
            <a:r>
              <a:rPr lang="en-US" sz="1050" dirty="0" err="1">
                <a:latin typeface="Calibri" panose="020F0502020204030204" pitchFamily="34" charset="0"/>
                <a:cs typeface="Calibri" panose="020F0502020204030204" pitchFamily="34" charset="0"/>
              </a:rPr>
              <a:t>Basu</a:t>
            </a:r>
            <a:r>
              <a:rPr lang="en-US" sz="1050" dirty="0">
                <a:latin typeface="Calibri" panose="020F0502020204030204" pitchFamily="34" charset="0"/>
                <a:cs typeface="Calibri" panose="020F0502020204030204" pitchFamily="34" charset="0"/>
              </a:rPr>
              <a:t>, vol. 284, Geological Society of America, 1993, pp. 313–322.</a:t>
            </a:r>
          </a:p>
          <a:p>
            <a:pPr marL="36900" indent="0">
              <a:buNone/>
            </a:pPr>
            <a:r>
              <a:rPr lang="en-US" sz="1050" dirty="0">
                <a:latin typeface="Calibri" panose="020F0502020204030204" pitchFamily="34" charset="0"/>
                <a:cs typeface="Calibri" panose="020F0502020204030204" pitchFamily="34" charset="0"/>
              </a:rPr>
              <a:t>Prance, </a:t>
            </a:r>
            <a:r>
              <a:rPr lang="en-US" sz="1050" dirty="0" err="1">
                <a:latin typeface="Calibri" panose="020F0502020204030204" pitchFamily="34" charset="0"/>
                <a:cs typeface="Calibri" panose="020F0502020204030204" pitchFamily="34" charset="0"/>
              </a:rPr>
              <a:t>Ghillean</a:t>
            </a:r>
            <a:r>
              <a:rPr lang="en-US" sz="1050" dirty="0">
                <a:latin typeface="Calibri" panose="020F0502020204030204" pitchFamily="34" charset="0"/>
                <a:cs typeface="Calibri" panose="020F0502020204030204" pitchFamily="34" charset="0"/>
              </a:rPr>
              <a:t> and </a:t>
            </a:r>
            <a:r>
              <a:rPr lang="en-US" sz="1050" dirty="0" err="1">
                <a:latin typeface="Calibri" panose="020F0502020204030204" pitchFamily="34" charset="0"/>
                <a:cs typeface="Calibri" panose="020F0502020204030204" pitchFamily="34" charset="0"/>
              </a:rPr>
              <a:t>Borhidi</a:t>
            </a:r>
            <a:r>
              <a:rPr lang="en-US" sz="1050" dirty="0">
                <a:latin typeface="Calibri" panose="020F0502020204030204" pitchFamily="34" charset="0"/>
                <a:cs typeface="Calibri" panose="020F0502020204030204" pitchFamily="34" charset="0"/>
              </a:rPr>
              <a:t>, Attila. (1993). Phytogeography and Vegetation Ecology of Cuba. Kew Bulletin. 48. 620. </a:t>
            </a:r>
            <a:r>
              <a:rPr lang="en-US" sz="1050" dirty="0" err="1">
                <a:latin typeface="Calibri" panose="020F0502020204030204" pitchFamily="34" charset="0"/>
                <a:cs typeface="Calibri" panose="020F0502020204030204" pitchFamily="34" charset="0"/>
              </a:rPr>
              <a:t>doi</a:t>
            </a:r>
            <a:r>
              <a:rPr lang="en-US" sz="1050" dirty="0">
                <a:latin typeface="Calibri" panose="020F0502020204030204" pitchFamily="34" charset="0"/>
                <a:cs typeface="Calibri" panose="020F0502020204030204" pitchFamily="34" charset="0"/>
              </a:rPr>
              <a:t>: 10.2307/4118727.</a:t>
            </a:r>
          </a:p>
          <a:p>
            <a:pPr marL="36900" indent="0">
              <a:buNone/>
            </a:pPr>
            <a:r>
              <a:rPr lang="en-US" sz="1050" dirty="0">
                <a:latin typeface="Calibri" panose="020F0502020204030204" pitchFamily="34" charset="0"/>
                <a:cs typeface="Calibri" panose="020F0502020204030204" pitchFamily="34" charset="0"/>
              </a:rPr>
              <a:t>Rad, S., </a:t>
            </a:r>
            <a:r>
              <a:rPr lang="en-US" sz="1050" dirty="0" err="1">
                <a:latin typeface="Calibri" panose="020F0502020204030204" pitchFamily="34" charset="0"/>
                <a:cs typeface="Calibri" panose="020F0502020204030204" pitchFamily="34" charset="0"/>
              </a:rPr>
              <a:t>Rivé</a:t>
            </a:r>
            <a:r>
              <a:rPr lang="en-US" sz="1050" dirty="0">
                <a:latin typeface="Calibri" panose="020F0502020204030204" pitchFamily="34" charset="0"/>
                <a:cs typeface="Calibri" panose="020F0502020204030204" pitchFamily="34" charset="0"/>
              </a:rPr>
              <a:t>, K., </a:t>
            </a:r>
            <a:r>
              <a:rPr lang="en-US" sz="1050" dirty="0" err="1">
                <a:latin typeface="Calibri" panose="020F0502020204030204" pitchFamily="34" charset="0"/>
                <a:cs typeface="Calibri" panose="020F0502020204030204" pitchFamily="34" charset="0"/>
              </a:rPr>
              <a:t>Vittecoq</a:t>
            </a:r>
            <a:r>
              <a:rPr lang="en-US" sz="1050" dirty="0">
                <a:latin typeface="Calibri" panose="020F0502020204030204" pitchFamily="34" charset="0"/>
                <a:cs typeface="Calibri" panose="020F0502020204030204" pitchFamily="34" charset="0"/>
              </a:rPr>
              <a:t>, B., </a:t>
            </a:r>
            <a:r>
              <a:rPr lang="en-US" sz="1050" dirty="0" err="1">
                <a:latin typeface="Calibri" panose="020F0502020204030204" pitchFamily="34" charset="0"/>
                <a:cs typeface="Calibri" panose="020F0502020204030204" pitchFamily="34" charset="0"/>
              </a:rPr>
              <a:t>Cerdan</a:t>
            </a:r>
            <a:r>
              <a:rPr lang="en-US" sz="1050" dirty="0">
                <a:latin typeface="Calibri" panose="020F0502020204030204" pitchFamily="34" charset="0"/>
                <a:cs typeface="Calibri" panose="020F0502020204030204" pitchFamily="34" charset="0"/>
              </a:rPr>
              <a:t>, O., and </a:t>
            </a:r>
            <a:r>
              <a:rPr lang="en-US" sz="1050" dirty="0" err="1">
                <a:latin typeface="Calibri" panose="020F0502020204030204" pitchFamily="34" charset="0"/>
                <a:cs typeface="Calibri" panose="020F0502020204030204" pitchFamily="34" charset="0"/>
              </a:rPr>
              <a:t>Allègre</a:t>
            </a:r>
            <a:r>
              <a:rPr lang="en-US" sz="1050" dirty="0">
                <a:latin typeface="Calibri" panose="020F0502020204030204" pitchFamily="34" charset="0"/>
                <a:cs typeface="Calibri" panose="020F0502020204030204" pitchFamily="34" charset="0"/>
              </a:rPr>
              <a:t>, J C. (2013) Chemical weathering and erosion rates in the Lesser Antilles: An overview in Guadeloupe, Martinique and Dominica. Journal of South American Earth Sciences. V. 45, pp. 331-344, https://doi.org/10.1016/j.jsames.2013.03.004</a:t>
            </a:r>
          </a:p>
          <a:p>
            <a:pPr marL="36900" indent="0">
              <a:buNone/>
            </a:pPr>
            <a:r>
              <a:rPr lang="en-US" sz="1050" dirty="0">
                <a:latin typeface="Calibri" panose="020F0502020204030204" pitchFamily="34" charset="0"/>
                <a:cs typeface="Calibri" panose="020F0502020204030204" pitchFamily="34" charset="0"/>
              </a:rPr>
              <a:t>Reynolds, R.C. Clay Mineral Formation in an Alpine Environment. Clays Clay Miner. 19, 361–374 (1971). https://doi.org/10.1346/CCMN.1971.0190604</a:t>
            </a:r>
          </a:p>
          <a:p>
            <a:pPr marL="36900" indent="0">
              <a:buNone/>
            </a:pPr>
            <a:r>
              <a:rPr lang="en-US" sz="1050" dirty="0">
                <a:latin typeface="Calibri" panose="020F0502020204030204" pitchFamily="34" charset="0"/>
                <a:cs typeface="Calibri" panose="020F0502020204030204" pitchFamily="34" charset="0"/>
              </a:rPr>
              <a:t>Schmidt, A. H., Snyder, P. L. and Bierman, P. R. (2016) Collaborative Research: The Cuban landscape, quantification of the effects of industrialized agriculture flowed by countries around soil conservation using isotopes associated with sediment. NSF RUI proposal.</a:t>
            </a:r>
          </a:p>
          <a:p>
            <a:pPr marL="36900" indent="0">
              <a:buNone/>
            </a:pPr>
            <a:r>
              <a:rPr lang="en-US" sz="1050" dirty="0" err="1">
                <a:latin typeface="Calibri" panose="020F0502020204030204" pitchFamily="34" charset="0"/>
                <a:cs typeface="Calibri" panose="020F0502020204030204" pitchFamily="34" charset="0"/>
              </a:rPr>
              <a:t>Schock</a:t>
            </a:r>
            <a:r>
              <a:rPr lang="en-US" sz="1050" dirty="0">
                <a:latin typeface="Calibri" panose="020F0502020204030204" pitchFamily="34" charset="0"/>
                <a:cs typeface="Calibri" panose="020F0502020204030204" pitchFamily="34" charset="0"/>
              </a:rPr>
              <a:t>, W. W. and Steidtmann, J. R. (1976) Relations between stream sediment and source-rock mineralogy, Piney Creek Basin, Wyoming. Sedimentary Geology. Volume 16, Issue 4, Pages 281-297, ISSN 0037-0738, https://doi.org/10.1016/0037-0738(76)90003-8</a:t>
            </a:r>
          </a:p>
        </p:txBody>
      </p:sp>
    </p:spTree>
    <p:extLst>
      <p:ext uri="{BB962C8B-B14F-4D97-AF65-F5344CB8AC3E}">
        <p14:creationId xmlns:p14="http://schemas.microsoft.com/office/powerpoint/2010/main" val="983084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685A6-6B44-4152-9314-32D6622CF8EA}"/>
              </a:ext>
            </a:extLst>
          </p:cNvPr>
          <p:cNvSpPr>
            <a:spLocks noGrp="1"/>
          </p:cNvSpPr>
          <p:nvPr>
            <p:ph type="title"/>
          </p:nvPr>
        </p:nvSpPr>
        <p:spPr>
          <a:xfrm>
            <a:off x="913796" y="0"/>
            <a:ext cx="10353762" cy="970450"/>
          </a:xfrm>
        </p:spPr>
        <p:txBody>
          <a:bodyPr/>
          <a:lstStyle/>
          <a:p>
            <a:r>
              <a:rPr lang="en-US" dirty="0">
                <a:latin typeface="Calibri" panose="020F0502020204030204" pitchFamily="34" charset="0"/>
                <a:cs typeface="Calibri" panose="020F0502020204030204" pitchFamily="34" charset="0"/>
              </a:rPr>
              <a:t>Introduction – How this project fits in</a:t>
            </a:r>
          </a:p>
        </p:txBody>
      </p:sp>
      <p:sp>
        <p:nvSpPr>
          <p:cNvPr id="3" name="Content Placeholder 2">
            <a:extLst>
              <a:ext uri="{FF2B5EF4-FFF2-40B4-BE49-F238E27FC236}">
                <a16:creationId xmlns:a16="http://schemas.microsoft.com/office/drawing/2014/main" id="{E197CFEE-D003-4AB0-9AC3-646B243D7C31}"/>
              </a:ext>
            </a:extLst>
          </p:cNvPr>
          <p:cNvSpPr>
            <a:spLocks noGrp="1"/>
          </p:cNvSpPr>
          <p:nvPr>
            <p:ph idx="1"/>
          </p:nvPr>
        </p:nvSpPr>
        <p:spPr>
          <a:xfrm>
            <a:off x="641684" y="1399624"/>
            <a:ext cx="6511592" cy="4058751"/>
          </a:xfrm>
        </p:spPr>
        <p:txBody>
          <a:bodyPr>
            <a:noAutofit/>
          </a:bodyPr>
          <a:lstStyle/>
          <a:p>
            <a:r>
              <a:rPr lang="en-US" sz="2400" dirty="0">
                <a:latin typeface="Calibri" panose="020F0502020204030204" pitchFamily="34" charset="0"/>
                <a:cs typeface="Calibri" panose="020F0502020204030204" pitchFamily="34" charset="0"/>
              </a:rPr>
              <a:t>Stream sediment mineralogy is determined through X-ray powder diffraction.</a:t>
            </a:r>
          </a:p>
          <a:p>
            <a:r>
              <a:rPr lang="en-US" sz="2400" dirty="0">
                <a:latin typeface="Calibri" panose="020F0502020204030204" pitchFamily="34" charset="0"/>
                <a:cs typeface="Calibri" panose="020F0502020204030204" pitchFamily="34" charset="0"/>
              </a:rPr>
              <a:t>We use stream sediment mineralogy to:</a:t>
            </a:r>
          </a:p>
          <a:p>
            <a:pPr lvl="1"/>
            <a:r>
              <a:rPr lang="en-US" sz="2400" dirty="0">
                <a:latin typeface="Calibri" panose="020F0502020204030204" pitchFamily="34" charset="0"/>
                <a:cs typeface="Calibri" panose="020F0502020204030204" pitchFamily="34" charset="0"/>
              </a:rPr>
              <a:t>Indirectly sample exposed bedrock for entire watersheds</a:t>
            </a:r>
          </a:p>
          <a:p>
            <a:pPr lvl="1"/>
            <a:r>
              <a:rPr lang="en-US" sz="2400" dirty="0">
                <a:latin typeface="Calibri" panose="020F0502020204030204" pitchFamily="34" charset="0"/>
                <a:cs typeface="Calibri" panose="020F0502020204030204" pitchFamily="34" charset="0"/>
              </a:rPr>
              <a:t>Provide insight into weathering processes</a:t>
            </a:r>
          </a:p>
          <a:p>
            <a:r>
              <a:rPr lang="en-US" sz="2400" dirty="0">
                <a:latin typeface="Calibri" panose="020F0502020204030204" pitchFamily="34" charset="0"/>
                <a:cs typeface="Calibri" panose="020F0502020204030204" pitchFamily="34" charset="0"/>
              </a:rPr>
              <a:t>Precisely quantifying bedrock composition based on these sediments is difficult and uncertain due to a multitude of factors (Fig. 1; </a:t>
            </a:r>
            <a:r>
              <a:rPr lang="en-US" sz="2400" dirty="0" err="1">
                <a:latin typeface="Calibri" panose="020F0502020204030204" pitchFamily="34" charset="0"/>
                <a:cs typeface="Calibri" panose="020F0502020204030204" pitchFamily="34" charset="0"/>
              </a:rPr>
              <a:t>Schock</a:t>
            </a:r>
            <a:r>
              <a:rPr lang="en-US" sz="2400" dirty="0">
                <a:latin typeface="Calibri" panose="020F0502020204030204" pitchFamily="34" charset="0"/>
                <a:cs typeface="Calibri" panose="020F0502020204030204" pitchFamily="34" charset="0"/>
              </a:rPr>
              <a:t> and Steidtmann, 1976; </a:t>
            </a:r>
            <a:r>
              <a:rPr lang="en-US" sz="2400" dirty="0" err="1">
                <a:latin typeface="Calibri" panose="020F0502020204030204" pitchFamily="34" charset="0"/>
                <a:cs typeface="Calibri" panose="020F0502020204030204" pitchFamily="34" charset="0"/>
              </a:rPr>
              <a:t>Johnsson</a:t>
            </a:r>
            <a:r>
              <a:rPr lang="en-US" sz="2400" dirty="0">
                <a:latin typeface="Calibri" panose="020F0502020204030204" pitchFamily="34" charset="0"/>
                <a:cs typeface="Calibri" panose="020F0502020204030204" pitchFamily="34" charset="0"/>
              </a:rPr>
              <a:t>, 1993).</a:t>
            </a:r>
          </a:p>
        </p:txBody>
      </p:sp>
      <p:grpSp>
        <p:nvGrpSpPr>
          <p:cNvPr id="6" name="Group 5">
            <a:extLst>
              <a:ext uri="{FF2B5EF4-FFF2-40B4-BE49-F238E27FC236}">
                <a16:creationId xmlns:a16="http://schemas.microsoft.com/office/drawing/2014/main" id="{9C02A0B5-C200-410E-9815-CC1E0D87CC0E}"/>
              </a:ext>
            </a:extLst>
          </p:cNvPr>
          <p:cNvGrpSpPr/>
          <p:nvPr/>
        </p:nvGrpSpPr>
        <p:grpSpPr>
          <a:xfrm>
            <a:off x="7446338" y="1732449"/>
            <a:ext cx="4552018" cy="5068460"/>
            <a:chOff x="7262865" y="1288565"/>
            <a:chExt cx="4552018" cy="5068460"/>
          </a:xfrm>
        </p:grpSpPr>
        <p:pic>
          <p:nvPicPr>
            <p:cNvPr id="4" name="Picture 3">
              <a:extLst>
                <a:ext uri="{FF2B5EF4-FFF2-40B4-BE49-F238E27FC236}">
                  <a16:creationId xmlns:a16="http://schemas.microsoft.com/office/drawing/2014/main" id="{DA76AFF9-05CC-414E-A434-BD1503889B1A}"/>
                </a:ext>
              </a:extLst>
            </p:cNvPr>
            <p:cNvPicPr/>
            <p:nvPr/>
          </p:nvPicPr>
          <p:blipFill rotWithShape="1">
            <a:blip r:embed="rId2" cstate="print">
              <a:extLst>
                <a:ext uri="{28A0092B-C50C-407E-A947-70E740481C1C}">
                  <a14:useLocalDpi xmlns:a14="http://schemas.microsoft.com/office/drawing/2010/main" val="0"/>
                </a:ext>
              </a:extLst>
            </a:blip>
            <a:srcRect b="5933"/>
            <a:stretch/>
          </p:blipFill>
          <p:spPr bwMode="auto">
            <a:xfrm>
              <a:off x="7262865" y="1288565"/>
              <a:ext cx="4552018" cy="4668350"/>
            </a:xfrm>
            <a:prstGeom prst="rect">
              <a:avLst/>
            </a:prstGeom>
            <a:noFill/>
            <a:ln>
              <a:noFill/>
            </a:ln>
          </p:spPr>
        </p:pic>
        <p:sp>
          <p:nvSpPr>
            <p:cNvPr id="5" name="TextBox 4">
              <a:extLst>
                <a:ext uri="{FF2B5EF4-FFF2-40B4-BE49-F238E27FC236}">
                  <a16:creationId xmlns:a16="http://schemas.microsoft.com/office/drawing/2014/main" id="{56AC812E-1330-477E-8266-490383901D40}"/>
                </a:ext>
              </a:extLst>
            </p:cNvPr>
            <p:cNvSpPr txBox="1"/>
            <p:nvPr/>
          </p:nvSpPr>
          <p:spPr>
            <a:xfrm>
              <a:off x="7262865" y="5956915"/>
              <a:ext cx="3932808"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Figure 1</a:t>
              </a:r>
              <a:r>
                <a:rPr lang="en-US" sz="1050" dirty="0">
                  <a:latin typeface="Calibri" panose="020F0502020204030204" pitchFamily="34" charset="0"/>
                  <a:cs typeface="Calibri" panose="020F0502020204030204" pitchFamily="34" charset="0"/>
                </a:rPr>
                <a:t>, adapted from </a:t>
              </a:r>
              <a:r>
                <a:rPr lang="en-US" sz="1050" dirty="0" err="1">
                  <a:latin typeface="Calibri" panose="020F0502020204030204" pitchFamily="34" charset="0"/>
                  <a:cs typeface="Calibri" panose="020F0502020204030204" pitchFamily="34" charset="0"/>
                </a:rPr>
                <a:t>Johnsson</a:t>
              </a:r>
              <a:r>
                <a:rPr lang="en-US" sz="1050" dirty="0">
                  <a:latin typeface="Calibri" panose="020F0502020204030204" pitchFamily="34" charset="0"/>
                  <a:cs typeface="Calibri" panose="020F0502020204030204" pitchFamily="34" charset="0"/>
                </a:rPr>
                <a:t> (1993)</a:t>
              </a:r>
            </a:p>
          </p:txBody>
        </p:sp>
      </p:grpSp>
    </p:spTree>
    <p:extLst>
      <p:ext uri="{BB962C8B-B14F-4D97-AF65-F5344CB8AC3E}">
        <p14:creationId xmlns:p14="http://schemas.microsoft.com/office/powerpoint/2010/main" val="691209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10836-8094-4953-899F-6E522AD0BE45}"/>
              </a:ext>
            </a:extLst>
          </p:cNvPr>
          <p:cNvSpPr>
            <a:spLocks noGrp="1"/>
          </p:cNvSpPr>
          <p:nvPr>
            <p:ph type="title"/>
          </p:nvPr>
        </p:nvSpPr>
        <p:spPr>
          <a:xfrm>
            <a:off x="919119" y="4895"/>
            <a:ext cx="10353762" cy="970450"/>
          </a:xfrm>
        </p:spPr>
        <p:txBody>
          <a:bodyPr/>
          <a:lstStyle/>
          <a:p>
            <a:r>
              <a:rPr lang="en-US" dirty="0">
                <a:latin typeface="Calibri" panose="020F0502020204030204" pitchFamily="34" charset="0"/>
                <a:cs typeface="Calibri" panose="020F0502020204030204" pitchFamily="34" charset="0"/>
              </a:rPr>
              <a:t>Introduction – X-ray diffraction (XRD)</a:t>
            </a:r>
          </a:p>
        </p:txBody>
      </p:sp>
      <p:sp>
        <p:nvSpPr>
          <p:cNvPr id="3" name="Content Placeholder 2">
            <a:extLst>
              <a:ext uri="{FF2B5EF4-FFF2-40B4-BE49-F238E27FC236}">
                <a16:creationId xmlns:a16="http://schemas.microsoft.com/office/drawing/2014/main" id="{FFF209F0-8250-47C9-B723-B16165E1BC09}"/>
              </a:ext>
            </a:extLst>
          </p:cNvPr>
          <p:cNvSpPr>
            <a:spLocks noGrp="1"/>
          </p:cNvSpPr>
          <p:nvPr>
            <p:ph idx="1"/>
          </p:nvPr>
        </p:nvSpPr>
        <p:spPr>
          <a:xfrm>
            <a:off x="7601841" y="5174768"/>
            <a:ext cx="10353762" cy="4058751"/>
          </a:xfrm>
        </p:spPr>
        <p:txBody>
          <a:bodyPr>
            <a:normAutofit/>
          </a:bodyPr>
          <a:lstStyle/>
          <a:p>
            <a:pPr marL="36900" indent="0">
              <a:buNone/>
            </a:pPr>
            <a:r>
              <a:rPr lang="en-US" sz="2800" dirty="0">
                <a:effectLst/>
                <a:latin typeface="Calibri" panose="020F0502020204030204" pitchFamily="34" charset="0"/>
                <a:cs typeface="Calibri" panose="020F0502020204030204" pitchFamily="34" charset="0"/>
              </a:rPr>
              <a:t>Bragg’s Law: </a:t>
            </a:r>
            <a:r>
              <a:rPr lang="el-GR" sz="2800" dirty="0">
                <a:effectLst/>
                <a:latin typeface="Calibri" panose="020F0502020204030204" pitchFamily="34" charset="0"/>
                <a:cs typeface="Calibri" panose="020F0502020204030204" pitchFamily="34" charset="0"/>
              </a:rPr>
              <a:t>λ</a:t>
            </a:r>
            <a:r>
              <a:rPr lang="en-US" sz="2800" dirty="0">
                <a:latin typeface="Calibri" panose="020F0502020204030204" pitchFamily="34" charset="0"/>
                <a:cs typeface="Calibri" panose="020F0502020204030204" pitchFamily="34" charset="0"/>
              </a:rPr>
              <a:t>=2dsin</a:t>
            </a:r>
            <a:r>
              <a:rPr lang="el-GR" sz="2800" dirty="0">
                <a:latin typeface="Calibri" panose="020F0502020204030204" pitchFamily="34" charset="0"/>
                <a:cs typeface="Calibri" panose="020F0502020204030204" pitchFamily="34" charset="0"/>
              </a:rPr>
              <a:t>ϴ</a:t>
            </a:r>
            <a:endParaRPr lang="en-US" sz="2800" dirty="0">
              <a:latin typeface="Calibri" panose="020F0502020204030204" pitchFamily="34" charset="0"/>
              <a:cs typeface="Calibri" panose="020F0502020204030204" pitchFamily="34" charset="0"/>
            </a:endParaRPr>
          </a:p>
        </p:txBody>
      </p:sp>
      <p:pic>
        <p:nvPicPr>
          <p:cNvPr id="5122" name="Picture 2" descr="condensed matter - X-ray diffraction on crystals and Bragg ...">
            <a:extLst>
              <a:ext uri="{FF2B5EF4-FFF2-40B4-BE49-F238E27FC236}">
                <a16:creationId xmlns:a16="http://schemas.microsoft.com/office/drawing/2014/main" id="{1461D0B0-096A-4F11-B1A5-B75FCC25347A}"/>
              </a:ext>
            </a:extLst>
          </p:cNvPr>
          <p:cNvPicPr>
            <a:picLocks noChangeAspect="1" noChangeArrowheads="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Photocopy/>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r="14244"/>
          <a:stretch/>
        </p:blipFill>
        <p:spPr bwMode="auto">
          <a:xfrm>
            <a:off x="5886218" y="1864674"/>
            <a:ext cx="6062395" cy="33100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563FBE8-6C7E-48AE-811C-96ECC964AEE8}"/>
              </a:ext>
            </a:extLst>
          </p:cNvPr>
          <p:cNvSpPr/>
          <p:nvPr/>
        </p:nvSpPr>
        <p:spPr>
          <a:xfrm>
            <a:off x="176712" y="5174768"/>
            <a:ext cx="5443174" cy="707886"/>
          </a:xfrm>
          <a:prstGeom prst="rect">
            <a:avLst/>
          </a:prstGeom>
        </p:spPr>
        <p:txBody>
          <a:bodyPr wrap="square">
            <a:spAutoFit/>
          </a:bodyPr>
          <a:lstStyle/>
          <a:p>
            <a:r>
              <a:rPr lang="en-US" sz="2000" dirty="0">
                <a:latin typeface="Calibri" panose="020F0502020204030204" pitchFamily="34" charset="0"/>
                <a:cs typeface="Calibri" panose="020F0502020204030204" pitchFamily="34" charset="0"/>
              </a:rPr>
              <a:t>Figure 2,</a:t>
            </a:r>
          </a:p>
          <a:p>
            <a:r>
              <a:rPr lang="en-US" sz="1000" dirty="0">
                <a:latin typeface="Calibri" panose="020F0502020204030204" pitchFamily="34" charset="0"/>
                <a:cs typeface="Calibri" panose="020F0502020204030204" pitchFamily="34" charset="0"/>
              </a:rPr>
              <a:t>https://www.asdlib.org/onlineArticles/ecourseware/Bullen_XRD/XRDModule_Theory_Instrument%20Design_3.htm</a:t>
            </a:r>
          </a:p>
        </p:txBody>
      </p:sp>
      <p:pic>
        <p:nvPicPr>
          <p:cNvPr id="5124" name="Picture 4">
            <a:extLst>
              <a:ext uri="{FF2B5EF4-FFF2-40B4-BE49-F238E27FC236}">
                <a16:creationId xmlns:a16="http://schemas.microsoft.com/office/drawing/2014/main" id="{4E92F3C4-17CE-4477-9801-271DB7CD66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387" y="1683231"/>
            <a:ext cx="5443174" cy="3491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92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C0D6-4D43-4CE6-8F7E-42E03EEEA00B}"/>
              </a:ext>
            </a:extLst>
          </p:cNvPr>
          <p:cNvSpPr>
            <a:spLocks noGrp="1"/>
          </p:cNvSpPr>
          <p:nvPr>
            <p:ph type="title"/>
          </p:nvPr>
        </p:nvSpPr>
        <p:spPr>
          <a:xfrm>
            <a:off x="919119" y="32084"/>
            <a:ext cx="10353762" cy="970450"/>
          </a:xfrm>
        </p:spPr>
        <p:txBody>
          <a:bodyPr>
            <a:normAutofit/>
          </a:bodyPr>
          <a:lstStyle/>
          <a:p>
            <a:r>
              <a:rPr lang="en-US" dirty="0">
                <a:latin typeface="Calibri" panose="020F0502020204030204" pitchFamily="34" charset="0"/>
                <a:cs typeface="Calibri" panose="020F0502020204030204" pitchFamily="34" charset="0"/>
              </a:rPr>
              <a:t>Background - Geology</a:t>
            </a:r>
          </a:p>
        </p:txBody>
      </p:sp>
      <p:sp>
        <p:nvSpPr>
          <p:cNvPr id="3" name="Content Placeholder 2">
            <a:extLst>
              <a:ext uri="{FF2B5EF4-FFF2-40B4-BE49-F238E27FC236}">
                <a16:creationId xmlns:a16="http://schemas.microsoft.com/office/drawing/2014/main" id="{D9522143-4292-4623-9A9A-7F3DFA6D012C}"/>
              </a:ext>
            </a:extLst>
          </p:cNvPr>
          <p:cNvSpPr>
            <a:spLocks noGrp="1"/>
          </p:cNvSpPr>
          <p:nvPr>
            <p:ph idx="1"/>
          </p:nvPr>
        </p:nvSpPr>
        <p:spPr>
          <a:xfrm>
            <a:off x="715258" y="1002535"/>
            <a:ext cx="8175616" cy="3401023"/>
          </a:xfrm>
        </p:spPr>
        <p:txBody>
          <a:bodyPr>
            <a:normAutofit fontScale="92500" lnSpcReduction="20000"/>
          </a:bodyPr>
          <a:lstStyle/>
          <a:p>
            <a:r>
              <a:rPr lang="en-US" sz="2600" dirty="0">
                <a:latin typeface="Calibri" panose="020F0502020204030204" pitchFamily="34" charset="0"/>
                <a:cs typeface="Calibri" panose="020F0502020204030204" pitchFamily="34" charset="0"/>
              </a:rPr>
              <a:t>Cuba emerged ~135 ma, just after the breakup of Pangea due to subduction of the North American Plate under the Caribbean plate.</a:t>
            </a:r>
          </a:p>
          <a:p>
            <a:r>
              <a:rPr lang="en-US" sz="2600" dirty="0">
                <a:latin typeface="Calibri" panose="020F0502020204030204" pitchFamily="34" charset="0"/>
                <a:cs typeface="Calibri" panose="020F0502020204030204" pitchFamily="34" charset="0"/>
              </a:rPr>
              <a:t>Volcanic history – igneous rock (mafic and felsic composition)</a:t>
            </a:r>
          </a:p>
          <a:p>
            <a:r>
              <a:rPr lang="en-US" sz="2600" dirty="0">
                <a:latin typeface="Calibri" panose="020F0502020204030204" pitchFamily="34" charset="0"/>
                <a:cs typeface="Calibri" panose="020F0502020204030204" pitchFamily="34" charset="0"/>
              </a:rPr>
              <a:t>Used to be an ocean basin – marine sedimentary rock (high calcite content)</a:t>
            </a:r>
          </a:p>
          <a:p>
            <a:pPr>
              <a:spcAft>
                <a:spcPts val="1200"/>
              </a:spcAft>
            </a:pPr>
            <a:r>
              <a:rPr lang="en-US" sz="2600" dirty="0">
                <a:latin typeface="Calibri" panose="020F0502020204030204" pitchFamily="34" charset="0"/>
                <a:cs typeface="Calibri" panose="020F0502020204030204" pitchFamily="34" charset="0"/>
              </a:rPr>
              <a:t>Active plate boundary – metamorphic rock (metaigneous and metasedimentary)</a:t>
            </a:r>
            <a:endParaRPr lang="en-US" dirty="0">
              <a:latin typeface="Calibri" panose="020F0502020204030204" pitchFamily="34" charset="0"/>
              <a:cs typeface="Calibri" panose="020F0502020204030204" pitchFamily="34" charset="0"/>
            </a:endParaRPr>
          </a:p>
          <a:p>
            <a:pPr marL="36900" indent="0">
              <a:buNone/>
            </a:pPr>
            <a:r>
              <a:rPr lang="en-US" sz="1800" dirty="0">
                <a:latin typeface="Calibri" panose="020F0502020204030204" pitchFamily="34" charset="0"/>
                <a:cs typeface="Calibri" panose="020F0502020204030204" pitchFamily="34" charset="0"/>
              </a:rPr>
              <a:t>Case and Holcombe, (1980); French and Schenk, (2004); </a:t>
            </a:r>
            <a:r>
              <a:rPr lang="en-US" sz="1800" dirty="0" err="1">
                <a:latin typeface="Calibri" panose="020F0502020204030204" pitchFamily="34" charset="0"/>
                <a:cs typeface="Calibri" panose="020F0502020204030204" pitchFamily="34" charset="0"/>
              </a:rPr>
              <a:t>Iturralde-Vinent</a:t>
            </a:r>
            <a:r>
              <a:rPr lang="en-US" sz="1800" dirty="0">
                <a:latin typeface="Calibri" panose="020F0502020204030204" pitchFamily="34" charset="0"/>
                <a:cs typeface="Calibri" panose="020F0502020204030204" pitchFamily="34" charset="0"/>
              </a:rPr>
              <a:t> et al. (2016)</a:t>
            </a:r>
          </a:p>
        </p:txBody>
      </p:sp>
      <p:pic>
        <p:nvPicPr>
          <p:cNvPr id="4" name="Picture 3">
            <a:extLst>
              <a:ext uri="{FF2B5EF4-FFF2-40B4-BE49-F238E27FC236}">
                <a16:creationId xmlns:a16="http://schemas.microsoft.com/office/drawing/2014/main" id="{05E08F36-5983-4946-A484-BA5F7DC5C0CD}"/>
              </a:ext>
            </a:extLst>
          </p:cNvPr>
          <p:cNvPicPr>
            <a:picLocks noChangeAspect="1"/>
          </p:cNvPicPr>
          <p:nvPr/>
        </p:nvPicPr>
        <p:blipFill rotWithShape="1">
          <a:blip r:embed="rId2"/>
          <a:srcRect l="3508" t="1629" r="4821" b="52187"/>
          <a:stretch/>
        </p:blipFill>
        <p:spPr>
          <a:xfrm>
            <a:off x="6026668" y="4418854"/>
            <a:ext cx="3021571" cy="2289314"/>
          </a:xfrm>
          <a:prstGeom prst="rect">
            <a:avLst/>
          </a:prstGeom>
        </p:spPr>
      </p:pic>
      <p:pic>
        <p:nvPicPr>
          <p:cNvPr id="5" name="Picture 4">
            <a:extLst>
              <a:ext uri="{FF2B5EF4-FFF2-40B4-BE49-F238E27FC236}">
                <a16:creationId xmlns:a16="http://schemas.microsoft.com/office/drawing/2014/main" id="{77CA1662-1DB4-4821-9956-3427A84F2FAF}"/>
              </a:ext>
            </a:extLst>
          </p:cNvPr>
          <p:cNvPicPr>
            <a:picLocks noChangeAspect="1"/>
          </p:cNvPicPr>
          <p:nvPr/>
        </p:nvPicPr>
        <p:blipFill rotWithShape="1">
          <a:blip r:embed="rId3"/>
          <a:srcRect l="2271" t="4312" r="2759" b="5170"/>
          <a:stretch/>
        </p:blipFill>
        <p:spPr>
          <a:xfrm>
            <a:off x="9159953" y="2549639"/>
            <a:ext cx="2861286" cy="2200567"/>
          </a:xfrm>
          <a:prstGeom prst="rect">
            <a:avLst/>
          </a:prstGeom>
        </p:spPr>
      </p:pic>
      <p:pic>
        <p:nvPicPr>
          <p:cNvPr id="6" name="Picture 5">
            <a:extLst>
              <a:ext uri="{FF2B5EF4-FFF2-40B4-BE49-F238E27FC236}">
                <a16:creationId xmlns:a16="http://schemas.microsoft.com/office/drawing/2014/main" id="{B0A291E9-505F-4BC4-A0BC-92091C31A6BA}"/>
              </a:ext>
            </a:extLst>
          </p:cNvPr>
          <p:cNvPicPr>
            <a:picLocks noChangeAspect="1"/>
          </p:cNvPicPr>
          <p:nvPr/>
        </p:nvPicPr>
        <p:blipFill rotWithShape="1">
          <a:blip r:embed="rId4"/>
          <a:srcRect l="3025" t="3389" r="3149" b="4369"/>
          <a:stretch/>
        </p:blipFill>
        <p:spPr>
          <a:xfrm>
            <a:off x="3053669" y="4403558"/>
            <a:ext cx="2861285" cy="2304610"/>
          </a:xfrm>
          <a:prstGeom prst="rect">
            <a:avLst/>
          </a:prstGeom>
        </p:spPr>
      </p:pic>
      <p:pic>
        <p:nvPicPr>
          <p:cNvPr id="7" name="Picture 6">
            <a:extLst>
              <a:ext uri="{FF2B5EF4-FFF2-40B4-BE49-F238E27FC236}">
                <a16:creationId xmlns:a16="http://schemas.microsoft.com/office/drawing/2014/main" id="{274A4CF5-0A2A-46CC-90D6-4039298CF573}"/>
              </a:ext>
            </a:extLst>
          </p:cNvPr>
          <p:cNvPicPr>
            <a:picLocks noChangeAspect="1"/>
          </p:cNvPicPr>
          <p:nvPr/>
        </p:nvPicPr>
        <p:blipFill rotWithShape="1">
          <a:blip r:embed="rId5"/>
          <a:srcRect l="2680" t="2696" r="3420" b="692"/>
          <a:stretch/>
        </p:blipFill>
        <p:spPr>
          <a:xfrm>
            <a:off x="228213" y="4403558"/>
            <a:ext cx="2713742" cy="2289314"/>
          </a:xfrm>
          <a:prstGeom prst="rect">
            <a:avLst/>
          </a:prstGeom>
        </p:spPr>
      </p:pic>
      <p:pic>
        <p:nvPicPr>
          <p:cNvPr id="8" name="Picture 7">
            <a:extLst>
              <a:ext uri="{FF2B5EF4-FFF2-40B4-BE49-F238E27FC236}">
                <a16:creationId xmlns:a16="http://schemas.microsoft.com/office/drawing/2014/main" id="{CB067795-6364-4EEA-AA3D-BC33A9D5F22C}"/>
              </a:ext>
            </a:extLst>
          </p:cNvPr>
          <p:cNvPicPr>
            <a:picLocks noChangeAspect="1"/>
          </p:cNvPicPr>
          <p:nvPr/>
        </p:nvPicPr>
        <p:blipFill rotWithShape="1">
          <a:blip r:embed="rId2"/>
          <a:srcRect l="3554" t="51502" r="4034" b="2190"/>
          <a:stretch/>
        </p:blipFill>
        <p:spPr>
          <a:xfrm>
            <a:off x="9159953" y="188650"/>
            <a:ext cx="2861287" cy="2156297"/>
          </a:xfrm>
          <a:prstGeom prst="rect">
            <a:avLst/>
          </a:prstGeom>
        </p:spPr>
      </p:pic>
      <p:sp>
        <p:nvSpPr>
          <p:cNvPr id="9" name="TextBox 8">
            <a:extLst>
              <a:ext uri="{FF2B5EF4-FFF2-40B4-BE49-F238E27FC236}">
                <a16:creationId xmlns:a16="http://schemas.microsoft.com/office/drawing/2014/main" id="{3182A866-2A75-4CB2-8CBB-C3EF67DBDAE4}"/>
              </a:ext>
            </a:extLst>
          </p:cNvPr>
          <p:cNvSpPr txBox="1"/>
          <p:nvPr/>
        </p:nvSpPr>
        <p:spPr>
          <a:xfrm>
            <a:off x="8890874" y="4750206"/>
            <a:ext cx="3498023" cy="253916"/>
          </a:xfrm>
          <a:prstGeom prst="rect">
            <a:avLst/>
          </a:prstGeom>
          <a:noFill/>
        </p:spPr>
        <p:txBody>
          <a:bodyPr wrap="square" rtlCol="0">
            <a:spAutoFit/>
          </a:bodyPr>
          <a:lstStyle/>
          <a:p>
            <a:pPr algn="ctr"/>
            <a:r>
              <a:rPr lang="en-US" sz="1050" dirty="0">
                <a:latin typeface="Calibri" panose="020F0502020204030204" pitchFamily="34" charset="0"/>
                <a:cs typeface="Calibri" panose="020F0502020204030204" pitchFamily="34" charset="0"/>
              </a:rPr>
              <a:t>Images: </a:t>
            </a:r>
            <a:r>
              <a:rPr lang="en-US" sz="1050" dirty="0" err="1">
                <a:latin typeface="Calibri" panose="020F0502020204030204" pitchFamily="34" charset="0"/>
                <a:cs typeface="Calibri" panose="020F0502020204030204" pitchFamily="34" charset="0"/>
              </a:rPr>
              <a:t>Iturralde-Vinent</a:t>
            </a:r>
            <a:r>
              <a:rPr lang="en-US" sz="1050" dirty="0">
                <a:latin typeface="Calibri" panose="020F0502020204030204" pitchFamily="34" charset="0"/>
                <a:cs typeface="Calibri" panose="020F0502020204030204" pitchFamily="34" charset="0"/>
              </a:rPr>
              <a:t> et al. (2016)</a:t>
            </a:r>
          </a:p>
        </p:txBody>
      </p:sp>
    </p:spTree>
    <p:extLst>
      <p:ext uri="{BB962C8B-B14F-4D97-AF65-F5344CB8AC3E}">
        <p14:creationId xmlns:p14="http://schemas.microsoft.com/office/powerpoint/2010/main" val="1302238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4F21-9C87-44EC-9191-47CEC5ABE45B}"/>
              </a:ext>
            </a:extLst>
          </p:cNvPr>
          <p:cNvSpPr>
            <a:spLocks noGrp="1"/>
          </p:cNvSpPr>
          <p:nvPr>
            <p:ph type="title"/>
          </p:nvPr>
        </p:nvSpPr>
        <p:spPr>
          <a:xfrm>
            <a:off x="919119" y="0"/>
            <a:ext cx="10353762" cy="970450"/>
          </a:xfrm>
        </p:spPr>
        <p:txBody>
          <a:bodyPr/>
          <a:lstStyle/>
          <a:p>
            <a:r>
              <a:rPr lang="en-US" dirty="0">
                <a:latin typeface="Calibri" panose="020F0502020204030204" pitchFamily="34" charset="0"/>
                <a:cs typeface="Calibri" panose="020F0502020204030204" pitchFamily="34" charset="0"/>
              </a:rPr>
              <a:t>Background – Geography</a:t>
            </a:r>
          </a:p>
        </p:txBody>
      </p:sp>
      <p:sp>
        <p:nvSpPr>
          <p:cNvPr id="3" name="Content Placeholder 2">
            <a:extLst>
              <a:ext uri="{FF2B5EF4-FFF2-40B4-BE49-F238E27FC236}">
                <a16:creationId xmlns:a16="http://schemas.microsoft.com/office/drawing/2014/main" id="{26F56C91-1359-4D92-8287-0DF2ACE38F6F}"/>
              </a:ext>
            </a:extLst>
          </p:cNvPr>
          <p:cNvSpPr>
            <a:spLocks noGrp="1"/>
          </p:cNvSpPr>
          <p:nvPr>
            <p:ph idx="1"/>
          </p:nvPr>
        </p:nvSpPr>
        <p:spPr>
          <a:xfrm>
            <a:off x="612746" y="1090863"/>
            <a:ext cx="4307478" cy="5648070"/>
          </a:xfrm>
        </p:spPr>
        <p:txBody>
          <a:bodyPr>
            <a:normAutofit/>
          </a:bodyPr>
          <a:lstStyle/>
          <a:p>
            <a:r>
              <a:rPr lang="en-US" sz="2400" dirty="0">
                <a:latin typeface="Calibri" panose="020F0502020204030204" pitchFamily="34" charset="0"/>
                <a:cs typeface="Calibri" panose="020F0502020204030204" pitchFamily="34" charset="0"/>
              </a:rPr>
              <a:t>This study focuses on central Cuba (Fig. 3).</a:t>
            </a:r>
          </a:p>
          <a:p>
            <a:r>
              <a:rPr lang="en-US" sz="2400" dirty="0">
                <a:latin typeface="Calibri" panose="020F0502020204030204" pitchFamily="34" charset="0"/>
                <a:cs typeface="Calibri" panose="020F0502020204030204" pitchFamily="34" charset="0"/>
              </a:rPr>
              <a:t>Mostly low-lying with some mountainous regions.</a:t>
            </a:r>
          </a:p>
          <a:p>
            <a:r>
              <a:rPr lang="en-US" sz="2400" dirty="0">
                <a:latin typeface="Calibri" panose="020F0502020204030204" pitchFamily="34" charset="0"/>
                <a:cs typeface="Calibri" panose="020F0502020204030204" pitchFamily="34" charset="0"/>
              </a:rPr>
              <a:t>Climate: low areas are tropical savanna and tropical monsoon, high peaks are temperate (Beck et al., 2018).</a:t>
            </a:r>
          </a:p>
          <a:p>
            <a:r>
              <a:rPr lang="en-US" sz="2400" dirty="0">
                <a:latin typeface="Calibri" panose="020F0502020204030204" pitchFamily="34" charset="0"/>
                <a:cs typeface="Calibri" panose="020F0502020204030204" pitchFamily="34" charset="0"/>
              </a:rPr>
              <a:t>Vegetation is dense, with forests, swamps, savannas, grasslands, mangroves, scrublands, and farmed plains (Prance and </a:t>
            </a:r>
            <a:r>
              <a:rPr lang="en-US" sz="2400" dirty="0" err="1">
                <a:latin typeface="Calibri" panose="020F0502020204030204" pitchFamily="34" charset="0"/>
                <a:cs typeface="Calibri" panose="020F0502020204030204" pitchFamily="34" charset="0"/>
              </a:rPr>
              <a:t>Borhidi</a:t>
            </a:r>
            <a:r>
              <a:rPr lang="en-US" sz="2400" dirty="0">
                <a:latin typeface="Calibri" panose="020F0502020204030204" pitchFamily="34" charset="0"/>
                <a:cs typeface="Calibri" panose="020F0502020204030204" pitchFamily="34" charset="0"/>
              </a:rPr>
              <a:t>, 1993).</a:t>
            </a:r>
          </a:p>
          <a:p>
            <a:pPr marL="36900" indent="0">
              <a:buNone/>
            </a:pPr>
            <a:endParaRPr lang="en-US" dirty="0"/>
          </a:p>
        </p:txBody>
      </p:sp>
      <p:pic>
        <p:nvPicPr>
          <p:cNvPr id="5" name="Picture 4">
            <a:extLst>
              <a:ext uri="{FF2B5EF4-FFF2-40B4-BE49-F238E27FC236}">
                <a16:creationId xmlns:a16="http://schemas.microsoft.com/office/drawing/2014/main" id="{E82AAD09-7074-4843-AE09-D3507267C002}"/>
              </a:ext>
            </a:extLst>
          </p:cNvPr>
          <p:cNvPicPr/>
          <p:nvPr/>
        </p:nvPicPr>
        <p:blipFill rotWithShape="1">
          <a:blip r:embed="rId2">
            <a:extLst>
              <a:ext uri="{28A0092B-C50C-407E-A947-70E740481C1C}">
                <a14:useLocalDpi xmlns:a14="http://schemas.microsoft.com/office/drawing/2010/main" val="0"/>
              </a:ext>
            </a:extLst>
          </a:blip>
          <a:srcRect l="318" t="882" r="435" b="1346"/>
          <a:stretch/>
        </p:blipFill>
        <p:spPr>
          <a:xfrm>
            <a:off x="4982897" y="1327004"/>
            <a:ext cx="7020911" cy="2686051"/>
          </a:xfrm>
          <a:prstGeom prst="rect">
            <a:avLst/>
          </a:prstGeom>
          <a:ln>
            <a:solidFill>
              <a:schemeClr val="tx1"/>
            </a:solidFill>
          </a:ln>
        </p:spPr>
      </p:pic>
      <p:sp>
        <p:nvSpPr>
          <p:cNvPr id="6" name="TextBox 5">
            <a:extLst>
              <a:ext uri="{FF2B5EF4-FFF2-40B4-BE49-F238E27FC236}">
                <a16:creationId xmlns:a16="http://schemas.microsoft.com/office/drawing/2014/main" id="{77C55B71-3D94-49C6-9EED-ABCFB4D7493E}"/>
              </a:ext>
            </a:extLst>
          </p:cNvPr>
          <p:cNvSpPr txBox="1"/>
          <p:nvPr/>
        </p:nvSpPr>
        <p:spPr>
          <a:xfrm>
            <a:off x="6744340" y="3990861"/>
            <a:ext cx="3498023"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Figure 3</a:t>
            </a:r>
            <a:r>
              <a:rPr lang="en-US" sz="1050" dirty="0">
                <a:latin typeface="Calibri" panose="020F0502020204030204" pitchFamily="34" charset="0"/>
                <a:cs typeface="Calibri" panose="020F0502020204030204" pitchFamily="34" charset="0"/>
              </a:rPr>
              <a:t>, Adapted from: Bierman et al. (2020)</a:t>
            </a:r>
          </a:p>
        </p:txBody>
      </p:sp>
      <p:pic>
        <p:nvPicPr>
          <p:cNvPr id="7170" name="Picture 2">
            <a:extLst>
              <a:ext uri="{FF2B5EF4-FFF2-40B4-BE49-F238E27FC236}">
                <a16:creationId xmlns:a16="http://schemas.microsoft.com/office/drawing/2014/main" id="{50776FF9-1B5A-4D76-B81F-F6AFF6D1AF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5" t="15939" r="265" b="32117"/>
          <a:stretch/>
        </p:blipFill>
        <p:spPr bwMode="auto">
          <a:xfrm>
            <a:off x="5248275" y="4491789"/>
            <a:ext cx="6330979" cy="2194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451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E5878-FAF1-4408-8007-EE0491F31AD0}"/>
              </a:ext>
            </a:extLst>
          </p:cNvPr>
          <p:cNvSpPr>
            <a:spLocks noGrp="1"/>
          </p:cNvSpPr>
          <p:nvPr>
            <p:ph type="title"/>
          </p:nvPr>
        </p:nvSpPr>
        <p:spPr>
          <a:xfrm>
            <a:off x="919119" y="30665"/>
            <a:ext cx="10353762" cy="970450"/>
          </a:xfrm>
        </p:spPr>
        <p:txBody>
          <a:bodyPr/>
          <a:lstStyle/>
          <a:p>
            <a:r>
              <a:rPr lang="en-US" dirty="0">
                <a:latin typeface="Calibri" panose="020F0502020204030204" pitchFamily="34" charset="0"/>
                <a:cs typeface="Calibri" panose="020F0502020204030204" pitchFamily="34" charset="0"/>
              </a:rPr>
              <a:t>Background – Land use </a:t>
            </a:r>
          </a:p>
        </p:txBody>
      </p:sp>
      <p:sp>
        <p:nvSpPr>
          <p:cNvPr id="3" name="Content Placeholder 2">
            <a:extLst>
              <a:ext uri="{FF2B5EF4-FFF2-40B4-BE49-F238E27FC236}">
                <a16:creationId xmlns:a16="http://schemas.microsoft.com/office/drawing/2014/main" id="{6BD664E8-25D6-42AF-A2F0-5F2B865765C1}"/>
              </a:ext>
            </a:extLst>
          </p:cNvPr>
          <p:cNvSpPr>
            <a:spLocks noGrp="1"/>
          </p:cNvSpPr>
          <p:nvPr>
            <p:ph idx="1"/>
          </p:nvPr>
        </p:nvSpPr>
        <p:spPr>
          <a:xfrm>
            <a:off x="449178" y="1001115"/>
            <a:ext cx="8069179" cy="5736569"/>
          </a:xfrm>
        </p:spPr>
        <p:txBody>
          <a:bodyPr>
            <a:normAutofit fontScale="92500" lnSpcReduction="10000"/>
          </a:bodyPr>
          <a:lstStyle/>
          <a:p>
            <a:r>
              <a:rPr lang="en-US" sz="2600" dirty="0">
                <a:latin typeface="Calibri" panose="020F0502020204030204" pitchFamily="34" charset="0"/>
                <a:cs typeface="Calibri" panose="020F0502020204030204" pitchFamily="34" charset="0"/>
              </a:rPr>
              <a:t>92-95% forests and woodlands prior to 1492</a:t>
            </a:r>
          </a:p>
          <a:p>
            <a:r>
              <a:rPr lang="en-US" sz="2600" dirty="0">
                <a:latin typeface="Calibri" panose="020F0502020204030204" pitchFamily="34" charset="0"/>
                <a:cs typeface="Calibri" panose="020F0502020204030204" pitchFamily="34" charset="0"/>
              </a:rPr>
              <a:t>Woodland and forest cover plummeted to 8-13% from the start of the 19</a:t>
            </a:r>
            <a:r>
              <a:rPr lang="en-US" sz="2600" baseline="30000" dirty="0">
                <a:latin typeface="Calibri" panose="020F0502020204030204" pitchFamily="34" charset="0"/>
                <a:cs typeface="Calibri" panose="020F0502020204030204" pitchFamily="34" charset="0"/>
              </a:rPr>
              <a:t>th</a:t>
            </a:r>
            <a:r>
              <a:rPr lang="en-US" sz="2600" dirty="0">
                <a:latin typeface="Calibri" panose="020F0502020204030204" pitchFamily="34" charset="0"/>
                <a:cs typeface="Calibri" panose="020F0502020204030204" pitchFamily="34" charset="0"/>
              </a:rPr>
              <a:t> century through the 20</a:t>
            </a:r>
            <a:r>
              <a:rPr lang="en-US" sz="2600" baseline="30000" dirty="0">
                <a:latin typeface="Calibri" panose="020F0502020204030204" pitchFamily="34" charset="0"/>
                <a:cs typeface="Calibri" panose="020F0502020204030204" pitchFamily="34" charset="0"/>
              </a:rPr>
              <a:t>th</a:t>
            </a:r>
            <a:r>
              <a:rPr lang="en-US" sz="2600" dirty="0">
                <a:latin typeface="Calibri" panose="020F0502020204030204" pitchFamily="34" charset="0"/>
                <a:cs typeface="Calibri" panose="020F0502020204030204" pitchFamily="34" charset="0"/>
              </a:rPr>
              <a:t> century as land was cleared for agriculture, including:</a:t>
            </a:r>
          </a:p>
          <a:p>
            <a:pPr lvl="1"/>
            <a:r>
              <a:rPr lang="en-US" sz="2600" dirty="0">
                <a:latin typeface="Calibri" panose="020F0502020204030204" pitchFamily="34" charset="0"/>
                <a:cs typeface="Calibri" panose="020F0502020204030204" pitchFamily="34" charset="0"/>
              </a:rPr>
              <a:t>Sugar cane-production</a:t>
            </a:r>
          </a:p>
          <a:p>
            <a:pPr lvl="1"/>
            <a:r>
              <a:rPr lang="en-US" sz="2600" dirty="0">
                <a:latin typeface="Calibri" panose="020F0502020204030204" pitchFamily="34" charset="0"/>
                <a:cs typeface="Calibri" panose="020F0502020204030204" pitchFamily="34" charset="0"/>
              </a:rPr>
              <a:t>Cattle breeding</a:t>
            </a:r>
          </a:p>
          <a:p>
            <a:pPr lvl="1"/>
            <a:r>
              <a:rPr lang="en-US" sz="2600" dirty="0">
                <a:latin typeface="Calibri" panose="020F0502020204030204" pitchFamily="34" charset="0"/>
                <a:cs typeface="Calibri" panose="020F0502020204030204" pitchFamily="34" charset="0"/>
              </a:rPr>
              <a:t>Tobacco production</a:t>
            </a:r>
          </a:p>
          <a:p>
            <a:r>
              <a:rPr lang="en-US" sz="2600" dirty="0">
                <a:latin typeface="Calibri" panose="020F0502020204030204" pitchFamily="34" charset="0"/>
                <a:cs typeface="Calibri" panose="020F0502020204030204" pitchFamily="34" charset="0"/>
              </a:rPr>
              <a:t>Industrial agriculture continued through the Soviet era (1959-1991).</a:t>
            </a:r>
          </a:p>
          <a:p>
            <a:r>
              <a:rPr lang="en-US" sz="2600" dirty="0">
                <a:latin typeface="Calibri" panose="020F0502020204030204" pitchFamily="34" charset="0"/>
                <a:cs typeface="Calibri" panose="020F0502020204030204" pitchFamily="34" charset="0"/>
              </a:rPr>
              <a:t>After soviet support ceased in 1991, small scale, organic conservation agriculture has been practiced.</a:t>
            </a:r>
          </a:p>
          <a:p>
            <a:pPr marL="36900" indent="0">
              <a:buNone/>
            </a:pPr>
            <a:endParaRPr lang="en-US" dirty="0">
              <a:effectLst/>
              <a:latin typeface="Calibri" panose="020F0502020204030204" pitchFamily="34" charset="0"/>
              <a:cs typeface="Calibri" panose="020F0502020204030204" pitchFamily="34" charset="0"/>
            </a:endParaRPr>
          </a:p>
          <a:p>
            <a:pPr marL="36900" indent="0">
              <a:buNone/>
            </a:pPr>
            <a:r>
              <a:rPr lang="en-US" sz="1900" dirty="0">
                <a:effectLst/>
                <a:latin typeface="Calibri" panose="020F0502020204030204" pitchFamily="34" charset="0"/>
                <a:cs typeface="Calibri" panose="020F0502020204030204" pitchFamily="34" charset="0"/>
              </a:rPr>
              <a:t>(</a:t>
            </a:r>
            <a:r>
              <a:rPr lang="en-US" sz="1900" dirty="0" err="1">
                <a:effectLst/>
                <a:latin typeface="Calibri" panose="020F0502020204030204" pitchFamily="34" charset="0"/>
                <a:cs typeface="Calibri" panose="020F0502020204030204" pitchFamily="34" charset="0"/>
              </a:rPr>
              <a:t>Borhidi</a:t>
            </a:r>
            <a:r>
              <a:rPr lang="en-US" sz="1900" dirty="0">
                <a:effectLst/>
                <a:latin typeface="Calibri" panose="020F0502020204030204" pitchFamily="34" charset="0"/>
                <a:cs typeface="Calibri" panose="020F0502020204030204" pitchFamily="34" charset="0"/>
              </a:rPr>
              <a:t> and </a:t>
            </a:r>
            <a:r>
              <a:rPr lang="en-US" sz="1900" dirty="0" err="1">
                <a:effectLst/>
                <a:latin typeface="Calibri" panose="020F0502020204030204" pitchFamily="34" charset="0"/>
                <a:cs typeface="Calibri" panose="020F0502020204030204" pitchFamily="34" charset="0"/>
              </a:rPr>
              <a:t>Muñiz</a:t>
            </a:r>
            <a:r>
              <a:rPr lang="en-US" sz="1900" dirty="0">
                <a:effectLst/>
                <a:latin typeface="Calibri" panose="020F0502020204030204" pitchFamily="34" charset="0"/>
                <a:cs typeface="Calibri" panose="020F0502020204030204" pitchFamily="34" charset="0"/>
              </a:rPr>
              <a:t>, 1980)</a:t>
            </a:r>
            <a:endParaRPr lang="en-US" sz="1900" dirty="0">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A198B651-987A-477F-9C0E-632EEC901FAA}"/>
              </a:ext>
            </a:extLst>
          </p:cNvPr>
          <p:cNvGrpSpPr/>
          <p:nvPr/>
        </p:nvGrpSpPr>
        <p:grpSpPr>
          <a:xfrm>
            <a:off x="8662736" y="1618320"/>
            <a:ext cx="3932808" cy="2516484"/>
            <a:chOff x="8074504" y="5532061"/>
            <a:chExt cx="3932808" cy="2516484"/>
          </a:xfrm>
        </p:grpSpPr>
        <p:pic>
          <p:nvPicPr>
            <p:cNvPr id="4" name="Picture 3">
              <a:extLst>
                <a:ext uri="{FF2B5EF4-FFF2-40B4-BE49-F238E27FC236}">
                  <a16:creationId xmlns:a16="http://schemas.microsoft.com/office/drawing/2014/main" id="{7B3C8D5E-6A8D-4752-A444-822F289C653C}"/>
                </a:ext>
              </a:extLst>
            </p:cNvPr>
            <p:cNvPicPr>
              <a:picLocks noChangeAspect="1"/>
            </p:cNvPicPr>
            <p:nvPr/>
          </p:nvPicPr>
          <p:blipFill rotWithShape="1">
            <a:blip r:embed="rId2"/>
            <a:srcRect l="17107" r="4729"/>
            <a:stretch/>
          </p:blipFill>
          <p:spPr>
            <a:xfrm>
              <a:off x="8074504" y="5532061"/>
              <a:ext cx="3336759" cy="2274648"/>
            </a:xfrm>
            <a:prstGeom prst="rect">
              <a:avLst/>
            </a:prstGeom>
          </p:spPr>
        </p:pic>
        <p:sp>
          <p:nvSpPr>
            <p:cNvPr id="5" name="TextBox 4">
              <a:extLst>
                <a:ext uri="{FF2B5EF4-FFF2-40B4-BE49-F238E27FC236}">
                  <a16:creationId xmlns:a16="http://schemas.microsoft.com/office/drawing/2014/main" id="{D45E9891-413B-463B-82F2-AEA64F53060C}"/>
                </a:ext>
              </a:extLst>
            </p:cNvPr>
            <p:cNvSpPr txBox="1"/>
            <p:nvPr/>
          </p:nvSpPr>
          <p:spPr>
            <a:xfrm>
              <a:off x="8074504" y="7794629"/>
              <a:ext cx="3932808" cy="253916"/>
            </a:xfrm>
            <a:prstGeom prst="rect">
              <a:avLst/>
            </a:prstGeom>
            <a:noFill/>
          </p:spPr>
          <p:txBody>
            <a:bodyPr wrap="square" rtlCol="0">
              <a:spAutoFit/>
            </a:bodyPr>
            <a:lstStyle/>
            <a:p>
              <a:r>
                <a:rPr lang="en-US" sz="1050" dirty="0"/>
                <a:t>Image: </a:t>
              </a:r>
              <a:r>
                <a:rPr lang="en-US" sz="1050" dirty="0" err="1"/>
                <a:t>Chrismaki</a:t>
              </a:r>
              <a:r>
                <a:rPr lang="en-US" sz="1050" dirty="0"/>
                <a:t> (2010)</a:t>
              </a:r>
            </a:p>
          </p:txBody>
        </p:sp>
      </p:grpSp>
      <p:pic>
        <p:nvPicPr>
          <p:cNvPr id="7" name="Picture 6">
            <a:extLst>
              <a:ext uri="{FF2B5EF4-FFF2-40B4-BE49-F238E27FC236}">
                <a16:creationId xmlns:a16="http://schemas.microsoft.com/office/drawing/2014/main" id="{F8F308DE-5F08-4A60-B530-961CFE11DE5C}"/>
              </a:ext>
            </a:extLst>
          </p:cNvPr>
          <p:cNvPicPr>
            <a:picLocks noChangeAspect="1"/>
          </p:cNvPicPr>
          <p:nvPr/>
        </p:nvPicPr>
        <p:blipFill rotWithShape="1">
          <a:blip r:embed="rId3">
            <a:extLst>
              <a:ext uri="{28A0092B-C50C-407E-A947-70E740481C1C}">
                <a14:useLocalDpi xmlns:a14="http://schemas.microsoft.com/office/drawing/2010/main" val="0"/>
              </a:ext>
            </a:extLst>
          </a:blip>
          <a:srcRect t="458" r="4426" b="9978"/>
          <a:stretch/>
        </p:blipFill>
        <p:spPr>
          <a:xfrm>
            <a:off x="8662736" y="4322225"/>
            <a:ext cx="3336759" cy="2345202"/>
          </a:xfrm>
          <a:prstGeom prst="rect">
            <a:avLst/>
          </a:prstGeom>
        </p:spPr>
      </p:pic>
    </p:spTree>
    <p:extLst>
      <p:ext uri="{BB962C8B-B14F-4D97-AF65-F5344CB8AC3E}">
        <p14:creationId xmlns:p14="http://schemas.microsoft.com/office/powerpoint/2010/main" val="853973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00B62-291D-4448-B0E3-8C5D36807659}"/>
              </a:ext>
            </a:extLst>
          </p:cNvPr>
          <p:cNvSpPr>
            <a:spLocks noGrp="1"/>
          </p:cNvSpPr>
          <p:nvPr>
            <p:ph type="title"/>
          </p:nvPr>
        </p:nvSpPr>
        <p:spPr>
          <a:xfrm>
            <a:off x="956104" y="68987"/>
            <a:ext cx="10353762" cy="970450"/>
          </a:xfrm>
        </p:spPr>
        <p:txBody>
          <a:bodyPr/>
          <a:lstStyle/>
          <a:p>
            <a:r>
              <a:rPr lang="en-US" dirty="0">
                <a:latin typeface="Calibri" panose="020F0502020204030204" pitchFamily="34" charset="0"/>
                <a:cs typeface="Calibri" panose="020F0502020204030204" pitchFamily="34" charset="0"/>
              </a:rPr>
              <a:t>Methods – Sample area and collection</a:t>
            </a:r>
          </a:p>
        </p:txBody>
      </p:sp>
      <p:pic>
        <p:nvPicPr>
          <p:cNvPr id="6" name="Content Placeholder 5">
            <a:extLst>
              <a:ext uri="{FF2B5EF4-FFF2-40B4-BE49-F238E27FC236}">
                <a16:creationId xmlns:a16="http://schemas.microsoft.com/office/drawing/2014/main" id="{AD4B746D-6000-42DD-AF83-E65A68A0FF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952" y="2097825"/>
            <a:ext cx="6884790" cy="4506261"/>
          </a:xfrm>
        </p:spPr>
      </p:pic>
      <p:pic>
        <p:nvPicPr>
          <p:cNvPr id="4" name="Picture 3">
            <a:extLst>
              <a:ext uri="{FF2B5EF4-FFF2-40B4-BE49-F238E27FC236}">
                <a16:creationId xmlns:a16="http://schemas.microsoft.com/office/drawing/2014/main" id="{9BCFF069-DA0F-49A0-A700-7FB89E97BAAD}"/>
              </a:ext>
            </a:extLst>
          </p:cNvPr>
          <p:cNvPicPr/>
          <p:nvPr/>
        </p:nvPicPr>
        <p:blipFill rotWithShape="1">
          <a:blip r:embed="rId3">
            <a:extLst>
              <a:ext uri="{28A0092B-C50C-407E-A947-70E740481C1C}">
                <a14:useLocalDpi xmlns:a14="http://schemas.microsoft.com/office/drawing/2010/main" val="0"/>
              </a:ext>
            </a:extLst>
          </a:blip>
          <a:srcRect l="318" t="882" r="435" b="1346"/>
          <a:stretch/>
        </p:blipFill>
        <p:spPr>
          <a:xfrm>
            <a:off x="7043195" y="3379697"/>
            <a:ext cx="5077427" cy="1942515"/>
          </a:xfrm>
          <a:prstGeom prst="rect">
            <a:avLst/>
          </a:prstGeom>
          <a:ln>
            <a:solidFill>
              <a:schemeClr val="tx1"/>
            </a:solidFill>
          </a:ln>
        </p:spPr>
      </p:pic>
      <p:cxnSp>
        <p:nvCxnSpPr>
          <p:cNvPr id="8" name="Straight Connector 7">
            <a:extLst>
              <a:ext uri="{FF2B5EF4-FFF2-40B4-BE49-F238E27FC236}">
                <a16:creationId xmlns:a16="http://schemas.microsoft.com/office/drawing/2014/main" id="{8E204157-B832-420C-B7EA-06A03AC58757}"/>
              </a:ext>
            </a:extLst>
          </p:cNvPr>
          <p:cNvCxnSpPr>
            <a:cxnSpLocks/>
          </p:cNvCxnSpPr>
          <p:nvPr/>
        </p:nvCxnSpPr>
        <p:spPr>
          <a:xfrm flipH="1">
            <a:off x="6967742" y="4088588"/>
            <a:ext cx="2876526" cy="25154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717709-90CF-413D-AD51-D1410D30FEF5}"/>
              </a:ext>
            </a:extLst>
          </p:cNvPr>
          <p:cNvCxnSpPr>
            <a:cxnSpLocks/>
          </p:cNvCxnSpPr>
          <p:nvPr/>
        </p:nvCxnSpPr>
        <p:spPr>
          <a:xfrm flipH="1" flipV="1">
            <a:off x="6967742" y="2097821"/>
            <a:ext cx="2876527" cy="14639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297AC6D-2C12-4320-ACFA-4A22DA8C7FA5}"/>
              </a:ext>
            </a:extLst>
          </p:cNvPr>
          <p:cNvSpPr/>
          <p:nvPr/>
        </p:nvSpPr>
        <p:spPr>
          <a:xfrm>
            <a:off x="9089194" y="3561801"/>
            <a:ext cx="755074" cy="5267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63458E7-CF33-422F-8686-87B338204564}"/>
              </a:ext>
            </a:extLst>
          </p:cNvPr>
          <p:cNvSpPr/>
          <p:nvPr/>
        </p:nvSpPr>
        <p:spPr>
          <a:xfrm>
            <a:off x="71378" y="2097823"/>
            <a:ext cx="6884790" cy="45062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95A0A45-61FC-45D3-A8F3-2776A5026B85}"/>
              </a:ext>
            </a:extLst>
          </p:cNvPr>
          <p:cNvSpPr txBox="1"/>
          <p:nvPr/>
        </p:nvSpPr>
        <p:spPr>
          <a:xfrm>
            <a:off x="8679967" y="5322212"/>
            <a:ext cx="2328601" cy="253916"/>
          </a:xfrm>
          <a:prstGeom prst="rect">
            <a:avLst/>
          </a:prstGeom>
          <a:noFill/>
        </p:spPr>
        <p:txBody>
          <a:bodyPr wrap="square" rtlCol="0">
            <a:spAutoFit/>
          </a:bodyPr>
          <a:lstStyle/>
          <a:p>
            <a:pPr algn="ctr"/>
            <a:r>
              <a:rPr lang="en-US" sz="1050" dirty="0"/>
              <a:t>Adapted from: Bierman et al. (2020)</a:t>
            </a:r>
          </a:p>
        </p:txBody>
      </p:sp>
      <p:sp>
        <p:nvSpPr>
          <p:cNvPr id="22" name="TextBox 21">
            <a:extLst>
              <a:ext uri="{FF2B5EF4-FFF2-40B4-BE49-F238E27FC236}">
                <a16:creationId xmlns:a16="http://schemas.microsoft.com/office/drawing/2014/main" id="{EAB551D6-7FDA-4335-ADAC-B37E1C11CAC0}"/>
              </a:ext>
            </a:extLst>
          </p:cNvPr>
          <p:cNvSpPr txBox="1"/>
          <p:nvPr/>
        </p:nvSpPr>
        <p:spPr>
          <a:xfrm>
            <a:off x="906135" y="6604084"/>
            <a:ext cx="5226850" cy="253916"/>
          </a:xfrm>
          <a:prstGeom prst="rect">
            <a:avLst/>
          </a:prstGeom>
          <a:noFill/>
        </p:spPr>
        <p:txBody>
          <a:bodyPr wrap="square" rtlCol="0">
            <a:spAutoFit/>
          </a:bodyPr>
          <a:lstStyle/>
          <a:p>
            <a:pPr algn="ctr"/>
            <a:r>
              <a:rPr lang="en-US" sz="1050" dirty="0"/>
              <a:t>Modified from: Bierman et al. (2020); Bedrock data from: Case and Holcombe (1980)</a:t>
            </a:r>
          </a:p>
        </p:txBody>
      </p:sp>
      <p:sp>
        <p:nvSpPr>
          <p:cNvPr id="23" name="Content Placeholder 2">
            <a:extLst>
              <a:ext uri="{FF2B5EF4-FFF2-40B4-BE49-F238E27FC236}">
                <a16:creationId xmlns:a16="http://schemas.microsoft.com/office/drawing/2014/main" id="{D7B8A492-066D-4BE0-B5A2-596EA86D521C}"/>
              </a:ext>
            </a:extLst>
          </p:cNvPr>
          <p:cNvSpPr txBox="1">
            <a:spLocks/>
          </p:cNvSpPr>
          <p:nvPr/>
        </p:nvSpPr>
        <p:spPr>
          <a:xfrm>
            <a:off x="436903" y="1263459"/>
            <a:ext cx="11089349"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sz="2400" dirty="0">
                <a:latin typeface="Calibri" panose="020F0502020204030204" pitchFamily="34" charset="0"/>
                <a:cs typeface="Calibri" panose="020F0502020204030204" pitchFamily="34" charset="0"/>
              </a:rPr>
              <a:t>Stream sediment samples were collected in 2018 from 26 watersheds in central Cuba</a:t>
            </a:r>
          </a:p>
        </p:txBody>
      </p:sp>
    </p:spTree>
    <p:extLst>
      <p:ext uri="{BB962C8B-B14F-4D97-AF65-F5344CB8AC3E}">
        <p14:creationId xmlns:p14="http://schemas.microsoft.com/office/powerpoint/2010/main" val="120731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D8642-637D-4E47-9E4E-47A3B3F8CF52}"/>
              </a:ext>
            </a:extLst>
          </p:cNvPr>
          <p:cNvSpPr>
            <a:spLocks noGrp="1"/>
          </p:cNvSpPr>
          <p:nvPr>
            <p:ph type="title"/>
          </p:nvPr>
        </p:nvSpPr>
        <p:spPr>
          <a:xfrm>
            <a:off x="913795" y="0"/>
            <a:ext cx="10353762" cy="970450"/>
          </a:xfrm>
        </p:spPr>
        <p:txBody>
          <a:bodyPr/>
          <a:lstStyle/>
          <a:p>
            <a:r>
              <a:rPr lang="en-US" dirty="0">
                <a:latin typeface="Calibri" panose="020F0502020204030204" pitchFamily="34" charset="0"/>
                <a:cs typeface="Calibri" panose="020F0502020204030204" pitchFamily="34" charset="0"/>
              </a:rPr>
              <a:t>Methods – Sample prep</a:t>
            </a:r>
          </a:p>
        </p:txBody>
      </p:sp>
      <p:sp>
        <p:nvSpPr>
          <p:cNvPr id="3" name="Content Placeholder 2">
            <a:extLst>
              <a:ext uri="{FF2B5EF4-FFF2-40B4-BE49-F238E27FC236}">
                <a16:creationId xmlns:a16="http://schemas.microsoft.com/office/drawing/2014/main" id="{D1D45228-AE1D-4381-A37F-17D916EECF4C}"/>
              </a:ext>
            </a:extLst>
          </p:cNvPr>
          <p:cNvSpPr>
            <a:spLocks noGrp="1"/>
          </p:cNvSpPr>
          <p:nvPr>
            <p:ph idx="1"/>
          </p:nvPr>
        </p:nvSpPr>
        <p:spPr>
          <a:xfrm>
            <a:off x="913794" y="1058681"/>
            <a:ext cx="5182205" cy="3944185"/>
          </a:xfrm>
        </p:spPr>
        <p:txBody>
          <a:bodyPr>
            <a:normAutofit lnSpcReduction="10000"/>
          </a:bodyPr>
          <a:lstStyle/>
          <a:p>
            <a:pPr marL="36900" indent="0">
              <a:buNone/>
            </a:pPr>
            <a:r>
              <a:rPr lang="en-US" sz="2800" dirty="0">
                <a:latin typeface="Calibri" panose="020F0502020204030204" pitchFamily="34" charset="0"/>
                <a:cs typeface="Calibri" panose="020F0502020204030204" pitchFamily="34" charset="0"/>
              </a:rPr>
              <a:t>1) 	Wet sieved into two grain sizes (250-850 µm and &lt;63 µm) to normalize for hydrodynamic sorting.</a:t>
            </a:r>
          </a:p>
          <a:p>
            <a:pPr marL="36900" indent="0">
              <a:buNone/>
            </a:pPr>
            <a:r>
              <a:rPr lang="en-US" sz="2800" dirty="0">
                <a:latin typeface="Calibri" panose="020F0502020204030204" pitchFamily="34" charset="0"/>
                <a:cs typeface="Calibri" panose="020F0502020204030204" pitchFamily="34" charset="0"/>
              </a:rPr>
              <a:t>2) 	Air dried at 65° C</a:t>
            </a:r>
          </a:p>
          <a:p>
            <a:pPr marL="36900" indent="0">
              <a:buNone/>
            </a:pPr>
            <a:r>
              <a:rPr lang="en-US" sz="2800" dirty="0">
                <a:latin typeface="Calibri" panose="020F0502020204030204" pitchFamily="34" charset="0"/>
                <a:cs typeface="Calibri" panose="020F0502020204030204" pitchFamily="34" charset="0"/>
              </a:rPr>
              <a:t>3) 	Ground into a powder (&lt;2 µm)</a:t>
            </a:r>
          </a:p>
          <a:p>
            <a:pPr marL="36900" indent="0">
              <a:buNone/>
            </a:pPr>
            <a:r>
              <a:rPr lang="en-US" sz="2800" dirty="0">
                <a:latin typeface="Calibri" panose="020F0502020204030204" pitchFamily="34" charset="0"/>
                <a:cs typeface="Calibri" panose="020F0502020204030204" pitchFamily="34" charset="0"/>
              </a:rPr>
              <a:t>4) 	Mounted on a standard glass slide to be scanned</a:t>
            </a:r>
          </a:p>
          <a:p>
            <a:endParaRPr lang="en-US" dirty="0"/>
          </a:p>
          <a:p>
            <a:endParaRPr lang="en-US" dirty="0"/>
          </a:p>
        </p:txBody>
      </p:sp>
      <p:pic>
        <p:nvPicPr>
          <p:cNvPr id="4" name="Picture 2">
            <a:extLst>
              <a:ext uri="{FF2B5EF4-FFF2-40B4-BE49-F238E27FC236}">
                <a16:creationId xmlns:a16="http://schemas.microsoft.com/office/drawing/2014/main" id="{08758A0C-7C68-4DD8-B207-C8F43F7B69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6986" y="970450"/>
            <a:ext cx="5606813" cy="374191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2" name="Object 21">
            <a:extLst>
              <a:ext uri="{FF2B5EF4-FFF2-40B4-BE49-F238E27FC236}">
                <a16:creationId xmlns:a16="http://schemas.microsoft.com/office/drawing/2014/main" id="{C69B3B69-4669-4F4C-94CF-E1296BAC4640}"/>
              </a:ext>
            </a:extLst>
          </p:cNvPr>
          <p:cNvGraphicFramePr>
            <a:graphicFrameLocks noChangeAspect="1"/>
          </p:cNvGraphicFramePr>
          <p:nvPr>
            <p:extLst>
              <p:ext uri="{D42A27DB-BD31-4B8C-83A1-F6EECF244321}">
                <p14:modId xmlns:p14="http://schemas.microsoft.com/office/powerpoint/2010/main" val="2325364323"/>
              </p:ext>
            </p:extLst>
          </p:nvPr>
        </p:nvGraphicFramePr>
        <p:xfrm>
          <a:off x="4093793" y="4367631"/>
          <a:ext cx="2147700" cy="2410856"/>
        </p:xfrm>
        <a:graphic>
          <a:graphicData uri="http://schemas.openxmlformats.org/presentationml/2006/ole">
            <mc:AlternateContent xmlns:mc="http://schemas.openxmlformats.org/markup-compatibility/2006">
              <mc:Choice xmlns:v="urn:schemas-microsoft-com:vml" Requires="v">
                <p:oleObj spid="_x0000_s4166" r:id="rId4" imgW="6387120" imgH="7148880" progId="">
                  <p:embed/>
                </p:oleObj>
              </mc:Choice>
              <mc:Fallback>
                <p:oleObj r:id="rId4" imgW="6387120" imgH="7148880" progId="">
                  <p:embed/>
                  <p:pic>
                    <p:nvPicPr>
                      <p:cNvPr id="6" name="Object 5">
                        <a:extLst>
                          <a:ext uri="{FF2B5EF4-FFF2-40B4-BE49-F238E27FC236}">
                            <a16:creationId xmlns:a16="http://schemas.microsoft.com/office/drawing/2014/main" id="{F5BBCA85-D521-4233-9E4C-3FE80F1BFC3F}"/>
                          </a:ext>
                        </a:extLst>
                      </p:cNvPr>
                      <p:cNvPicPr/>
                      <p:nvPr/>
                    </p:nvPicPr>
                    <p:blipFill>
                      <a:blip r:embed="rId5"/>
                      <a:stretch>
                        <a:fillRect/>
                      </a:stretch>
                    </p:blipFill>
                    <p:spPr>
                      <a:xfrm>
                        <a:off x="4093793" y="4367631"/>
                        <a:ext cx="2147700" cy="2410856"/>
                      </a:xfrm>
                      <a:prstGeom prst="rect">
                        <a:avLst/>
                      </a:prstGeom>
                    </p:spPr>
                  </p:pic>
                </p:oleObj>
              </mc:Fallback>
            </mc:AlternateContent>
          </a:graphicData>
        </a:graphic>
      </p:graphicFrame>
    </p:spTree>
    <p:extLst>
      <p:ext uri="{BB962C8B-B14F-4D97-AF65-F5344CB8AC3E}">
        <p14:creationId xmlns:p14="http://schemas.microsoft.com/office/powerpoint/2010/main" val="290721923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TM04033929[[fn=Slate]]</Template>
  <TotalTime>3842</TotalTime>
  <Words>2324</Words>
  <Application>Microsoft Office PowerPoint</Application>
  <PresentationFormat>Widescreen</PresentationFormat>
  <Paragraphs>180</Paragraphs>
  <Slides>28</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0</vt:i4>
      </vt:variant>
      <vt:variant>
        <vt:lpstr>Slide Titles</vt:lpstr>
      </vt:variant>
      <vt:variant>
        <vt:i4>28</vt:i4>
      </vt:variant>
    </vt:vector>
  </HeadingPairs>
  <TitlesOfParts>
    <vt:vector size="33" baseType="lpstr">
      <vt:lpstr>Arial</vt:lpstr>
      <vt:lpstr>Calibri</vt:lpstr>
      <vt:lpstr>Calisto MT</vt:lpstr>
      <vt:lpstr>Wingdings 2</vt:lpstr>
      <vt:lpstr>Slate</vt:lpstr>
      <vt:lpstr>Using X-ray diffraction of stream sediment to better understand the geology and weathering environment of central Cuba   </vt:lpstr>
      <vt:lpstr>Introduction – A large, collaborative effort (15+ researchers!)</vt:lpstr>
      <vt:lpstr>Introduction – How this project fits in</vt:lpstr>
      <vt:lpstr>Introduction – X-ray diffraction (XRD)</vt:lpstr>
      <vt:lpstr>Background - Geology</vt:lpstr>
      <vt:lpstr>Background – Geography</vt:lpstr>
      <vt:lpstr>Background – Land use </vt:lpstr>
      <vt:lpstr>Methods – Sample area and collection</vt:lpstr>
      <vt:lpstr>Methods – Sample prep</vt:lpstr>
      <vt:lpstr>Methods – Scans of sieved sediment</vt:lpstr>
      <vt:lpstr>Methods – The purpose of washed scans</vt:lpstr>
      <vt:lpstr>Methods – Heat treatment tests </vt:lpstr>
      <vt:lpstr>Methods – Analytical regressions</vt:lpstr>
      <vt:lpstr>Results – Quantification of sieved samples</vt:lpstr>
      <vt:lpstr>PowerPoint Presentation</vt:lpstr>
      <vt:lpstr>Results – Quantification of sieved samples</vt:lpstr>
      <vt:lpstr>Results – Heat treatment tests</vt:lpstr>
      <vt:lpstr>Results – Bedrock vs. mineralogy</vt:lpstr>
      <vt:lpstr>Results – Water chemistry vs. mineralogy</vt:lpstr>
      <vt:lpstr>Results – Elemental composition vs. mineralogy</vt:lpstr>
      <vt:lpstr>Results – Weathering vs. mineralogy</vt:lpstr>
      <vt:lpstr>Discussion – Stream sediment indicates lithology?</vt:lpstr>
      <vt:lpstr>Discussion – A transport limited environment</vt:lpstr>
      <vt:lpstr>Discussion – Water quality markers</vt:lpstr>
      <vt:lpstr>Conclusion and future work</vt:lpstr>
      <vt:lpstr>Acknowledgements</vt:lpstr>
      <vt:lpstr>Thanks!  Questions?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Landon Williamson</dc:creator>
  <cp:lastModifiedBy>Landon Williamson</cp:lastModifiedBy>
  <cp:revision>126</cp:revision>
  <dcterms:created xsi:type="dcterms:W3CDTF">2020-04-26T13:45:57Z</dcterms:created>
  <dcterms:modified xsi:type="dcterms:W3CDTF">2020-04-29T14:46:53Z</dcterms:modified>
</cp:coreProperties>
</file>