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5" r:id="rId3"/>
    <p:sldId id="266" r:id="rId4"/>
    <p:sldId id="267" r:id="rId5"/>
    <p:sldId id="268" r:id="rId6"/>
    <p:sldId id="269" r:id="rId7"/>
    <p:sldId id="270" r:id="rId8"/>
    <p:sldId id="259" r:id="rId9"/>
    <p:sldId id="260" r:id="rId10"/>
    <p:sldId id="258" r:id="rId11"/>
    <p:sldId id="257"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81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ydia\Documents\Sediment%20Extractions\correlations%20for%20Al%20and%20Ca%20new%20excel%20version%20(Recove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ydia\Documents\Sediment%20Extractions\Master%20M%20Bay%20Data%20Summer2007%20updated%202_11_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ydia\Documents\Sediment%20Extractions\correlations%20for%20Al%20and%20Ca%20new%20excel%20version%20(Recover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ydia\Documents\Sediment%20Extractions\Master%20M%20Bay%20Data%20Summer2007%20updated%202_11_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smtClean="0">
                <a:latin typeface="Times New Roman" pitchFamily="18" charset="0"/>
                <a:cs typeface="Times New Roman" pitchFamily="18" charset="0"/>
              </a:rPr>
              <a:t>2008 Reactive</a:t>
            </a:r>
            <a:r>
              <a:rPr lang="en-US" sz="2000" baseline="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P </a:t>
            </a:r>
          </a:p>
        </c:rich>
      </c:tx>
      <c:layout>
        <c:manualLayout>
          <c:xMode val="edge"/>
          <c:yMode val="edge"/>
          <c:x val="0.33361482939632692"/>
          <c:y val="3.6078302712161192E-3"/>
        </c:manualLayout>
      </c:layout>
    </c:title>
    <c:plotArea>
      <c:layout>
        <c:manualLayout>
          <c:layoutTarget val="inner"/>
          <c:xMode val="edge"/>
          <c:yMode val="edge"/>
          <c:x val="0.13267541557305337"/>
          <c:y val="0.1653284485272683"/>
          <c:w val="0.82190048118985171"/>
          <c:h val="0.66657589676290463"/>
        </c:manualLayout>
      </c:layout>
      <c:scatterChart>
        <c:scatterStyle val="lineMarker"/>
        <c:ser>
          <c:idx val="0"/>
          <c:order val="0"/>
          <c:spPr>
            <a:ln>
              <a:noFill/>
            </a:ln>
          </c:spPr>
          <c:trendline>
            <c:trendlineType val="linear"/>
            <c:dispRSqr val="1"/>
            <c:dispEq val="1"/>
            <c:trendlineLbl>
              <c:layout>
                <c:manualLayout>
                  <c:x val="-0.24682524059492653"/>
                  <c:y val="-2.6439559638378542E-2"/>
                </c:manualLayout>
              </c:layout>
              <c:numFmt formatCode="General" sourceLinked="0"/>
              <c:txPr>
                <a:bodyPr/>
                <a:lstStyle/>
                <a:p>
                  <a:pPr>
                    <a:defRPr sz="1200">
                      <a:latin typeface="Times New Roman" pitchFamily="18" charset="0"/>
                      <a:cs typeface="Times New Roman" pitchFamily="18" charset="0"/>
                    </a:defRPr>
                  </a:pPr>
                  <a:endParaRPr lang="en-US"/>
                </a:p>
              </c:txPr>
            </c:trendlineLbl>
          </c:trendline>
          <c:xVal>
            <c:numRef>
              <c:f>('AA all'!$D$2:$D$161,'AA all'!$I$163:$I$216)</c:f>
              <c:numCache>
                <c:formatCode>General</c:formatCode>
                <c:ptCount val="214"/>
                <c:pt idx="0">
                  <c:v>14.613075251826984</c:v>
                </c:pt>
                <c:pt idx="1">
                  <c:v>9.946348149598542</c:v>
                </c:pt>
                <c:pt idx="2">
                  <c:v>11.027576489533011</c:v>
                </c:pt>
                <c:pt idx="3">
                  <c:v>9.4765941761887778</c:v>
                </c:pt>
                <c:pt idx="4">
                  <c:v>2.7671355998436891</c:v>
                </c:pt>
                <c:pt idx="5">
                  <c:v>2.5142098273572375</c:v>
                </c:pt>
                <c:pt idx="6">
                  <c:v>11.441200161095399</c:v>
                </c:pt>
                <c:pt idx="7">
                  <c:v>5.1238150738150434</c:v>
                </c:pt>
                <c:pt idx="8">
                  <c:v>2.5430677901187284</c:v>
                </c:pt>
                <c:pt idx="9">
                  <c:v>3.0175445705024417</c:v>
                </c:pt>
                <c:pt idx="10">
                  <c:v>2.63</c:v>
                </c:pt>
                <c:pt idx="11">
                  <c:v>2.4163912630579296</c:v>
                </c:pt>
                <c:pt idx="13">
                  <c:v>10.604751619870408</c:v>
                </c:pt>
                <c:pt idx="14">
                  <c:v>11.409691629955956</c:v>
                </c:pt>
                <c:pt idx="15">
                  <c:v>9.4217980295566477</c:v>
                </c:pt>
                <c:pt idx="16">
                  <c:v>13.007727362789771</c:v>
                </c:pt>
                <c:pt idx="17">
                  <c:v>10.682821200247473</c:v>
                </c:pt>
                <c:pt idx="18">
                  <c:v>12.607295120795788</c:v>
                </c:pt>
                <c:pt idx="19">
                  <c:v>3.4305878017320812</c:v>
                </c:pt>
                <c:pt idx="20">
                  <c:v>3.6664665700683088</c:v>
                </c:pt>
                <c:pt idx="21">
                  <c:v>3.5092204355790737</c:v>
                </c:pt>
                <c:pt idx="22">
                  <c:v>3.2725101921956905</c:v>
                </c:pt>
                <c:pt idx="23">
                  <c:v>3.4583127062706271</c:v>
                </c:pt>
                <c:pt idx="24">
                  <c:v>3.1114689382921177</c:v>
                </c:pt>
                <c:pt idx="25">
                  <c:v>2.5152548456568558</c:v>
                </c:pt>
                <c:pt idx="26">
                  <c:v>2.4285992976980184</c:v>
                </c:pt>
                <c:pt idx="27">
                  <c:v>2.5007616146230007</c:v>
                </c:pt>
                <c:pt idx="28">
                  <c:v>2.5697056574923653</c:v>
                </c:pt>
                <c:pt idx="29">
                  <c:v>2.6363150603601797</c:v>
                </c:pt>
                <c:pt idx="30">
                  <c:v>2.7589929467084642</c:v>
                </c:pt>
                <c:pt idx="31">
                  <c:v>13.17295162882527</c:v>
                </c:pt>
                <c:pt idx="32">
                  <c:v>12.069920844327179</c:v>
                </c:pt>
                <c:pt idx="33">
                  <c:v>11.461929890689786</c:v>
                </c:pt>
                <c:pt idx="34">
                  <c:v>12.52109663620455</c:v>
                </c:pt>
                <c:pt idx="35">
                  <c:v>10.488706287024685</c:v>
                </c:pt>
                <c:pt idx="36">
                  <c:v>6.1423599999999965</c:v>
                </c:pt>
                <c:pt idx="37">
                  <c:v>4.9100575815738994</c:v>
                </c:pt>
                <c:pt idx="38">
                  <c:v>5.5717109087386163</c:v>
                </c:pt>
                <c:pt idx="39">
                  <c:v>5.3450599999999975</c:v>
                </c:pt>
                <c:pt idx="40">
                  <c:v>5.9655926352128894</c:v>
                </c:pt>
                <c:pt idx="42">
                  <c:v>10.982171335105306</c:v>
                </c:pt>
                <c:pt idx="43">
                  <c:v>12.397432268499845</c:v>
                </c:pt>
                <c:pt idx="44">
                  <c:v>7.9721386138613894</c:v>
                </c:pt>
                <c:pt idx="45">
                  <c:v>5.3887624750499024</c:v>
                </c:pt>
                <c:pt idx="46">
                  <c:v>6.2906592312288394</c:v>
                </c:pt>
                <c:pt idx="47">
                  <c:v>4.1744752475247306</c:v>
                </c:pt>
                <c:pt idx="49">
                  <c:v>7.0373937116867724</c:v>
                </c:pt>
                <c:pt idx="50">
                  <c:v>6.5332605242255823</c:v>
                </c:pt>
                <c:pt idx="52">
                  <c:v>6.4526526526526524</c:v>
                </c:pt>
                <c:pt idx="54">
                  <c:v>11.334528790595702</c:v>
                </c:pt>
                <c:pt idx="55">
                  <c:v>7.3896592709984148</c:v>
                </c:pt>
                <c:pt idx="56">
                  <c:v>5.0609268877347056</c:v>
                </c:pt>
                <c:pt idx="57">
                  <c:v>5.4974619289340092</c:v>
                </c:pt>
                <c:pt idx="58">
                  <c:v>5.6420753952168612</c:v>
                </c:pt>
                <c:pt idx="59">
                  <c:v>4.7394012457303818</c:v>
                </c:pt>
                <c:pt idx="60">
                  <c:v>9.8734030197445346</c:v>
                </c:pt>
                <c:pt idx="61">
                  <c:v>13.035593557367328</c:v>
                </c:pt>
                <c:pt idx="62">
                  <c:v>11.983091787439612</c:v>
                </c:pt>
                <c:pt idx="63">
                  <c:v>7.9246629659000813</c:v>
                </c:pt>
                <c:pt idx="64">
                  <c:v>6.0041306058221871</c:v>
                </c:pt>
                <c:pt idx="65">
                  <c:v>5.6412845889719243</c:v>
                </c:pt>
                <c:pt idx="66">
                  <c:v>9.9135627530364374</c:v>
                </c:pt>
                <c:pt idx="67">
                  <c:v>8.5592313787638705</c:v>
                </c:pt>
                <c:pt idx="68">
                  <c:v>6.706817730073543</c:v>
                </c:pt>
                <c:pt idx="69">
                  <c:v>5.1785362004340065</c:v>
                </c:pt>
                <c:pt idx="70">
                  <c:v>5.1549098196392498</c:v>
                </c:pt>
                <c:pt idx="71">
                  <c:v>5.2762653760838933</c:v>
                </c:pt>
                <c:pt idx="72">
                  <c:v>6.0251407884151273</c:v>
                </c:pt>
                <c:pt idx="73">
                  <c:v>5.1868533171028597</c:v>
                </c:pt>
                <c:pt idx="74">
                  <c:v>5.434947200637577</c:v>
                </c:pt>
                <c:pt idx="75">
                  <c:v>5.5704577253647924</c:v>
                </c:pt>
                <c:pt idx="76">
                  <c:v>6.5644355644355272</c:v>
                </c:pt>
                <c:pt idx="77">
                  <c:v>6.6154929577464525</c:v>
                </c:pt>
                <c:pt idx="78">
                  <c:v>10.270010235414532</c:v>
                </c:pt>
                <c:pt idx="79">
                  <c:v>8.7275340103468224</c:v>
                </c:pt>
                <c:pt idx="80">
                  <c:v>5.9603634957463614</c:v>
                </c:pt>
                <c:pt idx="81">
                  <c:v>6.3046609321864375</c:v>
                </c:pt>
                <c:pt idx="82">
                  <c:v>5.2920094007050515</c:v>
                </c:pt>
                <c:pt idx="83">
                  <c:v>4.9942574257425925</c:v>
                </c:pt>
                <c:pt idx="84">
                  <c:v>6.0456547857429088</c:v>
                </c:pt>
                <c:pt idx="85">
                  <c:v>7.6286585365853403</c:v>
                </c:pt>
                <c:pt idx="86">
                  <c:v>8.8854556189726992</c:v>
                </c:pt>
                <c:pt idx="87">
                  <c:v>5.9567287784679088</c:v>
                </c:pt>
                <c:pt idx="88">
                  <c:v>5.0211942123496955</c:v>
                </c:pt>
                <c:pt idx="89">
                  <c:v>5.2964610326822834</c:v>
                </c:pt>
                <c:pt idx="90">
                  <c:v>10.108433734939759</c:v>
                </c:pt>
                <c:pt idx="91">
                  <c:v>7.9739413680781794</c:v>
                </c:pt>
                <c:pt idx="92">
                  <c:v>6.4150360453141104</c:v>
                </c:pt>
                <c:pt idx="93">
                  <c:v>6.2454978265369299</c:v>
                </c:pt>
                <c:pt idx="94">
                  <c:v>5.8718050326926914</c:v>
                </c:pt>
                <c:pt idx="95">
                  <c:v>5.8868249712753675</c:v>
                </c:pt>
                <c:pt idx="96">
                  <c:v>7.6955532574973819</c:v>
                </c:pt>
                <c:pt idx="97">
                  <c:v>11.195568982880149</c:v>
                </c:pt>
                <c:pt idx="98">
                  <c:v>9.0289345063538615</c:v>
                </c:pt>
                <c:pt idx="99">
                  <c:v>4.8911033490856779</c:v>
                </c:pt>
                <c:pt idx="100">
                  <c:v>5.7857710651828489</c:v>
                </c:pt>
                <c:pt idx="101">
                  <c:v>5.8530595813204505</c:v>
                </c:pt>
                <c:pt idx="102">
                  <c:v>10.580988745980708</c:v>
                </c:pt>
                <c:pt idx="103">
                  <c:v>11.350132086974234</c:v>
                </c:pt>
                <c:pt idx="104">
                  <c:v>6.6009323064450518</c:v>
                </c:pt>
                <c:pt idx="105">
                  <c:v>5.5100931677018634</c:v>
                </c:pt>
                <c:pt idx="106">
                  <c:v>6.0647440794499339</c:v>
                </c:pt>
                <c:pt idx="107">
                  <c:v>6.6917960088691792</c:v>
                </c:pt>
                <c:pt idx="109">
                  <c:v>9.580116255762718</c:v>
                </c:pt>
                <c:pt idx="110">
                  <c:v>8.7748353622031487</c:v>
                </c:pt>
                <c:pt idx="111">
                  <c:v>7.6369018346888575</c:v>
                </c:pt>
                <c:pt idx="112">
                  <c:v>6.6930549813972675</c:v>
                </c:pt>
                <c:pt idx="113">
                  <c:v>6.3780251141552506</c:v>
                </c:pt>
                <c:pt idx="114">
                  <c:v>5.7587887157230409</c:v>
                </c:pt>
                <c:pt idx="115">
                  <c:v>8.9074468085106826</c:v>
                </c:pt>
                <c:pt idx="116">
                  <c:v>6.8893884549437994</c:v>
                </c:pt>
                <c:pt idx="117">
                  <c:v>5.4492283339929095</c:v>
                </c:pt>
                <c:pt idx="118">
                  <c:v>6.6766315362788795</c:v>
                </c:pt>
                <c:pt idx="119">
                  <c:v>5.4516159695817485</c:v>
                </c:pt>
                <c:pt idx="120">
                  <c:v>5.4269426881501124</c:v>
                </c:pt>
                <c:pt idx="121">
                  <c:v>8.021210967250509</c:v>
                </c:pt>
                <c:pt idx="122">
                  <c:v>6.2769183673469255</c:v>
                </c:pt>
                <c:pt idx="123">
                  <c:v>6.2929695086424546</c:v>
                </c:pt>
                <c:pt idx="124">
                  <c:v>5.7134651958919926</c:v>
                </c:pt>
                <c:pt idx="125">
                  <c:v>5.6879108206803544</c:v>
                </c:pt>
                <c:pt idx="126">
                  <c:v>6.0041877678223434</c:v>
                </c:pt>
                <c:pt idx="127">
                  <c:v>5.8717235901509133</c:v>
                </c:pt>
                <c:pt idx="128">
                  <c:v>5.4997644287396934</c:v>
                </c:pt>
                <c:pt idx="129">
                  <c:v>9.6581409117821178</c:v>
                </c:pt>
                <c:pt idx="130">
                  <c:v>9.5838516992790943</c:v>
                </c:pt>
                <c:pt idx="131">
                  <c:v>10.531672182207478</c:v>
                </c:pt>
                <c:pt idx="132">
                  <c:v>9.0609856666012227</c:v>
                </c:pt>
                <c:pt idx="133">
                  <c:v>8.4343198745589998</c:v>
                </c:pt>
                <c:pt idx="134">
                  <c:v>6.8195321637426902</c:v>
                </c:pt>
                <c:pt idx="135">
                  <c:v>8.4693193093868047</c:v>
                </c:pt>
                <c:pt idx="136">
                  <c:v>8.9468356918238996</c:v>
                </c:pt>
                <c:pt idx="137">
                  <c:v>9.1141514860977395</c:v>
                </c:pt>
                <c:pt idx="138">
                  <c:v>8.8456805215974068</c:v>
                </c:pt>
                <c:pt idx="139">
                  <c:v>6.7940600122473969</c:v>
                </c:pt>
                <c:pt idx="140">
                  <c:v>7.2273317591499255</c:v>
                </c:pt>
                <c:pt idx="141">
                  <c:v>6.2093182734973773</c:v>
                </c:pt>
                <c:pt idx="142">
                  <c:v>5.6455165496489084</c:v>
                </c:pt>
                <c:pt idx="143">
                  <c:v>7.5731084243369713</c:v>
                </c:pt>
                <c:pt idx="144">
                  <c:v>8.7416751579376033</c:v>
                </c:pt>
                <c:pt idx="145">
                  <c:v>8.6679928386711751</c:v>
                </c:pt>
                <c:pt idx="146">
                  <c:v>7.3230585424133805</c:v>
                </c:pt>
                <c:pt idx="147">
                  <c:v>5.2504684317719024</c:v>
                </c:pt>
                <c:pt idx="148">
                  <c:v>5.6631373315100388</c:v>
                </c:pt>
                <c:pt idx="149">
                  <c:v>5.6886403766921712</c:v>
                </c:pt>
                <c:pt idx="150">
                  <c:v>6.0730421094057494</c:v>
                </c:pt>
                <c:pt idx="151">
                  <c:v>6.4114377124575084</c:v>
                </c:pt>
                <c:pt idx="152">
                  <c:v>7.1935545023696665</c:v>
                </c:pt>
                <c:pt idx="153">
                  <c:v>6.5318708104814105</c:v>
                </c:pt>
                <c:pt idx="154">
                  <c:v>7.6291012558869467</c:v>
                </c:pt>
                <c:pt idx="155">
                  <c:v>7.3894071146245262</c:v>
                </c:pt>
                <c:pt idx="156">
                  <c:v>7.4364806866952797</c:v>
                </c:pt>
                <c:pt idx="157">
                  <c:v>6.5992132179386322</c:v>
                </c:pt>
                <c:pt idx="158">
                  <c:v>6.5715745192307695</c:v>
                </c:pt>
                <c:pt idx="159">
                  <c:v>6.4727165586328805</c:v>
                </c:pt>
                <c:pt idx="160">
                  <c:v>7.5965161028964845</c:v>
                </c:pt>
                <c:pt idx="161">
                  <c:v>7.8736821165705324</c:v>
                </c:pt>
                <c:pt idx="162">
                  <c:v>5.8825180433039286</c:v>
                </c:pt>
                <c:pt idx="163">
                  <c:v>5.8007920792079055</c:v>
                </c:pt>
                <c:pt idx="164">
                  <c:v>5.2280064568200055</c:v>
                </c:pt>
                <c:pt idx="165">
                  <c:v>5.1899109792284568</c:v>
                </c:pt>
                <c:pt idx="167">
                  <c:v>8.6751876648407524</c:v>
                </c:pt>
                <c:pt idx="168">
                  <c:v>6.0489205783323365</c:v>
                </c:pt>
                <c:pt idx="169">
                  <c:v>6.1707317073170715</c:v>
                </c:pt>
                <c:pt idx="170">
                  <c:v>5.7992409109069101</c:v>
                </c:pt>
                <c:pt idx="171">
                  <c:v>5.9043840507835741</c:v>
                </c:pt>
                <c:pt idx="172">
                  <c:v>5.1616861270532359</c:v>
                </c:pt>
                <c:pt idx="174">
                  <c:v>9.8295704295704311</c:v>
                </c:pt>
                <c:pt idx="175">
                  <c:v>8.3249046758980523</c:v>
                </c:pt>
                <c:pt idx="176">
                  <c:v>7.1289295662554268</c:v>
                </c:pt>
                <c:pt idx="177">
                  <c:v>5.8219233085725763</c:v>
                </c:pt>
                <c:pt idx="178">
                  <c:v>6.1400159108989385</c:v>
                </c:pt>
                <c:pt idx="179">
                  <c:v>5.4780986053820753</c:v>
                </c:pt>
                <c:pt idx="181">
                  <c:v>9.1629734085414984</c:v>
                </c:pt>
                <c:pt idx="182">
                  <c:v>8.0070365902694416</c:v>
                </c:pt>
                <c:pt idx="183">
                  <c:v>5.2091055600322305</c:v>
                </c:pt>
                <c:pt idx="184">
                  <c:v>5.5797216699801391</c:v>
                </c:pt>
                <c:pt idx="185">
                  <c:v>5.1217872676947245</c:v>
                </c:pt>
                <c:pt idx="186">
                  <c:v>5.1794820317205383</c:v>
                </c:pt>
                <c:pt idx="188">
                  <c:v>8.6523570712136468</c:v>
                </c:pt>
                <c:pt idx="189">
                  <c:v>6.4252234359483902</c:v>
                </c:pt>
                <c:pt idx="190">
                  <c:v>5.0623505976095444</c:v>
                </c:pt>
                <c:pt idx="191">
                  <c:v>5.25530636764117</c:v>
                </c:pt>
                <c:pt idx="192">
                  <c:v>5.2209856915739268</c:v>
                </c:pt>
                <c:pt idx="193">
                  <c:v>5.8305389221556876</c:v>
                </c:pt>
                <c:pt idx="195">
                  <c:v>8.3235119636147719</c:v>
                </c:pt>
                <c:pt idx="196">
                  <c:v>8.3977591036414552</c:v>
                </c:pt>
                <c:pt idx="197">
                  <c:v>7.8896482412060314</c:v>
                </c:pt>
                <c:pt idx="198">
                  <c:v>6.9088212025316524</c:v>
                </c:pt>
                <c:pt idx="199">
                  <c:v>5.3594797004335923</c:v>
                </c:pt>
                <c:pt idx="200">
                  <c:v>6.2229729729729675</c:v>
                </c:pt>
                <c:pt idx="202">
                  <c:v>6.9177454690300744</c:v>
                </c:pt>
                <c:pt idx="203">
                  <c:v>6.8658828218413666</c:v>
                </c:pt>
                <c:pt idx="204">
                  <c:v>9.5609561752988057</c:v>
                </c:pt>
                <c:pt idx="205">
                  <c:v>9.1276637341153481</c:v>
                </c:pt>
                <c:pt idx="206">
                  <c:v>7.9736358062538324</c:v>
                </c:pt>
                <c:pt idx="207">
                  <c:v>8.2536345776031919</c:v>
                </c:pt>
                <c:pt idx="208">
                  <c:v>7.7496964791582394</c:v>
                </c:pt>
                <c:pt idx="209">
                  <c:v>7.6602193419740781</c:v>
                </c:pt>
                <c:pt idx="210">
                  <c:v>8.9093428345210253</c:v>
                </c:pt>
                <c:pt idx="211">
                  <c:v>9.0378245757513813</c:v>
                </c:pt>
                <c:pt idx="212">
                  <c:v>8.3135541556594248</c:v>
                </c:pt>
                <c:pt idx="213">
                  <c:v>8.7785617367706639</c:v>
                </c:pt>
              </c:numCache>
            </c:numRef>
          </c:xVal>
          <c:yVal>
            <c:numRef>
              <c:f>('AA all'!$F$2:$F$161,'AA all'!$K$163:$K$216)</c:f>
              <c:numCache>
                <c:formatCode>General</c:formatCode>
                <c:ptCount val="214"/>
                <c:pt idx="0">
                  <c:v>0.99920995457238804</c:v>
                </c:pt>
                <c:pt idx="1">
                  <c:v>0.75132171529273561</c:v>
                </c:pt>
                <c:pt idx="2">
                  <c:v>0.85466988727858817</c:v>
                </c:pt>
                <c:pt idx="3">
                  <c:v>0.82749723553262078</c:v>
                </c:pt>
                <c:pt idx="4">
                  <c:v>0.29366940211019926</c:v>
                </c:pt>
                <c:pt idx="5">
                  <c:v>0.28823752608612985</c:v>
                </c:pt>
                <c:pt idx="6">
                  <c:v>0.74466371325010339</c:v>
                </c:pt>
                <c:pt idx="7">
                  <c:v>0.52915695415695141</c:v>
                </c:pt>
                <c:pt idx="8">
                  <c:v>0.27311374952125622</c:v>
                </c:pt>
                <c:pt idx="9">
                  <c:v>0.34694084278768333</c:v>
                </c:pt>
                <c:pt idx="10">
                  <c:v>0.32405825242718445</c:v>
                </c:pt>
                <c:pt idx="11">
                  <c:v>0.29080721747388438</c:v>
                </c:pt>
                <c:pt idx="13">
                  <c:v>0.76418613783624556</c:v>
                </c:pt>
                <c:pt idx="14">
                  <c:v>0.95054064877853461</c:v>
                </c:pt>
                <c:pt idx="15">
                  <c:v>0.80603448275862055</c:v>
                </c:pt>
                <c:pt idx="16">
                  <c:v>1.0188230632058648</c:v>
                </c:pt>
                <c:pt idx="17">
                  <c:v>0.84182305630026999</c:v>
                </c:pt>
                <c:pt idx="18">
                  <c:v>0.96849834201800322</c:v>
                </c:pt>
                <c:pt idx="19">
                  <c:v>0.34824028008107616</c:v>
                </c:pt>
                <c:pt idx="20">
                  <c:v>0.36522459118195183</c:v>
                </c:pt>
                <c:pt idx="21">
                  <c:v>0.36663952778343178</c:v>
                </c:pt>
                <c:pt idx="22">
                  <c:v>0.39229275868763352</c:v>
                </c:pt>
                <c:pt idx="23">
                  <c:v>0.4133869636963719</c:v>
                </c:pt>
                <c:pt idx="24">
                  <c:v>0.38165385414502384</c:v>
                </c:pt>
                <c:pt idx="25">
                  <c:v>0.29906676238334751</c:v>
                </c:pt>
                <c:pt idx="26">
                  <c:v>0.28778774873195478</c:v>
                </c:pt>
                <c:pt idx="27">
                  <c:v>0.31308073115003993</c:v>
                </c:pt>
                <c:pt idx="28">
                  <c:v>0.32410168195718803</c:v>
                </c:pt>
                <c:pt idx="29">
                  <c:v>0.40803483079358793</c:v>
                </c:pt>
                <c:pt idx="30">
                  <c:v>0.41195141065830726</c:v>
                </c:pt>
                <c:pt idx="31">
                  <c:v>0.9453109575518267</c:v>
                </c:pt>
                <c:pt idx="32">
                  <c:v>0.87222012815680361</c:v>
                </c:pt>
                <c:pt idx="33">
                  <c:v>0.88597813795702951</c:v>
                </c:pt>
                <c:pt idx="34">
                  <c:v>0.9869725840948862</c:v>
                </c:pt>
                <c:pt idx="35">
                  <c:v>0.82518631759984762</c:v>
                </c:pt>
                <c:pt idx="36">
                  <c:v>0.54073999999999989</c:v>
                </c:pt>
                <c:pt idx="37">
                  <c:v>0.36412667946257377</c:v>
                </c:pt>
                <c:pt idx="38">
                  <c:v>0.50317767874442931</c:v>
                </c:pt>
                <c:pt idx="39">
                  <c:v>0.41084000000000032</c:v>
                </c:pt>
                <c:pt idx="40">
                  <c:v>0.46553509781357877</c:v>
                </c:pt>
                <c:pt idx="42">
                  <c:v>0.70615416070333259</c:v>
                </c:pt>
                <c:pt idx="43">
                  <c:v>0.83394662353417293</c:v>
                </c:pt>
                <c:pt idx="44">
                  <c:v>0.6020594059405967</c:v>
                </c:pt>
                <c:pt idx="45">
                  <c:v>0.43934131736527116</c:v>
                </c:pt>
                <c:pt idx="46">
                  <c:v>0.52897829117705641</c:v>
                </c:pt>
                <c:pt idx="47">
                  <c:v>0.31794059405940789</c:v>
                </c:pt>
                <c:pt idx="48">
                  <c:v>0.69471471471471469</c:v>
                </c:pt>
                <c:pt idx="49">
                  <c:v>0.58756179553094345</c:v>
                </c:pt>
                <c:pt idx="50">
                  <c:v>0.58028196981731084</c:v>
                </c:pt>
                <c:pt idx="52">
                  <c:v>0.5614014014014016</c:v>
                </c:pt>
                <c:pt idx="54">
                  <c:v>0.76190476190476186</c:v>
                </c:pt>
                <c:pt idx="55">
                  <c:v>0.56061806656101465</c:v>
                </c:pt>
                <c:pt idx="56">
                  <c:v>0.43507790651218531</c:v>
                </c:pt>
                <c:pt idx="57">
                  <c:v>0.51817258883248485</c:v>
                </c:pt>
                <c:pt idx="58">
                  <c:v>0.50608025942440193</c:v>
                </c:pt>
                <c:pt idx="59">
                  <c:v>0.38677918424753882</c:v>
                </c:pt>
                <c:pt idx="60">
                  <c:v>0.67073170731707676</c:v>
                </c:pt>
                <c:pt idx="61">
                  <c:v>0.9222509445217737</c:v>
                </c:pt>
                <c:pt idx="62">
                  <c:v>0.95068438003220557</c:v>
                </c:pt>
                <c:pt idx="63">
                  <c:v>0.56800158604282325</c:v>
                </c:pt>
                <c:pt idx="64">
                  <c:v>0.5037372147915028</c:v>
                </c:pt>
                <c:pt idx="65">
                  <c:v>0.48798222581296929</c:v>
                </c:pt>
                <c:pt idx="66">
                  <c:v>0.67024291497975763</c:v>
                </c:pt>
                <c:pt idx="67">
                  <c:v>0.65471473851030382</c:v>
                </c:pt>
                <c:pt idx="68">
                  <c:v>0.54442456768038161</c:v>
                </c:pt>
                <c:pt idx="69">
                  <c:v>0.44328269875715132</c:v>
                </c:pt>
                <c:pt idx="70">
                  <c:v>0.48276553106212416</c:v>
                </c:pt>
                <c:pt idx="71">
                  <c:v>0.43657995563621732</c:v>
                </c:pt>
                <c:pt idx="72">
                  <c:v>0.47244569589702445</c:v>
                </c:pt>
                <c:pt idx="73">
                  <c:v>0.42320957597890158</c:v>
                </c:pt>
                <c:pt idx="74">
                  <c:v>0.48615262004383342</c:v>
                </c:pt>
                <c:pt idx="75">
                  <c:v>0.48550869478313008</c:v>
                </c:pt>
                <c:pt idx="76">
                  <c:v>0.60259740259740491</c:v>
                </c:pt>
                <c:pt idx="77">
                  <c:v>0.62414486921529366</c:v>
                </c:pt>
                <c:pt idx="78">
                  <c:v>0.7392016376663284</c:v>
                </c:pt>
                <c:pt idx="79">
                  <c:v>0.71201379574630907</c:v>
                </c:pt>
                <c:pt idx="80">
                  <c:v>0.48105181747873155</c:v>
                </c:pt>
                <c:pt idx="81">
                  <c:v>0.52830566113222444</c:v>
                </c:pt>
                <c:pt idx="82">
                  <c:v>0.47140618879749441</c:v>
                </c:pt>
                <c:pt idx="83">
                  <c:v>0.35128712871287132</c:v>
                </c:pt>
                <c:pt idx="84">
                  <c:v>0.48237885462555197</c:v>
                </c:pt>
                <c:pt idx="85">
                  <c:v>0.79186991869919088</c:v>
                </c:pt>
                <c:pt idx="86">
                  <c:v>0.88210982090139733</c:v>
                </c:pt>
                <c:pt idx="87">
                  <c:v>0.4790890269151139</c:v>
                </c:pt>
                <c:pt idx="88">
                  <c:v>0.4483391073975953</c:v>
                </c:pt>
                <c:pt idx="89">
                  <c:v>0.4515567588474183</c:v>
                </c:pt>
                <c:pt idx="90">
                  <c:v>0.75903614457831325</c:v>
                </c:pt>
                <c:pt idx="91">
                  <c:v>0.64087947882736163</c:v>
                </c:pt>
                <c:pt idx="92">
                  <c:v>0.56457260556127709</c:v>
                </c:pt>
                <c:pt idx="93">
                  <c:v>0.55495756572138066</c:v>
                </c:pt>
                <c:pt idx="94">
                  <c:v>0.56568258371309676</c:v>
                </c:pt>
                <c:pt idx="95">
                  <c:v>0.56721562619685961</c:v>
                </c:pt>
                <c:pt idx="96">
                  <c:v>0.62192347466391218</c:v>
                </c:pt>
                <c:pt idx="97">
                  <c:v>0.84330312185296696</c:v>
                </c:pt>
                <c:pt idx="98">
                  <c:v>0.68328445747800848</c:v>
                </c:pt>
                <c:pt idx="99">
                  <c:v>0.38956235874255302</c:v>
                </c:pt>
                <c:pt idx="100">
                  <c:v>0.49761526232114567</c:v>
                </c:pt>
                <c:pt idx="101">
                  <c:v>0.51771336553945246</c:v>
                </c:pt>
                <c:pt idx="102">
                  <c:v>0.79803054662379691</c:v>
                </c:pt>
                <c:pt idx="103">
                  <c:v>0.86913229018492177</c:v>
                </c:pt>
                <c:pt idx="104">
                  <c:v>0.56972030806647933</c:v>
                </c:pt>
                <c:pt idx="105">
                  <c:v>0.45652173913043481</c:v>
                </c:pt>
                <c:pt idx="106">
                  <c:v>0.54067990832696722</c:v>
                </c:pt>
                <c:pt idx="107">
                  <c:v>0.6258818786535032</c:v>
                </c:pt>
                <c:pt idx="109">
                  <c:v>0.75121266786931229</c:v>
                </c:pt>
                <c:pt idx="110">
                  <c:v>0.65589702654161186</c:v>
                </c:pt>
                <c:pt idx="111">
                  <c:v>0.52825799129941353</c:v>
                </c:pt>
                <c:pt idx="112">
                  <c:v>0.57182720132286069</c:v>
                </c:pt>
                <c:pt idx="113">
                  <c:v>0.6004566210045662</c:v>
                </c:pt>
                <c:pt idx="114">
                  <c:v>0.52570526731110889</c:v>
                </c:pt>
                <c:pt idx="115">
                  <c:v>0.69848305752561068</c:v>
                </c:pt>
                <c:pt idx="116">
                  <c:v>0.52442369975233083</c:v>
                </c:pt>
                <c:pt idx="117">
                  <c:v>0.46262366442421848</c:v>
                </c:pt>
                <c:pt idx="118">
                  <c:v>0.56605188488042169</c:v>
                </c:pt>
                <c:pt idx="119">
                  <c:v>0.40389733840304176</c:v>
                </c:pt>
                <c:pt idx="120">
                  <c:v>0.47995105037731989</c:v>
                </c:pt>
                <c:pt idx="121">
                  <c:v>0.64541127189642045</c:v>
                </c:pt>
                <c:pt idx="122">
                  <c:v>0.53614285714285714</c:v>
                </c:pt>
                <c:pt idx="123">
                  <c:v>0.48922120800155366</c:v>
                </c:pt>
                <c:pt idx="124">
                  <c:v>0.53786610878660734</c:v>
                </c:pt>
                <c:pt idx="125">
                  <c:v>0.51868152988660166</c:v>
                </c:pt>
                <c:pt idx="126">
                  <c:v>0.54154655239579363</c:v>
                </c:pt>
                <c:pt idx="127">
                  <c:v>0.52116759332803808</c:v>
                </c:pt>
                <c:pt idx="128">
                  <c:v>0.42644287396937797</c:v>
                </c:pt>
                <c:pt idx="129">
                  <c:v>0.73988553384645761</c:v>
                </c:pt>
                <c:pt idx="130">
                  <c:v>0.73079299691040389</c:v>
                </c:pt>
                <c:pt idx="131">
                  <c:v>0.82324313801829863</c:v>
                </c:pt>
                <c:pt idx="132">
                  <c:v>0.74080109954840412</c:v>
                </c:pt>
                <c:pt idx="133">
                  <c:v>0.64690317522540264</c:v>
                </c:pt>
                <c:pt idx="134">
                  <c:v>0.49226120857699779</c:v>
                </c:pt>
                <c:pt idx="135">
                  <c:v>0.64750942647351173</c:v>
                </c:pt>
                <c:pt idx="136">
                  <c:v>0.69980345911949926</c:v>
                </c:pt>
                <c:pt idx="137">
                  <c:v>0.68226270373921083</c:v>
                </c:pt>
                <c:pt idx="138">
                  <c:v>0.70753871230643861</c:v>
                </c:pt>
                <c:pt idx="139">
                  <c:v>0.53727291283935452</c:v>
                </c:pt>
                <c:pt idx="140">
                  <c:v>0.55352223534041722</c:v>
                </c:pt>
                <c:pt idx="141">
                  <c:v>0.53999596611536904</c:v>
                </c:pt>
                <c:pt idx="142">
                  <c:v>0.42491474423269987</c:v>
                </c:pt>
                <c:pt idx="143">
                  <c:v>0.63014820592823695</c:v>
                </c:pt>
                <c:pt idx="144">
                  <c:v>0.73533727328306564</c:v>
                </c:pt>
                <c:pt idx="145">
                  <c:v>0.66479013328029091</c:v>
                </c:pt>
                <c:pt idx="146">
                  <c:v>0.57439267224213464</c:v>
                </c:pt>
                <c:pt idx="147">
                  <c:v>0.43857433808553981</c:v>
                </c:pt>
                <c:pt idx="148">
                  <c:v>0.41035358468450966</c:v>
                </c:pt>
                <c:pt idx="149">
                  <c:v>0.42815381597017882</c:v>
                </c:pt>
                <c:pt idx="150">
                  <c:v>0.45413223140495884</c:v>
                </c:pt>
                <c:pt idx="151">
                  <c:v>0.52203559288142354</c:v>
                </c:pt>
                <c:pt idx="152">
                  <c:v>0.60526066350710883</c:v>
                </c:pt>
                <c:pt idx="153">
                  <c:v>0.55250863294738983</c:v>
                </c:pt>
                <c:pt idx="154">
                  <c:v>0.55545525902668769</c:v>
                </c:pt>
                <c:pt idx="155">
                  <c:v>0.53209486166008124</c:v>
                </c:pt>
                <c:pt idx="156">
                  <c:v>0.53577838470542338</c:v>
                </c:pt>
                <c:pt idx="157">
                  <c:v>0.46854838709677432</c:v>
                </c:pt>
                <c:pt idx="158">
                  <c:v>0.476923076923078</c:v>
                </c:pt>
                <c:pt idx="159">
                  <c:v>0.47727362011392654</c:v>
                </c:pt>
                <c:pt idx="160">
                  <c:v>0.53757342515697759</c:v>
                </c:pt>
                <c:pt idx="161">
                  <c:v>0.56514819972150387</c:v>
                </c:pt>
                <c:pt idx="162">
                  <c:v>0.44186046511628041</c:v>
                </c:pt>
                <c:pt idx="163">
                  <c:v>0.38099009900990277</c:v>
                </c:pt>
                <c:pt idx="164">
                  <c:v>0.38518966908797647</c:v>
                </c:pt>
                <c:pt idx="165">
                  <c:v>0.38358061325420678</c:v>
                </c:pt>
                <c:pt idx="167">
                  <c:v>0.60377358490565958</c:v>
                </c:pt>
                <c:pt idx="168">
                  <c:v>0.48167954050306983</c:v>
                </c:pt>
                <c:pt idx="169">
                  <c:v>0.46581367453018796</c:v>
                </c:pt>
                <c:pt idx="170">
                  <c:v>0.43767479025169925</c:v>
                </c:pt>
                <c:pt idx="171">
                  <c:v>0.46240825233088784</c:v>
                </c:pt>
                <c:pt idx="172">
                  <c:v>0.35285968731446959</c:v>
                </c:pt>
                <c:pt idx="174">
                  <c:v>0.70169830169830416</c:v>
                </c:pt>
                <c:pt idx="175">
                  <c:v>0.58539032711218131</c:v>
                </c:pt>
                <c:pt idx="176">
                  <c:v>0.51770791882212486</c:v>
                </c:pt>
                <c:pt idx="177">
                  <c:v>0.46235695643445213</c:v>
                </c:pt>
                <c:pt idx="178">
                  <c:v>0.47633253778838491</c:v>
                </c:pt>
                <c:pt idx="179">
                  <c:v>0.41072480848556281</c:v>
                </c:pt>
                <c:pt idx="181">
                  <c:v>0.66478646253021978</c:v>
                </c:pt>
                <c:pt idx="182">
                  <c:v>0.57880981101729212</c:v>
                </c:pt>
                <c:pt idx="183">
                  <c:v>0.37751813053988864</c:v>
                </c:pt>
                <c:pt idx="184">
                  <c:v>0.41133200795228775</c:v>
                </c:pt>
                <c:pt idx="185">
                  <c:v>0.37010676156583816</c:v>
                </c:pt>
                <c:pt idx="186">
                  <c:v>0.38205179682794793</c:v>
                </c:pt>
                <c:pt idx="188">
                  <c:v>0.6166499498495509</c:v>
                </c:pt>
                <c:pt idx="189">
                  <c:v>0.46573982125124141</c:v>
                </c:pt>
                <c:pt idx="190">
                  <c:v>0.39741035856573731</c:v>
                </c:pt>
                <c:pt idx="191">
                  <c:v>0.41970364437324792</c:v>
                </c:pt>
                <c:pt idx="192">
                  <c:v>0.3924880763116087</c:v>
                </c:pt>
                <c:pt idx="193">
                  <c:v>0.47005988023952189</c:v>
                </c:pt>
                <c:pt idx="195">
                  <c:v>0.64049831916155864</c:v>
                </c:pt>
                <c:pt idx="196">
                  <c:v>0.59583833533413355</c:v>
                </c:pt>
                <c:pt idx="197">
                  <c:v>0.542713567839196</c:v>
                </c:pt>
                <c:pt idx="198">
                  <c:v>0.4764636075949375</c:v>
                </c:pt>
                <c:pt idx="199">
                  <c:v>0.41623965313362243</c:v>
                </c:pt>
                <c:pt idx="200">
                  <c:v>0.44972178060413354</c:v>
                </c:pt>
                <c:pt idx="202">
                  <c:v>0.4773949412467649</c:v>
                </c:pt>
                <c:pt idx="203">
                  <c:v>0.45974491829414132</c:v>
                </c:pt>
                <c:pt idx="204">
                  <c:v>0.67470119521912686</c:v>
                </c:pt>
                <c:pt idx="205">
                  <c:v>0.64086021505376589</c:v>
                </c:pt>
                <c:pt idx="206">
                  <c:v>0.58675659104843647</c:v>
                </c:pt>
                <c:pt idx="207">
                  <c:v>0.57858546168958969</c:v>
                </c:pt>
                <c:pt idx="208">
                  <c:v>0.57385673816268712</c:v>
                </c:pt>
                <c:pt idx="209">
                  <c:v>0.58185443668993064</c:v>
                </c:pt>
                <c:pt idx="210">
                  <c:v>0.64093428345210035</c:v>
                </c:pt>
                <c:pt idx="211">
                  <c:v>0.64710693109793516</c:v>
                </c:pt>
                <c:pt idx="212">
                  <c:v>0.63787847998374558</c:v>
                </c:pt>
                <c:pt idx="213">
                  <c:v>0.6629579375848077</c:v>
                </c:pt>
              </c:numCache>
            </c:numRef>
          </c:yVal>
        </c:ser>
        <c:axId val="106334080"/>
        <c:axId val="106833408"/>
      </c:scatterChart>
      <c:valAx>
        <c:axId val="106334080"/>
        <c:scaling>
          <c:orientation val="minMax"/>
        </c:scaling>
        <c:axPos val="b"/>
        <c:title>
          <c:tx>
            <c:rich>
              <a:bodyPr/>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Fe mg/g dry sed.</a:t>
                </a:r>
              </a:p>
            </c:rich>
          </c:tx>
          <c:layout>
            <c:manualLayout>
              <c:xMode val="edge"/>
              <c:yMode val="edge"/>
              <c:x val="0.35104921259842525"/>
              <c:y val="0.91759259259259263"/>
            </c:manualLayout>
          </c:layout>
        </c:title>
        <c:numFmt formatCode="General" sourceLinked="1"/>
        <c:tickLblPos val="nextTo"/>
        <c:txPr>
          <a:bodyPr rot="0" vert="horz"/>
          <a:lstStyle/>
          <a:p>
            <a:pPr>
              <a:defRPr sz="1200" b="0" i="0" u="none" strike="noStrike" baseline="0">
                <a:solidFill>
                  <a:srgbClr val="000000"/>
                </a:solidFill>
                <a:latin typeface="Times New Roman" pitchFamily="18" charset="0"/>
                <a:ea typeface="Calibri"/>
                <a:cs typeface="Times New Roman" pitchFamily="18" charset="0"/>
              </a:defRPr>
            </a:pPr>
            <a:endParaRPr lang="en-US"/>
          </a:p>
        </c:txPr>
        <c:crossAx val="106833408"/>
        <c:crosses val="autoZero"/>
        <c:crossBetween val="midCat"/>
      </c:valAx>
      <c:valAx>
        <c:axId val="106833408"/>
        <c:scaling>
          <c:orientation val="minMax"/>
        </c:scaling>
        <c:axPos val="l"/>
        <c:majorGridlines/>
        <c:title>
          <c:tx>
            <c:rich>
              <a:bodyPr rot="-5400000" vert="horz"/>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mg P/g dry sed.</a:t>
                </a:r>
              </a:p>
            </c:rich>
          </c:tx>
          <c:layout/>
        </c:title>
        <c:numFmt formatCode="General" sourceLinked="1"/>
        <c:tickLblPos val="nextTo"/>
        <c:txPr>
          <a:bodyPr/>
          <a:lstStyle/>
          <a:p>
            <a:pPr>
              <a:defRPr sz="1200">
                <a:latin typeface="Times New Roman" pitchFamily="18" charset="0"/>
                <a:cs typeface="Times New Roman" pitchFamily="18" charset="0"/>
              </a:defRPr>
            </a:pPr>
            <a:endParaRPr lang="en-US"/>
          </a:p>
        </c:txPr>
        <c:crossAx val="106334080"/>
        <c:crosses val="autoZero"/>
        <c:crossBetween val="midCat"/>
      </c:valAx>
    </c:plotArea>
    <c:plotVisOnly val="1"/>
    <c:dispBlanksAs val="gap"/>
  </c:chart>
  <c:spPr>
    <a:solidFill>
      <a:schemeClr val="bg1"/>
    </a:solidFill>
    <a:ln>
      <a:solidFill>
        <a:schemeClr val="tx1">
          <a:lumMod val="65000"/>
          <a:lumOff val="35000"/>
        </a:scheme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Times New Roman" pitchFamily="18" charset="0"/>
                <a:cs typeface="Times New Roman" pitchFamily="18" charset="0"/>
              </a:defRPr>
            </a:pPr>
            <a:r>
              <a:rPr lang="en-US" sz="1600" dirty="0">
                <a:latin typeface="Times New Roman" pitchFamily="18" charset="0"/>
                <a:cs typeface="Times New Roman" pitchFamily="18" charset="0"/>
              </a:rPr>
              <a:t>2007</a:t>
            </a:r>
            <a:r>
              <a:rPr lang="en-US" sz="1600" baseline="0" dirty="0">
                <a:latin typeface="Times New Roman" pitchFamily="18" charset="0"/>
                <a:cs typeface="Times New Roman" pitchFamily="18" charset="0"/>
              </a:rPr>
              <a:t> </a:t>
            </a:r>
            <a:r>
              <a:rPr lang="en-US" sz="1600" dirty="0">
                <a:latin typeface="Times New Roman" pitchFamily="18" charset="0"/>
                <a:cs typeface="Times New Roman" pitchFamily="18" charset="0"/>
              </a:rPr>
              <a:t>Reactive</a:t>
            </a:r>
            <a:r>
              <a:rPr lang="en-US" sz="1600" baseline="0" dirty="0">
                <a:latin typeface="Times New Roman" pitchFamily="18" charset="0"/>
                <a:cs typeface="Times New Roman" pitchFamily="18" charset="0"/>
              </a:rPr>
              <a:t> </a:t>
            </a:r>
            <a:r>
              <a:rPr lang="en-US" sz="1600" dirty="0">
                <a:latin typeface="Times New Roman" pitchFamily="18" charset="0"/>
                <a:cs typeface="Times New Roman" pitchFamily="18" charset="0"/>
              </a:rPr>
              <a:t>Fe &amp; </a:t>
            </a:r>
            <a:r>
              <a:rPr lang="en-US" sz="1600" dirty="0" err="1">
                <a:latin typeface="Times New Roman" pitchFamily="18" charset="0"/>
                <a:cs typeface="Times New Roman" pitchFamily="18" charset="0"/>
              </a:rPr>
              <a:t>Mn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vs</a:t>
            </a:r>
            <a:r>
              <a:rPr lang="en-US" sz="1600" dirty="0">
                <a:latin typeface="Times New Roman" pitchFamily="18" charset="0"/>
                <a:cs typeface="Times New Roman" pitchFamily="18" charset="0"/>
              </a:rPr>
              <a:t> Reactive P </a:t>
            </a:r>
          </a:p>
        </c:rich>
      </c:tx>
      <c:layout/>
    </c:title>
    <c:plotArea>
      <c:layout>
        <c:manualLayout>
          <c:layoutTarget val="inner"/>
          <c:xMode val="edge"/>
          <c:yMode val="edge"/>
          <c:x val="9.1501831501831526E-2"/>
          <c:y val="0.16064814814814821"/>
          <c:w val="0.84195360195360192"/>
          <c:h val="0.66587962962963321"/>
        </c:manualLayout>
      </c:layout>
      <c:scatterChart>
        <c:scatterStyle val="lineMarker"/>
        <c:ser>
          <c:idx val="0"/>
          <c:order val="0"/>
          <c:tx>
            <c:v>Fe vs P</c:v>
          </c:tx>
          <c:spPr>
            <a:ln>
              <a:noFill/>
            </a:ln>
          </c:spPr>
          <c:trendline>
            <c:spPr>
              <a:ln w="22225">
                <a:solidFill>
                  <a:schemeClr val="accent1">
                    <a:lumMod val="75000"/>
                  </a:schemeClr>
                </a:solidFill>
              </a:ln>
            </c:spPr>
            <c:trendlineType val="linear"/>
            <c:dispRSqr val="1"/>
            <c:dispEq val="1"/>
            <c:trendlineLbl>
              <c:layout>
                <c:manualLayout>
                  <c:x val="7.9293742128387801E-2"/>
                  <c:y val="0.30518153980752438"/>
                </c:manualLayout>
              </c:layout>
              <c:numFmt formatCode="General" sourceLinked="0"/>
              <c:spPr>
                <a:ln w="19050">
                  <a:solidFill>
                    <a:schemeClr val="tx2">
                      <a:lumMod val="60000"/>
                      <a:lumOff val="40000"/>
                    </a:schemeClr>
                  </a:solidFill>
                </a:ln>
              </c:spPr>
              <c:txPr>
                <a:bodyPr/>
                <a:lstStyle/>
                <a:p>
                  <a:pPr>
                    <a:defRPr sz="1200">
                      <a:latin typeface="Times New Roman" pitchFamily="18" charset="0"/>
                      <a:cs typeface="Times New Roman" pitchFamily="18" charset="0"/>
                    </a:defRPr>
                  </a:pPr>
                  <a:endParaRPr lang="en-US"/>
                </a:p>
              </c:txPr>
            </c:trendlineLbl>
          </c:trendline>
          <c:xVal>
            <c:numRef>
              <c:f>seasonal!$P$2:$P$50</c:f>
              <c:numCache>
                <c:formatCode>0.000</c:formatCode>
                <c:ptCount val="49"/>
                <c:pt idx="0">
                  <c:v>4.3189724919093884</c:v>
                </c:pt>
                <c:pt idx="1">
                  <c:v>2.7334116265414012</c:v>
                </c:pt>
                <c:pt idx="2">
                  <c:v>2.6259678379988087</c:v>
                </c:pt>
                <c:pt idx="3">
                  <c:v>3.1184210526315859</c:v>
                </c:pt>
                <c:pt idx="4">
                  <c:v>2.6974008726996792</c:v>
                </c:pt>
                <c:pt idx="5">
                  <c:v>3.6273518106413256</c:v>
                </c:pt>
                <c:pt idx="6">
                  <c:v>3.5169291338582536</c:v>
                </c:pt>
                <c:pt idx="7">
                  <c:v>3.3516090584028597</c:v>
                </c:pt>
                <c:pt idx="8">
                  <c:v>3.14</c:v>
                </c:pt>
                <c:pt idx="9">
                  <c:v>2.5973154362416078</c:v>
                </c:pt>
                <c:pt idx="10">
                  <c:v>2.8223883612850997</c:v>
                </c:pt>
                <c:pt idx="11">
                  <c:v>3.435675458022954</c:v>
                </c:pt>
                <c:pt idx="12">
                  <c:v>3.4740505070590597</c:v>
                </c:pt>
                <c:pt idx="13">
                  <c:v>2.74</c:v>
                </c:pt>
                <c:pt idx="14">
                  <c:v>3.1378486055776791</c:v>
                </c:pt>
                <c:pt idx="15">
                  <c:v>2.8170025942925587</c:v>
                </c:pt>
                <c:pt idx="16">
                  <c:v>2.2322453016814987</c:v>
                </c:pt>
                <c:pt idx="17">
                  <c:v>4.1118249347520575</c:v>
                </c:pt>
                <c:pt idx="18">
                  <c:v>3.0313485804416387</c:v>
                </c:pt>
                <c:pt idx="19">
                  <c:v>3.0652260111023071</c:v>
                </c:pt>
                <c:pt idx="20">
                  <c:v>2.9597541633624105</c:v>
                </c:pt>
                <c:pt idx="21">
                  <c:v>3.9311749134595777</c:v>
                </c:pt>
                <c:pt idx="22">
                  <c:v>6.0326696307751915</c:v>
                </c:pt>
                <c:pt idx="23">
                  <c:v>5.4377351019600084</c:v>
                </c:pt>
                <c:pt idx="24">
                  <c:v>3.6983938132064251</c:v>
                </c:pt>
                <c:pt idx="25">
                  <c:v>3.3688394276629592</c:v>
                </c:pt>
                <c:pt idx="26">
                  <c:v>3.2956421578037967</c:v>
                </c:pt>
                <c:pt idx="27">
                  <c:v>3.1575963718820956</c:v>
                </c:pt>
                <c:pt idx="28">
                  <c:v>4.6661141368694983</c:v>
                </c:pt>
                <c:pt idx="29">
                  <c:v>3.6544856921887012</c:v>
                </c:pt>
                <c:pt idx="30">
                  <c:v>2.6803278688524799</c:v>
                </c:pt>
                <c:pt idx="31">
                  <c:v>3.0781999999999998</c:v>
                </c:pt>
                <c:pt idx="32">
                  <c:v>3.1023374582596812</c:v>
                </c:pt>
                <c:pt idx="33">
                  <c:v>2.9639763779527635</c:v>
                </c:pt>
                <c:pt idx="34">
                  <c:v>2.5993621686266688</c:v>
                </c:pt>
                <c:pt idx="35">
                  <c:v>2.6773635664873301</c:v>
                </c:pt>
                <c:pt idx="36">
                  <c:v>2.8403293834103231</c:v>
                </c:pt>
                <c:pt idx="37">
                  <c:v>2.616822429906533</c:v>
                </c:pt>
                <c:pt idx="38">
                  <c:v>3.2868852459016402</c:v>
                </c:pt>
                <c:pt idx="39">
                  <c:v>2.9940119760479051</c:v>
                </c:pt>
                <c:pt idx="40">
                  <c:v>4.3611001187178475</c:v>
                </c:pt>
                <c:pt idx="41">
                  <c:v>3.8926791874281199</c:v>
                </c:pt>
                <c:pt idx="42">
                  <c:v>3.1772049939589198</c:v>
                </c:pt>
                <c:pt idx="43">
                  <c:v>2.9770180436847067</c:v>
                </c:pt>
                <c:pt idx="44">
                  <c:v>3.0012148208139298</c:v>
                </c:pt>
                <c:pt idx="45">
                  <c:v>2.8332677165354352</c:v>
                </c:pt>
                <c:pt idx="46">
                  <c:v>2.6502215062424597</c:v>
                </c:pt>
                <c:pt idx="47">
                  <c:v>2.6209393346379652</c:v>
                </c:pt>
                <c:pt idx="48">
                  <c:v>3.0562613430127037</c:v>
                </c:pt>
              </c:numCache>
            </c:numRef>
          </c:xVal>
          <c:yVal>
            <c:numRef>
              <c:f>seasonal!$R$2:$R$50</c:f>
              <c:numCache>
                <c:formatCode>0.000</c:formatCode>
                <c:ptCount val="49"/>
                <c:pt idx="0">
                  <c:v>0.45469255663430419</c:v>
                </c:pt>
                <c:pt idx="1">
                  <c:v>0.3057349774907035</c:v>
                </c:pt>
                <c:pt idx="2">
                  <c:v>0.29720071471113729</c:v>
                </c:pt>
                <c:pt idx="3">
                  <c:v>0.34768740031897932</c:v>
                </c:pt>
                <c:pt idx="4">
                  <c:v>0.33579965850882176</c:v>
                </c:pt>
                <c:pt idx="5">
                  <c:v>0.4017802953671869</c:v>
                </c:pt>
                <c:pt idx="6">
                  <c:v>0.4059055118110238</c:v>
                </c:pt>
                <c:pt idx="7">
                  <c:v>0.36909018673023436</c:v>
                </c:pt>
                <c:pt idx="8">
                  <c:v>0.34457154324704148</c:v>
                </c:pt>
                <c:pt idx="9">
                  <c:v>0.28306356099486923</c:v>
                </c:pt>
                <c:pt idx="10">
                  <c:v>0.33198625985047608</c:v>
                </c:pt>
                <c:pt idx="11">
                  <c:v>0.36279444332595251</c:v>
                </c:pt>
                <c:pt idx="12">
                  <c:v>0.39152913103997034</c:v>
                </c:pt>
                <c:pt idx="13">
                  <c:v>0.31590413943355194</c:v>
                </c:pt>
                <c:pt idx="14">
                  <c:v>0.35577689243027882</c:v>
                </c:pt>
                <c:pt idx="15">
                  <c:v>0.31630413091199494</c:v>
                </c:pt>
                <c:pt idx="16">
                  <c:v>0.23857566765578569</c:v>
                </c:pt>
                <c:pt idx="17">
                  <c:v>0.3754266211604117</c:v>
                </c:pt>
                <c:pt idx="18">
                  <c:v>0.32373817034700442</c:v>
                </c:pt>
                <c:pt idx="19">
                  <c:v>0.34099920697858843</c:v>
                </c:pt>
                <c:pt idx="20">
                  <c:v>0.29579698651863601</c:v>
                </c:pt>
                <c:pt idx="21">
                  <c:v>0.38261046630014439</c:v>
                </c:pt>
                <c:pt idx="22">
                  <c:v>0.5760680456214966</c:v>
                </c:pt>
                <c:pt idx="23">
                  <c:v>0.50346466046327454</c:v>
                </c:pt>
                <c:pt idx="24">
                  <c:v>0.35554233591116402</c:v>
                </c:pt>
                <c:pt idx="25">
                  <c:v>0.34002384737678881</c:v>
                </c:pt>
                <c:pt idx="26">
                  <c:v>0.3449798425801498</c:v>
                </c:pt>
                <c:pt idx="27">
                  <c:v>0.34618291761149</c:v>
                </c:pt>
                <c:pt idx="28">
                  <c:v>0.46933459625858398</c:v>
                </c:pt>
                <c:pt idx="29">
                  <c:v>0.38379737045630324</c:v>
                </c:pt>
                <c:pt idx="30">
                  <c:v>0.25969612155137861</c:v>
                </c:pt>
                <c:pt idx="31">
                  <c:v>0.32760000000000083</c:v>
                </c:pt>
                <c:pt idx="32">
                  <c:v>0.33019053231192297</c:v>
                </c:pt>
                <c:pt idx="33">
                  <c:v>0.32125984251968531</c:v>
                </c:pt>
                <c:pt idx="34">
                  <c:v>0.27406816822802482</c:v>
                </c:pt>
                <c:pt idx="35">
                  <c:v>0.29515757109915564</c:v>
                </c:pt>
                <c:pt idx="36">
                  <c:v>0.31994376380799522</c:v>
                </c:pt>
                <c:pt idx="37">
                  <c:v>0.27937959832968962</c:v>
                </c:pt>
                <c:pt idx="38">
                  <c:v>0.34306277489004566</c:v>
                </c:pt>
                <c:pt idx="39">
                  <c:v>0.35947459918872077</c:v>
                </c:pt>
                <c:pt idx="40">
                  <c:v>0.40047487138900101</c:v>
                </c:pt>
                <c:pt idx="41">
                  <c:v>0.37523955538520531</c:v>
                </c:pt>
                <c:pt idx="42">
                  <c:v>0.31715666532420711</c:v>
                </c:pt>
                <c:pt idx="43">
                  <c:v>0.29534662867996336</c:v>
                </c:pt>
                <c:pt idx="44">
                  <c:v>0.32253492609840145</c:v>
                </c:pt>
                <c:pt idx="45">
                  <c:v>0.30944881889763898</c:v>
                </c:pt>
                <c:pt idx="46">
                  <c:v>0.33004430124849116</c:v>
                </c:pt>
                <c:pt idx="47">
                  <c:v>0.32661448140900379</c:v>
                </c:pt>
                <c:pt idx="48">
                  <c:v>0.34865900383141757</c:v>
                </c:pt>
              </c:numCache>
            </c:numRef>
          </c:yVal>
        </c:ser>
        <c:ser>
          <c:idx val="2"/>
          <c:order val="1"/>
          <c:tx>
            <c:v>P vs. Mn</c:v>
          </c:tx>
          <c:spPr>
            <a:ln w="28575">
              <a:noFill/>
            </a:ln>
          </c:spPr>
          <c:marker>
            <c:symbol val="square"/>
            <c:size val="7"/>
            <c:spPr>
              <a:solidFill>
                <a:schemeClr val="accent2">
                  <a:lumMod val="75000"/>
                </a:schemeClr>
              </a:solidFill>
              <a:ln>
                <a:solidFill>
                  <a:schemeClr val="accent2">
                    <a:lumMod val="75000"/>
                  </a:schemeClr>
                </a:solidFill>
              </a:ln>
            </c:spPr>
          </c:marker>
          <c:trendline>
            <c:trendlineType val="linear"/>
          </c:trendline>
          <c:trendline>
            <c:trendlineType val="linear"/>
            <c:dispRSqr val="1"/>
            <c:dispEq val="1"/>
            <c:trendlineLbl>
              <c:layout>
                <c:manualLayout>
                  <c:x val="0.1172161172161176"/>
                  <c:y val="0.3643992417614475"/>
                </c:manualLayout>
              </c:layout>
              <c:numFmt formatCode="General" sourceLinked="0"/>
              <c:spPr>
                <a:ln w="19050">
                  <a:solidFill>
                    <a:schemeClr val="accent2">
                      <a:lumMod val="75000"/>
                    </a:schemeClr>
                  </a:solidFill>
                </a:ln>
              </c:spPr>
              <c:txPr>
                <a:bodyPr/>
                <a:lstStyle/>
                <a:p>
                  <a:pPr>
                    <a:defRPr sz="1200">
                      <a:latin typeface="Times New Roman" pitchFamily="18" charset="0"/>
                      <a:cs typeface="Times New Roman" pitchFamily="18" charset="0"/>
                    </a:defRPr>
                  </a:pPr>
                  <a:endParaRPr lang="en-US"/>
                </a:p>
              </c:txPr>
            </c:trendlineLbl>
          </c:trendline>
          <c:xVal>
            <c:numRef>
              <c:f>seasonal!$Q$2:$Q$52</c:f>
              <c:numCache>
                <c:formatCode>0.000</c:formatCode>
                <c:ptCount val="51"/>
                <c:pt idx="0">
                  <c:v>0.30542071197411197</c:v>
                </c:pt>
                <c:pt idx="1">
                  <c:v>0.14014484243491876</c:v>
                </c:pt>
                <c:pt idx="2">
                  <c:v>0.13023625173714559</c:v>
                </c:pt>
                <c:pt idx="3">
                  <c:v>0.15470494417862896</c:v>
                </c:pt>
                <c:pt idx="4">
                  <c:v>0.13507873268829443</c:v>
                </c:pt>
                <c:pt idx="5">
                  <c:v>0.28970260975116335</c:v>
                </c:pt>
                <c:pt idx="6">
                  <c:v>0.26200787401574832</c:v>
                </c:pt>
                <c:pt idx="7">
                  <c:v>0.19646404449741842</c:v>
                </c:pt>
                <c:pt idx="8">
                  <c:v>0.14970901063616368</c:v>
                </c:pt>
                <c:pt idx="9">
                  <c:v>0.14409790761942401</c:v>
                </c:pt>
                <c:pt idx="10">
                  <c:v>0.1258840169731256</c:v>
                </c:pt>
                <c:pt idx="11">
                  <c:v>0.42399838936984408</c:v>
                </c:pt>
                <c:pt idx="12">
                  <c:v>0.20461324318950141</c:v>
                </c:pt>
                <c:pt idx="13">
                  <c:v>0.15270350564468207</c:v>
                </c:pt>
                <c:pt idx="14">
                  <c:v>0.16752988047808745</c:v>
                </c:pt>
                <c:pt idx="15">
                  <c:v>0.13151067651167453</c:v>
                </c:pt>
                <c:pt idx="16">
                  <c:v>0.11790306627101869</c:v>
                </c:pt>
                <c:pt idx="17">
                  <c:v>0.28929933748243325</c:v>
                </c:pt>
                <c:pt idx="18">
                  <c:v>0.2054416403785489</c:v>
                </c:pt>
                <c:pt idx="19">
                  <c:v>0.15642347343378271</c:v>
                </c:pt>
                <c:pt idx="20">
                  <c:v>0.17049960348929497</c:v>
                </c:pt>
                <c:pt idx="21">
                  <c:v>0.2190999796375484</c:v>
                </c:pt>
                <c:pt idx="22">
                  <c:v>0.51188865261937289</c:v>
                </c:pt>
                <c:pt idx="23">
                  <c:v>0.35220748366660082</c:v>
                </c:pt>
                <c:pt idx="24">
                  <c:v>0.23240134840372839</c:v>
                </c:pt>
                <c:pt idx="25">
                  <c:v>0.20250397456279862</c:v>
                </c:pt>
                <c:pt idx="26">
                  <c:v>0.18583221347667542</c:v>
                </c:pt>
                <c:pt idx="27">
                  <c:v>0.17120181405895687</c:v>
                </c:pt>
                <c:pt idx="28">
                  <c:v>0.43807719630594527</c:v>
                </c:pt>
                <c:pt idx="29">
                  <c:v>0.2097834493426145</c:v>
                </c:pt>
                <c:pt idx="30">
                  <c:v>0.15693722510995647</c:v>
                </c:pt>
                <c:pt idx="31">
                  <c:v>0.16400000000000001</c:v>
                </c:pt>
                <c:pt idx="32">
                  <c:v>0.17933608328422768</c:v>
                </c:pt>
                <c:pt idx="33">
                  <c:v>0.15196850393700834</c:v>
                </c:pt>
                <c:pt idx="34">
                  <c:v>0.14012357982858212</c:v>
                </c:pt>
                <c:pt idx="35">
                  <c:v>0.1291314373558802</c:v>
                </c:pt>
                <c:pt idx="36">
                  <c:v>0.1456115685880699</c:v>
                </c:pt>
                <c:pt idx="37">
                  <c:v>0.13541459534698749</c:v>
                </c:pt>
                <c:pt idx="38">
                  <c:v>0.19232307077169133</c:v>
                </c:pt>
                <c:pt idx="39">
                  <c:v>0.15028008499130838</c:v>
                </c:pt>
                <c:pt idx="40">
                  <c:v>0.52394143252869463</c:v>
                </c:pt>
                <c:pt idx="41">
                  <c:v>0.31851284016864889</c:v>
                </c:pt>
                <c:pt idx="42">
                  <c:v>0.22211035038260171</c:v>
                </c:pt>
                <c:pt idx="43">
                  <c:v>0.21405508072174784</c:v>
                </c:pt>
                <c:pt idx="44">
                  <c:v>0.18526017412431711</c:v>
                </c:pt>
                <c:pt idx="45">
                  <c:v>0.14370078740157491</c:v>
                </c:pt>
                <c:pt idx="46">
                  <c:v>0.15888038662907791</c:v>
                </c:pt>
                <c:pt idx="47">
                  <c:v>0.15264187866927592</c:v>
                </c:pt>
                <c:pt idx="48">
                  <c:v>0.15789473684210617</c:v>
                </c:pt>
                <c:pt idx="49">
                  <c:v>0.14931237721021609</c:v>
                </c:pt>
                <c:pt idx="50">
                  <c:v>0.17906504065040713</c:v>
                </c:pt>
              </c:numCache>
            </c:numRef>
          </c:xVal>
          <c:yVal>
            <c:numRef>
              <c:f>seasonal!$R$2:$R$52</c:f>
              <c:numCache>
                <c:formatCode>0.000</c:formatCode>
                <c:ptCount val="51"/>
                <c:pt idx="0">
                  <c:v>0.45469255663430419</c:v>
                </c:pt>
                <c:pt idx="1">
                  <c:v>0.3057349774907035</c:v>
                </c:pt>
                <c:pt idx="2">
                  <c:v>0.29720071471113729</c:v>
                </c:pt>
                <c:pt idx="3">
                  <c:v>0.34768740031897932</c:v>
                </c:pt>
                <c:pt idx="4">
                  <c:v>0.33579965850882176</c:v>
                </c:pt>
                <c:pt idx="5">
                  <c:v>0.4017802953671869</c:v>
                </c:pt>
                <c:pt idx="6">
                  <c:v>0.4059055118110238</c:v>
                </c:pt>
                <c:pt idx="7">
                  <c:v>0.36909018673023436</c:v>
                </c:pt>
                <c:pt idx="8">
                  <c:v>0.34457154324704148</c:v>
                </c:pt>
                <c:pt idx="9">
                  <c:v>0.28306356099486923</c:v>
                </c:pt>
                <c:pt idx="10">
                  <c:v>0.33198625985047608</c:v>
                </c:pt>
                <c:pt idx="11">
                  <c:v>0.36279444332595251</c:v>
                </c:pt>
                <c:pt idx="12">
                  <c:v>0.39152913103997034</c:v>
                </c:pt>
                <c:pt idx="13">
                  <c:v>0.31590413943355194</c:v>
                </c:pt>
                <c:pt idx="14">
                  <c:v>0.35577689243027882</c:v>
                </c:pt>
                <c:pt idx="15">
                  <c:v>0.31630413091199494</c:v>
                </c:pt>
                <c:pt idx="16">
                  <c:v>0.23857566765578569</c:v>
                </c:pt>
                <c:pt idx="17">
                  <c:v>0.3754266211604117</c:v>
                </c:pt>
                <c:pt idx="18">
                  <c:v>0.32373817034700442</c:v>
                </c:pt>
                <c:pt idx="19">
                  <c:v>0.34099920697858843</c:v>
                </c:pt>
                <c:pt idx="20">
                  <c:v>0.29579698651863601</c:v>
                </c:pt>
                <c:pt idx="21">
                  <c:v>0.38261046630014439</c:v>
                </c:pt>
                <c:pt idx="22">
                  <c:v>0.5760680456214966</c:v>
                </c:pt>
                <c:pt idx="23">
                  <c:v>0.50346466046327454</c:v>
                </c:pt>
                <c:pt idx="24">
                  <c:v>0.35554233591116402</c:v>
                </c:pt>
                <c:pt idx="25">
                  <c:v>0.34002384737678881</c:v>
                </c:pt>
                <c:pt idx="26">
                  <c:v>0.3449798425801498</c:v>
                </c:pt>
                <c:pt idx="27">
                  <c:v>0.34618291761149</c:v>
                </c:pt>
                <c:pt idx="28">
                  <c:v>0.46933459625858398</c:v>
                </c:pt>
                <c:pt idx="29">
                  <c:v>0.38379737045630324</c:v>
                </c:pt>
                <c:pt idx="30">
                  <c:v>0.25969612155137861</c:v>
                </c:pt>
                <c:pt idx="31">
                  <c:v>0.32760000000000083</c:v>
                </c:pt>
                <c:pt idx="32">
                  <c:v>0.33019053231192297</c:v>
                </c:pt>
                <c:pt idx="33">
                  <c:v>0.32125984251968531</c:v>
                </c:pt>
                <c:pt idx="34">
                  <c:v>0.27406816822802482</c:v>
                </c:pt>
                <c:pt idx="35">
                  <c:v>0.29515757109915564</c:v>
                </c:pt>
                <c:pt idx="36">
                  <c:v>0.31994376380799522</c:v>
                </c:pt>
                <c:pt idx="37">
                  <c:v>0.27937959832968962</c:v>
                </c:pt>
                <c:pt idx="38">
                  <c:v>0.34306277489004566</c:v>
                </c:pt>
                <c:pt idx="39">
                  <c:v>0.35947459918872077</c:v>
                </c:pt>
                <c:pt idx="40">
                  <c:v>0.40047487138900101</c:v>
                </c:pt>
                <c:pt idx="41">
                  <c:v>0.37523955538520531</c:v>
                </c:pt>
                <c:pt idx="42">
                  <c:v>0.31715666532420711</c:v>
                </c:pt>
                <c:pt idx="43">
                  <c:v>0.29534662867996336</c:v>
                </c:pt>
                <c:pt idx="44">
                  <c:v>0.32253492609840145</c:v>
                </c:pt>
                <c:pt idx="45">
                  <c:v>0.30944881889763898</c:v>
                </c:pt>
                <c:pt idx="46">
                  <c:v>0.33004430124849116</c:v>
                </c:pt>
                <c:pt idx="47">
                  <c:v>0.32661448140900379</c:v>
                </c:pt>
                <c:pt idx="48">
                  <c:v>0.34865900383141757</c:v>
                </c:pt>
                <c:pt idx="49">
                  <c:v>0.36522593320235858</c:v>
                </c:pt>
                <c:pt idx="50">
                  <c:v>0.42378048780488037</c:v>
                </c:pt>
              </c:numCache>
            </c:numRef>
          </c:yVal>
        </c:ser>
        <c:axId val="106838656"/>
        <c:axId val="106866944"/>
      </c:scatterChart>
      <c:valAx>
        <c:axId val="106838656"/>
        <c:scaling>
          <c:orientation val="minMax"/>
        </c:scaling>
        <c:axPos val="b"/>
        <c:numFmt formatCode="0.000" sourceLinked="1"/>
        <c:tickLblPos val="nextTo"/>
        <c:txPr>
          <a:bodyPr/>
          <a:lstStyle/>
          <a:p>
            <a:pPr>
              <a:defRPr>
                <a:latin typeface="Times New Roman" pitchFamily="18" charset="0"/>
                <a:cs typeface="Times New Roman" pitchFamily="18" charset="0"/>
              </a:defRPr>
            </a:pPr>
            <a:endParaRPr lang="en-US"/>
          </a:p>
        </c:txPr>
        <c:crossAx val="106866944"/>
        <c:crosses val="autoZero"/>
        <c:crossBetween val="midCat"/>
      </c:valAx>
      <c:valAx>
        <c:axId val="106866944"/>
        <c:scaling>
          <c:orientation val="minMax"/>
        </c:scaling>
        <c:axPos val="l"/>
        <c:majorGridlines/>
        <c:numFmt formatCode="0.000" sourceLinked="1"/>
        <c:tickLblPos val="nextTo"/>
        <c:txPr>
          <a:bodyPr/>
          <a:lstStyle/>
          <a:p>
            <a:pPr>
              <a:defRPr>
                <a:latin typeface="Times New Roman" pitchFamily="18" charset="0"/>
                <a:cs typeface="Times New Roman" pitchFamily="18" charset="0"/>
              </a:defRPr>
            </a:pPr>
            <a:endParaRPr lang="en-US"/>
          </a:p>
        </c:txPr>
        <c:crossAx val="106838656"/>
        <c:crosses val="autoZero"/>
        <c:crossBetween val="midCat"/>
      </c:valAx>
    </c:plotArea>
    <c:legend>
      <c:legendPos val="r"/>
      <c:legendEntry>
        <c:idx val="2"/>
        <c:delete val="1"/>
      </c:legendEntry>
      <c:legendEntry>
        <c:idx val="3"/>
        <c:delete val="1"/>
      </c:legendEntry>
      <c:legendEntry>
        <c:idx val="4"/>
        <c:delete val="1"/>
      </c:legendEntry>
      <c:layout>
        <c:manualLayout>
          <c:xMode val="edge"/>
          <c:yMode val="edge"/>
          <c:x val="0.23767702114158787"/>
          <c:y val="0.20519284047827371"/>
          <c:w val="0.16690163729533841"/>
          <c:h val="0.20986876640419946"/>
        </c:manualLayout>
      </c:layout>
      <c:overlay val="1"/>
    </c:legend>
    <c:plotVisOnly val="1"/>
  </c:chart>
  <c:spPr>
    <a:solidFill>
      <a:schemeClr val="bg1"/>
    </a:solidFill>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2008 Total </a:t>
            </a:r>
            <a:r>
              <a:rPr lang="en-US" sz="2000" dirty="0" smtClean="0"/>
              <a:t>Fe and </a:t>
            </a:r>
            <a:r>
              <a:rPr lang="en-US" sz="2000" dirty="0" err="1" smtClean="0"/>
              <a:t>Mn</a:t>
            </a:r>
            <a:r>
              <a:rPr lang="en-US" sz="2000" dirty="0" smtClean="0"/>
              <a:t> </a:t>
            </a:r>
            <a:r>
              <a:rPr lang="en-US" sz="2000" dirty="0" err="1"/>
              <a:t>vs</a:t>
            </a:r>
            <a:r>
              <a:rPr lang="en-US" sz="2000" dirty="0"/>
              <a:t> P</a:t>
            </a:r>
          </a:p>
        </c:rich>
      </c:tx>
      <c:layout>
        <c:manualLayout>
          <c:xMode val="edge"/>
          <c:yMode val="edge"/>
          <c:x val="0.15035433070866144"/>
          <c:y val="2.7625036453776706E-2"/>
        </c:manualLayout>
      </c:layout>
    </c:title>
    <c:plotArea>
      <c:layout>
        <c:manualLayout>
          <c:layoutTarget val="inner"/>
          <c:xMode val="edge"/>
          <c:yMode val="edge"/>
          <c:x val="0.15510219537447803"/>
          <c:y val="0.16725596579579494"/>
          <c:w val="0.7442181155926938"/>
          <c:h val="0.63653397491980168"/>
        </c:manualLayout>
      </c:layout>
      <c:scatterChart>
        <c:scatterStyle val="lineMarker"/>
        <c:ser>
          <c:idx val="0"/>
          <c:order val="0"/>
          <c:tx>
            <c:v>T Fe vs. P</c:v>
          </c:tx>
          <c:spPr>
            <a:ln w="28575">
              <a:noFill/>
            </a:ln>
          </c:spPr>
          <c:trendline>
            <c:trendlineType val="linear"/>
          </c:trendline>
          <c:trendline>
            <c:trendlineType val="linear"/>
            <c:dispRSqr val="1"/>
            <c:dispEq val="1"/>
            <c:trendlineLbl>
              <c:layout>
                <c:manualLayout>
                  <c:x val="-0.1293198079969734"/>
                  <c:y val="-5.24517044065144E-2"/>
                </c:manualLayout>
              </c:layout>
              <c:numFmt formatCode="General" sourceLinked="0"/>
              <c:spPr>
                <a:ln w="19050">
                  <a:solidFill>
                    <a:schemeClr val="tx2">
                      <a:lumMod val="60000"/>
                      <a:lumOff val="40000"/>
                    </a:schemeClr>
                  </a:solidFill>
                </a:ln>
              </c:spPr>
            </c:trendlineLbl>
          </c:trendline>
          <c:xVal>
            <c:numRef>
              <c:f>('AR all'!$E$2:$E$177,'AR all'!$K$178:$K$218)</c:f>
              <c:numCache>
                <c:formatCode>0.00</c:formatCode>
                <c:ptCount val="217"/>
                <c:pt idx="0">
                  <c:v>44.872230826937965</c:v>
                </c:pt>
                <c:pt idx="1">
                  <c:v>43.843237258795334</c:v>
                </c:pt>
                <c:pt idx="2">
                  <c:v>44.127313323713963</c:v>
                </c:pt>
                <c:pt idx="3">
                  <c:v>40.531479559979999</c:v>
                </c:pt>
                <c:pt idx="4">
                  <c:v>38.960601474220475</c:v>
                </c:pt>
                <c:pt idx="5">
                  <c:v>39.213577021451691</c:v>
                </c:pt>
                <c:pt idx="6">
                  <c:v>40.103245956427152</c:v>
                </c:pt>
                <c:pt idx="7">
                  <c:v>40.109400536837889</c:v>
                </c:pt>
                <c:pt idx="8">
                  <c:v>44.125939241649078</c:v>
                </c:pt>
                <c:pt idx="9">
                  <c:v>37.035088612456988</c:v>
                </c:pt>
                <c:pt idx="10">
                  <c:v>39.642593150110081</c:v>
                </c:pt>
                <c:pt idx="11">
                  <c:v>36.603392387304162</c:v>
                </c:pt>
                <c:pt idx="12">
                  <c:v>49.27125874150385</c:v>
                </c:pt>
                <c:pt idx="13">
                  <c:v>39.143640946536287</c:v>
                </c:pt>
                <c:pt idx="14">
                  <c:v>38.452417671484284</c:v>
                </c:pt>
                <c:pt idx="15">
                  <c:v>39.331060315440062</c:v>
                </c:pt>
                <c:pt idx="17">
                  <c:v>44.341227095802779</c:v>
                </c:pt>
                <c:pt idx="18">
                  <c:v>44.934465067088141</c:v>
                </c:pt>
                <c:pt idx="19">
                  <c:v>46.337741255334002</c:v>
                </c:pt>
                <c:pt idx="20">
                  <c:v>46.785373864058613</c:v>
                </c:pt>
                <c:pt idx="21">
                  <c:v>48.576473873533445</c:v>
                </c:pt>
                <c:pt idx="22">
                  <c:v>45.758416843274361</c:v>
                </c:pt>
                <c:pt idx="23">
                  <c:v>44.172528673999963</c:v>
                </c:pt>
                <c:pt idx="24">
                  <c:v>35.988039517417498</c:v>
                </c:pt>
                <c:pt idx="25">
                  <c:v>44.492716234828045</c:v>
                </c:pt>
                <c:pt idx="26">
                  <c:v>42.288119320266262</c:v>
                </c:pt>
                <c:pt idx="27">
                  <c:v>43.029503960394862</c:v>
                </c:pt>
                <c:pt idx="28">
                  <c:v>42.950514655581394</c:v>
                </c:pt>
                <c:pt idx="29">
                  <c:v>40.540148089141326</c:v>
                </c:pt>
                <c:pt idx="30">
                  <c:v>38.500945662237243</c:v>
                </c:pt>
                <c:pt idx="31">
                  <c:v>41.743001167623824</c:v>
                </c:pt>
                <c:pt idx="32">
                  <c:v>38.222349647135935</c:v>
                </c:pt>
                <c:pt idx="33">
                  <c:v>39.060529418241295</c:v>
                </c:pt>
                <c:pt idx="34">
                  <c:v>37.839522463349155</c:v>
                </c:pt>
                <c:pt idx="36">
                  <c:v>44.170304918678362</c:v>
                </c:pt>
                <c:pt idx="38">
                  <c:v>47.44982462195324</c:v>
                </c:pt>
                <c:pt idx="39">
                  <c:v>44.778002945260013</c:v>
                </c:pt>
                <c:pt idx="40">
                  <c:v>40.526352311996661</c:v>
                </c:pt>
                <c:pt idx="41">
                  <c:v>39.131853821704098</c:v>
                </c:pt>
                <c:pt idx="42">
                  <c:v>38.92569399097728</c:v>
                </c:pt>
                <c:pt idx="44">
                  <c:v>44.236159596871985</c:v>
                </c:pt>
                <c:pt idx="45">
                  <c:v>42.982588287423802</c:v>
                </c:pt>
                <c:pt idx="46">
                  <c:v>41.383447915851328</c:v>
                </c:pt>
                <c:pt idx="47">
                  <c:v>38.777822120736346</c:v>
                </c:pt>
                <c:pt idx="48">
                  <c:v>53.510310364885363</c:v>
                </c:pt>
                <c:pt idx="49">
                  <c:v>38.197081415929446</c:v>
                </c:pt>
                <c:pt idx="50">
                  <c:v>41.438863817787301</c:v>
                </c:pt>
                <c:pt idx="51">
                  <c:v>40.161132252974966</c:v>
                </c:pt>
                <c:pt idx="52">
                  <c:v>40.300935899231717</c:v>
                </c:pt>
                <c:pt idx="53">
                  <c:v>42.804292405127505</c:v>
                </c:pt>
                <c:pt idx="54">
                  <c:v>39.119452971953862</c:v>
                </c:pt>
                <c:pt idx="55">
                  <c:v>53.341538115633945</c:v>
                </c:pt>
                <c:pt idx="56">
                  <c:v>43.362440999876711</c:v>
                </c:pt>
                <c:pt idx="57">
                  <c:v>40.371870368713225</c:v>
                </c:pt>
                <c:pt idx="58">
                  <c:v>38.455815078224326</c:v>
                </c:pt>
                <c:pt idx="59">
                  <c:v>35.590792859404431</c:v>
                </c:pt>
                <c:pt idx="60">
                  <c:v>35.162067300722065</c:v>
                </c:pt>
                <c:pt idx="61">
                  <c:v>39.193823987191607</c:v>
                </c:pt>
                <c:pt idx="62">
                  <c:v>39.019240088509328</c:v>
                </c:pt>
                <c:pt idx="63">
                  <c:v>38.851028672415467</c:v>
                </c:pt>
                <c:pt idx="64">
                  <c:v>40.058894193863267</c:v>
                </c:pt>
                <c:pt idx="65">
                  <c:v>39.11504066546135</c:v>
                </c:pt>
                <c:pt idx="67">
                  <c:v>43.307683513964847</c:v>
                </c:pt>
                <c:pt idx="68">
                  <c:v>45.788101841659511</c:v>
                </c:pt>
                <c:pt idx="69">
                  <c:v>43.298308372899179</c:v>
                </c:pt>
                <c:pt idx="70">
                  <c:v>45.023928120486133</c:v>
                </c:pt>
                <c:pt idx="71">
                  <c:v>41.322973975338378</c:v>
                </c:pt>
                <c:pt idx="72">
                  <c:v>40.171877059410164</c:v>
                </c:pt>
                <c:pt idx="73">
                  <c:v>44.753814335651455</c:v>
                </c:pt>
                <c:pt idx="74">
                  <c:v>42.886953006788765</c:v>
                </c:pt>
                <c:pt idx="75">
                  <c:v>39.950498430145544</c:v>
                </c:pt>
                <c:pt idx="76">
                  <c:v>45.645027307266844</c:v>
                </c:pt>
                <c:pt idx="77">
                  <c:v>43.448070627923101</c:v>
                </c:pt>
                <c:pt idx="78">
                  <c:v>44.573692179143258</c:v>
                </c:pt>
                <c:pt idx="80">
                  <c:v>40.732315240019467</c:v>
                </c:pt>
                <c:pt idx="81">
                  <c:v>39.500431425392698</c:v>
                </c:pt>
                <c:pt idx="82">
                  <c:v>41.245050064346444</c:v>
                </c:pt>
                <c:pt idx="83">
                  <c:v>37.070612295604555</c:v>
                </c:pt>
                <c:pt idx="84">
                  <c:v>36.795888648876563</c:v>
                </c:pt>
                <c:pt idx="85">
                  <c:v>39.155014650935996</c:v>
                </c:pt>
                <c:pt idx="86">
                  <c:v>48.185987529954005</c:v>
                </c:pt>
                <c:pt idx="87">
                  <c:v>42.184474369436472</c:v>
                </c:pt>
                <c:pt idx="88">
                  <c:v>38.644601444284746</c:v>
                </c:pt>
                <c:pt idx="89">
                  <c:v>40.689638986827632</c:v>
                </c:pt>
                <c:pt idx="90">
                  <c:v>40.631097491204741</c:v>
                </c:pt>
                <c:pt idx="91">
                  <c:v>39.605679559067745</c:v>
                </c:pt>
                <c:pt idx="92">
                  <c:v>39.624476236113978</c:v>
                </c:pt>
                <c:pt idx="93">
                  <c:v>41.558128564652804</c:v>
                </c:pt>
                <c:pt idx="94">
                  <c:v>39.872229720570111</c:v>
                </c:pt>
                <c:pt idx="95">
                  <c:v>40.564687783118593</c:v>
                </c:pt>
                <c:pt idx="96">
                  <c:v>37.543006879797957</c:v>
                </c:pt>
                <c:pt idx="97">
                  <c:v>39.137579842995663</c:v>
                </c:pt>
                <c:pt idx="98">
                  <c:v>43.277795757949434</c:v>
                </c:pt>
                <c:pt idx="99">
                  <c:v>40.290650364661623</c:v>
                </c:pt>
                <c:pt idx="100">
                  <c:v>42.49328084029559</c:v>
                </c:pt>
                <c:pt idx="101">
                  <c:v>42.095979460998763</c:v>
                </c:pt>
                <c:pt idx="102">
                  <c:v>36.472192715595433</c:v>
                </c:pt>
                <c:pt idx="103">
                  <c:v>40.336491200848904</c:v>
                </c:pt>
                <c:pt idx="104">
                  <c:v>40.078593881580119</c:v>
                </c:pt>
                <c:pt idx="105">
                  <c:v>44.413564368847418</c:v>
                </c:pt>
                <c:pt idx="106">
                  <c:v>41.446179927270421</c:v>
                </c:pt>
                <c:pt idx="107">
                  <c:v>44.290711811517411</c:v>
                </c:pt>
                <c:pt idx="108">
                  <c:v>47.36898346072217</c:v>
                </c:pt>
                <c:pt idx="109">
                  <c:v>42.946846839458104</c:v>
                </c:pt>
                <c:pt idx="110">
                  <c:v>45.047989399925605</c:v>
                </c:pt>
                <c:pt idx="111">
                  <c:v>46.848744327973421</c:v>
                </c:pt>
                <c:pt idx="112">
                  <c:v>35.906628853949378</c:v>
                </c:pt>
                <c:pt idx="113">
                  <c:v>40.80326227883959</c:v>
                </c:pt>
                <c:pt idx="114">
                  <c:v>42.052454299047355</c:v>
                </c:pt>
                <c:pt idx="115">
                  <c:v>42.1685418349781</c:v>
                </c:pt>
                <c:pt idx="116">
                  <c:v>39.595197280724463</c:v>
                </c:pt>
                <c:pt idx="117">
                  <c:v>43.653340877246144</c:v>
                </c:pt>
                <c:pt idx="118">
                  <c:v>42.901963569344986</c:v>
                </c:pt>
                <c:pt idx="119">
                  <c:v>42.773550069038599</c:v>
                </c:pt>
                <c:pt idx="120">
                  <c:v>41.011380843055058</c:v>
                </c:pt>
                <c:pt idx="121">
                  <c:v>39.531623637943042</c:v>
                </c:pt>
                <c:pt idx="122">
                  <c:v>37.669363787111983</c:v>
                </c:pt>
                <c:pt idx="123">
                  <c:v>37.50896833252154</c:v>
                </c:pt>
                <c:pt idx="124">
                  <c:v>39.938840599807797</c:v>
                </c:pt>
                <c:pt idx="125">
                  <c:v>39.529106338777019</c:v>
                </c:pt>
                <c:pt idx="126">
                  <c:v>39.004516795815434</c:v>
                </c:pt>
                <c:pt idx="127">
                  <c:v>39.095352483752812</c:v>
                </c:pt>
                <c:pt idx="128">
                  <c:v>40.744758363243328</c:v>
                </c:pt>
                <c:pt idx="129">
                  <c:v>36.129130430414413</c:v>
                </c:pt>
                <c:pt idx="130">
                  <c:v>41.750346285174487</c:v>
                </c:pt>
                <c:pt idx="132">
                  <c:v>37.911081306977245</c:v>
                </c:pt>
                <c:pt idx="133">
                  <c:v>40.2801822368301</c:v>
                </c:pt>
                <c:pt idx="134">
                  <c:v>43.682813084790546</c:v>
                </c:pt>
                <c:pt idx="135">
                  <c:v>47.594963705022856</c:v>
                </c:pt>
                <c:pt idx="136">
                  <c:v>41.037857514274904</c:v>
                </c:pt>
                <c:pt idx="137">
                  <c:v>44.657562099195914</c:v>
                </c:pt>
                <c:pt idx="138">
                  <c:v>50.380083526892527</c:v>
                </c:pt>
                <c:pt idx="139">
                  <c:v>42.236753094443003</c:v>
                </c:pt>
                <c:pt idx="140">
                  <c:v>44.043730716329335</c:v>
                </c:pt>
                <c:pt idx="141">
                  <c:v>42.81785072030727</c:v>
                </c:pt>
                <c:pt idx="142">
                  <c:v>40.847895821493289</c:v>
                </c:pt>
                <c:pt idx="143">
                  <c:v>39.481291807943947</c:v>
                </c:pt>
                <c:pt idx="144">
                  <c:v>49.862435542341053</c:v>
                </c:pt>
                <c:pt idx="145">
                  <c:v>45.552659711515275</c:v>
                </c:pt>
                <c:pt idx="146">
                  <c:v>41.92191054055516</c:v>
                </c:pt>
                <c:pt idx="147">
                  <c:v>47.130155337430139</c:v>
                </c:pt>
                <c:pt idx="148">
                  <c:v>44.201816753827096</c:v>
                </c:pt>
                <c:pt idx="149">
                  <c:v>45.539306961270597</c:v>
                </c:pt>
                <c:pt idx="150">
                  <c:v>50.675826027759356</c:v>
                </c:pt>
                <c:pt idx="151">
                  <c:v>52.308027309853394</c:v>
                </c:pt>
                <c:pt idx="152">
                  <c:v>46.044016931290976</c:v>
                </c:pt>
                <c:pt idx="153">
                  <c:v>47.149070205877678</c:v>
                </c:pt>
                <c:pt idx="154">
                  <c:v>50.677283475126707</c:v>
                </c:pt>
                <c:pt idx="155">
                  <c:v>42.325307205367594</c:v>
                </c:pt>
                <c:pt idx="156">
                  <c:v>52.959879445584804</c:v>
                </c:pt>
                <c:pt idx="157">
                  <c:v>42.171402367965129</c:v>
                </c:pt>
                <c:pt idx="158">
                  <c:v>45.226543970346881</c:v>
                </c:pt>
                <c:pt idx="159">
                  <c:v>45.890157013005762</c:v>
                </c:pt>
                <c:pt idx="160">
                  <c:v>42.676617164345146</c:v>
                </c:pt>
                <c:pt idx="161">
                  <c:v>46.833183772550917</c:v>
                </c:pt>
                <c:pt idx="162">
                  <c:v>52.911478569911473</c:v>
                </c:pt>
                <c:pt idx="163">
                  <c:v>47.704248660617189</c:v>
                </c:pt>
                <c:pt idx="164">
                  <c:v>49.05618022816688</c:v>
                </c:pt>
                <c:pt idx="165">
                  <c:v>50.65113909946794</c:v>
                </c:pt>
                <c:pt idx="166">
                  <c:v>41.942047539369455</c:v>
                </c:pt>
                <c:pt idx="167">
                  <c:v>54.238316953558488</c:v>
                </c:pt>
                <c:pt idx="168">
                  <c:v>39.858587380347721</c:v>
                </c:pt>
                <c:pt idx="169">
                  <c:v>39.84696836595257</c:v>
                </c:pt>
                <c:pt idx="170">
                  <c:v>41.535498000362445</c:v>
                </c:pt>
                <c:pt idx="171">
                  <c:v>37.656100315208832</c:v>
                </c:pt>
                <c:pt idx="172">
                  <c:v>42.889256710293154</c:v>
                </c:pt>
                <c:pt idx="173">
                  <c:v>39.048839742376202</c:v>
                </c:pt>
                <c:pt idx="174">
                  <c:v>38.936783321597041</c:v>
                </c:pt>
                <c:pt idx="176">
                  <c:v>24.402237479111509</c:v>
                </c:pt>
                <c:pt idx="178">
                  <c:v>33.640187235108392</c:v>
                </c:pt>
                <c:pt idx="179">
                  <c:v>34.639050880797392</c:v>
                </c:pt>
                <c:pt idx="180">
                  <c:v>38.838203375602276</c:v>
                </c:pt>
                <c:pt idx="181">
                  <c:v>36.742225307184135</c:v>
                </c:pt>
                <c:pt idx="183">
                  <c:v>42.764942678309012</c:v>
                </c:pt>
                <c:pt idx="184">
                  <c:v>39.255196722908487</c:v>
                </c:pt>
                <c:pt idx="185">
                  <c:v>39.614889757241109</c:v>
                </c:pt>
                <c:pt idx="186">
                  <c:v>39.864830655594844</c:v>
                </c:pt>
                <c:pt idx="187">
                  <c:v>38.560329433268556</c:v>
                </c:pt>
                <c:pt idx="188">
                  <c:v>36.171802620728336</c:v>
                </c:pt>
                <c:pt idx="190">
                  <c:v>40.248327808402962</c:v>
                </c:pt>
                <c:pt idx="191">
                  <c:v>39.627718941639444</c:v>
                </c:pt>
                <c:pt idx="192">
                  <c:v>37.748430058277052</c:v>
                </c:pt>
                <c:pt idx="193">
                  <c:v>36.493507606916779</c:v>
                </c:pt>
                <c:pt idx="194">
                  <c:v>39.167136946694313</c:v>
                </c:pt>
                <c:pt idx="195">
                  <c:v>39.31417108643727</c:v>
                </c:pt>
                <c:pt idx="197">
                  <c:v>43.073018597081983</c:v>
                </c:pt>
                <c:pt idx="198">
                  <c:v>42.300485618682117</c:v>
                </c:pt>
                <c:pt idx="199">
                  <c:v>38.295482950208161</c:v>
                </c:pt>
                <c:pt idx="200">
                  <c:v>37.908082357227045</c:v>
                </c:pt>
                <c:pt idx="201">
                  <c:v>38.503946571477343</c:v>
                </c:pt>
                <c:pt idx="202">
                  <c:v>37.935773727182635</c:v>
                </c:pt>
                <c:pt idx="204">
                  <c:v>42.371494155555993</c:v>
                </c:pt>
                <c:pt idx="205">
                  <c:v>39.621943962515033</c:v>
                </c:pt>
                <c:pt idx="206">
                  <c:v>39.248970825229378</c:v>
                </c:pt>
                <c:pt idx="207">
                  <c:v>38.391755577995696</c:v>
                </c:pt>
                <c:pt idx="208">
                  <c:v>39.859451738403394</c:v>
                </c:pt>
                <c:pt idx="209">
                  <c:v>38.960945770725182</c:v>
                </c:pt>
                <c:pt idx="211">
                  <c:v>40.460791852164789</c:v>
                </c:pt>
                <c:pt idx="212">
                  <c:v>39.199320043465875</c:v>
                </c:pt>
                <c:pt idx="214">
                  <c:v>37.187703808979379</c:v>
                </c:pt>
                <c:pt idx="215">
                  <c:v>38.751276980837446</c:v>
                </c:pt>
                <c:pt idx="216">
                  <c:v>37.230861971830571</c:v>
                </c:pt>
              </c:numCache>
            </c:numRef>
          </c:xVal>
          <c:yVal>
            <c:numRef>
              <c:f>('AR all'!$G$2:$G$176,'AR all'!$M$178:$M$218)</c:f>
              <c:numCache>
                <c:formatCode>0.00</c:formatCode>
                <c:ptCount val="216"/>
                <c:pt idx="0">
                  <c:v>1.5147618888841452</c:v>
                </c:pt>
                <c:pt idx="1">
                  <c:v>1.4309526340316385</c:v>
                </c:pt>
                <c:pt idx="2">
                  <c:v>1.3588227871232479</c:v>
                </c:pt>
                <c:pt idx="3">
                  <c:v>1.2356846838158357</c:v>
                </c:pt>
                <c:pt idx="4">
                  <c:v>1.042271332596062</c:v>
                </c:pt>
                <c:pt idx="5">
                  <c:v>1.0860716998447031</c:v>
                </c:pt>
                <c:pt idx="6">
                  <c:v>1.3447758197482138</c:v>
                </c:pt>
                <c:pt idx="7">
                  <c:v>1.3884733406645124</c:v>
                </c:pt>
                <c:pt idx="8">
                  <c:v>1.5772676154461758</c:v>
                </c:pt>
                <c:pt idx="9">
                  <c:v>1.081331292171124</c:v>
                </c:pt>
                <c:pt idx="10">
                  <c:v>1.2749888859615481</c:v>
                </c:pt>
                <c:pt idx="11">
                  <c:v>1.16578732549663</c:v>
                </c:pt>
                <c:pt idx="12">
                  <c:v>1.565222366663872</c:v>
                </c:pt>
                <c:pt idx="13">
                  <c:v>1.1341683104954858</c:v>
                </c:pt>
                <c:pt idx="14">
                  <c:v>1.1232378219592791</c:v>
                </c:pt>
                <c:pt idx="15">
                  <c:v>1.1316900877961018</c:v>
                </c:pt>
                <c:pt idx="17">
                  <c:v>1.7267337895107349</c:v>
                </c:pt>
                <c:pt idx="18">
                  <c:v>1.7664688827695598</c:v>
                </c:pt>
                <c:pt idx="19">
                  <c:v>1.7567093861796694</c:v>
                </c:pt>
                <c:pt idx="20">
                  <c:v>1.5608979375680587</c:v>
                </c:pt>
                <c:pt idx="21">
                  <c:v>1.5845575949584845</c:v>
                </c:pt>
                <c:pt idx="22">
                  <c:v>1.5404355311763474</c:v>
                </c:pt>
                <c:pt idx="23">
                  <c:v>1.2827045926143601</c:v>
                </c:pt>
                <c:pt idx="24">
                  <c:v>1.0231018601832707</c:v>
                </c:pt>
                <c:pt idx="25">
                  <c:v>1.310065482858044</c:v>
                </c:pt>
                <c:pt idx="26">
                  <c:v>1.191364003588842</c:v>
                </c:pt>
                <c:pt idx="27">
                  <c:v>1.1740591193310443</c:v>
                </c:pt>
                <c:pt idx="28">
                  <c:v>1.173331951939206</c:v>
                </c:pt>
                <c:pt idx="29">
                  <c:v>1.0458703374235268</c:v>
                </c:pt>
                <c:pt idx="30">
                  <c:v>1.0896438126848498</c:v>
                </c:pt>
                <c:pt idx="31">
                  <c:v>1.1814452172162107</c:v>
                </c:pt>
                <c:pt idx="32">
                  <c:v>1.2584973253710061</c:v>
                </c:pt>
                <c:pt idx="33">
                  <c:v>1.0432281134946513</c:v>
                </c:pt>
                <c:pt idx="34">
                  <c:v>1.0382748410563702</c:v>
                </c:pt>
                <c:pt idx="36">
                  <c:v>1.397125153277778</c:v>
                </c:pt>
                <c:pt idx="38">
                  <c:v>1.4873448820346766</c:v>
                </c:pt>
                <c:pt idx="39">
                  <c:v>1.3338171715415834</c:v>
                </c:pt>
                <c:pt idx="40">
                  <c:v>0.99169726769372224</c:v>
                </c:pt>
                <c:pt idx="41">
                  <c:v>0.98827537679592636</c:v>
                </c:pt>
                <c:pt idx="42">
                  <c:v>0.97954468051244203</c:v>
                </c:pt>
                <c:pt idx="44">
                  <c:v>1.4049777653644298</c:v>
                </c:pt>
                <c:pt idx="45">
                  <c:v>1.4209345205441022</c:v>
                </c:pt>
                <c:pt idx="46">
                  <c:v>1.2195676683350658</c:v>
                </c:pt>
                <c:pt idx="47">
                  <c:v>1.1168930374143498</c:v>
                </c:pt>
                <c:pt idx="48">
                  <c:v>1.4067940237197616</c:v>
                </c:pt>
                <c:pt idx="49">
                  <c:v>1.0175896491959888</c:v>
                </c:pt>
                <c:pt idx="50">
                  <c:v>1.3425720634594924</c:v>
                </c:pt>
                <c:pt idx="51">
                  <c:v>1.1735412197773318</c:v>
                </c:pt>
                <c:pt idx="52">
                  <c:v>1.161419879028482</c:v>
                </c:pt>
                <c:pt idx="53">
                  <c:v>1.2309391927031716</c:v>
                </c:pt>
                <c:pt idx="54">
                  <c:v>1.1124706542638141</c:v>
                </c:pt>
                <c:pt idx="55">
                  <c:v>1.4529090703676366</c:v>
                </c:pt>
                <c:pt idx="56">
                  <c:v>1.3523421206551085</c:v>
                </c:pt>
                <c:pt idx="57">
                  <c:v>1.224251026174878</c:v>
                </c:pt>
                <c:pt idx="58">
                  <c:v>1.0371218672119558</c:v>
                </c:pt>
                <c:pt idx="59">
                  <c:v>1.0191999976922994</c:v>
                </c:pt>
                <c:pt idx="60">
                  <c:v>0.95168492764706814</c:v>
                </c:pt>
                <c:pt idx="61">
                  <c:v>1.103441114574728</c:v>
                </c:pt>
                <c:pt idx="62">
                  <c:v>1.2079577464788462</c:v>
                </c:pt>
                <c:pt idx="63">
                  <c:v>1.1026131367171421</c:v>
                </c:pt>
                <c:pt idx="64">
                  <c:v>1.1126862424613535</c:v>
                </c:pt>
                <c:pt idx="65">
                  <c:v>1.038381611841148</c:v>
                </c:pt>
                <c:pt idx="67">
                  <c:v>1.350446497729741</c:v>
                </c:pt>
                <c:pt idx="68">
                  <c:v>1.4884178635041025</c:v>
                </c:pt>
                <c:pt idx="69">
                  <c:v>1.4138068870449434</c:v>
                </c:pt>
                <c:pt idx="70">
                  <c:v>1.2712650754859178</c:v>
                </c:pt>
                <c:pt idx="71">
                  <c:v>1.2111683603777075</c:v>
                </c:pt>
                <c:pt idx="72">
                  <c:v>1.1453885391869785</c:v>
                </c:pt>
                <c:pt idx="73">
                  <c:v>1.4154372433854399</c:v>
                </c:pt>
                <c:pt idx="74">
                  <c:v>1.4077415966342495</c:v>
                </c:pt>
                <c:pt idx="75">
                  <c:v>1.1567289675266001</c:v>
                </c:pt>
                <c:pt idx="76">
                  <c:v>1.2174088966739658</c:v>
                </c:pt>
                <c:pt idx="77">
                  <c:v>1.1724671609615973</c:v>
                </c:pt>
                <c:pt idx="78">
                  <c:v>1.5781622770226538</c:v>
                </c:pt>
                <c:pt idx="80">
                  <c:v>1.1083430115219222</c:v>
                </c:pt>
                <c:pt idx="81">
                  <c:v>1.0215971496755523</c:v>
                </c:pt>
                <c:pt idx="82">
                  <c:v>1.1246444659352461</c:v>
                </c:pt>
                <c:pt idx="83">
                  <c:v>0.98435641411868968</c:v>
                </c:pt>
                <c:pt idx="84">
                  <c:v>1.0401398943725739</c:v>
                </c:pt>
                <c:pt idx="85">
                  <c:v>1.0578292916658454</c:v>
                </c:pt>
                <c:pt idx="86">
                  <c:v>1.4779597093175088</c:v>
                </c:pt>
                <c:pt idx="87">
                  <c:v>1.2784787680989913</c:v>
                </c:pt>
                <c:pt idx="88">
                  <c:v>1.0991235977255698</c:v>
                </c:pt>
                <c:pt idx="89">
                  <c:v>1.1338332630398831</c:v>
                </c:pt>
                <c:pt idx="90">
                  <c:v>1.1594108341576241</c:v>
                </c:pt>
                <c:pt idx="91">
                  <c:v>0.95049061275355384</c:v>
                </c:pt>
                <c:pt idx="92">
                  <c:v>1.0772928993468427</c:v>
                </c:pt>
                <c:pt idx="93">
                  <c:v>1.3506674419486022</c:v>
                </c:pt>
                <c:pt idx="94">
                  <c:v>1.2199145617525524</c:v>
                </c:pt>
                <c:pt idx="95">
                  <c:v>1.0756393722281545</c:v>
                </c:pt>
                <c:pt idx="96">
                  <c:v>0.95537203425151063</c:v>
                </c:pt>
                <c:pt idx="97">
                  <c:v>1.1470595096267602</c:v>
                </c:pt>
                <c:pt idx="98">
                  <c:v>1.3808228523096298</c:v>
                </c:pt>
                <c:pt idx="99">
                  <c:v>1.2012204492922698</c:v>
                </c:pt>
                <c:pt idx="100">
                  <c:v>1.1607302936261519</c:v>
                </c:pt>
                <c:pt idx="101">
                  <c:v>1.104464776408544</c:v>
                </c:pt>
                <c:pt idx="102">
                  <c:v>1.0648973700447388</c:v>
                </c:pt>
                <c:pt idx="103">
                  <c:v>1.1291071377028441</c:v>
                </c:pt>
                <c:pt idx="104">
                  <c:v>1.1156142373072628</c:v>
                </c:pt>
                <c:pt idx="105">
                  <c:v>1.9224694757571636</c:v>
                </c:pt>
                <c:pt idx="106">
                  <c:v>1.4746006452774891</c:v>
                </c:pt>
                <c:pt idx="107">
                  <c:v>1.1128366914925378</c:v>
                </c:pt>
                <c:pt idx="108">
                  <c:v>1.2791656374685438</c:v>
                </c:pt>
                <c:pt idx="109">
                  <c:v>1.1979909907848838</c:v>
                </c:pt>
                <c:pt idx="110">
                  <c:v>1.4418756949751155</c:v>
                </c:pt>
                <c:pt idx="111">
                  <c:v>1.5301662395567941</c:v>
                </c:pt>
                <c:pt idx="112">
                  <c:v>0.96002012281077964</c:v>
                </c:pt>
                <c:pt idx="113">
                  <c:v>1.0990499806219767</c:v>
                </c:pt>
                <c:pt idx="114">
                  <c:v>1.1307018520468326</c:v>
                </c:pt>
                <c:pt idx="115">
                  <c:v>1.1402949922001882</c:v>
                </c:pt>
                <c:pt idx="116">
                  <c:v>1.0869339528188577</c:v>
                </c:pt>
                <c:pt idx="117">
                  <c:v>1.2451774367650441</c:v>
                </c:pt>
                <c:pt idx="118">
                  <c:v>1.287620177414097</c:v>
                </c:pt>
                <c:pt idx="119">
                  <c:v>1.3318110475997178</c:v>
                </c:pt>
                <c:pt idx="120">
                  <c:v>1.2119976766717548</c:v>
                </c:pt>
                <c:pt idx="121">
                  <c:v>1.1452499956753848</c:v>
                </c:pt>
                <c:pt idx="122">
                  <c:v>1.1014600728600277</c:v>
                </c:pt>
                <c:pt idx="123">
                  <c:v>0.9718035043558636</c:v>
                </c:pt>
                <c:pt idx="124">
                  <c:v>1.0373354927507799</c:v>
                </c:pt>
                <c:pt idx="125">
                  <c:v>0.97946983903546125</c:v>
                </c:pt>
                <c:pt idx="126">
                  <c:v>1.1223643721409238</c:v>
                </c:pt>
                <c:pt idx="127">
                  <c:v>1.0480654731177041</c:v>
                </c:pt>
                <c:pt idx="128">
                  <c:v>1.0515560853336177</c:v>
                </c:pt>
                <c:pt idx="129">
                  <c:v>1.0265298326081158</c:v>
                </c:pt>
                <c:pt idx="130">
                  <c:v>1.1473197488561249</c:v>
                </c:pt>
                <c:pt idx="132">
                  <c:v>1.3574038665060324</c:v>
                </c:pt>
                <c:pt idx="133">
                  <c:v>1.3063810314882329</c:v>
                </c:pt>
                <c:pt idx="134">
                  <c:v>1.2456469145787261</c:v>
                </c:pt>
                <c:pt idx="135">
                  <c:v>1.703105839958132</c:v>
                </c:pt>
                <c:pt idx="136">
                  <c:v>1.2142481025408007</c:v>
                </c:pt>
                <c:pt idx="137">
                  <c:v>1.220083037743642</c:v>
                </c:pt>
                <c:pt idx="138">
                  <c:v>1.7079552267130755</c:v>
                </c:pt>
                <c:pt idx="139">
                  <c:v>1.2274740148106538</c:v>
                </c:pt>
                <c:pt idx="140">
                  <c:v>1.1554153515162329</c:v>
                </c:pt>
                <c:pt idx="141">
                  <c:v>1.1494664434906936</c:v>
                </c:pt>
                <c:pt idx="142">
                  <c:v>1.0602439721364361</c:v>
                </c:pt>
                <c:pt idx="143">
                  <c:v>1.1500304879306549</c:v>
                </c:pt>
                <c:pt idx="144">
                  <c:v>1.4348471667505909</c:v>
                </c:pt>
                <c:pt idx="145">
                  <c:v>1.227037321251172</c:v>
                </c:pt>
                <c:pt idx="146">
                  <c:v>1.1051490925481438</c:v>
                </c:pt>
                <c:pt idx="147">
                  <c:v>1.347304607188903</c:v>
                </c:pt>
                <c:pt idx="148">
                  <c:v>1.1925435663948909</c:v>
                </c:pt>
                <c:pt idx="149">
                  <c:v>1.1998376192999338</c:v>
                </c:pt>
                <c:pt idx="150">
                  <c:v>1.6796573479221688</c:v>
                </c:pt>
                <c:pt idx="151">
                  <c:v>1.6980264306740265</c:v>
                </c:pt>
                <c:pt idx="152">
                  <c:v>1.5158726501260218</c:v>
                </c:pt>
                <c:pt idx="153">
                  <c:v>1.51620176828054</c:v>
                </c:pt>
                <c:pt idx="154">
                  <c:v>1.4682921921367269</c:v>
                </c:pt>
                <c:pt idx="155">
                  <c:v>1.2197221451513778</c:v>
                </c:pt>
                <c:pt idx="156">
                  <c:v>1.3469644570091275</c:v>
                </c:pt>
                <c:pt idx="157">
                  <c:v>1.1803871497133849</c:v>
                </c:pt>
                <c:pt idx="158">
                  <c:v>1.412660755721491</c:v>
                </c:pt>
                <c:pt idx="159">
                  <c:v>1.4268585401685561</c:v>
                </c:pt>
                <c:pt idx="160">
                  <c:v>1.235451680806307</c:v>
                </c:pt>
                <c:pt idx="161">
                  <c:v>1.2805430790558021</c:v>
                </c:pt>
                <c:pt idx="162">
                  <c:v>1.4686281254854079</c:v>
                </c:pt>
                <c:pt idx="163">
                  <c:v>1.2960814205689541</c:v>
                </c:pt>
                <c:pt idx="164">
                  <c:v>1.5345851643597639</c:v>
                </c:pt>
                <c:pt idx="165">
                  <c:v>1.60309513332116</c:v>
                </c:pt>
                <c:pt idx="166">
                  <c:v>1.3120107299759443</c:v>
                </c:pt>
                <c:pt idx="167">
                  <c:v>1.6582278300260527</c:v>
                </c:pt>
                <c:pt idx="168">
                  <c:v>1.1699246563906052</c:v>
                </c:pt>
                <c:pt idx="169">
                  <c:v>1.1904783897908411</c:v>
                </c:pt>
                <c:pt idx="170">
                  <c:v>1.2331349911125238</c:v>
                </c:pt>
                <c:pt idx="171">
                  <c:v>1.1475846484232388</c:v>
                </c:pt>
                <c:pt idx="172">
                  <c:v>1.3800681304896183</c:v>
                </c:pt>
                <c:pt idx="173">
                  <c:v>1.2110746939184507</c:v>
                </c:pt>
                <c:pt idx="174">
                  <c:v>1.112863458625033</c:v>
                </c:pt>
                <c:pt idx="175">
                  <c:v>0.70370746487884861</c:v>
                </c:pt>
                <c:pt idx="177">
                  <c:v>1.0521314762707965</c:v>
                </c:pt>
                <c:pt idx="178">
                  <c:v>0.91486650783665213</c:v>
                </c:pt>
                <c:pt idx="179">
                  <c:v>0.93552340646190102</c:v>
                </c:pt>
                <c:pt idx="180">
                  <c:v>0.91491731695776657</c:v>
                </c:pt>
                <c:pt idx="182">
                  <c:v>1.2116673879072219</c:v>
                </c:pt>
                <c:pt idx="183">
                  <c:v>0.97986960993968664</c:v>
                </c:pt>
                <c:pt idx="184">
                  <c:v>1.0404862199295768</c:v>
                </c:pt>
                <c:pt idx="185">
                  <c:v>0.96015742072652566</c:v>
                </c:pt>
                <c:pt idx="186">
                  <c:v>1.0285002603539091</c:v>
                </c:pt>
                <c:pt idx="187">
                  <c:v>0.9179322815305706</c:v>
                </c:pt>
                <c:pt idx="189">
                  <c:v>1.3226252656194677</c:v>
                </c:pt>
                <c:pt idx="190">
                  <c:v>1.1534545604308943</c:v>
                </c:pt>
                <c:pt idx="191">
                  <c:v>1.1483295775803792</c:v>
                </c:pt>
                <c:pt idx="192">
                  <c:v>1.0759908951713113</c:v>
                </c:pt>
                <c:pt idx="193">
                  <c:v>1.0238343429658958</c:v>
                </c:pt>
                <c:pt idx="194">
                  <c:v>0.97080584197319408</c:v>
                </c:pt>
                <c:pt idx="196">
                  <c:v>1.2852675092880581</c:v>
                </c:pt>
                <c:pt idx="197">
                  <c:v>1.1585063516751897</c:v>
                </c:pt>
                <c:pt idx="198">
                  <c:v>0.9493583753288326</c:v>
                </c:pt>
                <c:pt idx="199">
                  <c:v>0.9982494815151407</c:v>
                </c:pt>
                <c:pt idx="200">
                  <c:v>0.9497947800556017</c:v>
                </c:pt>
                <c:pt idx="201">
                  <c:v>0.90345192572775512</c:v>
                </c:pt>
                <c:pt idx="203">
                  <c:v>1.2807582752467361</c:v>
                </c:pt>
                <c:pt idx="204">
                  <c:v>1.0452852061158047</c:v>
                </c:pt>
                <c:pt idx="205">
                  <c:v>0.99120246077744356</c:v>
                </c:pt>
                <c:pt idx="206">
                  <c:v>1.0168462403261918</c:v>
                </c:pt>
                <c:pt idx="207">
                  <c:v>0.99012316560394675</c:v>
                </c:pt>
                <c:pt idx="208">
                  <c:v>1.0464819843494964</c:v>
                </c:pt>
                <c:pt idx="210">
                  <c:v>1.2517447928928456</c:v>
                </c:pt>
                <c:pt idx="211">
                  <c:v>1.1494916288911996</c:v>
                </c:pt>
                <c:pt idx="213">
                  <c:v>0.89956328590383305</c:v>
                </c:pt>
                <c:pt idx="214">
                  <c:v>1.03494173050631</c:v>
                </c:pt>
                <c:pt idx="215">
                  <c:v>0.91218768732924149</c:v>
                </c:pt>
              </c:numCache>
            </c:numRef>
          </c:yVal>
        </c:ser>
        <c:ser>
          <c:idx val="1"/>
          <c:order val="1"/>
          <c:tx>
            <c:v>TMn vs. TP</c:v>
          </c:tx>
          <c:spPr>
            <a:ln w="28575">
              <a:noFill/>
            </a:ln>
          </c:spPr>
          <c:trendline>
            <c:trendlineType val="linear"/>
            <c:dispRSqr val="1"/>
            <c:dispEq val="1"/>
            <c:trendlineLbl>
              <c:layout>
                <c:manualLayout>
                  <c:x val="0.20420420420420421"/>
                  <c:y val="0.17524624639311448"/>
                </c:manualLayout>
              </c:layout>
              <c:numFmt formatCode="General" sourceLinked="0"/>
              <c:spPr>
                <a:ln w="19050">
                  <a:solidFill>
                    <a:schemeClr val="accent2">
                      <a:lumMod val="75000"/>
                    </a:schemeClr>
                  </a:solidFill>
                </a:ln>
              </c:spPr>
            </c:trendlineLbl>
          </c:trendline>
          <c:xVal>
            <c:numRef>
              <c:f>('AR all'!$F$2:$F$176,'AR all'!$L$178:$L$218)</c:f>
              <c:numCache>
                <c:formatCode>0.00</c:formatCode>
                <c:ptCount val="216"/>
                <c:pt idx="0">
                  <c:v>1.5631110056461479</c:v>
                </c:pt>
                <c:pt idx="1">
                  <c:v>1.1997344602004394</c:v>
                </c:pt>
                <c:pt idx="2">
                  <c:v>1.261864387628407</c:v>
                </c:pt>
                <c:pt idx="3">
                  <c:v>1.0312985197112221</c:v>
                </c:pt>
                <c:pt idx="4">
                  <c:v>0.86145741080868077</c:v>
                </c:pt>
                <c:pt idx="5">
                  <c:v>0.8011849184475307</c:v>
                </c:pt>
                <c:pt idx="6">
                  <c:v>1.6531202983266298</c:v>
                </c:pt>
                <c:pt idx="7">
                  <c:v>1.6598903367784532</c:v>
                </c:pt>
                <c:pt idx="8">
                  <c:v>1.2109942761758929</c:v>
                </c:pt>
                <c:pt idx="9">
                  <c:v>0.87197579763424071</c:v>
                </c:pt>
                <c:pt idx="10">
                  <c:v>0.95320828779157962</c:v>
                </c:pt>
                <c:pt idx="11">
                  <c:v>0.8779805461379665</c:v>
                </c:pt>
                <c:pt idx="12">
                  <c:v>1.2657674208556207</c:v>
                </c:pt>
                <c:pt idx="13">
                  <c:v>0.81562264458303435</c:v>
                </c:pt>
                <c:pt idx="14">
                  <c:v>0.79688466423524051</c:v>
                </c:pt>
                <c:pt idx="15">
                  <c:v>0.76157760625272364</c:v>
                </c:pt>
                <c:pt idx="17">
                  <c:v>1.696758192841801</c:v>
                </c:pt>
                <c:pt idx="18">
                  <c:v>1.7134887584244543</c:v>
                </c:pt>
                <c:pt idx="19">
                  <c:v>1.7678630965681121</c:v>
                </c:pt>
                <c:pt idx="20">
                  <c:v>1.1887379213187412</c:v>
                </c:pt>
                <c:pt idx="21">
                  <c:v>1.2111186783096655</c:v>
                </c:pt>
                <c:pt idx="22">
                  <c:v>1.1657177141280521</c:v>
                </c:pt>
                <c:pt idx="23">
                  <c:v>1.2103936683989278</c:v>
                </c:pt>
                <c:pt idx="24">
                  <c:v>0.97945472574692338</c:v>
                </c:pt>
                <c:pt idx="25">
                  <c:v>1.2263541877077409</c:v>
                </c:pt>
                <c:pt idx="26">
                  <c:v>0.99440259561951239</c:v>
                </c:pt>
                <c:pt idx="27">
                  <c:v>0.98637836204237628</c:v>
                </c:pt>
                <c:pt idx="28">
                  <c:v>0.99118727840377863</c:v>
                </c:pt>
                <c:pt idx="29">
                  <c:v>0.82810999516076478</c:v>
                </c:pt>
                <c:pt idx="30">
                  <c:v>0.79203706950324326</c:v>
                </c:pt>
                <c:pt idx="31">
                  <c:v>0.85885201960753088</c:v>
                </c:pt>
                <c:pt idx="32">
                  <c:v>0.7583683083264986</c:v>
                </c:pt>
                <c:pt idx="33">
                  <c:v>0.72739850529532379</c:v>
                </c:pt>
                <c:pt idx="34">
                  <c:v>0.70928056756794777</c:v>
                </c:pt>
                <c:pt idx="36">
                  <c:v>1.4479666799618298</c:v>
                </c:pt>
                <c:pt idx="38">
                  <c:v>1.5968980145935643</c:v>
                </c:pt>
                <c:pt idx="39">
                  <c:v>1.2313329308982199</c:v>
                </c:pt>
                <c:pt idx="40">
                  <c:v>0.88773307576247007</c:v>
                </c:pt>
                <c:pt idx="41">
                  <c:v>0.77021988291625643</c:v>
                </c:pt>
                <c:pt idx="42">
                  <c:v>0.72822041243549585</c:v>
                </c:pt>
                <c:pt idx="44">
                  <c:v>2.4408635495062678</c:v>
                </c:pt>
                <c:pt idx="45">
                  <c:v>1.3891564322252281</c:v>
                </c:pt>
                <c:pt idx="46">
                  <c:v>0.98771665367406469</c:v>
                </c:pt>
                <c:pt idx="47">
                  <c:v>0.83370900018025962</c:v>
                </c:pt>
                <c:pt idx="48">
                  <c:v>1.0870681092379975</c:v>
                </c:pt>
                <c:pt idx="49">
                  <c:v>0.73132403299520865</c:v>
                </c:pt>
                <c:pt idx="50">
                  <c:v>1.1510499617378083</c:v>
                </c:pt>
                <c:pt idx="51">
                  <c:v>0.87544134383755468</c:v>
                </c:pt>
                <c:pt idx="52">
                  <c:v>0.79074996899839689</c:v>
                </c:pt>
                <c:pt idx="53">
                  <c:v>0.83830198950141532</c:v>
                </c:pt>
                <c:pt idx="54">
                  <c:v>0.74155786603555895</c:v>
                </c:pt>
                <c:pt idx="55">
                  <c:v>1.0268430810584814</c:v>
                </c:pt>
                <c:pt idx="56">
                  <c:v>1.6328450468229501</c:v>
                </c:pt>
                <c:pt idx="57">
                  <c:v>0.87011181241423641</c:v>
                </c:pt>
                <c:pt idx="58">
                  <c:v>0.7779243701583467</c:v>
                </c:pt>
                <c:pt idx="59">
                  <c:v>0.7339473508343991</c:v>
                </c:pt>
                <c:pt idx="60">
                  <c:v>0.72084468478029462</c:v>
                </c:pt>
                <c:pt idx="61">
                  <c:v>0.80122245852137464</c:v>
                </c:pt>
                <c:pt idx="62">
                  <c:v>0.76343874524852762</c:v>
                </c:pt>
                <c:pt idx="63">
                  <c:v>0.78536227444239048</c:v>
                </c:pt>
                <c:pt idx="64">
                  <c:v>0.82192525663123472</c:v>
                </c:pt>
                <c:pt idx="65">
                  <c:v>0.78665273624329601</c:v>
                </c:pt>
                <c:pt idx="67">
                  <c:v>1.8867408509540333</c:v>
                </c:pt>
                <c:pt idx="68">
                  <c:v>1.4319140730123852</c:v>
                </c:pt>
                <c:pt idx="69">
                  <c:v>1.2045122119234939</c:v>
                </c:pt>
                <c:pt idx="70">
                  <c:v>1.1745183594740585</c:v>
                </c:pt>
                <c:pt idx="71">
                  <c:v>0.93832295631322282</c:v>
                </c:pt>
                <c:pt idx="72">
                  <c:v>0.82190192114193639</c:v>
                </c:pt>
                <c:pt idx="73">
                  <c:v>1.5128340101659654</c:v>
                </c:pt>
                <c:pt idx="74">
                  <c:v>1.0311479832290449</c:v>
                </c:pt>
                <c:pt idx="75">
                  <c:v>0.88663753264353318</c:v>
                </c:pt>
                <c:pt idx="76">
                  <c:v>0.95609606387576851</c:v>
                </c:pt>
                <c:pt idx="77">
                  <c:v>0.84522418830011592</c:v>
                </c:pt>
                <c:pt idx="78">
                  <c:v>0.99931314889667144</c:v>
                </c:pt>
                <c:pt idx="80">
                  <c:v>0.93556354717775003</c:v>
                </c:pt>
                <c:pt idx="81">
                  <c:v>0.80224466652979676</c:v>
                </c:pt>
                <c:pt idx="82">
                  <c:v>0.80248574057674449</c:v>
                </c:pt>
                <c:pt idx="83">
                  <c:v>0.67903908567170823</c:v>
                </c:pt>
                <c:pt idx="84">
                  <c:v>0.70334760929711704</c:v>
                </c:pt>
                <c:pt idx="85">
                  <c:v>0.73319834599883082</c:v>
                </c:pt>
                <c:pt idx="86">
                  <c:v>1.793418161319382</c:v>
                </c:pt>
                <c:pt idx="87">
                  <c:v>1.085811388430908</c:v>
                </c:pt>
                <c:pt idx="88">
                  <c:v>0.85483333630417657</c:v>
                </c:pt>
                <c:pt idx="89">
                  <c:v>0.84033521216362594</c:v>
                </c:pt>
                <c:pt idx="90">
                  <c:v>0.79313194551754329</c:v>
                </c:pt>
                <c:pt idx="91">
                  <c:v>0.73000420859317627</c:v>
                </c:pt>
                <c:pt idx="92">
                  <c:v>0.76967189129264868</c:v>
                </c:pt>
                <c:pt idx="93">
                  <c:v>0.86852372190293636</c:v>
                </c:pt>
                <c:pt idx="94">
                  <c:v>0.77803439827329668</c:v>
                </c:pt>
                <c:pt idx="95">
                  <c:v>0.76969304506082026</c:v>
                </c:pt>
                <c:pt idx="96">
                  <c:v>0.73033667809017888</c:v>
                </c:pt>
                <c:pt idx="97">
                  <c:v>0.80850864984413917</c:v>
                </c:pt>
                <c:pt idx="98">
                  <c:v>1.6682641911718121</c:v>
                </c:pt>
                <c:pt idx="99">
                  <c:v>0.98355839015672242</c:v>
                </c:pt>
                <c:pt idx="100">
                  <c:v>0.99101745523990359</c:v>
                </c:pt>
                <c:pt idx="101">
                  <c:v>0.91156982487755756</c:v>
                </c:pt>
                <c:pt idx="102">
                  <c:v>0.78050904489786066</c:v>
                </c:pt>
                <c:pt idx="103">
                  <c:v>0.78036448981707529</c:v>
                </c:pt>
                <c:pt idx="104">
                  <c:v>1.0378870158555307</c:v>
                </c:pt>
                <c:pt idx="105">
                  <c:v>1.8237788149994394</c:v>
                </c:pt>
                <c:pt idx="106">
                  <c:v>1.2048850852436959</c:v>
                </c:pt>
                <c:pt idx="107">
                  <c:v>0.99627474554569129</c:v>
                </c:pt>
                <c:pt idx="108">
                  <c:v>0.94391581174941164</c:v>
                </c:pt>
                <c:pt idx="109">
                  <c:v>0.84292605090603101</c:v>
                </c:pt>
                <c:pt idx="110">
                  <c:v>2.2359699340161177</c:v>
                </c:pt>
                <c:pt idx="111">
                  <c:v>1.338535552227812</c:v>
                </c:pt>
                <c:pt idx="112">
                  <c:v>0.77645927196715492</c:v>
                </c:pt>
                <c:pt idx="113">
                  <c:v>0.85904946492289891</c:v>
                </c:pt>
                <c:pt idx="114">
                  <c:v>0.89156490862543347</c:v>
                </c:pt>
                <c:pt idx="115">
                  <c:v>0.88805885310274435</c:v>
                </c:pt>
                <c:pt idx="116">
                  <c:v>0.90686424074423322</c:v>
                </c:pt>
                <c:pt idx="117">
                  <c:v>1.0010431305593455</c:v>
                </c:pt>
                <c:pt idx="118">
                  <c:v>0.94975744710117282</c:v>
                </c:pt>
                <c:pt idx="119">
                  <c:v>0.9502716248316706</c:v>
                </c:pt>
                <c:pt idx="120">
                  <c:v>0.97471138137082469</c:v>
                </c:pt>
                <c:pt idx="121">
                  <c:v>0.76477718011644968</c:v>
                </c:pt>
                <c:pt idx="122">
                  <c:v>0.73549568336702664</c:v>
                </c:pt>
                <c:pt idx="123">
                  <c:v>0.668036131398974</c:v>
                </c:pt>
                <c:pt idx="124">
                  <c:v>0.70978584512217269</c:v>
                </c:pt>
                <c:pt idx="125">
                  <c:v>0.66782034479690533</c:v>
                </c:pt>
                <c:pt idx="126">
                  <c:v>0.75536788764164853</c:v>
                </c:pt>
                <c:pt idx="127">
                  <c:v>0.74054925645442726</c:v>
                </c:pt>
                <c:pt idx="128">
                  <c:v>0.76183625890685913</c:v>
                </c:pt>
                <c:pt idx="129">
                  <c:v>0.69520847973873801</c:v>
                </c:pt>
                <c:pt idx="130">
                  <c:v>0.79093293740767134</c:v>
                </c:pt>
                <c:pt idx="132">
                  <c:v>1.2670517056393718</c:v>
                </c:pt>
                <c:pt idx="133">
                  <c:v>1.1683402724571836</c:v>
                </c:pt>
                <c:pt idx="134">
                  <c:v>1.1161081472501244</c:v>
                </c:pt>
                <c:pt idx="135">
                  <c:v>1.2228564271051918</c:v>
                </c:pt>
                <c:pt idx="136">
                  <c:v>0.9487025941121433</c:v>
                </c:pt>
                <c:pt idx="137">
                  <c:v>0.93102393812050765</c:v>
                </c:pt>
                <c:pt idx="138">
                  <c:v>1.7630290368618393</c:v>
                </c:pt>
                <c:pt idx="139">
                  <c:v>0.9930568206839655</c:v>
                </c:pt>
                <c:pt idx="140">
                  <c:v>0.90026152147231442</c:v>
                </c:pt>
                <c:pt idx="141">
                  <c:v>0.94493183503642064</c:v>
                </c:pt>
                <c:pt idx="142">
                  <c:v>0.83623351617080932</c:v>
                </c:pt>
                <c:pt idx="143">
                  <c:v>0.80114334715666358</c:v>
                </c:pt>
                <c:pt idx="144">
                  <c:v>1.5376322606354818</c:v>
                </c:pt>
                <c:pt idx="145">
                  <c:v>1.0901460608276541</c:v>
                </c:pt>
                <c:pt idx="146">
                  <c:v>0.94305359274289224</c:v>
                </c:pt>
                <c:pt idx="147">
                  <c:v>1.0830509590450941</c:v>
                </c:pt>
                <c:pt idx="148">
                  <c:v>0.88578303265499592</c:v>
                </c:pt>
                <c:pt idx="149">
                  <c:v>0.8963613167419785</c:v>
                </c:pt>
                <c:pt idx="150">
                  <c:v>1.8560760978983322</c:v>
                </c:pt>
                <c:pt idx="151">
                  <c:v>1.7555999978171675</c:v>
                </c:pt>
                <c:pt idx="152">
                  <c:v>1.3634901461029838</c:v>
                </c:pt>
                <c:pt idx="153">
                  <c:v>1.5726591181177185</c:v>
                </c:pt>
                <c:pt idx="154">
                  <c:v>1.5269986805246925</c:v>
                </c:pt>
                <c:pt idx="155">
                  <c:v>1.0283666050543849</c:v>
                </c:pt>
                <c:pt idx="156">
                  <c:v>1.1820000637885202</c:v>
                </c:pt>
                <c:pt idx="157">
                  <c:v>0.9956898176817226</c:v>
                </c:pt>
                <c:pt idx="158">
                  <c:v>1.4880580800129091</c:v>
                </c:pt>
                <c:pt idx="159">
                  <c:v>1.2605988375323698</c:v>
                </c:pt>
                <c:pt idx="160">
                  <c:v>1.0115555205492082</c:v>
                </c:pt>
                <c:pt idx="161">
                  <c:v>1.0638508734881653</c:v>
                </c:pt>
                <c:pt idx="162">
                  <c:v>1.1001001603036735</c:v>
                </c:pt>
                <c:pt idx="163">
                  <c:v>0.96744328588130557</c:v>
                </c:pt>
                <c:pt idx="164">
                  <c:v>1.3421457970754118</c:v>
                </c:pt>
                <c:pt idx="165">
                  <c:v>1.4338395019881598</c:v>
                </c:pt>
                <c:pt idx="166">
                  <c:v>1.1977279849225309</c:v>
                </c:pt>
                <c:pt idx="167">
                  <c:v>1.6580168434583717</c:v>
                </c:pt>
                <c:pt idx="168">
                  <c:v>0.86542319108674659</c:v>
                </c:pt>
                <c:pt idx="169">
                  <c:v>0.92641172919722303</c:v>
                </c:pt>
                <c:pt idx="170">
                  <c:v>0.8504215717274175</c:v>
                </c:pt>
                <c:pt idx="171">
                  <c:v>0.77822937099595968</c:v>
                </c:pt>
                <c:pt idx="172">
                  <c:v>0.9665441763380368</c:v>
                </c:pt>
                <c:pt idx="173">
                  <c:v>0.85640252178703324</c:v>
                </c:pt>
                <c:pt idx="174">
                  <c:v>0.90668114131529398</c:v>
                </c:pt>
                <c:pt idx="175">
                  <c:v>0.56880947912027269</c:v>
                </c:pt>
                <c:pt idx="177">
                  <c:v>0.79126917101385852</c:v>
                </c:pt>
                <c:pt idx="178">
                  <c:v>0.74415175929699162</c:v>
                </c:pt>
                <c:pt idx="179">
                  <c:v>0.81890075355038272</c:v>
                </c:pt>
                <c:pt idx="180">
                  <c:v>0.729634240920359</c:v>
                </c:pt>
                <c:pt idx="182">
                  <c:v>1.4191508323894821</c:v>
                </c:pt>
                <c:pt idx="183">
                  <c:v>0.94691743249192561</c:v>
                </c:pt>
                <c:pt idx="184">
                  <c:v>0.90144830429017464</c:v>
                </c:pt>
                <c:pt idx="185">
                  <c:v>0.90922569113985363</c:v>
                </c:pt>
                <c:pt idx="186">
                  <c:v>0.8669516109959966</c:v>
                </c:pt>
                <c:pt idx="187">
                  <c:v>0.765208162742537</c:v>
                </c:pt>
                <c:pt idx="189">
                  <c:v>1.4875438577817675</c:v>
                </c:pt>
                <c:pt idx="190">
                  <c:v>1.0129273899450371</c:v>
                </c:pt>
                <c:pt idx="191">
                  <c:v>0.92471442501604406</c:v>
                </c:pt>
                <c:pt idx="192">
                  <c:v>0.81641703842045232</c:v>
                </c:pt>
                <c:pt idx="193">
                  <c:v>0.80447193237656356</c:v>
                </c:pt>
                <c:pt idx="194">
                  <c:v>0.80861981125801496</c:v>
                </c:pt>
                <c:pt idx="196">
                  <c:v>1.5634257129470954</c:v>
                </c:pt>
                <c:pt idx="197">
                  <c:v>1.0148987188125838</c:v>
                </c:pt>
                <c:pt idx="198">
                  <c:v>0.8201748066639114</c:v>
                </c:pt>
                <c:pt idx="199">
                  <c:v>0.79028083953281969</c:v>
                </c:pt>
                <c:pt idx="200">
                  <c:v>0.7561289388017316</c:v>
                </c:pt>
                <c:pt idx="201">
                  <c:v>0.75690473437829076</c:v>
                </c:pt>
                <c:pt idx="203">
                  <c:v>1.3322192935801658</c:v>
                </c:pt>
                <c:pt idx="204">
                  <c:v>0.92032628525267557</c:v>
                </c:pt>
                <c:pt idx="205">
                  <c:v>0.80124333285067562</c:v>
                </c:pt>
                <c:pt idx="206">
                  <c:v>0.77187354173880462</c:v>
                </c:pt>
                <c:pt idx="207">
                  <c:v>0.7806346667477031</c:v>
                </c:pt>
                <c:pt idx="208">
                  <c:v>0.77727007499323864</c:v>
                </c:pt>
                <c:pt idx="210">
                  <c:v>1.3526822049706471</c:v>
                </c:pt>
                <c:pt idx="211">
                  <c:v>1.0408045681757521</c:v>
                </c:pt>
                <c:pt idx="213">
                  <c:v>0.8459347682468491</c:v>
                </c:pt>
                <c:pt idx="214">
                  <c:v>0.92469020595065488</c:v>
                </c:pt>
                <c:pt idx="215">
                  <c:v>0.82393396461631652</c:v>
                </c:pt>
              </c:numCache>
            </c:numRef>
          </c:xVal>
          <c:yVal>
            <c:numRef>
              <c:f>('AR all'!$G$2:$G$176,'AR all'!$M$178:$M$218)</c:f>
              <c:numCache>
                <c:formatCode>0.00</c:formatCode>
                <c:ptCount val="216"/>
                <c:pt idx="0">
                  <c:v>1.5147618888841452</c:v>
                </c:pt>
                <c:pt idx="1">
                  <c:v>1.4309526340316385</c:v>
                </c:pt>
                <c:pt idx="2">
                  <c:v>1.3588227871232479</c:v>
                </c:pt>
                <c:pt idx="3">
                  <c:v>1.2356846838158357</c:v>
                </c:pt>
                <c:pt idx="4">
                  <c:v>1.042271332596062</c:v>
                </c:pt>
                <c:pt idx="5">
                  <c:v>1.0860716998447031</c:v>
                </c:pt>
                <c:pt idx="6">
                  <c:v>1.3447758197482138</c:v>
                </c:pt>
                <c:pt idx="7">
                  <c:v>1.3884733406645124</c:v>
                </c:pt>
                <c:pt idx="8">
                  <c:v>1.5772676154461758</c:v>
                </c:pt>
                <c:pt idx="9">
                  <c:v>1.081331292171124</c:v>
                </c:pt>
                <c:pt idx="10">
                  <c:v>1.2749888859615481</c:v>
                </c:pt>
                <c:pt idx="11">
                  <c:v>1.16578732549663</c:v>
                </c:pt>
                <c:pt idx="12">
                  <c:v>1.565222366663872</c:v>
                </c:pt>
                <c:pt idx="13">
                  <c:v>1.1341683104954858</c:v>
                </c:pt>
                <c:pt idx="14">
                  <c:v>1.1232378219592791</c:v>
                </c:pt>
                <c:pt idx="15">
                  <c:v>1.1316900877961018</c:v>
                </c:pt>
                <c:pt idx="17">
                  <c:v>1.7267337895107349</c:v>
                </c:pt>
                <c:pt idx="18">
                  <c:v>1.7664688827695598</c:v>
                </c:pt>
                <c:pt idx="19">
                  <c:v>1.7567093861796694</c:v>
                </c:pt>
                <c:pt idx="20">
                  <c:v>1.5608979375680587</c:v>
                </c:pt>
                <c:pt idx="21">
                  <c:v>1.5845575949584845</c:v>
                </c:pt>
                <c:pt idx="22">
                  <c:v>1.5404355311763474</c:v>
                </c:pt>
                <c:pt idx="23">
                  <c:v>1.2827045926143601</c:v>
                </c:pt>
                <c:pt idx="24">
                  <c:v>1.0231018601832707</c:v>
                </c:pt>
                <c:pt idx="25">
                  <c:v>1.310065482858044</c:v>
                </c:pt>
                <c:pt idx="26">
                  <c:v>1.191364003588842</c:v>
                </c:pt>
                <c:pt idx="27">
                  <c:v>1.1740591193310443</c:v>
                </c:pt>
                <c:pt idx="28">
                  <c:v>1.173331951939206</c:v>
                </c:pt>
                <c:pt idx="29">
                  <c:v>1.0458703374235268</c:v>
                </c:pt>
                <c:pt idx="30">
                  <c:v>1.0896438126848498</c:v>
                </c:pt>
                <c:pt idx="31">
                  <c:v>1.1814452172162107</c:v>
                </c:pt>
                <c:pt idx="32">
                  <c:v>1.2584973253710061</c:v>
                </c:pt>
                <c:pt idx="33">
                  <c:v>1.0432281134946513</c:v>
                </c:pt>
                <c:pt idx="34">
                  <c:v>1.0382748410563702</c:v>
                </c:pt>
                <c:pt idx="36">
                  <c:v>1.397125153277778</c:v>
                </c:pt>
                <c:pt idx="38">
                  <c:v>1.4873448820346766</c:v>
                </c:pt>
                <c:pt idx="39">
                  <c:v>1.3338171715415834</c:v>
                </c:pt>
                <c:pt idx="40">
                  <c:v>0.99169726769372224</c:v>
                </c:pt>
                <c:pt idx="41">
                  <c:v>0.98827537679592636</c:v>
                </c:pt>
                <c:pt idx="42">
                  <c:v>0.97954468051244203</c:v>
                </c:pt>
                <c:pt idx="44">
                  <c:v>1.4049777653644298</c:v>
                </c:pt>
                <c:pt idx="45">
                  <c:v>1.4209345205441022</c:v>
                </c:pt>
                <c:pt idx="46">
                  <c:v>1.2195676683350658</c:v>
                </c:pt>
                <c:pt idx="47">
                  <c:v>1.1168930374143498</c:v>
                </c:pt>
                <c:pt idx="48">
                  <c:v>1.4067940237197616</c:v>
                </c:pt>
                <c:pt idx="49">
                  <c:v>1.0175896491959888</c:v>
                </c:pt>
                <c:pt idx="50">
                  <c:v>1.3425720634594924</c:v>
                </c:pt>
                <c:pt idx="51">
                  <c:v>1.1735412197773318</c:v>
                </c:pt>
                <c:pt idx="52">
                  <c:v>1.161419879028482</c:v>
                </c:pt>
                <c:pt idx="53">
                  <c:v>1.2309391927031716</c:v>
                </c:pt>
                <c:pt idx="54">
                  <c:v>1.1124706542638141</c:v>
                </c:pt>
                <c:pt idx="55">
                  <c:v>1.4529090703676366</c:v>
                </c:pt>
                <c:pt idx="56">
                  <c:v>1.3523421206551085</c:v>
                </c:pt>
                <c:pt idx="57">
                  <c:v>1.224251026174878</c:v>
                </c:pt>
                <c:pt idx="58">
                  <c:v>1.0371218672119558</c:v>
                </c:pt>
                <c:pt idx="59">
                  <c:v>1.0191999976922994</c:v>
                </c:pt>
                <c:pt idx="60">
                  <c:v>0.95168492764706814</c:v>
                </c:pt>
                <c:pt idx="61">
                  <c:v>1.103441114574728</c:v>
                </c:pt>
                <c:pt idx="62">
                  <c:v>1.2079577464788462</c:v>
                </c:pt>
                <c:pt idx="63">
                  <c:v>1.1026131367171421</c:v>
                </c:pt>
                <c:pt idx="64">
                  <c:v>1.1126862424613535</c:v>
                </c:pt>
                <c:pt idx="65">
                  <c:v>1.038381611841148</c:v>
                </c:pt>
                <c:pt idx="67">
                  <c:v>1.350446497729741</c:v>
                </c:pt>
                <c:pt idx="68">
                  <c:v>1.4884178635041025</c:v>
                </c:pt>
                <c:pt idx="69">
                  <c:v>1.4138068870449434</c:v>
                </c:pt>
                <c:pt idx="70">
                  <c:v>1.2712650754859178</c:v>
                </c:pt>
                <c:pt idx="71">
                  <c:v>1.2111683603777075</c:v>
                </c:pt>
                <c:pt idx="72">
                  <c:v>1.1453885391869785</c:v>
                </c:pt>
                <c:pt idx="73">
                  <c:v>1.4154372433854399</c:v>
                </c:pt>
                <c:pt idx="74">
                  <c:v>1.4077415966342495</c:v>
                </c:pt>
                <c:pt idx="75">
                  <c:v>1.1567289675266001</c:v>
                </c:pt>
                <c:pt idx="76">
                  <c:v>1.2174088966739658</c:v>
                </c:pt>
                <c:pt idx="77">
                  <c:v>1.1724671609615973</c:v>
                </c:pt>
                <c:pt idx="78">
                  <c:v>1.5781622770226538</c:v>
                </c:pt>
                <c:pt idx="80">
                  <c:v>1.1083430115219222</c:v>
                </c:pt>
                <c:pt idx="81">
                  <c:v>1.0215971496755523</c:v>
                </c:pt>
                <c:pt idx="82">
                  <c:v>1.1246444659352461</c:v>
                </c:pt>
                <c:pt idx="83">
                  <c:v>0.98435641411868968</c:v>
                </c:pt>
                <c:pt idx="84">
                  <c:v>1.0401398943725739</c:v>
                </c:pt>
                <c:pt idx="85">
                  <c:v>1.0578292916658454</c:v>
                </c:pt>
                <c:pt idx="86">
                  <c:v>1.4779597093175088</c:v>
                </c:pt>
                <c:pt idx="87">
                  <c:v>1.2784787680989913</c:v>
                </c:pt>
                <c:pt idx="88">
                  <c:v>1.0991235977255698</c:v>
                </c:pt>
                <c:pt idx="89">
                  <c:v>1.1338332630398831</c:v>
                </c:pt>
                <c:pt idx="90">
                  <c:v>1.1594108341576241</c:v>
                </c:pt>
                <c:pt idx="91">
                  <c:v>0.95049061275355384</c:v>
                </c:pt>
                <c:pt idx="92">
                  <c:v>1.0772928993468427</c:v>
                </c:pt>
                <c:pt idx="93">
                  <c:v>1.3506674419486022</c:v>
                </c:pt>
                <c:pt idx="94">
                  <c:v>1.2199145617525524</c:v>
                </c:pt>
                <c:pt idx="95">
                  <c:v>1.0756393722281545</c:v>
                </c:pt>
                <c:pt idx="96">
                  <c:v>0.95537203425151063</c:v>
                </c:pt>
                <c:pt idx="97">
                  <c:v>1.1470595096267602</c:v>
                </c:pt>
                <c:pt idx="98">
                  <c:v>1.3808228523096298</c:v>
                </c:pt>
                <c:pt idx="99">
                  <c:v>1.2012204492922698</c:v>
                </c:pt>
                <c:pt idx="100">
                  <c:v>1.1607302936261519</c:v>
                </c:pt>
                <c:pt idx="101">
                  <c:v>1.104464776408544</c:v>
                </c:pt>
                <c:pt idx="102">
                  <c:v>1.0648973700447388</c:v>
                </c:pt>
                <c:pt idx="103">
                  <c:v>1.1291071377028441</c:v>
                </c:pt>
                <c:pt idx="104">
                  <c:v>1.1156142373072628</c:v>
                </c:pt>
                <c:pt idx="105">
                  <c:v>1.9224694757571636</c:v>
                </c:pt>
                <c:pt idx="106">
                  <c:v>1.4746006452774891</c:v>
                </c:pt>
                <c:pt idx="107">
                  <c:v>1.1128366914925378</c:v>
                </c:pt>
                <c:pt idx="108">
                  <c:v>1.2791656374685438</c:v>
                </c:pt>
                <c:pt idx="109">
                  <c:v>1.1979909907848838</c:v>
                </c:pt>
                <c:pt idx="110">
                  <c:v>1.4418756949751155</c:v>
                </c:pt>
                <c:pt idx="111">
                  <c:v>1.5301662395567941</c:v>
                </c:pt>
                <c:pt idx="112">
                  <c:v>0.96002012281077964</c:v>
                </c:pt>
                <c:pt idx="113">
                  <c:v>1.0990499806219767</c:v>
                </c:pt>
                <c:pt idx="114">
                  <c:v>1.1307018520468326</c:v>
                </c:pt>
                <c:pt idx="115">
                  <c:v>1.1402949922001882</c:v>
                </c:pt>
                <c:pt idx="116">
                  <c:v>1.0869339528188577</c:v>
                </c:pt>
                <c:pt idx="117">
                  <c:v>1.2451774367650441</c:v>
                </c:pt>
                <c:pt idx="118">
                  <c:v>1.287620177414097</c:v>
                </c:pt>
                <c:pt idx="119">
                  <c:v>1.3318110475997178</c:v>
                </c:pt>
                <c:pt idx="120">
                  <c:v>1.2119976766717548</c:v>
                </c:pt>
                <c:pt idx="121">
                  <c:v>1.1452499956753848</c:v>
                </c:pt>
                <c:pt idx="122">
                  <c:v>1.1014600728600277</c:v>
                </c:pt>
                <c:pt idx="123">
                  <c:v>0.9718035043558636</c:v>
                </c:pt>
                <c:pt idx="124">
                  <c:v>1.0373354927507799</c:v>
                </c:pt>
                <c:pt idx="125">
                  <c:v>0.97946983903546125</c:v>
                </c:pt>
                <c:pt idx="126">
                  <c:v>1.1223643721409238</c:v>
                </c:pt>
                <c:pt idx="127">
                  <c:v>1.0480654731177041</c:v>
                </c:pt>
                <c:pt idx="128">
                  <c:v>1.0515560853336177</c:v>
                </c:pt>
                <c:pt idx="129">
                  <c:v>1.0265298326081158</c:v>
                </c:pt>
                <c:pt idx="130">
                  <c:v>1.1473197488561249</c:v>
                </c:pt>
                <c:pt idx="132">
                  <c:v>1.3574038665060324</c:v>
                </c:pt>
                <c:pt idx="133">
                  <c:v>1.3063810314882329</c:v>
                </c:pt>
                <c:pt idx="134">
                  <c:v>1.2456469145787261</c:v>
                </c:pt>
                <c:pt idx="135">
                  <c:v>1.703105839958132</c:v>
                </c:pt>
                <c:pt idx="136">
                  <c:v>1.2142481025408007</c:v>
                </c:pt>
                <c:pt idx="137">
                  <c:v>1.220083037743642</c:v>
                </c:pt>
                <c:pt idx="138">
                  <c:v>1.7079552267130755</c:v>
                </c:pt>
                <c:pt idx="139">
                  <c:v>1.2274740148106538</c:v>
                </c:pt>
                <c:pt idx="140">
                  <c:v>1.1554153515162329</c:v>
                </c:pt>
                <c:pt idx="141">
                  <c:v>1.1494664434906936</c:v>
                </c:pt>
                <c:pt idx="142">
                  <c:v>1.0602439721364361</c:v>
                </c:pt>
                <c:pt idx="143">
                  <c:v>1.1500304879306549</c:v>
                </c:pt>
                <c:pt idx="144">
                  <c:v>1.4348471667505909</c:v>
                </c:pt>
                <c:pt idx="145">
                  <c:v>1.227037321251172</c:v>
                </c:pt>
                <c:pt idx="146">
                  <c:v>1.1051490925481438</c:v>
                </c:pt>
                <c:pt idx="147">
                  <c:v>1.347304607188903</c:v>
                </c:pt>
                <c:pt idx="148">
                  <c:v>1.1925435663948909</c:v>
                </c:pt>
                <c:pt idx="149">
                  <c:v>1.1998376192999338</c:v>
                </c:pt>
                <c:pt idx="150">
                  <c:v>1.6796573479221688</c:v>
                </c:pt>
                <c:pt idx="151">
                  <c:v>1.6980264306740265</c:v>
                </c:pt>
                <c:pt idx="152">
                  <c:v>1.5158726501260218</c:v>
                </c:pt>
                <c:pt idx="153">
                  <c:v>1.51620176828054</c:v>
                </c:pt>
                <c:pt idx="154">
                  <c:v>1.4682921921367269</c:v>
                </c:pt>
                <c:pt idx="155">
                  <c:v>1.2197221451513778</c:v>
                </c:pt>
                <c:pt idx="156">
                  <c:v>1.3469644570091275</c:v>
                </c:pt>
                <c:pt idx="157">
                  <c:v>1.1803871497133849</c:v>
                </c:pt>
                <c:pt idx="158">
                  <c:v>1.412660755721491</c:v>
                </c:pt>
                <c:pt idx="159">
                  <c:v>1.4268585401685561</c:v>
                </c:pt>
                <c:pt idx="160">
                  <c:v>1.235451680806307</c:v>
                </c:pt>
                <c:pt idx="161">
                  <c:v>1.2805430790558021</c:v>
                </c:pt>
                <c:pt idx="162">
                  <c:v>1.4686281254854079</c:v>
                </c:pt>
                <c:pt idx="163">
                  <c:v>1.2960814205689541</c:v>
                </c:pt>
                <c:pt idx="164">
                  <c:v>1.5345851643597639</c:v>
                </c:pt>
                <c:pt idx="165">
                  <c:v>1.60309513332116</c:v>
                </c:pt>
                <c:pt idx="166">
                  <c:v>1.3120107299759443</c:v>
                </c:pt>
                <c:pt idx="167">
                  <c:v>1.6582278300260527</c:v>
                </c:pt>
                <c:pt idx="168">
                  <c:v>1.1699246563906052</c:v>
                </c:pt>
                <c:pt idx="169">
                  <c:v>1.1904783897908411</c:v>
                </c:pt>
                <c:pt idx="170">
                  <c:v>1.2331349911125238</c:v>
                </c:pt>
                <c:pt idx="171">
                  <c:v>1.1475846484232388</c:v>
                </c:pt>
                <c:pt idx="172">
                  <c:v>1.3800681304896183</c:v>
                </c:pt>
                <c:pt idx="173">
                  <c:v>1.2110746939184507</c:v>
                </c:pt>
                <c:pt idx="174">
                  <c:v>1.112863458625033</c:v>
                </c:pt>
                <c:pt idx="175">
                  <c:v>0.70370746487884861</c:v>
                </c:pt>
                <c:pt idx="177">
                  <c:v>1.0521314762707965</c:v>
                </c:pt>
                <c:pt idx="178">
                  <c:v>0.91486650783665213</c:v>
                </c:pt>
                <c:pt idx="179">
                  <c:v>0.93552340646190102</c:v>
                </c:pt>
                <c:pt idx="180">
                  <c:v>0.91491731695776657</c:v>
                </c:pt>
                <c:pt idx="182">
                  <c:v>1.2116673879072219</c:v>
                </c:pt>
                <c:pt idx="183">
                  <c:v>0.97986960993968664</c:v>
                </c:pt>
                <c:pt idx="184">
                  <c:v>1.0404862199295768</c:v>
                </c:pt>
                <c:pt idx="185">
                  <c:v>0.96015742072652566</c:v>
                </c:pt>
                <c:pt idx="186">
                  <c:v>1.0285002603539091</c:v>
                </c:pt>
                <c:pt idx="187">
                  <c:v>0.9179322815305706</c:v>
                </c:pt>
                <c:pt idx="189">
                  <c:v>1.3226252656194677</c:v>
                </c:pt>
                <c:pt idx="190">
                  <c:v>1.1534545604308943</c:v>
                </c:pt>
                <c:pt idx="191">
                  <c:v>1.1483295775803792</c:v>
                </c:pt>
                <c:pt idx="192">
                  <c:v>1.0759908951713113</c:v>
                </c:pt>
                <c:pt idx="193">
                  <c:v>1.0238343429658958</c:v>
                </c:pt>
                <c:pt idx="194">
                  <c:v>0.97080584197319408</c:v>
                </c:pt>
                <c:pt idx="196">
                  <c:v>1.2852675092880581</c:v>
                </c:pt>
                <c:pt idx="197">
                  <c:v>1.1585063516751897</c:v>
                </c:pt>
                <c:pt idx="198">
                  <c:v>0.9493583753288326</c:v>
                </c:pt>
                <c:pt idx="199">
                  <c:v>0.9982494815151407</c:v>
                </c:pt>
                <c:pt idx="200">
                  <c:v>0.9497947800556017</c:v>
                </c:pt>
                <c:pt idx="201">
                  <c:v>0.90345192572775512</c:v>
                </c:pt>
                <c:pt idx="203">
                  <c:v>1.2807582752467361</c:v>
                </c:pt>
                <c:pt idx="204">
                  <c:v>1.0452852061158047</c:v>
                </c:pt>
                <c:pt idx="205">
                  <c:v>0.99120246077744356</c:v>
                </c:pt>
                <c:pt idx="206">
                  <c:v>1.0168462403261918</c:v>
                </c:pt>
                <c:pt idx="207">
                  <c:v>0.99012316560394675</c:v>
                </c:pt>
                <c:pt idx="208">
                  <c:v>1.0464819843494964</c:v>
                </c:pt>
                <c:pt idx="210">
                  <c:v>1.2517447928928456</c:v>
                </c:pt>
                <c:pt idx="211">
                  <c:v>1.1494916288911996</c:v>
                </c:pt>
                <c:pt idx="213">
                  <c:v>0.89956328590383305</c:v>
                </c:pt>
                <c:pt idx="214">
                  <c:v>1.03494173050631</c:v>
                </c:pt>
                <c:pt idx="215">
                  <c:v>0.91218768732924149</c:v>
                </c:pt>
              </c:numCache>
            </c:numRef>
          </c:yVal>
        </c:ser>
        <c:axId val="106330368"/>
        <c:axId val="106620416"/>
      </c:scatterChart>
      <c:valAx>
        <c:axId val="106330368"/>
        <c:scaling>
          <c:orientation val="minMax"/>
        </c:scaling>
        <c:axPos val="b"/>
        <c:title>
          <c:tx>
            <c:rich>
              <a:bodyPr/>
              <a:lstStyle/>
              <a:p>
                <a:pPr>
                  <a:defRPr/>
                </a:pPr>
                <a:r>
                  <a:rPr lang="en-US"/>
                  <a:t>mg Mn or Fe/ g dry sed.</a:t>
                </a:r>
              </a:p>
            </c:rich>
          </c:tx>
          <c:layout>
            <c:manualLayout>
              <c:xMode val="edge"/>
              <c:yMode val="edge"/>
              <c:x val="0.30178521434820682"/>
              <c:y val="0.91759259259259263"/>
            </c:manualLayout>
          </c:layout>
        </c:title>
        <c:numFmt formatCode="0.00" sourceLinked="1"/>
        <c:tickLblPos val="nextTo"/>
        <c:txPr>
          <a:bodyPr rot="0" vert="horz"/>
          <a:lstStyle/>
          <a:p>
            <a:pPr>
              <a:defRPr/>
            </a:pPr>
            <a:endParaRPr lang="en-US"/>
          </a:p>
        </c:txPr>
        <c:crossAx val="106620416"/>
        <c:crosses val="autoZero"/>
        <c:crossBetween val="midCat"/>
      </c:valAx>
      <c:valAx>
        <c:axId val="106620416"/>
        <c:scaling>
          <c:orientation val="minMax"/>
        </c:scaling>
        <c:axPos val="l"/>
        <c:majorGridlines/>
        <c:title>
          <c:tx>
            <c:rich>
              <a:bodyPr/>
              <a:lstStyle/>
              <a:p>
                <a:pPr>
                  <a:defRPr/>
                </a:pPr>
                <a:r>
                  <a:rPr lang="en-US"/>
                  <a:t>mg P/g dry sed.</a:t>
                </a:r>
              </a:p>
            </c:rich>
          </c:tx>
          <c:layout>
            <c:manualLayout>
              <c:xMode val="edge"/>
              <c:yMode val="edge"/>
              <c:x val="1.4334645669291339E-2"/>
              <c:y val="0.28886009040536631"/>
            </c:manualLayout>
          </c:layout>
        </c:title>
        <c:numFmt formatCode="0.00" sourceLinked="1"/>
        <c:tickLblPos val="nextTo"/>
        <c:txPr>
          <a:bodyPr rot="0" vert="horz"/>
          <a:lstStyle/>
          <a:p>
            <a:pPr>
              <a:defRPr/>
            </a:pPr>
            <a:endParaRPr lang="en-US"/>
          </a:p>
        </c:txPr>
        <c:crossAx val="106330368"/>
        <c:crosses val="autoZero"/>
        <c:crossBetween val="midCat"/>
      </c:valAx>
    </c:plotArea>
    <c:plotVisOnly val="1"/>
    <c:dispBlanksAs val="gap"/>
  </c:chart>
  <c:spPr>
    <a:solidFill>
      <a:schemeClr val="bg1"/>
    </a:solidFill>
    <a:ln>
      <a:solidFill>
        <a:schemeClr val="tx1">
          <a:lumMod val="65000"/>
          <a:lumOff val="35000"/>
        </a:schemeClr>
      </a:solidFill>
    </a:ln>
  </c:spPr>
  <c:txPr>
    <a:bodyPr/>
    <a:lstStyle/>
    <a:p>
      <a:pPr>
        <a:defRPr sz="1200">
          <a:latin typeface="Times New Roman" pitchFamily="18" charset="0"/>
          <a:cs typeface="Times New Roman" pitchFamily="18"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2007 Total </a:t>
            </a:r>
            <a:r>
              <a:rPr lang="en-US" dirty="0"/>
              <a:t>Fe </a:t>
            </a:r>
            <a:r>
              <a:rPr lang="en-US" dirty="0" err="1"/>
              <a:t>vs</a:t>
            </a:r>
            <a:r>
              <a:rPr lang="en-US" dirty="0"/>
              <a:t> Total </a:t>
            </a:r>
            <a:r>
              <a:rPr lang="en-US" dirty="0" smtClean="0"/>
              <a:t>P</a:t>
            </a:r>
            <a:endParaRPr lang="en-US" dirty="0"/>
          </a:p>
        </c:rich>
      </c:tx>
      <c:layout/>
    </c:title>
    <c:plotArea>
      <c:layout>
        <c:manualLayout>
          <c:layoutTarget val="inner"/>
          <c:xMode val="edge"/>
          <c:yMode val="edge"/>
          <c:x val="0.15240816326530682"/>
          <c:y val="0.18675645342312108"/>
          <c:w val="0.77276190476190476"/>
          <c:h val="0.63003367003367305"/>
        </c:manualLayout>
      </c:layout>
      <c:scatterChart>
        <c:scatterStyle val="lineMarker"/>
        <c:ser>
          <c:idx val="0"/>
          <c:order val="0"/>
          <c:tx>
            <c:v>T Fe vs. P</c:v>
          </c:tx>
          <c:spPr>
            <a:ln w="28575">
              <a:noFill/>
            </a:ln>
          </c:spPr>
          <c:trendline>
            <c:trendlineType val="linear"/>
            <c:dispRSqr val="1"/>
            <c:dispEq val="1"/>
            <c:trendlineLbl>
              <c:layout>
                <c:manualLayout>
                  <c:x val="7.1132251325727397E-2"/>
                  <c:y val="0.29145876967399426"/>
                </c:manualLayout>
              </c:layout>
              <c:numFmt formatCode="General" sourceLinked="0"/>
              <c:spPr>
                <a:ln w="19050">
                  <a:solidFill>
                    <a:schemeClr val="tx2">
                      <a:lumMod val="60000"/>
                      <a:lumOff val="40000"/>
                    </a:schemeClr>
                  </a:solidFill>
                </a:ln>
              </c:spPr>
              <c:txPr>
                <a:bodyPr/>
                <a:lstStyle/>
                <a:p>
                  <a:pPr>
                    <a:defRPr sz="1200"/>
                  </a:pPr>
                  <a:endParaRPr lang="en-US"/>
                </a:p>
              </c:txPr>
            </c:trendlineLbl>
          </c:trendline>
          <c:xVal>
            <c:numRef>
              <c:f>seasonal!$G$2:$G$54</c:f>
              <c:numCache>
                <c:formatCode>0.00</c:formatCode>
                <c:ptCount val="53"/>
                <c:pt idx="0">
                  <c:v>41.248889527189064</c:v>
                </c:pt>
                <c:pt idx="1">
                  <c:v>39.931819094668754</c:v>
                </c:pt>
                <c:pt idx="2">
                  <c:v>41.800765411310039</c:v>
                </c:pt>
                <c:pt idx="3">
                  <c:v>58.882470863305329</c:v>
                </c:pt>
                <c:pt idx="4">
                  <c:v>41.833779460936498</c:v>
                </c:pt>
                <c:pt idx="5">
                  <c:v>57.023749983109639</c:v>
                </c:pt>
                <c:pt idx="6">
                  <c:v>44.359044404172458</c:v>
                </c:pt>
                <c:pt idx="7">
                  <c:v>52.566011310457483</c:v>
                </c:pt>
                <c:pt idx="8">
                  <c:v>54.454343235187906</c:v>
                </c:pt>
                <c:pt idx="9">
                  <c:v>43.550057866083343</c:v>
                </c:pt>
                <c:pt idx="10">
                  <c:v>47.736864506852044</c:v>
                </c:pt>
                <c:pt idx="11">
                  <c:v>42.418381398263044</c:v>
                </c:pt>
                <c:pt idx="12">
                  <c:v>43.952256371510124</c:v>
                </c:pt>
                <c:pt idx="13">
                  <c:v>42.824952441552348</c:v>
                </c:pt>
                <c:pt idx="14">
                  <c:v>42.730812310488346</c:v>
                </c:pt>
                <c:pt idx="15">
                  <c:v>42.058254031507346</c:v>
                </c:pt>
                <c:pt idx="16">
                  <c:v>79.091860014323245</c:v>
                </c:pt>
                <c:pt idx="17">
                  <c:v>46.140432008046105</c:v>
                </c:pt>
                <c:pt idx="18">
                  <c:v>50.932632087466246</c:v>
                </c:pt>
                <c:pt idx="19">
                  <c:v>36.722895278581113</c:v>
                </c:pt>
                <c:pt idx="20">
                  <c:v>39.153529933609001</c:v>
                </c:pt>
                <c:pt idx="21">
                  <c:v>38.601421648387522</c:v>
                </c:pt>
                <c:pt idx="22">
                  <c:v>40.014136215848325</c:v>
                </c:pt>
                <c:pt idx="23">
                  <c:v>67.740785830914348</c:v>
                </c:pt>
                <c:pt idx="24">
                  <c:v>66.611178805985219</c:v>
                </c:pt>
                <c:pt idx="25">
                  <c:v>47.375081981013423</c:v>
                </c:pt>
                <c:pt idx="26">
                  <c:v>50.867630408407898</c:v>
                </c:pt>
                <c:pt idx="27">
                  <c:v>50.294380073806394</c:v>
                </c:pt>
                <c:pt idx="28">
                  <c:v>51.131218838887037</c:v>
                </c:pt>
                <c:pt idx="29">
                  <c:v>57.424985027775101</c:v>
                </c:pt>
                <c:pt idx="30">
                  <c:v>73.318824293604109</c:v>
                </c:pt>
                <c:pt idx="31">
                  <c:v>54.258724479033319</c:v>
                </c:pt>
                <c:pt idx="32">
                  <c:v>64.543342901558589</c:v>
                </c:pt>
                <c:pt idx="33">
                  <c:v>57.799960734085531</c:v>
                </c:pt>
                <c:pt idx="34">
                  <c:v>39.502280576113094</c:v>
                </c:pt>
                <c:pt idx="35">
                  <c:v>51.888465923881938</c:v>
                </c:pt>
                <c:pt idx="36">
                  <c:v>68.741325915174627</c:v>
                </c:pt>
                <c:pt idx="37">
                  <c:v>57.446215349250487</c:v>
                </c:pt>
                <c:pt idx="38">
                  <c:v>58.811026945471731</c:v>
                </c:pt>
                <c:pt idx="39">
                  <c:v>66.055745366037158</c:v>
                </c:pt>
                <c:pt idx="40">
                  <c:v>60.245016712790992</c:v>
                </c:pt>
                <c:pt idx="41">
                  <c:v>51.632400402349646</c:v>
                </c:pt>
                <c:pt idx="42">
                  <c:v>50.189312905916367</c:v>
                </c:pt>
                <c:pt idx="43">
                  <c:v>73.271622169886413</c:v>
                </c:pt>
                <c:pt idx="44">
                  <c:v>58.943753692509603</c:v>
                </c:pt>
                <c:pt idx="45">
                  <c:v>62.734976559256744</c:v>
                </c:pt>
                <c:pt idx="46">
                  <c:v>44.446597468783445</c:v>
                </c:pt>
                <c:pt idx="47">
                  <c:v>44.474138535503968</c:v>
                </c:pt>
                <c:pt idx="48">
                  <c:v>67.422236759903114</c:v>
                </c:pt>
                <c:pt idx="49">
                  <c:v>35.324093858560751</c:v>
                </c:pt>
                <c:pt idx="50">
                  <c:v>39.507642830673703</c:v>
                </c:pt>
                <c:pt idx="51">
                  <c:v>38.756861251091237</c:v>
                </c:pt>
                <c:pt idx="52">
                  <c:v>50.360028489594441</c:v>
                </c:pt>
              </c:numCache>
            </c:numRef>
          </c:xVal>
          <c:yVal>
            <c:numRef>
              <c:f>seasonal!$I$2:$I$54</c:f>
              <c:numCache>
                <c:formatCode>0.00</c:formatCode>
                <c:ptCount val="53"/>
                <c:pt idx="0">
                  <c:v>1.1793104919480419</c:v>
                </c:pt>
                <c:pt idx="1">
                  <c:v>1.0381199047471041</c:v>
                </c:pt>
                <c:pt idx="2">
                  <c:v>1.250799252924546</c:v>
                </c:pt>
                <c:pt idx="3">
                  <c:v>1.58651444246527</c:v>
                </c:pt>
                <c:pt idx="4">
                  <c:v>1.1346480646440293</c:v>
                </c:pt>
                <c:pt idx="5">
                  <c:v>1.7052437876378861</c:v>
                </c:pt>
                <c:pt idx="6">
                  <c:v>1.2615654556983018</c:v>
                </c:pt>
                <c:pt idx="7">
                  <c:v>1.4242902938348629</c:v>
                </c:pt>
                <c:pt idx="8">
                  <c:v>1.4934924158772178</c:v>
                </c:pt>
                <c:pt idx="9">
                  <c:v>1.1342776288246381</c:v>
                </c:pt>
                <c:pt idx="10">
                  <c:v>1.3029284386428399</c:v>
                </c:pt>
                <c:pt idx="11">
                  <c:v>1.1629786293480204</c:v>
                </c:pt>
                <c:pt idx="12">
                  <c:v>1.2465873261819025</c:v>
                </c:pt>
                <c:pt idx="13">
                  <c:v>1.1798628356498366</c:v>
                </c:pt>
                <c:pt idx="14">
                  <c:v>1.2116819381193216</c:v>
                </c:pt>
                <c:pt idx="15">
                  <c:v>1.0921396401725978</c:v>
                </c:pt>
                <c:pt idx="16">
                  <c:v>2.0584257818095013</c:v>
                </c:pt>
                <c:pt idx="17">
                  <c:v>1.4094415216476779</c:v>
                </c:pt>
                <c:pt idx="18">
                  <c:v>1.4946370590001379</c:v>
                </c:pt>
                <c:pt idx="19">
                  <c:v>1.0169716593644305</c:v>
                </c:pt>
                <c:pt idx="20">
                  <c:v>1.0672977811900934</c:v>
                </c:pt>
                <c:pt idx="21">
                  <c:v>1.2276803274871289</c:v>
                </c:pt>
                <c:pt idx="22">
                  <c:v>1.0992668350274171</c:v>
                </c:pt>
                <c:pt idx="23">
                  <c:v>2.0466242171001752</c:v>
                </c:pt>
                <c:pt idx="24">
                  <c:v>1.8475806455481298</c:v>
                </c:pt>
                <c:pt idx="25">
                  <c:v>1.340254471787597</c:v>
                </c:pt>
                <c:pt idx="26">
                  <c:v>1.3132778935045069</c:v>
                </c:pt>
                <c:pt idx="27">
                  <c:v>1.3095821009633335</c:v>
                </c:pt>
                <c:pt idx="28">
                  <c:v>1.4114944838630734</c:v>
                </c:pt>
                <c:pt idx="29">
                  <c:v>1.7233878426268201</c:v>
                </c:pt>
                <c:pt idx="30">
                  <c:v>2.0491152321264612</c:v>
                </c:pt>
                <c:pt idx="31">
                  <c:v>1.353272273544827</c:v>
                </c:pt>
                <c:pt idx="32">
                  <c:v>1.6605162184350117</c:v>
                </c:pt>
                <c:pt idx="33">
                  <c:v>1.471841105380344</c:v>
                </c:pt>
                <c:pt idx="34">
                  <c:v>1.010604190112449</c:v>
                </c:pt>
                <c:pt idx="35">
                  <c:v>1.4009061736992998</c:v>
                </c:pt>
                <c:pt idx="36">
                  <c:v>1.8297566499276414</c:v>
                </c:pt>
                <c:pt idx="37">
                  <c:v>1.5748665328294638</c:v>
                </c:pt>
                <c:pt idx="38">
                  <c:v>1.6100235963568785</c:v>
                </c:pt>
                <c:pt idx="39">
                  <c:v>1.8406253235242711</c:v>
                </c:pt>
                <c:pt idx="40">
                  <c:v>1.4772110161471206</c:v>
                </c:pt>
                <c:pt idx="41">
                  <c:v>1.5716585617443661</c:v>
                </c:pt>
                <c:pt idx="42">
                  <c:v>1.4574882436378518</c:v>
                </c:pt>
                <c:pt idx="43">
                  <c:v>1.9153068409149638</c:v>
                </c:pt>
                <c:pt idx="44">
                  <c:v>1.619081033359445</c:v>
                </c:pt>
                <c:pt idx="45">
                  <c:v>1.7975272698344238</c:v>
                </c:pt>
                <c:pt idx="46">
                  <c:v>1.300030475200042</c:v>
                </c:pt>
                <c:pt idx="47">
                  <c:v>1.493881178955081</c:v>
                </c:pt>
                <c:pt idx="48">
                  <c:v>1.83369467893969</c:v>
                </c:pt>
                <c:pt idx="49">
                  <c:v>0.9944612933788366</c:v>
                </c:pt>
                <c:pt idx="50">
                  <c:v>1.0763582906079034</c:v>
                </c:pt>
                <c:pt idx="51">
                  <c:v>1.0173916029261199</c:v>
                </c:pt>
                <c:pt idx="52">
                  <c:v>1.2262541524859776</c:v>
                </c:pt>
              </c:numCache>
            </c:numRef>
          </c:yVal>
        </c:ser>
        <c:ser>
          <c:idx val="1"/>
          <c:order val="1"/>
          <c:tx>
            <c:v>TMn vs. P</c:v>
          </c:tx>
          <c:spPr>
            <a:ln w="28575">
              <a:noFill/>
            </a:ln>
          </c:spPr>
          <c:trendline>
            <c:trendlineType val="linear"/>
            <c:dispRSqr val="1"/>
            <c:dispEq val="1"/>
            <c:trendlineLbl>
              <c:layout>
                <c:manualLayout>
                  <c:x val="0.23673469387755144"/>
                  <c:y val="-4.8375266223035333E-3"/>
                </c:manualLayout>
              </c:layout>
              <c:numFmt formatCode="General" sourceLinked="0"/>
              <c:spPr>
                <a:ln w="19050">
                  <a:solidFill>
                    <a:schemeClr val="accent2">
                      <a:lumMod val="75000"/>
                    </a:schemeClr>
                  </a:solidFill>
                </a:ln>
              </c:spPr>
              <c:txPr>
                <a:bodyPr/>
                <a:lstStyle/>
                <a:p>
                  <a:pPr>
                    <a:defRPr sz="1200"/>
                  </a:pPr>
                  <a:endParaRPr lang="en-US"/>
                </a:p>
              </c:txPr>
            </c:trendlineLbl>
          </c:trendline>
          <c:xVal>
            <c:numRef>
              <c:f>seasonal!$H$2:$H$54</c:f>
              <c:numCache>
                <c:formatCode>0.00</c:formatCode>
                <c:ptCount val="53"/>
                <c:pt idx="0">
                  <c:v>1.0328601694185469</c:v>
                </c:pt>
                <c:pt idx="1">
                  <c:v>0.74577579364016433</c:v>
                </c:pt>
                <c:pt idx="2">
                  <c:v>0.81667305173768068</c:v>
                </c:pt>
                <c:pt idx="3">
                  <c:v>1.1856663785445236</c:v>
                </c:pt>
                <c:pt idx="4">
                  <c:v>0.80583168672677763</c:v>
                </c:pt>
                <c:pt idx="5">
                  <c:v>1.5063815383506731</c:v>
                </c:pt>
                <c:pt idx="6">
                  <c:v>1.141416364679416</c:v>
                </c:pt>
                <c:pt idx="7">
                  <c:v>1.1843560866297154</c:v>
                </c:pt>
                <c:pt idx="8">
                  <c:v>1.0999974081011838</c:v>
                </c:pt>
                <c:pt idx="9">
                  <c:v>0.83741590565568969</c:v>
                </c:pt>
                <c:pt idx="10">
                  <c:v>0.93790568540438113</c:v>
                </c:pt>
                <c:pt idx="11">
                  <c:v>1.4360257858036376</c:v>
                </c:pt>
                <c:pt idx="12">
                  <c:v>1.0404982924179484</c:v>
                </c:pt>
                <c:pt idx="13">
                  <c:v>0.89506835807918661</c:v>
                </c:pt>
                <c:pt idx="14">
                  <c:v>0.87217685400859779</c:v>
                </c:pt>
                <c:pt idx="15">
                  <c:v>0.85717732714741868</c:v>
                </c:pt>
                <c:pt idx="16">
                  <c:v>1.6068323704941516</c:v>
                </c:pt>
                <c:pt idx="17">
                  <c:v>1.7629064800546157</c:v>
                </c:pt>
                <c:pt idx="18">
                  <c:v>1.2171182416791539</c:v>
                </c:pt>
                <c:pt idx="19">
                  <c:v>0.82720182819116872</c:v>
                </c:pt>
                <c:pt idx="20">
                  <c:v>0.82544705244751304</c:v>
                </c:pt>
                <c:pt idx="21">
                  <c:v>0.79218561672311805</c:v>
                </c:pt>
                <c:pt idx="22">
                  <c:v>0.76166428644222062</c:v>
                </c:pt>
                <c:pt idx="23">
                  <c:v>2.5128914278508137</c:v>
                </c:pt>
                <c:pt idx="24">
                  <c:v>1.7689601925460818</c:v>
                </c:pt>
                <c:pt idx="25">
                  <c:v>1.1265907154156578</c:v>
                </c:pt>
                <c:pt idx="26">
                  <c:v>1.1319204701157892</c:v>
                </c:pt>
                <c:pt idx="27">
                  <c:v>1.068554720417932</c:v>
                </c:pt>
                <c:pt idx="28">
                  <c:v>1.0850723145486503</c:v>
                </c:pt>
                <c:pt idx="29">
                  <c:v>2.1382775084443892</c:v>
                </c:pt>
                <c:pt idx="30">
                  <c:v>1.6689179480933569</c:v>
                </c:pt>
                <c:pt idx="31">
                  <c:v>1.1460937821552282</c:v>
                </c:pt>
                <c:pt idx="32">
                  <c:v>1.3422506099016389</c:v>
                </c:pt>
                <c:pt idx="33">
                  <c:v>1.1765781480700077</c:v>
                </c:pt>
                <c:pt idx="34">
                  <c:v>0.79845445554686212</c:v>
                </c:pt>
                <c:pt idx="35">
                  <c:v>1.146820250038149</c:v>
                </c:pt>
                <c:pt idx="36">
                  <c:v>1.334070065833536</c:v>
                </c:pt>
                <c:pt idx="37">
                  <c:v>1.1379093445299562</c:v>
                </c:pt>
                <c:pt idx="38">
                  <c:v>1.1477395934425274</c:v>
                </c:pt>
                <c:pt idx="39">
                  <c:v>1.5000690962642738</c:v>
                </c:pt>
                <c:pt idx="40">
                  <c:v>1.1642102323640129</c:v>
                </c:pt>
                <c:pt idx="41">
                  <c:v>1.7629909083915061</c:v>
                </c:pt>
                <c:pt idx="42">
                  <c:v>1.3869646189456939</c:v>
                </c:pt>
                <c:pt idx="43">
                  <c:v>1.7915790088145138</c:v>
                </c:pt>
                <c:pt idx="44">
                  <c:v>1.3471423585057913</c:v>
                </c:pt>
                <c:pt idx="45">
                  <c:v>1.3683304512687624</c:v>
                </c:pt>
                <c:pt idx="46">
                  <c:v>0.90520640495410298</c:v>
                </c:pt>
                <c:pt idx="47">
                  <c:v>1.8655177406591272</c:v>
                </c:pt>
                <c:pt idx="48">
                  <c:v>1.3752710092047726</c:v>
                </c:pt>
                <c:pt idx="49">
                  <c:v>0.66297419558589443</c:v>
                </c:pt>
                <c:pt idx="50">
                  <c:v>0.82736466054013702</c:v>
                </c:pt>
                <c:pt idx="51">
                  <c:v>0.76208389879560678</c:v>
                </c:pt>
                <c:pt idx="52">
                  <c:v>0.94756002692098251</c:v>
                </c:pt>
              </c:numCache>
            </c:numRef>
          </c:xVal>
          <c:yVal>
            <c:numRef>
              <c:f>seasonal!$I$2:$I$54</c:f>
              <c:numCache>
                <c:formatCode>0.00</c:formatCode>
                <c:ptCount val="53"/>
                <c:pt idx="0">
                  <c:v>1.1793104919480419</c:v>
                </c:pt>
                <c:pt idx="1">
                  <c:v>1.0381199047471041</c:v>
                </c:pt>
                <c:pt idx="2">
                  <c:v>1.250799252924546</c:v>
                </c:pt>
                <c:pt idx="3">
                  <c:v>1.58651444246527</c:v>
                </c:pt>
                <c:pt idx="4">
                  <c:v>1.1346480646440293</c:v>
                </c:pt>
                <c:pt idx="5">
                  <c:v>1.7052437876378861</c:v>
                </c:pt>
                <c:pt idx="6">
                  <c:v>1.2615654556983018</c:v>
                </c:pt>
                <c:pt idx="7">
                  <c:v>1.4242902938348629</c:v>
                </c:pt>
                <c:pt idx="8">
                  <c:v>1.4934924158772178</c:v>
                </c:pt>
                <c:pt idx="9">
                  <c:v>1.1342776288246381</c:v>
                </c:pt>
                <c:pt idx="10">
                  <c:v>1.3029284386428399</c:v>
                </c:pt>
                <c:pt idx="11">
                  <c:v>1.1629786293480204</c:v>
                </c:pt>
                <c:pt idx="12">
                  <c:v>1.2465873261819025</c:v>
                </c:pt>
                <c:pt idx="13">
                  <c:v>1.1798628356498366</c:v>
                </c:pt>
                <c:pt idx="14">
                  <c:v>1.2116819381193216</c:v>
                </c:pt>
                <c:pt idx="15">
                  <c:v>1.0921396401725978</c:v>
                </c:pt>
                <c:pt idx="16">
                  <c:v>2.0584257818095013</c:v>
                </c:pt>
                <c:pt idx="17">
                  <c:v>1.4094415216476779</c:v>
                </c:pt>
                <c:pt idx="18">
                  <c:v>1.4946370590001379</c:v>
                </c:pt>
                <c:pt idx="19">
                  <c:v>1.0169716593644305</c:v>
                </c:pt>
                <c:pt idx="20">
                  <c:v>1.0672977811900934</c:v>
                </c:pt>
                <c:pt idx="21">
                  <c:v>1.2276803274871289</c:v>
                </c:pt>
                <c:pt idx="22">
                  <c:v>1.0992668350274171</c:v>
                </c:pt>
                <c:pt idx="23">
                  <c:v>2.0466242171001752</c:v>
                </c:pt>
                <c:pt idx="24">
                  <c:v>1.8475806455481298</c:v>
                </c:pt>
                <c:pt idx="25">
                  <c:v>1.340254471787597</c:v>
                </c:pt>
                <c:pt idx="26">
                  <c:v>1.3132778935045069</c:v>
                </c:pt>
                <c:pt idx="27">
                  <c:v>1.3095821009633335</c:v>
                </c:pt>
                <c:pt idx="28">
                  <c:v>1.4114944838630734</c:v>
                </c:pt>
                <c:pt idx="29">
                  <c:v>1.7233878426268201</c:v>
                </c:pt>
                <c:pt idx="30">
                  <c:v>2.0491152321264612</c:v>
                </c:pt>
                <c:pt idx="31">
                  <c:v>1.353272273544827</c:v>
                </c:pt>
                <c:pt idx="32">
                  <c:v>1.6605162184350117</c:v>
                </c:pt>
                <c:pt idx="33">
                  <c:v>1.471841105380344</c:v>
                </c:pt>
                <c:pt idx="34">
                  <c:v>1.010604190112449</c:v>
                </c:pt>
                <c:pt idx="35">
                  <c:v>1.4009061736992998</c:v>
                </c:pt>
                <c:pt idx="36">
                  <c:v>1.8297566499276414</c:v>
                </c:pt>
                <c:pt idx="37">
                  <c:v>1.5748665328294638</c:v>
                </c:pt>
                <c:pt idx="38">
                  <c:v>1.6100235963568785</c:v>
                </c:pt>
                <c:pt idx="39">
                  <c:v>1.8406253235242711</c:v>
                </c:pt>
                <c:pt idx="40">
                  <c:v>1.4772110161471206</c:v>
                </c:pt>
                <c:pt idx="41">
                  <c:v>1.5716585617443661</c:v>
                </c:pt>
                <c:pt idx="42">
                  <c:v>1.4574882436378518</c:v>
                </c:pt>
                <c:pt idx="43">
                  <c:v>1.9153068409149638</c:v>
                </c:pt>
                <c:pt idx="44">
                  <c:v>1.619081033359445</c:v>
                </c:pt>
                <c:pt idx="45">
                  <c:v>1.7975272698344238</c:v>
                </c:pt>
                <c:pt idx="46">
                  <c:v>1.300030475200042</c:v>
                </c:pt>
                <c:pt idx="47">
                  <c:v>1.493881178955081</c:v>
                </c:pt>
                <c:pt idx="48">
                  <c:v>1.83369467893969</c:v>
                </c:pt>
                <c:pt idx="49">
                  <c:v>0.9944612933788366</c:v>
                </c:pt>
                <c:pt idx="50">
                  <c:v>1.0763582906079034</c:v>
                </c:pt>
                <c:pt idx="51">
                  <c:v>1.0173916029261199</c:v>
                </c:pt>
                <c:pt idx="52">
                  <c:v>1.2262541524859776</c:v>
                </c:pt>
              </c:numCache>
            </c:numRef>
          </c:yVal>
        </c:ser>
        <c:axId val="150677376"/>
        <c:axId val="153722880"/>
      </c:scatterChart>
      <c:valAx>
        <c:axId val="150677376"/>
        <c:scaling>
          <c:orientation val="minMax"/>
        </c:scaling>
        <c:axPos val="b"/>
        <c:title>
          <c:tx>
            <c:rich>
              <a:bodyPr/>
              <a:lstStyle/>
              <a:p>
                <a:pPr>
                  <a:defRPr sz="1200"/>
                </a:pPr>
                <a:r>
                  <a:rPr lang="en-US" sz="1200"/>
                  <a:t>mg Mn or Fe/g dry sed</a:t>
                </a:r>
              </a:p>
            </c:rich>
          </c:tx>
          <c:layout/>
        </c:title>
        <c:numFmt formatCode="0.00" sourceLinked="1"/>
        <c:majorTickMark val="none"/>
        <c:tickLblPos val="nextTo"/>
        <c:txPr>
          <a:bodyPr rot="0" vert="horz"/>
          <a:lstStyle/>
          <a:p>
            <a:pPr>
              <a:defRPr sz="1200"/>
            </a:pPr>
            <a:endParaRPr lang="en-US"/>
          </a:p>
        </c:txPr>
        <c:crossAx val="153722880"/>
        <c:crosses val="autoZero"/>
        <c:crossBetween val="midCat"/>
      </c:valAx>
      <c:valAx>
        <c:axId val="153722880"/>
        <c:scaling>
          <c:orientation val="minMax"/>
        </c:scaling>
        <c:axPos val="l"/>
        <c:majorGridlines/>
        <c:title>
          <c:tx>
            <c:rich>
              <a:bodyPr/>
              <a:lstStyle/>
              <a:p>
                <a:pPr>
                  <a:defRPr sz="1200"/>
                </a:pPr>
                <a:r>
                  <a:rPr lang="en-US" sz="1200"/>
                  <a:t>mg P/g dry sed</a:t>
                </a:r>
              </a:p>
            </c:rich>
          </c:tx>
          <c:layout/>
        </c:title>
        <c:numFmt formatCode="0.00" sourceLinked="1"/>
        <c:majorTickMark val="none"/>
        <c:tickLblPos val="nextTo"/>
        <c:txPr>
          <a:bodyPr rot="0" vert="horz"/>
          <a:lstStyle/>
          <a:p>
            <a:pPr>
              <a:defRPr sz="1200"/>
            </a:pPr>
            <a:endParaRPr lang="en-US"/>
          </a:p>
        </c:txPr>
        <c:crossAx val="150677376"/>
        <c:crosses val="autoZero"/>
        <c:crossBetween val="midCat"/>
      </c:valAx>
    </c:plotArea>
    <c:legend>
      <c:legendPos val="r"/>
      <c:legendEntry>
        <c:idx val="2"/>
        <c:delete val="1"/>
      </c:legendEntry>
      <c:legendEntry>
        <c:idx val="3"/>
        <c:delete val="1"/>
      </c:legendEntry>
      <c:layout>
        <c:manualLayout>
          <c:xMode val="edge"/>
          <c:yMode val="edge"/>
          <c:x val="0.23183802024746941"/>
          <c:y val="0.47039104960364808"/>
          <c:w val="0.18586683807381221"/>
          <c:h val="0.17200526701839092"/>
        </c:manualLayout>
      </c:layout>
      <c:overlay val="1"/>
      <c:txPr>
        <a:bodyPr/>
        <a:lstStyle/>
        <a:p>
          <a:pPr>
            <a:defRPr sz="1200"/>
          </a:pPr>
          <a:endParaRPr lang="en-US"/>
        </a:p>
      </c:txPr>
    </c:legend>
    <c:plotVisOnly val="1"/>
    <c:dispBlanksAs val="gap"/>
  </c:chart>
  <c:spPr>
    <a:solidFill>
      <a:schemeClr val="bg1"/>
    </a:solidFill>
    <a:ln>
      <a:solidFill>
        <a:schemeClr val="tx1">
          <a:lumMod val="65000"/>
          <a:lumOff val="35000"/>
        </a:schemeClr>
      </a:solidFill>
    </a:ln>
  </c:spPr>
  <c:txPr>
    <a:bodyPr/>
    <a:lstStyle/>
    <a:p>
      <a:pPr>
        <a:defRPr>
          <a:latin typeface="Times New Roman" pitchFamily="18" charset="0"/>
          <a:cs typeface="Times New Roman" pitchFamily="18"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0.66486</cdr:x>
      <cdr:y>0.70186</cdr:y>
    </cdr:from>
    <cdr:to>
      <cdr:x>0.83784</cdr:x>
      <cdr:y>1</cdr:y>
    </cdr:to>
    <cdr:sp macro="" textlink="">
      <cdr:nvSpPr>
        <cdr:cNvPr id="2" name="TextBox 1"/>
        <cdr:cNvSpPr txBox="1"/>
      </cdr:nvSpPr>
      <cdr:spPr>
        <a:xfrm xmlns:a="http://schemas.openxmlformats.org/drawingml/2006/main">
          <a:off x="3514725" y="24003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a:latin typeface="Times New Roman" pitchFamily="18" charset="0"/>
              <a:cs typeface="Times New Roman" pitchFamily="18" charset="0"/>
            </a:rPr>
            <a:t>p &lt; 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7B88E-4140-4684-B257-1118B7974851}" type="datetimeFigureOut">
              <a:rPr lang="en-US" smtClean="0"/>
              <a:t>10/8/2011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1B879-77F8-4D75-8405-1A102D055C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8A9A0B-9EFC-406D-AEAE-3C312CB6CDF3}" type="slidenum">
              <a:rPr lang="en-US"/>
              <a:pPr/>
              <a:t>1</a:t>
            </a:fld>
            <a:endParaRPr 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1B5FA07-B386-44EA-94E5-FE3DF86534FA}" type="slidenum">
              <a:rPr lang="en-US"/>
              <a:pPr/>
              <a:t>2</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xfrm>
            <a:off x="914400" y="4343400"/>
            <a:ext cx="5029200" cy="4114800"/>
          </a:xfrm>
          <a:noFill/>
          <a:ln/>
        </p:spPr>
        <p:txBody>
          <a:bodyPr/>
          <a:lstStyle/>
          <a:p>
            <a:pPr eaLnBrk="1" hangingPunct="1"/>
            <a:r>
              <a:rPr lang="en-US" smtClean="0"/>
              <a:t>    In any event, writing a congruent dissolution reaction for aluminosilicates does not make a whole lot of sense, because at the pH values of most natural waters, these phases dissolve incongruently, producing clay minerals such as kaolinite, gibbsite or smectite.</a:t>
            </a:r>
          </a:p>
          <a:p>
            <a:pPr eaLnBrk="1" hangingPunct="1"/>
            <a:r>
              <a:rPr lang="en-US" smtClean="0"/>
              <a:t>    Because of all these problems, relations among solutions and aluminosilicate minerals are usually handled using a different approach. This involves the calculation of a type of phase diagram called an activity diagram.</a:t>
            </a:r>
          </a:p>
          <a:p>
            <a:pPr eaLnBrk="1" hangingPunct="1"/>
            <a:r>
              <a:rPr lang="en-US" smtClean="0"/>
              <a:t>    An activity diagram typically has activities of selected dissolved species as its coordinates, and it shows graphically the solution conditions under which selected phases are stable.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C897A430-131C-420C-A6B3-887B3BE1BCF1}" type="slidenum">
              <a:rPr lang="en-US"/>
              <a:pPr/>
              <a:t>3</a:t>
            </a:fld>
            <a:endParaRPr 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xfrm>
            <a:off x="762000" y="4343400"/>
            <a:ext cx="5334000" cy="4114800"/>
          </a:xfrm>
          <a:noFill/>
          <a:ln/>
        </p:spPr>
        <p:txBody>
          <a:bodyPr/>
          <a:lstStyle/>
          <a:p>
            <a:pPr eaLnBrk="1" hangingPunct="1"/>
            <a:r>
              <a:rPr lang="en-US" smtClean="0"/>
              <a:t>    We will illustrate the construction and interpretation of activity diagrams by plotting the fields of stability of the phases listed in this slide as a function of the coordinates </a:t>
            </a:r>
            <a:r>
              <a:rPr lang="en-US" i="1" smtClean="0"/>
              <a:t>a</a:t>
            </a:r>
            <a:r>
              <a:rPr lang="en-US" baseline="-25000" smtClean="0"/>
              <a:t>K</a:t>
            </a:r>
            <a:r>
              <a:rPr lang="en-US" baseline="-10000" smtClean="0"/>
              <a:t>+</a:t>
            </a:r>
            <a:r>
              <a:rPr lang="en-US" smtClean="0"/>
              <a:t>/</a:t>
            </a:r>
            <a:r>
              <a:rPr lang="en-US" i="1" smtClean="0"/>
              <a:t>a</a:t>
            </a:r>
            <a:r>
              <a:rPr lang="en-US" baseline="-25000" smtClean="0"/>
              <a:t>H</a:t>
            </a:r>
            <a:r>
              <a:rPr lang="en-US" baseline="-10000" smtClean="0"/>
              <a:t>+</a:t>
            </a:r>
            <a:r>
              <a:rPr lang="en-US" smtClean="0"/>
              <a:t> vs. </a:t>
            </a:r>
            <a:r>
              <a:rPr lang="en-US" i="1" smtClean="0"/>
              <a:t>a</a:t>
            </a:r>
            <a:r>
              <a:rPr lang="en-US" baseline="-25000" smtClean="0"/>
              <a:t>H</a:t>
            </a:r>
            <a:r>
              <a:rPr lang="en-US" baseline="-45000" smtClean="0"/>
              <a:t>4</a:t>
            </a:r>
            <a:r>
              <a:rPr lang="en-US" baseline="-25000" smtClean="0"/>
              <a:t>SiO</a:t>
            </a:r>
            <a:r>
              <a:rPr lang="en-US" baseline="-45000" smtClean="0"/>
              <a:t>4</a:t>
            </a:r>
            <a:r>
              <a:rPr lang="en-US" baseline="-10000" smtClean="0"/>
              <a:t>0</a:t>
            </a:r>
            <a:r>
              <a:rPr lang="en-US" smtClean="0"/>
              <a:t>, i.e., </a:t>
            </a:r>
            <a:r>
              <a:rPr lang="en-US" i="1" smtClean="0"/>
              <a:t>a</a:t>
            </a:r>
            <a:r>
              <a:rPr lang="en-US" baseline="-25000" smtClean="0"/>
              <a:t>K</a:t>
            </a:r>
            <a:r>
              <a:rPr lang="en-US" baseline="-10000" smtClean="0"/>
              <a:t>+</a:t>
            </a:r>
            <a:r>
              <a:rPr lang="en-US" smtClean="0"/>
              <a:t>/</a:t>
            </a:r>
            <a:r>
              <a:rPr lang="en-US" i="1" smtClean="0"/>
              <a:t>a</a:t>
            </a:r>
            <a:r>
              <a:rPr lang="en-US" baseline="-25000" smtClean="0"/>
              <a:t>H</a:t>
            </a:r>
            <a:r>
              <a:rPr lang="en-US" baseline="-10000" smtClean="0"/>
              <a:t>+</a:t>
            </a:r>
            <a:r>
              <a:rPr lang="en-US" smtClean="0"/>
              <a:t> on the y-axis and </a:t>
            </a:r>
            <a:r>
              <a:rPr lang="en-US" i="1" smtClean="0"/>
              <a:t>a</a:t>
            </a:r>
            <a:r>
              <a:rPr lang="en-US" baseline="-25000" smtClean="0"/>
              <a:t>H</a:t>
            </a:r>
            <a:r>
              <a:rPr lang="en-US" baseline="-45000" smtClean="0"/>
              <a:t>4</a:t>
            </a:r>
            <a:r>
              <a:rPr lang="en-US" baseline="-25000" smtClean="0"/>
              <a:t>SiO</a:t>
            </a:r>
            <a:r>
              <a:rPr lang="en-US" baseline="-45000" smtClean="0"/>
              <a:t>4</a:t>
            </a:r>
            <a:r>
              <a:rPr lang="en-US" baseline="-10000" smtClean="0"/>
              <a:t>0</a:t>
            </a:r>
            <a:r>
              <a:rPr lang="en-US" smtClean="0"/>
              <a:t> on the x-axis. Activity diagrams consist of a series of straight lines which separate fields where only one of the aluminosilicate phases is stable. Along these straight lines, or phase boundaries, two of the aluminosilicate phases coexist in equilibrium. At this point it may be helpful to cheat a little and take a peak at the final diagram to see what the goal 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C48F43B-2C87-4210-87DA-52D6F049C1F6}" type="slidenum">
              <a:rPr lang="en-US"/>
              <a:pPr/>
              <a:t>4</a:t>
            </a:fld>
            <a:endParaRPr 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noFill/>
          <a:ln/>
        </p:spPr>
        <p:txBody>
          <a:bodyPr/>
          <a:lstStyle/>
          <a:p>
            <a:pPr eaLnBrk="1" hangingPunct="1"/>
            <a:r>
              <a:rPr lang="en-US" smtClean="0"/>
              <a:t>    This is what we will end up with after all the calculations and plotting are through. To calculate the positions of each of the boundaries shown above, we need to have thermodynamic data so we can calculate equilibrium constants for the reactions that occur at each of the boundaries. For example, along the boundary between the stability fields for the phases gibbsite and kaolinite, a reaction takes place involving these two phases. If we cross this boundary from the gibbsite field into the kaolinite field, the reaction is one in which gibbsite is converted to kaolinite. The thermodynamic data we require for this exercise are given in the following table.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53116DC-B260-4E14-8D57-675E531EA4A2}" type="slidenum">
              <a:rPr lang="en-US"/>
              <a:pPr/>
              <a:t>5</a:t>
            </a:fld>
            <a:endParaRPr 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Al3+ + 3 H2O </a:t>
            </a:r>
            <a:r>
              <a:rPr lang="en-US" smtClean="0">
                <a:sym typeface="Wingdings" pitchFamily="2" charset="2"/>
              </a:rPr>
              <a:t> AlOH3 + 3H+    write mass action, convert to log K, expression in pH and log[Al3+]</a:t>
            </a:r>
          </a:p>
          <a:p>
            <a:pPr eaLnBrk="1" hangingPunct="1"/>
            <a:r>
              <a:rPr lang="en-US" smtClean="0">
                <a:sym typeface="Wingdings" pitchFamily="2" charset="2"/>
              </a:rPr>
              <a:t>Al(OH)2+ + 2 H2O  AlOH3 + 2 H+</a:t>
            </a:r>
          </a:p>
          <a:p>
            <a:pPr eaLnBrk="1" hangingPunct="1"/>
            <a:r>
              <a:rPr lang="en-US" smtClean="0"/>
              <a:t>Al(OH)2+ + H2O </a:t>
            </a:r>
            <a:r>
              <a:rPr lang="en-US" smtClean="0">
                <a:sym typeface="Wingdings" pitchFamily="2" charset="2"/>
              </a:rPr>
              <a:t> AlOH3 + H+</a:t>
            </a:r>
          </a:p>
          <a:p>
            <a:pPr eaLnBrk="1" hangingPunct="1"/>
            <a:r>
              <a:rPr lang="en-US" smtClean="0">
                <a:sym typeface="Wingdings" pitchFamily="2" charset="2"/>
              </a:rPr>
              <a:t>Al(OH)30  AlOH3(gibbsite)</a:t>
            </a:r>
          </a:p>
          <a:p>
            <a:pPr eaLnBrk="1" hangingPunct="1"/>
            <a:r>
              <a:rPr lang="en-US" smtClean="0">
                <a:sym typeface="Wingdings" pitchFamily="2" charset="2"/>
              </a:rPr>
              <a:t>Al(OH)4-  AlOH3 + OH-</a:t>
            </a:r>
          </a:p>
          <a:p>
            <a:pPr eaLnBrk="1" hangingPunct="1"/>
            <a:r>
              <a:rPr lang="en-US" smtClean="0">
                <a:sym typeface="Wingdings" pitchFamily="2" charset="2"/>
              </a:rPr>
              <a:t>Al(OH)4- + H+  AlOH30 + H2O</a:t>
            </a:r>
          </a:p>
          <a:p>
            <a:pPr eaLnBrk="1" hangingPunct="1"/>
            <a:r>
              <a:rPr lang="en-US" smtClean="0">
                <a:sym typeface="Wingdings" pitchFamily="2" charset="2"/>
              </a:rPr>
              <a:t>Al(OH)30 + H+  Al(OH)2+ + H2O</a:t>
            </a:r>
          </a:p>
          <a:p>
            <a:pPr eaLnBrk="1" hangingPunct="1"/>
            <a:r>
              <a:rPr lang="en-US" smtClean="0">
                <a:sym typeface="Wingdings" pitchFamily="2" charset="2"/>
              </a:rPr>
              <a:t>Al(OH)2+ + 2H+  Al3+ + 2 H2O</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4F80E3D-9181-4848-96E9-6D040A8411B0}" type="slidenum">
              <a:rPr lang="en-US"/>
              <a:pPr/>
              <a:t>6</a:t>
            </a:fld>
            <a:endParaRPr 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8FB8B-AC56-48E8-A194-7BFE4FF6812A}" type="slidenum">
              <a:rPr lang="en-US"/>
              <a:pPr/>
              <a:t>7</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ECFF7-3F6A-4B5B-BFA1-24B49A1BD96D}" type="slidenum">
              <a:rPr lang="en-US"/>
              <a:pPr/>
              <a:t>11</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2EB92E-82C9-46C8-902E-C232C242E784}"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EB92E-82C9-46C8-902E-C232C242E784}" type="datetimeFigureOut">
              <a:rPr lang="en-US" smtClean="0"/>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EB92E-82C9-46C8-902E-C232C242E784}" type="datetimeFigureOut">
              <a:rPr lang="en-US" smtClean="0"/>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2BDD0-B521-4360-A44C-9641646088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EB92E-82C9-46C8-902E-C232C242E784}"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EB92E-82C9-46C8-902E-C232C242E784}"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2EB92E-82C9-46C8-902E-C232C242E784}" type="datetimeFigureOut">
              <a:rPr lang="en-US" smtClean="0"/>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EB92E-82C9-46C8-902E-C232C242E784}" type="datetimeFigureOut">
              <a:rPr lang="en-US" smtClean="0"/>
              <a:t>10/9/2011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EB92E-82C9-46C8-902E-C232C242E784}" type="datetimeFigureOut">
              <a:rPr lang="en-US" smtClean="0"/>
              <a:t>10/9/2011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EB92E-82C9-46C8-902E-C232C242E784}" type="datetimeFigureOut">
              <a:rPr lang="en-US" smtClean="0"/>
              <a:t>10/9/2011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EB92E-82C9-46C8-902E-C232C242E784}" type="datetimeFigureOut">
              <a:rPr lang="en-US" smtClean="0"/>
              <a:t>10/9/2011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EB92E-82C9-46C8-902E-C232C242E784}" type="datetimeFigureOut">
              <a:rPr lang="en-US" smtClean="0"/>
              <a:t>10/9/2011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179B-33CD-4C27-8122-4A8593511D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EB92E-82C9-46C8-902E-C232C242E784}" type="datetimeFigureOut">
              <a:rPr lang="en-US" smtClean="0"/>
              <a:t>10/8/2011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179B-33CD-4C27-8122-4A8593511D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Mineral dissolution/precipitation</a:t>
            </a:r>
          </a:p>
        </p:txBody>
      </p:sp>
      <p:sp>
        <p:nvSpPr>
          <p:cNvPr id="1028" name="Rectangle 3"/>
          <p:cNvSpPr>
            <a:spLocks noGrp="1" noChangeArrowheads="1"/>
          </p:cNvSpPr>
          <p:nvPr>
            <p:ph type="body" sz="half" idx="1"/>
          </p:nvPr>
        </p:nvSpPr>
        <p:spPr>
          <a:xfrm>
            <a:off x="457200" y="1600200"/>
            <a:ext cx="8382000" cy="5029200"/>
          </a:xfrm>
          <a:noFill/>
        </p:spPr>
        <p:txBody>
          <a:bodyPr/>
          <a:lstStyle/>
          <a:p>
            <a:pPr eaLnBrk="1" hangingPunct="1"/>
            <a:r>
              <a:rPr lang="en-US" sz="2800" smtClean="0">
                <a:latin typeface="Times New Roman" pitchFamily="18" charset="0"/>
              </a:rPr>
              <a:t>To determine whether or not a water is saturated with an aluminosilicate such as K-feldspar, we could write a dissolution reaction such as:</a:t>
            </a:r>
          </a:p>
          <a:p>
            <a:pPr eaLnBrk="1" hangingPunct="1"/>
            <a:r>
              <a:rPr lang="en-US" sz="2800" smtClean="0">
                <a:latin typeface="Times New Roman" pitchFamily="18" charset="0"/>
              </a:rPr>
              <a:t>KAlSi</a:t>
            </a:r>
            <a:r>
              <a:rPr lang="en-US" sz="2800" baseline="-25000" smtClean="0">
                <a:latin typeface="Times New Roman" pitchFamily="18" charset="0"/>
              </a:rPr>
              <a:t>3</a:t>
            </a:r>
            <a:r>
              <a:rPr lang="en-US" sz="2800" smtClean="0">
                <a:latin typeface="Times New Roman" pitchFamily="18" charset="0"/>
              </a:rPr>
              <a:t>O</a:t>
            </a:r>
            <a:r>
              <a:rPr lang="en-US" sz="2800" baseline="-25000" smtClean="0">
                <a:latin typeface="Times New Roman" pitchFamily="18" charset="0"/>
              </a:rPr>
              <a:t>8</a:t>
            </a:r>
            <a:r>
              <a:rPr lang="en-US" sz="2800" smtClean="0">
                <a:latin typeface="Times New Roman" pitchFamily="18" charset="0"/>
              </a:rPr>
              <a:t> + 4H</a:t>
            </a:r>
            <a:r>
              <a:rPr lang="en-US" sz="2800" baseline="30000" smtClean="0">
                <a:latin typeface="Times New Roman" pitchFamily="18" charset="0"/>
              </a:rPr>
              <a:t>+</a:t>
            </a:r>
            <a:r>
              <a:rPr lang="en-US" sz="2800" smtClean="0">
                <a:latin typeface="Times New Roman" pitchFamily="18" charset="0"/>
              </a:rPr>
              <a:t> + 4H</a:t>
            </a:r>
            <a:r>
              <a:rPr lang="en-US" sz="2800" baseline="-25000" smtClean="0">
                <a:latin typeface="Times New Roman" pitchFamily="18" charset="0"/>
              </a:rPr>
              <a:t>2</a:t>
            </a:r>
            <a:r>
              <a:rPr lang="en-US" sz="2800" smtClean="0">
                <a:latin typeface="Times New Roman" pitchFamily="18" charset="0"/>
              </a:rPr>
              <a:t>O </a:t>
            </a:r>
            <a:r>
              <a:rPr lang="en-US" sz="2800" smtClean="0">
                <a:latin typeface="Times New Roman" pitchFamily="18" charset="0"/>
                <a:sym typeface="Symbol" pitchFamily="18" charset="2"/>
              </a:rPr>
              <a:t> K</a:t>
            </a:r>
            <a:r>
              <a:rPr lang="en-US" sz="2800" baseline="30000" smtClean="0">
                <a:latin typeface="Times New Roman" pitchFamily="18" charset="0"/>
                <a:sym typeface="Symbol" pitchFamily="18" charset="2"/>
              </a:rPr>
              <a:t>+</a:t>
            </a:r>
            <a:r>
              <a:rPr lang="en-US" sz="2800" smtClean="0">
                <a:latin typeface="Times New Roman" pitchFamily="18" charset="0"/>
                <a:sym typeface="Symbol" pitchFamily="18" charset="2"/>
              </a:rPr>
              <a:t> + Al</a:t>
            </a:r>
            <a:r>
              <a:rPr lang="en-US" sz="2800" baseline="30000" smtClean="0">
                <a:latin typeface="Times New Roman" pitchFamily="18" charset="0"/>
                <a:sym typeface="Symbol" pitchFamily="18" charset="2"/>
              </a:rPr>
              <a:t>3+</a:t>
            </a:r>
            <a:r>
              <a:rPr lang="en-US" sz="2800" smtClean="0">
                <a:latin typeface="Times New Roman" pitchFamily="18" charset="0"/>
                <a:sym typeface="Symbol" pitchFamily="18" charset="2"/>
              </a:rPr>
              <a:t> + 3H</a:t>
            </a:r>
            <a:r>
              <a:rPr lang="en-US" sz="2800" baseline="-25000" smtClean="0">
                <a:latin typeface="Times New Roman" pitchFamily="18" charset="0"/>
                <a:sym typeface="Symbol" pitchFamily="18" charset="2"/>
              </a:rPr>
              <a:t>4</a:t>
            </a:r>
            <a:r>
              <a:rPr lang="en-US" sz="2800" smtClean="0">
                <a:latin typeface="Times New Roman" pitchFamily="18" charset="0"/>
                <a:sym typeface="Symbol" pitchFamily="18" charset="2"/>
              </a:rPr>
              <a:t>SiO</a:t>
            </a:r>
            <a:r>
              <a:rPr lang="en-US" sz="2800" baseline="-25000" smtClean="0">
                <a:latin typeface="Times New Roman" pitchFamily="18" charset="0"/>
                <a:sym typeface="Symbol" pitchFamily="18" charset="2"/>
              </a:rPr>
              <a:t>4</a:t>
            </a:r>
            <a:r>
              <a:rPr lang="en-US" sz="2800" baseline="30000" smtClean="0">
                <a:latin typeface="Times New Roman" pitchFamily="18" charset="0"/>
                <a:sym typeface="Symbol" pitchFamily="18" charset="2"/>
              </a:rPr>
              <a:t>0</a:t>
            </a:r>
          </a:p>
          <a:p>
            <a:pPr eaLnBrk="1" hangingPunct="1"/>
            <a:r>
              <a:rPr lang="en-US" sz="2800" smtClean="0">
                <a:latin typeface="Times New Roman" pitchFamily="18" charset="0"/>
              </a:rPr>
              <a:t>We could then determine the equilibrium constant:</a:t>
            </a: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r>
              <a:rPr lang="en-US" sz="2800" smtClean="0">
                <a:latin typeface="Times New Roman" pitchFamily="18" charset="0"/>
              </a:rPr>
              <a:t>from Gibbs free energies of formation. The </a:t>
            </a:r>
            <a:r>
              <a:rPr lang="en-US" sz="2800" i="1" smtClean="0">
                <a:latin typeface="Times New Roman" pitchFamily="18" charset="0"/>
              </a:rPr>
              <a:t>IAP</a:t>
            </a:r>
            <a:r>
              <a:rPr lang="en-US" sz="2800" smtClean="0">
                <a:latin typeface="Times New Roman" pitchFamily="18" charset="0"/>
              </a:rPr>
              <a:t> could then be determined from a water analysis, and the saturation index calculated.</a:t>
            </a:r>
          </a:p>
        </p:txBody>
      </p:sp>
      <p:graphicFrame>
        <p:nvGraphicFramePr>
          <p:cNvPr id="1026" name="Object 4"/>
          <p:cNvGraphicFramePr>
            <a:graphicFrameLocks noChangeAspect="1"/>
          </p:cNvGraphicFramePr>
          <p:nvPr>
            <p:ph sz="half" idx="2"/>
          </p:nvPr>
        </p:nvGraphicFramePr>
        <p:xfrm>
          <a:off x="2743200" y="3962400"/>
          <a:ext cx="2667000" cy="1089025"/>
        </p:xfrm>
        <a:graphic>
          <a:graphicData uri="http://schemas.openxmlformats.org/presentationml/2006/ole">
            <p:oleObj spid="_x0000_s2050" name="Equation" r:id="rId4" imgW="1180800" imgH="482400" progId="Equation.3">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lstStyle/>
          <a:p>
            <a:r>
              <a:rPr lang="en-US" dirty="0" err="1" smtClean="0"/>
              <a:t>FeOOH</a:t>
            </a:r>
            <a:r>
              <a:rPr lang="en-US" dirty="0" smtClean="0"/>
              <a:t>/</a:t>
            </a:r>
            <a:r>
              <a:rPr lang="en-US" dirty="0" err="1" smtClean="0"/>
              <a:t>MnOOH</a:t>
            </a:r>
            <a:r>
              <a:rPr lang="en-US" dirty="0" smtClean="0"/>
              <a:t> in sediments</a:t>
            </a:r>
            <a:endParaRPr lang="en-US" dirty="0"/>
          </a:p>
        </p:txBody>
      </p:sp>
      <p:sp>
        <p:nvSpPr>
          <p:cNvPr id="3" name="Content Placeholder 2"/>
          <p:cNvSpPr>
            <a:spLocks noGrp="1"/>
          </p:cNvSpPr>
          <p:nvPr>
            <p:ph sz="half" idx="1"/>
          </p:nvPr>
        </p:nvSpPr>
        <p:spPr>
          <a:xfrm>
            <a:off x="228600" y="1524000"/>
            <a:ext cx="4419600" cy="5029200"/>
          </a:xfrm>
        </p:spPr>
        <p:txBody>
          <a:bodyPr/>
          <a:lstStyle/>
          <a:p>
            <a:r>
              <a:rPr lang="en-US" dirty="0" smtClean="0"/>
              <a:t>Ascorbic acid extraction technique specific to ‘reactive’ Fe and </a:t>
            </a:r>
            <a:r>
              <a:rPr lang="en-US" dirty="0" err="1" smtClean="0"/>
              <a:t>Mn</a:t>
            </a:r>
            <a:r>
              <a:rPr lang="en-US" dirty="0" smtClean="0"/>
              <a:t> (</a:t>
            </a:r>
            <a:r>
              <a:rPr lang="en-US" dirty="0" err="1" smtClean="0"/>
              <a:t>Kostka</a:t>
            </a:r>
            <a:r>
              <a:rPr lang="en-US" dirty="0" smtClean="0"/>
              <a:t> and Luther, 1994)</a:t>
            </a:r>
          </a:p>
          <a:p>
            <a:r>
              <a:rPr lang="en-US" dirty="0" smtClean="0"/>
              <a:t>XRD data confirms reactive stuff is </a:t>
            </a:r>
            <a:r>
              <a:rPr lang="en-US" dirty="0" err="1" smtClean="0"/>
              <a:t>ferrihydrite</a:t>
            </a:r>
            <a:endParaRPr lang="en-US" dirty="0" smtClean="0"/>
          </a:p>
          <a:p>
            <a:r>
              <a:rPr lang="en-US" dirty="0" smtClean="0"/>
              <a:t>Size is </a:t>
            </a:r>
            <a:r>
              <a:rPr lang="en-US" dirty="0" err="1" smtClean="0"/>
              <a:t>nanloparticulate</a:t>
            </a:r>
            <a:r>
              <a:rPr lang="en-US" dirty="0" smtClean="0"/>
              <a:t>, sensitive to degree of recycling!</a:t>
            </a:r>
            <a:endParaRPr lang="en-US" dirty="0"/>
          </a:p>
        </p:txBody>
      </p:sp>
      <p:pic>
        <p:nvPicPr>
          <p:cNvPr id="5" name="Picture 4" descr="Fe layer.pdf"/>
          <p:cNvPicPr/>
          <p:nvPr/>
        </p:nvPicPr>
        <p:blipFill>
          <a:blip r:embed="rId2" cstate="print"/>
          <a:stretch>
            <a:fillRect/>
          </a:stretch>
        </p:blipFill>
        <p:spPr>
          <a:xfrm>
            <a:off x="4572000" y="1981200"/>
            <a:ext cx="4343400" cy="36023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274638"/>
            <a:ext cx="8229600" cy="868362"/>
          </a:xfrm>
        </p:spPr>
        <p:txBody>
          <a:bodyPr/>
          <a:lstStyle/>
          <a:p>
            <a:r>
              <a:rPr lang="en-US" dirty="0" smtClean="0"/>
              <a:t>Where is the Phosphorus?</a:t>
            </a:r>
            <a:endParaRPr lang="en-US" dirty="0"/>
          </a:p>
        </p:txBody>
      </p:sp>
      <p:graphicFrame>
        <p:nvGraphicFramePr>
          <p:cNvPr id="349316" name="Group 1156"/>
          <p:cNvGraphicFramePr>
            <a:graphicFrameLocks noGrp="1"/>
          </p:cNvGraphicFramePr>
          <p:nvPr>
            <p:ph sz="half" idx="2"/>
          </p:nvPr>
        </p:nvGraphicFramePr>
        <p:xfrm>
          <a:off x="4038600" y="2514600"/>
          <a:ext cx="4876800" cy="2725420"/>
        </p:xfrm>
        <a:graphic>
          <a:graphicData uri="http://schemas.openxmlformats.org/drawingml/2006/table">
            <a:tbl>
              <a:tblPr/>
              <a:tblGrid>
                <a:gridCol w="852488"/>
                <a:gridCol w="696912"/>
                <a:gridCol w="903288"/>
                <a:gridCol w="519112"/>
                <a:gridCol w="650875"/>
                <a:gridCol w="857250"/>
                <a:gridCol w="396875"/>
              </a:tblGrid>
              <a:tr h="276225">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2008 Sediment Extraction Correlation Statistics</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Ascorbic Acid (reactive)</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Aqua Regia (total)</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200" b="0" i="1" u="none" strike="noStrike" cap="none" normalizeH="0" baseline="30000" smtClean="0">
                          <a:ln>
                            <a:noFill/>
                          </a:ln>
                          <a:solidFill>
                            <a:schemeClr val="tx1"/>
                          </a:solidFill>
                          <a:effectLst/>
                          <a:latin typeface="Times New Roman" pitchFamily="18" charset="0"/>
                          <a:ea typeface="Calibri" charset="0"/>
                          <a:cs typeface="Times New Roman" pitchFamily="18" charset="0"/>
                        </a:rPr>
                        <a:t>2</a:t>
                      </a:r>
                      <a:endParaRPr kumimoji="0" lang="en-US" sz="12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Arial" charset="0"/>
                        </a:rPr>
                        <a:t>p-value</a:t>
                      </a:r>
                      <a:endParaRPr kumimoji="0" lang="en-US" sz="12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Arial" charset="0"/>
                        </a:rPr>
                        <a:t>n</a:t>
                      </a:r>
                      <a:endParaRPr kumimoji="0" lang="en-US" sz="12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200" b="0" i="1" u="none" strike="noStrike" cap="none" normalizeH="0" baseline="30000" smtClean="0">
                          <a:ln>
                            <a:noFill/>
                          </a:ln>
                          <a:solidFill>
                            <a:schemeClr val="tx1"/>
                          </a:solidFill>
                          <a:effectLst/>
                          <a:latin typeface="Times New Roman" pitchFamily="18" charset="0"/>
                          <a:ea typeface="Calibri" charset="0"/>
                          <a:cs typeface="Times New Roman" pitchFamily="18" charset="0"/>
                        </a:rPr>
                        <a:t>2</a:t>
                      </a:r>
                      <a:endParaRPr kumimoji="0" lang="en-US" sz="12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Times New Roman" pitchFamily="18" charset="0"/>
                        </a:rPr>
                        <a:t>p-value</a:t>
                      </a:r>
                      <a:endParaRPr kumimoji="0" lang="en-US" sz="12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Calibri" charset="0"/>
                          <a:cs typeface="Times New Roman" pitchFamily="18" charset="0"/>
                        </a:rPr>
                        <a:t>n</a:t>
                      </a:r>
                      <a:endParaRPr kumimoji="0" lang="en-US" sz="12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P vs. Fe</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0.8952 </a:t>
                      </a:r>
                      <a:endParaRPr kumimoji="0" lang="en-US" sz="1800" b="1"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6.4</a:t>
                      </a: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202</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0.1940</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3.5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185</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P vs. Mn</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0.6561</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3.1</a:t>
                      </a: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-48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202</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0.3026</a:t>
                      </a:r>
                      <a:endParaRPr kumimoji="0" lang="en-US" sz="18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5.0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-16</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185</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P vs. Ca</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0.6895</a:t>
                      </a:r>
                      <a:endParaRPr kumimoji="0" lang="en-US" sz="18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2.7</a:t>
                      </a: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-27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184</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0.1709</a:t>
                      </a:r>
                      <a:endParaRPr kumimoji="0" lang="en-US" sz="18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5.0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-9</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185</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charset="0"/>
                          <a:cs typeface="Times New Roman" pitchFamily="18" charset="0"/>
                        </a:rPr>
                        <a:t>P vs. Al</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0.4653</a:t>
                      </a:r>
                      <a:endParaRPr kumimoji="0" lang="en-US" sz="18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1.5</a:t>
                      </a: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-26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charset="0"/>
                          <a:cs typeface="Times New Roman" pitchFamily="18" charset="0"/>
                        </a:rPr>
                        <a:t>184</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Arial" charset="0"/>
                        </a:rPr>
                        <a:t>0.6883</a:t>
                      </a:r>
                      <a:endParaRPr kumimoji="0" lang="en-US" sz="1800" b="0" i="0" u="none" strike="noStrike" cap="none" normalizeH="0" baseline="0" smtClean="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charset="0"/>
                          <a:cs typeface="Times New Roman" pitchFamily="18" charset="0"/>
                        </a:rPr>
                        <a:t>3.4 x 10</a:t>
                      </a:r>
                      <a:r>
                        <a:rPr kumimoji="0" lang="en-US" sz="12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-48</a:t>
                      </a:r>
                      <a:endParaRPr kumimoji="0" lang="en-US" sz="1800" b="0" i="0" u="none" strike="noStrike" cap="none" normalizeH="0" baseline="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185</a:t>
                      </a:r>
                      <a:endParaRPr kumimoji="0" lang="en-US" sz="1800" b="0" i="0" u="none" strike="noStrike" cap="none" normalizeH="0" baseline="0" dirty="0" smtClean="0">
                        <a:ln>
                          <a:noFill/>
                        </a:ln>
                        <a:solidFill>
                          <a:schemeClr val="tx1"/>
                        </a:solidFill>
                        <a:effectLst/>
                        <a:latin typeface="Arial" charset="0"/>
                        <a:ea typeface="Calibri"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9317" name="Text Box 1157"/>
          <p:cNvSpPr txBox="1">
            <a:spLocks noChangeArrowheads="1"/>
          </p:cNvSpPr>
          <p:nvPr/>
        </p:nvSpPr>
        <p:spPr bwMode="auto">
          <a:xfrm>
            <a:off x="304800" y="1447800"/>
            <a:ext cx="3429000" cy="4838700"/>
          </a:xfrm>
          <a:prstGeom prst="rect">
            <a:avLst/>
          </a:prstGeom>
          <a:noFill/>
          <a:ln w="9525">
            <a:noFill/>
            <a:miter lim="800000"/>
            <a:headEnd/>
            <a:tailEnd/>
          </a:ln>
          <a:effectLst/>
        </p:spPr>
        <p:txBody>
          <a:bodyPr>
            <a:spAutoFit/>
          </a:bodyPr>
          <a:lstStyle/>
          <a:p>
            <a:r>
              <a:rPr lang="en-US" sz="2400">
                <a:latin typeface="Times New Roman" pitchFamily="18" charset="0"/>
              </a:rPr>
              <a:t>P mobility measured through hundreds of sediment digests for samples in Missisquoi Bay collected at different times, places, and depths</a:t>
            </a:r>
          </a:p>
          <a:p>
            <a:endParaRPr lang="en-US" sz="2400">
              <a:latin typeface="Times New Roman" pitchFamily="18" charset="0"/>
            </a:endParaRPr>
          </a:p>
          <a:p>
            <a:r>
              <a:rPr lang="en-US" sz="2400">
                <a:latin typeface="Times New Roman" pitchFamily="18" charset="0"/>
              </a:rPr>
              <a:t>Only strong and consistent correlation is with reactive Fe, present predominantly as nanoparticulate FeOOH particles</a:t>
            </a:r>
          </a:p>
        </p:txBody>
      </p:sp>
      <p:sp>
        <p:nvSpPr>
          <p:cNvPr id="6" name="Content Placeholder 5"/>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sz="half" idx="2"/>
          </p:nvPr>
        </p:nvGraphicFramePr>
        <p:xfrm>
          <a:off x="4572000" y="1600201"/>
          <a:ext cx="4419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1"/>
          </p:nvPr>
        </p:nvGraphicFramePr>
        <p:xfrm>
          <a:off x="152400" y="1600200"/>
          <a:ext cx="43434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INCONGRUENT DISSOLUTION</a:t>
            </a:r>
          </a:p>
        </p:txBody>
      </p:sp>
      <p:sp>
        <p:nvSpPr>
          <p:cNvPr id="3075" name="Rectangle 3"/>
          <p:cNvSpPr>
            <a:spLocks noGrp="1" noChangeArrowheads="1"/>
          </p:cNvSpPr>
          <p:nvPr>
            <p:ph type="body" idx="1"/>
          </p:nvPr>
        </p:nvSpPr>
        <p:spPr>
          <a:xfrm>
            <a:off x="381000" y="1885950"/>
            <a:ext cx="8458200" cy="4171950"/>
          </a:xfrm>
        </p:spPr>
        <p:txBody>
          <a:bodyPr>
            <a:normAutofit fontScale="92500" lnSpcReduction="10000"/>
          </a:bodyPr>
          <a:lstStyle/>
          <a:p>
            <a:pPr eaLnBrk="1" hangingPunct="1"/>
            <a:r>
              <a:rPr lang="en-US" smtClean="0">
                <a:latin typeface="Times New Roman" pitchFamily="18" charset="0"/>
              </a:rPr>
              <a:t>Aluminosilicate minerals usually dissolve incongruently, e.g.,</a:t>
            </a:r>
          </a:p>
          <a:p>
            <a:pPr algn="ctr" eaLnBrk="1" hangingPunct="1">
              <a:buFontTx/>
              <a:buNone/>
            </a:pPr>
            <a:r>
              <a:rPr lang="en-US" smtClean="0">
                <a:latin typeface="Times New Roman" pitchFamily="18" charset="0"/>
              </a:rPr>
              <a:t> 2KAlSi</a:t>
            </a:r>
            <a:r>
              <a:rPr lang="en-US" baseline="-25000" smtClean="0">
                <a:latin typeface="Times New Roman" pitchFamily="18" charset="0"/>
              </a:rPr>
              <a:t>3</a:t>
            </a:r>
            <a:r>
              <a:rPr lang="en-US" smtClean="0">
                <a:latin typeface="Times New Roman" pitchFamily="18" charset="0"/>
              </a:rPr>
              <a:t>O</a:t>
            </a:r>
            <a:r>
              <a:rPr lang="en-US" baseline="-25000" smtClean="0">
                <a:latin typeface="Times New Roman" pitchFamily="18" charset="0"/>
              </a:rPr>
              <a:t>8</a:t>
            </a:r>
            <a:r>
              <a:rPr lang="en-US" smtClean="0">
                <a:latin typeface="Times New Roman" pitchFamily="18" charset="0"/>
              </a:rPr>
              <a:t> + 2H</a:t>
            </a:r>
            <a:r>
              <a:rPr lang="en-US" baseline="30000" smtClean="0">
                <a:latin typeface="Times New Roman" pitchFamily="18" charset="0"/>
              </a:rPr>
              <a:t>+</a:t>
            </a:r>
            <a:r>
              <a:rPr lang="en-US" smtClean="0">
                <a:latin typeface="Times New Roman" pitchFamily="18" charset="0"/>
              </a:rPr>
              <a:t> + 9H</a:t>
            </a:r>
            <a:r>
              <a:rPr lang="en-US" baseline="-25000" smtClean="0">
                <a:latin typeface="Times New Roman" pitchFamily="18" charset="0"/>
              </a:rPr>
              <a:t>2</a:t>
            </a:r>
            <a:r>
              <a:rPr lang="en-US" smtClean="0">
                <a:latin typeface="Times New Roman" pitchFamily="18" charset="0"/>
              </a:rPr>
              <a:t>O </a:t>
            </a:r>
          </a:p>
          <a:p>
            <a:pPr algn="ctr" eaLnBrk="1" hangingPunct="1">
              <a:buFontTx/>
              <a:buNone/>
            </a:pPr>
            <a:r>
              <a:rPr lang="en-US" smtClean="0">
                <a:latin typeface="Times New Roman" pitchFamily="18" charset="0"/>
                <a:sym typeface="Symbol" pitchFamily="18" charset="2"/>
              </a:rPr>
              <a:t> Al</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Si</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O</a:t>
            </a:r>
            <a:r>
              <a:rPr lang="en-US" baseline="-25000" smtClean="0">
                <a:latin typeface="Times New Roman" pitchFamily="18" charset="0"/>
                <a:sym typeface="Symbol" pitchFamily="18" charset="2"/>
              </a:rPr>
              <a:t>5</a:t>
            </a:r>
            <a:r>
              <a:rPr lang="en-US" smtClean="0">
                <a:latin typeface="Times New Roman" pitchFamily="18" charset="0"/>
                <a:sym typeface="Symbol" pitchFamily="18" charset="2"/>
              </a:rPr>
              <a:t>(OH)</a:t>
            </a:r>
            <a:r>
              <a:rPr lang="en-US" baseline="-25000" smtClean="0">
                <a:latin typeface="Times New Roman" pitchFamily="18" charset="0"/>
                <a:sym typeface="Symbol" pitchFamily="18" charset="2"/>
              </a:rPr>
              <a:t>4</a:t>
            </a:r>
            <a:r>
              <a:rPr lang="en-US" smtClean="0">
                <a:latin typeface="Times New Roman" pitchFamily="18" charset="0"/>
                <a:sym typeface="Symbol" pitchFamily="18" charset="2"/>
              </a:rPr>
              <a:t> + 2K</a:t>
            </a:r>
            <a:r>
              <a:rPr lang="en-US" baseline="30000" smtClean="0">
                <a:latin typeface="Times New Roman" pitchFamily="18" charset="0"/>
                <a:sym typeface="Symbol" pitchFamily="18" charset="2"/>
              </a:rPr>
              <a:t>+</a:t>
            </a:r>
            <a:r>
              <a:rPr lang="en-US" smtClean="0">
                <a:latin typeface="Times New Roman" pitchFamily="18" charset="0"/>
                <a:sym typeface="Symbol" pitchFamily="18" charset="2"/>
              </a:rPr>
              <a:t> + 4H</a:t>
            </a:r>
            <a:r>
              <a:rPr lang="en-US" baseline="-25000" smtClean="0">
                <a:latin typeface="Times New Roman" pitchFamily="18" charset="0"/>
                <a:sym typeface="Symbol" pitchFamily="18" charset="2"/>
              </a:rPr>
              <a:t>4</a:t>
            </a:r>
            <a:r>
              <a:rPr lang="en-US" smtClean="0">
                <a:latin typeface="Times New Roman" pitchFamily="18" charset="0"/>
                <a:sym typeface="Symbol" pitchFamily="18" charset="2"/>
              </a:rPr>
              <a:t>SiO</a:t>
            </a:r>
            <a:r>
              <a:rPr lang="en-US" baseline="-25000" smtClean="0">
                <a:latin typeface="Times New Roman" pitchFamily="18" charset="0"/>
                <a:sym typeface="Symbol" pitchFamily="18" charset="2"/>
              </a:rPr>
              <a:t>4</a:t>
            </a:r>
            <a:r>
              <a:rPr lang="en-US" baseline="30000" smtClean="0">
                <a:latin typeface="Times New Roman" pitchFamily="18" charset="0"/>
                <a:sym typeface="Symbol" pitchFamily="18" charset="2"/>
              </a:rPr>
              <a:t>0</a:t>
            </a:r>
          </a:p>
          <a:p>
            <a:pPr algn="ctr" eaLnBrk="1" hangingPunct="1">
              <a:buFontTx/>
              <a:buNone/>
            </a:pPr>
            <a:endParaRPr lang="en-US" baseline="30000" smtClean="0">
              <a:latin typeface="Times New Roman" pitchFamily="18" charset="0"/>
              <a:sym typeface="Symbol" pitchFamily="18" charset="2"/>
            </a:endParaRPr>
          </a:p>
          <a:p>
            <a:pPr eaLnBrk="1" hangingPunct="1"/>
            <a:r>
              <a:rPr lang="en-US" smtClean="0">
                <a:latin typeface="Times New Roman" pitchFamily="18" charset="0"/>
                <a:sym typeface="Symbol" pitchFamily="18" charset="2"/>
              </a:rPr>
              <a:t>As a result of these factors, relations among solutions and aluminosilicate minerals are often depicted graphically on a type of mineral stability diagram called an activity diagram.</a:t>
            </a:r>
            <a:endParaRPr lang="en-US" sz="3000" baseline="30000" smtClean="0">
              <a:latin typeface="Times New Roman" pitchFamily="18" charset="0"/>
              <a:sym typeface="Symbol" pitchFamily="18" charset="2"/>
            </a:endParaRPr>
          </a:p>
          <a:p>
            <a:pPr eaLnBrk="1" hangingPunct="1">
              <a:buFontTx/>
              <a:buNone/>
            </a:pP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6400" y="457200"/>
            <a:ext cx="8432800" cy="1143000"/>
          </a:xfrm>
        </p:spPr>
        <p:txBody>
          <a:bodyPr>
            <a:normAutofit fontScale="90000"/>
          </a:bodyPr>
          <a:lstStyle/>
          <a:p>
            <a:pPr eaLnBrk="1" hangingPunct="1"/>
            <a:r>
              <a:rPr lang="en-US" smtClean="0"/>
              <a:t>ACTIVITY DIAGRAMS: THE </a:t>
            </a:r>
            <a:br>
              <a:rPr lang="en-US" smtClean="0"/>
            </a:br>
            <a:r>
              <a:rPr lang="en-US" smtClean="0"/>
              <a:t>K</a:t>
            </a:r>
            <a:r>
              <a:rPr lang="en-US" baseline="-25000" smtClean="0"/>
              <a:t>2</a:t>
            </a:r>
            <a:r>
              <a:rPr lang="en-US" smtClean="0"/>
              <a:t>O-Al</a:t>
            </a:r>
            <a:r>
              <a:rPr lang="en-US" baseline="-25000" smtClean="0"/>
              <a:t>2</a:t>
            </a:r>
            <a:r>
              <a:rPr lang="en-US" smtClean="0"/>
              <a:t>O</a:t>
            </a:r>
            <a:r>
              <a:rPr lang="en-US" baseline="-25000" smtClean="0"/>
              <a:t>3</a:t>
            </a:r>
            <a:r>
              <a:rPr lang="en-US" smtClean="0"/>
              <a:t>-SiO</a:t>
            </a:r>
            <a:r>
              <a:rPr lang="en-US" baseline="-25000" smtClean="0"/>
              <a:t>2</a:t>
            </a:r>
            <a:r>
              <a:rPr lang="en-US" smtClean="0"/>
              <a:t>-H</a:t>
            </a:r>
            <a:r>
              <a:rPr lang="en-US" baseline="-25000" smtClean="0"/>
              <a:t>2</a:t>
            </a:r>
            <a:r>
              <a:rPr lang="en-US" smtClean="0"/>
              <a:t>O SYSTEM</a:t>
            </a:r>
          </a:p>
        </p:txBody>
      </p:sp>
      <p:sp>
        <p:nvSpPr>
          <p:cNvPr id="4099" name="Rectangle 3"/>
          <p:cNvSpPr>
            <a:spLocks noGrp="1" noChangeArrowheads="1"/>
          </p:cNvSpPr>
          <p:nvPr>
            <p:ph type="body" idx="1"/>
          </p:nvPr>
        </p:nvSpPr>
        <p:spPr>
          <a:xfrm>
            <a:off x="228600" y="1905000"/>
            <a:ext cx="8610600" cy="4152900"/>
          </a:xfrm>
        </p:spPr>
        <p:txBody>
          <a:bodyPr>
            <a:normAutofit fontScale="92500" lnSpcReduction="10000"/>
          </a:bodyPr>
          <a:lstStyle/>
          <a:p>
            <a:pPr eaLnBrk="1" hangingPunct="1">
              <a:buFontTx/>
              <a:buNone/>
            </a:pPr>
            <a:r>
              <a:rPr lang="en-US" smtClean="0">
                <a:latin typeface="Times New Roman" pitchFamily="18" charset="0"/>
              </a:rPr>
              <a:t>We will now calculate an activity diagram for the following phases: gibbsite {Al(OH)</a:t>
            </a:r>
            <a:r>
              <a:rPr lang="en-US" baseline="-25000" smtClean="0">
                <a:latin typeface="Times New Roman" pitchFamily="18" charset="0"/>
              </a:rPr>
              <a:t>3</a:t>
            </a:r>
            <a:r>
              <a:rPr lang="en-US" smtClean="0">
                <a:latin typeface="Times New Roman" pitchFamily="18" charset="0"/>
              </a:rPr>
              <a:t>}, kaolinite {</a:t>
            </a:r>
            <a:r>
              <a:rPr lang="en-US" smtClean="0">
                <a:latin typeface="Times New Roman" pitchFamily="18" charset="0"/>
                <a:sym typeface="Symbol" pitchFamily="18" charset="2"/>
              </a:rPr>
              <a:t>Al</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Si</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O</a:t>
            </a:r>
            <a:r>
              <a:rPr lang="en-US" baseline="-25000" smtClean="0">
                <a:latin typeface="Times New Roman" pitchFamily="18" charset="0"/>
                <a:sym typeface="Symbol" pitchFamily="18" charset="2"/>
              </a:rPr>
              <a:t>5</a:t>
            </a:r>
            <a:r>
              <a:rPr lang="en-US" smtClean="0">
                <a:latin typeface="Times New Roman" pitchFamily="18" charset="0"/>
                <a:sym typeface="Symbol" pitchFamily="18" charset="2"/>
              </a:rPr>
              <a:t>(OH)</a:t>
            </a:r>
            <a:r>
              <a:rPr lang="en-US" baseline="-25000" smtClean="0">
                <a:latin typeface="Times New Roman" pitchFamily="18" charset="0"/>
                <a:sym typeface="Symbol" pitchFamily="18" charset="2"/>
              </a:rPr>
              <a:t>4</a:t>
            </a:r>
            <a:r>
              <a:rPr lang="en-US" smtClean="0">
                <a:latin typeface="Times New Roman" pitchFamily="18" charset="0"/>
                <a:sym typeface="Symbol" pitchFamily="18" charset="2"/>
              </a:rPr>
              <a:t>}, pyrophyllite {Al</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Si</a:t>
            </a:r>
            <a:r>
              <a:rPr lang="en-US" baseline="-25000" smtClean="0">
                <a:latin typeface="Times New Roman" pitchFamily="18" charset="0"/>
                <a:sym typeface="Symbol" pitchFamily="18" charset="2"/>
              </a:rPr>
              <a:t>4</a:t>
            </a:r>
            <a:r>
              <a:rPr lang="en-US" smtClean="0">
                <a:latin typeface="Times New Roman" pitchFamily="18" charset="0"/>
                <a:sym typeface="Symbol" pitchFamily="18" charset="2"/>
              </a:rPr>
              <a:t>O</a:t>
            </a:r>
            <a:r>
              <a:rPr lang="en-US" baseline="-25000" smtClean="0">
                <a:latin typeface="Times New Roman" pitchFamily="18" charset="0"/>
                <a:sym typeface="Symbol" pitchFamily="18" charset="2"/>
              </a:rPr>
              <a:t>10</a:t>
            </a:r>
            <a:r>
              <a:rPr lang="en-US" smtClean="0">
                <a:latin typeface="Times New Roman" pitchFamily="18" charset="0"/>
                <a:sym typeface="Symbol" pitchFamily="18" charset="2"/>
              </a:rPr>
              <a:t>(OH)</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 muscovite {KAl</a:t>
            </a:r>
            <a:r>
              <a:rPr lang="en-US" baseline="-25000" smtClean="0">
                <a:latin typeface="Times New Roman" pitchFamily="18" charset="0"/>
                <a:sym typeface="Symbol" pitchFamily="18" charset="2"/>
              </a:rPr>
              <a:t>3</a:t>
            </a:r>
            <a:r>
              <a:rPr lang="en-US" smtClean="0">
                <a:latin typeface="Times New Roman" pitchFamily="18" charset="0"/>
                <a:sym typeface="Symbol" pitchFamily="18" charset="2"/>
              </a:rPr>
              <a:t>Si</a:t>
            </a:r>
            <a:r>
              <a:rPr lang="en-US" baseline="-25000" smtClean="0">
                <a:latin typeface="Times New Roman" pitchFamily="18" charset="0"/>
                <a:sym typeface="Symbol" pitchFamily="18" charset="2"/>
              </a:rPr>
              <a:t>3</a:t>
            </a:r>
            <a:r>
              <a:rPr lang="en-US" smtClean="0">
                <a:latin typeface="Times New Roman" pitchFamily="18" charset="0"/>
                <a:sym typeface="Symbol" pitchFamily="18" charset="2"/>
              </a:rPr>
              <a:t>O</a:t>
            </a:r>
            <a:r>
              <a:rPr lang="en-US" baseline="-25000" smtClean="0">
                <a:latin typeface="Times New Roman" pitchFamily="18" charset="0"/>
                <a:sym typeface="Symbol" pitchFamily="18" charset="2"/>
              </a:rPr>
              <a:t>10</a:t>
            </a:r>
            <a:r>
              <a:rPr lang="en-US" smtClean="0">
                <a:latin typeface="Times New Roman" pitchFamily="18" charset="0"/>
                <a:sym typeface="Symbol" pitchFamily="18" charset="2"/>
              </a:rPr>
              <a:t>(OH)</a:t>
            </a:r>
            <a:r>
              <a:rPr lang="en-US" baseline="-25000" smtClean="0">
                <a:latin typeface="Times New Roman" pitchFamily="18" charset="0"/>
                <a:sym typeface="Symbol" pitchFamily="18" charset="2"/>
              </a:rPr>
              <a:t>2</a:t>
            </a:r>
            <a:r>
              <a:rPr lang="en-US" smtClean="0">
                <a:latin typeface="Times New Roman" pitchFamily="18" charset="0"/>
                <a:sym typeface="Symbol" pitchFamily="18" charset="2"/>
              </a:rPr>
              <a:t>}, and K-feldspar {KAlSi</a:t>
            </a:r>
            <a:r>
              <a:rPr lang="en-US" baseline="-25000" smtClean="0">
                <a:latin typeface="Times New Roman" pitchFamily="18" charset="0"/>
                <a:sym typeface="Symbol" pitchFamily="18" charset="2"/>
              </a:rPr>
              <a:t>3</a:t>
            </a:r>
            <a:r>
              <a:rPr lang="en-US" smtClean="0">
                <a:latin typeface="Times New Roman" pitchFamily="18" charset="0"/>
                <a:sym typeface="Symbol" pitchFamily="18" charset="2"/>
              </a:rPr>
              <a:t>O</a:t>
            </a:r>
            <a:r>
              <a:rPr lang="en-US" baseline="-25000" smtClean="0">
                <a:latin typeface="Times New Roman" pitchFamily="18" charset="0"/>
                <a:sym typeface="Symbol" pitchFamily="18" charset="2"/>
              </a:rPr>
              <a:t>8</a:t>
            </a:r>
            <a:r>
              <a:rPr lang="en-US" smtClean="0">
                <a:latin typeface="Times New Roman" pitchFamily="18" charset="0"/>
                <a:sym typeface="Symbol" pitchFamily="18" charset="2"/>
              </a:rPr>
              <a:t>}.</a:t>
            </a:r>
          </a:p>
          <a:p>
            <a:pPr eaLnBrk="1" hangingPunct="1">
              <a:buFontTx/>
              <a:buNone/>
            </a:pPr>
            <a:r>
              <a:rPr lang="en-US" smtClean="0">
                <a:latin typeface="Times New Roman" pitchFamily="18" charset="0"/>
                <a:sym typeface="Symbol" pitchFamily="18" charset="2"/>
              </a:rPr>
              <a:t>The axes will be </a:t>
            </a:r>
            <a:r>
              <a:rPr lang="en-US" i="1" smtClean="0">
                <a:latin typeface="Times New Roman" pitchFamily="18" charset="0"/>
                <a:sym typeface="Symbol" pitchFamily="18" charset="2"/>
              </a:rPr>
              <a:t>a</a:t>
            </a:r>
            <a:r>
              <a:rPr lang="en-US" i="1" baseline="-25000" smtClean="0">
                <a:latin typeface="Times New Roman" pitchFamily="18" charset="0"/>
                <a:sym typeface="Symbol" pitchFamily="18" charset="2"/>
              </a:rPr>
              <a:t> </a:t>
            </a:r>
            <a:r>
              <a:rPr lang="en-US" baseline="-25000" smtClean="0">
                <a:latin typeface="Times New Roman" pitchFamily="18" charset="0"/>
                <a:sym typeface="Symbol" pitchFamily="18" charset="2"/>
              </a:rPr>
              <a:t>K</a:t>
            </a:r>
            <a:r>
              <a:rPr lang="en-US" baseline="-10000" smtClean="0">
                <a:latin typeface="Times New Roman" pitchFamily="18" charset="0"/>
                <a:sym typeface="Symbol" pitchFamily="18" charset="2"/>
              </a:rPr>
              <a:t>+</a:t>
            </a:r>
            <a:r>
              <a:rPr lang="en-US" smtClean="0">
                <a:latin typeface="Times New Roman" pitchFamily="18" charset="0"/>
                <a:sym typeface="Symbol" pitchFamily="18" charset="2"/>
              </a:rPr>
              <a:t>/</a:t>
            </a:r>
            <a:r>
              <a:rPr lang="en-US" i="1" smtClean="0">
                <a:latin typeface="Times New Roman" pitchFamily="18" charset="0"/>
                <a:sym typeface="Symbol" pitchFamily="18" charset="2"/>
              </a:rPr>
              <a:t>a</a:t>
            </a:r>
            <a:r>
              <a:rPr lang="en-US" i="1" baseline="-25000" smtClean="0">
                <a:latin typeface="Times New Roman" pitchFamily="18" charset="0"/>
                <a:sym typeface="Symbol" pitchFamily="18" charset="2"/>
              </a:rPr>
              <a:t> </a:t>
            </a:r>
            <a:r>
              <a:rPr lang="en-US" baseline="-25000" smtClean="0">
                <a:latin typeface="Times New Roman" pitchFamily="18" charset="0"/>
                <a:sym typeface="Symbol" pitchFamily="18" charset="2"/>
              </a:rPr>
              <a:t>H</a:t>
            </a:r>
            <a:r>
              <a:rPr lang="en-US" baseline="-10000" smtClean="0">
                <a:latin typeface="Times New Roman" pitchFamily="18" charset="0"/>
                <a:sym typeface="Symbol" pitchFamily="18" charset="2"/>
              </a:rPr>
              <a:t>+</a:t>
            </a:r>
            <a:r>
              <a:rPr lang="en-US" smtClean="0">
                <a:latin typeface="Times New Roman" pitchFamily="18" charset="0"/>
                <a:sym typeface="Symbol" pitchFamily="18" charset="2"/>
              </a:rPr>
              <a:t> vs. </a:t>
            </a:r>
            <a:r>
              <a:rPr lang="en-US" i="1" smtClean="0">
                <a:latin typeface="Times New Roman" pitchFamily="18" charset="0"/>
                <a:sym typeface="Symbol" pitchFamily="18" charset="2"/>
              </a:rPr>
              <a:t>a</a:t>
            </a:r>
            <a:r>
              <a:rPr lang="en-US" i="1" baseline="-25000" smtClean="0">
                <a:latin typeface="Times New Roman" pitchFamily="18" charset="0"/>
                <a:sym typeface="Symbol" pitchFamily="18" charset="2"/>
              </a:rPr>
              <a:t> </a:t>
            </a:r>
            <a:r>
              <a:rPr lang="en-US" baseline="-25000" smtClean="0">
                <a:latin typeface="Times New Roman" pitchFamily="18" charset="0"/>
                <a:sym typeface="Symbol" pitchFamily="18" charset="2"/>
              </a:rPr>
              <a:t>H</a:t>
            </a:r>
            <a:r>
              <a:rPr lang="en-US" baseline="-45000" smtClean="0">
                <a:latin typeface="Times New Roman" pitchFamily="18" charset="0"/>
                <a:sym typeface="Symbol" pitchFamily="18" charset="2"/>
              </a:rPr>
              <a:t>4</a:t>
            </a:r>
            <a:r>
              <a:rPr lang="en-US" baseline="-25000" smtClean="0">
                <a:latin typeface="Times New Roman" pitchFamily="18" charset="0"/>
                <a:sym typeface="Symbol" pitchFamily="18" charset="2"/>
              </a:rPr>
              <a:t>SiO</a:t>
            </a:r>
            <a:r>
              <a:rPr lang="en-US" baseline="-45000" smtClean="0">
                <a:latin typeface="Times New Roman" pitchFamily="18" charset="0"/>
                <a:sym typeface="Symbol" pitchFamily="18" charset="2"/>
              </a:rPr>
              <a:t>4</a:t>
            </a:r>
            <a:r>
              <a:rPr lang="en-US" baseline="-10000" smtClean="0">
                <a:latin typeface="Times New Roman" pitchFamily="18" charset="0"/>
                <a:sym typeface="Symbol" pitchFamily="18" charset="2"/>
              </a:rPr>
              <a:t>0</a:t>
            </a:r>
            <a:r>
              <a:rPr lang="en-US" smtClean="0">
                <a:latin typeface="Times New Roman" pitchFamily="18" charset="0"/>
                <a:sym typeface="Symbol" pitchFamily="18" charset="2"/>
              </a:rPr>
              <a:t>. </a:t>
            </a:r>
          </a:p>
          <a:p>
            <a:pPr eaLnBrk="1" hangingPunct="1">
              <a:buFontTx/>
              <a:buNone/>
            </a:pPr>
            <a:r>
              <a:rPr lang="en-US" smtClean="0">
                <a:latin typeface="Times New Roman" pitchFamily="18" charset="0"/>
                <a:sym typeface="Symbol" pitchFamily="18" charset="2"/>
              </a:rPr>
              <a:t>The diagram is divided up into fields where only one of the above phases is stable, separated by straight line boundaries.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ctivity diagram"/>
          <p:cNvPicPr>
            <a:picLocks noChangeAspect="1" noChangeArrowheads="1"/>
          </p:cNvPicPr>
          <p:nvPr/>
        </p:nvPicPr>
        <p:blipFill>
          <a:blip r:embed="rId3" cstate="print"/>
          <a:srcRect/>
          <a:stretch>
            <a:fillRect/>
          </a:stretch>
        </p:blipFill>
        <p:spPr bwMode="auto">
          <a:xfrm>
            <a:off x="381000" y="674688"/>
            <a:ext cx="8001000" cy="6183312"/>
          </a:xfrm>
          <a:prstGeom prst="rect">
            <a:avLst/>
          </a:prstGeom>
          <a:noFill/>
          <a:ln w="9525">
            <a:noFill/>
            <a:miter lim="800000"/>
            <a:headEnd/>
            <a:tailEnd/>
          </a:ln>
        </p:spPr>
      </p:pic>
      <p:sp>
        <p:nvSpPr>
          <p:cNvPr id="5123" name="Text Box 3"/>
          <p:cNvSpPr txBox="1">
            <a:spLocks noChangeArrowheads="1"/>
          </p:cNvSpPr>
          <p:nvPr/>
        </p:nvSpPr>
        <p:spPr bwMode="auto">
          <a:xfrm>
            <a:off x="288925" y="41275"/>
            <a:ext cx="8855075" cy="1187450"/>
          </a:xfrm>
          <a:prstGeom prst="rect">
            <a:avLst/>
          </a:prstGeom>
          <a:noFill/>
          <a:ln w="9525">
            <a:noFill/>
            <a:miter lim="800000"/>
            <a:headEnd/>
            <a:tailEnd/>
          </a:ln>
        </p:spPr>
        <p:txBody>
          <a:bodyPr>
            <a:spAutoFit/>
          </a:bodyPr>
          <a:lstStyle/>
          <a:p>
            <a:pPr eaLnBrk="0" hangingPunct="0"/>
            <a:r>
              <a:rPr lang="en-US" sz="2400"/>
              <a:t>Activity diagram showing the stability relationships among some minerals in the system K</a:t>
            </a:r>
            <a:r>
              <a:rPr lang="en-US" sz="2400" baseline="-25000"/>
              <a:t>2</a:t>
            </a:r>
            <a:r>
              <a:rPr lang="en-US" sz="2400"/>
              <a:t>O-Al</a:t>
            </a:r>
            <a:r>
              <a:rPr lang="en-US" sz="2400" baseline="-25000"/>
              <a:t>2</a:t>
            </a:r>
            <a:r>
              <a:rPr lang="en-US" sz="2400"/>
              <a:t>O</a:t>
            </a:r>
            <a:r>
              <a:rPr lang="en-US" sz="2400" baseline="-25000"/>
              <a:t>3</a:t>
            </a:r>
            <a:r>
              <a:rPr lang="en-US" sz="2400"/>
              <a:t>-SiO</a:t>
            </a:r>
            <a:r>
              <a:rPr lang="en-US" sz="2400" baseline="-25000"/>
              <a:t>2</a:t>
            </a:r>
            <a:r>
              <a:rPr lang="en-US" sz="2400"/>
              <a:t>-H</a:t>
            </a:r>
            <a:r>
              <a:rPr lang="en-US" sz="2400" baseline="-25000"/>
              <a:t>2</a:t>
            </a:r>
            <a:r>
              <a:rPr lang="en-US" sz="2400"/>
              <a:t>O at 25°C. The dashed lines represent saturation with respect to quartz and amorphous silica.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p:cNvPicPr>
            <a:picLocks noChangeAspect="1" noChangeArrowheads="1"/>
          </p:cNvPicPr>
          <p:nvPr/>
        </p:nvPicPr>
        <p:blipFill>
          <a:blip r:embed="rId3" cstate="print"/>
          <a:srcRect/>
          <a:stretch>
            <a:fillRect/>
          </a:stretch>
        </p:blipFill>
        <p:spPr bwMode="auto">
          <a:xfrm>
            <a:off x="0" y="215900"/>
            <a:ext cx="9144000" cy="6642100"/>
          </a:xfrm>
          <a:prstGeom prst="rect">
            <a:avLst/>
          </a:prstGeom>
          <a:noFill/>
          <a:ln w="9525">
            <a:noFill/>
            <a:miter lim="800000"/>
            <a:headEnd/>
            <a:tailEnd/>
          </a:ln>
        </p:spPr>
      </p:pic>
      <p:sp>
        <p:nvSpPr>
          <p:cNvPr id="6149" name="Text Box 5"/>
          <p:cNvSpPr txBox="1">
            <a:spLocks noChangeArrowheads="1"/>
          </p:cNvSpPr>
          <p:nvPr/>
        </p:nvSpPr>
        <p:spPr bwMode="auto">
          <a:xfrm>
            <a:off x="3276600" y="152400"/>
            <a:ext cx="3521075" cy="457200"/>
          </a:xfrm>
          <a:prstGeom prst="rect">
            <a:avLst/>
          </a:prstGeom>
          <a:noFill/>
          <a:ln w="9525">
            <a:noFill/>
            <a:miter lim="800000"/>
            <a:headEnd/>
            <a:tailEnd/>
          </a:ln>
        </p:spPr>
        <p:txBody>
          <a:bodyPr wrap="square">
            <a:spAutoFit/>
          </a:bodyPr>
          <a:lstStyle/>
          <a:p>
            <a:r>
              <a:rPr lang="en-US" sz="2400" b="1" dirty="0" smtClean="0"/>
              <a:t>Aluminum</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p:cNvPicPr>
            <a:picLocks noChangeAspect="1" noChangeArrowheads="1"/>
          </p:cNvPicPr>
          <p:nvPr/>
        </p:nvPicPr>
        <p:blipFill>
          <a:blip r:embed="rId3" cstate="print"/>
          <a:srcRect/>
          <a:stretch>
            <a:fillRect/>
          </a:stretch>
        </p:blipFill>
        <p:spPr bwMode="auto">
          <a:xfrm>
            <a:off x="0" y="0"/>
            <a:ext cx="8839200" cy="68310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B cow pic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171" name="Rectangle 3"/>
          <p:cNvSpPr>
            <a:spLocks noGrp="1" noChangeArrowheads="1"/>
          </p:cNvSpPr>
          <p:nvPr>
            <p:ph type="title" idx="4294967295"/>
          </p:nvPr>
        </p:nvSpPr>
        <p:spPr>
          <a:xfrm>
            <a:off x="76200" y="1905000"/>
            <a:ext cx="8686800" cy="762000"/>
          </a:xfrm>
        </p:spPr>
        <p:txBody>
          <a:bodyPr/>
          <a:lstStyle/>
          <a:p>
            <a:pPr algn="l"/>
            <a:r>
              <a:rPr lang="en-US" b="1" u="sng">
                <a:solidFill>
                  <a:srgbClr val="FFFF99"/>
                </a:solidFill>
                <a:latin typeface="Times New Roman" pitchFamily="18" charset="0"/>
              </a:rPr>
              <a:t>P cycling and sediment microbes</a:t>
            </a:r>
          </a:p>
        </p:txBody>
      </p:sp>
      <p:sp>
        <p:nvSpPr>
          <p:cNvPr id="7172" name="Text Box 4"/>
          <p:cNvSpPr txBox="1">
            <a:spLocks noChangeArrowheads="1"/>
          </p:cNvSpPr>
          <p:nvPr/>
        </p:nvSpPr>
        <p:spPr bwMode="auto">
          <a:xfrm>
            <a:off x="6248400" y="4267200"/>
            <a:ext cx="2209800" cy="304800"/>
          </a:xfrm>
          <a:prstGeom prst="rect">
            <a:avLst/>
          </a:prstGeom>
          <a:noFill/>
          <a:ln w="9525">
            <a:noFill/>
            <a:miter lim="800000"/>
            <a:headEnd/>
            <a:tailEnd/>
          </a:ln>
          <a:effectLst/>
        </p:spPr>
        <p:txBody>
          <a:bodyPr>
            <a:spAutoFit/>
          </a:bodyPr>
          <a:lstStyle/>
          <a:p>
            <a:pPr eaLnBrk="0" hangingPunct="0">
              <a:spcBef>
                <a:spcPct val="50000"/>
              </a:spcBef>
            </a:pPr>
            <a:r>
              <a:rPr lang="en-US" sz="1400" i="0">
                <a:solidFill>
                  <a:schemeClr val="bg1"/>
                </a:solidFill>
                <a:latin typeface="Times" pitchFamily="18" charset="0"/>
              </a:rPr>
              <a:t>Blue Green Algae blooms?</a:t>
            </a:r>
            <a:endParaRPr lang="en-US" sz="2400" i="0">
              <a:solidFill>
                <a:schemeClr val="bg1"/>
              </a:solidFill>
              <a:latin typeface="Times" pitchFamily="18" charset="0"/>
            </a:endParaRPr>
          </a:p>
        </p:txBody>
      </p:sp>
      <p:sp>
        <p:nvSpPr>
          <p:cNvPr id="7173" name="Rectangle 5"/>
          <p:cNvSpPr>
            <a:spLocks noChangeArrowheads="1"/>
          </p:cNvSpPr>
          <p:nvPr/>
        </p:nvSpPr>
        <p:spPr bwMode="auto">
          <a:xfrm>
            <a:off x="609600" y="3311525"/>
            <a:ext cx="1046163" cy="704850"/>
          </a:xfrm>
          <a:prstGeom prst="rect">
            <a:avLst/>
          </a:prstGeom>
          <a:solidFill>
            <a:srgbClr val="CC0000"/>
          </a:solidFill>
          <a:ln w="9525">
            <a:noFill/>
            <a:miter lim="800000"/>
            <a:headEnd/>
            <a:tailEnd/>
          </a:ln>
          <a:effectLst/>
        </p:spPr>
        <p:txBody>
          <a:bodyPr wrap="none" anchor="ctr"/>
          <a:lstStyle/>
          <a:p>
            <a:pPr algn="ctr"/>
            <a:r>
              <a:rPr lang="en-US" sz="2400" i="0">
                <a:solidFill>
                  <a:schemeClr val="bg1"/>
                </a:solidFill>
                <a:latin typeface="Times New Roman" pitchFamily="18" charset="0"/>
              </a:rPr>
              <a:t>FeOOH</a:t>
            </a:r>
          </a:p>
        </p:txBody>
      </p:sp>
      <p:sp>
        <p:nvSpPr>
          <p:cNvPr id="7174" name="Text Box 6"/>
          <p:cNvSpPr txBox="1">
            <a:spLocks noChangeArrowheads="1"/>
          </p:cNvSpPr>
          <p:nvPr/>
        </p:nvSpPr>
        <p:spPr bwMode="auto">
          <a:xfrm>
            <a:off x="838200" y="3962400"/>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75" name="Text Box 7"/>
          <p:cNvSpPr txBox="1">
            <a:spLocks noChangeArrowheads="1"/>
          </p:cNvSpPr>
          <p:nvPr/>
        </p:nvSpPr>
        <p:spPr bwMode="auto">
          <a:xfrm>
            <a:off x="1143000" y="3048000"/>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76" name="Text Box 8"/>
          <p:cNvSpPr txBox="1">
            <a:spLocks noChangeArrowheads="1"/>
          </p:cNvSpPr>
          <p:nvPr/>
        </p:nvSpPr>
        <p:spPr bwMode="auto">
          <a:xfrm>
            <a:off x="457200" y="3048000"/>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77" name="Line 9"/>
          <p:cNvSpPr>
            <a:spLocks noChangeShapeType="1"/>
          </p:cNvSpPr>
          <p:nvPr/>
        </p:nvSpPr>
        <p:spPr bwMode="auto">
          <a:xfrm>
            <a:off x="2286000" y="3692525"/>
            <a:ext cx="1884363" cy="0"/>
          </a:xfrm>
          <a:prstGeom prst="line">
            <a:avLst/>
          </a:prstGeom>
          <a:noFill/>
          <a:ln w="57150">
            <a:solidFill>
              <a:schemeClr val="tx1"/>
            </a:solidFill>
            <a:round/>
            <a:headEnd/>
            <a:tailEnd type="triangle" w="med" len="med"/>
          </a:ln>
          <a:effectLst/>
        </p:spPr>
        <p:txBody>
          <a:bodyPr/>
          <a:lstStyle/>
          <a:p>
            <a:endParaRPr lang="en-US"/>
          </a:p>
        </p:txBody>
      </p:sp>
      <p:sp>
        <p:nvSpPr>
          <p:cNvPr id="7178" name="Text Box 10"/>
          <p:cNvSpPr txBox="1">
            <a:spLocks noChangeArrowheads="1"/>
          </p:cNvSpPr>
          <p:nvPr/>
        </p:nvSpPr>
        <p:spPr bwMode="auto">
          <a:xfrm>
            <a:off x="2286000" y="3082925"/>
            <a:ext cx="1800225" cy="457200"/>
          </a:xfrm>
          <a:prstGeom prst="rect">
            <a:avLst/>
          </a:prstGeom>
          <a:noFill/>
          <a:ln w="9525">
            <a:noFill/>
            <a:miter lim="800000"/>
            <a:headEnd/>
            <a:tailEnd/>
          </a:ln>
          <a:effectLst/>
        </p:spPr>
        <p:txBody>
          <a:bodyPr wrap="none">
            <a:spAutoFit/>
          </a:bodyPr>
          <a:lstStyle/>
          <a:p>
            <a:r>
              <a:rPr lang="en-US" sz="2400" i="0">
                <a:solidFill>
                  <a:schemeClr val="bg1"/>
                </a:solidFill>
                <a:latin typeface="Times New Roman" pitchFamily="18" charset="0"/>
              </a:rPr>
              <a:t>Iron reducers</a:t>
            </a:r>
            <a:endParaRPr lang="en-US" sz="2400" i="0" baseline="30000">
              <a:solidFill>
                <a:schemeClr val="bg1"/>
              </a:solidFill>
              <a:latin typeface="Times New Roman" pitchFamily="18" charset="0"/>
            </a:endParaRPr>
          </a:p>
        </p:txBody>
      </p:sp>
      <p:grpSp>
        <p:nvGrpSpPr>
          <p:cNvPr id="2" name="Group 11"/>
          <p:cNvGrpSpPr>
            <a:grpSpLocks/>
          </p:cNvGrpSpPr>
          <p:nvPr/>
        </p:nvGrpSpPr>
        <p:grpSpPr bwMode="auto">
          <a:xfrm rot="-2591443">
            <a:off x="2438400" y="3921125"/>
            <a:ext cx="417513" cy="187325"/>
            <a:chOff x="954" y="3648"/>
            <a:chExt cx="1014" cy="384"/>
          </a:xfrm>
        </p:grpSpPr>
        <p:sp>
          <p:nvSpPr>
            <p:cNvPr id="7180" name="Oval 12"/>
            <p:cNvSpPr>
              <a:spLocks noChangeArrowheads="1"/>
            </p:cNvSpPr>
            <p:nvPr/>
          </p:nvSpPr>
          <p:spPr bwMode="auto">
            <a:xfrm>
              <a:off x="1296" y="3648"/>
              <a:ext cx="672" cy="384"/>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181" name="Freeform 13"/>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FFFF00"/>
            </a:solidFill>
            <a:ln w="9525">
              <a:solidFill>
                <a:schemeClr val="tx1"/>
              </a:solidFill>
              <a:round/>
              <a:headEnd/>
              <a:tailEnd/>
            </a:ln>
            <a:effectLst/>
          </p:spPr>
          <p:txBody>
            <a:bodyPr/>
            <a:lstStyle/>
            <a:p>
              <a:endParaRPr lang="en-US"/>
            </a:p>
          </p:txBody>
        </p:sp>
      </p:grpSp>
      <p:sp>
        <p:nvSpPr>
          <p:cNvPr id="7182" name="Oval 14"/>
          <p:cNvSpPr>
            <a:spLocks noChangeArrowheads="1"/>
          </p:cNvSpPr>
          <p:nvPr/>
        </p:nvSpPr>
        <p:spPr bwMode="auto">
          <a:xfrm rot="-2591443">
            <a:off x="2695575" y="3890963"/>
            <a:ext cx="39688" cy="2222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rot="-2591443">
            <a:off x="2730500" y="3932238"/>
            <a:ext cx="98425" cy="4603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184" name="Text Box 16"/>
          <p:cNvSpPr txBox="1">
            <a:spLocks noChangeArrowheads="1"/>
          </p:cNvSpPr>
          <p:nvPr/>
        </p:nvSpPr>
        <p:spPr bwMode="auto">
          <a:xfrm>
            <a:off x="2971800" y="3768725"/>
            <a:ext cx="676275" cy="457200"/>
          </a:xfrm>
          <a:prstGeom prst="rect">
            <a:avLst/>
          </a:prstGeom>
          <a:noFill/>
          <a:ln w="9525">
            <a:noFill/>
            <a:miter lim="800000"/>
            <a:headEnd/>
            <a:tailEnd/>
          </a:ln>
          <a:effectLst/>
        </p:spPr>
        <p:txBody>
          <a:bodyPr wrap="none">
            <a:spAutoFit/>
          </a:bodyPr>
          <a:lstStyle/>
          <a:p>
            <a:r>
              <a:rPr lang="en-US" sz="2400" i="0">
                <a:solidFill>
                  <a:schemeClr val="bg1"/>
                </a:solidFill>
                <a:latin typeface="Times New Roman" pitchFamily="18" charset="0"/>
              </a:rPr>
              <a:t>H</a:t>
            </a:r>
            <a:r>
              <a:rPr lang="en-US" sz="2400" i="0" baseline="-25000">
                <a:solidFill>
                  <a:schemeClr val="bg1"/>
                </a:solidFill>
                <a:latin typeface="Times New Roman" pitchFamily="18" charset="0"/>
              </a:rPr>
              <a:t>2</a:t>
            </a:r>
            <a:r>
              <a:rPr lang="en-US" sz="2400" i="0">
                <a:solidFill>
                  <a:schemeClr val="bg1"/>
                </a:solidFill>
                <a:latin typeface="Times New Roman" pitchFamily="18" charset="0"/>
              </a:rPr>
              <a:t>S</a:t>
            </a:r>
          </a:p>
        </p:txBody>
      </p:sp>
      <p:sp>
        <p:nvSpPr>
          <p:cNvPr id="7185" name="Rectangle 17"/>
          <p:cNvSpPr>
            <a:spLocks noChangeArrowheads="1"/>
          </p:cNvSpPr>
          <p:nvPr/>
        </p:nvSpPr>
        <p:spPr bwMode="auto">
          <a:xfrm>
            <a:off x="4419600" y="4038600"/>
            <a:ext cx="1046163" cy="703263"/>
          </a:xfrm>
          <a:prstGeom prst="rect">
            <a:avLst/>
          </a:prstGeom>
          <a:solidFill>
            <a:srgbClr val="FFCC00"/>
          </a:solidFill>
          <a:ln w="9525">
            <a:noFill/>
            <a:miter lim="800000"/>
            <a:headEnd/>
            <a:tailEnd/>
          </a:ln>
          <a:effectLst/>
        </p:spPr>
        <p:txBody>
          <a:bodyPr wrap="none" anchor="ctr"/>
          <a:lstStyle/>
          <a:p>
            <a:pPr algn="ctr"/>
            <a:r>
              <a:rPr lang="en-US" sz="2400" i="0">
                <a:solidFill>
                  <a:schemeClr val="bg1"/>
                </a:solidFill>
                <a:latin typeface="Times New Roman" pitchFamily="18" charset="0"/>
              </a:rPr>
              <a:t>FeS</a:t>
            </a:r>
            <a:r>
              <a:rPr lang="en-US" sz="2400" i="0" baseline="-25000">
                <a:solidFill>
                  <a:schemeClr val="bg1"/>
                </a:solidFill>
                <a:latin typeface="Times New Roman" pitchFamily="18" charset="0"/>
              </a:rPr>
              <a:t>2</a:t>
            </a:r>
          </a:p>
        </p:txBody>
      </p:sp>
      <p:sp>
        <p:nvSpPr>
          <p:cNvPr id="7186" name="Text Box 18"/>
          <p:cNvSpPr txBox="1">
            <a:spLocks noChangeArrowheads="1"/>
          </p:cNvSpPr>
          <p:nvPr/>
        </p:nvSpPr>
        <p:spPr bwMode="auto">
          <a:xfrm>
            <a:off x="6556375" y="3640138"/>
            <a:ext cx="704850" cy="366712"/>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87" name="Text Box 19"/>
          <p:cNvSpPr txBox="1">
            <a:spLocks noChangeArrowheads="1"/>
          </p:cNvSpPr>
          <p:nvPr/>
        </p:nvSpPr>
        <p:spPr bwMode="auto">
          <a:xfrm>
            <a:off x="7239000" y="3622675"/>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88" name="Text Box 20"/>
          <p:cNvSpPr txBox="1">
            <a:spLocks noChangeArrowheads="1"/>
          </p:cNvSpPr>
          <p:nvPr/>
        </p:nvSpPr>
        <p:spPr bwMode="auto">
          <a:xfrm>
            <a:off x="7162800" y="3105150"/>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sp>
        <p:nvSpPr>
          <p:cNvPr id="7189" name="Text Box 21"/>
          <p:cNvSpPr txBox="1">
            <a:spLocks noChangeArrowheads="1"/>
          </p:cNvSpPr>
          <p:nvPr/>
        </p:nvSpPr>
        <p:spPr bwMode="auto">
          <a:xfrm>
            <a:off x="6172200" y="3013075"/>
            <a:ext cx="704850" cy="366713"/>
          </a:xfrm>
          <a:prstGeom prst="rect">
            <a:avLst/>
          </a:prstGeom>
          <a:noFill/>
          <a:ln w="9525">
            <a:noFill/>
            <a:miter lim="800000"/>
            <a:headEnd/>
            <a:tailEnd/>
          </a:ln>
          <a:effectLst/>
        </p:spPr>
        <p:txBody>
          <a:bodyPr wrap="none">
            <a:spAutoFit/>
          </a:bodyPr>
          <a:lstStyle/>
          <a:p>
            <a:r>
              <a:rPr lang="en-US" b="1" i="0">
                <a:solidFill>
                  <a:srgbClr val="FFFF99"/>
                </a:solidFill>
                <a:latin typeface="Times New Roman" pitchFamily="18" charset="0"/>
              </a:rPr>
              <a:t>PO</a:t>
            </a:r>
            <a:r>
              <a:rPr lang="en-US" b="1" i="0" baseline="-25000">
                <a:solidFill>
                  <a:srgbClr val="FFFF99"/>
                </a:solidFill>
                <a:latin typeface="Times New Roman" pitchFamily="18" charset="0"/>
              </a:rPr>
              <a:t>4</a:t>
            </a:r>
            <a:r>
              <a:rPr lang="en-US" b="1" i="0" baseline="30000">
                <a:solidFill>
                  <a:srgbClr val="FFFF99"/>
                </a:solidFill>
                <a:latin typeface="Times New Roman" pitchFamily="18" charset="0"/>
              </a:rPr>
              <a:t>3-</a:t>
            </a:r>
          </a:p>
        </p:txBody>
      </p:sp>
      <p:grpSp>
        <p:nvGrpSpPr>
          <p:cNvPr id="3" name="Group 22"/>
          <p:cNvGrpSpPr>
            <a:grpSpLocks/>
          </p:cNvGrpSpPr>
          <p:nvPr/>
        </p:nvGrpSpPr>
        <p:grpSpPr bwMode="auto">
          <a:xfrm rot="-2591443">
            <a:off x="6934200" y="3394075"/>
            <a:ext cx="419100" cy="187325"/>
            <a:chOff x="954" y="3648"/>
            <a:chExt cx="1014" cy="384"/>
          </a:xfrm>
        </p:grpSpPr>
        <p:sp>
          <p:nvSpPr>
            <p:cNvPr id="7191" name="Oval 23"/>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192" name="Freeform 24"/>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193" name="Oval 25"/>
          <p:cNvSpPr>
            <a:spLocks noChangeArrowheads="1"/>
          </p:cNvSpPr>
          <p:nvPr/>
        </p:nvSpPr>
        <p:spPr bwMode="auto">
          <a:xfrm rot="-2591443">
            <a:off x="7191375" y="3362325"/>
            <a:ext cx="39688" cy="22225"/>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194" name="Oval 26"/>
          <p:cNvSpPr>
            <a:spLocks noChangeArrowheads="1"/>
          </p:cNvSpPr>
          <p:nvPr/>
        </p:nvSpPr>
        <p:spPr bwMode="auto">
          <a:xfrm rot="-2591443">
            <a:off x="7224713" y="3403600"/>
            <a:ext cx="100012" cy="46038"/>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4" name="Group 27"/>
          <p:cNvGrpSpPr>
            <a:grpSpLocks/>
          </p:cNvGrpSpPr>
          <p:nvPr/>
        </p:nvGrpSpPr>
        <p:grpSpPr bwMode="auto">
          <a:xfrm rot="-2591443">
            <a:off x="6553200" y="2936875"/>
            <a:ext cx="417513" cy="187325"/>
            <a:chOff x="954" y="3648"/>
            <a:chExt cx="1014" cy="384"/>
          </a:xfrm>
        </p:grpSpPr>
        <p:sp>
          <p:nvSpPr>
            <p:cNvPr id="7196" name="Oval 28"/>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197" name="Freeform 29"/>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198" name="Oval 30"/>
          <p:cNvSpPr>
            <a:spLocks noChangeArrowheads="1"/>
          </p:cNvSpPr>
          <p:nvPr/>
        </p:nvSpPr>
        <p:spPr bwMode="auto">
          <a:xfrm rot="-2591443">
            <a:off x="6810375" y="2906713"/>
            <a:ext cx="39688" cy="22225"/>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199" name="Oval 31"/>
          <p:cNvSpPr>
            <a:spLocks noChangeArrowheads="1"/>
          </p:cNvSpPr>
          <p:nvPr/>
        </p:nvSpPr>
        <p:spPr bwMode="auto">
          <a:xfrm rot="-2591443">
            <a:off x="6845300" y="2947988"/>
            <a:ext cx="98425" cy="46037"/>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5" name="Group 32"/>
          <p:cNvGrpSpPr>
            <a:grpSpLocks/>
          </p:cNvGrpSpPr>
          <p:nvPr/>
        </p:nvGrpSpPr>
        <p:grpSpPr bwMode="auto">
          <a:xfrm rot="-2591443">
            <a:off x="6769100" y="3125788"/>
            <a:ext cx="419100" cy="187325"/>
            <a:chOff x="954" y="3648"/>
            <a:chExt cx="1014" cy="384"/>
          </a:xfrm>
        </p:grpSpPr>
        <p:sp>
          <p:nvSpPr>
            <p:cNvPr id="7201" name="Oval 33"/>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02" name="Freeform 34"/>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03" name="Oval 35"/>
          <p:cNvSpPr>
            <a:spLocks noChangeArrowheads="1"/>
          </p:cNvSpPr>
          <p:nvPr/>
        </p:nvSpPr>
        <p:spPr bwMode="auto">
          <a:xfrm rot="-2591443">
            <a:off x="7026275" y="3094038"/>
            <a:ext cx="39688" cy="22225"/>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04" name="Oval 36"/>
          <p:cNvSpPr>
            <a:spLocks noChangeArrowheads="1"/>
          </p:cNvSpPr>
          <p:nvPr/>
        </p:nvSpPr>
        <p:spPr bwMode="auto">
          <a:xfrm rot="-2591443">
            <a:off x="7059613" y="3135313"/>
            <a:ext cx="100012" cy="46037"/>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6" name="Group 37"/>
          <p:cNvGrpSpPr>
            <a:grpSpLocks/>
          </p:cNvGrpSpPr>
          <p:nvPr/>
        </p:nvGrpSpPr>
        <p:grpSpPr bwMode="auto">
          <a:xfrm rot="-2591443">
            <a:off x="6400800" y="3470275"/>
            <a:ext cx="417513" cy="187325"/>
            <a:chOff x="954" y="3648"/>
            <a:chExt cx="1014" cy="384"/>
          </a:xfrm>
        </p:grpSpPr>
        <p:sp>
          <p:nvSpPr>
            <p:cNvPr id="7206" name="Oval 38"/>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07" name="Freeform 39"/>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08" name="Oval 40"/>
          <p:cNvSpPr>
            <a:spLocks noChangeArrowheads="1"/>
          </p:cNvSpPr>
          <p:nvPr/>
        </p:nvSpPr>
        <p:spPr bwMode="auto">
          <a:xfrm rot="-2591443">
            <a:off x="6657975" y="3440113"/>
            <a:ext cx="39688" cy="22225"/>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09" name="Oval 41"/>
          <p:cNvSpPr>
            <a:spLocks noChangeArrowheads="1"/>
          </p:cNvSpPr>
          <p:nvPr/>
        </p:nvSpPr>
        <p:spPr bwMode="auto">
          <a:xfrm rot="-2591443">
            <a:off x="6692900" y="3481388"/>
            <a:ext cx="98425" cy="46037"/>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7" name="Group 42"/>
          <p:cNvGrpSpPr>
            <a:grpSpLocks/>
          </p:cNvGrpSpPr>
          <p:nvPr/>
        </p:nvGrpSpPr>
        <p:grpSpPr bwMode="auto">
          <a:xfrm rot="-2591443">
            <a:off x="6629400" y="4003675"/>
            <a:ext cx="419100" cy="187325"/>
            <a:chOff x="954" y="3648"/>
            <a:chExt cx="1014" cy="384"/>
          </a:xfrm>
        </p:grpSpPr>
        <p:sp>
          <p:nvSpPr>
            <p:cNvPr id="7211" name="Oval 43"/>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12" name="Freeform 44"/>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13" name="Oval 45"/>
          <p:cNvSpPr>
            <a:spLocks noChangeArrowheads="1"/>
          </p:cNvSpPr>
          <p:nvPr/>
        </p:nvSpPr>
        <p:spPr bwMode="auto">
          <a:xfrm rot="-2591443">
            <a:off x="6886575" y="3971925"/>
            <a:ext cx="39688" cy="22225"/>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14" name="Oval 46"/>
          <p:cNvSpPr>
            <a:spLocks noChangeArrowheads="1"/>
          </p:cNvSpPr>
          <p:nvPr/>
        </p:nvSpPr>
        <p:spPr bwMode="auto">
          <a:xfrm rot="-2591443">
            <a:off x="6919913" y="4013200"/>
            <a:ext cx="100012" cy="46038"/>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8" name="Group 47"/>
          <p:cNvGrpSpPr>
            <a:grpSpLocks/>
          </p:cNvGrpSpPr>
          <p:nvPr/>
        </p:nvGrpSpPr>
        <p:grpSpPr bwMode="auto">
          <a:xfrm rot="-2591443">
            <a:off x="6096000" y="2936875"/>
            <a:ext cx="419100" cy="188913"/>
            <a:chOff x="954" y="3648"/>
            <a:chExt cx="1014" cy="384"/>
          </a:xfrm>
        </p:grpSpPr>
        <p:sp>
          <p:nvSpPr>
            <p:cNvPr id="7216" name="Oval 48"/>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17" name="Freeform 49"/>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18" name="Oval 50"/>
          <p:cNvSpPr>
            <a:spLocks noChangeArrowheads="1"/>
          </p:cNvSpPr>
          <p:nvPr/>
        </p:nvSpPr>
        <p:spPr bwMode="auto">
          <a:xfrm rot="-2591443">
            <a:off x="6353175" y="2905125"/>
            <a:ext cx="39688" cy="23813"/>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19" name="Oval 51"/>
          <p:cNvSpPr>
            <a:spLocks noChangeArrowheads="1"/>
          </p:cNvSpPr>
          <p:nvPr/>
        </p:nvSpPr>
        <p:spPr bwMode="auto">
          <a:xfrm rot="-2591443">
            <a:off x="6386513" y="2946400"/>
            <a:ext cx="100012" cy="47625"/>
          </a:xfrm>
          <a:prstGeom prst="ellipse">
            <a:avLst/>
          </a:prstGeom>
          <a:solidFill>
            <a:srgbClr val="6699FF"/>
          </a:solidFill>
          <a:ln w="9525">
            <a:solidFill>
              <a:schemeClr val="tx1"/>
            </a:solidFill>
            <a:round/>
            <a:headEnd/>
            <a:tailEnd/>
          </a:ln>
          <a:effectLst/>
        </p:spPr>
        <p:txBody>
          <a:bodyPr wrap="none" anchor="ctr"/>
          <a:lstStyle/>
          <a:p>
            <a:endParaRPr lang="en-US"/>
          </a:p>
        </p:txBody>
      </p:sp>
      <p:grpSp>
        <p:nvGrpSpPr>
          <p:cNvPr id="9" name="Group 52"/>
          <p:cNvGrpSpPr>
            <a:grpSpLocks/>
          </p:cNvGrpSpPr>
          <p:nvPr/>
        </p:nvGrpSpPr>
        <p:grpSpPr bwMode="auto">
          <a:xfrm>
            <a:off x="7467600" y="2906713"/>
            <a:ext cx="417513" cy="217487"/>
            <a:chOff x="4752" y="749"/>
            <a:chExt cx="263" cy="137"/>
          </a:xfrm>
        </p:grpSpPr>
        <p:grpSp>
          <p:nvGrpSpPr>
            <p:cNvPr id="10" name="Group 53"/>
            <p:cNvGrpSpPr>
              <a:grpSpLocks/>
            </p:cNvGrpSpPr>
            <p:nvPr/>
          </p:nvGrpSpPr>
          <p:grpSpPr bwMode="auto">
            <a:xfrm rot="-2591443">
              <a:off x="4752" y="768"/>
              <a:ext cx="263" cy="118"/>
              <a:chOff x="954" y="3648"/>
              <a:chExt cx="1014" cy="384"/>
            </a:xfrm>
          </p:grpSpPr>
          <p:sp>
            <p:nvSpPr>
              <p:cNvPr id="7222" name="Oval 54"/>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23" name="Freeform 55"/>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24" name="Oval 56"/>
            <p:cNvSpPr>
              <a:spLocks noChangeArrowheads="1"/>
            </p:cNvSpPr>
            <p:nvPr/>
          </p:nvSpPr>
          <p:spPr bwMode="auto">
            <a:xfrm rot="-2591443">
              <a:off x="4914" y="749"/>
              <a:ext cx="25" cy="1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25" name="Oval 57"/>
            <p:cNvSpPr>
              <a:spLocks noChangeArrowheads="1"/>
            </p:cNvSpPr>
            <p:nvPr/>
          </p:nvSpPr>
          <p:spPr bwMode="auto">
            <a:xfrm rot="-2591443">
              <a:off x="4936" y="775"/>
              <a:ext cx="62" cy="29"/>
            </a:xfrm>
            <a:prstGeom prst="ellipse">
              <a:avLst/>
            </a:prstGeom>
            <a:solidFill>
              <a:srgbClr val="6699FF"/>
            </a:solidFill>
            <a:ln w="9525">
              <a:solidFill>
                <a:schemeClr val="tx1"/>
              </a:solidFill>
              <a:round/>
              <a:headEnd/>
              <a:tailEnd/>
            </a:ln>
            <a:effectLst/>
          </p:spPr>
          <p:txBody>
            <a:bodyPr wrap="none" anchor="ctr"/>
            <a:lstStyle/>
            <a:p>
              <a:endParaRPr lang="en-US"/>
            </a:p>
          </p:txBody>
        </p:sp>
      </p:grpSp>
      <p:grpSp>
        <p:nvGrpSpPr>
          <p:cNvPr id="11" name="Group 58"/>
          <p:cNvGrpSpPr>
            <a:grpSpLocks/>
          </p:cNvGrpSpPr>
          <p:nvPr/>
        </p:nvGrpSpPr>
        <p:grpSpPr bwMode="auto">
          <a:xfrm>
            <a:off x="7467600" y="3362325"/>
            <a:ext cx="419100" cy="219075"/>
            <a:chOff x="4752" y="1036"/>
            <a:chExt cx="264" cy="138"/>
          </a:xfrm>
        </p:grpSpPr>
        <p:grpSp>
          <p:nvGrpSpPr>
            <p:cNvPr id="12" name="Group 59"/>
            <p:cNvGrpSpPr>
              <a:grpSpLocks/>
            </p:cNvGrpSpPr>
            <p:nvPr/>
          </p:nvGrpSpPr>
          <p:grpSpPr bwMode="auto">
            <a:xfrm rot="-2591443">
              <a:off x="4752" y="1056"/>
              <a:ext cx="264" cy="118"/>
              <a:chOff x="954" y="3648"/>
              <a:chExt cx="1014" cy="384"/>
            </a:xfrm>
          </p:grpSpPr>
          <p:sp>
            <p:nvSpPr>
              <p:cNvPr id="7228" name="Oval 60"/>
              <p:cNvSpPr>
                <a:spLocks noChangeArrowheads="1"/>
              </p:cNvSpPr>
              <p:nvPr/>
            </p:nvSpPr>
            <p:spPr bwMode="auto">
              <a:xfrm>
                <a:off x="1296" y="3648"/>
                <a:ext cx="672" cy="38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29" name="Freeform 61"/>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rgbClr val="6699FF"/>
              </a:solidFill>
              <a:ln w="9525">
                <a:solidFill>
                  <a:schemeClr val="tx1"/>
                </a:solidFill>
                <a:round/>
                <a:headEnd/>
                <a:tailEnd/>
              </a:ln>
              <a:effectLst/>
            </p:spPr>
            <p:txBody>
              <a:bodyPr/>
              <a:lstStyle/>
              <a:p>
                <a:endParaRPr lang="en-US"/>
              </a:p>
            </p:txBody>
          </p:sp>
        </p:grpSp>
        <p:sp>
          <p:nvSpPr>
            <p:cNvPr id="7230" name="Oval 62"/>
            <p:cNvSpPr>
              <a:spLocks noChangeArrowheads="1"/>
            </p:cNvSpPr>
            <p:nvPr/>
          </p:nvSpPr>
          <p:spPr bwMode="auto">
            <a:xfrm rot="-2591443">
              <a:off x="4914" y="1036"/>
              <a:ext cx="25" cy="14"/>
            </a:xfrm>
            <a:prstGeom prst="ellipse">
              <a:avLst/>
            </a:prstGeom>
            <a:solidFill>
              <a:srgbClr val="6699FF"/>
            </a:solidFill>
            <a:ln w="9525">
              <a:solidFill>
                <a:schemeClr val="tx1"/>
              </a:solidFill>
              <a:round/>
              <a:headEnd/>
              <a:tailEnd/>
            </a:ln>
            <a:effectLst/>
          </p:spPr>
          <p:txBody>
            <a:bodyPr wrap="none" anchor="ctr"/>
            <a:lstStyle/>
            <a:p>
              <a:endParaRPr lang="en-US"/>
            </a:p>
          </p:txBody>
        </p:sp>
        <p:sp>
          <p:nvSpPr>
            <p:cNvPr id="7231" name="Oval 63"/>
            <p:cNvSpPr>
              <a:spLocks noChangeArrowheads="1"/>
            </p:cNvSpPr>
            <p:nvPr/>
          </p:nvSpPr>
          <p:spPr bwMode="auto">
            <a:xfrm rot="-2591443">
              <a:off x="4935" y="1062"/>
              <a:ext cx="63" cy="29"/>
            </a:xfrm>
            <a:prstGeom prst="ellipse">
              <a:avLst/>
            </a:prstGeom>
            <a:solidFill>
              <a:srgbClr val="6699FF"/>
            </a:solidFill>
            <a:ln w="9525">
              <a:solidFill>
                <a:schemeClr val="tx1"/>
              </a:solidFill>
              <a:round/>
              <a:headEnd/>
              <a:tailEnd/>
            </a:ln>
            <a:effectLst/>
          </p:spPr>
          <p:txBody>
            <a:bodyPr wrap="none" anchor="ctr"/>
            <a:lstStyle/>
            <a:p>
              <a:endParaRPr lang="en-US"/>
            </a:p>
          </p:txBody>
        </p:sp>
      </p:grpSp>
      <p:sp>
        <p:nvSpPr>
          <p:cNvPr id="7232" name="Text Box 64"/>
          <p:cNvSpPr txBox="1">
            <a:spLocks noChangeArrowheads="1"/>
          </p:cNvSpPr>
          <p:nvPr/>
        </p:nvSpPr>
        <p:spPr bwMode="auto">
          <a:xfrm>
            <a:off x="2362200" y="4149725"/>
            <a:ext cx="1905000" cy="366713"/>
          </a:xfrm>
          <a:prstGeom prst="rect">
            <a:avLst/>
          </a:prstGeom>
          <a:noFill/>
          <a:ln w="9525">
            <a:noFill/>
            <a:miter lim="800000"/>
            <a:headEnd/>
            <a:tailEnd/>
          </a:ln>
          <a:effectLst/>
        </p:spPr>
        <p:txBody>
          <a:bodyPr>
            <a:spAutoFit/>
          </a:bodyPr>
          <a:lstStyle/>
          <a:p>
            <a:pPr eaLnBrk="0" hangingPunct="0">
              <a:spcBef>
                <a:spcPct val="50000"/>
              </a:spcBef>
            </a:pPr>
            <a:r>
              <a:rPr lang="en-US" b="1" i="0">
                <a:solidFill>
                  <a:schemeClr val="bg1"/>
                </a:solidFill>
                <a:latin typeface="Times" pitchFamily="18" charset="0"/>
              </a:rPr>
              <a:t>Sulfate Reducers</a:t>
            </a:r>
          </a:p>
        </p:txBody>
      </p:sp>
      <p:sp>
        <p:nvSpPr>
          <p:cNvPr id="7233" name="Line 65"/>
          <p:cNvSpPr>
            <a:spLocks noChangeShapeType="1"/>
          </p:cNvSpPr>
          <p:nvPr/>
        </p:nvSpPr>
        <p:spPr bwMode="auto">
          <a:xfrm>
            <a:off x="2286000" y="4572000"/>
            <a:ext cx="1884363" cy="0"/>
          </a:xfrm>
          <a:prstGeom prst="line">
            <a:avLst/>
          </a:prstGeom>
          <a:noFill/>
          <a:ln w="57150">
            <a:solidFill>
              <a:schemeClr val="tx1"/>
            </a:solidFill>
            <a:round/>
            <a:headEnd/>
            <a:tailEnd type="triangle" w="med" len="med"/>
          </a:ln>
          <a:effectLst/>
        </p:spPr>
        <p:txBody>
          <a:bodyPr/>
          <a:lstStyle/>
          <a:p>
            <a:endParaRPr lang="en-US"/>
          </a:p>
        </p:txBody>
      </p:sp>
      <p:sp>
        <p:nvSpPr>
          <p:cNvPr id="7234" name="Text Box 66"/>
          <p:cNvSpPr txBox="1">
            <a:spLocks noChangeArrowheads="1"/>
          </p:cNvSpPr>
          <p:nvPr/>
        </p:nvSpPr>
        <p:spPr bwMode="auto">
          <a:xfrm>
            <a:off x="4572000" y="3352800"/>
            <a:ext cx="722313" cy="457200"/>
          </a:xfrm>
          <a:prstGeom prst="rect">
            <a:avLst/>
          </a:prstGeom>
          <a:noFill/>
          <a:ln w="9525">
            <a:noFill/>
            <a:miter lim="800000"/>
            <a:headEnd/>
            <a:tailEnd/>
          </a:ln>
          <a:effectLst/>
        </p:spPr>
        <p:txBody>
          <a:bodyPr wrap="none">
            <a:spAutoFit/>
          </a:bodyPr>
          <a:lstStyle/>
          <a:p>
            <a:r>
              <a:rPr lang="en-US" sz="2400" b="1" i="0">
                <a:solidFill>
                  <a:srgbClr val="FFFF99"/>
                </a:solidFill>
                <a:latin typeface="Times New Roman" pitchFamily="18" charset="0"/>
              </a:rPr>
              <a:t>Fe</a:t>
            </a:r>
            <a:r>
              <a:rPr lang="en-US" sz="2400" b="1" i="0" baseline="30000">
                <a:solidFill>
                  <a:srgbClr val="FFFF99"/>
                </a:solidFill>
                <a:latin typeface="Times New Roman" pitchFamily="18" charset="0"/>
              </a:rPr>
              <a:t>2+</a:t>
            </a:r>
          </a:p>
        </p:txBody>
      </p:sp>
      <p:grpSp>
        <p:nvGrpSpPr>
          <p:cNvPr id="13" name="Group 67"/>
          <p:cNvGrpSpPr>
            <a:grpSpLocks/>
          </p:cNvGrpSpPr>
          <p:nvPr/>
        </p:nvGrpSpPr>
        <p:grpSpPr bwMode="auto">
          <a:xfrm>
            <a:off x="2514600" y="2865438"/>
            <a:ext cx="417513" cy="217487"/>
            <a:chOff x="1824" y="845"/>
            <a:chExt cx="263" cy="137"/>
          </a:xfrm>
        </p:grpSpPr>
        <p:grpSp>
          <p:nvGrpSpPr>
            <p:cNvPr id="14" name="Group 68"/>
            <p:cNvGrpSpPr>
              <a:grpSpLocks/>
            </p:cNvGrpSpPr>
            <p:nvPr/>
          </p:nvGrpSpPr>
          <p:grpSpPr bwMode="auto">
            <a:xfrm rot="-2591443">
              <a:off x="1824" y="864"/>
              <a:ext cx="263" cy="118"/>
              <a:chOff x="954" y="3648"/>
              <a:chExt cx="1014" cy="384"/>
            </a:xfrm>
          </p:grpSpPr>
          <p:sp>
            <p:nvSpPr>
              <p:cNvPr id="7237" name="Oval 69"/>
              <p:cNvSpPr>
                <a:spLocks noChangeArrowheads="1"/>
              </p:cNvSpPr>
              <p:nvPr/>
            </p:nvSpPr>
            <p:spPr bwMode="auto">
              <a:xfrm>
                <a:off x="1296" y="3648"/>
                <a:ext cx="672" cy="384"/>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7238" name="Freeform 70"/>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chemeClr val="folHlink"/>
              </a:solidFill>
              <a:ln w="9525">
                <a:solidFill>
                  <a:schemeClr val="tx1"/>
                </a:solidFill>
                <a:round/>
                <a:headEnd/>
                <a:tailEnd/>
              </a:ln>
              <a:effectLst/>
            </p:spPr>
            <p:txBody>
              <a:bodyPr/>
              <a:lstStyle/>
              <a:p>
                <a:endParaRPr lang="en-US"/>
              </a:p>
            </p:txBody>
          </p:sp>
        </p:grpSp>
        <p:sp>
          <p:nvSpPr>
            <p:cNvPr id="7239" name="Oval 71"/>
            <p:cNvSpPr>
              <a:spLocks noChangeArrowheads="1"/>
            </p:cNvSpPr>
            <p:nvPr/>
          </p:nvSpPr>
          <p:spPr bwMode="auto">
            <a:xfrm rot="-2591443">
              <a:off x="1986" y="845"/>
              <a:ext cx="25" cy="14"/>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7240" name="Oval 72"/>
            <p:cNvSpPr>
              <a:spLocks noChangeArrowheads="1"/>
            </p:cNvSpPr>
            <p:nvPr/>
          </p:nvSpPr>
          <p:spPr bwMode="auto">
            <a:xfrm rot="-2591443">
              <a:off x="2008" y="871"/>
              <a:ext cx="62" cy="29"/>
            </a:xfrm>
            <a:prstGeom prst="ellipse">
              <a:avLst/>
            </a:prstGeom>
            <a:solidFill>
              <a:schemeClr val="folHlink"/>
            </a:solidFill>
            <a:ln w="9525">
              <a:solidFill>
                <a:schemeClr val="tx1"/>
              </a:solidFill>
              <a:round/>
              <a:headEnd/>
              <a:tailEnd/>
            </a:ln>
            <a:effectLst/>
          </p:spPr>
          <p:txBody>
            <a:bodyPr wrap="none" anchor="ctr"/>
            <a:lstStyle/>
            <a:p>
              <a:pPr algn="ctr"/>
              <a:endParaRPr lang="en-US" i="0">
                <a:solidFill>
                  <a:srgbClr val="66CCFF"/>
                </a:solidFill>
              </a:endParaRPr>
            </a:p>
          </p:txBody>
        </p:sp>
      </p:grpSp>
      <p:grpSp>
        <p:nvGrpSpPr>
          <p:cNvPr id="15" name="Group 73"/>
          <p:cNvGrpSpPr>
            <a:grpSpLocks/>
          </p:cNvGrpSpPr>
          <p:nvPr/>
        </p:nvGrpSpPr>
        <p:grpSpPr bwMode="auto">
          <a:xfrm>
            <a:off x="152400" y="4800600"/>
            <a:ext cx="7327900" cy="1787525"/>
            <a:chOff x="288" y="2736"/>
            <a:chExt cx="4616" cy="1126"/>
          </a:xfrm>
        </p:grpSpPr>
        <p:sp>
          <p:nvSpPr>
            <p:cNvPr id="7242" name="Text Box 74"/>
            <p:cNvSpPr txBox="1">
              <a:spLocks noChangeArrowheads="1"/>
            </p:cNvSpPr>
            <p:nvPr/>
          </p:nvSpPr>
          <p:spPr bwMode="auto">
            <a:xfrm>
              <a:off x="288" y="2736"/>
              <a:ext cx="4616" cy="442"/>
            </a:xfrm>
            <a:prstGeom prst="rect">
              <a:avLst/>
            </a:prstGeom>
            <a:noFill/>
            <a:ln w="9525">
              <a:noFill/>
              <a:miter lim="800000"/>
              <a:headEnd/>
              <a:tailEnd/>
            </a:ln>
            <a:effectLst/>
          </p:spPr>
          <p:txBody>
            <a:bodyPr wrap="none">
              <a:spAutoFit/>
            </a:bodyPr>
            <a:lstStyle/>
            <a:p>
              <a:r>
                <a:rPr lang="en-US" sz="4000" b="1" i="0" u="sng">
                  <a:solidFill>
                    <a:srgbClr val="33CCFF"/>
                  </a:solidFill>
                  <a:latin typeface="Times New Roman" pitchFamily="18" charset="0"/>
                </a:rPr>
                <a:t>N cycling and sediment microbes</a:t>
              </a:r>
            </a:p>
          </p:txBody>
        </p:sp>
        <p:sp>
          <p:nvSpPr>
            <p:cNvPr id="7243" name="Text Box 75"/>
            <p:cNvSpPr txBox="1">
              <a:spLocks noChangeArrowheads="1"/>
            </p:cNvSpPr>
            <p:nvPr/>
          </p:nvSpPr>
          <p:spPr bwMode="auto">
            <a:xfrm>
              <a:off x="1142" y="3420"/>
              <a:ext cx="640" cy="365"/>
            </a:xfrm>
            <a:prstGeom prst="rect">
              <a:avLst/>
            </a:prstGeom>
            <a:noFill/>
            <a:ln w="9525">
              <a:noFill/>
              <a:miter lim="800000"/>
              <a:headEnd/>
              <a:tailEnd/>
            </a:ln>
            <a:effectLst/>
          </p:spPr>
          <p:txBody>
            <a:bodyPr wrap="none">
              <a:spAutoFit/>
            </a:bodyPr>
            <a:lstStyle/>
            <a:p>
              <a:r>
                <a:rPr lang="en-US" sz="3200" b="1" i="0">
                  <a:solidFill>
                    <a:srgbClr val="66CCFF"/>
                  </a:solidFill>
                  <a:latin typeface="Times New Roman" pitchFamily="18" charset="0"/>
                </a:rPr>
                <a:t>NO</a:t>
              </a:r>
              <a:r>
                <a:rPr lang="en-US" sz="3200" b="1" i="0" baseline="-25000">
                  <a:solidFill>
                    <a:srgbClr val="66CCFF"/>
                  </a:solidFill>
                  <a:latin typeface="Times New Roman" pitchFamily="18" charset="0"/>
                </a:rPr>
                <a:t>3</a:t>
              </a:r>
              <a:r>
                <a:rPr lang="en-US" sz="3200" b="1" i="0" baseline="30000">
                  <a:solidFill>
                    <a:srgbClr val="66CCFF"/>
                  </a:solidFill>
                  <a:latin typeface="Times New Roman" pitchFamily="18" charset="0"/>
                </a:rPr>
                <a:t>-</a:t>
              </a:r>
            </a:p>
          </p:txBody>
        </p:sp>
        <p:sp>
          <p:nvSpPr>
            <p:cNvPr id="7244" name="Line 76"/>
            <p:cNvSpPr>
              <a:spLocks noChangeShapeType="1"/>
            </p:cNvSpPr>
            <p:nvPr/>
          </p:nvSpPr>
          <p:spPr bwMode="auto">
            <a:xfrm>
              <a:off x="1872" y="3600"/>
              <a:ext cx="1104" cy="0"/>
            </a:xfrm>
            <a:prstGeom prst="line">
              <a:avLst/>
            </a:prstGeom>
            <a:noFill/>
            <a:ln w="57150">
              <a:solidFill>
                <a:srgbClr val="66CCFF"/>
              </a:solidFill>
              <a:round/>
              <a:headEnd/>
              <a:tailEnd type="triangle" w="med" len="med"/>
            </a:ln>
            <a:effectLst/>
          </p:spPr>
          <p:txBody>
            <a:bodyPr/>
            <a:lstStyle/>
            <a:p>
              <a:endParaRPr lang="en-US"/>
            </a:p>
          </p:txBody>
        </p:sp>
        <p:sp>
          <p:nvSpPr>
            <p:cNvPr id="7245" name="Text Box 77"/>
            <p:cNvSpPr txBox="1">
              <a:spLocks noChangeArrowheads="1"/>
            </p:cNvSpPr>
            <p:nvPr/>
          </p:nvSpPr>
          <p:spPr bwMode="auto">
            <a:xfrm>
              <a:off x="3024" y="3408"/>
              <a:ext cx="680" cy="365"/>
            </a:xfrm>
            <a:prstGeom prst="rect">
              <a:avLst/>
            </a:prstGeom>
            <a:noFill/>
            <a:ln w="9525">
              <a:noFill/>
              <a:miter lim="800000"/>
              <a:headEnd/>
              <a:tailEnd/>
            </a:ln>
            <a:effectLst/>
          </p:spPr>
          <p:txBody>
            <a:bodyPr wrap="none">
              <a:spAutoFit/>
            </a:bodyPr>
            <a:lstStyle/>
            <a:p>
              <a:r>
                <a:rPr lang="en-US" sz="3200" b="1" i="0">
                  <a:solidFill>
                    <a:srgbClr val="66CCFF"/>
                  </a:solidFill>
                  <a:latin typeface="Times New Roman" pitchFamily="18" charset="0"/>
                </a:rPr>
                <a:t>NH</a:t>
              </a:r>
              <a:r>
                <a:rPr lang="en-US" sz="3200" b="1" i="0" baseline="-25000">
                  <a:solidFill>
                    <a:srgbClr val="66CCFF"/>
                  </a:solidFill>
                  <a:latin typeface="Times New Roman" pitchFamily="18" charset="0"/>
                </a:rPr>
                <a:t>4</a:t>
              </a:r>
              <a:r>
                <a:rPr lang="en-US" sz="3200" b="1" i="0" baseline="30000">
                  <a:solidFill>
                    <a:srgbClr val="66CCFF"/>
                  </a:solidFill>
                  <a:latin typeface="Times New Roman" pitchFamily="18" charset="0"/>
                </a:rPr>
                <a:t>+</a:t>
              </a:r>
            </a:p>
          </p:txBody>
        </p:sp>
        <p:sp>
          <p:nvSpPr>
            <p:cNvPr id="7246" name="Text Box 78"/>
            <p:cNvSpPr txBox="1">
              <a:spLocks noChangeArrowheads="1"/>
            </p:cNvSpPr>
            <p:nvPr/>
          </p:nvSpPr>
          <p:spPr bwMode="auto">
            <a:xfrm>
              <a:off x="1862" y="3191"/>
              <a:ext cx="1036" cy="404"/>
            </a:xfrm>
            <a:prstGeom prst="rect">
              <a:avLst/>
            </a:prstGeom>
            <a:noFill/>
            <a:ln w="9525">
              <a:noFill/>
              <a:miter lim="800000"/>
              <a:headEnd/>
              <a:tailEnd/>
            </a:ln>
            <a:effectLst/>
          </p:spPr>
          <p:txBody>
            <a:bodyPr wrap="none">
              <a:spAutoFit/>
            </a:bodyPr>
            <a:lstStyle/>
            <a:p>
              <a:r>
                <a:rPr lang="en-US" b="1" i="0">
                  <a:solidFill>
                    <a:srgbClr val="66CCFF"/>
                  </a:solidFill>
                </a:rPr>
                <a:t>Ammonifying</a:t>
              </a:r>
            </a:p>
            <a:p>
              <a:r>
                <a:rPr lang="en-US" b="1" i="0">
                  <a:solidFill>
                    <a:srgbClr val="66CCFF"/>
                  </a:solidFill>
                </a:rPr>
                <a:t>bacteria</a:t>
              </a:r>
            </a:p>
          </p:txBody>
        </p:sp>
        <p:grpSp>
          <p:nvGrpSpPr>
            <p:cNvPr id="16" name="Group 79"/>
            <p:cNvGrpSpPr>
              <a:grpSpLocks/>
            </p:cNvGrpSpPr>
            <p:nvPr/>
          </p:nvGrpSpPr>
          <p:grpSpPr bwMode="auto">
            <a:xfrm rot="-2591443">
              <a:off x="2208" y="3744"/>
              <a:ext cx="263" cy="118"/>
              <a:chOff x="720" y="3600"/>
              <a:chExt cx="1014" cy="384"/>
            </a:xfrm>
          </p:grpSpPr>
          <p:grpSp>
            <p:nvGrpSpPr>
              <p:cNvPr id="17" name="Group 80"/>
              <p:cNvGrpSpPr>
                <a:grpSpLocks/>
              </p:cNvGrpSpPr>
              <p:nvPr/>
            </p:nvGrpSpPr>
            <p:grpSpPr bwMode="auto">
              <a:xfrm>
                <a:off x="720" y="3600"/>
                <a:ext cx="1014" cy="384"/>
                <a:chOff x="954" y="3648"/>
                <a:chExt cx="1014" cy="384"/>
              </a:xfrm>
            </p:grpSpPr>
            <p:sp>
              <p:nvSpPr>
                <p:cNvPr id="7249" name="Oval 81"/>
                <p:cNvSpPr>
                  <a:spLocks noChangeArrowheads="1"/>
                </p:cNvSpPr>
                <p:nvPr/>
              </p:nvSpPr>
              <p:spPr bwMode="auto">
                <a:xfrm>
                  <a:off x="1296" y="3648"/>
                  <a:ext cx="672" cy="384"/>
                </a:xfrm>
                <a:prstGeom prst="ellipse">
                  <a:avLst/>
                </a:prstGeom>
                <a:solidFill>
                  <a:srgbClr val="66CCFF"/>
                </a:solidFill>
                <a:ln w="9525">
                  <a:solidFill>
                    <a:schemeClr val="tx1"/>
                  </a:solidFill>
                  <a:round/>
                  <a:headEnd/>
                  <a:tailEnd/>
                </a:ln>
                <a:effectLst/>
              </p:spPr>
              <p:txBody>
                <a:bodyPr wrap="none" anchor="ctr"/>
                <a:lstStyle/>
                <a:p>
                  <a:endParaRPr lang="en-US"/>
                </a:p>
              </p:txBody>
            </p:sp>
            <p:sp>
              <p:nvSpPr>
                <p:cNvPr id="7250" name="Freeform 82"/>
                <p:cNvSpPr>
                  <a:spLocks/>
                </p:cNvSpPr>
                <p:nvPr/>
              </p:nvSpPr>
              <p:spPr bwMode="auto">
                <a:xfrm rot="750438">
                  <a:off x="954" y="3702"/>
                  <a:ext cx="336" cy="227"/>
                </a:xfrm>
                <a:custGeom>
                  <a:avLst/>
                  <a:gdLst/>
                  <a:ahLst/>
                  <a:cxnLst>
                    <a:cxn ang="0">
                      <a:pos x="362" y="129"/>
                    </a:cxn>
                    <a:cxn ang="0">
                      <a:pos x="334" y="139"/>
                    </a:cxn>
                    <a:cxn ang="0">
                      <a:pos x="288" y="167"/>
                    </a:cxn>
                    <a:cxn ang="0">
                      <a:pos x="213" y="185"/>
                    </a:cxn>
                    <a:cxn ang="0">
                      <a:pos x="185" y="176"/>
                    </a:cxn>
                    <a:cxn ang="0">
                      <a:pos x="148" y="120"/>
                    </a:cxn>
                    <a:cxn ang="0">
                      <a:pos x="232" y="92"/>
                    </a:cxn>
                    <a:cxn ang="0">
                      <a:pos x="204" y="232"/>
                    </a:cxn>
                    <a:cxn ang="0">
                      <a:pos x="46" y="194"/>
                    </a:cxn>
                    <a:cxn ang="0">
                      <a:pos x="65" y="111"/>
                    </a:cxn>
                    <a:cxn ang="0">
                      <a:pos x="55" y="260"/>
                    </a:cxn>
                    <a:cxn ang="0">
                      <a:pos x="0" y="278"/>
                    </a:cxn>
                  </a:cxnLst>
                  <a:rect l="0" t="0" r="r" b="b"/>
                  <a:pathLst>
                    <a:path w="362" h="278">
                      <a:moveTo>
                        <a:pt x="362" y="129"/>
                      </a:moveTo>
                      <a:cubicBezTo>
                        <a:pt x="353" y="132"/>
                        <a:pt x="343" y="134"/>
                        <a:pt x="334" y="139"/>
                      </a:cubicBezTo>
                      <a:cubicBezTo>
                        <a:pt x="318" y="147"/>
                        <a:pt x="305" y="161"/>
                        <a:pt x="288" y="167"/>
                      </a:cubicBezTo>
                      <a:cubicBezTo>
                        <a:pt x="264" y="176"/>
                        <a:pt x="213" y="185"/>
                        <a:pt x="213" y="185"/>
                      </a:cubicBezTo>
                      <a:cubicBezTo>
                        <a:pt x="204" y="182"/>
                        <a:pt x="192" y="183"/>
                        <a:pt x="185" y="176"/>
                      </a:cubicBezTo>
                      <a:cubicBezTo>
                        <a:pt x="169" y="160"/>
                        <a:pt x="148" y="120"/>
                        <a:pt x="148" y="120"/>
                      </a:cubicBezTo>
                      <a:cubicBezTo>
                        <a:pt x="153" y="101"/>
                        <a:pt x="167" y="0"/>
                        <a:pt x="232" y="92"/>
                      </a:cubicBezTo>
                      <a:cubicBezTo>
                        <a:pt x="251" y="119"/>
                        <a:pt x="215" y="199"/>
                        <a:pt x="204" y="232"/>
                      </a:cubicBezTo>
                      <a:cubicBezTo>
                        <a:pt x="147" y="224"/>
                        <a:pt x="99" y="213"/>
                        <a:pt x="46" y="194"/>
                      </a:cubicBezTo>
                      <a:cubicBezTo>
                        <a:pt x="19" y="154"/>
                        <a:pt x="11" y="128"/>
                        <a:pt x="65" y="111"/>
                      </a:cubicBezTo>
                      <a:cubicBezTo>
                        <a:pt x="145" y="137"/>
                        <a:pt x="85" y="216"/>
                        <a:pt x="55" y="260"/>
                      </a:cubicBezTo>
                      <a:cubicBezTo>
                        <a:pt x="44" y="276"/>
                        <a:pt x="0" y="278"/>
                        <a:pt x="0" y="278"/>
                      </a:cubicBezTo>
                    </a:path>
                  </a:pathLst>
                </a:custGeom>
                <a:solidFill>
                  <a:schemeClr val="folHlink"/>
                </a:solidFill>
                <a:ln w="9525">
                  <a:solidFill>
                    <a:schemeClr val="tx1"/>
                  </a:solidFill>
                  <a:round/>
                  <a:headEnd/>
                  <a:tailEnd/>
                </a:ln>
                <a:effectLst/>
              </p:spPr>
              <p:txBody>
                <a:bodyPr/>
                <a:lstStyle/>
                <a:p>
                  <a:endParaRPr lang="en-US"/>
                </a:p>
              </p:txBody>
            </p:sp>
          </p:grpSp>
          <p:sp>
            <p:nvSpPr>
              <p:cNvPr id="7251" name="Oval 83"/>
              <p:cNvSpPr>
                <a:spLocks noChangeArrowheads="1"/>
              </p:cNvSpPr>
              <p:nvPr/>
            </p:nvSpPr>
            <p:spPr bwMode="auto">
              <a:xfrm>
                <a:off x="1488" y="3696"/>
                <a:ext cx="96" cy="48"/>
              </a:xfrm>
              <a:prstGeom prst="ellipse">
                <a:avLst/>
              </a:prstGeom>
              <a:solidFill>
                <a:srgbClr val="66CCFF"/>
              </a:solidFill>
              <a:ln w="9525">
                <a:solidFill>
                  <a:schemeClr val="tx1"/>
                </a:solidFill>
                <a:round/>
                <a:headEnd/>
                <a:tailEnd/>
              </a:ln>
              <a:effectLst/>
            </p:spPr>
            <p:txBody>
              <a:bodyPr wrap="none" anchor="ctr"/>
              <a:lstStyle/>
              <a:p>
                <a:endParaRPr lang="en-US"/>
              </a:p>
            </p:txBody>
          </p:sp>
          <p:sp>
            <p:nvSpPr>
              <p:cNvPr id="7252" name="Oval 84"/>
              <p:cNvSpPr>
                <a:spLocks noChangeArrowheads="1"/>
              </p:cNvSpPr>
              <p:nvPr/>
            </p:nvSpPr>
            <p:spPr bwMode="auto">
              <a:xfrm>
                <a:off x="1440" y="3840"/>
                <a:ext cx="240" cy="96"/>
              </a:xfrm>
              <a:prstGeom prst="ellipse">
                <a:avLst/>
              </a:prstGeom>
              <a:solidFill>
                <a:schemeClr val="folHlink"/>
              </a:solidFill>
              <a:ln w="9525">
                <a:solidFill>
                  <a:schemeClr val="tx1"/>
                </a:solidFill>
                <a:round/>
                <a:headEnd/>
                <a:tailEnd/>
              </a:ln>
              <a:effectLst/>
            </p:spPr>
            <p:txBody>
              <a:bodyPr wrap="none" anchor="ctr"/>
              <a:lstStyle/>
              <a:p>
                <a:pPr algn="ctr"/>
                <a:endParaRPr lang="en-US" i="0">
                  <a:solidFill>
                    <a:srgbClr val="66CCFF"/>
                  </a:solidFill>
                </a:endParaRPr>
              </a:p>
            </p:txBody>
          </p:sp>
        </p:grpSp>
      </p:grpSp>
      <p:sp>
        <p:nvSpPr>
          <p:cNvPr id="7253" name="Text Box 85"/>
          <p:cNvSpPr txBox="1">
            <a:spLocks noChangeArrowheads="1"/>
          </p:cNvSpPr>
          <p:nvPr/>
        </p:nvSpPr>
        <p:spPr bwMode="auto">
          <a:xfrm>
            <a:off x="304800" y="58738"/>
            <a:ext cx="8534400" cy="1190625"/>
          </a:xfrm>
          <a:prstGeom prst="rect">
            <a:avLst/>
          </a:prstGeom>
          <a:noFill/>
          <a:ln w="9525">
            <a:noFill/>
            <a:miter lim="800000"/>
            <a:headEnd/>
            <a:tailEnd/>
          </a:ln>
          <a:effectLst/>
        </p:spPr>
        <p:txBody>
          <a:bodyPr>
            <a:spAutoFit/>
          </a:bodyPr>
          <a:lstStyle/>
          <a:p>
            <a:pPr algn="ctr"/>
            <a:r>
              <a:rPr lang="en-US" sz="3600" b="1" i="0">
                <a:latin typeface="Times New Roman" pitchFamily="18" charset="0"/>
              </a:rPr>
              <a:t>Linking nutrient cycling and redox chemistry in fresh water lakes</a:t>
            </a:r>
          </a:p>
        </p:txBody>
      </p:sp>
      <p:sp>
        <p:nvSpPr>
          <p:cNvPr id="7254" name="Line 86"/>
          <p:cNvSpPr>
            <a:spLocks noChangeShapeType="1"/>
          </p:cNvSpPr>
          <p:nvPr/>
        </p:nvSpPr>
        <p:spPr bwMode="auto">
          <a:xfrm>
            <a:off x="5638800" y="3886200"/>
            <a:ext cx="457200" cy="0"/>
          </a:xfrm>
          <a:prstGeom prst="line">
            <a:avLst/>
          </a:prstGeom>
          <a:noFill/>
          <a:ln w="76200">
            <a:solidFill>
              <a:srgbClr val="FFFF66"/>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X-Ray Fluorescence Spectroscopy (XRF)</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X-ray Diffraction (XRD)</a:t>
            </a:r>
            <a:endParaRPr lang="en-US" dirty="0"/>
          </a:p>
        </p:txBody>
      </p:sp>
      <p:pic>
        <p:nvPicPr>
          <p:cNvPr id="4" name="Picture 2"/>
          <p:cNvPicPr>
            <a:picLocks noChangeAspect="1" noChangeArrowheads="1"/>
          </p:cNvPicPr>
          <p:nvPr/>
        </p:nvPicPr>
        <p:blipFill>
          <a:blip r:embed="rId2" cstate="print"/>
          <a:srcRect t="10875"/>
          <a:stretch>
            <a:fillRect/>
          </a:stretch>
        </p:blipFill>
        <p:spPr bwMode="auto">
          <a:xfrm>
            <a:off x="1752600" y="2209800"/>
            <a:ext cx="5238750" cy="3200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lstStyle/>
          <a:p>
            <a:r>
              <a:rPr lang="en-US" dirty="0" smtClean="0"/>
              <a:t>Extractions</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Using selected acids, bases, organics, </a:t>
            </a:r>
            <a:r>
              <a:rPr lang="en-US" dirty="0" err="1" smtClean="0"/>
              <a:t>chelators</a:t>
            </a:r>
            <a:r>
              <a:rPr lang="en-US" dirty="0" smtClean="0"/>
              <a:t> to dissolve a subset of minerals</a:t>
            </a:r>
          </a:p>
          <a:p>
            <a:r>
              <a:rPr lang="en-US" dirty="0" smtClean="0"/>
              <a:t>Many possibilities for this</a:t>
            </a:r>
          </a:p>
          <a:p>
            <a:r>
              <a:rPr lang="en-US" dirty="0" smtClean="0"/>
              <a:t>We will look at 2 used to investigate Fe, </a:t>
            </a:r>
            <a:r>
              <a:rPr lang="en-US" dirty="0" err="1" smtClean="0"/>
              <a:t>Mn</a:t>
            </a:r>
            <a:r>
              <a:rPr lang="en-US" dirty="0" smtClean="0"/>
              <a:t>, P:</a:t>
            </a:r>
          </a:p>
          <a:p>
            <a:pPr lvl="1"/>
            <a:r>
              <a:rPr lang="en-US" dirty="0" smtClean="0"/>
              <a:t>Aqua </a:t>
            </a:r>
            <a:r>
              <a:rPr lang="en-US" dirty="0" err="1" smtClean="0"/>
              <a:t>Regia</a:t>
            </a:r>
            <a:r>
              <a:rPr lang="en-US" dirty="0" smtClean="0"/>
              <a:t> – Combination of Nitric Acid and Hydrochloric acid, heated to just below boiling – dissolved most stuff (but not all!!)</a:t>
            </a:r>
          </a:p>
          <a:p>
            <a:pPr lvl="1"/>
            <a:r>
              <a:rPr lang="en-US" dirty="0" smtClean="0"/>
              <a:t>Ascorbic Acid extraction – Combination of ascorbic acid and bicarbonate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1024</Words>
  <Application>Microsoft Office PowerPoint</Application>
  <PresentationFormat>On-screen Show (4:3)</PresentationFormat>
  <Paragraphs>132</Paragraphs>
  <Slides>13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Equation 3.0</vt:lpstr>
      <vt:lpstr>Mineral dissolution/precipitation</vt:lpstr>
      <vt:lpstr>INCONGRUENT DISSOLUTION</vt:lpstr>
      <vt:lpstr>ACTIVITY DIAGRAMS: THE  K2O-Al2O3-SiO2-H2O SYSTEM</vt:lpstr>
      <vt:lpstr>Slide 4</vt:lpstr>
      <vt:lpstr>Slide 5</vt:lpstr>
      <vt:lpstr>Slide 6</vt:lpstr>
      <vt:lpstr>P cycling and sediment microbes</vt:lpstr>
      <vt:lpstr>Solid State Analysis</vt:lpstr>
      <vt:lpstr>Extractions</vt:lpstr>
      <vt:lpstr>FeOOH/MnOOH in sediments</vt:lpstr>
      <vt:lpstr>Where is the Phosphorus?</vt:lpstr>
      <vt:lpstr>Slide 12</vt:lpstr>
      <vt:lpstr>Slide 13</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dissolution/precipitation</dc:title>
  <dc:creator>Greg Druschel</dc:creator>
  <cp:lastModifiedBy>Greg Druschel</cp:lastModifiedBy>
  <cp:revision>1</cp:revision>
  <dcterms:created xsi:type="dcterms:W3CDTF">2011-10-08T17:57:37Z</dcterms:created>
  <dcterms:modified xsi:type="dcterms:W3CDTF">2011-10-09T20:12:43Z</dcterms:modified>
</cp:coreProperties>
</file>