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Default Extension="bin" ContentType="application/vnd.openxmlformats-officedocument.oleObject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326" r:id="rId2"/>
    <p:sldId id="333" r:id="rId3"/>
    <p:sldId id="334" r:id="rId4"/>
    <p:sldId id="335" r:id="rId5"/>
    <p:sldId id="308" r:id="rId6"/>
    <p:sldId id="321" r:id="rId7"/>
    <p:sldId id="324" r:id="rId8"/>
    <p:sldId id="325" r:id="rId9"/>
    <p:sldId id="322" r:id="rId10"/>
    <p:sldId id="323" r:id="rId11"/>
    <p:sldId id="303" r:id="rId12"/>
    <p:sldId id="332" r:id="rId13"/>
    <p:sldId id="304" r:id="rId14"/>
    <p:sldId id="305" r:id="rId15"/>
    <p:sldId id="306" r:id="rId16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FFCC"/>
    <a:srgbClr val="FF00FF"/>
    <a:srgbClr val="66FF33"/>
    <a:srgbClr val="FFFF00"/>
    <a:srgbClr val="FF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9358" autoAdjust="0"/>
  </p:normalViewPr>
  <p:slideViewPr>
    <p:cSldViewPr>
      <p:cViewPr varScale="1">
        <p:scale>
          <a:sx n="68" d="100"/>
          <a:sy n="68" d="100"/>
        </p:scale>
        <p:origin x="-37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image" Target="../media/image7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i="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i="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53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24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024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i="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i="0" smtClean="0"/>
            </a:lvl1pPr>
          </a:lstStyle>
          <a:p>
            <a:pPr>
              <a:defRPr/>
            </a:pPr>
            <a:fld id="{BEE22802-4BA7-4C7D-BB8B-EB5AC685992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Standard</a:t>
            </a:r>
            <a:r>
              <a:rPr lang="en-US" baseline="0" dirty="0" smtClean="0"/>
              <a:t> error is the way to estimate standard deviation – not to get into it too much, but they are the same of the estimator is unbiased….    The diagram above is the standard error of the mean…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EE22802-4BA7-4C7D-BB8B-EB5AC685992A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EE22802-4BA7-4C7D-BB8B-EB5AC685992A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457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smtClean="0"/>
              <a:t>Graphical example – draw a curve with 2 variables – taking 2 points in x-y (x0,y0 and x1,y1) that are VERY close describe the slpoe</a:t>
            </a:r>
          </a:p>
        </p:txBody>
      </p:sp>
      <p:sp>
        <p:nvSpPr>
          <p:cNvPr id="2458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F247A36-12AE-4BFD-AC8E-86842875F000}" type="slidenum">
              <a:rPr lang="en-US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560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smtClean="0"/>
              <a:t>Heat exchange </a:t>
            </a:r>
            <a:r>
              <a:rPr lang="en-US" smtClean="0">
                <a:sym typeface="Wingdings" pitchFamily="2" charset="2"/>
              </a:rPr>
              <a:t> q, heat, moves as a function of the material’s conductivity (k) and the temperature gradient.  As heat is transferred to the vessel, the gradient is less and the heat transfer is less  Until the heat transfer slows to a point where the rate of change is zero (EQUILIBRIUM!! Yeah!!!)</a:t>
            </a:r>
            <a:endParaRPr lang="en-US" smtClean="0"/>
          </a:p>
        </p:txBody>
      </p:sp>
      <p:sp>
        <p:nvSpPr>
          <p:cNvPr id="2560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5B522CF-3676-48CC-A2FB-9156D88C1613}" type="slidenum">
              <a:rPr lang="en-US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662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smtClean="0"/>
              <a:t>Partial differential at any one point (the derivative) would be a plane tangent to the curved surface…</a:t>
            </a:r>
          </a:p>
        </p:txBody>
      </p:sp>
      <p:sp>
        <p:nvSpPr>
          <p:cNvPr id="2662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EC36029-CBF6-4020-8C28-594C2E3441C5}" type="slidenum">
              <a:rPr lang="en-US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FBFB4E-0094-4AFC-86B1-CC8F9847F35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C7FB36-A9ED-4E1A-B66A-9A8884CEB80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453939-471F-48D8-A915-6CA25707CA9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7092E8-3FF2-436C-B38F-1905095BFC0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3F9C29-C3DE-4E0E-96E4-9166AD98835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D412E8-AB71-4F29-9B53-5BB1873304A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67C5F0-F62F-4768-8EAC-4EFC4F1727F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301A26-EB8A-4D76-8F95-313C6F063BA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E9203A-19B0-4565-8406-249918C7C66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0F0146-8347-4289-ABCA-17641F3A074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87E14E-294B-48DE-8807-6A38BC300EE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84C5F7-9A75-4A63-8915-84503F58492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i="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i="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i="0" smtClean="0"/>
            </a:lvl1pPr>
          </a:lstStyle>
          <a:p>
            <a:pPr>
              <a:defRPr/>
            </a:pPr>
            <a:fld id="{049085E1-F608-41F2-9394-72BCF7398BB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2.vml"/><Relationship Id="rId4" Type="http://schemas.openxmlformats.org/officeDocument/2006/relationships/oleObject" Target="../embeddings/oleObject2.bin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4.bin"/><Relationship Id="rId5" Type="http://schemas.openxmlformats.org/officeDocument/2006/relationships/image" Target="../media/image9.png"/><Relationship Id="rId4" Type="http://schemas.openxmlformats.org/officeDocument/2006/relationships/oleObject" Target="../embeddings/oleObject3.bin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4.v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5.vml"/><Relationship Id="rId5" Type="http://schemas.openxmlformats.org/officeDocument/2006/relationships/image" Target="../media/image12.jpeg"/><Relationship Id="rId4" Type="http://schemas.openxmlformats.org/officeDocument/2006/relationships/oleObject" Target="../embeddings/oleObject6.bin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oleObject1.bin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Line Fitting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382000" cy="30480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mtClean="0"/>
              <a:t>Line fitting is key to investigating experimental data and calibrating instruments for analysis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Common assessment of how well a line ‘fits’ is the R</a:t>
            </a:r>
            <a:r>
              <a:rPr lang="en-US" baseline="30000" smtClean="0"/>
              <a:t>2</a:t>
            </a:r>
            <a:r>
              <a:rPr lang="en-US" smtClean="0"/>
              <a:t> value – 1 is perfect, 0 is no correlation</a:t>
            </a:r>
          </a:p>
        </p:txBody>
      </p:sp>
      <p:pic>
        <p:nvPicPr>
          <p:cNvPr id="21508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4600" y="4181475"/>
            <a:ext cx="4229100" cy="2676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Logarithmic transforms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Log xy = log x + log y</a:t>
            </a:r>
          </a:p>
          <a:p>
            <a:pPr eaLnBrk="1" hangingPunct="1"/>
            <a:r>
              <a:rPr lang="en-US" smtClean="0"/>
              <a:t>Log x/y = log x – log y</a:t>
            </a:r>
          </a:p>
          <a:p>
            <a:pPr eaLnBrk="1" hangingPunct="1"/>
            <a:r>
              <a:rPr lang="en-US" smtClean="0"/>
              <a:t>Log x</a:t>
            </a:r>
            <a:r>
              <a:rPr lang="en-US" baseline="30000" smtClean="0"/>
              <a:t>y</a:t>
            </a:r>
            <a:r>
              <a:rPr lang="en-US" smtClean="0"/>
              <a:t> = y log x</a:t>
            </a:r>
          </a:p>
          <a:p>
            <a:pPr eaLnBrk="1" hangingPunct="1"/>
            <a:r>
              <a:rPr lang="en-US" smtClean="0"/>
              <a:t>Log x</a:t>
            </a:r>
            <a:r>
              <a:rPr lang="en-US" baseline="30000" smtClean="0"/>
              <a:t>1/y</a:t>
            </a:r>
            <a:r>
              <a:rPr lang="en-US" smtClean="0"/>
              <a:t> = (1/y) log x</a:t>
            </a:r>
          </a:p>
          <a:p>
            <a:pPr eaLnBrk="1" hangingPunct="1"/>
            <a:endParaRPr lang="en-US" smtClean="0"/>
          </a:p>
        </p:txBody>
      </p:sp>
      <p:sp>
        <p:nvSpPr>
          <p:cNvPr id="20484" name="Text Box 4"/>
          <p:cNvSpPr txBox="1">
            <a:spLocks noChangeArrowheads="1"/>
          </p:cNvSpPr>
          <p:nvPr/>
        </p:nvSpPr>
        <p:spPr bwMode="auto">
          <a:xfrm rot="-2030853">
            <a:off x="5410200" y="2667000"/>
            <a:ext cx="29019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i="0"/>
              <a:t>ln transforms are the same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/>
          <a:lstStyle/>
          <a:p>
            <a:pPr eaLnBrk="1" hangingPunct="1"/>
            <a:r>
              <a:rPr lang="en-US" smtClean="0"/>
              <a:t>Review of calculus principles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228600" y="1143000"/>
            <a:ext cx="8763000" cy="5715000"/>
          </a:xfrm>
        </p:spPr>
        <p:txBody>
          <a:bodyPr/>
          <a:lstStyle/>
          <a:p>
            <a:pPr eaLnBrk="1" hangingPunct="1"/>
            <a:r>
              <a:rPr lang="en-US" sz="2800" smtClean="0"/>
              <a:t>Process (function) y driving changes in x: y=y(x), the derivative of this is dy/dx (or y’(x)), is the slope of y with x</a:t>
            </a:r>
          </a:p>
          <a:p>
            <a:pPr eaLnBrk="1" hangingPunct="1"/>
            <a:r>
              <a:rPr lang="en-US" sz="2800" smtClean="0"/>
              <a:t>By definition, if y changes an infinitesimally small amount, x will essentially not change: dy/dk=</a:t>
            </a:r>
          </a:p>
          <a:p>
            <a:pPr eaLnBrk="1" hangingPunct="1"/>
            <a:endParaRPr lang="en-US" sz="2800" smtClean="0"/>
          </a:p>
          <a:p>
            <a:pPr eaLnBrk="1" hangingPunct="1"/>
            <a:endParaRPr lang="en-US" sz="2800" smtClean="0"/>
          </a:p>
          <a:p>
            <a:pPr eaLnBrk="1" hangingPunct="1"/>
            <a:r>
              <a:rPr lang="en-US" sz="2800" smtClean="0"/>
              <a:t>This </a:t>
            </a:r>
            <a:r>
              <a:rPr lang="en-US" sz="2800" i="1" smtClean="0"/>
              <a:t>derivative </a:t>
            </a:r>
            <a:r>
              <a:rPr lang="en-US" sz="2800" smtClean="0"/>
              <a:t>describes how the function y(x) changes in response to a variable, at any very small change in points it is analogous to the tangent to the curve at a point – measures rate of change of a function</a:t>
            </a:r>
          </a:p>
        </p:txBody>
      </p:sp>
      <p:graphicFrame>
        <p:nvGraphicFramePr>
          <p:cNvPr id="1026" name="Object 4"/>
          <p:cNvGraphicFramePr>
            <a:graphicFrameLocks noChangeAspect="1"/>
          </p:cNvGraphicFramePr>
          <p:nvPr>
            <p:ph sz="half" idx="2"/>
          </p:nvPr>
        </p:nvGraphicFramePr>
        <p:xfrm>
          <a:off x="2286000" y="3505200"/>
          <a:ext cx="4038600" cy="938212"/>
        </p:xfrm>
        <a:graphic>
          <a:graphicData uri="http://schemas.openxmlformats.org/presentationml/2006/ole">
            <p:oleObj spid="_x0000_s1026" name="Equation" r:id="rId4" imgW="1968480" imgH="4572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90600"/>
          </a:xfrm>
        </p:spPr>
        <p:txBody>
          <a:bodyPr/>
          <a:lstStyle/>
          <a:p>
            <a:pPr eaLnBrk="1" hangingPunct="1"/>
            <a:r>
              <a:rPr lang="en-US" smtClean="0"/>
              <a:t>Differential</a:t>
            </a:r>
          </a:p>
        </p:txBody>
      </p:sp>
      <p:sp>
        <p:nvSpPr>
          <p:cNvPr id="2053" name="Content Placeholder 2"/>
          <p:cNvSpPr>
            <a:spLocks noGrp="1"/>
          </p:cNvSpPr>
          <p:nvPr>
            <p:ph idx="1"/>
          </p:nvPr>
        </p:nvSpPr>
        <p:spPr>
          <a:xfrm>
            <a:off x="304800" y="1371600"/>
            <a:ext cx="8686800" cy="2209800"/>
          </a:xfrm>
        </p:spPr>
        <p:txBody>
          <a:bodyPr/>
          <a:lstStyle/>
          <a:p>
            <a:pPr eaLnBrk="1" hangingPunct="1"/>
            <a:r>
              <a:rPr lang="en-US" smtClean="0"/>
              <a:t>Is a deterministic (quantitative) relation between the rate of change (derivative) and a function that may be continually changing</a:t>
            </a:r>
          </a:p>
          <a:p>
            <a:pPr eaLnBrk="1" hangingPunct="1"/>
            <a:endParaRPr lang="en-US" smtClean="0"/>
          </a:p>
          <a:p>
            <a:pPr eaLnBrk="1" hangingPunct="1">
              <a:buFontTx/>
              <a:buNone/>
            </a:pPr>
            <a:endParaRPr lang="en-US" smtClean="0"/>
          </a:p>
        </p:txBody>
      </p:sp>
      <p:graphicFrame>
        <p:nvGraphicFramePr>
          <p:cNvPr id="2050" name="Object 2"/>
          <p:cNvGraphicFramePr>
            <a:graphicFrameLocks noChangeAspect="1"/>
          </p:cNvGraphicFramePr>
          <p:nvPr/>
        </p:nvGraphicFramePr>
        <p:xfrm>
          <a:off x="3505200" y="3200400"/>
          <a:ext cx="1535113" cy="1035050"/>
        </p:xfrm>
        <a:graphic>
          <a:graphicData uri="http://schemas.openxmlformats.org/presentationml/2006/ole">
            <p:oleObj spid="_x0000_s2050" name="Equation" r:id="rId4" imgW="583920" imgH="393480" progId="Equation.3">
              <p:embed/>
            </p:oleObj>
          </a:graphicData>
        </a:graphic>
      </p:graphicFrame>
      <p:pic>
        <p:nvPicPr>
          <p:cNvPr id="2054" name="Picture 3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33400" y="4229100"/>
            <a:ext cx="2943225" cy="2628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5" name="TextBox 5"/>
          <p:cNvSpPr txBox="1">
            <a:spLocks noChangeArrowheads="1"/>
          </p:cNvSpPr>
          <p:nvPr/>
        </p:nvSpPr>
        <p:spPr bwMode="auto">
          <a:xfrm>
            <a:off x="3810000" y="4724400"/>
            <a:ext cx="4495800" cy="1477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In a simplified version of heat transfer, think about heat (q) flowing from the coffee to the cup – bigger T difference means faster transfer, when the two become equal, the reaction stops</a:t>
            </a:r>
          </a:p>
        </p:txBody>
      </p:sp>
      <p:graphicFrame>
        <p:nvGraphicFramePr>
          <p:cNvPr id="2051" name="Object 4"/>
          <p:cNvGraphicFramePr>
            <a:graphicFrameLocks noChangeAspect="1"/>
          </p:cNvGraphicFramePr>
          <p:nvPr/>
        </p:nvGraphicFramePr>
        <p:xfrm>
          <a:off x="5867400" y="3200400"/>
          <a:ext cx="2103438" cy="1035050"/>
        </p:xfrm>
        <a:graphic>
          <a:graphicData uri="http://schemas.openxmlformats.org/presentationml/2006/ole">
            <p:oleObj spid="_x0000_s2051" name="Equation" r:id="rId6" imgW="799920" imgH="393480" progId="Equation.3">
              <p:embed/>
            </p:oleObj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Partial differentials</a:t>
            </a:r>
          </a:p>
        </p:txBody>
      </p:sp>
      <p:sp>
        <p:nvSpPr>
          <p:cNvPr id="3076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228600" y="1219200"/>
            <a:ext cx="8686800" cy="48768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800" smtClean="0"/>
              <a:t>Most models are a little more complex, reflecting the fact that functions (processes) are often controlled by more than 1 variable</a:t>
            </a:r>
          </a:p>
          <a:p>
            <a:pPr eaLnBrk="1" hangingPunct="1">
              <a:lnSpc>
                <a:spcPct val="90000"/>
              </a:lnSpc>
            </a:pPr>
            <a:endParaRPr lang="en-US" sz="2800" smtClean="0"/>
          </a:p>
          <a:p>
            <a:pPr eaLnBrk="1" hangingPunct="1">
              <a:lnSpc>
                <a:spcPct val="90000"/>
              </a:lnSpc>
            </a:pPr>
            <a:endParaRPr lang="en-US" sz="2800" smtClean="0"/>
          </a:p>
          <a:p>
            <a:pPr eaLnBrk="1" hangingPunct="1">
              <a:lnSpc>
                <a:spcPct val="90000"/>
              </a:lnSpc>
            </a:pPr>
            <a:r>
              <a:rPr lang="en-US" sz="2800" smtClean="0"/>
              <a:t>How fast Fe</a:t>
            </a:r>
            <a:r>
              <a:rPr lang="en-US" sz="2800" baseline="30000" smtClean="0"/>
              <a:t>2+</a:t>
            </a:r>
            <a:r>
              <a:rPr lang="en-US" sz="2800" smtClean="0"/>
              <a:t> oxidizes to Fe</a:t>
            </a:r>
            <a:r>
              <a:rPr lang="en-US" sz="2800" baseline="30000" smtClean="0"/>
              <a:t>3+</a:t>
            </a:r>
            <a:r>
              <a:rPr lang="en-US" sz="2800" smtClean="0"/>
              <a:t> is a process that is affected by temperature, pH, how much O</a:t>
            </a:r>
            <a:r>
              <a:rPr lang="en-US" sz="2800" baseline="-25000" smtClean="0"/>
              <a:t>2</a:t>
            </a:r>
            <a:r>
              <a:rPr lang="en-US" sz="2800" smtClean="0"/>
              <a:t> is around, and how much Fe</a:t>
            </a:r>
            <a:r>
              <a:rPr lang="en-US" sz="2800" baseline="30000" smtClean="0"/>
              <a:t>2+</a:t>
            </a:r>
            <a:r>
              <a:rPr lang="en-US" sz="2800" smtClean="0"/>
              <a:t> is present at any one time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800" smtClean="0"/>
              <a:t>		</a:t>
            </a:r>
            <a:r>
              <a:rPr lang="en-US" sz="2800" smtClean="0">
                <a:solidFill>
                  <a:srgbClr val="FF0000"/>
                </a:solidFill>
              </a:rPr>
              <a:t>what does this function look like, how do we 		figure it out???</a:t>
            </a:r>
          </a:p>
          <a:p>
            <a:pPr eaLnBrk="1" hangingPunct="1">
              <a:lnSpc>
                <a:spcPct val="90000"/>
              </a:lnSpc>
            </a:pPr>
            <a:endParaRPr lang="en-US" sz="2800" smtClean="0">
              <a:solidFill>
                <a:srgbClr val="FF0000"/>
              </a:solidFill>
            </a:endParaRPr>
          </a:p>
        </p:txBody>
      </p:sp>
      <p:graphicFrame>
        <p:nvGraphicFramePr>
          <p:cNvPr id="3074" name="Object 4"/>
          <p:cNvGraphicFramePr>
            <a:graphicFrameLocks noChangeAspect="1"/>
          </p:cNvGraphicFramePr>
          <p:nvPr>
            <p:ph sz="half" idx="2"/>
          </p:nvPr>
        </p:nvGraphicFramePr>
        <p:xfrm>
          <a:off x="2209800" y="2590800"/>
          <a:ext cx="4724400" cy="785813"/>
        </p:xfrm>
        <a:graphic>
          <a:graphicData uri="http://schemas.openxmlformats.org/presentationml/2006/ole">
            <p:oleObj spid="_x0000_s3074" name="Equation" r:id="rId3" imgW="2755800" imgH="4572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228600"/>
            <a:ext cx="8153400" cy="2590800"/>
          </a:xfrm>
        </p:spPr>
        <p:txBody>
          <a:bodyPr/>
          <a:lstStyle/>
          <a:p>
            <a:pPr eaLnBrk="1" hangingPunct="1"/>
            <a:r>
              <a:rPr lang="en-US" sz="2800" smtClean="0"/>
              <a:t>Total differential, dy, describing changes in y affected by changes in all variables (more than one, none held constant)</a:t>
            </a:r>
          </a:p>
          <a:p>
            <a:pPr eaLnBrk="1" hangingPunct="1"/>
            <a:endParaRPr lang="en-US" sz="2800" smtClean="0"/>
          </a:p>
          <a:p>
            <a:pPr eaLnBrk="1" hangingPunct="1"/>
            <a:endParaRPr lang="en-US" sz="2800" smtClean="0"/>
          </a:p>
          <a:p>
            <a:pPr eaLnBrk="1" hangingPunct="1"/>
            <a:endParaRPr lang="en-US" sz="2800" smtClean="0"/>
          </a:p>
        </p:txBody>
      </p:sp>
      <p:graphicFrame>
        <p:nvGraphicFramePr>
          <p:cNvPr id="4098" name="Object 4"/>
          <p:cNvGraphicFramePr>
            <a:graphicFrameLocks noChangeAspect="1"/>
          </p:cNvGraphicFramePr>
          <p:nvPr>
            <p:ph sz="half" idx="2"/>
          </p:nvPr>
        </p:nvGraphicFramePr>
        <p:xfrm>
          <a:off x="1981200" y="1676400"/>
          <a:ext cx="5105400" cy="952500"/>
        </p:xfrm>
        <a:graphic>
          <a:graphicData uri="http://schemas.openxmlformats.org/presentationml/2006/ole">
            <p:oleObj spid="_x0000_s4098" name="Equation" r:id="rId4" imgW="2450880" imgH="457200" progId="Equation.3">
              <p:embed/>
            </p:oleObj>
          </a:graphicData>
        </a:graphic>
      </p:graphicFrame>
      <p:pic>
        <p:nvPicPr>
          <p:cNvPr id="4100" name="Picture 7" descr="Energy diagram001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743200" y="2514600"/>
            <a:ext cx="3616325" cy="396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52400"/>
            <a:ext cx="8229600" cy="868363"/>
          </a:xfrm>
        </p:spPr>
        <p:txBody>
          <a:bodyPr/>
          <a:lstStyle/>
          <a:p>
            <a:pPr eaLnBrk="1" hangingPunct="1"/>
            <a:r>
              <a:rPr lang="en-US" smtClean="0"/>
              <a:t>‘Pictures’ of variable changes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914400"/>
            <a:ext cx="8763000" cy="2667000"/>
          </a:xfrm>
        </p:spPr>
        <p:txBody>
          <a:bodyPr/>
          <a:lstStyle/>
          <a:p>
            <a:pPr eaLnBrk="1" hangingPunct="1"/>
            <a:r>
              <a:rPr lang="en-US" smtClean="0"/>
              <a:t>2 variables that affect a process: 2-axis x-y plot</a:t>
            </a:r>
          </a:p>
          <a:p>
            <a:pPr eaLnBrk="1" hangingPunct="1"/>
            <a:r>
              <a:rPr lang="en-US" smtClean="0"/>
              <a:t>3 variables that affect a process: 3 axis ternary plot (when only 2 variables are independent; know 2, automatically have #3)</a:t>
            </a:r>
          </a:p>
        </p:txBody>
      </p:sp>
      <p:pic>
        <p:nvPicPr>
          <p:cNvPr id="9220" name="Picture 4" descr="feldspar ternary diagram"/>
          <p:cNvPicPr>
            <a:picLocks noChangeAspect="1" noChangeArrowheads="1"/>
          </p:cNvPicPr>
          <p:nvPr/>
        </p:nvPicPr>
        <p:blipFill>
          <a:blip r:embed="rId2" cstate="print"/>
          <a:srcRect l="7747" r="4167"/>
          <a:stretch>
            <a:fillRect/>
          </a:stretch>
        </p:blipFill>
        <p:spPr bwMode="auto">
          <a:xfrm>
            <a:off x="5181600" y="3484563"/>
            <a:ext cx="3962400" cy="3373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9221" name="Group 38"/>
          <p:cNvGrpSpPr>
            <a:grpSpLocks/>
          </p:cNvGrpSpPr>
          <p:nvPr/>
        </p:nvGrpSpPr>
        <p:grpSpPr bwMode="auto">
          <a:xfrm>
            <a:off x="304800" y="3498850"/>
            <a:ext cx="3786188" cy="3478213"/>
            <a:chOff x="2364" y="1086"/>
            <a:chExt cx="3515" cy="3442"/>
          </a:xfrm>
        </p:grpSpPr>
        <p:sp>
          <p:nvSpPr>
            <p:cNvPr id="9222" name="Rectangle 39"/>
            <p:cNvSpPr>
              <a:spLocks noChangeArrowheads="1"/>
            </p:cNvSpPr>
            <p:nvPr/>
          </p:nvSpPr>
          <p:spPr bwMode="auto">
            <a:xfrm>
              <a:off x="2852" y="1243"/>
              <a:ext cx="2734" cy="2450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23" name="Freeform 40"/>
            <p:cNvSpPr>
              <a:spLocks/>
            </p:cNvSpPr>
            <p:nvPr/>
          </p:nvSpPr>
          <p:spPr bwMode="auto">
            <a:xfrm>
              <a:off x="3053" y="2772"/>
              <a:ext cx="2497" cy="913"/>
            </a:xfrm>
            <a:custGeom>
              <a:avLst/>
              <a:gdLst>
                <a:gd name="T0" fmla="*/ 1 w 2287"/>
                <a:gd name="T1" fmla="*/ 913 h 913"/>
                <a:gd name="T2" fmla="*/ 47 w 2287"/>
                <a:gd name="T3" fmla="*/ 766 h 913"/>
                <a:gd name="T4" fmla="*/ 284 w 2287"/>
                <a:gd name="T5" fmla="*/ 346 h 913"/>
                <a:gd name="T6" fmla="*/ 760 w 2287"/>
                <a:gd name="T7" fmla="*/ 126 h 913"/>
                <a:gd name="T8" fmla="*/ 1162 w 2287"/>
                <a:gd name="T9" fmla="*/ 17 h 913"/>
                <a:gd name="T10" fmla="*/ 1500 w 2287"/>
                <a:gd name="T11" fmla="*/ 26 h 913"/>
                <a:gd name="T12" fmla="*/ 1729 w 2287"/>
                <a:gd name="T13" fmla="*/ 44 h 913"/>
                <a:gd name="T14" fmla="*/ 2031 w 2287"/>
                <a:gd name="T15" fmla="*/ 135 h 913"/>
                <a:gd name="T16" fmla="*/ 2149 w 2287"/>
                <a:gd name="T17" fmla="*/ 254 h 913"/>
                <a:gd name="T18" fmla="*/ 2287 w 2287"/>
                <a:gd name="T19" fmla="*/ 913 h 913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2287"/>
                <a:gd name="T31" fmla="*/ 0 h 913"/>
                <a:gd name="T32" fmla="*/ 2287 w 2287"/>
                <a:gd name="T33" fmla="*/ 913 h 913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2287" h="913">
                  <a:moveTo>
                    <a:pt x="1" y="913"/>
                  </a:moveTo>
                  <a:cubicBezTo>
                    <a:pt x="0" y="886"/>
                    <a:pt x="0" y="860"/>
                    <a:pt x="47" y="766"/>
                  </a:cubicBezTo>
                  <a:cubicBezTo>
                    <a:pt x="94" y="672"/>
                    <a:pt x="165" y="453"/>
                    <a:pt x="284" y="346"/>
                  </a:cubicBezTo>
                  <a:cubicBezTo>
                    <a:pt x="403" y="239"/>
                    <a:pt x="614" y="181"/>
                    <a:pt x="760" y="126"/>
                  </a:cubicBezTo>
                  <a:cubicBezTo>
                    <a:pt x="906" y="71"/>
                    <a:pt x="1039" y="34"/>
                    <a:pt x="1162" y="17"/>
                  </a:cubicBezTo>
                  <a:cubicBezTo>
                    <a:pt x="1285" y="0"/>
                    <a:pt x="1406" y="22"/>
                    <a:pt x="1500" y="26"/>
                  </a:cubicBezTo>
                  <a:cubicBezTo>
                    <a:pt x="1594" y="30"/>
                    <a:pt x="1641" y="26"/>
                    <a:pt x="1729" y="44"/>
                  </a:cubicBezTo>
                  <a:cubicBezTo>
                    <a:pt x="1817" y="62"/>
                    <a:pt x="1961" y="100"/>
                    <a:pt x="2031" y="135"/>
                  </a:cubicBezTo>
                  <a:cubicBezTo>
                    <a:pt x="2101" y="170"/>
                    <a:pt x="2106" y="124"/>
                    <a:pt x="2149" y="254"/>
                  </a:cubicBezTo>
                  <a:cubicBezTo>
                    <a:pt x="2192" y="384"/>
                    <a:pt x="2239" y="648"/>
                    <a:pt x="2287" y="913"/>
                  </a:cubicBezTo>
                </a:path>
              </a:pathLst>
            </a:custGeom>
            <a:solidFill>
              <a:srgbClr val="33CCCC"/>
            </a:solidFill>
            <a:ln w="9525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24" name="Freeform 41"/>
            <p:cNvSpPr>
              <a:spLocks/>
            </p:cNvSpPr>
            <p:nvPr/>
          </p:nvSpPr>
          <p:spPr bwMode="auto">
            <a:xfrm>
              <a:off x="2843" y="2935"/>
              <a:ext cx="540" cy="174"/>
            </a:xfrm>
            <a:custGeom>
              <a:avLst/>
              <a:gdLst>
                <a:gd name="T0" fmla="*/ 540 w 540"/>
                <a:gd name="T1" fmla="*/ 174 h 174"/>
                <a:gd name="T2" fmla="*/ 275 w 540"/>
                <a:gd name="T3" fmla="*/ 46 h 174"/>
                <a:gd name="T4" fmla="*/ 0 w 540"/>
                <a:gd name="T5" fmla="*/ 0 h 174"/>
                <a:gd name="T6" fmla="*/ 0 60000 65536"/>
                <a:gd name="T7" fmla="*/ 0 60000 65536"/>
                <a:gd name="T8" fmla="*/ 0 60000 65536"/>
                <a:gd name="T9" fmla="*/ 0 w 540"/>
                <a:gd name="T10" fmla="*/ 0 h 174"/>
                <a:gd name="T11" fmla="*/ 540 w 540"/>
                <a:gd name="T12" fmla="*/ 174 h 17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540" h="174">
                  <a:moveTo>
                    <a:pt x="540" y="174"/>
                  </a:moveTo>
                  <a:cubicBezTo>
                    <a:pt x="452" y="124"/>
                    <a:pt x="365" y="75"/>
                    <a:pt x="275" y="46"/>
                  </a:cubicBezTo>
                  <a:cubicBezTo>
                    <a:pt x="185" y="17"/>
                    <a:pt x="92" y="8"/>
                    <a:pt x="0" y="0"/>
                  </a:cubicBezTo>
                </a:path>
              </a:pathLst>
            </a:custGeom>
            <a:noFill/>
            <a:ln w="9525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25" name="Freeform 42"/>
            <p:cNvSpPr>
              <a:spLocks/>
            </p:cNvSpPr>
            <p:nvPr/>
          </p:nvSpPr>
          <p:spPr bwMode="auto">
            <a:xfrm>
              <a:off x="2834" y="2496"/>
              <a:ext cx="1299" cy="329"/>
            </a:xfrm>
            <a:custGeom>
              <a:avLst/>
              <a:gdLst>
                <a:gd name="T0" fmla="*/ 1299 w 1299"/>
                <a:gd name="T1" fmla="*/ 329 h 329"/>
                <a:gd name="T2" fmla="*/ 549 w 1299"/>
                <a:gd name="T3" fmla="*/ 91 h 329"/>
                <a:gd name="T4" fmla="*/ 0 w 1299"/>
                <a:gd name="T5" fmla="*/ 0 h 329"/>
                <a:gd name="T6" fmla="*/ 0 60000 65536"/>
                <a:gd name="T7" fmla="*/ 0 60000 65536"/>
                <a:gd name="T8" fmla="*/ 0 60000 65536"/>
                <a:gd name="T9" fmla="*/ 0 w 1299"/>
                <a:gd name="T10" fmla="*/ 0 h 329"/>
                <a:gd name="T11" fmla="*/ 1299 w 1299"/>
                <a:gd name="T12" fmla="*/ 329 h 329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299" h="329">
                  <a:moveTo>
                    <a:pt x="1299" y="329"/>
                  </a:moveTo>
                  <a:cubicBezTo>
                    <a:pt x="1032" y="237"/>
                    <a:pt x="765" y="146"/>
                    <a:pt x="549" y="91"/>
                  </a:cubicBezTo>
                  <a:cubicBezTo>
                    <a:pt x="333" y="36"/>
                    <a:pt x="166" y="18"/>
                    <a:pt x="0" y="0"/>
                  </a:cubicBezTo>
                </a:path>
              </a:pathLst>
            </a:custGeom>
            <a:noFill/>
            <a:ln w="9525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26" name="Freeform 43"/>
            <p:cNvSpPr>
              <a:spLocks/>
            </p:cNvSpPr>
            <p:nvPr/>
          </p:nvSpPr>
          <p:spPr bwMode="auto">
            <a:xfrm>
              <a:off x="5358" y="2797"/>
              <a:ext cx="237" cy="147"/>
            </a:xfrm>
            <a:custGeom>
              <a:avLst/>
              <a:gdLst>
                <a:gd name="T0" fmla="*/ 0 w 228"/>
                <a:gd name="T1" fmla="*/ 110 h 110"/>
                <a:gd name="T2" fmla="*/ 137 w 228"/>
                <a:gd name="T3" fmla="*/ 27 h 110"/>
                <a:gd name="T4" fmla="*/ 228 w 228"/>
                <a:gd name="T5" fmla="*/ 0 h 110"/>
                <a:gd name="T6" fmla="*/ 0 60000 65536"/>
                <a:gd name="T7" fmla="*/ 0 60000 65536"/>
                <a:gd name="T8" fmla="*/ 0 60000 65536"/>
                <a:gd name="T9" fmla="*/ 0 w 228"/>
                <a:gd name="T10" fmla="*/ 0 h 110"/>
                <a:gd name="T11" fmla="*/ 228 w 228"/>
                <a:gd name="T12" fmla="*/ 110 h 11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28" h="110">
                  <a:moveTo>
                    <a:pt x="0" y="110"/>
                  </a:moveTo>
                  <a:cubicBezTo>
                    <a:pt x="49" y="77"/>
                    <a:pt x="99" y="45"/>
                    <a:pt x="137" y="27"/>
                  </a:cubicBezTo>
                  <a:cubicBezTo>
                    <a:pt x="175" y="9"/>
                    <a:pt x="201" y="4"/>
                    <a:pt x="228" y="0"/>
                  </a:cubicBezTo>
                </a:path>
              </a:pathLst>
            </a:custGeom>
            <a:noFill/>
            <a:ln w="9525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27" name="Freeform 44"/>
            <p:cNvSpPr>
              <a:spLocks/>
            </p:cNvSpPr>
            <p:nvPr/>
          </p:nvSpPr>
          <p:spPr bwMode="auto">
            <a:xfrm>
              <a:off x="5120" y="1957"/>
              <a:ext cx="457" cy="896"/>
            </a:xfrm>
            <a:custGeom>
              <a:avLst/>
              <a:gdLst>
                <a:gd name="T0" fmla="*/ 0 w 457"/>
                <a:gd name="T1" fmla="*/ 896 h 896"/>
                <a:gd name="T2" fmla="*/ 110 w 457"/>
                <a:gd name="T3" fmla="*/ 557 h 896"/>
                <a:gd name="T4" fmla="*/ 366 w 457"/>
                <a:gd name="T5" fmla="*/ 109 h 896"/>
                <a:gd name="T6" fmla="*/ 457 w 457"/>
                <a:gd name="T7" fmla="*/ 0 h 896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457"/>
                <a:gd name="T13" fmla="*/ 0 h 896"/>
                <a:gd name="T14" fmla="*/ 457 w 457"/>
                <a:gd name="T15" fmla="*/ 896 h 89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457" h="896">
                  <a:moveTo>
                    <a:pt x="0" y="896"/>
                  </a:moveTo>
                  <a:cubicBezTo>
                    <a:pt x="24" y="792"/>
                    <a:pt x="49" y="688"/>
                    <a:pt x="110" y="557"/>
                  </a:cubicBezTo>
                  <a:cubicBezTo>
                    <a:pt x="171" y="426"/>
                    <a:pt x="308" y="202"/>
                    <a:pt x="366" y="109"/>
                  </a:cubicBezTo>
                  <a:cubicBezTo>
                    <a:pt x="424" y="16"/>
                    <a:pt x="440" y="8"/>
                    <a:pt x="457" y="0"/>
                  </a:cubicBezTo>
                </a:path>
              </a:pathLst>
            </a:custGeom>
            <a:noFill/>
            <a:ln w="9525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28" name="Text Box 45"/>
            <p:cNvSpPr txBox="1">
              <a:spLocks noChangeArrowheads="1"/>
            </p:cNvSpPr>
            <p:nvPr/>
          </p:nvSpPr>
          <p:spPr bwMode="auto">
            <a:xfrm>
              <a:off x="3645" y="3208"/>
              <a:ext cx="1731" cy="39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0" hangingPunct="0"/>
              <a:r>
                <a:rPr lang="en-US" sz="2000" b="1" i="0">
                  <a:solidFill>
                    <a:schemeClr val="hlink"/>
                  </a:solidFill>
                  <a:latin typeface="Times New Roman" pitchFamily="18" charset="0"/>
                </a:rPr>
                <a:t>Miscibility Gap</a:t>
              </a:r>
            </a:p>
          </p:txBody>
        </p:sp>
        <p:sp>
          <p:nvSpPr>
            <p:cNvPr id="9229" name="Text Box 46"/>
            <p:cNvSpPr txBox="1">
              <a:spLocks noChangeArrowheads="1"/>
            </p:cNvSpPr>
            <p:nvPr/>
          </p:nvSpPr>
          <p:spPr bwMode="auto">
            <a:xfrm>
              <a:off x="2786" y="3007"/>
              <a:ext cx="913" cy="30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0" hangingPunct="0"/>
              <a:r>
                <a:rPr lang="en-US" sz="1400" b="1" i="0">
                  <a:solidFill>
                    <a:schemeClr val="bg2"/>
                  </a:solidFill>
                  <a:latin typeface="Times New Roman" pitchFamily="18" charset="0"/>
                </a:rPr>
                <a:t>microcline</a:t>
              </a:r>
            </a:p>
          </p:txBody>
        </p:sp>
        <p:sp>
          <p:nvSpPr>
            <p:cNvPr id="9230" name="Text Box 47"/>
            <p:cNvSpPr txBox="1">
              <a:spLocks noChangeArrowheads="1"/>
            </p:cNvSpPr>
            <p:nvPr/>
          </p:nvSpPr>
          <p:spPr bwMode="auto">
            <a:xfrm>
              <a:off x="2970" y="2663"/>
              <a:ext cx="1000" cy="3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0" hangingPunct="0"/>
              <a:r>
                <a:rPr lang="en-US" sz="1600" b="1" i="0">
                  <a:solidFill>
                    <a:schemeClr val="bg2"/>
                  </a:solidFill>
                  <a:latin typeface="Times New Roman" pitchFamily="18" charset="0"/>
                </a:rPr>
                <a:t>orthoclase</a:t>
              </a:r>
            </a:p>
          </p:txBody>
        </p:sp>
        <p:sp>
          <p:nvSpPr>
            <p:cNvPr id="9231" name="Text Box 48"/>
            <p:cNvSpPr txBox="1">
              <a:spLocks noChangeArrowheads="1"/>
            </p:cNvSpPr>
            <p:nvPr/>
          </p:nvSpPr>
          <p:spPr bwMode="auto">
            <a:xfrm>
              <a:off x="2992" y="2029"/>
              <a:ext cx="843" cy="3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0" hangingPunct="0"/>
              <a:r>
                <a:rPr lang="en-US" sz="1600" b="1" i="0">
                  <a:solidFill>
                    <a:schemeClr val="bg2"/>
                  </a:solidFill>
                  <a:latin typeface="Times New Roman" pitchFamily="18" charset="0"/>
                </a:rPr>
                <a:t>sanidine</a:t>
              </a:r>
            </a:p>
          </p:txBody>
        </p:sp>
        <p:sp>
          <p:nvSpPr>
            <p:cNvPr id="9232" name="Text Box 49"/>
            <p:cNvSpPr txBox="1">
              <a:spLocks noChangeArrowheads="1"/>
            </p:cNvSpPr>
            <p:nvPr/>
          </p:nvSpPr>
          <p:spPr bwMode="auto">
            <a:xfrm>
              <a:off x="3605" y="1443"/>
              <a:ext cx="1200" cy="3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0" hangingPunct="0"/>
              <a:r>
                <a:rPr lang="en-US" sz="1600" b="1" i="0">
                  <a:solidFill>
                    <a:schemeClr val="bg2"/>
                  </a:solidFill>
                  <a:latin typeface="Times New Roman" pitchFamily="18" charset="0"/>
                </a:rPr>
                <a:t>anorthoclase</a:t>
              </a:r>
            </a:p>
          </p:txBody>
        </p:sp>
        <p:sp>
          <p:nvSpPr>
            <p:cNvPr id="9233" name="Text Box 50"/>
            <p:cNvSpPr txBox="1">
              <a:spLocks noChangeArrowheads="1"/>
            </p:cNvSpPr>
            <p:nvPr/>
          </p:nvSpPr>
          <p:spPr bwMode="auto">
            <a:xfrm>
              <a:off x="4830" y="1304"/>
              <a:ext cx="980" cy="3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0" hangingPunct="0"/>
              <a:r>
                <a:rPr lang="en-US" sz="1600" b="1" i="0">
                  <a:solidFill>
                    <a:schemeClr val="bg2"/>
                  </a:solidFill>
                  <a:latin typeface="Times New Roman" pitchFamily="18" charset="0"/>
                </a:rPr>
                <a:t>monalbite</a:t>
              </a:r>
            </a:p>
          </p:txBody>
        </p:sp>
        <p:sp>
          <p:nvSpPr>
            <p:cNvPr id="9234" name="Text Box 51"/>
            <p:cNvSpPr txBox="1">
              <a:spLocks noChangeArrowheads="1"/>
            </p:cNvSpPr>
            <p:nvPr/>
          </p:nvSpPr>
          <p:spPr bwMode="auto">
            <a:xfrm>
              <a:off x="4852" y="1802"/>
              <a:ext cx="1027" cy="3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0" hangingPunct="0"/>
              <a:r>
                <a:rPr lang="en-US" sz="1600" b="1" i="0">
                  <a:solidFill>
                    <a:schemeClr val="bg2"/>
                  </a:solidFill>
                  <a:latin typeface="Times New Roman" pitchFamily="18" charset="0"/>
                </a:rPr>
                <a:t>high albite</a:t>
              </a:r>
            </a:p>
          </p:txBody>
        </p:sp>
        <p:sp>
          <p:nvSpPr>
            <p:cNvPr id="9235" name="Text Box 52"/>
            <p:cNvSpPr txBox="1">
              <a:spLocks noChangeArrowheads="1"/>
            </p:cNvSpPr>
            <p:nvPr/>
          </p:nvSpPr>
          <p:spPr bwMode="auto">
            <a:xfrm>
              <a:off x="4674" y="2988"/>
              <a:ext cx="953" cy="3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0" hangingPunct="0"/>
              <a:r>
                <a:rPr lang="en-US" sz="1600" b="1" i="0">
                  <a:solidFill>
                    <a:schemeClr val="bg2"/>
                  </a:solidFill>
                  <a:latin typeface="Times New Roman" pitchFamily="18" charset="0"/>
                </a:rPr>
                <a:t>low albite</a:t>
              </a:r>
            </a:p>
          </p:txBody>
        </p:sp>
        <p:sp>
          <p:nvSpPr>
            <p:cNvPr id="9236" name="Text Box 53"/>
            <p:cNvSpPr txBox="1">
              <a:spLocks noChangeArrowheads="1"/>
            </p:cNvSpPr>
            <p:nvPr/>
          </p:nvSpPr>
          <p:spPr bwMode="auto">
            <a:xfrm>
              <a:off x="4078" y="2230"/>
              <a:ext cx="1701" cy="3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0" hangingPunct="0"/>
              <a:r>
                <a:rPr lang="en-US" sz="1600" b="1" i="0">
                  <a:solidFill>
                    <a:schemeClr val="bg2"/>
                  </a:solidFill>
                  <a:latin typeface="Times New Roman" pitchFamily="18" charset="0"/>
                </a:rPr>
                <a:t>intermediate albite</a:t>
              </a:r>
            </a:p>
          </p:txBody>
        </p:sp>
        <p:sp>
          <p:nvSpPr>
            <p:cNvPr id="9237" name="Line 54"/>
            <p:cNvSpPr>
              <a:spLocks noChangeShapeType="1"/>
            </p:cNvSpPr>
            <p:nvPr/>
          </p:nvSpPr>
          <p:spPr bwMode="auto">
            <a:xfrm>
              <a:off x="5275" y="1993"/>
              <a:ext cx="229" cy="174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38" name="Line 55"/>
            <p:cNvSpPr>
              <a:spLocks noChangeShapeType="1"/>
            </p:cNvSpPr>
            <p:nvPr/>
          </p:nvSpPr>
          <p:spPr bwMode="auto">
            <a:xfrm>
              <a:off x="4974" y="2423"/>
              <a:ext cx="292" cy="21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39" name="Line 56"/>
            <p:cNvSpPr>
              <a:spLocks noChangeShapeType="1"/>
            </p:cNvSpPr>
            <p:nvPr/>
          </p:nvSpPr>
          <p:spPr bwMode="auto">
            <a:xfrm flipV="1">
              <a:off x="5285" y="3017"/>
              <a:ext cx="210" cy="92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40" name="Text Box 57"/>
            <p:cNvSpPr txBox="1">
              <a:spLocks noChangeArrowheads="1"/>
            </p:cNvSpPr>
            <p:nvPr/>
          </p:nvSpPr>
          <p:spPr bwMode="auto">
            <a:xfrm>
              <a:off x="2531" y="3893"/>
              <a:ext cx="1161" cy="63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0" hangingPunct="0"/>
              <a:r>
                <a:rPr lang="en-US" b="1" i="0">
                  <a:latin typeface="Times New Roman" pitchFamily="18" charset="0"/>
                </a:rPr>
                <a:t>Orthoclase</a:t>
              </a:r>
            </a:p>
            <a:p>
              <a:pPr eaLnBrk="0" hangingPunct="0"/>
              <a:r>
                <a:rPr lang="en-US" b="1" i="0">
                  <a:latin typeface="Times New Roman" pitchFamily="18" charset="0"/>
                </a:rPr>
                <a:t>KAlSi</a:t>
              </a:r>
              <a:r>
                <a:rPr lang="en-US" b="1" i="0" baseline="-25000">
                  <a:latin typeface="Times New Roman" pitchFamily="18" charset="0"/>
                </a:rPr>
                <a:t>3</a:t>
              </a:r>
              <a:r>
                <a:rPr lang="en-US" b="1" i="0">
                  <a:latin typeface="Times New Roman" pitchFamily="18" charset="0"/>
                </a:rPr>
                <a:t>O</a:t>
              </a:r>
              <a:r>
                <a:rPr lang="en-US" b="1" i="0" baseline="-25000">
                  <a:latin typeface="Times New Roman" pitchFamily="18" charset="0"/>
                </a:rPr>
                <a:t>8</a:t>
              </a:r>
            </a:p>
          </p:txBody>
        </p:sp>
        <p:sp>
          <p:nvSpPr>
            <p:cNvPr id="9241" name="Text Box 58"/>
            <p:cNvSpPr txBox="1">
              <a:spLocks noChangeArrowheads="1"/>
            </p:cNvSpPr>
            <p:nvPr/>
          </p:nvSpPr>
          <p:spPr bwMode="auto">
            <a:xfrm>
              <a:off x="4634" y="3893"/>
              <a:ext cx="1126" cy="63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r" eaLnBrk="0" hangingPunct="0"/>
              <a:r>
                <a:rPr lang="en-US" b="1" i="0">
                  <a:latin typeface="Times New Roman" pitchFamily="18" charset="0"/>
                </a:rPr>
                <a:t>Albite</a:t>
              </a:r>
            </a:p>
            <a:p>
              <a:pPr algn="r" eaLnBrk="0" hangingPunct="0"/>
              <a:r>
                <a:rPr lang="en-US" b="1" i="0">
                  <a:latin typeface="Times New Roman" pitchFamily="18" charset="0"/>
                </a:rPr>
                <a:t>NaAlSi</a:t>
              </a:r>
              <a:r>
                <a:rPr lang="en-US" b="1" i="0" baseline="-25000">
                  <a:latin typeface="Times New Roman" pitchFamily="18" charset="0"/>
                </a:rPr>
                <a:t>3</a:t>
              </a:r>
              <a:r>
                <a:rPr lang="en-US" b="1" i="0">
                  <a:latin typeface="Times New Roman" pitchFamily="18" charset="0"/>
                </a:rPr>
                <a:t>O</a:t>
              </a:r>
              <a:r>
                <a:rPr lang="en-US" b="1" i="0" baseline="-25000">
                  <a:latin typeface="Times New Roman" pitchFamily="18" charset="0"/>
                </a:rPr>
                <a:t>8</a:t>
              </a:r>
            </a:p>
          </p:txBody>
        </p:sp>
        <p:sp>
          <p:nvSpPr>
            <p:cNvPr id="9242" name="Rectangle 59"/>
            <p:cNvSpPr>
              <a:spLocks noChangeArrowheads="1"/>
            </p:cNvSpPr>
            <p:nvPr/>
          </p:nvSpPr>
          <p:spPr bwMode="auto">
            <a:xfrm>
              <a:off x="3720" y="3973"/>
              <a:ext cx="1391" cy="3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0" hangingPunct="0"/>
              <a:r>
                <a:rPr lang="en-US" b="1" i="0">
                  <a:latin typeface="Times New Roman" pitchFamily="18" charset="0"/>
                </a:rPr>
                <a:t>% NaAlSi</a:t>
              </a:r>
              <a:r>
                <a:rPr lang="en-US" b="1" i="0" baseline="-25000">
                  <a:latin typeface="Times New Roman" pitchFamily="18" charset="0"/>
                </a:rPr>
                <a:t>3</a:t>
              </a:r>
              <a:r>
                <a:rPr lang="en-US" b="1" i="0">
                  <a:latin typeface="Times New Roman" pitchFamily="18" charset="0"/>
                </a:rPr>
                <a:t>O</a:t>
              </a:r>
              <a:r>
                <a:rPr lang="en-US" b="1" i="0" baseline="-25000">
                  <a:latin typeface="Times New Roman" pitchFamily="18" charset="0"/>
                </a:rPr>
                <a:t>8</a:t>
              </a:r>
            </a:p>
          </p:txBody>
        </p:sp>
        <p:sp>
          <p:nvSpPr>
            <p:cNvPr id="69692" name="Text Box 60"/>
            <p:cNvSpPr txBox="1">
              <a:spLocks noChangeArrowheads="1"/>
            </p:cNvSpPr>
            <p:nvPr/>
          </p:nvSpPr>
          <p:spPr bwMode="auto">
            <a:xfrm rot="-5400000">
              <a:off x="1578" y="1872"/>
              <a:ext cx="1940" cy="3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eaLnBrk="0" hangingPunct="0">
                <a:defRPr/>
              </a:pPr>
              <a:r>
                <a:rPr lang="en-US" sz="2000" i="0"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rPr>
                <a:t>Temperature (</a:t>
              </a:r>
              <a:r>
                <a:rPr lang="en-US" sz="2000" i="0"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ºC)</a:t>
              </a:r>
            </a:p>
          </p:txBody>
        </p:sp>
        <p:sp>
          <p:nvSpPr>
            <p:cNvPr id="69693" name="Text Box 61"/>
            <p:cNvSpPr txBox="1">
              <a:spLocks noChangeArrowheads="1"/>
            </p:cNvSpPr>
            <p:nvPr/>
          </p:nvSpPr>
          <p:spPr bwMode="auto">
            <a:xfrm>
              <a:off x="2557" y="3512"/>
              <a:ext cx="454" cy="3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eaLnBrk="0" hangingPunct="0">
                <a:defRPr/>
              </a:pPr>
              <a:r>
                <a:rPr lang="en-US" sz="1600" b="1" i="0">
                  <a:solidFill>
                    <a:srgbClr val="FFFF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rPr>
                <a:t>300</a:t>
              </a:r>
            </a:p>
          </p:txBody>
        </p:sp>
        <p:sp>
          <p:nvSpPr>
            <p:cNvPr id="69694" name="Text Box 62"/>
            <p:cNvSpPr txBox="1">
              <a:spLocks noChangeArrowheads="1"/>
            </p:cNvSpPr>
            <p:nvPr/>
          </p:nvSpPr>
          <p:spPr bwMode="auto">
            <a:xfrm>
              <a:off x="2561" y="2118"/>
              <a:ext cx="454" cy="3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eaLnBrk="0" hangingPunct="0">
                <a:defRPr/>
              </a:pPr>
              <a:r>
                <a:rPr lang="en-US" sz="1600" b="1" i="0">
                  <a:solidFill>
                    <a:srgbClr val="FFFF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rPr>
                <a:t>900</a:t>
              </a:r>
            </a:p>
          </p:txBody>
        </p:sp>
        <p:sp>
          <p:nvSpPr>
            <p:cNvPr id="69695" name="Text Box 63"/>
            <p:cNvSpPr txBox="1">
              <a:spLocks noChangeArrowheads="1"/>
            </p:cNvSpPr>
            <p:nvPr/>
          </p:nvSpPr>
          <p:spPr bwMode="auto">
            <a:xfrm>
              <a:off x="2557" y="2582"/>
              <a:ext cx="454" cy="3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eaLnBrk="0" hangingPunct="0">
                <a:defRPr/>
              </a:pPr>
              <a:r>
                <a:rPr lang="en-US" sz="1600" b="1" i="0">
                  <a:solidFill>
                    <a:srgbClr val="FFFF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rPr>
                <a:t>700</a:t>
              </a:r>
            </a:p>
          </p:txBody>
        </p:sp>
        <p:sp>
          <p:nvSpPr>
            <p:cNvPr id="69696" name="Text Box 64"/>
            <p:cNvSpPr txBox="1">
              <a:spLocks noChangeArrowheads="1"/>
            </p:cNvSpPr>
            <p:nvPr/>
          </p:nvSpPr>
          <p:spPr bwMode="auto">
            <a:xfrm>
              <a:off x="2554" y="3078"/>
              <a:ext cx="454" cy="3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eaLnBrk="0" hangingPunct="0">
                <a:defRPr/>
              </a:pPr>
              <a:r>
                <a:rPr lang="en-US" sz="1600" b="1" i="0">
                  <a:solidFill>
                    <a:srgbClr val="FFFF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rPr>
                <a:t>500</a:t>
              </a:r>
            </a:p>
          </p:txBody>
        </p:sp>
        <p:sp>
          <p:nvSpPr>
            <p:cNvPr id="69697" name="Text Box 65"/>
            <p:cNvSpPr txBox="1">
              <a:spLocks noChangeArrowheads="1"/>
            </p:cNvSpPr>
            <p:nvPr/>
          </p:nvSpPr>
          <p:spPr bwMode="auto">
            <a:xfrm>
              <a:off x="2508" y="1589"/>
              <a:ext cx="548" cy="3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eaLnBrk="0" hangingPunct="0">
                <a:defRPr/>
              </a:pPr>
              <a:r>
                <a:rPr lang="en-US" sz="1600" b="1" i="0">
                  <a:solidFill>
                    <a:srgbClr val="FFFF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rPr>
                <a:t>1100</a:t>
              </a:r>
            </a:p>
          </p:txBody>
        </p:sp>
        <p:sp>
          <p:nvSpPr>
            <p:cNvPr id="69698" name="Text Box 66"/>
            <p:cNvSpPr txBox="1">
              <a:spLocks noChangeArrowheads="1"/>
            </p:cNvSpPr>
            <p:nvPr/>
          </p:nvSpPr>
          <p:spPr bwMode="auto">
            <a:xfrm>
              <a:off x="2936" y="3692"/>
              <a:ext cx="360" cy="3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eaLnBrk="0" hangingPunct="0">
                <a:defRPr/>
              </a:pPr>
              <a:r>
                <a:rPr lang="en-US" sz="1600" b="1" i="0">
                  <a:solidFill>
                    <a:srgbClr val="FFFF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rPr>
                <a:t>10</a:t>
              </a:r>
            </a:p>
          </p:txBody>
        </p:sp>
        <p:sp>
          <p:nvSpPr>
            <p:cNvPr id="69699" name="Text Box 67"/>
            <p:cNvSpPr txBox="1">
              <a:spLocks noChangeArrowheads="1"/>
            </p:cNvSpPr>
            <p:nvPr/>
          </p:nvSpPr>
          <p:spPr bwMode="auto">
            <a:xfrm>
              <a:off x="5226" y="3695"/>
              <a:ext cx="360" cy="3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eaLnBrk="0" hangingPunct="0">
                <a:defRPr/>
              </a:pPr>
              <a:r>
                <a:rPr lang="en-US" sz="1600" b="1" i="0">
                  <a:solidFill>
                    <a:srgbClr val="FFFF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rPr>
                <a:t>90</a:t>
              </a:r>
            </a:p>
          </p:txBody>
        </p:sp>
        <p:sp>
          <p:nvSpPr>
            <p:cNvPr id="69700" name="Text Box 68"/>
            <p:cNvSpPr txBox="1">
              <a:spLocks noChangeArrowheads="1"/>
            </p:cNvSpPr>
            <p:nvPr/>
          </p:nvSpPr>
          <p:spPr bwMode="auto">
            <a:xfrm>
              <a:off x="4747" y="3692"/>
              <a:ext cx="360" cy="3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eaLnBrk="0" hangingPunct="0">
                <a:defRPr/>
              </a:pPr>
              <a:r>
                <a:rPr lang="en-US" sz="1600" b="1" i="0">
                  <a:solidFill>
                    <a:srgbClr val="FFFF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rPr>
                <a:t>70</a:t>
              </a:r>
            </a:p>
          </p:txBody>
        </p:sp>
        <p:sp>
          <p:nvSpPr>
            <p:cNvPr id="69701" name="Text Box 69"/>
            <p:cNvSpPr txBox="1">
              <a:spLocks noChangeArrowheads="1"/>
            </p:cNvSpPr>
            <p:nvPr/>
          </p:nvSpPr>
          <p:spPr bwMode="auto">
            <a:xfrm>
              <a:off x="4166" y="3695"/>
              <a:ext cx="360" cy="3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eaLnBrk="0" hangingPunct="0">
                <a:defRPr/>
              </a:pPr>
              <a:r>
                <a:rPr lang="en-US" sz="1600" b="1" i="0">
                  <a:solidFill>
                    <a:srgbClr val="FFFF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rPr>
                <a:t>50</a:t>
              </a:r>
            </a:p>
          </p:txBody>
        </p:sp>
        <p:sp>
          <p:nvSpPr>
            <p:cNvPr id="69702" name="Text Box 70"/>
            <p:cNvSpPr txBox="1">
              <a:spLocks noChangeArrowheads="1"/>
            </p:cNvSpPr>
            <p:nvPr/>
          </p:nvSpPr>
          <p:spPr bwMode="auto">
            <a:xfrm>
              <a:off x="3521" y="3692"/>
              <a:ext cx="360" cy="3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eaLnBrk="0" hangingPunct="0">
                <a:defRPr/>
              </a:pPr>
              <a:r>
                <a:rPr lang="en-US" sz="1600" b="1" i="0">
                  <a:solidFill>
                    <a:srgbClr val="FFFF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rPr>
                <a:t>30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44562"/>
          </a:xfrm>
        </p:spPr>
        <p:txBody>
          <a:bodyPr/>
          <a:lstStyle/>
          <a:p>
            <a:r>
              <a:rPr lang="en-US" dirty="0" smtClean="0"/>
              <a:t>Data Quality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95400"/>
            <a:ext cx="8610600" cy="5257800"/>
          </a:xfrm>
        </p:spPr>
        <p:txBody>
          <a:bodyPr/>
          <a:lstStyle/>
          <a:p>
            <a:r>
              <a:rPr lang="en-US" dirty="0" smtClean="0"/>
              <a:t>“Error” – how well do we know any number?  What would replicate measurements tell us?</a:t>
            </a:r>
          </a:p>
          <a:p>
            <a:endParaRPr lang="en-US" dirty="0" smtClean="0"/>
          </a:p>
          <a:p>
            <a:r>
              <a:rPr lang="en-US" dirty="0" smtClean="0"/>
              <a:t>Standard Deviation, </a:t>
            </a:r>
            <a:r>
              <a:rPr lang="en-US" dirty="0" smtClean="0">
                <a:latin typeface="Symbol" pitchFamily="18" charset="2"/>
              </a:rPr>
              <a:t>s</a:t>
            </a:r>
          </a:p>
          <a:p>
            <a:endParaRPr lang="en-US" dirty="0"/>
          </a:p>
        </p:txBody>
      </p:sp>
      <p:pic>
        <p:nvPicPr>
          <p:cNvPr id="40963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810000" y="3048000"/>
            <a:ext cx="5029200" cy="36554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0965" name="Picture 5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57200" y="3733800"/>
            <a:ext cx="3601408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Error Accumulation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Any step of an analysis contains potential ‘error’:</a:t>
            </a:r>
          </a:p>
          <a:p>
            <a:r>
              <a:rPr lang="en-US" dirty="0" smtClean="0"/>
              <a:t>Diluting a sample for analysis has error – type B volumetric flask for example is 250ml ± 0.25 ml for example (1 </a:t>
            </a:r>
            <a:r>
              <a:rPr lang="en-US" dirty="0" smtClean="0">
                <a:latin typeface="Symbol" pitchFamily="18" charset="2"/>
              </a:rPr>
              <a:t>s</a:t>
            </a:r>
            <a:r>
              <a:rPr lang="en-US" dirty="0" smtClean="0"/>
              <a:t>)</a:t>
            </a:r>
          </a:p>
          <a:p>
            <a:r>
              <a:rPr lang="en-US" dirty="0" smtClean="0"/>
              <a:t>Weighing a salt to make a standard also has “error”  1.245 g ± 0.001 for example</a:t>
            </a:r>
          </a:p>
          <a:p>
            <a:r>
              <a:rPr lang="en-US" dirty="0" smtClean="0"/>
              <a:t>Addition of error: </a:t>
            </a:r>
          </a:p>
          <a:p>
            <a:endParaRPr lang="en-US" dirty="0" smtClean="0"/>
          </a:p>
          <a:p>
            <a:endParaRPr lang="en-US" dirty="0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4191000" y="5334000"/>
          <a:ext cx="2473325" cy="1041400"/>
        </p:xfrm>
        <a:graphic>
          <a:graphicData uri="http://schemas.openxmlformats.org/presentationml/2006/ole">
            <p:oleObj spid="_x0000_s41987" name="Equation" r:id="rId4" imgW="1206360" imgH="507960" progId="Equation.3">
              <p:embed/>
            </p:oleObj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Where does “error” come from?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3886200" cy="4525963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4" name="Picture 8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48200" y="1524000"/>
            <a:ext cx="4225002" cy="44421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52400"/>
            <a:ext cx="8229600" cy="792163"/>
          </a:xfrm>
        </p:spPr>
        <p:txBody>
          <a:bodyPr/>
          <a:lstStyle/>
          <a:p>
            <a:pPr eaLnBrk="1" hangingPunct="1"/>
            <a:r>
              <a:rPr lang="en-US" smtClean="0"/>
              <a:t>Units review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143000"/>
            <a:ext cx="8686800" cy="5410200"/>
          </a:xfrm>
        </p:spPr>
        <p:txBody>
          <a:bodyPr/>
          <a:lstStyle/>
          <a:p>
            <a:pPr eaLnBrk="1" hangingPunct="1"/>
            <a:r>
              <a:rPr lang="en-US" sz="2800" dirty="0" smtClean="0">
                <a:latin typeface="Times New Roman" pitchFamily="18" charset="0"/>
              </a:rPr>
              <a:t>Mole = 6.02214x10</a:t>
            </a:r>
            <a:r>
              <a:rPr lang="en-US" sz="2800" baseline="30000" dirty="0" smtClean="0">
                <a:latin typeface="Times New Roman" pitchFamily="18" charset="0"/>
              </a:rPr>
              <a:t>23</a:t>
            </a:r>
            <a:r>
              <a:rPr lang="en-US" sz="2800" dirty="0" smtClean="0">
                <a:latin typeface="Times New Roman" pitchFamily="18" charset="0"/>
              </a:rPr>
              <a:t> ‘units’ make up 1 mole, 1 mole of H+= 6.02214x10</a:t>
            </a:r>
            <a:r>
              <a:rPr lang="en-US" sz="2800" baseline="30000" dirty="0" smtClean="0">
                <a:latin typeface="Times New Roman" pitchFamily="18" charset="0"/>
              </a:rPr>
              <a:t>23</a:t>
            </a:r>
            <a:r>
              <a:rPr lang="en-US" sz="2800" dirty="0" smtClean="0">
                <a:latin typeface="Times New Roman" pitchFamily="18" charset="0"/>
              </a:rPr>
              <a:t> H</a:t>
            </a:r>
            <a:r>
              <a:rPr lang="en-US" sz="2800" baseline="30000" dirty="0" smtClean="0">
                <a:latin typeface="Times New Roman" pitchFamily="18" charset="0"/>
              </a:rPr>
              <a:t>+</a:t>
            </a:r>
            <a:r>
              <a:rPr lang="en-US" sz="2800" dirty="0" smtClean="0">
                <a:latin typeface="Times New Roman" pitchFamily="18" charset="0"/>
              </a:rPr>
              <a:t> ions, 10 mol </a:t>
            </a:r>
            <a:r>
              <a:rPr lang="en-US" sz="2800" dirty="0" err="1" smtClean="0">
                <a:latin typeface="Times New Roman" pitchFamily="18" charset="0"/>
              </a:rPr>
              <a:t>FeOOH</a:t>
            </a:r>
            <a:r>
              <a:rPr lang="en-US" sz="2800" dirty="0" smtClean="0">
                <a:latin typeface="Times New Roman" pitchFamily="18" charset="0"/>
              </a:rPr>
              <a:t> = 6.02214x10</a:t>
            </a:r>
            <a:r>
              <a:rPr lang="en-US" sz="2800" baseline="30000" dirty="0" smtClean="0">
                <a:latin typeface="Times New Roman" pitchFamily="18" charset="0"/>
              </a:rPr>
              <a:t>24</a:t>
            </a:r>
            <a:r>
              <a:rPr lang="en-US" sz="2800" dirty="0" smtClean="0">
                <a:latin typeface="Times New Roman" pitchFamily="18" charset="0"/>
              </a:rPr>
              <a:t> moles Fe, 6.02214x10</a:t>
            </a:r>
            <a:r>
              <a:rPr lang="en-US" sz="2800" baseline="30000" dirty="0" smtClean="0">
                <a:latin typeface="Times New Roman" pitchFamily="18" charset="0"/>
              </a:rPr>
              <a:t>24</a:t>
            </a:r>
            <a:r>
              <a:rPr lang="en-US" sz="2800" dirty="0" smtClean="0">
                <a:latin typeface="Times New Roman" pitchFamily="18" charset="0"/>
              </a:rPr>
              <a:t> moles O, 6.02214x10</a:t>
            </a:r>
            <a:r>
              <a:rPr lang="en-US" sz="2800" baseline="30000" dirty="0" smtClean="0">
                <a:latin typeface="Times New Roman" pitchFamily="18" charset="0"/>
              </a:rPr>
              <a:t>24</a:t>
            </a:r>
            <a:r>
              <a:rPr lang="en-US" sz="2800" dirty="0" smtClean="0">
                <a:latin typeface="Times New Roman" pitchFamily="18" charset="0"/>
              </a:rPr>
              <a:t> moles OH.    A mole of something is related to it’s mass by the gram formula weight </a:t>
            </a:r>
            <a:r>
              <a:rPr lang="en-US" sz="2800" dirty="0" smtClean="0">
                <a:latin typeface="Times New Roman" pitchFamily="18" charset="0"/>
                <a:sym typeface="Wingdings" pitchFamily="2" charset="2"/>
              </a:rPr>
              <a:t> Molecular weight of S = 32.04 g, so 32.04 grams S has </a:t>
            </a:r>
            <a:r>
              <a:rPr lang="en-US" sz="2800" dirty="0" smtClean="0">
                <a:latin typeface="Times New Roman" pitchFamily="18" charset="0"/>
              </a:rPr>
              <a:t>6.02214x10</a:t>
            </a:r>
            <a:r>
              <a:rPr lang="en-US" sz="2800" baseline="30000" dirty="0" smtClean="0">
                <a:latin typeface="Times New Roman" pitchFamily="18" charset="0"/>
              </a:rPr>
              <a:t>23</a:t>
            </a:r>
            <a:r>
              <a:rPr lang="en-US" sz="2800" dirty="0" smtClean="0">
                <a:latin typeface="Times New Roman" pitchFamily="18" charset="0"/>
              </a:rPr>
              <a:t> S atoms. </a:t>
            </a:r>
          </a:p>
          <a:p>
            <a:pPr eaLnBrk="1" hangingPunct="1"/>
            <a:r>
              <a:rPr lang="en-US" sz="2800" dirty="0" err="1" smtClean="0">
                <a:latin typeface="Times New Roman" pitchFamily="18" charset="0"/>
              </a:rPr>
              <a:t>Molarity</a:t>
            </a:r>
            <a:r>
              <a:rPr lang="en-US" sz="2800" dirty="0" smtClean="0">
                <a:latin typeface="Times New Roman" pitchFamily="18" charset="0"/>
              </a:rPr>
              <a:t> = moles / liter solution</a:t>
            </a:r>
          </a:p>
          <a:p>
            <a:pPr eaLnBrk="1" hangingPunct="1"/>
            <a:r>
              <a:rPr lang="en-US" sz="2800" dirty="0" err="1" smtClean="0">
                <a:latin typeface="Times New Roman" pitchFamily="18" charset="0"/>
              </a:rPr>
              <a:t>Molality</a:t>
            </a:r>
            <a:r>
              <a:rPr lang="en-US" sz="2800" dirty="0" smtClean="0">
                <a:latin typeface="Times New Roman" pitchFamily="18" charset="0"/>
              </a:rPr>
              <a:t> = moles / kg solvent</a:t>
            </a:r>
          </a:p>
          <a:p>
            <a:pPr eaLnBrk="1" hangingPunct="1"/>
            <a:r>
              <a:rPr lang="en-US" sz="2800" dirty="0" err="1" smtClean="0">
                <a:latin typeface="Times New Roman" pitchFamily="18" charset="0"/>
              </a:rPr>
              <a:t>ppm</a:t>
            </a:r>
            <a:r>
              <a:rPr lang="en-US" sz="2800" dirty="0" smtClean="0">
                <a:latin typeface="Times New Roman" pitchFamily="18" charset="0"/>
              </a:rPr>
              <a:t> = 1 part in 1,000,000 (10</a:t>
            </a:r>
            <a:r>
              <a:rPr lang="en-US" sz="2800" baseline="30000" dirty="0" smtClean="0">
                <a:latin typeface="Times New Roman" pitchFamily="18" charset="0"/>
              </a:rPr>
              <a:t>6</a:t>
            </a:r>
            <a:r>
              <a:rPr lang="en-US" sz="2800" dirty="0" smtClean="0">
                <a:latin typeface="Times New Roman" pitchFamily="18" charset="0"/>
              </a:rPr>
              <a:t>) parts by mass or volume</a:t>
            </a:r>
          </a:p>
          <a:p>
            <a:pPr eaLnBrk="1" hangingPunct="1"/>
            <a:r>
              <a:rPr lang="en-US" sz="2800" dirty="0" smtClean="0">
                <a:latin typeface="Times New Roman" pitchFamily="18" charset="0"/>
              </a:rPr>
              <a:t>Conversion of these units is a critical skill!!</a:t>
            </a:r>
            <a:endParaRPr lang="en-US" sz="2800" baseline="30000" dirty="0" smtClean="0">
              <a:latin typeface="Times New Roman" pitchFamily="18" charset="0"/>
            </a:endParaRPr>
          </a:p>
          <a:p>
            <a:pPr eaLnBrk="1" hangingPunct="1"/>
            <a:endParaRPr lang="en-US" sz="2800" baseline="30000" dirty="0" smtClean="0"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52400"/>
            <a:ext cx="8229600" cy="792163"/>
          </a:xfrm>
        </p:spPr>
        <p:txBody>
          <a:bodyPr/>
          <a:lstStyle/>
          <a:p>
            <a:pPr eaLnBrk="1" hangingPunct="1"/>
            <a:r>
              <a:rPr lang="en-US" smtClean="0"/>
              <a:t>Let’s practice!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143000"/>
            <a:ext cx="8534400" cy="54102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mtClean="0"/>
              <a:t>10 mg/l K+ = ____ </a:t>
            </a:r>
            <a:r>
              <a:rPr lang="en-US" smtClean="0">
                <a:latin typeface="Symbol" pitchFamily="18" charset="2"/>
              </a:rPr>
              <a:t>m</a:t>
            </a:r>
            <a:r>
              <a:rPr lang="en-US" smtClean="0"/>
              <a:t>M K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16 </a:t>
            </a:r>
            <a:r>
              <a:rPr lang="en-US" smtClean="0">
                <a:latin typeface="Symbol" pitchFamily="18" charset="2"/>
              </a:rPr>
              <a:t>m</a:t>
            </a:r>
            <a:r>
              <a:rPr lang="en-US" smtClean="0"/>
              <a:t>g/l Fe = ____ </a:t>
            </a:r>
            <a:r>
              <a:rPr lang="en-US" smtClean="0">
                <a:latin typeface="Symbol" pitchFamily="18" charset="2"/>
              </a:rPr>
              <a:t>m</a:t>
            </a:r>
            <a:r>
              <a:rPr lang="en-US" smtClean="0"/>
              <a:t>M Fe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10 </a:t>
            </a:r>
            <a:r>
              <a:rPr lang="en-US" smtClean="0">
                <a:latin typeface="Symbol" pitchFamily="18" charset="2"/>
              </a:rPr>
              <a:t>m</a:t>
            </a:r>
            <a:r>
              <a:rPr lang="en-US" smtClean="0">
                <a:latin typeface="Arial Unicode MS" pitchFamily="34" charset="-128"/>
              </a:rPr>
              <a:t>g/l PO</a:t>
            </a:r>
            <a:r>
              <a:rPr lang="en-US" baseline="-25000" smtClean="0">
                <a:latin typeface="Arial Unicode MS" pitchFamily="34" charset="-128"/>
              </a:rPr>
              <a:t>4</a:t>
            </a:r>
            <a:r>
              <a:rPr lang="en-US" baseline="30000" smtClean="0">
                <a:latin typeface="Arial Unicode MS" pitchFamily="34" charset="-128"/>
              </a:rPr>
              <a:t>3-</a:t>
            </a:r>
            <a:r>
              <a:rPr lang="en-US" smtClean="0">
                <a:latin typeface="Arial Unicode MS" pitchFamily="34" charset="-128"/>
              </a:rPr>
              <a:t> = _____  </a:t>
            </a:r>
            <a:r>
              <a:rPr lang="en-US" smtClean="0">
                <a:latin typeface="Symbol" pitchFamily="18" charset="2"/>
              </a:rPr>
              <a:t>m</a:t>
            </a:r>
            <a:r>
              <a:rPr lang="en-US" smtClean="0">
                <a:latin typeface="Arial Unicode MS" pitchFamily="34" charset="-128"/>
              </a:rPr>
              <a:t>M P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>
                <a:latin typeface="Arial Unicode MS" pitchFamily="34" charset="-128"/>
              </a:rPr>
              <a:t>50 </a:t>
            </a:r>
            <a:r>
              <a:rPr lang="en-US" smtClean="0">
                <a:latin typeface="Symbol" pitchFamily="18" charset="2"/>
              </a:rPr>
              <a:t>m</a:t>
            </a:r>
            <a:r>
              <a:rPr lang="en-US" smtClean="0">
                <a:latin typeface="Arial Unicode MS" pitchFamily="34" charset="-128"/>
              </a:rPr>
              <a:t>m H</a:t>
            </a:r>
            <a:r>
              <a:rPr lang="en-US" baseline="-25000" smtClean="0">
                <a:latin typeface="Arial Unicode MS" pitchFamily="34" charset="-128"/>
              </a:rPr>
              <a:t>2</a:t>
            </a:r>
            <a:r>
              <a:rPr lang="en-US" smtClean="0">
                <a:latin typeface="Arial Unicode MS" pitchFamily="34" charset="-128"/>
              </a:rPr>
              <a:t>S = _____  </a:t>
            </a:r>
            <a:r>
              <a:rPr lang="en-US" smtClean="0">
                <a:latin typeface="Symbol" pitchFamily="18" charset="2"/>
              </a:rPr>
              <a:t>m</a:t>
            </a:r>
            <a:r>
              <a:rPr lang="en-US" smtClean="0">
                <a:latin typeface="Arial Unicode MS" pitchFamily="34" charset="-128"/>
              </a:rPr>
              <a:t>g/l H</a:t>
            </a:r>
            <a:r>
              <a:rPr lang="en-US" baseline="-25000" smtClean="0">
                <a:latin typeface="Arial Unicode MS" pitchFamily="34" charset="-128"/>
              </a:rPr>
              <a:t>2</a:t>
            </a:r>
            <a:r>
              <a:rPr lang="en-US" smtClean="0">
                <a:latin typeface="Arial Unicode MS" pitchFamily="34" charset="-128"/>
              </a:rPr>
              <a:t>S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>
                <a:latin typeface="Arial Unicode MS" pitchFamily="34" charset="-128"/>
              </a:rPr>
              <a:t>270 mg/l CaCO</a:t>
            </a:r>
            <a:r>
              <a:rPr lang="en-US" baseline="-25000" smtClean="0">
                <a:latin typeface="Arial Unicode MS" pitchFamily="34" charset="-128"/>
              </a:rPr>
              <a:t>3</a:t>
            </a:r>
            <a:r>
              <a:rPr lang="en-US" smtClean="0">
                <a:latin typeface="Arial Unicode MS" pitchFamily="34" charset="-128"/>
              </a:rPr>
              <a:t> = _____ M Ca</a:t>
            </a:r>
            <a:r>
              <a:rPr lang="en-US" baseline="30000" smtClean="0">
                <a:latin typeface="Arial Unicode MS" pitchFamily="34" charset="-128"/>
              </a:rPr>
              <a:t>2+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>
                <a:latin typeface="Arial Unicode MS" pitchFamily="34" charset="-128"/>
              </a:rPr>
              <a:t>FeS</a:t>
            </a:r>
            <a:r>
              <a:rPr lang="en-US" baseline="-25000" smtClean="0">
                <a:latin typeface="Arial Unicode MS" pitchFamily="34" charset="-128"/>
              </a:rPr>
              <a:t>2</a:t>
            </a:r>
            <a:r>
              <a:rPr lang="en-US" smtClean="0">
                <a:latin typeface="Arial Unicode MS" pitchFamily="34" charset="-128"/>
              </a:rPr>
              <a:t> + 2H</a:t>
            </a:r>
            <a:r>
              <a:rPr lang="en-US" baseline="30000" smtClean="0">
                <a:latin typeface="Arial Unicode MS" pitchFamily="34" charset="-128"/>
              </a:rPr>
              <a:t>+</a:t>
            </a:r>
            <a:r>
              <a:rPr lang="en-US" smtClean="0">
                <a:latin typeface="Arial Unicode MS" pitchFamily="34" charset="-128"/>
              </a:rPr>
              <a:t> </a:t>
            </a:r>
            <a:r>
              <a:rPr lang="en-US" smtClean="0">
                <a:latin typeface="Arial Unicode MS" pitchFamily="34" charset="-128"/>
                <a:sym typeface="Wingdings" pitchFamily="2" charset="2"/>
              </a:rPr>
              <a:t> Fe</a:t>
            </a:r>
            <a:r>
              <a:rPr lang="en-US" baseline="30000" smtClean="0">
                <a:latin typeface="Arial Unicode MS" pitchFamily="34" charset="-128"/>
                <a:sym typeface="Wingdings" pitchFamily="2" charset="2"/>
              </a:rPr>
              <a:t>2+</a:t>
            </a:r>
            <a:r>
              <a:rPr lang="en-US" smtClean="0">
                <a:latin typeface="Arial Unicode MS" pitchFamily="34" charset="-128"/>
                <a:sym typeface="Wingdings" pitchFamily="2" charset="2"/>
              </a:rPr>
              <a:t> + H</a:t>
            </a:r>
            <a:r>
              <a:rPr lang="en-US" baseline="-25000" smtClean="0">
                <a:latin typeface="Arial Unicode MS" pitchFamily="34" charset="-128"/>
                <a:sym typeface="Wingdings" pitchFamily="2" charset="2"/>
              </a:rPr>
              <a:t>2</a:t>
            </a:r>
            <a:r>
              <a:rPr lang="en-US" smtClean="0">
                <a:latin typeface="Arial Unicode MS" pitchFamily="34" charset="-128"/>
                <a:sym typeface="Wingdings" pitchFamily="2" charset="2"/>
              </a:rPr>
              <a:t>S    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mtClean="0">
                <a:latin typeface="Arial Unicode MS" pitchFamily="34" charset="-128"/>
              </a:rPr>
              <a:t>			75 </a:t>
            </a:r>
            <a:r>
              <a:rPr lang="en-US" smtClean="0">
                <a:latin typeface="Symbol" pitchFamily="18" charset="2"/>
              </a:rPr>
              <a:t>m</a:t>
            </a:r>
            <a:r>
              <a:rPr lang="en-US" smtClean="0">
                <a:latin typeface="Arial Unicode MS" pitchFamily="34" charset="-128"/>
              </a:rPr>
              <a:t>M H</a:t>
            </a:r>
            <a:r>
              <a:rPr lang="en-US" baseline="-25000" smtClean="0">
                <a:latin typeface="Arial Unicode MS" pitchFamily="34" charset="-128"/>
              </a:rPr>
              <a:t>2</a:t>
            </a:r>
            <a:r>
              <a:rPr lang="en-US" smtClean="0">
                <a:latin typeface="Arial Unicode MS" pitchFamily="34" charset="-128"/>
              </a:rPr>
              <a:t>S = ____ mg/l FeS</a:t>
            </a:r>
            <a:r>
              <a:rPr lang="en-US" baseline="-25000" smtClean="0">
                <a:latin typeface="Arial Unicode MS" pitchFamily="34" charset="-128"/>
              </a:rPr>
              <a:t>2</a:t>
            </a:r>
            <a:endParaRPr lang="en-US" smtClean="0">
              <a:latin typeface="Arial Unicode MS" pitchFamily="34" charset="-128"/>
            </a:endParaRPr>
          </a:p>
          <a:p>
            <a:pPr eaLnBrk="1" hangingPunct="1">
              <a:lnSpc>
                <a:spcPct val="90000"/>
              </a:lnSpc>
            </a:pPr>
            <a:r>
              <a:rPr lang="en-US" smtClean="0">
                <a:latin typeface="Arial Unicode MS" pitchFamily="34" charset="-128"/>
              </a:rPr>
              <a:t>GFW of Na</a:t>
            </a:r>
            <a:r>
              <a:rPr lang="en-US" baseline="-25000" smtClean="0">
                <a:latin typeface="Arial Unicode MS" pitchFamily="34" charset="-128"/>
              </a:rPr>
              <a:t>2</a:t>
            </a:r>
            <a:r>
              <a:rPr lang="en-US" smtClean="0">
                <a:latin typeface="Arial Unicode MS" pitchFamily="34" charset="-128"/>
              </a:rPr>
              <a:t>S*9H</a:t>
            </a:r>
            <a:r>
              <a:rPr lang="en-US" baseline="-25000" smtClean="0">
                <a:latin typeface="Arial Unicode MS" pitchFamily="34" charset="-128"/>
              </a:rPr>
              <a:t>2</a:t>
            </a:r>
            <a:r>
              <a:rPr lang="en-US" smtClean="0">
                <a:latin typeface="Arial Unicode MS" pitchFamily="34" charset="-128"/>
              </a:rPr>
              <a:t>O = _____ g/mol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>
                <a:latin typeface="Arial Unicode MS" pitchFamily="34" charset="-128"/>
              </a:rPr>
              <a:t> how do I make a 100ml solution of 5 mM Na</a:t>
            </a:r>
            <a:r>
              <a:rPr lang="en-US" baseline="-25000" smtClean="0">
                <a:latin typeface="Arial Unicode MS" pitchFamily="34" charset="-128"/>
              </a:rPr>
              <a:t>2</a:t>
            </a:r>
            <a:r>
              <a:rPr lang="en-US" smtClean="0">
                <a:latin typeface="Arial Unicode MS" pitchFamily="34" charset="-128"/>
              </a:rPr>
              <a:t>S??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Scientific Notation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04800" y="1600200"/>
            <a:ext cx="8686800" cy="2743200"/>
          </a:xfrm>
        </p:spPr>
        <p:txBody>
          <a:bodyPr/>
          <a:lstStyle/>
          <a:p>
            <a:pPr eaLnBrk="1" hangingPunct="1"/>
            <a:r>
              <a:rPr lang="en-US" sz="2800" smtClean="0"/>
              <a:t>4.517E-06 = 4.517x10</a:t>
            </a:r>
            <a:r>
              <a:rPr lang="en-US" sz="2800" baseline="30000" smtClean="0"/>
              <a:t>-6</a:t>
            </a:r>
            <a:r>
              <a:rPr lang="en-US" sz="2800" smtClean="0"/>
              <a:t> = 0.000004517</a:t>
            </a:r>
          </a:p>
          <a:p>
            <a:pPr eaLnBrk="1" hangingPunct="1"/>
            <a:endParaRPr lang="en-US" sz="2800" smtClean="0"/>
          </a:p>
          <a:p>
            <a:pPr eaLnBrk="1" hangingPunct="1"/>
            <a:r>
              <a:rPr lang="en-US" sz="2800" smtClean="0"/>
              <a:t>Another way to represent this: take the log =  10</a:t>
            </a:r>
            <a:r>
              <a:rPr lang="en-US" sz="2800" baseline="30000" smtClean="0"/>
              <a:t>-5.345</a:t>
            </a:r>
          </a:p>
          <a:p>
            <a:pPr eaLnBrk="1" hangingPunct="1">
              <a:buFontTx/>
              <a:buNone/>
            </a:pPr>
            <a:endParaRPr lang="en-US" sz="2800" baseline="30000" smtClean="0"/>
          </a:p>
        </p:txBody>
      </p:sp>
      <p:graphicFrame>
        <p:nvGraphicFramePr>
          <p:cNvPr id="96295" name="Group 39"/>
          <p:cNvGraphicFramePr>
            <a:graphicFrameLocks noGrp="1"/>
          </p:cNvGraphicFramePr>
          <p:nvPr>
            <p:ph sz="half" idx="2"/>
          </p:nvPr>
        </p:nvGraphicFramePr>
        <p:xfrm>
          <a:off x="304800" y="4419600"/>
          <a:ext cx="8534400" cy="1096963"/>
        </p:xfrm>
        <a:graphic>
          <a:graphicData uri="http://schemas.openxmlformats.org/drawingml/2006/table">
            <a:tbl>
              <a:tblPr/>
              <a:tblGrid>
                <a:gridCol w="949325"/>
                <a:gridCol w="946150"/>
                <a:gridCol w="949325"/>
                <a:gridCol w="949325"/>
                <a:gridCol w="946150"/>
                <a:gridCol w="949325"/>
                <a:gridCol w="949325"/>
                <a:gridCol w="946150"/>
                <a:gridCol w="949325"/>
              </a:tblGrid>
              <a:tr h="5492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k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ymbol" pitchFamily="18" charset="2"/>
                        </a:rPr>
                        <a:t>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476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1E+6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0.1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0.01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1E-3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1E-6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1E-9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1E-12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Significant Figures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mtClean="0"/>
              <a:t>Precision vs. Accuracy</a:t>
            </a:r>
          </a:p>
          <a:p>
            <a:pPr eaLnBrk="1" hangingPunct="1">
              <a:lnSpc>
                <a:spcPct val="90000"/>
              </a:lnSpc>
            </a:pPr>
            <a:endParaRPr lang="en-US" smtClean="0"/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Significant figures – number of digits believed to be precise </a:t>
            </a:r>
            <a:r>
              <a:rPr lang="en-US" smtClean="0">
                <a:sym typeface="Wingdings" pitchFamily="2" charset="2"/>
              </a:rPr>
              <a:t> LAST digit is always assumed to be an estimate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>
                <a:sym typeface="Wingdings" pitchFamily="2" charset="2"/>
              </a:rPr>
              <a:t>Using numbers from 2 sources of differing precision  must use lowest # of digits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Mass = 2.05546 g, volume= 100.0 ml = 0.2055 g/l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Logarithm review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10</a:t>
            </a:r>
            <a:r>
              <a:rPr lang="en-US" baseline="30000" smtClean="0"/>
              <a:t>3</a:t>
            </a:r>
            <a:r>
              <a:rPr lang="en-US" smtClean="0"/>
              <a:t> = 1000</a:t>
            </a:r>
          </a:p>
          <a:p>
            <a:pPr eaLnBrk="1" hangingPunct="1"/>
            <a:r>
              <a:rPr lang="en-US" smtClean="0"/>
              <a:t>ln = 2.303 log x</a:t>
            </a:r>
          </a:p>
          <a:p>
            <a:pPr eaLnBrk="1" hangingPunct="1"/>
            <a:r>
              <a:rPr lang="en-US" smtClean="0"/>
              <a:t>pH = -log [H</a:t>
            </a:r>
            <a:r>
              <a:rPr lang="en-US" baseline="30000" smtClean="0"/>
              <a:t>+</a:t>
            </a:r>
            <a:r>
              <a:rPr lang="en-US" smtClean="0"/>
              <a:t>]  </a:t>
            </a:r>
            <a:r>
              <a:rPr lang="en-US" smtClean="0">
                <a:sym typeface="Wingdings" pitchFamily="2" charset="2"/>
              </a:rPr>
              <a:t> 0.015 M H+ is what pH?</a:t>
            </a:r>
          </a:p>
          <a:p>
            <a:pPr eaLnBrk="1" hangingPunct="1"/>
            <a:endParaRPr lang="en-US" smtClean="0">
              <a:sym typeface="Wingdings" pitchFamily="2" charset="2"/>
            </a:endParaRPr>
          </a:p>
          <a:p>
            <a:pPr eaLnBrk="1" hangingPunct="1"/>
            <a:r>
              <a:rPr lang="en-US" smtClean="0">
                <a:sym typeface="Wingdings" pitchFamily="2" charset="2"/>
              </a:rPr>
              <a:t>Antilogarithms: 10</a:t>
            </a:r>
            <a:r>
              <a:rPr lang="en-US" baseline="30000" smtClean="0">
                <a:sym typeface="Wingdings" pitchFamily="2" charset="2"/>
              </a:rPr>
              <a:t>x</a:t>
            </a:r>
            <a:r>
              <a:rPr lang="en-US" smtClean="0">
                <a:sym typeface="Wingdings" pitchFamily="2" charset="2"/>
              </a:rPr>
              <a:t> or e</a:t>
            </a:r>
            <a:r>
              <a:rPr lang="en-US" baseline="30000" smtClean="0">
                <a:sym typeface="Wingdings" pitchFamily="2" charset="2"/>
              </a:rPr>
              <a:t>x</a:t>
            </a:r>
            <a:r>
              <a:rPr lang="en-US" smtClean="0">
                <a:sym typeface="Wingdings" pitchFamily="2" charset="2"/>
              </a:rPr>
              <a:t> (anti-natural log)</a:t>
            </a:r>
          </a:p>
          <a:p>
            <a:pPr eaLnBrk="1" hangingPunct="1"/>
            <a:r>
              <a:rPr lang="en-US" smtClean="0">
                <a:sym typeface="Wingdings" pitchFamily="2" charset="2"/>
              </a:rPr>
              <a:t>pH = -log </a:t>
            </a:r>
            <a:r>
              <a:rPr lang="en-US" smtClean="0"/>
              <a:t>[H</a:t>
            </a:r>
            <a:r>
              <a:rPr lang="en-US" baseline="30000" smtClean="0"/>
              <a:t>+</a:t>
            </a:r>
            <a:r>
              <a:rPr lang="en-US" smtClean="0"/>
              <a:t>]  </a:t>
            </a:r>
            <a:r>
              <a:rPr lang="en-US" smtClean="0">
                <a:sym typeface="Wingdings" pitchFamily="2" charset="2"/>
              </a:rPr>
              <a:t> how much H</a:t>
            </a:r>
            <a:r>
              <a:rPr lang="en-US" baseline="30000" smtClean="0">
                <a:sym typeface="Wingdings" pitchFamily="2" charset="2"/>
              </a:rPr>
              <a:t>+</a:t>
            </a:r>
            <a:r>
              <a:rPr lang="en-US" smtClean="0">
                <a:sym typeface="Wingdings" pitchFamily="2" charset="2"/>
              </a:rPr>
              <a:t> for pH 2?</a:t>
            </a:r>
          </a:p>
          <a:p>
            <a:pPr eaLnBrk="1" hangingPunct="1"/>
            <a:endParaRPr lang="en-US" smtClean="0">
              <a:sym typeface="Wingdings" pitchFamily="2" charset="2"/>
            </a:endParaRPr>
          </a:p>
          <a:p>
            <a:pPr eaLnBrk="1" hangingPunct="1"/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1372</TotalTime>
  <Words>935</Words>
  <Application>Microsoft Office PowerPoint</Application>
  <PresentationFormat>On-screen Show (4:3)</PresentationFormat>
  <Paragraphs>123</Paragraphs>
  <Slides>15</Slides>
  <Notes>5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7" baseType="lpstr">
      <vt:lpstr>Default Design</vt:lpstr>
      <vt:lpstr>Equation</vt:lpstr>
      <vt:lpstr>Line Fitting</vt:lpstr>
      <vt:lpstr>Data Quality</vt:lpstr>
      <vt:lpstr>Error Accumulation</vt:lpstr>
      <vt:lpstr>Where does “error” come from?</vt:lpstr>
      <vt:lpstr>Units review</vt:lpstr>
      <vt:lpstr>Let’s practice!</vt:lpstr>
      <vt:lpstr>Scientific Notation</vt:lpstr>
      <vt:lpstr>Significant Figures</vt:lpstr>
      <vt:lpstr>Logarithm review</vt:lpstr>
      <vt:lpstr>Logarithmic transforms</vt:lpstr>
      <vt:lpstr>Review of calculus principles</vt:lpstr>
      <vt:lpstr>Differential</vt:lpstr>
      <vt:lpstr>Partial differentials</vt:lpstr>
      <vt:lpstr>Slide 14</vt:lpstr>
      <vt:lpstr>‘Pictures’ of variable changes</vt:lpstr>
    </vt:vector>
  </TitlesOfParts>
  <Company>University of Delaware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GEO 195 Introduction to Geochemistry</dc:title>
  <dc:creator>Greg Druschel</dc:creator>
  <cp:lastModifiedBy>Greg Druschel</cp:lastModifiedBy>
  <cp:revision>41</cp:revision>
  <dcterms:created xsi:type="dcterms:W3CDTF">2004-08-23T19:41:45Z</dcterms:created>
  <dcterms:modified xsi:type="dcterms:W3CDTF">2011-09-08T01:23:02Z</dcterms:modified>
</cp:coreProperties>
</file>