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6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EAE70-A8FA-4816-AFB4-F6A7611CBD0D}" type="datetimeFigureOut">
              <a:rPr lang="en-US" smtClean="0"/>
              <a:t>4/11/2011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DB3F7-4F57-4D62-8831-B548C0BB7F5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5D61E-E34F-43E8-BD11-8390419244A4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7AF725-1C70-46AA-9C69-BFBE56C57D9A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2D6EB8-27CD-49B2-9930-3565A28B6930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C92793-59CC-430A-9C3E-551C79FC9377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DF546C-5FDA-496F-AC70-35A678DDC88F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ED14A8-4FB4-4FB4-9A82-1264D7C0ECA5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7E2785-2153-43A0-BF7A-DEC9802B7D7F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1435" tIns="45718" rIns="91435" bIns="45718"/>
          <a:lstStyle/>
          <a:p>
            <a:pPr eaLnBrk="1" hangingPunct="1"/>
            <a:r>
              <a:rPr lang="en-US" smtClean="0"/>
              <a:t>Iron Mountain effluent so acidic due to pyrite oxidation</a:t>
            </a:r>
          </a:p>
          <a:p>
            <a:pPr eaLnBrk="1" hangingPunct="1"/>
            <a:r>
              <a:rPr lang="en-US" smtClean="0"/>
              <a:t>See actively oxidizing pyrite (point out SEM in background) and Fe2+ microbes all over…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General reaction of pyrite oxidation, with O2 as TEAP is:</a:t>
            </a:r>
          </a:p>
          <a:p>
            <a:pPr eaLnBrk="1" hangingPunct="1"/>
            <a:r>
              <a:rPr lang="en-US" smtClean="0"/>
              <a:t>The oxidation of pyrite with Fe3+ is faster, making re-oxidation of Fe2+ rate limiting, and the basis for the original idea that microbes must be very important in these environments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Why are we concerned with intermediate S-species?  If an intermediate achieves a significant steady-state concentration, that may affect the local pH significantly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330875-958D-4168-B6DA-5AE06AB16509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155314-F40D-4D86-9152-3F5B2539FA6A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DCC8E1-A3F9-4554-A1DF-4AA46A042B9C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B9D83A-2DA2-453A-8FA6-0B6CAECB5D8A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83F27-1274-4A54-9A58-F57AB172B039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86127C-D67C-4421-864E-F8BC7CDB0B16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57F494-F947-481C-B08C-B6E7FB78D4D5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A25725-0083-486D-BBC7-EB8E48AA0698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7F9FDD-B53D-4BE7-9412-5E7D89D27239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35D248-4F69-4B89-814A-80BE9F5FC999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83C1C6-F94A-40F3-B910-DDEE888B909F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1A183B-BD8C-4459-8F52-7A7968F166B7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5669C7-71B5-41EE-8F27-D2ACF9310850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05E76F-5DA4-4DAA-86D7-FE5E507719CC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2D6B6D-8EB9-4633-B03C-3EB4A2560810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63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76A84E-2A30-4E98-BC0B-DC23A247E84C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03A450-6718-41A0-944E-41D6067526E9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2BD97A-DC07-4C2B-8C0F-F3451028737C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23811-FCF9-4386-A7B7-95F1D1D586E1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7A7ED6-4534-4160-9546-CAB05EC56D29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4E81EC-E4A6-4C41-BC97-8B0729D57EB6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5FF49C-240F-40B4-A828-513E71CAD9D9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EEBA-DB60-4137-B2FA-594512D39C85}" type="datetimeFigureOut">
              <a:rPr lang="en-US" smtClean="0"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66-9283-4BBD-A818-DE044E5C2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EEBA-DB60-4137-B2FA-594512D39C85}" type="datetimeFigureOut">
              <a:rPr lang="en-US" smtClean="0"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66-9283-4BBD-A818-DE044E5C2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EEBA-DB60-4137-B2FA-594512D39C85}" type="datetimeFigureOut">
              <a:rPr lang="en-US" smtClean="0"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66-9283-4BBD-A818-DE044E5C2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1C834-808E-4C0F-A6B5-8595DEB8C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EEBA-DB60-4137-B2FA-594512D39C85}" type="datetimeFigureOut">
              <a:rPr lang="en-US" smtClean="0"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66-9283-4BBD-A818-DE044E5C2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EEBA-DB60-4137-B2FA-594512D39C85}" type="datetimeFigureOut">
              <a:rPr lang="en-US" smtClean="0"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66-9283-4BBD-A818-DE044E5C2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EEBA-DB60-4137-B2FA-594512D39C85}" type="datetimeFigureOut">
              <a:rPr lang="en-US" smtClean="0"/>
              <a:t>4/11/2011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66-9283-4BBD-A818-DE044E5C2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EEBA-DB60-4137-B2FA-594512D39C85}" type="datetimeFigureOut">
              <a:rPr lang="en-US" smtClean="0"/>
              <a:t>4/11/2011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66-9283-4BBD-A818-DE044E5C2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EEBA-DB60-4137-B2FA-594512D39C85}" type="datetimeFigureOut">
              <a:rPr lang="en-US" smtClean="0"/>
              <a:t>4/11/2011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66-9283-4BBD-A818-DE044E5C2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EEBA-DB60-4137-B2FA-594512D39C85}" type="datetimeFigureOut">
              <a:rPr lang="en-US" smtClean="0"/>
              <a:t>4/11/2011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66-9283-4BBD-A818-DE044E5C2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EEBA-DB60-4137-B2FA-594512D39C85}" type="datetimeFigureOut">
              <a:rPr lang="en-US" smtClean="0"/>
              <a:t>4/11/2011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66-9283-4BBD-A818-DE044E5C2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EEBA-DB60-4137-B2FA-594512D39C85}" type="datetimeFigureOut">
              <a:rPr lang="en-US" smtClean="0"/>
              <a:t>4/11/2011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66-9283-4BBD-A818-DE044E5C24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FEEBA-DB60-4137-B2FA-594512D39C85}" type="datetimeFigureOut">
              <a:rPr lang="en-US" smtClean="0"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D3566-9283-4BBD-A818-DE044E5C244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Minerals associated with economically recoverable metals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4114800" cy="2286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Elemental forms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Sulfides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Oxides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Carbonates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Sulfate salt</a:t>
            </a: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219200"/>
            <a:ext cx="22193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0386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705600" y="3352800"/>
            <a:ext cx="196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Elemental copper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914400" y="6324600"/>
            <a:ext cx="1906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Chalcocite, Cu</a:t>
            </a:r>
            <a:r>
              <a:rPr lang="en-US" baseline="-25000"/>
              <a:t>2</a:t>
            </a:r>
            <a:r>
              <a:rPr lang="en-US"/>
              <a:t>S</a:t>
            </a:r>
          </a:p>
        </p:txBody>
      </p:sp>
      <p:pic>
        <p:nvPicPr>
          <p:cNvPr id="1332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3962400"/>
            <a:ext cx="23241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3200400" y="6324600"/>
            <a:ext cx="2930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Chalcanthite, CuSO</a:t>
            </a:r>
            <a:r>
              <a:rPr lang="en-US" baseline="-25000"/>
              <a:t>4</a:t>
            </a:r>
            <a:r>
              <a:rPr lang="en-US"/>
              <a:t>*5H</a:t>
            </a:r>
            <a:r>
              <a:rPr lang="en-US" baseline="-25000"/>
              <a:t>2</a:t>
            </a:r>
            <a:r>
              <a:rPr lang="en-US"/>
              <a:t>O</a:t>
            </a:r>
          </a:p>
        </p:txBody>
      </p:sp>
      <p:pic>
        <p:nvPicPr>
          <p:cNvPr id="1332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962400"/>
            <a:ext cx="2209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Text Box 13"/>
          <p:cNvSpPr txBox="1">
            <a:spLocks noChangeArrowheads="1"/>
          </p:cNvSpPr>
          <p:nvPr/>
        </p:nvSpPr>
        <p:spPr bwMode="auto">
          <a:xfrm>
            <a:off x="6343650" y="6248400"/>
            <a:ext cx="2671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Malachite, Cu</a:t>
            </a:r>
            <a:r>
              <a:rPr lang="en-US" baseline="-25000"/>
              <a:t>2</a:t>
            </a:r>
            <a:r>
              <a:rPr lang="en-US"/>
              <a:t>CO</a:t>
            </a:r>
            <a:r>
              <a:rPr lang="en-US" baseline="-25000"/>
              <a:t>3</a:t>
            </a:r>
            <a:r>
              <a:rPr lang="en-US"/>
              <a:t>(OH)</a:t>
            </a:r>
            <a:r>
              <a:rPr lang="en-US" baseline="-25000"/>
              <a:t>2</a:t>
            </a:r>
          </a:p>
        </p:txBody>
      </p:sp>
      <p:pic>
        <p:nvPicPr>
          <p:cNvPr id="13324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1295400"/>
            <a:ext cx="2362200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Text Box 15"/>
          <p:cNvSpPr txBox="1">
            <a:spLocks noChangeArrowheads="1"/>
          </p:cNvSpPr>
          <p:nvPr/>
        </p:nvSpPr>
        <p:spPr bwMode="auto">
          <a:xfrm>
            <a:off x="3717925" y="3084513"/>
            <a:ext cx="1601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Cuprite, Cu</a:t>
            </a:r>
            <a:r>
              <a:rPr lang="en-US" baseline="-25000"/>
              <a:t>2</a:t>
            </a:r>
            <a:r>
              <a:rPr lang="en-US"/>
              <a:t>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03_12_04_20_43_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Sulfides Part 1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Substitution into sulfides is very common</a:t>
            </a:r>
          </a:p>
          <a:p>
            <a:pPr eaLnBrk="1" hangingPunct="1"/>
            <a:r>
              <a:rPr lang="en-US" smtClean="0"/>
              <a:t>As and Se substitute for S very easily</a:t>
            </a:r>
          </a:p>
          <a:p>
            <a:pPr eaLnBrk="1" hangingPunct="1"/>
            <a:r>
              <a:rPr lang="en-US" smtClean="0"/>
              <a:t>Au can substitute in cation sites (auriferrous minerals)</a:t>
            </a:r>
          </a:p>
          <a:p>
            <a:pPr eaLnBrk="1" hangingPunct="1"/>
            <a:r>
              <a:rPr lang="en-US" smtClean="0"/>
              <a:t>Different metals swap in and out pretty easily </a:t>
            </a:r>
            <a:r>
              <a:rPr lang="en-US" smtClean="0">
                <a:sym typeface="Wingdings" pitchFamily="2" charset="2"/>
              </a:rPr>
              <a:t> Cu and Fe for instance have a wide range of solid solution materials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smtClean="0"/>
              <a:t>Sulfide Minerals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89038"/>
            <a:ext cx="8229600" cy="4525962"/>
          </a:xfrm>
        </p:spPr>
        <p:txBody>
          <a:bodyPr/>
          <a:lstStyle/>
          <a:p>
            <a:pPr eaLnBrk="1" hangingPunct="1"/>
            <a:r>
              <a:rPr lang="en-US" smtClean="0"/>
              <a:t>Minerals with S</a:t>
            </a:r>
            <a:r>
              <a:rPr lang="en-US" baseline="30000" smtClean="0"/>
              <a:t>-</a:t>
            </a:r>
            <a:r>
              <a:rPr lang="en-US" smtClean="0"/>
              <a:t> or S</a:t>
            </a:r>
            <a:r>
              <a:rPr lang="en-US" baseline="30000" smtClean="0"/>
              <a:t>2-</a:t>
            </a:r>
            <a:r>
              <a:rPr lang="en-US" smtClean="0"/>
              <a:t> (monosulfides) or S</a:t>
            </a:r>
            <a:r>
              <a:rPr lang="en-US" baseline="-25000" smtClean="0"/>
              <a:t>2</a:t>
            </a:r>
            <a:r>
              <a:rPr lang="en-US" baseline="30000" smtClean="0"/>
              <a:t>2-</a:t>
            </a:r>
            <a:r>
              <a:rPr lang="en-US" smtClean="0"/>
              <a:t> (disulfides) as anionic group</a:t>
            </a:r>
          </a:p>
          <a:p>
            <a:pPr eaLnBrk="1" hangingPunct="1"/>
            <a:r>
              <a:rPr lang="en-US" smtClean="0"/>
              <a:t>Transition metals bonded with sulfide anion groups</a:t>
            </a:r>
          </a:p>
        </p:txBody>
      </p:sp>
      <p:pic>
        <p:nvPicPr>
          <p:cNvPr id="15364" name="Picture 4" descr="sphalerit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4290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Luther's MO model"/>
          <p:cNvPicPr>
            <a:picLocks noChangeAspect="1" noChangeArrowheads="1"/>
          </p:cNvPicPr>
          <p:nvPr/>
        </p:nvPicPr>
        <p:blipFill>
          <a:blip r:embed="rId4" cstate="print"/>
          <a:srcRect l="4082" t="48477" r="59184" b="5838"/>
          <a:stretch>
            <a:fillRect/>
          </a:stretch>
        </p:blipFill>
        <p:spPr bwMode="auto">
          <a:xfrm>
            <a:off x="5029200" y="3276600"/>
            <a:ext cx="39624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44563"/>
          </a:xfrm>
        </p:spPr>
        <p:txBody>
          <a:bodyPr/>
          <a:lstStyle/>
          <a:p>
            <a:pPr eaLnBrk="1" hangingPunct="1"/>
            <a:r>
              <a:rPr lang="en-US" smtClean="0"/>
              <a:t>Iron Sulfides</a:t>
            </a:r>
          </a:p>
        </p:txBody>
      </p:sp>
      <p:pic>
        <p:nvPicPr>
          <p:cNvPr id="16387" name="Picture 3" descr="Iron_Mountain_slime_streamers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2338" y="1676400"/>
            <a:ext cx="31416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6172200" cy="5943600"/>
          </a:xfrm>
        </p:spPr>
        <p:txBody>
          <a:bodyPr/>
          <a:lstStyle/>
          <a:p>
            <a:pPr eaLnBrk="1" hangingPunct="1"/>
            <a:r>
              <a:rPr lang="en-US" smtClean="0">
                <a:sym typeface="Wingdings" pitchFamily="2" charset="2"/>
              </a:rPr>
              <a:t>Mackinawite – FeS</a:t>
            </a:r>
            <a:endParaRPr lang="en-US" baseline="-25000" smtClean="0">
              <a:sym typeface="Wingdings" pitchFamily="2" charset="2"/>
            </a:endParaRPr>
          </a:p>
          <a:p>
            <a:pPr eaLnBrk="1" hangingPunct="1"/>
            <a:r>
              <a:rPr lang="en-US" smtClean="0">
                <a:sym typeface="Wingdings" pitchFamily="2" charset="2"/>
              </a:rPr>
              <a:t>Greigite – Fe</a:t>
            </a:r>
            <a:r>
              <a:rPr lang="en-US" baseline="-25000" smtClean="0">
                <a:sym typeface="Wingdings" pitchFamily="2" charset="2"/>
              </a:rPr>
              <a:t>x</a:t>
            </a:r>
            <a:r>
              <a:rPr lang="en-US" smtClean="0">
                <a:sym typeface="Wingdings" pitchFamily="2" charset="2"/>
              </a:rPr>
              <a:t>S</a:t>
            </a:r>
            <a:r>
              <a:rPr lang="en-US" baseline="-25000" smtClean="0">
                <a:sym typeface="Wingdings" pitchFamily="2" charset="2"/>
              </a:rPr>
              <a:t>y</a:t>
            </a:r>
            <a:r>
              <a:rPr lang="en-US" smtClean="0"/>
              <a:t> </a:t>
            </a:r>
          </a:p>
          <a:p>
            <a:pPr eaLnBrk="1" hangingPunct="1"/>
            <a:r>
              <a:rPr lang="en-US" smtClean="0"/>
              <a:t>Pyrite – FeS</a:t>
            </a:r>
            <a:r>
              <a:rPr lang="en-US" baseline="-25000" smtClean="0"/>
              <a:t>2</a:t>
            </a:r>
            <a:r>
              <a:rPr lang="en-US" smtClean="0"/>
              <a:t> (cubic)</a:t>
            </a:r>
          </a:p>
          <a:p>
            <a:pPr eaLnBrk="1" hangingPunct="1"/>
            <a:r>
              <a:rPr lang="en-US" smtClean="0"/>
              <a:t>Marcasite – FeS</a:t>
            </a:r>
            <a:r>
              <a:rPr lang="en-US" baseline="-25000" smtClean="0"/>
              <a:t>2</a:t>
            </a:r>
            <a:r>
              <a:rPr lang="en-US" smtClean="0"/>
              <a:t> (orthorhombic)</a:t>
            </a:r>
          </a:p>
          <a:p>
            <a:pPr eaLnBrk="1" hangingPunct="1"/>
            <a:r>
              <a:rPr lang="en-US" smtClean="0">
                <a:sym typeface="Wingdings" pitchFamily="2" charset="2"/>
              </a:rPr>
              <a:t>Troilite – FeS end member</a:t>
            </a:r>
          </a:p>
          <a:p>
            <a:pPr eaLnBrk="1" hangingPunct="1"/>
            <a:r>
              <a:rPr lang="en-US" smtClean="0"/>
              <a:t>Pyrrhotite – Fe</a:t>
            </a:r>
            <a:r>
              <a:rPr lang="en-US" baseline="-25000" smtClean="0"/>
              <a:t>1-x</a:t>
            </a:r>
            <a:r>
              <a:rPr lang="en-US" smtClean="0"/>
              <a:t>S (slightly deficient in iron)</a:t>
            </a:r>
            <a:endParaRPr lang="en-US" smtClean="0">
              <a:sym typeface="Wingdings" pitchFamily="2" charset="2"/>
            </a:endParaRPr>
          </a:p>
          <a:p>
            <a:pPr eaLnBrk="1" hangingPunct="1"/>
            <a:r>
              <a:rPr lang="en-US" smtClean="0">
                <a:sym typeface="Wingdings" pitchFamily="2" charset="2"/>
              </a:rPr>
              <a:t>Arsenopyrite – FeAsS</a:t>
            </a:r>
          </a:p>
          <a:p>
            <a:pPr eaLnBrk="1" hangingPunct="1"/>
            <a:r>
              <a:rPr lang="en-US" smtClean="0"/>
              <a:t>Chalcopyrite – CuFeS</a:t>
            </a:r>
            <a:r>
              <a:rPr lang="en-US" baseline="-25000" smtClean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smtClean="0"/>
              <a:t>Other important sulfides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915400" cy="5410200"/>
          </a:xfrm>
        </p:spPr>
        <p:txBody>
          <a:bodyPr/>
          <a:lstStyle/>
          <a:p>
            <a:pPr eaLnBrk="1" hangingPunct="1"/>
            <a:r>
              <a:rPr lang="en-US" smtClean="0"/>
              <a:t>Galena – PbS</a:t>
            </a:r>
          </a:p>
          <a:p>
            <a:pPr eaLnBrk="1" hangingPunct="1"/>
            <a:r>
              <a:rPr lang="en-US" smtClean="0">
                <a:solidFill>
                  <a:srgbClr val="CC3300"/>
                </a:solidFill>
              </a:rPr>
              <a:t>Sphalerite/wurtzite – ZnS</a:t>
            </a:r>
          </a:p>
          <a:p>
            <a:pPr eaLnBrk="1" hangingPunct="1"/>
            <a:r>
              <a:rPr lang="en-US" smtClean="0"/>
              <a:t>Cinnabar – HgS</a:t>
            </a:r>
          </a:p>
          <a:p>
            <a:pPr eaLnBrk="1" hangingPunct="1"/>
            <a:r>
              <a:rPr lang="en-US" smtClean="0">
                <a:solidFill>
                  <a:srgbClr val="CC3300"/>
                </a:solidFill>
              </a:rPr>
              <a:t>Molybdenite – MoS</a:t>
            </a:r>
          </a:p>
          <a:p>
            <a:pPr eaLnBrk="1" hangingPunct="1"/>
            <a:r>
              <a:rPr lang="en-US" smtClean="0"/>
              <a:t>Covellite – CuS</a:t>
            </a:r>
          </a:p>
          <a:p>
            <a:pPr eaLnBrk="1" hangingPunct="1"/>
            <a:r>
              <a:rPr lang="en-US" smtClean="0">
                <a:solidFill>
                  <a:srgbClr val="CC3300"/>
                </a:solidFill>
              </a:rPr>
              <a:t>Chalcocite – Cu</a:t>
            </a:r>
            <a:r>
              <a:rPr lang="en-US" baseline="-25000" smtClean="0">
                <a:solidFill>
                  <a:srgbClr val="CC3300"/>
                </a:solidFill>
              </a:rPr>
              <a:t>2</a:t>
            </a:r>
            <a:r>
              <a:rPr lang="en-US" smtClean="0">
                <a:solidFill>
                  <a:srgbClr val="CC3300"/>
                </a:solidFill>
              </a:rPr>
              <a:t>S</a:t>
            </a:r>
          </a:p>
          <a:p>
            <a:pPr eaLnBrk="1" hangingPunct="1"/>
            <a:r>
              <a:rPr lang="en-US" smtClean="0"/>
              <a:t>Acanthite or Argenite – AgS</a:t>
            </a:r>
          </a:p>
          <a:p>
            <a:pPr eaLnBrk="1" hangingPunct="1"/>
            <a:r>
              <a:rPr lang="en-US" smtClean="0">
                <a:solidFill>
                  <a:srgbClr val="CC3300"/>
                </a:solidFill>
              </a:rPr>
              <a:t>Stibnite – Sb</a:t>
            </a:r>
            <a:r>
              <a:rPr lang="en-US" baseline="-25000" smtClean="0">
                <a:solidFill>
                  <a:srgbClr val="CC3300"/>
                </a:solidFill>
              </a:rPr>
              <a:t>2</a:t>
            </a:r>
            <a:r>
              <a:rPr lang="en-US" smtClean="0">
                <a:solidFill>
                  <a:srgbClr val="CC3300"/>
                </a:solidFill>
              </a:rPr>
              <a:t>S</a:t>
            </a:r>
            <a:r>
              <a:rPr lang="en-US" baseline="-25000" smtClean="0">
                <a:solidFill>
                  <a:srgbClr val="CC3300"/>
                </a:solidFill>
              </a:rPr>
              <a:t>3</a:t>
            </a:r>
            <a:endParaRPr lang="en-US" smtClean="0">
              <a:solidFill>
                <a:srgbClr val="CC3300"/>
              </a:solidFill>
            </a:endParaRPr>
          </a:p>
          <a:p>
            <a:pPr eaLnBrk="1" hangingPunct="1"/>
            <a:r>
              <a:rPr lang="en-US" smtClean="0"/>
              <a:t>Orpiment – As</a:t>
            </a:r>
            <a:r>
              <a:rPr lang="en-US" baseline="-25000" smtClean="0"/>
              <a:t>2</a:t>
            </a:r>
            <a:r>
              <a:rPr lang="en-US" smtClean="0"/>
              <a:t>S</a:t>
            </a:r>
            <a:r>
              <a:rPr lang="en-US" baseline="-25000" smtClean="0"/>
              <a:t>3</a:t>
            </a:r>
            <a:r>
              <a:rPr lang="en-US" smtClean="0"/>
              <a:t> ; Realgar – 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Sulfides are reduced minerals </a:t>
            </a:r>
            <a:r>
              <a:rPr lang="en-US" sz="4000" smtClean="0">
                <a:sym typeface="Wingdings" pitchFamily="2" charset="2"/>
              </a:rPr>
              <a:t> what happens when they contact O</a:t>
            </a:r>
            <a:r>
              <a:rPr lang="en-US" sz="4000" baseline="-25000" smtClean="0">
                <a:sym typeface="Wingdings" pitchFamily="2" charset="2"/>
              </a:rPr>
              <a:t>2</a:t>
            </a:r>
            <a:r>
              <a:rPr lang="en-US" sz="4000" smtClean="0">
                <a:sym typeface="Wingdings" pitchFamily="2" charset="2"/>
              </a:rPr>
              <a:t>?</a:t>
            </a:r>
            <a:endParaRPr lang="en-US" sz="400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1219200"/>
          </a:xfrm>
        </p:spPr>
        <p:txBody>
          <a:bodyPr/>
          <a:lstStyle/>
          <a:p>
            <a:pPr eaLnBrk="1" hangingPunct="1"/>
            <a:r>
              <a:rPr lang="en-US" smtClean="0"/>
              <a:t>This is the basis for supergene enrichment and acidic mine drainage</a:t>
            </a:r>
          </a:p>
        </p:txBody>
      </p:sp>
      <p:pic>
        <p:nvPicPr>
          <p:cNvPr id="18436" name="Picture 4" descr="IMM Streamers-Scien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048000"/>
            <a:ext cx="45053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762000"/>
          </a:xfrm>
          <a:solidFill>
            <a:schemeClr val="tx1">
              <a:alpha val="50195"/>
            </a:schemeClr>
          </a:solidFill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Actively Oxidizing Pyrite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04800" y="1600200"/>
            <a:ext cx="8534400" cy="4343400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r>
              <a:rPr lang="en-US" sz="2800" b="1" baseline="-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+ 3.5 O</a:t>
            </a:r>
            <a:r>
              <a:rPr lang="en-US" sz="2800" b="1" baseline="-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+ H</a:t>
            </a:r>
            <a:r>
              <a:rPr lang="en-US" sz="2800" b="1" baseline="-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Fe</a:t>
            </a:r>
            <a:r>
              <a:rPr lang="en-US" sz="2800" b="1" baseline="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+ 2 SO</a:t>
            </a:r>
            <a:r>
              <a:rPr lang="en-US" sz="2800" b="1" baseline="-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baseline="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+ 2 H</a:t>
            </a:r>
            <a:r>
              <a:rPr lang="en-US" sz="2800" b="1" baseline="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b="1" baseline="30000">
              <a:solidFill>
                <a:srgbClr val="FFCC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r>
              <a:rPr lang="en-US" sz="2800" b="1" baseline="-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+ 14 Fe</a:t>
            </a:r>
            <a:r>
              <a:rPr lang="en-US" sz="2800" b="1" baseline="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+ 8 H</a:t>
            </a:r>
            <a:r>
              <a:rPr lang="en-US" sz="2800" b="1" baseline="-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15 Fe</a:t>
            </a:r>
            <a:r>
              <a:rPr lang="en-US" sz="2800" b="1" baseline="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+ 2 SO</a:t>
            </a:r>
            <a:r>
              <a:rPr lang="en-US" sz="2800" b="1" baseline="-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baseline="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+ 16 H</a:t>
            </a:r>
            <a:r>
              <a:rPr lang="en-US" sz="2800" b="1" baseline="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b="1" baseline="30000">
              <a:solidFill>
                <a:srgbClr val="FFCC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14Fe</a:t>
            </a:r>
            <a:r>
              <a:rPr lang="en-US" sz="2800" b="1" baseline="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+ 3.5 O</a:t>
            </a:r>
            <a:r>
              <a:rPr lang="en-US" sz="2800" b="1" baseline="-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+ 14H</a:t>
            </a:r>
            <a:r>
              <a:rPr lang="en-US" sz="2800" b="1" baseline="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14 Fe</a:t>
            </a:r>
            <a:r>
              <a:rPr lang="en-US" sz="2800" b="1" baseline="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+ 7 H</a:t>
            </a:r>
            <a:r>
              <a:rPr lang="en-US" sz="2800" b="1" baseline="-300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marL="342900" indent="-342900">
              <a:spcBef>
                <a:spcPct val="20000"/>
              </a:spcBef>
            </a:pPr>
            <a:endParaRPr lang="en-US" sz="2800" b="1">
              <a:solidFill>
                <a:srgbClr val="FFCC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 species and H</a:t>
            </a:r>
            <a:r>
              <a:rPr lang="en-US" sz="2800" b="1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generation: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r>
              <a:rPr lang="en-US" sz="2400" b="1" baseline="-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+ 2 Fe</a:t>
            </a:r>
            <a:r>
              <a:rPr lang="en-US" sz="2400" b="1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2400" b="1">
                <a:solidFill>
                  <a:srgbClr val="FFFF00"/>
                </a:solidFill>
                <a:latin typeface="Wingdings" pitchFamily="2" charset="2"/>
                <a:cs typeface="Times New Roman" pitchFamily="18" charset="0"/>
              </a:rPr>
              <a:t>à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 Fe</a:t>
            </a:r>
            <a:r>
              <a:rPr lang="en-US" sz="2400" b="1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+ ¼ S</a:t>
            </a:r>
            <a:r>
              <a:rPr lang="en-US" sz="2400" b="1" baseline="-25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+ 0 H</a:t>
            </a:r>
            <a:r>
              <a:rPr lang="en-US" sz="2400" b="1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r>
              <a:rPr lang="en-US" sz="2400" b="1" baseline="-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+ 7 Fe</a:t>
            </a:r>
            <a:r>
              <a:rPr lang="en-US" sz="2400" b="1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+ 3 H</a:t>
            </a:r>
            <a:r>
              <a:rPr lang="en-US" sz="2400" b="1" baseline="-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>
                <a:solidFill>
                  <a:srgbClr val="FFFF00"/>
                </a:solidFill>
                <a:latin typeface="Wingdings" pitchFamily="2" charset="2"/>
                <a:cs typeface="Times New Roman" pitchFamily="18" charset="0"/>
              </a:rPr>
              <a:t>à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8 Fe</a:t>
            </a:r>
            <a:r>
              <a:rPr lang="en-US" sz="2400" b="1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+ 0.5 S</a:t>
            </a:r>
            <a:r>
              <a:rPr lang="en-US" sz="2400" b="1" baseline="-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b="1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+ 6 H</a:t>
            </a:r>
            <a:r>
              <a:rPr lang="en-US" sz="2400" b="1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2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9460" name="Picture 4" descr="Pyrite Oxidation overview fig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5638800" cy="792163"/>
          </a:xfrm>
        </p:spPr>
        <p:txBody>
          <a:bodyPr/>
          <a:lstStyle/>
          <a:p>
            <a:pPr eaLnBrk="1" hangingPunct="1"/>
            <a:r>
              <a:rPr lang="en-US" smtClean="0"/>
              <a:t>AMD neutralization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56388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Metals are soluble in low pH solutions – can get 100’s of grams of metal into a liter of very acidic solution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HOWEVER – eventually that solution will get neutralized (reaction with other rocks, CO</a:t>
            </a:r>
            <a:r>
              <a:rPr lang="en-US" sz="2800" baseline="-25000" smtClean="0"/>
              <a:t>2</a:t>
            </a:r>
            <a:r>
              <a:rPr lang="en-US" sz="2800" smtClean="0"/>
              <a:t> in the atmosphere, etc.) and the metals are not so soluble </a:t>
            </a:r>
            <a:r>
              <a:rPr lang="en-US" sz="2800" smtClean="0">
                <a:sym typeface="Wingdings" pitchFamily="2" charset="2"/>
              </a:rPr>
              <a:t></a:t>
            </a:r>
            <a:r>
              <a:rPr lang="en-US" sz="2800" smtClean="0"/>
              <a:t> but oxidized S (sulfate, SO</a:t>
            </a:r>
            <a:r>
              <a:rPr lang="en-US" sz="2800" baseline="-25000" smtClean="0"/>
              <a:t>4</a:t>
            </a:r>
            <a:r>
              <a:rPr lang="en-US" sz="2800" baseline="30000" smtClean="0"/>
              <a:t>2-</a:t>
            </a:r>
            <a:r>
              <a:rPr lang="en-US" sz="2800" smtClean="0"/>
              <a:t>) is very soluble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A different kind of mineral is formed!</a:t>
            </a:r>
          </a:p>
        </p:txBody>
      </p:sp>
      <p:pic>
        <p:nvPicPr>
          <p:cNvPr id="20484" name="Picture 4" descr="mine drainage keystone canyon 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2800" y="1600200"/>
            <a:ext cx="3251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1508" name="Picture 4" descr="Ely Mine view from top of tailing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117725" y="188913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Ely Mine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532" name="Picture 4" descr="Ely_04-05-09 overvie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llow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44000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3556" name="Picture 4" descr="Mine discharge into stream note white Al stain and red Fe st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Oxides - Oxyhydroxides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FeOOH minerals </a:t>
            </a:r>
            <a:r>
              <a:rPr lang="en-US" sz="2400" smtClean="0">
                <a:sym typeface="Wingdings" pitchFamily="2" charset="2"/>
              </a:rPr>
              <a:t> Goethite or Limonite (FeOOH)  important alteration products of weathering Fe-bearing minerals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ym typeface="Wingdings" pitchFamily="2" charset="2"/>
              </a:rPr>
              <a:t>Hematite (Fe</a:t>
            </a:r>
            <a:r>
              <a:rPr lang="en-US" sz="2400" baseline="-25000" smtClean="0">
                <a:sym typeface="Wingdings" pitchFamily="2" charset="2"/>
              </a:rPr>
              <a:t>2</a:t>
            </a:r>
            <a:r>
              <a:rPr lang="en-US" sz="2400" smtClean="0">
                <a:sym typeface="Wingdings" pitchFamily="2" charset="2"/>
              </a:rPr>
              <a:t>O</a:t>
            </a:r>
            <a:r>
              <a:rPr lang="en-US" sz="2400" baseline="-25000" smtClean="0">
                <a:sym typeface="Wingdings" pitchFamily="2" charset="2"/>
              </a:rPr>
              <a:t>3</a:t>
            </a:r>
            <a:r>
              <a:rPr lang="en-US" sz="2400" smtClean="0">
                <a:sym typeface="Wingdings" pitchFamily="2" charset="2"/>
              </a:rPr>
              <a:t>)  primary iron oxide in Banded Iron Formations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ym typeface="Wingdings" pitchFamily="2" charset="2"/>
              </a:rPr>
              <a:t>Boehmite (AlOOH)  primary mineral in bauxite ores (principle Al ore) which forms in tropical soils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ym typeface="Wingdings" pitchFamily="2" charset="2"/>
              </a:rPr>
              <a:t>Gibbsite (Al(OH)</a:t>
            </a:r>
            <a:r>
              <a:rPr lang="en-US" sz="2400" baseline="-25000" smtClean="0">
                <a:sym typeface="Wingdings" pitchFamily="2" charset="2"/>
              </a:rPr>
              <a:t>3</a:t>
            </a:r>
            <a:r>
              <a:rPr lang="en-US" sz="2400" smtClean="0">
                <a:sym typeface="Wingdings" pitchFamily="2" charset="2"/>
              </a:rPr>
              <a:t>) – common Al oxide forming in aqueous sysems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ym typeface="Wingdings" pitchFamily="2" charset="2"/>
              </a:rPr>
              <a:t>Mn oxides  form Mn nodules in the oceans (estimated they cover 10-30% of the deep Pacific floor)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ym typeface="Wingdings" pitchFamily="2" charset="2"/>
              </a:rPr>
              <a:t>Many other oxides important in metamorphic rocks…</a:t>
            </a:r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 oxides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Aluminum occurs in economic deposits principally as bauxite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Bauxite is a mixture of Al oxides and oxyhydroxides: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Diaspore - AlO(OH)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Gibbsite - Al(OH)3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B</a:t>
            </a:r>
            <a:r>
              <a:rPr lang="en-US" sz="2400" smtClean="0">
                <a:cs typeface="Arial" charset="0"/>
              </a:rPr>
              <a:t>ö</a:t>
            </a:r>
            <a:r>
              <a:rPr lang="en-US" sz="2400" smtClean="0"/>
              <a:t>hmite - AlO(OH)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Al is a residual phase and bauxite occurs where weathering is extreme and thick layers of aluminum oxyhydroxide are left over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Mn oxides - oxyhydroxides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458200" cy="4906963"/>
          </a:xfrm>
        </p:spPr>
        <p:txBody>
          <a:bodyPr/>
          <a:lstStyle/>
          <a:p>
            <a:pPr eaLnBrk="1" hangingPunct="1"/>
            <a:r>
              <a:rPr lang="en-US" sz="2800" smtClean="0"/>
              <a:t>Mn exists as 2+, 3+, and 4+; oxide minerals are varied, complex, and hard to ID</a:t>
            </a:r>
          </a:p>
          <a:p>
            <a:pPr lvl="1" eaLnBrk="1" hangingPunct="1"/>
            <a:r>
              <a:rPr lang="en-US" sz="2400" smtClean="0"/>
              <a:t>‘Wad’ </a:t>
            </a:r>
            <a:r>
              <a:rPr lang="en-US" sz="2400" smtClean="0">
                <a:sym typeface="Wingdings" pitchFamily="2" charset="2"/>
              </a:rPr>
              <a:t> soft (i.e. blackens your fingers), brown-black fine-grained Mn oxides</a:t>
            </a:r>
          </a:p>
          <a:p>
            <a:pPr lvl="1" eaLnBrk="1" hangingPunct="1"/>
            <a:r>
              <a:rPr lang="en-US" sz="2400" smtClean="0">
                <a:sym typeface="Wingdings" pitchFamily="2" charset="2"/>
              </a:rPr>
              <a:t>‘Psilomelane’  hard (does not blacked fingers) gray-black botroyoidal, massive Mn oxides</a:t>
            </a:r>
          </a:p>
          <a:p>
            <a:pPr eaLnBrk="1" hangingPunct="1"/>
            <a:r>
              <a:rPr lang="en-US" sz="2800" smtClean="0">
                <a:sym typeface="Wingdings" pitchFamily="2" charset="2"/>
              </a:rPr>
              <a:t>XRD analyses do not easily distinguish different minerals, must combine with TEM, SEM, IR spectroscopy, and microprobe work</a:t>
            </a:r>
          </a:p>
          <a:p>
            <a:pPr eaLnBrk="1" hangingPunct="1"/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7630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</a:rPr>
              <a:t>Romanechite 	Ba</a:t>
            </a:r>
            <a:r>
              <a:rPr lang="en-US" sz="2200" b="1" baseline="-25000" smtClean="0">
                <a:solidFill>
                  <a:srgbClr val="FF0000"/>
                </a:solidFill>
                <a:latin typeface="Times New Roman" pitchFamily="18" charset="0"/>
              </a:rPr>
              <a:t>.66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</a:rPr>
              <a:t>(Mn</a:t>
            </a:r>
            <a:r>
              <a:rPr lang="en-US" sz="2200" b="1" baseline="30000" smtClean="0">
                <a:solidFill>
                  <a:srgbClr val="FF0000"/>
                </a:solidFill>
                <a:latin typeface="Times New Roman" pitchFamily="18" charset="0"/>
              </a:rPr>
              <a:t>4+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</a:rPr>
              <a:t>,Mn</a:t>
            </a:r>
            <a:r>
              <a:rPr lang="en-US" sz="2200" b="1" baseline="30000" smtClean="0">
                <a:solidFill>
                  <a:srgbClr val="FF0000"/>
                </a:solidFill>
                <a:latin typeface="Times New Roman" pitchFamily="18" charset="0"/>
              </a:rPr>
              <a:t>3+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  <a:r>
              <a:rPr lang="en-US" sz="2200" b="1" baseline="-25000" smtClean="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200" b="1" baseline="-2500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</a:rPr>
              <a:t>*1.34H</a:t>
            </a:r>
            <a:r>
              <a:rPr lang="en-US" sz="2200" b="1" baseline="-2500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</a:rPr>
              <a:t>O 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Psilomelane</a:t>
            </a:r>
            <a:r>
              <a:rPr lang="en-US" sz="1800" smtClean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b="1" smtClean="0">
                <a:latin typeface="Times New Roman" pitchFamily="18" charset="0"/>
              </a:rPr>
              <a:t>Pyrolusite 		MnO2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latin typeface="Times New Roman" pitchFamily="18" charset="0"/>
              </a:rPr>
              <a:t>Ramsdellite 		MnO2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latin typeface="Times New Roman" pitchFamily="18" charset="0"/>
              </a:rPr>
              <a:t>Nsutite 		Mn(O,OH)2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latin typeface="Times New Roman" pitchFamily="18" charset="0"/>
              </a:rPr>
              <a:t>Hollandite 		Bax(Mn4+,Mn3+)8O16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latin typeface="Times New Roman" pitchFamily="18" charset="0"/>
              </a:rPr>
              <a:t>Cryptomelane 		Kx(Mn4+,Mn3+)8O16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latin typeface="Times New Roman" pitchFamily="18" charset="0"/>
              </a:rPr>
              <a:t>Manjiroite 		Nax(Mn4+,Mn3+)8O16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latin typeface="Times New Roman" pitchFamily="18" charset="0"/>
              </a:rPr>
              <a:t>Coronadite 		Pbx(Mn4+,Mn3+)8O16 </a:t>
            </a:r>
            <a:endParaRPr lang="en-US" sz="2200" b="1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latin typeface="Times New Roman" pitchFamily="18" charset="0"/>
              </a:rPr>
              <a:t>Todorokite 		(Ca,Na,K)X(Mn4+,Mn3+)6O12*3.5H2O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latin typeface="Times New Roman" pitchFamily="18" charset="0"/>
              </a:rPr>
              <a:t>Lithiophorite 		LiAl2(Mn2+Mn3+)O6(OH)6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latin typeface="Times New Roman" pitchFamily="18" charset="0"/>
              </a:rPr>
              <a:t>Chalcophanite 		ZnMn3O7*3H2O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latin typeface="Times New Roman" pitchFamily="18" charset="0"/>
              </a:rPr>
              <a:t>Birnessite 		(Na,Ca)Mn7O14*2.8H2O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latin typeface="Times New Roman" pitchFamily="18" charset="0"/>
              </a:rPr>
              <a:t>Vernadite 		MnO2*nH2O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b="1" smtClean="0">
                <a:latin typeface="Times New Roman" pitchFamily="18" charset="0"/>
              </a:rPr>
              <a:t>Manganite 		MnOOH</a:t>
            </a:r>
            <a:r>
              <a:rPr lang="en-US" sz="1800" smtClean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latin typeface="Times New Roman" pitchFamily="18" charset="0"/>
              </a:rPr>
              <a:t>Groutite 		MnOOH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latin typeface="Times New Roman" pitchFamily="18" charset="0"/>
              </a:rPr>
              <a:t>Feitknechtite 		MnOOH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latin typeface="Times New Roman" pitchFamily="18" charset="0"/>
              </a:rPr>
              <a:t>Hausmannite 		Mn</a:t>
            </a:r>
            <a:r>
              <a:rPr lang="en-US" sz="1800" baseline="30000" smtClean="0">
                <a:latin typeface="Times New Roman" pitchFamily="18" charset="0"/>
              </a:rPr>
              <a:t>2+</a:t>
            </a:r>
            <a:r>
              <a:rPr lang="en-US" sz="1800" smtClean="0">
                <a:latin typeface="Times New Roman" pitchFamily="18" charset="0"/>
              </a:rPr>
              <a:t>Mn</a:t>
            </a:r>
            <a:r>
              <a:rPr lang="en-US" sz="1800" baseline="-25000" smtClean="0">
                <a:latin typeface="Times New Roman" pitchFamily="18" charset="0"/>
              </a:rPr>
              <a:t>2</a:t>
            </a:r>
            <a:r>
              <a:rPr lang="en-US" sz="1800" baseline="30000" smtClean="0">
                <a:latin typeface="Times New Roman" pitchFamily="18" charset="0"/>
              </a:rPr>
              <a:t>3+</a:t>
            </a:r>
            <a:r>
              <a:rPr lang="en-US" sz="1800" smtClean="0">
                <a:latin typeface="Times New Roman" pitchFamily="18" charset="0"/>
              </a:rPr>
              <a:t>O4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latin typeface="Times New Roman" pitchFamily="18" charset="0"/>
              </a:rPr>
              <a:t>Bixbyite 		Mn2O3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latin typeface="Times New Roman" pitchFamily="18" charset="0"/>
              </a:rPr>
              <a:t>Pyrochroite 		Mn(OH)2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>
                <a:latin typeface="Times New Roman" pitchFamily="18" charset="0"/>
              </a:rPr>
              <a:t>Manganosite 		MnO</a:t>
            </a:r>
          </a:p>
          <a:p>
            <a:pPr eaLnBrk="1" hangingPunct="1">
              <a:lnSpc>
                <a:spcPct val="80000"/>
              </a:lnSpc>
            </a:pPr>
            <a:endParaRPr lang="en-US" sz="1800" smtClean="0">
              <a:latin typeface="Times New Roman" pitchFamily="18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15963"/>
          </a:xfrm>
        </p:spPr>
        <p:txBody>
          <a:bodyPr/>
          <a:lstStyle/>
          <a:p>
            <a:pPr eaLnBrk="1" hangingPunct="1"/>
            <a:r>
              <a:rPr lang="en-US" sz="4000" smtClean="0"/>
              <a:t>Mn Oxide minerals (not all…)</a:t>
            </a:r>
          </a:p>
        </p:txBody>
      </p:sp>
      <p:sp>
        <p:nvSpPr>
          <p:cNvPr id="23556" name="AutoShape 4"/>
          <p:cNvSpPr>
            <a:spLocks/>
          </p:cNvSpPr>
          <p:nvPr/>
        </p:nvSpPr>
        <p:spPr bwMode="auto">
          <a:xfrm>
            <a:off x="6629400" y="1219200"/>
            <a:ext cx="762000" cy="5105400"/>
          </a:xfrm>
          <a:prstGeom prst="rightBrace">
            <a:avLst>
              <a:gd name="adj1" fmla="val 55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391400" y="3581400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Wad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Iron Oxides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763000" cy="3581400"/>
          </a:xfrm>
        </p:spPr>
        <p:txBody>
          <a:bodyPr/>
          <a:lstStyle/>
          <a:p>
            <a:pPr eaLnBrk="1" hangingPunct="1"/>
            <a:r>
              <a:rPr lang="en-US" smtClean="0"/>
              <a:t>Interaction of dissolved iron with oxygen yields iron oxide and iron oxyhyroxide minerals</a:t>
            </a:r>
          </a:p>
          <a:p>
            <a:pPr eaLnBrk="1" hangingPunct="1"/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thing precipitated </a:t>
            </a:r>
            <a:r>
              <a:rPr lang="en-US" smtClean="0">
                <a:sym typeface="Wingdings" pitchFamily="2" charset="2"/>
              </a:rPr>
              <a:t> amorphous or extremely fine grained (nanocrystaliine) iron oxides called ferrihydrite</a:t>
            </a:r>
            <a:endParaRPr lang="en-US" smtClean="0"/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838200" y="5715000"/>
            <a:ext cx="2895600" cy="0"/>
          </a:xfrm>
          <a:prstGeom prst="line">
            <a:avLst/>
          </a:prstGeom>
          <a:noFill/>
          <a:ln w="381000">
            <a:solidFill>
              <a:srgbClr val="00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563688" y="5486400"/>
            <a:ext cx="722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Fe</a:t>
            </a:r>
            <a:r>
              <a:rPr lang="en-US" sz="2400" b="1" baseline="30000">
                <a:solidFill>
                  <a:schemeClr val="bg1"/>
                </a:solidFill>
                <a:latin typeface="Times New Roman" pitchFamily="18" charset="0"/>
              </a:rPr>
              <a:t>2+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3657600" y="4800600"/>
            <a:ext cx="3581400" cy="1752600"/>
          </a:xfrm>
          <a:prstGeom prst="rect">
            <a:avLst/>
          </a:prstGeom>
          <a:solidFill>
            <a:srgbClr val="4273F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itchFamily="18" charset="0"/>
              </a:rPr>
              <a:t>O</a:t>
            </a:r>
            <a:r>
              <a:rPr lang="en-US" sz="3200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pic>
        <p:nvPicPr>
          <p:cNvPr id="158727" name="Picture 7" descr="ferrihydrite - Tennyson"/>
          <p:cNvPicPr>
            <a:picLocks noChangeAspect="1" noChangeArrowheads="1"/>
          </p:cNvPicPr>
          <p:nvPr/>
        </p:nvPicPr>
        <p:blipFill>
          <a:blip r:embed="rId3" cstate="print"/>
          <a:srcRect l="15207" t="13364"/>
          <a:stretch>
            <a:fillRect/>
          </a:stretch>
        </p:blipFill>
        <p:spPr bwMode="auto">
          <a:xfrm>
            <a:off x="3657600" y="4152900"/>
            <a:ext cx="35306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pPr eaLnBrk="1" hangingPunct="1"/>
            <a:r>
              <a:rPr lang="en-US" smtClean="0"/>
              <a:t>Ferrihydrite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458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Ferrihydrite (Fe</a:t>
            </a:r>
            <a:r>
              <a:rPr lang="en-US" baseline="-25000" smtClean="0"/>
              <a:t>5</a:t>
            </a:r>
            <a:r>
              <a:rPr lang="en-US" smtClean="0"/>
              <a:t>O</a:t>
            </a:r>
            <a:r>
              <a:rPr lang="en-US" baseline="-25000" smtClean="0"/>
              <a:t>7</a:t>
            </a:r>
            <a:r>
              <a:rPr lang="en-US" smtClean="0"/>
              <a:t>OH*H</a:t>
            </a:r>
            <a:r>
              <a:rPr lang="en-US" baseline="-25000" smtClean="0"/>
              <a:t>2</a:t>
            </a:r>
            <a:r>
              <a:rPr lang="en-US" smtClean="0"/>
              <a:t>O; Fe</a:t>
            </a:r>
            <a:r>
              <a:rPr lang="en-US" baseline="-25000" smtClean="0"/>
              <a:t>10</a:t>
            </a:r>
            <a:r>
              <a:rPr lang="en-US" smtClean="0"/>
              <a:t>O</a:t>
            </a:r>
            <a:r>
              <a:rPr lang="en-US" baseline="-25000" smtClean="0"/>
              <a:t>15</a:t>
            </a:r>
            <a:r>
              <a:rPr lang="en-US" smtClean="0"/>
              <a:t>*9H</a:t>
            </a:r>
            <a:r>
              <a:rPr lang="en-US" baseline="-25000" smtClean="0"/>
              <a:t>2</a:t>
            </a:r>
            <a:r>
              <a:rPr lang="en-US" smtClean="0"/>
              <a:t>O </a:t>
            </a:r>
            <a:r>
              <a:rPr lang="en-US" smtClean="0">
                <a:sym typeface="Wingdings" pitchFamily="2" charset="2"/>
              </a:rPr>
              <a:t> some argument about exact formula</a:t>
            </a:r>
            <a:r>
              <a:rPr lang="en-US" smtClean="0"/>
              <a:t>) – a mixed valence iron oxide with OH and water </a:t>
            </a:r>
          </a:p>
        </p:txBody>
      </p:sp>
      <p:pic>
        <p:nvPicPr>
          <p:cNvPr id="25604" name="Picture 4" descr="ferrihydrite - Tenny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6600" y="2895600"/>
            <a:ext cx="45974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ferrihydrite TEM image from J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43200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Goethite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Ferrihydrite recrystallizes into Goethite (</a:t>
            </a:r>
            <a:r>
              <a:rPr lang="en-US" smtClean="0">
                <a:latin typeface="Symbol" pitchFamily="18" charset="2"/>
              </a:rPr>
              <a:t>a</a:t>
            </a:r>
            <a:r>
              <a:rPr lang="en-US" smtClean="0">
                <a:latin typeface="Times New Roman" pitchFamily="18" charset="0"/>
              </a:rPr>
              <a:t>-FeOOH)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There are other polymorphs of iron oxyhydroxides:</a:t>
            </a:r>
          </a:p>
          <a:p>
            <a:pPr lvl="1" eaLnBrk="1" hangingPunct="1"/>
            <a:r>
              <a:rPr lang="en-US" smtClean="0">
                <a:latin typeface="Times New Roman" pitchFamily="18" charset="0"/>
              </a:rPr>
              <a:t>Lepidocrocite </a:t>
            </a:r>
            <a:r>
              <a:rPr lang="en-US" smtClean="0">
                <a:latin typeface="Symbol" pitchFamily="18" charset="2"/>
              </a:rPr>
              <a:t>g</a:t>
            </a:r>
            <a:r>
              <a:rPr lang="en-US" smtClean="0">
                <a:latin typeface="Times New Roman" pitchFamily="18" charset="0"/>
              </a:rPr>
              <a:t>-FeOOH</a:t>
            </a:r>
          </a:p>
          <a:p>
            <a:pPr lvl="1" eaLnBrk="1" hangingPunct="1"/>
            <a:r>
              <a:rPr lang="en-US" smtClean="0">
                <a:latin typeface="Times New Roman" pitchFamily="18" charset="0"/>
              </a:rPr>
              <a:t>Akaganeite </a:t>
            </a:r>
            <a:r>
              <a:rPr lang="en-US" smtClean="0">
                <a:latin typeface="Symbol" pitchFamily="18" charset="2"/>
              </a:rPr>
              <a:t>b</a:t>
            </a:r>
            <a:r>
              <a:rPr lang="en-US" smtClean="0">
                <a:latin typeface="Times New Roman" pitchFamily="18" charset="0"/>
              </a:rPr>
              <a:t>-FeOOH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3"/>
          </a:xfrm>
        </p:spPr>
        <p:txBody>
          <a:bodyPr/>
          <a:lstStyle/>
          <a:p>
            <a:pPr eaLnBrk="1" hangingPunct="1"/>
            <a:r>
              <a:rPr lang="en-US" smtClean="0"/>
              <a:t>Iron Oxides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5344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Hematite (Fe</a:t>
            </a:r>
            <a:r>
              <a:rPr lang="en-US" sz="2800" baseline="-25000" smtClean="0"/>
              <a:t>2</a:t>
            </a:r>
            <a:r>
              <a:rPr lang="en-US" sz="2800" smtClean="0"/>
              <a:t>O</a:t>
            </a:r>
            <a:r>
              <a:rPr lang="en-US" sz="2800" baseline="-25000" smtClean="0"/>
              <a:t>3</a:t>
            </a:r>
            <a:r>
              <a:rPr lang="en-US" sz="2800" smtClean="0"/>
              <a:t>) – can form directly or via ferrihydrite </a:t>
            </a:r>
            <a:r>
              <a:rPr lang="en-US" sz="2800" smtClean="0">
                <a:sym typeface="Wingdings" pitchFamily="2" charset="2"/>
              </a:rPr>
              <a:t> goethite  hematite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sym typeface="Wingdings" pitchFamily="2" charset="2"/>
              </a:rPr>
              <a:t>Red-brown mineral is very common in soils and weathering iron-bearing rocks</a:t>
            </a:r>
            <a:endParaRPr lang="en-US" sz="2800" smtClean="0"/>
          </a:p>
        </p:txBody>
      </p:sp>
      <p:pic>
        <p:nvPicPr>
          <p:cNvPr id="27652" name="Picture 4" descr="Hematite structure 1"/>
          <p:cNvPicPr>
            <a:picLocks noChangeAspect="1" noChangeArrowheads="1"/>
          </p:cNvPicPr>
          <p:nvPr/>
        </p:nvPicPr>
        <p:blipFill>
          <a:blip r:embed="rId3" cstate="print"/>
          <a:srcRect l="17839" t="1144"/>
          <a:stretch>
            <a:fillRect/>
          </a:stretch>
        </p:blipFill>
        <p:spPr bwMode="auto">
          <a:xfrm>
            <a:off x="2209800" y="2933700"/>
            <a:ext cx="48577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"/>
            <a:ext cx="8229600" cy="2667000"/>
          </a:xfrm>
        </p:spPr>
        <p:txBody>
          <a:bodyPr/>
          <a:lstStyle/>
          <a:p>
            <a:pPr eaLnBrk="1" hangingPunct="1"/>
            <a:r>
              <a:rPr lang="en-US" smtClean="0"/>
              <a:t>Magnetite (Fe</a:t>
            </a:r>
            <a:r>
              <a:rPr lang="en-US" baseline="-25000" smtClean="0"/>
              <a:t>3</a:t>
            </a:r>
            <a:r>
              <a:rPr lang="en-US" smtClean="0"/>
              <a:t>O</a:t>
            </a:r>
            <a:r>
              <a:rPr lang="en-US" baseline="-25000" smtClean="0"/>
              <a:t>4</a:t>
            </a:r>
            <a:r>
              <a:rPr lang="en-US" smtClean="0"/>
              <a:t>) – Magnetic mineral of mixed valence </a:t>
            </a:r>
            <a:r>
              <a:rPr lang="en-US" smtClean="0">
                <a:sym typeface="Wingdings" pitchFamily="2" charset="2"/>
              </a:rPr>
              <a:t> must contain both Fe</a:t>
            </a:r>
            <a:r>
              <a:rPr lang="en-US" baseline="30000" smtClean="0">
                <a:sym typeface="Wingdings" pitchFamily="2" charset="2"/>
              </a:rPr>
              <a:t>2+</a:t>
            </a:r>
            <a:r>
              <a:rPr lang="en-US" smtClean="0">
                <a:sym typeface="Wingdings" pitchFamily="2" charset="2"/>
              </a:rPr>
              <a:t> and Fe</a:t>
            </a:r>
            <a:r>
              <a:rPr lang="en-US" baseline="30000" smtClean="0">
                <a:sym typeface="Wingdings" pitchFamily="2" charset="2"/>
              </a:rPr>
              <a:t>3+</a:t>
            </a:r>
            <a:r>
              <a:rPr lang="en-US" smtClean="0">
                <a:sym typeface="Wingdings" pitchFamily="2" charset="2"/>
              </a:rPr>
              <a:t>  how many of each??</a:t>
            </a:r>
          </a:p>
          <a:p>
            <a:pPr eaLnBrk="1" hangingPunct="1"/>
            <a:r>
              <a:rPr lang="en-US" smtClean="0"/>
              <a:t>‘Spinel’ structure – 2/3 of the cation sites are octahedral, 1/3 are tetrahedral</a:t>
            </a:r>
          </a:p>
          <a:p>
            <a:pPr eaLnBrk="1" hangingPunct="1"/>
            <a:endParaRPr lang="en-US" smtClean="0"/>
          </a:p>
        </p:txBody>
      </p:sp>
      <p:pic>
        <p:nvPicPr>
          <p:cNvPr id="28675" name="Picture 3" descr="spinel structure"/>
          <p:cNvPicPr>
            <a:picLocks noChangeAspect="1" noChangeArrowheads="1"/>
          </p:cNvPicPr>
          <p:nvPr/>
        </p:nvPicPr>
        <p:blipFill>
          <a:blip r:embed="rId3" cstate="print"/>
          <a:srcRect t="6609" b="3525"/>
          <a:stretch>
            <a:fillRect/>
          </a:stretch>
        </p:blipFill>
        <p:spPr bwMode="auto">
          <a:xfrm>
            <a:off x="1828800" y="2844800"/>
            <a:ext cx="48006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003_12_03_16_28_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943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2003_12_03_16_28_19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686050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Banded Iron Formations (BIFs)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51054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b="1" smtClean="0"/>
              <a:t>HUGE</a:t>
            </a:r>
            <a:r>
              <a:rPr lang="en-US" sz="2800" smtClean="0"/>
              <a:t> PreCambrian formations composed of hematite-jasper-chalcedony bands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Account for ~90% of the world’s iron supply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Occur only between 1.9 and 3.8 Ga </a:t>
            </a:r>
            <a:r>
              <a:rPr lang="en-US" sz="2800" smtClean="0">
                <a:sym typeface="Wingdings" pitchFamily="2" charset="2"/>
              </a:rPr>
              <a:t> many sites around the world  Hammersley in Australia, Ishpeming in Michigan, Isua in Greenland, Carajas in Brazil, many other sites around the world…</a:t>
            </a:r>
            <a:endParaRPr lang="en-US" sz="2800" smtClean="0"/>
          </a:p>
        </p:txBody>
      </p:sp>
      <p:pic>
        <p:nvPicPr>
          <p:cNvPr id="29700" name="Picture 4" descr="BIF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3375" y="1752600"/>
            <a:ext cx="37306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pPr eaLnBrk="1" hangingPunct="1"/>
            <a:r>
              <a:rPr lang="en-US" smtClean="0"/>
              <a:t>BIFs and bacteria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763000" cy="2362200"/>
          </a:xfrm>
        </p:spPr>
        <p:txBody>
          <a:bodyPr/>
          <a:lstStyle/>
          <a:p>
            <a:pPr eaLnBrk="1" hangingPunct="1"/>
            <a:r>
              <a:rPr lang="en-US" sz="2800" b="1" smtClean="0">
                <a:latin typeface="Times New Roman" pitchFamily="18" charset="0"/>
              </a:rPr>
              <a:t>Early earth did not have free O</a:t>
            </a:r>
            <a:r>
              <a:rPr lang="en-US" sz="2800" b="1" baseline="-25000" smtClean="0">
                <a:latin typeface="Times New Roman" pitchFamily="18" charset="0"/>
              </a:rPr>
              <a:t>2</a:t>
            </a:r>
            <a:r>
              <a:rPr lang="en-US" sz="2800" b="1" smtClean="0">
                <a:latin typeface="Times New Roman" pitchFamily="18" charset="0"/>
              </a:rPr>
              <a:t>, as microbial activity became widespread and photosynthetic organisms started generating O</a:t>
            </a:r>
            <a:r>
              <a:rPr lang="en-US" sz="2800" b="1" baseline="-25000" smtClean="0">
                <a:latin typeface="Times New Roman" pitchFamily="18" charset="0"/>
              </a:rPr>
              <a:t>2</a:t>
            </a:r>
            <a:r>
              <a:rPr lang="en-US" sz="2800" b="1" smtClean="0">
                <a:latin typeface="Times New Roman" pitchFamily="18" charset="0"/>
              </a:rPr>
              <a:t>, the reduced species previously stable (without the O</a:t>
            </a:r>
            <a:r>
              <a:rPr lang="en-US" sz="2800" b="1" baseline="-25000" smtClean="0">
                <a:latin typeface="Times New Roman" pitchFamily="18" charset="0"/>
              </a:rPr>
              <a:t>2</a:t>
            </a:r>
            <a:r>
              <a:rPr lang="en-US" sz="2800" b="1" smtClean="0">
                <a:latin typeface="Times New Roman" pitchFamily="18" charset="0"/>
              </a:rPr>
              <a:t>) oxidized – for Fe this results in formation of iron oxide minerals</a:t>
            </a:r>
          </a:p>
        </p:txBody>
      </p:sp>
      <p:pic>
        <p:nvPicPr>
          <p:cNvPr id="30724" name="Picture 4" descr="ChocPots-1"/>
          <p:cNvPicPr>
            <a:picLocks noChangeAspect="1" noChangeArrowheads="1"/>
          </p:cNvPicPr>
          <p:nvPr/>
        </p:nvPicPr>
        <p:blipFill>
          <a:blip r:embed="rId3" cstate="print"/>
          <a:srcRect r="14566"/>
          <a:stretch>
            <a:fillRect/>
          </a:stretch>
        </p:blipFill>
        <p:spPr bwMode="auto">
          <a:xfrm>
            <a:off x="0" y="3230563"/>
            <a:ext cx="4648200" cy="36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DCP_0177"/>
          <p:cNvPicPr>
            <a:picLocks noChangeAspect="1" noChangeArrowheads="1"/>
          </p:cNvPicPr>
          <p:nvPr/>
        </p:nvPicPr>
        <p:blipFill>
          <a:blip r:embed="rId4" cstate="print"/>
          <a:srcRect r="19048"/>
          <a:stretch>
            <a:fillRect/>
          </a:stretch>
        </p:blipFill>
        <p:spPr bwMode="auto">
          <a:xfrm>
            <a:off x="4724400" y="3217863"/>
            <a:ext cx="4419600" cy="364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3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Other important oxides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458200" cy="4953000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Periclase, MgO – Met. mineral from dolomite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Brucite, Mg(OH)</a:t>
            </a:r>
            <a:r>
              <a:rPr lang="en-US" baseline="-25000" smtClean="0">
                <a:latin typeface="Times New Roman" pitchFamily="18" charset="0"/>
              </a:rPr>
              <a:t>2</a:t>
            </a:r>
            <a:r>
              <a:rPr lang="en-US" smtClean="0">
                <a:latin typeface="Times New Roman" pitchFamily="18" charset="0"/>
              </a:rPr>
              <a:t> – weathering product</a:t>
            </a:r>
            <a:endParaRPr lang="en-US" baseline="-25000" smtClean="0">
              <a:latin typeface="Times New Roman" pitchFamily="18" charset="0"/>
            </a:endParaRPr>
          </a:p>
          <a:p>
            <a:pPr eaLnBrk="1" hangingPunct="1"/>
            <a:r>
              <a:rPr lang="en-US" smtClean="0">
                <a:latin typeface="Times New Roman" pitchFamily="18" charset="0"/>
              </a:rPr>
              <a:t>Rutile, Anatase, brooksite- TiO</a:t>
            </a:r>
            <a:r>
              <a:rPr lang="en-US" baseline="-25000" smtClean="0">
                <a:latin typeface="Times New Roman" pitchFamily="18" charset="0"/>
              </a:rPr>
              <a:t>2 </a:t>
            </a:r>
            <a:r>
              <a:rPr lang="en-US" smtClean="0">
                <a:latin typeface="Times New Roman" pitchFamily="18" charset="0"/>
              </a:rPr>
              <a:t>polymorphs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Corundum, Al</a:t>
            </a:r>
            <a:r>
              <a:rPr lang="en-US" baseline="-25000" smtClean="0">
                <a:latin typeface="Times New Roman" pitchFamily="18" charset="0"/>
              </a:rPr>
              <a:t>2</a:t>
            </a:r>
            <a:r>
              <a:rPr lang="en-US" smtClean="0">
                <a:latin typeface="Times New Roman" pitchFamily="18" charset="0"/>
              </a:rPr>
              <a:t>O</a:t>
            </a:r>
            <a:r>
              <a:rPr lang="en-US" baseline="-25000" smtClean="0">
                <a:latin typeface="Times New Roman" pitchFamily="18" charset="0"/>
              </a:rPr>
              <a:t>3</a:t>
            </a:r>
            <a:r>
              <a:rPr lang="en-US" smtClean="0">
                <a:latin typeface="Times New Roman" pitchFamily="18" charset="0"/>
              </a:rPr>
              <a:t> – sapphire and ruby</a:t>
            </a:r>
            <a:endParaRPr lang="en-US" baseline="-25000" smtClean="0">
              <a:latin typeface="Times New Roman" pitchFamily="18" charset="0"/>
            </a:endParaRPr>
          </a:p>
          <a:p>
            <a:pPr eaLnBrk="1" hangingPunct="1"/>
            <a:r>
              <a:rPr lang="en-US" smtClean="0">
                <a:latin typeface="Times New Roman" pitchFamily="18" charset="0"/>
              </a:rPr>
              <a:t>Ilmenite, FeTiO</a:t>
            </a:r>
            <a:r>
              <a:rPr lang="en-US" baseline="-25000" smtClean="0">
                <a:latin typeface="Times New Roman" pitchFamily="18" charset="0"/>
              </a:rPr>
              <a:t>3</a:t>
            </a:r>
            <a:r>
              <a:rPr lang="en-US" smtClean="0">
                <a:latin typeface="Times New Roman" pitchFamily="18" charset="0"/>
              </a:rPr>
              <a:t> – common in igneous/met. rx</a:t>
            </a:r>
            <a:endParaRPr lang="en-US" baseline="-25000" smtClean="0">
              <a:latin typeface="Times New Roman" pitchFamily="18" charset="0"/>
            </a:endParaRPr>
          </a:p>
          <a:p>
            <a:pPr eaLnBrk="1" hangingPunct="1"/>
            <a:r>
              <a:rPr lang="en-US" smtClean="0">
                <a:latin typeface="Times New Roman" pitchFamily="18" charset="0"/>
              </a:rPr>
              <a:t>Cuprite, Malachite, Azurite – copper oxides </a:t>
            </a:r>
          </a:p>
          <a:p>
            <a:pPr eaLnBrk="1" hangingPunct="1"/>
            <a:r>
              <a:rPr lang="en-US" smtClean="0">
                <a:latin typeface="Times New Roman" pitchFamily="18" charset="0"/>
              </a:rPr>
              <a:t>Uraninite, UO</a:t>
            </a:r>
            <a:r>
              <a:rPr lang="en-US" baseline="-25000" smtClean="0">
                <a:latin typeface="Times New Roman" pitchFamily="18" charset="0"/>
              </a:rPr>
              <a:t>2</a:t>
            </a:r>
            <a:r>
              <a:rPr lang="en-US" smtClean="0">
                <a:latin typeface="Times New Roman" pitchFamily="18" charset="0"/>
              </a:rPr>
              <a:t> – important U ore</a:t>
            </a:r>
            <a:endParaRPr lang="en-US" baseline="-25000" smtClean="0">
              <a:latin typeface="Times New Roman" pitchFamily="18" charset="0"/>
            </a:endParaRPr>
          </a:p>
          <a:p>
            <a:pPr eaLnBrk="1" hangingPunct="1"/>
            <a:r>
              <a:rPr lang="en-US" smtClean="0">
                <a:latin typeface="Times New Roman" pitchFamily="18" charset="0"/>
              </a:rPr>
              <a:t>Spinel, MgAl</a:t>
            </a:r>
            <a:r>
              <a:rPr lang="en-US" baseline="-25000" smtClean="0">
                <a:latin typeface="Times New Roman" pitchFamily="18" charset="0"/>
              </a:rPr>
              <a:t>2</a:t>
            </a:r>
            <a:r>
              <a:rPr lang="en-US" smtClean="0">
                <a:latin typeface="Times New Roman" pitchFamily="18" charset="0"/>
              </a:rPr>
              <a:t>O</a:t>
            </a:r>
            <a:r>
              <a:rPr lang="en-US" baseline="-25000" smtClean="0">
                <a:latin typeface="Times New Roman" pitchFamily="18" charset="0"/>
              </a:rPr>
              <a:t>4</a:t>
            </a:r>
            <a:r>
              <a:rPr lang="en-US" smtClean="0">
                <a:latin typeface="Times New Roman" pitchFamily="18" charset="0"/>
              </a:rPr>
              <a:t> – High-P met. mineral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03_12_03_17_43_44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0"/>
            <a:ext cx="6054725" cy="454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2003_12_03_18_07_48[1]"/>
          <p:cNvPicPr>
            <a:picLocks noChangeAspect="1" noChangeArrowheads="1"/>
          </p:cNvPicPr>
          <p:nvPr/>
        </p:nvPicPr>
        <p:blipFill>
          <a:blip r:embed="rId4" cstate="print"/>
          <a:srcRect r="16418"/>
          <a:stretch>
            <a:fillRect/>
          </a:stretch>
        </p:blipFill>
        <p:spPr bwMode="auto">
          <a:xfrm>
            <a:off x="3048000" y="3028950"/>
            <a:ext cx="42672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876800" y="5334000"/>
            <a:ext cx="426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Wand, nicknamed ‘Fat Albert’ contains 2 electrodes and a thermistor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 flipV="1">
            <a:off x="5791200" y="3200400"/>
            <a:ext cx="228600" cy="2133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03_12_04_19_35_43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2003_12_04_19_35_56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800350"/>
            <a:ext cx="54102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6-56-21 BioV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3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Voltammetry at 7,500 ft depth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4038600"/>
            <a:ext cx="4114800" cy="2438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Black Smoker chemistry – Scans up to 220</a:t>
            </a:r>
            <a:r>
              <a:rPr lang="en-US" sz="2800" smtClean="0">
                <a:cs typeface="Arial" charset="0"/>
              </a:rPr>
              <a:t>º</a:t>
            </a:r>
            <a:r>
              <a:rPr lang="en-US" sz="2800" smtClean="0"/>
              <a:t> C </a:t>
            </a:r>
            <a:r>
              <a:rPr lang="en-US" sz="2800" smtClean="0">
                <a:sym typeface="Wingdings" pitchFamily="2" charset="2"/>
              </a:rPr>
              <a:t></a:t>
            </a:r>
            <a:r>
              <a:rPr lang="en-US" sz="2800" smtClean="0"/>
              <a:t> lots of Fe</a:t>
            </a:r>
            <a:r>
              <a:rPr lang="en-US" sz="2800" baseline="30000" smtClean="0"/>
              <a:t>2+</a:t>
            </a:r>
            <a:r>
              <a:rPr lang="en-US" sz="2800" smtClean="0"/>
              <a:t>, HS</a:t>
            </a:r>
            <a:r>
              <a:rPr lang="en-US" sz="2800" baseline="30000" smtClean="0"/>
              <a:t>-</a:t>
            </a:r>
            <a:r>
              <a:rPr lang="en-US" sz="2800" smtClean="0"/>
              <a:t>, FeS</a:t>
            </a:r>
            <a:r>
              <a:rPr lang="en-US" sz="2800" baseline="-25000" smtClean="0"/>
              <a:t>(aq)</a:t>
            </a:r>
            <a:r>
              <a:rPr lang="en-US" sz="2800" smtClean="0"/>
              <a:t>, tens to hundreds of millimolar Fe and S</a:t>
            </a:r>
            <a:endParaRPr lang="en-US" sz="2800" baseline="-25000" smtClean="0"/>
          </a:p>
        </p:txBody>
      </p:sp>
      <p:pic>
        <p:nvPicPr>
          <p:cNvPr id="11268" name="Picture 4" descr="2003_12_12_19_35_49[1]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57800" y="1066800"/>
            <a:ext cx="3886200" cy="2914650"/>
          </a:xfrm>
          <a:noFill/>
        </p:spPr>
      </p:pic>
      <p:pic>
        <p:nvPicPr>
          <p:cNvPr id="11269" name="Picture 5" descr="18-58-31-2 BioVent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49863" y="4114800"/>
            <a:ext cx="3894137" cy="2655888"/>
          </a:xfrm>
          <a:noFill/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81000" y="1524000"/>
            <a:ext cx="4038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Riftia field chemistry – Scans up to 20</a:t>
            </a:r>
            <a:r>
              <a:rPr lang="en-US" sz="2800">
                <a:cs typeface="Arial" charset="0"/>
              </a:rPr>
              <a:t>º</a:t>
            </a:r>
            <a:r>
              <a:rPr lang="en-US" sz="2800"/>
              <a:t> C </a:t>
            </a:r>
            <a:r>
              <a:rPr lang="en-US" sz="2800">
                <a:sym typeface="Wingdings" pitchFamily="2" charset="2"/>
              </a:rPr>
              <a:t></a:t>
            </a:r>
            <a:r>
              <a:rPr lang="en-US" sz="2800"/>
              <a:t> little/no Fe</a:t>
            </a:r>
            <a:r>
              <a:rPr lang="en-US" sz="2800" baseline="30000"/>
              <a:t>2+</a:t>
            </a:r>
            <a:r>
              <a:rPr lang="en-US" sz="2800"/>
              <a:t>, FeS</a:t>
            </a:r>
            <a:r>
              <a:rPr lang="en-US" sz="2800" baseline="-25000"/>
              <a:t>(aq)</a:t>
            </a:r>
            <a:r>
              <a:rPr lang="en-US" sz="2800"/>
              <a:t>, few mM HS</a:t>
            </a:r>
            <a:r>
              <a:rPr lang="en-US" sz="2800" baseline="30000"/>
              <a:t>-</a:t>
            </a:r>
            <a:r>
              <a:rPr lang="en-US" sz="2800"/>
              <a:t>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2003_12_04_16_49_13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1086</Words>
  <Application>Microsoft Office PowerPoint</Application>
  <PresentationFormat>On-screen Show (4:3)</PresentationFormat>
  <Paragraphs>168</Paragraphs>
  <Slides>32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Minerals associated with economically recoverable metals</vt:lpstr>
      <vt:lpstr>Slide 2</vt:lpstr>
      <vt:lpstr>Slide 3</vt:lpstr>
      <vt:lpstr>Slide 4</vt:lpstr>
      <vt:lpstr>Slide 5</vt:lpstr>
      <vt:lpstr>Slide 6</vt:lpstr>
      <vt:lpstr>Slide 7</vt:lpstr>
      <vt:lpstr>Voltammetry at 7,500 ft depth</vt:lpstr>
      <vt:lpstr>Slide 9</vt:lpstr>
      <vt:lpstr>Slide 10</vt:lpstr>
      <vt:lpstr>Sulfides Part 1</vt:lpstr>
      <vt:lpstr>Sulfide Minerals</vt:lpstr>
      <vt:lpstr>Iron Sulfides</vt:lpstr>
      <vt:lpstr>Other important sulfides</vt:lpstr>
      <vt:lpstr>Sulfides are reduced minerals  what happens when they contact O2?</vt:lpstr>
      <vt:lpstr>Actively Oxidizing Pyrite</vt:lpstr>
      <vt:lpstr>AMD neutralization</vt:lpstr>
      <vt:lpstr>Slide 18</vt:lpstr>
      <vt:lpstr>Slide 19</vt:lpstr>
      <vt:lpstr>Slide 20</vt:lpstr>
      <vt:lpstr>Oxides - Oxyhydroxides</vt:lpstr>
      <vt:lpstr>Al oxides</vt:lpstr>
      <vt:lpstr>Mn oxides - oxyhydroxides</vt:lpstr>
      <vt:lpstr>Mn Oxide minerals (not all…)</vt:lpstr>
      <vt:lpstr>Iron Oxides</vt:lpstr>
      <vt:lpstr>Ferrihydrite</vt:lpstr>
      <vt:lpstr>Goethite</vt:lpstr>
      <vt:lpstr>Iron Oxides</vt:lpstr>
      <vt:lpstr>Slide 29</vt:lpstr>
      <vt:lpstr>Banded Iron Formations (BIFs)</vt:lpstr>
      <vt:lpstr>BIFs and bacteria</vt:lpstr>
      <vt:lpstr>Other important oxides</vt:lpstr>
    </vt:vector>
  </TitlesOfParts>
  <Company>University of Vermont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 Druschel</dc:creator>
  <cp:lastModifiedBy>Greg Druschel</cp:lastModifiedBy>
  <cp:revision>2</cp:revision>
  <dcterms:created xsi:type="dcterms:W3CDTF">2011-04-11T14:45:08Z</dcterms:created>
  <dcterms:modified xsi:type="dcterms:W3CDTF">2011-04-11T14:52:49Z</dcterms:modified>
</cp:coreProperties>
</file>