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
  </p:notesMasterIdLst>
  <p:handoutMasterIdLst>
    <p:handoutMasterId r:id="rId33"/>
  </p:handoutMasterIdLst>
  <p:sldIdLst>
    <p:sldId id="364" r:id="rId2"/>
    <p:sldId id="365" r:id="rId3"/>
    <p:sldId id="378" r:id="rId4"/>
    <p:sldId id="381" r:id="rId5"/>
    <p:sldId id="351" r:id="rId6"/>
    <p:sldId id="391" r:id="rId7"/>
    <p:sldId id="413" r:id="rId8"/>
    <p:sldId id="414" r:id="rId9"/>
    <p:sldId id="415" r:id="rId10"/>
    <p:sldId id="261" r:id="rId11"/>
    <p:sldId id="395" r:id="rId12"/>
    <p:sldId id="397" r:id="rId13"/>
    <p:sldId id="398" r:id="rId14"/>
    <p:sldId id="416" r:id="rId15"/>
    <p:sldId id="417" r:id="rId16"/>
    <p:sldId id="418" r:id="rId17"/>
    <p:sldId id="419" r:id="rId18"/>
    <p:sldId id="420" r:id="rId19"/>
    <p:sldId id="384" r:id="rId20"/>
    <p:sldId id="385" r:id="rId21"/>
    <p:sldId id="344" r:id="rId22"/>
    <p:sldId id="427" r:id="rId23"/>
    <p:sldId id="333" r:id="rId24"/>
    <p:sldId id="424" r:id="rId25"/>
    <p:sldId id="425" r:id="rId26"/>
    <p:sldId id="426" r:id="rId27"/>
    <p:sldId id="421" r:id="rId28"/>
    <p:sldId id="422" r:id="rId29"/>
    <p:sldId id="423" r:id="rId30"/>
    <p:sldId id="314" r:id="rId3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ie" initials="K"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25" autoAdjust="0"/>
    <p:restoredTop sz="79200" autoAdjust="0"/>
  </p:normalViewPr>
  <p:slideViewPr>
    <p:cSldViewPr showGuides="1">
      <p:cViewPr varScale="1">
        <p:scale>
          <a:sx n="72" d="100"/>
          <a:sy n="72" d="100"/>
        </p:scale>
        <p:origin x="-1404" y="-234"/>
      </p:cViewPr>
      <p:guideLst>
        <p:guide orient="horz" pos="2160"/>
        <p:guide pos="26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568"/>
    </p:cViewPr>
  </p:sorterViewPr>
  <p:notesViewPr>
    <p:cSldViewPr showGuides="1">
      <p:cViewPr varScale="1">
        <p:scale>
          <a:sx n="66" d="100"/>
          <a:sy n="66" d="100"/>
        </p:scale>
        <p:origin x="-2760" y="-11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9-28T17:33:22.892" idx="12">
    <p:pos x="5760" y="360"/>
    <p:text>Dates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1-09-28T17:58:24.471" idx="23">
    <p:pos x="5328" y="240"/>
    <p:text>SLOW talk to fast
Pauses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29794E3E-FCE7-4F80-B5F7-5BE7249E106A}" type="datetimeFigureOut">
              <a:rPr lang="en-US" smtClean="0"/>
              <a:pPr/>
              <a:t>10/21/2014</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D63B7291-0790-4DE1-9D80-D9D5269E3B64}" type="slidenum">
              <a:rPr lang="en-US" smtClean="0"/>
              <a:pPr/>
              <a:t>‹#›</a:t>
            </a:fld>
            <a:endParaRPr lang="en-US"/>
          </a:p>
        </p:txBody>
      </p:sp>
    </p:spTree>
    <p:extLst>
      <p:ext uri="{BB962C8B-B14F-4D97-AF65-F5344CB8AC3E}">
        <p14:creationId xmlns:p14="http://schemas.microsoft.com/office/powerpoint/2010/main" val="3254914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B73BFCB-6DD5-4EEE-A1DA-CB197F85273E}" type="datetimeFigureOut">
              <a:rPr lang="en-US" smtClean="0"/>
              <a:pPr/>
              <a:t>10/21/2014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86D9ABB0-D25A-45A2-AF97-B44D58E26DF4}" type="slidenum">
              <a:rPr lang="en-US" smtClean="0"/>
              <a:pPr/>
              <a:t>‹#›</a:t>
            </a:fld>
            <a:endParaRPr lang="en-US"/>
          </a:p>
        </p:txBody>
      </p:sp>
    </p:spTree>
    <p:extLst>
      <p:ext uri="{BB962C8B-B14F-4D97-AF65-F5344CB8AC3E}">
        <p14:creationId xmlns:p14="http://schemas.microsoft.com/office/powerpoint/2010/main" val="1801566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indows.microsoft.com/en-US/windows7/install-and-use-windows-xp-mode-in-windows-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arthobservatory.nasa.gov/Features/MeasuringVegetation/measuring_vegetation_2.ph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5F4722-A292-44AD-8E8B-E111886095E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From hemispherical photos canopy openness, effective leaf area index and percentage of greenness in the photo were calculated.</a:t>
            </a:r>
            <a:endParaRPr lang="en-US" dirty="0"/>
          </a:p>
        </p:txBody>
      </p:sp>
      <p:sp>
        <p:nvSpPr>
          <p:cNvPr id="4" name="Slide Number Placeholder 3"/>
          <p:cNvSpPr>
            <a:spLocks noGrp="1"/>
          </p:cNvSpPr>
          <p:nvPr>
            <p:ph type="sldNum" sz="quarter" idx="10"/>
          </p:nvPr>
        </p:nvSpPr>
        <p:spPr/>
        <p:txBody>
          <a:bodyPr/>
          <a:lstStyle/>
          <a:p>
            <a:fld id="{86D9ABB0-D25A-45A2-AF97-B44D58E26DF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(greenness, canopy closure, and leaf area index)</a:t>
            </a:r>
            <a:endParaRPr lang="en-US" dirty="0"/>
          </a:p>
        </p:txBody>
      </p:sp>
      <p:sp>
        <p:nvSpPr>
          <p:cNvPr id="4" name="Slide Number Placeholder 3"/>
          <p:cNvSpPr>
            <a:spLocks noGrp="1"/>
          </p:cNvSpPr>
          <p:nvPr>
            <p:ph type="sldNum" sz="quarter" idx="10"/>
          </p:nvPr>
        </p:nvSpPr>
        <p:spPr/>
        <p:txBody>
          <a:bodyPr/>
          <a:lstStyle/>
          <a:p>
            <a:fld id="{0D75A473-0841-4D8A-907E-184DDAD9CC8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a:t>
            </a:r>
            <a:r>
              <a:rPr lang="en-US" baseline="0" dirty="0" smtClean="0"/>
              <a:t> around…download </a:t>
            </a:r>
            <a:r>
              <a:rPr lang="en-US" baseline="0" dirty="0" err="1" smtClean="0"/>
              <a:t>virula</a:t>
            </a:r>
            <a:r>
              <a:rPr lang="en-US" baseline="0" dirty="0" smtClean="0"/>
              <a:t> PC and windows XP modes from   </a:t>
            </a:r>
            <a:r>
              <a:rPr lang="en-US" dirty="0" smtClean="0">
                <a:hlinkClick r:id="rId3"/>
              </a:rPr>
              <a:t>http://windows.microsoft.com/en-US/windows7/install-and-use-windows-xp-mode-in-windows-7</a:t>
            </a:r>
            <a:endParaRPr lang="en-US" dirty="0" smtClean="0"/>
          </a:p>
          <a:p>
            <a:endParaRPr lang="en-US" dirty="0"/>
          </a:p>
        </p:txBody>
      </p:sp>
      <p:sp>
        <p:nvSpPr>
          <p:cNvPr id="4" name="Slide Number Placeholder 3"/>
          <p:cNvSpPr>
            <a:spLocks noGrp="1"/>
          </p:cNvSpPr>
          <p:nvPr>
            <p:ph type="sldNum" sz="quarter" idx="10"/>
          </p:nvPr>
        </p:nvSpPr>
        <p:spPr/>
        <p:txBody>
          <a:bodyPr/>
          <a:lstStyle/>
          <a:p>
            <a:fld id="{86D9ABB0-D25A-45A2-AF97-B44D58E26DF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ground</a:t>
            </a:r>
          </a:p>
          <a:p>
            <a:r>
              <a:rPr lang="en-US" dirty="0" smtClean="0"/>
              <a:t> </a:t>
            </a:r>
          </a:p>
          <a:p>
            <a:r>
              <a:rPr lang="en-US" dirty="0" smtClean="0"/>
              <a:t>Site</a:t>
            </a:r>
            <a:r>
              <a:rPr lang="en-US" baseline="0" dirty="0" smtClean="0"/>
              <a:t> selection </a:t>
            </a:r>
          </a:p>
          <a:p>
            <a:r>
              <a:rPr lang="en-US" dirty="0" smtClean="0"/>
              <a:t>Under canopy</a:t>
            </a:r>
          </a:p>
          <a:p>
            <a:r>
              <a:rPr lang="en-US" dirty="0" smtClean="0"/>
              <a:t>Easy</a:t>
            </a:r>
            <a:r>
              <a:rPr lang="en-US" baseline="0" dirty="0" smtClean="0"/>
              <a:t> enough to get to</a:t>
            </a:r>
          </a:p>
          <a:p>
            <a:r>
              <a:rPr lang="en-US" baseline="0" dirty="0" smtClean="0"/>
              <a:t>Ideally with similar forest/at least not parking lot within 1km</a:t>
            </a:r>
            <a:endParaRPr lang="en-US" dirty="0"/>
          </a:p>
        </p:txBody>
      </p:sp>
      <p:sp>
        <p:nvSpPr>
          <p:cNvPr id="4" name="Slide Number Placeholder 3"/>
          <p:cNvSpPr>
            <a:spLocks noGrp="1"/>
          </p:cNvSpPr>
          <p:nvPr>
            <p:ph type="sldNum" sz="quarter" idx="10"/>
          </p:nvPr>
        </p:nvSpPr>
        <p:spPr/>
        <p:txBody>
          <a:bodyPr/>
          <a:lstStyle/>
          <a:p>
            <a:fld id="{86D9ABB0-D25A-45A2-AF97-B44D58E26DF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Plants appear green to us because of the blue and red wavelengths absorbed</a:t>
            </a:r>
            <a:r>
              <a:rPr lang="en-US" baseline="0" dirty="0" smtClean="0"/>
              <a:t> for photosynthesis leave only green wavelengths in the visible spectrum for us to see.</a:t>
            </a:r>
          </a:p>
          <a:p>
            <a:r>
              <a:rPr lang="en-US" baseline="0" dirty="0" smtClean="0"/>
              <a:t>But plants have another common reflectance signature in the near infrared portion of the electromagnetic spectrum.  How high this plateau is, compared to how low the trough is at the chlorophyll absorption well in the red wavelengths can give you a measure of how “green” a pixel is.</a:t>
            </a:r>
          </a:p>
          <a:p>
            <a:r>
              <a:rPr lang="en-US" baseline="0" dirty="0" smtClean="0"/>
              <a:t>The most common formula to summarize these key spectral values is called the Normalized Difference Vegetation Index.</a:t>
            </a:r>
          </a:p>
          <a:p>
            <a:endParaRPr lang="en-US" dirty="0" smtClean="0"/>
          </a:p>
          <a:p>
            <a:r>
              <a:rPr lang="en-US" dirty="0" smtClean="0"/>
              <a:t>The NDVI is calculated from these individual measurements as follows:</a:t>
            </a:r>
          </a:p>
          <a:p>
            <a:r>
              <a:rPr lang="en-US" dirty="0" smtClean="0"/>
              <a:t>where VIS and NIR stand for the spectral reflectance measurements acquired in the visible (red) and near-infrared regions, respectively (</a:t>
            </a:r>
            <a:r>
              <a:rPr lang="en-US" dirty="0" smtClean="0">
                <a:hlinkClick r:id="rId3"/>
              </a:rPr>
              <a:t>http://earthobservatory.nasa.gov/Features/MeasuringVegetation/measuring_vegetation_2.php</a:t>
            </a:r>
            <a:r>
              <a:rPr lang="en-US" dirty="0" smtClean="0"/>
              <a:t>). </a:t>
            </a:r>
          </a:p>
          <a:p>
            <a:r>
              <a:rPr lang="en-US" dirty="0" smtClean="0"/>
              <a:t>These spectral </a:t>
            </a:r>
            <a:r>
              <a:rPr lang="en-US" dirty="0" err="1" smtClean="0"/>
              <a:t>reflectances</a:t>
            </a:r>
            <a:r>
              <a:rPr lang="en-US" dirty="0" smtClean="0"/>
              <a:t> are themselves ratios of the reflected over the incoming radiation in each spectral band individually, hence they take on values between 0.0 and 1.0. By design, the NDVI itself thus varies between -1.0 and +1.0. </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5F4722-A292-44AD-8E8B-E111886095E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30000" dirty="0" smtClean="0"/>
          </a:p>
          <a:p>
            <a:r>
              <a:rPr lang="en-US" dirty="0" smtClean="0"/>
              <a:t>It can be seen from its mathematical definition that the NDVI of an area containing a dense vegetation canopy will tend to positive values (say 0.3 to 0.8) while clouds and snow fields will be characterized by negative values of this index. Other targets on Earth visible from space include</a:t>
            </a:r>
          </a:p>
          <a:p>
            <a:r>
              <a:rPr lang="en-US" dirty="0" smtClean="0"/>
              <a:t>free standing water (e.g., oceans, seas, lakes and rivers) which have a rather low reflectance in both spectral bands (at least away from shores) and thus result in very low positive or even slightly negative NDVI values,</a:t>
            </a:r>
          </a:p>
          <a:p>
            <a:r>
              <a:rPr lang="en-US" dirty="0" smtClean="0"/>
              <a:t>soils which generally exhibit a near-infrared spectral reflectance somewhat larger than the red, and thus tend to also generate rather small positive NDVI values (say 0.1 to 0.2).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kern="1200" dirty="0" smtClean="0">
                <a:solidFill>
                  <a:schemeClr val="tx1"/>
                </a:solidFill>
                <a:effectLst/>
                <a:latin typeface="+mn-lt"/>
                <a:ea typeface="+mn-ea"/>
                <a:cs typeface="+mn-cs"/>
              </a:rPr>
              <a:t>To meet its objectives, FAS/IPAD uses satellite data and data products to monitor agriculture worldwide and to locate and keep track of natural disasters such as short and long term droughts, floods and persistent snow cover which impair agricultural productivity. FAS is the largest user of satellite imagery in the non-military sector of the U.S. government. For the last 20 years FAS has used a combination of Landsat and NOAA-AVHRR satellite data to monitor crop condition and report on episodic events.</a:t>
            </a:r>
          </a:p>
          <a:p>
            <a:r>
              <a:rPr lang="en-US" sz="1200" b="0" kern="1200" dirty="0" smtClean="0">
                <a:solidFill>
                  <a:schemeClr val="tx1"/>
                </a:solidFill>
                <a:effectLst/>
                <a:latin typeface="+mn-lt"/>
                <a:ea typeface="+mn-ea"/>
                <a:cs typeface="+mn-cs"/>
              </a:rPr>
              <a:t>FAS is upgrading and enhancing the satellite component of its IPAD decision support system through an information delivery system for MODIS data and derived products. NASA's Moderate Resolution Imaging </a:t>
            </a:r>
            <a:r>
              <a:rPr lang="en-US" sz="1200" b="0" kern="1200" dirty="0" err="1" smtClean="0">
                <a:solidFill>
                  <a:schemeClr val="tx1"/>
                </a:solidFill>
                <a:effectLst/>
                <a:latin typeface="+mn-lt"/>
                <a:ea typeface="+mn-ea"/>
                <a:cs typeface="+mn-cs"/>
              </a:rPr>
              <a:t>Spectroradiometer</a:t>
            </a:r>
            <a:r>
              <a:rPr lang="en-US" sz="1200" b="0" kern="1200" dirty="0" smtClean="0">
                <a:solidFill>
                  <a:schemeClr val="tx1"/>
                </a:solidFill>
                <a:effectLst/>
                <a:latin typeface="+mn-lt"/>
                <a:ea typeface="+mn-ea"/>
                <a:cs typeface="+mn-cs"/>
              </a:rPr>
              <a:t> (MODIS) on board two platforms of the Earth Observing System (EOS), was designed in part to monitor subtle vegetation responses to stress, vegetation production and land cover with regional-to-global coverage. Hence, integration of MODIS data and derived products into the IPAD FAS DSS provides FAS with better characterization of land surface conditions at the regional scale and enables monitoring of changes in the key agricultural areas of FAS focus regions in a more timely fashion and at a higher resolution than previously possible with NOAA-AVHRR data.</a:t>
            </a:r>
          </a:p>
          <a:p>
            <a:r>
              <a:rPr lang="en-US" sz="1200" b="1" kern="1200" dirty="0" smtClean="0">
                <a:solidFill>
                  <a:schemeClr val="tx1"/>
                </a:solidFill>
                <a:effectLst/>
                <a:latin typeface="+mn-lt"/>
                <a:ea typeface="+mn-ea"/>
                <a:cs typeface="+mn-cs"/>
              </a:rPr>
              <a:t>MODIS: An Operational Prototype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Although MODIS is a NASA experimental mission, the instrument's capabilities will be extended by the launch of the Visible Infrared Imager Radiometer Suite (VIIRS) in 2008, part of the National Polar Orbiting Environmental Satellite System (NPOESS), which will become fully operational in 2009. Thus the methods and system developed through this research project can be transitioned into a fully operational domain.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Long Term Database of MODIS Composite Vegetation Index Time Series</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In monitoring crop conditions for a specific region, remotely sensed vegetation index data are used to track the evolution of the growing season compared to reference long-term mean conditions. A global normalized difference vegetation index (NDVI) is produced from MODIS data, and is referred to as the "continuity index" similar to the existing archive of NOAA-AVHRR derived NDVI.</a:t>
            </a:r>
          </a:p>
          <a:p>
            <a:r>
              <a:rPr lang="en-US" sz="1200" b="0" kern="1200" dirty="0" smtClean="0">
                <a:solidFill>
                  <a:schemeClr val="tx1"/>
                </a:solidFill>
                <a:effectLst/>
                <a:latin typeface="+mn-lt"/>
                <a:ea typeface="+mn-ea"/>
                <a:cs typeface="+mn-cs"/>
              </a:rPr>
              <a:t>A global NDVI time-series database, with a spatial resolution of 250 meters has been assembled using a 16-day compositing period, allowing for </a:t>
            </a:r>
            <a:r>
              <a:rPr lang="en-US" sz="1200" b="0" kern="1200" dirty="0" err="1" smtClean="0">
                <a:solidFill>
                  <a:schemeClr val="tx1"/>
                </a:solidFill>
                <a:effectLst/>
                <a:latin typeface="+mn-lt"/>
                <a:ea typeface="+mn-ea"/>
                <a:cs typeface="+mn-cs"/>
              </a:rPr>
              <a:t>interannual</a:t>
            </a:r>
            <a:r>
              <a:rPr lang="en-US" sz="1200" b="0" kern="1200" dirty="0" smtClean="0">
                <a:solidFill>
                  <a:schemeClr val="tx1"/>
                </a:solidFill>
                <a:effectLst/>
                <a:latin typeface="+mn-lt"/>
                <a:ea typeface="+mn-ea"/>
                <a:cs typeface="+mn-cs"/>
              </a:rPr>
              <a:t> comparisons of growing season dynamics. This MODIS NDVI dataset is automatically </a:t>
            </a:r>
            <a:r>
              <a:rPr lang="en-US" sz="1200" b="0" kern="1200" dirty="0" err="1" smtClean="0">
                <a:solidFill>
                  <a:schemeClr val="tx1"/>
                </a:solidFill>
                <a:effectLst/>
                <a:latin typeface="+mn-lt"/>
                <a:ea typeface="+mn-ea"/>
                <a:cs typeface="+mn-cs"/>
              </a:rPr>
              <a:t>reprojected</a:t>
            </a:r>
            <a:r>
              <a:rPr lang="en-US" sz="1200" b="0" kern="1200" dirty="0" smtClean="0">
                <a:solidFill>
                  <a:schemeClr val="tx1"/>
                </a:solidFill>
                <a:effectLst/>
                <a:latin typeface="+mn-lt"/>
                <a:ea typeface="+mn-ea"/>
                <a:cs typeface="+mn-cs"/>
              </a:rPr>
              <a:t> and mosaicked to suit the FAS regions of interest.</a:t>
            </a:r>
          </a:p>
          <a:p>
            <a:r>
              <a:rPr lang="en-US" sz="1200" b="0" kern="1200" dirty="0" smtClean="0">
                <a:solidFill>
                  <a:schemeClr val="tx1"/>
                </a:solidFill>
                <a:effectLst/>
                <a:latin typeface="+mn-lt"/>
                <a:ea typeface="+mn-ea"/>
                <a:cs typeface="+mn-cs"/>
              </a:rPr>
              <a:t>The time-series data are accessible to FAS analysts through a powerful web interface and analysis tool. From this stand-alone interface the analysts can query these data by pre-defined sub-regions, by interactive regional </a:t>
            </a:r>
            <a:r>
              <a:rPr lang="en-US" sz="1200" b="0" kern="1200" dirty="0" err="1" smtClean="0">
                <a:solidFill>
                  <a:schemeClr val="tx1"/>
                </a:solidFill>
                <a:effectLst/>
                <a:latin typeface="+mn-lt"/>
                <a:ea typeface="+mn-ea"/>
                <a:cs typeface="+mn-cs"/>
              </a:rPr>
              <a:t>subsetting</a:t>
            </a:r>
            <a:r>
              <a:rPr lang="en-US" sz="1200" b="0" kern="1200" dirty="0" smtClean="0">
                <a:solidFill>
                  <a:schemeClr val="tx1"/>
                </a:solidFill>
                <a:effectLst/>
                <a:latin typeface="+mn-lt"/>
                <a:ea typeface="+mn-ea"/>
                <a:cs typeface="+mn-cs"/>
              </a:rPr>
              <a:t>, and by implementing crop/water masks to: </a:t>
            </a:r>
            <a:br>
              <a:rPr lang="en-US" sz="1200" b="0"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rPr>
              <a:t>- plot time-series graphs over the crop growing seasons to quickly assess crop conditions and anomalies. </a:t>
            </a:r>
            <a:br>
              <a:rPr lang="en-US" sz="1200" b="0"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rPr>
              <a:t>- monitor current conditions. </a:t>
            </a:r>
            <a:br>
              <a:rPr lang="en-US" sz="1200" b="0"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rPr>
              <a:t>- view spatially, NDVI anomalies comparing current conditions to previous year, or historical mean. </a:t>
            </a:r>
            <a:br>
              <a:rPr lang="en-US" sz="1200" b="0"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rPr>
              <a:t>- plot histograms of current and historical NDVI data.</a:t>
            </a:r>
          </a:p>
          <a:p>
            <a:r>
              <a:rPr lang="en-US" sz="1200" b="0" kern="1200" dirty="0" smtClean="0">
                <a:solidFill>
                  <a:schemeClr val="tx1"/>
                </a:solidFill>
                <a:effectLst/>
                <a:latin typeface="+mn-lt"/>
                <a:ea typeface="+mn-ea"/>
                <a:cs typeface="+mn-cs"/>
              </a:rPr>
              <a:t>These data and utilities are fundamental for crop yield forecasts and can serve as an early warning system for regions suffering from crop loss and food shortages.</a:t>
            </a:r>
          </a:p>
          <a:p>
            <a:endParaRPr lang="en-US" dirty="0"/>
          </a:p>
        </p:txBody>
      </p:sp>
      <p:sp>
        <p:nvSpPr>
          <p:cNvPr id="4" name="Slide Number Placeholder 3"/>
          <p:cNvSpPr>
            <a:spLocks noGrp="1"/>
          </p:cNvSpPr>
          <p:nvPr>
            <p:ph type="sldNum" sz="quarter" idx="10"/>
          </p:nvPr>
        </p:nvSpPr>
        <p:spPr/>
        <p:txBody>
          <a:bodyPr/>
          <a:lstStyle/>
          <a:p>
            <a:fld id="{86D9ABB0-D25A-45A2-AF97-B44D58E26DF4}" type="slidenum">
              <a:rPr lang="en-US" smtClean="0"/>
              <a:pPr/>
              <a:t>21</a:t>
            </a:fld>
            <a:endParaRPr lang="en-US"/>
          </a:p>
        </p:txBody>
      </p:sp>
    </p:spTree>
    <p:extLst>
      <p:ext uri="{BB962C8B-B14F-4D97-AF65-F5344CB8AC3E}">
        <p14:creationId xmlns:p14="http://schemas.microsoft.com/office/powerpoint/2010/main" val="14789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kern="1200" dirty="0" smtClean="0">
                <a:solidFill>
                  <a:schemeClr val="tx1"/>
                </a:solidFill>
                <a:effectLst/>
                <a:latin typeface="+mn-lt"/>
                <a:ea typeface="+mn-ea"/>
                <a:cs typeface="+mn-cs"/>
              </a:rPr>
              <a:t>To meet its objectives, FAS/IPAD uses satellite data and data products to monitor agriculture worldwide and to locate and keep track of natural disasters such as short and long term droughts, floods and persistent snow cover which impair agricultural productivity. FAS is the largest user of satellite imagery in the non-military sector of the U.S. government. For the last 20 years FAS has used a combination of Landsat and NOAA-AVHRR satellite data to monitor crop condition and report on episodic events.</a:t>
            </a:r>
          </a:p>
          <a:p>
            <a:r>
              <a:rPr lang="en-US" sz="1200" b="0" kern="1200" dirty="0" smtClean="0">
                <a:solidFill>
                  <a:schemeClr val="tx1"/>
                </a:solidFill>
                <a:effectLst/>
                <a:latin typeface="+mn-lt"/>
                <a:ea typeface="+mn-ea"/>
                <a:cs typeface="+mn-cs"/>
              </a:rPr>
              <a:t>FAS is upgrading and enhancing the satellite component of its IPAD decision support system through an information delivery system for MODIS data and derived products. NASA's Moderate Resolution Imaging </a:t>
            </a:r>
            <a:r>
              <a:rPr lang="en-US" sz="1200" b="0" kern="1200" dirty="0" err="1" smtClean="0">
                <a:solidFill>
                  <a:schemeClr val="tx1"/>
                </a:solidFill>
                <a:effectLst/>
                <a:latin typeface="+mn-lt"/>
                <a:ea typeface="+mn-ea"/>
                <a:cs typeface="+mn-cs"/>
              </a:rPr>
              <a:t>Spectroradiometer</a:t>
            </a:r>
            <a:r>
              <a:rPr lang="en-US" sz="1200" b="0" kern="1200" dirty="0" smtClean="0">
                <a:solidFill>
                  <a:schemeClr val="tx1"/>
                </a:solidFill>
                <a:effectLst/>
                <a:latin typeface="+mn-lt"/>
                <a:ea typeface="+mn-ea"/>
                <a:cs typeface="+mn-cs"/>
              </a:rPr>
              <a:t> (MODIS) on board two platforms of the Earth Observing System (EOS), was designed in part to monitor subtle vegetation responses to stress, vegetation production and land cover with regional-to-global coverage. Hence, integration of MODIS data and derived products into the IPAD FAS DSS provides FAS with better characterization of land surface conditions at the regional scale and enables monitoring of changes in the key agricultural areas of FAS focus regions in a more timely fashion and at a higher resolution than previously possible with NOAA-AVHRR data.</a:t>
            </a:r>
          </a:p>
          <a:p>
            <a:r>
              <a:rPr lang="en-US" sz="1200" b="1" kern="1200" dirty="0" smtClean="0">
                <a:solidFill>
                  <a:schemeClr val="tx1"/>
                </a:solidFill>
                <a:effectLst/>
                <a:latin typeface="+mn-lt"/>
                <a:ea typeface="+mn-ea"/>
                <a:cs typeface="+mn-cs"/>
              </a:rPr>
              <a:t>MODIS: An Operational Prototype</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Although MODIS is a NASA experimental mission, the instrument's capabilities will be extended by the launch of the Visible Infrared Imager Radiometer Suite (VIIRS) in 2008, part of the National Polar Orbiting Environmental Satellite System (NPOESS), which will become fully operational in 2009. Thus the methods and system developed through this research project can be transitioned into a fully operational domain.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Long Term Database of MODIS Composite Vegetation Index Time Series</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In monitoring crop conditions for a specific region, remotely sensed vegetation index data are used to track the evolution of the growing season compared to reference long-term mean conditions. A global normalized difference vegetation index (NDVI) is produced from MODIS data, and is referred to as the "continuity index" similar to the existing archive of NOAA-AVHRR derived NDVI.</a:t>
            </a:r>
          </a:p>
          <a:p>
            <a:r>
              <a:rPr lang="en-US" sz="1200" b="0" kern="1200" dirty="0" smtClean="0">
                <a:solidFill>
                  <a:schemeClr val="tx1"/>
                </a:solidFill>
                <a:effectLst/>
                <a:latin typeface="+mn-lt"/>
                <a:ea typeface="+mn-ea"/>
                <a:cs typeface="+mn-cs"/>
              </a:rPr>
              <a:t>A global NDVI time-series database, with a spatial resolution of 250 meters has been assembled using a 16-day compositing period, allowing for </a:t>
            </a:r>
            <a:r>
              <a:rPr lang="en-US" sz="1200" b="0" kern="1200" dirty="0" err="1" smtClean="0">
                <a:solidFill>
                  <a:schemeClr val="tx1"/>
                </a:solidFill>
                <a:effectLst/>
                <a:latin typeface="+mn-lt"/>
                <a:ea typeface="+mn-ea"/>
                <a:cs typeface="+mn-cs"/>
              </a:rPr>
              <a:t>interannual</a:t>
            </a:r>
            <a:r>
              <a:rPr lang="en-US" sz="1200" b="0" kern="1200" dirty="0" smtClean="0">
                <a:solidFill>
                  <a:schemeClr val="tx1"/>
                </a:solidFill>
                <a:effectLst/>
                <a:latin typeface="+mn-lt"/>
                <a:ea typeface="+mn-ea"/>
                <a:cs typeface="+mn-cs"/>
              </a:rPr>
              <a:t> comparisons of growing season dynamics. This MODIS NDVI dataset is automatically </a:t>
            </a:r>
            <a:r>
              <a:rPr lang="en-US" sz="1200" b="0" kern="1200" dirty="0" err="1" smtClean="0">
                <a:solidFill>
                  <a:schemeClr val="tx1"/>
                </a:solidFill>
                <a:effectLst/>
                <a:latin typeface="+mn-lt"/>
                <a:ea typeface="+mn-ea"/>
                <a:cs typeface="+mn-cs"/>
              </a:rPr>
              <a:t>reprojected</a:t>
            </a:r>
            <a:r>
              <a:rPr lang="en-US" sz="1200" b="0" kern="1200" dirty="0" smtClean="0">
                <a:solidFill>
                  <a:schemeClr val="tx1"/>
                </a:solidFill>
                <a:effectLst/>
                <a:latin typeface="+mn-lt"/>
                <a:ea typeface="+mn-ea"/>
                <a:cs typeface="+mn-cs"/>
              </a:rPr>
              <a:t> and mosaicked to suit the FAS regions of interest.</a:t>
            </a:r>
          </a:p>
          <a:p>
            <a:r>
              <a:rPr lang="en-US" sz="1200" b="0" kern="1200" dirty="0" smtClean="0">
                <a:solidFill>
                  <a:schemeClr val="tx1"/>
                </a:solidFill>
                <a:effectLst/>
                <a:latin typeface="+mn-lt"/>
                <a:ea typeface="+mn-ea"/>
                <a:cs typeface="+mn-cs"/>
              </a:rPr>
              <a:t>The time-series data are accessible to FAS analysts through a powerful web interface and analysis tool. From this stand-alone interface the analysts can query these data by pre-defined sub-regions, by interactive regional </a:t>
            </a:r>
            <a:r>
              <a:rPr lang="en-US" sz="1200" b="0" kern="1200" dirty="0" err="1" smtClean="0">
                <a:solidFill>
                  <a:schemeClr val="tx1"/>
                </a:solidFill>
                <a:effectLst/>
                <a:latin typeface="+mn-lt"/>
                <a:ea typeface="+mn-ea"/>
                <a:cs typeface="+mn-cs"/>
              </a:rPr>
              <a:t>subsetting</a:t>
            </a:r>
            <a:r>
              <a:rPr lang="en-US" sz="1200" b="0" kern="1200" dirty="0" smtClean="0">
                <a:solidFill>
                  <a:schemeClr val="tx1"/>
                </a:solidFill>
                <a:effectLst/>
                <a:latin typeface="+mn-lt"/>
                <a:ea typeface="+mn-ea"/>
                <a:cs typeface="+mn-cs"/>
              </a:rPr>
              <a:t>, and by implementing crop/water masks to: </a:t>
            </a:r>
            <a:br>
              <a:rPr lang="en-US" sz="1200" b="0"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rPr>
              <a:t>- plot time-series graphs over the crop growing seasons to quickly assess crop conditions and anomalies. </a:t>
            </a:r>
            <a:br>
              <a:rPr lang="en-US" sz="1200" b="0"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rPr>
              <a:t>- monitor current conditions. </a:t>
            </a:r>
            <a:br>
              <a:rPr lang="en-US" sz="1200" b="0"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rPr>
              <a:t>- view spatially, NDVI anomalies comparing current conditions to previous year, or historical mean. </a:t>
            </a:r>
            <a:br>
              <a:rPr lang="en-US" sz="1200" b="0"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rPr>
              <a:t>- plot histograms of current and historical NDVI data.</a:t>
            </a:r>
          </a:p>
          <a:p>
            <a:r>
              <a:rPr lang="en-US" sz="1200" b="0" kern="1200" dirty="0" smtClean="0">
                <a:solidFill>
                  <a:schemeClr val="tx1"/>
                </a:solidFill>
                <a:effectLst/>
                <a:latin typeface="+mn-lt"/>
                <a:ea typeface="+mn-ea"/>
                <a:cs typeface="+mn-cs"/>
              </a:rPr>
              <a:t>These data and utilities are fundamental for crop yield forecasts and can serve as an early warning system for regions suffering from crop loss and food shortages.</a:t>
            </a:r>
          </a:p>
          <a:p>
            <a:endParaRPr lang="en-US" dirty="0"/>
          </a:p>
        </p:txBody>
      </p:sp>
      <p:sp>
        <p:nvSpPr>
          <p:cNvPr id="4" name="Slide Number Placeholder 3"/>
          <p:cNvSpPr>
            <a:spLocks noGrp="1"/>
          </p:cNvSpPr>
          <p:nvPr>
            <p:ph type="sldNum" sz="quarter" idx="10"/>
          </p:nvPr>
        </p:nvSpPr>
        <p:spPr/>
        <p:txBody>
          <a:bodyPr/>
          <a:lstStyle/>
          <a:p>
            <a:fld id="{86D9ABB0-D25A-45A2-AF97-B44D58E26DF4}" type="slidenum">
              <a:rPr lang="en-US" smtClean="0"/>
              <a:pPr/>
              <a:t>22</a:t>
            </a:fld>
            <a:endParaRPr lang="en-US"/>
          </a:p>
        </p:txBody>
      </p:sp>
    </p:spTree>
    <p:extLst>
      <p:ext uri="{BB962C8B-B14F-4D97-AF65-F5344CB8AC3E}">
        <p14:creationId xmlns:p14="http://schemas.microsoft.com/office/powerpoint/2010/main" val="14789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23</a:t>
            </a:fld>
            <a:endParaRPr lang="en-US"/>
          </a:p>
        </p:txBody>
      </p:sp>
    </p:spTree>
    <p:extLst>
      <p:ext uri="{BB962C8B-B14F-4D97-AF65-F5344CB8AC3E}">
        <p14:creationId xmlns:p14="http://schemas.microsoft.com/office/powerpoint/2010/main" val="1663350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24</a:t>
            </a:fld>
            <a:endParaRPr lang="en-US"/>
          </a:p>
        </p:txBody>
      </p:sp>
    </p:spTree>
    <p:extLst>
      <p:ext uri="{BB962C8B-B14F-4D97-AF65-F5344CB8AC3E}">
        <p14:creationId xmlns:p14="http://schemas.microsoft.com/office/powerpoint/2010/main" val="349172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25</a:t>
            </a:fld>
            <a:endParaRPr lang="en-US"/>
          </a:p>
        </p:txBody>
      </p:sp>
    </p:spTree>
    <p:extLst>
      <p:ext uri="{BB962C8B-B14F-4D97-AF65-F5344CB8AC3E}">
        <p14:creationId xmlns:p14="http://schemas.microsoft.com/office/powerpoint/2010/main" val="1846440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26</a:t>
            </a:fld>
            <a:endParaRPr lang="en-US"/>
          </a:p>
        </p:txBody>
      </p:sp>
    </p:spTree>
    <p:extLst>
      <p:ext uri="{BB962C8B-B14F-4D97-AF65-F5344CB8AC3E}">
        <p14:creationId xmlns:p14="http://schemas.microsoft.com/office/powerpoint/2010/main" val="2913255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5F4722-A292-44AD-8E8B-E111886095E5}"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D9ABB0-D25A-45A2-AF97-B44D58E26DF4}" type="slidenum">
              <a:rPr lang="en-US" smtClean="0"/>
              <a:pPr/>
              <a:t>30</a:t>
            </a:fld>
            <a:endParaRPr lang="en-US"/>
          </a:p>
        </p:txBody>
      </p:sp>
    </p:spTree>
    <p:extLst>
      <p:ext uri="{BB962C8B-B14F-4D97-AF65-F5344CB8AC3E}">
        <p14:creationId xmlns:p14="http://schemas.microsoft.com/office/powerpoint/2010/main" val="3061377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04900" y="696913"/>
            <a:ext cx="4649788" cy="3487737"/>
          </a:xfrm>
          <a:ln/>
        </p:spPr>
      </p:sp>
      <p:sp>
        <p:nvSpPr>
          <p:cNvPr id="38915" name="Rectangle 3"/>
          <p:cNvSpPr>
            <a:spLocks noGrp="1" noChangeArrowheads="1"/>
          </p:cNvSpPr>
          <p:nvPr>
            <p:ph type="body" idx="1"/>
          </p:nvPr>
        </p:nvSpPr>
        <p:spPr>
          <a:xfrm>
            <a:off x="686422" y="4416427"/>
            <a:ext cx="5485158" cy="4183062"/>
          </a:xfrm>
          <a:noFill/>
          <a:ln w="9525"/>
        </p:spPr>
        <p:txBody>
          <a:bodyPr/>
          <a:lstStyle/>
          <a:p>
            <a:pPr eaLnBrk="1" hangingPunct="1"/>
            <a:r>
              <a:rPr lang="en-US" dirty="0" smtClean="0"/>
              <a:t>The USA National Phenology Network brings together citizen scientists, government agencies, non-profit groups, educators and students of all ages to monitor the impacts of climate change on plants and animals in the United States. The network harnesses the power of people and the Internet to collect and share information, providing researchers with far more data than they could collect alone.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Didn’t get</a:t>
            </a:r>
            <a:r>
              <a:rPr lang="en-US" sz="1200" kern="1200" baseline="0" dirty="0" smtClean="0">
                <a:solidFill>
                  <a:schemeClr val="tx1"/>
                </a:solidFill>
                <a:latin typeface="+mn-lt"/>
                <a:ea typeface="+mn-ea"/>
                <a:cs typeface="+mn-cs"/>
              </a:rPr>
              <a:t> my hint already, largely two different approaches to measuring phenology. Large landscape. Plot tree scale – PMRC 5 trees. One start of Spring whole </a:t>
            </a:r>
            <a:r>
              <a:rPr lang="en-US" sz="1200" kern="1200" baseline="0" dirty="0" err="1" smtClean="0">
                <a:solidFill>
                  <a:schemeClr val="tx1"/>
                </a:solidFill>
                <a:latin typeface="+mn-lt"/>
                <a:ea typeface="+mn-ea"/>
                <a:cs typeface="+mn-cs"/>
              </a:rPr>
              <a:t>contiental</a:t>
            </a:r>
            <a:r>
              <a:rPr lang="en-US" sz="1200" kern="1200" baseline="0" dirty="0" smtClean="0">
                <a:solidFill>
                  <a:schemeClr val="tx1"/>
                </a:solidFill>
                <a:latin typeface="+mn-lt"/>
                <a:ea typeface="+mn-ea"/>
                <a:cs typeface="+mn-cs"/>
              </a:rPr>
              <a:t> US.</a:t>
            </a:r>
            <a:endParaRPr lang="en-US" sz="1200" kern="1200" dirty="0" smtClean="0">
              <a:solidFill>
                <a:schemeClr val="tx1"/>
              </a:solidFill>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Many RS studies have struggled with linking ground measures to satellite data (</a:t>
            </a:r>
            <a:r>
              <a:rPr lang="en-US" sz="1200" kern="1200" dirty="0" err="1" smtClean="0">
                <a:solidFill>
                  <a:schemeClr val="tx1"/>
                </a:solidFill>
                <a:latin typeface="+mn-lt"/>
                <a:ea typeface="+mn-ea"/>
                <a:cs typeface="+mn-cs"/>
              </a:rPr>
              <a:t>deBeurs</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Henebry</a:t>
            </a:r>
            <a:r>
              <a:rPr lang="en-US" sz="1200" kern="1200" dirty="0" smtClean="0">
                <a:solidFill>
                  <a:schemeClr val="tx1"/>
                </a:solidFill>
                <a:latin typeface="+mn-lt"/>
                <a:ea typeface="+mn-ea"/>
                <a:cs typeface="+mn-cs"/>
              </a:rPr>
              <a:t> 2010); (Cleland, </a:t>
            </a:r>
            <a:r>
              <a:rPr lang="en-US" sz="1200" kern="1200" dirty="0" err="1" smtClean="0">
                <a:solidFill>
                  <a:schemeClr val="tx1"/>
                </a:solidFill>
                <a:latin typeface="+mn-lt"/>
                <a:ea typeface="+mn-ea"/>
                <a:cs typeface="+mn-cs"/>
              </a:rPr>
              <a:t>Chuine</a:t>
            </a:r>
            <a:r>
              <a:rPr lang="en-US" sz="1200" kern="1200" dirty="0" smtClean="0">
                <a:solidFill>
                  <a:schemeClr val="tx1"/>
                </a:solidFill>
                <a:latin typeface="+mn-lt"/>
                <a:ea typeface="+mn-ea"/>
                <a:cs typeface="+mn-cs"/>
              </a:rPr>
              <a:t> et al.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Benefits of RS instruments-</a:t>
            </a:r>
            <a:r>
              <a:rPr lang="en-US" sz="1200" kern="1200" baseline="0" dirty="0" smtClean="0">
                <a:solidFill>
                  <a:schemeClr val="tx1"/>
                </a:solidFill>
                <a:latin typeface="+mn-lt"/>
                <a:ea typeface="+mn-ea"/>
                <a:cs typeface="+mn-cs"/>
              </a:rPr>
              <a:t> broad landscapes, without tedious field work go back in time since archived, but what good is it if doesn’t match what is happening on the ground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Different instruments and methods have been used to monitor phenology, but conclusions stress the need for ground metrics that are consistently recognized and interpreted in satellite data</a:t>
            </a:r>
          </a:p>
          <a:p>
            <a:endParaRPr lang="en-US" dirty="0"/>
          </a:p>
        </p:txBody>
      </p:sp>
      <p:sp>
        <p:nvSpPr>
          <p:cNvPr id="4" name="Slide Number Placeholder 3"/>
          <p:cNvSpPr>
            <a:spLocks noGrp="1"/>
          </p:cNvSpPr>
          <p:nvPr>
            <p:ph type="sldNum" sz="quarter" idx="10"/>
          </p:nvPr>
        </p:nvSpPr>
        <p:spPr/>
        <p:txBody>
          <a:bodyPr/>
          <a:lstStyle/>
          <a:p>
            <a:fld id="{86D9ABB0-D25A-45A2-AF97-B44D58E26DF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ground</a:t>
            </a:r>
          </a:p>
          <a:p>
            <a:r>
              <a:rPr lang="en-US" dirty="0" smtClean="0"/>
              <a:t> </a:t>
            </a:r>
          </a:p>
          <a:p>
            <a:r>
              <a:rPr lang="en-US" dirty="0" smtClean="0"/>
              <a:t>Site</a:t>
            </a:r>
            <a:r>
              <a:rPr lang="en-US" baseline="0" dirty="0" smtClean="0"/>
              <a:t> selection </a:t>
            </a:r>
          </a:p>
          <a:p>
            <a:r>
              <a:rPr lang="en-US" dirty="0" smtClean="0"/>
              <a:t>Under canopy</a:t>
            </a:r>
          </a:p>
          <a:p>
            <a:r>
              <a:rPr lang="en-US" dirty="0" smtClean="0"/>
              <a:t>Easy</a:t>
            </a:r>
            <a:r>
              <a:rPr lang="en-US" baseline="0" dirty="0" smtClean="0"/>
              <a:t> enough to get to</a:t>
            </a:r>
          </a:p>
          <a:p>
            <a:r>
              <a:rPr lang="en-US" baseline="0" dirty="0" smtClean="0"/>
              <a:t>Ideally with similar forest/at least not parking lot within 1km</a:t>
            </a:r>
            <a:endParaRPr lang="en-US" dirty="0"/>
          </a:p>
        </p:txBody>
      </p:sp>
      <p:sp>
        <p:nvSpPr>
          <p:cNvPr id="4" name="Slide Number Placeholder 3"/>
          <p:cNvSpPr>
            <a:spLocks noGrp="1"/>
          </p:cNvSpPr>
          <p:nvPr>
            <p:ph type="sldNum" sz="quarter" idx="10"/>
          </p:nvPr>
        </p:nvSpPr>
        <p:spPr/>
        <p:txBody>
          <a:bodyPr/>
          <a:lstStyle/>
          <a:p>
            <a:fld id="{86D9ABB0-D25A-45A2-AF97-B44D58E26DF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ground</a:t>
            </a:r>
          </a:p>
          <a:p>
            <a:r>
              <a:rPr lang="en-US" dirty="0" smtClean="0"/>
              <a:t> </a:t>
            </a:r>
          </a:p>
          <a:p>
            <a:r>
              <a:rPr lang="en-US" dirty="0" smtClean="0"/>
              <a:t>Site</a:t>
            </a:r>
            <a:r>
              <a:rPr lang="en-US" baseline="0" dirty="0" smtClean="0"/>
              <a:t> selection </a:t>
            </a:r>
          </a:p>
          <a:p>
            <a:r>
              <a:rPr lang="en-US" dirty="0" smtClean="0"/>
              <a:t>Under canopy</a:t>
            </a:r>
          </a:p>
          <a:p>
            <a:r>
              <a:rPr lang="en-US" dirty="0" smtClean="0"/>
              <a:t>Easy</a:t>
            </a:r>
            <a:r>
              <a:rPr lang="en-US" baseline="0" dirty="0" smtClean="0"/>
              <a:t> enough to get to</a:t>
            </a:r>
          </a:p>
          <a:p>
            <a:r>
              <a:rPr lang="en-US" baseline="0" dirty="0" smtClean="0"/>
              <a:t>Ideally with similar forest/at least not parking lot within 1km</a:t>
            </a:r>
            <a:endParaRPr lang="en-US" dirty="0"/>
          </a:p>
        </p:txBody>
      </p:sp>
      <p:sp>
        <p:nvSpPr>
          <p:cNvPr id="4" name="Slide Number Placeholder 3"/>
          <p:cNvSpPr>
            <a:spLocks noGrp="1"/>
          </p:cNvSpPr>
          <p:nvPr>
            <p:ph type="sldNum" sz="quarter" idx="10"/>
          </p:nvPr>
        </p:nvSpPr>
        <p:spPr/>
        <p:txBody>
          <a:bodyPr/>
          <a:lstStyle/>
          <a:p>
            <a:fld id="{86D9ABB0-D25A-45A2-AF97-B44D58E26DF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ground</a:t>
            </a:r>
          </a:p>
          <a:p>
            <a:r>
              <a:rPr lang="en-US" dirty="0" smtClean="0"/>
              <a:t> </a:t>
            </a:r>
          </a:p>
          <a:p>
            <a:r>
              <a:rPr lang="en-US" dirty="0" smtClean="0"/>
              <a:t>Site</a:t>
            </a:r>
            <a:r>
              <a:rPr lang="en-US" baseline="0" dirty="0" smtClean="0"/>
              <a:t> selection </a:t>
            </a:r>
          </a:p>
          <a:p>
            <a:r>
              <a:rPr lang="en-US" dirty="0" smtClean="0"/>
              <a:t>Under canopy</a:t>
            </a:r>
          </a:p>
          <a:p>
            <a:r>
              <a:rPr lang="en-US" dirty="0" smtClean="0"/>
              <a:t>Easy</a:t>
            </a:r>
            <a:r>
              <a:rPr lang="en-US" baseline="0" dirty="0" smtClean="0"/>
              <a:t> enough to get to</a:t>
            </a:r>
          </a:p>
          <a:p>
            <a:r>
              <a:rPr lang="en-US" baseline="0" dirty="0" smtClean="0"/>
              <a:t>Ideally with similar forest/at least not parking lot within 1km</a:t>
            </a:r>
            <a:endParaRPr lang="en-US" dirty="0"/>
          </a:p>
        </p:txBody>
      </p:sp>
      <p:sp>
        <p:nvSpPr>
          <p:cNvPr id="4" name="Slide Number Placeholder 3"/>
          <p:cNvSpPr>
            <a:spLocks noGrp="1"/>
          </p:cNvSpPr>
          <p:nvPr>
            <p:ph type="sldNum" sz="quarter" idx="10"/>
          </p:nvPr>
        </p:nvSpPr>
        <p:spPr/>
        <p:txBody>
          <a:bodyPr/>
          <a:lstStyle/>
          <a:p>
            <a:fld id="{86D9ABB0-D25A-45A2-AF97-B44D58E26DF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ground</a:t>
            </a:r>
          </a:p>
          <a:p>
            <a:r>
              <a:rPr lang="en-US" dirty="0" smtClean="0"/>
              <a:t> </a:t>
            </a:r>
          </a:p>
          <a:p>
            <a:r>
              <a:rPr lang="en-US" dirty="0" smtClean="0"/>
              <a:t>Site</a:t>
            </a:r>
            <a:r>
              <a:rPr lang="en-US" baseline="0" dirty="0" smtClean="0"/>
              <a:t> selection </a:t>
            </a:r>
          </a:p>
          <a:p>
            <a:r>
              <a:rPr lang="en-US" dirty="0" smtClean="0"/>
              <a:t>Under canopy</a:t>
            </a:r>
          </a:p>
          <a:p>
            <a:r>
              <a:rPr lang="en-US" dirty="0" smtClean="0"/>
              <a:t>Easy</a:t>
            </a:r>
            <a:r>
              <a:rPr lang="en-US" baseline="0" dirty="0" smtClean="0"/>
              <a:t> enough to get to</a:t>
            </a:r>
          </a:p>
          <a:p>
            <a:r>
              <a:rPr lang="en-US" baseline="0" dirty="0" smtClean="0"/>
              <a:t>Ideally with similar forest/at least not parking lot within 1km</a:t>
            </a:r>
            <a:endParaRPr lang="en-US" dirty="0"/>
          </a:p>
        </p:txBody>
      </p:sp>
      <p:sp>
        <p:nvSpPr>
          <p:cNvPr id="4" name="Slide Number Placeholder 3"/>
          <p:cNvSpPr>
            <a:spLocks noGrp="1"/>
          </p:cNvSpPr>
          <p:nvPr>
            <p:ph type="sldNum" sz="quarter" idx="10"/>
          </p:nvPr>
        </p:nvSpPr>
        <p:spPr/>
        <p:txBody>
          <a:bodyPr/>
          <a:lstStyle/>
          <a:p>
            <a:fld id="{86D9ABB0-D25A-45A2-AF97-B44D58E26DF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F9CF38-7C3F-4E86-A84D-FF1D35A4DDCE}" type="datetimeFigureOut">
              <a:rPr lang="en-US" smtClean="0"/>
              <a:pPr/>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0DA60-2097-4163-9208-C500702DFC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F9CF38-7C3F-4E86-A84D-FF1D35A4DDCE}" type="datetimeFigureOut">
              <a:rPr lang="en-US" smtClean="0"/>
              <a:pPr/>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0DA60-2097-4163-9208-C500702DFC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F9CF38-7C3F-4E86-A84D-FF1D35A4DDCE}" type="datetimeFigureOut">
              <a:rPr lang="en-US" smtClean="0"/>
              <a:pPr/>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0DA60-2097-4163-9208-C500702DFC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F9CF38-7C3F-4E86-A84D-FF1D35A4DDCE}" type="datetimeFigureOut">
              <a:rPr lang="en-US" smtClean="0"/>
              <a:pPr/>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0DA60-2097-4163-9208-C500702DFC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F9CF38-7C3F-4E86-A84D-FF1D35A4DDCE}" type="datetimeFigureOut">
              <a:rPr lang="en-US" smtClean="0"/>
              <a:pPr/>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0DA60-2097-4163-9208-C500702DFC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F9CF38-7C3F-4E86-A84D-FF1D35A4DDCE}" type="datetimeFigureOut">
              <a:rPr lang="en-US" smtClean="0"/>
              <a:pPr/>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0DA60-2097-4163-9208-C500702DFC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F9CF38-7C3F-4E86-A84D-FF1D35A4DDCE}" type="datetimeFigureOut">
              <a:rPr lang="en-US" smtClean="0"/>
              <a:pPr/>
              <a:t>10/21/2014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A0DA60-2097-4163-9208-C500702DFC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F9CF38-7C3F-4E86-A84D-FF1D35A4DDCE}" type="datetimeFigureOut">
              <a:rPr lang="en-US" smtClean="0"/>
              <a:pPr/>
              <a:t>10/21/2014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A0DA60-2097-4163-9208-C500702DFC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9CF38-7C3F-4E86-A84D-FF1D35A4DDCE}" type="datetimeFigureOut">
              <a:rPr lang="en-US" smtClean="0"/>
              <a:pPr/>
              <a:t>10/21/2014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A0DA60-2097-4163-9208-C500702DFC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F9CF38-7C3F-4E86-A84D-FF1D35A4DDCE}" type="datetimeFigureOut">
              <a:rPr lang="en-US" smtClean="0"/>
              <a:pPr/>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0DA60-2097-4163-9208-C500702DFC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F9CF38-7C3F-4E86-A84D-FF1D35A4DDCE}" type="datetimeFigureOut">
              <a:rPr lang="en-US" smtClean="0"/>
              <a:pPr/>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0DA60-2097-4163-9208-C500702DFC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9CF38-7C3F-4E86-A84D-FF1D35A4DDCE}" type="datetimeFigureOut">
              <a:rPr lang="en-US" smtClean="0"/>
              <a:pPr/>
              <a:t>10/21/2014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0DA60-2097-4163-9208-C500702DFCB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www.caryinstitute.org/science-program/our-scientists/dr-charles-d-canham/gap-light-analyzer-gl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www.fao.org/docrep/003/T0446E/T0446E04.ht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pekko.geog.umd.edu/usda/test/"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hyperlink" Target="http://pekko.geog.umd.edu/usda/test/"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3.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jpeg"/><Relationship Id="rId11" Type="http://schemas.openxmlformats.org/officeDocument/2006/relationships/image" Target="../media/image15.png"/><Relationship Id="rId5" Type="http://schemas.openxmlformats.org/officeDocument/2006/relationships/image" Target="../media/image2.jpeg"/><Relationship Id="rId10" Type="http://schemas.openxmlformats.org/officeDocument/2006/relationships/image" Target="../media/image14.png"/><Relationship Id="rId4" Type="http://schemas.openxmlformats.org/officeDocument/2006/relationships/image" Target="../media/image20.gi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669130" y="3733800"/>
            <a:ext cx="7967663" cy="1752600"/>
          </a:xfrm>
          <a:prstGeom prst="rect">
            <a:avLst/>
          </a:prstGeom>
        </p:spPr>
        <p:txBody>
          <a:bodyPr vert="horz" lIns="91440" tIns="45720" rIns="91440" bIns="45720" rtlCol="0">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4800" b="0" i="0" u="none" strike="noStrike" kern="1200" cap="none" spc="0" normalizeH="0" baseline="0" noProof="0" dirty="0" smtClean="0">
                <a:ln>
                  <a:noFill/>
                </a:ln>
                <a:solidFill>
                  <a:schemeClr val="tx1"/>
                </a:solidFill>
                <a:effectLst/>
                <a:uLnTx/>
                <a:uFillTx/>
                <a:latin typeface="+mn-lt"/>
                <a:ea typeface="+mn-ea"/>
                <a:cs typeface="+mn-cs"/>
              </a:rPr>
              <a:t>Vegetation</a:t>
            </a:r>
            <a:r>
              <a:rPr lang="en-US" sz="4800" dirty="0" smtClean="0"/>
              <a:t> Phenology </a:t>
            </a:r>
          </a:p>
          <a:p>
            <a:pPr marL="342900" marR="0" lvl="0" indent="-342900" algn="ctr" defTabSz="914400" rtl="0" eaLnBrk="1" fontAlgn="auto" latinLnBrk="0" hangingPunct="1">
              <a:lnSpc>
                <a:spcPct val="100000"/>
              </a:lnSpc>
              <a:spcBef>
                <a:spcPct val="20000"/>
              </a:spcBef>
              <a:spcAft>
                <a:spcPts val="0"/>
              </a:spcAft>
              <a:buClrTx/>
              <a:buSzTx/>
              <a:tabLst/>
              <a:defRPr/>
            </a:pPr>
            <a:r>
              <a:rPr lang="en-US" sz="3400" i="1" dirty="0" smtClean="0"/>
              <a:t>Quantifying climate impacts on ecosystems:  Field and Satellite Assessments</a:t>
            </a: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US" sz="3400" b="0" i="1" u="none" strike="noStrike" kern="1200" cap="none" spc="0" normalizeH="0" baseline="0" noProof="0" dirty="0">
              <a:ln>
                <a:noFill/>
              </a:ln>
              <a:solidFill>
                <a:schemeClr val="tx1"/>
              </a:solidFill>
              <a:effectLst/>
              <a:uLnTx/>
              <a:uFillTx/>
            </a:endParaRPr>
          </a:p>
        </p:txBody>
      </p:sp>
      <p:pic>
        <p:nvPicPr>
          <p:cNvPr id="9" name="Picture 9" descr="4 seasons UWGB Cofrin Arboretum"/>
          <p:cNvPicPr>
            <a:picLocks noChangeAspect="1" noChangeArrowheads="1"/>
          </p:cNvPicPr>
          <p:nvPr/>
        </p:nvPicPr>
        <p:blipFill>
          <a:blip r:embed="rId3" cstate="print"/>
          <a:srcRect/>
          <a:stretch>
            <a:fillRect/>
          </a:stretch>
        </p:blipFill>
        <p:spPr bwMode="auto">
          <a:xfrm>
            <a:off x="1381125" y="5572151"/>
            <a:ext cx="6762750" cy="1133475"/>
          </a:xfrm>
          <a:prstGeom prst="rect">
            <a:avLst/>
          </a:prstGeom>
          <a:noFill/>
          <a:ln w="9525">
            <a:noFill/>
            <a:miter lim="800000"/>
            <a:headEnd/>
            <a:tailEnd/>
          </a:ln>
        </p:spPr>
      </p:pic>
      <p:pic>
        <p:nvPicPr>
          <p:cNvPr id="173057" name="Picture 1" descr="LOGO_Mission"/>
          <p:cNvPicPr>
            <a:picLocks noChangeAspect="1" noChangeArrowheads="1"/>
          </p:cNvPicPr>
          <p:nvPr/>
        </p:nvPicPr>
        <p:blipFill>
          <a:blip r:embed="rId4" cstate="print"/>
          <a:srcRect/>
          <a:stretch>
            <a:fillRect/>
          </a:stretch>
        </p:blipFill>
        <p:spPr bwMode="auto">
          <a:xfrm>
            <a:off x="0" y="0"/>
            <a:ext cx="1743364" cy="1016000"/>
          </a:xfrm>
          <a:prstGeom prst="rect">
            <a:avLst/>
          </a:prstGeom>
          <a:noFill/>
          <a:ln w="9525">
            <a:noFill/>
            <a:miter lim="800000"/>
            <a:headEnd/>
            <a:tailEnd/>
          </a:ln>
        </p:spPr>
      </p:pic>
      <p:pic>
        <p:nvPicPr>
          <p:cNvPr id="173058" name="Picture 2" descr="nsf1"/>
          <p:cNvPicPr>
            <a:picLocks noChangeAspect="1" noChangeArrowheads="1"/>
          </p:cNvPicPr>
          <p:nvPr/>
        </p:nvPicPr>
        <p:blipFill>
          <a:blip r:embed="rId5" cstate="print"/>
          <a:srcRect/>
          <a:stretch>
            <a:fillRect/>
          </a:stretch>
        </p:blipFill>
        <p:spPr bwMode="auto">
          <a:xfrm>
            <a:off x="8128001" y="0"/>
            <a:ext cx="1015999" cy="1016000"/>
          </a:xfrm>
          <a:prstGeom prst="rect">
            <a:avLst/>
          </a:prstGeom>
          <a:noFill/>
          <a:ln w="9525">
            <a:noFill/>
            <a:miter lim="800000"/>
            <a:headEnd/>
            <a:tailEnd/>
          </a:ln>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375" y="1073735"/>
            <a:ext cx="8401172" cy="226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2923" y="-8835"/>
            <a:ext cx="2346325" cy="1016000"/>
          </a:xfrm>
          <a:prstGeom prst="rect">
            <a:avLst/>
          </a:prstGeom>
          <a:solidFill>
            <a:schemeClr val="tx1"/>
          </a:solidFill>
          <a:ln>
            <a:noFill/>
          </a:ln>
          <a:extLst/>
        </p:spPr>
      </p:pic>
      <p:pic>
        <p:nvPicPr>
          <p:cNvPr id="8" name="Picture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2600" y="9939"/>
            <a:ext cx="1981200" cy="942446"/>
          </a:xfrm>
          <a:prstGeom prst="rect">
            <a:avLst/>
          </a:prstGeom>
          <a:solidFill>
            <a:schemeClr val="tx1"/>
          </a:solidFill>
          <a:ln>
            <a:noFill/>
          </a:ln>
          <a:extLst/>
        </p:spPr>
      </p:pic>
    </p:spTree>
    <p:extLst>
      <p:ext uri="{BB962C8B-B14F-4D97-AF65-F5344CB8AC3E}">
        <p14:creationId xmlns:p14="http://schemas.microsoft.com/office/powerpoint/2010/main" val="270778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042" y="64085"/>
            <a:ext cx="8229600" cy="1143000"/>
          </a:xfrm>
        </p:spPr>
        <p:txBody>
          <a:bodyPr>
            <a:normAutofit fontScale="90000"/>
          </a:bodyPr>
          <a:lstStyle/>
          <a:p>
            <a:r>
              <a:rPr lang="en-US" sz="2700" dirty="0" smtClean="0"/>
              <a:t>Over time you can quantify changes in canopy characteristics, compare rates of change and timing of changes</a:t>
            </a:r>
            <a:r>
              <a:rPr lang="en-US" sz="3200" dirty="0" smtClean="0"/>
              <a:t>.</a:t>
            </a:r>
            <a:endParaRPr lang="en-US" sz="3200" dirty="0"/>
          </a:p>
        </p:txBody>
      </p:sp>
      <p:pic>
        <p:nvPicPr>
          <p:cNvPr id="4" name="Picture 3" descr="MillsRiv81.jpg"/>
          <p:cNvPicPr>
            <a:picLocks noChangeAspect="1"/>
          </p:cNvPicPr>
          <p:nvPr/>
        </p:nvPicPr>
        <p:blipFill>
          <a:blip r:embed="rId3" cstate="print"/>
          <a:stretch>
            <a:fillRect/>
          </a:stretch>
        </p:blipFill>
        <p:spPr>
          <a:xfrm>
            <a:off x="76200" y="1143000"/>
            <a:ext cx="9144000" cy="5715000"/>
          </a:xfrm>
          <a:prstGeom prst="rect">
            <a:avLst/>
          </a:prstGeom>
        </p:spPr>
      </p:pic>
      <p:sp>
        <p:nvSpPr>
          <p:cNvPr id="5" name="TextBox 4"/>
          <p:cNvSpPr txBox="1"/>
          <p:nvPr/>
        </p:nvSpPr>
        <p:spPr>
          <a:xfrm>
            <a:off x="609600" y="1638300"/>
            <a:ext cx="1066800" cy="369332"/>
          </a:xfrm>
          <a:prstGeom prst="rect">
            <a:avLst/>
          </a:prstGeom>
          <a:noFill/>
        </p:spPr>
        <p:txBody>
          <a:bodyPr wrap="square" rtlCol="0">
            <a:spAutoFit/>
          </a:bodyPr>
          <a:lstStyle/>
          <a:p>
            <a:r>
              <a:rPr lang="en-US" dirty="0" smtClean="0"/>
              <a:t>March 20</a:t>
            </a:r>
            <a:endParaRPr lang="en-US" dirty="0"/>
          </a:p>
        </p:txBody>
      </p:sp>
      <p:sp>
        <p:nvSpPr>
          <p:cNvPr id="6" name="TextBox 5"/>
          <p:cNvSpPr txBox="1"/>
          <p:nvPr/>
        </p:nvSpPr>
        <p:spPr>
          <a:xfrm>
            <a:off x="7543800" y="5981700"/>
            <a:ext cx="1066800" cy="369332"/>
          </a:xfrm>
          <a:prstGeom prst="rect">
            <a:avLst/>
          </a:prstGeom>
          <a:noFill/>
        </p:spPr>
        <p:txBody>
          <a:bodyPr wrap="square" rtlCol="0">
            <a:spAutoFit/>
          </a:bodyPr>
          <a:lstStyle/>
          <a:p>
            <a:r>
              <a:rPr lang="en-US" dirty="0" smtClean="0"/>
              <a:t>June 15</a:t>
            </a:r>
            <a:endParaRPr lang="en-US" dirty="0"/>
          </a:p>
        </p:txBody>
      </p:sp>
      <p:sp>
        <p:nvSpPr>
          <p:cNvPr id="3" name="Rectangle 2"/>
          <p:cNvSpPr/>
          <p:nvPr/>
        </p:nvSpPr>
        <p:spPr>
          <a:xfrm>
            <a:off x="2743200" y="1219200"/>
            <a:ext cx="1447800" cy="1219200"/>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400" dirty="0" smtClean="0"/>
              <a:t>Specialized software can quickly calculate a suite of different canopy metrics we can use.</a:t>
            </a:r>
            <a:endParaRPr lang="en-US"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7249110" cy="4517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046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5921587" cy="406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534400" cy="4525963"/>
          </a:xfrm>
        </p:spPr>
        <p:txBody>
          <a:bodyPr>
            <a:normAutofit/>
          </a:bodyPr>
          <a:lstStyle/>
          <a:p>
            <a:endParaRPr lang="en-US" sz="1800" dirty="0" smtClean="0">
              <a:hlinkClick r:id=""/>
            </a:endParaRPr>
          </a:p>
          <a:p>
            <a:r>
              <a:rPr lang="en-US" sz="1800" dirty="0">
                <a:hlinkClick r:id="rId4"/>
              </a:rPr>
              <a:t>http://www.caryinstitute.org/science-program/our-scientists/dr-charles-d-canham/gap-light-analyzer-gla</a:t>
            </a:r>
            <a:endParaRPr lang="en-US" sz="1800" dirty="0"/>
          </a:p>
        </p:txBody>
      </p:sp>
      <p:sp>
        <p:nvSpPr>
          <p:cNvPr id="4" name="Rectangle 3"/>
          <p:cNvSpPr/>
          <p:nvPr/>
        </p:nvSpPr>
        <p:spPr>
          <a:xfrm rot="16200000">
            <a:off x="3695700" y="-3695700"/>
            <a:ext cx="1752600" cy="9144000"/>
          </a:xfrm>
          <a:prstGeom prst="rect">
            <a:avLst/>
          </a:prstGeom>
          <a:blipFill>
            <a:blip r:embed="rId5" cstate="print"/>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066800" y="304800"/>
            <a:ext cx="7162800" cy="1143000"/>
          </a:xfrm>
          <a:prstGeom prst="rect">
            <a:avLst/>
          </a:prstGeom>
          <a:solidFill>
            <a:schemeClr val="accent3">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mj-lt"/>
                <a:ea typeface="+mj-ea"/>
                <a:cs typeface="+mj-cs"/>
              </a:rPr>
              <a:t>Gap Light Analyzer</a:t>
            </a:r>
            <a:r>
              <a:rPr kumimoji="0" lang="en-US" sz="4400" b="0" i="0" u="none" strike="noStrike" kern="1200" cap="none" spc="0" normalizeH="0" noProof="0" dirty="0" smtClean="0">
                <a:ln>
                  <a:noFill/>
                </a:ln>
                <a:effectLst/>
                <a:uLnTx/>
                <a:uFillTx/>
                <a:latin typeface="+mj-lt"/>
                <a:ea typeface="+mj-ea"/>
                <a:cs typeface="+mj-cs"/>
              </a:rPr>
              <a:t> (GLA)</a:t>
            </a:r>
            <a:endParaRPr kumimoji="0" lang="en-US" sz="4400" b="0" i="0" u="none" strike="noStrike" kern="1200" cap="none" spc="0" normalizeH="0" baseline="0" noProof="0" dirty="0">
              <a:ln>
                <a:noFill/>
              </a:ln>
              <a:effectLst/>
              <a:uLnTx/>
              <a:uFillTx/>
              <a:latin typeface="+mj-lt"/>
              <a:ea typeface="+mj-ea"/>
              <a:cs typeface="+mj-cs"/>
            </a:endParaRPr>
          </a:p>
        </p:txBody>
      </p:sp>
      <p:sp>
        <p:nvSpPr>
          <p:cNvPr id="8" name="TextBox 7"/>
          <p:cNvSpPr txBox="1"/>
          <p:nvPr/>
        </p:nvSpPr>
        <p:spPr>
          <a:xfrm>
            <a:off x="6477000" y="2819400"/>
            <a:ext cx="2590800" cy="3539430"/>
          </a:xfrm>
          <a:prstGeom prst="rect">
            <a:avLst/>
          </a:prstGeom>
          <a:noFill/>
        </p:spPr>
        <p:txBody>
          <a:bodyPr wrap="square" rtlCol="0">
            <a:spAutoFit/>
          </a:bodyPr>
          <a:lstStyle/>
          <a:p>
            <a:r>
              <a:rPr lang="en-US" sz="2000" dirty="0" smtClean="0"/>
              <a:t>Download</a:t>
            </a:r>
          </a:p>
          <a:p>
            <a:r>
              <a:rPr lang="en-US" sz="2000" dirty="0" smtClean="0"/>
              <a:t>Unzip</a:t>
            </a:r>
          </a:p>
          <a:p>
            <a:r>
              <a:rPr lang="en-US" sz="2000" dirty="0" smtClean="0"/>
              <a:t>Double click “setup.exe to install</a:t>
            </a:r>
          </a:p>
          <a:p>
            <a:endParaRPr lang="en-US" dirty="0"/>
          </a:p>
          <a:p>
            <a:endParaRPr lang="en-US" dirty="0" smtClean="0"/>
          </a:p>
          <a:p>
            <a:r>
              <a:rPr lang="en-US" dirty="0" smtClean="0"/>
              <a:t>Here is the catch:</a:t>
            </a:r>
          </a:p>
          <a:p>
            <a:endParaRPr lang="en-US" dirty="0"/>
          </a:p>
          <a:p>
            <a:r>
              <a:rPr lang="en-US" dirty="0" smtClean="0"/>
              <a:t>It only runs on 32-bit versions of windows (so use an older machine if possible)</a:t>
            </a:r>
            <a:endParaRPr lang="en-US" dirty="0"/>
          </a:p>
        </p:txBody>
      </p:sp>
    </p:spTree>
    <p:extLst>
      <p:ext uri="{BB962C8B-B14F-4D97-AF65-F5344CB8AC3E}">
        <p14:creationId xmlns:p14="http://schemas.microsoft.com/office/powerpoint/2010/main" val="2356440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Gap Light Analyzer</a:t>
            </a:r>
            <a:endParaRPr lang="en-US" dirty="0"/>
          </a:p>
        </p:txBody>
      </p:sp>
      <p:pic>
        <p:nvPicPr>
          <p:cNvPr id="4" name="Content Placeholder 3" descr="Open image.JPG"/>
          <p:cNvPicPr>
            <a:picLocks noGrp="1" noChangeAspect="1"/>
          </p:cNvPicPr>
          <p:nvPr>
            <p:ph idx="1"/>
          </p:nvPr>
        </p:nvPicPr>
        <p:blipFill rotWithShape="1">
          <a:blip r:embed="rId3" cstate="print"/>
          <a:srcRect r="13510" b="9430"/>
          <a:stretch/>
        </p:blipFill>
        <p:spPr>
          <a:xfrm>
            <a:off x="381000" y="1676400"/>
            <a:ext cx="5799667" cy="4580467"/>
          </a:xfrm>
        </p:spPr>
      </p:pic>
      <p:sp>
        <p:nvSpPr>
          <p:cNvPr id="5" name="Oval 4"/>
          <p:cNvSpPr/>
          <p:nvPr/>
        </p:nvSpPr>
        <p:spPr>
          <a:xfrm>
            <a:off x="304800" y="1905000"/>
            <a:ext cx="3810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8230411">
            <a:off x="708553" y="2111246"/>
            <a:ext cx="457200" cy="1143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24600" y="1775936"/>
            <a:ext cx="2770887" cy="646331"/>
          </a:xfrm>
          <a:prstGeom prst="rect">
            <a:avLst/>
          </a:prstGeom>
          <a:noFill/>
        </p:spPr>
        <p:txBody>
          <a:bodyPr wrap="none" rtlCol="0">
            <a:spAutoFit/>
          </a:bodyPr>
          <a:lstStyle/>
          <a:p>
            <a:pPr marL="342900" indent="-342900">
              <a:buAutoNum type="arabicPeriod"/>
            </a:pPr>
            <a:r>
              <a:rPr lang="en-US" dirty="0" smtClean="0"/>
              <a:t>Open your digital image</a:t>
            </a:r>
          </a:p>
          <a:p>
            <a:pPr marL="342900" indent="-342900">
              <a:buAutoNum type="arabicPeriod"/>
            </a:pPr>
            <a:endParaRPr lang="en-US" dirty="0"/>
          </a:p>
        </p:txBody>
      </p:sp>
    </p:spTree>
    <p:extLst>
      <p:ext uri="{BB962C8B-B14F-4D97-AF65-F5344CB8AC3E}">
        <p14:creationId xmlns:p14="http://schemas.microsoft.com/office/powerpoint/2010/main" val="95887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Gap Light Analyzer</a:t>
            </a:r>
            <a:endParaRPr lang="en-US" dirty="0"/>
          </a:p>
        </p:txBody>
      </p:sp>
      <p:sp>
        <p:nvSpPr>
          <p:cNvPr id="6" name="TextBox 5"/>
          <p:cNvSpPr txBox="1"/>
          <p:nvPr/>
        </p:nvSpPr>
        <p:spPr>
          <a:xfrm>
            <a:off x="6324600" y="1775936"/>
            <a:ext cx="2770887" cy="1200329"/>
          </a:xfrm>
          <a:prstGeom prst="rect">
            <a:avLst/>
          </a:prstGeom>
          <a:noFill/>
        </p:spPr>
        <p:txBody>
          <a:bodyPr wrap="none" rtlCol="0">
            <a:spAutoFit/>
          </a:bodyPr>
          <a:lstStyle/>
          <a:p>
            <a:pPr marL="342900" indent="-342900">
              <a:buAutoNum type="arabicPeriod"/>
            </a:pPr>
            <a:r>
              <a:rPr lang="en-US" dirty="0" smtClean="0"/>
              <a:t>Open your digital image</a:t>
            </a:r>
          </a:p>
          <a:p>
            <a:pPr marL="342900" indent="-342900">
              <a:buAutoNum type="arabicPeriod"/>
            </a:pPr>
            <a:r>
              <a:rPr lang="en-US" dirty="0" smtClean="0"/>
              <a:t>Register your image</a:t>
            </a:r>
          </a:p>
          <a:p>
            <a:pPr marL="342900" indent="-342900">
              <a:buAutoNum type="arabicPeriod"/>
            </a:pPr>
            <a:endParaRPr lang="en-US" dirty="0" smtClean="0"/>
          </a:p>
          <a:p>
            <a:pPr marL="342900" indent="-342900">
              <a:buAutoNum type="arabicPeriod"/>
            </a:pPr>
            <a:endParaRPr lang="en-US" dirty="0"/>
          </a:p>
        </p:txBody>
      </p:sp>
      <p:pic>
        <p:nvPicPr>
          <p:cNvPr id="9" name="Picture 3"/>
          <p:cNvPicPr>
            <a:picLocks noChangeAspect="1" noChangeArrowheads="1"/>
          </p:cNvPicPr>
          <p:nvPr/>
        </p:nvPicPr>
        <p:blipFill rotWithShape="1">
          <a:blip r:embed="rId3" cstate="print"/>
          <a:srcRect l="2223" t="1" r="39892" b="26626"/>
          <a:stretch/>
        </p:blipFill>
        <p:spPr bwMode="auto">
          <a:xfrm>
            <a:off x="228600" y="1447800"/>
            <a:ext cx="5029200" cy="3984313"/>
          </a:xfrm>
          <a:prstGeom prst="rect">
            <a:avLst/>
          </a:prstGeom>
          <a:noFill/>
          <a:ln w="9525">
            <a:noFill/>
            <a:miter lim="800000"/>
            <a:headEnd/>
            <a:tailEnd/>
          </a:ln>
        </p:spPr>
      </p:pic>
      <p:sp>
        <p:nvSpPr>
          <p:cNvPr id="10" name="Down Arrow 9"/>
          <p:cNvSpPr/>
          <p:nvPr/>
        </p:nvSpPr>
        <p:spPr>
          <a:xfrm rot="14045245">
            <a:off x="721611" y="1756015"/>
            <a:ext cx="190844" cy="6667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6084" y="2976265"/>
            <a:ext cx="5851230" cy="3743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897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Gap Light Analyzer</a:t>
            </a:r>
            <a:endParaRPr lang="en-US" dirty="0"/>
          </a:p>
        </p:txBody>
      </p:sp>
      <p:sp>
        <p:nvSpPr>
          <p:cNvPr id="6" name="TextBox 5"/>
          <p:cNvSpPr txBox="1"/>
          <p:nvPr/>
        </p:nvSpPr>
        <p:spPr>
          <a:xfrm>
            <a:off x="6324600" y="1775936"/>
            <a:ext cx="2819400" cy="1754326"/>
          </a:xfrm>
          <a:prstGeom prst="rect">
            <a:avLst/>
          </a:prstGeom>
          <a:noFill/>
        </p:spPr>
        <p:txBody>
          <a:bodyPr wrap="square" rtlCol="0">
            <a:spAutoFit/>
          </a:bodyPr>
          <a:lstStyle/>
          <a:p>
            <a:pPr marL="342900" indent="-342900">
              <a:buAutoNum type="arabicPeriod"/>
            </a:pPr>
            <a:r>
              <a:rPr lang="en-US" dirty="0" smtClean="0"/>
              <a:t>Open your digital image</a:t>
            </a:r>
          </a:p>
          <a:p>
            <a:pPr marL="342900" indent="-342900">
              <a:buAutoNum type="arabicPeriod"/>
            </a:pPr>
            <a:r>
              <a:rPr lang="en-US" dirty="0" smtClean="0"/>
              <a:t>Register your image</a:t>
            </a:r>
          </a:p>
          <a:p>
            <a:pPr marL="342900" indent="-342900">
              <a:buAutoNum type="arabicPeriod"/>
            </a:pPr>
            <a:r>
              <a:rPr lang="en-US" dirty="0" smtClean="0"/>
              <a:t>Set the light/dark threshold</a:t>
            </a:r>
          </a:p>
          <a:p>
            <a:pPr marL="342900" indent="-342900">
              <a:buAutoNum type="arabicPeriod"/>
            </a:pPr>
            <a:endParaRPr lang="en-US" dirty="0" smtClean="0"/>
          </a:p>
          <a:p>
            <a:pPr marL="342900" indent="-342900">
              <a:buAutoNum type="arabicPeriod"/>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00778"/>
            <a:ext cx="6096000" cy="351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276600"/>
            <a:ext cx="54102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1735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Gap Light Analyzer</a:t>
            </a:r>
            <a:endParaRPr lang="en-US" dirty="0"/>
          </a:p>
        </p:txBody>
      </p:sp>
      <p:sp>
        <p:nvSpPr>
          <p:cNvPr id="6" name="TextBox 5"/>
          <p:cNvSpPr txBox="1"/>
          <p:nvPr/>
        </p:nvSpPr>
        <p:spPr>
          <a:xfrm>
            <a:off x="6324600" y="1775936"/>
            <a:ext cx="2819400" cy="2031325"/>
          </a:xfrm>
          <a:prstGeom prst="rect">
            <a:avLst/>
          </a:prstGeom>
          <a:noFill/>
        </p:spPr>
        <p:txBody>
          <a:bodyPr wrap="square" rtlCol="0">
            <a:spAutoFit/>
          </a:bodyPr>
          <a:lstStyle/>
          <a:p>
            <a:pPr marL="342900" indent="-342900">
              <a:buAutoNum type="arabicPeriod"/>
            </a:pPr>
            <a:r>
              <a:rPr lang="en-US" dirty="0" smtClean="0"/>
              <a:t>Open your digital image</a:t>
            </a:r>
          </a:p>
          <a:p>
            <a:pPr marL="342900" indent="-342900">
              <a:buAutoNum type="arabicPeriod"/>
            </a:pPr>
            <a:r>
              <a:rPr lang="en-US" dirty="0" smtClean="0"/>
              <a:t>Register your image</a:t>
            </a:r>
          </a:p>
          <a:p>
            <a:pPr marL="342900" indent="-342900">
              <a:buAutoNum type="arabicPeriod"/>
            </a:pPr>
            <a:r>
              <a:rPr lang="en-US" dirty="0" smtClean="0"/>
              <a:t>Set the light/dark threshold</a:t>
            </a:r>
          </a:p>
          <a:p>
            <a:pPr marL="342900" indent="-342900">
              <a:buAutoNum type="arabicPeriod"/>
            </a:pPr>
            <a:r>
              <a:rPr lang="en-US" dirty="0" smtClean="0"/>
              <a:t>Run calculations</a:t>
            </a:r>
          </a:p>
          <a:p>
            <a:pPr marL="342900" indent="-342900">
              <a:buAutoNum type="arabicPeriod"/>
            </a:pPr>
            <a:endParaRPr lang="en-US" dirty="0" smtClean="0"/>
          </a:p>
          <a:p>
            <a:pPr marL="342900" indent="-342900">
              <a:buAutoNum type="arabicPeriod"/>
            </a:pP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2" y="1676400"/>
            <a:ext cx="6131394" cy="365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369733"/>
            <a:ext cx="2362200" cy="318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341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Gap Light Analyzer</a:t>
            </a:r>
            <a:endParaRPr lang="en-US" dirty="0"/>
          </a:p>
        </p:txBody>
      </p:sp>
      <p:sp>
        <p:nvSpPr>
          <p:cNvPr id="6" name="TextBox 5"/>
          <p:cNvSpPr txBox="1"/>
          <p:nvPr/>
        </p:nvSpPr>
        <p:spPr>
          <a:xfrm>
            <a:off x="6324600" y="1775936"/>
            <a:ext cx="2819400" cy="2031325"/>
          </a:xfrm>
          <a:prstGeom prst="rect">
            <a:avLst/>
          </a:prstGeom>
          <a:noFill/>
        </p:spPr>
        <p:txBody>
          <a:bodyPr wrap="square" rtlCol="0">
            <a:spAutoFit/>
          </a:bodyPr>
          <a:lstStyle/>
          <a:p>
            <a:pPr marL="342900" indent="-342900">
              <a:buAutoNum type="arabicPeriod"/>
            </a:pPr>
            <a:r>
              <a:rPr lang="en-US" dirty="0" smtClean="0"/>
              <a:t>Open your digital image</a:t>
            </a:r>
          </a:p>
          <a:p>
            <a:pPr marL="342900" indent="-342900">
              <a:buAutoNum type="arabicPeriod"/>
            </a:pPr>
            <a:r>
              <a:rPr lang="en-US" dirty="0" smtClean="0"/>
              <a:t>Register your image</a:t>
            </a:r>
          </a:p>
          <a:p>
            <a:pPr marL="342900" indent="-342900">
              <a:buAutoNum type="arabicPeriod"/>
            </a:pPr>
            <a:r>
              <a:rPr lang="en-US" dirty="0" smtClean="0"/>
              <a:t>Set the light/dark threshold</a:t>
            </a:r>
          </a:p>
          <a:p>
            <a:pPr marL="342900" indent="-342900">
              <a:buAutoNum type="arabicPeriod"/>
            </a:pPr>
            <a:r>
              <a:rPr lang="en-US" dirty="0" smtClean="0"/>
              <a:t>Run calculations</a:t>
            </a:r>
          </a:p>
          <a:p>
            <a:pPr marL="342900" indent="-342900">
              <a:buAutoNum type="arabicPeriod"/>
            </a:pPr>
            <a:endParaRPr lang="en-US" dirty="0" smtClean="0"/>
          </a:p>
          <a:p>
            <a:pPr marL="342900" indent="-342900">
              <a:buAutoNum type="arabicPeriod"/>
            </a:pP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2" y="1676400"/>
            <a:ext cx="6131394" cy="365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369733"/>
            <a:ext cx="2362200" cy="318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041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3695700" y="-3695700"/>
            <a:ext cx="1752600" cy="9144000"/>
          </a:xfrm>
          <a:prstGeom prst="rect">
            <a:avLst/>
          </a:prstGeom>
          <a:blipFill>
            <a:blip r:embed="rId3" cstate="print"/>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Collecting Data – Satellite Metrics</a:t>
            </a:r>
            <a:endParaRPr lang="en-US" dirty="0"/>
          </a:p>
        </p:txBody>
      </p:sp>
      <p:sp>
        <p:nvSpPr>
          <p:cNvPr id="3" name="Content Placeholder 2"/>
          <p:cNvSpPr>
            <a:spLocks noGrp="1"/>
          </p:cNvSpPr>
          <p:nvPr>
            <p:ph idx="1"/>
          </p:nvPr>
        </p:nvSpPr>
        <p:spPr>
          <a:xfrm>
            <a:off x="152400" y="1752601"/>
            <a:ext cx="8610600" cy="2133600"/>
          </a:xfrm>
        </p:spPr>
        <p:txBody>
          <a:bodyPr>
            <a:normAutofit/>
          </a:bodyPr>
          <a:lstStyle/>
          <a:p>
            <a:pPr marL="0" indent="0">
              <a:buNone/>
            </a:pPr>
            <a:r>
              <a:rPr lang="en-US" sz="2800" dirty="0" smtClean="0"/>
              <a:t>There are many different ways to quantify phenology.  </a:t>
            </a:r>
            <a:endParaRPr lang="en-US" sz="2800" dirty="0"/>
          </a:p>
          <a:p>
            <a:pPr marL="0" indent="0">
              <a:buNone/>
            </a:pPr>
            <a:endParaRPr lang="en-US" sz="1700" dirty="0" smtClean="0">
              <a:solidFill>
                <a:srgbClr val="92D050"/>
              </a:solidFill>
            </a:endParaRPr>
          </a:p>
          <a:p>
            <a:pPr marL="0" indent="0">
              <a:buNone/>
            </a:pPr>
            <a:r>
              <a:rPr lang="en-US" sz="2000" dirty="0" smtClean="0">
                <a:solidFill>
                  <a:srgbClr val="92D050"/>
                </a:solidFill>
              </a:rPr>
              <a:t>We suggest including both visual assessments and digital measurements</a:t>
            </a:r>
          </a:p>
          <a:p>
            <a:pPr marL="0" indent="0">
              <a:buNone/>
            </a:pPr>
            <a:endParaRPr lang="en-US" sz="2000" dirty="0">
              <a:solidFill>
                <a:srgbClr val="92D050"/>
              </a:solidFill>
            </a:endParaRPr>
          </a:p>
          <a:p>
            <a:pPr marL="0" indent="0">
              <a:buNone/>
            </a:pPr>
            <a:r>
              <a:rPr lang="en-US" sz="2000" u="sng" dirty="0" smtClean="0">
                <a:solidFill>
                  <a:srgbClr val="92D050"/>
                </a:solidFill>
              </a:rPr>
              <a:t>Satellite Assessments</a:t>
            </a:r>
            <a:endParaRPr lang="en-US" dirty="0"/>
          </a:p>
        </p:txBody>
      </p:sp>
      <p:sp>
        <p:nvSpPr>
          <p:cNvPr id="6" name="TextBox 5"/>
          <p:cNvSpPr txBox="1"/>
          <p:nvPr/>
        </p:nvSpPr>
        <p:spPr>
          <a:xfrm>
            <a:off x="152400" y="3733800"/>
            <a:ext cx="2743200" cy="2862322"/>
          </a:xfrm>
          <a:prstGeom prst="rect">
            <a:avLst/>
          </a:prstGeom>
          <a:noFill/>
        </p:spPr>
        <p:txBody>
          <a:bodyPr wrap="square" rtlCol="0">
            <a:spAutoFit/>
          </a:bodyPr>
          <a:lstStyle/>
          <a:p>
            <a:r>
              <a:rPr lang="en-US" dirty="0" smtClean="0"/>
              <a:t>Satellites cover a large geographic area, making them useful for regional, continental or global assessments.</a:t>
            </a:r>
          </a:p>
          <a:p>
            <a:endParaRPr lang="en-US" dirty="0" smtClean="0"/>
          </a:p>
          <a:p>
            <a:r>
              <a:rPr lang="en-US" dirty="0" smtClean="0"/>
              <a:t>You sacrifice spatial detail and accuracy, but gain a larger perspective</a:t>
            </a:r>
          </a:p>
          <a:p>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259134"/>
            <a:ext cx="2463225" cy="13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13" descr="Satellite.jpg"/>
          <p:cNvPicPr>
            <a:picLocks noChangeAspect="1"/>
          </p:cNvPicPr>
          <p:nvPr/>
        </p:nvPicPr>
        <p:blipFill>
          <a:blip r:embed="rId5" cstate="print"/>
          <a:stretch>
            <a:fillRect/>
          </a:stretch>
        </p:blipFill>
        <p:spPr>
          <a:xfrm>
            <a:off x="3352800" y="2949065"/>
            <a:ext cx="2573817" cy="2215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923665"/>
            <a:ext cx="146959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861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1143000"/>
          </a:xfrm>
        </p:spPr>
        <p:txBody>
          <a:bodyPr>
            <a:normAutofit fontScale="90000"/>
          </a:bodyPr>
          <a:lstStyle/>
          <a:p>
            <a:r>
              <a:rPr lang="en-US" dirty="0" smtClean="0"/>
              <a:t>How do you see phenology from space?</a:t>
            </a:r>
            <a:endParaRPr lang="en-US" dirty="0"/>
          </a:p>
        </p:txBody>
      </p:sp>
      <p:pic>
        <p:nvPicPr>
          <p:cNvPr id="4" name="Content Placeholder 3" descr="spectralresponsecurve.gif"/>
          <p:cNvPicPr>
            <a:picLocks noGrp="1" noChangeAspect="1"/>
          </p:cNvPicPr>
          <p:nvPr>
            <p:ph idx="1"/>
          </p:nvPr>
        </p:nvPicPr>
        <p:blipFill>
          <a:blip r:embed="rId3" cstate="print"/>
          <a:stretch>
            <a:fillRect/>
          </a:stretch>
        </p:blipFill>
        <p:spPr>
          <a:xfrm>
            <a:off x="1676400" y="762001"/>
            <a:ext cx="6029010" cy="3657599"/>
          </a:xfrm>
          <a:ln>
            <a:noFill/>
          </a:ln>
        </p:spPr>
      </p:pic>
      <p:sp>
        <p:nvSpPr>
          <p:cNvPr id="5" name="TextBox 4"/>
          <p:cNvSpPr txBox="1"/>
          <p:nvPr/>
        </p:nvSpPr>
        <p:spPr>
          <a:xfrm>
            <a:off x="5486400" y="6553200"/>
            <a:ext cx="4343400" cy="276999"/>
          </a:xfrm>
          <a:prstGeom prst="rect">
            <a:avLst/>
          </a:prstGeom>
          <a:noFill/>
        </p:spPr>
        <p:txBody>
          <a:bodyPr wrap="square" rtlCol="0">
            <a:spAutoFit/>
          </a:bodyPr>
          <a:lstStyle/>
          <a:p>
            <a:r>
              <a:rPr lang="en-US" sz="1200" dirty="0" smtClean="0">
                <a:hlinkClick r:id="rId4"/>
              </a:rPr>
              <a:t>http://www.fao.org/docrep/003/T0446E/T0446E04.htm</a:t>
            </a:r>
            <a:endParaRPr lang="en-US" sz="1200" dirty="0"/>
          </a:p>
        </p:txBody>
      </p:sp>
      <p:sp>
        <p:nvSpPr>
          <p:cNvPr id="8" name="Freeform 7"/>
          <p:cNvSpPr/>
          <p:nvPr/>
        </p:nvSpPr>
        <p:spPr>
          <a:xfrm>
            <a:off x="2133600" y="2057400"/>
            <a:ext cx="5562600" cy="1929288"/>
          </a:xfrm>
          <a:custGeom>
            <a:avLst/>
            <a:gdLst>
              <a:gd name="connsiteX0" fmla="*/ 66101 w 7701612"/>
              <a:gd name="connsiteY0" fmla="*/ 2138854 h 2612579"/>
              <a:gd name="connsiteX1" fmla="*/ 66101 w 7701612"/>
              <a:gd name="connsiteY1" fmla="*/ 2138854 h 2612579"/>
              <a:gd name="connsiteX2" fmla="*/ 99152 w 7701612"/>
              <a:gd name="connsiteY2" fmla="*/ 2050719 h 2612579"/>
              <a:gd name="connsiteX3" fmla="*/ 121185 w 7701612"/>
              <a:gd name="connsiteY3" fmla="*/ 2017668 h 2612579"/>
              <a:gd name="connsiteX4" fmla="*/ 132202 w 7701612"/>
              <a:gd name="connsiteY4" fmla="*/ 1984617 h 2612579"/>
              <a:gd name="connsiteX5" fmla="*/ 209320 w 7701612"/>
              <a:gd name="connsiteY5" fmla="*/ 1962584 h 2612579"/>
              <a:gd name="connsiteX6" fmla="*/ 220337 w 7701612"/>
              <a:gd name="connsiteY6" fmla="*/ 1929533 h 2612579"/>
              <a:gd name="connsiteX7" fmla="*/ 242371 w 7701612"/>
              <a:gd name="connsiteY7" fmla="*/ 1907499 h 2612579"/>
              <a:gd name="connsiteX8" fmla="*/ 352540 w 7701612"/>
              <a:gd name="connsiteY8" fmla="*/ 1896483 h 2612579"/>
              <a:gd name="connsiteX9" fmla="*/ 418641 w 7701612"/>
              <a:gd name="connsiteY9" fmla="*/ 1874449 h 2612579"/>
              <a:gd name="connsiteX10" fmla="*/ 462708 w 7701612"/>
              <a:gd name="connsiteY10" fmla="*/ 1863432 h 2612579"/>
              <a:gd name="connsiteX11" fmla="*/ 495759 w 7701612"/>
              <a:gd name="connsiteY11" fmla="*/ 1830381 h 2612579"/>
              <a:gd name="connsiteX12" fmla="*/ 672029 w 7701612"/>
              <a:gd name="connsiteY12" fmla="*/ 1852415 h 2612579"/>
              <a:gd name="connsiteX13" fmla="*/ 705079 w 7701612"/>
              <a:gd name="connsiteY13" fmla="*/ 1874449 h 2612579"/>
              <a:gd name="connsiteX14" fmla="*/ 771181 w 7701612"/>
              <a:gd name="connsiteY14" fmla="*/ 1896483 h 2612579"/>
              <a:gd name="connsiteX15" fmla="*/ 793214 w 7701612"/>
              <a:gd name="connsiteY15" fmla="*/ 1863432 h 2612579"/>
              <a:gd name="connsiteX16" fmla="*/ 804231 w 7701612"/>
              <a:gd name="connsiteY16" fmla="*/ 1830381 h 2612579"/>
              <a:gd name="connsiteX17" fmla="*/ 815248 w 7701612"/>
              <a:gd name="connsiteY17" fmla="*/ 1610044 h 2612579"/>
              <a:gd name="connsiteX18" fmla="*/ 826265 w 7701612"/>
              <a:gd name="connsiteY18" fmla="*/ 1565977 h 2612579"/>
              <a:gd name="connsiteX19" fmla="*/ 837282 w 7701612"/>
              <a:gd name="connsiteY19" fmla="*/ 1455808 h 2612579"/>
              <a:gd name="connsiteX20" fmla="*/ 848299 w 7701612"/>
              <a:gd name="connsiteY20" fmla="*/ 1400724 h 2612579"/>
              <a:gd name="connsiteX21" fmla="*/ 870332 w 7701612"/>
              <a:gd name="connsiteY21" fmla="*/ 1235471 h 2612579"/>
              <a:gd name="connsiteX22" fmla="*/ 892366 w 7701612"/>
              <a:gd name="connsiteY22" fmla="*/ 1114285 h 2612579"/>
              <a:gd name="connsiteX23" fmla="*/ 903383 w 7701612"/>
              <a:gd name="connsiteY23" fmla="*/ 1048184 h 2612579"/>
              <a:gd name="connsiteX24" fmla="*/ 925417 w 7701612"/>
              <a:gd name="connsiteY24" fmla="*/ 960049 h 2612579"/>
              <a:gd name="connsiteX25" fmla="*/ 936434 w 7701612"/>
              <a:gd name="connsiteY25" fmla="*/ 860897 h 2612579"/>
              <a:gd name="connsiteX26" fmla="*/ 947450 w 7701612"/>
              <a:gd name="connsiteY26" fmla="*/ 816830 h 2612579"/>
              <a:gd name="connsiteX27" fmla="*/ 969484 w 7701612"/>
              <a:gd name="connsiteY27" fmla="*/ 651577 h 2612579"/>
              <a:gd name="connsiteX28" fmla="*/ 991518 w 7701612"/>
              <a:gd name="connsiteY28" fmla="*/ 431239 h 2612579"/>
              <a:gd name="connsiteX29" fmla="*/ 1024568 w 7701612"/>
              <a:gd name="connsiteY29" fmla="*/ 254969 h 2612579"/>
              <a:gd name="connsiteX30" fmla="*/ 1090670 w 7701612"/>
              <a:gd name="connsiteY30" fmla="*/ 144801 h 2612579"/>
              <a:gd name="connsiteX31" fmla="*/ 1145754 w 7701612"/>
              <a:gd name="connsiteY31" fmla="*/ 89716 h 2612579"/>
              <a:gd name="connsiteX32" fmla="*/ 1211855 w 7701612"/>
              <a:gd name="connsiteY32" fmla="*/ 45649 h 2612579"/>
              <a:gd name="connsiteX33" fmla="*/ 1288973 w 7701612"/>
              <a:gd name="connsiteY33" fmla="*/ 12598 h 2612579"/>
              <a:gd name="connsiteX34" fmla="*/ 1773715 w 7701612"/>
              <a:gd name="connsiteY34" fmla="*/ 12598 h 2612579"/>
              <a:gd name="connsiteX35" fmla="*/ 1828800 w 7701612"/>
              <a:gd name="connsiteY35" fmla="*/ 1581 h 2612579"/>
              <a:gd name="connsiteX36" fmla="*/ 2335576 w 7701612"/>
              <a:gd name="connsiteY36" fmla="*/ 23615 h 2612579"/>
              <a:gd name="connsiteX37" fmla="*/ 2489812 w 7701612"/>
              <a:gd name="connsiteY37" fmla="*/ 34632 h 2612579"/>
              <a:gd name="connsiteX38" fmla="*/ 2577947 w 7701612"/>
              <a:gd name="connsiteY38" fmla="*/ 45649 h 2612579"/>
              <a:gd name="connsiteX39" fmla="*/ 2721166 w 7701612"/>
              <a:gd name="connsiteY39" fmla="*/ 56666 h 2612579"/>
              <a:gd name="connsiteX40" fmla="*/ 2787267 w 7701612"/>
              <a:gd name="connsiteY40" fmla="*/ 67683 h 2612579"/>
              <a:gd name="connsiteX41" fmla="*/ 2886419 w 7701612"/>
              <a:gd name="connsiteY41" fmla="*/ 78699 h 2612579"/>
              <a:gd name="connsiteX42" fmla="*/ 3040655 w 7701612"/>
              <a:gd name="connsiteY42" fmla="*/ 100733 h 2612579"/>
              <a:gd name="connsiteX43" fmla="*/ 3084723 w 7701612"/>
              <a:gd name="connsiteY43" fmla="*/ 111750 h 2612579"/>
              <a:gd name="connsiteX44" fmla="*/ 3172858 w 7701612"/>
              <a:gd name="connsiteY44" fmla="*/ 166834 h 2612579"/>
              <a:gd name="connsiteX45" fmla="*/ 3249976 w 7701612"/>
              <a:gd name="connsiteY45" fmla="*/ 221919 h 2612579"/>
              <a:gd name="connsiteX46" fmla="*/ 3283026 w 7701612"/>
              <a:gd name="connsiteY46" fmla="*/ 232936 h 2612579"/>
              <a:gd name="connsiteX47" fmla="*/ 3360144 w 7701612"/>
              <a:gd name="connsiteY47" fmla="*/ 299037 h 2612579"/>
              <a:gd name="connsiteX48" fmla="*/ 3393195 w 7701612"/>
              <a:gd name="connsiteY48" fmla="*/ 332087 h 2612579"/>
              <a:gd name="connsiteX49" fmla="*/ 3426246 w 7701612"/>
              <a:gd name="connsiteY49" fmla="*/ 354121 h 2612579"/>
              <a:gd name="connsiteX50" fmla="*/ 3503364 w 7701612"/>
              <a:gd name="connsiteY50" fmla="*/ 453273 h 2612579"/>
              <a:gd name="connsiteX51" fmla="*/ 3547431 w 7701612"/>
              <a:gd name="connsiteY51" fmla="*/ 552425 h 2612579"/>
              <a:gd name="connsiteX52" fmla="*/ 3569465 w 7701612"/>
              <a:gd name="connsiteY52" fmla="*/ 629543 h 2612579"/>
              <a:gd name="connsiteX53" fmla="*/ 3591499 w 7701612"/>
              <a:gd name="connsiteY53" fmla="*/ 684627 h 2612579"/>
              <a:gd name="connsiteX54" fmla="*/ 3602515 w 7701612"/>
              <a:gd name="connsiteY54" fmla="*/ 728695 h 2612579"/>
              <a:gd name="connsiteX55" fmla="*/ 3613532 w 7701612"/>
              <a:gd name="connsiteY55" fmla="*/ 761745 h 2612579"/>
              <a:gd name="connsiteX56" fmla="*/ 3646583 w 7701612"/>
              <a:gd name="connsiteY56" fmla="*/ 904964 h 2612579"/>
              <a:gd name="connsiteX57" fmla="*/ 3679634 w 7701612"/>
              <a:gd name="connsiteY57" fmla="*/ 1015133 h 2612579"/>
              <a:gd name="connsiteX58" fmla="*/ 3690650 w 7701612"/>
              <a:gd name="connsiteY58" fmla="*/ 1048184 h 2612579"/>
              <a:gd name="connsiteX59" fmla="*/ 3756752 w 7701612"/>
              <a:gd name="connsiteY59" fmla="*/ 1004116 h 2612579"/>
              <a:gd name="connsiteX60" fmla="*/ 3822853 w 7701612"/>
              <a:gd name="connsiteY60" fmla="*/ 960049 h 2612579"/>
              <a:gd name="connsiteX61" fmla="*/ 3877937 w 7701612"/>
              <a:gd name="connsiteY61" fmla="*/ 926998 h 2612579"/>
              <a:gd name="connsiteX62" fmla="*/ 3955055 w 7701612"/>
              <a:gd name="connsiteY62" fmla="*/ 871914 h 2612579"/>
              <a:gd name="connsiteX63" fmla="*/ 3999123 w 7701612"/>
              <a:gd name="connsiteY63" fmla="*/ 838863 h 2612579"/>
              <a:gd name="connsiteX64" fmla="*/ 4065224 w 7701612"/>
              <a:gd name="connsiteY64" fmla="*/ 816830 h 2612579"/>
              <a:gd name="connsiteX65" fmla="*/ 4098274 w 7701612"/>
              <a:gd name="connsiteY65" fmla="*/ 805813 h 2612579"/>
              <a:gd name="connsiteX66" fmla="*/ 4164376 w 7701612"/>
              <a:gd name="connsiteY66" fmla="*/ 761745 h 2612579"/>
              <a:gd name="connsiteX67" fmla="*/ 4197426 w 7701612"/>
              <a:gd name="connsiteY67" fmla="*/ 739711 h 2612579"/>
              <a:gd name="connsiteX68" fmla="*/ 4274544 w 7701612"/>
              <a:gd name="connsiteY68" fmla="*/ 706661 h 2612579"/>
              <a:gd name="connsiteX69" fmla="*/ 4428781 w 7701612"/>
              <a:gd name="connsiteY69" fmla="*/ 717678 h 2612579"/>
              <a:gd name="connsiteX70" fmla="*/ 4461831 w 7701612"/>
              <a:gd name="connsiteY70" fmla="*/ 728695 h 2612579"/>
              <a:gd name="connsiteX71" fmla="*/ 4527932 w 7701612"/>
              <a:gd name="connsiteY71" fmla="*/ 739711 h 2612579"/>
              <a:gd name="connsiteX72" fmla="*/ 4627084 w 7701612"/>
              <a:gd name="connsiteY72" fmla="*/ 772762 h 2612579"/>
              <a:gd name="connsiteX73" fmla="*/ 4660135 w 7701612"/>
              <a:gd name="connsiteY73" fmla="*/ 783779 h 2612579"/>
              <a:gd name="connsiteX74" fmla="*/ 4748270 w 7701612"/>
              <a:gd name="connsiteY74" fmla="*/ 827846 h 2612579"/>
              <a:gd name="connsiteX75" fmla="*/ 4814371 w 7701612"/>
              <a:gd name="connsiteY75" fmla="*/ 849880 h 2612579"/>
              <a:gd name="connsiteX76" fmla="*/ 4891489 w 7701612"/>
              <a:gd name="connsiteY76" fmla="*/ 882931 h 2612579"/>
              <a:gd name="connsiteX77" fmla="*/ 4935556 w 7701612"/>
              <a:gd name="connsiteY77" fmla="*/ 915981 h 2612579"/>
              <a:gd name="connsiteX78" fmla="*/ 5001658 w 7701612"/>
              <a:gd name="connsiteY78" fmla="*/ 960049 h 2612579"/>
              <a:gd name="connsiteX79" fmla="*/ 5056742 w 7701612"/>
              <a:gd name="connsiteY79" fmla="*/ 1026150 h 2612579"/>
              <a:gd name="connsiteX80" fmla="*/ 5100809 w 7701612"/>
              <a:gd name="connsiteY80" fmla="*/ 1070217 h 2612579"/>
              <a:gd name="connsiteX81" fmla="*/ 5155894 w 7701612"/>
              <a:gd name="connsiteY81" fmla="*/ 1169369 h 2612579"/>
              <a:gd name="connsiteX82" fmla="*/ 5199961 w 7701612"/>
              <a:gd name="connsiteY82" fmla="*/ 1235471 h 2612579"/>
              <a:gd name="connsiteX83" fmla="*/ 5221995 w 7701612"/>
              <a:gd name="connsiteY83" fmla="*/ 1279538 h 2612579"/>
              <a:gd name="connsiteX84" fmla="*/ 5233012 w 7701612"/>
              <a:gd name="connsiteY84" fmla="*/ 1312589 h 2612579"/>
              <a:gd name="connsiteX85" fmla="*/ 5255046 w 7701612"/>
              <a:gd name="connsiteY85" fmla="*/ 1345639 h 2612579"/>
              <a:gd name="connsiteX86" fmla="*/ 5299113 w 7701612"/>
              <a:gd name="connsiteY86" fmla="*/ 1422757 h 2612579"/>
              <a:gd name="connsiteX87" fmla="*/ 5332164 w 7701612"/>
              <a:gd name="connsiteY87" fmla="*/ 1499875 h 2612579"/>
              <a:gd name="connsiteX88" fmla="*/ 5343181 w 7701612"/>
              <a:gd name="connsiteY88" fmla="*/ 1532926 h 2612579"/>
              <a:gd name="connsiteX89" fmla="*/ 5376231 w 7701612"/>
              <a:gd name="connsiteY89" fmla="*/ 1599027 h 2612579"/>
              <a:gd name="connsiteX90" fmla="*/ 5409282 w 7701612"/>
              <a:gd name="connsiteY90" fmla="*/ 1676145 h 2612579"/>
              <a:gd name="connsiteX91" fmla="*/ 5464366 w 7701612"/>
              <a:gd name="connsiteY91" fmla="*/ 1698179 h 2612579"/>
              <a:gd name="connsiteX92" fmla="*/ 5585552 w 7701612"/>
              <a:gd name="connsiteY92" fmla="*/ 1676145 h 2612579"/>
              <a:gd name="connsiteX93" fmla="*/ 5640636 w 7701612"/>
              <a:gd name="connsiteY93" fmla="*/ 1610044 h 2612579"/>
              <a:gd name="connsiteX94" fmla="*/ 5673687 w 7701612"/>
              <a:gd name="connsiteY94" fmla="*/ 1599027 h 2612579"/>
              <a:gd name="connsiteX95" fmla="*/ 5706737 w 7701612"/>
              <a:gd name="connsiteY95" fmla="*/ 1576993 h 2612579"/>
              <a:gd name="connsiteX96" fmla="*/ 5728771 w 7701612"/>
              <a:gd name="connsiteY96" fmla="*/ 1543943 h 2612579"/>
              <a:gd name="connsiteX97" fmla="*/ 5794872 w 7701612"/>
              <a:gd name="connsiteY97" fmla="*/ 1499875 h 2612579"/>
              <a:gd name="connsiteX98" fmla="*/ 5905041 w 7701612"/>
              <a:gd name="connsiteY98" fmla="*/ 1510892 h 2612579"/>
              <a:gd name="connsiteX99" fmla="*/ 5949108 w 7701612"/>
              <a:gd name="connsiteY99" fmla="*/ 1521909 h 2612579"/>
              <a:gd name="connsiteX100" fmla="*/ 6301648 w 7701612"/>
              <a:gd name="connsiteY100" fmla="*/ 1532926 h 2612579"/>
              <a:gd name="connsiteX101" fmla="*/ 6378766 w 7701612"/>
              <a:gd name="connsiteY101" fmla="*/ 1554960 h 2612579"/>
              <a:gd name="connsiteX102" fmla="*/ 6433850 w 7701612"/>
              <a:gd name="connsiteY102" fmla="*/ 1565977 h 2612579"/>
              <a:gd name="connsiteX103" fmla="*/ 6510968 w 7701612"/>
              <a:gd name="connsiteY103" fmla="*/ 1599027 h 2612579"/>
              <a:gd name="connsiteX104" fmla="*/ 6544019 w 7701612"/>
              <a:gd name="connsiteY104" fmla="*/ 1621061 h 2612579"/>
              <a:gd name="connsiteX105" fmla="*/ 6588087 w 7701612"/>
              <a:gd name="connsiteY105" fmla="*/ 1643095 h 2612579"/>
              <a:gd name="connsiteX106" fmla="*/ 6742323 w 7701612"/>
              <a:gd name="connsiteY106" fmla="*/ 1753263 h 2612579"/>
              <a:gd name="connsiteX107" fmla="*/ 6830458 w 7701612"/>
              <a:gd name="connsiteY107" fmla="*/ 1797331 h 2612579"/>
              <a:gd name="connsiteX108" fmla="*/ 6863508 w 7701612"/>
              <a:gd name="connsiteY108" fmla="*/ 1819364 h 2612579"/>
              <a:gd name="connsiteX109" fmla="*/ 6929609 w 7701612"/>
              <a:gd name="connsiteY109" fmla="*/ 1841398 h 2612579"/>
              <a:gd name="connsiteX110" fmla="*/ 7006728 w 7701612"/>
              <a:gd name="connsiteY110" fmla="*/ 1874449 h 2612579"/>
              <a:gd name="connsiteX111" fmla="*/ 7072829 w 7701612"/>
              <a:gd name="connsiteY111" fmla="*/ 1907499 h 2612579"/>
              <a:gd name="connsiteX112" fmla="*/ 7149947 w 7701612"/>
              <a:gd name="connsiteY112" fmla="*/ 1940550 h 2612579"/>
              <a:gd name="connsiteX113" fmla="*/ 7194014 w 7701612"/>
              <a:gd name="connsiteY113" fmla="*/ 1973601 h 2612579"/>
              <a:gd name="connsiteX114" fmla="*/ 7227065 w 7701612"/>
              <a:gd name="connsiteY114" fmla="*/ 1984617 h 2612579"/>
              <a:gd name="connsiteX115" fmla="*/ 7260115 w 7701612"/>
              <a:gd name="connsiteY115" fmla="*/ 2006651 h 2612579"/>
              <a:gd name="connsiteX116" fmla="*/ 7326217 w 7701612"/>
              <a:gd name="connsiteY116" fmla="*/ 2039702 h 2612579"/>
              <a:gd name="connsiteX117" fmla="*/ 7381301 w 7701612"/>
              <a:gd name="connsiteY117" fmla="*/ 2105803 h 2612579"/>
              <a:gd name="connsiteX118" fmla="*/ 7458419 w 7701612"/>
              <a:gd name="connsiteY118" fmla="*/ 2182921 h 2612579"/>
              <a:gd name="connsiteX119" fmla="*/ 7480453 w 7701612"/>
              <a:gd name="connsiteY119" fmla="*/ 2226989 h 2612579"/>
              <a:gd name="connsiteX120" fmla="*/ 7546554 w 7701612"/>
              <a:gd name="connsiteY120" fmla="*/ 2282073 h 2612579"/>
              <a:gd name="connsiteX121" fmla="*/ 7612655 w 7701612"/>
              <a:gd name="connsiteY121" fmla="*/ 2326140 h 2612579"/>
              <a:gd name="connsiteX122" fmla="*/ 7667740 w 7701612"/>
              <a:gd name="connsiteY122" fmla="*/ 2381225 h 2612579"/>
              <a:gd name="connsiteX123" fmla="*/ 7700790 w 7701612"/>
              <a:gd name="connsiteY123" fmla="*/ 2447326 h 2612579"/>
              <a:gd name="connsiteX124" fmla="*/ 7689773 w 7701612"/>
              <a:gd name="connsiteY124" fmla="*/ 2513427 h 2612579"/>
              <a:gd name="connsiteX125" fmla="*/ 7601638 w 7701612"/>
              <a:gd name="connsiteY125" fmla="*/ 2546478 h 2612579"/>
              <a:gd name="connsiteX126" fmla="*/ 7568588 w 7701612"/>
              <a:gd name="connsiteY126" fmla="*/ 2568511 h 2612579"/>
              <a:gd name="connsiteX127" fmla="*/ 7502487 w 7701612"/>
              <a:gd name="connsiteY127" fmla="*/ 2590545 h 2612579"/>
              <a:gd name="connsiteX128" fmla="*/ 7414352 w 7701612"/>
              <a:gd name="connsiteY128" fmla="*/ 2612579 h 2612579"/>
              <a:gd name="connsiteX129" fmla="*/ 7006728 w 7701612"/>
              <a:gd name="connsiteY129" fmla="*/ 2579528 h 2612579"/>
              <a:gd name="connsiteX130" fmla="*/ 6907576 w 7701612"/>
              <a:gd name="connsiteY130" fmla="*/ 2546478 h 2612579"/>
              <a:gd name="connsiteX131" fmla="*/ 6874525 w 7701612"/>
              <a:gd name="connsiteY131" fmla="*/ 2535461 h 2612579"/>
              <a:gd name="connsiteX132" fmla="*/ 6830458 w 7701612"/>
              <a:gd name="connsiteY132" fmla="*/ 2513427 h 2612579"/>
              <a:gd name="connsiteX133" fmla="*/ 6742323 w 7701612"/>
              <a:gd name="connsiteY133" fmla="*/ 2491393 h 2612579"/>
              <a:gd name="connsiteX134" fmla="*/ 6698255 w 7701612"/>
              <a:gd name="connsiteY134" fmla="*/ 2480377 h 2612579"/>
              <a:gd name="connsiteX135" fmla="*/ 6665205 w 7701612"/>
              <a:gd name="connsiteY135" fmla="*/ 2469360 h 2612579"/>
              <a:gd name="connsiteX136" fmla="*/ 6621137 w 7701612"/>
              <a:gd name="connsiteY136" fmla="*/ 2447326 h 2612579"/>
              <a:gd name="connsiteX137" fmla="*/ 6544019 w 7701612"/>
              <a:gd name="connsiteY137" fmla="*/ 2414275 h 2612579"/>
              <a:gd name="connsiteX138" fmla="*/ 6510968 w 7701612"/>
              <a:gd name="connsiteY138" fmla="*/ 2403258 h 2612579"/>
              <a:gd name="connsiteX139" fmla="*/ 6477918 w 7701612"/>
              <a:gd name="connsiteY139" fmla="*/ 2381225 h 2612579"/>
              <a:gd name="connsiteX140" fmla="*/ 6422834 w 7701612"/>
              <a:gd name="connsiteY140" fmla="*/ 2359191 h 2612579"/>
              <a:gd name="connsiteX141" fmla="*/ 6389783 w 7701612"/>
              <a:gd name="connsiteY141" fmla="*/ 2337157 h 2612579"/>
              <a:gd name="connsiteX142" fmla="*/ 6356732 w 7701612"/>
              <a:gd name="connsiteY142" fmla="*/ 2326140 h 2612579"/>
              <a:gd name="connsiteX143" fmla="*/ 6279614 w 7701612"/>
              <a:gd name="connsiteY143" fmla="*/ 2293090 h 2612579"/>
              <a:gd name="connsiteX144" fmla="*/ 6213513 w 7701612"/>
              <a:gd name="connsiteY144" fmla="*/ 2249022 h 2612579"/>
              <a:gd name="connsiteX145" fmla="*/ 6158429 w 7701612"/>
              <a:gd name="connsiteY145" fmla="*/ 2204955 h 2612579"/>
              <a:gd name="connsiteX146" fmla="*/ 6103344 w 7701612"/>
              <a:gd name="connsiteY146" fmla="*/ 2160887 h 2612579"/>
              <a:gd name="connsiteX147" fmla="*/ 6081311 w 7701612"/>
              <a:gd name="connsiteY147" fmla="*/ 2127837 h 2612579"/>
              <a:gd name="connsiteX148" fmla="*/ 6015209 w 7701612"/>
              <a:gd name="connsiteY148" fmla="*/ 2105803 h 2612579"/>
              <a:gd name="connsiteX149" fmla="*/ 5871990 w 7701612"/>
              <a:gd name="connsiteY149" fmla="*/ 2116820 h 2612579"/>
              <a:gd name="connsiteX150" fmla="*/ 5805889 w 7701612"/>
              <a:gd name="connsiteY150" fmla="*/ 2149871 h 2612579"/>
              <a:gd name="connsiteX151" fmla="*/ 5772838 w 7701612"/>
              <a:gd name="connsiteY151" fmla="*/ 2182921 h 2612579"/>
              <a:gd name="connsiteX152" fmla="*/ 5739788 w 7701612"/>
              <a:gd name="connsiteY152" fmla="*/ 2204955 h 2612579"/>
              <a:gd name="connsiteX153" fmla="*/ 5684703 w 7701612"/>
              <a:gd name="connsiteY153" fmla="*/ 2271056 h 2612579"/>
              <a:gd name="connsiteX154" fmla="*/ 5596568 w 7701612"/>
              <a:gd name="connsiteY154" fmla="*/ 2381225 h 2612579"/>
              <a:gd name="connsiteX155" fmla="*/ 5508434 w 7701612"/>
              <a:gd name="connsiteY155" fmla="*/ 2403258 h 2612579"/>
              <a:gd name="connsiteX156" fmla="*/ 5310130 w 7701612"/>
              <a:gd name="connsiteY156" fmla="*/ 2392242 h 2612579"/>
              <a:gd name="connsiteX157" fmla="*/ 4847421 w 7701612"/>
              <a:gd name="connsiteY157" fmla="*/ 2359191 h 2612579"/>
              <a:gd name="connsiteX158" fmla="*/ 4814371 w 7701612"/>
              <a:gd name="connsiteY158" fmla="*/ 2326140 h 2612579"/>
              <a:gd name="connsiteX159" fmla="*/ 4770303 w 7701612"/>
              <a:gd name="connsiteY159" fmla="*/ 2249022 h 2612579"/>
              <a:gd name="connsiteX160" fmla="*/ 4726236 w 7701612"/>
              <a:gd name="connsiteY160" fmla="*/ 2204955 h 2612579"/>
              <a:gd name="connsiteX161" fmla="*/ 4682168 w 7701612"/>
              <a:gd name="connsiteY161" fmla="*/ 2138854 h 2612579"/>
              <a:gd name="connsiteX162" fmla="*/ 4649118 w 7701612"/>
              <a:gd name="connsiteY162" fmla="*/ 2039702 h 2612579"/>
              <a:gd name="connsiteX163" fmla="*/ 4638101 w 7701612"/>
              <a:gd name="connsiteY163" fmla="*/ 2006651 h 2612579"/>
              <a:gd name="connsiteX164" fmla="*/ 4616067 w 7701612"/>
              <a:gd name="connsiteY164" fmla="*/ 1962584 h 2612579"/>
              <a:gd name="connsiteX165" fmla="*/ 4605050 w 7701612"/>
              <a:gd name="connsiteY165" fmla="*/ 1786314 h 2612579"/>
              <a:gd name="connsiteX166" fmla="*/ 4594034 w 7701612"/>
              <a:gd name="connsiteY166" fmla="*/ 1731230 h 2612579"/>
              <a:gd name="connsiteX167" fmla="*/ 4583017 w 7701612"/>
              <a:gd name="connsiteY167" fmla="*/ 1654111 h 2612579"/>
              <a:gd name="connsiteX168" fmla="*/ 4572000 w 7701612"/>
              <a:gd name="connsiteY168" fmla="*/ 1621061 h 2612579"/>
              <a:gd name="connsiteX169" fmla="*/ 4483865 w 7701612"/>
              <a:gd name="connsiteY169" fmla="*/ 1466825 h 2612579"/>
              <a:gd name="connsiteX170" fmla="*/ 4450814 w 7701612"/>
              <a:gd name="connsiteY170" fmla="*/ 1422757 h 2612579"/>
              <a:gd name="connsiteX171" fmla="*/ 4417764 w 7701612"/>
              <a:gd name="connsiteY171" fmla="*/ 1400724 h 2612579"/>
              <a:gd name="connsiteX172" fmla="*/ 4373696 w 7701612"/>
              <a:gd name="connsiteY172" fmla="*/ 1356656 h 2612579"/>
              <a:gd name="connsiteX173" fmla="*/ 4285561 w 7701612"/>
              <a:gd name="connsiteY173" fmla="*/ 1334622 h 2612579"/>
              <a:gd name="connsiteX174" fmla="*/ 4043190 w 7701612"/>
              <a:gd name="connsiteY174" fmla="*/ 1367673 h 2612579"/>
              <a:gd name="connsiteX175" fmla="*/ 4010140 w 7701612"/>
              <a:gd name="connsiteY175" fmla="*/ 1389707 h 2612579"/>
              <a:gd name="connsiteX176" fmla="*/ 3988106 w 7701612"/>
              <a:gd name="connsiteY176" fmla="*/ 1455808 h 2612579"/>
              <a:gd name="connsiteX177" fmla="*/ 3977089 w 7701612"/>
              <a:gd name="connsiteY177" fmla="*/ 1543943 h 2612579"/>
              <a:gd name="connsiteX178" fmla="*/ 3966072 w 7701612"/>
              <a:gd name="connsiteY178" fmla="*/ 1654111 h 2612579"/>
              <a:gd name="connsiteX179" fmla="*/ 3955055 w 7701612"/>
              <a:gd name="connsiteY179" fmla="*/ 1687162 h 2612579"/>
              <a:gd name="connsiteX180" fmla="*/ 3933021 w 7701612"/>
              <a:gd name="connsiteY180" fmla="*/ 1764280 h 2612579"/>
              <a:gd name="connsiteX181" fmla="*/ 3877937 w 7701612"/>
              <a:gd name="connsiteY181" fmla="*/ 1830381 h 2612579"/>
              <a:gd name="connsiteX182" fmla="*/ 3822853 w 7701612"/>
              <a:gd name="connsiteY182" fmla="*/ 1885466 h 2612579"/>
              <a:gd name="connsiteX183" fmla="*/ 3657600 w 7701612"/>
              <a:gd name="connsiteY183" fmla="*/ 1907499 h 2612579"/>
              <a:gd name="connsiteX184" fmla="*/ 3448279 w 7701612"/>
              <a:gd name="connsiteY184" fmla="*/ 1896483 h 2612579"/>
              <a:gd name="connsiteX185" fmla="*/ 3382178 w 7701612"/>
              <a:gd name="connsiteY185" fmla="*/ 1885466 h 2612579"/>
              <a:gd name="connsiteX186" fmla="*/ 3283026 w 7701612"/>
              <a:gd name="connsiteY186" fmla="*/ 1863432 h 2612579"/>
              <a:gd name="connsiteX187" fmla="*/ 3183874 w 7701612"/>
              <a:gd name="connsiteY187" fmla="*/ 1786314 h 2612579"/>
              <a:gd name="connsiteX188" fmla="*/ 3139807 w 7701612"/>
              <a:gd name="connsiteY188" fmla="*/ 1709196 h 2612579"/>
              <a:gd name="connsiteX189" fmla="*/ 3117773 w 7701612"/>
              <a:gd name="connsiteY189" fmla="*/ 1676145 h 2612579"/>
              <a:gd name="connsiteX190" fmla="*/ 3106756 w 7701612"/>
              <a:gd name="connsiteY190" fmla="*/ 1632078 h 2612579"/>
              <a:gd name="connsiteX191" fmla="*/ 3062689 w 7701612"/>
              <a:gd name="connsiteY191" fmla="*/ 1554960 h 2612579"/>
              <a:gd name="connsiteX192" fmla="*/ 3029638 w 7701612"/>
              <a:gd name="connsiteY192" fmla="*/ 1466825 h 2612579"/>
              <a:gd name="connsiteX193" fmla="*/ 3018621 w 7701612"/>
              <a:gd name="connsiteY193" fmla="*/ 1422757 h 2612579"/>
              <a:gd name="connsiteX194" fmla="*/ 2996588 w 7701612"/>
              <a:gd name="connsiteY194" fmla="*/ 1389707 h 2612579"/>
              <a:gd name="connsiteX195" fmla="*/ 2952520 w 7701612"/>
              <a:gd name="connsiteY195" fmla="*/ 1246487 h 2612579"/>
              <a:gd name="connsiteX196" fmla="*/ 2919470 w 7701612"/>
              <a:gd name="connsiteY196" fmla="*/ 1147336 h 2612579"/>
              <a:gd name="connsiteX197" fmla="*/ 2897436 w 7701612"/>
              <a:gd name="connsiteY197" fmla="*/ 1081234 h 2612579"/>
              <a:gd name="connsiteX198" fmla="*/ 2886419 w 7701612"/>
              <a:gd name="connsiteY198" fmla="*/ 772762 h 2612579"/>
              <a:gd name="connsiteX199" fmla="*/ 2875402 w 7701612"/>
              <a:gd name="connsiteY199" fmla="*/ 739711 h 2612579"/>
              <a:gd name="connsiteX200" fmla="*/ 2831335 w 7701612"/>
              <a:gd name="connsiteY200" fmla="*/ 717678 h 2612579"/>
              <a:gd name="connsiteX201" fmla="*/ 2798284 w 7701612"/>
              <a:gd name="connsiteY201" fmla="*/ 684627 h 2612579"/>
              <a:gd name="connsiteX202" fmla="*/ 2677099 w 7701612"/>
              <a:gd name="connsiteY202" fmla="*/ 618526 h 2612579"/>
              <a:gd name="connsiteX203" fmla="*/ 2644048 w 7701612"/>
              <a:gd name="connsiteY203" fmla="*/ 607509 h 2612579"/>
              <a:gd name="connsiteX204" fmla="*/ 2599981 w 7701612"/>
              <a:gd name="connsiteY204" fmla="*/ 596492 h 2612579"/>
              <a:gd name="connsiteX205" fmla="*/ 2544896 w 7701612"/>
              <a:gd name="connsiteY205" fmla="*/ 574458 h 2612579"/>
              <a:gd name="connsiteX206" fmla="*/ 2357609 w 7701612"/>
              <a:gd name="connsiteY206" fmla="*/ 585475 h 2612579"/>
              <a:gd name="connsiteX207" fmla="*/ 2280491 w 7701612"/>
              <a:gd name="connsiteY207" fmla="*/ 574458 h 2612579"/>
              <a:gd name="connsiteX208" fmla="*/ 2192356 w 7701612"/>
              <a:gd name="connsiteY208" fmla="*/ 563442 h 2612579"/>
              <a:gd name="connsiteX209" fmla="*/ 2049137 w 7701612"/>
              <a:gd name="connsiteY209" fmla="*/ 541408 h 2612579"/>
              <a:gd name="connsiteX210" fmla="*/ 1949985 w 7701612"/>
              <a:gd name="connsiteY210" fmla="*/ 530391 h 2612579"/>
              <a:gd name="connsiteX211" fmla="*/ 1674564 w 7701612"/>
              <a:gd name="connsiteY211" fmla="*/ 541408 h 2612579"/>
              <a:gd name="connsiteX212" fmla="*/ 1641513 w 7701612"/>
              <a:gd name="connsiteY212" fmla="*/ 552425 h 2612579"/>
              <a:gd name="connsiteX213" fmla="*/ 1575412 w 7701612"/>
              <a:gd name="connsiteY213" fmla="*/ 563442 h 2612579"/>
              <a:gd name="connsiteX214" fmla="*/ 1553378 w 7701612"/>
              <a:gd name="connsiteY214" fmla="*/ 629543 h 2612579"/>
              <a:gd name="connsiteX215" fmla="*/ 1542361 w 7701612"/>
              <a:gd name="connsiteY215" fmla="*/ 739711 h 2612579"/>
              <a:gd name="connsiteX216" fmla="*/ 1509311 w 7701612"/>
              <a:gd name="connsiteY216" fmla="*/ 893948 h 2612579"/>
              <a:gd name="connsiteX217" fmla="*/ 1498294 w 7701612"/>
              <a:gd name="connsiteY217" fmla="*/ 926998 h 2612579"/>
              <a:gd name="connsiteX218" fmla="*/ 1454226 w 7701612"/>
              <a:gd name="connsiteY218" fmla="*/ 993099 h 2612579"/>
              <a:gd name="connsiteX219" fmla="*/ 1443209 w 7701612"/>
              <a:gd name="connsiteY219" fmla="*/ 1037167 h 2612579"/>
              <a:gd name="connsiteX220" fmla="*/ 1421176 w 7701612"/>
              <a:gd name="connsiteY220" fmla="*/ 1081234 h 2612579"/>
              <a:gd name="connsiteX221" fmla="*/ 1432193 w 7701612"/>
              <a:gd name="connsiteY221" fmla="*/ 1224454 h 2612579"/>
              <a:gd name="connsiteX222" fmla="*/ 1454226 w 7701612"/>
              <a:gd name="connsiteY222" fmla="*/ 1334622 h 2612579"/>
              <a:gd name="connsiteX223" fmla="*/ 1443209 w 7701612"/>
              <a:gd name="connsiteY223" fmla="*/ 1543943 h 2612579"/>
              <a:gd name="connsiteX224" fmla="*/ 1388125 w 7701612"/>
              <a:gd name="connsiteY224" fmla="*/ 1632078 h 2612579"/>
              <a:gd name="connsiteX225" fmla="*/ 1366091 w 7701612"/>
              <a:gd name="connsiteY225" fmla="*/ 1698179 h 2612579"/>
              <a:gd name="connsiteX226" fmla="*/ 1322024 w 7701612"/>
              <a:gd name="connsiteY226" fmla="*/ 1764280 h 2612579"/>
              <a:gd name="connsiteX227" fmla="*/ 1311007 w 7701612"/>
              <a:gd name="connsiteY227" fmla="*/ 1819364 h 2612579"/>
              <a:gd name="connsiteX228" fmla="*/ 1299990 w 7701612"/>
              <a:gd name="connsiteY228" fmla="*/ 1896483 h 2612579"/>
              <a:gd name="connsiteX229" fmla="*/ 1288973 w 7701612"/>
              <a:gd name="connsiteY229" fmla="*/ 1929533 h 2612579"/>
              <a:gd name="connsiteX230" fmla="*/ 1277956 w 7701612"/>
              <a:gd name="connsiteY230" fmla="*/ 2072752 h 2612579"/>
              <a:gd name="connsiteX231" fmla="*/ 1266940 w 7701612"/>
              <a:gd name="connsiteY231" fmla="*/ 2116820 h 2612579"/>
              <a:gd name="connsiteX232" fmla="*/ 1255923 w 7701612"/>
              <a:gd name="connsiteY232" fmla="*/ 2182921 h 2612579"/>
              <a:gd name="connsiteX233" fmla="*/ 1189821 w 7701612"/>
              <a:gd name="connsiteY233" fmla="*/ 2315124 h 2612579"/>
              <a:gd name="connsiteX234" fmla="*/ 1156771 w 7701612"/>
              <a:gd name="connsiteY234" fmla="*/ 2326140 h 2612579"/>
              <a:gd name="connsiteX235" fmla="*/ 1123720 w 7701612"/>
              <a:gd name="connsiteY235" fmla="*/ 2370208 h 2612579"/>
              <a:gd name="connsiteX236" fmla="*/ 1057619 w 7701612"/>
              <a:gd name="connsiteY236" fmla="*/ 2403258 h 2612579"/>
              <a:gd name="connsiteX237" fmla="*/ 936434 w 7701612"/>
              <a:gd name="connsiteY237" fmla="*/ 2381225 h 2612579"/>
              <a:gd name="connsiteX238" fmla="*/ 881349 w 7701612"/>
              <a:gd name="connsiteY238" fmla="*/ 2359191 h 2612579"/>
              <a:gd name="connsiteX239" fmla="*/ 782197 w 7701612"/>
              <a:gd name="connsiteY239" fmla="*/ 2392242 h 2612579"/>
              <a:gd name="connsiteX240" fmla="*/ 738130 w 7701612"/>
              <a:gd name="connsiteY240" fmla="*/ 2370208 h 2612579"/>
              <a:gd name="connsiteX241" fmla="*/ 683046 w 7701612"/>
              <a:gd name="connsiteY241" fmla="*/ 2348174 h 2612579"/>
              <a:gd name="connsiteX242" fmla="*/ 672029 w 7701612"/>
              <a:gd name="connsiteY242" fmla="*/ 2304107 h 2612579"/>
              <a:gd name="connsiteX243" fmla="*/ 638978 w 7701612"/>
              <a:gd name="connsiteY243" fmla="*/ 2282073 h 2612579"/>
              <a:gd name="connsiteX244" fmla="*/ 616944 w 7701612"/>
              <a:gd name="connsiteY244" fmla="*/ 2315124 h 2612579"/>
              <a:gd name="connsiteX245" fmla="*/ 528809 w 7701612"/>
              <a:gd name="connsiteY245" fmla="*/ 2326140 h 2612579"/>
              <a:gd name="connsiteX246" fmla="*/ 484742 w 7701612"/>
              <a:gd name="connsiteY246" fmla="*/ 2337157 h 2612579"/>
              <a:gd name="connsiteX247" fmla="*/ 374573 w 7701612"/>
              <a:gd name="connsiteY247" fmla="*/ 2359191 h 2612579"/>
              <a:gd name="connsiteX248" fmla="*/ 330506 w 7701612"/>
              <a:gd name="connsiteY248" fmla="*/ 2381225 h 2612579"/>
              <a:gd name="connsiteX249" fmla="*/ 286438 w 7701612"/>
              <a:gd name="connsiteY249" fmla="*/ 2425292 h 2612579"/>
              <a:gd name="connsiteX250" fmla="*/ 253388 w 7701612"/>
              <a:gd name="connsiteY250" fmla="*/ 2458343 h 2612579"/>
              <a:gd name="connsiteX251" fmla="*/ 209320 w 7701612"/>
              <a:gd name="connsiteY251" fmla="*/ 2524444 h 2612579"/>
              <a:gd name="connsiteX252" fmla="*/ 132202 w 7701612"/>
              <a:gd name="connsiteY252" fmla="*/ 2546478 h 2612579"/>
              <a:gd name="connsiteX253" fmla="*/ 66101 w 7701612"/>
              <a:gd name="connsiteY253" fmla="*/ 2524444 h 2612579"/>
              <a:gd name="connsiteX254" fmla="*/ 33050 w 7701612"/>
              <a:gd name="connsiteY254" fmla="*/ 2513427 h 2612579"/>
              <a:gd name="connsiteX255" fmla="*/ 11017 w 7701612"/>
              <a:gd name="connsiteY255" fmla="*/ 2436309 h 2612579"/>
              <a:gd name="connsiteX256" fmla="*/ 0 w 7701612"/>
              <a:gd name="connsiteY256" fmla="*/ 2315124 h 2612579"/>
              <a:gd name="connsiteX257" fmla="*/ 44067 w 7701612"/>
              <a:gd name="connsiteY257" fmla="*/ 2171904 h 2612579"/>
              <a:gd name="connsiteX258" fmla="*/ 77118 w 7701612"/>
              <a:gd name="connsiteY258" fmla="*/ 2138854 h 2612579"/>
              <a:gd name="connsiteX259" fmla="*/ 143219 w 7701612"/>
              <a:gd name="connsiteY259" fmla="*/ 2094786 h 2612579"/>
              <a:gd name="connsiteX260" fmla="*/ 165253 w 7701612"/>
              <a:gd name="connsiteY260" fmla="*/ 2061736 h 2612579"/>
              <a:gd name="connsiteX261" fmla="*/ 176270 w 7701612"/>
              <a:gd name="connsiteY261" fmla="*/ 2028685 h 2612579"/>
              <a:gd name="connsiteX262" fmla="*/ 198303 w 7701612"/>
              <a:gd name="connsiteY262" fmla="*/ 2017668 h 2612579"/>
              <a:gd name="connsiteX263" fmla="*/ 198303 w 7701612"/>
              <a:gd name="connsiteY263" fmla="*/ 2017668 h 261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7701612" h="2612579">
                <a:moveTo>
                  <a:pt x="66101" y="2138854"/>
                </a:moveTo>
                <a:lnTo>
                  <a:pt x="66101" y="2138854"/>
                </a:lnTo>
                <a:cubicBezTo>
                  <a:pt x="77118" y="2109476"/>
                  <a:pt x="86169" y="2079283"/>
                  <a:pt x="99152" y="2050719"/>
                </a:cubicBezTo>
                <a:cubicBezTo>
                  <a:pt x="104631" y="2038665"/>
                  <a:pt x="115264" y="2029511"/>
                  <a:pt x="121185" y="2017668"/>
                </a:cubicBezTo>
                <a:cubicBezTo>
                  <a:pt x="126378" y="2007281"/>
                  <a:pt x="123990" y="1992828"/>
                  <a:pt x="132202" y="1984617"/>
                </a:cubicBezTo>
                <a:cubicBezTo>
                  <a:pt x="137468" y="1979351"/>
                  <a:pt x="208942" y="1962679"/>
                  <a:pt x="209320" y="1962584"/>
                </a:cubicBezTo>
                <a:cubicBezTo>
                  <a:pt x="212992" y="1951567"/>
                  <a:pt x="222246" y="1940988"/>
                  <a:pt x="220337" y="1929533"/>
                </a:cubicBezTo>
                <a:cubicBezTo>
                  <a:pt x="213721" y="1889839"/>
                  <a:pt x="158221" y="1886463"/>
                  <a:pt x="242371" y="1907499"/>
                </a:cubicBezTo>
                <a:cubicBezTo>
                  <a:pt x="279094" y="1903827"/>
                  <a:pt x="316266" y="1903284"/>
                  <a:pt x="352540" y="1896483"/>
                </a:cubicBezTo>
                <a:cubicBezTo>
                  <a:pt x="375368" y="1892203"/>
                  <a:pt x="396109" y="1880082"/>
                  <a:pt x="418641" y="1874449"/>
                </a:cubicBezTo>
                <a:lnTo>
                  <a:pt x="462708" y="1863432"/>
                </a:lnTo>
                <a:cubicBezTo>
                  <a:pt x="473725" y="1852415"/>
                  <a:pt x="480299" y="1832314"/>
                  <a:pt x="495759" y="1830381"/>
                </a:cubicBezTo>
                <a:cubicBezTo>
                  <a:pt x="582358" y="1819556"/>
                  <a:pt x="610095" y="1831770"/>
                  <a:pt x="672029" y="1852415"/>
                </a:cubicBezTo>
                <a:cubicBezTo>
                  <a:pt x="683046" y="1859760"/>
                  <a:pt x="692980" y="1869071"/>
                  <a:pt x="705079" y="1874449"/>
                </a:cubicBezTo>
                <a:cubicBezTo>
                  <a:pt x="726303" y="1883882"/>
                  <a:pt x="771181" y="1896483"/>
                  <a:pt x="771181" y="1896483"/>
                </a:cubicBezTo>
                <a:cubicBezTo>
                  <a:pt x="778525" y="1885466"/>
                  <a:pt x="787293" y="1875275"/>
                  <a:pt x="793214" y="1863432"/>
                </a:cubicBezTo>
                <a:cubicBezTo>
                  <a:pt x="798407" y="1853045"/>
                  <a:pt x="803225" y="1841950"/>
                  <a:pt x="804231" y="1830381"/>
                </a:cubicBezTo>
                <a:cubicBezTo>
                  <a:pt x="810602" y="1757120"/>
                  <a:pt x="809141" y="1683327"/>
                  <a:pt x="815248" y="1610044"/>
                </a:cubicBezTo>
                <a:cubicBezTo>
                  <a:pt x="816505" y="1594955"/>
                  <a:pt x="822593" y="1580666"/>
                  <a:pt x="826265" y="1565977"/>
                </a:cubicBezTo>
                <a:cubicBezTo>
                  <a:pt x="829937" y="1529254"/>
                  <a:pt x="832404" y="1492390"/>
                  <a:pt x="837282" y="1455808"/>
                </a:cubicBezTo>
                <a:cubicBezTo>
                  <a:pt x="839757" y="1437247"/>
                  <a:pt x="846111" y="1419321"/>
                  <a:pt x="848299" y="1400724"/>
                </a:cubicBezTo>
                <a:cubicBezTo>
                  <a:pt x="867904" y="1234075"/>
                  <a:pt x="843329" y="1316479"/>
                  <a:pt x="870332" y="1235471"/>
                </a:cubicBezTo>
                <a:cubicBezTo>
                  <a:pt x="902793" y="1040705"/>
                  <a:pt x="861573" y="1283644"/>
                  <a:pt x="892366" y="1114285"/>
                </a:cubicBezTo>
                <a:cubicBezTo>
                  <a:pt x="896362" y="1092308"/>
                  <a:pt x="898703" y="1070026"/>
                  <a:pt x="903383" y="1048184"/>
                </a:cubicBezTo>
                <a:cubicBezTo>
                  <a:pt x="909728" y="1018574"/>
                  <a:pt x="925417" y="960049"/>
                  <a:pt x="925417" y="960049"/>
                </a:cubicBezTo>
                <a:cubicBezTo>
                  <a:pt x="929089" y="926998"/>
                  <a:pt x="931378" y="893764"/>
                  <a:pt x="936434" y="860897"/>
                </a:cubicBezTo>
                <a:cubicBezTo>
                  <a:pt x="938736" y="845932"/>
                  <a:pt x="945309" y="831819"/>
                  <a:pt x="947450" y="816830"/>
                </a:cubicBezTo>
                <a:cubicBezTo>
                  <a:pt x="979645" y="591455"/>
                  <a:pt x="941429" y="791849"/>
                  <a:pt x="969484" y="651577"/>
                </a:cubicBezTo>
                <a:cubicBezTo>
                  <a:pt x="985474" y="443702"/>
                  <a:pt x="972112" y="576779"/>
                  <a:pt x="991518" y="431239"/>
                </a:cubicBezTo>
                <a:cubicBezTo>
                  <a:pt x="997247" y="388272"/>
                  <a:pt x="1004605" y="294894"/>
                  <a:pt x="1024568" y="254969"/>
                </a:cubicBezTo>
                <a:cubicBezTo>
                  <a:pt x="1058447" y="187213"/>
                  <a:pt x="1037489" y="224573"/>
                  <a:pt x="1090670" y="144801"/>
                </a:cubicBezTo>
                <a:cubicBezTo>
                  <a:pt x="1120050" y="100731"/>
                  <a:pt x="1101684" y="119096"/>
                  <a:pt x="1145754" y="89716"/>
                </a:cubicBezTo>
                <a:cubicBezTo>
                  <a:pt x="1184482" y="31626"/>
                  <a:pt x="1145457" y="74106"/>
                  <a:pt x="1211855" y="45649"/>
                </a:cubicBezTo>
                <a:cubicBezTo>
                  <a:pt x="1318368" y="0"/>
                  <a:pt x="1162461" y="44227"/>
                  <a:pt x="1288973" y="12598"/>
                </a:cubicBezTo>
                <a:cubicBezTo>
                  <a:pt x="1533908" y="24262"/>
                  <a:pt x="1520795" y="30664"/>
                  <a:pt x="1773715" y="12598"/>
                </a:cubicBezTo>
                <a:cubicBezTo>
                  <a:pt x="1792393" y="11264"/>
                  <a:pt x="1810438" y="5253"/>
                  <a:pt x="1828800" y="1581"/>
                </a:cubicBezTo>
                <a:cubicBezTo>
                  <a:pt x="1997725" y="8926"/>
                  <a:pt x="2166921" y="11568"/>
                  <a:pt x="2335576" y="23615"/>
                </a:cubicBezTo>
                <a:lnTo>
                  <a:pt x="2489812" y="34632"/>
                </a:lnTo>
                <a:cubicBezTo>
                  <a:pt x="2519297" y="37313"/>
                  <a:pt x="2548473" y="42842"/>
                  <a:pt x="2577947" y="45649"/>
                </a:cubicBezTo>
                <a:cubicBezTo>
                  <a:pt x="2625612" y="50189"/>
                  <a:pt x="2673426" y="52994"/>
                  <a:pt x="2721166" y="56666"/>
                </a:cubicBezTo>
                <a:cubicBezTo>
                  <a:pt x="2743200" y="60338"/>
                  <a:pt x="2765125" y="64731"/>
                  <a:pt x="2787267" y="67683"/>
                </a:cubicBezTo>
                <a:cubicBezTo>
                  <a:pt x="2820229" y="72078"/>
                  <a:pt x="2853393" y="74814"/>
                  <a:pt x="2886419" y="78699"/>
                </a:cubicBezTo>
                <a:cubicBezTo>
                  <a:pt x="2935739" y="84501"/>
                  <a:pt x="2991357" y="90873"/>
                  <a:pt x="3040655" y="100733"/>
                </a:cubicBezTo>
                <a:cubicBezTo>
                  <a:pt x="3055502" y="103703"/>
                  <a:pt x="3070034" y="108078"/>
                  <a:pt x="3084723" y="111750"/>
                </a:cubicBezTo>
                <a:cubicBezTo>
                  <a:pt x="3209557" y="205378"/>
                  <a:pt x="3051877" y="91222"/>
                  <a:pt x="3172858" y="166834"/>
                </a:cubicBezTo>
                <a:cubicBezTo>
                  <a:pt x="3192829" y="179316"/>
                  <a:pt x="3226662" y="210262"/>
                  <a:pt x="3249976" y="221919"/>
                </a:cubicBezTo>
                <a:cubicBezTo>
                  <a:pt x="3260363" y="227112"/>
                  <a:pt x="3272009" y="229264"/>
                  <a:pt x="3283026" y="232936"/>
                </a:cubicBezTo>
                <a:cubicBezTo>
                  <a:pt x="3349341" y="321353"/>
                  <a:pt x="3278716" y="240874"/>
                  <a:pt x="3360144" y="299037"/>
                </a:cubicBezTo>
                <a:cubicBezTo>
                  <a:pt x="3372822" y="308093"/>
                  <a:pt x="3381226" y="322113"/>
                  <a:pt x="3393195" y="332087"/>
                </a:cubicBezTo>
                <a:cubicBezTo>
                  <a:pt x="3403367" y="340563"/>
                  <a:pt x="3415229" y="346776"/>
                  <a:pt x="3426246" y="354121"/>
                </a:cubicBezTo>
                <a:cubicBezTo>
                  <a:pt x="3478955" y="433186"/>
                  <a:pt x="3451588" y="401497"/>
                  <a:pt x="3503364" y="453273"/>
                </a:cubicBezTo>
                <a:cubicBezTo>
                  <a:pt x="3529584" y="531935"/>
                  <a:pt x="3512514" y="500049"/>
                  <a:pt x="3547431" y="552425"/>
                </a:cubicBezTo>
                <a:cubicBezTo>
                  <a:pt x="3556112" y="587149"/>
                  <a:pt x="3557612" y="597935"/>
                  <a:pt x="3569465" y="629543"/>
                </a:cubicBezTo>
                <a:cubicBezTo>
                  <a:pt x="3576409" y="648060"/>
                  <a:pt x="3585245" y="665866"/>
                  <a:pt x="3591499" y="684627"/>
                </a:cubicBezTo>
                <a:cubicBezTo>
                  <a:pt x="3596287" y="698991"/>
                  <a:pt x="3598355" y="714136"/>
                  <a:pt x="3602515" y="728695"/>
                </a:cubicBezTo>
                <a:cubicBezTo>
                  <a:pt x="3605705" y="739861"/>
                  <a:pt x="3610476" y="750542"/>
                  <a:pt x="3613532" y="761745"/>
                </a:cubicBezTo>
                <a:cubicBezTo>
                  <a:pt x="3645928" y="880529"/>
                  <a:pt x="3626028" y="812467"/>
                  <a:pt x="3646583" y="904964"/>
                </a:cubicBezTo>
                <a:cubicBezTo>
                  <a:pt x="3657684" y="954920"/>
                  <a:pt x="3661323" y="960199"/>
                  <a:pt x="3679634" y="1015133"/>
                </a:cubicBezTo>
                <a:lnTo>
                  <a:pt x="3690650" y="1048184"/>
                </a:lnTo>
                <a:cubicBezTo>
                  <a:pt x="3753860" y="1027114"/>
                  <a:pt x="3694858" y="1052256"/>
                  <a:pt x="3756752" y="1004116"/>
                </a:cubicBezTo>
                <a:cubicBezTo>
                  <a:pt x="3777655" y="987858"/>
                  <a:pt x="3800512" y="974266"/>
                  <a:pt x="3822853" y="960049"/>
                </a:cubicBezTo>
                <a:cubicBezTo>
                  <a:pt x="3840918" y="948553"/>
                  <a:pt x="3860806" y="939845"/>
                  <a:pt x="3877937" y="926998"/>
                </a:cubicBezTo>
                <a:cubicBezTo>
                  <a:pt x="4022016" y="818942"/>
                  <a:pt x="3842248" y="952492"/>
                  <a:pt x="3955055" y="871914"/>
                </a:cubicBezTo>
                <a:cubicBezTo>
                  <a:pt x="3969996" y="861241"/>
                  <a:pt x="3982700" y="847075"/>
                  <a:pt x="3999123" y="838863"/>
                </a:cubicBezTo>
                <a:cubicBezTo>
                  <a:pt x="4019897" y="828476"/>
                  <a:pt x="4043190" y="824174"/>
                  <a:pt x="4065224" y="816830"/>
                </a:cubicBezTo>
                <a:cubicBezTo>
                  <a:pt x="4076241" y="813158"/>
                  <a:pt x="4088612" y="812255"/>
                  <a:pt x="4098274" y="805813"/>
                </a:cubicBezTo>
                <a:lnTo>
                  <a:pt x="4164376" y="761745"/>
                </a:lnTo>
                <a:cubicBezTo>
                  <a:pt x="4175393" y="754400"/>
                  <a:pt x="4184865" y="743898"/>
                  <a:pt x="4197426" y="739711"/>
                </a:cubicBezTo>
                <a:cubicBezTo>
                  <a:pt x="4246057" y="723502"/>
                  <a:pt x="4220090" y="733889"/>
                  <a:pt x="4274544" y="706661"/>
                </a:cubicBezTo>
                <a:cubicBezTo>
                  <a:pt x="4325956" y="710333"/>
                  <a:pt x="4377591" y="711656"/>
                  <a:pt x="4428781" y="717678"/>
                </a:cubicBezTo>
                <a:cubicBezTo>
                  <a:pt x="4440314" y="719035"/>
                  <a:pt x="4450495" y="726176"/>
                  <a:pt x="4461831" y="728695"/>
                </a:cubicBezTo>
                <a:cubicBezTo>
                  <a:pt x="4483637" y="733541"/>
                  <a:pt x="4505898" y="736039"/>
                  <a:pt x="4527932" y="739711"/>
                </a:cubicBezTo>
                <a:lnTo>
                  <a:pt x="4627084" y="772762"/>
                </a:lnTo>
                <a:cubicBezTo>
                  <a:pt x="4638101" y="776434"/>
                  <a:pt x="4649748" y="778586"/>
                  <a:pt x="4660135" y="783779"/>
                </a:cubicBezTo>
                <a:cubicBezTo>
                  <a:pt x="4689513" y="798468"/>
                  <a:pt x="4717110" y="817459"/>
                  <a:pt x="4748270" y="827846"/>
                </a:cubicBezTo>
                <a:cubicBezTo>
                  <a:pt x="4770304" y="835191"/>
                  <a:pt x="4793598" y="839493"/>
                  <a:pt x="4814371" y="849880"/>
                </a:cubicBezTo>
                <a:cubicBezTo>
                  <a:pt x="4868825" y="877108"/>
                  <a:pt x="4842858" y="866721"/>
                  <a:pt x="4891489" y="882931"/>
                </a:cubicBezTo>
                <a:cubicBezTo>
                  <a:pt x="4906178" y="893948"/>
                  <a:pt x="4920514" y="905452"/>
                  <a:pt x="4935556" y="915981"/>
                </a:cubicBezTo>
                <a:cubicBezTo>
                  <a:pt x="4957251" y="931167"/>
                  <a:pt x="4982933" y="941324"/>
                  <a:pt x="5001658" y="960049"/>
                </a:cubicBezTo>
                <a:cubicBezTo>
                  <a:pt x="5116260" y="1074651"/>
                  <a:pt x="4964715" y="918785"/>
                  <a:pt x="5056742" y="1026150"/>
                </a:cubicBezTo>
                <a:cubicBezTo>
                  <a:pt x="5070261" y="1041922"/>
                  <a:pt x="5087832" y="1053996"/>
                  <a:pt x="5100809" y="1070217"/>
                </a:cubicBezTo>
                <a:cubicBezTo>
                  <a:pt x="5224831" y="1225245"/>
                  <a:pt x="5104266" y="1076438"/>
                  <a:pt x="5155894" y="1169369"/>
                </a:cubicBezTo>
                <a:cubicBezTo>
                  <a:pt x="5168754" y="1192518"/>
                  <a:pt x="5188118" y="1211785"/>
                  <a:pt x="5199961" y="1235471"/>
                </a:cubicBezTo>
                <a:cubicBezTo>
                  <a:pt x="5207306" y="1250160"/>
                  <a:pt x="5215526" y="1264443"/>
                  <a:pt x="5221995" y="1279538"/>
                </a:cubicBezTo>
                <a:cubicBezTo>
                  <a:pt x="5226570" y="1290212"/>
                  <a:pt x="5227818" y="1302202"/>
                  <a:pt x="5233012" y="1312589"/>
                </a:cubicBezTo>
                <a:cubicBezTo>
                  <a:pt x="5238933" y="1324432"/>
                  <a:pt x="5247701" y="1334622"/>
                  <a:pt x="5255046" y="1345639"/>
                </a:cubicBezTo>
                <a:cubicBezTo>
                  <a:pt x="5288737" y="1446720"/>
                  <a:pt x="5232423" y="1289378"/>
                  <a:pt x="5299113" y="1422757"/>
                </a:cubicBezTo>
                <a:cubicBezTo>
                  <a:pt x="5370253" y="1565034"/>
                  <a:pt x="5251964" y="1379579"/>
                  <a:pt x="5332164" y="1499875"/>
                </a:cubicBezTo>
                <a:cubicBezTo>
                  <a:pt x="5335836" y="1510892"/>
                  <a:pt x="5337988" y="1522539"/>
                  <a:pt x="5343181" y="1532926"/>
                </a:cubicBezTo>
                <a:cubicBezTo>
                  <a:pt x="5375368" y="1597302"/>
                  <a:pt x="5357771" y="1534417"/>
                  <a:pt x="5376231" y="1599027"/>
                </a:cubicBezTo>
                <a:cubicBezTo>
                  <a:pt x="5383198" y="1623410"/>
                  <a:pt x="5385199" y="1658943"/>
                  <a:pt x="5409282" y="1676145"/>
                </a:cubicBezTo>
                <a:cubicBezTo>
                  <a:pt x="5425374" y="1687639"/>
                  <a:pt x="5446005" y="1690834"/>
                  <a:pt x="5464366" y="1698179"/>
                </a:cubicBezTo>
                <a:cubicBezTo>
                  <a:pt x="5468103" y="1697712"/>
                  <a:pt x="5562037" y="1691822"/>
                  <a:pt x="5585552" y="1676145"/>
                </a:cubicBezTo>
                <a:cubicBezTo>
                  <a:pt x="5711430" y="1592227"/>
                  <a:pt x="5539026" y="1691332"/>
                  <a:pt x="5640636" y="1610044"/>
                </a:cubicBezTo>
                <a:cubicBezTo>
                  <a:pt x="5649704" y="1602789"/>
                  <a:pt x="5662670" y="1602699"/>
                  <a:pt x="5673687" y="1599027"/>
                </a:cubicBezTo>
                <a:cubicBezTo>
                  <a:pt x="5684704" y="1591682"/>
                  <a:pt x="5697375" y="1586355"/>
                  <a:pt x="5706737" y="1576993"/>
                </a:cubicBezTo>
                <a:cubicBezTo>
                  <a:pt x="5716099" y="1567631"/>
                  <a:pt x="5718806" y="1552662"/>
                  <a:pt x="5728771" y="1543943"/>
                </a:cubicBezTo>
                <a:cubicBezTo>
                  <a:pt x="5748700" y="1526505"/>
                  <a:pt x="5794872" y="1499875"/>
                  <a:pt x="5794872" y="1499875"/>
                </a:cubicBezTo>
                <a:cubicBezTo>
                  <a:pt x="5831595" y="1503547"/>
                  <a:pt x="5868506" y="1505673"/>
                  <a:pt x="5905041" y="1510892"/>
                </a:cubicBezTo>
                <a:cubicBezTo>
                  <a:pt x="5920030" y="1513033"/>
                  <a:pt x="5933990" y="1521069"/>
                  <a:pt x="5949108" y="1521909"/>
                </a:cubicBezTo>
                <a:cubicBezTo>
                  <a:pt x="6066498" y="1528431"/>
                  <a:pt x="6184135" y="1529254"/>
                  <a:pt x="6301648" y="1532926"/>
                </a:cubicBezTo>
                <a:cubicBezTo>
                  <a:pt x="6338452" y="1545194"/>
                  <a:pt x="6337267" y="1545738"/>
                  <a:pt x="6378766" y="1554960"/>
                </a:cubicBezTo>
                <a:cubicBezTo>
                  <a:pt x="6397045" y="1559022"/>
                  <a:pt x="6415684" y="1561436"/>
                  <a:pt x="6433850" y="1565977"/>
                </a:cubicBezTo>
                <a:cubicBezTo>
                  <a:pt x="6461321" y="1572845"/>
                  <a:pt x="6486439" y="1585010"/>
                  <a:pt x="6510968" y="1599027"/>
                </a:cubicBezTo>
                <a:cubicBezTo>
                  <a:pt x="6522464" y="1605596"/>
                  <a:pt x="6532523" y="1614492"/>
                  <a:pt x="6544019" y="1621061"/>
                </a:cubicBezTo>
                <a:cubicBezTo>
                  <a:pt x="6558278" y="1629209"/>
                  <a:pt x="6574422" y="1633985"/>
                  <a:pt x="6588087" y="1643095"/>
                </a:cubicBezTo>
                <a:cubicBezTo>
                  <a:pt x="6618045" y="1663067"/>
                  <a:pt x="6702894" y="1733549"/>
                  <a:pt x="6742323" y="1753263"/>
                </a:cubicBezTo>
                <a:cubicBezTo>
                  <a:pt x="6771701" y="1767952"/>
                  <a:pt x="6803128" y="1779111"/>
                  <a:pt x="6830458" y="1797331"/>
                </a:cubicBezTo>
                <a:cubicBezTo>
                  <a:pt x="6841475" y="1804675"/>
                  <a:pt x="6851409" y="1813987"/>
                  <a:pt x="6863508" y="1819364"/>
                </a:cubicBezTo>
                <a:cubicBezTo>
                  <a:pt x="6884732" y="1828797"/>
                  <a:pt x="6908835" y="1831011"/>
                  <a:pt x="6929609" y="1841398"/>
                </a:cubicBezTo>
                <a:cubicBezTo>
                  <a:pt x="6984064" y="1868625"/>
                  <a:pt x="6958097" y="1858239"/>
                  <a:pt x="7006728" y="1874449"/>
                </a:cubicBezTo>
                <a:cubicBezTo>
                  <a:pt x="7070245" y="1916795"/>
                  <a:pt x="7008970" y="1880131"/>
                  <a:pt x="7072829" y="1907499"/>
                </a:cubicBezTo>
                <a:cubicBezTo>
                  <a:pt x="7168137" y="1948345"/>
                  <a:pt x="7072427" y="1914710"/>
                  <a:pt x="7149947" y="1940550"/>
                </a:cubicBezTo>
                <a:cubicBezTo>
                  <a:pt x="7164636" y="1951567"/>
                  <a:pt x="7178072" y="1964491"/>
                  <a:pt x="7194014" y="1973601"/>
                </a:cubicBezTo>
                <a:cubicBezTo>
                  <a:pt x="7204097" y="1979363"/>
                  <a:pt x="7216678" y="1979424"/>
                  <a:pt x="7227065" y="1984617"/>
                </a:cubicBezTo>
                <a:cubicBezTo>
                  <a:pt x="7238908" y="1990538"/>
                  <a:pt x="7248272" y="2000730"/>
                  <a:pt x="7260115" y="2006651"/>
                </a:cubicBezTo>
                <a:cubicBezTo>
                  <a:pt x="7351344" y="2052266"/>
                  <a:pt x="7231493" y="1976552"/>
                  <a:pt x="7326217" y="2039702"/>
                </a:cubicBezTo>
                <a:cubicBezTo>
                  <a:pt x="7374913" y="2112747"/>
                  <a:pt x="7317682" y="2031581"/>
                  <a:pt x="7381301" y="2105803"/>
                </a:cubicBezTo>
                <a:cubicBezTo>
                  <a:pt x="7442996" y="2177780"/>
                  <a:pt x="7382036" y="2125634"/>
                  <a:pt x="7458419" y="2182921"/>
                </a:cubicBezTo>
                <a:cubicBezTo>
                  <a:pt x="7465764" y="2197610"/>
                  <a:pt x="7470907" y="2213625"/>
                  <a:pt x="7480453" y="2226989"/>
                </a:cubicBezTo>
                <a:cubicBezTo>
                  <a:pt x="7508851" y="2266747"/>
                  <a:pt x="7512450" y="2253653"/>
                  <a:pt x="7546554" y="2282073"/>
                </a:cubicBezTo>
                <a:cubicBezTo>
                  <a:pt x="7601570" y="2327920"/>
                  <a:pt x="7554573" y="2306781"/>
                  <a:pt x="7612655" y="2326140"/>
                </a:cubicBezTo>
                <a:cubicBezTo>
                  <a:pt x="7671412" y="2414276"/>
                  <a:pt x="7594293" y="2307778"/>
                  <a:pt x="7667740" y="2381225"/>
                </a:cubicBezTo>
                <a:cubicBezTo>
                  <a:pt x="7689096" y="2402581"/>
                  <a:pt x="7691830" y="2420446"/>
                  <a:pt x="7700790" y="2447326"/>
                </a:cubicBezTo>
                <a:cubicBezTo>
                  <a:pt x="7697118" y="2469360"/>
                  <a:pt x="7701612" y="2494485"/>
                  <a:pt x="7689773" y="2513427"/>
                </a:cubicBezTo>
                <a:cubicBezTo>
                  <a:pt x="7679104" y="2530497"/>
                  <a:pt x="7618360" y="2542297"/>
                  <a:pt x="7601638" y="2546478"/>
                </a:cubicBezTo>
                <a:cubicBezTo>
                  <a:pt x="7590621" y="2553822"/>
                  <a:pt x="7580687" y="2563134"/>
                  <a:pt x="7568588" y="2568511"/>
                </a:cubicBezTo>
                <a:cubicBezTo>
                  <a:pt x="7547364" y="2577944"/>
                  <a:pt x="7524521" y="2583200"/>
                  <a:pt x="7502487" y="2590545"/>
                </a:cubicBezTo>
                <a:cubicBezTo>
                  <a:pt x="7451673" y="2607483"/>
                  <a:pt x="7480821" y="2599285"/>
                  <a:pt x="7414352" y="2612579"/>
                </a:cubicBezTo>
                <a:cubicBezTo>
                  <a:pt x="7087471" y="2587434"/>
                  <a:pt x="7223281" y="2599215"/>
                  <a:pt x="7006728" y="2579528"/>
                </a:cubicBezTo>
                <a:lnTo>
                  <a:pt x="6907576" y="2546478"/>
                </a:lnTo>
                <a:cubicBezTo>
                  <a:pt x="6896559" y="2542806"/>
                  <a:pt x="6884912" y="2540655"/>
                  <a:pt x="6874525" y="2535461"/>
                </a:cubicBezTo>
                <a:cubicBezTo>
                  <a:pt x="6859836" y="2528116"/>
                  <a:pt x="6846038" y="2518620"/>
                  <a:pt x="6830458" y="2513427"/>
                </a:cubicBezTo>
                <a:cubicBezTo>
                  <a:pt x="6801730" y="2503851"/>
                  <a:pt x="6771701" y="2498737"/>
                  <a:pt x="6742323" y="2491393"/>
                </a:cubicBezTo>
                <a:cubicBezTo>
                  <a:pt x="6727634" y="2487721"/>
                  <a:pt x="6712619" y="2485165"/>
                  <a:pt x="6698255" y="2480377"/>
                </a:cubicBezTo>
                <a:cubicBezTo>
                  <a:pt x="6687238" y="2476705"/>
                  <a:pt x="6675879" y="2473934"/>
                  <a:pt x="6665205" y="2469360"/>
                </a:cubicBezTo>
                <a:cubicBezTo>
                  <a:pt x="6650110" y="2462891"/>
                  <a:pt x="6636088" y="2454122"/>
                  <a:pt x="6621137" y="2447326"/>
                </a:cubicBezTo>
                <a:cubicBezTo>
                  <a:pt x="6595676" y="2435753"/>
                  <a:pt x="6569986" y="2424662"/>
                  <a:pt x="6544019" y="2414275"/>
                </a:cubicBezTo>
                <a:cubicBezTo>
                  <a:pt x="6533237" y="2409962"/>
                  <a:pt x="6521355" y="2408451"/>
                  <a:pt x="6510968" y="2403258"/>
                </a:cubicBezTo>
                <a:cubicBezTo>
                  <a:pt x="6499125" y="2397337"/>
                  <a:pt x="6489761" y="2387146"/>
                  <a:pt x="6477918" y="2381225"/>
                </a:cubicBezTo>
                <a:cubicBezTo>
                  <a:pt x="6460230" y="2372381"/>
                  <a:pt x="6440522" y="2368035"/>
                  <a:pt x="6422834" y="2359191"/>
                </a:cubicBezTo>
                <a:cubicBezTo>
                  <a:pt x="6410991" y="2353269"/>
                  <a:pt x="6401626" y="2343078"/>
                  <a:pt x="6389783" y="2337157"/>
                </a:cubicBezTo>
                <a:cubicBezTo>
                  <a:pt x="6379396" y="2331964"/>
                  <a:pt x="6367406" y="2330714"/>
                  <a:pt x="6356732" y="2326140"/>
                </a:cubicBezTo>
                <a:cubicBezTo>
                  <a:pt x="6261437" y="2285300"/>
                  <a:pt x="6357125" y="2318927"/>
                  <a:pt x="6279614" y="2293090"/>
                </a:cubicBezTo>
                <a:cubicBezTo>
                  <a:pt x="6257580" y="2278401"/>
                  <a:pt x="6228202" y="2271056"/>
                  <a:pt x="6213513" y="2249022"/>
                </a:cubicBezTo>
                <a:cubicBezTo>
                  <a:pt x="6185037" y="2206310"/>
                  <a:pt x="6204040" y="2220159"/>
                  <a:pt x="6158429" y="2204955"/>
                </a:cubicBezTo>
                <a:cubicBezTo>
                  <a:pt x="6095283" y="2110236"/>
                  <a:pt x="6179364" y="2221703"/>
                  <a:pt x="6103344" y="2160887"/>
                </a:cubicBezTo>
                <a:cubicBezTo>
                  <a:pt x="6093005" y="2152616"/>
                  <a:pt x="6092539" y="2134854"/>
                  <a:pt x="6081311" y="2127837"/>
                </a:cubicBezTo>
                <a:cubicBezTo>
                  <a:pt x="6061615" y="2115527"/>
                  <a:pt x="6015209" y="2105803"/>
                  <a:pt x="6015209" y="2105803"/>
                </a:cubicBezTo>
                <a:cubicBezTo>
                  <a:pt x="5967469" y="2109475"/>
                  <a:pt x="5919501" y="2110881"/>
                  <a:pt x="5871990" y="2116820"/>
                </a:cubicBezTo>
                <a:cubicBezTo>
                  <a:pt x="5848608" y="2119743"/>
                  <a:pt x="5823256" y="2135399"/>
                  <a:pt x="5805889" y="2149871"/>
                </a:cubicBezTo>
                <a:cubicBezTo>
                  <a:pt x="5793920" y="2159845"/>
                  <a:pt x="5784807" y="2172947"/>
                  <a:pt x="5772838" y="2182921"/>
                </a:cubicBezTo>
                <a:cubicBezTo>
                  <a:pt x="5762666" y="2191397"/>
                  <a:pt x="5749960" y="2196479"/>
                  <a:pt x="5739788" y="2204955"/>
                </a:cubicBezTo>
                <a:cubicBezTo>
                  <a:pt x="5707976" y="2231465"/>
                  <a:pt x="5706370" y="2238556"/>
                  <a:pt x="5684703" y="2271056"/>
                </a:cubicBezTo>
                <a:cubicBezTo>
                  <a:pt x="5669625" y="2316294"/>
                  <a:pt x="5658629" y="2365710"/>
                  <a:pt x="5596568" y="2381225"/>
                </a:cubicBezTo>
                <a:lnTo>
                  <a:pt x="5508434" y="2403258"/>
                </a:lnTo>
                <a:lnTo>
                  <a:pt x="5310130" y="2392242"/>
                </a:lnTo>
                <a:cubicBezTo>
                  <a:pt x="4866266" y="2376390"/>
                  <a:pt x="5017383" y="2444172"/>
                  <a:pt x="4847421" y="2359191"/>
                </a:cubicBezTo>
                <a:cubicBezTo>
                  <a:pt x="4836404" y="2348174"/>
                  <a:pt x="4823427" y="2338818"/>
                  <a:pt x="4814371" y="2326140"/>
                </a:cubicBezTo>
                <a:cubicBezTo>
                  <a:pt x="4769719" y="2263627"/>
                  <a:pt x="4814908" y="2301061"/>
                  <a:pt x="4770303" y="2249022"/>
                </a:cubicBezTo>
                <a:cubicBezTo>
                  <a:pt x="4756784" y="2233250"/>
                  <a:pt x="4739213" y="2221176"/>
                  <a:pt x="4726236" y="2204955"/>
                </a:cubicBezTo>
                <a:cubicBezTo>
                  <a:pt x="4709693" y="2184277"/>
                  <a:pt x="4682168" y="2138854"/>
                  <a:pt x="4682168" y="2138854"/>
                </a:cubicBezTo>
                <a:lnTo>
                  <a:pt x="4649118" y="2039702"/>
                </a:lnTo>
                <a:cubicBezTo>
                  <a:pt x="4645446" y="2028685"/>
                  <a:pt x="4643295" y="2017038"/>
                  <a:pt x="4638101" y="2006651"/>
                </a:cubicBezTo>
                <a:lnTo>
                  <a:pt x="4616067" y="1962584"/>
                </a:lnTo>
                <a:cubicBezTo>
                  <a:pt x="4612395" y="1903827"/>
                  <a:pt x="4610631" y="1844920"/>
                  <a:pt x="4605050" y="1786314"/>
                </a:cubicBezTo>
                <a:cubicBezTo>
                  <a:pt x="4603275" y="1767673"/>
                  <a:pt x="4597112" y="1749700"/>
                  <a:pt x="4594034" y="1731230"/>
                </a:cubicBezTo>
                <a:cubicBezTo>
                  <a:pt x="4589765" y="1705616"/>
                  <a:pt x="4588110" y="1679574"/>
                  <a:pt x="4583017" y="1654111"/>
                </a:cubicBezTo>
                <a:cubicBezTo>
                  <a:pt x="4580740" y="1642724"/>
                  <a:pt x="4576805" y="1631633"/>
                  <a:pt x="4572000" y="1621061"/>
                </a:cubicBezTo>
                <a:cubicBezTo>
                  <a:pt x="4543850" y="1559133"/>
                  <a:pt x="4523770" y="1520032"/>
                  <a:pt x="4483865" y="1466825"/>
                </a:cubicBezTo>
                <a:cubicBezTo>
                  <a:pt x="4472848" y="1452136"/>
                  <a:pt x="4463798" y="1435741"/>
                  <a:pt x="4450814" y="1422757"/>
                </a:cubicBezTo>
                <a:cubicBezTo>
                  <a:pt x="4441452" y="1413395"/>
                  <a:pt x="4427817" y="1409341"/>
                  <a:pt x="4417764" y="1400724"/>
                </a:cubicBezTo>
                <a:cubicBezTo>
                  <a:pt x="4401991" y="1387205"/>
                  <a:pt x="4390600" y="1368731"/>
                  <a:pt x="4373696" y="1356656"/>
                </a:cubicBezTo>
                <a:cubicBezTo>
                  <a:pt x="4360521" y="1347245"/>
                  <a:pt x="4291340" y="1335778"/>
                  <a:pt x="4285561" y="1334622"/>
                </a:cubicBezTo>
                <a:cubicBezTo>
                  <a:pt x="4204771" y="1345639"/>
                  <a:pt x="4123145" y="1351682"/>
                  <a:pt x="4043190" y="1367673"/>
                </a:cubicBezTo>
                <a:cubicBezTo>
                  <a:pt x="4030207" y="1370270"/>
                  <a:pt x="4017157" y="1378479"/>
                  <a:pt x="4010140" y="1389707"/>
                </a:cubicBezTo>
                <a:cubicBezTo>
                  <a:pt x="3997831" y="1409402"/>
                  <a:pt x="3988106" y="1455808"/>
                  <a:pt x="3988106" y="1455808"/>
                </a:cubicBezTo>
                <a:cubicBezTo>
                  <a:pt x="3984434" y="1485186"/>
                  <a:pt x="3980359" y="1514517"/>
                  <a:pt x="3977089" y="1543943"/>
                </a:cubicBezTo>
                <a:cubicBezTo>
                  <a:pt x="3973013" y="1580623"/>
                  <a:pt x="3971684" y="1617634"/>
                  <a:pt x="3966072" y="1654111"/>
                </a:cubicBezTo>
                <a:cubicBezTo>
                  <a:pt x="3964306" y="1665589"/>
                  <a:pt x="3958245" y="1675996"/>
                  <a:pt x="3955055" y="1687162"/>
                </a:cubicBezTo>
                <a:cubicBezTo>
                  <a:pt x="3950348" y="1703638"/>
                  <a:pt x="3941827" y="1746668"/>
                  <a:pt x="3933021" y="1764280"/>
                </a:cubicBezTo>
                <a:cubicBezTo>
                  <a:pt x="3912504" y="1805314"/>
                  <a:pt x="3908398" y="1793829"/>
                  <a:pt x="3877937" y="1830381"/>
                </a:cubicBezTo>
                <a:cubicBezTo>
                  <a:pt x="3856720" y="1855842"/>
                  <a:pt x="3858759" y="1874694"/>
                  <a:pt x="3822853" y="1885466"/>
                </a:cubicBezTo>
                <a:cubicBezTo>
                  <a:pt x="3811987" y="1888726"/>
                  <a:pt x="3662545" y="1906881"/>
                  <a:pt x="3657600" y="1907499"/>
                </a:cubicBezTo>
                <a:cubicBezTo>
                  <a:pt x="3587826" y="1903827"/>
                  <a:pt x="3517927" y="1902055"/>
                  <a:pt x="3448279" y="1896483"/>
                </a:cubicBezTo>
                <a:cubicBezTo>
                  <a:pt x="3426013" y="1894702"/>
                  <a:pt x="3404155" y="1889462"/>
                  <a:pt x="3382178" y="1885466"/>
                </a:cubicBezTo>
                <a:cubicBezTo>
                  <a:pt x="3330896" y="1876142"/>
                  <a:pt x="3330179" y="1875220"/>
                  <a:pt x="3283026" y="1863432"/>
                </a:cubicBezTo>
                <a:cubicBezTo>
                  <a:pt x="3236969" y="1832727"/>
                  <a:pt x="3216231" y="1825142"/>
                  <a:pt x="3183874" y="1786314"/>
                </a:cubicBezTo>
                <a:cubicBezTo>
                  <a:pt x="3159478" y="1757039"/>
                  <a:pt x="3159394" y="1743473"/>
                  <a:pt x="3139807" y="1709196"/>
                </a:cubicBezTo>
                <a:cubicBezTo>
                  <a:pt x="3133238" y="1697700"/>
                  <a:pt x="3125118" y="1687162"/>
                  <a:pt x="3117773" y="1676145"/>
                </a:cubicBezTo>
                <a:cubicBezTo>
                  <a:pt x="3114101" y="1661456"/>
                  <a:pt x="3112072" y="1646255"/>
                  <a:pt x="3106756" y="1632078"/>
                </a:cubicBezTo>
                <a:cubicBezTo>
                  <a:pt x="3094773" y="1600124"/>
                  <a:pt x="3080957" y="1582361"/>
                  <a:pt x="3062689" y="1554960"/>
                </a:cubicBezTo>
                <a:cubicBezTo>
                  <a:pt x="3034410" y="1441844"/>
                  <a:pt x="3072846" y="1582046"/>
                  <a:pt x="3029638" y="1466825"/>
                </a:cubicBezTo>
                <a:cubicBezTo>
                  <a:pt x="3024321" y="1452648"/>
                  <a:pt x="3024585" y="1436674"/>
                  <a:pt x="3018621" y="1422757"/>
                </a:cubicBezTo>
                <a:cubicBezTo>
                  <a:pt x="3013405" y="1410587"/>
                  <a:pt x="3001680" y="1401929"/>
                  <a:pt x="2996588" y="1389707"/>
                </a:cubicBezTo>
                <a:cubicBezTo>
                  <a:pt x="2980223" y="1350431"/>
                  <a:pt x="2962653" y="1292087"/>
                  <a:pt x="2952520" y="1246487"/>
                </a:cubicBezTo>
                <a:cubicBezTo>
                  <a:pt x="2926055" y="1127397"/>
                  <a:pt x="2960600" y="1250163"/>
                  <a:pt x="2919470" y="1147336"/>
                </a:cubicBezTo>
                <a:cubicBezTo>
                  <a:pt x="2910844" y="1125771"/>
                  <a:pt x="2897436" y="1081234"/>
                  <a:pt x="2897436" y="1081234"/>
                </a:cubicBezTo>
                <a:cubicBezTo>
                  <a:pt x="2893764" y="978410"/>
                  <a:pt x="2893043" y="875438"/>
                  <a:pt x="2886419" y="772762"/>
                </a:cubicBezTo>
                <a:cubicBezTo>
                  <a:pt x="2885671" y="761173"/>
                  <a:pt x="2883614" y="747923"/>
                  <a:pt x="2875402" y="739711"/>
                </a:cubicBezTo>
                <a:cubicBezTo>
                  <a:pt x="2863789" y="728098"/>
                  <a:pt x="2846024" y="725022"/>
                  <a:pt x="2831335" y="717678"/>
                </a:cubicBezTo>
                <a:cubicBezTo>
                  <a:pt x="2820318" y="706661"/>
                  <a:pt x="2810253" y="694601"/>
                  <a:pt x="2798284" y="684627"/>
                </a:cubicBezTo>
                <a:cubicBezTo>
                  <a:pt x="2771463" y="662276"/>
                  <a:pt x="2693828" y="624102"/>
                  <a:pt x="2677099" y="618526"/>
                </a:cubicBezTo>
                <a:cubicBezTo>
                  <a:pt x="2666082" y="614854"/>
                  <a:pt x="2655214" y="610699"/>
                  <a:pt x="2644048" y="607509"/>
                </a:cubicBezTo>
                <a:cubicBezTo>
                  <a:pt x="2629489" y="603349"/>
                  <a:pt x="2614345" y="601280"/>
                  <a:pt x="2599981" y="596492"/>
                </a:cubicBezTo>
                <a:cubicBezTo>
                  <a:pt x="2581220" y="590238"/>
                  <a:pt x="2563258" y="581803"/>
                  <a:pt x="2544896" y="574458"/>
                </a:cubicBezTo>
                <a:cubicBezTo>
                  <a:pt x="2482467" y="578130"/>
                  <a:pt x="2420146" y="585475"/>
                  <a:pt x="2357609" y="585475"/>
                </a:cubicBezTo>
                <a:cubicBezTo>
                  <a:pt x="2331642" y="585475"/>
                  <a:pt x="2306230" y="577890"/>
                  <a:pt x="2280491" y="574458"/>
                </a:cubicBezTo>
                <a:lnTo>
                  <a:pt x="2192356" y="563442"/>
                </a:lnTo>
                <a:cubicBezTo>
                  <a:pt x="2063670" y="545059"/>
                  <a:pt x="2191347" y="559184"/>
                  <a:pt x="2049137" y="541408"/>
                </a:cubicBezTo>
                <a:cubicBezTo>
                  <a:pt x="2016140" y="537283"/>
                  <a:pt x="1983036" y="534063"/>
                  <a:pt x="1949985" y="530391"/>
                </a:cubicBezTo>
                <a:cubicBezTo>
                  <a:pt x="1858178" y="534063"/>
                  <a:pt x="1766211" y="534862"/>
                  <a:pt x="1674564" y="541408"/>
                </a:cubicBezTo>
                <a:cubicBezTo>
                  <a:pt x="1662981" y="542235"/>
                  <a:pt x="1652849" y="549906"/>
                  <a:pt x="1641513" y="552425"/>
                </a:cubicBezTo>
                <a:cubicBezTo>
                  <a:pt x="1619707" y="557271"/>
                  <a:pt x="1597446" y="559770"/>
                  <a:pt x="1575412" y="563442"/>
                </a:cubicBezTo>
                <a:cubicBezTo>
                  <a:pt x="1568067" y="585476"/>
                  <a:pt x="1555689" y="606433"/>
                  <a:pt x="1553378" y="629543"/>
                </a:cubicBezTo>
                <a:cubicBezTo>
                  <a:pt x="1549706" y="666266"/>
                  <a:pt x="1546939" y="703090"/>
                  <a:pt x="1542361" y="739711"/>
                </a:cubicBezTo>
                <a:cubicBezTo>
                  <a:pt x="1536814" y="784085"/>
                  <a:pt x="1522597" y="854091"/>
                  <a:pt x="1509311" y="893948"/>
                </a:cubicBezTo>
                <a:cubicBezTo>
                  <a:pt x="1505639" y="904965"/>
                  <a:pt x="1503934" y="916847"/>
                  <a:pt x="1498294" y="926998"/>
                </a:cubicBezTo>
                <a:cubicBezTo>
                  <a:pt x="1485433" y="950147"/>
                  <a:pt x="1454226" y="993099"/>
                  <a:pt x="1454226" y="993099"/>
                </a:cubicBezTo>
                <a:cubicBezTo>
                  <a:pt x="1450554" y="1007788"/>
                  <a:pt x="1448525" y="1022990"/>
                  <a:pt x="1443209" y="1037167"/>
                </a:cubicBezTo>
                <a:cubicBezTo>
                  <a:pt x="1437443" y="1052544"/>
                  <a:pt x="1422140" y="1064840"/>
                  <a:pt x="1421176" y="1081234"/>
                </a:cubicBezTo>
                <a:cubicBezTo>
                  <a:pt x="1418365" y="1129032"/>
                  <a:pt x="1426000" y="1176975"/>
                  <a:pt x="1432193" y="1224454"/>
                </a:cubicBezTo>
                <a:cubicBezTo>
                  <a:pt x="1437037" y="1261589"/>
                  <a:pt x="1454226" y="1334622"/>
                  <a:pt x="1454226" y="1334622"/>
                </a:cubicBezTo>
                <a:cubicBezTo>
                  <a:pt x="1450554" y="1404396"/>
                  <a:pt x="1454695" y="1475023"/>
                  <a:pt x="1443209" y="1543943"/>
                </a:cubicBezTo>
                <a:cubicBezTo>
                  <a:pt x="1438442" y="1572548"/>
                  <a:pt x="1400335" y="1604605"/>
                  <a:pt x="1388125" y="1632078"/>
                </a:cubicBezTo>
                <a:cubicBezTo>
                  <a:pt x="1378692" y="1653302"/>
                  <a:pt x="1376478" y="1677405"/>
                  <a:pt x="1366091" y="1698179"/>
                </a:cubicBezTo>
                <a:cubicBezTo>
                  <a:pt x="1354248" y="1721864"/>
                  <a:pt x="1322024" y="1764280"/>
                  <a:pt x="1322024" y="1764280"/>
                </a:cubicBezTo>
                <a:cubicBezTo>
                  <a:pt x="1318352" y="1782641"/>
                  <a:pt x="1314085" y="1800894"/>
                  <a:pt x="1311007" y="1819364"/>
                </a:cubicBezTo>
                <a:cubicBezTo>
                  <a:pt x="1306738" y="1844978"/>
                  <a:pt x="1305083" y="1871020"/>
                  <a:pt x="1299990" y="1896483"/>
                </a:cubicBezTo>
                <a:cubicBezTo>
                  <a:pt x="1297713" y="1907870"/>
                  <a:pt x="1292645" y="1918516"/>
                  <a:pt x="1288973" y="1929533"/>
                </a:cubicBezTo>
                <a:cubicBezTo>
                  <a:pt x="1285301" y="1977273"/>
                  <a:pt x="1283550" y="2025199"/>
                  <a:pt x="1277956" y="2072752"/>
                </a:cubicBezTo>
                <a:cubicBezTo>
                  <a:pt x="1276187" y="2087790"/>
                  <a:pt x="1269909" y="2101973"/>
                  <a:pt x="1266940" y="2116820"/>
                </a:cubicBezTo>
                <a:cubicBezTo>
                  <a:pt x="1262559" y="2138724"/>
                  <a:pt x="1261341" y="2161250"/>
                  <a:pt x="1255923" y="2182921"/>
                </a:cubicBezTo>
                <a:cubicBezTo>
                  <a:pt x="1249701" y="2207808"/>
                  <a:pt x="1219195" y="2305333"/>
                  <a:pt x="1189821" y="2315124"/>
                </a:cubicBezTo>
                <a:lnTo>
                  <a:pt x="1156771" y="2326140"/>
                </a:lnTo>
                <a:cubicBezTo>
                  <a:pt x="1145754" y="2340829"/>
                  <a:pt x="1136704" y="2357224"/>
                  <a:pt x="1123720" y="2370208"/>
                </a:cubicBezTo>
                <a:cubicBezTo>
                  <a:pt x="1102362" y="2391566"/>
                  <a:pt x="1084502" y="2394298"/>
                  <a:pt x="1057619" y="2403258"/>
                </a:cubicBezTo>
                <a:cubicBezTo>
                  <a:pt x="1017224" y="2395914"/>
                  <a:pt x="976265" y="2391183"/>
                  <a:pt x="936434" y="2381225"/>
                </a:cubicBezTo>
                <a:cubicBezTo>
                  <a:pt x="917248" y="2376429"/>
                  <a:pt x="901075" y="2357782"/>
                  <a:pt x="881349" y="2359191"/>
                </a:cubicBezTo>
                <a:cubicBezTo>
                  <a:pt x="846599" y="2361673"/>
                  <a:pt x="782197" y="2392242"/>
                  <a:pt x="782197" y="2392242"/>
                </a:cubicBezTo>
                <a:cubicBezTo>
                  <a:pt x="767508" y="2384897"/>
                  <a:pt x="753137" y="2376878"/>
                  <a:pt x="738130" y="2370208"/>
                </a:cubicBezTo>
                <a:cubicBezTo>
                  <a:pt x="720059" y="2362176"/>
                  <a:pt x="697030" y="2362158"/>
                  <a:pt x="683046" y="2348174"/>
                </a:cubicBezTo>
                <a:cubicBezTo>
                  <a:pt x="672340" y="2337468"/>
                  <a:pt x="680428" y="2316705"/>
                  <a:pt x="672029" y="2304107"/>
                </a:cubicBezTo>
                <a:cubicBezTo>
                  <a:pt x="664684" y="2293090"/>
                  <a:pt x="649995" y="2289418"/>
                  <a:pt x="638978" y="2282073"/>
                </a:cubicBezTo>
                <a:cubicBezTo>
                  <a:pt x="631633" y="2293090"/>
                  <a:pt x="629238" y="2310207"/>
                  <a:pt x="616944" y="2315124"/>
                </a:cubicBezTo>
                <a:cubicBezTo>
                  <a:pt x="589455" y="2326120"/>
                  <a:pt x="558013" y="2321273"/>
                  <a:pt x="528809" y="2326140"/>
                </a:cubicBezTo>
                <a:cubicBezTo>
                  <a:pt x="513874" y="2328629"/>
                  <a:pt x="499547" y="2333984"/>
                  <a:pt x="484742" y="2337157"/>
                </a:cubicBezTo>
                <a:cubicBezTo>
                  <a:pt x="448123" y="2345004"/>
                  <a:pt x="374573" y="2359191"/>
                  <a:pt x="374573" y="2359191"/>
                </a:cubicBezTo>
                <a:cubicBezTo>
                  <a:pt x="359884" y="2366536"/>
                  <a:pt x="342119" y="2369612"/>
                  <a:pt x="330506" y="2381225"/>
                </a:cubicBezTo>
                <a:cubicBezTo>
                  <a:pt x="271750" y="2439981"/>
                  <a:pt x="374573" y="2395914"/>
                  <a:pt x="286438" y="2425292"/>
                </a:cubicBezTo>
                <a:cubicBezTo>
                  <a:pt x="275421" y="2436309"/>
                  <a:pt x="262953" y="2446045"/>
                  <a:pt x="253388" y="2458343"/>
                </a:cubicBezTo>
                <a:cubicBezTo>
                  <a:pt x="237130" y="2479246"/>
                  <a:pt x="234782" y="2517169"/>
                  <a:pt x="209320" y="2524444"/>
                </a:cubicBezTo>
                <a:lnTo>
                  <a:pt x="132202" y="2546478"/>
                </a:lnTo>
                <a:lnTo>
                  <a:pt x="66101" y="2524444"/>
                </a:lnTo>
                <a:lnTo>
                  <a:pt x="33050" y="2513427"/>
                </a:lnTo>
                <a:cubicBezTo>
                  <a:pt x="25498" y="2490770"/>
                  <a:pt x="14091" y="2459362"/>
                  <a:pt x="11017" y="2436309"/>
                </a:cubicBezTo>
                <a:cubicBezTo>
                  <a:pt x="5656" y="2396103"/>
                  <a:pt x="3672" y="2355519"/>
                  <a:pt x="0" y="2315124"/>
                </a:cubicBezTo>
                <a:cubicBezTo>
                  <a:pt x="15070" y="2239774"/>
                  <a:pt x="4641" y="2219215"/>
                  <a:pt x="44067" y="2171904"/>
                </a:cubicBezTo>
                <a:cubicBezTo>
                  <a:pt x="54041" y="2159935"/>
                  <a:pt x="64820" y="2148419"/>
                  <a:pt x="77118" y="2138854"/>
                </a:cubicBezTo>
                <a:cubicBezTo>
                  <a:pt x="98021" y="2122596"/>
                  <a:pt x="143219" y="2094786"/>
                  <a:pt x="143219" y="2094786"/>
                </a:cubicBezTo>
                <a:cubicBezTo>
                  <a:pt x="150564" y="2083769"/>
                  <a:pt x="159332" y="2073579"/>
                  <a:pt x="165253" y="2061736"/>
                </a:cubicBezTo>
                <a:cubicBezTo>
                  <a:pt x="170447" y="2051349"/>
                  <a:pt x="169302" y="2037975"/>
                  <a:pt x="176270" y="2028685"/>
                </a:cubicBezTo>
                <a:cubicBezTo>
                  <a:pt x="181197" y="2022116"/>
                  <a:pt x="190959" y="2021340"/>
                  <a:pt x="198303" y="2017668"/>
                </a:cubicBezTo>
                <a:lnTo>
                  <a:pt x="198303" y="2017668"/>
                </a:lnTo>
              </a:path>
            </a:pathLst>
          </a:custGeom>
          <a:solidFill>
            <a:srgbClr val="AEFA32">
              <a:alpha val="52549"/>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Content Placeholder 2"/>
          <p:cNvSpPr txBox="1">
            <a:spLocks/>
          </p:cNvSpPr>
          <p:nvPr/>
        </p:nvSpPr>
        <p:spPr>
          <a:xfrm>
            <a:off x="457200" y="4518818"/>
            <a:ext cx="8915400" cy="2262982"/>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Chlorophyll, strongly absorbs visible light for photosynthesis.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Leaf c</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ell structure reflects near-infrared light.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NDVI exploits these characteristics of                                                    vegetation reflectance to quantify how                                                                   much, how dense and how productive                                                    vegetation is.</a:t>
            </a:r>
          </a:p>
        </p:txBody>
      </p:sp>
      <p:pic>
        <p:nvPicPr>
          <p:cNvPr id="4098" name="Picture 2"/>
          <p:cNvPicPr>
            <a:picLocks noChangeAspect="1" noChangeArrowheads="1"/>
          </p:cNvPicPr>
          <p:nvPr/>
        </p:nvPicPr>
        <p:blipFill>
          <a:blip r:embed="rId5" cstate="print"/>
          <a:srcRect/>
          <a:stretch>
            <a:fillRect/>
          </a:stretch>
        </p:blipFill>
        <p:spPr bwMode="auto">
          <a:xfrm>
            <a:off x="5943600" y="5562600"/>
            <a:ext cx="3048000" cy="778213"/>
          </a:xfrm>
          <a:prstGeom prst="rect">
            <a:avLst/>
          </a:prstGeom>
          <a:noFill/>
          <a:ln w="9525">
            <a:noFill/>
            <a:miter lim="800000"/>
            <a:headEnd/>
            <a:tailEnd/>
          </a:ln>
        </p:spPr>
      </p:pic>
      <p:sp>
        <p:nvSpPr>
          <p:cNvPr id="10" name="Rectangle 9"/>
          <p:cNvSpPr/>
          <p:nvPr/>
        </p:nvSpPr>
        <p:spPr>
          <a:xfrm>
            <a:off x="2133600" y="3124200"/>
            <a:ext cx="685800" cy="91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10" idx="2"/>
          </p:cNvCxnSpPr>
          <p:nvPr/>
        </p:nvCxnSpPr>
        <p:spPr>
          <a:xfrm rot="10800000">
            <a:off x="2476500" y="4038600"/>
            <a:ext cx="2095500" cy="838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3" name="Rectangle 12"/>
          <p:cNvSpPr/>
          <p:nvPr/>
        </p:nvSpPr>
        <p:spPr>
          <a:xfrm>
            <a:off x="2895600" y="1905000"/>
            <a:ext cx="1600200" cy="213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endCxn id="13" idx="2"/>
          </p:cNvCxnSpPr>
          <p:nvPr/>
        </p:nvCxnSpPr>
        <p:spPr>
          <a:xfrm rot="16200000" flipV="1">
            <a:off x="3333750" y="4400550"/>
            <a:ext cx="1219200" cy="4953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4572000" y="4876800"/>
            <a:ext cx="6096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4191000" y="5257800"/>
            <a:ext cx="15240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66347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4 seasons UWGB Cofrin Arboretum"/>
          <p:cNvPicPr>
            <a:picLocks noChangeAspect="1" noChangeArrowheads="1"/>
          </p:cNvPicPr>
          <p:nvPr/>
        </p:nvPicPr>
        <p:blipFill>
          <a:blip r:embed="rId3" cstate="print"/>
          <a:srcRect/>
          <a:stretch>
            <a:fillRect/>
          </a:stretch>
        </p:blipFill>
        <p:spPr bwMode="auto">
          <a:xfrm>
            <a:off x="1466850" y="457200"/>
            <a:ext cx="6762750" cy="1133475"/>
          </a:xfrm>
          <a:prstGeom prst="rect">
            <a:avLst/>
          </a:prstGeom>
          <a:noFill/>
          <a:ln w="9525">
            <a:noFill/>
            <a:miter lim="800000"/>
            <a:headEnd/>
            <a:tailEnd/>
          </a:ln>
        </p:spPr>
      </p:pic>
      <p:pic>
        <p:nvPicPr>
          <p:cNvPr id="173057" name="Picture 1" descr="LOGO_Mission"/>
          <p:cNvPicPr>
            <a:picLocks noChangeAspect="1" noChangeArrowheads="1"/>
          </p:cNvPicPr>
          <p:nvPr/>
        </p:nvPicPr>
        <p:blipFill>
          <a:blip r:embed="rId4" cstate="print"/>
          <a:srcRect/>
          <a:stretch>
            <a:fillRect/>
          </a:stretch>
        </p:blipFill>
        <p:spPr bwMode="auto">
          <a:xfrm>
            <a:off x="0" y="0"/>
            <a:ext cx="1438275" cy="838200"/>
          </a:xfrm>
          <a:prstGeom prst="rect">
            <a:avLst/>
          </a:prstGeom>
          <a:noFill/>
          <a:ln w="9525">
            <a:noFill/>
            <a:miter lim="800000"/>
            <a:headEnd/>
            <a:tailEnd/>
          </a:ln>
        </p:spPr>
      </p:pic>
      <p:pic>
        <p:nvPicPr>
          <p:cNvPr id="173058" name="Picture 2" descr="nsf1"/>
          <p:cNvPicPr>
            <a:picLocks noChangeAspect="1" noChangeArrowheads="1"/>
          </p:cNvPicPr>
          <p:nvPr/>
        </p:nvPicPr>
        <p:blipFill>
          <a:blip r:embed="rId5" cstate="print"/>
          <a:srcRect/>
          <a:stretch>
            <a:fillRect/>
          </a:stretch>
        </p:blipFill>
        <p:spPr bwMode="auto">
          <a:xfrm>
            <a:off x="8229600" y="0"/>
            <a:ext cx="914400" cy="914401"/>
          </a:xfrm>
          <a:prstGeom prst="rect">
            <a:avLst/>
          </a:prstGeom>
          <a:noFill/>
          <a:ln w="9525">
            <a:noFill/>
            <a:miter lim="800000"/>
            <a:headEnd/>
            <a:tailEnd/>
          </a:ln>
        </p:spPr>
      </p:pic>
      <p:pic>
        <p:nvPicPr>
          <p:cNvPr id="173059" name="Picture 3"/>
          <p:cNvPicPr>
            <a:picLocks noChangeAspect="1" noChangeArrowheads="1"/>
          </p:cNvPicPr>
          <p:nvPr/>
        </p:nvPicPr>
        <p:blipFill rotWithShape="1">
          <a:blip r:embed="rId6" cstate="print"/>
          <a:srcRect b="99118"/>
          <a:stretch/>
        </p:blipFill>
        <p:spPr bwMode="auto">
          <a:xfrm>
            <a:off x="1447800" y="1600200"/>
            <a:ext cx="6781800" cy="45719"/>
          </a:xfrm>
          <a:prstGeom prst="rect">
            <a:avLst/>
          </a:prstGeom>
          <a:noFill/>
          <a:ln w="9525">
            <a:noFill/>
            <a:miter lim="800000"/>
            <a:headEnd/>
            <a:tailEnd/>
          </a:ln>
        </p:spPr>
      </p:pic>
      <p:sp>
        <p:nvSpPr>
          <p:cNvPr id="3" name="Content Placeholder 2"/>
          <p:cNvSpPr>
            <a:spLocks noGrp="1"/>
          </p:cNvSpPr>
          <p:nvPr>
            <p:ph idx="1"/>
          </p:nvPr>
        </p:nvSpPr>
        <p:spPr>
          <a:xfrm>
            <a:off x="1295400" y="2179637"/>
            <a:ext cx="8229600" cy="4525963"/>
          </a:xfrm>
        </p:spPr>
        <p:txBody>
          <a:bodyPr/>
          <a:lstStyle/>
          <a:p>
            <a:pPr marL="0" indent="0">
              <a:buNone/>
            </a:pPr>
            <a:r>
              <a:rPr lang="en-US" dirty="0" smtClean="0"/>
              <a:t>Plants can tell us a story about climate.</a:t>
            </a:r>
          </a:p>
        </p:txBody>
      </p:sp>
      <p:pic>
        <p:nvPicPr>
          <p:cNvPr id="8" name="Content Placeholder 3" descr="05.16.jpg"/>
          <p:cNvPicPr>
            <a:picLocks noChangeAspect="1"/>
          </p:cNvPicPr>
          <p:nvPr/>
        </p:nvPicPr>
        <p:blipFill rotWithShape="1">
          <a:blip r:embed="rId7" cstate="print"/>
          <a:srcRect l="22163" t="4087" r="22912" b="54358"/>
          <a:stretch/>
        </p:blipFill>
        <p:spPr>
          <a:xfrm>
            <a:off x="-76200" y="3200401"/>
            <a:ext cx="4724400" cy="2527968"/>
          </a:xfrm>
          <a:prstGeom prst="rect">
            <a:avLst/>
          </a:prstGeom>
        </p:spPr>
      </p:pic>
      <p:pic>
        <p:nvPicPr>
          <p:cNvPr id="717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9600" y="3601372"/>
            <a:ext cx="4687888" cy="320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VMC.JPG"/>
          <p:cNvPicPr>
            <a:picLocks noChangeAspect="1"/>
          </p:cNvPicPr>
          <p:nvPr/>
        </p:nvPicPr>
        <p:blipFill>
          <a:blip r:embed="rId9" cstate="print"/>
          <a:stretch>
            <a:fillRect/>
          </a:stretch>
        </p:blipFill>
        <p:spPr>
          <a:xfrm>
            <a:off x="7972164" y="6335245"/>
            <a:ext cx="1028961" cy="391646"/>
          </a:xfrm>
          <a:prstGeom prst="rect">
            <a:avLst/>
          </a:prstGeom>
        </p:spPr>
      </p:pic>
      <p:sp>
        <p:nvSpPr>
          <p:cNvPr id="11" name="TextBox 10"/>
          <p:cNvSpPr txBox="1"/>
          <p:nvPr/>
        </p:nvSpPr>
        <p:spPr>
          <a:xfrm>
            <a:off x="5476876" y="3288268"/>
            <a:ext cx="4048124" cy="369332"/>
          </a:xfrm>
          <a:prstGeom prst="rect">
            <a:avLst/>
          </a:prstGeom>
          <a:noFill/>
        </p:spPr>
        <p:txBody>
          <a:bodyPr wrap="square" rtlCol="0">
            <a:spAutoFit/>
          </a:bodyPr>
          <a:lstStyle/>
          <a:p>
            <a:r>
              <a:rPr lang="en-US" dirty="0" smtClean="0"/>
              <a:t>Timing of sugar maple leaf drop</a:t>
            </a:r>
          </a:p>
        </p:txBody>
      </p:sp>
      <p:sp>
        <p:nvSpPr>
          <p:cNvPr id="4" name="Rectangle 3"/>
          <p:cNvSpPr/>
          <p:nvPr/>
        </p:nvSpPr>
        <p:spPr>
          <a:xfrm>
            <a:off x="-457200" y="5700071"/>
            <a:ext cx="4572000" cy="461665"/>
          </a:xfrm>
          <a:prstGeom prst="rect">
            <a:avLst/>
          </a:prstGeom>
        </p:spPr>
        <p:txBody>
          <a:bodyPr>
            <a:spAutoFit/>
          </a:bodyPr>
          <a:lstStyle/>
          <a:p>
            <a:pPr lvl="1">
              <a:buNone/>
            </a:pPr>
            <a:r>
              <a:rPr lang="en-US" sz="1200" dirty="0"/>
              <a:t>(</a:t>
            </a:r>
            <a:r>
              <a:rPr lang="en-US" sz="1200" dirty="0" err="1"/>
              <a:t>Ollinger</a:t>
            </a:r>
            <a:r>
              <a:rPr lang="en-US" sz="1200" dirty="0"/>
              <a:t>, S.V. </a:t>
            </a:r>
            <a:r>
              <a:rPr lang="en-US" sz="1200" dirty="0" smtClean="0"/>
              <a:t>“Potential </a:t>
            </a:r>
            <a:r>
              <a:rPr lang="en-US" sz="1200" dirty="0"/>
              <a:t>effects of climate change and rising CO2 on ecosystem process in northeastern U.S. forests)</a:t>
            </a:r>
          </a:p>
        </p:txBody>
      </p:sp>
    </p:spTree>
    <p:extLst>
      <p:ext uri="{BB962C8B-B14F-4D97-AF65-F5344CB8AC3E}">
        <p14:creationId xmlns:p14="http://schemas.microsoft.com/office/powerpoint/2010/main" val="2278547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rmAutofit fontScale="90000"/>
          </a:bodyPr>
          <a:lstStyle/>
          <a:p>
            <a:r>
              <a:rPr lang="en-US" dirty="0" smtClean="0"/>
              <a:t>Normalized Difference Vegetation Index</a:t>
            </a:r>
            <a:br>
              <a:rPr lang="en-US" dirty="0" smtClean="0"/>
            </a:br>
            <a:r>
              <a:rPr lang="en-US" dirty="0" smtClean="0"/>
              <a:t>NDVI</a:t>
            </a:r>
            <a:endParaRPr lang="en-US" dirty="0"/>
          </a:p>
        </p:txBody>
      </p:sp>
      <p:pic>
        <p:nvPicPr>
          <p:cNvPr id="2052" name="Picture 4"/>
          <p:cNvPicPr>
            <a:picLocks noChangeAspect="1" noChangeArrowheads="1"/>
          </p:cNvPicPr>
          <p:nvPr/>
        </p:nvPicPr>
        <p:blipFill>
          <a:blip r:embed="rId3" cstate="print"/>
          <a:srcRect/>
          <a:stretch>
            <a:fillRect/>
          </a:stretch>
        </p:blipFill>
        <p:spPr bwMode="auto">
          <a:xfrm>
            <a:off x="2209800" y="1676400"/>
            <a:ext cx="4305300" cy="2152650"/>
          </a:xfrm>
          <a:prstGeom prst="rect">
            <a:avLst/>
          </a:prstGeom>
          <a:noFill/>
          <a:ln w="9525">
            <a:noFill/>
            <a:miter lim="800000"/>
            <a:headEnd/>
            <a:tailEnd/>
          </a:ln>
        </p:spPr>
      </p:pic>
      <p:sp>
        <p:nvSpPr>
          <p:cNvPr id="7" name="Rectangle 6"/>
          <p:cNvSpPr/>
          <p:nvPr/>
        </p:nvSpPr>
        <p:spPr>
          <a:xfrm>
            <a:off x="533400" y="4458831"/>
            <a:ext cx="8382000" cy="2246769"/>
          </a:xfrm>
          <a:prstGeom prst="rect">
            <a:avLst/>
          </a:prstGeom>
        </p:spPr>
        <p:txBody>
          <a:bodyPr wrap="square">
            <a:spAutoFit/>
          </a:bodyPr>
          <a:lstStyle/>
          <a:p>
            <a:pPr>
              <a:buFont typeface="Arial" pitchFamily="34" charset="0"/>
              <a:buChar char="•"/>
            </a:pPr>
            <a:r>
              <a:rPr lang="en-US" sz="2800" dirty="0" smtClean="0"/>
              <a:t>Negative values of NDVI correspond to water. </a:t>
            </a:r>
          </a:p>
          <a:p>
            <a:pPr>
              <a:buFont typeface="Arial" pitchFamily="34" charset="0"/>
              <a:buChar char="•"/>
            </a:pPr>
            <a:r>
              <a:rPr lang="en-US" sz="2800" dirty="0" smtClean="0"/>
              <a:t>Values close to zero correspond to barren areas of rock, sand, or snow. </a:t>
            </a:r>
          </a:p>
          <a:p>
            <a:pPr>
              <a:buFont typeface="Arial" pitchFamily="34" charset="0"/>
              <a:buChar char="•"/>
            </a:pPr>
            <a:r>
              <a:rPr lang="en-US" sz="2800" dirty="0" smtClean="0"/>
              <a:t>low, positive values represent shrub and grassland </a:t>
            </a:r>
          </a:p>
          <a:p>
            <a:pPr>
              <a:buFont typeface="Arial" pitchFamily="34" charset="0"/>
              <a:buChar char="•"/>
            </a:pPr>
            <a:r>
              <a:rPr lang="en-US" sz="2800" dirty="0" smtClean="0"/>
              <a:t>high values indicate temperate and tropical rainforests.</a:t>
            </a:r>
            <a:endParaRPr lang="en-US" sz="2800" dirty="0"/>
          </a:p>
        </p:txBody>
      </p:sp>
    </p:spTree>
    <p:extLst>
      <p:ext uri="{BB962C8B-B14F-4D97-AF65-F5344CB8AC3E}">
        <p14:creationId xmlns:p14="http://schemas.microsoft.com/office/powerpoint/2010/main" val="217500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Agricultural Monitoring Project</a:t>
            </a:r>
            <a:br>
              <a:rPr lang="en-US" dirty="0" smtClean="0"/>
            </a:br>
            <a:r>
              <a:rPr lang="en-US" dirty="0" smtClean="0"/>
              <a:t>Test Interactive Products</a:t>
            </a:r>
            <a:endParaRPr lang="en-US" dirty="0"/>
          </a:p>
        </p:txBody>
      </p:sp>
      <p:sp>
        <p:nvSpPr>
          <p:cNvPr id="3" name="Rectangle 2"/>
          <p:cNvSpPr/>
          <p:nvPr/>
        </p:nvSpPr>
        <p:spPr>
          <a:xfrm>
            <a:off x="1752600" y="1524000"/>
            <a:ext cx="5902321" cy="523220"/>
          </a:xfrm>
          <a:prstGeom prst="rect">
            <a:avLst/>
          </a:prstGeom>
        </p:spPr>
        <p:txBody>
          <a:bodyPr wrap="none">
            <a:spAutoFit/>
          </a:bodyPr>
          <a:lstStyle/>
          <a:p>
            <a:r>
              <a:rPr lang="en-US" sz="2800" dirty="0">
                <a:solidFill>
                  <a:schemeClr val="accent6">
                    <a:lumMod val="75000"/>
                  </a:schemeClr>
                </a:solidFill>
                <a:hlinkClick r:id="rId3"/>
              </a:rPr>
              <a:t>http://pekko.geog.umd.edu/usda/test/</a:t>
            </a:r>
            <a:endParaRPr lang="en-US" sz="2800" dirty="0">
              <a:solidFill>
                <a:schemeClr val="accent6">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966" y="1569710"/>
            <a:ext cx="7765587" cy="5072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4380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Agricultural Monitoring Project</a:t>
            </a:r>
            <a:br>
              <a:rPr lang="en-US" dirty="0" smtClean="0"/>
            </a:br>
            <a:r>
              <a:rPr lang="en-US" dirty="0" smtClean="0"/>
              <a:t>Test Interactive Products</a:t>
            </a:r>
            <a:endParaRPr lang="en-US" dirty="0"/>
          </a:p>
        </p:txBody>
      </p:sp>
      <p:sp>
        <p:nvSpPr>
          <p:cNvPr id="3" name="Rectangle 2"/>
          <p:cNvSpPr/>
          <p:nvPr/>
        </p:nvSpPr>
        <p:spPr>
          <a:xfrm>
            <a:off x="1752600" y="1524000"/>
            <a:ext cx="5902321" cy="523220"/>
          </a:xfrm>
          <a:prstGeom prst="rect">
            <a:avLst/>
          </a:prstGeom>
        </p:spPr>
        <p:txBody>
          <a:bodyPr wrap="none">
            <a:spAutoFit/>
          </a:bodyPr>
          <a:lstStyle/>
          <a:p>
            <a:r>
              <a:rPr lang="en-US" sz="2800" dirty="0">
                <a:solidFill>
                  <a:schemeClr val="accent6">
                    <a:lumMod val="75000"/>
                  </a:schemeClr>
                </a:solidFill>
                <a:hlinkClick r:id="rId3"/>
              </a:rPr>
              <a:t>http://pekko.geog.umd.edu/usda/test/</a:t>
            </a:r>
            <a:endParaRPr lang="en-US" sz="2800" dirty="0">
              <a:solidFill>
                <a:schemeClr val="accent6">
                  <a:lumMod val="75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057400"/>
            <a:ext cx="8534400" cy="4267200"/>
          </a:xfrm>
          <a:prstGeom prst="rect">
            <a:avLst/>
          </a:prstGeom>
        </p:spPr>
      </p:pic>
    </p:spTree>
    <p:extLst>
      <p:ext uri="{BB962C8B-B14F-4D97-AF65-F5344CB8AC3E}">
        <p14:creationId xmlns:p14="http://schemas.microsoft.com/office/powerpoint/2010/main" val="1625504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Getting NDVI Data for your location</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95350"/>
            <a:ext cx="7260228"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43000" y="6139934"/>
            <a:ext cx="6485686" cy="369332"/>
          </a:xfrm>
          <a:prstGeom prst="rect">
            <a:avLst/>
          </a:prstGeom>
          <a:noFill/>
        </p:spPr>
        <p:txBody>
          <a:bodyPr wrap="none" rtlCol="0">
            <a:spAutoFit/>
          </a:bodyPr>
          <a:lstStyle/>
          <a:p>
            <a:r>
              <a:rPr lang="en-US" dirty="0" smtClean="0"/>
              <a:t>Select US- Northeast from the drop down list to zoom to our region</a:t>
            </a:r>
            <a:endParaRPr lang="en-US" dirty="0"/>
          </a:p>
        </p:txBody>
      </p:sp>
      <p:sp>
        <p:nvSpPr>
          <p:cNvPr id="6" name="Down Arrow 5"/>
          <p:cNvSpPr/>
          <p:nvPr/>
        </p:nvSpPr>
        <p:spPr>
          <a:xfrm rot="12511411">
            <a:off x="2257718" y="5257786"/>
            <a:ext cx="232246" cy="90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8236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Getting NDVI Data for your location</a:t>
            </a:r>
            <a:br>
              <a:rPr lang="en-US" dirty="0" smtClean="0"/>
            </a:br>
            <a:endParaRPr lang="en-US" sz="2200"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14400"/>
            <a:ext cx="5319713" cy="5874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6400" y="1319272"/>
            <a:ext cx="3200400" cy="3046988"/>
          </a:xfrm>
          <a:prstGeom prst="rect">
            <a:avLst/>
          </a:prstGeom>
          <a:noFill/>
        </p:spPr>
        <p:txBody>
          <a:bodyPr wrap="square" rtlCol="0">
            <a:spAutoFit/>
          </a:bodyPr>
          <a:lstStyle/>
          <a:p>
            <a:r>
              <a:rPr lang="en-US" sz="2400" dirty="0" smtClean="0"/>
              <a:t>The full region is shown by default but you can click over an area of interest to see a zoomed image for more accurate data extraction.</a:t>
            </a:r>
          </a:p>
          <a:p>
            <a:endParaRPr lang="en-US" sz="2400" dirty="0"/>
          </a:p>
        </p:txBody>
      </p:sp>
    </p:spTree>
    <p:extLst>
      <p:ext uri="{BB962C8B-B14F-4D97-AF65-F5344CB8AC3E}">
        <p14:creationId xmlns:p14="http://schemas.microsoft.com/office/powerpoint/2010/main" val="28837833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Getting NDVI Data for your location</a:t>
            </a:r>
            <a:br>
              <a:rPr lang="en-US" dirty="0" smtClean="0"/>
            </a:br>
            <a:endParaRPr lang="en-US" sz="2200" dirty="0" smtClean="0"/>
          </a:p>
        </p:txBody>
      </p:sp>
      <p:sp>
        <p:nvSpPr>
          <p:cNvPr id="3" name="TextBox 2"/>
          <p:cNvSpPr txBox="1"/>
          <p:nvPr/>
        </p:nvSpPr>
        <p:spPr>
          <a:xfrm>
            <a:off x="406400" y="1143000"/>
            <a:ext cx="3200400" cy="5632311"/>
          </a:xfrm>
          <a:prstGeom prst="rect">
            <a:avLst/>
          </a:prstGeom>
          <a:noFill/>
        </p:spPr>
        <p:txBody>
          <a:bodyPr wrap="square" rtlCol="0">
            <a:spAutoFit/>
          </a:bodyPr>
          <a:lstStyle/>
          <a:p>
            <a:r>
              <a:rPr lang="en-US" sz="2400" dirty="0" smtClean="0"/>
              <a:t>Once you zoom in you will see other options to select different time periods or graph values from a given point or polygon.</a:t>
            </a:r>
          </a:p>
          <a:p>
            <a:endParaRPr lang="en-US" sz="2400" dirty="0"/>
          </a:p>
          <a:p>
            <a:r>
              <a:rPr lang="en-US" sz="2400" dirty="0" smtClean="0"/>
              <a:t>Click on a location in the map on the left, select a time period on the right, and your data will be graphed for you.</a:t>
            </a:r>
          </a:p>
          <a:p>
            <a:r>
              <a:rPr lang="en-US" sz="2400" dirty="0" smtClean="0"/>
              <a:t>Hover over a point and the data value will appear.</a:t>
            </a:r>
            <a:endParaRPr lang="en-US" sz="2400"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7" y="990600"/>
            <a:ext cx="5395913" cy="398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0747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Getting NDVI Data for your location</a:t>
            </a:r>
            <a:br>
              <a:rPr lang="en-US" dirty="0" smtClean="0"/>
            </a:br>
            <a:endParaRPr lang="en-US" sz="2200" dirty="0" smtClean="0"/>
          </a:p>
        </p:txBody>
      </p:sp>
      <p:sp>
        <p:nvSpPr>
          <p:cNvPr id="3" name="TextBox 2"/>
          <p:cNvSpPr txBox="1"/>
          <p:nvPr/>
        </p:nvSpPr>
        <p:spPr>
          <a:xfrm>
            <a:off x="406400" y="1143000"/>
            <a:ext cx="3200400" cy="5324535"/>
          </a:xfrm>
          <a:prstGeom prst="rect">
            <a:avLst/>
          </a:prstGeom>
          <a:noFill/>
        </p:spPr>
        <p:txBody>
          <a:bodyPr wrap="square" rtlCol="0">
            <a:spAutoFit/>
          </a:bodyPr>
          <a:lstStyle/>
          <a:p>
            <a:pPr>
              <a:spcBef>
                <a:spcPts val="1200"/>
              </a:spcBef>
            </a:pPr>
            <a:r>
              <a:rPr lang="en-US" sz="2000" dirty="0" smtClean="0"/>
              <a:t>You can move your point of interest around until you have a </a:t>
            </a:r>
            <a:r>
              <a:rPr lang="en-US" sz="2000" dirty="0" err="1" smtClean="0"/>
              <a:t>geolocation</a:t>
            </a:r>
            <a:r>
              <a:rPr lang="en-US" sz="2000" dirty="0" smtClean="0"/>
              <a:t> close to your field plot.</a:t>
            </a:r>
          </a:p>
          <a:p>
            <a:pPr>
              <a:spcBef>
                <a:spcPts val="1200"/>
              </a:spcBef>
            </a:pPr>
            <a:endParaRPr lang="en-US" sz="2000" dirty="0" smtClean="0"/>
          </a:p>
          <a:p>
            <a:pPr>
              <a:spcBef>
                <a:spcPts val="1200"/>
              </a:spcBef>
            </a:pPr>
            <a:r>
              <a:rPr lang="en-US" sz="2000" dirty="0" smtClean="0"/>
              <a:t>You can select any year to visualize from the lists here.</a:t>
            </a:r>
          </a:p>
          <a:p>
            <a:pPr>
              <a:spcBef>
                <a:spcPts val="1200"/>
              </a:spcBef>
            </a:pPr>
            <a:endParaRPr lang="en-US" sz="2000" dirty="0" smtClean="0"/>
          </a:p>
          <a:p>
            <a:pPr>
              <a:spcBef>
                <a:spcPts val="1200"/>
              </a:spcBef>
            </a:pPr>
            <a:r>
              <a:rPr lang="en-US" sz="2000" dirty="0" smtClean="0"/>
              <a:t>You can also overlay the mean values to see how anomalous a given year is.</a:t>
            </a:r>
          </a:p>
          <a:p>
            <a:pPr>
              <a:spcBef>
                <a:spcPts val="1200"/>
              </a:spcBef>
            </a:pPr>
            <a:endParaRPr lang="en-US" sz="2000" dirty="0" smtClean="0"/>
          </a:p>
          <a:p>
            <a:pPr>
              <a:spcBef>
                <a:spcPts val="1200"/>
              </a:spcBef>
            </a:pPr>
            <a:r>
              <a:rPr lang="en-US" sz="2000" dirty="0" smtClean="0"/>
              <a:t>Hover over a point and the data value will appear.</a:t>
            </a:r>
            <a:endParaRPr lang="en-US" sz="2000" dirty="0"/>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1143000"/>
            <a:ext cx="5410827" cy="462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362200" y="2057400"/>
            <a:ext cx="2247900" cy="1981200"/>
          </a:xfrm>
          <a:prstGeom prst="straightConnector1">
            <a:avLst/>
          </a:prstGeom>
          <a:ln w="63500">
            <a:tailEnd type="arrow"/>
          </a:ln>
          <a:scene3d>
            <a:camera prst="orthographicFront"/>
            <a:lightRig rig="threePt" dir="t"/>
          </a:scene3d>
          <a:sp3d>
            <a:bevelT/>
          </a:sp3d>
        </p:spPr>
        <p:style>
          <a:lnRef idx="1">
            <a:schemeClr val="accent6"/>
          </a:lnRef>
          <a:fillRef idx="0">
            <a:schemeClr val="accent6"/>
          </a:fillRef>
          <a:effectRef idx="0">
            <a:schemeClr val="accent6"/>
          </a:effectRef>
          <a:fontRef idx="minor">
            <a:schemeClr val="tx1"/>
          </a:fontRef>
        </p:style>
      </p:cxnSp>
      <p:cxnSp>
        <p:nvCxnSpPr>
          <p:cNvPr id="14" name="Straight Arrow Connector 13"/>
          <p:cNvCxnSpPr/>
          <p:nvPr/>
        </p:nvCxnSpPr>
        <p:spPr>
          <a:xfrm>
            <a:off x="2743200" y="3657600"/>
            <a:ext cx="3124200" cy="1219200"/>
          </a:xfrm>
          <a:prstGeom prst="straightConnector1">
            <a:avLst/>
          </a:prstGeom>
          <a:ln w="63500">
            <a:tailEnd type="arrow"/>
          </a:ln>
          <a:scene3d>
            <a:camera prst="orthographicFront"/>
            <a:lightRig rig="threePt" dir="t"/>
          </a:scene3d>
          <a:sp3d>
            <a:bevelT/>
          </a:sp3d>
        </p:spPr>
        <p:style>
          <a:lnRef idx="1">
            <a:schemeClr val="accent6"/>
          </a:lnRef>
          <a:fillRef idx="0">
            <a:schemeClr val="accent6"/>
          </a:fillRef>
          <a:effectRef idx="0">
            <a:schemeClr val="accent6"/>
          </a:effectRef>
          <a:fontRef idx="minor">
            <a:schemeClr val="tx1"/>
          </a:fontRef>
        </p:style>
      </p:cxnSp>
      <p:cxnSp>
        <p:nvCxnSpPr>
          <p:cNvPr id="20" name="Straight Arrow Connector 19"/>
          <p:cNvCxnSpPr/>
          <p:nvPr/>
        </p:nvCxnSpPr>
        <p:spPr>
          <a:xfrm flipV="1">
            <a:off x="3352800" y="3124200"/>
            <a:ext cx="3048000" cy="2743200"/>
          </a:xfrm>
          <a:prstGeom prst="straightConnector1">
            <a:avLst/>
          </a:prstGeom>
          <a:ln w="63500">
            <a:tailEnd type="arrow"/>
          </a:ln>
          <a:scene3d>
            <a:camera prst="orthographicFront"/>
            <a:lightRig rig="threePt" dir="t"/>
          </a:scene3d>
          <a:sp3d>
            <a:bevelT/>
          </a:sp3d>
        </p:spPr>
        <p:style>
          <a:lnRef idx="1">
            <a:schemeClr val="accent6"/>
          </a:lnRef>
          <a:fillRef idx="0">
            <a:schemeClr val="accent6"/>
          </a:fillRef>
          <a:effectRef idx="0">
            <a:schemeClr val="accent6"/>
          </a:effectRef>
          <a:fontRef idx="minor">
            <a:schemeClr val="tx1"/>
          </a:fontRef>
        </p:style>
      </p:cxnSp>
      <p:cxnSp>
        <p:nvCxnSpPr>
          <p:cNvPr id="23" name="Straight Arrow Connector 22"/>
          <p:cNvCxnSpPr/>
          <p:nvPr/>
        </p:nvCxnSpPr>
        <p:spPr>
          <a:xfrm flipV="1">
            <a:off x="3048000" y="3886200"/>
            <a:ext cx="5181600" cy="609600"/>
          </a:xfrm>
          <a:prstGeom prst="straightConnector1">
            <a:avLst/>
          </a:prstGeom>
          <a:ln w="63500">
            <a:tailEnd type="arrow"/>
          </a:ln>
          <a:scene3d>
            <a:camera prst="orthographicFront"/>
            <a:lightRig rig="threePt" dir="t"/>
          </a:scene3d>
          <a:sp3d>
            <a:bevelT/>
          </a:sp3d>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69018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Visualizing your complete data set</a:t>
            </a:r>
            <a:endParaRPr lang="en-US" dirty="0"/>
          </a:p>
        </p:txBody>
      </p:sp>
      <p:sp>
        <p:nvSpPr>
          <p:cNvPr id="6" name="TextBox 5"/>
          <p:cNvSpPr txBox="1"/>
          <p:nvPr/>
        </p:nvSpPr>
        <p:spPr>
          <a:xfrm>
            <a:off x="152400" y="6111501"/>
            <a:ext cx="8915400" cy="646331"/>
          </a:xfrm>
          <a:prstGeom prst="rect">
            <a:avLst/>
          </a:prstGeom>
          <a:noFill/>
        </p:spPr>
        <p:txBody>
          <a:bodyPr wrap="square" rtlCol="0">
            <a:spAutoFit/>
          </a:bodyPr>
          <a:lstStyle/>
          <a:p>
            <a:r>
              <a:rPr lang="en-US" dirty="0" smtClean="0"/>
              <a:t>The excel template provided allows you to quickly visualize your time series data, and identify a start of spring date based on both satellite and field measurements.</a:t>
            </a:r>
            <a:endParaRPr lang="en-US"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938"/>
          <a:stretch/>
        </p:blipFill>
        <p:spPr bwMode="auto">
          <a:xfrm>
            <a:off x="226060" y="1219200"/>
            <a:ext cx="876554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022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304800"/>
            <a:ext cx="8915400" cy="6524863"/>
          </a:xfrm>
          <a:prstGeom prst="rect">
            <a:avLst/>
          </a:prstGeom>
          <a:noFill/>
        </p:spPr>
        <p:txBody>
          <a:bodyPr wrap="square" rtlCol="0">
            <a:spAutoFit/>
          </a:bodyPr>
          <a:lstStyle/>
          <a:p>
            <a:r>
              <a:rPr lang="en-US" sz="4000" dirty="0" smtClean="0"/>
              <a:t>Potential explorations for this data set:</a:t>
            </a:r>
          </a:p>
          <a:p>
            <a:endParaRPr lang="en-US" dirty="0"/>
          </a:p>
          <a:p>
            <a:r>
              <a:rPr lang="en-US" sz="2000" dirty="0" smtClean="0"/>
              <a:t>Aside from the basics (identify SOS date, quantify duration of </a:t>
            </a:r>
            <a:r>
              <a:rPr lang="en-US" sz="2000" dirty="0" err="1" smtClean="0"/>
              <a:t>greenup</a:t>
            </a:r>
            <a:r>
              <a:rPr lang="en-US" sz="2000" dirty="0" smtClean="0"/>
              <a:t>) other questions to be answered from this data set could include:</a:t>
            </a:r>
          </a:p>
          <a:p>
            <a:endParaRPr lang="en-US" sz="2000" dirty="0" smtClean="0"/>
          </a:p>
          <a:p>
            <a:pPr marL="800100" lvl="1" indent="-342900">
              <a:buFont typeface="Arial" panose="020B0604020202020204" pitchFamily="34" charset="0"/>
              <a:buChar char="•"/>
            </a:pPr>
            <a:r>
              <a:rPr lang="en-US" sz="2000" dirty="0" smtClean="0"/>
              <a:t>How do our field metrics compare to the satellite metrics for our location?</a:t>
            </a:r>
          </a:p>
          <a:p>
            <a:pPr marL="1714500" lvl="3" indent="-342900">
              <a:buFont typeface="Arial" panose="020B0604020202020204" pitchFamily="34" charset="0"/>
              <a:buChar char="•"/>
            </a:pPr>
            <a:r>
              <a:rPr lang="en-US" sz="2000" dirty="0" smtClean="0"/>
              <a:t>What might account for differences between the measurements?</a:t>
            </a:r>
          </a:p>
          <a:p>
            <a:pPr marL="1714500" lvl="3" indent="-342900">
              <a:buFont typeface="Arial" panose="020B0604020202020204" pitchFamily="34" charset="0"/>
              <a:buChar char="•"/>
            </a:pPr>
            <a:r>
              <a:rPr lang="en-US" sz="2000" dirty="0" smtClean="0"/>
              <a:t>What are the strengths and weaknesses of both field and satellite metrics?</a:t>
            </a:r>
          </a:p>
          <a:p>
            <a:pPr lvl="3"/>
            <a:endParaRPr lang="en-US" sz="2000" dirty="0" smtClean="0"/>
          </a:p>
          <a:p>
            <a:pPr marL="800100" lvl="1" indent="-342900">
              <a:buFont typeface="Arial" panose="020B0604020202020204" pitchFamily="34" charset="0"/>
              <a:buChar char="•"/>
            </a:pPr>
            <a:r>
              <a:rPr lang="en-US" sz="2000" dirty="0" smtClean="0"/>
              <a:t>How does phenology at our location differ from the average phenology response (compare to </a:t>
            </a:r>
            <a:r>
              <a:rPr lang="en-US" sz="2000" dirty="0" err="1" smtClean="0"/>
              <a:t>pekko</a:t>
            </a:r>
            <a:r>
              <a:rPr lang="en-US" sz="2000" dirty="0" smtClean="0"/>
              <a:t> mean data)?  </a:t>
            </a:r>
          </a:p>
          <a:p>
            <a:pPr marL="1714500" lvl="3" indent="-342900">
              <a:buFont typeface="Arial" panose="020B0604020202020204" pitchFamily="34" charset="0"/>
              <a:buChar char="•"/>
            </a:pPr>
            <a:r>
              <a:rPr lang="en-US" sz="2000" dirty="0" smtClean="0"/>
              <a:t>Did spring start earlier or later than usual at our location?</a:t>
            </a:r>
          </a:p>
          <a:p>
            <a:pPr lvl="3"/>
            <a:endParaRPr lang="en-US" sz="2000" dirty="0" smtClean="0"/>
          </a:p>
          <a:p>
            <a:pPr marL="800100" lvl="1" indent="-342900">
              <a:buFont typeface="Arial" panose="020B0604020202020204" pitchFamily="34" charset="0"/>
              <a:buChar char="•"/>
            </a:pPr>
            <a:r>
              <a:rPr lang="en-US" sz="2000" dirty="0" smtClean="0"/>
              <a:t>How does phenology at our location compare to other nearby locations (examine NDVI for the date closest to determined SOS at nearby locations)?</a:t>
            </a:r>
          </a:p>
          <a:p>
            <a:pPr marL="1714500" lvl="3" indent="-342900">
              <a:buFont typeface="Arial" panose="020B0604020202020204" pitchFamily="34" charset="0"/>
              <a:buChar char="•"/>
            </a:pPr>
            <a:r>
              <a:rPr lang="en-US" sz="2000" dirty="0" smtClean="0"/>
              <a:t>Why might phenology timing differ across the landscape?</a:t>
            </a:r>
          </a:p>
          <a:p>
            <a:pPr marL="1714500" lvl="3" indent="-342900">
              <a:buFont typeface="Arial" panose="020B0604020202020204" pitchFamily="34" charset="0"/>
              <a:buChar char="•"/>
            </a:pPr>
            <a:r>
              <a:rPr lang="en-US" sz="2000" dirty="0" smtClean="0"/>
              <a:t>How does the general shape of the phenology curve differ across different eco-zones (tropical, tundra, southern temperate, </a:t>
            </a:r>
            <a:r>
              <a:rPr lang="en-US" sz="2000" dirty="0" err="1" smtClean="0"/>
              <a:t>etc</a:t>
            </a:r>
            <a:r>
              <a:rPr lang="en-US" sz="2000" dirty="0" smtClean="0"/>
              <a:t>)</a:t>
            </a:r>
          </a:p>
          <a:p>
            <a:endParaRPr lang="en-US" sz="2000" dirty="0"/>
          </a:p>
        </p:txBody>
      </p:sp>
    </p:spTree>
    <p:extLst>
      <p:ext uri="{BB962C8B-B14F-4D97-AF65-F5344CB8AC3E}">
        <p14:creationId xmlns:p14="http://schemas.microsoft.com/office/powerpoint/2010/main" val="2771080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76200"/>
            <a:ext cx="8915400" cy="7294305"/>
          </a:xfrm>
          <a:prstGeom prst="rect">
            <a:avLst/>
          </a:prstGeom>
          <a:noFill/>
        </p:spPr>
        <p:txBody>
          <a:bodyPr wrap="square" rtlCol="0">
            <a:spAutoFit/>
          </a:bodyPr>
          <a:lstStyle/>
          <a:p>
            <a:r>
              <a:rPr lang="en-US" sz="4000" dirty="0" smtClean="0"/>
              <a:t>More advanced inquiries:</a:t>
            </a:r>
          </a:p>
          <a:p>
            <a:pPr marL="342900" indent="-342900">
              <a:spcBef>
                <a:spcPts val="1200"/>
              </a:spcBef>
              <a:buFont typeface="Arial" panose="020B0604020202020204" pitchFamily="34" charset="0"/>
              <a:buChar char="•"/>
            </a:pPr>
            <a:r>
              <a:rPr lang="en-US" sz="2000" dirty="0" smtClean="0"/>
              <a:t>How is the SOS data changing over time (NDVI time series could be used until sufficient years of field measurements are obtained).</a:t>
            </a:r>
          </a:p>
          <a:p>
            <a:pPr marL="800100" lvl="1" indent="-342900">
              <a:spcBef>
                <a:spcPts val="1200"/>
              </a:spcBef>
              <a:buFont typeface="Arial" panose="020B0604020202020204" pitchFamily="34" charset="0"/>
              <a:buChar char="•"/>
            </a:pPr>
            <a:r>
              <a:rPr lang="en-US" sz="2000" dirty="0" smtClean="0"/>
              <a:t>Is there a consistent trend in this                                                                            change?</a:t>
            </a:r>
          </a:p>
          <a:p>
            <a:pPr marL="800100" lvl="1" indent="-342900">
              <a:spcBef>
                <a:spcPts val="1200"/>
              </a:spcBef>
              <a:buFont typeface="Arial" panose="020B0604020202020204" pitchFamily="34" charset="0"/>
              <a:buChar char="•"/>
            </a:pPr>
            <a:r>
              <a:rPr lang="en-US" sz="2000" dirty="0" smtClean="0"/>
              <a:t>How much variability occurs  from                                                                                   year to year that is not related to                                                                                      long-term trends?</a:t>
            </a:r>
          </a:p>
          <a:p>
            <a:pPr lvl="1">
              <a:spcBef>
                <a:spcPts val="1200"/>
              </a:spcBef>
            </a:pPr>
            <a:endParaRPr lang="en-US" sz="2000" dirty="0" smtClean="0"/>
          </a:p>
          <a:p>
            <a:pPr lvl="1">
              <a:spcBef>
                <a:spcPts val="1200"/>
              </a:spcBef>
            </a:pPr>
            <a:endParaRPr lang="en-US" sz="2000" dirty="0" smtClean="0"/>
          </a:p>
          <a:p>
            <a:pPr marL="342900" indent="-342900">
              <a:spcBef>
                <a:spcPts val="1200"/>
              </a:spcBef>
              <a:buFont typeface="Arial" panose="020B0604020202020204" pitchFamily="34" charset="0"/>
              <a:buChar char="•"/>
            </a:pPr>
            <a:r>
              <a:rPr lang="en-US" sz="2000" dirty="0" smtClean="0"/>
              <a:t>How does weather influence the                                                                                                   rate of green up or SOS timing?</a:t>
            </a:r>
          </a:p>
          <a:p>
            <a:pPr marL="800100" lvl="1" indent="-342900">
              <a:spcBef>
                <a:spcPts val="1200"/>
              </a:spcBef>
              <a:buFont typeface="Arial" panose="020B0604020202020204" pitchFamily="34" charset="0"/>
              <a:buChar char="•"/>
            </a:pPr>
            <a:r>
              <a:rPr lang="en-US" sz="2000" dirty="0" smtClean="0"/>
              <a:t>Is minimum, maximum or mean                                                                       temperature more important in                                                                                 the timing of budburst?</a:t>
            </a:r>
          </a:p>
          <a:p>
            <a:pPr>
              <a:spcBef>
                <a:spcPts val="1200"/>
              </a:spcBef>
            </a:pPr>
            <a:endParaRPr lang="en-US" sz="2000" dirty="0" smtClean="0"/>
          </a:p>
          <a:p>
            <a:pPr>
              <a:spcBef>
                <a:spcPts val="1200"/>
              </a:spcBef>
            </a:pPr>
            <a:endParaRPr lang="en-US" sz="2000" dirty="0"/>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5200" y="1524000"/>
            <a:ext cx="4216400" cy="274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419600"/>
            <a:ext cx="3486484" cy="236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442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LOGO_Mission"/>
          <p:cNvPicPr>
            <a:picLocks noChangeAspect="1" noChangeArrowheads="1"/>
          </p:cNvPicPr>
          <p:nvPr/>
        </p:nvPicPr>
        <p:blipFill>
          <a:blip r:embed="rId3" cstate="print"/>
          <a:srcRect/>
          <a:stretch>
            <a:fillRect/>
          </a:stretch>
        </p:blipFill>
        <p:spPr bwMode="auto">
          <a:xfrm>
            <a:off x="0" y="0"/>
            <a:ext cx="1438275" cy="838200"/>
          </a:xfrm>
          <a:prstGeom prst="rect">
            <a:avLst/>
          </a:prstGeom>
          <a:noFill/>
          <a:ln w="9525">
            <a:noFill/>
            <a:miter lim="800000"/>
            <a:headEnd/>
            <a:tailEnd/>
          </a:ln>
        </p:spPr>
      </p:pic>
      <p:pic>
        <p:nvPicPr>
          <p:cNvPr id="173058" name="Picture 2" descr="nsf1"/>
          <p:cNvPicPr>
            <a:picLocks noChangeAspect="1" noChangeArrowheads="1"/>
          </p:cNvPicPr>
          <p:nvPr/>
        </p:nvPicPr>
        <p:blipFill>
          <a:blip r:embed="rId4" cstate="print"/>
          <a:srcRect/>
          <a:stretch>
            <a:fillRect/>
          </a:stretch>
        </p:blipFill>
        <p:spPr bwMode="auto">
          <a:xfrm>
            <a:off x="8229600" y="0"/>
            <a:ext cx="914400" cy="914401"/>
          </a:xfrm>
          <a:prstGeom prst="rect">
            <a:avLst/>
          </a:prstGeom>
          <a:noFill/>
          <a:ln w="9525">
            <a:noFill/>
            <a:miter lim="800000"/>
            <a:headEnd/>
            <a:tailEnd/>
          </a:ln>
        </p:spPr>
      </p:pic>
      <p:pic>
        <p:nvPicPr>
          <p:cNvPr id="173059" name="Picture 3"/>
          <p:cNvPicPr>
            <a:picLocks noChangeAspect="1" noChangeArrowheads="1"/>
          </p:cNvPicPr>
          <p:nvPr/>
        </p:nvPicPr>
        <p:blipFill rotWithShape="1">
          <a:blip r:embed="rId5" cstate="print"/>
          <a:srcRect b="99118"/>
          <a:stretch/>
        </p:blipFill>
        <p:spPr bwMode="auto">
          <a:xfrm>
            <a:off x="1447800" y="1600200"/>
            <a:ext cx="6781800" cy="45719"/>
          </a:xfrm>
          <a:prstGeom prst="rect">
            <a:avLst/>
          </a:prstGeom>
          <a:noFill/>
          <a:ln w="9525">
            <a:noFill/>
            <a:miter lim="800000"/>
            <a:headEnd/>
            <a:tailEnd/>
          </a:ln>
        </p:spPr>
      </p:pic>
      <p:sp>
        <p:nvSpPr>
          <p:cNvPr id="3" name="Content Placeholder 2"/>
          <p:cNvSpPr>
            <a:spLocks noGrp="1"/>
          </p:cNvSpPr>
          <p:nvPr>
            <p:ph idx="1"/>
          </p:nvPr>
        </p:nvSpPr>
        <p:spPr>
          <a:xfrm>
            <a:off x="76200" y="1828800"/>
            <a:ext cx="8610600" cy="4525963"/>
          </a:xfrm>
        </p:spPr>
        <p:txBody>
          <a:bodyPr/>
          <a:lstStyle/>
          <a:p>
            <a:pPr marL="0" indent="0">
              <a:buNone/>
            </a:pPr>
            <a:r>
              <a:rPr lang="en-US" dirty="0" smtClean="0"/>
              <a:t>Phenology (the timing of leaf out and leaf off) is a common metric of climate impacts.</a:t>
            </a:r>
          </a:p>
          <a:p>
            <a:pPr marL="0" indent="0">
              <a:buNone/>
            </a:pPr>
            <a:endParaRPr lang="en-US" dirty="0"/>
          </a:p>
          <a:p>
            <a:pPr marL="0" indent="0">
              <a:buNone/>
            </a:pPr>
            <a:r>
              <a:rPr lang="en-US" dirty="0" smtClean="0"/>
              <a:t>This is typically quantified in two ways:</a:t>
            </a:r>
          </a:p>
          <a:p>
            <a:pPr marL="0" indent="0">
              <a:buNone/>
            </a:pPr>
            <a:r>
              <a:rPr lang="en-US" sz="2400" dirty="0" smtClean="0"/>
              <a:t>	Field assessments			Satellite Observations</a:t>
            </a:r>
          </a:p>
          <a:p>
            <a:pPr marL="0" indent="0">
              <a:buNone/>
            </a:pPr>
            <a:endParaRPr lang="en-US" sz="2400" dirty="0"/>
          </a:p>
          <a:p>
            <a:pPr marL="0" indent="0">
              <a:spcBef>
                <a:spcPts val="1800"/>
              </a:spcBef>
              <a:buNone/>
            </a:pPr>
            <a:r>
              <a:rPr lang="en-US" sz="2400" dirty="0" smtClean="0"/>
              <a:t>	</a:t>
            </a:r>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572000"/>
            <a:ext cx="404503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524000" y="221455"/>
            <a:ext cx="6648237" cy="1233489"/>
            <a:chOff x="1524000" y="221455"/>
            <a:chExt cx="6648237" cy="1233489"/>
          </a:xfrm>
        </p:grpSpPr>
        <p:pic>
          <p:nvPicPr>
            <p:cNvPr id="1126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21456"/>
              <a:ext cx="1071562"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5561" y="221456"/>
              <a:ext cx="1708234"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5131" t="14188" r="7570" b="8980"/>
            <a:stretch/>
          </p:blipFill>
          <p:spPr bwMode="auto">
            <a:xfrm>
              <a:off x="4303795" y="221455"/>
              <a:ext cx="1977729" cy="123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b="6153"/>
            <a:stretch/>
          </p:blipFill>
          <p:spPr bwMode="auto">
            <a:xfrm>
              <a:off x="6281524" y="221456"/>
              <a:ext cx="1890713"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27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0200" y="4572000"/>
            <a:ext cx="1230566" cy="120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4572000"/>
            <a:ext cx="904761" cy="120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503" y="4572000"/>
            <a:ext cx="1151297" cy="120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640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736.JPG"/>
          <p:cNvPicPr>
            <a:picLocks noGrp="1" noChangeAspect="1"/>
          </p:cNvPicPr>
          <p:nvPr>
            <p:ph idx="1"/>
          </p:nvPr>
        </p:nvPicPr>
        <p:blipFill>
          <a:blip r:embed="rId3" cstate="print"/>
          <a:stretch>
            <a:fillRect/>
          </a:stretch>
        </p:blipFill>
        <p:spPr>
          <a:xfrm>
            <a:off x="0" y="0"/>
            <a:ext cx="9144000" cy="6858000"/>
          </a:xfrm>
        </p:spPr>
      </p:pic>
      <p:sp>
        <p:nvSpPr>
          <p:cNvPr id="5" name="TextBox 4"/>
          <p:cNvSpPr txBox="1"/>
          <p:nvPr/>
        </p:nvSpPr>
        <p:spPr>
          <a:xfrm>
            <a:off x="3505200" y="381000"/>
            <a:ext cx="4953000" cy="1107996"/>
          </a:xfrm>
          <a:prstGeom prst="rect">
            <a:avLst/>
          </a:prstGeom>
          <a:noFill/>
        </p:spPr>
        <p:txBody>
          <a:bodyPr wrap="square" rtlCol="0">
            <a:spAutoFit/>
          </a:bodyPr>
          <a:lstStyle/>
          <a:p>
            <a:r>
              <a:rPr lang="en-US" sz="6600" dirty="0" smtClean="0"/>
              <a:t>Questions?</a:t>
            </a:r>
            <a:endParaRPr lang="en-US" sz="6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ChangeArrowheads="1"/>
          </p:cNvSpPr>
          <p:nvPr/>
        </p:nvSpPr>
        <p:spPr bwMode="auto">
          <a:xfrm>
            <a:off x="1143000" y="1230868"/>
            <a:ext cx="5638800" cy="4953000"/>
          </a:xfrm>
          <a:prstGeom prst="triangle">
            <a:avLst>
              <a:gd name="adj" fmla="val 50000"/>
            </a:avLst>
          </a:prstGeom>
          <a:noFill/>
          <a:ln w="38100">
            <a:solidFill>
              <a:schemeClr val="tx1"/>
            </a:solidFill>
            <a:miter lim="800000"/>
            <a:headEnd/>
            <a:tailEnd/>
          </a:ln>
        </p:spPr>
        <p:txBody>
          <a:bodyPr wrap="none" anchor="ctr"/>
          <a:lstStyle/>
          <a:p>
            <a:pPr algn="ctr" eaLnBrk="0" hangingPunct="0"/>
            <a:endParaRPr lang="en-US"/>
          </a:p>
        </p:txBody>
      </p:sp>
      <p:sp>
        <p:nvSpPr>
          <p:cNvPr id="27651" name="Line 3"/>
          <p:cNvSpPr>
            <a:spLocks noChangeShapeType="1"/>
          </p:cNvSpPr>
          <p:nvPr/>
        </p:nvSpPr>
        <p:spPr bwMode="auto">
          <a:xfrm>
            <a:off x="2895600" y="3135868"/>
            <a:ext cx="2133600" cy="0"/>
          </a:xfrm>
          <a:prstGeom prst="line">
            <a:avLst/>
          </a:prstGeom>
          <a:noFill/>
          <a:ln w="25400">
            <a:solidFill>
              <a:schemeClr val="tx1"/>
            </a:solidFill>
            <a:round/>
            <a:headEnd/>
            <a:tailEnd/>
          </a:ln>
        </p:spPr>
        <p:txBody>
          <a:bodyPr/>
          <a:lstStyle/>
          <a:p>
            <a:endParaRPr lang="en-US"/>
          </a:p>
        </p:txBody>
      </p:sp>
      <p:sp>
        <p:nvSpPr>
          <p:cNvPr id="27652" name="Text Box 4"/>
          <p:cNvSpPr txBox="1">
            <a:spLocks noChangeArrowheads="1"/>
          </p:cNvSpPr>
          <p:nvPr/>
        </p:nvSpPr>
        <p:spPr bwMode="auto">
          <a:xfrm>
            <a:off x="3352800" y="2373868"/>
            <a:ext cx="1306513" cy="701675"/>
          </a:xfrm>
          <a:prstGeom prst="rect">
            <a:avLst/>
          </a:prstGeom>
          <a:noFill/>
          <a:ln w="9525">
            <a:noFill/>
            <a:miter lim="800000"/>
            <a:headEnd/>
            <a:tailEnd/>
          </a:ln>
        </p:spPr>
        <p:txBody>
          <a:bodyPr wrap="none">
            <a:spAutoFit/>
          </a:bodyPr>
          <a:lstStyle/>
          <a:p>
            <a:pPr algn="ctr"/>
            <a:r>
              <a:rPr lang="en-US" sz="2000" i="1">
                <a:solidFill>
                  <a:srgbClr val="CC0000"/>
                </a:solidFill>
                <a:latin typeface="Comic Sans MS" pitchFamily="66" charset="0"/>
                <a:cs typeface="Arial" pitchFamily="34" charset="0"/>
              </a:rPr>
              <a:t>Intensive</a:t>
            </a:r>
          </a:p>
          <a:p>
            <a:pPr algn="ctr"/>
            <a:r>
              <a:rPr lang="en-US" sz="2000" i="1">
                <a:solidFill>
                  <a:srgbClr val="CC0000"/>
                </a:solidFill>
                <a:latin typeface="Comic Sans MS" pitchFamily="66" charset="0"/>
                <a:cs typeface="Arial" pitchFamily="34" charset="0"/>
              </a:rPr>
              <a:t>Sites</a:t>
            </a:r>
          </a:p>
        </p:txBody>
      </p:sp>
      <p:sp>
        <p:nvSpPr>
          <p:cNvPr id="27653" name="Line 5"/>
          <p:cNvSpPr>
            <a:spLocks noChangeShapeType="1"/>
          </p:cNvSpPr>
          <p:nvPr/>
        </p:nvSpPr>
        <p:spPr bwMode="auto">
          <a:xfrm>
            <a:off x="1676400" y="5269468"/>
            <a:ext cx="4572000" cy="0"/>
          </a:xfrm>
          <a:prstGeom prst="line">
            <a:avLst/>
          </a:prstGeom>
          <a:noFill/>
          <a:ln w="25400">
            <a:solidFill>
              <a:schemeClr val="tx1"/>
            </a:solidFill>
            <a:round/>
            <a:headEnd/>
            <a:tailEnd/>
          </a:ln>
        </p:spPr>
        <p:txBody>
          <a:bodyPr/>
          <a:lstStyle/>
          <a:p>
            <a:endParaRPr lang="en-US"/>
          </a:p>
        </p:txBody>
      </p:sp>
      <p:sp>
        <p:nvSpPr>
          <p:cNvPr id="27654" name="Text Box 6"/>
          <p:cNvSpPr txBox="1">
            <a:spLocks noChangeArrowheads="1"/>
          </p:cNvSpPr>
          <p:nvPr/>
        </p:nvSpPr>
        <p:spPr bwMode="auto">
          <a:xfrm>
            <a:off x="2936875" y="3288268"/>
            <a:ext cx="2292350" cy="641350"/>
          </a:xfrm>
          <a:prstGeom prst="rect">
            <a:avLst/>
          </a:prstGeom>
          <a:noFill/>
          <a:ln w="9525">
            <a:noFill/>
            <a:miter lim="800000"/>
            <a:headEnd/>
            <a:tailEnd/>
          </a:ln>
        </p:spPr>
        <p:txBody>
          <a:bodyPr wrap="none">
            <a:spAutoFit/>
          </a:bodyPr>
          <a:lstStyle/>
          <a:p>
            <a:pPr algn="ctr"/>
            <a:r>
              <a:rPr lang="en-US" sz="1800" i="1">
                <a:solidFill>
                  <a:srgbClr val="003399"/>
                </a:solidFill>
                <a:latin typeface="Comic Sans MS" pitchFamily="66" charset="0"/>
                <a:cs typeface="Arial" pitchFamily="34" charset="0"/>
              </a:rPr>
              <a:t>Spatially Extensive </a:t>
            </a:r>
          </a:p>
          <a:p>
            <a:pPr algn="ctr"/>
            <a:r>
              <a:rPr lang="en-US" sz="1800" i="1">
                <a:solidFill>
                  <a:srgbClr val="003399"/>
                </a:solidFill>
                <a:latin typeface="Comic Sans MS" pitchFamily="66" charset="0"/>
                <a:cs typeface="Arial" pitchFamily="34" charset="0"/>
              </a:rPr>
              <a:t>Science Networks</a:t>
            </a:r>
          </a:p>
        </p:txBody>
      </p:sp>
      <p:sp>
        <p:nvSpPr>
          <p:cNvPr id="27655" name="Text Box 7"/>
          <p:cNvSpPr txBox="1">
            <a:spLocks noChangeArrowheads="1"/>
          </p:cNvSpPr>
          <p:nvPr/>
        </p:nvSpPr>
        <p:spPr bwMode="auto">
          <a:xfrm>
            <a:off x="2209800" y="5421868"/>
            <a:ext cx="3708400" cy="701675"/>
          </a:xfrm>
          <a:prstGeom prst="rect">
            <a:avLst/>
          </a:prstGeom>
          <a:noFill/>
          <a:ln w="9525">
            <a:noFill/>
            <a:miter lim="800000"/>
            <a:headEnd/>
            <a:tailEnd/>
          </a:ln>
        </p:spPr>
        <p:txBody>
          <a:bodyPr>
            <a:spAutoFit/>
          </a:bodyPr>
          <a:lstStyle/>
          <a:p>
            <a:pPr algn="ctr"/>
            <a:r>
              <a:rPr lang="en-US" sz="2000" i="1">
                <a:solidFill>
                  <a:srgbClr val="009900"/>
                </a:solidFill>
                <a:latin typeface="Comic Sans MS" pitchFamily="66" charset="0"/>
                <a:cs typeface="Arial" pitchFamily="34" charset="0"/>
              </a:rPr>
              <a:t>Remote Sensing and</a:t>
            </a:r>
          </a:p>
          <a:p>
            <a:pPr algn="ctr"/>
            <a:r>
              <a:rPr lang="en-US" sz="2000" i="1">
                <a:solidFill>
                  <a:srgbClr val="009900"/>
                </a:solidFill>
                <a:latin typeface="Comic Sans MS" pitchFamily="66" charset="0"/>
                <a:cs typeface="Arial" pitchFamily="34" charset="0"/>
              </a:rPr>
              <a:t>Synoptic (wall-to-wall) Data</a:t>
            </a:r>
          </a:p>
        </p:txBody>
      </p:sp>
      <p:sp>
        <p:nvSpPr>
          <p:cNvPr id="27656" name="Line 8"/>
          <p:cNvSpPr>
            <a:spLocks noChangeShapeType="1"/>
          </p:cNvSpPr>
          <p:nvPr/>
        </p:nvSpPr>
        <p:spPr bwMode="auto">
          <a:xfrm flipV="1">
            <a:off x="762000" y="1230868"/>
            <a:ext cx="0" cy="5029200"/>
          </a:xfrm>
          <a:prstGeom prst="line">
            <a:avLst/>
          </a:prstGeom>
          <a:noFill/>
          <a:ln w="25400">
            <a:solidFill>
              <a:schemeClr val="tx1"/>
            </a:solidFill>
            <a:round/>
            <a:headEnd/>
            <a:tailEnd type="stealth" w="lg" len="lg"/>
          </a:ln>
        </p:spPr>
        <p:txBody>
          <a:bodyPr/>
          <a:lstStyle/>
          <a:p>
            <a:endParaRPr lang="en-US"/>
          </a:p>
        </p:txBody>
      </p:sp>
      <p:sp>
        <p:nvSpPr>
          <p:cNvPr id="27657" name="Text Box 9"/>
          <p:cNvSpPr txBox="1">
            <a:spLocks noChangeArrowheads="1"/>
          </p:cNvSpPr>
          <p:nvPr/>
        </p:nvSpPr>
        <p:spPr bwMode="auto">
          <a:xfrm rot="-5400000">
            <a:off x="-1752600" y="3593068"/>
            <a:ext cx="4572000" cy="457200"/>
          </a:xfrm>
          <a:prstGeom prst="rect">
            <a:avLst/>
          </a:prstGeom>
          <a:noFill/>
          <a:ln w="9525">
            <a:noFill/>
            <a:miter lim="800000"/>
            <a:headEnd/>
            <a:tailEnd/>
          </a:ln>
        </p:spPr>
        <p:txBody>
          <a:bodyPr>
            <a:spAutoFit/>
          </a:bodyPr>
          <a:lstStyle/>
          <a:p>
            <a:r>
              <a:rPr lang="en-US" sz="2400">
                <a:latin typeface="Comic Sans MS" pitchFamily="66" charset="0"/>
                <a:cs typeface="Arial" pitchFamily="34" charset="0"/>
              </a:rPr>
              <a:t>Decreasing Spatial Coverage</a:t>
            </a:r>
          </a:p>
        </p:txBody>
      </p:sp>
      <p:sp>
        <p:nvSpPr>
          <p:cNvPr id="27658" name="Line 10"/>
          <p:cNvSpPr>
            <a:spLocks noChangeShapeType="1"/>
          </p:cNvSpPr>
          <p:nvPr/>
        </p:nvSpPr>
        <p:spPr bwMode="auto">
          <a:xfrm flipV="1">
            <a:off x="7924800" y="1459468"/>
            <a:ext cx="0" cy="5029200"/>
          </a:xfrm>
          <a:prstGeom prst="line">
            <a:avLst/>
          </a:prstGeom>
          <a:noFill/>
          <a:ln w="25400">
            <a:solidFill>
              <a:schemeClr val="tx1"/>
            </a:solidFill>
            <a:round/>
            <a:headEnd/>
            <a:tailEnd type="stealth" w="lg" len="lg"/>
          </a:ln>
        </p:spPr>
        <p:txBody>
          <a:bodyPr/>
          <a:lstStyle/>
          <a:p>
            <a:endParaRPr lang="en-US"/>
          </a:p>
        </p:txBody>
      </p:sp>
      <p:sp>
        <p:nvSpPr>
          <p:cNvPr id="27659" name="Text Box 11"/>
          <p:cNvSpPr txBox="1">
            <a:spLocks noChangeArrowheads="1"/>
          </p:cNvSpPr>
          <p:nvPr/>
        </p:nvSpPr>
        <p:spPr bwMode="auto">
          <a:xfrm rot="-5400000">
            <a:off x="6002338" y="3420030"/>
            <a:ext cx="4953000" cy="1025525"/>
          </a:xfrm>
          <a:prstGeom prst="rect">
            <a:avLst/>
          </a:prstGeom>
          <a:noFill/>
          <a:ln w="9525">
            <a:noFill/>
            <a:miter lim="800000"/>
            <a:headEnd/>
            <a:tailEnd/>
          </a:ln>
        </p:spPr>
        <p:txBody>
          <a:bodyPr>
            <a:spAutoFit/>
          </a:bodyPr>
          <a:lstStyle/>
          <a:p>
            <a:pPr>
              <a:lnSpc>
                <a:spcPct val="85000"/>
              </a:lnSpc>
            </a:pPr>
            <a:r>
              <a:rPr lang="en-US" sz="2400">
                <a:latin typeface="Comic Sans MS" pitchFamily="66" charset="0"/>
                <a:cs typeface="Arial" pitchFamily="34" charset="0"/>
              </a:rPr>
              <a:t>Increasing Process Knowledge Data Quality</a:t>
            </a:r>
          </a:p>
          <a:p>
            <a:pPr>
              <a:lnSpc>
                <a:spcPct val="85000"/>
              </a:lnSpc>
            </a:pPr>
            <a:r>
              <a:rPr lang="en-US" sz="2400">
                <a:latin typeface="Comic Sans MS" pitchFamily="66" charset="0"/>
                <a:cs typeface="Arial" pitchFamily="34" charset="0"/>
              </a:rPr>
              <a:t># of Measurements</a:t>
            </a:r>
          </a:p>
        </p:txBody>
      </p:sp>
      <p:sp>
        <p:nvSpPr>
          <p:cNvPr id="27660" name="Text Box 12"/>
          <p:cNvSpPr txBox="1">
            <a:spLocks noChangeArrowheads="1"/>
          </p:cNvSpPr>
          <p:nvPr/>
        </p:nvSpPr>
        <p:spPr bwMode="auto">
          <a:xfrm>
            <a:off x="457199" y="76200"/>
            <a:ext cx="8021639" cy="1077218"/>
          </a:xfrm>
          <a:prstGeom prst="rect">
            <a:avLst/>
          </a:prstGeom>
          <a:noFill/>
          <a:ln w="9525">
            <a:noFill/>
            <a:miter lim="800000"/>
            <a:headEnd/>
            <a:tailEnd/>
          </a:ln>
        </p:spPr>
        <p:txBody>
          <a:bodyPr wrap="square">
            <a:spAutoFit/>
          </a:bodyPr>
          <a:lstStyle/>
          <a:p>
            <a:r>
              <a:rPr lang="en-US" sz="3200" dirty="0" smtClean="0">
                <a:latin typeface="+mj-lt"/>
                <a:cs typeface="Arial" pitchFamily="34" charset="0"/>
              </a:rPr>
              <a:t>Really a combination of field and satellite observations are best</a:t>
            </a:r>
            <a:endParaRPr lang="en-US" sz="3200" dirty="0">
              <a:latin typeface="+mj-lt"/>
              <a:cs typeface="Arial" pitchFamily="34" charset="0"/>
            </a:endParaRPr>
          </a:p>
        </p:txBody>
      </p:sp>
      <p:sp>
        <p:nvSpPr>
          <p:cNvPr id="27661" name="Text Box 13"/>
          <p:cNvSpPr txBox="1">
            <a:spLocks noChangeArrowheads="1"/>
          </p:cNvSpPr>
          <p:nvPr/>
        </p:nvSpPr>
        <p:spPr bwMode="auto">
          <a:xfrm>
            <a:off x="2257425" y="4399518"/>
            <a:ext cx="3657600" cy="641350"/>
          </a:xfrm>
          <a:prstGeom prst="rect">
            <a:avLst/>
          </a:prstGeom>
          <a:noFill/>
          <a:ln w="9525">
            <a:noFill/>
            <a:miter lim="800000"/>
            <a:headEnd/>
            <a:tailEnd/>
          </a:ln>
        </p:spPr>
        <p:txBody>
          <a:bodyPr wrap="none">
            <a:spAutoFit/>
          </a:bodyPr>
          <a:lstStyle/>
          <a:p>
            <a:pPr algn="ctr"/>
            <a:r>
              <a:rPr lang="en-US" sz="1800" i="1">
                <a:solidFill>
                  <a:srgbClr val="CC0099"/>
                </a:solidFill>
                <a:latin typeface="Comic Sans MS" pitchFamily="66" charset="0"/>
                <a:cs typeface="Arial" pitchFamily="34" charset="0"/>
              </a:rPr>
              <a:t>Spatially Extensive </a:t>
            </a:r>
          </a:p>
          <a:p>
            <a:pPr algn="ctr"/>
            <a:r>
              <a:rPr lang="en-US" sz="1800" i="1">
                <a:solidFill>
                  <a:srgbClr val="CC0099"/>
                </a:solidFill>
                <a:latin typeface="Comic Sans MS" pitchFamily="66" charset="0"/>
                <a:cs typeface="Arial" pitchFamily="34" charset="0"/>
              </a:rPr>
              <a:t>Volunteer &amp; Education Networks</a:t>
            </a:r>
          </a:p>
        </p:txBody>
      </p:sp>
      <p:sp>
        <p:nvSpPr>
          <p:cNvPr id="27662" name="Line 14"/>
          <p:cNvSpPr>
            <a:spLocks noChangeShapeType="1"/>
          </p:cNvSpPr>
          <p:nvPr/>
        </p:nvSpPr>
        <p:spPr bwMode="auto">
          <a:xfrm>
            <a:off x="2362200" y="4126468"/>
            <a:ext cx="3276600" cy="0"/>
          </a:xfrm>
          <a:prstGeom prst="line">
            <a:avLst/>
          </a:prstGeom>
          <a:noFill/>
          <a:ln w="25400">
            <a:solidFill>
              <a:schemeClr val="tx1"/>
            </a:solidFill>
            <a:round/>
            <a:headEnd/>
            <a:tailEnd/>
          </a:ln>
        </p:spPr>
        <p:txBody>
          <a:bodyPr/>
          <a:lstStyle/>
          <a:p>
            <a:endParaRPr lang="en-US"/>
          </a:p>
        </p:txBody>
      </p:sp>
      <p:sp>
        <p:nvSpPr>
          <p:cNvPr id="27663" name="Text Box 15"/>
          <p:cNvSpPr txBox="1">
            <a:spLocks noChangeArrowheads="1"/>
          </p:cNvSpPr>
          <p:nvPr/>
        </p:nvSpPr>
        <p:spPr bwMode="auto">
          <a:xfrm>
            <a:off x="5029200" y="2526268"/>
            <a:ext cx="1481138" cy="350838"/>
          </a:xfrm>
          <a:prstGeom prst="rect">
            <a:avLst/>
          </a:prstGeom>
          <a:noFill/>
          <a:ln w="9525">
            <a:noFill/>
            <a:miter lim="800000"/>
            <a:headEnd/>
            <a:tailEnd/>
          </a:ln>
        </p:spPr>
        <p:txBody>
          <a:bodyPr wrap="none">
            <a:spAutoFit/>
          </a:bodyPr>
          <a:lstStyle/>
          <a:p>
            <a:pPr>
              <a:lnSpc>
                <a:spcPct val="85000"/>
              </a:lnSpc>
            </a:pPr>
            <a:r>
              <a:rPr lang="en-US" sz="2000">
                <a:solidFill>
                  <a:srgbClr val="CC0000"/>
                </a:solidFill>
                <a:latin typeface="Comic Sans MS" pitchFamily="66" charset="0"/>
                <a:cs typeface="Arial" pitchFamily="34" charset="0"/>
              </a:rPr>
              <a:t>AmeriFlux </a:t>
            </a:r>
          </a:p>
        </p:txBody>
      </p:sp>
      <p:sp>
        <p:nvSpPr>
          <p:cNvPr id="27664" name="Text Box 16"/>
          <p:cNvSpPr txBox="1">
            <a:spLocks noChangeArrowheads="1"/>
          </p:cNvSpPr>
          <p:nvPr/>
        </p:nvSpPr>
        <p:spPr bwMode="auto">
          <a:xfrm>
            <a:off x="5105400" y="3059668"/>
            <a:ext cx="2859088" cy="868363"/>
          </a:xfrm>
          <a:prstGeom prst="rect">
            <a:avLst/>
          </a:prstGeom>
          <a:noFill/>
          <a:ln w="9525">
            <a:noFill/>
            <a:miter lim="800000"/>
            <a:headEnd/>
            <a:tailEnd/>
          </a:ln>
        </p:spPr>
        <p:txBody>
          <a:bodyPr wrap="none">
            <a:spAutoFit/>
          </a:bodyPr>
          <a:lstStyle/>
          <a:p>
            <a:pPr>
              <a:lnSpc>
                <a:spcPct val="85000"/>
              </a:lnSpc>
            </a:pPr>
            <a:r>
              <a:rPr lang="en-US" sz="2000">
                <a:solidFill>
                  <a:srgbClr val="003399"/>
                </a:solidFill>
                <a:latin typeface="Comic Sans MS" pitchFamily="66" charset="0"/>
                <a:cs typeface="Arial" pitchFamily="34" charset="0"/>
              </a:rPr>
              <a:t>NWS Coop</a:t>
            </a:r>
          </a:p>
          <a:p>
            <a:pPr>
              <a:lnSpc>
                <a:spcPct val="85000"/>
              </a:lnSpc>
            </a:pPr>
            <a:r>
              <a:rPr lang="en-US" sz="2000">
                <a:solidFill>
                  <a:srgbClr val="003399"/>
                </a:solidFill>
                <a:latin typeface="Comic Sans MS" pitchFamily="66" charset="0"/>
                <a:cs typeface="Arial" pitchFamily="34" charset="0"/>
              </a:rPr>
              <a:t>  NPS Inv. &amp; Mon.</a:t>
            </a:r>
          </a:p>
          <a:p>
            <a:pPr>
              <a:lnSpc>
                <a:spcPct val="85000"/>
              </a:lnSpc>
            </a:pPr>
            <a:r>
              <a:rPr lang="en-US" sz="2000">
                <a:solidFill>
                  <a:srgbClr val="003399"/>
                </a:solidFill>
                <a:latin typeface="Comic Sans MS" pitchFamily="66" charset="0"/>
                <a:cs typeface="Arial" pitchFamily="34" charset="0"/>
              </a:rPr>
              <a:t>     State Ag. Exp. Sta.</a:t>
            </a:r>
          </a:p>
        </p:txBody>
      </p:sp>
      <p:sp>
        <p:nvSpPr>
          <p:cNvPr id="27665" name="Text Box 17"/>
          <p:cNvSpPr txBox="1">
            <a:spLocks noChangeArrowheads="1"/>
          </p:cNvSpPr>
          <p:nvPr/>
        </p:nvSpPr>
        <p:spPr bwMode="auto">
          <a:xfrm>
            <a:off x="5867400" y="4202668"/>
            <a:ext cx="1776413" cy="868363"/>
          </a:xfrm>
          <a:prstGeom prst="rect">
            <a:avLst/>
          </a:prstGeom>
          <a:noFill/>
          <a:ln w="9525">
            <a:noFill/>
            <a:miter lim="800000"/>
            <a:headEnd/>
            <a:tailEnd/>
          </a:ln>
        </p:spPr>
        <p:txBody>
          <a:bodyPr wrap="none">
            <a:spAutoFit/>
          </a:bodyPr>
          <a:lstStyle/>
          <a:p>
            <a:pPr>
              <a:lnSpc>
                <a:spcPct val="85000"/>
              </a:lnSpc>
            </a:pPr>
            <a:r>
              <a:rPr lang="en-US" sz="2000">
                <a:solidFill>
                  <a:srgbClr val="CC0099"/>
                </a:solidFill>
                <a:latin typeface="Comic Sans MS" pitchFamily="66" charset="0"/>
                <a:cs typeface="Arial" pitchFamily="34" charset="0"/>
              </a:rPr>
              <a:t>Nature</a:t>
            </a:r>
          </a:p>
          <a:p>
            <a:pPr>
              <a:lnSpc>
                <a:spcPct val="85000"/>
              </a:lnSpc>
            </a:pPr>
            <a:r>
              <a:rPr lang="en-US" sz="2000">
                <a:solidFill>
                  <a:srgbClr val="CC0099"/>
                </a:solidFill>
                <a:latin typeface="Comic Sans MS" pitchFamily="66" charset="0"/>
                <a:cs typeface="Arial" pitchFamily="34" charset="0"/>
              </a:rPr>
              <a:t>   Preserves,</a:t>
            </a:r>
          </a:p>
          <a:p>
            <a:pPr>
              <a:lnSpc>
                <a:spcPct val="85000"/>
              </a:lnSpc>
            </a:pPr>
            <a:r>
              <a:rPr lang="en-US" sz="2000">
                <a:solidFill>
                  <a:srgbClr val="CC0099"/>
                </a:solidFill>
                <a:latin typeface="Comic Sans MS" pitchFamily="66" charset="0"/>
                <a:cs typeface="Arial" pitchFamily="34" charset="0"/>
              </a:rPr>
              <a:t>      Campuses</a:t>
            </a:r>
          </a:p>
        </p:txBody>
      </p:sp>
      <p:sp>
        <p:nvSpPr>
          <p:cNvPr id="27666" name="Text Box 18"/>
          <p:cNvSpPr txBox="1">
            <a:spLocks noChangeArrowheads="1"/>
          </p:cNvSpPr>
          <p:nvPr/>
        </p:nvSpPr>
        <p:spPr bwMode="auto">
          <a:xfrm>
            <a:off x="6405563" y="5323443"/>
            <a:ext cx="1343025" cy="868363"/>
          </a:xfrm>
          <a:prstGeom prst="rect">
            <a:avLst/>
          </a:prstGeom>
          <a:noFill/>
          <a:ln w="9525">
            <a:noFill/>
            <a:miter lim="800000"/>
            <a:headEnd/>
            <a:tailEnd/>
          </a:ln>
        </p:spPr>
        <p:txBody>
          <a:bodyPr wrap="none">
            <a:spAutoFit/>
          </a:bodyPr>
          <a:lstStyle/>
          <a:p>
            <a:pPr>
              <a:lnSpc>
                <a:spcPct val="85000"/>
              </a:lnSpc>
            </a:pPr>
            <a:r>
              <a:rPr lang="en-US" sz="2000">
                <a:solidFill>
                  <a:srgbClr val="009900"/>
                </a:solidFill>
                <a:latin typeface="Comic Sans MS" pitchFamily="66" charset="0"/>
                <a:cs typeface="Arial" pitchFamily="34" charset="0"/>
              </a:rPr>
              <a:t>NASA</a:t>
            </a:r>
          </a:p>
          <a:p>
            <a:pPr>
              <a:lnSpc>
                <a:spcPct val="85000"/>
              </a:lnSpc>
            </a:pPr>
            <a:r>
              <a:rPr lang="en-US" sz="2000">
                <a:solidFill>
                  <a:srgbClr val="009900"/>
                </a:solidFill>
                <a:latin typeface="Comic Sans MS" pitchFamily="66" charset="0"/>
                <a:cs typeface="Arial" pitchFamily="34" charset="0"/>
              </a:rPr>
              <a:t>  USGS</a:t>
            </a:r>
          </a:p>
          <a:p>
            <a:pPr>
              <a:lnSpc>
                <a:spcPct val="85000"/>
              </a:lnSpc>
            </a:pPr>
            <a:r>
              <a:rPr lang="en-US" sz="2000">
                <a:solidFill>
                  <a:srgbClr val="009900"/>
                </a:solidFill>
                <a:latin typeface="Comic Sans MS" pitchFamily="66" charset="0"/>
                <a:cs typeface="Arial" pitchFamily="34" charset="0"/>
              </a:rPr>
              <a:t>     NOAA</a:t>
            </a:r>
          </a:p>
        </p:txBody>
      </p:sp>
      <p:sp>
        <p:nvSpPr>
          <p:cNvPr id="196627" name="Text Box 19"/>
          <p:cNvSpPr txBox="1">
            <a:spLocks noChangeArrowheads="1"/>
          </p:cNvSpPr>
          <p:nvPr/>
        </p:nvSpPr>
        <p:spPr bwMode="auto">
          <a:xfrm>
            <a:off x="1905000" y="2373868"/>
            <a:ext cx="1273175" cy="396875"/>
          </a:xfrm>
          <a:prstGeom prst="rect">
            <a:avLst/>
          </a:prstGeom>
          <a:noFill/>
          <a:ln w="12700">
            <a:noFill/>
            <a:miter lim="800000"/>
            <a:headEnd/>
            <a:tailEnd/>
          </a:ln>
          <a:effectLst/>
        </p:spPr>
        <p:txBody>
          <a:bodyPr>
            <a:spAutoFit/>
          </a:bodyPr>
          <a:lstStyle/>
          <a:p>
            <a:pPr algn="ctr" eaLnBrk="0" hangingPunct="0">
              <a:spcBef>
                <a:spcPct val="50000"/>
              </a:spcBef>
              <a:defRPr/>
            </a:pPr>
            <a:r>
              <a:rPr lang="en-US" sz="2000">
                <a:solidFill>
                  <a:srgbClr val="CC0000"/>
                </a:solidFill>
                <a:effectLst>
                  <a:outerShdw blurRad="38100" dist="38100" dir="2700000" algn="tl">
                    <a:srgbClr val="000000"/>
                  </a:outerShdw>
                </a:effectLst>
                <a:latin typeface="Arial" charset="0"/>
              </a:rPr>
              <a:t>Tier 1</a:t>
            </a:r>
          </a:p>
        </p:txBody>
      </p:sp>
      <p:sp>
        <p:nvSpPr>
          <p:cNvPr id="196628" name="Text Box 20"/>
          <p:cNvSpPr txBox="1">
            <a:spLocks noChangeArrowheads="1"/>
          </p:cNvSpPr>
          <p:nvPr/>
        </p:nvSpPr>
        <p:spPr bwMode="auto">
          <a:xfrm>
            <a:off x="1524000" y="3288268"/>
            <a:ext cx="1219200" cy="396875"/>
          </a:xfrm>
          <a:prstGeom prst="rect">
            <a:avLst/>
          </a:prstGeom>
          <a:noFill/>
          <a:ln w="12700">
            <a:noFill/>
            <a:miter lim="800000"/>
            <a:headEnd/>
            <a:tailEnd/>
          </a:ln>
          <a:effectLst/>
        </p:spPr>
        <p:txBody>
          <a:bodyPr>
            <a:spAutoFit/>
          </a:bodyPr>
          <a:lstStyle/>
          <a:p>
            <a:pPr algn="ctr" eaLnBrk="0" hangingPunct="0">
              <a:spcBef>
                <a:spcPct val="50000"/>
              </a:spcBef>
              <a:defRPr/>
            </a:pPr>
            <a:r>
              <a:rPr lang="en-US" sz="2000">
                <a:solidFill>
                  <a:srgbClr val="CC0000"/>
                </a:solidFill>
                <a:effectLst>
                  <a:outerShdw blurRad="38100" dist="38100" dir="2700000" algn="tl">
                    <a:srgbClr val="000000"/>
                  </a:outerShdw>
                </a:effectLst>
                <a:latin typeface="Arial" charset="0"/>
              </a:rPr>
              <a:t>Tier 2</a:t>
            </a:r>
          </a:p>
        </p:txBody>
      </p:sp>
      <p:sp>
        <p:nvSpPr>
          <p:cNvPr id="196629" name="Text Box 21"/>
          <p:cNvSpPr txBox="1">
            <a:spLocks noChangeArrowheads="1"/>
          </p:cNvSpPr>
          <p:nvPr/>
        </p:nvSpPr>
        <p:spPr bwMode="auto">
          <a:xfrm>
            <a:off x="1066800" y="4278868"/>
            <a:ext cx="990600" cy="396875"/>
          </a:xfrm>
          <a:prstGeom prst="rect">
            <a:avLst/>
          </a:prstGeom>
          <a:noFill/>
          <a:ln w="12700">
            <a:noFill/>
            <a:miter lim="800000"/>
            <a:headEnd/>
            <a:tailEnd/>
          </a:ln>
          <a:effectLst/>
        </p:spPr>
        <p:txBody>
          <a:bodyPr>
            <a:spAutoFit/>
          </a:bodyPr>
          <a:lstStyle/>
          <a:p>
            <a:pPr algn="ctr" eaLnBrk="0" hangingPunct="0">
              <a:spcBef>
                <a:spcPct val="50000"/>
              </a:spcBef>
              <a:defRPr/>
            </a:pPr>
            <a:r>
              <a:rPr lang="en-US" sz="2000">
                <a:solidFill>
                  <a:srgbClr val="CC0000"/>
                </a:solidFill>
                <a:effectLst>
                  <a:outerShdw blurRad="38100" dist="38100" dir="2700000" algn="tl">
                    <a:srgbClr val="000000"/>
                  </a:outerShdw>
                </a:effectLst>
                <a:latin typeface="Arial" charset="0"/>
              </a:rPr>
              <a:t>Tier 3</a:t>
            </a:r>
          </a:p>
        </p:txBody>
      </p:sp>
      <p:sp>
        <p:nvSpPr>
          <p:cNvPr id="196630" name="Text Box 22"/>
          <p:cNvSpPr txBox="1">
            <a:spLocks noChangeArrowheads="1"/>
          </p:cNvSpPr>
          <p:nvPr/>
        </p:nvSpPr>
        <p:spPr bwMode="auto">
          <a:xfrm>
            <a:off x="533400" y="5193268"/>
            <a:ext cx="1219200" cy="396875"/>
          </a:xfrm>
          <a:prstGeom prst="rect">
            <a:avLst/>
          </a:prstGeom>
          <a:noFill/>
          <a:ln w="12700">
            <a:noFill/>
            <a:miter lim="800000"/>
            <a:headEnd/>
            <a:tailEnd/>
          </a:ln>
          <a:effectLst/>
        </p:spPr>
        <p:txBody>
          <a:bodyPr>
            <a:spAutoFit/>
          </a:bodyPr>
          <a:lstStyle/>
          <a:p>
            <a:pPr algn="ctr" eaLnBrk="0" hangingPunct="0">
              <a:spcBef>
                <a:spcPct val="50000"/>
              </a:spcBef>
              <a:defRPr/>
            </a:pPr>
            <a:r>
              <a:rPr lang="en-US" sz="2000">
                <a:solidFill>
                  <a:srgbClr val="CC0000"/>
                </a:solidFill>
                <a:effectLst>
                  <a:outerShdw blurRad="38100" dist="38100" dir="2700000" algn="tl">
                    <a:srgbClr val="000000"/>
                  </a:outerShdw>
                </a:effectLst>
                <a:latin typeface="Arial" charset="0"/>
              </a:rPr>
              <a:t>Tier 4</a:t>
            </a:r>
          </a:p>
        </p:txBody>
      </p:sp>
      <p:sp>
        <p:nvSpPr>
          <p:cNvPr id="23" name="Rectangle 22"/>
          <p:cNvSpPr/>
          <p:nvPr/>
        </p:nvSpPr>
        <p:spPr>
          <a:xfrm>
            <a:off x="5257800" y="6488668"/>
            <a:ext cx="3727046" cy="369332"/>
          </a:xfrm>
          <a:prstGeom prst="rect">
            <a:avLst/>
          </a:prstGeom>
        </p:spPr>
        <p:txBody>
          <a:bodyPr wrap="none">
            <a:spAutoFit/>
          </a:bodyPr>
          <a:lstStyle/>
          <a:p>
            <a:r>
              <a:rPr lang="en-US" i="1" dirty="0" smtClean="0">
                <a:solidFill>
                  <a:srgbClr val="B2B2B2"/>
                </a:solidFill>
              </a:rPr>
              <a:t>George R. Kish  U.S. Geological Survey</a:t>
            </a:r>
            <a:endParaRPr lang="en-US" i="1" dirty="0">
              <a:solidFill>
                <a:srgbClr val="B2B2B2"/>
              </a:solidFill>
            </a:endParaRPr>
          </a:p>
        </p:txBody>
      </p:sp>
      <p:sp>
        <p:nvSpPr>
          <p:cNvPr id="24" name="Right Arrow 23"/>
          <p:cNvSpPr/>
          <p:nvPr/>
        </p:nvSpPr>
        <p:spPr>
          <a:xfrm>
            <a:off x="1447800" y="2754868"/>
            <a:ext cx="14478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Field Based</a:t>
            </a:r>
            <a:endParaRPr lang="en-US" dirty="0"/>
          </a:p>
        </p:txBody>
      </p:sp>
      <p:sp>
        <p:nvSpPr>
          <p:cNvPr id="25" name="Right Arrow 24"/>
          <p:cNvSpPr/>
          <p:nvPr/>
        </p:nvSpPr>
        <p:spPr>
          <a:xfrm>
            <a:off x="1524000" y="4812268"/>
            <a:ext cx="12954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Satellite Based</a:t>
            </a:r>
            <a:endParaRPr lang="en-US" dirty="0"/>
          </a:p>
        </p:txBody>
      </p:sp>
    </p:spTree>
    <p:extLst>
      <p:ext uri="{BB962C8B-B14F-4D97-AF65-F5344CB8AC3E}">
        <p14:creationId xmlns:p14="http://schemas.microsoft.com/office/powerpoint/2010/main" val="1884546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na_FIeldwork.jpg"/>
          <p:cNvPicPr>
            <a:picLocks noChangeAspect="1"/>
          </p:cNvPicPr>
          <p:nvPr/>
        </p:nvPicPr>
        <p:blipFill>
          <a:blip r:embed="rId3" cstate="print"/>
          <a:stretch>
            <a:fillRect/>
          </a:stretch>
        </p:blipFill>
        <p:spPr>
          <a:xfrm>
            <a:off x="4724400" y="2209800"/>
            <a:ext cx="4320257"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Content Placeholder 14" descr="naturalist.gif"/>
          <p:cNvPicPr>
            <a:picLocks noGrp="1" noChangeAspect="1"/>
          </p:cNvPicPr>
          <p:nvPr>
            <p:ph sz="quarter" idx="4"/>
          </p:nvPr>
        </p:nvPicPr>
        <p:blipFill>
          <a:blip r:embed="rId4" cstate="print"/>
          <a:stretch>
            <a:fillRect/>
          </a:stretch>
        </p:blipFill>
        <p:spPr>
          <a:xfrm>
            <a:off x="7332134" y="2209800"/>
            <a:ext cx="1735666"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sz="half" idx="2"/>
          </p:nvPr>
        </p:nvSpPr>
        <p:spPr/>
        <p:txBody>
          <a:bodyPr>
            <a:noAutofit/>
          </a:bodyPr>
          <a:lstStyle/>
          <a:p>
            <a:pPr marL="0" indent="0">
              <a:buNone/>
            </a:pPr>
            <a:r>
              <a:rPr lang="en-US" sz="3200" dirty="0" smtClean="0"/>
              <a:t>The goal of this module is to introduce students to these concepts by linking ground and satellite measurements at their own intensive research site.</a:t>
            </a:r>
          </a:p>
          <a:p>
            <a:pPr marL="0" indent="0">
              <a:buNone/>
            </a:pPr>
            <a:endParaRPr lang="en-US" sz="3200" dirty="0"/>
          </a:p>
        </p:txBody>
      </p:sp>
      <p:pic>
        <p:nvPicPr>
          <p:cNvPr id="8" name="Picture 1" descr="LOGO_Mission"/>
          <p:cNvPicPr>
            <a:picLocks noChangeAspect="1" noChangeArrowheads="1"/>
          </p:cNvPicPr>
          <p:nvPr/>
        </p:nvPicPr>
        <p:blipFill>
          <a:blip r:embed="rId5" cstate="print"/>
          <a:srcRect/>
          <a:stretch>
            <a:fillRect/>
          </a:stretch>
        </p:blipFill>
        <p:spPr bwMode="auto">
          <a:xfrm>
            <a:off x="0" y="0"/>
            <a:ext cx="1438275" cy="838200"/>
          </a:xfrm>
          <a:prstGeom prst="rect">
            <a:avLst/>
          </a:prstGeom>
          <a:noFill/>
          <a:ln w="9525">
            <a:noFill/>
            <a:miter lim="800000"/>
            <a:headEnd/>
            <a:tailEnd/>
          </a:ln>
        </p:spPr>
      </p:pic>
      <p:pic>
        <p:nvPicPr>
          <p:cNvPr id="9" name="Picture 2" descr="nsf1"/>
          <p:cNvPicPr>
            <a:picLocks noChangeAspect="1" noChangeArrowheads="1"/>
          </p:cNvPicPr>
          <p:nvPr/>
        </p:nvPicPr>
        <p:blipFill>
          <a:blip r:embed="rId6" cstate="print"/>
          <a:srcRect/>
          <a:stretch>
            <a:fillRect/>
          </a:stretch>
        </p:blipFill>
        <p:spPr bwMode="auto">
          <a:xfrm>
            <a:off x="8229600" y="0"/>
            <a:ext cx="914400" cy="914401"/>
          </a:xfrm>
          <a:prstGeom prst="rect">
            <a:avLst/>
          </a:prstGeom>
          <a:noFill/>
          <a:ln w="9525">
            <a:noFill/>
            <a:miter lim="800000"/>
            <a:headEnd/>
            <a:tailEnd/>
          </a:ln>
        </p:spPr>
      </p:pic>
      <p:pic>
        <p:nvPicPr>
          <p:cNvPr id="10" name="Picture 3"/>
          <p:cNvPicPr>
            <a:picLocks noChangeAspect="1" noChangeArrowheads="1"/>
          </p:cNvPicPr>
          <p:nvPr/>
        </p:nvPicPr>
        <p:blipFill rotWithShape="1">
          <a:blip r:embed="rId7" cstate="print"/>
          <a:srcRect b="99118"/>
          <a:stretch/>
        </p:blipFill>
        <p:spPr bwMode="auto">
          <a:xfrm>
            <a:off x="1447800" y="1600200"/>
            <a:ext cx="6781800" cy="45719"/>
          </a:xfrm>
          <a:prstGeom prst="rect">
            <a:avLst/>
          </a:prstGeom>
          <a:noFill/>
          <a:ln w="9525">
            <a:noFill/>
            <a:miter lim="800000"/>
            <a:headEnd/>
            <a:tailEnd/>
          </a:ln>
        </p:spPr>
      </p:pic>
      <p:grpSp>
        <p:nvGrpSpPr>
          <p:cNvPr id="11" name="Group 10"/>
          <p:cNvGrpSpPr/>
          <p:nvPr/>
        </p:nvGrpSpPr>
        <p:grpSpPr>
          <a:xfrm>
            <a:off x="1524000" y="221455"/>
            <a:ext cx="6648237" cy="1233489"/>
            <a:chOff x="1524000" y="221455"/>
            <a:chExt cx="6648237" cy="1233489"/>
          </a:xfrm>
        </p:grpSpPr>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221456"/>
              <a:ext cx="1071562"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5561" y="221456"/>
              <a:ext cx="1708234"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l="5131" t="14188" r="7570" b="8980"/>
            <a:stretch/>
          </p:blipFill>
          <p:spPr bwMode="auto">
            <a:xfrm>
              <a:off x="4303795" y="221455"/>
              <a:ext cx="1977729" cy="123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11">
              <a:extLst>
                <a:ext uri="{28A0092B-C50C-407E-A947-70E740481C1C}">
                  <a14:useLocalDpi xmlns:a14="http://schemas.microsoft.com/office/drawing/2010/main" val="0"/>
                </a:ext>
              </a:extLst>
            </a:blip>
            <a:srcRect b="6153"/>
            <a:stretch/>
          </p:blipFill>
          <p:spPr bwMode="auto">
            <a:xfrm>
              <a:off x="6281524" y="221456"/>
              <a:ext cx="1890713"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7927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3695700" y="-3695700"/>
            <a:ext cx="1752600" cy="9144000"/>
          </a:xfrm>
          <a:prstGeom prst="rect">
            <a:avLst/>
          </a:prstGeom>
          <a:blipFill>
            <a:blip r:embed="rId3" cstate="print"/>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G_2736.JPG"/>
          <p:cNvPicPr>
            <a:picLocks noChangeAspect="1"/>
          </p:cNvPicPr>
          <p:nvPr/>
        </p:nvPicPr>
        <p:blipFill>
          <a:blip r:embed="rId4" cstate="print"/>
          <a:stretch>
            <a:fillRect/>
          </a:stretch>
        </p:blipFill>
        <p:spPr>
          <a:xfrm>
            <a:off x="4572000" y="2133600"/>
            <a:ext cx="4572000" cy="3429000"/>
          </a:xfrm>
          <a:prstGeom prst="rect">
            <a:avLst/>
          </a:prstGeom>
        </p:spPr>
      </p:pic>
      <p:sp>
        <p:nvSpPr>
          <p:cNvPr id="2" name="Title 1"/>
          <p:cNvSpPr>
            <a:spLocks noGrp="1"/>
          </p:cNvSpPr>
          <p:nvPr>
            <p:ph type="title"/>
          </p:nvPr>
        </p:nvSpPr>
        <p:spPr/>
        <p:txBody>
          <a:bodyPr/>
          <a:lstStyle/>
          <a:p>
            <a:r>
              <a:rPr lang="en-US" dirty="0" smtClean="0"/>
              <a:t>Getting Started</a:t>
            </a:r>
            <a:endParaRPr lang="en-US" dirty="0"/>
          </a:p>
        </p:txBody>
      </p:sp>
      <p:sp>
        <p:nvSpPr>
          <p:cNvPr id="3" name="Content Placeholder 2"/>
          <p:cNvSpPr>
            <a:spLocks noGrp="1"/>
          </p:cNvSpPr>
          <p:nvPr>
            <p:ph idx="1"/>
          </p:nvPr>
        </p:nvSpPr>
        <p:spPr>
          <a:xfrm>
            <a:off x="381000" y="1752600"/>
            <a:ext cx="4267200" cy="4876800"/>
          </a:xfrm>
        </p:spPr>
        <p:txBody>
          <a:bodyPr>
            <a:normAutofit lnSpcReduction="10000"/>
          </a:bodyPr>
          <a:lstStyle/>
          <a:p>
            <a:pPr marL="514350" indent="-514350">
              <a:buFont typeface="+mj-lt"/>
              <a:buAutoNum type="arabicPeriod"/>
            </a:pPr>
            <a:r>
              <a:rPr lang="en-US" dirty="0" smtClean="0"/>
              <a:t>Establish a site</a:t>
            </a:r>
          </a:p>
          <a:p>
            <a:pPr marL="0" indent="0">
              <a:buNone/>
            </a:pPr>
            <a:endParaRPr lang="en-US" dirty="0" smtClean="0"/>
          </a:p>
          <a:p>
            <a:pPr marL="400050" lvl="1" indent="0">
              <a:buNone/>
            </a:pPr>
            <a:r>
              <a:rPr lang="en-US" sz="2000" dirty="0" smtClean="0"/>
              <a:t>You should have a location nearby that students can visit frequently during times of rapid change</a:t>
            </a:r>
            <a:r>
              <a:rPr lang="en-US" dirty="0" smtClean="0"/>
              <a:t>. </a:t>
            </a:r>
          </a:p>
          <a:p>
            <a:pPr marL="400050" lvl="1" indent="0">
              <a:buNone/>
            </a:pPr>
            <a:r>
              <a:rPr lang="en-US" sz="1700" dirty="0" smtClean="0">
                <a:solidFill>
                  <a:srgbClr val="92D050"/>
                </a:solidFill>
              </a:rPr>
              <a:t>(ideally this would be weekly in early spring and then 3-5 day returns as buds burst and expand)</a:t>
            </a:r>
          </a:p>
          <a:p>
            <a:pPr marL="400050" lvl="1" indent="0">
              <a:buNone/>
            </a:pPr>
            <a:endParaRPr lang="en-US" sz="1700" dirty="0" smtClean="0">
              <a:solidFill>
                <a:srgbClr val="92D050"/>
              </a:solidFill>
            </a:endParaRPr>
          </a:p>
          <a:p>
            <a:pPr marL="685800" lvl="1"/>
            <a:r>
              <a:rPr lang="en-US" sz="2000" dirty="0" smtClean="0"/>
              <a:t>Look for a dense forest canopy</a:t>
            </a:r>
          </a:p>
          <a:p>
            <a:pPr marL="685800" lvl="1"/>
            <a:r>
              <a:rPr lang="en-US" sz="2000" dirty="0" smtClean="0"/>
              <a:t>Mark plot center for accurate returns</a:t>
            </a:r>
          </a:p>
          <a:p>
            <a:pPr marL="685800" lvl="1"/>
            <a:r>
              <a:rPr lang="en-US" sz="2000" dirty="0" smtClean="0"/>
              <a:t>Determine geographic coordinates for plot center </a:t>
            </a:r>
          </a:p>
          <a:p>
            <a:pPr marL="0" indent="0">
              <a:buNone/>
            </a:pPr>
            <a:endParaRPr lang="en-US" dirty="0"/>
          </a:p>
        </p:txBody>
      </p:sp>
    </p:spTree>
    <p:extLst>
      <p:ext uri="{BB962C8B-B14F-4D97-AF65-F5344CB8AC3E}">
        <p14:creationId xmlns:p14="http://schemas.microsoft.com/office/powerpoint/2010/main" val="2943657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3695700" y="-3695700"/>
            <a:ext cx="1752600" cy="9144000"/>
          </a:xfrm>
          <a:prstGeom prst="rect">
            <a:avLst/>
          </a:prstGeom>
          <a:blipFill>
            <a:blip r:embed="rId3" cstate="print"/>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Collecting Data– Field Metrics</a:t>
            </a:r>
          </a:p>
        </p:txBody>
      </p:sp>
      <p:sp>
        <p:nvSpPr>
          <p:cNvPr id="3" name="Content Placeholder 2"/>
          <p:cNvSpPr>
            <a:spLocks noGrp="1"/>
          </p:cNvSpPr>
          <p:nvPr>
            <p:ph idx="1"/>
          </p:nvPr>
        </p:nvSpPr>
        <p:spPr>
          <a:xfrm>
            <a:off x="152400" y="1752601"/>
            <a:ext cx="8610600" cy="2133600"/>
          </a:xfrm>
        </p:spPr>
        <p:txBody>
          <a:bodyPr>
            <a:normAutofit/>
          </a:bodyPr>
          <a:lstStyle/>
          <a:p>
            <a:pPr marL="0" indent="0">
              <a:buNone/>
            </a:pPr>
            <a:r>
              <a:rPr lang="en-US" sz="2800" dirty="0" smtClean="0"/>
              <a:t>There are many different ways to quantify phenology.  </a:t>
            </a:r>
            <a:endParaRPr lang="en-US" sz="2800" dirty="0"/>
          </a:p>
          <a:p>
            <a:pPr marL="0" indent="0">
              <a:buNone/>
            </a:pPr>
            <a:endParaRPr lang="en-US" sz="1700" dirty="0" smtClean="0">
              <a:solidFill>
                <a:srgbClr val="92D050"/>
              </a:solidFill>
            </a:endParaRPr>
          </a:p>
          <a:p>
            <a:pPr marL="0" indent="0">
              <a:buNone/>
            </a:pPr>
            <a:r>
              <a:rPr lang="en-US" sz="2000" dirty="0" smtClean="0">
                <a:solidFill>
                  <a:srgbClr val="92D050"/>
                </a:solidFill>
              </a:rPr>
              <a:t>We suggest including both visual assessments and digital measurements</a:t>
            </a:r>
          </a:p>
          <a:p>
            <a:pPr marL="0" indent="0">
              <a:buNone/>
            </a:pPr>
            <a:endParaRPr lang="en-US" sz="2000" dirty="0">
              <a:solidFill>
                <a:srgbClr val="92D050"/>
              </a:solidFill>
            </a:endParaRPr>
          </a:p>
          <a:p>
            <a:pPr marL="0" indent="0">
              <a:buNone/>
            </a:pPr>
            <a:r>
              <a:rPr lang="en-US" sz="2000" u="sng" dirty="0" smtClean="0">
                <a:solidFill>
                  <a:srgbClr val="92D050"/>
                </a:solidFill>
              </a:rPr>
              <a:t>Field Phenology Ranks</a:t>
            </a:r>
            <a:r>
              <a:rPr lang="en-US" sz="2000" dirty="0" smtClean="0">
                <a:solidFill>
                  <a:srgbClr val="92D050"/>
                </a:solidFill>
              </a:rPr>
              <a:t>				</a:t>
            </a:r>
          </a:p>
          <a:p>
            <a:pPr marL="0" indent="0">
              <a:buNone/>
            </a:pPr>
            <a:endParaRPr lang="en-US" dirty="0"/>
          </a:p>
        </p:txBody>
      </p:sp>
      <p:sp>
        <p:nvSpPr>
          <p:cNvPr id="6" name="TextBox 5"/>
          <p:cNvSpPr txBox="1"/>
          <p:nvPr/>
        </p:nvSpPr>
        <p:spPr>
          <a:xfrm>
            <a:off x="152400" y="3891677"/>
            <a:ext cx="2743200" cy="2585323"/>
          </a:xfrm>
          <a:prstGeom prst="rect">
            <a:avLst/>
          </a:prstGeom>
          <a:noFill/>
        </p:spPr>
        <p:txBody>
          <a:bodyPr wrap="square" rtlCol="0">
            <a:spAutoFit/>
          </a:bodyPr>
          <a:lstStyle/>
          <a:p>
            <a:r>
              <a:rPr lang="en-US" dirty="0" smtClean="0"/>
              <a:t>For each tree on the “plot” determine the dominant bud stage.  This means that a value of 1,2,3 or 4 will be recorded for each tree.</a:t>
            </a:r>
          </a:p>
          <a:p>
            <a:r>
              <a:rPr lang="en-US" dirty="0" smtClean="0"/>
              <a:t>Average all of these values to come up with one summary field phenology rank for the plot.</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9" y="3126010"/>
            <a:ext cx="6079051" cy="3503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994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3695700" y="-3695700"/>
            <a:ext cx="1752600" cy="9144000"/>
          </a:xfrm>
          <a:prstGeom prst="rect">
            <a:avLst/>
          </a:prstGeom>
          <a:blipFill>
            <a:blip r:embed="rId3" cstate="print"/>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Collecting Data– Field Metrics</a:t>
            </a:r>
          </a:p>
        </p:txBody>
      </p:sp>
      <p:sp>
        <p:nvSpPr>
          <p:cNvPr id="3" name="Content Placeholder 2"/>
          <p:cNvSpPr>
            <a:spLocks noGrp="1"/>
          </p:cNvSpPr>
          <p:nvPr>
            <p:ph idx="1"/>
          </p:nvPr>
        </p:nvSpPr>
        <p:spPr>
          <a:xfrm>
            <a:off x="152400" y="1752601"/>
            <a:ext cx="8610600" cy="2133600"/>
          </a:xfrm>
        </p:spPr>
        <p:txBody>
          <a:bodyPr>
            <a:normAutofit/>
          </a:bodyPr>
          <a:lstStyle/>
          <a:p>
            <a:pPr marL="0" indent="0">
              <a:buNone/>
            </a:pPr>
            <a:r>
              <a:rPr lang="en-US" sz="2800" dirty="0" smtClean="0"/>
              <a:t>There are many different ways to quantify phenology.  </a:t>
            </a:r>
            <a:endParaRPr lang="en-US" sz="2800" dirty="0"/>
          </a:p>
          <a:p>
            <a:pPr marL="0" indent="0">
              <a:buNone/>
            </a:pPr>
            <a:endParaRPr lang="en-US" sz="1700" dirty="0" smtClean="0">
              <a:solidFill>
                <a:srgbClr val="92D050"/>
              </a:solidFill>
            </a:endParaRPr>
          </a:p>
          <a:p>
            <a:pPr marL="0" indent="0">
              <a:buNone/>
            </a:pPr>
            <a:r>
              <a:rPr lang="en-US" sz="2000" dirty="0" smtClean="0">
                <a:solidFill>
                  <a:srgbClr val="92D050"/>
                </a:solidFill>
              </a:rPr>
              <a:t>We suggest including both visual assessments and digital measurements</a:t>
            </a:r>
          </a:p>
          <a:p>
            <a:pPr marL="0" indent="0">
              <a:buNone/>
            </a:pPr>
            <a:endParaRPr lang="en-US" sz="2000" dirty="0">
              <a:solidFill>
                <a:srgbClr val="92D050"/>
              </a:solidFill>
            </a:endParaRPr>
          </a:p>
          <a:p>
            <a:pPr marL="0" indent="0">
              <a:buNone/>
            </a:pPr>
            <a:r>
              <a:rPr lang="en-US" sz="2000" u="sng" dirty="0" smtClean="0">
                <a:solidFill>
                  <a:srgbClr val="92D050"/>
                </a:solidFill>
              </a:rPr>
              <a:t>Digital Canopy Metrics</a:t>
            </a:r>
            <a:r>
              <a:rPr lang="en-US" sz="2000" dirty="0" smtClean="0">
                <a:solidFill>
                  <a:srgbClr val="92D050"/>
                </a:solidFill>
              </a:rPr>
              <a:t>				</a:t>
            </a:r>
          </a:p>
          <a:p>
            <a:pPr marL="0" indent="0">
              <a:buNone/>
            </a:pPr>
            <a:endParaRPr lang="en-US" dirty="0"/>
          </a:p>
        </p:txBody>
      </p:sp>
      <p:sp>
        <p:nvSpPr>
          <p:cNvPr id="6" name="TextBox 5"/>
          <p:cNvSpPr txBox="1"/>
          <p:nvPr/>
        </p:nvSpPr>
        <p:spPr>
          <a:xfrm>
            <a:off x="152399" y="3789164"/>
            <a:ext cx="4114801" cy="2677656"/>
          </a:xfrm>
          <a:prstGeom prst="rect">
            <a:avLst/>
          </a:prstGeom>
          <a:noFill/>
        </p:spPr>
        <p:txBody>
          <a:bodyPr wrap="square" rtlCol="0">
            <a:spAutoFit/>
          </a:bodyPr>
          <a:lstStyle/>
          <a:p>
            <a:r>
              <a:rPr lang="en-US" dirty="0" smtClean="0"/>
              <a:t>At the center of each plot take a digital photograph looking strait up at the canopy.  </a:t>
            </a:r>
          </a:p>
          <a:p>
            <a:endParaRPr lang="en-US" dirty="0" smtClean="0"/>
          </a:p>
          <a:p>
            <a:r>
              <a:rPr lang="en-US" sz="1600" dirty="0" smtClean="0"/>
              <a:t>Automatic settings should ensure consistent lighting over time.</a:t>
            </a:r>
          </a:p>
          <a:p>
            <a:endParaRPr lang="en-US" sz="1600" dirty="0" smtClean="0"/>
          </a:p>
          <a:p>
            <a:r>
              <a:rPr lang="en-US" sz="1600" dirty="0" smtClean="0"/>
              <a:t>Be sure to always orient the camera strait up, with the top facing the same direction and with no obstructions in the field of view.</a:t>
            </a:r>
            <a:endParaRPr lang="en-US" sz="1600"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3200400"/>
            <a:ext cx="2848778" cy="213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5067" y="4653634"/>
            <a:ext cx="3318933" cy="2204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806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3695700" y="-3695700"/>
            <a:ext cx="1752600" cy="9144000"/>
          </a:xfrm>
          <a:prstGeom prst="rect">
            <a:avLst/>
          </a:prstGeom>
          <a:blipFill>
            <a:blip r:embed="rId3" cstate="print"/>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Collecting Data – Field Metrics</a:t>
            </a:r>
            <a:endParaRPr lang="en-US" dirty="0"/>
          </a:p>
        </p:txBody>
      </p:sp>
      <p:sp>
        <p:nvSpPr>
          <p:cNvPr id="3" name="Content Placeholder 2"/>
          <p:cNvSpPr>
            <a:spLocks noGrp="1"/>
          </p:cNvSpPr>
          <p:nvPr>
            <p:ph idx="1"/>
          </p:nvPr>
        </p:nvSpPr>
        <p:spPr>
          <a:xfrm>
            <a:off x="152400" y="1752601"/>
            <a:ext cx="8610600" cy="2133600"/>
          </a:xfrm>
        </p:spPr>
        <p:txBody>
          <a:bodyPr>
            <a:normAutofit/>
          </a:bodyPr>
          <a:lstStyle/>
          <a:p>
            <a:pPr marL="0" indent="0">
              <a:buNone/>
            </a:pPr>
            <a:r>
              <a:rPr lang="en-US" sz="2800" dirty="0" smtClean="0"/>
              <a:t>There are many different ways to quantify phenology.  </a:t>
            </a:r>
            <a:endParaRPr lang="en-US" sz="2800" dirty="0"/>
          </a:p>
          <a:p>
            <a:pPr marL="0" indent="0">
              <a:buNone/>
            </a:pPr>
            <a:endParaRPr lang="en-US" sz="1700" dirty="0" smtClean="0">
              <a:solidFill>
                <a:srgbClr val="92D050"/>
              </a:solidFill>
            </a:endParaRPr>
          </a:p>
          <a:p>
            <a:pPr marL="0" indent="0">
              <a:buNone/>
            </a:pPr>
            <a:r>
              <a:rPr lang="en-US" sz="2000" dirty="0" smtClean="0">
                <a:solidFill>
                  <a:srgbClr val="92D050"/>
                </a:solidFill>
              </a:rPr>
              <a:t>We suggest including both visual assessments and digital measurements</a:t>
            </a:r>
          </a:p>
          <a:p>
            <a:pPr marL="0" indent="0">
              <a:buNone/>
            </a:pPr>
            <a:endParaRPr lang="en-US" sz="2000" dirty="0">
              <a:solidFill>
                <a:srgbClr val="92D050"/>
              </a:solidFill>
            </a:endParaRPr>
          </a:p>
          <a:p>
            <a:pPr marL="0" indent="0">
              <a:buNone/>
            </a:pPr>
            <a:r>
              <a:rPr lang="en-US" sz="2000" u="sng" dirty="0" smtClean="0">
                <a:solidFill>
                  <a:srgbClr val="92D050"/>
                </a:solidFill>
              </a:rPr>
              <a:t>Digital Canopy Metrics</a:t>
            </a:r>
            <a:r>
              <a:rPr lang="en-US" sz="2000" dirty="0" smtClean="0">
                <a:solidFill>
                  <a:srgbClr val="92D050"/>
                </a:solidFill>
              </a:rPr>
              <a:t>				</a:t>
            </a:r>
          </a:p>
          <a:p>
            <a:pPr marL="0" indent="0">
              <a:buNone/>
            </a:pPr>
            <a:endParaRPr lang="en-US" dirty="0"/>
          </a:p>
        </p:txBody>
      </p:sp>
      <p:sp>
        <p:nvSpPr>
          <p:cNvPr id="6" name="TextBox 5"/>
          <p:cNvSpPr txBox="1"/>
          <p:nvPr/>
        </p:nvSpPr>
        <p:spPr>
          <a:xfrm>
            <a:off x="152399" y="3789164"/>
            <a:ext cx="3733801" cy="3108543"/>
          </a:xfrm>
          <a:prstGeom prst="rect">
            <a:avLst/>
          </a:prstGeom>
          <a:noFill/>
        </p:spPr>
        <p:txBody>
          <a:bodyPr wrap="square" rtlCol="0">
            <a:spAutoFit/>
          </a:bodyPr>
          <a:lstStyle/>
          <a:p>
            <a:r>
              <a:rPr lang="en-US" dirty="0" smtClean="0"/>
              <a:t>These digital metrics help us to “see” the canopy as a satellite might see it.</a:t>
            </a:r>
          </a:p>
          <a:p>
            <a:endParaRPr lang="en-US" sz="1600" dirty="0"/>
          </a:p>
          <a:p>
            <a:r>
              <a:rPr lang="en-US" sz="1600" dirty="0" smtClean="0"/>
              <a:t>While most scientists use a hemispherical camera, any digital camera will work.</a:t>
            </a:r>
          </a:p>
          <a:p>
            <a:endParaRPr lang="en-US" sz="1600" dirty="0"/>
          </a:p>
          <a:p>
            <a:r>
              <a:rPr lang="en-US" sz="1600" dirty="0" smtClean="0"/>
              <a:t>From these images we can use specialized software to calculate lots of different canopy characteristics:</a:t>
            </a:r>
          </a:p>
          <a:p>
            <a:endParaRPr lang="en-US" sz="1600" dirty="0"/>
          </a:p>
          <a:p>
            <a:r>
              <a:rPr lang="en-US" sz="1600" dirty="0" smtClean="0"/>
              <a:t>	</a:t>
            </a:r>
            <a:r>
              <a:rPr lang="en-US" sz="1600" dirty="0" smtClean="0">
                <a:solidFill>
                  <a:srgbClr val="FFFF00"/>
                </a:solidFill>
              </a:rPr>
              <a:t>“</a:t>
            </a:r>
            <a:r>
              <a:rPr lang="en-US" sz="1600" dirty="0" err="1" smtClean="0">
                <a:solidFill>
                  <a:srgbClr val="FFFF00"/>
                </a:solidFill>
              </a:rPr>
              <a:t>greeness</a:t>
            </a:r>
            <a:r>
              <a:rPr lang="en-US" sz="1600" dirty="0" smtClean="0">
                <a:solidFill>
                  <a:srgbClr val="FFFF00"/>
                </a:solidFill>
              </a:rPr>
              <a:t>”, canopy closure, gap 	fraction, leaf area index, etc.</a:t>
            </a:r>
            <a:endParaRPr lang="en-US" sz="1600" dirty="0">
              <a:solidFill>
                <a:srgbClr val="FFFF00"/>
              </a:solidFill>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3200400"/>
            <a:ext cx="2848778" cy="213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5067" y="4653634"/>
            <a:ext cx="3318933" cy="2204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164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8382</TotalTime>
  <Words>2834</Words>
  <Application>Microsoft Office PowerPoint</Application>
  <PresentationFormat>On-screen Show (4:3)</PresentationFormat>
  <Paragraphs>283</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Getting Started</vt:lpstr>
      <vt:lpstr>Collecting Data– Field Metrics</vt:lpstr>
      <vt:lpstr>Collecting Data– Field Metrics</vt:lpstr>
      <vt:lpstr>Collecting Data – Field Metrics</vt:lpstr>
      <vt:lpstr>Over time you can quantify changes in canopy characteristics, compare rates of change and timing of changes.</vt:lpstr>
      <vt:lpstr>Specialized software can quickly calculate a suite of different canopy metrics we can use.</vt:lpstr>
      <vt:lpstr>PowerPoint Presentation</vt:lpstr>
      <vt:lpstr>Working Gap Light Analyzer</vt:lpstr>
      <vt:lpstr>Working Gap Light Analyzer</vt:lpstr>
      <vt:lpstr>Working Gap Light Analyzer</vt:lpstr>
      <vt:lpstr>Working Gap Light Analyzer</vt:lpstr>
      <vt:lpstr>Working Gap Light Analyzer</vt:lpstr>
      <vt:lpstr>Collecting Data – Satellite Metrics</vt:lpstr>
      <vt:lpstr>How do you see phenology from space?</vt:lpstr>
      <vt:lpstr>Normalized Difference Vegetation Index NDVI</vt:lpstr>
      <vt:lpstr>Global Agricultural Monitoring Project Test Interactive Products</vt:lpstr>
      <vt:lpstr>Global Agricultural Monitoring Project Test Interactive Products</vt:lpstr>
      <vt:lpstr>Getting NDVI Data for your location</vt:lpstr>
      <vt:lpstr>Getting NDVI Data for your location </vt:lpstr>
      <vt:lpstr>Getting NDVI Data for your location </vt:lpstr>
      <vt:lpstr>Getting NDVI Data for your location </vt:lpstr>
      <vt:lpstr>Visualizing your complete data set</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Quantifying forest vegetation phenology in Vermont: Remote Sensing of 28 year trends in northeastern vegetation phenology</dc:title>
  <dc:creator>Katie</dc:creator>
  <cp:lastModifiedBy>User</cp:lastModifiedBy>
  <cp:revision>101</cp:revision>
  <cp:lastPrinted>2013-07-30T20:26:29Z</cp:lastPrinted>
  <dcterms:created xsi:type="dcterms:W3CDTF">2011-09-12T14:53:08Z</dcterms:created>
  <dcterms:modified xsi:type="dcterms:W3CDTF">2014-10-21T15:01:48Z</dcterms:modified>
</cp:coreProperties>
</file>