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45532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andrewm\Desktop\lsc%20swac\Globalview2011_pumphandle.mp4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/>
        </p:nvSpPr>
        <p:spPr>
          <a:xfrm>
            <a:off x="434750" y="364650"/>
            <a:ext cx="8218500" cy="1304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algn="ctr">
              <a:buNone/>
            </a:pPr>
            <a:r>
              <a:rPr lang="en" sz="3000" b="1"/>
              <a:t>CO</a:t>
            </a:r>
            <a:r>
              <a:rPr lang="en" sz="3000" b="1" baseline="-25000"/>
              <a:t>2</a:t>
            </a:r>
            <a:r>
              <a:rPr lang="en" sz="3000" b="1"/>
              <a:t> - Net Ecosystem Exchange and the Global Carbon Exchange Question</a:t>
            </a:r>
          </a:p>
        </p:txBody>
      </p:sp>
      <p:sp>
        <p:nvSpPr>
          <p:cNvPr id="24" name="Shape 24"/>
          <p:cNvSpPr/>
          <p:nvPr/>
        </p:nvSpPr>
        <p:spPr>
          <a:xfrm>
            <a:off x="1735811" y="1669734"/>
            <a:ext cx="5656575" cy="42460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5" name="Shape 25"/>
          <p:cNvSpPr txBox="1"/>
          <p:nvPr/>
        </p:nvSpPr>
        <p:spPr>
          <a:xfrm>
            <a:off x="1808400" y="5974450"/>
            <a:ext cx="5679600" cy="504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1200"/>
              <a:t>Soil respiration chamber at College Woods near Durham New Hampshire.  (Complex Systems Research Center)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1334"/>
            <a:ext cx="1567543" cy="68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14" y="6074214"/>
            <a:ext cx="815536" cy="81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Net Ecosystem Exchange during the winter at a temperate poor fen</a:t>
            </a:r>
          </a:p>
        </p:txBody>
      </p:sp>
      <p:sp>
        <p:nvSpPr>
          <p:cNvPr id="90" name="Shape 90"/>
          <p:cNvSpPr/>
          <p:nvPr/>
        </p:nvSpPr>
        <p:spPr>
          <a:xfrm rot="5400000">
            <a:off x="1901648" y="888419"/>
            <a:ext cx="4987436" cy="606331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CO2 respiration from a Costa Rican tropical forest</a:t>
            </a:r>
          </a:p>
        </p:txBody>
      </p:sp>
      <p:sp>
        <p:nvSpPr>
          <p:cNvPr id="96" name="Shape 96"/>
          <p:cNvSpPr/>
          <p:nvPr/>
        </p:nvSpPr>
        <p:spPr>
          <a:xfrm rot="-5400000">
            <a:off x="2072835" y="591897"/>
            <a:ext cx="4968924" cy="65342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105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sz="3000"/>
              <a:t>Different micro climate regimes and vegetation type can affect CO</a:t>
            </a:r>
            <a:r>
              <a:rPr lang="en" sz="3000" baseline="-25000"/>
              <a:t>2</a:t>
            </a:r>
            <a:r>
              <a:rPr lang="en" sz="3000"/>
              <a:t> exchange rates, into the atmosphere (+) or into the plant (-) storage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04381" y="2100575"/>
            <a:ext cx="7155299" cy="37019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2400"/>
              <a:t>Mapping and scaling up CO</a:t>
            </a:r>
            <a:r>
              <a:rPr lang="en" sz="2400" baseline="-25000"/>
              <a:t>2</a:t>
            </a:r>
            <a:r>
              <a:rPr lang="en" sz="2400"/>
              <a:t> exchange based on land use, vegetation type and seasonality. </a:t>
            </a:r>
          </a:p>
        </p:txBody>
      </p:sp>
      <p:sp>
        <p:nvSpPr>
          <p:cNvPr id="103" name="Shape 103"/>
          <p:cNvSpPr/>
          <p:nvPr/>
        </p:nvSpPr>
        <p:spPr>
          <a:xfrm>
            <a:off x="1913175" y="3295122"/>
            <a:ext cx="4129973" cy="315538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73626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dirty="0"/>
              <a:t>So..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04359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2400" dirty="0"/>
              <a:t>Investigating ecosystems and their environment helps us understand climate change controls, carbon pools and the possible direction they are going into or out of the atmosphere</a:t>
            </a:r>
          </a:p>
          <a:p>
            <a:endParaRPr dirty="0"/>
          </a:p>
          <a:p>
            <a:pPr lvl="0" rtl="0">
              <a:buNone/>
            </a:pPr>
            <a:r>
              <a:rPr lang="en" sz="2400" dirty="0"/>
              <a:t>Look at controls (climate, temperature, moisture, and land use) and try to understand how the system exchanges CO</a:t>
            </a:r>
            <a:r>
              <a:rPr lang="en" sz="2400" baseline="-25000" dirty="0"/>
              <a:t>2</a:t>
            </a:r>
          </a:p>
          <a:p>
            <a:endParaRPr dirty="0"/>
          </a:p>
          <a:p>
            <a:pPr lvl="0" rtl="0">
              <a:buNone/>
            </a:pPr>
            <a:r>
              <a:rPr lang="en" sz="2400" dirty="0"/>
              <a:t>Measure site and systems over long periods to understand more global trends</a:t>
            </a:r>
          </a:p>
          <a:p>
            <a:endParaRPr dirty="0"/>
          </a:p>
          <a:p>
            <a:pPr>
              <a:buNone/>
            </a:pPr>
            <a:r>
              <a:rPr lang="en" sz="2400" dirty="0"/>
              <a:t>Scale up trends based on vegetation type and similar ecosystem types for carbon modeling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Links and the like-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1400" dirty="0"/>
              <a:t>
http://www.esrl.noaa.gov/gmd/outreach/carbon_toolkit/basics.html</a:t>
            </a:r>
          </a:p>
          <a:p>
            <a:endParaRPr dirty="0"/>
          </a:p>
          <a:p>
            <a:pPr lvl="0" rtl="0">
              <a:buNone/>
            </a:pPr>
            <a:r>
              <a:rPr lang="en" sz="1400" dirty="0"/>
              <a:t>http://zebu.uoregon.edu/1998/es202/l13.html</a:t>
            </a:r>
          </a:p>
          <a:p>
            <a:endParaRPr dirty="0"/>
          </a:p>
          <a:p>
            <a:pPr lvl="0" rtl="0">
              <a:buNone/>
            </a:pPr>
            <a:r>
              <a:rPr lang="en" sz="1400" dirty="0"/>
              <a:t>http://serc.carleton.edu/eslabs/carbon/2a.html</a:t>
            </a:r>
          </a:p>
          <a:p>
            <a:endParaRPr dirty="0"/>
          </a:p>
          <a:p>
            <a:pPr lvl="0" rtl="0">
              <a:buNone/>
            </a:pPr>
            <a:r>
              <a:rPr lang="en" sz="1400" dirty="0"/>
              <a:t>DOE carbon Project:</a:t>
            </a:r>
          </a:p>
          <a:p>
            <a:pPr lvl="0" rtl="0">
              <a:buNone/>
            </a:pPr>
            <a:r>
              <a:rPr lang="en" sz="1400" dirty="0"/>
              <a:t>http://cdiac.ornl.gov/by_new/bysubjec.html#carbon</a:t>
            </a:r>
          </a:p>
          <a:p>
            <a:pPr lvl="0" rtl="0">
              <a:buNone/>
            </a:pPr>
            <a:r>
              <a:rPr lang="en" sz="1400" dirty="0"/>
              <a:t/>
            </a:r>
            <a:br>
              <a:rPr lang="en" sz="1400" dirty="0"/>
            </a:br>
            <a:r>
              <a:rPr lang="en" sz="1400" dirty="0"/>
              <a:t>http://www.globalcarbonproject.org/</a:t>
            </a:r>
          </a:p>
          <a:p>
            <a:endParaRPr dirty="0"/>
          </a:p>
          <a:p>
            <a:pPr lvl="0" rtl="0">
              <a:buNone/>
            </a:pPr>
            <a:r>
              <a:rPr lang="en" sz="1400" dirty="0"/>
              <a:t>http://www.geo.su.se/geology/</a:t>
            </a:r>
          </a:p>
          <a:p>
            <a:endParaRPr dirty="0"/>
          </a:p>
          <a:p>
            <a:pPr>
              <a:buNone/>
            </a:pPr>
            <a:r>
              <a:rPr lang="en" sz="1400" dirty="0"/>
              <a:t>http://www.tgbg.sr.unh.edu/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9137" y="228023"/>
            <a:ext cx="9077399" cy="954077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dirty="0"/>
              <a:t>The Rise of CO</a:t>
            </a:r>
            <a:r>
              <a:rPr lang="en" baseline="-25000" dirty="0"/>
              <a:t>2</a:t>
            </a:r>
            <a:r>
              <a:rPr lang="en" dirty="0"/>
              <a:t> Over Time and </a:t>
            </a:r>
            <a:r>
              <a:rPr lang="en" dirty="0" smtClean="0"/>
              <a:t>Space</a:t>
            </a:r>
            <a:r>
              <a:rPr lang="en-US" smtClean="0"/>
              <a:t/>
            </a:r>
            <a:br>
              <a:rPr lang="en-US" smtClean="0"/>
            </a:br>
            <a:r>
              <a:rPr lang="en-US" sz="1400" smtClean="0"/>
              <a:t>(please </a:t>
            </a:r>
            <a:r>
              <a:rPr lang="en-US" sz="1400" dirty="0" smtClean="0"/>
              <a:t>click to </a:t>
            </a:r>
            <a:r>
              <a:rPr lang="en-US" sz="1400" smtClean="0"/>
              <a:t>see show)</a:t>
            </a:r>
            <a:endParaRPr lang="en" sz="1400" dirty="0"/>
          </a:p>
        </p:txBody>
      </p:sp>
      <p:sp>
        <p:nvSpPr>
          <p:cNvPr id="32" name="Shape 32"/>
          <p:cNvSpPr txBox="1"/>
          <p:nvPr/>
        </p:nvSpPr>
        <p:spPr>
          <a:xfrm>
            <a:off x="1465562" y="6311050"/>
            <a:ext cx="5707800" cy="3083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http://www.globalcarbonproject.org/</a:t>
            </a:r>
          </a:p>
        </p:txBody>
      </p:sp>
      <p:pic>
        <p:nvPicPr>
          <p:cNvPr id="5" name="Globalview2011_pumphandle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9110" y="1317811"/>
            <a:ext cx="8085667" cy="454818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The Players: CO</a:t>
            </a:r>
            <a:r>
              <a:rPr lang="en" baseline="-25000"/>
              <a:t>2</a:t>
            </a:r>
            <a:r>
              <a:rPr lang="en"/>
              <a:t> - CH</a:t>
            </a:r>
            <a:r>
              <a:rPr lang="en" baseline="-25000"/>
              <a:t>4</a:t>
            </a:r>
            <a:r>
              <a:rPr lang="en"/>
              <a:t> - O</a:t>
            </a:r>
            <a:r>
              <a:rPr lang="en" baseline="-25000"/>
              <a:t>2</a:t>
            </a:r>
            <a:r>
              <a:rPr lang="en"/>
              <a:t>  - CFCs and N</a:t>
            </a:r>
            <a:r>
              <a:rPr lang="en" baseline="-25000"/>
              <a:t>2</a:t>
            </a:r>
            <a:r>
              <a:rPr lang="en"/>
              <a:t>O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488000"/>
            <a:ext cx="8229600" cy="17279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2400"/>
              <a:t>These compounds affect the release of reflected radiation from the earth's surface into space.  Understanding these exchanges lends insight to climate change modeling and predicting.</a:t>
            </a:r>
          </a:p>
        </p:txBody>
      </p:sp>
      <p:sp>
        <p:nvSpPr>
          <p:cNvPr id="39" name="Shape 39"/>
          <p:cNvSpPr/>
          <p:nvPr/>
        </p:nvSpPr>
        <p:spPr>
          <a:xfrm>
            <a:off x="2848762" y="3216000"/>
            <a:ext cx="3835414" cy="335701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 rtl="0">
              <a:buNone/>
            </a:pPr>
            <a:r>
              <a:rPr lang="en"/>
              <a:t>The Terrestrial Exchange </a:t>
            </a:r>
          </a:p>
          <a:p>
            <a:pPr algn="ctr">
              <a:buNone/>
            </a:pPr>
            <a:r>
              <a:rPr lang="en" sz="2400"/>
              <a:t>The CO</a:t>
            </a:r>
            <a:r>
              <a:rPr lang="en" sz="2400" baseline="-25000"/>
              <a:t>2</a:t>
            </a:r>
            <a:r>
              <a:rPr lang="en" sz="2400"/>
              <a:t> Atmosphere-Biosphere Link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88375" y="1773539"/>
            <a:ext cx="3587399" cy="44627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2000"/>
              <a:t>Each cycle has pools and processes that close a balanced loop. When the carbon cycle becomes unbalanced, indirect effects are seen in the energy balance.  Ideally energy - mass - cannot be created or destroyed. If the exchanges are in dis-equlibrium, then another reservoir will indicate a gain or loss. This may be attributed to human causes. </a:t>
            </a:r>
          </a:p>
        </p:txBody>
      </p:sp>
      <p:sp>
        <p:nvSpPr>
          <p:cNvPr id="46" name="Shape 46"/>
          <p:cNvSpPr/>
          <p:nvPr/>
        </p:nvSpPr>
        <p:spPr>
          <a:xfrm>
            <a:off x="3518769" y="1938814"/>
            <a:ext cx="5551237" cy="423267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/>
              <a:t>CO</a:t>
            </a:r>
            <a:r>
              <a:rPr lang="en" baseline="-25000"/>
              <a:t>2</a:t>
            </a:r>
            <a:r>
              <a:rPr lang="en"/>
              <a:t> - Sources / Sinks</a:t>
            </a:r>
          </a:p>
        </p:txBody>
      </p:sp>
      <p:sp>
        <p:nvSpPr>
          <p:cNvPr id="52" name="Shape 52"/>
          <p:cNvSpPr/>
          <p:nvPr/>
        </p:nvSpPr>
        <p:spPr>
          <a:xfrm>
            <a:off x="5505450" y="1896575"/>
            <a:ext cx="3486150" cy="4572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3" name="Shape 53"/>
          <p:cNvSpPr/>
          <p:nvPr/>
        </p:nvSpPr>
        <p:spPr>
          <a:xfrm>
            <a:off x="52455" y="1944100"/>
            <a:ext cx="5443052" cy="409091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264237" y="274637"/>
            <a:ext cx="8558399" cy="1143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/>
              <a:t>The Measurement and the Chemistry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12372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Respiration - Photosynthesis: their controls and the net exchange/balance</a:t>
            </a:r>
          </a:p>
        </p:txBody>
      </p:sp>
      <p:sp>
        <p:nvSpPr>
          <p:cNvPr id="60" name="Shape 60"/>
          <p:cNvSpPr/>
          <p:nvPr/>
        </p:nvSpPr>
        <p:spPr>
          <a:xfrm>
            <a:off x="1037825" y="3074310"/>
            <a:ext cx="2899098" cy="35818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1" name="Shape 61"/>
          <p:cNvSpPr/>
          <p:nvPr/>
        </p:nvSpPr>
        <p:spPr>
          <a:xfrm>
            <a:off x="5119491" y="2837400"/>
            <a:ext cx="3335559" cy="30007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62" name="Shape 62"/>
          <p:cNvSpPr txBox="1"/>
          <p:nvPr/>
        </p:nvSpPr>
        <p:spPr>
          <a:xfrm>
            <a:off x="518900" y="2630525"/>
            <a:ext cx="3239700" cy="5610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3000">
                <a:solidFill>
                  <a:srgbClr val="FF0000"/>
                </a:solidFill>
              </a:rPr>
              <a:t>Photosynthesis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Net Ecosystem Exchange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315808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Plant and soil exchange of CO</a:t>
            </a:r>
            <a:r>
              <a:rPr lang="en" baseline="-25000"/>
              <a:t>2</a:t>
            </a:r>
            <a:r>
              <a:rPr lang="en"/>
              <a:t> can be measured at a community level, from centimeter volumes to whole tree canopy level scales.</a:t>
            </a:r>
          </a:p>
        </p:txBody>
      </p:sp>
      <p:sp>
        <p:nvSpPr>
          <p:cNvPr id="69" name="Shape 69"/>
          <p:cNvSpPr/>
          <p:nvPr/>
        </p:nvSpPr>
        <p:spPr>
          <a:xfrm>
            <a:off x="304800" y="3602356"/>
            <a:ext cx="4348909" cy="268115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0" name="Shape 70"/>
          <p:cNvSpPr/>
          <p:nvPr/>
        </p:nvSpPr>
        <p:spPr>
          <a:xfrm>
            <a:off x="4790708" y="3575517"/>
            <a:ext cx="3972291" cy="265383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206795" y="274637"/>
            <a:ext cx="8480099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The chamber flux measurement</a:t>
            </a:r>
          </a:p>
        </p:txBody>
      </p:sp>
      <p:sp>
        <p:nvSpPr>
          <p:cNvPr id="76" name="Shape 76"/>
          <p:cNvSpPr/>
          <p:nvPr/>
        </p:nvSpPr>
        <p:spPr>
          <a:xfrm>
            <a:off x="649387" y="1571900"/>
            <a:ext cx="3386596" cy="506352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7" name="Shape 77"/>
          <p:cNvSpPr/>
          <p:nvPr/>
        </p:nvSpPr>
        <p:spPr>
          <a:xfrm>
            <a:off x="4873319" y="1612391"/>
            <a:ext cx="3356376" cy="503569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What really happens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2400"/>
              <a:t>CO</a:t>
            </a:r>
            <a:r>
              <a:rPr lang="en" sz="2400" baseline="-25000"/>
              <a:t>2</a:t>
            </a:r>
            <a:r>
              <a:rPr lang="en" sz="2400"/>
              <a:t> builds up in chamber head-space over time, we use the change in concentration over time to calculate mass flux of CO</a:t>
            </a:r>
            <a:r>
              <a:rPr lang="en" sz="2400" baseline="-25000"/>
              <a:t>2</a:t>
            </a:r>
            <a:r>
              <a:rPr lang="en" sz="2400"/>
              <a:t> in or out of the system.  We change light scheme to get different rates of exchange and total darkness is all respiration out because photosynthesis has been stopped. </a:t>
            </a:r>
            <a:r>
              <a:rPr lang="en"/>
              <a:t> </a:t>
            </a:r>
          </a:p>
        </p:txBody>
      </p:sp>
      <p:sp>
        <p:nvSpPr>
          <p:cNvPr id="84" name="Shape 84"/>
          <p:cNvSpPr/>
          <p:nvPr/>
        </p:nvSpPr>
        <p:spPr>
          <a:xfrm>
            <a:off x="2568890" y="3705045"/>
            <a:ext cx="3303084" cy="28628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398</Words>
  <Application>Microsoft Office PowerPoint</Application>
  <PresentationFormat>On-screen Show (4:3)</PresentationFormat>
  <Paragraphs>44</Paragraphs>
  <Slides>14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/>
      <vt:lpstr>PowerPoint Presentation</vt:lpstr>
      <vt:lpstr>The Rise of CO2 Over Time and Space (please click to see show)</vt:lpstr>
      <vt:lpstr>The Players: CO2 - CH4 - O2  - CFCs and N2O</vt:lpstr>
      <vt:lpstr>The Terrestrial Exchange  The CO2 Atmosphere-Biosphere Link</vt:lpstr>
      <vt:lpstr>CO2 - Sources / Sinks</vt:lpstr>
      <vt:lpstr>The Measurement and the Chemistry</vt:lpstr>
      <vt:lpstr>Net Ecosystem Exchange</vt:lpstr>
      <vt:lpstr>The chamber flux measurement</vt:lpstr>
      <vt:lpstr>What really happens</vt:lpstr>
      <vt:lpstr>Net Ecosystem Exchange during the winter at a temperate poor fen</vt:lpstr>
      <vt:lpstr>CO2 respiration from a Costa Rican tropical forest</vt:lpstr>
      <vt:lpstr>Different micro climate regimes and vegetation type can affect CO2 exchange rates, into the atmosphere (+) or into the plant (-) storage</vt:lpstr>
      <vt:lpstr>So..</vt:lpstr>
      <vt:lpstr>Links and the like-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BEARS</cp:lastModifiedBy>
  <cp:revision>2</cp:revision>
  <dcterms:created xsi:type="dcterms:W3CDTF">2012-07-22T22:28:07Z</dcterms:created>
  <dcterms:modified xsi:type="dcterms:W3CDTF">2012-07-23T01:27:21Z</dcterms:modified>
</cp:coreProperties>
</file>