
<file path=[Content_Types].xml><?xml version="1.0" encoding="utf-8"?>
<Types xmlns="http://schemas.openxmlformats.org/package/2006/content-types">
  <Override PartName="/ppt/slides/slide12.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s/slide22.xml" ContentType="application/vnd.openxmlformats-officedocument.presentationml.slide+xml"/>
  <Override PartName="/ppt/slides/slide28.xml" ContentType="application/vnd.openxmlformats-officedocument.presentationml.slide+xml"/>
  <Override PartName="/ppt/theme/theme2.xml" ContentType="application/vnd.openxmlformats-officedocument.theme+xml"/>
  <Override PartName="/ppt/slides/slide2.xml" ContentType="application/vnd.openxmlformats-officedocument.presentationml.slide+xml"/>
  <Override PartName="/docProps/app.xml" ContentType="application/vnd.openxmlformats-officedocument.extended-properties+xml"/>
  <Override PartName="/ppt/slides/slide30.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11.xml" ContentType="application/vnd.openxmlformats-officedocument.presentationml.slide+xml"/>
  <Override PartName="/ppt/slides/slide18.xml" ContentType="application/vnd.openxmlformats-officedocument.presentationml.slide+xml"/>
  <Override PartName="/ppt/slideLayouts/slideLayout3.xml" ContentType="application/vnd.openxmlformats-officedocument.presentationml.slideLayout+xml"/>
  <Override PartName="/ppt/slides/slide21.xml" ContentType="application/vnd.openxmlformats-officedocument.presentationml.slide+xml"/>
  <Override PartName="/ppt/slideLayouts/slideLayout5.xml" ContentType="application/vnd.openxmlformats-officedocument.presentationml.slideLayout+xml"/>
  <Override PartName="/ppt/slides/slide23.xml" ContentType="application/vnd.openxmlformats-officedocument.presentationml.slid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notesSlides/notesSlide3.xml" ContentType="application/vnd.openxmlformats-officedocument.presentationml.notesSlide+xml"/>
  <Override PartName="/ppt/notesMasters/notesMaster1.xml" ContentType="application/vnd.openxmlformats-officedocument.presentationml.notesMaster+xml"/>
  <Override PartName="/ppt/slides/slide1.xml" ContentType="application/vnd.openxmlformats-officedocument.presentationml.slide+xml"/>
  <Override PartName="/ppt/tableStyles.xml" ContentType="application/vnd.openxmlformats-officedocument.presentationml.tableStyles+xml"/>
  <Default Extension="xml" ContentType="application/xml"/>
  <Override PartName="/ppt/slides/slide7.xml" ContentType="application/vnd.openxmlformats-officedocument.presentationml.slide+xml"/>
  <Override PartName="/ppt/slides/slide26.xml" ContentType="application/vnd.openxmlformats-officedocument.presentationml.slide+xml"/>
  <Override PartName="/ppt/slideMasters/slideMaster1.xml" ContentType="application/vnd.openxmlformats-officedocument.presentationml.slideMaster+xml"/>
  <Override PartName="/ppt/viewProps.xml" ContentType="application/vnd.openxmlformats-officedocument.presentationml.viewProps+xml"/>
  <Override PartName="/ppt/slides/slide25.xml" ContentType="application/vnd.openxmlformats-officedocument.presentationml.slide+xml"/>
  <Override PartName="/ppt/slides/slide13.xml" ContentType="application/vnd.openxmlformats-officedocument.presentationml.slide+xml"/>
  <Override PartName="/ppt/slides/slide40.xml" ContentType="application/vnd.openxmlformats-officedocument.presentationml.slide+xml"/>
  <Override PartName="/ppt/slides/slide14.xml" ContentType="application/vnd.openxmlformats-officedocument.presentationml.slide+xml"/>
  <Override PartName="/ppt/slides/slide34.xml" ContentType="application/vnd.openxmlformats-officedocument.presentationml.slide+xml"/>
  <Override PartName="/ppt/slides/slide20.xml" ContentType="application/vnd.openxmlformats-officedocument.presentationml.slide+xml"/>
  <Override PartName="/ppt/slides/slide17.xml" ContentType="application/vnd.openxmlformats-officedocument.presentationml.slide+xml"/>
  <Override PartName="/ppt/slideLayouts/slideLayout4.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theme/theme1.xml" ContentType="application/vnd.openxmlformats-officedocument.theme+xml"/>
  <Override PartName="/ppt/slideLayouts/slideLayout6.xml" ContentType="application/vnd.openxmlformats-officedocument.presentationml.slideLayout+xml"/>
  <Override PartName="/ppt/presentation.xml" ContentType="application/vnd.openxmlformats-officedocument.presentationml.presentation.main+xml"/>
  <Override PartName="/ppt/slides/slide5.xml" ContentType="application/vnd.openxmlformats-officedocument.presentationml.slide+xml"/>
  <Override PartName="/ppt/slides/slide37.xml" ContentType="application/vnd.openxmlformats-officedocument.presentationml.slide+xml"/>
  <Override PartName="/ppt/slides/slide10.xml" ContentType="application/vnd.openxmlformats-officedocument.presentationml.slide+xml"/>
  <Override PartName="/ppt/slideLayouts/slideLayout7.xml" ContentType="application/vnd.openxmlformats-officedocument.presentationml.slideLayout+xml"/>
  <Override PartName="/ppt/slides/slide33.xml" ContentType="application/vnd.openxmlformats-officedocument.presentationml.slide+xml"/>
  <Override PartName="/ppt/presProps.xml" ContentType="application/vnd.openxmlformats-officedocument.presentationml.presProps+xml"/>
  <Default Extension="jpeg" ContentType="image/jpeg"/>
  <Default Extension="png" ContentType="image/png"/>
  <Override PartName="/ppt/slides/slide3.xml" ContentType="application/vnd.openxmlformats-officedocument.presentationml.slide+xml"/>
  <Override PartName="/ppt/slides/slide4.xml" ContentType="application/vnd.openxmlformats-officedocument.presentationml.slide+xml"/>
  <Override PartName="/ppt/slides/slide27.xml" ContentType="application/vnd.openxmlformats-officedocument.presentationml.slide+xml"/>
  <Override PartName="/ppt/slideLayouts/slideLayout11.xml" ContentType="application/vnd.openxmlformats-officedocument.presentationml.slideLayout+xml"/>
  <Override PartName="/docProps/core.xml" ContentType="application/vnd.openxmlformats-package.core-properties+xml"/>
  <Override PartName="/ppt/slides/slide8.xml" ContentType="application/vnd.openxmlformats-officedocument.presentationml.slide+xml"/>
  <Override PartName="/ppt/slides/slide31.xml" ContentType="application/vnd.openxmlformats-officedocument.presentationml.slide+xml"/>
  <Override PartName="/ppt/slides/slide15.xml" ContentType="application/vnd.openxmlformats-officedocument.presentationml.slide+xml"/>
  <Default Extension="bin" ContentType="application/vnd.openxmlformats-officedocument.presentationml.printerSettings"/>
  <Default Extension="rels" ContentType="application/vnd.openxmlformats-package.relationships+xml"/>
  <Override PartName="/ppt/slides/slide9.xml" ContentType="application/vnd.openxmlformats-officedocument.presentationml.slide+xml"/>
  <Override PartName="/ppt/slides/slide24.xml" ContentType="application/vnd.openxmlformats-officedocument.presentationml.slide+xml"/>
  <Override PartName="/ppt/slides/slide39.xml" ContentType="application/vnd.openxmlformats-officedocument.presentationml.slide+xml"/>
  <Override PartName="/ppt/slides/slide32.xml" ContentType="application/vnd.openxmlformats-officedocument.presentationml.slide+xml"/>
  <Override PartName="/ppt/slides/slide6.xml" ContentType="application/vnd.openxmlformats-officedocument.presentationml.slide+xml"/>
  <Override PartName="/ppt/slides/slide16.xml" ContentType="application/vnd.openxmlformats-officedocument.presentationml.slide+xml"/>
  <Override PartName="/ppt/slides/slide38.xml" ContentType="application/vnd.openxmlformats-officedocument.presentationml.slide+xml"/>
  <Override PartName="/ppt/slides/slide19.xml" ContentType="application/vnd.openxmlformats-officedocument.presentationml.slide+xml"/>
  <Override PartName="/ppt/slides/slide41.xml" ContentType="application/vnd.openxmlformats-officedocument.presentationml.slide+xml"/>
  <Override PartName="/ppt/slides/slide29.xml" ContentType="application/vnd.openxmlformats-officedocument.presentationml.slide+xml"/>
</Types>
</file>

<file path=_rels/.rels><?xml version="1.0" encoding="UTF-8" standalone="yes"?>
<Relationships xmlns="http://schemas.openxmlformats.org/package/2006/relationships"><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60" r:id="rId1"/>
  </p:sldMasterIdLst>
  <p:notesMasterIdLst>
    <p:notesMasterId r:id="rId43"/>
  </p:notesMasterIdLst>
  <p:sldIdLst>
    <p:sldId id="256" r:id="rId2"/>
    <p:sldId id="257" r:id="rId3"/>
    <p:sldId id="258" r:id="rId4"/>
    <p:sldId id="260" r:id="rId5"/>
    <p:sldId id="261" r:id="rId6"/>
    <p:sldId id="262" r:id="rId7"/>
    <p:sldId id="263" r:id="rId8"/>
    <p:sldId id="264" r:id="rId9"/>
    <p:sldId id="265" r:id="rId10"/>
    <p:sldId id="266" r:id="rId11"/>
    <p:sldId id="284"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3" r:id="rId27"/>
    <p:sldId id="281" r:id="rId28"/>
    <p:sldId id="282" r:id="rId29"/>
    <p:sldId id="285" r:id="rId30"/>
    <p:sldId id="286" r:id="rId31"/>
    <p:sldId id="287" r:id="rId32"/>
    <p:sldId id="290" r:id="rId33"/>
    <p:sldId id="288" r:id="rId34"/>
    <p:sldId id="289" r:id="rId35"/>
    <p:sldId id="291" r:id="rId36"/>
    <p:sldId id="292" r:id="rId37"/>
    <p:sldId id="293" r:id="rId38"/>
    <p:sldId id="294" r:id="rId39"/>
    <p:sldId id="295" r:id="rId40"/>
    <p:sldId id="296" r:id="rId41"/>
    <p:sldId id="297" r:id="rId4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prnPr prnWhat="notes"/>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4660"/>
  </p:normalViewPr>
  <p:slideViewPr>
    <p:cSldViewPr snapToGrid="0" snapToObjects="1">
      <p:cViewPr varScale="1">
        <p:scale>
          <a:sx n="87" d="100"/>
          <a:sy n="87" d="100"/>
        </p:scale>
        <p:origin x="-9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46" Type="http://schemas.openxmlformats.org/officeDocument/2006/relationships/viewProps" Target="viewProps.xml"/><Relationship Id="rId35" Type="http://schemas.openxmlformats.org/officeDocument/2006/relationships/slide" Target="slides/slide34.xml"/><Relationship Id="rId31" Type="http://schemas.openxmlformats.org/officeDocument/2006/relationships/slide" Target="slides/slide30.xml"/><Relationship Id="rId34" Type="http://schemas.openxmlformats.org/officeDocument/2006/relationships/slide" Target="slides/slide33.xml"/><Relationship Id="rId39" Type="http://schemas.openxmlformats.org/officeDocument/2006/relationships/slide" Target="slides/slide38.xml"/><Relationship Id="rId40" Type="http://schemas.openxmlformats.org/officeDocument/2006/relationships/slide" Target="slides/slide39.xml"/><Relationship Id="rId7" Type="http://schemas.openxmlformats.org/officeDocument/2006/relationships/slide" Target="slides/slide6.xml"/><Relationship Id="rId36" Type="http://schemas.openxmlformats.org/officeDocument/2006/relationships/slide" Target="slides/slide35.xml"/><Relationship Id="rId43" Type="http://schemas.openxmlformats.org/officeDocument/2006/relationships/notesMaster" Target="notesMasters/notesMaster1.xml"/><Relationship Id="rId1" Type="http://schemas.openxmlformats.org/officeDocument/2006/relationships/slideMaster" Target="slideMasters/slideMaster1.xml"/><Relationship Id="rId24" Type="http://schemas.openxmlformats.org/officeDocument/2006/relationships/slide" Target="slides/slide23.xml"/><Relationship Id="rId25" Type="http://schemas.openxmlformats.org/officeDocument/2006/relationships/slide" Target="slides/slide24.xml"/><Relationship Id="rId47" Type="http://schemas.openxmlformats.org/officeDocument/2006/relationships/theme" Target="theme/theme1.xml"/><Relationship Id="rId48" Type="http://schemas.openxmlformats.org/officeDocument/2006/relationships/tableStyles" Target="tableStyles.xml"/><Relationship Id="rId8" Type="http://schemas.openxmlformats.org/officeDocument/2006/relationships/slide" Target="slides/slide7.xml"/><Relationship Id="rId13" Type="http://schemas.openxmlformats.org/officeDocument/2006/relationships/slide" Target="slides/slide12.xml"/><Relationship Id="rId10" Type="http://schemas.openxmlformats.org/officeDocument/2006/relationships/slide" Target="slides/slide9.xml"/><Relationship Id="rId32" Type="http://schemas.openxmlformats.org/officeDocument/2006/relationships/slide" Target="slides/slide31.xml"/><Relationship Id="rId37" Type="http://schemas.openxmlformats.org/officeDocument/2006/relationships/slide" Target="slides/slide36.xml"/><Relationship Id="rId12" Type="http://schemas.openxmlformats.org/officeDocument/2006/relationships/slide" Target="slides/slide11.xml"/><Relationship Id="rId17" Type="http://schemas.openxmlformats.org/officeDocument/2006/relationships/slide" Target="slides/slide16.xml"/><Relationship Id="rId9" Type="http://schemas.openxmlformats.org/officeDocument/2006/relationships/slide" Target="slides/slide8.xml"/><Relationship Id="rId18" Type="http://schemas.openxmlformats.org/officeDocument/2006/relationships/slide" Target="slides/slide17.xml"/><Relationship Id="rId3" Type="http://schemas.openxmlformats.org/officeDocument/2006/relationships/slide" Target="slides/slide2.xml"/><Relationship Id="rId27" Type="http://schemas.openxmlformats.org/officeDocument/2006/relationships/slide" Target="slides/slide26.xml"/><Relationship Id="rId14" Type="http://schemas.openxmlformats.org/officeDocument/2006/relationships/slide" Target="slides/slide13.xml"/><Relationship Id="rId23" Type="http://schemas.openxmlformats.org/officeDocument/2006/relationships/slide" Target="slides/slide22.xml"/><Relationship Id="rId4" Type="http://schemas.openxmlformats.org/officeDocument/2006/relationships/slide" Target="slides/slide3.xml"/><Relationship Id="rId28" Type="http://schemas.openxmlformats.org/officeDocument/2006/relationships/slide" Target="slides/slide27.xml"/><Relationship Id="rId45" Type="http://schemas.openxmlformats.org/officeDocument/2006/relationships/presProps" Target="presProps.xml"/><Relationship Id="rId26" Type="http://schemas.openxmlformats.org/officeDocument/2006/relationships/slide" Target="slides/slide25.xml"/><Relationship Id="rId30" Type="http://schemas.openxmlformats.org/officeDocument/2006/relationships/slide" Target="slides/slide29.xml"/><Relationship Id="rId11" Type="http://schemas.openxmlformats.org/officeDocument/2006/relationships/slide" Target="slides/slide10.xml"/><Relationship Id="rId42" Type="http://schemas.openxmlformats.org/officeDocument/2006/relationships/slide" Target="slides/slide41.xml"/><Relationship Id="rId29" Type="http://schemas.openxmlformats.org/officeDocument/2006/relationships/slide" Target="slides/slide28.xml"/><Relationship Id="rId6" Type="http://schemas.openxmlformats.org/officeDocument/2006/relationships/slide" Target="slides/slide5.xml"/><Relationship Id="rId16" Type="http://schemas.openxmlformats.org/officeDocument/2006/relationships/slide" Target="slides/slide15.xml"/><Relationship Id="rId33" Type="http://schemas.openxmlformats.org/officeDocument/2006/relationships/slide" Target="slides/slide32.xml"/><Relationship Id="rId44" Type="http://schemas.openxmlformats.org/officeDocument/2006/relationships/printerSettings" Target="printerSettings/printerSettings1.bin"/><Relationship Id="rId41" Type="http://schemas.openxmlformats.org/officeDocument/2006/relationships/slide" Target="slides/slide40.xml"/><Relationship Id="rId5" Type="http://schemas.openxmlformats.org/officeDocument/2006/relationships/slide" Target="slides/slide4.xml"/><Relationship Id="rId15" Type="http://schemas.openxmlformats.org/officeDocument/2006/relationships/slide" Target="slides/slide14.xml"/><Relationship Id="rId19" Type="http://schemas.openxmlformats.org/officeDocument/2006/relationships/slide" Target="slides/slide18.xml"/><Relationship Id="rId38" Type="http://schemas.openxmlformats.org/officeDocument/2006/relationships/slide" Target="slides/slide37.xml"/><Relationship Id="rId20" Type="http://schemas.openxmlformats.org/officeDocument/2006/relationships/slide" Target="slides/slide19.xml"/><Relationship Id="rId22" Type="http://schemas.openxmlformats.org/officeDocument/2006/relationships/slide" Target="slides/slide21.xml"/><Relationship Id="rId21" Type="http://schemas.openxmlformats.org/officeDocument/2006/relationships/slide" Target="slides/slide20.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EB351D1-76B6-4A48-8123-BF88A1D75CB6}" type="datetimeFigureOut">
              <a:rPr lang="en-US" smtClean="0"/>
              <a:pPr/>
              <a:t>11/6/09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220C618-E63D-EC4A-8871-4DB39E05A3A9}"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220C618-E63D-EC4A-8871-4DB39E05A3A9}"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FOO!</a:t>
            </a:r>
            <a:endParaRPr lang="en-US" dirty="0"/>
          </a:p>
        </p:txBody>
      </p:sp>
      <p:sp>
        <p:nvSpPr>
          <p:cNvPr id="4" name="Slide Number Placeholder 3"/>
          <p:cNvSpPr>
            <a:spLocks noGrp="1"/>
          </p:cNvSpPr>
          <p:nvPr>
            <p:ph type="sldNum" sz="quarter" idx="10"/>
          </p:nvPr>
        </p:nvSpPr>
        <p:spPr/>
        <p:txBody>
          <a:bodyPr/>
          <a:lstStyle/>
          <a:p>
            <a:fld id="{7220C618-E63D-EC4A-8871-4DB39E05A3A9}" type="slidenum">
              <a:rPr lang="en-US" smtClean="0"/>
              <a:pPr/>
              <a:t>5</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220C618-E63D-EC4A-8871-4DB39E05A3A9}" type="slidenum">
              <a:rPr lang="en-US" smtClean="0"/>
              <a:pPr/>
              <a:t>18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DF993A9-107A-2D46-BD37-6F66303DD3A8}" type="datetimeFigureOut">
              <a:rPr lang="en-US" smtClean="0"/>
              <a:pPr/>
              <a:t>11/6/09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8146AE-A28B-6D4D-885A-54F8C34E5A9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DF993A9-107A-2D46-BD37-6F66303DD3A8}" type="datetimeFigureOut">
              <a:rPr lang="en-US" smtClean="0"/>
              <a:pPr/>
              <a:t>11/6/09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8146AE-A28B-6D4D-885A-54F8C34E5A9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DF993A9-107A-2D46-BD37-6F66303DD3A8}" type="datetimeFigureOut">
              <a:rPr lang="en-US" smtClean="0"/>
              <a:pPr/>
              <a:t>11/6/09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8146AE-A28B-6D4D-885A-54F8C34E5A9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DF993A9-107A-2D46-BD37-6F66303DD3A8}" type="datetimeFigureOut">
              <a:rPr lang="en-US" smtClean="0"/>
              <a:pPr/>
              <a:t>11/6/09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8146AE-A28B-6D4D-885A-54F8C34E5A9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DF993A9-107A-2D46-BD37-6F66303DD3A8}" type="datetimeFigureOut">
              <a:rPr lang="en-US" smtClean="0"/>
              <a:pPr/>
              <a:t>11/6/09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8146AE-A28B-6D4D-885A-54F8C34E5A9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DF993A9-107A-2D46-BD37-6F66303DD3A8}" type="datetimeFigureOut">
              <a:rPr lang="en-US" smtClean="0"/>
              <a:pPr/>
              <a:t>11/6/09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8146AE-A28B-6D4D-885A-54F8C34E5A9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DF993A9-107A-2D46-BD37-6F66303DD3A8}" type="datetimeFigureOut">
              <a:rPr lang="en-US" smtClean="0"/>
              <a:pPr/>
              <a:t>11/6/09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F8146AE-A28B-6D4D-885A-54F8C34E5A9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DF993A9-107A-2D46-BD37-6F66303DD3A8}" type="datetimeFigureOut">
              <a:rPr lang="en-US" smtClean="0"/>
              <a:pPr/>
              <a:t>11/6/09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F8146AE-A28B-6D4D-885A-54F8C34E5A9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DF993A9-107A-2D46-BD37-6F66303DD3A8}" type="datetimeFigureOut">
              <a:rPr lang="en-US" smtClean="0"/>
              <a:pPr/>
              <a:t>11/6/09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F8146AE-A28B-6D4D-885A-54F8C34E5A9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DF993A9-107A-2D46-BD37-6F66303DD3A8}" type="datetimeFigureOut">
              <a:rPr lang="en-US" smtClean="0"/>
              <a:pPr/>
              <a:t>11/6/09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8146AE-A28B-6D4D-885A-54F8C34E5A9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DF993A9-107A-2D46-BD37-6F66303DD3A8}" type="datetimeFigureOut">
              <a:rPr lang="en-US" smtClean="0"/>
              <a:pPr/>
              <a:t>11/6/09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8146AE-A28B-6D4D-885A-54F8C34E5A9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4" Type="http://schemas.openxmlformats.org/officeDocument/2006/relationships/slideLayout" Target="../slideLayouts/slideLayout4.xml"/><Relationship Id="rId10" Type="http://schemas.openxmlformats.org/officeDocument/2006/relationships/slideLayout" Target="../slideLayouts/slideLayout10.xml"/><Relationship Id="rId5" Type="http://schemas.openxmlformats.org/officeDocument/2006/relationships/slideLayout" Target="../slideLayouts/slideLayout5.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F993A9-107A-2D46-BD37-6F66303DD3A8}" type="datetimeFigureOut">
              <a:rPr lang="en-US" smtClean="0"/>
              <a:pPr/>
              <a:t>11/6/09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8146AE-A28B-6D4D-885A-54F8C34E5A9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3"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Getting Priority Straight</a:t>
            </a:r>
            <a:endParaRPr lang="en-US" dirty="0"/>
          </a:p>
        </p:txBody>
      </p:sp>
      <p:sp>
        <p:nvSpPr>
          <p:cNvPr id="3" name="Subtitle 2"/>
          <p:cNvSpPr>
            <a:spLocks noGrp="1"/>
          </p:cNvSpPr>
          <p:nvPr>
            <p:ph type="subTitle" idx="1"/>
          </p:nvPr>
        </p:nvSpPr>
        <p:spPr/>
        <p:txBody>
          <a:bodyPr/>
          <a:lstStyle/>
          <a:p>
            <a:r>
              <a:rPr lang="en-US" dirty="0" smtClean="0">
                <a:solidFill>
                  <a:schemeClr val="accent1"/>
                </a:solidFill>
              </a:rPr>
              <a:t>Louis deRosset</a:t>
            </a:r>
          </a:p>
          <a:p>
            <a:r>
              <a:rPr lang="en-US" dirty="0" smtClean="0">
                <a:solidFill>
                  <a:schemeClr val="accent1"/>
                </a:solidFill>
              </a:rPr>
              <a:t>University of Toronto</a:t>
            </a:r>
          </a:p>
          <a:p>
            <a:r>
              <a:rPr lang="en-US" dirty="0" smtClean="0">
                <a:solidFill>
                  <a:schemeClr val="accent1"/>
                </a:solidFill>
              </a:rPr>
              <a:t>9 November 2009</a:t>
            </a:r>
            <a:endParaRPr lang="en-US" dirty="0">
              <a:solidFill>
                <a:schemeClr val="accent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Priority Theory: Explanation</a:t>
            </a:r>
            <a:endParaRPr lang="en-US" dirty="0"/>
          </a:p>
        </p:txBody>
      </p:sp>
      <p:sp>
        <p:nvSpPr>
          <p:cNvPr id="3" name="Content Placeholder 2"/>
          <p:cNvSpPr>
            <a:spLocks noGrp="1"/>
          </p:cNvSpPr>
          <p:nvPr>
            <p:ph idx="1"/>
          </p:nvPr>
        </p:nvSpPr>
        <p:spPr/>
        <p:txBody>
          <a:bodyPr>
            <a:normAutofit fontScale="77500" lnSpcReduction="20000"/>
          </a:bodyPr>
          <a:lstStyle/>
          <a:p>
            <a:pPr>
              <a:buNone/>
            </a:pPr>
            <a:endParaRPr lang="en-US" dirty="0" smtClean="0"/>
          </a:p>
          <a:p>
            <a:pPr>
              <a:buNone/>
            </a:pPr>
            <a:endParaRPr lang="en-US" dirty="0" smtClean="0"/>
          </a:p>
          <a:p>
            <a:pPr>
              <a:buNone/>
            </a:pPr>
            <a:endParaRPr lang="en-US" dirty="0" smtClean="0"/>
          </a:p>
          <a:p>
            <a:pPr>
              <a:buNone/>
            </a:pPr>
            <a:endParaRPr lang="en-US" dirty="0" smtClean="0"/>
          </a:p>
          <a:p>
            <a:pPr>
              <a:buNone/>
            </a:pPr>
            <a:r>
              <a:rPr lang="en-US" b="1" dirty="0" smtClean="0"/>
              <a:t>Remarks</a:t>
            </a:r>
            <a:r>
              <a:rPr lang="en-US" dirty="0" smtClean="0"/>
              <a:t>: </a:t>
            </a:r>
          </a:p>
          <a:p>
            <a:pPr>
              <a:buFont typeface="Wingdings" charset="2"/>
              <a:buChar char="§"/>
            </a:pPr>
            <a:r>
              <a:rPr lang="en-US" dirty="0" smtClean="0"/>
              <a:t>In other words,  “no macroscopic concrete individual is fundamental.”</a:t>
            </a:r>
          </a:p>
          <a:p>
            <a:pPr>
              <a:buFont typeface="Wingdings" charset="2"/>
              <a:buChar char="§"/>
            </a:pPr>
            <a:r>
              <a:rPr lang="en-US" dirty="0" smtClean="0"/>
              <a:t>What is fundamental?</a:t>
            </a:r>
          </a:p>
          <a:p>
            <a:pPr lvl="1">
              <a:buFont typeface="Wingdings" charset="2"/>
              <a:buChar char="§"/>
            </a:pPr>
            <a:r>
              <a:rPr lang="en-US" b="1" dirty="0" smtClean="0"/>
              <a:t>Priority </a:t>
            </a:r>
            <a:r>
              <a:rPr lang="en-US" b="1" dirty="0" err="1" smtClean="0"/>
              <a:t>microphysicalism</a:t>
            </a:r>
            <a:r>
              <a:rPr lang="en-US" dirty="0" smtClean="0"/>
              <a:t>: microphysical entities</a:t>
            </a:r>
          </a:p>
          <a:p>
            <a:pPr lvl="1">
              <a:buFont typeface="Wingdings" charset="2"/>
              <a:buChar char="§"/>
            </a:pPr>
            <a:r>
              <a:rPr lang="en-US" b="1" dirty="0" smtClean="0"/>
              <a:t>Priority monism</a:t>
            </a:r>
            <a:r>
              <a:rPr lang="en-US" dirty="0" smtClean="0"/>
              <a:t>: the entirety of the concrete cosmos. </a:t>
            </a:r>
          </a:p>
          <a:p>
            <a:pPr>
              <a:buNone/>
            </a:pPr>
            <a:r>
              <a:rPr lang="en-US" dirty="0" smtClean="0"/>
              <a:t> </a:t>
            </a:r>
            <a:endParaRPr lang="en-US" dirty="0"/>
          </a:p>
        </p:txBody>
      </p:sp>
      <p:sp>
        <p:nvSpPr>
          <p:cNvPr id="4" name="TextBox 3"/>
          <p:cNvSpPr txBox="1"/>
          <p:nvPr/>
        </p:nvSpPr>
        <p:spPr>
          <a:xfrm>
            <a:off x="0" y="6488668"/>
            <a:ext cx="9144000" cy="369332"/>
          </a:xfrm>
          <a:prstGeom prst="rect">
            <a:avLst/>
          </a:prstGeom>
          <a:noFill/>
          <a:ln>
            <a:noFill/>
          </a:ln>
        </p:spPr>
        <p:txBody>
          <a:bodyPr wrap="square" rtlCol="0">
            <a:spAutoFit/>
          </a:bodyPr>
          <a:lstStyle/>
          <a:p>
            <a:r>
              <a:rPr lang="en-US" dirty="0" smtClean="0">
                <a:solidFill>
                  <a:schemeClr val="tx2"/>
                </a:solidFill>
              </a:rPr>
              <a:t>deRosset					Getting Priority Straight 		</a:t>
            </a:r>
            <a:r>
              <a:rPr lang="en-US" dirty="0" smtClean="0">
                <a:solidFill>
                  <a:schemeClr val="tx2"/>
                </a:solidFill>
              </a:rPr>
              <a:t>	</a:t>
            </a:r>
            <a:r>
              <a:rPr lang="en-US" dirty="0" smtClean="0">
                <a:solidFill>
                  <a:schemeClr val="tx2"/>
                </a:solidFill>
              </a:rPr>
              <a:t>9</a:t>
            </a:r>
            <a:r>
              <a:rPr lang="en-US" dirty="0" smtClean="0">
                <a:solidFill>
                  <a:schemeClr val="tx2"/>
                </a:solidFill>
              </a:rPr>
              <a:t> </a:t>
            </a:r>
            <a:r>
              <a:rPr lang="en-US" dirty="0" smtClean="0">
                <a:solidFill>
                  <a:schemeClr val="tx2"/>
                </a:solidFill>
              </a:rPr>
              <a:t>November 2009</a:t>
            </a:r>
            <a:endParaRPr lang="en-US" dirty="0">
              <a:solidFill>
                <a:schemeClr val="tx2"/>
              </a:solidFill>
            </a:endParaRPr>
          </a:p>
        </p:txBody>
      </p:sp>
      <p:sp>
        <p:nvSpPr>
          <p:cNvPr id="6" name="Rectangle 5"/>
          <p:cNvSpPr/>
          <p:nvPr/>
        </p:nvSpPr>
        <p:spPr>
          <a:xfrm>
            <a:off x="665293" y="1513925"/>
            <a:ext cx="7726471" cy="1446550"/>
          </a:xfrm>
          <a:prstGeom prst="rect">
            <a:avLst/>
          </a:prstGeom>
          <a:ln>
            <a:solidFill>
              <a:schemeClr val="accent2"/>
            </a:solidFill>
          </a:ln>
        </p:spPr>
        <p:txBody>
          <a:bodyPr wrap="square">
            <a:spAutoFit/>
          </a:bodyPr>
          <a:lstStyle/>
          <a:p>
            <a:pPr>
              <a:buNone/>
            </a:pPr>
            <a:r>
              <a:rPr lang="en-US" sz="2200" b="1" dirty="0" smtClean="0"/>
              <a:t>(EXPLANATION) </a:t>
            </a:r>
            <a:r>
              <a:rPr lang="en-US" sz="2200" dirty="0" smtClean="0"/>
              <a:t>The existence and features of the macroscopic concrete objects alleged by common sense abetted by science can be completely explained solely by reference to the existence and properties of other things.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1" nodeType="click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1" nodeType="click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Priority Theory in </a:t>
            </a:r>
            <a:r>
              <a:rPr lang="en-US" dirty="0" smtClean="0"/>
              <a:t>Action</a:t>
            </a:r>
            <a:endParaRPr lang="en-US" dirty="0"/>
          </a:p>
        </p:txBody>
      </p:sp>
      <p:grpSp>
        <p:nvGrpSpPr>
          <p:cNvPr id="20" name="Group 19"/>
          <p:cNvGrpSpPr/>
          <p:nvPr/>
        </p:nvGrpSpPr>
        <p:grpSpPr>
          <a:xfrm>
            <a:off x="4787191" y="4478924"/>
            <a:ext cx="2204341" cy="2009744"/>
            <a:chOff x="2043760" y="4496571"/>
            <a:chExt cx="2204341" cy="2009744"/>
          </a:xfrm>
        </p:grpSpPr>
        <p:sp>
          <p:nvSpPr>
            <p:cNvPr id="9" name="Trapezoid 8"/>
            <p:cNvSpPr/>
            <p:nvPr/>
          </p:nvSpPr>
          <p:spPr>
            <a:xfrm rot="10800000">
              <a:off x="2298199" y="4949156"/>
              <a:ext cx="1730927" cy="1007346"/>
            </a:xfrm>
            <a:prstGeom prst="trapezoid">
              <a:avLst>
                <a:gd name="adj" fmla="val 23957"/>
              </a:avLst>
            </a:prstGeom>
            <a:solidFill>
              <a:schemeClr val="accent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TextBox 9"/>
            <p:cNvSpPr txBox="1"/>
            <p:nvPr/>
          </p:nvSpPr>
          <p:spPr>
            <a:xfrm>
              <a:off x="2366286" y="4949242"/>
              <a:ext cx="1563379" cy="646331"/>
            </a:xfrm>
            <a:prstGeom prst="rect">
              <a:avLst/>
            </a:prstGeom>
            <a:noFill/>
          </p:spPr>
          <p:txBody>
            <a:bodyPr wrap="square" rtlCol="0">
              <a:spAutoFit/>
            </a:bodyPr>
            <a:lstStyle/>
            <a:p>
              <a:pPr algn="ctr"/>
              <a:r>
                <a:rPr lang="en-US" dirty="0" smtClean="0"/>
                <a:t>All individuals</a:t>
              </a:r>
              <a:endParaRPr lang="en-US" dirty="0"/>
            </a:p>
          </p:txBody>
        </p:sp>
        <p:sp>
          <p:nvSpPr>
            <p:cNvPr id="11" name="TextBox 10"/>
            <p:cNvSpPr txBox="1"/>
            <p:nvPr/>
          </p:nvSpPr>
          <p:spPr>
            <a:xfrm>
              <a:off x="2552833" y="6136983"/>
              <a:ext cx="1200036" cy="369332"/>
            </a:xfrm>
            <a:prstGeom prst="rect">
              <a:avLst/>
            </a:prstGeom>
            <a:noFill/>
          </p:spPr>
          <p:txBody>
            <a:bodyPr wrap="square" rtlCol="0">
              <a:spAutoFit/>
            </a:bodyPr>
            <a:lstStyle/>
            <a:p>
              <a:r>
                <a:rPr lang="en-US" dirty="0" smtClean="0"/>
                <a:t>Theory</a:t>
              </a:r>
              <a:r>
                <a:rPr lang="en-US" dirty="0" smtClean="0"/>
                <a:t> B</a:t>
              </a:r>
              <a:endParaRPr lang="en-US" dirty="0"/>
            </a:p>
          </p:txBody>
        </p:sp>
        <p:sp>
          <p:nvSpPr>
            <p:cNvPr id="14" name="Rectangle 13"/>
            <p:cNvSpPr/>
            <p:nvPr/>
          </p:nvSpPr>
          <p:spPr>
            <a:xfrm>
              <a:off x="2043760" y="4496571"/>
              <a:ext cx="2204341" cy="2009744"/>
            </a:xfrm>
            <a:prstGeom prst="rect">
              <a:avLst/>
            </a:prstGeom>
            <a:noFill/>
            <a:ln>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23" name="Group 22"/>
          <p:cNvGrpSpPr/>
          <p:nvPr/>
        </p:nvGrpSpPr>
        <p:grpSpPr>
          <a:xfrm>
            <a:off x="719841" y="2147900"/>
            <a:ext cx="3562236" cy="4358243"/>
            <a:chOff x="4630537" y="2148072"/>
            <a:chExt cx="3562236" cy="4358243"/>
          </a:xfrm>
        </p:grpSpPr>
        <p:sp>
          <p:nvSpPr>
            <p:cNvPr id="4" name="Trapezoid 3"/>
            <p:cNvSpPr/>
            <p:nvPr/>
          </p:nvSpPr>
          <p:spPr>
            <a:xfrm rot="10800000">
              <a:off x="4808851" y="2997987"/>
              <a:ext cx="2554701" cy="2958430"/>
            </a:xfrm>
            <a:prstGeom prst="trapezoid">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 name="TextBox 4"/>
            <p:cNvSpPr txBox="1"/>
            <p:nvPr/>
          </p:nvSpPr>
          <p:spPr>
            <a:xfrm>
              <a:off x="5288823" y="3515245"/>
              <a:ext cx="1662841" cy="646331"/>
            </a:xfrm>
            <a:prstGeom prst="rect">
              <a:avLst/>
            </a:prstGeom>
            <a:noFill/>
          </p:spPr>
          <p:txBody>
            <a:bodyPr wrap="square" rtlCol="0">
              <a:spAutoFit/>
            </a:bodyPr>
            <a:lstStyle/>
            <a:p>
              <a:pPr algn="ctr"/>
              <a:r>
                <a:rPr lang="en-US" dirty="0" smtClean="0"/>
                <a:t>Derivative individuals</a:t>
              </a:r>
              <a:endParaRPr lang="en-US" dirty="0"/>
            </a:p>
          </p:txBody>
        </p:sp>
        <p:sp>
          <p:nvSpPr>
            <p:cNvPr id="6" name="Trapezoid 5"/>
            <p:cNvSpPr/>
            <p:nvPr/>
          </p:nvSpPr>
          <p:spPr>
            <a:xfrm rot="10800000">
              <a:off x="5220736" y="4949070"/>
              <a:ext cx="1730927" cy="1007346"/>
            </a:xfrm>
            <a:prstGeom prst="trapezoid">
              <a:avLst>
                <a:gd name="adj" fmla="val 23957"/>
              </a:avLst>
            </a:prstGeom>
            <a:solidFill>
              <a:schemeClr val="accent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TextBox 6"/>
            <p:cNvSpPr txBox="1"/>
            <p:nvPr/>
          </p:nvSpPr>
          <p:spPr>
            <a:xfrm>
              <a:off x="5288823" y="4949156"/>
              <a:ext cx="1563379" cy="646331"/>
            </a:xfrm>
            <a:prstGeom prst="rect">
              <a:avLst/>
            </a:prstGeom>
            <a:noFill/>
          </p:spPr>
          <p:txBody>
            <a:bodyPr wrap="square" rtlCol="0">
              <a:spAutoFit/>
            </a:bodyPr>
            <a:lstStyle/>
            <a:p>
              <a:pPr algn="ctr"/>
              <a:r>
                <a:rPr lang="en-US" dirty="0" smtClean="0"/>
                <a:t>Fundamental individuals</a:t>
              </a:r>
              <a:endParaRPr lang="en-US" dirty="0"/>
            </a:p>
          </p:txBody>
        </p:sp>
        <p:sp>
          <p:nvSpPr>
            <p:cNvPr id="8" name="Down Arrow 7"/>
            <p:cNvSpPr/>
            <p:nvPr/>
          </p:nvSpPr>
          <p:spPr>
            <a:xfrm>
              <a:off x="7363552" y="3052206"/>
              <a:ext cx="829221" cy="2772740"/>
            </a:xfrm>
            <a:prstGeom prst="downArrow">
              <a:avLst/>
            </a:prstGeom>
            <a:solidFill>
              <a:schemeClr val="accent4"/>
            </a:solidFill>
          </p:spPr>
          <p:style>
            <a:lnRef idx="1">
              <a:schemeClr val="accent1"/>
            </a:lnRef>
            <a:fillRef idx="3">
              <a:schemeClr val="accent1"/>
            </a:fillRef>
            <a:effectRef idx="2">
              <a:schemeClr val="accent1"/>
            </a:effectRef>
            <a:fontRef idx="minor">
              <a:schemeClr val="lt1"/>
            </a:fontRef>
          </p:style>
          <p:txBody>
            <a:bodyPr vert="vert" rtlCol="0" anchor="ctr"/>
            <a:lstStyle/>
            <a:p>
              <a:pPr algn="ctr"/>
              <a:r>
                <a:rPr lang="en-US" dirty="0" smtClean="0"/>
                <a:t>Explanation</a:t>
              </a:r>
              <a:endParaRPr lang="en-US" dirty="0"/>
            </a:p>
          </p:txBody>
        </p:sp>
        <p:sp>
          <p:nvSpPr>
            <p:cNvPr id="12" name="TextBox 11"/>
            <p:cNvSpPr txBox="1"/>
            <p:nvPr/>
          </p:nvSpPr>
          <p:spPr>
            <a:xfrm>
              <a:off x="5467191" y="6136811"/>
              <a:ext cx="1200036" cy="369332"/>
            </a:xfrm>
            <a:prstGeom prst="rect">
              <a:avLst/>
            </a:prstGeom>
            <a:noFill/>
          </p:spPr>
          <p:txBody>
            <a:bodyPr wrap="square" rtlCol="0">
              <a:spAutoFit/>
            </a:bodyPr>
            <a:lstStyle/>
            <a:p>
              <a:r>
                <a:rPr lang="en-US" dirty="0" smtClean="0"/>
                <a:t>Theory</a:t>
              </a:r>
              <a:r>
                <a:rPr lang="en-US" dirty="0" smtClean="0"/>
                <a:t> A</a:t>
              </a:r>
              <a:endParaRPr lang="en-US" dirty="0"/>
            </a:p>
          </p:txBody>
        </p:sp>
        <p:sp>
          <p:nvSpPr>
            <p:cNvPr id="15" name="Rectangle 14"/>
            <p:cNvSpPr/>
            <p:nvPr/>
          </p:nvSpPr>
          <p:spPr>
            <a:xfrm>
              <a:off x="4630537" y="2148072"/>
              <a:ext cx="3562236" cy="4358243"/>
            </a:xfrm>
            <a:prstGeom prst="rect">
              <a:avLst/>
            </a:prstGeom>
            <a:noFill/>
            <a:ln>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13" name="TextBox 12"/>
          <p:cNvSpPr txBox="1"/>
          <p:nvPr/>
        </p:nvSpPr>
        <p:spPr>
          <a:xfrm>
            <a:off x="4656489" y="2148072"/>
            <a:ext cx="2043759" cy="646331"/>
          </a:xfrm>
          <a:prstGeom prst="rect">
            <a:avLst/>
          </a:prstGeom>
          <a:solidFill>
            <a:schemeClr val="accent3"/>
          </a:solidFill>
          <a:ln>
            <a:solidFill>
              <a:schemeClr val="tx2"/>
            </a:solidFill>
          </a:ln>
        </p:spPr>
        <p:txBody>
          <a:bodyPr wrap="square" rtlCol="0">
            <a:spAutoFit/>
          </a:bodyPr>
          <a:lstStyle/>
          <a:p>
            <a:r>
              <a:rPr lang="en-US" dirty="0" smtClean="0"/>
              <a:t>Traditional View:</a:t>
            </a:r>
          </a:p>
          <a:p>
            <a:r>
              <a:rPr lang="en-US" dirty="0" smtClean="0"/>
              <a:t>OTBE, A</a:t>
            </a:r>
            <a:r>
              <a:rPr lang="en-US" dirty="0" smtClean="0"/>
              <a:t> &lt; </a:t>
            </a:r>
            <a:r>
              <a:rPr lang="en-US" dirty="0" smtClean="0"/>
              <a:t>B  </a:t>
            </a:r>
            <a:endParaRPr lang="en-US" dirty="0"/>
          </a:p>
        </p:txBody>
      </p:sp>
      <p:sp>
        <p:nvSpPr>
          <p:cNvPr id="16" name="Oval Callout 15"/>
          <p:cNvSpPr/>
          <p:nvPr/>
        </p:nvSpPr>
        <p:spPr>
          <a:xfrm>
            <a:off x="6700248" y="1197139"/>
            <a:ext cx="2626327" cy="1376765"/>
          </a:xfrm>
          <a:prstGeom prst="wedgeEllipseCallout">
            <a:avLst>
              <a:gd name="adj1" fmla="val -49872"/>
              <a:gd name="adj2" fmla="val 49600"/>
            </a:avLst>
          </a:prstGeom>
          <a:solidFill>
            <a:schemeClr val="bg2"/>
          </a:solidFill>
          <a:ln>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tx1"/>
                </a:solidFill>
              </a:rPr>
              <a:t>“Do not multiply entities beyond necessity!”</a:t>
            </a:r>
            <a:endParaRPr lang="en-US" dirty="0">
              <a:solidFill>
                <a:schemeClr val="tx1"/>
              </a:solidFill>
            </a:endParaRPr>
          </a:p>
        </p:txBody>
      </p:sp>
      <p:sp>
        <p:nvSpPr>
          <p:cNvPr id="17" name="TextBox 16"/>
          <p:cNvSpPr txBox="1"/>
          <p:nvPr/>
        </p:nvSpPr>
        <p:spPr>
          <a:xfrm>
            <a:off x="4656489" y="3524837"/>
            <a:ext cx="2043759" cy="646331"/>
          </a:xfrm>
          <a:prstGeom prst="rect">
            <a:avLst/>
          </a:prstGeom>
          <a:solidFill>
            <a:schemeClr val="accent3"/>
          </a:solidFill>
          <a:ln>
            <a:solidFill>
              <a:schemeClr val="tx2"/>
            </a:solidFill>
          </a:ln>
        </p:spPr>
        <p:txBody>
          <a:bodyPr wrap="square" rtlCol="0">
            <a:spAutoFit/>
          </a:bodyPr>
          <a:lstStyle/>
          <a:p>
            <a:r>
              <a:rPr lang="en-US" dirty="0" smtClean="0"/>
              <a:t>(SPARSITY):</a:t>
            </a:r>
          </a:p>
          <a:p>
            <a:r>
              <a:rPr lang="en-US" dirty="0" smtClean="0"/>
              <a:t>OTBE, A ≈ B  </a:t>
            </a:r>
            <a:endParaRPr lang="en-US" dirty="0"/>
          </a:p>
        </p:txBody>
      </p:sp>
      <p:sp>
        <p:nvSpPr>
          <p:cNvPr id="18" name="Oval Callout 17"/>
          <p:cNvSpPr/>
          <p:nvPr/>
        </p:nvSpPr>
        <p:spPr>
          <a:xfrm>
            <a:off x="6700248" y="2573904"/>
            <a:ext cx="2626327" cy="1587672"/>
          </a:xfrm>
          <a:prstGeom prst="wedgeEllipseCallout">
            <a:avLst>
              <a:gd name="adj1" fmla="val -49872"/>
              <a:gd name="adj2" fmla="val 34887"/>
            </a:avLst>
          </a:prstGeom>
          <a:solidFill>
            <a:schemeClr val="bg2"/>
          </a:solidFill>
          <a:ln>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tx1"/>
                </a:solidFill>
              </a:rPr>
              <a:t>“Do not multiply </a:t>
            </a:r>
            <a:r>
              <a:rPr lang="en-US" b="1" dirty="0" smtClean="0">
                <a:solidFill>
                  <a:schemeClr val="tx1"/>
                </a:solidFill>
              </a:rPr>
              <a:t>fundamental</a:t>
            </a:r>
            <a:r>
              <a:rPr lang="en-US" dirty="0" smtClean="0">
                <a:solidFill>
                  <a:schemeClr val="tx1"/>
                </a:solidFill>
              </a:rPr>
              <a:t> entities beyond necessity!”</a:t>
            </a:r>
            <a:endParaRPr lang="en-US" dirty="0">
              <a:solidFill>
                <a:schemeClr val="tx1"/>
              </a:solidFill>
            </a:endParaRPr>
          </a:p>
        </p:txBody>
      </p:sp>
      <p:sp>
        <p:nvSpPr>
          <p:cNvPr id="19" name="TextBox 18"/>
          <p:cNvSpPr txBox="1"/>
          <p:nvPr/>
        </p:nvSpPr>
        <p:spPr>
          <a:xfrm>
            <a:off x="0" y="6488668"/>
            <a:ext cx="9144000" cy="369332"/>
          </a:xfrm>
          <a:prstGeom prst="rect">
            <a:avLst/>
          </a:prstGeom>
          <a:noFill/>
          <a:ln>
            <a:noFill/>
          </a:ln>
        </p:spPr>
        <p:txBody>
          <a:bodyPr wrap="square" rtlCol="0">
            <a:spAutoFit/>
          </a:bodyPr>
          <a:lstStyle/>
          <a:p>
            <a:r>
              <a:rPr lang="en-US" dirty="0" smtClean="0">
                <a:solidFill>
                  <a:schemeClr val="tx2"/>
                </a:solidFill>
              </a:rPr>
              <a:t>deRosset					Getting Priority Straight 		</a:t>
            </a:r>
            <a:r>
              <a:rPr lang="en-US" dirty="0" smtClean="0">
                <a:solidFill>
                  <a:schemeClr val="tx2"/>
                </a:solidFill>
              </a:rPr>
              <a:t>	</a:t>
            </a:r>
            <a:r>
              <a:rPr lang="en-US" dirty="0" smtClean="0">
                <a:solidFill>
                  <a:schemeClr val="tx2"/>
                </a:solidFill>
              </a:rPr>
              <a:t>9</a:t>
            </a:r>
            <a:r>
              <a:rPr lang="en-US" dirty="0" smtClean="0">
                <a:solidFill>
                  <a:schemeClr val="tx2"/>
                </a:solidFill>
              </a:rPr>
              <a:t> </a:t>
            </a:r>
            <a:r>
              <a:rPr lang="en-US" dirty="0" smtClean="0">
                <a:solidFill>
                  <a:schemeClr val="tx2"/>
                </a:solidFill>
              </a:rPr>
              <a:t>November 2009</a:t>
            </a:r>
            <a:endParaRPr lang="en-US" dirty="0">
              <a:solidFill>
                <a:schemeClr val="tx2"/>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6" grpId="0" animBg="1"/>
      <p:bldP spid="17" grpId="0" animBg="1"/>
      <p:bldP spid="18" grpId="0" animBg="1"/>
    </p:bld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 will argue that …</a:t>
            </a:r>
            <a:endParaRPr lang="en-US" dirty="0"/>
          </a:p>
        </p:txBody>
      </p:sp>
      <p:sp>
        <p:nvSpPr>
          <p:cNvPr id="3" name="Content Placeholder 2"/>
          <p:cNvSpPr>
            <a:spLocks noGrp="1"/>
          </p:cNvSpPr>
          <p:nvPr>
            <p:ph idx="1"/>
          </p:nvPr>
        </p:nvSpPr>
        <p:spPr/>
        <p:txBody>
          <a:bodyPr>
            <a:normAutofit fontScale="77500" lnSpcReduction="20000"/>
          </a:bodyPr>
          <a:lstStyle/>
          <a:p>
            <a:pPr>
              <a:buNone/>
            </a:pPr>
            <a:r>
              <a:rPr lang="en-US" dirty="0" smtClean="0"/>
              <a:t>(EXPLANATION) is false.</a:t>
            </a:r>
          </a:p>
          <a:p>
            <a:pPr>
              <a:buNone/>
            </a:pPr>
            <a:endParaRPr lang="en-US" dirty="0" smtClean="0"/>
          </a:p>
          <a:p>
            <a:pPr>
              <a:buNone/>
            </a:pPr>
            <a:r>
              <a:rPr lang="en-US" dirty="0" smtClean="0"/>
              <a:t>I use:</a:t>
            </a:r>
          </a:p>
          <a:p>
            <a:pPr>
              <a:buFont typeface="Wingdings" charset="2"/>
              <a:buChar char="§"/>
            </a:pPr>
            <a:r>
              <a:rPr lang="en-US" b="1" dirty="0" smtClean="0"/>
              <a:t>Two harmless premises</a:t>
            </a:r>
            <a:r>
              <a:rPr lang="en-US" dirty="0" smtClean="0"/>
              <a:t>: </a:t>
            </a:r>
          </a:p>
          <a:p>
            <a:pPr>
              <a:buNone/>
            </a:pPr>
            <a:r>
              <a:rPr lang="en-US" dirty="0" smtClean="0"/>
              <a:t>	(1) There is a macroscopic concrete object </a:t>
            </a:r>
            <a:r>
              <a:rPr lang="en-US" i="1" dirty="0" err="1" smtClean="0"/>
              <a:t>r</a:t>
            </a:r>
            <a:r>
              <a:rPr lang="en-US" dirty="0" smtClean="0"/>
              <a:t>, a raindrop, which has some feature </a:t>
            </a:r>
            <a:r>
              <a:rPr lang="en-US" i="1" dirty="0" smtClean="0"/>
              <a:t>F</a:t>
            </a:r>
            <a:r>
              <a:rPr lang="en-US" dirty="0" smtClean="0"/>
              <a:t> such that:	</a:t>
            </a:r>
          </a:p>
          <a:p>
            <a:pPr marL="1428750" lvl="2" indent="-571500">
              <a:buAutoNum type="romanLcParenBoth"/>
            </a:pPr>
            <a:r>
              <a:rPr lang="en-US" dirty="0" smtClean="0"/>
              <a:t>some other macroscopic concrete object </a:t>
            </a:r>
            <a:r>
              <a:rPr lang="en-US" i="1" dirty="0" err="1" smtClean="0"/>
              <a:t>t</a:t>
            </a:r>
            <a:r>
              <a:rPr lang="en-US" dirty="0" smtClean="0"/>
              <a:t>, a tectonic plate, lacks F; and </a:t>
            </a:r>
          </a:p>
          <a:p>
            <a:pPr marL="1428750" lvl="2" indent="-571500">
              <a:buAutoNum type="romanLcParenBoth"/>
            </a:pPr>
            <a:r>
              <a:rPr lang="en-US" dirty="0" smtClean="0"/>
              <a:t>the fact that </a:t>
            </a:r>
            <a:r>
              <a:rPr lang="en-US" dirty="0" err="1" smtClean="0"/>
              <a:t>r</a:t>
            </a:r>
            <a:r>
              <a:rPr lang="en-US" dirty="0" smtClean="0"/>
              <a:t> has F is irreducible.</a:t>
            </a:r>
          </a:p>
          <a:p>
            <a:pPr marL="1028700" lvl="1" indent="-571500">
              <a:buNone/>
            </a:pPr>
            <a:r>
              <a:rPr lang="en-US" sz="3143" dirty="0" smtClean="0"/>
              <a:t>(2) Explanation is </a:t>
            </a:r>
            <a:r>
              <a:rPr lang="en-US" sz="3143" dirty="0" err="1" smtClean="0"/>
              <a:t>factive</a:t>
            </a:r>
            <a:r>
              <a:rPr lang="en-US" sz="3143" dirty="0" smtClean="0"/>
              <a:t>: “</a:t>
            </a:r>
            <a:r>
              <a:rPr lang="en-US" sz="3143" i="1" dirty="0" smtClean="0"/>
              <a:t>P</a:t>
            </a:r>
            <a:r>
              <a:rPr lang="en-US" sz="3143" dirty="0" smtClean="0"/>
              <a:t> because </a:t>
            </a:r>
            <a:r>
              <a:rPr lang="en-US" sz="3143" i="1" dirty="0" smtClean="0"/>
              <a:t>Q</a:t>
            </a:r>
            <a:r>
              <a:rPr lang="en-US" sz="3143" dirty="0" smtClean="0"/>
              <a:t>” implies </a:t>
            </a:r>
            <a:r>
              <a:rPr lang="en-US" sz="3143" i="1" dirty="0" smtClean="0"/>
              <a:t>Q.</a:t>
            </a:r>
            <a:endParaRPr lang="en-US" sz="3143" dirty="0" smtClean="0"/>
          </a:p>
          <a:p>
            <a:endParaRPr lang="en-US" b="1" dirty="0" smtClean="0"/>
          </a:p>
          <a:p>
            <a:pPr>
              <a:buFont typeface="Wingdings" charset="2"/>
              <a:buChar char="§"/>
            </a:pPr>
            <a:r>
              <a:rPr lang="en-US" b="1" dirty="0" smtClean="0"/>
              <a:t>And one not-so-harmless premise…</a:t>
            </a:r>
            <a:endParaRPr lang="en-US" dirty="0" smtClean="0"/>
          </a:p>
        </p:txBody>
      </p:sp>
      <p:sp>
        <p:nvSpPr>
          <p:cNvPr id="4" name="TextBox 3"/>
          <p:cNvSpPr txBox="1"/>
          <p:nvPr/>
        </p:nvSpPr>
        <p:spPr>
          <a:xfrm>
            <a:off x="0" y="6488668"/>
            <a:ext cx="9144000" cy="369332"/>
          </a:xfrm>
          <a:prstGeom prst="rect">
            <a:avLst/>
          </a:prstGeom>
          <a:noFill/>
          <a:ln>
            <a:noFill/>
          </a:ln>
        </p:spPr>
        <p:txBody>
          <a:bodyPr wrap="square" rtlCol="0">
            <a:spAutoFit/>
          </a:bodyPr>
          <a:lstStyle/>
          <a:p>
            <a:r>
              <a:rPr lang="en-US" dirty="0" smtClean="0">
                <a:solidFill>
                  <a:schemeClr val="tx2"/>
                </a:solidFill>
              </a:rPr>
              <a:t>deRosset					Getting Priority Straight 		</a:t>
            </a:r>
            <a:r>
              <a:rPr lang="en-US" dirty="0" smtClean="0">
                <a:solidFill>
                  <a:schemeClr val="tx2"/>
                </a:solidFill>
              </a:rPr>
              <a:t>	</a:t>
            </a:r>
            <a:r>
              <a:rPr lang="en-US" dirty="0" smtClean="0">
                <a:solidFill>
                  <a:schemeClr val="tx2"/>
                </a:solidFill>
              </a:rPr>
              <a:t>9</a:t>
            </a:r>
            <a:r>
              <a:rPr lang="en-US" dirty="0" smtClean="0">
                <a:solidFill>
                  <a:schemeClr val="tx2"/>
                </a:solidFill>
              </a:rPr>
              <a:t> </a:t>
            </a:r>
            <a:r>
              <a:rPr lang="en-US" dirty="0" smtClean="0">
                <a:solidFill>
                  <a:schemeClr val="tx2"/>
                </a:solidFill>
              </a:rPr>
              <a:t>November 2009</a:t>
            </a:r>
            <a:endParaRPr lang="en-US" dirty="0">
              <a:solidFill>
                <a:schemeClr val="tx2"/>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Plan</a:t>
            </a:r>
            <a:endParaRPr lang="en-US" dirty="0"/>
          </a:p>
        </p:txBody>
      </p:sp>
      <p:sp>
        <p:nvSpPr>
          <p:cNvPr id="3" name="Content Placeholder 2"/>
          <p:cNvSpPr>
            <a:spLocks noGrp="1"/>
          </p:cNvSpPr>
          <p:nvPr>
            <p:ph idx="1"/>
          </p:nvPr>
        </p:nvSpPr>
        <p:spPr/>
        <p:txBody>
          <a:bodyPr/>
          <a:lstStyle/>
          <a:p>
            <a:pPr marL="571500" indent="-571500">
              <a:buFont typeface="+mj-lt"/>
              <a:buAutoNum type="romanUcPeriod"/>
            </a:pPr>
            <a:r>
              <a:rPr lang="en-US" b="1" dirty="0" smtClean="0">
                <a:solidFill>
                  <a:schemeClr val="accent1"/>
                </a:solidFill>
              </a:rPr>
              <a:t>  The proximate target: priority theory</a:t>
            </a:r>
          </a:p>
          <a:p>
            <a:pPr marL="571500" indent="-571500">
              <a:buFont typeface="+mj-lt"/>
              <a:buAutoNum type="romanUcPeriod"/>
            </a:pPr>
            <a:r>
              <a:rPr lang="en-US" b="1" dirty="0" smtClean="0"/>
              <a:t>  The determination constraint</a:t>
            </a:r>
          </a:p>
          <a:p>
            <a:pPr marL="571500" indent="-571500">
              <a:buFont typeface="+mj-lt"/>
              <a:buAutoNum type="romanUcPeriod"/>
            </a:pPr>
            <a:r>
              <a:rPr lang="en-US" b="1" dirty="0" smtClean="0">
                <a:solidFill>
                  <a:schemeClr val="tx2">
                    <a:lumMod val="60000"/>
                    <a:lumOff val="40000"/>
                  </a:schemeClr>
                </a:solidFill>
              </a:rPr>
              <a:t> The determination argument</a:t>
            </a:r>
          </a:p>
          <a:p>
            <a:pPr marL="571500" indent="-571500">
              <a:buFont typeface="+mj-lt"/>
              <a:buAutoNum type="romanUcPeriod"/>
            </a:pPr>
            <a:r>
              <a:rPr lang="en-US" b="1" dirty="0" smtClean="0">
                <a:solidFill>
                  <a:schemeClr val="tx2">
                    <a:lumMod val="60000"/>
                    <a:lumOff val="40000"/>
                  </a:schemeClr>
                </a:solidFill>
              </a:rPr>
              <a:t>   The determination constraint reconsidered</a:t>
            </a:r>
          </a:p>
          <a:p>
            <a:pPr marL="571500" indent="-571500">
              <a:buFont typeface="+mj-lt"/>
              <a:buAutoNum type="romanUcPeriod"/>
            </a:pPr>
            <a:r>
              <a:rPr lang="en-US" b="1" dirty="0" smtClean="0">
                <a:solidFill>
                  <a:schemeClr val="tx2">
                    <a:lumMod val="60000"/>
                    <a:lumOff val="40000"/>
                  </a:schemeClr>
                </a:solidFill>
              </a:rPr>
              <a:t>  Next steps for priority theorist</a:t>
            </a:r>
            <a:r>
              <a:rPr lang="en-US" b="1" dirty="0" smtClean="0">
                <a:solidFill>
                  <a:schemeClr val="accent1"/>
                </a:solidFill>
              </a:rPr>
              <a:t>s</a:t>
            </a:r>
          </a:p>
          <a:p>
            <a:pPr marL="571500" indent="-571500">
              <a:buFont typeface="+mj-lt"/>
              <a:buAutoNum type="romanUcPeriod"/>
            </a:pPr>
            <a:endParaRPr lang="en-US" b="1" dirty="0"/>
          </a:p>
        </p:txBody>
      </p:sp>
      <p:sp>
        <p:nvSpPr>
          <p:cNvPr id="4" name="TextBox 3"/>
          <p:cNvSpPr txBox="1"/>
          <p:nvPr/>
        </p:nvSpPr>
        <p:spPr>
          <a:xfrm>
            <a:off x="0" y="6488668"/>
            <a:ext cx="9144000" cy="369332"/>
          </a:xfrm>
          <a:prstGeom prst="rect">
            <a:avLst/>
          </a:prstGeom>
          <a:noFill/>
          <a:ln>
            <a:noFill/>
          </a:ln>
        </p:spPr>
        <p:txBody>
          <a:bodyPr wrap="square" rtlCol="0">
            <a:spAutoFit/>
          </a:bodyPr>
          <a:lstStyle/>
          <a:p>
            <a:r>
              <a:rPr lang="en-US" dirty="0" smtClean="0">
                <a:solidFill>
                  <a:schemeClr val="tx2"/>
                </a:solidFill>
              </a:rPr>
              <a:t>deRosset					Getting Priority Straight 		</a:t>
            </a:r>
            <a:r>
              <a:rPr lang="en-US" dirty="0" smtClean="0">
                <a:solidFill>
                  <a:schemeClr val="tx2"/>
                </a:solidFill>
              </a:rPr>
              <a:t>	</a:t>
            </a:r>
            <a:r>
              <a:rPr lang="en-US" dirty="0" smtClean="0">
                <a:solidFill>
                  <a:schemeClr val="tx2"/>
                </a:solidFill>
              </a:rPr>
              <a:t>9</a:t>
            </a:r>
            <a:r>
              <a:rPr lang="en-US" dirty="0" smtClean="0">
                <a:solidFill>
                  <a:schemeClr val="tx2"/>
                </a:solidFill>
              </a:rPr>
              <a:t> </a:t>
            </a:r>
            <a:r>
              <a:rPr lang="en-US" dirty="0" smtClean="0">
                <a:solidFill>
                  <a:schemeClr val="tx2"/>
                </a:solidFill>
              </a:rPr>
              <a:t>November 2009</a:t>
            </a:r>
            <a:endParaRPr lang="en-US" dirty="0">
              <a:solidFill>
                <a:schemeClr val="tx2"/>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Determination Constraint I:</a:t>
            </a:r>
            <a:br>
              <a:rPr lang="en-US" dirty="0" smtClean="0"/>
            </a:br>
            <a:r>
              <a:rPr lang="en-US" dirty="0" smtClean="0"/>
              <a:t>Apparatus</a:t>
            </a:r>
            <a:endParaRPr lang="en-US" dirty="0"/>
          </a:p>
        </p:txBody>
      </p:sp>
      <p:sp>
        <p:nvSpPr>
          <p:cNvPr id="3" name="Content Placeholder 2"/>
          <p:cNvSpPr>
            <a:spLocks noGrp="1"/>
          </p:cNvSpPr>
          <p:nvPr>
            <p:ph idx="1"/>
          </p:nvPr>
        </p:nvSpPr>
        <p:spPr/>
        <p:txBody>
          <a:bodyPr>
            <a:normAutofit fontScale="85000" lnSpcReduction="20000"/>
          </a:bodyPr>
          <a:lstStyle/>
          <a:p>
            <a:pPr>
              <a:buNone/>
            </a:pPr>
            <a:r>
              <a:rPr lang="en-US" dirty="0" smtClean="0"/>
              <a:t>We’ll be considering explanatory proposals of the form, </a:t>
            </a:r>
          </a:p>
          <a:p>
            <a:pPr>
              <a:buNone/>
            </a:pPr>
            <a:endParaRPr lang="en-US" dirty="0" smtClean="0"/>
          </a:p>
          <a:p>
            <a:pPr>
              <a:buNone/>
            </a:pPr>
            <a:r>
              <a:rPr lang="en-US" b="1" dirty="0" smtClean="0"/>
              <a:t>Terminology</a:t>
            </a:r>
            <a:r>
              <a:rPr lang="en-US" dirty="0" smtClean="0"/>
              <a:t>:</a:t>
            </a:r>
          </a:p>
          <a:p>
            <a:pPr>
              <a:buFont typeface="Wingdings" charset="2"/>
              <a:buChar char="§"/>
            </a:pPr>
            <a:r>
              <a:rPr lang="en-US" dirty="0" smtClean="0"/>
              <a:t>A claim of this sort </a:t>
            </a:r>
            <a:r>
              <a:rPr lang="en-US" u="dash" dirty="0" smtClean="0">
                <a:solidFill>
                  <a:schemeClr val="tx2"/>
                </a:solidFill>
              </a:rPr>
              <a:t>perspicuously articulates</a:t>
            </a:r>
            <a:r>
              <a:rPr lang="en-US" dirty="0" smtClean="0"/>
              <a:t> an explanatory proposal if it “names names”: each of the individuals involved in the </a:t>
            </a:r>
            <a:r>
              <a:rPr lang="en-US" i="1" dirty="0" err="1" smtClean="0"/>
              <a:t>explanans</a:t>
            </a:r>
            <a:r>
              <a:rPr lang="en-US" dirty="0" smtClean="0"/>
              <a:t> is denoted by exactly one among </a:t>
            </a:r>
            <a:r>
              <a:rPr lang="en-US" i="1" dirty="0" err="1" smtClean="0"/>
              <a:t>r</a:t>
            </a:r>
            <a:r>
              <a:rPr lang="en-US" dirty="0" smtClean="0"/>
              <a:t>, </a:t>
            </a:r>
            <a:r>
              <a:rPr lang="en-US" i="1" dirty="0" smtClean="0"/>
              <a:t>t</a:t>
            </a:r>
            <a:r>
              <a:rPr lang="en-US" i="1" baseline="-25000" dirty="0" smtClean="0"/>
              <a:t>1</a:t>
            </a:r>
            <a:r>
              <a:rPr lang="en-US" dirty="0" smtClean="0"/>
              <a:t> , . . . , </a:t>
            </a:r>
            <a:r>
              <a:rPr lang="en-US" i="1" dirty="0" smtClean="0"/>
              <a:t>t</a:t>
            </a:r>
            <a:r>
              <a:rPr lang="en-US" i="1" baseline="-25000" dirty="0" smtClean="0"/>
              <a:t>n</a:t>
            </a:r>
            <a:r>
              <a:rPr lang="en-US" i="1" dirty="0" smtClean="0"/>
              <a:t>.</a:t>
            </a:r>
          </a:p>
          <a:p>
            <a:pPr>
              <a:buFont typeface="Wingdings" charset="2"/>
              <a:buChar char="§"/>
            </a:pPr>
            <a:r>
              <a:rPr lang="en-US" dirty="0" smtClean="0"/>
              <a:t>A </a:t>
            </a:r>
            <a:r>
              <a:rPr lang="en-US" u="dash" dirty="0" smtClean="0">
                <a:solidFill>
                  <a:schemeClr val="tx2"/>
                </a:solidFill>
              </a:rPr>
              <a:t>confounding case</a:t>
            </a:r>
            <a:r>
              <a:rPr lang="en-US" dirty="0" smtClean="0"/>
              <a:t> for an explanatory proposal is a situation just like </a:t>
            </a:r>
            <a:r>
              <a:rPr lang="en-US" i="1" dirty="0" err="1" smtClean="0"/>
              <a:t>r</a:t>
            </a:r>
            <a:r>
              <a:rPr lang="en-US" dirty="0" err="1" smtClean="0"/>
              <a:t>’s</a:t>
            </a:r>
            <a:r>
              <a:rPr lang="en-US" dirty="0" smtClean="0"/>
              <a:t> (and </a:t>
            </a:r>
            <a:r>
              <a:rPr lang="en-US" i="1" dirty="0" smtClean="0"/>
              <a:t>t</a:t>
            </a:r>
            <a:r>
              <a:rPr lang="en-US" i="1" baseline="-25000" dirty="0" smtClean="0"/>
              <a:t>1</a:t>
            </a:r>
            <a:r>
              <a:rPr lang="en-US" dirty="0" smtClean="0"/>
              <a:t> , . . . , </a:t>
            </a:r>
            <a:r>
              <a:rPr lang="en-US" i="1" dirty="0" err="1" smtClean="0"/>
              <a:t>t</a:t>
            </a:r>
            <a:r>
              <a:rPr lang="en-US" i="1" baseline="-25000" dirty="0" err="1" smtClean="0"/>
              <a:t>n</a:t>
            </a:r>
            <a:r>
              <a:rPr lang="en-US" dirty="0" err="1" smtClean="0"/>
              <a:t>’s</a:t>
            </a:r>
            <a:r>
              <a:rPr lang="en-US" dirty="0" smtClean="0"/>
              <a:t>) so far as the </a:t>
            </a:r>
            <a:r>
              <a:rPr lang="en-US" i="1" dirty="0" err="1" smtClean="0"/>
              <a:t>explanans</a:t>
            </a:r>
            <a:r>
              <a:rPr lang="en-US" dirty="0" smtClean="0"/>
              <a:t> goes, but in which 	</a:t>
            </a:r>
            <a:r>
              <a:rPr lang="en-US" i="1" dirty="0" err="1" smtClean="0"/>
              <a:t>r</a:t>
            </a:r>
            <a:r>
              <a:rPr lang="en-US" dirty="0" err="1" smtClean="0"/>
              <a:t>’s</a:t>
            </a:r>
            <a:r>
              <a:rPr lang="en-US" dirty="0" smtClean="0"/>
              <a:t> counterpart lacks </a:t>
            </a:r>
            <a:r>
              <a:rPr lang="en-US" i="1" dirty="0" smtClean="0"/>
              <a:t>F</a:t>
            </a:r>
            <a:r>
              <a:rPr lang="en-US" dirty="0" smtClean="0"/>
              <a:t>.</a:t>
            </a:r>
            <a:endParaRPr lang="en-US" dirty="0"/>
          </a:p>
        </p:txBody>
      </p:sp>
      <p:sp>
        <p:nvSpPr>
          <p:cNvPr id="4" name="TextBox 3"/>
          <p:cNvSpPr txBox="1"/>
          <p:nvPr/>
        </p:nvSpPr>
        <p:spPr>
          <a:xfrm>
            <a:off x="0" y="6488668"/>
            <a:ext cx="9144000" cy="369332"/>
          </a:xfrm>
          <a:prstGeom prst="rect">
            <a:avLst/>
          </a:prstGeom>
          <a:noFill/>
          <a:ln>
            <a:noFill/>
          </a:ln>
        </p:spPr>
        <p:txBody>
          <a:bodyPr wrap="square" rtlCol="0">
            <a:spAutoFit/>
          </a:bodyPr>
          <a:lstStyle/>
          <a:p>
            <a:r>
              <a:rPr lang="en-US" dirty="0" smtClean="0">
                <a:solidFill>
                  <a:schemeClr val="tx2"/>
                </a:solidFill>
              </a:rPr>
              <a:t>deRosset					Getting Priority Straight 		</a:t>
            </a:r>
            <a:r>
              <a:rPr lang="en-US" dirty="0" smtClean="0">
                <a:solidFill>
                  <a:schemeClr val="tx2"/>
                </a:solidFill>
              </a:rPr>
              <a:t>	</a:t>
            </a:r>
            <a:r>
              <a:rPr lang="en-US" dirty="0" smtClean="0">
                <a:solidFill>
                  <a:schemeClr val="tx2"/>
                </a:solidFill>
              </a:rPr>
              <a:t>9</a:t>
            </a:r>
            <a:r>
              <a:rPr lang="en-US" dirty="0" smtClean="0">
                <a:solidFill>
                  <a:schemeClr val="tx2"/>
                </a:solidFill>
              </a:rPr>
              <a:t> </a:t>
            </a:r>
            <a:r>
              <a:rPr lang="en-US" dirty="0" smtClean="0">
                <a:solidFill>
                  <a:schemeClr val="tx2"/>
                </a:solidFill>
              </a:rPr>
              <a:t>November 2009</a:t>
            </a:r>
            <a:endParaRPr lang="en-US" dirty="0">
              <a:solidFill>
                <a:schemeClr val="tx2"/>
              </a:solidFill>
            </a:endParaRPr>
          </a:p>
        </p:txBody>
      </p:sp>
      <p:sp>
        <p:nvSpPr>
          <p:cNvPr id="5" name="Rectangle 4"/>
          <p:cNvSpPr/>
          <p:nvPr/>
        </p:nvSpPr>
        <p:spPr>
          <a:xfrm>
            <a:off x="1274704" y="2341392"/>
            <a:ext cx="5615686" cy="461665"/>
          </a:xfrm>
          <a:prstGeom prst="rect">
            <a:avLst/>
          </a:prstGeom>
          <a:ln>
            <a:solidFill>
              <a:schemeClr val="accent2"/>
            </a:solidFill>
          </a:ln>
        </p:spPr>
        <p:txBody>
          <a:bodyPr wrap="square">
            <a:spAutoFit/>
          </a:bodyPr>
          <a:lstStyle/>
          <a:p>
            <a:pPr marL="347472" indent="-347472"/>
            <a:r>
              <a:rPr lang="en-US" sz="2400" b="1" dirty="0" smtClean="0"/>
              <a:t>(PROP)</a:t>
            </a:r>
            <a:r>
              <a:rPr lang="en-US" sz="2400" dirty="0" smtClean="0"/>
              <a:t> </a:t>
            </a:r>
            <a:r>
              <a:rPr lang="en-US" sz="2400" i="1" dirty="0" err="1" smtClean="0"/>
              <a:t>r</a:t>
            </a:r>
            <a:r>
              <a:rPr lang="en-US" sz="2400" dirty="0" smtClean="0"/>
              <a:t> is </a:t>
            </a:r>
            <a:r>
              <a:rPr lang="en-US" sz="2400" i="1" dirty="0" smtClean="0"/>
              <a:t>F</a:t>
            </a:r>
            <a:r>
              <a:rPr lang="en-US" sz="2400" dirty="0" smtClean="0"/>
              <a:t> because </a:t>
            </a:r>
            <a:r>
              <a:rPr lang="en-US" sz="2400" dirty="0" err="1" smtClean="0"/>
              <a:t>φ(</a:t>
            </a:r>
            <a:r>
              <a:rPr lang="en-US" sz="2400" i="1" dirty="0" err="1" smtClean="0"/>
              <a:t>r</a:t>
            </a:r>
            <a:r>
              <a:rPr lang="en-US" sz="2400" dirty="0" smtClean="0"/>
              <a:t>, </a:t>
            </a:r>
            <a:r>
              <a:rPr lang="en-US" sz="2400" i="1" dirty="0" smtClean="0"/>
              <a:t>t</a:t>
            </a:r>
            <a:r>
              <a:rPr lang="en-US" sz="2400" i="1" baseline="-25000" dirty="0" smtClean="0"/>
              <a:t>1</a:t>
            </a:r>
            <a:r>
              <a:rPr lang="en-US" sz="2400" dirty="0" smtClean="0"/>
              <a:t> , . . . , </a:t>
            </a:r>
            <a:r>
              <a:rPr lang="en-US" sz="2400" i="1" dirty="0" err="1" smtClean="0"/>
              <a:t>t</a:t>
            </a:r>
            <a:r>
              <a:rPr lang="en-US" sz="2400" i="1" baseline="-25000" dirty="0" err="1" smtClean="0"/>
              <a:t>n</a:t>
            </a:r>
            <a:r>
              <a:rPr lang="en-US" sz="2400" dirty="0" smtClean="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animBg="1"/>
    </p:bld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Determination Constraint II:</a:t>
            </a:r>
            <a:br>
              <a:rPr lang="en-US" dirty="0" smtClean="0"/>
            </a:br>
            <a:r>
              <a:rPr lang="en-US" dirty="0" smtClean="0"/>
              <a:t>The Basic Idea</a:t>
            </a:r>
            <a:endParaRPr lang="en-US" dirty="0"/>
          </a:p>
        </p:txBody>
      </p:sp>
      <p:sp>
        <p:nvSpPr>
          <p:cNvPr id="3" name="Content Placeholder 2"/>
          <p:cNvSpPr>
            <a:spLocks noGrp="1"/>
          </p:cNvSpPr>
          <p:nvPr>
            <p:ph idx="1"/>
          </p:nvPr>
        </p:nvSpPr>
        <p:spPr>
          <a:xfrm>
            <a:off x="457200" y="1600201"/>
            <a:ext cx="8229600" cy="1103086"/>
          </a:xfrm>
        </p:spPr>
        <p:txBody>
          <a:bodyPr>
            <a:normAutofit fontScale="77500" lnSpcReduction="20000"/>
          </a:bodyPr>
          <a:lstStyle/>
          <a:p>
            <a:pPr>
              <a:buNone/>
            </a:pPr>
            <a:r>
              <a:rPr lang="en-US" i="1" dirty="0" err="1" smtClean="0"/>
              <a:t>Explanans</a:t>
            </a:r>
            <a:r>
              <a:rPr lang="en-US" dirty="0" smtClean="0"/>
              <a:t> determines </a:t>
            </a:r>
            <a:r>
              <a:rPr lang="en-US" i="1" dirty="0" err="1" smtClean="0"/>
              <a:t>explanandum</a:t>
            </a:r>
            <a:r>
              <a:rPr lang="en-US" dirty="0" smtClean="0"/>
              <a:t>; </a:t>
            </a:r>
          </a:p>
          <a:p>
            <a:pPr>
              <a:buNone/>
            </a:pPr>
            <a:r>
              <a:rPr lang="en-US" dirty="0" smtClean="0"/>
              <a:t>Confounding cases witness failures of determination.</a:t>
            </a:r>
            <a:endParaRPr lang="en-US" i="1" dirty="0" smtClean="0"/>
          </a:p>
          <a:p>
            <a:pPr>
              <a:buNone/>
            </a:pPr>
            <a:endParaRPr lang="en-US" dirty="0" smtClean="0"/>
          </a:p>
          <a:p>
            <a:pPr>
              <a:buNone/>
            </a:pPr>
            <a:endParaRPr lang="en-US" dirty="0"/>
          </a:p>
        </p:txBody>
      </p:sp>
      <p:sp>
        <p:nvSpPr>
          <p:cNvPr id="13" name="Rounded Rectangle 12"/>
          <p:cNvSpPr/>
          <p:nvPr/>
        </p:nvSpPr>
        <p:spPr>
          <a:xfrm>
            <a:off x="6315275" y="2599599"/>
            <a:ext cx="2107562" cy="1784475"/>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200" dirty="0">
              <a:solidFill>
                <a:schemeClr val="tx1"/>
              </a:solidFill>
            </a:endParaRPr>
          </a:p>
        </p:txBody>
      </p:sp>
      <p:sp>
        <p:nvSpPr>
          <p:cNvPr id="14" name="TextBox 13"/>
          <p:cNvSpPr txBox="1"/>
          <p:nvPr/>
        </p:nvSpPr>
        <p:spPr>
          <a:xfrm>
            <a:off x="7675990" y="2599599"/>
            <a:ext cx="746847" cy="584776"/>
          </a:xfrm>
          <a:prstGeom prst="rect">
            <a:avLst/>
          </a:prstGeom>
          <a:noFill/>
        </p:spPr>
        <p:txBody>
          <a:bodyPr wrap="none" rtlCol="0">
            <a:spAutoFit/>
          </a:bodyPr>
          <a:lstStyle/>
          <a:p>
            <a:r>
              <a:rPr lang="en-US" sz="3200" i="1" dirty="0" smtClean="0"/>
              <a:t>~F</a:t>
            </a:r>
            <a:endParaRPr lang="en-US" sz="3200" i="1" dirty="0"/>
          </a:p>
        </p:txBody>
      </p:sp>
      <p:sp>
        <p:nvSpPr>
          <p:cNvPr id="15" name="Oval 14"/>
          <p:cNvSpPr/>
          <p:nvPr/>
        </p:nvSpPr>
        <p:spPr>
          <a:xfrm>
            <a:off x="6669061" y="3235884"/>
            <a:ext cx="1006928" cy="876690"/>
          </a:xfrm>
          <a:prstGeom prst="ellipse">
            <a:avLst/>
          </a:prstGeom>
          <a:solidFill>
            <a:schemeClr val="accent3"/>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3200" i="1" dirty="0" err="1" smtClean="0">
                <a:solidFill>
                  <a:schemeClr val="tx1"/>
                </a:solidFill>
              </a:rPr>
              <a:t>r</a:t>
            </a:r>
            <a:r>
              <a:rPr lang="en-US" sz="3200" i="1" baseline="30000" dirty="0" smtClean="0">
                <a:solidFill>
                  <a:schemeClr val="tx1"/>
                </a:solidFill>
              </a:rPr>
              <a:t>*</a:t>
            </a:r>
            <a:endParaRPr lang="en-US" sz="3200" i="1" baseline="30000" dirty="0">
              <a:solidFill>
                <a:schemeClr val="tx1"/>
              </a:solidFill>
            </a:endParaRPr>
          </a:p>
        </p:txBody>
      </p:sp>
      <p:cxnSp>
        <p:nvCxnSpPr>
          <p:cNvPr id="16" name="Straight Connector 15"/>
          <p:cNvCxnSpPr>
            <a:stCxn id="15" idx="7"/>
          </p:cNvCxnSpPr>
          <p:nvPr/>
        </p:nvCxnSpPr>
        <p:spPr>
          <a:xfrm rot="5400000" flipH="1" flipV="1">
            <a:off x="7623120" y="3048328"/>
            <a:ext cx="221353" cy="410536"/>
          </a:xfrm>
          <a:prstGeom prst="line">
            <a:avLst/>
          </a:prstGeom>
        </p:spPr>
        <p:style>
          <a:lnRef idx="2">
            <a:schemeClr val="accent1"/>
          </a:lnRef>
          <a:fillRef idx="0">
            <a:schemeClr val="accent1"/>
          </a:fillRef>
          <a:effectRef idx="1">
            <a:schemeClr val="accent1"/>
          </a:effectRef>
          <a:fontRef idx="minor">
            <a:schemeClr val="tx1"/>
          </a:fontRef>
        </p:style>
      </p:cxnSp>
      <p:sp>
        <p:nvSpPr>
          <p:cNvPr id="28" name="Rounded Rectangle 27"/>
          <p:cNvSpPr/>
          <p:nvPr/>
        </p:nvSpPr>
        <p:spPr>
          <a:xfrm>
            <a:off x="2748389" y="2624435"/>
            <a:ext cx="2107562" cy="1784475"/>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200" dirty="0">
              <a:solidFill>
                <a:schemeClr val="tx1"/>
              </a:solidFill>
            </a:endParaRPr>
          </a:p>
        </p:txBody>
      </p:sp>
      <p:sp>
        <p:nvSpPr>
          <p:cNvPr id="29" name="TextBox 28"/>
          <p:cNvSpPr txBox="1"/>
          <p:nvPr/>
        </p:nvSpPr>
        <p:spPr>
          <a:xfrm>
            <a:off x="4109104" y="2624435"/>
            <a:ext cx="507599" cy="584776"/>
          </a:xfrm>
          <a:prstGeom prst="rect">
            <a:avLst/>
          </a:prstGeom>
          <a:noFill/>
        </p:spPr>
        <p:txBody>
          <a:bodyPr wrap="none" rtlCol="0">
            <a:spAutoFit/>
          </a:bodyPr>
          <a:lstStyle/>
          <a:p>
            <a:r>
              <a:rPr lang="en-US" sz="3200" i="1" dirty="0" smtClean="0"/>
              <a:t>F</a:t>
            </a:r>
            <a:endParaRPr lang="en-US" sz="3200" i="1" dirty="0"/>
          </a:p>
        </p:txBody>
      </p:sp>
      <p:sp>
        <p:nvSpPr>
          <p:cNvPr id="30" name="Oval 29"/>
          <p:cNvSpPr/>
          <p:nvPr/>
        </p:nvSpPr>
        <p:spPr>
          <a:xfrm>
            <a:off x="3102175" y="3260720"/>
            <a:ext cx="1006928" cy="876690"/>
          </a:xfrm>
          <a:prstGeom prst="ellipse">
            <a:avLst/>
          </a:prstGeom>
          <a:solidFill>
            <a:schemeClr val="accent3"/>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3200" i="1" dirty="0" err="1" smtClean="0">
                <a:solidFill>
                  <a:schemeClr val="tx1"/>
                </a:solidFill>
              </a:rPr>
              <a:t>r</a:t>
            </a:r>
            <a:endParaRPr lang="en-US" sz="3200" i="1" baseline="30000" dirty="0">
              <a:solidFill>
                <a:schemeClr val="tx1"/>
              </a:solidFill>
            </a:endParaRPr>
          </a:p>
        </p:txBody>
      </p:sp>
      <p:cxnSp>
        <p:nvCxnSpPr>
          <p:cNvPr id="31" name="Straight Connector 30"/>
          <p:cNvCxnSpPr>
            <a:stCxn id="30" idx="7"/>
          </p:cNvCxnSpPr>
          <p:nvPr/>
        </p:nvCxnSpPr>
        <p:spPr>
          <a:xfrm rot="5400000" flipH="1" flipV="1">
            <a:off x="3912280" y="3192282"/>
            <a:ext cx="246189" cy="147464"/>
          </a:xfrm>
          <a:prstGeom prst="line">
            <a:avLst/>
          </a:prstGeom>
        </p:spPr>
        <p:style>
          <a:lnRef idx="2">
            <a:schemeClr val="accent1"/>
          </a:lnRef>
          <a:fillRef idx="0">
            <a:schemeClr val="accent1"/>
          </a:fillRef>
          <a:effectRef idx="1">
            <a:schemeClr val="accent1"/>
          </a:effectRef>
          <a:fontRef idx="minor">
            <a:schemeClr val="tx1"/>
          </a:fontRef>
        </p:style>
      </p:cxnSp>
      <p:sp>
        <p:nvSpPr>
          <p:cNvPr id="34" name="Oval 33"/>
          <p:cNvSpPr/>
          <p:nvPr/>
        </p:nvSpPr>
        <p:spPr>
          <a:xfrm>
            <a:off x="3403347" y="4745964"/>
            <a:ext cx="558295" cy="580572"/>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tx1"/>
                </a:solidFill>
              </a:rPr>
              <a:t>t</a:t>
            </a:r>
            <a:r>
              <a:rPr lang="en-US" baseline="-25000" dirty="0" smtClean="0">
                <a:solidFill>
                  <a:schemeClr val="tx1"/>
                </a:solidFill>
              </a:rPr>
              <a:t>1</a:t>
            </a:r>
            <a:endParaRPr lang="en-US" baseline="-25000" dirty="0">
              <a:solidFill>
                <a:schemeClr val="tx1"/>
              </a:solidFill>
            </a:endParaRPr>
          </a:p>
        </p:txBody>
      </p:sp>
      <p:sp>
        <p:nvSpPr>
          <p:cNvPr id="35" name="Oval 34"/>
          <p:cNvSpPr/>
          <p:nvPr/>
        </p:nvSpPr>
        <p:spPr>
          <a:xfrm>
            <a:off x="3961642" y="5696650"/>
            <a:ext cx="558295" cy="580572"/>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tx1"/>
                </a:solidFill>
              </a:rPr>
              <a:t>t</a:t>
            </a:r>
            <a:r>
              <a:rPr lang="en-US" baseline="-25000" dirty="0" smtClean="0">
                <a:solidFill>
                  <a:schemeClr val="tx1"/>
                </a:solidFill>
              </a:rPr>
              <a:t>3</a:t>
            </a:r>
            <a:endParaRPr lang="en-US" baseline="-25000" dirty="0">
              <a:solidFill>
                <a:schemeClr val="tx1"/>
              </a:solidFill>
            </a:endParaRPr>
          </a:p>
        </p:txBody>
      </p:sp>
      <p:sp>
        <p:nvSpPr>
          <p:cNvPr id="36" name="Oval 35"/>
          <p:cNvSpPr/>
          <p:nvPr/>
        </p:nvSpPr>
        <p:spPr>
          <a:xfrm>
            <a:off x="2823027" y="5591421"/>
            <a:ext cx="558295" cy="580572"/>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tx1"/>
                </a:solidFill>
              </a:rPr>
              <a:t>t</a:t>
            </a:r>
            <a:r>
              <a:rPr lang="en-US" baseline="-25000" dirty="0" smtClean="0">
                <a:solidFill>
                  <a:schemeClr val="tx1"/>
                </a:solidFill>
              </a:rPr>
              <a:t>2</a:t>
            </a:r>
            <a:endParaRPr lang="en-US" baseline="-25000" dirty="0">
              <a:solidFill>
                <a:schemeClr val="tx1"/>
              </a:solidFill>
            </a:endParaRPr>
          </a:p>
        </p:txBody>
      </p:sp>
      <p:cxnSp>
        <p:nvCxnSpPr>
          <p:cNvPr id="40" name="Straight Connector 39"/>
          <p:cNvCxnSpPr>
            <a:endCxn id="34" idx="4"/>
          </p:cNvCxnSpPr>
          <p:nvPr/>
        </p:nvCxnSpPr>
        <p:spPr>
          <a:xfrm rot="5400000" flipH="1" flipV="1">
            <a:off x="3493935" y="5508090"/>
            <a:ext cx="370114" cy="7006"/>
          </a:xfrm>
          <a:prstGeom prst="line">
            <a:avLst/>
          </a:prstGeom>
        </p:spPr>
        <p:style>
          <a:lnRef idx="2">
            <a:schemeClr val="accent1"/>
          </a:lnRef>
          <a:fillRef idx="0">
            <a:schemeClr val="accent1"/>
          </a:fillRef>
          <a:effectRef idx="1">
            <a:schemeClr val="accent1"/>
          </a:effectRef>
          <a:fontRef idx="minor">
            <a:schemeClr val="tx1"/>
          </a:fontRef>
        </p:style>
      </p:cxnSp>
      <p:cxnSp>
        <p:nvCxnSpPr>
          <p:cNvPr id="42" name="Straight Connector 41"/>
          <p:cNvCxnSpPr/>
          <p:nvPr/>
        </p:nvCxnSpPr>
        <p:spPr>
          <a:xfrm rot="10800000">
            <a:off x="3682498" y="5696651"/>
            <a:ext cx="279145" cy="185056"/>
          </a:xfrm>
          <a:prstGeom prst="line">
            <a:avLst/>
          </a:prstGeom>
        </p:spPr>
        <p:style>
          <a:lnRef idx="2">
            <a:schemeClr val="accent1"/>
          </a:lnRef>
          <a:fillRef idx="0">
            <a:schemeClr val="accent1"/>
          </a:fillRef>
          <a:effectRef idx="1">
            <a:schemeClr val="accent1"/>
          </a:effectRef>
          <a:fontRef idx="minor">
            <a:schemeClr val="tx1"/>
          </a:fontRef>
        </p:style>
      </p:cxnSp>
      <p:cxnSp>
        <p:nvCxnSpPr>
          <p:cNvPr id="45" name="Straight Connector 44"/>
          <p:cNvCxnSpPr>
            <a:stCxn id="36" idx="6"/>
          </p:cNvCxnSpPr>
          <p:nvPr/>
        </p:nvCxnSpPr>
        <p:spPr>
          <a:xfrm flipV="1">
            <a:off x="3381322" y="5696649"/>
            <a:ext cx="294167" cy="185058"/>
          </a:xfrm>
          <a:prstGeom prst="line">
            <a:avLst/>
          </a:prstGeom>
        </p:spPr>
        <p:style>
          <a:lnRef idx="2">
            <a:schemeClr val="accent1"/>
          </a:lnRef>
          <a:fillRef idx="0">
            <a:schemeClr val="accent1"/>
          </a:fillRef>
          <a:effectRef idx="1">
            <a:schemeClr val="accent1"/>
          </a:effectRef>
          <a:fontRef idx="minor">
            <a:schemeClr val="tx1"/>
          </a:fontRef>
        </p:style>
      </p:cxnSp>
      <p:sp>
        <p:nvSpPr>
          <p:cNvPr id="49" name="TextBox 48"/>
          <p:cNvSpPr txBox="1"/>
          <p:nvPr/>
        </p:nvSpPr>
        <p:spPr>
          <a:xfrm>
            <a:off x="3457774" y="5373485"/>
            <a:ext cx="435429" cy="646331"/>
          </a:xfrm>
          <a:prstGeom prst="rect">
            <a:avLst/>
          </a:prstGeom>
          <a:noFill/>
        </p:spPr>
        <p:txBody>
          <a:bodyPr wrap="square" rtlCol="0">
            <a:spAutoFit/>
          </a:bodyPr>
          <a:lstStyle/>
          <a:p>
            <a:r>
              <a:rPr lang="en-US" sz="3600" dirty="0" err="1" smtClean="0">
                <a:latin typeface="Wingdings"/>
                <a:ea typeface="Wingdings"/>
                <a:cs typeface="Wingdings"/>
              </a:rPr>
              <a:t></a:t>
            </a:r>
            <a:endParaRPr lang="en-US" sz="3600" dirty="0"/>
          </a:p>
        </p:txBody>
      </p:sp>
      <p:sp>
        <p:nvSpPr>
          <p:cNvPr id="50" name="Oval 49"/>
          <p:cNvSpPr/>
          <p:nvPr/>
        </p:nvSpPr>
        <p:spPr>
          <a:xfrm>
            <a:off x="7249380" y="4793135"/>
            <a:ext cx="558295" cy="580572"/>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tx1"/>
                </a:solidFill>
              </a:rPr>
              <a:t>t</a:t>
            </a:r>
            <a:r>
              <a:rPr lang="en-US" baseline="-25000" dirty="0" smtClean="0">
                <a:solidFill>
                  <a:schemeClr val="tx1"/>
                </a:solidFill>
              </a:rPr>
              <a:t>4</a:t>
            </a:r>
            <a:endParaRPr lang="en-US" baseline="-25000" dirty="0">
              <a:solidFill>
                <a:schemeClr val="tx1"/>
              </a:solidFill>
            </a:endParaRPr>
          </a:p>
        </p:txBody>
      </p:sp>
      <p:sp>
        <p:nvSpPr>
          <p:cNvPr id="51" name="Oval 50"/>
          <p:cNvSpPr/>
          <p:nvPr/>
        </p:nvSpPr>
        <p:spPr>
          <a:xfrm>
            <a:off x="7807675" y="5743821"/>
            <a:ext cx="558295" cy="580572"/>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tx1"/>
                </a:solidFill>
              </a:rPr>
              <a:t>t</a:t>
            </a:r>
            <a:r>
              <a:rPr lang="en-US" baseline="-25000" dirty="0" smtClean="0">
                <a:solidFill>
                  <a:schemeClr val="tx1"/>
                </a:solidFill>
              </a:rPr>
              <a:t>6</a:t>
            </a:r>
            <a:endParaRPr lang="en-US" baseline="-25000" dirty="0">
              <a:solidFill>
                <a:schemeClr val="tx1"/>
              </a:solidFill>
            </a:endParaRPr>
          </a:p>
        </p:txBody>
      </p:sp>
      <p:sp>
        <p:nvSpPr>
          <p:cNvPr id="52" name="Oval 51"/>
          <p:cNvSpPr/>
          <p:nvPr/>
        </p:nvSpPr>
        <p:spPr>
          <a:xfrm>
            <a:off x="6669060" y="5638592"/>
            <a:ext cx="558295" cy="580572"/>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tx1"/>
                </a:solidFill>
              </a:rPr>
              <a:t>t</a:t>
            </a:r>
            <a:r>
              <a:rPr lang="en-US" baseline="-25000" dirty="0" smtClean="0">
                <a:solidFill>
                  <a:schemeClr val="tx1"/>
                </a:solidFill>
              </a:rPr>
              <a:t>5</a:t>
            </a:r>
            <a:endParaRPr lang="en-US" baseline="-25000" dirty="0">
              <a:solidFill>
                <a:schemeClr val="tx1"/>
              </a:solidFill>
            </a:endParaRPr>
          </a:p>
        </p:txBody>
      </p:sp>
      <p:cxnSp>
        <p:nvCxnSpPr>
          <p:cNvPr id="53" name="Straight Connector 52"/>
          <p:cNvCxnSpPr>
            <a:endCxn id="50" idx="4"/>
          </p:cNvCxnSpPr>
          <p:nvPr/>
        </p:nvCxnSpPr>
        <p:spPr>
          <a:xfrm rot="5400000" flipH="1" flipV="1">
            <a:off x="7339968" y="5555261"/>
            <a:ext cx="370114" cy="7006"/>
          </a:xfrm>
          <a:prstGeom prst="line">
            <a:avLst/>
          </a:prstGeom>
        </p:spPr>
        <p:style>
          <a:lnRef idx="2">
            <a:schemeClr val="accent1"/>
          </a:lnRef>
          <a:fillRef idx="0">
            <a:schemeClr val="accent1"/>
          </a:fillRef>
          <a:effectRef idx="1">
            <a:schemeClr val="accent1"/>
          </a:effectRef>
          <a:fontRef idx="minor">
            <a:schemeClr val="tx1"/>
          </a:fontRef>
        </p:style>
      </p:cxnSp>
      <p:cxnSp>
        <p:nvCxnSpPr>
          <p:cNvPr id="54" name="Straight Connector 53"/>
          <p:cNvCxnSpPr/>
          <p:nvPr/>
        </p:nvCxnSpPr>
        <p:spPr>
          <a:xfrm rot="10800000">
            <a:off x="7528531" y="5743822"/>
            <a:ext cx="279145" cy="185056"/>
          </a:xfrm>
          <a:prstGeom prst="line">
            <a:avLst/>
          </a:prstGeom>
        </p:spPr>
        <p:style>
          <a:lnRef idx="2">
            <a:schemeClr val="accent1"/>
          </a:lnRef>
          <a:fillRef idx="0">
            <a:schemeClr val="accent1"/>
          </a:fillRef>
          <a:effectRef idx="1">
            <a:schemeClr val="accent1"/>
          </a:effectRef>
          <a:fontRef idx="minor">
            <a:schemeClr val="tx1"/>
          </a:fontRef>
        </p:style>
      </p:cxnSp>
      <p:cxnSp>
        <p:nvCxnSpPr>
          <p:cNvPr id="55" name="Straight Connector 54"/>
          <p:cNvCxnSpPr>
            <a:stCxn id="52" idx="6"/>
          </p:cNvCxnSpPr>
          <p:nvPr/>
        </p:nvCxnSpPr>
        <p:spPr>
          <a:xfrm flipV="1">
            <a:off x="7227355" y="5743820"/>
            <a:ext cx="294167" cy="185058"/>
          </a:xfrm>
          <a:prstGeom prst="line">
            <a:avLst/>
          </a:prstGeom>
        </p:spPr>
        <p:style>
          <a:lnRef idx="2">
            <a:schemeClr val="accent1"/>
          </a:lnRef>
          <a:fillRef idx="0">
            <a:schemeClr val="accent1"/>
          </a:fillRef>
          <a:effectRef idx="1">
            <a:schemeClr val="accent1"/>
          </a:effectRef>
          <a:fontRef idx="minor">
            <a:schemeClr val="tx1"/>
          </a:fontRef>
        </p:style>
      </p:cxnSp>
      <p:sp>
        <p:nvSpPr>
          <p:cNvPr id="56" name="TextBox 55"/>
          <p:cNvSpPr txBox="1"/>
          <p:nvPr/>
        </p:nvSpPr>
        <p:spPr>
          <a:xfrm>
            <a:off x="7303807" y="5420656"/>
            <a:ext cx="435429" cy="646331"/>
          </a:xfrm>
          <a:prstGeom prst="rect">
            <a:avLst/>
          </a:prstGeom>
          <a:noFill/>
        </p:spPr>
        <p:txBody>
          <a:bodyPr wrap="square" rtlCol="0">
            <a:spAutoFit/>
          </a:bodyPr>
          <a:lstStyle/>
          <a:p>
            <a:r>
              <a:rPr lang="en-US" sz="3600" dirty="0" err="1" smtClean="0">
                <a:latin typeface="Wingdings"/>
                <a:ea typeface="Wingdings"/>
                <a:cs typeface="Wingdings"/>
              </a:rPr>
              <a:t></a:t>
            </a:r>
            <a:endParaRPr lang="en-US" sz="3600" dirty="0"/>
          </a:p>
        </p:txBody>
      </p:sp>
      <p:sp>
        <p:nvSpPr>
          <p:cNvPr id="58" name="Down Arrow 57"/>
          <p:cNvSpPr/>
          <p:nvPr/>
        </p:nvSpPr>
        <p:spPr>
          <a:xfrm>
            <a:off x="517071" y="3235884"/>
            <a:ext cx="1251857" cy="2719668"/>
          </a:xfrm>
          <a:prstGeom prst="downArrow">
            <a:avLst/>
          </a:prstGeom>
          <a:solidFill>
            <a:schemeClr val="accent4"/>
          </a:solidFill>
        </p:spPr>
        <p:style>
          <a:lnRef idx="1">
            <a:schemeClr val="accent1"/>
          </a:lnRef>
          <a:fillRef idx="3">
            <a:schemeClr val="accent1"/>
          </a:fillRef>
          <a:effectRef idx="2">
            <a:schemeClr val="accent1"/>
          </a:effectRef>
          <a:fontRef idx="minor">
            <a:schemeClr val="lt1"/>
          </a:fontRef>
        </p:style>
        <p:txBody>
          <a:bodyPr vert="vert" rtlCol="0" anchor="ctr"/>
          <a:lstStyle/>
          <a:p>
            <a:pPr algn="ctr"/>
            <a:r>
              <a:rPr lang="en-US" dirty="0" smtClean="0"/>
              <a:t>Explanation</a:t>
            </a:r>
            <a:endParaRPr lang="en-US" dirty="0"/>
          </a:p>
        </p:txBody>
      </p:sp>
      <p:sp>
        <p:nvSpPr>
          <p:cNvPr id="59" name="Rectangle 58"/>
          <p:cNvSpPr/>
          <p:nvPr/>
        </p:nvSpPr>
        <p:spPr>
          <a:xfrm>
            <a:off x="6052205" y="2369252"/>
            <a:ext cx="2554514" cy="4154713"/>
          </a:xfrm>
          <a:prstGeom prst="rect">
            <a:avLst/>
          </a:prstGeom>
          <a:noFill/>
          <a:ln cap="flat">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0" name="TextBox 59"/>
          <p:cNvSpPr txBox="1"/>
          <p:nvPr/>
        </p:nvSpPr>
        <p:spPr>
          <a:xfrm>
            <a:off x="0" y="6488668"/>
            <a:ext cx="9144000" cy="369332"/>
          </a:xfrm>
          <a:prstGeom prst="rect">
            <a:avLst/>
          </a:prstGeom>
          <a:noFill/>
          <a:ln>
            <a:noFill/>
          </a:ln>
        </p:spPr>
        <p:txBody>
          <a:bodyPr wrap="square" rtlCol="0">
            <a:spAutoFit/>
          </a:bodyPr>
          <a:lstStyle/>
          <a:p>
            <a:r>
              <a:rPr lang="en-US" dirty="0" smtClean="0">
                <a:solidFill>
                  <a:schemeClr val="tx2"/>
                </a:solidFill>
              </a:rPr>
              <a:t>deRosset					Getting Priority Straight 		</a:t>
            </a:r>
            <a:r>
              <a:rPr lang="en-US" dirty="0" smtClean="0">
                <a:solidFill>
                  <a:schemeClr val="tx2"/>
                </a:solidFill>
              </a:rPr>
              <a:t>	</a:t>
            </a:r>
            <a:r>
              <a:rPr lang="en-US" dirty="0" smtClean="0">
                <a:solidFill>
                  <a:schemeClr val="tx2"/>
                </a:solidFill>
              </a:rPr>
              <a:t>9</a:t>
            </a:r>
            <a:r>
              <a:rPr lang="en-US" dirty="0" smtClean="0">
                <a:solidFill>
                  <a:schemeClr val="tx2"/>
                </a:solidFill>
              </a:rPr>
              <a:t> </a:t>
            </a:r>
            <a:r>
              <a:rPr lang="en-US" dirty="0" smtClean="0">
                <a:solidFill>
                  <a:schemeClr val="tx2"/>
                </a:solidFill>
              </a:rPr>
              <a:t>November 2009</a:t>
            </a:r>
            <a:endParaRPr lang="en-US" dirty="0">
              <a:solidFill>
                <a:schemeClr val="tx2"/>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0"/>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4"/>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3"/>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6"/>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p:bldP spid="15" grpId="0" animBg="1"/>
      <p:bldP spid="50" grpId="0" animBg="1"/>
      <p:bldP spid="51" grpId="0" animBg="1"/>
      <p:bldP spid="52" grpId="0" animBg="1"/>
      <p:bldP spid="56" grpId="0"/>
      <p:bldP spid="59" grpId="0" animBg="1"/>
    </p:bld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Determination Constraint III:</a:t>
            </a:r>
            <a:br>
              <a:rPr lang="en-US" dirty="0" smtClean="0"/>
            </a:br>
            <a:r>
              <a:rPr lang="en-US" dirty="0" smtClean="0"/>
              <a:t>Statement</a:t>
            </a:r>
            <a:endParaRPr lang="en-US" dirty="0"/>
          </a:p>
        </p:txBody>
      </p:sp>
      <p:sp>
        <p:nvSpPr>
          <p:cNvPr id="3" name="Content Placeholder 2"/>
          <p:cNvSpPr>
            <a:spLocks noGrp="1"/>
          </p:cNvSpPr>
          <p:nvPr>
            <p:ph idx="1"/>
          </p:nvPr>
        </p:nvSpPr>
        <p:spPr/>
        <p:txBody>
          <a:bodyPr>
            <a:normAutofit/>
          </a:bodyPr>
          <a:lstStyle/>
          <a:p>
            <a:pPr>
              <a:buNone/>
            </a:pPr>
            <a:endParaRPr lang="en-US" dirty="0" smtClean="0"/>
          </a:p>
          <a:p>
            <a:pPr>
              <a:buNone/>
            </a:pPr>
            <a:endParaRPr lang="en-US" dirty="0" smtClean="0"/>
          </a:p>
          <a:p>
            <a:pPr>
              <a:buNone/>
            </a:pPr>
            <a:endParaRPr lang="en-US" dirty="0" smtClean="0"/>
          </a:p>
          <a:p>
            <a:pPr>
              <a:buNone/>
            </a:pPr>
            <a:r>
              <a:rPr lang="en-US" b="1" dirty="0" smtClean="0"/>
              <a:t>For example</a:t>
            </a:r>
            <a:r>
              <a:rPr lang="en-US" dirty="0" smtClean="0"/>
              <a:t>: </a:t>
            </a:r>
          </a:p>
          <a:p>
            <a:pPr>
              <a:buNone/>
            </a:pPr>
            <a:endParaRPr lang="en-US" dirty="0" smtClean="0"/>
          </a:p>
          <a:p>
            <a:r>
              <a:rPr lang="en-US" dirty="0" smtClean="0"/>
              <a:t>(NUKE) is obviously inadequate, given the existence of short-lived radioactive oxygen isotopes.</a:t>
            </a:r>
          </a:p>
          <a:p>
            <a:pPr>
              <a:buNone/>
            </a:pPr>
            <a:endParaRPr lang="en-US" dirty="0"/>
          </a:p>
        </p:txBody>
      </p:sp>
      <p:sp>
        <p:nvSpPr>
          <p:cNvPr id="4" name="TextBox 3"/>
          <p:cNvSpPr txBox="1"/>
          <p:nvPr/>
        </p:nvSpPr>
        <p:spPr>
          <a:xfrm>
            <a:off x="0" y="6488668"/>
            <a:ext cx="9144000" cy="369332"/>
          </a:xfrm>
          <a:prstGeom prst="rect">
            <a:avLst/>
          </a:prstGeom>
          <a:noFill/>
          <a:ln>
            <a:noFill/>
          </a:ln>
        </p:spPr>
        <p:txBody>
          <a:bodyPr wrap="square" rtlCol="0">
            <a:spAutoFit/>
          </a:bodyPr>
          <a:lstStyle/>
          <a:p>
            <a:r>
              <a:rPr lang="en-US" dirty="0" smtClean="0">
                <a:solidFill>
                  <a:schemeClr val="tx2"/>
                </a:solidFill>
              </a:rPr>
              <a:t>deRosset					Getting Priority Straight 		</a:t>
            </a:r>
            <a:r>
              <a:rPr lang="en-US" dirty="0" smtClean="0">
                <a:solidFill>
                  <a:schemeClr val="tx2"/>
                </a:solidFill>
              </a:rPr>
              <a:t>	</a:t>
            </a:r>
            <a:r>
              <a:rPr lang="en-US" dirty="0" smtClean="0">
                <a:solidFill>
                  <a:schemeClr val="tx2"/>
                </a:solidFill>
              </a:rPr>
              <a:t>9</a:t>
            </a:r>
            <a:r>
              <a:rPr lang="en-US" dirty="0" smtClean="0">
                <a:solidFill>
                  <a:schemeClr val="tx2"/>
                </a:solidFill>
              </a:rPr>
              <a:t> </a:t>
            </a:r>
            <a:r>
              <a:rPr lang="en-US" dirty="0" smtClean="0">
                <a:solidFill>
                  <a:schemeClr val="tx2"/>
                </a:solidFill>
              </a:rPr>
              <a:t>November 2009</a:t>
            </a:r>
            <a:endParaRPr lang="en-US" dirty="0">
              <a:solidFill>
                <a:schemeClr val="tx2"/>
              </a:solidFill>
            </a:endParaRPr>
          </a:p>
        </p:txBody>
      </p:sp>
      <p:sp>
        <p:nvSpPr>
          <p:cNvPr id="5" name="Rectangle 4"/>
          <p:cNvSpPr/>
          <p:nvPr/>
        </p:nvSpPr>
        <p:spPr>
          <a:xfrm>
            <a:off x="719969" y="4010831"/>
            <a:ext cx="8229601" cy="430887"/>
          </a:xfrm>
          <a:prstGeom prst="rect">
            <a:avLst/>
          </a:prstGeom>
          <a:ln>
            <a:solidFill>
              <a:schemeClr val="accent2"/>
            </a:solidFill>
          </a:ln>
        </p:spPr>
        <p:txBody>
          <a:bodyPr wrap="square">
            <a:spAutoFit/>
          </a:bodyPr>
          <a:lstStyle/>
          <a:p>
            <a:pPr marL="347472" indent="-347472"/>
            <a:r>
              <a:rPr lang="en-US" sz="2200" b="1" dirty="0" smtClean="0"/>
              <a:t>(NUKE)</a:t>
            </a:r>
            <a:r>
              <a:rPr lang="en-US" sz="2200" dirty="0" smtClean="0"/>
              <a:t> This nucleus is stable because it is an oxygen nucleus.</a:t>
            </a:r>
          </a:p>
        </p:txBody>
      </p:sp>
      <p:sp>
        <p:nvSpPr>
          <p:cNvPr id="6" name="Rectangle 5"/>
          <p:cNvSpPr/>
          <p:nvPr/>
        </p:nvSpPr>
        <p:spPr>
          <a:xfrm>
            <a:off x="1084925" y="1600200"/>
            <a:ext cx="7323686" cy="1569660"/>
          </a:xfrm>
          <a:prstGeom prst="rect">
            <a:avLst/>
          </a:prstGeom>
          <a:ln>
            <a:solidFill>
              <a:schemeClr val="accent2"/>
            </a:solidFill>
          </a:ln>
        </p:spPr>
        <p:txBody>
          <a:bodyPr wrap="square">
            <a:spAutoFit/>
          </a:bodyPr>
          <a:lstStyle/>
          <a:p>
            <a:pPr>
              <a:buNone/>
            </a:pPr>
            <a:r>
              <a:rPr lang="en-US" sz="2400" b="1" dirty="0" smtClean="0"/>
              <a:t>(Determination Constraint)</a:t>
            </a:r>
            <a:r>
              <a:rPr lang="en-US" sz="2400" dirty="0" smtClean="0"/>
              <a:t> If an explanatory proposal of the form, “</a:t>
            </a:r>
            <a:r>
              <a:rPr lang="en-US" sz="2400" i="1" dirty="0" err="1" smtClean="0"/>
              <a:t>r</a:t>
            </a:r>
            <a:r>
              <a:rPr lang="en-US" sz="2400" dirty="0" smtClean="0"/>
              <a:t> has </a:t>
            </a:r>
            <a:r>
              <a:rPr lang="en-US" sz="2400" i="1" dirty="0" smtClean="0"/>
              <a:t>F</a:t>
            </a:r>
            <a:r>
              <a:rPr lang="en-US" sz="2400" dirty="0" smtClean="0"/>
              <a:t> because </a:t>
            </a:r>
            <a:r>
              <a:rPr lang="en-US" sz="2400" dirty="0" err="1" smtClean="0"/>
              <a:t>φ(</a:t>
            </a:r>
            <a:r>
              <a:rPr lang="en-US" sz="2400" i="1" dirty="0" err="1" smtClean="0"/>
              <a:t>r</a:t>
            </a:r>
            <a:r>
              <a:rPr lang="en-US" sz="2400" dirty="0" smtClean="0"/>
              <a:t>, </a:t>
            </a:r>
            <a:r>
              <a:rPr lang="en-US" sz="2400" i="1" dirty="0" smtClean="0"/>
              <a:t>t1</a:t>
            </a:r>
            <a:r>
              <a:rPr lang="en-US" sz="2400" dirty="0" smtClean="0"/>
              <a:t> , . . . , </a:t>
            </a:r>
            <a:r>
              <a:rPr lang="en-US" sz="2400" i="1" dirty="0" err="1" smtClean="0"/>
              <a:t>tn</a:t>
            </a:r>
            <a:r>
              <a:rPr lang="en-US" sz="2400" dirty="0" smtClean="0"/>
              <a:t> )” is good, then there is no confounding case for it.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1"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3" grpId="1" uiExpand="1" build="p"/>
      <p:bldP spid="5" grpId="0" animBg="1"/>
    </p:bld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Determination Constraint IV:</a:t>
            </a:r>
            <a:br>
              <a:rPr lang="en-US" dirty="0" smtClean="0"/>
            </a:br>
            <a:r>
              <a:rPr lang="en-US" dirty="0" smtClean="0"/>
              <a:t>A Useful Upshot</a:t>
            </a:r>
            <a:endParaRPr lang="en-US" dirty="0"/>
          </a:p>
        </p:txBody>
      </p:sp>
      <p:sp>
        <p:nvSpPr>
          <p:cNvPr id="3" name="Content Placeholder 2"/>
          <p:cNvSpPr>
            <a:spLocks noGrp="1"/>
          </p:cNvSpPr>
          <p:nvPr>
            <p:ph idx="1"/>
          </p:nvPr>
        </p:nvSpPr>
        <p:spPr/>
        <p:txBody>
          <a:bodyPr/>
          <a:lstStyle/>
          <a:p>
            <a:pPr>
              <a:buNone/>
            </a:pPr>
            <a:r>
              <a:rPr lang="en-US" dirty="0" smtClean="0"/>
              <a:t>Any perspicuously articulated explanatory proposal of the form</a:t>
            </a:r>
          </a:p>
          <a:p>
            <a:pPr>
              <a:buNone/>
            </a:pPr>
            <a:endParaRPr lang="en-US" dirty="0" smtClean="0"/>
          </a:p>
          <a:p>
            <a:pPr>
              <a:buNone/>
            </a:pPr>
            <a:r>
              <a:rPr lang="en-US" dirty="0" smtClean="0"/>
              <a:t>… has an associated universal generalization of the </a:t>
            </a:r>
            <a:r>
              <a:rPr lang="en-US" dirty="0" smtClean="0"/>
              <a:t>form</a:t>
            </a:r>
            <a:endParaRPr lang="en-US" dirty="0" smtClean="0"/>
          </a:p>
        </p:txBody>
      </p:sp>
      <p:sp>
        <p:nvSpPr>
          <p:cNvPr id="5" name="TextBox 4"/>
          <p:cNvSpPr txBox="1"/>
          <p:nvPr/>
        </p:nvSpPr>
        <p:spPr>
          <a:xfrm>
            <a:off x="0" y="6488668"/>
            <a:ext cx="9144000" cy="369332"/>
          </a:xfrm>
          <a:prstGeom prst="rect">
            <a:avLst/>
          </a:prstGeom>
          <a:noFill/>
          <a:ln>
            <a:noFill/>
          </a:ln>
        </p:spPr>
        <p:txBody>
          <a:bodyPr wrap="square" rtlCol="0">
            <a:spAutoFit/>
          </a:bodyPr>
          <a:lstStyle/>
          <a:p>
            <a:r>
              <a:rPr lang="en-US" dirty="0" smtClean="0">
                <a:solidFill>
                  <a:schemeClr val="tx2"/>
                </a:solidFill>
              </a:rPr>
              <a:t>deRosset					Getting Priority Straight 		</a:t>
            </a:r>
            <a:r>
              <a:rPr lang="en-US" dirty="0" smtClean="0">
                <a:solidFill>
                  <a:schemeClr val="tx2"/>
                </a:solidFill>
              </a:rPr>
              <a:t>	</a:t>
            </a:r>
            <a:r>
              <a:rPr lang="en-US" dirty="0" smtClean="0">
                <a:solidFill>
                  <a:schemeClr val="tx2"/>
                </a:solidFill>
              </a:rPr>
              <a:t>9</a:t>
            </a:r>
            <a:r>
              <a:rPr lang="en-US" dirty="0" smtClean="0">
                <a:solidFill>
                  <a:schemeClr val="tx2"/>
                </a:solidFill>
              </a:rPr>
              <a:t> </a:t>
            </a:r>
            <a:r>
              <a:rPr lang="en-US" dirty="0" smtClean="0">
                <a:solidFill>
                  <a:schemeClr val="tx2"/>
                </a:solidFill>
              </a:rPr>
              <a:t>November 2009</a:t>
            </a:r>
            <a:endParaRPr lang="en-US" dirty="0">
              <a:solidFill>
                <a:schemeClr val="tx2"/>
              </a:solidFill>
            </a:endParaRPr>
          </a:p>
        </p:txBody>
      </p:sp>
      <p:sp>
        <p:nvSpPr>
          <p:cNvPr id="6" name="Rectangle 5"/>
          <p:cNvSpPr/>
          <p:nvPr/>
        </p:nvSpPr>
        <p:spPr>
          <a:xfrm>
            <a:off x="1274704" y="2803057"/>
            <a:ext cx="5615686" cy="461665"/>
          </a:xfrm>
          <a:prstGeom prst="rect">
            <a:avLst/>
          </a:prstGeom>
          <a:ln>
            <a:solidFill>
              <a:schemeClr val="accent2"/>
            </a:solidFill>
          </a:ln>
        </p:spPr>
        <p:txBody>
          <a:bodyPr wrap="square">
            <a:spAutoFit/>
          </a:bodyPr>
          <a:lstStyle/>
          <a:p>
            <a:pPr marL="347472" indent="-347472"/>
            <a:r>
              <a:rPr lang="en-US" sz="2400" b="1" dirty="0" smtClean="0"/>
              <a:t>(PROP)</a:t>
            </a:r>
            <a:r>
              <a:rPr lang="en-US" sz="2400" dirty="0" smtClean="0"/>
              <a:t> </a:t>
            </a:r>
            <a:r>
              <a:rPr lang="en-US" sz="2400" i="1" dirty="0" err="1" smtClean="0"/>
              <a:t>r</a:t>
            </a:r>
            <a:r>
              <a:rPr lang="en-US" sz="2400" dirty="0" smtClean="0"/>
              <a:t> is </a:t>
            </a:r>
            <a:r>
              <a:rPr lang="en-US" sz="2400" i="1" dirty="0" smtClean="0"/>
              <a:t>F</a:t>
            </a:r>
            <a:r>
              <a:rPr lang="en-US" sz="2400" dirty="0" smtClean="0"/>
              <a:t> because </a:t>
            </a:r>
            <a:r>
              <a:rPr lang="en-US" sz="2400" dirty="0" err="1" smtClean="0"/>
              <a:t>φ(</a:t>
            </a:r>
            <a:r>
              <a:rPr lang="en-US" sz="2400" i="1" dirty="0" err="1" smtClean="0"/>
              <a:t>r</a:t>
            </a:r>
            <a:r>
              <a:rPr lang="en-US" sz="2400" dirty="0" smtClean="0"/>
              <a:t>, </a:t>
            </a:r>
            <a:r>
              <a:rPr lang="en-US" sz="2400" i="1" dirty="0" smtClean="0"/>
              <a:t>t</a:t>
            </a:r>
            <a:r>
              <a:rPr lang="en-US" sz="2400" i="1" baseline="-25000" dirty="0" smtClean="0"/>
              <a:t>1</a:t>
            </a:r>
            <a:r>
              <a:rPr lang="en-US" sz="2400" dirty="0" smtClean="0"/>
              <a:t> , . . . , </a:t>
            </a:r>
            <a:r>
              <a:rPr lang="en-US" sz="2400" i="1" dirty="0" err="1" smtClean="0"/>
              <a:t>t</a:t>
            </a:r>
            <a:r>
              <a:rPr lang="en-US" sz="2400" i="1" baseline="-25000" dirty="0" err="1" smtClean="0"/>
              <a:t>n</a:t>
            </a:r>
            <a:r>
              <a:rPr lang="en-US" sz="2400" dirty="0" smtClean="0"/>
              <a:t>)</a:t>
            </a:r>
          </a:p>
        </p:txBody>
      </p:sp>
      <p:sp>
        <p:nvSpPr>
          <p:cNvPr id="7" name="Rectangle 6"/>
          <p:cNvSpPr/>
          <p:nvPr/>
        </p:nvSpPr>
        <p:spPr>
          <a:xfrm>
            <a:off x="948888" y="4464170"/>
            <a:ext cx="7299142" cy="461665"/>
          </a:xfrm>
          <a:prstGeom prst="rect">
            <a:avLst/>
          </a:prstGeom>
          <a:ln>
            <a:solidFill>
              <a:schemeClr val="accent2"/>
            </a:solidFill>
          </a:ln>
        </p:spPr>
        <p:txBody>
          <a:bodyPr wrap="square">
            <a:spAutoFit/>
          </a:bodyPr>
          <a:lstStyle/>
          <a:p>
            <a:pPr marL="347472" indent="-347472"/>
            <a:r>
              <a:rPr lang="en-US" sz="2400" b="1" dirty="0" smtClean="0"/>
              <a:t>(ASSOC</a:t>
            </a:r>
            <a:r>
              <a:rPr lang="en-US" sz="2400" b="1" dirty="0" smtClean="0"/>
              <a:t>)</a:t>
            </a:r>
            <a:r>
              <a:rPr lang="en-US" sz="2400" dirty="0" smtClean="0"/>
              <a:t> (∀</a:t>
            </a:r>
            <a:r>
              <a:rPr lang="en-US" sz="2400" i="1" dirty="0" smtClean="0"/>
              <a:t>y</a:t>
            </a:r>
            <a:r>
              <a:rPr lang="en-US" sz="2400" i="1" baseline="-25000" dirty="0" smtClean="0"/>
              <a:t>1</a:t>
            </a:r>
            <a:r>
              <a:rPr lang="en-US" sz="2400" dirty="0" smtClean="0"/>
              <a:t> , . . . , </a:t>
            </a:r>
            <a:r>
              <a:rPr lang="en-US" sz="2400" i="1" dirty="0" err="1" smtClean="0"/>
              <a:t>y</a:t>
            </a:r>
            <a:r>
              <a:rPr lang="en-US" sz="2400" i="1" baseline="-25000" dirty="0" err="1" smtClean="0"/>
              <a:t>n</a:t>
            </a:r>
            <a:r>
              <a:rPr lang="en-US" sz="2400" dirty="0" err="1" smtClean="0"/>
              <a:t>)(∀</a:t>
            </a:r>
            <a:r>
              <a:rPr lang="en-US" sz="2400" i="1" dirty="0" err="1" smtClean="0"/>
              <a:t>x</a:t>
            </a:r>
            <a:r>
              <a:rPr lang="en-US" sz="2400" dirty="0" err="1" smtClean="0"/>
              <a:t>)(φ(</a:t>
            </a:r>
            <a:r>
              <a:rPr lang="en-US" sz="2400" i="1" dirty="0" err="1" smtClean="0"/>
              <a:t>x</a:t>
            </a:r>
            <a:r>
              <a:rPr lang="en-US" sz="2400" dirty="0" smtClean="0"/>
              <a:t>, </a:t>
            </a:r>
            <a:r>
              <a:rPr lang="en-US" sz="2400" i="1" dirty="0" smtClean="0"/>
              <a:t>y</a:t>
            </a:r>
            <a:r>
              <a:rPr lang="en-US" sz="2400" i="1" baseline="-25000" dirty="0" smtClean="0"/>
              <a:t>1</a:t>
            </a:r>
            <a:r>
              <a:rPr lang="en-US" sz="2400" dirty="0" smtClean="0"/>
              <a:t> , . . . , </a:t>
            </a:r>
            <a:r>
              <a:rPr lang="en-US" sz="2400" i="1" dirty="0" err="1" smtClean="0"/>
              <a:t>y</a:t>
            </a:r>
            <a:r>
              <a:rPr lang="en-US" sz="2400" i="1" baseline="-25000" dirty="0" err="1" smtClean="0"/>
              <a:t>n</a:t>
            </a:r>
            <a:r>
              <a:rPr lang="en-US" sz="2400" dirty="0" smtClean="0"/>
              <a:t>) ⇒ </a:t>
            </a:r>
            <a:r>
              <a:rPr lang="en-US" sz="2400" i="1" dirty="0" err="1" smtClean="0"/>
              <a:t>Fx</a:t>
            </a:r>
            <a:r>
              <a:rPr lang="en-US" sz="2400" dirty="0" smtClean="0"/>
              <a:t>)</a:t>
            </a:r>
            <a:endParaRPr lang="en-US" sz="24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1"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3" grpId="1" uiExpand="1" build="p"/>
      <p:bldP spid="6" grpId="0" animBg="1"/>
      <p:bldP spid="7" grpId="0" animBg="1"/>
    </p:bld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Plan</a:t>
            </a:r>
            <a:endParaRPr lang="en-US" dirty="0"/>
          </a:p>
        </p:txBody>
      </p:sp>
      <p:sp>
        <p:nvSpPr>
          <p:cNvPr id="3" name="Content Placeholder 2"/>
          <p:cNvSpPr>
            <a:spLocks noGrp="1"/>
          </p:cNvSpPr>
          <p:nvPr>
            <p:ph idx="1"/>
          </p:nvPr>
        </p:nvSpPr>
        <p:spPr/>
        <p:txBody>
          <a:bodyPr/>
          <a:lstStyle/>
          <a:p>
            <a:pPr marL="571500" indent="-571500">
              <a:buFont typeface="+mj-lt"/>
              <a:buAutoNum type="romanUcPeriod"/>
            </a:pPr>
            <a:r>
              <a:rPr lang="en-US" b="1" dirty="0" smtClean="0">
                <a:solidFill>
                  <a:schemeClr val="accent1"/>
                </a:solidFill>
              </a:rPr>
              <a:t>  The proximate target: priority theory</a:t>
            </a:r>
          </a:p>
          <a:p>
            <a:pPr marL="571500" indent="-571500">
              <a:buFont typeface="+mj-lt"/>
              <a:buAutoNum type="romanUcPeriod"/>
            </a:pPr>
            <a:r>
              <a:rPr lang="en-US" b="1" dirty="0" smtClean="0">
                <a:solidFill>
                  <a:schemeClr val="tx2">
                    <a:lumMod val="60000"/>
                    <a:lumOff val="40000"/>
                  </a:schemeClr>
                </a:solidFill>
              </a:rPr>
              <a:t>  The determination constraint</a:t>
            </a:r>
          </a:p>
          <a:p>
            <a:pPr marL="571500" indent="-571500">
              <a:buFont typeface="+mj-lt"/>
              <a:buAutoNum type="romanUcPeriod"/>
            </a:pPr>
            <a:r>
              <a:rPr lang="en-US" b="1" dirty="0" smtClean="0"/>
              <a:t> The determination argument</a:t>
            </a:r>
          </a:p>
          <a:p>
            <a:pPr marL="571500" indent="-571500">
              <a:buFont typeface="+mj-lt"/>
              <a:buAutoNum type="romanUcPeriod"/>
            </a:pPr>
            <a:r>
              <a:rPr lang="en-US" b="1" dirty="0" smtClean="0">
                <a:solidFill>
                  <a:schemeClr val="tx2">
                    <a:lumMod val="60000"/>
                    <a:lumOff val="40000"/>
                  </a:schemeClr>
                </a:solidFill>
              </a:rPr>
              <a:t>   The determination constraint reconsidered</a:t>
            </a:r>
          </a:p>
          <a:p>
            <a:pPr marL="571500" indent="-571500">
              <a:buFont typeface="+mj-lt"/>
              <a:buAutoNum type="romanUcPeriod"/>
            </a:pPr>
            <a:r>
              <a:rPr lang="en-US" b="1" dirty="0" smtClean="0">
                <a:solidFill>
                  <a:schemeClr val="tx2">
                    <a:lumMod val="60000"/>
                    <a:lumOff val="40000"/>
                  </a:schemeClr>
                </a:solidFill>
              </a:rPr>
              <a:t>  Next steps for priority theori</a:t>
            </a:r>
            <a:r>
              <a:rPr lang="en-US" b="1" dirty="0" smtClean="0">
                <a:solidFill>
                  <a:schemeClr val="accent1"/>
                </a:solidFill>
              </a:rPr>
              <a:t>sts</a:t>
            </a:r>
          </a:p>
          <a:p>
            <a:pPr marL="571500" indent="-571500">
              <a:buFont typeface="+mj-lt"/>
              <a:buAutoNum type="romanUcPeriod"/>
            </a:pPr>
            <a:endParaRPr lang="en-US" b="1" dirty="0"/>
          </a:p>
        </p:txBody>
      </p:sp>
      <p:sp>
        <p:nvSpPr>
          <p:cNvPr id="4" name="TextBox 3"/>
          <p:cNvSpPr txBox="1"/>
          <p:nvPr/>
        </p:nvSpPr>
        <p:spPr>
          <a:xfrm>
            <a:off x="0" y="6488668"/>
            <a:ext cx="9144000" cy="369332"/>
          </a:xfrm>
          <a:prstGeom prst="rect">
            <a:avLst/>
          </a:prstGeom>
          <a:noFill/>
          <a:ln>
            <a:noFill/>
          </a:ln>
        </p:spPr>
        <p:txBody>
          <a:bodyPr wrap="square" rtlCol="0">
            <a:spAutoFit/>
          </a:bodyPr>
          <a:lstStyle/>
          <a:p>
            <a:r>
              <a:rPr lang="en-US" dirty="0" smtClean="0">
                <a:solidFill>
                  <a:schemeClr val="tx2"/>
                </a:solidFill>
              </a:rPr>
              <a:t>deRosset					Getting Priority Straight 		</a:t>
            </a:r>
            <a:r>
              <a:rPr lang="en-US" dirty="0" smtClean="0">
                <a:solidFill>
                  <a:schemeClr val="tx2"/>
                </a:solidFill>
              </a:rPr>
              <a:t>	</a:t>
            </a:r>
            <a:r>
              <a:rPr lang="en-US" dirty="0" smtClean="0">
                <a:solidFill>
                  <a:schemeClr val="tx2"/>
                </a:solidFill>
              </a:rPr>
              <a:t>9</a:t>
            </a:r>
            <a:r>
              <a:rPr lang="en-US" dirty="0" smtClean="0">
                <a:solidFill>
                  <a:schemeClr val="tx2"/>
                </a:solidFill>
              </a:rPr>
              <a:t> </a:t>
            </a:r>
            <a:r>
              <a:rPr lang="en-US" dirty="0" smtClean="0">
                <a:solidFill>
                  <a:schemeClr val="tx2"/>
                </a:solidFill>
              </a:rPr>
              <a:t>November 2009</a:t>
            </a:r>
            <a:endParaRPr lang="en-US" dirty="0">
              <a:solidFill>
                <a:schemeClr val="tx2"/>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 Consequence of (EXPLANATION)</a:t>
            </a:r>
            <a:endParaRPr lang="en-US" dirty="0"/>
          </a:p>
        </p:txBody>
      </p:sp>
      <p:sp>
        <p:nvSpPr>
          <p:cNvPr id="3" name="Content Placeholder 2"/>
          <p:cNvSpPr>
            <a:spLocks noGrp="1"/>
          </p:cNvSpPr>
          <p:nvPr>
            <p:ph idx="1"/>
          </p:nvPr>
        </p:nvSpPr>
        <p:spPr/>
        <p:txBody>
          <a:bodyPr>
            <a:normAutofit fontScale="85000" lnSpcReduction="20000"/>
          </a:bodyPr>
          <a:lstStyle/>
          <a:p>
            <a:pPr>
              <a:buNone/>
            </a:pPr>
            <a:endParaRPr lang="en-US" b="1" dirty="0" smtClean="0"/>
          </a:p>
          <a:p>
            <a:pPr>
              <a:buNone/>
            </a:pPr>
            <a:endParaRPr lang="en-US" b="1" dirty="0" smtClean="0"/>
          </a:p>
          <a:p>
            <a:pPr>
              <a:buNone/>
            </a:pPr>
            <a:endParaRPr lang="en-US" b="1" dirty="0" smtClean="0"/>
          </a:p>
          <a:p>
            <a:pPr>
              <a:buNone/>
            </a:pPr>
            <a:endParaRPr lang="en-US" b="1" dirty="0" smtClean="0"/>
          </a:p>
          <a:p>
            <a:pPr>
              <a:buNone/>
            </a:pPr>
            <a:r>
              <a:rPr lang="en-US" b="1" dirty="0" smtClean="0"/>
              <a:t>For </a:t>
            </a:r>
            <a:r>
              <a:rPr lang="en-US" b="1" dirty="0" smtClean="0"/>
              <a:t>example</a:t>
            </a:r>
            <a:r>
              <a:rPr lang="en-US" dirty="0" smtClean="0"/>
              <a:t>:</a:t>
            </a:r>
          </a:p>
          <a:p>
            <a:pPr>
              <a:buFont typeface="Wingdings" charset="2"/>
              <a:buChar char="§"/>
            </a:pPr>
            <a:r>
              <a:rPr lang="en-US" b="1" dirty="0" smtClean="0"/>
              <a:t>Priority Monism</a:t>
            </a:r>
            <a:r>
              <a:rPr lang="en-US" dirty="0" smtClean="0"/>
              <a:t> The fundamental facts are distributions of features over the entirety of the concrete cosmos. </a:t>
            </a:r>
          </a:p>
          <a:p>
            <a:pPr>
              <a:buFont typeface="Wingdings" charset="2"/>
              <a:buChar char="§"/>
            </a:pPr>
            <a:r>
              <a:rPr lang="en-US" b="1" dirty="0" smtClean="0"/>
              <a:t>Priority </a:t>
            </a:r>
            <a:r>
              <a:rPr lang="en-US" b="1" dirty="0" err="1" smtClean="0"/>
              <a:t>Microphysicalism</a:t>
            </a:r>
            <a:r>
              <a:rPr lang="en-US" dirty="0" smtClean="0"/>
              <a:t> The fundamental facts are distributions of features over particles and </a:t>
            </a:r>
            <a:r>
              <a:rPr lang="en-US" dirty="0" err="1" smtClean="0"/>
              <a:t>spacetime</a:t>
            </a:r>
            <a:r>
              <a:rPr lang="en-US" dirty="0" smtClean="0"/>
              <a:t> regions. </a:t>
            </a:r>
            <a:endParaRPr lang="en-US" dirty="0"/>
          </a:p>
        </p:txBody>
      </p:sp>
      <p:sp>
        <p:nvSpPr>
          <p:cNvPr id="5" name="TextBox 4"/>
          <p:cNvSpPr txBox="1"/>
          <p:nvPr/>
        </p:nvSpPr>
        <p:spPr>
          <a:xfrm>
            <a:off x="0" y="6488668"/>
            <a:ext cx="9144000" cy="369332"/>
          </a:xfrm>
          <a:prstGeom prst="rect">
            <a:avLst/>
          </a:prstGeom>
          <a:noFill/>
          <a:ln>
            <a:noFill/>
          </a:ln>
        </p:spPr>
        <p:txBody>
          <a:bodyPr wrap="square" rtlCol="0">
            <a:spAutoFit/>
          </a:bodyPr>
          <a:lstStyle/>
          <a:p>
            <a:r>
              <a:rPr lang="en-US" dirty="0" smtClean="0">
                <a:solidFill>
                  <a:schemeClr val="tx2"/>
                </a:solidFill>
              </a:rPr>
              <a:t>deRosset					Getting Priority Straight 		</a:t>
            </a:r>
            <a:r>
              <a:rPr lang="en-US" dirty="0" smtClean="0">
                <a:solidFill>
                  <a:schemeClr val="tx2"/>
                </a:solidFill>
              </a:rPr>
              <a:t>	</a:t>
            </a:r>
            <a:r>
              <a:rPr lang="en-US" dirty="0" smtClean="0">
                <a:solidFill>
                  <a:schemeClr val="tx2"/>
                </a:solidFill>
              </a:rPr>
              <a:t>9</a:t>
            </a:r>
            <a:r>
              <a:rPr lang="en-US" dirty="0" smtClean="0">
                <a:solidFill>
                  <a:schemeClr val="tx2"/>
                </a:solidFill>
              </a:rPr>
              <a:t> </a:t>
            </a:r>
            <a:r>
              <a:rPr lang="en-US" dirty="0" smtClean="0">
                <a:solidFill>
                  <a:schemeClr val="tx2"/>
                </a:solidFill>
              </a:rPr>
              <a:t>November 2009</a:t>
            </a:r>
            <a:endParaRPr lang="en-US" dirty="0">
              <a:solidFill>
                <a:schemeClr val="tx2"/>
              </a:solidFill>
            </a:endParaRPr>
          </a:p>
        </p:txBody>
      </p:sp>
      <p:sp>
        <p:nvSpPr>
          <p:cNvPr id="6" name="Rectangle 5"/>
          <p:cNvSpPr/>
          <p:nvPr/>
        </p:nvSpPr>
        <p:spPr>
          <a:xfrm>
            <a:off x="632379" y="1600200"/>
            <a:ext cx="7644847" cy="1569660"/>
          </a:xfrm>
          <a:prstGeom prst="rect">
            <a:avLst/>
          </a:prstGeom>
          <a:ln>
            <a:solidFill>
              <a:schemeClr val="accent2"/>
            </a:solidFill>
          </a:ln>
        </p:spPr>
        <p:txBody>
          <a:bodyPr wrap="square">
            <a:spAutoFit/>
          </a:bodyPr>
          <a:lstStyle/>
          <a:p>
            <a:pPr>
              <a:buNone/>
            </a:pPr>
            <a:r>
              <a:rPr lang="en-US" sz="2400" b="1" dirty="0" smtClean="0"/>
              <a:t>(Priority)</a:t>
            </a:r>
            <a:r>
              <a:rPr lang="en-US" sz="2400" dirty="0" smtClean="0"/>
              <a:t> The fundamental facts do not include any distributions of features over ordinary macroscopic </a:t>
            </a:r>
            <a:r>
              <a:rPr lang="en-US" sz="2400" dirty="0" err="1" smtClean="0"/>
              <a:t>concreta</a:t>
            </a:r>
            <a:r>
              <a:rPr lang="en-US" sz="2400" dirty="0" smtClean="0"/>
              <a:t>, including tables, raindrops, tectonic plates, galaxies, and the like. </a:t>
            </a:r>
            <a:endParaRPr lang="en-US" sz="24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animBg="1"/>
    </p:bld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Central Phenomenon</a:t>
            </a:r>
            <a:endParaRPr lang="en-US" dirty="0"/>
          </a:p>
        </p:txBody>
      </p:sp>
      <p:sp>
        <p:nvSpPr>
          <p:cNvPr id="3" name="Content Placeholder 2"/>
          <p:cNvSpPr>
            <a:spLocks noGrp="1"/>
          </p:cNvSpPr>
          <p:nvPr>
            <p:ph idx="1"/>
          </p:nvPr>
        </p:nvSpPr>
        <p:spPr/>
        <p:txBody>
          <a:bodyPr>
            <a:normAutofit fontScale="70000" lnSpcReduction="20000"/>
          </a:bodyPr>
          <a:lstStyle/>
          <a:p>
            <a:pPr>
              <a:buNone/>
            </a:pPr>
            <a:r>
              <a:rPr lang="en-US" u="dash" dirty="0" smtClean="0">
                <a:solidFill>
                  <a:schemeClr val="tx2"/>
                </a:solidFill>
              </a:rPr>
              <a:t>Grounding explanations</a:t>
            </a:r>
            <a:r>
              <a:rPr lang="en-US" dirty="0" smtClean="0"/>
              <a:t> specify what it is in virtue of which a certain fact obtains.</a:t>
            </a:r>
          </a:p>
          <a:p>
            <a:pPr>
              <a:buNone/>
            </a:pPr>
            <a:r>
              <a:rPr lang="en-US" b="1" dirty="0" smtClean="0"/>
              <a:t>Examples</a:t>
            </a:r>
            <a:r>
              <a:rPr lang="en-US" dirty="0" smtClean="0"/>
              <a:t>:</a:t>
            </a:r>
          </a:p>
          <a:p>
            <a:pPr lvl="1">
              <a:buFont typeface="Wingdings" charset="2"/>
              <a:buChar char="§"/>
            </a:pPr>
            <a:r>
              <a:rPr lang="en-US" b="1" dirty="0" smtClean="0">
                <a:solidFill>
                  <a:schemeClr val="accent2"/>
                </a:solidFill>
              </a:rPr>
              <a:t>Epistemology</a:t>
            </a:r>
            <a:r>
              <a:rPr lang="en-US" dirty="0" smtClean="0"/>
              <a:t>: “I am justified in believing that this is a hand in virtue of the fact that …”</a:t>
            </a:r>
          </a:p>
          <a:p>
            <a:pPr lvl="1">
              <a:buFont typeface="Wingdings" charset="2"/>
              <a:buChar char="§"/>
            </a:pPr>
            <a:r>
              <a:rPr lang="en-US" b="1" dirty="0" smtClean="0">
                <a:solidFill>
                  <a:schemeClr val="accent2"/>
                </a:solidFill>
              </a:rPr>
              <a:t>Metaphysics</a:t>
            </a:r>
            <a:r>
              <a:rPr lang="en-US" dirty="0" smtClean="0"/>
              <a:t>: “This statue cannot survive squashing in virtue of the fact that …”</a:t>
            </a:r>
          </a:p>
          <a:p>
            <a:pPr lvl="1">
              <a:buFont typeface="Wingdings" charset="2"/>
              <a:buChar char="§"/>
            </a:pPr>
            <a:r>
              <a:rPr lang="en-US" b="1" dirty="0" smtClean="0">
                <a:solidFill>
                  <a:schemeClr val="accent2"/>
                </a:solidFill>
              </a:rPr>
              <a:t>Science</a:t>
            </a:r>
            <a:r>
              <a:rPr lang="en-US" dirty="0" smtClean="0"/>
              <a:t>: “Alcohol is miscible in water in virtue of the fact that it contains a hydroxide group.”</a:t>
            </a:r>
          </a:p>
          <a:p>
            <a:pPr>
              <a:buNone/>
            </a:pPr>
            <a:r>
              <a:rPr lang="en-US" b="1" dirty="0" smtClean="0"/>
              <a:t>Terminology</a:t>
            </a:r>
            <a:r>
              <a:rPr lang="en-US" dirty="0" smtClean="0"/>
              <a:t>:</a:t>
            </a:r>
          </a:p>
          <a:p>
            <a:pPr lvl="1">
              <a:buFont typeface="Wingdings" charset="2"/>
              <a:buChar char="§"/>
            </a:pPr>
            <a:r>
              <a:rPr lang="en-US" i="1" dirty="0" err="1" smtClean="0"/>
              <a:t>Explanans</a:t>
            </a:r>
            <a:r>
              <a:rPr lang="en-US" dirty="0" smtClean="0"/>
              <a:t> is </a:t>
            </a:r>
            <a:r>
              <a:rPr lang="en-US" b="1" u="dash" dirty="0" smtClean="0">
                <a:solidFill>
                  <a:schemeClr val="tx2"/>
                </a:solidFill>
              </a:rPr>
              <a:t>prior to</a:t>
            </a:r>
            <a:r>
              <a:rPr lang="en-US" b="1" dirty="0" smtClean="0"/>
              <a:t> </a:t>
            </a:r>
            <a:r>
              <a:rPr lang="en-US" i="1" dirty="0" err="1" smtClean="0"/>
              <a:t>explanandum</a:t>
            </a:r>
            <a:r>
              <a:rPr lang="en-US" dirty="0" smtClean="0"/>
              <a:t>;</a:t>
            </a:r>
          </a:p>
          <a:p>
            <a:pPr lvl="1">
              <a:buFont typeface="Wingdings" charset="2"/>
              <a:buChar char="§"/>
            </a:pPr>
            <a:r>
              <a:rPr lang="en-US" dirty="0" smtClean="0"/>
              <a:t>Unexplained (i.e. priority-minimal) facts are </a:t>
            </a:r>
            <a:r>
              <a:rPr lang="en-US" b="1" u="dash" dirty="0" smtClean="0">
                <a:solidFill>
                  <a:schemeClr val="tx2"/>
                </a:solidFill>
              </a:rPr>
              <a:t>fundamental facts</a:t>
            </a:r>
            <a:r>
              <a:rPr lang="en-US" dirty="0" smtClean="0"/>
              <a:t>;</a:t>
            </a:r>
          </a:p>
          <a:p>
            <a:pPr lvl="1">
              <a:buFont typeface="Wingdings" charset="2"/>
              <a:buChar char="§"/>
            </a:pPr>
            <a:r>
              <a:rPr lang="en-US" dirty="0" smtClean="0"/>
              <a:t>Individuals involved in fundamental facts are </a:t>
            </a:r>
            <a:r>
              <a:rPr lang="en-US" b="1" u="dash" dirty="0" smtClean="0">
                <a:solidFill>
                  <a:schemeClr val="tx2"/>
                </a:solidFill>
              </a:rPr>
              <a:t>fundamental individuals</a:t>
            </a:r>
            <a:r>
              <a:rPr lang="en-US" b="1" dirty="0" smtClean="0"/>
              <a:t>.</a:t>
            </a:r>
            <a:endParaRPr lang="en-US" dirty="0" smtClean="0"/>
          </a:p>
          <a:p>
            <a:pPr lvl="1">
              <a:buFont typeface="Wingdings" charset="2"/>
              <a:buChar char="§"/>
            </a:pPr>
            <a:endParaRPr lang="en-US" dirty="0" smtClean="0"/>
          </a:p>
          <a:p>
            <a:pPr lvl="1">
              <a:buFont typeface="Wingdings" charset="2"/>
              <a:buChar char="§"/>
            </a:pPr>
            <a:endParaRPr lang="en-US" dirty="0"/>
          </a:p>
        </p:txBody>
      </p:sp>
      <p:sp>
        <p:nvSpPr>
          <p:cNvPr id="4" name="TextBox 3"/>
          <p:cNvSpPr txBox="1"/>
          <p:nvPr/>
        </p:nvSpPr>
        <p:spPr>
          <a:xfrm>
            <a:off x="0" y="6488668"/>
            <a:ext cx="9144000" cy="369332"/>
          </a:xfrm>
          <a:prstGeom prst="rect">
            <a:avLst/>
          </a:prstGeom>
          <a:noFill/>
          <a:ln>
            <a:noFill/>
          </a:ln>
        </p:spPr>
        <p:txBody>
          <a:bodyPr wrap="square" rtlCol="0">
            <a:spAutoFit/>
          </a:bodyPr>
          <a:lstStyle/>
          <a:p>
            <a:r>
              <a:rPr lang="en-US" dirty="0" smtClean="0">
                <a:solidFill>
                  <a:schemeClr val="tx2"/>
                </a:solidFill>
              </a:rPr>
              <a:t>deRosset					Getting Priority Straight 		</a:t>
            </a:r>
            <a:r>
              <a:rPr lang="en-US" dirty="0" smtClean="0">
                <a:solidFill>
                  <a:schemeClr val="tx2"/>
                </a:solidFill>
              </a:rPr>
              <a:t>	</a:t>
            </a:r>
            <a:r>
              <a:rPr lang="en-US" dirty="0" smtClean="0">
                <a:solidFill>
                  <a:schemeClr val="tx2"/>
                </a:solidFill>
              </a:rPr>
              <a:t>9</a:t>
            </a:r>
            <a:r>
              <a:rPr lang="en-US" dirty="0" smtClean="0">
                <a:solidFill>
                  <a:schemeClr val="tx2"/>
                </a:solidFill>
              </a:rPr>
              <a:t> </a:t>
            </a:r>
            <a:r>
              <a:rPr lang="en-US" dirty="0" smtClean="0">
                <a:solidFill>
                  <a:schemeClr val="tx2"/>
                </a:solidFill>
              </a:rPr>
              <a:t>November 2009</a:t>
            </a:r>
            <a:endParaRPr lang="en-US" dirty="0">
              <a:solidFill>
                <a:schemeClr val="tx2"/>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Determination Argument I:</a:t>
            </a:r>
            <a:br>
              <a:rPr lang="en-US" dirty="0" smtClean="0"/>
            </a:br>
            <a:r>
              <a:rPr lang="en-US" dirty="0" smtClean="0"/>
              <a:t>The Idea</a:t>
            </a:r>
            <a:endParaRPr lang="en-US" dirty="0"/>
          </a:p>
        </p:txBody>
      </p:sp>
      <p:sp>
        <p:nvSpPr>
          <p:cNvPr id="12" name="Oval 11"/>
          <p:cNvSpPr/>
          <p:nvPr/>
        </p:nvSpPr>
        <p:spPr>
          <a:xfrm>
            <a:off x="3403347" y="4745964"/>
            <a:ext cx="558295" cy="580572"/>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tx1"/>
                </a:solidFill>
              </a:rPr>
              <a:t>t</a:t>
            </a:r>
            <a:r>
              <a:rPr lang="en-US" baseline="-25000" dirty="0" smtClean="0">
                <a:solidFill>
                  <a:schemeClr val="tx1"/>
                </a:solidFill>
              </a:rPr>
              <a:t>1</a:t>
            </a:r>
            <a:endParaRPr lang="en-US" baseline="-25000" dirty="0">
              <a:solidFill>
                <a:schemeClr val="tx1"/>
              </a:solidFill>
            </a:endParaRPr>
          </a:p>
        </p:txBody>
      </p:sp>
      <p:sp>
        <p:nvSpPr>
          <p:cNvPr id="13" name="Oval 12"/>
          <p:cNvSpPr/>
          <p:nvPr/>
        </p:nvSpPr>
        <p:spPr>
          <a:xfrm>
            <a:off x="3961642" y="5696650"/>
            <a:ext cx="558295" cy="580572"/>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tx1"/>
                </a:solidFill>
              </a:rPr>
              <a:t>t</a:t>
            </a:r>
            <a:r>
              <a:rPr lang="en-US" baseline="-25000" dirty="0" smtClean="0">
                <a:solidFill>
                  <a:schemeClr val="tx1"/>
                </a:solidFill>
              </a:rPr>
              <a:t>3</a:t>
            </a:r>
            <a:endParaRPr lang="en-US" baseline="-25000" dirty="0">
              <a:solidFill>
                <a:schemeClr val="tx1"/>
              </a:solidFill>
            </a:endParaRPr>
          </a:p>
        </p:txBody>
      </p:sp>
      <p:sp>
        <p:nvSpPr>
          <p:cNvPr id="14" name="Oval 13"/>
          <p:cNvSpPr/>
          <p:nvPr/>
        </p:nvSpPr>
        <p:spPr>
          <a:xfrm>
            <a:off x="2823027" y="5591421"/>
            <a:ext cx="558295" cy="580572"/>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tx1"/>
                </a:solidFill>
              </a:rPr>
              <a:t>t</a:t>
            </a:r>
            <a:r>
              <a:rPr lang="en-US" baseline="-25000" dirty="0" smtClean="0">
                <a:solidFill>
                  <a:schemeClr val="tx1"/>
                </a:solidFill>
              </a:rPr>
              <a:t>2</a:t>
            </a:r>
            <a:endParaRPr lang="en-US" baseline="-25000" dirty="0">
              <a:solidFill>
                <a:schemeClr val="tx1"/>
              </a:solidFill>
            </a:endParaRPr>
          </a:p>
        </p:txBody>
      </p:sp>
      <p:cxnSp>
        <p:nvCxnSpPr>
          <p:cNvPr id="15" name="Straight Connector 14"/>
          <p:cNvCxnSpPr>
            <a:endCxn id="12" idx="4"/>
          </p:cNvCxnSpPr>
          <p:nvPr/>
        </p:nvCxnSpPr>
        <p:spPr>
          <a:xfrm rot="5400000" flipH="1" flipV="1">
            <a:off x="3493935" y="5508090"/>
            <a:ext cx="370114" cy="7006"/>
          </a:xfrm>
          <a:prstGeom prst="line">
            <a:avLst/>
          </a:prstGeom>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rot="10800000">
            <a:off x="3682498" y="5696651"/>
            <a:ext cx="279145" cy="185056"/>
          </a:xfrm>
          <a:prstGeom prst="line">
            <a:avLst/>
          </a:prstGeom>
        </p:spPr>
        <p:style>
          <a:lnRef idx="2">
            <a:schemeClr val="accent1"/>
          </a:lnRef>
          <a:fillRef idx="0">
            <a:schemeClr val="accent1"/>
          </a:fillRef>
          <a:effectRef idx="1">
            <a:schemeClr val="accent1"/>
          </a:effectRef>
          <a:fontRef idx="minor">
            <a:schemeClr val="tx1"/>
          </a:fontRef>
        </p:style>
      </p:cxnSp>
      <p:cxnSp>
        <p:nvCxnSpPr>
          <p:cNvPr id="17" name="Straight Connector 16"/>
          <p:cNvCxnSpPr>
            <a:stCxn id="14" idx="6"/>
          </p:cNvCxnSpPr>
          <p:nvPr/>
        </p:nvCxnSpPr>
        <p:spPr>
          <a:xfrm flipV="1">
            <a:off x="3381322" y="5696649"/>
            <a:ext cx="294167" cy="185058"/>
          </a:xfrm>
          <a:prstGeom prst="line">
            <a:avLst/>
          </a:prstGeom>
        </p:spPr>
        <p:style>
          <a:lnRef idx="2">
            <a:schemeClr val="accent1"/>
          </a:lnRef>
          <a:fillRef idx="0">
            <a:schemeClr val="accent1"/>
          </a:fillRef>
          <a:effectRef idx="1">
            <a:schemeClr val="accent1"/>
          </a:effectRef>
          <a:fontRef idx="minor">
            <a:schemeClr val="tx1"/>
          </a:fontRef>
        </p:style>
      </p:cxnSp>
      <p:sp>
        <p:nvSpPr>
          <p:cNvPr id="18" name="TextBox 17"/>
          <p:cNvSpPr txBox="1"/>
          <p:nvPr/>
        </p:nvSpPr>
        <p:spPr>
          <a:xfrm>
            <a:off x="3457774" y="5373485"/>
            <a:ext cx="435429" cy="646331"/>
          </a:xfrm>
          <a:prstGeom prst="rect">
            <a:avLst/>
          </a:prstGeom>
          <a:noFill/>
        </p:spPr>
        <p:txBody>
          <a:bodyPr wrap="square" rtlCol="0">
            <a:spAutoFit/>
          </a:bodyPr>
          <a:lstStyle/>
          <a:p>
            <a:r>
              <a:rPr lang="en-US" sz="3600" dirty="0" err="1" smtClean="0">
                <a:latin typeface="Wingdings"/>
                <a:ea typeface="Wingdings"/>
                <a:cs typeface="Wingdings"/>
              </a:rPr>
              <a:t></a:t>
            </a:r>
            <a:endParaRPr lang="en-US" sz="3600" dirty="0"/>
          </a:p>
        </p:txBody>
      </p:sp>
      <p:sp>
        <p:nvSpPr>
          <p:cNvPr id="19" name="Oval 18"/>
          <p:cNvSpPr/>
          <p:nvPr/>
        </p:nvSpPr>
        <p:spPr>
          <a:xfrm>
            <a:off x="7249380" y="4793135"/>
            <a:ext cx="558295" cy="580572"/>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tx1"/>
                </a:solidFill>
              </a:rPr>
              <a:t>t</a:t>
            </a:r>
            <a:r>
              <a:rPr lang="en-US" baseline="-25000" dirty="0" smtClean="0">
                <a:solidFill>
                  <a:schemeClr val="tx1"/>
                </a:solidFill>
              </a:rPr>
              <a:t>1</a:t>
            </a:r>
            <a:endParaRPr lang="en-US" baseline="-25000" dirty="0">
              <a:solidFill>
                <a:schemeClr val="tx1"/>
              </a:solidFill>
            </a:endParaRPr>
          </a:p>
        </p:txBody>
      </p:sp>
      <p:sp>
        <p:nvSpPr>
          <p:cNvPr id="20" name="Oval 19"/>
          <p:cNvSpPr/>
          <p:nvPr/>
        </p:nvSpPr>
        <p:spPr>
          <a:xfrm>
            <a:off x="7807675" y="5743821"/>
            <a:ext cx="558295" cy="580572"/>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tx1"/>
                </a:solidFill>
              </a:rPr>
              <a:t>t</a:t>
            </a:r>
            <a:r>
              <a:rPr lang="en-US" baseline="-25000" dirty="0" smtClean="0">
                <a:solidFill>
                  <a:schemeClr val="tx1"/>
                </a:solidFill>
              </a:rPr>
              <a:t>3</a:t>
            </a:r>
            <a:endParaRPr lang="en-US" baseline="-25000" dirty="0">
              <a:solidFill>
                <a:schemeClr val="tx1"/>
              </a:solidFill>
            </a:endParaRPr>
          </a:p>
        </p:txBody>
      </p:sp>
      <p:sp>
        <p:nvSpPr>
          <p:cNvPr id="21" name="Oval 20"/>
          <p:cNvSpPr/>
          <p:nvPr/>
        </p:nvSpPr>
        <p:spPr>
          <a:xfrm>
            <a:off x="6669060" y="5638592"/>
            <a:ext cx="558295" cy="580572"/>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tx1"/>
                </a:solidFill>
              </a:rPr>
              <a:t>t</a:t>
            </a:r>
            <a:r>
              <a:rPr lang="en-US" baseline="-25000" dirty="0" smtClean="0">
                <a:solidFill>
                  <a:schemeClr val="tx1"/>
                </a:solidFill>
              </a:rPr>
              <a:t>2</a:t>
            </a:r>
            <a:endParaRPr lang="en-US" baseline="-25000" dirty="0">
              <a:solidFill>
                <a:schemeClr val="tx1"/>
              </a:solidFill>
            </a:endParaRPr>
          </a:p>
        </p:txBody>
      </p:sp>
      <p:cxnSp>
        <p:nvCxnSpPr>
          <p:cNvPr id="22" name="Straight Connector 21"/>
          <p:cNvCxnSpPr>
            <a:endCxn id="19" idx="4"/>
          </p:cNvCxnSpPr>
          <p:nvPr/>
        </p:nvCxnSpPr>
        <p:spPr>
          <a:xfrm rot="5400000" flipH="1" flipV="1">
            <a:off x="7339968" y="5555261"/>
            <a:ext cx="370114" cy="7006"/>
          </a:xfrm>
          <a:prstGeom prst="line">
            <a:avLst/>
          </a:prstGeom>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rot="10800000">
            <a:off x="7528531" y="5743822"/>
            <a:ext cx="279145" cy="185056"/>
          </a:xfrm>
          <a:prstGeom prst="line">
            <a:avLst/>
          </a:prstGeom>
        </p:spPr>
        <p:style>
          <a:lnRef idx="2">
            <a:schemeClr val="accent1"/>
          </a:lnRef>
          <a:fillRef idx="0">
            <a:schemeClr val="accent1"/>
          </a:fillRef>
          <a:effectRef idx="1">
            <a:schemeClr val="accent1"/>
          </a:effectRef>
          <a:fontRef idx="minor">
            <a:schemeClr val="tx1"/>
          </a:fontRef>
        </p:style>
      </p:cxnSp>
      <p:cxnSp>
        <p:nvCxnSpPr>
          <p:cNvPr id="24" name="Straight Connector 23"/>
          <p:cNvCxnSpPr>
            <a:stCxn id="21" idx="6"/>
          </p:cNvCxnSpPr>
          <p:nvPr/>
        </p:nvCxnSpPr>
        <p:spPr>
          <a:xfrm flipV="1">
            <a:off x="7227355" y="5743820"/>
            <a:ext cx="294167" cy="185058"/>
          </a:xfrm>
          <a:prstGeom prst="line">
            <a:avLst/>
          </a:prstGeom>
        </p:spPr>
        <p:style>
          <a:lnRef idx="2">
            <a:schemeClr val="accent1"/>
          </a:lnRef>
          <a:fillRef idx="0">
            <a:schemeClr val="accent1"/>
          </a:fillRef>
          <a:effectRef idx="1">
            <a:schemeClr val="accent1"/>
          </a:effectRef>
          <a:fontRef idx="minor">
            <a:schemeClr val="tx1"/>
          </a:fontRef>
        </p:style>
      </p:cxnSp>
      <p:sp>
        <p:nvSpPr>
          <p:cNvPr id="25" name="TextBox 24"/>
          <p:cNvSpPr txBox="1"/>
          <p:nvPr/>
        </p:nvSpPr>
        <p:spPr>
          <a:xfrm>
            <a:off x="7303807" y="5420656"/>
            <a:ext cx="435429" cy="646331"/>
          </a:xfrm>
          <a:prstGeom prst="rect">
            <a:avLst/>
          </a:prstGeom>
          <a:noFill/>
        </p:spPr>
        <p:txBody>
          <a:bodyPr wrap="square" rtlCol="0">
            <a:spAutoFit/>
          </a:bodyPr>
          <a:lstStyle/>
          <a:p>
            <a:r>
              <a:rPr lang="en-US" sz="3600" dirty="0" err="1" smtClean="0">
                <a:latin typeface="Wingdings"/>
                <a:ea typeface="Wingdings"/>
                <a:cs typeface="Wingdings"/>
              </a:rPr>
              <a:t></a:t>
            </a:r>
            <a:endParaRPr lang="en-US" sz="3600" dirty="0"/>
          </a:p>
        </p:txBody>
      </p:sp>
      <p:sp>
        <p:nvSpPr>
          <p:cNvPr id="26" name="Down Arrow 25"/>
          <p:cNvSpPr/>
          <p:nvPr/>
        </p:nvSpPr>
        <p:spPr>
          <a:xfrm>
            <a:off x="4519937" y="3209211"/>
            <a:ext cx="1251857" cy="2719668"/>
          </a:xfrm>
          <a:prstGeom prst="downArrow">
            <a:avLst/>
          </a:prstGeom>
          <a:solidFill>
            <a:schemeClr val="accent4"/>
          </a:solidFill>
        </p:spPr>
        <p:style>
          <a:lnRef idx="1">
            <a:schemeClr val="accent1"/>
          </a:lnRef>
          <a:fillRef idx="3">
            <a:schemeClr val="accent1"/>
          </a:fillRef>
          <a:effectRef idx="2">
            <a:schemeClr val="accent1"/>
          </a:effectRef>
          <a:fontRef idx="minor">
            <a:schemeClr val="lt1"/>
          </a:fontRef>
        </p:style>
        <p:txBody>
          <a:bodyPr vert="vert" rtlCol="0" anchor="ctr"/>
          <a:lstStyle/>
          <a:p>
            <a:pPr algn="ctr"/>
            <a:r>
              <a:rPr lang="en-US" dirty="0" smtClean="0"/>
              <a:t>Explanation</a:t>
            </a:r>
            <a:endParaRPr lang="en-US" dirty="0"/>
          </a:p>
        </p:txBody>
      </p:sp>
      <p:sp>
        <p:nvSpPr>
          <p:cNvPr id="27" name="Rectangle 26"/>
          <p:cNvSpPr/>
          <p:nvPr/>
        </p:nvSpPr>
        <p:spPr>
          <a:xfrm>
            <a:off x="6052205" y="2369252"/>
            <a:ext cx="2554514" cy="4154713"/>
          </a:xfrm>
          <a:prstGeom prst="rect">
            <a:avLst/>
          </a:prstGeom>
          <a:noFill/>
          <a:ln cap="flat">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29" name="Picture 28"/>
          <p:cNvPicPr>
            <a:picLocks noChangeAspect="1"/>
          </p:cNvPicPr>
          <p:nvPr/>
        </p:nvPicPr>
        <p:blipFill>
          <a:blip r:embed="rId2"/>
          <a:stretch>
            <a:fillRect/>
          </a:stretch>
        </p:blipFill>
        <p:spPr>
          <a:xfrm>
            <a:off x="3034037" y="2923574"/>
            <a:ext cx="1485900" cy="1460500"/>
          </a:xfrm>
          <a:prstGeom prst="rect">
            <a:avLst/>
          </a:prstGeom>
        </p:spPr>
      </p:pic>
      <p:sp>
        <p:nvSpPr>
          <p:cNvPr id="30" name="TextBox 29"/>
          <p:cNvSpPr txBox="1"/>
          <p:nvPr/>
        </p:nvSpPr>
        <p:spPr>
          <a:xfrm>
            <a:off x="3675489" y="3364273"/>
            <a:ext cx="464919" cy="584776"/>
          </a:xfrm>
          <a:prstGeom prst="rect">
            <a:avLst/>
          </a:prstGeom>
          <a:noFill/>
        </p:spPr>
        <p:txBody>
          <a:bodyPr wrap="none" rtlCol="0">
            <a:spAutoFit/>
          </a:bodyPr>
          <a:lstStyle/>
          <a:p>
            <a:r>
              <a:rPr lang="en-US" sz="3200" b="1" i="1" dirty="0" err="1" smtClean="0"/>
              <a:t>r</a:t>
            </a:r>
            <a:endParaRPr lang="en-US" sz="3200" b="1" i="1" dirty="0"/>
          </a:p>
        </p:txBody>
      </p:sp>
      <p:sp>
        <p:nvSpPr>
          <p:cNvPr id="32" name="Left Brace 31"/>
          <p:cNvSpPr/>
          <p:nvPr/>
        </p:nvSpPr>
        <p:spPr>
          <a:xfrm>
            <a:off x="1971445" y="4793135"/>
            <a:ext cx="549730" cy="1484087"/>
          </a:xfrm>
          <a:prstGeom prst="leftBrace">
            <a:avLst/>
          </a:prstGeom>
          <a:ln w="50800">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3" name="TextBox 32"/>
          <p:cNvSpPr txBox="1"/>
          <p:nvPr/>
        </p:nvSpPr>
        <p:spPr>
          <a:xfrm>
            <a:off x="703630" y="5220602"/>
            <a:ext cx="1267815" cy="523220"/>
          </a:xfrm>
          <a:prstGeom prst="rect">
            <a:avLst/>
          </a:prstGeom>
          <a:noFill/>
        </p:spPr>
        <p:txBody>
          <a:bodyPr wrap="square" rtlCol="0">
            <a:spAutoFit/>
          </a:bodyPr>
          <a:lstStyle/>
          <a:p>
            <a:r>
              <a:rPr lang="en-US" sz="2800" dirty="0" err="1" smtClean="0"/>
              <a:t>r</a:t>
            </a:r>
            <a:r>
              <a:rPr lang="en-US" sz="2800" dirty="0" smtClean="0"/>
              <a:t>-free</a:t>
            </a:r>
            <a:endParaRPr lang="en-US" sz="2800" dirty="0"/>
          </a:p>
        </p:txBody>
      </p:sp>
      <p:sp>
        <p:nvSpPr>
          <p:cNvPr id="34" name="TextBox 33"/>
          <p:cNvSpPr txBox="1"/>
          <p:nvPr/>
        </p:nvSpPr>
        <p:spPr>
          <a:xfrm>
            <a:off x="217673" y="1500587"/>
            <a:ext cx="5834531" cy="584776"/>
          </a:xfrm>
          <a:prstGeom prst="rect">
            <a:avLst/>
          </a:prstGeom>
          <a:noFill/>
        </p:spPr>
        <p:txBody>
          <a:bodyPr wrap="square" rtlCol="0">
            <a:spAutoFit/>
          </a:bodyPr>
          <a:lstStyle/>
          <a:p>
            <a:r>
              <a:rPr lang="en-US" sz="3200" i="1" dirty="0" smtClean="0"/>
              <a:t>r</a:t>
            </a:r>
            <a:r>
              <a:rPr lang="en-US" sz="3200" dirty="0" smtClean="0"/>
              <a:t> is a transparent raindrop</a:t>
            </a:r>
            <a:r>
              <a:rPr lang="en-US" sz="3200" dirty="0" smtClean="0"/>
              <a:t>;</a:t>
            </a:r>
            <a:endParaRPr lang="en-US" sz="3200" dirty="0"/>
          </a:p>
        </p:txBody>
      </p:sp>
      <p:pic>
        <p:nvPicPr>
          <p:cNvPr id="36" name="Picture 35"/>
          <p:cNvPicPr>
            <a:picLocks noChangeAspect="1"/>
          </p:cNvPicPr>
          <p:nvPr/>
        </p:nvPicPr>
        <p:blipFill>
          <a:blip r:embed="rId3"/>
          <a:stretch>
            <a:fillRect/>
          </a:stretch>
        </p:blipFill>
        <p:spPr>
          <a:xfrm>
            <a:off x="6246573" y="2759719"/>
            <a:ext cx="2119397" cy="1624355"/>
          </a:xfrm>
          <a:prstGeom prst="rect">
            <a:avLst/>
          </a:prstGeom>
        </p:spPr>
      </p:pic>
      <p:sp>
        <p:nvSpPr>
          <p:cNvPr id="37" name="TextBox 36"/>
          <p:cNvSpPr txBox="1"/>
          <p:nvPr/>
        </p:nvSpPr>
        <p:spPr>
          <a:xfrm>
            <a:off x="7158915" y="3142919"/>
            <a:ext cx="580321" cy="584776"/>
          </a:xfrm>
          <a:prstGeom prst="rect">
            <a:avLst/>
          </a:prstGeom>
          <a:noFill/>
        </p:spPr>
        <p:txBody>
          <a:bodyPr wrap="square" rtlCol="0">
            <a:spAutoFit/>
          </a:bodyPr>
          <a:lstStyle/>
          <a:p>
            <a:r>
              <a:rPr lang="en-US" sz="3200" b="1" i="1" dirty="0" err="1" smtClean="0"/>
              <a:t>t</a:t>
            </a:r>
            <a:endParaRPr lang="en-US" sz="3200" b="1" i="1" dirty="0"/>
          </a:p>
        </p:txBody>
      </p:sp>
      <p:sp>
        <p:nvSpPr>
          <p:cNvPr id="38" name="TextBox 37"/>
          <p:cNvSpPr txBox="1"/>
          <p:nvPr/>
        </p:nvSpPr>
        <p:spPr>
          <a:xfrm>
            <a:off x="0" y="6488668"/>
            <a:ext cx="9144000" cy="369332"/>
          </a:xfrm>
          <a:prstGeom prst="rect">
            <a:avLst/>
          </a:prstGeom>
          <a:noFill/>
          <a:ln>
            <a:noFill/>
          </a:ln>
        </p:spPr>
        <p:txBody>
          <a:bodyPr wrap="square" rtlCol="0">
            <a:spAutoFit/>
          </a:bodyPr>
          <a:lstStyle/>
          <a:p>
            <a:r>
              <a:rPr lang="en-US" dirty="0" smtClean="0">
                <a:solidFill>
                  <a:schemeClr val="tx2"/>
                </a:solidFill>
              </a:rPr>
              <a:t>deRosset					Getting Priority Straight 		</a:t>
            </a:r>
            <a:r>
              <a:rPr lang="en-US" dirty="0" smtClean="0">
                <a:solidFill>
                  <a:schemeClr val="tx2"/>
                </a:solidFill>
              </a:rPr>
              <a:t>	</a:t>
            </a:r>
            <a:r>
              <a:rPr lang="en-US" dirty="0" smtClean="0">
                <a:solidFill>
                  <a:schemeClr val="tx2"/>
                </a:solidFill>
              </a:rPr>
              <a:t>9</a:t>
            </a:r>
            <a:r>
              <a:rPr lang="en-US" dirty="0" smtClean="0">
                <a:solidFill>
                  <a:schemeClr val="tx2"/>
                </a:solidFill>
              </a:rPr>
              <a:t> </a:t>
            </a:r>
            <a:r>
              <a:rPr lang="en-US" dirty="0" smtClean="0">
                <a:solidFill>
                  <a:schemeClr val="tx2"/>
                </a:solidFill>
              </a:rPr>
              <a:t>November 2009</a:t>
            </a:r>
            <a:endParaRPr lang="en-US" dirty="0">
              <a:solidFill>
                <a:schemeClr val="tx2"/>
              </a:solidFill>
            </a:endParaRPr>
          </a:p>
        </p:txBody>
      </p:sp>
      <p:sp>
        <p:nvSpPr>
          <p:cNvPr id="28" name="TextBox 27"/>
          <p:cNvSpPr txBox="1"/>
          <p:nvPr/>
        </p:nvSpPr>
        <p:spPr>
          <a:xfrm>
            <a:off x="217673" y="2076864"/>
            <a:ext cx="5834531" cy="584776"/>
          </a:xfrm>
          <a:prstGeom prst="rect">
            <a:avLst/>
          </a:prstGeom>
          <a:noFill/>
        </p:spPr>
        <p:txBody>
          <a:bodyPr wrap="square" rtlCol="0">
            <a:spAutoFit/>
          </a:bodyPr>
          <a:lstStyle/>
          <a:p>
            <a:r>
              <a:rPr lang="en-US" sz="3200" i="1" dirty="0" err="1" smtClean="0"/>
              <a:t>t</a:t>
            </a:r>
            <a:r>
              <a:rPr lang="en-US" sz="3200" dirty="0" smtClean="0"/>
              <a:t> </a:t>
            </a:r>
            <a:r>
              <a:rPr lang="en-US" sz="3200" dirty="0" smtClean="0"/>
              <a:t>is an opaque tectonic plate.</a:t>
            </a:r>
            <a:endParaRPr lang="en-US"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5"/>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6"/>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7"/>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2"/>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33"/>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28"/>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36"/>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37"/>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27"/>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22"/>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23"/>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21"/>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24"/>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25"/>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20"/>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P spid="14" grpId="0" animBg="1"/>
      <p:bldP spid="18" grpId="0"/>
      <p:bldP spid="19" grpId="0" animBg="1"/>
      <p:bldP spid="20" grpId="0" animBg="1"/>
      <p:bldP spid="21" grpId="0" animBg="1"/>
      <p:bldP spid="25" grpId="0"/>
      <p:bldP spid="26" grpId="0" animBg="1"/>
      <p:bldP spid="27" grpId="0" animBg="1"/>
      <p:bldP spid="30" grpId="0"/>
      <p:bldP spid="32" grpId="0" animBg="1"/>
      <p:bldP spid="33" grpId="0"/>
      <p:bldP spid="34" grpId="0"/>
      <p:bldP spid="37" grpId="0"/>
      <p:bldP spid="28" grpId="0"/>
    </p:bld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Determination Argument II:</a:t>
            </a:r>
            <a:br>
              <a:rPr lang="en-US" dirty="0" smtClean="0"/>
            </a:br>
            <a:r>
              <a:rPr lang="en-US" dirty="0" smtClean="0"/>
              <a:t>The Setup</a:t>
            </a:r>
            <a:endParaRPr lang="en-US" dirty="0"/>
          </a:p>
        </p:txBody>
      </p:sp>
      <p:sp>
        <p:nvSpPr>
          <p:cNvPr id="3" name="Content Placeholder 2"/>
          <p:cNvSpPr>
            <a:spLocks noGrp="1"/>
          </p:cNvSpPr>
          <p:nvPr>
            <p:ph idx="1"/>
          </p:nvPr>
        </p:nvSpPr>
        <p:spPr/>
        <p:txBody>
          <a:bodyPr>
            <a:normAutofit fontScale="92500" lnSpcReduction="20000"/>
          </a:bodyPr>
          <a:lstStyle/>
          <a:p>
            <a:pPr>
              <a:buFont typeface="Wingdings" charset="2"/>
              <a:buChar char="§"/>
            </a:pPr>
            <a:r>
              <a:rPr lang="en-US" dirty="0" smtClean="0"/>
              <a:t>Let our raindrop </a:t>
            </a:r>
            <a:r>
              <a:rPr lang="en-US" i="1" dirty="0" err="1" smtClean="0"/>
              <a:t>r</a:t>
            </a:r>
            <a:r>
              <a:rPr lang="en-US" dirty="0" smtClean="0"/>
              <a:t> have some feature </a:t>
            </a:r>
            <a:r>
              <a:rPr lang="en-US" i="1" dirty="0" smtClean="0"/>
              <a:t>F</a:t>
            </a:r>
            <a:r>
              <a:rPr lang="en-US" dirty="0" smtClean="0"/>
              <a:t> (e.g. transparency).</a:t>
            </a:r>
          </a:p>
          <a:p>
            <a:pPr>
              <a:buFont typeface="Wingdings" charset="2"/>
              <a:buChar char="§"/>
            </a:pPr>
            <a:r>
              <a:rPr lang="en-US" dirty="0" smtClean="0"/>
              <a:t>(Priority) implies: there is a good explanation perspicuously articulated by a claim of the form:</a:t>
            </a:r>
          </a:p>
          <a:p>
            <a:pPr>
              <a:buNone/>
            </a:pPr>
            <a:endParaRPr lang="en-US" dirty="0" smtClean="0"/>
          </a:p>
          <a:p>
            <a:pPr>
              <a:buNone/>
            </a:pPr>
            <a:r>
              <a:rPr lang="en-US" b="1" dirty="0" smtClean="0"/>
              <a:t>Priority monist</a:t>
            </a:r>
            <a:r>
              <a:rPr lang="en-US" dirty="0" smtClean="0"/>
              <a:t>: “</a:t>
            </a:r>
            <a:r>
              <a:rPr lang="en-US" i="1" dirty="0" smtClean="0"/>
              <a:t>R</a:t>
            </a:r>
            <a:r>
              <a:rPr lang="en-US" dirty="0" smtClean="0"/>
              <a:t>(</a:t>
            </a:r>
            <a:r>
              <a:rPr lang="en-US" i="1" dirty="0" smtClean="0"/>
              <a:t>t</a:t>
            </a:r>
            <a:r>
              <a:rPr lang="en-US" i="1" baseline="-25000" dirty="0" smtClean="0"/>
              <a:t>1</a:t>
            </a:r>
            <a:r>
              <a:rPr lang="en-US" dirty="0" smtClean="0"/>
              <a:t> , . . . , </a:t>
            </a:r>
            <a:r>
              <a:rPr lang="en-US" i="1" dirty="0" err="1" smtClean="0"/>
              <a:t>t</a:t>
            </a:r>
            <a:r>
              <a:rPr lang="en-US" i="1" baseline="-25000" dirty="0" err="1" smtClean="0"/>
              <a:t>n</a:t>
            </a:r>
            <a:r>
              <a:rPr lang="en-US" dirty="0" smtClean="0"/>
              <a:t>)</a:t>
            </a:r>
            <a:r>
              <a:rPr lang="en-US" i="1" dirty="0" smtClean="0"/>
              <a:t> </a:t>
            </a:r>
            <a:r>
              <a:rPr lang="en-US" dirty="0" smtClean="0"/>
              <a:t>reports a fact that does not involve the raindrop </a:t>
            </a:r>
            <a:r>
              <a:rPr lang="en-US" i="1" dirty="0" err="1" smtClean="0"/>
              <a:t>r</a:t>
            </a:r>
            <a:r>
              <a:rPr lang="en-US" i="1" dirty="0" smtClean="0"/>
              <a:t>.  </a:t>
            </a:r>
            <a:r>
              <a:rPr lang="en-US" dirty="0" smtClean="0"/>
              <a:t>To wit, the distribution of certain properties and relations over particles and </a:t>
            </a:r>
            <a:r>
              <a:rPr lang="en-US" dirty="0" err="1" smtClean="0"/>
              <a:t>spacetime</a:t>
            </a:r>
            <a:r>
              <a:rPr lang="en-US" dirty="0" smtClean="0"/>
              <a:t> regions </a:t>
            </a:r>
            <a:r>
              <a:rPr lang="en-US" i="1" dirty="0" smtClean="0"/>
              <a:t>t</a:t>
            </a:r>
            <a:r>
              <a:rPr lang="en-US" i="1" baseline="-25000" dirty="0" smtClean="0"/>
              <a:t>1</a:t>
            </a:r>
            <a:r>
              <a:rPr lang="en-US" dirty="0" smtClean="0"/>
              <a:t> , . . . , </a:t>
            </a:r>
            <a:r>
              <a:rPr lang="en-US" i="1" dirty="0" smtClean="0"/>
              <a:t>t</a:t>
            </a:r>
            <a:r>
              <a:rPr lang="en-US" i="1" baseline="-25000" dirty="0" smtClean="0"/>
              <a:t>n</a:t>
            </a:r>
            <a:r>
              <a:rPr lang="en-US" dirty="0" smtClean="0"/>
              <a:t>.”</a:t>
            </a:r>
            <a:endParaRPr lang="en-US" b="1" dirty="0" smtClean="0"/>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a:p>
        </p:txBody>
      </p:sp>
      <p:sp>
        <p:nvSpPr>
          <p:cNvPr id="4" name="TextBox 3"/>
          <p:cNvSpPr txBox="1"/>
          <p:nvPr/>
        </p:nvSpPr>
        <p:spPr>
          <a:xfrm>
            <a:off x="0" y="6488668"/>
            <a:ext cx="9144000" cy="369332"/>
          </a:xfrm>
          <a:prstGeom prst="rect">
            <a:avLst/>
          </a:prstGeom>
          <a:noFill/>
          <a:ln>
            <a:noFill/>
          </a:ln>
        </p:spPr>
        <p:txBody>
          <a:bodyPr wrap="square" rtlCol="0">
            <a:spAutoFit/>
          </a:bodyPr>
          <a:lstStyle/>
          <a:p>
            <a:r>
              <a:rPr lang="en-US" dirty="0" smtClean="0">
                <a:solidFill>
                  <a:schemeClr val="tx2"/>
                </a:solidFill>
              </a:rPr>
              <a:t>deRosset					Getting Priority Straight 		</a:t>
            </a:r>
            <a:r>
              <a:rPr lang="en-US" dirty="0" smtClean="0">
                <a:solidFill>
                  <a:schemeClr val="tx2"/>
                </a:solidFill>
              </a:rPr>
              <a:t>	</a:t>
            </a:r>
            <a:r>
              <a:rPr lang="en-US" dirty="0" smtClean="0">
                <a:solidFill>
                  <a:schemeClr val="tx2"/>
                </a:solidFill>
              </a:rPr>
              <a:t>9</a:t>
            </a:r>
            <a:r>
              <a:rPr lang="en-US" dirty="0" smtClean="0">
                <a:solidFill>
                  <a:schemeClr val="tx2"/>
                </a:solidFill>
              </a:rPr>
              <a:t> </a:t>
            </a:r>
            <a:r>
              <a:rPr lang="en-US" dirty="0" smtClean="0">
                <a:solidFill>
                  <a:schemeClr val="tx2"/>
                </a:solidFill>
              </a:rPr>
              <a:t>November 2009</a:t>
            </a:r>
            <a:endParaRPr lang="en-US" dirty="0">
              <a:solidFill>
                <a:schemeClr val="tx2"/>
              </a:solidFill>
            </a:endParaRPr>
          </a:p>
        </p:txBody>
      </p:sp>
      <p:sp>
        <p:nvSpPr>
          <p:cNvPr id="5" name="Rectangle 4"/>
          <p:cNvSpPr/>
          <p:nvPr/>
        </p:nvSpPr>
        <p:spPr>
          <a:xfrm>
            <a:off x="1660794" y="3606016"/>
            <a:ext cx="5352143" cy="449943"/>
          </a:xfrm>
          <a:prstGeom prst="rect">
            <a:avLst/>
          </a:prstGeom>
          <a:noFill/>
          <a:ln>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pPr algn="ctr">
              <a:buNone/>
            </a:pPr>
            <a:r>
              <a:rPr lang="en-US" sz="2200" b="1" dirty="0" smtClean="0">
                <a:solidFill>
                  <a:schemeClr val="tx1"/>
                </a:solidFill>
              </a:rPr>
              <a:t>(RAINDROP)</a:t>
            </a:r>
            <a:r>
              <a:rPr lang="en-US" sz="2200" dirty="0" smtClean="0">
                <a:solidFill>
                  <a:schemeClr val="tx1"/>
                </a:solidFill>
              </a:rPr>
              <a:t> </a:t>
            </a:r>
            <a:r>
              <a:rPr lang="en-US" sz="2200" i="1" dirty="0" err="1" smtClean="0">
                <a:solidFill>
                  <a:schemeClr val="tx1"/>
                </a:solidFill>
              </a:rPr>
              <a:t>r</a:t>
            </a:r>
            <a:r>
              <a:rPr lang="en-US" sz="2200" dirty="0" smtClean="0">
                <a:solidFill>
                  <a:schemeClr val="tx1"/>
                </a:solidFill>
              </a:rPr>
              <a:t> is </a:t>
            </a:r>
            <a:r>
              <a:rPr lang="en-US" sz="2200" i="1" dirty="0" smtClean="0">
                <a:solidFill>
                  <a:schemeClr val="tx1"/>
                </a:solidFill>
              </a:rPr>
              <a:t>F</a:t>
            </a:r>
            <a:r>
              <a:rPr lang="en-US" sz="2200" dirty="0" smtClean="0">
                <a:solidFill>
                  <a:schemeClr val="tx1"/>
                </a:solidFill>
              </a:rPr>
              <a:t> because </a:t>
            </a:r>
            <a:r>
              <a:rPr lang="en-US" sz="2200" i="1" dirty="0" smtClean="0">
                <a:solidFill>
                  <a:schemeClr val="tx1"/>
                </a:solidFill>
              </a:rPr>
              <a:t>R</a:t>
            </a:r>
            <a:r>
              <a:rPr lang="en-US" sz="2200" dirty="0" smtClean="0">
                <a:solidFill>
                  <a:schemeClr val="tx1"/>
                </a:solidFill>
              </a:rPr>
              <a:t>(</a:t>
            </a:r>
            <a:r>
              <a:rPr lang="en-US" sz="2200" i="1" dirty="0" smtClean="0">
                <a:solidFill>
                  <a:schemeClr val="tx1"/>
                </a:solidFill>
              </a:rPr>
              <a:t>t</a:t>
            </a:r>
            <a:r>
              <a:rPr lang="en-US" sz="2200" i="1" baseline="-25000" dirty="0" smtClean="0">
                <a:solidFill>
                  <a:schemeClr val="tx1"/>
                </a:solidFill>
              </a:rPr>
              <a:t>1</a:t>
            </a:r>
            <a:r>
              <a:rPr lang="en-US" sz="2200" dirty="0" smtClean="0">
                <a:solidFill>
                  <a:schemeClr val="tx1"/>
                </a:solidFill>
              </a:rPr>
              <a:t> , . . . , </a:t>
            </a:r>
            <a:r>
              <a:rPr lang="en-US" sz="2200" i="1" dirty="0" err="1" smtClean="0">
                <a:solidFill>
                  <a:schemeClr val="tx1"/>
                </a:solidFill>
              </a:rPr>
              <a:t>t</a:t>
            </a:r>
            <a:r>
              <a:rPr lang="en-US" sz="2200" i="1" baseline="-25000" dirty="0" err="1" smtClean="0">
                <a:solidFill>
                  <a:schemeClr val="tx1"/>
                </a:solidFill>
              </a:rPr>
              <a:t>n</a:t>
            </a:r>
            <a:r>
              <a:rPr lang="en-US" sz="2200" dirty="0" smtClean="0">
                <a:solidFill>
                  <a:schemeClr val="tx1"/>
                </a:solidFill>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1"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uiExpand="1" build="p"/>
      <p:bldP spid="5" grpId="0" animBg="1"/>
    </p:bld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Determination Argument III:</a:t>
            </a:r>
            <a:br>
              <a:rPr lang="en-US" dirty="0" smtClean="0"/>
            </a:br>
            <a:r>
              <a:rPr lang="en-US" dirty="0" smtClean="0"/>
              <a:t>The </a:t>
            </a:r>
            <a:r>
              <a:rPr lang="en-US" dirty="0" err="1" smtClean="0"/>
              <a:t>Wrapup</a:t>
            </a:r>
            <a:endParaRPr lang="en-US" dirty="0"/>
          </a:p>
        </p:txBody>
      </p:sp>
      <p:sp>
        <p:nvSpPr>
          <p:cNvPr id="3" name="Content Placeholder 2"/>
          <p:cNvSpPr>
            <a:spLocks noGrp="1"/>
          </p:cNvSpPr>
          <p:nvPr>
            <p:ph idx="1"/>
          </p:nvPr>
        </p:nvSpPr>
        <p:spPr>
          <a:xfrm>
            <a:off x="457200" y="1962705"/>
            <a:ext cx="8229600" cy="4525963"/>
          </a:xfrm>
        </p:spPr>
        <p:txBody>
          <a:bodyPr>
            <a:normAutofit fontScale="62500" lnSpcReduction="20000"/>
          </a:bodyPr>
          <a:lstStyle/>
          <a:p>
            <a:pPr>
              <a:buFont typeface="Wingdings" charset="2"/>
              <a:buChar char="§"/>
            </a:pPr>
            <a:endParaRPr lang="en-US" dirty="0" smtClean="0"/>
          </a:p>
          <a:p>
            <a:pPr>
              <a:buFont typeface="Wingdings" charset="2"/>
              <a:buChar char="§"/>
            </a:pPr>
            <a:r>
              <a:rPr lang="en-US" dirty="0" smtClean="0"/>
              <a:t>(RAINDROP) is of the form,</a:t>
            </a:r>
          </a:p>
          <a:p>
            <a:pPr>
              <a:buFont typeface="Wingdings" charset="2"/>
              <a:buChar char="§"/>
            </a:pPr>
            <a:endParaRPr lang="en-US" dirty="0" smtClean="0"/>
          </a:p>
          <a:p>
            <a:pPr>
              <a:buFont typeface="Wingdings" charset="2"/>
              <a:buChar char="§"/>
            </a:pPr>
            <a:endParaRPr lang="en-US" dirty="0" smtClean="0"/>
          </a:p>
          <a:p>
            <a:pPr>
              <a:buFont typeface="Wingdings" charset="2"/>
              <a:buChar char="§"/>
            </a:pPr>
            <a:r>
              <a:rPr lang="en-US" dirty="0" smtClean="0"/>
              <a:t>So, the determination constraint applies: (RAINDROP) is good only if</a:t>
            </a:r>
          </a:p>
          <a:p>
            <a:pPr marL="347472" indent="-347472">
              <a:buFont typeface="Wingdings" charset="2"/>
              <a:buChar char="§"/>
            </a:pPr>
            <a:endParaRPr lang="en-US" dirty="0" smtClean="0"/>
          </a:p>
          <a:p>
            <a:pPr marL="347472" indent="-347472">
              <a:buFont typeface="Wingdings" charset="2"/>
              <a:buChar char="§"/>
            </a:pPr>
            <a:r>
              <a:rPr lang="en-US" dirty="0" smtClean="0"/>
              <a:t> (UG) implies</a:t>
            </a:r>
          </a:p>
          <a:p>
            <a:pPr marL="347472" indent="-347472">
              <a:buNone/>
            </a:pPr>
            <a:endParaRPr lang="en-US" dirty="0" smtClean="0"/>
          </a:p>
          <a:p>
            <a:pPr marL="347472" indent="-347472">
              <a:buFont typeface="Wingdings" charset="2"/>
              <a:buChar char="§"/>
            </a:pPr>
            <a:endParaRPr lang="en-US" dirty="0" smtClean="0"/>
          </a:p>
          <a:p>
            <a:pPr marL="347472" indent="-347472">
              <a:buFont typeface="Wingdings" charset="2"/>
              <a:buChar char="§"/>
            </a:pPr>
            <a:r>
              <a:rPr lang="en-US" dirty="0" smtClean="0"/>
              <a:t>(RAINDROP) is good only if  </a:t>
            </a:r>
            <a:r>
              <a:rPr lang="en-US" i="1" dirty="0" smtClean="0"/>
              <a:t>R</a:t>
            </a:r>
            <a:r>
              <a:rPr lang="en-US" dirty="0" smtClean="0"/>
              <a:t>(</a:t>
            </a:r>
            <a:r>
              <a:rPr lang="en-US" i="1" dirty="0" smtClean="0"/>
              <a:t>t</a:t>
            </a:r>
            <a:r>
              <a:rPr lang="en-US" i="1" baseline="-25000" dirty="0" smtClean="0"/>
              <a:t>1</a:t>
            </a:r>
            <a:r>
              <a:rPr lang="en-US" dirty="0" smtClean="0"/>
              <a:t> , . . . , </a:t>
            </a:r>
            <a:r>
              <a:rPr lang="en-US" i="1" dirty="0" err="1" smtClean="0"/>
              <a:t>t</a:t>
            </a:r>
            <a:r>
              <a:rPr lang="en-US" i="1" baseline="-25000" dirty="0" err="1" smtClean="0"/>
              <a:t>n</a:t>
            </a:r>
            <a:r>
              <a:rPr lang="en-US" dirty="0" smtClean="0"/>
              <a:t>).</a:t>
            </a:r>
          </a:p>
          <a:p>
            <a:pPr marL="347472" indent="-347472">
              <a:buFont typeface="Wingdings" charset="2"/>
              <a:buChar char="§"/>
            </a:pPr>
            <a:r>
              <a:rPr lang="en-US" dirty="0" smtClean="0"/>
              <a:t>So, (RAINDROP) is good only if everything is </a:t>
            </a:r>
            <a:r>
              <a:rPr lang="en-US" i="1" dirty="0" smtClean="0"/>
              <a:t>F</a:t>
            </a:r>
            <a:r>
              <a:rPr lang="en-US" dirty="0" smtClean="0"/>
              <a:t>.</a:t>
            </a:r>
          </a:p>
          <a:p>
            <a:pPr marL="347472" indent="-347472">
              <a:buFont typeface="Wingdings" charset="2"/>
              <a:buChar char="§"/>
            </a:pPr>
            <a:r>
              <a:rPr lang="en-US" i="1" dirty="0" smtClean="0"/>
              <a:t>t </a:t>
            </a:r>
            <a:r>
              <a:rPr lang="en-US" dirty="0" smtClean="0"/>
              <a:t>is not </a:t>
            </a:r>
            <a:r>
              <a:rPr lang="en-US" i="1" dirty="0" smtClean="0"/>
              <a:t>F.</a:t>
            </a:r>
          </a:p>
          <a:p>
            <a:pPr marL="347472" indent="-347472">
              <a:buFont typeface="Wingdings" charset="2"/>
              <a:buChar char="§"/>
            </a:pPr>
            <a:r>
              <a:rPr lang="en-US" dirty="0" smtClean="0"/>
              <a:t>So, (RAINDROP) is not good.</a:t>
            </a:r>
          </a:p>
          <a:p>
            <a:pPr>
              <a:buNone/>
            </a:pPr>
            <a:endParaRPr lang="en-US" dirty="0" smtClean="0"/>
          </a:p>
          <a:p>
            <a:pPr>
              <a:buNone/>
            </a:pPr>
            <a:endParaRPr lang="en-US" dirty="0" smtClean="0"/>
          </a:p>
          <a:p>
            <a:pPr>
              <a:buNone/>
            </a:pPr>
            <a:endParaRPr lang="en-US" dirty="0"/>
          </a:p>
        </p:txBody>
      </p:sp>
      <p:sp>
        <p:nvSpPr>
          <p:cNvPr id="6" name="TextBox 5"/>
          <p:cNvSpPr txBox="1"/>
          <p:nvPr/>
        </p:nvSpPr>
        <p:spPr>
          <a:xfrm>
            <a:off x="0" y="6488668"/>
            <a:ext cx="9144000" cy="369332"/>
          </a:xfrm>
          <a:prstGeom prst="rect">
            <a:avLst/>
          </a:prstGeom>
          <a:noFill/>
          <a:ln>
            <a:noFill/>
          </a:ln>
        </p:spPr>
        <p:txBody>
          <a:bodyPr wrap="square" rtlCol="0">
            <a:spAutoFit/>
          </a:bodyPr>
          <a:lstStyle/>
          <a:p>
            <a:r>
              <a:rPr lang="en-US" dirty="0" smtClean="0">
                <a:solidFill>
                  <a:schemeClr val="tx2"/>
                </a:solidFill>
              </a:rPr>
              <a:t>deRosset					Getting Priority Straight 		</a:t>
            </a:r>
            <a:r>
              <a:rPr lang="en-US" dirty="0" smtClean="0">
                <a:solidFill>
                  <a:schemeClr val="tx2"/>
                </a:solidFill>
              </a:rPr>
              <a:t>	</a:t>
            </a:r>
            <a:r>
              <a:rPr lang="en-US" dirty="0" smtClean="0">
                <a:solidFill>
                  <a:schemeClr val="tx2"/>
                </a:solidFill>
              </a:rPr>
              <a:t>9</a:t>
            </a:r>
            <a:r>
              <a:rPr lang="en-US" dirty="0" smtClean="0">
                <a:solidFill>
                  <a:schemeClr val="tx2"/>
                </a:solidFill>
              </a:rPr>
              <a:t> </a:t>
            </a:r>
            <a:r>
              <a:rPr lang="en-US" dirty="0" smtClean="0">
                <a:solidFill>
                  <a:schemeClr val="tx2"/>
                </a:solidFill>
              </a:rPr>
              <a:t>November 2009</a:t>
            </a:r>
            <a:endParaRPr lang="en-US" dirty="0">
              <a:solidFill>
                <a:schemeClr val="tx2"/>
              </a:solidFill>
            </a:endParaRPr>
          </a:p>
        </p:txBody>
      </p:sp>
      <p:sp>
        <p:nvSpPr>
          <p:cNvPr id="7" name="Rectangle 6"/>
          <p:cNvSpPr/>
          <p:nvPr/>
        </p:nvSpPr>
        <p:spPr>
          <a:xfrm>
            <a:off x="1456418" y="1737733"/>
            <a:ext cx="5352143" cy="449943"/>
          </a:xfrm>
          <a:prstGeom prst="rect">
            <a:avLst/>
          </a:prstGeom>
          <a:noFill/>
          <a:ln>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pPr algn="ctr">
              <a:buNone/>
            </a:pPr>
            <a:r>
              <a:rPr lang="en-US" sz="2200" b="1" dirty="0" smtClean="0">
                <a:solidFill>
                  <a:schemeClr val="tx1"/>
                </a:solidFill>
              </a:rPr>
              <a:t>(RAINDROP)</a:t>
            </a:r>
            <a:r>
              <a:rPr lang="en-US" sz="2200" dirty="0" smtClean="0">
                <a:solidFill>
                  <a:schemeClr val="tx1"/>
                </a:solidFill>
              </a:rPr>
              <a:t> </a:t>
            </a:r>
            <a:r>
              <a:rPr lang="en-US" sz="2200" i="1" dirty="0" err="1" smtClean="0">
                <a:solidFill>
                  <a:schemeClr val="tx1"/>
                </a:solidFill>
              </a:rPr>
              <a:t>r</a:t>
            </a:r>
            <a:r>
              <a:rPr lang="en-US" sz="2200" dirty="0" smtClean="0">
                <a:solidFill>
                  <a:schemeClr val="tx1"/>
                </a:solidFill>
              </a:rPr>
              <a:t> is </a:t>
            </a:r>
            <a:r>
              <a:rPr lang="en-US" sz="2200" i="1" dirty="0" smtClean="0">
                <a:solidFill>
                  <a:schemeClr val="tx1"/>
                </a:solidFill>
              </a:rPr>
              <a:t>F</a:t>
            </a:r>
            <a:r>
              <a:rPr lang="en-US" sz="2200" dirty="0" smtClean="0">
                <a:solidFill>
                  <a:schemeClr val="tx1"/>
                </a:solidFill>
              </a:rPr>
              <a:t> because </a:t>
            </a:r>
            <a:r>
              <a:rPr lang="en-US" sz="2200" i="1" dirty="0" smtClean="0">
                <a:solidFill>
                  <a:schemeClr val="tx1"/>
                </a:solidFill>
              </a:rPr>
              <a:t>R</a:t>
            </a:r>
            <a:r>
              <a:rPr lang="en-US" sz="2200" dirty="0" smtClean="0">
                <a:solidFill>
                  <a:schemeClr val="tx1"/>
                </a:solidFill>
              </a:rPr>
              <a:t>(</a:t>
            </a:r>
            <a:r>
              <a:rPr lang="en-US" sz="2200" i="1" dirty="0" smtClean="0">
                <a:solidFill>
                  <a:schemeClr val="tx1"/>
                </a:solidFill>
              </a:rPr>
              <a:t>t</a:t>
            </a:r>
            <a:r>
              <a:rPr lang="en-US" sz="2200" i="1" baseline="-25000" dirty="0" smtClean="0">
                <a:solidFill>
                  <a:schemeClr val="tx1"/>
                </a:solidFill>
              </a:rPr>
              <a:t>1</a:t>
            </a:r>
            <a:r>
              <a:rPr lang="en-US" sz="2200" dirty="0" smtClean="0">
                <a:solidFill>
                  <a:schemeClr val="tx1"/>
                </a:solidFill>
              </a:rPr>
              <a:t> , . . . , </a:t>
            </a:r>
            <a:r>
              <a:rPr lang="en-US" sz="2200" i="1" dirty="0" err="1" smtClean="0">
                <a:solidFill>
                  <a:schemeClr val="tx1"/>
                </a:solidFill>
              </a:rPr>
              <a:t>t</a:t>
            </a:r>
            <a:r>
              <a:rPr lang="en-US" sz="2200" i="1" baseline="-25000" dirty="0" err="1" smtClean="0">
                <a:solidFill>
                  <a:schemeClr val="tx1"/>
                </a:solidFill>
              </a:rPr>
              <a:t>n</a:t>
            </a:r>
            <a:r>
              <a:rPr lang="en-US" sz="2200" dirty="0" smtClean="0">
                <a:solidFill>
                  <a:schemeClr val="tx1"/>
                </a:solidFill>
              </a:rPr>
              <a:t>)</a:t>
            </a:r>
          </a:p>
        </p:txBody>
      </p:sp>
      <p:sp>
        <p:nvSpPr>
          <p:cNvPr id="8" name="Rectangle 7"/>
          <p:cNvSpPr/>
          <p:nvPr/>
        </p:nvSpPr>
        <p:spPr>
          <a:xfrm>
            <a:off x="1456418" y="2620794"/>
            <a:ext cx="4850041" cy="449943"/>
          </a:xfrm>
          <a:prstGeom prst="rect">
            <a:avLst/>
          </a:prstGeom>
          <a:noFill/>
          <a:ln>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pPr>
              <a:buNone/>
            </a:pPr>
            <a:r>
              <a:rPr lang="en-US" sz="2200" b="1" dirty="0" smtClean="0">
                <a:solidFill>
                  <a:schemeClr val="tx1"/>
                </a:solidFill>
              </a:rPr>
              <a:t>(Prop)</a:t>
            </a:r>
            <a:r>
              <a:rPr lang="en-US" sz="2200" dirty="0" smtClean="0">
                <a:solidFill>
                  <a:schemeClr val="tx1"/>
                </a:solidFill>
              </a:rPr>
              <a:t> </a:t>
            </a:r>
            <a:r>
              <a:rPr lang="en-US" sz="2200" i="1" dirty="0" err="1" smtClean="0">
                <a:solidFill>
                  <a:schemeClr val="tx1"/>
                </a:solidFill>
              </a:rPr>
              <a:t>r</a:t>
            </a:r>
            <a:r>
              <a:rPr lang="en-US" sz="2200" dirty="0" smtClean="0">
                <a:solidFill>
                  <a:schemeClr val="tx1"/>
                </a:solidFill>
              </a:rPr>
              <a:t> is </a:t>
            </a:r>
            <a:r>
              <a:rPr lang="en-US" sz="2200" i="1" dirty="0" smtClean="0">
                <a:solidFill>
                  <a:schemeClr val="tx1"/>
                </a:solidFill>
              </a:rPr>
              <a:t>F</a:t>
            </a:r>
            <a:r>
              <a:rPr lang="en-US" sz="2200" dirty="0" smtClean="0">
                <a:solidFill>
                  <a:schemeClr val="tx1"/>
                </a:solidFill>
              </a:rPr>
              <a:t> because </a:t>
            </a:r>
            <a:r>
              <a:rPr lang="en-US" sz="2200" dirty="0" err="1" smtClean="0">
                <a:solidFill>
                  <a:schemeClr val="tx1"/>
                </a:solidFill>
              </a:rPr>
              <a:t>φ(</a:t>
            </a:r>
            <a:r>
              <a:rPr lang="en-US" sz="2200" i="1" dirty="0" err="1" smtClean="0">
                <a:solidFill>
                  <a:schemeClr val="tx1"/>
                </a:solidFill>
              </a:rPr>
              <a:t>r</a:t>
            </a:r>
            <a:r>
              <a:rPr lang="en-US" sz="2200" dirty="0" smtClean="0">
                <a:solidFill>
                  <a:schemeClr val="tx1"/>
                </a:solidFill>
              </a:rPr>
              <a:t>, </a:t>
            </a:r>
            <a:r>
              <a:rPr lang="en-US" sz="2200" i="1" dirty="0" smtClean="0">
                <a:solidFill>
                  <a:schemeClr val="tx1"/>
                </a:solidFill>
              </a:rPr>
              <a:t>t</a:t>
            </a:r>
            <a:r>
              <a:rPr lang="en-US" sz="2200" i="1" baseline="-25000" dirty="0" smtClean="0">
                <a:solidFill>
                  <a:schemeClr val="tx1"/>
                </a:solidFill>
              </a:rPr>
              <a:t>1</a:t>
            </a:r>
            <a:r>
              <a:rPr lang="en-US" sz="2200" dirty="0" smtClean="0">
                <a:solidFill>
                  <a:schemeClr val="tx1"/>
                </a:solidFill>
              </a:rPr>
              <a:t> , . . . , </a:t>
            </a:r>
            <a:r>
              <a:rPr lang="en-US" sz="2200" i="1" dirty="0" err="1" smtClean="0">
                <a:solidFill>
                  <a:schemeClr val="tx1"/>
                </a:solidFill>
              </a:rPr>
              <a:t>t</a:t>
            </a:r>
            <a:r>
              <a:rPr lang="en-US" sz="2200" i="1" baseline="-25000" dirty="0" err="1" smtClean="0">
                <a:solidFill>
                  <a:schemeClr val="tx1"/>
                </a:solidFill>
              </a:rPr>
              <a:t>n</a:t>
            </a:r>
            <a:r>
              <a:rPr lang="en-US" sz="2200" dirty="0" smtClean="0">
                <a:solidFill>
                  <a:schemeClr val="tx1"/>
                </a:solidFill>
              </a:rPr>
              <a:t>)</a:t>
            </a:r>
          </a:p>
        </p:txBody>
      </p:sp>
      <p:sp>
        <p:nvSpPr>
          <p:cNvPr id="9" name="Rectangle 8"/>
          <p:cNvSpPr/>
          <p:nvPr/>
        </p:nvSpPr>
        <p:spPr>
          <a:xfrm>
            <a:off x="1456418" y="3507998"/>
            <a:ext cx="5857321" cy="449943"/>
          </a:xfrm>
          <a:prstGeom prst="rect">
            <a:avLst/>
          </a:prstGeom>
          <a:noFill/>
          <a:ln>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pPr>
              <a:buNone/>
            </a:pPr>
            <a:r>
              <a:rPr lang="en-US" sz="2200" b="1" dirty="0" smtClean="0">
                <a:solidFill>
                  <a:schemeClr val="tx1"/>
                </a:solidFill>
              </a:rPr>
              <a:t>(UG)</a:t>
            </a:r>
            <a:r>
              <a:rPr lang="en-US" sz="2200" dirty="0" smtClean="0">
                <a:solidFill>
                  <a:schemeClr val="tx1"/>
                </a:solidFill>
              </a:rPr>
              <a:t> (∀</a:t>
            </a:r>
            <a:r>
              <a:rPr lang="en-US" sz="2200" i="1" dirty="0" smtClean="0">
                <a:solidFill>
                  <a:schemeClr val="tx1"/>
                </a:solidFill>
              </a:rPr>
              <a:t>y</a:t>
            </a:r>
            <a:r>
              <a:rPr lang="en-US" sz="2200" i="1" baseline="-25000" dirty="0" smtClean="0">
                <a:solidFill>
                  <a:schemeClr val="tx1"/>
                </a:solidFill>
              </a:rPr>
              <a:t>1</a:t>
            </a:r>
            <a:r>
              <a:rPr lang="en-US" sz="2200" dirty="0" smtClean="0">
                <a:solidFill>
                  <a:schemeClr val="tx1"/>
                </a:solidFill>
              </a:rPr>
              <a:t> , . . . , </a:t>
            </a:r>
            <a:r>
              <a:rPr lang="en-US" sz="2200" i="1" dirty="0" smtClean="0">
                <a:solidFill>
                  <a:schemeClr val="tx1"/>
                </a:solidFill>
              </a:rPr>
              <a:t>y</a:t>
            </a:r>
            <a:r>
              <a:rPr lang="en-US" sz="2200" i="1" baseline="-25000" dirty="0" smtClean="0">
                <a:solidFill>
                  <a:schemeClr val="tx1"/>
                </a:solidFill>
              </a:rPr>
              <a:t>n</a:t>
            </a:r>
            <a:r>
              <a:rPr lang="en-US" sz="2200" dirty="0" smtClean="0">
                <a:solidFill>
                  <a:schemeClr val="tx1"/>
                </a:solidFill>
              </a:rPr>
              <a:t>)(∀</a:t>
            </a:r>
            <a:r>
              <a:rPr lang="en-US" sz="2200" i="1" dirty="0" smtClean="0">
                <a:solidFill>
                  <a:schemeClr val="tx1"/>
                </a:solidFill>
              </a:rPr>
              <a:t>x</a:t>
            </a:r>
            <a:r>
              <a:rPr lang="en-US" sz="2200" dirty="0" smtClean="0">
                <a:solidFill>
                  <a:schemeClr val="tx1"/>
                </a:solidFill>
              </a:rPr>
              <a:t>)(</a:t>
            </a:r>
            <a:r>
              <a:rPr lang="en-US" sz="2200" i="1" dirty="0" smtClean="0">
                <a:solidFill>
                  <a:schemeClr val="tx1"/>
                </a:solidFill>
              </a:rPr>
              <a:t>R</a:t>
            </a:r>
            <a:r>
              <a:rPr lang="en-US" sz="2200" dirty="0" smtClean="0">
                <a:solidFill>
                  <a:schemeClr val="tx1"/>
                </a:solidFill>
              </a:rPr>
              <a:t>(</a:t>
            </a:r>
            <a:r>
              <a:rPr lang="en-US" sz="2200" i="1" dirty="0" smtClean="0">
                <a:solidFill>
                  <a:schemeClr val="tx1"/>
                </a:solidFill>
              </a:rPr>
              <a:t>y</a:t>
            </a:r>
            <a:r>
              <a:rPr lang="en-US" sz="2200" i="1" baseline="-25000" dirty="0" smtClean="0">
                <a:solidFill>
                  <a:schemeClr val="tx1"/>
                </a:solidFill>
              </a:rPr>
              <a:t>1</a:t>
            </a:r>
            <a:r>
              <a:rPr lang="en-US" sz="2200" dirty="0" smtClean="0">
                <a:solidFill>
                  <a:schemeClr val="tx1"/>
                </a:solidFill>
              </a:rPr>
              <a:t> , . . . , </a:t>
            </a:r>
            <a:r>
              <a:rPr lang="en-US" sz="2200" i="1" dirty="0" err="1" smtClean="0">
                <a:solidFill>
                  <a:schemeClr val="tx1"/>
                </a:solidFill>
              </a:rPr>
              <a:t>y</a:t>
            </a:r>
            <a:r>
              <a:rPr lang="en-US" sz="2200" i="1" baseline="-25000" dirty="0" err="1" smtClean="0">
                <a:solidFill>
                  <a:schemeClr val="tx1"/>
                </a:solidFill>
              </a:rPr>
              <a:t>n</a:t>
            </a:r>
            <a:r>
              <a:rPr lang="en-US" sz="2200" dirty="0" smtClean="0">
                <a:solidFill>
                  <a:schemeClr val="tx1"/>
                </a:solidFill>
              </a:rPr>
              <a:t>) ⇒ </a:t>
            </a:r>
            <a:r>
              <a:rPr lang="en-US" sz="2200" i="1" dirty="0" err="1" smtClean="0">
                <a:solidFill>
                  <a:schemeClr val="tx1"/>
                </a:solidFill>
              </a:rPr>
              <a:t>Fx</a:t>
            </a:r>
            <a:r>
              <a:rPr lang="en-US" sz="2200" dirty="0" smtClean="0">
                <a:solidFill>
                  <a:schemeClr val="tx1"/>
                </a:solidFill>
              </a:rPr>
              <a:t>)</a:t>
            </a:r>
          </a:p>
        </p:txBody>
      </p:sp>
      <p:sp>
        <p:nvSpPr>
          <p:cNvPr id="10" name="Rectangle 9"/>
          <p:cNvSpPr/>
          <p:nvPr/>
        </p:nvSpPr>
        <p:spPr>
          <a:xfrm>
            <a:off x="1009468" y="4407884"/>
            <a:ext cx="7412537" cy="449943"/>
          </a:xfrm>
          <a:prstGeom prst="rect">
            <a:avLst/>
          </a:prstGeom>
          <a:noFill/>
          <a:ln>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pPr marL="347472" indent="-347472">
              <a:buNone/>
            </a:pPr>
            <a:r>
              <a:rPr lang="en-US" sz="2200" b="1" dirty="0" smtClean="0">
                <a:solidFill>
                  <a:schemeClr val="tx1"/>
                </a:solidFill>
              </a:rPr>
              <a:t>(COMMUNITY)</a:t>
            </a:r>
            <a:r>
              <a:rPr lang="en-US" sz="2200" dirty="0" smtClean="0">
                <a:solidFill>
                  <a:schemeClr val="tx1"/>
                </a:solidFill>
              </a:rPr>
              <a:t> ((∃</a:t>
            </a:r>
            <a:r>
              <a:rPr lang="en-US" sz="2200" i="1" dirty="0" smtClean="0">
                <a:solidFill>
                  <a:schemeClr val="tx1"/>
                </a:solidFill>
              </a:rPr>
              <a:t>y</a:t>
            </a:r>
            <a:r>
              <a:rPr lang="en-US" sz="2200" i="1" baseline="-25000" dirty="0" smtClean="0">
                <a:solidFill>
                  <a:schemeClr val="tx1"/>
                </a:solidFill>
              </a:rPr>
              <a:t>1</a:t>
            </a:r>
            <a:r>
              <a:rPr lang="en-US" sz="2200" dirty="0" smtClean="0">
                <a:solidFill>
                  <a:schemeClr val="tx1"/>
                </a:solidFill>
              </a:rPr>
              <a:t> , . . . , </a:t>
            </a:r>
            <a:r>
              <a:rPr lang="en-US" sz="2200" i="1" dirty="0" smtClean="0">
                <a:solidFill>
                  <a:schemeClr val="tx1"/>
                </a:solidFill>
              </a:rPr>
              <a:t>y</a:t>
            </a:r>
            <a:r>
              <a:rPr lang="en-US" sz="2200" i="1" baseline="-25000" dirty="0" smtClean="0">
                <a:solidFill>
                  <a:schemeClr val="tx1"/>
                </a:solidFill>
              </a:rPr>
              <a:t>n</a:t>
            </a:r>
            <a:r>
              <a:rPr lang="en-US" sz="2200" dirty="0" smtClean="0">
                <a:solidFill>
                  <a:schemeClr val="tx1"/>
                </a:solidFill>
              </a:rPr>
              <a:t>)</a:t>
            </a:r>
            <a:r>
              <a:rPr lang="en-US" sz="2200" i="1" dirty="0" smtClean="0">
                <a:solidFill>
                  <a:schemeClr val="tx1"/>
                </a:solidFill>
              </a:rPr>
              <a:t>R</a:t>
            </a:r>
            <a:r>
              <a:rPr lang="en-US" sz="2200" dirty="0" smtClean="0">
                <a:solidFill>
                  <a:schemeClr val="tx1"/>
                </a:solidFill>
              </a:rPr>
              <a:t>(</a:t>
            </a:r>
            <a:r>
              <a:rPr lang="en-US" sz="2200" i="1" dirty="0" smtClean="0">
                <a:solidFill>
                  <a:schemeClr val="tx1"/>
                </a:solidFill>
              </a:rPr>
              <a:t>y</a:t>
            </a:r>
            <a:r>
              <a:rPr lang="en-US" sz="2200" i="1" baseline="-25000" dirty="0" smtClean="0">
                <a:solidFill>
                  <a:schemeClr val="tx1"/>
                </a:solidFill>
              </a:rPr>
              <a:t>1</a:t>
            </a:r>
            <a:r>
              <a:rPr lang="en-US" sz="2200" dirty="0" smtClean="0">
                <a:solidFill>
                  <a:schemeClr val="tx1"/>
                </a:solidFill>
              </a:rPr>
              <a:t> , . . . , </a:t>
            </a:r>
            <a:r>
              <a:rPr lang="en-US" sz="2200" i="1" dirty="0" err="1" smtClean="0">
                <a:solidFill>
                  <a:schemeClr val="tx1"/>
                </a:solidFill>
              </a:rPr>
              <a:t>y</a:t>
            </a:r>
            <a:r>
              <a:rPr lang="en-US" sz="2200" i="1" baseline="-25000" dirty="0" err="1" smtClean="0">
                <a:solidFill>
                  <a:schemeClr val="tx1"/>
                </a:solidFill>
              </a:rPr>
              <a:t>n</a:t>
            </a:r>
            <a:r>
              <a:rPr lang="en-US" sz="2200" dirty="0" smtClean="0">
                <a:solidFill>
                  <a:schemeClr val="tx1"/>
                </a:solidFill>
              </a:rPr>
              <a:t>) ⇒ (∀</a:t>
            </a:r>
            <a:r>
              <a:rPr lang="en-US" sz="2200" i="1" dirty="0" err="1" smtClean="0">
                <a:solidFill>
                  <a:schemeClr val="tx1"/>
                </a:solidFill>
              </a:rPr>
              <a:t>x</a:t>
            </a:r>
            <a:r>
              <a:rPr lang="en-US" sz="2200" dirty="0" err="1" smtClean="0">
                <a:solidFill>
                  <a:schemeClr val="tx1"/>
                </a:solidFill>
              </a:rPr>
              <a:t>)</a:t>
            </a:r>
            <a:r>
              <a:rPr lang="en-US" sz="2200" i="1" dirty="0" err="1" smtClean="0">
                <a:solidFill>
                  <a:schemeClr val="tx1"/>
                </a:solidFill>
              </a:rPr>
              <a:t>Fx</a:t>
            </a:r>
            <a:r>
              <a:rPr lang="en-US" sz="2200" dirty="0" smtClean="0">
                <a:solidFill>
                  <a:schemeClr val="tx1"/>
                </a:solidFill>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1"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2"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3" nodeType="click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3" nodeType="clickEffect">
                                  <p:stCondLst>
                                    <p:cond delay="0"/>
                                  </p:stCondLst>
                                  <p:childTnLst>
                                    <p:set>
                                      <p:cBhvr>
                                        <p:cTn id="38"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3" nodeType="clickEffect">
                                  <p:stCondLst>
                                    <p:cond delay="0"/>
                                  </p:stCondLst>
                                  <p:childTnLst>
                                    <p:set>
                                      <p:cBhvr>
                                        <p:cTn id="42"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3" nodeType="clickEffect">
                                  <p:stCondLst>
                                    <p:cond delay="0"/>
                                  </p:stCondLst>
                                  <p:childTnLst>
                                    <p:set>
                                      <p:cBhvr>
                                        <p:cTn id="46"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3" grpId="1" uiExpand="1" build="p"/>
      <p:bldP spid="3" grpId="2" uiExpand="1" build="p"/>
      <p:bldP spid="3" grpId="3" build="p"/>
      <p:bldP spid="7" grpId="0" animBg="1"/>
      <p:bldP spid="8" grpId="0" animBg="1"/>
      <p:bldP spid="9" grpId="0" animBg="1"/>
      <p:bldP spid="10" grpId="0" animBg="1"/>
    </p:bld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Determination Argument IV:</a:t>
            </a:r>
            <a:br>
              <a:rPr lang="en-US" dirty="0" smtClean="0"/>
            </a:br>
            <a:r>
              <a:rPr lang="en-US" dirty="0" smtClean="0"/>
              <a:t>Forestalling the Incredulous Stare</a:t>
            </a:r>
            <a:endParaRPr lang="en-US" dirty="0"/>
          </a:p>
        </p:txBody>
      </p:sp>
      <p:sp>
        <p:nvSpPr>
          <p:cNvPr id="3" name="Content Placeholder 2"/>
          <p:cNvSpPr>
            <a:spLocks noGrp="1"/>
          </p:cNvSpPr>
          <p:nvPr>
            <p:ph idx="1"/>
          </p:nvPr>
        </p:nvSpPr>
        <p:spPr/>
        <p:txBody>
          <a:bodyPr>
            <a:normAutofit fontScale="77500" lnSpcReduction="20000"/>
          </a:bodyPr>
          <a:lstStyle/>
          <a:p>
            <a:pPr>
              <a:buNone/>
            </a:pPr>
            <a:r>
              <a:rPr lang="en-US" b="1" dirty="0" smtClean="0"/>
              <a:t>Priority </a:t>
            </a:r>
            <a:r>
              <a:rPr lang="en-US" b="1" dirty="0" err="1" smtClean="0"/>
              <a:t>Microphysicalist</a:t>
            </a:r>
            <a:r>
              <a:rPr lang="en-US" dirty="0" smtClean="0"/>
              <a:t>: “You’ve just argued that </a:t>
            </a:r>
            <a:r>
              <a:rPr lang="en-US" i="1" dirty="0" err="1" smtClean="0"/>
              <a:t>r</a:t>
            </a:r>
            <a:r>
              <a:rPr lang="en-US" dirty="0" err="1" smtClean="0"/>
              <a:t>’s</a:t>
            </a:r>
            <a:r>
              <a:rPr lang="en-US" dirty="0" smtClean="0"/>
              <a:t> transparency has no explanation in terms of the arrangement of its particles.  That’s incredible!”</a:t>
            </a:r>
          </a:p>
          <a:p>
            <a:pPr>
              <a:buNone/>
            </a:pPr>
            <a:endParaRPr lang="en-US" dirty="0" smtClean="0"/>
          </a:p>
          <a:p>
            <a:pPr>
              <a:buNone/>
            </a:pPr>
            <a:r>
              <a:rPr lang="en-US" b="1" dirty="0" smtClean="0"/>
              <a:t>Reply</a:t>
            </a:r>
            <a:r>
              <a:rPr lang="en-US" dirty="0" smtClean="0"/>
              <a:t>: Not so.  </a:t>
            </a:r>
            <a:r>
              <a:rPr lang="en-US" i="1" dirty="0" err="1" smtClean="0"/>
              <a:t>r</a:t>
            </a:r>
            <a:r>
              <a:rPr lang="en-US" dirty="0" err="1" smtClean="0"/>
              <a:t>’s</a:t>
            </a:r>
            <a:r>
              <a:rPr lang="en-US" dirty="0" smtClean="0"/>
              <a:t> transparency has no </a:t>
            </a:r>
            <a:r>
              <a:rPr lang="en-US" b="1" dirty="0" smtClean="0"/>
              <a:t>complete</a:t>
            </a:r>
            <a:r>
              <a:rPr lang="en-US" dirty="0" smtClean="0"/>
              <a:t> explanation </a:t>
            </a:r>
            <a:r>
              <a:rPr lang="en-US" b="1" dirty="0" smtClean="0"/>
              <a:t>solely</a:t>
            </a:r>
            <a:r>
              <a:rPr lang="en-US" dirty="0" smtClean="0"/>
              <a:t> in terms of the arrangement of </a:t>
            </a:r>
            <a:r>
              <a:rPr lang="en-US" b="1" dirty="0" smtClean="0"/>
              <a:t>certain particles</a:t>
            </a:r>
            <a:r>
              <a:rPr lang="en-US" dirty="0" smtClean="0"/>
              <a:t> </a:t>
            </a:r>
            <a:r>
              <a:rPr lang="en-US" i="1" dirty="0" smtClean="0"/>
              <a:t>p</a:t>
            </a:r>
            <a:r>
              <a:rPr lang="en-US" i="1" baseline="-25000" dirty="0" smtClean="0"/>
              <a:t>1</a:t>
            </a:r>
            <a:r>
              <a:rPr lang="en-US" dirty="0" smtClean="0"/>
              <a:t>, …, </a:t>
            </a:r>
            <a:r>
              <a:rPr lang="en-US" i="1" dirty="0" err="1" smtClean="0"/>
              <a:t>p</a:t>
            </a:r>
            <a:r>
              <a:rPr lang="en-US" i="1" baseline="-25000" dirty="0" err="1" smtClean="0"/>
              <a:t>n</a:t>
            </a:r>
            <a:r>
              <a:rPr lang="en-US" dirty="0" smtClean="0"/>
              <a:t>.</a:t>
            </a:r>
          </a:p>
          <a:p>
            <a:pPr>
              <a:buNone/>
            </a:pPr>
            <a:endParaRPr lang="en-US" dirty="0" smtClean="0"/>
          </a:p>
          <a:p>
            <a:pPr>
              <a:buNone/>
            </a:pPr>
            <a:endParaRPr lang="en-US" dirty="0" smtClean="0"/>
          </a:p>
          <a:p>
            <a:pPr>
              <a:buNone/>
            </a:pPr>
            <a:endParaRPr lang="en-US" b="1" dirty="0" smtClean="0"/>
          </a:p>
          <a:p>
            <a:pPr>
              <a:buNone/>
            </a:pPr>
            <a:endParaRPr lang="en-US" b="1" dirty="0" smtClean="0"/>
          </a:p>
          <a:p>
            <a:pPr>
              <a:buNone/>
            </a:pPr>
            <a:r>
              <a:rPr lang="en-US" b="1" dirty="0" smtClean="0"/>
              <a:t>Slogan</a:t>
            </a:r>
            <a:r>
              <a:rPr lang="en-US" dirty="0" smtClean="0"/>
              <a:t>: “</a:t>
            </a:r>
            <a:r>
              <a:rPr lang="en-US" i="1" dirty="0" err="1" smtClean="0"/>
              <a:t>r</a:t>
            </a:r>
            <a:r>
              <a:rPr lang="en-US" dirty="0" smtClean="0"/>
              <a:t> is fundamental; its transparency is not. “</a:t>
            </a:r>
            <a:endParaRPr lang="en-US" dirty="0"/>
          </a:p>
        </p:txBody>
      </p:sp>
      <p:sp>
        <p:nvSpPr>
          <p:cNvPr id="4" name="TextBox 3"/>
          <p:cNvSpPr txBox="1"/>
          <p:nvPr/>
        </p:nvSpPr>
        <p:spPr>
          <a:xfrm>
            <a:off x="0" y="6488668"/>
            <a:ext cx="9144000" cy="369332"/>
          </a:xfrm>
          <a:prstGeom prst="rect">
            <a:avLst/>
          </a:prstGeom>
          <a:noFill/>
          <a:ln>
            <a:noFill/>
          </a:ln>
        </p:spPr>
        <p:txBody>
          <a:bodyPr wrap="square" rtlCol="0">
            <a:spAutoFit/>
          </a:bodyPr>
          <a:lstStyle/>
          <a:p>
            <a:r>
              <a:rPr lang="en-US" dirty="0" smtClean="0">
                <a:solidFill>
                  <a:schemeClr val="tx2"/>
                </a:solidFill>
              </a:rPr>
              <a:t>deRosset					Getting Priority Straight 		</a:t>
            </a:r>
            <a:r>
              <a:rPr lang="en-US" dirty="0" smtClean="0">
                <a:solidFill>
                  <a:schemeClr val="tx2"/>
                </a:solidFill>
              </a:rPr>
              <a:t>	</a:t>
            </a:r>
            <a:r>
              <a:rPr lang="en-US" dirty="0" smtClean="0">
                <a:solidFill>
                  <a:schemeClr val="tx2"/>
                </a:solidFill>
              </a:rPr>
              <a:t>9</a:t>
            </a:r>
            <a:r>
              <a:rPr lang="en-US" dirty="0" smtClean="0">
                <a:solidFill>
                  <a:schemeClr val="tx2"/>
                </a:solidFill>
              </a:rPr>
              <a:t> </a:t>
            </a:r>
            <a:r>
              <a:rPr lang="en-US" dirty="0" smtClean="0">
                <a:solidFill>
                  <a:schemeClr val="tx2"/>
                </a:solidFill>
              </a:rPr>
              <a:t>November 2009</a:t>
            </a:r>
            <a:endParaRPr lang="en-US" dirty="0">
              <a:solidFill>
                <a:schemeClr val="tx2"/>
              </a:solidFill>
            </a:endParaRPr>
          </a:p>
        </p:txBody>
      </p:sp>
      <p:sp>
        <p:nvSpPr>
          <p:cNvPr id="7" name="Rectangle 6"/>
          <p:cNvSpPr/>
          <p:nvPr/>
        </p:nvSpPr>
        <p:spPr>
          <a:xfrm>
            <a:off x="661574" y="4189986"/>
            <a:ext cx="7601875" cy="1200328"/>
          </a:xfrm>
          <a:prstGeom prst="rect">
            <a:avLst/>
          </a:prstGeom>
          <a:ln>
            <a:solidFill>
              <a:schemeClr val="accent2"/>
            </a:solidFill>
          </a:ln>
        </p:spPr>
        <p:txBody>
          <a:bodyPr wrap="square">
            <a:spAutoFit/>
          </a:bodyPr>
          <a:lstStyle/>
          <a:p>
            <a:pPr>
              <a:buNone/>
            </a:pPr>
            <a:r>
              <a:rPr lang="en-US" sz="2400" b="1" dirty="0" smtClean="0"/>
              <a:t>(PARTICLES)</a:t>
            </a:r>
            <a:r>
              <a:rPr lang="en-US" sz="2400" dirty="0" smtClean="0"/>
              <a:t> </a:t>
            </a:r>
            <a:r>
              <a:rPr lang="en-US" sz="2400" i="1" dirty="0" err="1" smtClean="0"/>
              <a:t>r</a:t>
            </a:r>
            <a:r>
              <a:rPr lang="en-US" sz="2400" dirty="0" smtClean="0"/>
              <a:t> is transparent </a:t>
            </a:r>
            <a:r>
              <a:rPr lang="en-US" sz="2400" dirty="0" smtClean="0"/>
              <a:t>because:</a:t>
            </a:r>
          </a:p>
          <a:p>
            <a:pPr>
              <a:buNone/>
            </a:pPr>
            <a:r>
              <a:rPr lang="en-US" sz="2400" dirty="0" smtClean="0"/>
              <a:t>	</a:t>
            </a:r>
            <a:r>
              <a:rPr lang="en-US" sz="2400" b="1" dirty="0" smtClean="0"/>
              <a:t>(</a:t>
            </a:r>
            <a:r>
              <a:rPr lang="en-US" sz="2400" b="1" dirty="0" err="1" smtClean="0"/>
              <a:t>i</a:t>
            </a:r>
            <a:r>
              <a:rPr lang="en-US" sz="2400" b="1" dirty="0" smtClean="0"/>
              <a:t>)</a:t>
            </a:r>
            <a:r>
              <a:rPr lang="en-US" sz="2400" dirty="0" smtClean="0"/>
              <a:t> </a:t>
            </a:r>
            <a:r>
              <a:rPr lang="en-US" sz="2400" b="1" i="1" dirty="0" smtClean="0"/>
              <a:t>it</a:t>
            </a:r>
            <a:r>
              <a:rPr lang="en-US" sz="2400" dirty="0" smtClean="0"/>
              <a:t> is composed of particles </a:t>
            </a:r>
            <a:r>
              <a:rPr lang="en-US" sz="2400" i="1" dirty="0" smtClean="0"/>
              <a:t>p</a:t>
            </a:r>
            <a:r>
              <a:rPr lang="en-US" sz="2400" i="1" baseline="-25000" dirty="0" smtClean="0"/>
              <a:t>1</a:t>
            </a:r>
            <a:r>
              <a:rPr lang="en-US" sz="2400" dirty="0" smtClean="0"/>
              <a:t>, …, </a:t>
            </a:r>
            <a:r>
              <a:rPr lang="en-US" sz="2400" i="1" dirty="0" err="1" smtClean="0"/>
              <a:t>p</a:t>
            </a:r>
            <a:r>
              <a:rPr lang="en-US" sz="2400" i="1" baseline="-25000" dirty="0" err="1" smtClean="0"/>
              <a:t>n</a:t>
            </a:r>
            <a:r>
              <a:rPr lang="en-US" sz="2400" dirty="0" smtClean="0"/>
              <a:t>; and</a:t>
            </a:r>
          </a:p>
          <a:p>
            <a:pPr>
              <a:buNone/>
            </a:pPr>
            <a:r>
              <a:rPr lang="en-US" sz="2400" dirty="0" smtClean="0"/>
              <a:t>	</a:t>
            </a:r>
            <a:r>
              <a:rPr lang="en-US" sz="2400" b="1" dirty="0" smtClean="0"/>
              <a:t>(ii)</a:t>
            </a:r>
            <a:r>
              <a:rPr lang="en-US" sz="2400" dirty="0" smtClean="0"/>
              <a:t> </a:t>
            </a:r>
            <a:r>
              <a:rPr lang="en-US" sz="2400" i="1" dirty="0" smtClean="0"/>
              <a:t>p</a:t>
            </a:r>
            <a:r>
              <a:rPr lang="en-US" sz="2400" i="1" baseline="-25000" dirty="0" smtClean="0"/>
              <a:t>1</a:t>
            </a:r>
            <a:r>
              <a:rPr lang="en-US" sz="2400" dirty="0" smtClean="0"/>
              <a:t>, …, </a:t>
            </a:r>
            <a:r>
              <a:rPr lang="en-US" sz="2400" i="1" dirty="0" err="1" smtClean="0"/>
              <a:t>p</a:t>
            </a:r>
            <a:r>
              <a:rPr lang="en-US" sz="2400" i="1" baseline="-25000" dirty="0" err="1" smtClean="0"/>
              <a:t>n</a:t>
            </a:r>
            <a:r>
              <a:rPr lang="en-US" sz="2400" dirty="0" smtClean="0"/>
              <a:t> are arranged in such-and-such a way.  </a:t>
            </a:r>
          </a:p>
        </p:txBody>
      </p:sp>
      <p:sp>
        <p:nvSpPr>
          <p:cNvPr id="6" name="Rectangle 5"/>
          <p:cNvSpPr/>
          <p:nvPr/>
        </p:nvSpPr>
        <p:spPr>
          <a:xfrm>
            <a:off x="3153229" y="2262885"/>
            <a:ext cx="467145" cy="306584"/>
          </a:xfrm>
          <a:prstGeom prst="rect">
            <a:avLst/>
          </a:prstGeom>
          <a:noFill/>
          <a:ln>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Rectangle 7"/>
          <p:cNvSpPr/>
          <p:nvPr/>
        </p:nvSpPr>
        <p:spPr>
          <a:xfrm>
            <a:off x="1518222" y="4686361"/>
            <a:ext cx="5036407" cy="306584"/>
          </a:xfrm>
          <a:prstGeom prst="rect">
            <a:avLst/>
          </a:prstGeom>
          <a:noFill/>
          <a:ln>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1"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uiExpand="1" build="p"/>
      <p:bldP spid="7" grpId="0" animBg="1"/>
      <p:bldP spid="6" grpId="0" animBg="1"/>
      <p:bldP spid="8" grpId="0" animBg="1"/>
    </p:bld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Determination Argument V:</a:t>
            </a:r>
            <a:br>
              <a:rPr lang="en-US" dirty="0" smtClean="0"/>
            </a:br>
            <a:r>
              <a:rPr lang="en-US" dirty="0" smtClean="0"/>
              <a:t>No Epistemology</a:t>
            </a:r>
            <a:endParaRPr lang="en-US" dirty="0"/>
          </a:p>
        </p:txBody>
      </p:sp>
      <p:sp>
        <p:nvSpPr>
          <p:cNvPr id="3" name="Content Placeholder 2"/>
          <p:cNvSpPr>
            <a:spLocks noGrp="1"/>
          </p:cNvSpPr>
          <p:nvPr>
            <p:ph idx="1"/>
          </p:nvPr>
        </p:nvSpPr>
        <p:spPr/>
        <p:txBody>
          <a:bodyPr>
            <a:normAutofit lnSpcReduction="10000"/>
          </a:bodyPr>
          <a:lstStyle/>
          <a:p>
            <a:pPr>
              <a:buNone/>
            </a:pPr>
            <a:r>
              <a:rPr lang="en-US" dirty="0" smtClean="0"/>
              <a:t>For all I’ve said:</a:t>
            </a:r>
          </a:p>
          <a:p>
            <a:pPr>
              <a:buFont typeface="Wingdings" charset="2"/>
              <a:buChar char="§"/>
            </a:pPr>
            <a:r>
              <a:rPr lang="en-US" dirty="0" smtClean="0"/>
              <a:t> the fundamental facts involving </a:t>
            </a:r>
            <a:r>
              <a:rPr lang="en-US" i="1" dirty="0" err="1" smtClean="0"/>
              <a:t>r</a:t>
            </a:r>
            <a:r>
              <a:rPr lang="en-US" dirty="0" smtClean="0"/>
              <a:t> are knowable </a:t>
            </a:r>
            <a:r>
              <a:rPr lang="en-US" i="1" dirty="0" smtClean="0"/>
              <a:t>a priori</a:t>
            </a:r>
            <a:r>
              <a:rPr lang="en-US" dirty="0" smtClean="0"/>
              <a:t>.</a:t>
            </a:r>
          </a:p>
          <a:p>
            <a:pPr>
              <a:buFont typeface="Wingdings" charset="2"/>
              <a:buChar char="§"/>
            </a:pPr>
            <a:r>
              <a:rPr lang="en-US" dirty="0" smtClean="0"/>
              <a:t>the fundamental facts involving </a:t>
            </a:r>
            <a:r>
              <a:rPr lang="en-US" i="1" dirty="0" err="1" smtClean="0"/>
              <a:t>r</a:t>
            </a:r>
            <a:r>
              <a:rPr lang="en-US" dirty="0" smtClean="0"/>
              <a:t> are analytic.</a:t>
            </a:r>
          </a:p>
          <a:p>
            <a:pPr>
              <a:buFont typeface="Wingdings" charset="2"/>
              <a:buChar char="§"/>
            </a:pPr>
            <a:endParaRPr lang="en-US" dirty="0" smtClean="0"/>
          </a:p>
          <a:p>
            <a:pPr>
              <a:buNone/>
            </a:pPr>
            <a:r>
              <a:rPr lang="en-US" dirty="0" smtClean="0"/>
              <a:t>Even if they are, this </a:t>
            </a:r>
            <a:r>
              <a:rPr lang="en-US" dirty="0" smtClean="0"/>
              <a:t>epistemological or semantic </a:t>
            </a:r>
            <a:r>
              <a:rPr lang="en-US" dirty="0" smtClean="0"/>
              <a:t>status does not buy an ontological free lunch.</a:t>
            </a:r>
          </a:p>
          <a:p>
            <a:endParaRPr lang="en-US" dirty="0"/>
          </a:p>
        </p:txBody>
      </p:sp>
      <p:sp>
        <p:nvSpPr>
          <p:cNvPr id="4" name="TextBox 3"/>
          <p:cNvSpPr txBox="1"/>
          <p:nvPr/>
        </p:nvSpPr>
        <p:spPr>
          <a:xfrm>
            <a:off x="0" y="6488668"/>
            <a:ext cx="9144000" cy="369332"/>
          </a:xfrm>
          <a:prstGeom prst="rect">
            <a:avLst/>
          </a:prstGeom>
          <a:noFill/>
          <a:ln>
            <a:noFill/>
          </a:ln>
        </p:spPr>
        <p:txBody>
          <a:bodyPr wrap="square" rtlCol="0">
            <a:spAutoFit/>
          </a:bodyPr>
          <a:lstStyle/>
          <a:p>
            <a:r>
              <a:rPr lang="en-US" dirty="0" smtClean="0">
                <a:solidFill>
                  <a:schemeClr val="tx2"/>
                </a:solidFill>
              </a:rPr>
              <a:t>deRosset					Getting Priority Straight 		</a:t>
            </a:r>
            <a:r>
              <a:rPr lang="en-US" dirty="0" smtClean="0">
                <a:solidFill>
                  <a:schemeClr val="tx2"/>
                </a:solidFill>
              </a:rPr>
              <a:t>	</a:t>
            </a:r>
            <a:r>
              <a:rPr lang="en-US" dirty="0" smtClean="0">
                <a:solidFill>
                  <a:schemeClr val="tx2"/>
                </a:solidFill>
              </a:rPr>
              <a:t>9</a:t>
            </a:r>
            <a:r>
              <a:rPr lang="en-US" dirty="0" smtClean="0">
                <a:solidFill>
                  <a:schemeClr val="tx2"/>
                </a:solidFill>
              </a:rPr>
              <a:t> </a:t>
            </a:r>
            <a:r>
              <a:rPr lang="en-US" dirty="0" smtClean="0">
                <a:solidFill>
                  <a:schemeClr val="tx2"/>
                </a:solidFill>
              </a:rPr>
              <a:t>November 2009</a:t>
            </a:r>
            <a:endParaRPr lang="en-US" dirty="0">
              <a:solidFill>
                <a:schemeClr val="tx2"/>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Plan</a:t>
            </a:r>
            <a:endParaRPr lang="en-US" dirty="0"/>
          </a:p>
        </p:txBody>
      </p:sp>
      <p:sp>
        <p:nvSpPr>
          <p:cNvPr id="3" name="Content Placeholder 2"/>
          <p:cNvSpPr>
            <a:spLocks noGrp="1"/>
          </p:cNvSpPr>
          <p:nvPr>
            <p:ph idx="1"/>
          </p:nvPr>
        </p:nvSpPr>
        <p:spPr/>
        <p:txBody>
          <a:bodyPr/>
          <a:lstStyle/>
          <a:p>
            <a:pPr marL="571500" indent="-571500">
              <a:buFont typeface="+mj-lt"/>
              <a:buAutoNum type="romanUcPeriod"/>
            </a:pPr>
            <a:r>
              <a:rPr lang="en-US" b="1" dirty="0" smtClean="0">
                <a:solidFill>
                  <a:schemeClr val="accent1"/>
                </a:solidFill>
              </a:rPr>
              <a:t>  The proximate target: priority theory</a:t>
            </a:r>
          </a:p>
          <a:p>
            <a:pPr marL="571500" indent="-571500">
              <a:buFont typeface="+mj-lt"/>
              <a:buAutoNum type="romanUcPeriod"/>
            </a:pPr>
            <a:r>
              <a:rPr lang="en-US" b="1" dirty="0" smtClean="0">
                <a:solidFill>
                  <a:schemeClr val="tx2">
                    <a:lumMod val="60000"/>
                    <a:lumOff val="40000"/>
                  </a:schemeClr>
                </a:solidFill>
              </a:rPr>
              <a:t>  The determination constraint</a:t>
            </a:r>
          </a:p>
          <a:p>
            <a:pPr marL="571500" indent="-571500">
              <a:buFont typeface="+mj-lt"/>
              <a:buAutoNum type="romanUcPeriod"/>
            </a:pPr>
            <a:r>
              <a:rPr lang="en-US" b="1" dirty="0" smtClean="0">
                <a:solidFill>
                  <a:schemeClr val="accent1"/>
                </a:solidFill>
              </a:rPr>
              <a:t> The determination argument</a:t>
            </a:r>
          </a:p>
          <a:p>
            <a:pPr marL="571500" indent="-571500">
              <a:buFont typeface="+mj-lt"/>
              <a:buAutoNum type="romanUcPeriod"/>
            </a:pPr>
            <a:r>
              <a:rPr lang="en-US" b="1" dirty="0" smtClean="0"/>
              <a:t>   The determination constraint reconsidered</a:t>
            </a:r>
          </a:p>
          <a:p>
            <a:pPr marL="571500" indent="-571500">
              <a:buFont typeface="+mj-lt"/>
              <a:buAutoNum type="romanUcPeriod"/>
            </a:pPr>
            <a:r>
              <a:rPr lang="en-US" b="1" dirty="0" smtClean="0">
                <a:solidFill>
                  <a:schemeClr val="tx2">
                    <a:lumMod val="60000"/>
                    <a:lumOff val="40000"/>
                  </a:schemeClr>
                </a:solidFill>
              </a:rPr>
              <a:t>  Next steps for priority theori</a:t>
            </a:r>
            <a:r>
              <a:rPr lang="en-US" b="1" dirty="0" smtClean="0">
                <a:solidFill>
                  <a:schemeClr val="accent1"/>
                </a:solidFill>
              </a:rPr>
              <a:t>sts</a:t>
            </a:r>
          </a:p>
          <a:p>
            <a:pPr marL="571500" indent="-571500">
              <a:buFont typeface="+mj-lt"/>
              <a:buAutoNum type="romanUcPeriod"/>
            </a:pPr>
            <a:endParaRPr lang="en-US" b="1" dirty="0"/>
          </a:p>
        </p:txBody>
      </p:sp>
      <p:sp>
        <p:nvSpPr>
          <p:cNvPr id="4" name="TextBox 3"/>
          <p:cNvSpPr txBox="1"/>
          <p:nvPr/>
        </p:nvSpPr>
        <p:spPr>
          <a:xfrm>
            <a:off x="0" y="6488668"/>
            <a:ext cx="9144000" cy="369332"/>
          </a:xfrm>
          <a:prstGeom prst="rect">
            <a:avLst/>
          </a:prstGeom>
          <a:noFill/>
          <a:ln>
            <a:noFill/>
          </a:ln>
        </p:spPr>
        <p:txBody>
          <a:bodyPr wrap="square" rtlCol="0">
            <a:spAutoFit/>
          </a:bodyPr>
          <a:lstStyle/>
          <a:p>
            <a:r>
              <a:rPr lang="en-US" dirty="0" smtClean="0">
                <a:solidFill>
                  <a:schemeClr val="tx2"/>
                </a:solidFill>
              </a:rPr>
              <a:t>deRosset					Getting Priority Straight 		</a:t>
            </a:r>
            <a:r>
              <a:rPr lang="en-US" dirty="0" smtClean="0">
                <a:solidFill>
                  <a:schemeClr val="tx2"/>
                </a:solidFill>
              </a:rPr>
              <a:t>	</a:t>
            </a:r>
            <a:r>
              <a:rPr lang="en-US" dirty="0" smtClean="0">
                <a:solidFill>
                  <a:schemeClr val="tx2"/>
                </a:solidFill>
              </a:rPr>
              <a:t>9</a:t>
            </a:r>
            <a:r>
              <a:rPr lang="en-US" dirty="0" smtClean="0">
                <a:solidFill>
                  <a:schemeClr val="tx2"/>
                </a:solidFill>
              </a:rPr>
              <a:t> </a:t>
            </a:r>
            <a:r>
              <a:rPr lang="en-US" dirty="0" smtClean="0">
                <a:solidFill>
                  <a:schemeClr val="tx2"/>
                </a:solidFill>
              </a:rPr>
              <a:t>November 2009</a:t>
            </a:r>
            <a:endParaRPr lang="en-US" dirty="0">
              <a:solidFill>
                <a:schemeClr val="tx2"/>
              </a:solidFill>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Denying the Determination Constraint</a:t>
            </a:r>
            <a:endParaRPr lang="en-US" dirty="0"/>
          </a:p>
        </p:txBody>
      </p:sp>
      <p:sp>
        <p:nvSpPr>
          <p:cNvPr id="3" name="Content Placeholder 2"/>
          <p:cNvSpPr>
            <a:spLocks noGrp="1"/>
          </p:cNvSpPr>
          <p:nvPr>
            <p:ph idx="1"/>
          </p:nvPr>
        </p:nvSpPr>
        <p:spPr/>
        <p:txBody>
          <a:bodyPr/>
          <a:lstStyle/>
          <a:p>
            <a:pPr>
              <a:buFont typeface="Wingdings" charset="2"/>
              <a:buChar char="§"/>
            </a:pPr>
            <a:r>
              <a:rPr lang="en-US" dirty="0" smtClean="0"/>
              <a:t>The harmless premises should be accepted.</a:t>
            </a:r>
          </a:p>
          <a:p>
            <a:pPr>
              <a:buFont typeface="Wingdings" charset="2"/>
              <a:buChar char="§"/>
            </a:pPr>
            <a:r>
              <a:rPr lang="en-US" b="1" dirty="0" smtClean="0"/>
              <a:t>The best option</a:t>
            </a:r>
            <a:r>
              <a:rPr lang="en-US" dirty="0" smtClean="0"/>
              <a:t>: deny the determination constraint.</a:t>
            </a:r>
          </a:p>
        </p:txBody>
      </p:sp>
      <p:sp>
        <p:nvSpPr>
          <p:cNvPr id="4" name="TextBox 3"/>
          <p:cNvSpPr txBox="1"/>
          <p:nvPr/>
        </p:nvSpPr>
        <p:spPr>
          <a:xfrm>
            <a:off x="0" y="6488668"/>
            <a:ext cx="9144000" cy="369332"/>
          </a:xfrm>
          <a:prstGeom prst="rect">
            <a:avLst/>
          </a:prstGeom>
          <a:noFill/>
          <a:ln>
            <a:noFill/>
          </a:ln>
        </p:spPr>
        <p:txBody>
          <a:bodyPr wrap="square" rtlCol="0">
            <a:spAutoFit/>
          </a:bodyPr>
          <a:lstStyle/>
          <a:p>
            <a:r>
              <a:rPr lang="en-US" dirty="0" smtClean="0">
                <a:solidFill>
                  <a:schemeClr val="tx2"/>
                </a:solidFill>
              </a:rPr>
              <a:t>deRosset					Getting Priority Straight 		</a:t>
            </a:r>
            <a:r>
              <a:rPr lang="en-US" dirty="0" smtClean="0">
                <a:solidFill>
                  <a:schemeClr val="tx2"/>
                </a:solidFill>
              </a:rPr>
              <a:t>	</a:t>
            </a:r>
            <a:r>
              <a:rPr lang="en-US" dirty="0" smtClean="0">
                <a:solidFill>
                  <a:schemeClr val="tx2"/>
                </a:solidFill>
              </a:rPr>
              <a:t>9</a:t>
            </a:r>
            <a:r>
              <a:rPr lang="en-US" dirty="0" smtClean="0">
                <a:solidFill>
                  <a:schemeClr val="tx2"/>
                </a:solidFill>
              </a:rPr>
              <a:t> </a:t>
            </a:r>
            <a:r>
              <a:rPr lang="en-US" dirty="0" smtClean="0">
                <a:solidFill>
                  <a:schemeClr val="tx2"/>
                </a:solidFill>
              </a:rPr>
              <a:t>November 2009</a:t>
            </a:r>
            <a:endParaRPr lang="en-US" dirty="0">
              <a:solidFill>
                <a:schemeClr val="tx2"/>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Does the Determination Constraint Set Too High a Bar?</a:t>
            </a:r>
            <a:endParaRPr lang="en-US" dirty="0"/>
          </a:p>
        </p:txBody>
      </p:sp>
      <p:sp>
        <p:nvSpPr>
          <p:cNvPr id="3" name="Content Placeholder 2"/>
          <p:cNvSpPr>
            <a:spLocks noGrp="1"/>
          </p:cNvSpPr>
          <p:nvPr>
            <p:ph idx="1"/>
          </p:nvPr>
        </p:nvSpPr>
        <p:spPr/>
        <p:txBody>
          <a:bodyPr/>
          <a:lstStyle/>
          <a:p>
            <a:pPr>
              <a:buNone/>
            </a:pPr>
            <a:r>
              <a:rPr lang="en-US" dirty="0" smtClean="0"/>
              <a:t>No.  Consider</a:t>
            </a:r>
          </a:p>
          <a:p>
            <a:pPr>
              <a:buNone/>
            </a:pPr>
            <a:endParaRPr lang="en-US" dirty="0" smtClean="0"/>
          </a:p>
          <a:p>
            <a:pPr>
              <a:buNone/>
            </a:pPr>
            <a:endParaRPr lang="en-US" dirty="0" smtClean="0"/>
          </a:p>
          <a:p>
            <a:pPr>
              <a:buNone/>
            </a:pPr>
            <a:r>
              <a:rPr lang="en-US" dirty="0" smtClean="0"/>
              <a:t>(HEIGHT) sails easily over the bar.</a:t>
            </a:r>
          </a:p>
          <a:p>
            <a:pPr>
              <a:buNone/>
            </a:pPr>
            <a:endParaRPr lang="en-US" dirty="0" smtClean="0"/>
          </a:p>
          <a:p>
            <a:pPr>
              <a:buNone/>
            </a:pPr>
            <a:endParaRPr lang="en-US" dirty="0"/>
          </a:p>
        </p:txBody>
      </p:sp>
      <p:sp>
        <p:nvSpPr>
          <p:cNvPr id="6" name="TextBox 5"/>
          <p:cNvSpPr txBox="1"/>
          <p:nvPr/>
        </p:nvSpPr>
        <p:spPr>
          <a:xfrm>
            <a:off x="0" y="6488668"/>
            <a:ext cx="9144000" cy="369332"/>
          </a:xfrm>
          <a:prstGeom prst="rect">
            <a:avLst/>
          </a:prstGeom>
          <a:noFill/>
          <a:ln>
            <a:noFill/>
          </a:ln>
        </p:spPr>
        <p:txBody>
          <a:bodyPr wrap="square" rtlCol="0">
            <a:spAutoFit/>
          </a:bodyPr>
          <a:lstStyle/>
          <a:p>
            <a:r>
              <a:rPr lang="en-US" dirty="0" smtClean="0">
                <a:solidFill>
                  <a:schemeClr val="tx2"/>
                </a:solidFill>
              </a:rPr>
              <a:t>deRosset					Getting Priority Straight 		</a:t>
            </a:r>
            <a:r>
              <a:rPr lang="en-US" dirty="0" smtClean="0">
                <a:solidFill>
                  <a:schemeClr val="tx2"/>
                </a:solidFill>
              </a:rPr>
              <a:t>	</a:t>
            </a:r>
            <a:r>
              <a:rPr lang="en-US" dirty="0" smtClean="0">
                <a:solidFill>
                  <a:schemeClr val="tx2"/>
                </a:solidFill>
              </a:rPr>
              <a:t>9</a:t>
            </a:r>
            <a:r>
              <a:rPr lang="en-US" dirty="0" smtClean="0">
                <a:solidFill>
                  <a:schemeClr val="tx2"/>
                </a:solidFill>
              </a:rPr>
              <a:t> </a:t>
            </a:r>
            <a:r>
              <a:rPr lang="en-US" dirty="0" smtClean="0">
                <a:solidFill>
                  <a:schemeClr val="tx2"/>
                </a:solidFill>
              </a:rPr>
              <a:t>November 2009</a:t>
            </a:r>
            <a:endParaRPr lang="en-US" dirty="0">
              <a:solidFill>
                <a:schemeClr val="tx2"/>
              </a:solidFill>
            </a:endParaRPr>
          </a:p>
        </p:txBody>
      </p:sp>
      <p:sp>
        <p:nvSpPr>
          <p:cNvPr id="5" name="Rectangle 4"/>
          <p:cNvSpPr/>
          <p:nvPr/>
        </p:nvSpPr>
        <p:spPr>
          <a:xfrm>
            <a:off x="749165" y="2423476"/>
            <a:ext cx="7323686" cy="830997"/>
          </a:xfrm>
          <a:prstGeom prst="rect">
            <a:avLst/>
          </a:prstGeom>
          <a:ln>
            <a:solidFill>
              <a:schemeClr val="accent2"/>
            </a:solidFill>
          </a:ln>
        </p:spPr>
        <p:txBody>
          <a:bodyPr wrap="square">
            <a:spAutoFit/>
          </a:bodyPr>
          <a:lstStyle/>
          <a:p>
            <a:pPr>
              <a:buNone/>
            </a:pPr>
            <a:r>
              <a:rPr lang="en-US" sz="2400" b="1" dirty="0" smtClean="0"/>
              <a:t>(HEIGHT)</a:t>
            </a:r>
            <a:r>
              <a:rPr lang="en-US" sz="2400" dirty="0" smtClean="0"/>
              <a:t> A and B’s heights average 5’6” because A is 5’4” and B is 5’8”.</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1"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3" grpId="1" uiExpand="1" build="p"/>
      <p:bldP spid="5" grpId="0" animBg="1"/>
    </p:bldLst>
  </p:timing>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Two Sources of Motivation</a:t>
            </a:r>
            <a:endParaRPr lang="en-US" dirty="0"/>
          </a:p>
        </p:txBody>
      </p:sp>
      <p:sp>
        <p:nvSpPr>
          <p:cNvPr id="3" name="Content Placeholder 2"/>
          <p:cNvSpPr>
            <a:spLocks noGrp="1"/>
          </p:cNvSpPr>
          <p:nvPr>
            <p:ph idx="1"/>
          </p:nvPr>
        </p:nvSpPr>
        <p:spPr/>
        <p:txBody>
          <a:bodyPr/>
          <a:lstStyle/>
          <a:p>
            <a:pPr marL="571500" indent="-571500">
              <a:buFont typeface="+mj-lt"/>
              <a:buAutoNum type="romanUcPeriod"/>
            </a:pPr>
            <a:r>
              <a:rPr lang="en-US" dirty="0" smtClean="0"/>
              <a:t>Generalization from cases</a:t>
            </a:r>
          </a:p>
          <a:p>
            <a:pPr marL="571500" indent="-571500">
              <a:buFont typeface="+mj-lt"/>
              <a:buAutoNum type="romanUcPeriod"/>
            </a:pPr>
            <a:r>
              <a:rPr lang="en-US" dirty="0" smtClean="0">
                <a:solidFill>
                  <a:schemeClr val="accent1"/>
                </a:solidFill>
              </a:rPr>
              <a:t>Reflections on the nature of grounding explanations</a:t>
            </a:r>
            <a:endParaRPr lang="en-US" dirty="0">
              <a:solidFill>
                <a:schemeClr val="accent1"/>
              </a:solidFill>
            </a:endParaRPr>
          </a:p>
        </p:txBody>
      </p:sp>
      <p:sp>
        <p:nvSpPr>
          <p:cNvPr id="4" name="TextBox 3"/>
          <p:cNvSpPr txBox="1"/>
          <p:nvPr/>
        </p:nvSpPr>
        <p:spPr>
          <a:xfrm>
            <a:off x="0" y="6488668"/>
            <a:ext cx="9144000" cy="369332"/>
          </a:xfrm>
          <a:prstGeom prst="rect">
            <a:avLst/>
          </a:prstGeom>
          <a:noFill/>
          <a:ln>
            <a:noFill/>
          </a:ln>
        </p:spPr>
        <p:txBody>
          <a:bodyPr wrap="square" rtlCol="0">
            <a:spAutoFit/>
          </a:bodyPr>
          <a:lstStyle/>
          <a:p>
            <a:r>
              <a:rPr lang="en-US" dirty="0" smtClean="0">
                <a:solidFill>
                  <a:schemeClr val="tx2"/>
                </a:solidFill>
              </a:rPr>
              <a:t>deRosset					Getting Priority Straight 		</a:t>
            </a:r>
            <a:r>
              <a:rPr lang="en-US" dirty="0" smtClean="0">
                <a:solidFill>
                  <a:schemeClr val="tx2"/>
                </a:solidFill>
              </a:rPr>
              <a:t>	</a:t>
            </a:r>
            <a:r>
              <a:rPr lang="en-US" dirty="0" smtClean="0">
                <a:solidFill>
                  <a:schemeClr val="tx2"/>
                </a:solidFill>
              </a:rPr>
              <a:t>9</a:t>
            </a:r>
            <a:r>
              <a:rPr lang="en-US" dirty="0" smtClean="0">
                <a:solidFill>
                  <a:schemeClr val="tx2"/>
                </a:solidFill>
              </a:rPr>
              <a:t> </a:t>
            </a:r>
            <a:r>
              <a:rPr lang="en-US" dirty="0" smtClean="0">
                <a:solidFill>
                  <a:schemeClr val="tx2"/>
                </a:solidFill>
              </a:rPr>
              <a:t>November 2009</a:t>
            </a:r>
            <a:endParaRPr lang="en-US" dirty="0">
              <a:solidFill>
                <a:schemeClr val="tx2"/>
              </a:solidFill>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Determination Constraint is a Generalization from Cases</a:t>
            </a:r>
            <a:endParaRPr lang="en-US" dirty="0"/>
          </a:p>
        </p:txBody>
      </p:sp>
      <p:sp>
        <p:nvSpPr>
          <p:cNvPr id="3" name="Content Placeholder 2"/>
          <p:cNvSpPr>
            <a:spLocks noGrp="1"/>
          </p:cNvSpPr>
          <p:nvPr>
            <p:ph idx="1"/>
          </p:nvPr>
        </p:nvSpPr>
        <p:spPr>
          <a:xfrm>
            <a:off x="457200" y="1417638"/>
            <a:ext cx="8229600" cy="4525963"/>
          </a:xfrm>
        </p:spPr>
        <p:txBody>
          <a:bodyPr>
            <a:normAutofit fontScale="85000" lnSpcReduction="20000"/>
          </a:bodyPr>
          <a:lstStyle/>
          <a:p>
            <a:pPr>
              <a:buNone/>
            </a:pPr>
            <a:r>
              <a:rPr lang="en-US" dirty="0" smtClean="0"/>
              <a:t>  </a:t>
            </a:r>
            <a:r>
              <a:rPr lang="en-US" sz="2800" dirty="0" smtClean="0"/>
              <a:t>Given an explanatory proposal of the form …</a:t>
            </a:r>
          </a:p>
          <a:p>
            <a:pPr>
              <a:buNone/>
            </a:pPr>
            <a:endParaRPr lang="en-US" dirty="0" smtClean="0"/>
          </a:p>
          <a:p>
            <a:pPr>
              <a:buNone/>
            </a:pPr>
            <a:r>
              <a:rPr lang="en-US" dirty="0" smtClean="0"/>
              <a:t>  … </a:t>
            </a:r>
            <a:r>
              <a:rPr lang="en-US" sz="2800" dirty="0" smtClean="0"/>
              <a:t>the following argument form is valid:</a:t>
            </a:r>
          </a:p>
          <a:p>
            <a:pPr>
              <a:buNone/>
            </a:pPr>
            <a:endParaRPr lang="en-US" sz="2800" dirty="0" smtClean="0"/>
          </a:p>
          <a:p>
            <a:pPr>
              <a:buNone/>
            </a:pPr>
            <a:endParaRPr lang="en-US" dirty="0" smtClean="0"/>
          </a:p>
          <a:p>
            <a:pPr>
              <a:buNone/>
            </a:pPr>
            <a:r>
              <a:rPr lang="en-US" b="1" dirty="0" smtClean="0"/>
              <a:t>Examples</a:t>
            </a:r>
            <a:r>
              <a:rPr lang="en-US" dirty="0" smtClean="0"/>
              <a:t>:</a:t>
            </a:r>
          </a:p>
          <a:p>
            <a:pPr>
              <a:buFont typeface="Wingdings" charset="2"/>
              <a:buChar char="§"/>
            </a:pPr>
            <a:r>
              <a:rPr lang="en-US" dirty="0" smtClean="0"/>
              <a:t>Our old friend:</a:t>
            </a:r>
          </a:p>
          <a:p>
            <a:pPr>
              <a:buFont typeface="Wingdings" charset="2"/>
              <a:buChar char="§"/>
            </a:pPr>
            <a:endParaRPr lang="en-US" dirty="0" smtClean="0"/>
          </a:p>
          <a:p>
            <a:pPr>
              <a:buFont typeface="Wingdings" charset="2"/>
              <a:buChar char="§"/>
            </a:pPr>
            <a:endParaRPr lang="en-US" dirty="0" smtClean="0"/>
          </a:p>
          <a:p>
            <a:pPr>
              <a:buFont typeface="Wingdings" charset="2"/>
              <a:buChar char="§"/>
            </a:pPr>
            <a:r>
              <a:rPr lang="en-US" dirty="0" smtClean="0"/>
              <a:t>A standard objection to Utilitarianism</a:t>
            </a:r>
          </a:p>
          <a:p>
            <a:pPr>
              <a:buFont typeface="Wingdings" charset="2"/>
              <a:buChar char="§"/>
            </a:pPr>
            <a:r>
              <a:rPr lang="en-US" dirty="0" smtClean="0"/>
              <a:t>The grounding problem.</a:t>
            </a:r>
          </a:p>
          <a:p>
            <a:pPr>
              <a:buFont typeface="Wingdings" charset="2"/>
              <a:buChar char="§"/>
            </a:pPr>
            <a:endParaRPr lang="en-US" dirty="0" smtClean="0"/>
          </a:p>
        </p:txBody>
      </p:sp>
      <p:sp>
        <p:nvSpPr>
          <p:cNvPr id="6" name="TextBox 5"/>
          <p:cNvSpPr txBox="1"/>
          <p:nvPr/>
        </p:nvSpPr>
        <p:spPr>
          <a:xfrm>
            <a:off x="0" y="6488668"/>
            <a:ext cx="9144000" cy="369332"/>
          </a:xfrm>
          <a:prstGeom prst="rect">
            <a:avLst/>
          </a:prstGeom>
          <a:noFill/>
          <a:ln>
            <a:noFill/>
          </a:ln>
        </p:spPr>
        <p:txBody>
          <a:bodyPr wrap="square" rtlCol="0">
            <a:spAutoFit/>
          </a:bodyPr>
          <a:lstStyle/>
          <a:p>
            <a:r>
              <a:rPr lang="en-US" dirty="0" smtClean="0">
                <a:solidFill>
                  <a:schemeClr val="tx2"/>
                </a:solidFill>
              </a:rPr>
              <a:t>deRosset					Getting Priority Straight 		</a:t>
            </a:r>
            <a:r>
              <a:rPr lang="en-US" dirty="0" smtClean="0">
                <a:solidFill>
                  <a:schemeClr val="tx2"/>
                </a:solidFill>
              </a:rPr>
              <a:t>	</a:t>
            </a:r>
            <a:r>
              <a:rPr lang="en-US" dirty="0" smtClean="0">
                <a:solidFill>
                  <a:schemeClr val="tx2"/>
                </a:solidFill>
              </a:rPr>
              <a:t>9</a:t>
            </a:r>
            <a:r>
              <a:rPr lang="en-US" dirty="0" smtClean="0">
                <a:solidFill>
                  <a:schemeClr val="tx2"/>
                </a:solidFill>
              </a:rPr>
              <a:t> </a:t>
            </a:r>
            <a:r>
              <a:rPr lang="en-US" dirty="0" smtClean="0">
                <a:solidFill>
                  <a:schemeClr val="tx2"/>
                </a:solidFill>
              </a:rPr>
              <a:t>November 2009</a:t>
            </a:r>
            <a:endParaRPr lang="en-US" dirty="0">
              <a:solidFill>
                <a:schemeClr val="tx2"/>
              </a:solidFill>
            </a:endParaRPr>
          </a:p>
        </p:txBody>
      </p:sp>
      <p:sp>
        <p:nvSpPr>
          <p:cNvPr id="7" name="Rectangle 6"/>
          <p:cNvSpPr/>
          <p:nvPr/>
        </p:nvSpPr>
        <p:spPr>
          <a:xfrm>
            <a:off x="2212848" y="1828800"/>
            <a:ext cx="3557329" cy="430887"/>
          </a:xfrm>
          <a:prstGeom prst="rect">
            <a:avLst/>
          </a:prstGeom>
          <a:ln>
            <a:solidFill>
              <a:schemeClr val="accent2"/>
            </a:solidFill>
          </a:ln>
        </p:spPr>
        <p:txBody>
          <a:bodyPr wrap="square">
            <a:spAutoFit/>
          </a:bodyPr>
          <a:lstStyle/>
          <a:p>
            <a:pPr>
              <a:buNone/>
            </a:pPr>
            <a:r>
              <a:rPr lang="en-US" sz="2200" b="1" dirty="0" smtClean="0"/>
              <a:t>(Exp) </a:t>
            </a:r>
            <a:r>
              <a:rPr lang="en-US" sz="2200" i="1" dirty="0" err="1" smtClean="0"/>
              <a:t>x</a:t>
            </a:r>
            <a:r>
              <a:rPr lang="en-US" sz="2200" dirty="0" smtClean="0"/>
              <a:t> is </a:t>
            </a:r>
            <a:r>
              <a:rPr lang="en-US" sz="2200" i="1" dirty="0" smtClean="0"/>
              <a:t>F</a:t>
            </a:r>
            <a:r>
              <a:rPr lang="en-US" sz="2200" dirty="0" smtClean="0"/>
              <a:t> because </a:t>
            </a:r>
            <a:r>
              <a:rPr lang="en-US" sz="2200" dirty="0" err="1" smtClean="0"/>
              <a:t>φ(</a:t>
            </a:r>
            <a:r>
              <a:rPr lang="en-US" sz="2200" i="1" dirty="0" err="1" smtClean="0"/>
              <a:t>x</a:t>
            </a:r>
            <a:r>
              <a:rPr lang="en-US" sz="2200" dirty="0" smtClean="0"/>
              <a:t>)</a:t>
            </a:r>
          </a:p>
        </p:txBody>
      </p:sp>
      <p:grpSp>
        <p:nvGrpSpPr>
          <p:cNvPr id="9" name="Group 8"/>
          <p:cNvGrpSpPr/>
          <p:nvPr/>
        </p:nvGrpSpPr>
        <p:grpSpPr>
          <a:xfrm>
            <a:off x="2503120" y="2776598"/>
            <a:ext cx="5805464" cy="800219"/>
            <a:chOff x="2503120" y="2776598"/>
            <a:chExt cx="5805464" cy="800219"/>
          </a:xfrm>
        </p:grpSpPr>
        <p:cxnSp>
          <p:nvCxnSpPr>
            <p:cNvPr id="5" name="Straight Connector 4"/>
            <p:cNvCxnSpPr/>
            <p:nvPr/>
          </p:nvCxnSpPr>
          <p:spPr>
            <a:xfrm>
              <a:off x="2691332" y="3214575"/>
              <a:ext cx="5279926" cy="14599"/>
            </a:xfrm>
            <a:prstGeom prst="line">
              <a:avLst/>
            </a:prstGeom>
            <a:ln w="50800">
              <a:solidFill>
                <a:schemeClr val="tx1"/>
              </a:solidFill>
            </a:ln>
          </p:spPr>
          <p:style>
            <a:lnRef idx="2">
              <a:schemeClr val="accent1"/>
            </a:lnRef>
            <a:fillRef idx="0">
              <a:schemeClr val="accent1"/>
            </a:fillRef>
            <a:effectRef idx="1">
              <a:schemeClr val="accent1"/>
            </a:effectRef>
            <a:fontRef idx="minor">
              <a:schemeClr val="tx1"/>
            </a:fontRef>
          </p:style>
        </p:cxnSp>
        <p:sp>
          <p:nvSpPr>
            <p:cNvPr id="8" name="Rectangle 7"/>
            <p:cNvSpPr/>
            <p:nvPr/>
          </p:nvSpPr>
          <p:spPr>
            <a:xfrm>
              <a:off x="2503120" y="2776598"/>
              <a:ext cx="5805464" cy="800219"/>
            </a:xfrm>
            <a:prstGeom prst="rect">
              <a:avLst/>
            </a:prstGeom>
            <a:ln>
              <a:solidFill>
                <a:schemeClr val="accent2"/>
              </a:solidFill>
            </a:ln>
          </p:spPr>
          <p:txBody>
            <a:bodyPr wrap="square">
              <a:spAutoFit/>
            </a:bodyPr>
            <a:lstStyle/>
            <a:p>
              <a:pPr>
                <a:buNone/>
              </a:pPr>
              <a:r>
                <a:rPr lang="en-US" sz="2200" i="1" dirty="0" smtClean="0"/>
                <a:t>	</a:t>
              </a:r>
              <a:r>
                <a:rPr lang="en-US" sz="2200" i="1" dirty="0" err="1" smtClean="0"/>
                <a:t>y</a:t>
              </a:r>
              <a:r>
                <a:rPr lang="en-US" sz="2200" dirty="0" smtClean="0"/>
                <a:t> is not </a:t>
              </a:r>
              <a:r>
                <a:rPr lang="en-US" sz="2200" i="1" dirty="0" smtClean="0"/>
                <a:t>F</a:t>
              </a:r>
              <a:r>
                <a:rPr lang="en-US" sz="2200" dirty="0" smtClean="0"/>
                <a:t>, but </a:t>
              </a:r>
              <a:r>
                <a:rPr lang="en-US" sz="2200" i="1" dirty="0" err="1" smtClean="0"/>
                <a:t>y</a:t>
              </a:r>
              <a:r>
                <a:rPr lang="en-US" sz="2200" dirty="0" smtClean="0"/>
                <a:t> is such that </a:t>
              </a:r>
              <a:r>
                <a:rPr lang="en-US" sz="2200" dirty="0" err="1" smtClean="0"/>
                <a:t>φ(</a:t>
              </a:r>
              <a:r>
                <a:rPr lang="en-US" sz="2200" i="1" dirty="0" err="1" smtClean="0"/>
                <a:t>y</a:t>
              </a:r>
              <a:r>
                <a:rPr lang="en-US" sz="2200" dirty="0" smtClean="0"/>
                <a:t>) </a:t>
              </a:r>
            </a:p>
            <a:p>
              <a:pPr>
                <a:buNone/>
              </a:pPr>
              <a:r>
                <a:rPr lang="en-US" sz="2200" dirty="0" smtClean="0"/>
                <a:t>	(Exp) is at best incomplete.</a:t>
              </a:r>
              <a:r>
                <a:rPr lang="en-US" sz="2400" dirty="0" smtClean="0"/>
                <a:t> </a:t>
              </a:r>
            </a:p>
          </p:txBody>
        </p:sp>
      </p:grpSp>
      <p:sp>
        <p:nvSpPr>
          <p:cNvPr id="10" name="Rectangle 9"/>
          <p:cNvSpPr/>
          <p:nvPr/>
        </p:nvSpPr>
        <p:spPr>
          <a:xfrm>
            <a:off x="226804" y="4441717"/>
            <a:ext cx="8686800" cy="430887"/>
          </a:xfrm>
          <a:prstGeom prst="rect">
            <a:avLst/>
          </a:prstGeom>
          <a:ln>
            <a:solidFill>
              <a:schemeClr val="accent2"/>
            </a:solidFill>
          </a:ln>
        </p:spPr>
        <p:txBody>
          <a:bodyPr wrap="square">
            <a:spAutoFit/>
          </a:bodyPr>
          <a:lstStyle/>
          <a:p>
            <a:pPr marL="347472" indent="-347472"/>
            <a:r>
              <a:rPr lang="en-US" sz="2200" b="1" dirty="0" smtClean="0"/>
              <a:t>(NUKE)</a:t>
            </a:r>
            <a:r>
              <a:rPr lang="en-US" sz="2200" dirty="0" smtClean="0"/>
              <a:t> This nucleus is stable because it is an oxygen nucleus.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1"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2"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par>
                                <p:cTn id="23" presetID="1" presetClass="entr" presetSubtype="0" fill="hold" grpId="2"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3" nodeType="clickEffect">
                                  <p:stCondLst>
                                    <p:cond delay="0"/>
                                  </p:stCondLst>
                                  <p:childTnLst>
                                    <p:set>
                                      <p:cBhvr>
                                        <p:cTn id="3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3" nodeType="clickEffect">
                                  <p:stCondLst>
                                    <p:cond delay="0"/>
                                  </p:stCondLst>
                                  <p:childTnLst>
                                    <p:set>
                                      <p:cBhvr>
                                        <p:cTn id="3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3" grpId="1" uiExpand="1" build="p"/>
      <p:bldP spid="3" grpId="2" build="p"/>
      <p:bldP spid="3" grpId="3" build="p"/>
      <p:bldP spid="7" grpId="0" animBg="1"/>
      <p:bldP spid="10" grpId="0" animBg="1"/>
    </p:bld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Familiar Picture: Facts</a:t>
            </a:r>
            <a:endParaRPr lang="en-US" dirty="0"/>
          </a:p>
        </p:txBody>
      </p:sp>
      <p:sp>
        <p:nvSpPr>
          <p:cNvPr id="4" name="TextBox 3"/>
          <p:cNvSpPr txBox="1"/>
          <p:nvPr/>
        </p:nvSpPr>
        <p:spPr>
          <a:xfrm>
            <a:off x="0" y="6488668"/>
            <a:ext cx="9144000" cy="369332"/>
          </a:xfrm>
          <a:prstGeom prst="rect">
            <a:avLst/>
          </a:prstGeom>
          <a:noFill/>
          <a:ln>
            <a:noFill/>
          </a:ln>
        </p:spPr>
        <p:txBody>
          <a:bodyPr wrap="square" rtlCol="0">
            <a:spAutoFit/>
          </a:bodyPr>
          <a:lstStyle/>
          <a:p>
            <a:r>
              <a:rPr lang="en-US" dirty="0" smtClean="0">
                <a:solidFill>
                  <a:schemeClr val="tx2"/>
                </a:solidFill>
              </a:rPr>
              <a:t>deRosset					Getting Priority Straight 		</a:t>
            </a:r>
            <a:r>
              <a:rPr lang="en-US" dirty="0" smtClean="0">
                <a:solidFill>
                  <a:schemeClr val="tx2"/>
                </a:solidFill>
              </a:rPr>
              <a:t>	</a:t>
            </a:r>
            <a:r>
              <a:rPr lang="en-US" dirty="0" smtClean="0">
                <a:solidFill>
                  <a:schemeClr val="tx2"/>
                </a:solidFill>
              </a:rPr>
              <a:t>9</a:t>
            </a:r>
            <a:r>
              <a:rPr lang="en-US" dirty="0" smtClean="0">
                <a:solidFill>
                  <a:schemeClr val="tx2"/>
                </a:solidFill>
              </a:rPr>
              <a:t> </a:t>
            </a:r>
            <a:r>
              <a:rPr lang="en-US" dirty="0" smtClean="0">
                <a:solidFill>
                  <a:schemeClr val="tx2"/>
                </a:solidFill>
              </a:rPr>
              <a:t>November 2009</a:t>
            </a:r>
            <a:endParaRPr lang="en-US" dirty="0">
              <a:solidFill>
                <a:schemeClr val="tx2"/>
              </a:solidFill>
            </a:endParaRPr>
          </a:p>
        </p:txBody>
      </p:sp>
      <p:sp>
        <p:nvSpPr>
          <p:cNvPr id="7" name="Trapezoid 6"/>
          <p:cNvSpPr/>
          <p:nvPr/>
        </p:nvSpPr>
        <p:spPr>
          <a:xfrm rot="10800000">
            <a:off x="2685139" y="1941286"/>
            <a:ext cx="3175001" cy="4118428"/>
          </a:xfrm>
          <a:prstGeom prst="trapezoid">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 name="TextBox 8"/>
          <p:cNvSpPr txBox="1"/>
          <p:nvPr/>
        </p:nvSpPr>
        <p:spPr>
          <a:xfrm>
            <a:off x="3465286" y="2848429"/>
            <a:ext cx="1669143" cy="369332"/>
          </a:xfrm>
          <a:prstGeom prst="rect">
            <a:avLst/>
          </a:prstGeom>
          <a:noFill/>
        </p:spPr>
        <p:txBody>
          <a:bodyPr wrap="square" rtlCol="0">
            <a:spAutoFit/>
          </a:bodyPr>
          <a:lstStyle/>
          <a:p>
            <a:r>
              <a:rPr lang="en-US" dirty="0" smtClean="0"/>
              <a:t>All of the facts</a:t>
            </a:r>
            <a:endParaRPr lang="en-US" dirty="0"/>
          </a:p>
        </p:txBody>
      </p:sp>
      <p:sp>
        <p:nvSpPr>
          <p:cNvPr id="10" name="Trapezoid 9"/>
          <p:cNvSpPr/>
          <p:nvPr/>
        </p:nvSpPr>
        <p:spPr>
          <a:xfrm rot="10800000">
            <a:off x="3211286" y="4826000"/>
            <a:ext cx="2104572" cy="1251853"/>
          </a:xfrm>
          <a:prstGeom prst="trapezoid">
            <a:avLst>
              <a:gd name="adj" fmla="val 20082"/>
            </a:avLst>
          </a:prstGeom>
          <a:solidFill>
            <a:schemeClr val="accent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TextBox 10"/>
          <p:cNvSpPr txBox="1"/>
          <p:nvPr/>
        </p:nvSpPr>
        <p:spPr>
          <a:xfrm>
            <a:off x="3465287" y="5261429"/>
            <a:ext cx="1614714" cy="646331"/>
          </a:xfrm>
          <a:prstGeom prst="rect">
            <a:avLst/>
          </a:prstGeom>
          <a:noFill/>
        </p:spPr>
        <p:txBody>
          <a:bodyPr wrap="square" rtlCol="0">
            <a:spAutoFit/>
          </a:bodyPr>
          <a:lstStyle/>
          <a:p>
            <a:pPr algn="ctr"/>
            <a:r>
              <a:rPr lang="en-US" dirty="0" smtClean="0"/>
              <a:t>Fundamental facts</a:t>
            </a:r>
            <a:endParaRPr lang="en-US" dirty="0"/>
          </a:p>
        </p:txBody>
      </p:sp>
      <p:sp>
        <p:nvSpPr>
          <p:cNvPr id="13" name="Down Arrow 12"/>
          <p:cNvSpPr/>
          <p:nvPr/>
        </p:nvSpPr>
        <p:spPr>
          <a:xfrm>
            <a:off x="1143000" y="2213429"/>
            <a:ext cx="1251857" cy="3556000"/>
          </a:xfrm>
          <a:prstGeom prst="downArrow">
            <a:avLst/>
          </a:prstGeom>
          <a:solidFill>
            <a:schemeClr val="accent4"/>
          </a:solidFill>
        </p:spPr>
        <p:style>
          <a:lnRef idx="1">
            <a:schemeClr val="accent1"/>
          </a:lnRef>
          <a:fillRef idx="3">
            <a:schemeClr val="accent1"/>
          </a:fillRef>
          <a:effectRef idx="2">
            <a:schemeClr val="accent1"/>
          </a:effectRef>
          <a:fontRef idx="minor">
            <a:schemeClr val="lt1"/>
          </a:fontRef>
        </p:style>
        <p:txBody>
          <a:bodyPr vert="vert" rtlCol="0" anchor="ctr"/>
          <a:lstStyle/>
          <a:p>
            <a:pPr algn="ctr"/>
            <a:r>
              <a:rPr lang="en-US" dirty="0" smtClean="0"/>
              <a:t>Explanation</a:t>
            </a:r>
            <a:endParaRPr lang="en-US" dirty="0"/>
          </a:p>
        </p:txBody>
      </p:sp>
      <p:sp>
        <p:nvSpPr>
          <p:cNvPr id="12" name="Line Callout 2 11"/>
          <p:cNvSpPr/>
          <p:nvPr/>
        </p:nvSpPr>
        <p:spPr>
          <a:xfrm>
            <a:off x="6170623" y="2213428"/>
            <a:ext cx="1712450" cy="2393846"/>
          </a:xfrm>
          <a:prstGeom prst="borderCallout2">
            <a:avLst>
              <a:gd name="adj1" fmla="val 18750"/>
              <a:gd name="adj2" fmla="val -8333"/>
              <a:gd name="adj3" fmla="val 18750"/>
              <a:gd name="adj4" fmla="val -16667"/>
              <a:gd name="adj5" fmla="val 34127"/>
              <a:gd name="adj6" fmla="val -68173"/>
            </a:avLst>
          </a:prstGeom>
          <a:solidFill>
            <a:schemeClr val="accent3"/>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Including: the existence and features of macroscopic concrete individuals</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p:bldP spid="13" grpId="0" animBg="1"/>
      <p:bldP spid="12" grpId="0" animBg="1"/>
    </p:bldLst>
  </p:timing>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Is the Determination Constraint an </a:t>
            </a:r>
            <a:r>
              <a:rPr lang="en-US" i="1" dirty="0" smtClean="0"/>
              <a:t>Over</a:t>
            </a:r>
            <a:r>
              <a:rPr lang="en-US" dirty="0" smtClean="0"/>
              <a:t>generalization from Cases?</a:t>
            </a:r>
            <a:endParaRPr lang="en-US" dirty="0"/>
          </a:p>
        </p:txBody>
      </p:sp>
      <p:sp>
        <p:nvSpPr>
          <p:cNvPr id="3" name="Content Placeholder 2"/>
          <p:cNvSpPr>
            <a:spLocks noGrp="1"/>
          </p:cNvSpPr>
          <p:nvPr>
            <p:ph idx="1"/>
          </p:nvPr>
        </p:nvSpPr>
        <p:spPr/>
        <p:txBody>
          <a:bodyPr>
            <a:normAutofit/>
          </a:bodyPr>
          <a:lstStyle/>
          <a:p>
            <a:pPr>
              <a:buNone/>
            </a:pPr>
            <a:r>
              <a:rPr lang="en-US" dirty="0" smtClean="0"/>
              <a:t>All of our cases have the form, </a:t>
            </a:r>
          </a:p>
          <a:p>
            <a:pPr>
              <a:buNone/>
            </a:pPr>
            <a:endParaRPr lang="en-US" dirty="0" smtClean="0"/>
          </a:p>
          <a:p>
            <a:pPr>
              <a:buNone/>
            </a:pPr>
            <a:r>
              <a:rPr lang="en-US" dirty="0" smtClean="0"/>
              <a:t>Recall the priority theorist’s explanation: </a:t>
            </a:r>
          </a:p>
          <a:p>
            <a:pPr>
              <a:buNone/>
            </a:pPr>
            <a:endParaRPr lang="en-US" b="1" dirty="0" smtClean="0"/>
          </a:p>
          <a:p>
            <a:pPr>
              <a:buNone/>
            </a:pPr>
            <a:r>
              <a:rPr lang="en-US" b="1" dirty="0" smtClean="0"/>
              <a:t>Objection</a:t>
            </a:r>
            <a:r>
              <a:rPr lang="en-US" dirty="0" smtClean="0"/>
              <a:t>: The determination constraint should be restricted so it applies only to (SIMPLE) explanations.</a:t>
            </a:r>
          </a:p>
          <a:p>
            <a:pPr>
              <a:buNone/>
            </a:pPr>
            <a:endParaRPr lang="en-US" dirty="0" smtClean="0"/>
          </a:p>
          <a:p>
            <a:pPr>
              <a:buNone/>
            </a:pPr>
            <a:endParaRPr lang="en-US" dirty="0" smtClean="0"/>
          </a:p>
        </p:txBody>
      </p:sp>
      <p:sp>
        <p:nvSpPr>
          <p:cNvPr id="4" name="Rectangle 3"/>
          <p:cNvSpPr/>
          <p:nvPr/>
        </p:nvSpPr>
        <p:spPr>
          <a:xfrm>
            <a:off x="1824785" y="3503821"/>
            <a:ext cx="5591143" cy="437978"/>
          </a:xfrm>
          <a:prstGeom prst="rect">
            <a:avLst/>
          </a:prstGeom>
          <a:noFill/>
          <a:ln>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pPr algn="ctr">
              <a:buNone/>
            </a:pPr>
            <a:r>
              <a:rPr lang="en-US" sz="2200" b="1" dirty="0" smtClean="0">
                <a:solidFill>
                  <a:schemeClr val="tx1"/>
                </a:solidFill>
              </a:rPr>
              <a:t>(RAINDROP)</a:t>
            </a:r>
            <a:r>
              <a:rPr lang="en-US" sz="2200" dirty="0" smtClean="0">
                <a:solidFill>
                  <a:schemeClr val="tx1"/>
                </a:solidFill>
              </a:rPr>
              <a:t> </a:t>
            </a:r>
            <a:r>
              <a:rPr lang="en-US" sz="2200" i="1" dirty="0" err="1" smtClean="0">
                <a:solidFill>
                  <a:schemeClr val="tx1"/>
                </a:solidFill>
              </a:rPr>
              <a:t>r</a:t>
            </a:r>
            <a:r>
              <a:rPr lang="en-US" sz="2200" dirty="0" smtClean="0">
                <a:solidFill>
                  <a:schemeClr val="tx1"/>
                </a:solidFill>
              </a:rPr>
              <a:t> is </a:t>
            </a:r>
            <a:r>
              <a:rPr lang="en-US" sz="2200" i="1" dirty="0" smtClean="0">
                <a:solidFill>
                  <a:schemeClr val="tx1"/>
                </a:solidFill>
              </a:rPr>
              <a:t>F</a:t>
            </a:r>
            <a:r>
              <a:rPr lang="en-US" sz="2200" dirty="0" smtClean="0">
                <a:solidFill>
                  <a:schemeClr val="tx1"/>
                </a:solidFill>
              </a:rPr>
              <a:t> because </a:t>
            </a:r>
            <a:r>
              <a:rPr lang="en-US" sz="2200" i="1" dirty="0" smtClean="0">
                <a:solidFill>
                  <a:schemeClr val="tx1"/>
                </a:solidFill>
              </a:rPr>
              <a:t>R</a:t>
            </a:r>
            <a:r>
              <a:rPr lang="en-US" sz="2200" dirty="0" smtClean="0">
                <a:solidFill>
                  <a:schemeClr val="tx1"/>
                </a:solidFill>
              </a:rPr>
              <a:t>(</a:t>
            </a:r>
            <a:r>
              <a:rPr lang="en-US" sz="2200" i="1" dirty="0" smtClean="0">
                <a:solidFill>
                  <a:schemeClr val="tx1"/>
                </a:solidFill>
              </a:rPr>
              <a:t>t</a:t>
            </a:r>
            <a:r>
              <a:rPr lang="en-US" sz="2200" i="1" baseline="-25000" dirty="0" smtClean="0">
                <a:solidFill>
                  <a:schemeClr val="tx1"/>
                </a:solidFill>
              </a:rPr>
              <a:t>1</a:t>
            </a:r>
            <a:r>
              <a:rPr lang="en-US" sz="2200" dirty="0" smtClean="0">
                <a:solidFill>
                  <a:schemeClr val="tx1"/>
                </a:solidFill>
              </a:rPr>
              <a:t> , . . . , </a:t>
            </a:r>
            <a:r>
              <a:rPr lang="en-US" sz="2200" i="1" dirty="0" err="1" smtClean="0">
                <a:solidFill>
                  <a:schemeClr val="tx1"/>
                </a:solidFill>
              </a:rPr>
              <a:t>t</a:t>
            </a:r>
            <a:r>
              <a:rPr lang="en-US" sz="2200" i="1" baseline="-25000" dirty="0" err="1" smtClean="0">
                <a:solidFill>
                  <a:schemeClr val="tx1"/>
                </a:solidFill>
              </a:rPr>
              <a:t>n</a:t>
            </a:r>
            <a:r>
              <a:rPr lang="en-US" sz="2200" dirty="0" smtClean="0">
                <a:solidFill>
                  <a:schemeClr val="tx1"/>
                </a:solidFill>
              </a:rPr>
              <a:t>)</a:t>
            </a:r>
          </a:p>
        </p:txBody>
      </p:sp>
      <p:sp>
        <p:nvSpPr>
          <p:cNvPr id="5" name="Rectangle 4"/>
          <p:cNvSpPr/>
          <p:nvPr/>
        </p:nvSpPr>
        <p:spPr>
          <a:xfrm>
            <a:off x="1824785" y="2262884"/>
            <a:ext cx="4437879" cy="437978"/>
          </a:xfrm>
          <a:prstGeom prst="rect">
            <a:avLst/>
          </a:prstGeom>
          <a:noFill/>
          <a:ln>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pPr algn="ctr">
              <a:buNone/>
            </a:pPr>
            <a:r>
              <a:rPr lang="en-US" sz="2200" b="1" dirty="0" smtClean="0">
                <a:solidFill>
                  <a:schemeClr val="tx1"/>
                </a:solidFill>
              </a:rPr>
              <a:t>(SIMPLE)</a:t>
            </a:r>
            <a:r>
              <a:rPr lang="en-US" sz="2200" dirty="0" smtClean="0">
                <a:solidFill>
                  <a:schemeClr val="tx1"/>
                </a:solidFill>
              </a:rPr>
              <a:t> </a:t>
            </a:r>
            <a:r>
              <a:rPr lang="en-US" sz="2200" i="1" dirty="0" smtClean="0">
                <a:solidFill>
                  <a:schemeClr val="tx1"/>
                </a:solidFill>
              </a:rPr>
              <a:t>a</a:t>
            </a:r>
            <a:r>
              <a:rPr lang="en-US" sz="2200" dirty="0" smtClean="0">
                <a:solidFill>
                  <a:schemeClr val="tx1"/>
                </a:solidFill>
              </a:rPr>
              <a:t> is </a:t>
            </a:r>
            <a:r>
              <a:rPr lang="en-US" sz="2200" i="1" dirty="0" smtClean="0">
                <a:solidFill>
                  <a:schemeClr val="tx1"/>
                </a:solidFill>
              </a:rPr>
              <a:t>F</a:t>
            </a:r>
            <a:r>
              <a:rPr lang="en-US" sz="2200" dirty="0" smtClean="0">
                <a:solidFill>
                  <a:schemeClr val="tx1"/>
                </a:solidFill>
              </a:rPr>
              <a:t> because </a:t>
            </a:r>
            <a:r>
              <a:rPr lang="en-US" sz="2200" b="1" i="1" dirty="0" smtClean="0">
                <a:solidFill>
                  <a:schemeClr val="tx1"/>
                </a:solidFill>
              </a:rPr>
              <a:t>it</a:t>
            </a:r>
            <a:r>
              <a:rPr lang="en-US" sz="2200" dirty="0" smtClean="0">
                <a:solidFill>
                  <a:schemeClr val="tx1"/>
                </a:solidFill>
              </a:rPr>
              <a:t> is </a:t>
            </a:r>
            <a:r>
              <a:rPr lang="en-US" sz="2200" i="1" dirty="0" smtClean="0">
                <a:solidFill>
                  <a:schemeClr val="tx1"/>
                </a:solidFill>
              </a:rPr>
              <a:t>G</a:t>
            </a:r>
            <a:endParaRPr lang="en-US" sz="2200" dirty="0" smtClean="0">
              <a:solidFill>
                <a:schemeClr val="tx1"/>
              </a:solidFill>
            </a:endParaRPr>
          </a:p>
        </p:txBody>
      </p:sp>
      <p:sp>
        <p:nvSpPr>
          <p:cNvPr id="6" name="TextBox 5"/>
          <p:cNvSpPr txBox="1"/>
          <p:nvPr/>
        </p:nvSpPr>
        <p:spPr>
          <a:xfrm>
            <a:off x="0" y="6488668"/>
            <a:ext cx="9144000" cy="369332"/>
          </a:xfrm>
          <a:prstGeom prst="rect">
            <a:avLst/>
          </a:prstGeom>
          <a:noFill/>
          <a:ln>
            <a:noFill/>
          </a:ln>
        </p:spPr>
        <p:txBody>
          <a:bodyPr wrap="square" rtlCol="0">
            <a:spAutoFit/>
          </a:bodyPr>
          <a:lstStyle/>
          <a:p>
            <a:r>
              <a:rPr lang="en-US" dirty="0" smtClean="0">
                <a:solidFill>
                  <a:schemeClr val="tx2"/>
                </a:solidFill>
              </a:rPr>
              <a:t>deRosset					Getting Priority Straight 		</a:t>
            </a:r>
            <a:r>
              <a:rPr lang="en-US" dirty="0" smtClean="0">
                <a:solidFill>
                  <a:schemeClr val="tx2"/>
                </a:solidFill>
              </a:rPr>
              <a:t>	</a:t>
            </a:r>
            <a:r>
              <a:rPr lang="en-US" dirty="0" smtClean="0">
                <a:solidFill>
                  <a:schemeClr val="tx2"/>
                </a:solidFill>
              </a:rPr>
              <a:t>9</a:t>
            </a:r>
            <a:r>
              <a:rPr lang="en-US" dirty="0" smtClean="0">
                <a:solidFill>
                  <a:schemeClr val="tx2"/>
                </a:solidFill>
              </a:rPr>
              <a:t> </a:t>
            </a:r>
            <a:r>
              <a:rPr lang="en-US" dirty="0" smtClean="0">
                <a:solidFill>
                  <a:schemeClr val="tx2"/>
                </a:solidFill>
              </a:rPr>
              <a:t>November 2009</a:t>
            </a:r>
            <a:endParaRPr lang="en-US" dirty="0">
              <a:solidFill>
                <a:schemeClr val="tx2"/>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animBg="1"/>
      <p:bldP spid="5" grpId="0" animBg="1"/>
    </p:bldLst>
  </p:timing>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Is the Determination Constraint an </a:t>
            </a:r>
            <a:r>
              <a:rPr lang="en-US" i="1" dirty="0" smtClean="0"/>
              <a:t>Over</a:t>
            </a:r>
            <a:r>
              <a:rPr lang="en-US" dirty="0" smtClean="0"/>
              <a:t>generalization from Cases?</a:t>
            </a:r>
            <a:endParaRPr lang="en-US" dirty="0"/>
          </a:p>
        </p:txBody>
      </p:sp>
      <p:sp>
        <p:nvSpPr>
          <p:cNvPr id="3" name="Content Placeholder 2"/>
          <p:cNvSpPr>
            <a:spLocks noGrp="1"/>
          </p:cNvSpPr>
          <p:nvPr>
            <p:ph idx="1"/>
          </p:nvPr>
        </p:nvSpPr>
        <p:spPr>
          <a:xfrm>
            <a:off x="457200" y="1841359"/>
            <a:ext cx="8229600" cy="4525963"/>
          </a:xfrm>
        </p:spPr>
        <p:txBody>
          <a:bodyPr>
            <a:normAutofit fontScale="85000" lnSpcReduction="20000"/>
          </a:bodyPr>
          <a:lstStyle/>
          <a:p>
            <a:pPr>
              <a:buNone/>
            </a:pPr>
            <a:r>
              <a:rPr lang="en-US" dirty="0" smtClean="0"/>
              <a:t>No.  Recall</a:t>
            </a:r>
          </a:p>
          <a:p>
            <a:pPr>
              <a:buFont typeface="Wingdings" charset="2"/>
              <a:buChar char="§"/>
            </a:pPr>
            <a:endParaRPr lang="en-US" b="1" dirty="0" smtClean="0"/>
          </a:p>
          <a:p>
            <a:pPr>
              <a:buFont typeface="Wingdings" charset="2"/>
              <a:buChar char="§"/>
            </a:pPr>
            <a:endParaRPr lang="en-US" b="1" dirty="0" smtClean="0"/>
          </a:p>
          <a:p>
            <a:pPr>
              <a:buNone/>
            </a:pPr>
            <a:r>
              <a:rPr lang="en-US" dirty="0" smtClean="0"/>
              <a:t>The problem with (NUKE) </a:t>
            </a:r>
            <a:r>
              <a:rPr lang="en-US" dirty="0" smtClean="0"/>
              <a:t>doesn’t </a:t>
            </a:r>
            <a:r>
              <a:rPr lang="en-US" dirty="0" smtClean="0"/>
              <a:t>go away if </a:t>
            </a:r>
            <a:r>
              <a:rPr lang="en-US" dirty="0" smtClean="0"/>
              <a:t>we’re careful not to mention the nucleus in the </a:t>
            </a:r>
            <a:r>
              <a:rPr lang="en-US" i="1" dirty="0" err="1" smtClean="0"/>
              <a:t>explanans</a:t>
            </a:r>
            <a:r>
              <a:rPr lang="en-US" dirty="0" smtClean="0"/>
              <a:t> clause.</a:t>
            </a:r>
          </a:p>
          <a:p>
            <a:pPr>
              <a:buNone/>
            </a:pPr>
            <a:endParaRPr lang="en-US" b="1" dirty="0" smtClean="0"/>
          </a:p>
          <a:p>
            <a:pPr>
              <a:buNone/>
            </a:pPr>
            <a:endParaRPr lang="en-US" b="1" dirty="0" smtClean="0"/>
          </a:p>
          <a:p>
            <a:pPr>
              <a:buNone/>
            </a:pPr>
            <a:endParaRPr lang="en-US" b="1" dirty="0" smtClean="0"/>
          </a:p>
          <a:p>
            <a:pPr>
              <a:buNone/>
            </a:pPr>
            <a:endParaRPr lang="en-US" b="1" dirty="0" smtClean="0"/>
          </a:p>
          <a:p>
            <a:pPr>
              <a:buNone/>
            </a:pPr>
            <a:r>
              <a:rPr lang="en-US" b="1" dirty="0" smtClean="0"/>
              <a:t> </a:t>
            </a:r>
          </a:p>
          <a:p>
            <a:pPr>
              <a:buNone/>
            </a:pPr>
            <a:endParaRPr lang="en-US" b="1" dirty="0" smtClean="0"/>
          </a:p>
          <a:p>
            <a:pPr>
              <a:buNone/>
            </a:pPr>
            <a:endParaRPr lang="en-US" b="1" dirty="0" smtClean="0"/>
          </a:p>
          <a:p>
            <a:pPr>
              <a:buNone/>
            </a:pPr>
            <a:endParaRPr lang="en-US" b="1" dirty="0" smtClean="0"/>
          </a:p>
          <a:p>
            <a:pPr>
              <a:buFont typeface="Wingdings" charset="2"/>
              <a:buChar char="§"/>
            </a:pPr>
            <a:endParaRPr lang="en-US" b="1" dirty="0" smtClean="0"/>
          </a:p>
          <a:p>
            <a:pPr>
              <a:buNone/>
            </a:pPr>
            <a:endParaRPr lang="en-US" dirty="0" smtClean="0"/>
          </a:p>
          <a:p>
            <a:pPr>
              <a:buNone/>
            </a:pPr>
            <a:endParaRPr lang="en-US" dirty="0" smtClean="0"/>
          </a:p>
        </p:txBody>
      </p:sp>
      <p:sp>
        <p:nvSpPr>
          <p:cNvPr id="4" name="TextBox 3"/>
          <p:cNvSpPr txBox="1"/>
          <p:nvPr/>
        </p:nvSpPr>
        <p:spPr>
          <a:xfrm>
            <a:off x="0" y="6488668"/>
            <a:ext cx="9144000" cy="369332"/>
          </a:xfrm>
          <a:prstGeom prst="rect">
            <a:avLst/>
          </a:prstGeom>
          <a:noFill/>
          <a:ln>
            <a:noFill/>
          </a:ln>
        </p:spPr>
        <p:txBody>
          <a:bodyPr wrap="square" rtlCol="0">
            <a:spAutoFit/>
          </a:bodyPr>
          <a:lstStyle/>
          <a:p>
            <a:r>
              <a:rPr lang="en-US" dirty="0" smtClean="0">
                <a:solidFill>
                  <a:schemeClr val="tx2"/>
                </a:solidFill>
              </a:rPr>
              <a:t>deRosset					Getting Priority Straight 		</a:t>
            </a:r>
            <a:r>
              <a:rPr lang="en-US" dirty="0" smtClean="0">
                <a:solidFill>
                  <a:schemeClr val="tx2"/>
                </a:solidFill>
              </a:rPr>
              <a:t>	</a:t>
            </a:r>
            <a:r>
              <a:rPr lang="en-US" dirty="0" smtClean="0">
                <a:solidFill>
                  <a:schemeClr val="tx2"/>
                </a:solidFill>
              </a:rPr>
              <a:t>9</a:t>
            </a:r>
            <a:r>
              <a:rPr lang="en-US" dirty="0" smtClean="0">
                <a:solidFill>
                  <a:schemeClr val="tx2"/>
                </a:solidFill>
              </a:rPr>
              <a:t> </a:t>
            </a:r>
            <a:r>
              <a:rPr lang="en-US" dirty="0" smtClean="0">
                <a:solidFill>
                  <a:schemeClr val="tx2"/>
                </a:solidFill>
              </a:rPr>
              <a:t>November 2009</a:t>
            </a:r>
            <a:endParaRPr lang="en-US" dirty="0">
              <a:solidFill>
                <a:schemeClr val="tx2"/>
              </a:solidFill>
            </a:endParaRPr>
          </a:p>
        </p:txBody>
      </p:sp>
      <p:sp>
        <p:nvSpPr>
          <p:cNvPr id="5" name="Rectangle 4"/>
          <p:cNvSpPr/>
          <p:nvPr/>
        </p:nvSpPr>
        <p:spPr>
          <a:xfrm>
            <a:off x="457200" y="2500498"/>
            <a:ext cx="8229600" cy="430887"/>
          </a:xfrm>
          <a:prstGeom prst="rect">
            <a:avLst/>
          </a:prstGeom>
          <a:ln>
            <a:solidFill>
              <a:schemeClr val="accent2"/>
            </a:solidFill>
          </a:ln>
        </p:spPr>
        <p:txBody>
          <a:bodyPr wrap="square">
            <a:spAutoFit/>
          </a:bodyPr>
          <a:lstStyle/>
          <a:p>
            <a:pPr marL="347472" indent="-347472"/>
            <a:r>
              <a:rPr lang="en-US" sz="2200" b="1" dirty="0" smtClean="0"/>
              <a:t>(NUKE)</a:t>
            </a:r>
            <a:r>
              <a:rPr lang="en-US" sz="2200" dirty="0" smtClean="0"/>
              <a:t> This nucleus is stable because it is an oxygen nucleus.</a:t>
            </a:r>
          </a:p>
        </p:txBody>
      </p:sp>
      <p:sp>
        <p:nvSpPr>
          <p:cNvPr id="7" name="Rectangle 6"/>
          <p:cNvSpPr/>
          <p:nvPr/>
        </p:nvSpPr>
        <p:spPr>
          <a:xfrm>
            <a:off x="457200" y="4345500"/>
            <a:ext cx="8229600" cy="769441"/>
          </a:xfrm>
          <a:prstGeom prst="rect">
            <a:avLst/>
          </a:prstGeom>
          <a:ln>
            <a:solidFill>
              <a:schemeClr val="accent2"/>
            </a:solidFill>
          </a:ln>
        </p:spPr>
        <p:txBody>
          <a:bodyPr wrap="square">
            <a:spAutoFit/>
          </a:bodyPr>
          <a:lstStyle/>
          <a:p>
            <a:r>
              <a:rPr lang="en-US" sz="2200" b="1" dirty="0" smtClean="0"/>
              <a:t>(NUKE)</a:t>
            </a:r>
            <a:r>
              <a:rPr lang="en-US" sz="2200" baseline="30000" dirty="0" smtClean="0"/>
              <a:t>−</a:t>
            </a:r>
            <a:r>
              <a:rPr lang="en-US" sz="2200" dirty="0" smtClean="0"/>
              <a:t>  This nucleus is stable because  </a:t>
            </a:r>
            <a:r>
              <a:rPr lang="en-US" sz="2200" i="1" dirty="0" smtClean="0"/>
              <a:t>p</a:t>
            </a:r>
            <a:r>
              <a:rPr lang="en-US" sz="2200" i="1" baseline="-25000" dirty="0" smtClean="0"/>
              <a:t>1</a:t>
            </a:r>
            <a:r>
              <a:rPr lang="en-US" sz="2200" dirty="0" smtClean="0"/>
              <a:t> , . . . , </a:t>
            </a:r>
            <a:r>
              <a:rPr lang="en-US" sz="2200" i="1" dirty="0" smtClean="0"/>
              <a:t>p</a:t>
            </a:r>
            <a:r>
              <a:rPr lang="en-US" sz="2200" i="1" baseline="-25000" dirty="0" smtClean="0"/>
              <a:t>8</a:t>
            </a:r>
            <a:r>
              <a:rPr lang="en-US" sz="2200" dirty="0" smtClean="0"/>
              <a:t> are protons arranged oxygen-wise.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5" grpId="0" animBg="1"/>
      <p:bldP spid="7" grpId="0" animBg="1"/>
    </p:bldLst>
  </p:timing>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Two Sources of Motivation</a:t>
            </a:r>
            <a:endParaRPr lang="en-US" dirty="0"/>
          </a:p>
        </p:txBody>
      </p:sp>
      <p:sp>
        <p:nvSpPr>
          <p:cNvPr id="3" name="Content Placeholder 2"/>
          <p:cNvSpPr>
            <a:spLocks noGrp="1"/>
          </p:cNvSpPr>
          <p:nvPr>
            <p:ph idx="1"/>
          </p:nvPr>
        </p:nvSpPr>
        <p:spPr/>
        <p:txBody>
          <a:bodyPr/>
          <a:lstStyle/>
          <a:p>
            <a:pPr marL="571500" indent="-571500">
              <a:buFont typeface="+mj-lt"/>
              <a:buAutoNum type="romanUcPeriod"/>
            </a:pPr>
            <a:r>
              <a:rPr lang="en-US" dirty="0" smtClean="0">
                <a:solidFill>
                  <a:schemeClr val="accent1"/>
                </a:solidFill>
              </a:rPr>
              <a:t>Generalization from cases</a:t>
            </a:r>
          </a:p>
          <a:p>
            <a:pPr marL="571500" indent="-571500">
              <a:buFont typeface="+mj-lt"/>
              <a:buAutoNum type="romanUcPeriod"/>
            </a:pPr>
            <a:r>
              <a:rPr lang="en-US" dirty="0" smtClean="0"/>
              <a:t>Reflections on the nature of grounding explanations</a:t>
            </a:r>
            <a:endParaRPr lang="en-US" dirty="0"/>
          </a:p>
        </p:txBody>
      </p:sp>
      <p:sp>
        <p:nvSpPr>
          <p:cNvPr id="4" name="TextBox 3"/>
          <p:cNvSpPr txBox="1"/>
          <p:nvPr/>
        </p:nvSpPr>
        <p:spPr>
          <a:xfrm>
            <a:off x="0" y="6488668"/>
            <a:ext cx="9144000" cy="369332"/>
          </a:xfrm>
          <a:prstGeom prst="rect">
            <a:avLst/>
          </a:prstGeom>
          <a:noFill/>
          <a:ln>
            <a:noFill/>
          </a:ln>
        </p:spPr>
        <p:txBody>
          <a:bodyPr wrap="square" rtlCol="0">
            <a:spAutoFit/>
          </a:bodyPr>
          <a:lstStyle/>
          <a:p>
            <a:r>
              <a:rPr lang="en-US" dirty="0" smtClean="0">
                <a:solidFill>
                  <a:schemeClr val="tx2"/>
                </a:solidFill>
              </a:rPr>
              <a:t>deRosset					Getting Priority Straight 		</a:t>
            </a:r>
            <a:r>
              <a:rPr lang="en-US" dirty="0" smtClean="0">
                <a:solidFill>
                  <a:schemeClr val="tx2"/>
                </a:solidFill>
              </a:rPr>
              <a:t>	</a:t>
            </a:r>
            <a:r>
              <a:rPr lang="en-US" dirty="0" smtClean="0">
                <a:solidFill>
                  <a:schemeClr val="tx2"/>
                </a:solidFill>
              </a:rPr>
              <a:t>9</a:t>
            </a:r>
            <a:r>
              <a:rPr lang="en-US" dirty="0" smtClean="0">
                <a:solidFill>
                  <a:schemeClr val="tx2"/>
                </a:solidFill>
              </a:rPr>
              <a:t> </a:t>
            </a:r>
            <a:r>
              <a:rPr lang="en-US" dirty="0" smtClean="0">
                <a:solidFill>
                  <a:schemeClr val="tx2"/>
                </a:solidFill>
              </a:rPr>
              <a:t>November 2009</a:t>
            </a:r>
            <a:endParaRPr lang="en-US" dirty="0">
              <a:solidFill>
                <a:schemeClr val="tx2"/>
              </a:solidFill>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Reflections on the Nature of Grounding Explanations</a:t>
            </a:r>
            <a:endParaRPr lang="en-US" dirty="0"/>
          </a:p>
        </p:txBody>
      </p:sp>
      <p:sp>
        <p:nvSpPr>
          <p:cNvPr id="3" name="Content Placeholder 2"/>
          <p:cNvSpPr>
            <a:spLocks noGrp="1"/>
          </p:cNvSpPr>
          <p:nvPr>
            <p:ph idx="1"/>
          </p:nvPr>
        </p:nvSpPr>
        <p:spPr/>
        <p:txBody>
          <a:bodyPr>
            <a:normAutofit fontScale="92500" lnSpcReduction="20000"/>
          </a:bodyPr>
          <a:lstStyle/>
          <a:p>
            <a:pPr>
              <a:buFont typeface="Wingdings" charset="2"/>
              <a:buChar char="§"/>
            </a:pPr>
            <a:r>
              <a:rPr lang="en-US" dirty="0" smtClean="0"/>
              <a:t> A complete explanation of an individual </a:t>
            </a:r>
            <a:r>
              <a:rPr lang="en-US" i="1" dirty="0" err="1" smtClean="0"/>
              <a:t>x</a:t>
            </a:r>
            <a:r>
              <a:rPr lang="en-US" dirty="0" err="1" smtClean="0"/>
              <a:t>’s</a:t>
            </a:r>
            <a:r>
              <a:rPr lang="en-US" dirty="0" smtClean="0"/>
              <a:t> having some feature </a:t>
            </a:r>
            <a:r>
              <a:rPr lang="en-US" i="1" dirty="0" smtClean="0"/>
              <a:t>F</a:t>
            </a:r>
            <a:r>
              <a:rPr lang="en-US" dirty="0" smtClean="0"/>
              <a:t> must show why that individual, </a:t>
            </a:r>
            <a:r>
              <a:rPr lang="en-US" b="1" u="sng" dirty="0" smtClean="0"/>
              <a:t>unlike, say, some non-</a:t>
            </a:r>
            <a:r>
              <a:rPr lang="en-US" b="1" i="1" u="sng" dirty="0" smtClean="0"/>
              <a:t>F</a:t>
            </a:r>
            <a:r>
              <a:rPr lang="en-US" b="1" u="sng" dirty="0" smtClean="0"/>
              <a:t> individual </a:t>
            </a:r>
            <a:r>
              <a:rPr lang="en-US" b="1" i="1" u="sng" dirty="0" err="1" smtClean="0"/>
              <a:t>y</a:t>
            </a:r>
            <a:r>
              <a:rPr lang="en-US" dirty="0" smtClean="0"/>
              <a:t>, is </a:t>
            </a:r>
            <a:r>
              <a:rPr lang="en-US" i="1" dirty="0" smtClean="0"/>
              <a:t>F</a:t>
            </a:r>
            <a:r>
              <a:rPr lang="en-US" dirty="0" smtClean="0"/>
              <a:t>.</a:t>
            </a:r>
          </a:p>
          <a:p>
            <a:pPr>
              <a:buFont typeface="Wingdings" charset="2"/>
              <a:buChar char="§"/>
            </a:pPr>
            <a:r>
              <a:rPr lang="en-US" dirty="0" smtClean="0"/>
              <a:t>It must therefore </a:t>
            </a:r>
            <a:r>
              <a:rPr lang="en-US" b="1" u="sng" dirty="0" smtClean="0"/>
              <a:t>mention what distinguishes </a:t>
            </a:r>
            <a:r>
              <a:rPr lang="en-US" b="1" i="1" u="sng" dirty="0" err="1" smtClean="0"/>
              <a:t>x</a:t>
            </a:r>
            <a:r>
              <a:rPr lang="en-US" b="1" u="sng" dirty="0" smtClean="0"/>
              <a:t> from </a:t>
            </a:r>
            <a:r>
              <a:rPr lang="en-US" b="1" i="1" u="sng" dirty="0" err="1" smtClean="0"/>
              <a:t>y</a:t>
            </a:r>
            <a:r>
              <a:rPr lang="en-US" dirty="0" smtClean="0"/>
              <a:t> in respect of </a:t>
            </a:r>
            <a:r>
              <a:rPr lang="en-US" i="1" dirty="0" smtClean="0"/>
              <a:t>F</a:t>
            </a:r>
            <a:r>
              <a:rPr lang="en-US" dirty="0" smtClean="0"/>
              <a:t> –</a:t>
            </a:r>
            <a:r>
              <a:rPr lang="en-US" dirty="0" err="1" smtClean="0"/>
              <a:t>ness</a:t>
            </a:r>
            <a:r>
              <a:rPr lang="en-US" dirty="0" smtClean="0"/>
              <a:t>.</a:t>
            </a:r>
          </a:p>
          <a:p>
            <a:pPr>
              <a:buFont typeface="Wingdings" charset="2"/>
              <a:buChar char="§"/>
            </a:pPr>
            <a:r>
              <a:rPr lang="en-US" dirty="0" smtClean="0"/>
              <a:t>It thereby provides the means for saying what </a:t>
            </a:r>
            <a:r>
              <a:rPr lang="en-US" b="1" u="sng" dirty="0" smtClean="0"/>
              <a:t>makes them different</a:t>
            </a:r>
            <a:r>
              <a:rPr lang="en-US" dirty="0" smtClean="0"/>
              <a:t> in this respect.</a:t>
            </a:r>
          </a:p>
          <a:p>
            <a:pPr>
              <a:buFont typeface="Wingdings" charset="2"/>
              <a:buChar char="§"/>
            </a:pPr>
            <a:r>
              <a:rPr lang="en-US" dirty="0" smtClean="0"/>
              <a:t>This is just what the Determination Constraint requires. </a:t>
            </a:r>
            <a:endParaRPr lang="en-US" dirty="0"/>
          </a:p>
        </p:txBody>
      </p:sp>
      <p:sp>
        <p:nvSpPr>
          <p:cNvPr id="4" name="TextBox 3"/>
          <p:cNvSpPr txBox="1"/>
          <p:nvPr/>
        </p:nvSpPr>
        <p:spPr>
          <a:xfrm>
            <a:off x="0" y="6488668"/>
            <a:ext cx="9144000" cy="369332"/>
          </a:xfrm>
          <a:prstGeom prst="rect">
            <a:avLst/>
          </a:prstGeom>
          <a:noFill/>
          <a:ln>
            <a:noFill/>
          </a:ln>
        </p:spPr>
        <p:txBody>
          <a:bodyPr wrap="square" rtlCol="0">
            <a:spAutoFit/>
          </a:bodyPr>
          <a:lstStyle/>
          <a:p>
            <a:r>
              <a:rPr lang="en-US" dirty="0" smtClean="0">
                <a:solidFill>
                  <a:schemeClr val="tx2"/>
                </a:solidFill>
              </a:rPr>
              <a:t>deRosset					Getting Priority Straight 		</a:t>
            </a:r>
            <a:r>
              <a:rPr lang="en-US" dirty="0" smtClean="0">
                <a:solidFill>
                  <a:schemeClr val="tx2"/>
                </a:solidFill>
              </a:rPr>
              <a:t>	</a:t>
            </a:r>
            <a:r>
              <a:rPr lang="en-US" dirty="0" smtClean="0">
                <a:solidFill>
                  <a:schemeClr val="tx2"/>
                </a:solidFill>
              </a:rPr>
              <a:t>9</a:t>
            </a:r>
            <a:r>
              <a:rPr lang="en-US" dirty="0" smtClean="0">
                <a:solidFill>
                  <a:schemeClr val="tx2"/>
                </a:solidFill>
              </a:rPr>
              <a:t> </a:t>
            </a:r>
            <a:r>
              <a:rPr lang="en-US" dirty="0" smtClean="0">
                <a:solidFill>
                  <a:schemeClr val="tx2"/>
                </a:solidFill>
              </a:rPr>
              <a:t>November 2009</a:t>
            </a:r>
            <a:endParaRPr lang="en-US" dirty="0">
              <a:solidFill>
                <a:schemeClr val="tx2"/>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Two Challenges for Rejecters of the Determination Constraint</a:t>
            </a:r>
            <a:endParaRPr lang="en-US" dirty="0"/>
          </a:p>
        </p:txBody>
      </p:sp>
      <p:sp>
        <p:nvSpPr>
          <p:cNvPr id="3" name="Content Placeholder 2"/>
          <p:cNvSpPr>
            <a:spLocks noGrp="1"/>
          </p:cNvSpPr>
          <p:nvPr>
            <p:ph idx="1"/>
          </p:nvPr>
        </p:nvSpPr>
        <p:spPr/>
        <p:txBody>
          <a:bodyPr>
            <a:normAutofit fontScale="92500" lnSpcReduction="10000"/>
          </a:bodyPr>
          <a:lstStyle/>
          <a:p>
            <a:pPr marL="514350" indent="-514350">
              <a:buAutoNum type="arabicParenBoth"/>
            </a:pPr>
            <a:r>
              <a:rPr lang="en-US" b="1" dirty="0" smtClean="0"/>
              <a:t> </a:t>
            </a:r>
            <a:r>
              <a:rPr lang="en-US" dirty="0" smtClean="0"/>
              <a:t>State a plausible alternative constraint on adequate explanation that is: </a:t>
            </a:r>
          </a:p>
          <a:p>
            <a:pPr marL="914400" lvl="1" indent="-514350">
              <a:buNone/>
            </a:pPr>
            <a:r>
              <a:rPr lang="en-US" b="1" dirty="0" smtClean="0"/>
              <a:t>(</a:t>
            </a:r>
            <a:r>
              <a:rPr lang="en-US" b="1" dirty="0" err="1" smtClean="0"/>
              <a:t>i</a:t>
            </a:r>
            <a:r>
              <a:rPr lang="en-US" b="1" dirty="0" smtClean="0"/>
              <a:t> ) Strong enough</a:t>
            </a:r>
            <a:r>
              <a:rPr lang="en-US" dirty="0" smtClean="0"/>
              <a:t>: it correctly diagnoses the inadequacy of (NUKE), </a:t>
            </a:r>
            <a:r>
              <a:rPr lang="en-US" i="1" dirty="0" smtClean="0"/>
              <a:t>etc.</a:t>
            </a:r>
            <a:r>
              <a:rPr lang="en-US" dirty="0" smtClean="0"/>
              <a:t>; but </a:t>
            </a:r>
          </a:p>
          <a:p>
            <a:pPr marL="914400" lvl="1" indent="-514350">
              <a:buNone/>
            </a:pPr>
            <a:r>
              <a:rPr lang="en-US" b="1" dirty="0" smtClean="0"/>
              <a:t>(ii ) Not too strong</a:t>
            </a:r>
            <a:r>
              <a:rPr lang="en-US" dirty="0" smtClean="0"/>
              <a:t>: it cannot be used in the determination argument.</a:t>
            </a:r>
          </a:p>
          <a:p>
            <a:pPr marL="512064" lvl="1" indent="-512064">
              <a:buNone/>
            </a:pPr>
            <a:r>
              <a:rPr lang="en-US" b="1" dirty="0" smtClean="0"/>
              <a:t>(2) </a:t>
            </a:r>
            <a:r>
              <a:rPr lang="en-US" sz="3243" dirty="0" smtClean="0"/>
              <a:t>Say why the complete grounds for </a:t>
            </a:r>
            <a:r>
              <a:rPr lang="en-US" sz="3243" i="1" dirty="0" err="1" smtClean="0"/>
              <a:t>r</a:t>
            </a:r>
            <a:r>
              <a:rPr lang="en-US" sz="3243" dirty="0" err="1" smtClean="0"/>
              <a:t>’s</a:t>
            </a:r>
            <a:r>
              <a:rPr lang="en-US" sz="3243" dirty="0" smtClean="0"/>
              <a:t> being transparent need not provide the means for saying what makes it different from the opaque individual </a:t>
            </a:r>
            <a:r>
              <a:rPr lang="en-US" sz="3243" i="1" dirty="0" err="1" smtClean="0"/>
              <a:t>t</a:t>
            </a:r>
            <a:r>
              <a:rPr lang="en-US" sz="3243" dirty="0" smtClean="0"/>
              <a:t>. </a:t>
            </a:r>
          </a:p>
          <a:p>
            <a:pPr marL="914400" lvl="1" indent="-514350">
              <a:buNone/>
            </a:pPr>
            <a:endParaRPr lang="en-US" dirty="0" smtClean="0"/>
          </a:p>
        </p:txBody>
      </p:sp>
      <p:sp>
        <p:nvSpPr>
          <p:cNvPr id="4" name="TextBox 3"/>
          <p:cNvSpPr txBox="1"/>
          <p:nvPr/>
        </p:nvSpPr>
        <p:spPr>
          <a:xfrm>
            <a:off x="0" y="6488668"/>
            <a:ext cx="9144000" cy="369332"/>
          </a:xfrm>
          <a:prstGeom prst="rect">
            <a:avLst/>
          </a:prstGeom>
          <a:noFill/>
          <a:ln>
            <a:noFill/>
          </a:ln>
        </p:spPr>
        <p:txBody>
          <a:bodyPr wrap="square" rtlCol="0">
            <a:spAutoFit/>
          </a:bodyPr>
          <a:lstStyle/>
          <a:p>
            <a:r>
              <a:rPr lang="en-US" dirty="0" smtClean="0">
                <a:solidFill>
                  <a:schemeClr val="tx2"/>
                </a:solidFill>
              </a:rPr>
              <a:t>deRosset					Getting Priority Straight 		</a:t>
            </a:r>
            <a:r>
              <a:rPr lang="en-US" dirty="0" smtClean="0">
                <a:solidFill>
                  <a:schemeClr val="tx2"/>
                </a:solidFill>
              </a:rPr>
              <a:t>	</a:t>
            </a:r>
            <a:r>
              <a:rPr lang="en-US" dirty="0" smtClean="0">
                <a:solidFill>
                  <a:schemeClr val="tx2"/>
                </a:solidFill>
              </a:rPr>
              <a:t>9</a:t>
            </a:r>
            <a:r>
              <a:rPr lang="en-US" dirty="0" smtClean="0">
                <a:solidFill>
                  <a:schemeClr val="tx2"/>
                </a:solidFill>
              </a:rPr>
              <a:t> </a:t>
            </a:r>
            <a:r>
              <a:rPr lang="en-US" dirty="0" smtClean="0">
                <a:solidFill>
                  <a:schemeClr val="tx2"/>
                </a:solidFill>
              </a:rPr>
              <a:t>November 2009</a:t>
            </a:r>
            <a:endParaRPr lang="en-US" dirty="0">
              <a:solidFill>
                <a:schemeClr val="tx2"/>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Plan</a:t>
            </a:r>
            <a:endParaRPr lang="en-US" dirty="0"/>
          </a:p>
        </p:txBody>
      </p:sp>
      <p:sp>
        <p:nvSpPr>
          <p:cNvPr id="3" name="Content Placeholder 2"/>
          <p:cNvSpPr>
            <a:spLocks noGrp="1"/>
          </p:cNvSpPr>
          <p:nvPr>
            <p:ph idx="1"/>
          </p:nvPr>
        </p:nvSpPr>
        <p:spPr/>
        <p:txBody>
          <a:bodyPr/>
          <a:lstStyle/>
          <a:p>
            <a:pPr marL="571500" indent="-571500">
              <a:buFont typeface="+mj-lt"/>
              <a:buAutoNum type="romanUcPeriod"/>
            </a:pPr>
            <a:r>
              <a:rPr lang="en-US" b="1" dirty="0" smtClean="0">
                <a:solidFill>
                  <a:schemeClr val="accent1"/>
                </a:solidFill>
              </a:rPr>
              <a:t>  The proximate target: priority theory</a:t>
            </a:r>
          </a:p>
          <a:p>
            <a:pPr marL="571500" indent="-571500">
              <a:buFont typeface="+mj-lt"/>
              <a:buAutoNum type="romanUcPeriod"/>
            </a:pPr>
            <a:r>
              <a:rPr lang="en-US" b="1" dirty="0" smtClean="0">
                <a:solidFill>
                  <a:schemeClr val="tx2">
                    <a:lumMod val="60000"/>
                    <a:lumOff val="40000"/>
                  </a:schemeClr>
                </a:solidFill>
              </a:rPr>
              <a:t>  The determination constraint</a:t>
            </a:r>
          </a:p>
          <a:p>
            <a:pPr marL="571500" indent="-571500">
              <a:buFont typeface="+mj-lt"/>
              <a:buAutoNum type="romanUcPeriod"/>
            </a:pPr>
            <a:r>
              <a:rPr lang="en-US" b="1" dirty="0" smtClean="0">
                <a:solidFill>
                  <a:schemeClr val="accent1"/>
                </a:solidFill>
              </a:rPr>
              <a:t> The determination argument</a:t>
            </a:r>
          </a:p>
          <a:p>
            <a:pPr marL="571500" indent="-571500">
              <a:buFont typeface="+mj-lt"/>
              <a:buAutoNum type="romanUcPeriod"/>
            </a:pPr>
            <a:r>
              <a:rPr lang="en-US" b="1" dirty="0" smtClean="0">
                <a:solidFill>
                  <a:schemeClr val="accent1"/>
                </a:solidFill>
              </a:rPr>
              <a:t>  The determination constraint reconsidered</a:t>
            </a:r>
          </a:p>
          <a:p>
            <a:pPr marL="571500" indent="-571500">
              <a:buFont typeface="+mj-lt"/>
              <a:buAutoNum type="romanUcPeriod"/>
            </a:pPr>
            <a:r>
              <a:rPr lang="en-US" b="1" dirty="0" smtClean="0"/>
              <a:t>  Next steps for priority theorists</a:t>
            </a:r>
          </a:p>
          <a:p>
            <a:pPr marL="571500" indent="-571500">
              <a:buFont typeface="+mj-lt"/>
              <a:buAutoNum type="romanUcPeriod"/>
            </a:pPr>
            <a:endParaRPr lang="en-US" b="1" dirty="0"/>
          </a:p>
        </p:txBody>
      </p:sp>
      <p:sp>
        <p:nvSpPr>
          <p:cNvPr id="4" name="TextBox 3"/>
          <p:cNvSpPr txBox="1"/>
          <p:nvPr/>
        </p:nvSpPr>
        <p:spPr>
          <a:xfrm>
            <a:off x="0" y="6488668"/>
            <a:ext cx="9144000" cy="369332"/>
          </a:xfrm>
          <a:prstGeom prst="rect">
            <a:avLst/>
          </a:prstGeom>
          <a:noFill/>
          <a:ln>
            <a:noFill/>
          </a:ln>
        </p:spPr>
        <p:txBody>
          <a:bodyPr wrap="square" rtlCol="0">
            <a:spAutoFit/>
          </a:bodyPr>
          <a:lstStyle/>
          <a:p>
            <a:r>
              <a:rPr lang="en-US" dirty="0" smtClean="0">
                <a:solidFill>
                  <a:schemeClr val="tx2"/>
                </a:solidFill>
              </a:rPr>
              <a:t>deRosset					Getting Priority Straight 		</a:t>
            </a:r>
            <a:r>
              <a:rPr lang="en-US" dirty="0" smtClean="0">
                <a:solidFill>
                  <a:schemeClr val="tx2"/>
                </a:solidFill>
              </a:rPr>
              <a:t>	</a:t>
            </a:r>
            <a:r>
              <a:rPr lang="en-US" dirty="0" smtClean="0">
                <a:solidFill>
                  <a:schemeClr val="tx2"/>
                </a:solidFill>
              </a:rPr>
              <a:t>9</a:t>
            </a:r>
            <a:r>
              <a:rPr lang="en-US" dirty="0" smtClean="0">
                <a:solidFill>
                  <a:schemeClr val="tx2"/>
                </a:solidFill>
              </a:rPr>
              <a:t> </a:t>
            </a:r>
            <a:r>
              <a:rPr lang="en-US" dirty="0" smtClean="0">
                <a:solidFill>
                  <a:schemeClr val="tx2"/>
                </a:solidFill>
              </a:rPr>
              <a:t>November 2009</a:t>
            </a:r>
            <a:endParaRPr lang="en-US" dirty="0">
              <a:solidFill>
                <a:schemeClr val="tx2"/>
              </a:solidFill>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Suppose We Give up (EXPLANATION)</a:t>
            </a:r>
            <a:endParaRPr lang="en-US" dirty="0"/>
          </a:p>
        </p:txBody>
      </p:sp>
      <p:sp>
        <p:nvSpPr>
          <p:cNvPr id="3" name="Content Placeholder 2"/>
          <p:cNvSpPr>
            <a:spLocks noGrp="1"/>
          </p:cNvSpPr>
          <p:nvPr>
            <p:ph idx="1"/>
          </p:nvPr>
        </p:nvSpPr>
        <p:spPr/>
        <p:txBody>
          <a:bodyPr/>
          <a:lstStyle/>
          <a:p>
            <a:pPr>
              <a:buFont typeface="Wingdings" charset="2"/>
              <a:buChar char="§"/>
            </a:pPr>
            <a:r>
              <a:rPr lang="en-US" dirty="0" smtClean="0"/>
              <a:t>Suppose we let in some fundamental facts involving </a:t>
            </a:r>
            <a:r>
              <a:rPr lang="en-US" i="1" dirty="0" err="1" smtClean="0"/>
              <a:t>r</a:t>
            </a:r>
            <a:r>
              <a:rPr lang="en-US" dirty="0" smtClean="0"/>
              <a:t>.</a:t>
            </a:r>
          </a:p>
          <a:p>
            <a:pPr>
              <a:buFont typeface="Wingdings" charset="2"/>
              <a:buChar char="§"/>
            </a:pPr>
            <a:r>
              <a:rPr lang="en-US" dirty="0" err="1" smtClean="0"/>
              <a:t>Sider’s</a:t>
            </a:r>
            <a:r>
              <a:rPr lang="en-US" dirty="0" smtClean="0"/>
              <a:t> suggestion:</a:t>
            </a:r>
          </a:p>
          <a:p>
            <a:pPr marL="1028700" lvl="1" indent="-571500">
              <a:buAutoNum type="romanLcParenBoth"/>
            </a:pPr>
            <a:r>
              <a:rPr lang="en-US" dirty="0" smtClean="0"/>
              <a:t>Let in</a:t>
            </a:r>
            <a:r>
              <a:rPr lang="en-US" dirty="0" smtClean="0"/>
              <a:t> only compositional </a:t>
            </a:r>
            <a:r>
              <a:rPr lang="en-US" dirty="0" smtClean="0"/>
              <a:t>facts, </a:t>
            </a:r>
            <a:r>
              <a:rPr lang="en-US" i="1" dirty="0" err="1" smtClean="0"/>
              <a:t>e.</a:t>
            </a:r>
            <a:r>
              <a:rPr lang="en-US" i="1" dirty="0" err="1" smtClean="0"/>
              <a:t>g</a:t>
            </a:r>
            <a:r>
              <a:rPr lang="en-US" dirty="0" smtClean="0"/>
              <a:t>,</a:t>
            </a:r>
            <a:endParaRPr lang="en-US" i="1" dirty="0" smtClean="0"/>
          </a:p>
          <a:p>
            <a:pPr marL="1028700" lvl="1" indent="-571500">
              <a:buAutoNum type="romanLcParenBoth"/>
            </a:pPr>
            <a:endParaRPr lang="en-US" dirty="0" smtClean="0"/>
          </a:p>
          <a:p>
            <a:pPr marL="1028700" lvl="1" indent="-571500">
              <a:buAutoNum type="romanLcParenBoth"/>
            </a:pPr>
            <a:endParaRPr lang="en-US" dirty="0" smtClean="0"/>
          </a:p>
          <a:p>
            <a:pPr marL="1028700" lvl="1" indent="-571500">
              <a:buAutoNum type="romanLcParenBoth"/>
            </a:pPr>
            <a:r>
              <a:rPr lang="en-US" dirty="0" smtClean="0"/>
              <a:t>Claim </a:t>
            </a:r>
            <a:r>
              <a:rPr lang="en-US" b="1" u="sng" dirty="0" smtClean="0">
                <a:solidFill>
                  <a:schemeClr val="tx2"/>
                </a:solidFill>
              </a:rPr>
              <a:t>ontologically innocence</a:t>
            </a:r>
            <a:r>
              <a:rPr lang="en-US" dirty="0" smtClean="0"/>
              <a:t>:</a:t>
            </a:r>
          </a:p>
          <a:p>
            <a:endParaRPr lang="en-US" dirty="0"/>
          </a:p>
        </p:txBody>
      </p:sp>
      <p:sp>
        <p:nvSpPr>
          <p:cNvPr id="7" name="Rectangle 6"/>
          <p:cNvSpPr/>
          <p:nvPr/>
        </p:nvSpPr>
        <p:spPr>
          <a:xfrm>
            <a:off x="1992665" y="4000197"/>
            <a:ext cx="4978015" cy="554771"/>
          </a:xfrm>
          <a:prstGeom prst="rect">
            <a:avLst/>
          </a:prstGeom>
          <a:noFill/>
          <a:ln>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200" b="1" dirty="0" smtClean="0">
                <a:solidFill>
                  <a:schemeClr val="tx1"/>
                </a:solidFill>
              </a:rPr>
              <a:t>(COMP)</a:t>
            </a:r>
            <a:r>
              <a:rPr lang="en-US" sz="2200" dirty="0" smtClean="0">
                <a:solidFill>
                  <a:schemeClr val="tx1"/>
                </a:solidFill>
              </a:rPr>
              <a:t> </a:t>
            </a:r>
            <a:r>
              <a:rPr lang="en-US" sz="2200" i="1" dirty="0" err="1" smtClean="0">
                <a:solidFill>
                  <a:schemeClr val="tx1"/>
                </a:solidFill>
              </a:rPr>
              <a:t>r</a:t>
            </a:r>
            <a:r>
              <a:rPr lang="en-US" sz="2200" dirty="0" smtClean="0">
                <a:solidFill>
                  <a:schemeClr val="tx1"/>
                </a:solidFill>
              </a:rPr>
              <a:t> is composed of </a:t>
            </a:r>
            <a:r>
              <a:rPr lang="en-US" sz="2200" i="1" dirty="0" smtClean="0">
                <a:solidFill>
                  <a:schemeClr val="tx1"/>
                </a:solidFill>
              </a:rPr>
              <a:t>p</a:t>
            </a:r>
            <a:r>
              <a:rPr lang="en-US" sz="2200" i="1" baseline="-25000" dirty="0" smtClean="0">
                <a:solidFill>
                  <a:schemeClr val="tx1"/>
                </a:solidFill>
              </a:rPr>
              <a:t>1</a:t>
            </a:r>
            <a:r>
              <a:rPr lang="en-US" sz="2200" dirty="0" smtClean="0">
                <a:solidFill>
                  <a:schemeClr val="tx1"/>
                </a:solidFill>
              </a:rPr>
              <a:t> , . . . , </a:t>
            </a:r>
            <a:r>
              <a:rPr lang="en-US" sz="2200" i="1" dirty="0" err="1" smtClean="0">
                <a:solidFill>
                  <a:schemeClr val="tx1"/>
                </a:solidFill>
              </a:rPr>
              <a:t>p</a:t>
            </a:r>
            <a:r>
              <a:rPr lang="en-US" sz="2200" i="1" baseline="-25000" dirty="0" err="1" smtClean="0">
                <a:solidFill>
                  <a:schemeClr val="tx1"/>
                </a:solidFill>
              </a:rPr>
              <a:t>n</a:t>
            </a:r>
            <a:r>
              <a:rPr lang="en-US" sz="2200" i="1" baseline="-25000" dirty="0" smtClean="0">
                <a:solidFill>
                  <a:schemeClr val="tx1"/>
                </a:solidFill>
              </a:rPr>
              <a:t> </a:t>
            </a:r>
            <a:endParaRPr lang="en-US" sz="2200" dirty="0">
              <a:solidFill>
                <a:schemeClr val="tx1"/>
              </a:solidFill>
            </a:endParaRPr>
          </a:p>
        </p:txBody>
      </p:sp>
      <p:sp>
        <p:nvSpPr>
          <p:cNvPr id="8" name="Rectangle 7"/>
          <p:cNvSpPr/>
          <p:nvPr/>
        </p:nvSpPr>
        <p:spPr>
          <a:xfrm>
            <a:off x="1343042" y="5571392"/>
            <a:ext cx="6846595" cy="808482"/>
          </a:xfrm>
          <a:prstGeom prst="rect">
            <a:avLst/>
          </a:prstGeom>
          <a:noFill/>
          <a:ln>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r>
              <a:rPr lang="en-US" sz="2200" b="1" dirty="0" smtClean="0">
                <a:solidFill>
                  <a:schemeClr val="tx1"/>
                </a:solidFill>
              </a:rPr>
              <a:t>(INNOCENCE)</a:t>
            </a:r>
            <a:r>
              <a:rPr lang="en-US" sz="2200" dirty="0" smtClean="0">
                <a:solidFill>
                  <a:schemeClr val="tx1"/>
                </a:solidFill>
              </a:rPr>
              <a:t> An ontology is no </a:t>
            </a:r>
            <a:r>
              <a:rPr lang="en-US" sz="2200" dirty="0" err="1" smtClean="0">
                <a:solidFill>
                  <a:schemeClr val="tx1"/>
                </a:solidFill>
              </a:rPr>
              <a:t>lusher</a:t>
            </a:r>
            <a:r>
              <a:rPr lang="en-US" sz="2200" dirty="0" smtClean="0">
                <a:solidFill>
                  <a:schemeClr val="tx1"/>
                </a:solidFill>
              </a:rPr>
              <a:t> for containing a whole than it is for containing its parts</a:t>
            </a:r>
            <a:endParaRPr lang="en-US" sz="2200" dirty="0">
              <a:solidFill>
                <a:schemeClr val="tx1"/>
              </a:solidFill>
            </a:endParaRPr>
          </a:p>
        </p:txBody>
      </p:sp>
      <p:sp>
        <p:nvSpPr>
          <p:cNvPr id="9" name="TextBox 8"/>
          <p:cNvSpPr txBox="1"/>
          <p:nvPr/>
        </p:nvSpPr>
        <p:spPr>
          <a:xfrm>
            <a:off x="0" y="6488668"/>
            <a:ext cx="9144000" cy="369332"/>
          </a:xfrm>
          <a:prstGeom prst="rect">
            <a:avLst/>
          </a:prstGeom>
          <a:noFill/>
          <a:ln>
            <a:noFill/>
          </a:ln>
        </p:spPr>
        <p:txBody>
          <a:bodyPr wrap="square" rtlCol="0">
            <a:spAutoFit/>
          </a:bodyPr>
          <a:lstStyle/>
          <a:p>
            <a:r>
              <a:rPr lang="en-US" dirty="0" smtClean="0">
                <a:solidFill>
                  <a:schemeClr val="tx2"/>
                </a:solidFill>
              </a:rPr>
              <a:t>deRosset					Getting Priority Straight 		</a:t>
            </a:r>
            <a:r>
              <a:rPr lang="en-US" dirty="0" smtClean="0">
                <a:solidFill>
                  <a:schemeClr val="tx2"/>
                </a:solidFill>
              </a:rPr>
              <a:t>	</a:t>
            </a:r>
            <a:r>
              <a:rPr lang="en-US" dirty="0" smtClean="0">
                <a:solidFill>
                  <a:schemeClr val="tx2"/>
                </a:solidFill>
              </a:rPr>
              <a:t>9</a:t>
            </a:r>
            <a:r>
              <a:rPr lang="en-US" dirty="0" smtClean="0">
                <a:solidFill>
                  <a:schemeClr val="tx2"/>
                </a:solidFill>
              </a:rPr>
              <a:t> </a:t>
            </a:r>
            <a:r>
              <a:rPr lang="en-US" dirty="0" smtClean="0">
                <a:solidFill>
                  <a:schemeClr val="tx2"/>
                </a:solidFill>
              </a:rPr>
              <a:t>November 2009</a:t>
            </a:r>
            <a:endParaRPr lang="en-US" dirty="0">
              <a:solidFill>
                <a:schemeClr val="tx2"/>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7" grpId="0" animBg="1"/>
      <p:bldP spid="8" grpId="0" animBg="1"/>
    </p:bldLst>
  </p:timing>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Sider’s</a:t>
            </a:r>
            <a:r>
              <a:rPr lang="en-US" dirty="0" smtClean="0"/>
              <a:t> Suggestion</a:t>
            </a:r>
            <a:endParaRPr lang="en-US" dirty="0"/>
          </a:p>
        </p:txBody>
      </p:sp>
      <p:sp>
        <p:nvSpPr>
          <p:cNvPr id="17" name="TextBox 16"/>
          <p:cNvSpPr txBox="1"/>
          <p:nvPr/>
        </p:nvSpPr>
        <p:spPr>
          <a:xfrm>
            <a:off x="4962643" y="3005018"/>
            <a:ext cx="2043759" cy="646331"/>
          </a:xfrm>
          <a:prstGeom prst="rect">
            <a:avLst/>
          </a:prstGeom>
          <a:solidFill>
            <a:schemeClr val="accent3"/>
          </a:solidFill>
          <a:ln>
            <a:solidFill>
              <a:schemeClr val="tx2"/>
            </a:solidFill>
          </a:ln>
        </p:spPr>
        <p:txBody>
          <a:bodyPr wrap="square" rtlCol="0">
            <a:spAutoFit/>
          </a:bodyPr>
          <a:lstStyle/>
          <a:p>
            <a:r>
              <a:rPr lang="en-US" dirty="0" smtClean="0"/>
              <a:t>(INNOCENCE):</a:t>
            </a:r>
          </a:p>
          <a:p>
            <a:r>
              <a:rPr lang="en-US" dirty="0" smtClean="0"/>
              <a:t>OTBE, A ≈ B  </a:t>
            </a:r>
            <a:endParaRPr lang="en-US" dirty="0"/>
          </a:p>
        </p:txBody>
      </p:sp>
      <p:sp>
        <p:nvSpPr>
          <p:cNvPr id="18" name="Oval Callout 17"/>
          <p:cNvSpPr/>
          <p:nvPr/>
        </p:nvSpPr>
        <p:spPr>
          <a:xfrm>
            <a:off x="6762033" y="1175363"/>
            <a:ext cx="2626327" cy="1587672"/>
          </a:xfrm>
          <a:prstGeom prst="wedgeEllipseCallout">
            <a:avLst>
              <a:gd name="adj1" fmla="val -51221"/>
              <a:gd name="adj2" fmla="val 64340"/>
            </a:avLst>
          </a:prstGeom>
          <a:solidFill>
            <a:schemeClr val="bg2"/>
          </a:solidFill>
          <a:ln>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tx1"/>
                </a:solidFill>
              </a:rPr>
              <a:t>“Do not multiply </a:t>
            </a:r>
            <a:r>
              <a:rPr lang="en-US" b="1" dirty="0" smtClean="0">
                <a:solidFill>
                  <a:schemeClr val="tx1"/>
                </a:solidFill>
              </a:rPr>
              <a:t>simple parts</a:t>
            </a:r>
            <a:r>
              <a:rPr lang="en-US" dirty="0" smtClean="0">
                <a:solidFill>
                  <a:schemeClr val="tx1"/>
                </a:solidFill>
              </a:rPr>
              <a:t> beyond necessity!”</a:t>
            </a:r>
            <a:endParaRPr lang="en-US" dirty="0">
              <a:solidFill>
                <a:schemeClr val="tx1"/>
              </a:solidFill>
            </a:endParaRPr>
          </a:p>
        </p:txBody>
      </p:sp>
      <p:grpSp>
        <p:nvGrpSpPr>
          <p:cNvPr id="29" name="Group 28"/>
          <p:cNvGrpSpPr/>
          <p:nvPr/>
        </p:nvGrpSpPr>
        <p:grpSpPr>
          <a:xfrm>
            <a:off x="5075746" y="4372199"/>
            <a:ext cx="2204341" cy="2009744"/>
            <a:chOff x="5668844" y="4372199"/>
            <a:chExt cx="2204341" cy="2009744"/>
          </a:xfrm>
        </p:grpSpPr>
        <p:sp>
          <p:nvSpPr>
            <p:cNvPr id="19" name="Trapezoid 18"/>
            <p:cNvSpPr/>
            <p:nvPr/>
          </p:nvSpPr>
          <p:spPr>
            <a:xfrm rot="10800000">
              <a:off x="5923281" y="4842868"/>
              <a:ext cx="1730927" cy="1007262"/>
            </a:xfrm>
            <a:prstGeom prst="trapezoid">
              <a:avLst>
                <a:gd name="adj" fmla="val 23957"/>
              </a:avLst>
            </a:prstGeom>
            <a:solidFill>
              <a:schemeClr val="accent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TextBox 19"/>
            <p:cNvSpPr txBox="1"/>
            <p:nvPr/>
          </p:nvSpPr>
          <p:spPr>
            <a:xfrm>
              <a:off x="5991370" y="4824870"/>
              <a:ext cx="1563379" cy="923330"/>
            </a:xfrm>
            <a:prstGeom prst="rect">
              <a:avLst/>
            </a:prstGeom>
            <a:noFill/>
          </p:spPr>
          <p:txBody>
            <a:bodyPr wrap="square" rtlCol="0">
              <a:spAutoFit/>
            </a:bodyPr>
            <a:lstStyle/>
            <a:p>
              <a:pPr algn="ctr"/>
              <a:r>
                <a:rPr lang="en-US" dirty="0" smtClean="0"/>
                <a:t>All </a:t>
              </a:r>
              <a:r>
                <a:rPr lang="en-US" dirty="0" smtClean="0"/>
                <a:t>individuals</a:t>
              </a:r>
            </a:p>
            <a:p>
              <a:pPr algn="ctr"/>
              <a:r>
                <a:rPr lang="en-US" dirty="0" smtClean="0"/>
                <a:t>(simple)</a:t>
              </a:r>
              <a:endParaRPr lang="en-US" dirty="0"/>
            </a:p>
          </p:txBody>
        </p:sp>
        <p:sp>
          <p:nvSpPr>
            <p:cNvPr id="21" name="TextBox 20"/>
            <p:cNvSpPr txBox="1"/>
            <p:nvPr/>
          </p:nvSpPr>
          <p:spPr>
            <a:xfrm>
              <a:off x="6177917" y="5918481"/>
              <a:ext cx="1200036" cy="369332"/>
            </a:xfrm>
            <a:prstGeom prst="rect">
              <a:avLst/>
            </a:prstGeom>
            <a:noFill/>
          </p:spPr>
          <p:txBody>
            <a:bodyPr wrap="square" rtlCol="0">
              <a:spAutoFit/>
            </a:bodyPr>
            <a:lstStyle/>
            <a:p>
              <a:r>
                <a:rPr lang="en-US" dirty="0" smtClean="0"/>
                <a:t>Theory</a:t>
              </a:r>
              <a:r>
                <a:rPr lang="en-US" dirty="0" smtClean="0"/>
                <a:t> B</a:t>
              </a:r>
              <a:endParaRPr lang="en-US" dirty="0"/>
            </a:p>
          </p:txBody>
        </p:sp>
        <p:sp>
          <p:nvSpPr>
            <p:cNvPr id="22" name="Rectangle 21"/>
            <p:cNvSpPr/>
            <p:nvPr/>
          </p:nvSpPr>
          <p:spPr>
            <a:xfrm>
              <a:off x="5668844" y="4372199"/>
              <a:ext cx="2204341" cy="2009744"/>
            </a:xfrm>
            <a:prstGeom prst="rect">
              <a:avLst/>
            </a:prstGeom>
            <a:noFill/>
            <a:ln>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26" name="Group 25"/>
          <p:cNvGrpSpPr/>
          <p:nvPr/>
        </p:nvGrpSpPr>
        <p:grpSpPr>
          <a:xfrm>
            <a:off x="536926" y="2649716"/>
            <a:ext cx="3947866" cy="3732227"/>
            <a:chOff x="4678030" y="2649716"/>
            <a:chExt cx="3947866" cy="3732227"/>
          </a:xfrm>
        </p:grpSpPr>
        <p:sp>
          <p:nvSpPr>
            <p:cNvPr id="5" name="TextBox 4"/>
            <p:cNvSpPr txBox="1"/>
            <p:nvPr/>
          </p:nvSpPr>
          <p:spPr>
            <a:xfrm>
              <a:off x="6022613" y="3354739"/>
              <a:ext cx="1850572" cy="923330"/>
            </a:xfrm>
            <a:prstGeom prst="rect">
              <a:avLst/>
            </a:prstGeom>
            <a:noFill/>
          </p:spPr>
          <p:txBody>
            <a:bodyPr wrap="square" rtlCol="0">
              <a:spAutoFit/>
            </a:bodyPr>
            <a:lstStyle/>
            <a:p>
              <a:pPr algn="ctr"/>
              <a:r>
                <a:rPr lang="en-US" dirty="0" smtClean="0"/>
                <a:t>All Individuals (= Fundamental Individuals)</a:t>
              </a:r>
            </a:p>
          </p:txBody>
        </p:sp>
        <p:sp>
          <p:nvSpPr>
            <p:cNvPr id="11" name="Trapezoid 10"/>
            <p:cNvSpPr/>
            <p:nvPr/>
          </p:nvSpPr>
          <p:spPr>
            <a:xfrm rot="10800000">
              <a:off x="5644306" y="2891699"/>
              <a:ext cx="2554701" cy="2958430"/>
            </a:xfrm>
            <a:prstGeom prst="trapezoid">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3" name="Trapezoid 12"/>
            <p:cNvSpPr/>
            <p:nvPr/>
          </p:nvSpPr>
          <p:spPr>
            <a:xfrm rot="10800000">
              <a:off x="6056191" y="4842782"/>
              <a:ext cx="1730927" cy="1007346"/>
            </a:xfrm>
            <a:prstGeom prst="trapezoid">
              <a:avLst>
                <a:gd name="adj" fmla="val 23957"/>
              </a:avLst>
            </a:prstGeom>
            <a:solidFill>
              <a:schemeClr val="accent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TextBox 13"/>
            <p:cNvSpPr txBox="1"/>
            <p:nvPr/>
          </p:nvSpPr>
          <p:spPr>
            <a:xfrm>
              <a:off x="6124278" y="5027534"/>
              <a:ext cx="1563379" cy="369332"/>
            </a:xfrm>
            <a:prstGeom prst="rect">
              <a:avLst/>
            </a:prstGeom>
            <a:noFill/>
          </p:spPr>
          <p:txBody>
            <a:bodyPr wrap="square" rtlCol="0">
              <a:spAutoFit/>
            </a:bodyPr>
            <a:lstStyle/>
            <a:p>
              <a:pPr algn="ctr"/>
              <a:r>
                <a:rPr lang="en-US" dirty="0" smtClean="0"/>
                <a:t>Simple Parts</a:t>
              </a:r>
              <a:endParaRPr lang="en-US" dirty="0"/>
            </a:p>
          </p:txBody>
        </p:sp>
        <p:sp>
          <p:nvSpPr>
            <p:cNvPr id="15" name="Down Arrow 14"/>
            <p:cNvSpPr/>
            <p:nvPr/>
          </p:nvSpPr>
          <p:spPr>
            <a:xfrm>
              <a:off x="4794383" y="2945918"/>
              <a:ext cx="829221" cy="2772740"/>
            </a:xfrm>
            <a:prstGeom prst="downArrow">
              <a:avLst/>
            </a:prstGeom>
            <a:solidFill>
              <a:schemeClr val="accent4"/>
            </a:solidFill>
          </p:spPr>
          <p:style>
            <a:lnRef idx="1">
              <a:schemeClr val="accent1"/>
            </a:lnRef>
            <a:fillRef idx="3">
              <a:schemeClr val="accent1"/>
            </a:fillRef>
            <a:effectRef idx="2">
              <a:schemeClr val="accent1"/>
            </a:effectRef>
            <a:fontRef idx="minor">
              <a:schemeClr val="lt1"/>
            </a:fontRef>
          </p:style>
          <p:txBody>
            <a:bodyPr vert="vert" rtlCol="0" anchor="ctr"/>
            <a:lstStyle/>
            <a:p>
              <a:pPr algn="ctr"/>
              <a:r>
                <a:rPr lang="en-US" dirty="0" smtClean="0"/>
                <a:t>Composition</a:t>
              </a:r>
              <a:endParaRPr lang="en-US" dirty="0"/>
            </a:p>
          </p:txBody>
        </p:sp>
        <p:sp>
          <p:nvSpPr>
            <p:cNvPr id="16" name="TextBox 15"/>
            <p:cNvSpPr txBox="1"/>
            <p:nvPr/>
          </p:nvSpPr>
          <p:spPr>
            <a:xfrm>
              <a:off x="6056190" y="3354739"/>
              <a:ext cx="1748908" cy="646331"/>
            </a:xfrm>
            <a:prstGeom prst="rect">
              <a:avLst/>
            </a:prstGeom>
            <a:noFill/>
          </p:spPr>
          <p:txBody>
            <a:bodyPr wrap="square" rtlCol="0">
              <a:spAutoFit/>
            </a:bodyPr>
            <a:lstStyle/>
            <a:p>
              <a:pPr algn="ctr"/>
              <a:r>
                <a:rPr lang="en-US" dirty="0" smtClean="0"/>
                <a:t>Complex Wholes</a:t>
              </a:r>
              <a:endParaRPr lang="en-US" dirty="0"/>
            </a:p>
          </p:txBody>
        </p:sp>
        <p:sp>
          <p:nvSpPr>
            <p:cNvPr id="23" name="TextBox 22"/>
            <p:cNvSpPr txBox="1"/>
            <p:nvPr/>
          </p:nvSpPr>
          <p:spPr>
            <a:xfrm>
              <a:off x="6381437" y="5918481"/>
              <a:ext cx="1200036" cy="369332"/>
            </a:xfrm>
            <a:prstGeom prst="rect">
              <a:avLst/>
            </a:prstGeom>
            <a:noFill/>
          </p:spPr>
          <p:txBody>
            <a:bodyPr wrap="square" rtlCol="0">
              <a:spAutoFit/>
            </a:bodyPr>
            <a:lstStyle/>
            <a:p>
              <a:r>
                <a:rPr lang="en-US" dirty="0" smtClean="0"/>
                <a:t>Theory</a:t>
              </a:r>
              <a:r>
                <a:rPr lang="en-US" dirty="0" smtClean="0"/>
                <a:t> A</a:t>
              </a:r>
              <a:endParaRPr lang="en-US" dirty="0"/>
            </a:p>
          </p:txBody>
        </p:sp>
        <p:sp>
          <p:nvSpPr>
            <p:cNvPr id="24" name="Rectangle 23"/>
            <p:cNvSpPr/>
            <p:nvPr/>
          </p:nvSpPr>
          <p:spPr>
            <a:xfrm>
              <a:off x="4678030" y="2649716"/>
              <a:ext cx="3947866" cy="3732227"/>
            </a:xfrm>
            <a:prstGeom prst="rect">
              <a:avLst/>
            </a:prstGeom>
            <a:noFill/>
            <a:ln>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25" name="TextBox 24"/>
          <p:cNvSpPr txBox="1"/>
          <p:nvPr/>
        </p:nvSpPr>
        <p:spPr>
          <a:xfrm>
            <a:off x="0" y="6488668"/>
            <a:ext cx="9144000" cy="369332"/>
          </a:xfrm>
          <a:prstGeom prst="rect">
            <a:avLst/>
          </a:prstGeom>
          <a:noFill/>
          <a:ln>
            <a:noFill/>
          </a:ln>
        </p:spPr>
        <p:txBody>
          <a:bodyPr wrap="square" rtlCol="0">
            <a:spAutoFit/>
          </a:bodyPr>
          <a:lstStyle/>
          <a:p>
            <a:r>
              <a:rPr lang="en-US" dirty="0" smtClean="0">
                <a:solidFill>
                  <a:schemeClr val="tx2"/>
                </a:solidFill>
              </a:rPr>
              <a:t>deRosset					Getting Priority Straight 		</a:t>
            </a:r>
            <a:r>
              <a:rPr lang="en-US" dirty="0" smtClean="0">
                <a:solidFill>
                  <a:schemeClr val="tx2"/>
                </a:solidFill>
              </a:rPr>
              <a:t>	</a:t>
            </a:r>
            <a:r>
              <a:rPr lang="en-US" dirty="0" smtClean="0">
                <a:solidFill>
                  <a:schemeClr val="tx2"/>
                </a:solidFill>
              </a:rPr>
              <a:t>9</a:t>
            </a:r>
            <a:r>
              <a:rPr lang="en-US" dirty="0" smtClean="0">
                <a:solidFill>
                  <a:schemeClr val="tx2"/>
                </a:solidFill>
              </a:rPr>
              <a:t> </a:t>
            </a:r>
            <a:r>
              <a:rPr lang="en-US" dirty="0" smtClean="0">
                <a:solidFill>
                  <a:schemeClr val="tx2"/>
                </a:solidFill>
              </a:rPr>
              <a:t>November 2009</a:t>
            </a:r>
            <a:endParaRPr lang="en-US" dirty="0">
              <a:solidFill>
                <a:schemeClr val="tx2"/>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8" grpId="0" animBg="1"/>
    </p:bldLst>
  </p:timing>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Support for (INNOCENCE)</a:t>
            </a:r>
            <a:endParaRPr lang="en-US" dirty="0"/>
          </a:p>
        </p:txBody>
      </p:sp>
      <p:sp>
        <p:nvSpPr>
          <p:cNvPr id="3" name="Content Placeholder 2"/>
          <p:cNvSpPr>
            <a:spLocks noGrp="1"/>
          </p:cNvSpPr>
          <p:nvPr>
            <p:ph idx="1"/>
          </p:nvPr>
        </p:nvSpPr>
        <p:spPr/>
        <p:txBody>
          <a:bodyPr/>
          <a:lstStyle/>
          <a:p>
            <a:pPr>
              <a:buFont typeface="Wingdings" charset="2"/>
              <a:buChar char="§"/>
            </a:pPr>
            <a:r>
              <a:rPr lang="en-US" dirty="0" smtClean="0"/>
              <a:t>Why think composition is ontologically innocent?</a:t>
            </a:r>
          </a:p>
          <a:p>
            <a:pPr>
              <a:buFont typeface="Wingdings" charset="2"/>
              <a:buChar char="§"/>
            </a:pPr>
            <a:r>
              <a:rPr lang="en-US" dirty="0" smtClean="0"/>
              <a:t>A familiar view (Lewis 1991; </a:t>
            </a:r>
            <a:r>
              <a:rPr lang="en-US" dirty="0" err="1" smtClean="0"/>
              <a:t>Sider</a:t>
            </a:r>
            <a:r>
              <a:rPr lang="en-US" dirty="0" smtClean="0"/>
              <a:t> 2007):</a:t>
            </a:r>
          </a:p>
          <a:p>
            <a:pPr lvl="1">
              <a:buNone/>
            </a:pPr>
            <a:r>
              <a:rPr lang="en-US" u="dash" dirty="0" smtClean="0">
                <a:solidFill>
                  <a:schemeClr val="tx2"/>
                </a:solidFill>
              </a:rPr>
              <a:t>Composition is identity </a:t>
            </a:r>
            <a:endParaRPr lang="en-US" u="dash" dirty="0" smtClean="0">
              <a:solidFill>
                <a:schemeClr val="tx2"/>
              </a:solidFill>
            </a:endParaRPr>
          </a:p>
          <a:p>
            <a:pPr lvl="1">
              <a:buNone/>
            </a:pPr>
            <a:r>
              <a:rPr lang="en-US" dirty="0" smtClean="0"/>
              <a:t>ALT: </a:t>
            </a:r>
            <a:r>
              <a:rPr lang="en-US" u="dash" dirty="0" smtClean="0">
                <a:solidFill>
                  <a:schemeClr val="tx2"/>
                </a:solidFill>
              </a:rPr>
              <a:t>Composition is </a:t>
            </a:r>
            <a:r>
              <a:rPr lang="en-US" u="dash" dirty="0" smtClean="0">
                <a:solidFill>
                  <a:schemeClr val="tx2"/>
                </a:solidFill>
              </a:rPr>
              <a:t>sufficiently identity-</a:t>
            </a:r>
            <a:r>
              <a:rPr lang="en-US" u="dash" dirty="0" smtClean="0">
                <a:solidFill>
                  <a:schemeClr val="tx2"/>
                </a:solidFill>
              </a:rPr>
              <a:t>like</a:t>
            </a:r>
          </a:p>
          <a:p>
            <a:pPr marL="347472" lvl="1" indent="-347472">
              <a:buFont typeface="Wingdings" charset="2"/>
              <a:buChar char="§"/>
            </a:pPr>
            <a:r>
              <a:rPr lang="en-US" dirty="0" smtClean="0"/>
              <a:t> An ontology is no </a:t>
            </a:r>
            <a:r>
              <a:rPr lang="en-US" dirty="0" err="1" smtClean="0"/>
              <a:t>lusher</a:t>
            </a:r>
            <a:r>
              <a:rPr lang="en-US" dirty="0" smtClean="0"/>
              <a:t> for containing an individual that it is for containing its …</a:t>
            </a:r>
          </a:p>
          <a:p>
            <a:pPr marL="1204722" lvl="3" indent="-347472">
              <a:buNone/>
            </a:pPr>
            <a:r>
              <a:rPr lang="en-US" sz="2200" b="1" u="dash" dirty="0" smtClean="0">
                <a:solidFill>
                  <a:schemeClr val="tx2"/>
                </a:solidFill>
              </a:rPr>
              <a:t>… </a:t>
            </a:r>
            <a:r>
              <a:rPr lang="en-US" sz="2200" b="1" u="dash" dirty="0" err="1" smtClean="0">
                <a:solidFill>
                  <a:schemeClr val="tx2"/>
                </a:solidFill>
              </a:rPr>
              <a:t>identicals</a:t>
            </a:r>
            <a:r>
              <a:rPr lang="en-US" sz="2200" b="1" dirty="0" smtClean="0">
                <a:solidFill>
                  <a:schemeClr val="tx2"/>
                </a:solidFill>
              </a:rPr>
              <a:t> </a:t>
            </a:r>
            <a:r>
              <a:rPr lang="en-US" sz="2200" b="1" dirty="0" smtClean="0"/>
              <a:t>(that’s a truism)</a:t>
            </a:r>
          </a:p>
          <a:p>
            <a:pPr marL="1204722" lvl="3" indent="-347472">
              <a:buNone/>
            </a:pPr>
            <a:r>
              <a:rPr lang="en-US" sz="2200" b="1" u="dash" dirty="0" smtClean="0">
                <a:solidFill>
                  <a:schemeClr val="tx2"/>
                </a:solidFill>
              </a:rPr>
              <a:t>… composers</a:t>
            </a:r>
          </a:p>
        </p:txBody>
      </p:sp>
      <p:sp>
        <p:nvSpPr>
          <p:cNvPr id="4" name="TextBox 3"/>
          <p:cNvSpPr txBox="1"/>
          <p:nvPr/>
        </p:nvSpPr>
        <p:spPr>
          <a:xfrm>
            <a:off x="0" y="6488668"/>
            <a:ext cx="9144000" cy="369332"/>
          </a:xfrm>
          <a:prstGeom prst="rect">
            <a:avLst/>
          </a:prstGeom>
          <a:noFill/>
          <a:ln>
            <a:noFill/>
          </a:ln>
        </p:spPr>
        <p:txBody>
          <a:bodyPr wrap="square" rtlCol="0">
            <a:spAutoFit/>
          </a:bodyPr>
          <a:lstStyle/>
          <a:p>
            <a:r>
              <a:rPr lang="en-US" dirty="0" smtClean="0">
                <a:solidFill>
                  <a:schemeClr val="tx2"/>
                </a:solidFill>
              </a:rPr>
              <a:t>deRosset					Getting Priority Straight 		</a:t>
            </a:r>
            <a:r>
              <a:rPr lang="en-US" dirty="0" smtClean="0">
                <a:solidFill>
                  <a:schemeClr val="tx2"/>
                </a:solidFill>
              </a:rPr>
              <a:t>	</a:t>
            </a:r>
            <a:r>
              <a:rPr lang="en-US" dirty="0" smtClean="0">
                <a:solidFill>
                  <a:schemeClr val="tx2"/>
                </a:solidFill>
              </a:rPr>
              <a:t>9</a:t>
            </a:r>
            <a:r>
              <a:rPr lang="en-US" dirty="0" smtClean="0">
                <a:solidFill>
                  <a:schemeClr val="tx2"/>
                </a:solidFill>
              </a:rPr>
              <a:t> </a:t>
            </a:r>
            <a:r>
              <a:rPr lang="en-US" dirty="0" smtClean="0">
                <a:solidFill>
                  <a:schemeClr val="tx2"/>
                </a:solidFill>
              </a:rPr>
              <a:t>November 2009</a:t>
            </a:r>
            <a:endParaRPr lang="en-US" dirty="0">
              <a:solidFill>
                <a:schemeClr val="tx2"/>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Composition as Identity Implies Symmetry</a:t>
            </a:r>
            <a:endParaRPr lang="en-US" dirty="0"/>
          </a:p>
        </p:txBody>
      </p:sp>
      <p:sp>
        <p:nvSpPr>
          <p:cNvPr id="3" name="Content Placeholder 2"/>
          <p:cNvSpPr>
            <a:spLocks noGrp="1"/>
          </p:cNvSpPr>
          <p:nvPr>
            <p:ph idx="1"/>
          </p:nvPr>
        </p:nvSpPr>
        <p:spPr/>
        <p:txBody>
          <a:bodyPr/>
          <a:lstStyle/>
          <a:p>
            <a:pPr>
              <a:buFont typeface="Wingdings" charset="2"/>
              <a:buChar char="§"/>
            </a:pPr>
            <a:r>
              <a:rPr lang="en-US" dirty="0" smtClean="0"/>
              <a:t>Identity (ALT: any identity-like relation) is symmetric. </a:t>
            </a:r>
          </a:p>
          <a:p>
            <a:pPr>
              <a:buFont typeface="Wingdings" charset="2"/>
              <a:buChar char="§"/>
            </a:pPr>
            <a:r>
              <a:rPr lang="en-US" b="1" dirty="0" smtClean="0"/>
              <a:t>An upshot</a:t>
            </a:r>
            <a:r>
              <a:rPr lang="en-US" dirty="0" smtClean="0"/>
              <a:t>: An ontology is no </a:t>
            </a:r>
            <a:r>
              <a:rPr lang="en-US" dirty="0" err="1" smtClean="0"/>
              <a:t>lusher</a:t>
            </a:r>
            <a:r>
              <a:rPr lang="en-US" dirty="0" smtClean="0"/>
              <a:t> for containing some individuals than it is for containing their …</a:t>
            </a:r>
            <a:r>
              <a:rPr lang="en-US" dirty="0" smtClean="0"/>
              <a:t> </a:t>
            </a:r>
          </a:p>
          <a:p>
            <a:pPr lvl="1">
              <a:buNone/>
            </a:pPr>
            <a:r>
              <a:rPr lang="en-US" dirty="0" smtClean="0">
                <a:solidFill>
                  <a:schemeClr val="tx2"/>
                </a:solidFill>
              </a:rPr>
              <a:t>… </a:t>
            </a:r>
            <a:r>
              <a:rPr lang="en-US" u="dash" dirty="0" err="1" smtClean="0">
                <a:solidFill>
                  <a:schemeClr val="tx2"/>
                </a:solidFill>
              </a:rPr>
              <a:t>composee</a:t>
            </a:r>
            <a:endParaRPr lang="en-US" u="dash" dirty="0" smtClean="0"/>
          </a:p>
          <a:p>
            <a:endParaRPr lang="en-US" dirty="0"/>
          </a:p>
        </p:txBody>
      </p:sp>
      <p:sp>
        <p:nvSpPr>
          <p:cNvPr id="18" name="Rectangle 17"/>
          <p:cNvSpPr/>
          <p:nvPr/>
        </p:nvSpPr>
        <p:spPr>
          <a:xfrm>
            <a:off x="1343042" y="4978345"/>
            <a:ext cx="6846595" cy="1147817"/>
          </a:xfrm>
          <a:prstGeom prst="rect">
            <a:avLst/>
          </a:prstGeom>
          <a:noFill/>
          <a:ln>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r>
              <a:rPr lang="en-US" sz="2200" b="1" dirty="0" smtClean="0">
                <a:solidFill>
                  <a:schemeClr val="tx1"/>
                </a:solidFill>
              </a:rPr>
              <a:t>(INNOCENCE)</a:t>
            </a:r>
            <a:r>
              <a:rPr lang="en-US" sz="2200" b="1" baseline="30000" dirty="0" smtClean="0">
                <a:solidFill>
                  <a:schemeClr val="tx1"/>
                </a:solidFill>
              </a:rPr>
              <a:t>+</a:t>
            </a:r>
            <a:r>
              <a:rPr lang="en-US" sz="2200" dirty="0" smtClean="0">
                <a:solidFill>
                  <a:schemeClr val="tx1"/>
                </a:solidFill>
              </a:rPr>
              <a:t> An</a:t>
            </a:r>
            <a:r>
              <a:rPr lang="en-US" sz="2200" dirty="0" smtClean="0">
                <a:solidFill>
                  <a:schemeClr val="tx1"/>
                </a:solidFill>
              </a:rPr>
              <a:t> </a:t>
            </a:r>
            <a:r>
              <a:rPr lang="en-US" sz="2400" dirty="0" smtClean="0">
                <a:solidFill>
                  <a:schemeClr val="tx1"/>
                </a:solidFill>
              </a:rPr>
              <a:t>ontology </a:t>
            </a:r>
            <a:r>
              <a:rPr lang="en-US" sz="2400" dirty="0" smtClean="0">
                <a:solidFill>
                  <a:schemeClr val="tx1"/>
                </a:solidFill>
              </a:rPr>
              <a:t>is no </a:t>
            </a:r>
            <a:r>
              <a:rPr lang="en-US" sz="2400" dirty="0" err="1" smtClean="0">
                <a:solidFill>
                  <a:schemeClr val="tx1"/>
                </a:solidFill>
              </a:rPr>
              <a:t>lusher</a:t>
            </a:r>
            <a:r>
              <a:rPr lang="en-US" sz="2400" dirty="0" smtClean="0">
                <a:solidFill>
                  <a:schemeClr val="tx1"/>
                </a:solidFill>
              </a:rPr>
              <a:t> for containing some parts than it is for containing their </a:t>
            </a:r>
            <a:r>
              <a:rPr lang="en-US" sz="2400" dirty="0" smtClean="0">
                <a:solidFill>
                  <a:schemeClr val="tx1"/>
                </a:solidFill>
              </a:rPr>
              <a:t>whole.</a:t>
            </a:r>
            <a:endParaRPr lang="en-US" sz="2200" dirty="0">
              <a:solidFill>
                <a:schemeClr val="tx1"/>
              </a:solidFill>
            </a:endParaRPr>
          </a:p>
        </p:txBody>
      </p:sp>
      <p:sp>
        <p:nvSpPr>
          <p:cNvPr id="19" name="TextBox 18"/>
          <p:cNvSpPr txBox="1"/>
          <p:nvPr/>
        </p:nvSpPr>
        <p:spPr>
          <a:xfrm>
            <a:off x="0" y="6488668"/>
            <a:ext cx="9144000" cy="369332"/>
          </a:xfrm>
          <a:prstGeom prst="rect">
            <a:avLst/>
          </a:prstGeom>
          <a:noFill/>
          <a:ln>
            <a:noFill/>
          </a:ln>
        </p:spPr>
        <p:txBody>
          <a:bodyPr wrap="square" rtlCol="0">
            <a:spAutoFit/>
          </a:bodyPr>
          <a:lstStyle/>
          <a:p>
            <a:r>
              <a:rPr lang="en-US" dirty="0" smtClean="0">
                <a:solidFill>
                  <a:schemeClr val="tx2"/>
                </a:solidFill>
              </a:rPr>
              <a:t>deRosset					Getting Priority Straight 		</a:t>
            </a:r>
            <a:r>
              <a:rPr lang="en-US" dirty="0" smtClean="0">
                <a:solidFill>
                  <a:schemeClr val="tx2"/>
                </a:solidFill>
              </a:rPr>
              <a:t>	</a:t>
            </a:r>
            <a:r>
              <a:rPr lang="en-US" dirty="0" smtClean="0">
                <a:solidFill>
                  <a:schemeClr val="tx2"/>
                </a:solidFill>
              </a:rPr>
              <a:t>9</a:t>
            </a:r>
            <a:r>
              <a:rPr lang="en-US" dirty="0" smtClean="0">
                <a:solidFill>
                  <a:schemeClr val="tx2"/>
                </a:solidFill>
              </a:rPr>
              <a:t> </a:t>
            </a:r>
            <a:r>
              <a:rPr lang="en-US" dirty="0" smtClean="0">
                <a:solidFill>
                  <a:schemeClr val="tx2"/>
                </a:solidFill>
              </a:rPr>
              <a:t>November 2009</a:t>
            </a:r>
            <a:endParaRPr lang="en-US" dirty="0">
              <a:solidFill>
                <a:schemeClr val="tx2"/>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8" grpId="0" animBg="1"/>
    </p:bld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Familiar Picture: Individuals</a:t>
            </a:r>
            <a:endParaRPr lang="en-US" dirty="0"/>
          </a:p>
        </p:txBody>
      </p:sp>
      <p:sp>
        <p:nvSpPr>
          <p:cNvPr id="4" name="TextBox 3"/>
          <p:cNvSpPr txBox="1"/>
          <p:nvPr/>
        </p:nvSpPr>
        <p:spPr>
          <a:xfrm>
            <a:off x="0" y="6488668"/>
            <a:ext cx="9144000" cy="369332"/>
          </a:xfrm>
          <a:prstGeom prst="rect">
            <a:avLst/>
          </a:prstGeom>
          <a:noFill/>
          <a:ln>
            <a:noFill/>
          </a:ln>
        </p:spPr>
        <p:txBody>
          <a:bodyPr wrap="square" rtlCol="0">
            <a:spAutoFit/>
          </a:bodyPr>
          <a:lstStyle/>
          <a:p>
            <a:r>
              <a:rPr lang="en-US" dirty="0" smtClean="0">
                <a:solidFill>
                  <a:schemeClr val="tx2"/>
                </a:solidFill>
              </a:rPr>
              <a:t>deRosset					Getting Priority Straight 		</a:t>
            </a:r>
            <a:r>
              <a:rPr lang="en-US" dirty="0" smtClean="0">
                <a:solidFill>
                  <a:schemeClr val="tx2"/>
                </a:solidFill>
              </a:rPr>
              <a:t>	</a:t>
            </a:r>
            <a:r>
              <a:rPr lang="en-US" dirty="0" smtClean="0">
                <a:solidFill>
                  <a:schemeClr val="tx2"/>
                </a:solidFill>
              </a:rPr>
              <a:t>9</a:t>
            </a:r>
            <a:r>
              <a:rPr lang="en-US" dirty="0" smtClean="0">
                <a:solidFill>
                  <a:schemeClr val="tx2"/>
                </a:solidFill>
              </a:rPr>
              <a:t> </a:t>
            </a:r>
            <a:r>
              <a:rPr lang="en-US" dirty="0" smtClean="0">
                <a:solidFill>
                  <a:schemeClr val="tx2"/>
                </a:solidFill>
              </a:rPr>
              <a:t>November 2009</a:t>
            </a:r>
            <a:endParaRPr lang="en-US" dirty="0">
              <a:solidFill>
                <a:schemeClr val="tx2"/>
              </a:solidFill>
            </a:endParaRPr>
          </a:p>
        </p:txBody>
      </p:sp>
      <p:sp>
        <p:nvSpPr>
          <p:cNvPr id="7" name="Trapezoid 6"/>
          <p:cNvSpPr/>
          <p:nvPr/>
        </p:nvSpPr>
        <p:spPr>
          <a:xfrm rot="10800000">
            <a:off x="2685139" y="1941286"/>
            <a:ext cx="3175001" cy="4118428"/>
          </a:xfrm>
          <a:prstGeom prst="trapezoid">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 name="TextBox 8"/>
          <p:cNvSpPr txBox="1"/>
          <p:nvPr/>
        </p:nvSpPr>
        <p:spPr>
          <a:xfrm>
            <a:off x="3265714" y="2848429"/>
            <a:ext cx="1850572" cy="369332"/>
          </a:xfrm>
          <a:prstGeom prst="rect">
            <a:avLst/>
          </a:prstGeom>
          <a:noFill/>
        </p:spPr>
        <p:txBody>
          <a:bodyPr wrap="square" rtlCol="0">
            <a:spAutoFit/>
          </a:bodyPr>
          <a:lstStyle/>
          <a:p>
            <a:pPr algn="ctr"/>
            <a:r>
              <a:rPr lang="en-US" dirty="0" smtClean="0"/>
              <a:t>All Individuals</a:t>
            </a:r>
            <a:endParaRPr lang="en-US" dirty="0"/>
          </a:p>
        </p:txBody>
      </p:sp>
      <p:sp>
        <p:nvSpPr>
          <p:cNvPr id="10" name="Trapezoid 9"/>
          <p:cNvSpPr/>
          <p:nvPr/>
        </p:nvSpPr>
        <p:spPr>
          <a:xfrm rot="10800000">
            <a:off x="3211286" y="4826000"/>
            <a:ext cx="2104572" cy="1251853"/>
          </a:xfrm>
          <a:prstGeom prst="trapezoid">
            <a:avLst>
              <a:gd name="adj" fmla="val 20082"/>
            </a:avLst>
          </a:prstGeom>
          <a:solidFill>
            <a:schemeClr val="accent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TextBox 10"/>
          <p:cNvSpPr txBox="1"/>
          <p:nvPr/>
        </p:nvSpPr>
        <p:spPr>
          <a:xfrm>
            <a:off x="3465287" y="5261429"/>
            <a:ext cx="1614714" cy="646331"/>
          </a:xfrm>
          <a:prstGeom prst="rect">
            <a:avLst/>
          </a:prstGeom>
          <a:noFill/>
        </p:spPr>
        <p:txBody>
          <a:bodyPr wrap="square" rtlCol="0">
            <a:spAutoFit/>
          </a:bodyPr>
          <a:lstStyle/>
          <a:p>
            <a:pPr algn="ctr"/>
            <a:r>
              <a:rPr lang="en-US" dirty="0" smtClean="0"/>
              <a:t>Fundamental individuals</a:t>
            </a:r>
            <a:endParaRPr lang="en-US" dirty="0"/>
          </a:p>
        </p:txBody>
      </p:sp>
      <p:sp>
        <p:nvSpPr>
          <p:cNvPr id="13" name="Down Arrow 12"/>
          <p:cNvSpPr/>
          <p:nvPr/>
        </p:nvSpPr>
        <p:spPr>
          <a:xfrm>
            <a:off x="1143000" y="2213429"/>
            <a:ext cx="1251857" cy="3556000"/>
          </a:xfrm>
          <a:prstGeom prst="downArrow">
            <a:avLst/>
          </a:prstGeom>
          <a:solidFill>
            <a:schemeClr val="accent4"/>
          </a:solidFill>
        </p:spPr>
        <p:style>
          <a:lnRef idx="1">
            <a:schemeClr val="accent1"/>
          </a:lnRef>
          <a:fillRef idx="3">
            <a:schemeClr val="accent1"/>
          </a:fillRef>
          <a:effectRef idx="2">
            <a:schemeClr val="accent1"/>
          </a:effectRef>
          <a:fontRef idx="minor">
            <a:schemeClr val="lt1"/>
          </a:fontRef>
        </p:style>
        <p:txBody>
          <a:bodyPr vert="vert" rtlCol="0" anchor="ctr"/>
          <a:lstStyle/>
          <a:p>
            <a:pPr algn="ctr"/>
            <a:r>
              <a:rPr lang="en-US" dirty="0" smtClean="0"/>
              <a:t>Explanation</a:t>
            </a:r>
            <a:endParaRPr lang="en-US" dirty="0"/>
          </a:p>
        </p:txBody>
      </p:sp>
      <p:sp>
        <p:nvSpPr>
          <p:cNvPr id="12" name="Line Callout 2 11"/>
          <p:cNvSpPr/>
          <p:nvPr/>
        </p:nvSpPr>
        <p:spPr>
          <a:xfrm>
            <a:off x="6838157" y="4287041"/>
            <a:ext cx="1497882" cy="1790813"/>
          </a:xfrm>
          <a:prstGeom prst="borderCallout2">
            <a:avLst>
              <a:gd name="adj1" fmla="val 18750"/>
              <a:gd name="adj2" fmla="val -8333"/>
              <a:gd name="adj3" fmla="val 18750"/>
              <a:gd name="adj4" fmla="val -16667"/>
              <a:gd name="adj5" fmla="val 69773"/>
              <a:gd name="adj6" fmla="val -116232"/>
            </a:avLst>
          </a:prstGeom>
          <a:solidFill>
            <a:schemeClr val="accent3"/>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An elite class: point-particles, vibrating strings,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p:bldP spid="13" grpId="0" animBg="1"/>
      <p:bldP spid="12" grpId="0" animBg="1"/>
    </p:bldLst>
  </p:timing>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Upshot</a:t>
            </a:r>
            <a:endParaRPr lang="en-US" dirty="0"/>
          </a:p>
        </p:txBody>
      </p:sp>
      <p:sp>
        <p:nvSpPr>
          <p:cNvPr id="10" name="TextBox 9"/>
          <p:cNvSpPr txBox="1"/>
          <p:nvPr/>
        </p:nvSpPr>
        <p:spPr>
          <a:xfrm>
            <a:off x="457200" y="1918938"/>
            <a:ext cx="2043759" cy="646331"/>
          </a:xfrm>
          <a:prstGeom prst="rect">
            <a:avLst/>
          </a:prstGeom>
          <a:solidFill>
            <a:schemeClr val="accent3"/>
          </a:solidFill>
          <a:ln>
            <a:solidFill>
              <a:schemeClr val="tx2"/>
            </a:solidFill>
          </a:ln>
        </p:spPr>
        <p:txBody>
          <a:bodyPr wrap="square" rtlCol="0">
            <a:spAutoFit/>
          </a:bodyPr>
          <a:lstStyle/>
          <a:p>
            <a:r>
              <a:rPr lang="en-US" dirty="0" smtClean="0"/>
              <a:t>(INNOCENCE)</a:t>
            </a:r>
            <a:r>
              <a:rPr lang="en-US" baseline="30000" dirty="0" smtClean="0"/>
              <a:t>+</a:t>
            </a:r>
            <a:r>
              <a:rPr lang="en-US" dirty="0" smtClean="0"/>
              <a:t>:</a:t>
            </a:r>
          </a:p>
          <a:p>
            <a:r>
              <a:rPr lang="en-US" dirty="0" smtClean="0"/>
              <a:t>OTBE, A ≈ B  </a:t>
            </a:r>
            <a:endParaRPr lang="en-US" dirty="0"/>
          </a:p>
        </p:txBody>
      </p:sp>
      <p:grpSp>
        <p:nvGrpSpPr>
          <p:cNvPr id="23" name="Group 22"/>
          <p:cNvGrpSpPr/>
          <p:nvPr/>
        </p:nvGrpSpPr>
        <p:grpSpPr>
          <a:xfrm>
            <a:off x="457200" y="2649716"/>
            <a:ext cx="3947866" cy="3732227"/>
            <a:chOff x="4678030" y="2649716"/>
            <a:chExt cx="3947866" cy="3732227"/>
          </a:xfrm>
        </p:grpSpPr>
        <p:sp>
          <p:nvSpPr>
            <p:cNvPr id="4" name="TextBox 3"/>
            <p:cNvSpPr txBox="1"/>
            <p:nvPr/>
          </p:nvSpPr>
          <p:spPr>
            <a:xfrm>
              <a:off x="6022613" y="3354739"/>
              <a:ext cx="1850572" cy="923330"/>
            </a:xfrm>
            <a:prstGeom prst="rect">
              <a:avLst/>
            </a:prstGeom>
            <a:noFill/>
          </p:spPr>
          <p:txBody>
            <a:bodyPr wrap="square" rtlCol="0">
              <a:spAutoFit/>
            </a:bodyPr>
            <a:lstStyle/>
            <a:p>
              <a:pPr algn="ctr"/>
              <a:r>
                <a:rPr lang="en-US" dirty="0" smtClean="0"/>
                <a:t>All Individuals (= Fundamental Individuals)</a:t>
              </a:r>
            </a:p>
          </p:txBody>
        </p:sp>
        <p:sp>
          <p:nvSpPr>
            <p:cNvPr id="5" name="Trapezoid 4"/>
            <p:cNvSpPr/>
            <p:nvPr/>
          </p:nvSpPr>
          <p:spPr>
            <a:xfrm rot="10800000">
              <a:off x="5644306" y="2891699"/>
              <a:ext cx="2554701" cy="2958430"/>
            </a:xfrm>
            <a:prstGeom prst="trapezoid">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 name="Trapezoid 5"/>
            <p:cNvSpPr/>
            <p:nvPr/>
          </p:nvSpPr>
          <p:spPr>
            <a:xfrm rot="10800000">
              <a:off x="6056191" y="4842782"/>
              <a:ext cx="1730927" cy="1007346"/>
            </a:xfrm>
            <a:prstGeom prst="trapezoid">
              <a:avLst>
                <a:gd name="adj" fmla="val 23957"/>
              </a:avLst>
            </a:prstGeom>
            <a:solidFill>
              <a:schemeClr val="accent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TextBox 6"/>
            <p:cNvSpPr txBox="1"/>
            <p:nvPr/>
          </p:nvSpPr>
          <p:spPr>
            <a:xfrm>
              <a:off x="6056190" y="5027534"/>
              <a:ext cx="1563379" cy="369332"/>
            </a:xfrm>
            <a:prstGeom prst="rect">
              <a:avLst/>
            </a:prstGeom>
            <a:noFill/>
          </p:spPr>
          <p:txBody>
            <a:bodyPr wrap="square" rtlCol="0">
              <a:spAutoFit/>
            </a:bodyPr>
            <a:lstStyle/>
            <a:p>
              <a:pPr algn="ctr"/>
              <a:r>
                <a:rPr lang="en-US" dirty="0" smtClean="0"/>
                <a:t>Simples</a:t>
              </a:r>
              <a:endParaRPr lang="en-US" dirty="0"/>
            </a:p>
          </p:txBody>
        </p:sp>
        <p:sp>
          <p:nvSpPr>
            <p:cNvPr id="8" name="Down Arrow 7"/>
            <p:cNvSpPr/>
            <p:nvPr/>
          </p:nvSpPr>
          <p:spPr>
            <a:xfrm>
              <a:off x="4794383" y="2945918"/>
              <a:ext cx="829221" cy="2772740"/>
            </a:xfrm>
            <a:prstGeom prst="downArrow">
              <a:avLst/>
            </a:prstGeom>
            <a:solidFill>
              <a:schemeClr val="accent4"/>
            </a:solidFill>
          </p:spPr>
          <p:style>
            <a:lnRef idx="1">
              <a:schemeClr val="accent1"/>
            </a:lnRef>
            <a:fillRef idx="3">
              <a:schemeClr val="accent1"/>
            </a:fillRef>
            <a:effectRef idx="2">
              <a:schemeClr val="accent1"/>
            </a:effectRef>
            <a:fontRef idx="minor">
              <a:schemeClr val="lt1"/>
            </a:fontRef>
          </p:style>
          <p:txBody>
            <a:bodyPr vert="vert" rtlCol="0" anchor="ctr"/>
            <a:lstStyle/>
            <a:p>
              <a:pPr algn="ctr"/>
              <a:r>
                <a:rPr lang="en-US" dirty="0" smtClean="0"/>
                <a:t>Composition</a:t>
              </a:r>
              <a:endParaRPr lang="en-US" dirty="0"/>
            </a:p>
          </p:txBody>
        </p:sp>
        <p:sp>
          <p:nvSpPr>
            <p:cNvPr id="9" name="TextBox 8"/>
            <p:cNvSpPr txBox="1"/>
            <p:nvPr/>
          </p:nvSpPr>
          <p:spPr>
            <a:xfrm>
              <a:off x="6056190" y="3354739"/>
              <a:ext cx="1748908" cy="646331"/>
            </a:xfrm>
            <a:prstGeom prst="rect">
              <a:avLst/>
            </a:prstGeom>
            <a:noFill/>
          </p:spPr>
          <p:txBody>
            <a:bodyPr wrap="square" rtlCol="0">
              <a:spAutoFit/>
            </a:bodyPr>
            <a:lstStyle/>
            <a:p>
              <a:pPr algn="ctr"/>
              <a:r>
                <a:rPr lang="en-US" dirty="0" smtClean="0"/>
                <a:t>Complex Wholes</a:t>
              </a:r>
              <a:endParaRPr lang="en-US" dirty="0"/>
            </a:p>
          </p:txBody>
        </p:sp>
        <p:sp>
          <p:nvSpPr>
            <p:cNvPr id="16" name="TextBox 15"/>
            <p:cNvSpPr txBox="1"/>
            <p:nvPr/>
          </p:nvSpPr>
          <p:spPr>
            <a:xfrm>
              <a:off x="6381437" y="5918481"/>
              <a:ext cx="1200036" cy="369332"/>
            </a:xfrm>
            <a:prstGeom prst="rect">
              <a:avLst/>
            </a:prstGeom>
            <a:noFill/>
          </p:spPr>
          <p:txBody>
            <a:bodyPr wrap="square" rtlCol="0">
              <a:spAutoFit/>
            </a:bodyPr>
            <a:lstStyle/>
            <a:p>
              <a:r>
                <a:rPr lang="en-US" dirty="0" smtClean="0"/>
                <a:t>Theory</a:t>
              </a:r>
              <a:r>
                <a:rPr lang="en-US" dirty="0" smtClean="0"/>
                <a:t> A</a:t>
              </a:r>
              <a:endParaRPr lang="en-US" dirty="0"/>
            </a:p>
          </p:txBody>
        </p:sp>
        <p:sp>
          <p:nvSpPr>
            <p:cNvPr id="17" name="Rectangle 16"/>
            <p:cNvSpPr/>
            <p:nvPr/>
          </p:nvSpPr>
          <p:spPr>
            <a:xfrm>
              <a:off x="4678030" y="2649716"/>
              <a:ext cx="3947866" cy="3732227"/>
            </a:xfrm>
            <a:prstGeom prst="rect">
              <a:avLst/>
            </a:prstGeom>
            <a:noFill/>
            <a:ln>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24" name="Group 23"/>
          <p:cNvGrpSpPr/>
          <p:nvPr/>
        </p:nvGrpSpPr>
        <p:grpSpPr>
          <a:xfrm>
            <a:off x="4523857" y="2649716"/>
            <a:ext cx="3947866" cy="3732227"/>
            <a:chOff x="143407" y="2649716"/>
            <a:chExt cx="3947866" cy="3732227"/>
          </a:xfrm>
        </p:grpSpPr>
        <p:sp>
          <p:nvSpPr>
            <p:cNvPr id="26" name="TextBox 25"/>
            <p:cNvSpPr txBox="1"/>
            <p:nvPr/>
          </p:nvSpPr>
          <p:spPr>
            <a:xfrm>
              <a:off x="1487990" y="3354739"/>
              <a:ext cx="1850572" cy="923330"/>
            </a:xfrm>
            <a:prstGeom prst="rect">
              <a:avLst/>
            </a:prstGeom>
            <a:noFill/>
          </p:spPr>
          <p:txBody>
            <a:bodyPr wrap="square" rtlCol="0">
              <a:spAutoFit/>
            </a:bodyPr>
            <a:lstStyle/>
            <a:p>
              <a:pPr algn="ctr"/>
              <a:r>
                <a:rPr lang="en-US" dirty="0" smtClean="0"/>
                <a:t>All Individuals (= Fundamental Individuals)</a:t>
              </a:r>
            </a:p>
          </p:txBody>
        </p:sp>
        <p:sp>
          <p:nvSpPr>
            <p:cNvPr id="27" name="Trapezoid 26"/>
            <p:cNvSpPr/>
            <p:nvPr/>
          </p:nvSpPr>
          <p:spPr>
            <a:xfrm rot="10800000">
              <a:off x="1109683" y="2891699"/>
              <a:ext cx="2554701" cy="2958430"/>
            </a:xfrm>
            <a:prstGeom prst="trapezoid">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8" name="Trapezoid 27"/>
            <p:cNvSpPr/>
            <p:nvPr/>
          </p:nvSpPr>
          <p:spPr>
            <a:xfrm rot="10800000">
              <a:off x="1521568" y="4842782"/>
              <a:ext cx="1730927" cy="1007346"/>
            </a:xfrm>
            <a:prstGeom prst="trapezoid">
              <a:avLst>
                <a:gd name="adj" fmla="val 23957"/>
              </a:avLst>
            </a:prstGeom>
            <a:solidFill>
              <a:schemeClr val="accent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TextBox 28"/>
            <p:cNvSpPr txBox="1"/>
            <p:nvPr/>
          </p:nvSpPr>
          <p:spPr>
            <a:xfrm>
              <a:off x="2361708" y="5027534"/>
              <a:ext cx="1563379" cy="369332"/>
            </a:xfrm>
            <a:prstGeom prst="rect">
              <a:avLst/>
            </a:prstGeom>
            <a:noFill/>
          </p:spPr>
          <p:txBody>
            <a:bodyPr wrap="square" rtlCol="0">
              <a:spAutoFit/>
            </a:bodyPr>
            <a:lstStyle/>
            <a:p>
              <a:pPr algn="ctr"/>
              <a:r>
                <a:rPr lang="en-US" dirty="0" smtClean="0"/>
                <a:t>Simples</a:t>
              </a:r>
              <a:endParaRPr lang="en-US" dirty="0"/>
            </a:p>
          </p:txBody>
        </p:sp>
        <p:sp>
          <p:nvSpPr>
            <p:cNvPr id="30" name="Down Arrow 29"/>
            <p:cNvSpPr/>
            <p:nvPr/>
          </p:nvSpPr>
          <p:spPr>
            <a:xfrm>
              <a:off x="259760" y="2945918"/>
              <a:ext cx="829221" cy="2772740"/>
            </a:xfrm>
            <a:prstGeom prst="downArrow">
              <a:avLst/>
            </a:prstGeom>
            <a:solidFill>
              <a:schemeClr val="accent4"/>
            </a:solidFill>
          </p:spPr>
          <p:style>
            <a:lnRef idx="1">
              <a:schemeClr val="accent1"/>
            </a:lnRef>
            <a:fillRef idx="3">
              <a:schemeClr val="accent1"/>
            </a:fillRef>
            <a:effectRef idx="2">
              <a:schemeClr val="accent1"/>
            </a:effectRef>
            <a:fontRef idx="minor">
              <a:schemeClr val="lt1"/>
            </a:fontRef>
          </p:style>
          <p:txBody>
            <a:bodyPr vert="vert" rtlCol="0" anchor="ctr"/>
            <a:lstStyle/>
            <a:p>
              <a:pPr algn="ctr"/>
              <a:r>
                <a:rPr lang="en-US" dirty="0" smtClean="0"/>
                <a:t>Composition</a:t>
              </a:r>
              <a:endParaRPr lang="en-US" dirty="0"/>
            </a:p>
          </p:txBody>
        </p:sp>
        <p:sp>
          <p:nvSpPr>
            <p:cNvPr id="31" name="TextBox 30"/>
            <p:cNvSpPr txBox="1"/>
            <p:nvPr/>
          </p:nvSpPr>
          <p:spPr>
            <a:xfrm>
              <a:off x="1521567" y="3354739"/>
              <a:ext cx="1748908" cy="646331"/>
            </a:xfrm>
            <a:prstGeom prst="rect">
              <a:avLst/>
            </a:prstGeom>
            <a:noFill/>
          </p:spPr>
          <p:txBody>
            <a:bodyPr wrap="square" rtlCol="0">
              <a:spAutoFit/>
            </a:bodyPr>
            <a:lstStyle/>
            <a:p>
              <a:pPr algn="ctr"/>
              <a:r>
                <a:rPr lang="en-US" dirty="0" smtClean="0"/>
                <a:t>Complex Wholes</a:t>
              </a:r>
              <a:endParaRPr lang="en-US" dirty="0"/>
            </a:p>
          </p:txBody>
        </p:sp>
        <p:sp>
          <p:nvSpPr>
            <p:cNvPr id="32" name="TextBox 31"/>
            <p:cNvSpPr txBox="1"/>
            <p:nvPr/>
          </p:nvSpPr>
          <p:spPr>
            <a:xfrm>
              <a:off x="1846814" y="5918481"/>
              <a:ext cx="1200036" cy="369332"/>
            </a:xfrm>
            <a:prstGeom prst="rect">
              <a:avLst/>
            </a:prstGeom>
            <a:noFill/>
          </p:spPr>
          <p:txBody>
            <a:bodyPr wrap="square" rtlCol="0">
              <a:spAutoFit/>
            </a:bodyPr>
            <a:lstStyle/>
            <a:p>
              <a:r>
                <a:rPr lang="en-US" dirty="0" smtClean="0"/>
                <a:t>Theory</a:t>
              </a:r>
              <a:r>
                <a:rPr lang="en-US" dirty="0" smtClean="0"/>
                <a:t> B</a:t>
              </a:r>
              <a:endParaRPr lang="en-US" dirty="0"/>
            </a:p>
          </p:txBody>
        </p:sp>
        <p:sp>
          <p:nvSpPr>
            <p:cNvPr id="33" name="Rectangle 32"/>
            <p:cNvSpPr/>
            <p:nvPr/>
          </p:nvSpPr>
          <p:spPr>
            <a:xfrm>
              <a:off x="143407" y="2649716"/>
              <a:ext cx="3947866" cy="3732227"/>
            </a:xfrm>
            <a:prstGeom prst="rect">
              <a:avLst/>
            </a:prstGeom>
            <a:noFill/>
            <a:ln>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Manual Input 35"/>
            <p:cNvSpPr/>
            <p:nvPr/>
          </p:nvSpPr>
          <p:spPr>
            <a:xfrm rot="16200000">
              <a:off x="1527162" y="4837186"/>
              <a:ext cx="1007347" cy="1018537"/>
            </a:xfrm>
            <a:prstGeom prst="flowChartManualInput">
              <a:avLst/>
            </a:prstGeom>
            <a:solidFill>
              <a:schemeClr val="tx1"/>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37" name="Oval Callout 36"/>
          <p:cNvSpPr/>
          <p:nvPr/>
        </p:nvSpPr>
        <p:spPr>
          <a:xfrm>
            <a:off x="3017978" y="1125102"/>
            <a:ext cx="3004635" cy="1587672"/>
          </a:xfrm>
          <a:prstGeom prst="wedgeEllipseCallout">
            <a:avLst>
              <a:gd name="adj1" fmla="val -70120"/>
              <a:gd name="adj2" fmla="val 24800"/>
            </a:avLst>
          </a:prstGeom>
          <a:solidFill>
            <a:schemeClr val="bg2"/>
          </a:solidFill>
          <a:ln>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tx1"/>
                </a:solidFill>
              </a:rPr>
              <a:t>“Do not multiply </a:t>
            </a:r>
            <a:r>
              <a:rPr lang="en-US" b="1" dirty="0" smtClean="0">
                <a:solidFill>
                  <a:schemeClr val="tx1"/>
                </a:solidFill>
              </a:rPr>
              <a:t>complex wholes</a:t>
            </a:r>
            <a:r>
              <a:rPr lang="en-US" dirty="0" smtClean="0">
                <a:solidFill>
                  <a:schemeClr val="tx1"/>
                </a:solidFill>
              </a:rPr>
              <a:t> beyond necessity!”</a:t>
            </a:r>
            <a:endParaRPr lang="en-US" dirty="0">
              <a:solidFill>
                <a:schemeClr val="tx1"/>
              </a:solidFill>
            </a:endParaRPr>
          </a:p>
        </p:txBody>
      </p:sp>
      <p:sp>
        <p:nvSpPr>
          <p:cNvPr id="38" name="TextBox 37"/>
          <p:cNvSpPr txBox="1"/>
          <p:nvPr/>
        </p:nvSpPr>
        <p:spPr>
          <a:xfrm>
            <a:off x="0" y="6488668"/>
            <a:ext cx="9144000" cy="369332"/>
          </a:xfrm>
          <a:prstGeom prst="rect">
            <a:avLst/>
          </a:prstGeom>
          <a:noFill/>
          <a:ln>
            <a:noFill/>
          </a:ln>
        </p:spPr>
        <p:txBody>
          <a:bodyPr wrap="square" rtlCol="0">
            <a:spAutoFit/>
          </a:bodyPr>
          <a:lstStyle/>
          <a:p>
            <a:r>
              <a:rPr lang="en-US" dirty="0" smtClean="0">
                <a:solidFill>
                  <a:schemeClr val="tx2"/>
                </a:solidFill>
              </a:rPr>
              <a:t>deRosset					Getting Priority Straight 		</a:t>
            </a:r>
            <a:r>
              <a:rPr lang="en-US" dirty="0" smtClean="0">
                <a:solidFill>
                  <a:schemeClr val="tx2"/>
                </a:solidFill>
              </a:rPr>
              <a:t>	</a:t>
            </a:r>
            <a:r>
              <a:rPr lang="en-US" dirty="0" smtClean="0">
                <a:solidFill>
                  <a:schemeClr val="tx2"/>
                </a:solidFill>
              </a:rPr>
              <a:t>9</a:t>
            </a:r>
            <a:r>
              <a:rPr lang="en-US" dirty="0" smtClean="0">
                <a:solidFill>
                  <a:schemeClr val="tx2"/>
                </a:solidFill>
              </a:rPr>
              <a:t> </a:t>
            </a:r>
            <a:r>
              <a:rPr lang="en-US" dirty="0" smtClean="0">
                <a:solidFill>
                  <a:schemeClr val="tx2"/>
                </a:solidFill>
              </a:rPr>
              <a:t>November 2009</a:t>
            </a:r>
            <a:endParaRPr lang="en-US" dirty="0">
              <a:solidFill>
                <a:schemeClr val="tx2"/>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37" grpId="0" animBg="1"/>
    </p:bldLst>
  </p:timing>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 Challenge for </a:t>
            </a:r>
            <a:r>
              <a:rPr lang="en-US" dirty="0" err="1" smtClean="0"/>
              <a:t>Sider’s</a:t>
            </a:r>
            <a:r>
              <a:rPr lang="en-US" dirty="0" smtClean="0"/>
              <a:t> Suggestion</a:t>
            </a:r>
            <a:endParaRPr lang="en-US" dirty="0"/>
          </a:p>
        </p:txBody>
      </p:sp>
      <p:sp>
        <p:nvSpPr>
          <p:cNvPr id="3" name="Content Placeholder 2"/>
          <p:cNvSpPr>
            <a:spLocks noGrp="1"/>
          </p:cNvSpPr>
          <p:nvPr>
            <p:ph idx="1"/>
          </p:nvPr>
        </p:nvSpPr>
        <p:spPr/>
        <p:txBody>
          <a:bodyPr/>
          <a:lstStyle/>
          <a:p>
            <a:pPr>
              <a:buFont typeface="Wingdings" charset="2"/>
              <a:buChar char="§"/>
            </a:pPr>
            <a:r>
              <a:rPr lang="en-US" dirty="0" smtClean="0"/>
              <a:t>(INNOCENCE)</a:t>
            </a:r>
            <a:r>
              <a:rPr lang="en-US" baseline="30000" dirty="0" smtClean="0"/>
              <a:t>+</a:t>
            </a:r>
            <a:r>
              <a:rPr lang="en-US" dirty="0" smtClean="0"/>
              <a:t> is highly implausible.</a:t>
            </a:r>
          </a:p>
          <a:p>
            <a:pPr>
              <a:buFont typeface="Wingdings" charset="2"/>
              <a:buChar char="§"/>
            </a:pPr>
            <a:r>
              <a:rPr lang="en-US" b="1" dirty="0" smtClean="0"/>
              <a:t>For example</a:t>
            </a:r>
            <a:r>
              <a:rPr lang="en-US" dirty="0" smtClean="0"/>
              <a:t>: Avogadro’s hypothesis: O</a:t>
            </a:r>
            <a:r>
              <a:rPr lang="en-US" baseline="-25000" dirty="0" smtClean="0"/>
              <a:t>2</a:t>
            </a:r>
            <a:r>
              <a:rPr lang="en-US" dirty="0" smtClean="0"/>
              <a:t> vs. </a:t>
            </a:r>
            <a:r>
              <a:rPr lang="en-US" dirty="0" smtClean="0"/>
              <a:t>O</a:t>
            </a:r>
            <a:r>
              <a:rPr lang="en-US" baseline="-25000" dirty="0" smtClean="0"/>
              <a:t>34</a:t>
            </a:r>
            <a:r>
              <a:rPr lang="en-US" baseline="-25000" dirty="0" smtClean="0"/>
              <a:t>,000</a:t>
            </a:r>
            <a:r>
              <a:rPr lang="en-US" dirty="0" smtClean="0"/>
              <a:t> (Nolan, 1997)</a:t>
            </a:r>
          </a:p>
          <a:p>
            <a:pPr>
              <a:buFont typeface="Wingdings" charset="2"/>
              <a:buChar char="§"/>
            </a:pPr>
            <a:r>
              <a:rPr lang="en-US" b="1" dirty="0" smtClean="0"/>
              <a:t>Challenge</a:t>
            </a:r>
            <a:r>
              <a:rPr lang="en-US" dirty="0" smtClean="0"/>
              <a:t>: motivate (INNOCENCE) without also motivating (INNOCENCE)</a:t>
            </a:r>
            <a:r>
              <a:rPr lang="en-US" baseline="30000" dirty="0" smtClean="0"/>
              <a:t>+</a:t>
            </a:r>
            <a:r>
              <a:rPr lang="en-US" dirty="0" smtClean="0"/>
              <a:t>.</a:t>
            </a:r>
          </a:p>
        </p:txBody>
      </p:sp>
      <p:sp>
        <p:nvSpPr>
          <p:cNvPr id="4" name="TextBox 3"/>
          <p:cNvSpPr txBox="1"/>
          <p:nvPr/>
        </p:nvSpPr>
        <p:spPr>
          <a:xfrm>
            <a:off x="0" y="6488668"/>
            <a:ext cx="9144000" cy="369332"/>
          </a:xfrm>
          <a:prstGeom prst="rect">
            <a:avLst/>
          </a:prstGeom>
          <a:noFill/>
          <a:ln>
            <a:noFill/>
          </a:ln>
        </p:spPr>
        <p:txBody>
          <a:bodyPr wrap="square" rtlCol="0">
            <a:spAutoFit/>
          </a:bodyPr>
          <a:lstStyle/>
          <a:p>
            <a:r>
              <a:rPr lang="en-US" dirty="0" smtClean="0">
                <a:solidFill>
                  <a:schemeClr val="tx2"/>
                </a:solidFill>
              </a:rPr>
              <a:t>deRosset					Getting Priority Straight 		</a:t>
            </a:r>
            <a:r>
              <a:rPr lang="en-US" dirty="0" smtClean="0">
                <a:solidFill>
                  <a:schemeClr val="tx2"/>
                </a:solidFill>
              </a:rPr>
              <a:t>	</a:t>
            </a:r>
            <a:r>
              <a:rPr lang="en-US" dirty="0" smtClean="0">
                <a:solidFill>
                  <a:schemeClr val="tx2"/>
                </a:solidFill>
              </a:rPr>
              <a:t>9</a:t>
            </a:r>
            <a:r>
              <a:rPr lang="en-US" dirty="0" smtClean="0">
                <a:solidFill>
                  <a:schemeClr val="tx2"/>
                </a:solidFill>
              </a:rPr>
              <a:t> </a:t>
            </a:r>
            <a:r>
              <a:rPr lang="en-US" dirty="0" smtClean="0">
                <a:solidFill>
                  <a:schemeClr val="tx2"/>
                </a:solidFill>
              </a:rPr>
              <a:t>November 2009</a:t>
            </a:r>
            <a:endParaRPr lang="en-US" dirty="0">
              <a:solidFill>
                <a:schemeClr val="tx2"/>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What’s the Big Idea?</a:t>
            </a:r>
            <a:endParaRPr lang="en-US" dirty="0"/>
          </a:p>
        </p:txBody>
      </p:sp>
      <p:sp>
        <p:nvSpPr>
          <p:cNvPr id="4" name="Trapezoid 3"/>
          <p:cNvSpPr/>
          <p:nvPr/>
        </p:nvSpPr>
        <p:spPr>
          <a:xfrm rot="10800000">
            <a:off x="5591142" y="3182634"/>
            <a:ext cx="2554700" cy="2905253"/>
          </a:xfrm>
          <a:prstGeom prst="trapezoid">
            <a:avLst/>
          </a:prstGeom>
          <a:solidFill>
            <a:schemeClr val="accent4"/>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 name="TextBox 4"/>
          <p:cNvSpPr txBox="1"/>
          <p:nvPr/>
        </p:nvSpPr>
        <p:spPr>
          <a:xfrm>
            <a:off x="5919245" y="3646717"/>
            <a:ext cx="1850572" cy="923330"/>
          </a:xfrm>
          <a:prstGeom prst="rect">
            <a:avLst/>
          </a:prstGeom>
          <a:noFill/>
        </p:spPr>
        <p:txBody>
          <a:bodyPr wrap="square" rtlCol="0">
            <a:spAutoFit/>
          </a:bodyPr>
          <a:lstStyle/>
          <a:p>
            <a:pPr algn="ctr"/>
            <a:r>
              <a:rPr lang="en-US" dirty="0" smtClean="0"/>
              <a:t>All Individuals (= Fundamental Individuals)</a:t>
            </a:r>
          </a:p>
        </p:txBody>
      </p:sp>
      <p:sp>
        <p:nvSpPr>
          <p:cNvPr id="8" name="TextBox 7"/>
          <p:cNvSpPr txBox="1"/>
          <p:nvPr/>
        </p:nvSpPr>
        <p:spPr>
          <a:xfrm>
            <a:off x="5094801" y="1417638"/>
            <a:ext cx="3791251" cy="1569660"/>
          </a:xfrm>
          <a:prstGeom prst="rect">
            <a:avLst/>
          </a:prstGeom>
          <a:solidFill>
            <a:schemeClr val="accent3"/>
          </a:solidFill>
          <a:ln>
            <a:solidFill>
              <a:schemeClr val="tx2"/>
            </a:solidFill>
          </a:ln>
        </p:spPr>
        <p:txBody>
          <a:bodyPr wrap="square" rtlCol="0">
            <a:spAutoFit/>
          </a:bodyPr>
          <a:lstStyle/>
          <a:p>
            <a:r>
              <a:rPr lang="en-US" sz="2400" dirty="0" smtClean="0"/>
              <a:t>…reject it for </a:t>
            </a:r>
            <a:r>
              <a:rPr lang="en-US" sz="2400" u="dash" dirty="0" smtClean="0">
                <a:solidFill>
                  <a:schemeClr val="accent1"/>
                </a:solidFill>
              </a:rPr>
              <a:t>individuals</a:t>
            </a:r>
            <a:r>
              <a:rPr lang="en-US" sz="2400" dirty="0" smtClean="0"/>
              <a:t>:  (Barring reduction) all individuals are </a:t>
            </a:r>
            <a:r>
              <a:rPr lang="en-US" sz="2400" dirty="0" err="1" smtClean="0"/>
              <a:t>funda</a:t>
            </a:r>
            <a:r>
              <a:rPr lang="en-US" sz="2400" dirty="0" smtClean="0"/>
              <a:t>-mental.</a:t>
            </a:r>
            <a:endParaRPr lang="en-US" sz="2400" dirty="0"/>
          </a:p>
        </p:txBody>
      </p:sp>
      <p:sp>
        <p:nvSpPr>
          <p:cNvPr id="9" name="TextBox 8"/>
          <p:cNvSpPr txBox="1"/>
          <p:nvPr/>
        </p:nvSpPr>
        <p:spPr>
          <a:xfrm>
            <a:off x="886191" y="1417638"/>
            <a:ext cx="3348131" cy="830997"/>
          </a:xfrm>
          <a:prstGeom prst="rect">
            <a:avLst/>
          </a:prstGeom>
          <a:solidFill>
            <a:schemeClr val="accent3"/>
          </a:solidFill>
          <a:ln>
            <a:solidFill>
              <a:schemeClr val="tx2"/>
            </a:solidFill>
          </a:ln>
        </p:spPr>
        <p:txBody>
          <a:bodyPr wrap="square" rtlCol="0">
            <a:spAutoFit/>
          </a:bodyPr>
          <a:lstStyle/>
          <a:p>
            <a:r>
              <a:rPr lang="en-US" sz="2400" dirty="0" smtClean="0"/>
              <a:t>We keep the familiar picture for </a:t>
            </a:r>
            <a:r>
              <a:rPr lang="en-US" sz="2400" u="dash" dirty="0" smtClean="0">
                <a:solidFill>
                  <a:schemeClr val="accent1"/>
                </a:solidFill>
              </a:rPr>
              <a:t>facts</a:t>
            </a:r>
            <a:r>
              <a:rPr lang="en-US" sz="2400" dirty="0" smtClean="0"/>
              <a:t>, but …</a:t>
            </a:r>
            <a:endParaRPr lang="en-US" sz="2400" dirty="0"/>
          </a:p>
        </p:txBody>
      </p:sp>
      <p:sp>
        <p:nvSpPr>
          <p:cNvPr id="10" name="TextBox 9"/>
          <p:cNvSpPr txBox="1"/>
          <p:nvPr/>
        </p:nvSpPr>
        <p:spPr>
          <a:xfrm>
            <a:off x="0" y="6488668"/>
            <a:ext cx="9144000" cy="369332"/>
          </a:xfrm>
          <a:prstGeom prst="rect">
            <a:avLst/>
          </a:prstGeom>
          <a:noFill/>
          <a:ln>
            <a:noFill/>
          </a:ln>
        </p:spPr>
        <p:txBody>
          <a:bodyPr wrap="square" rtlCol="0">
            <a:spAutoFit/>
          </a:bodyPr>
          <a:lstStyle/>
          <a:p>
            <a:r>
              <a:rPr lang="en-US" dirty="0" smtClean="0">
                <a:solidFill>
                  <a:schemeClr val="tx2"/>
                </a:solidFill>
              </a:rPr>
              <a:t>deRosset					Getting Priority Straight 		</a:t>
            </a:r>
            <a:r>
              <a:rPr lang="en-US" dirty="0" smtClean="0">
                <a:solidFill>
                  <a:schemeClr val="tx2"/>
                </a:solidFill>
              </a:rPr>
              <a:t>	</a:t>
            </a:r>
            <a:r>
              <a:rPr lang="en-US" dirty="0" smtClean="0">
                <a:solidFill>
                  <a:schemeClr val="tx2"/>
                </a:solidFill>
              </a:rPr>
              <a:t>9</a:t>
            </a:r>
            <a:r>
              <a:rPr lang="en-US" dirty="0" smtClean="0">
                <a:solidFill>
                  <a:schemeClr val="tx2"/>
                </a:solidFill>
              </a:rPr>
              <a:t> </a:t>
            </a:r>
            <a:r>
              <a:rPr lang="en-US" dirty="0" smtClean="0">
                <a:solidFill>
                  <a:schemeClr val="tx2"/>
                </a:solidFill>
              </a:rPr>
              <a:t>November 2009</a:t>
            </a:r>
            <a:endParaRPr lang="en-US" dirty="0">
              <a:solidFill>
                <a:schemeClr val="tx2"/>
              </a:solidFill>
            </a:endParaRPr>
          </a:p>
        </p:txBody>
      </p:sp>
      <p:sp>
        <p:nvSpPr>
          <p:cNvPr id="14" name="Trapezoid 13"/>
          <p:cNvSpPr/>
          <p:nvPr/>
        </p:nvSpPr>
        <p:spPr>
          <a:xfrm rot="10800000">
            <a:off x="1286421" y="3129458"/>
            <a:ext cx="2554701" cy="2958430"/>
          </a:xfrm>
          <a:prstGeom prst="trapezoid">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5" name="TextBox 14"/>
          <p:cNvSpPr txBox="1"/>
          <p:nvPr/>
        </p:nvSpPr>
        <p:spPr>
          <a:xfrm>
            <a:off x="1766393" y="3646716"/>
            <a:ext cx="1662841" cy="369332"/>
          </a:xfrm>
          <a:prstGeom prst="rect">
            <a:avLst/>
          </a:prstGeom>
          <a:noFill/>
        </p:spPr>
        <p:txBody>
          <a:bodyPr wrap="square" rtlCol="0">
            <a:spAutoFit/>
          </a:bodyPr>
          <a:lstStyle/>
          <a:p>
            <a:r>
              <a:rPr lang="en-US" dirty="0" smtClean="0"/>
              <a:t>All of the facts</a:t>
            </a:r>
            <a:endParaRPr lang="en-US" dirty="0"/>
          </a:p>
        </p:txBody>
      </p:sp>
      <p:sp>
        <p:nvSpPr>
          <p:cNvPr id="16" name="Trapezoid 15"/>
          <p:cNvSpPr/>
          <p:nvPr/>
        </p:nvSpPr>
        <p:spPr>
          <a:xfrm rot="10800000">
            <a:off x="1698306" y="5080541"/>
            <a:ext cx="1730927" cy="1007346"/>
          </a:xfrm>
          <a:prstGeom prst="trapezoid">
            <a:avLst>
              <a:gd name="adj" fmla="val 23957"/>
            </a:avLst>
          </a:prstGeom>
          <a:solidFill>
            <a:schemeClr val="accent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TextBox 16"/>
          <p:cNvSpPr txBox="1"/>
          <p:nvPr/>
        </p:nvSpPr>
        <p:spPr>
          <a:xfrm>
            <a:off x="1766393" y="5080627"/>
            <a:ext cx="1563379" cy="646331"/>
          </a:xfrm>
          <a:prstGeom prst="rect">
            <a:avLst/>
          </a:prstGeom>
          <a:noFill/>
        </p:spPr>
        <p:txBody>
          <a:bodyPr wrap="square" rtlCol="0">
            <a:spAutoFit/>
          </a:bodyPr>
          <a:lstStyle/>
          <a:p>
            <a:pPr algn="ctr"/>
            <a:r>
              <a:rPr lang="en-US" dirty="0" smtClean="0"/>
              <a:t>Fundamental facts</a:t>
            </a:r>
            <a:endParaRPr lang="en-US" dirty="0"/>
          </a:p>
        </p:txBody>
      </p:sp>
      <p:sp>
        <p:nvSpPr>
          <p:cNvPr id="18" name="Down Arrow 17"/>
          <p:cNvSpPr/>
          <p:nvPr/>
        </p:nvSpPr>
        <p:spPr>
          <a:xfrm>
            <a:off x="457200" y="3183677"/>
            <a:ext cx="829221" cy="2772740"/>
          </a:xfrm>
          <a:prstGeom prst="downArrow">
            <a:avLst/>
          </a:prstGeom>
          <a:solidFill>
            <a:schemeClr val="accent4"/>
          </a:solidFill>
        </p:spPr>
        <p:style>
          <a:lnRef idx="1">
            <a:schemeClr val="accent1"/>
          </a:lnRef>
          <a:fillRef idx="3">
            <a:schemeClr val="accent1"/>
          </a:fillRef>
          <a:effectRef idx="2">
            <a:schemeClr val="accent1"/>
          </a:effectRef>
          <a:fontRef idx="minor">
            <a:schemeClr val="lt1"/>
          </a:fontRef>
        </p:style>
        <p:txBody>
          <a:bodyPr vert="vert" rtlCol="0" anchor="ctr"/>
          <a:lstStyle/>
          <a:p>
            <a:pPr algn="ctr"/>
            <a:r>
              <a:rPr lang="en-US" dirty="0" smtClean="0"/>
              <a:t>Explanation</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4"/>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8"/>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8" grpId="0" animBg="1"/>
      <p:bldP spid="9" grpId="0" animBg="1"/>
      <p:bldP spid="14" grpId="0" animBg="1"/>
      <p:bldP spid="15" grpId="0"/>
      <p:bldP spid="16" grpId="0" animBg="1"/>
      <p:bldP spid="17" grpId="0"/>
      <p:bldP spid="18" grpId="0" animBg="1"/>
    </p:bld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Plan</a:t>
            </a:r>
            <a:endParaRPr lang="en-US" dirty="0"/>
          </a:p>
        </p:txBody>
      </p:sp>
      <p:sp>
        <p:nvSpPr>
          <p:cNvPr id="3" name="Content Placeholder 2"/>
          <p:cNvSpPr>
            <a:spLocks noGrp="1"/>
          </p:cNvSpPr>
          <p:nvPr>
            <p:ph idx="1"/>
          </p:nvPr>
        </p:nvSpPr>
        <p:spPr/>
        <p:txBody>
          <a:bodyPr/>
          <a:lstStyle/>
          <a:p>
            <a:pPr marL="571500" indent="-571500">
              <a:buFont typeface="+mj-lt"/>
              <a:buAutoNum type="romanUcPeriod"/>
            </a:pPr>
            <a:r>
              <a:rPr lang="en-US" b="1" dirty="0" smtClean="0"/>
              <a:t>  The proximate target: priority theory</a:t>
            </a:r>
          </a:p>
          <a:p>
            <a:pPr marL="571500" indent="-571500">
              <a:buFont typeface="+mj-lt"/>
              <a:buAutoNum type="romanUcPeriod"/>
            </a:pPr>
            <a:r>
              <a:rPr lang="en-US" b="1" dirty="0" smtClean="0">
                <a:solidFill>
                  <a:schemeClr val="tx2">
                    <a:lumMod val="60000"/>
                    <a:lumOff val="40000"/>
                  </a:schemeClr>
                </a:solidFill>
              </a:rPr>
              <a:t>  The determination constraint</a:t>
            </a:r>
          </a:p>
          <a:p>
            <a:pPr marL="571500" indent="-571500">
              <a:buFont typeface="+mj-lt"/>
              <a:buAutoNum type="romanUcPeriod"/>
            </a:pPr>
            <a:r>
              <a:rPr lang="en-US" b="1" dirty="0" smtClean="0">
                <a:solidFill>
                  <a:schemeClr val="tx2">
                    <a:lumMod val="60000"/>
                    <a:lumOff val="40000"/>
                  </a:schemeClr>
                </a:solidFill>
              </a:rPr>
              <a:t> The determination argument</a:t>
            </a:r>
          </a:p>
          <a:p>
            <a:pPr marL="571500" indent="-571500">
              <a:buFont typeface="+mj-lt"/>
              <a:buAutoNum type="romanUcPeriod"/>
            </a:pPr>
            <a:r>
              <a:rPr lang="en-US" b="1" dirty="0" smtClean="0">
                <a:solidFill>
                  <a:schemeClr val="tx2">
                    <a:lumMod val="60000"/>
                    <a:lumOff val="40000"/>
                  </a:schemeClr>
                </a:solidFill>
              </a:rPr>
              <a:t>   The determination constraint reconsidered</a:t>
            </a:r>
          </a:p>
          <a:p>
            <a:pPr marL="571500" indent="-571500">
              <a:buFont typeface="+mj-lt"/>
              <a:buAutoNum type="romanUcPeriod"/>
            </a:pPr>
            <a:r>
              <a:rPr lang="en-US" b="1" dirty="0" smtClean="0">
                <a:solidFill>
                  <a:schemeClr val="tx2">
                    <a:lumMod val="60000"/>
                    <a:lumOff val="40000"/>
                  </a:schemeClr>
                </a:solidFill>
              </a:rPr>
              <a:t>  Next steps for priority theo</a:t>
            </a:r>
            <a:r>
              <a:rPr lang="en-US" b="1" dirty="0" smtClean="0">
                <a:solidFill>
                  <a:schemeClr val="accent1"/>
                </a:solidFill>
              </a:rPr>
              <a:t>rists</a:t>
            </a:r>
          </a:p>
          <a:p>
            <a:pPr marL="571500" indent="-571500">
              <a:buFont typeface="+mj-lt"/>
              <a:buAutoNum type="romanUcPeriod"/>
            </a:pPr>
            <a:endParaRPr lang="en-US" b="1" dirty="0"/>
          </a:p>
        </p:txBody>
      </p:sp>
      <p:sp>
        <p:nvSpPr>
          <p:cNvPr id="4" name="TextBox 3"/>
          <p:cNvSpPr txBox="1"/>
          <p:nvPr/>
        </p:nvSpPr>
        <p:spPr>
          <a:xfrm>
            <a:off x="0" y="6488668"/>
            <a:ext cx="9144000" cy="369332"/>
          </a:xfrm>
          <a:prstGeom prst="rect">
            <a:avLst/>
          </a:prstGeom>
          <a:noFill/>
          <a:ln>
            <a:noFill/>
          </a:ln>
        </p:spPr>
        <p:txBody>
          <a:bodyPr wrap="square" rtlCol="0">
            <a:spAutoFit/>
          </a:bodyPr>
          <a:lstStyle/>
          <a:p>
            <a:r>
              <a:rPr lang="en-US" dirty="0" smtClean="0">
                <a:solidFill>
                  <a:schemeClr val="tx2"/>
                </a:solidFill>
              </a:rPr>
              <a:t>deRosset					Getting Priority Straight 		</a:t>
            </a:r>
            <a:r>
              <a:rPr lang="en-US" dirty="0" smtClean="0">
                <a:solidFill>
                  <a:schemeClr val="tx2"/>
                </a:solidFill>
              </a:rPr>
              <a:t>	</a:t>
            </a:r>
            <a:r>
              <a:rPr lang="en-US" dirty="0" smtClean="0">
                <a:solidFill>
                  <a:schemeClr val="tx2"/>
                </a:solidFill>
              </a:rPr>
              <a:t>9</a:t>
            </a:r>
            <a:r>
              <a:rPr lang="en-US" dirty="0" smtClean="0">
                <a:solidFill>
                  <a:schemeClr val="tx2"/>
                </a:solidFill>
              </a:rPr>
              <a:t> </a:t>
            </a:r>
            <a:r>
              <a:rPr lang="en-US" dirty="0" smtClean="0">
                <a:solidFill>
                  <a:schemeClr val="tx2"/>
                </a:solidFill>
              </a:rPr>
              <a:t>November 2009</a:t>
            </a:r>
            <a:endParaRPr lang="en-US" dirty="0">
              <a:solidFill>
                <a:schemeClr val="tx2"/>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Priority Theory: Modesty</a:t>
            </a:r>
            <a:endParaRPr lang="en-US" dirty="0"/>
          </a:p>
        </p:txBody>
      </p:sp>
      <p:sp>
        <p:nvSpPr>
          <p:cNvPr id="3" name="Content Placeholder 2"/>
          <p:cNvSpPr>
            <a:spLocks noGrp="1"/>
          </p:cNvSpPr>
          <p:nvPr>
            <p:ph idx="1"/>
          </p:nvPr>
        </p:nvSpPr>
        <p:spPr/>
        <p:txBody>
          <a:bodyPr>
            <a:normAutofit fontScale="85000" lnSpcReduction="20000"/>
          </a:bodyPr>
          <a:lstStyle/>
          <a:p>
            <a:pPr>
              <a:buNone/>
            </a:pPr>
            <a:endParaRPr lang="en-US" dirty="0" smtClean="0"/>
          </a:p>
          <a:p>
            <a:pPr>
              <a:buNone/>
            </a:pPr>
            <a:endParaRPr lang="en-US" dirty="0" smtClean="0"/>
          </a:p>
          <a:p>
            <a:pPr>
              <a:buNone/>
            </a:pPr>
            <a:endParaRPr lang="en-US" b="1" dirty="0" smtClean="0"/>
          </a:p>
          <a:p>
            <a:pPr>
              <a:buNone/>
            </a:pPr>
            <a:endParaRPr lang="en-US" b="1" dirty="0" smtClean="0"/>
          </a:p>
          <a:p>
            <a:pPr>
              <a:buNone/>
            </a:pPr>
            <a:r>
              <a:rPr lang="en-US" b="1" dirty="0" smtClean="0"/>
              <a:t>Remarks:</a:t>
            </a:r>
          </a:p>
          <a:p>
            <a:pPr>
              <a:buFont typeface="Wingdings" charset="2"/>
              <a:buChar char="§"/>
            </a:pPr>
            <a:r>
              <a:rPr lang="en-US" dirty="0" smtClean="0"/>
              <a:t>(MODESTY) is opposed by </a:t>
            </a:r>
            <a:r>
              <a:rPr lang="en-US" i="1" dirty="0" smtClean="0"/>
              <a:t>ontological radicals</a:t>
            </a:r>
            <a:r>
              <a:rPr lang="en-US" dirty="0" smtClean="0"/>
              <a:t> (</a:t>
            </a:r>
            <a:r>
              <a:rPr lang="en-US" i="1" dirty="0" smtClean="0"/>
              <a:t>e.g.</a:t>
            </a:r>
            <a:r>
              <a:rPr lang="en-US" dirty="0" smtClean="0"/>
              <a:t>, van </a:t>
            </a:r>
            <a:r>
              <a:rPr lang="en-US" dirty="0" err="1" smtClean="0"/>
              <a:t>Inwagen</a:t>
            </a:r>
            <a:r>
              <a:rPr lang="en-US" dirty="0" smtClean="0"/>
              <a:t>, </a:t>
            </a:r>
            <a:r>
              <a:rPr lang="en-US" dirty="0" err="1" smtClean="0"/>
              <a:t>Merricks</a:t>
            </a:r>
            <a:r>
              <a:rPr lang="en-US" dirty="0" smtClean="0"/>
              <a:t>, Dorr sometimes).</a:t>
            </a:r>
          </a:p>
          <a:p>
            <a:pPr>
              <a:buFont typeface="Wingdings" charset="2"/>
              <a:buChar char="§"/>
            </a:pPr>
            <a:r>
              <a:rPr lang="en-US" dirty="0" smtClean="0"/>
              <a:t>(MODESTY) seems favored by considerations of plausibility.</a:t>
            </a:r>
          </a:p>
          <a:p>
            <a:pPr>
              <a:buFont typeface="Wingdings" charset="2"/>
              <a:buChar char="§"/>
            </a:pPr>
            <a:r>
              <a:rPr lang="en-US" dirty="0" smtClean="0"/>
              <a:t> Radicalism seems favored by considerations of ontological </a:t>
            </a:r>
            <a:r>
              <a:rPr lang="en-US" dirty="0" err="1" smtClean="0"/>
              <a:t>sparsity</a:t>
            </a:r>
            <a:r>
              <a:rPr lang="en-US" dirty="0" smtClean="0"/>
              <a:t>.</a:t>
            </a:r>
            <a:endParaRPr lang="en-US" dirty="0"/>
          </a:p>
        </p:txBody>
      </p:sp>
      <p:sp>
        <p:nvSpPr>
          <p:cNvPr id="4" name="TextBox 3"/>
          <p:cNvSpPr txBox="1"/>
          <p:nvPr/>
        </p:nvSpPr>
        <p:spPr>
          <a:xfrm>
            <a:off x="0" y="6488668"/>
            <a:ext cx="9144000" cy="369332"/>
          </a:xfrm>
          <a:prstGeom prst="rect">
            <a:avLst/>
          </a:prstGeom>
          <a:noFill/>
          <a:ln>
            <a:noFill/>
          </a:ln>
        </p:spPr>
        <p:txBody>
          <a:bodyPr wrap="square" rtlCol="0">
            <a:spAutoFit/>
          </a:bodyPr>
          <a:lstStyle/>
          <a:p>
            <a:r>
              <a:rPr lang="en-US" dirty="0" smtClean="0">
                <a:solidFill>
                  <a:schemeClr val="tx2"/>
                </a:solidFill>
              </a:rPr>
              <a:t>deRosset					Getting Priority Straight 		</a:t>
            </a:r>
            <a:r>
              <a:rPr lang="en-US" dirty="0" smtClean="0">
                <a:solidFill>
                  <a:schemeClr val="tx2"/>
                </a:solidFill>
              </a:rPr>
              <a:t>	</a:t>
            </a:r>
            <a:r>
              <a:rPr lang="en-US" dirty="0" smtClean="0">
                <a:solidFill>
                  <a:schemeClr val="tx2"/>
                </a:solidFill>
              </a:rPr>
              <a:t>9</a:t>
            </a:r>
            <a:r>
              <a:rPr lang="en-US" dirty="0" smtClean="0">
                <a:solidFill>
                  <a:schemeClr val="tx2"/>
                </a:solidFill>
              </a:rPr>
              <a:t> </a:t>
            </a:r>
            <a:r>
              <a:rPr lang="en-US" dirty="0" smtClean="0">
                <a:solidFill>
                  <a:schemeClr val="tx2"/>
                </a:solidFill>
              </a:rPr>
              <a:t>November 2009</a:t>
            </a:r>
            <a:endParaRPr lang="en-US" dirty="0">
              <a:solidFill>
                <a:schemeClr val="tx2"/>
              </a:solidFill>
            </a:endParaRPr>
          </a:p>
        </p:txBody>
      </p:sp>
      <p:sp>
        <p:nvSpPr>
          <p:cNvPr id="5" name="Rectangle 4"/>
          <p:cNvSpPr/>
          <p:nvPr/>
        </p:nvSpPr>
        <p:spPr>
          <a:xfrm>
            <a:off x="1084925" y="1417638"/>
            <a:ext cx="6987925" cy="1446550"/>
          </a:xfrm>
          <a:prstGeom prst="rect">
            <a:avLst/>
          </a:prstGeom>
          <a:ln>
            <a:solidFill>
              <a:schemeClr val="accent2"/>
            </a:solidFill>
          </a:ln>
        </p:spPr>
        <p:txBody>
          <a:bodyPr wrap="square">
            <a:spAutoFit/>
          </a:bodyPr>
          <a:lstStyle/>
          <a:p>
            <a:pPr>
              <a:buNone/>
            </a:pPr>
            <a:r>
              <a:rPr lang="en-US" sz="2200" dirty="0" smtClean="0"/>
              <a:t>(</a:t>
            </a:r>
            <a:r>
              <a:rPr lang="en-US" sz="2200" b="1" dirty="0" smtClean="0"/>
              <a:t>MODESTY</a:t>
            </a:r>
            <a:r>
              <a:rPr lang="en-US" sz="2200" dirty="0" smtClean="0"/>
              <a:t>) The claims of common sense abetted by science about the existence and features of macroscopic </a:t>
            </a:r>
            <a:r>
              <a:rPr lang="en-US" sz="2200" dirty="0" err="1" smtClean="0"/>
              <a:t>concreta</a:t>
            </a:r>
            <a:r>
              <a:rPr lang="en-US" sz="2200" dirty="0" smtClean="0"/>
              <a:t> are roughly correct: there are tables, raindrops, tectonic plates, galaxies, </a:t>
            </a:r>
            <a:r>
              <a:rPr lang="en-US" sz="2200" i="1" dirty="0" smtClean="0"/>
              <a:t>etc.</a:t>
            </a:r>
            <a:r>
              <a:rPr lang="en-US" sz="2200" dirty="0" smtClean="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Priority Theory: </a:t>
            </a:r>
            <a:r>
              <a:rPr lang="en-US" dirty="0" err="1" smtClean="0"/>
              <a:t>Sparsity</a:t>
            </a:r>
            <a:endParaRPr lang="en-US" dirty="0"/>
          </a:p>
        </p:txBody>
      </p:sp>
      <p:sp>
        <p:nvSpPr>
          <p:cNvPr id="3" name="Content Placeholder 2"/>
          <p:cNvSpPr>
            <a:spLocks noGrp="1"/>
          </p:cNvSpPr>
          <p:nvPr>
            <p:ph idx="1"/>
          </p:nvPr>
        </p:nvSpPr>
        <p:spPr/>
        <p:txBody>
          <a:bodyPr>
            <a:normAutofit/>
          </a:bodyPr>
          <a:lstStyle/>
          <a:p>
            <a:pPr>
              <a:buNone/>
            </a:pPr>
            <a:endParaRPr lang="en-US" dirty="0" smtClean="0"/>
          </a:p>
          <a:p>
            <a:pPr>
              <a:buNone/>
            </a:pPr>
            <a:endParaRPr lang="en-US" b="1" dirty="0" smtClean="0"/>
          </a:p>
          <a:p>
            <a:pPr>
              <a:buNone/>
            </a:pPr>
            <a:r>
              <a:rPr lang="en-US" b="1" dirty="0" smtClean="0"/>
              <a:t>Remarks</a:t>
            </a:r>
            <a:r>
              <a:rPr lang="en-US" dirty="0" smtClean="0"/>
              <a:t>:</a:t>
            </a:r>
          </a:p>
          <a:p>
            <a:pPr>
              <a:buFont typeface="Wingdings" charset="2"/>
              <a:buChar char="§"/>
            </a:pPr>
            <a:r>
              <a:rPr lang="en-US" dirty="0" smtClean="0"/>
              <a:t>(SPARSITY) is opposed by followers of </a:t>
            </a:r>
            <a:r>
              <a:rPr lang="en-US" dirty="0" err="1" smtClean="0"/>
              <a:t>Quine</a:t>
            </a:r>
            <a:r>
              <a:rPr lang="en-US" dirty="0" smtClean="0"/>
              <a:t> (1948)– in practice, almost everybody.</a:t>
            </a:r>
          </a:p>
          <a:p>
            <a:pPr>
              <a:buFont typeface="Wingdings" charset="2"/>
              <a:buChar char="§"/>
            </a:pPr>
            <a:r>
              <a:rPr lang="en-US" dirty="0" smtClean="0"/>
              <a:t>Priority theorists concentrate their efforts here.</a:t>
            </a:r>
            <a:endParaRPr lang="en-US" dirty="0"/>
          </a:p>
        </p:txBody>
      </p:sp>
      <p:sp>
        <p:nvSpPr>
          <p:cNvPr id="4" name="TextBox 3"/>
          <p:cNvSpPr txBox="1"/>
          <p:nvPr/>
        </p:nvSpPr>
        <p:spPr>
          <a:xfrm>
            <a:off x="0" y="6488668"/>
            <a:ext cx="9144000" cy="369332"/>
          </a:xfrm>
          <a:prstGeom prst="rect">
            <a:avLst/>
          </a:prstGeom>
          <a:noFill/>
          <a:ln>
            <a:noFill/>
          </a:ln>
        </p:spPr>
        <p:txBody>
          <a:bodyPr wrap="square" rtlCol="0">
            <a:spAutoFit/>
          </a:bodyPr>
          <a:lstStyle/>
          <a:p>
            <a:r>
              <a:rPr lang="en-US" dirty="0" smtClean="0">
                <a:solidFill>
                  <a:schemeClr val="tx2"/>
                </a:solidFill>
              </a:rPr>
              <a:t>deRosset					Getting Priority Straight 		</a:t>
            </a:r>
            <a:r>
              <a:rPr lang="en-US" dirty="0" smtClean="0">
                <a:solidFill>
                  <a:schemeClr val="tx2"/>
                </a:solidFill>
              </a:rPr>
              <a:t>	</a:t>
            </a:r>
            <a:r>
              <a:rPr lang="en-US" dirty="0" smtClean="0">
                <a:solidFill>
                  <a:schemeClr val="tx2"/>
                </a:solidFill>
              </a:rPr>
              <a:t>9</a:t>
            </a:r>
            <a:r>
              <a:rPr lang="en-US" dirty="0" smtClean="0">
                <a:solidFill>
                  <a:schemeClr val="tx2"/>
                </a:solidFill>
              </a:rPr>
              <a:t> </a:t>
            </a:r>
            <a:r>
              <a:rPr lang="en-US" dirty="0" smtClean="0">
                <a:solidFill>
                  <a:schemeClr val="tx2"/>
                </a:solidFill>
              </a:rPr>
              <a:t>November 2009</a:t>
            </a:r>
            <a:endParaRPr lang="en-US" dirty="0">
              <a:solidFill>
                <a:schemeClr val="tx2"/>
              </a:solidFill>
            </a:endParaRPr>
          </a:p>
        </p:txBody>
      </p:sp>
      <p:sp>
        <p:nvSpPr>
          <p:cNvPr id="5" name="Rectangle 4"/>
          <p:cNvSpPr/>
          <p:nvPr/>
        </p:nvSpPr>
        <p:spPr>
          <a:xfrm>
            <a:off x="1084926" y="1600200"/>
            <a:ext cx="6798148" cy="1107996"/>
          </a:xfrm>
          <a:prstGeom prst="rect">
            <a:avLst/>
          </a:prstGeom>
          <a:ln>
            <a:solidFill>
              <a:schemeClr val="accent2"/>
            </a:solidFill>
          </a:ln>
        </p:spPr>
        <p:txBody>
          <a:bodyPr wrap="square">
            <a:spAutoFit/>
          </a:bodyPr>
          <a:lstStyle/>
          <a:p>
            <a:pPr>
              <a:buNone/>
            </a:pPr>
            <a:r>
              <a:rPr lang="en-US" sz="2200" b="1" dirty="0" smtClean="0"/>
              <a:t>(SPARSITY)</a:t>
            </a:r>
            <a:r>
              <a:rPr lang="en-US" sz="2200" dirty="0" smtClean="0"/>
              <a:t> The ontological </a:t>
            </a:r>
            <a:r>
              <a:rPr lang="en-US" sz="2200" dirty="0" err="1" smtClean="0"/>
              <a:t>sparsity</a:t>
            </a:r>
            <a:r>
              <a:rPr lang="en-US" sz="2200" dirty="0" smtClean="0"/>
              <a:t> of the world is determined by the number and variety of </a:t>
            </a:r>
            <a:r>
              <a:rPr lang="en-US" sz="2200" i="1" u="dash" dirty="0" smtClean="0">
                <a:solidFill>
                  <a:schemeClr val="tx2"/>
                </a:solidFill>
              </a:rPr>
              <a:t>fundamental</a:t>
            </a:r>
            <a:r>
              <a:rPr lang="en-US" sz="2200" dirty="0" smtClean="0"/>
              <a:t> entities and kinds.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Interlude: What is “Ontological </a:t>
            </a:r>
            <a:r>
              <a:rPr lang="en-US" dirty="0" err="1" smtClean="0"/>
              <a:t>Sparsity</a:t>
            </a:r>
            <a:r>
              <a:rPr lang="en-US" dirty="0" smtClean="0"/>
              <a:t>”?</a:t>
            </a:r>
            <a:endParaRPr lang="en-US" dirty="0"/>
          </a:p>
        </p:txBody>
      </p:sp>
      <p:sp>
        <p:nvSpPr>
          <p:cNvPr id="3" name="Content Placeholder 2"/>
          <p:cNvSpPr>
            <a:spLocks noGrp="1"/>
          </p:cNvSpPr>
          <p:nvPr>
            <p:ph idx="1"/>
          </p:nvPr>
        </p:nvSpPr>
        <p:spPr/>
        <p:txBody>
          <a:bodyPr>
            <a:normAutofit/>
          </a:bodyPr>
          <a:lstStyle/>
          <a:p>
            <a:pPr>
              <a:buFont typeface="Wingdings" charset="2"/>
              <a:buChar char="§"/>
            </a:pPr>
            <a:r>
              <a:rPr lang="en-US" dirty="0" smtClean="0"/>
              <a:t>Good question – and one I won’t attempt to answer.</a:t>
            </a:r>
          </a:p>
          <a:p>
            <a:pPr>
              <a:buFont typeface="Wingdings" charset="2"/>
              <a:buChar char="§"/>
            </a:pPr>
            <a:r>
              <a:rPr lang="en-US" dirty="0" smtClean="0"/>
              <a:t>I assume: other things being equal, Ockham’s Razor favors a sparser theory over a </a:t>
            </a:r>
            <a:r>
              <a:rPr lang="en-US" dirty="0" err="1" smtClean="0"/>
              <a:t>lusher</a:t>
            </a:r>
            <a:r>
              <a:rPr lang="en-US" dirty="0" smtClean="0"/>
              <a:t> one.</a:t>
            </a:r>
          </a:p>
          <a:p>
            <a:pPr>
              <a:buFont typeface="Wingdings" charset="2"/>
              <a:buChar char="§"/>
            </a:pPr>
            <a:r>
              <a:rPr lang="en-US" dirty="0" smtClean="0"/>
              <a:t>(SPARSITY) translated: “Pay no attention to the derivative entities and kinds when wielding Ockham’s Razor.”</a:t>
            </a:r>
            <a:endParaRPr lang="en-US" dirty="0"/>
          </a:p>
        </p:txBody>
      </p:sp>
      <p:sp>
        <p:nvSpPr>
          <p:cNvPr id="4" name="TextBox 3"/>
          <p:cNvSpPr txBox="1"/>
          <p:nvPr/>
        </p:nvSpPr>
        <p:spPr>
          <a:xfrm>
            <a:off x="0" y="6488668"/>
            <a:ext cx="9144000" cy="369332"/>
          </a:xfrm>
          <a:prstGeom prst="rect">
            <a:avLst/>
          </a:prstGeom>
          <a:noFill/>
          <a:ln>
            <a:noFill/>
          </a:ln>
        </p:spPr>
        <p:txBody>
          <a:bodyPr wrap="square" rtlCol="0">
            <a:spAutoFit/>
          </a:bodyPr>
          <a:lstStyle/>
          <a:p>
            <a:r>
              <a:rPr lang="en-US" dirty="0" smtClean="0">
                <a:solidFill>
                  <a:schemeClr val="tx2"/>
                </a:solidFill>
              </a:rPr>
              <a:t>deRosset					Getting Priority Straight 		</a:t>
            </a:r>
            <a:r>
              <a:rPr lang="en-US" dirty="0" smtClean="0">
                <a:solidFill>
                  <a:schemeClr val="tx2"/>
                </a:solidFill>
              </a:rPr>
              <a:t>	</a:t>
            </a:r>
            <a:r>
              <a:rPr lang="en-US" dirty="0" smtClean="0">
                <a:solidFill>
                  <a:schemeClr val="tx2"/>
                </a:solidFill>
              </a:rPr>
              <a:t>9</a:t>
            </a:r>
            <a:r>
              <a:rPr lang="en-US" dirty="0" smtClean="0">
                <a:solidFill>
                  <a:schemeClr val="tx2"/>
                </a:solidFill>
              </a:rPr>
              <a:t> </a:t>
            </a:r>
            <a:r>
              <a:rPr lang="en-US" dirty="0" smtClean="0">
                <a:solidFill>
                  <a:schemeClr val="tx2"/>
                </a:solidFill>
              </a:rPr>
              <a:t>November 2009</a:t>
            </a:r>
            <a:endParaRPr lang="en-US" dirty="0">
              <a:solidFill>
                <a:schemeClr val="tx2"/>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basic_grey">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dvantage">
      <a:majorFont>
        <a:latin typeface="Rockwell"/>
        <a:ea typeface=""/>
        <a:cs typeface=""/>
        <a:font script="Jpan" typeface="ＭＳ ゴシック"/>
      </a:majorFont>
      <a:minorFont>
        <a:latin typeface="Rockwell"/>
        <a:ea typeface=""/>
        <a:cs typeface=""/>
        <a:font script="Jpan" typeface="ＭＳ 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basic_grey.thmx</Template>
  <TotalTime>1663</TotalTime>
  <Words>3058</Words>
  <Application>Microsoft Macintosh PowerPoint</Application>
  <PresentationFormat>On-screen Show (4:3)</PresentationFormat>
  <Paragraphs>387</Paragraphs>
  <Slides>41</Slides>
  <Notes>3</Notes>
  <HiddenSlides>0</HiddenSlides>
  <MMClips>0</MMClips>
  <ScaleCrop>false</ScaleCrop>
  <HeadingPairs>
    <vt:vector size="4" baseType="variant">
      <vt:variant>
        <vt:lpstr>Design Template</vt:lpstr>
      </vt:variant>
      <vt:variant>
        <vt:i4>1</vt:i4>
      </vt:variant>
      <vt:variant>
        <vt:lpstr>Slide Titles</vt:lpstr>
      </vt:variant>
      <vt:variant>
        <vt:i4>41</vt:i4>
      </vt:variant>
    </vt:vector>
  </HeadingPairs>
  <TitlesOfParts>
    <vt:vector size="42" baseType="lpstr">
      <vt:lpstr>basic_grey</vt:lpstr>
      <vt:lpstr>Getting Priority Straight</vt:lpstr>
      <vt:lpstr>The Central Phenomenon</vt:lpstr>
      <vt:lpstr>A Familiar Picture: Facts</vt:lpstr>
      <vt:lpstr>A Familiar Picture: Individuals</vt:lpstr>
      <vt:lpstr>What’s the Big Idea?</vt:lpstr>
      <vt:lpstr>The Plan</vt:lpstr>
      <vt:lpstr>Priority Theory: Modesty</vt:lpstr>
      <vt:lpstr>Priority Theory: Sparsity</vt:lpstr>
      <vt:lpstr>Interlude: What is “Ontological Sparsity”?</vt:lpstr>
      <vt:lpstr>Priority Theory: Explanation</vt:lpstr>
      <vt:lpstr>Priority Theory in Action</vt:lpstr>
      <vt:lpstr>I will argue that …</vt:lpstr>
      <vt:lpstr>The Plan</vt:lpstr>
      <vt:lpstr>The Determination Constraint I: Apparatus</vt:lpstr>
      <vt:lpstr>The Determination Constraint II: The Basic Idea</vt:lpstr>
      <vt:lpstr>The Determination Constraint III: Statement</vt:lpstr>
      <vt:lpstr>The Determination Constraint IV: A Useful Upshot</vt:lpstr>
      <vt:lpstr>The Plan</vt:lpstr>
      <vt:lpstr>A Consequence of (EXPLANATION)</vt:lpstr>
      <vt:lpstr>The Determination Argument I: The Idea</vt:lpstr>
      <vt:lpstr>The Determination Argument II: The Setup</vt:lpstr>
      <vt:lpstr>The Determination Argument III: The Wrapup</vt:lpstr>
      <vt:lpstr>The Determination Argument IV: Forestalling the Incredulous Stare</vt:lpstr>
      <vt:lpstr>The Determination Argument V: No Epistemology</vt:lpstr>
      <vt:lpstr>The Plan</vt:lpstr>
      <vt:lpstr>Denying the Determination Constraint</vt:lpstr>
      <vt:lpstr>Does the Determination Constraint Set Too High a Bar?</vt:lpstr>
      <vt:lpstr>Two Sources of Motivation</vt:lpstr>
      <vt:lpstr>The Determination Constraint is a Generalization from Cases</vt:lpstr>
      <vt:lpstr>Is the Determination Constraint an Overgeneralization from Cases?</vt:lpstr>
      <vt:lpstr>Is the Determination Constraint an Overgeneralization from Cases?</vt:lpstr>
      <vt:lpstr>Two Sources of Motivation</vt:lpstr>
      <vt:lpstr>Reflections on the Nature of Grounding Explanations</vt:lpstr>
      <vt:lpstr>Two Challenges for Rejecters of the Determination Constraint</vt:lpstr>
      <vt:lpstr>The Plan</vt:lpstr>
      <vt:lpstr>Suppose We Give up (EXPLANATION)</vt:lpstr>
      <vt:lpstr>Sider’s Suggestion</vt:lpstr>
      <vt:lpstr>Support for (INNOCENCE)</vt:lpstr>
      <vt:lpstr>Composition as Identity Implies Symmetry</vt:lpstr>
      <vt:lpstr>The Upshot</vt:lpstr>
      <vt:lpstr>A Challenge for Sider’s Suggestion</vt:lpstr>
    </vt:vector>
  </TitlesOfParts>
  <Company>UVM</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Getting Priority Straight</dc:title>
  <dc:creator>Louis deRosset</dc:creator>
  <cp:lastModifiedBy>Louis deRosset</cp:lastModifiedBy>
  <cp:revision>94</cp:revision>
  <cp:lastPrinted>2009-11-06T20:37:42Z</cp:lastPrinted>
  <dcterms:created xsi:type="dcterms:W3CDTF">2009-11-06T15:02:47Z</dcterms:created>
  <dcterms:modified xsi:type="dcterms:W3CDTF">2009-11-06T20:38:56Z</dcterms:modified>
</cp:coreProperties>
</file>