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62" r:id="rId4"/>
    <p:sldId id="264" r:id="rId5"/>
    <p:sldId id="258" r:id="rId6"/>
    <p:sldId id="267" r:id="rId7"/>
    <p:sldId id="268" r:id="rId8"/>
    <p:sldId id="269" r:id="rId9"/>
    <p:sldId id="270" r:id="rId10"/>
    <p:sldId id="265" r:id="rId11"/>
    <p:sldId id="259" r:id="rId12"/>
    <p:sldId id="257" r:id="rId13"/>
    <p:sldId id="266" r:id="rId14"/>
    <p:sldId id="26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5" autoAdjust="0"/>
  </p:normalViewPr>
  <p:slideViewPr>
    <p:cSldViewPr>
      <p:cViewPr varScale="1">
        <p:scale>
          <a:sx n="38" d="100"/>
          <a:sy n="38" d="100"/>
        </p:scale>
        <p:origin x="-78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5008-C37D-4834-A5A0-21278444314D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59479-5ACC-4BBD-91A9-45ADFFA45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316C7F-4B50-43CA-812D-2FE142AA96A5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on left is Tokyo residential</a:t>
            </a:r>
            <a:r>
              <a:rPr lang="en-US" baseline="0" dirty="0" smtClean="0"/>
              <a:t> section after firestorm, picture on right is of Hiroshima near ground 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Best material,</a:t>
            </a:r>
            <a:r>
              <a:rPr lang="en-US" baseline="0" dirty="0" smtClean="0"/>
              <a:t> by far, available to contain fire available until the late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back to the late 1800s</a:t>
            </a:r>
            <a:r>
              <a:rPr lang="en-US" baseline="0" dirty="0" smtClean="0"/>
              <a:t> through mid 1900s and many products were advertised as being made of asbestos – fire protection and filtering were the primary 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there is some argument on exactly what would have been the difference if asbestos-containing </a:t>
            </a:r>
            <a:r>
              <a:rPr lang="en-US" dirty="0" err="1" smtClean="0"/>
              <a:t>fireproffing</a:t>
            </a:r>
            <a:r>
              <a:rPr lang="en-US" dirty="0" smtClean="0"/>
              <a:t> was used throughout.  One major point in the damage from impact may</a:t>
            </a:r>
            <a:r>
              <a:rPr lang="en-US" baseline="0" dirty="0" smtClean="0"/>
              <a:t> have stripped enough of the material from the columns that it would not have mattered.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NFPA 255 still uses asbestos as the </a:t>
            </a:r>
            <a:r>
              <a:rPr lang="en-US" baseline="0" smtClean="0"/>
              <a:t>banchmark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do a little exercise – have students rank their fear of dying from</a:t>
            </a:r>
            <a:r>
              <a:rPr lang="en-US" baseline="0" dirty="0" smtClean="0"/>
              <a:t> a particular cause</a:t>
            </a:r>
          </a:p>
          <a:p>
            <a:r>
              <a:rPr lang="en-US" baseline="0" dirty="0" smtClean="0"/>
              <a:t>Is it inverse of the actual possibilities??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1FA31-14CF-4F5B-9AF5-6BE78528AF14}" type="slidenum">
              <a:rPr lang="en-US"/>
              <a:pPr/>
              <a:t>28</a:t>
            </a:fld>
            <a:endParaRPr lang="en-US"/>
          </a:p>
        </p:txBody>
      </p:sp>
      <p:sp>
        <p:nvSpPr>
          <p:cNvPr id="327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436688" y="796925"/>
            <a:ext cx="3997325" cy="29972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65625"/>
            <a:ext cx="5076825" cy="4064000"/>
          </a:xfrm>
          <a:noFill/>
          <a:ln/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E6DC3-93E8-41DE-8C06-53260D65190E}" type="datetimeFigureOut">
              <a:rPr lang="en-US" smtClean="0"/>
              <a:pPr/>
              <a:t>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B13E-711D-47A1-83E7-D6AD8831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0668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ASBESTOS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sbestos warning sign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4576257" cy="3276600"/>
          </a:xfrm>
          <a:prstGeom prst="rect">
            <a:avLst/>
          </a:prstGeom>
        </p:spPr>
      </p:pic>
      <p:pic>
        <p:nvPicPr>
          <p:cNvPr id="5" name="Picture 4" descr="Asbestos warning sign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525" y="1295400"/>
            <a:ext cx="4181475" cy="324595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72036"/>
          <a:stretch>
            <a:fillRect/>
          </a:stretch>
        </p:blipFill>
        <p:spPr bwMode="auto">
          <a:xfrm>
            <a:off x="71437" y="4876800"/>
            <a:ext cx="90725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Fireproof = Asbestos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How did we know asbestos would be useful as a fireproofing material?</a:t>
            </a:r>
          </a:p>
          <a:p>
            <a:r>
              <a:rPr lang="en-US" dirty="0" smtClean="0"/>
              <a:t>Known to antiquity – first reference as a fireproof fabric made in 300 B.C. (Theophrastus discussed </a:t>
            </a:r>
            <a:r>
              <a:rPr lang="en-US" i="1" dirty="0" err="1" smtClean="0"/>
              <a:t>asbestinon</a:t>
            </a:r>
            <a:r>
              <a:rPr lang="en-US" dirty="0" smtClean="0"/>
              <a:t> fabric), also referred to in ancient Chinese, Indian references</a:t>
            </a:r>
          </a:p>
          <a:p>
            <a:r>
              <a:rPr lang="en-US" dirty="0" smtClean="0"/>
              <a:t>Roman descriptions of valuable asbestos napkins – thrown in the fire they come out brilliant white and clean (Pliny the elder)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Asbesotos</a:t>
            </a:r>
            <a:endParaRPr lang="en-US" dirty="0"/>
          </a:p>
        </p:txBody>
      </p:sp>
      <p:pic>
        <p:nvPicPr>
          <p:cNvPr id="4" name="Content Placeholder 3" descr="asbestos_suit_tri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3461761" cy="4971955"/>
          </a:xfrm>
        </p:spPr>
      </p:pic>
      <p:pic>
        <p:nvPicPr>
          <p:cNvPr id="6" name="Picture 5" descr="asbestos curta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9192" y="1600200"/>
            <a:ext cx="5559136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sbestos shingle a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91000" cy="5588000"/>
          </a:xfrm>
        </p:spPr>
      </p:pic>
      <p:pic>
        <p:nvPicPr>
          <p:cNvPr id="5" name="Picture 4" descr="Kent_health_protection_400_px_edit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76200"/>
            <a:ext cx="4201807" cy="58510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Asbestos and fire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Due in large part to the horrifying reality of the large losses of life from fires in theaters, schools, hotels, factories, and other public places, asbestos became a significant part of fire codes in the 19</a:t>
            </a:r>
            <a:r>
              <a:rPr lang="en-US" baseline="30000" dirty="0" smtClean="0"/>
              <a:t>th</a:t>
            </a:r>
            <a:r>
              <a:rPr lang="en-US" dirty="0" smtClean="0"/>
              <a:t> and 20</a:t>
            </a:r>
            <a:r>
              <a:rPr lang="en-US" baseline="30000" dirty="0" smtClean="0"/>
              <a:t>th</a:t>
            </a:r>
            <a:r>
              <a:rPr lang="en-US" dirty="0" smtClean="0"/>
              <a:t> centuries</a:t>
            </a:r>
          </a:p>
          <a:p>
            <a:r>
              <a:rPr lang="en-US" dirty="0" smtClean="0"/>
              <a:t>This had a dramatic impact on the frequency and toll of these large-scale fires</a:t>
            </a:r>
          </a:p>
          <a:p>
            <a:r>
              <a:rPr lang="en-US" dirty="0" smtClean="0"/>
              <a:t>Do you remember fire drills in school?  Ask older people about the seriousness of these drills…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4267200" cy="6248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Asbestos fireproofing was sprayed on columns and other supports up the </a:t>
            </a:r>
            <a:r>
              <a:rPr lang="en-US" dirty="0" err="1" smtClean="0"/>
              <a:t>the</a:t>
            </a:r>
            <a:r>
              <a:rPr lang="en-US" dirty="0" smtClean="0"/>
              <a:t> 40</a:t>
            </a:r>
            <a:r>
              <a:rPr lang="en-US" baseline="30000" dirty="0" smtClean="0"/>
              <a:t>th</a:t>
            </a:r>
            <a:r>
              <a:rPr lang="en-US" dirty="0" smtClean="0"/>
              <a:t> floor, but an asbestos ban in NYC in 1971 led to other materials being used above that – materials MAY not have provided as much defense against the fire – POSSIBLY resulting in faster collapse</a:t>
            </a:r>
          </a:p>
          <a:p>
            <a:r>
              <a:rPr lang="en-US" dirty="0" smtClean="0"/>
              <a:t>Performance of fireproofing material is benchmarked against asbestos as the baseline (NFPA </a:t>
            </a:r>
            <a:r>
              <a:rPr lang="en-US" dirty="0" smtClean="0"/>
              <a:t>255, flame-spread index for asbestos-cement is zero)</a:t>
            </a:r>
            <a:endParaRPr lang="en-US" dirty="0"/>
          </a:p>
        </p:txBody>
      </p:sp>
      <p:pic>
        <p:nvPicPr>
          <p:cNvPr id="4" name="Picture 3" descr="wtc-asbestos-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57200"/>
            <a:ext cx="4419600" cy="5902688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3590925"/>
            <a:ext cx="8869362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 txBox="1">
            <a:spLocks/>
          </p:cNvSpPr>
          <p:nvPr/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Use as fire &amp; friction products (1960, 10lbs/person)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Health issues </a:t>
            </a:r>
            <a:r>
              <a:rPr lang="en-US" sz="2800" dirty="0" smtClean="0"/>
              <a:t>(really starting in 1964 – New York Academy of Sciences meeting convened and a group of doctors began to alert the public to the dangers of asbestos dusts)</a:t>
            </a:r>
            <a:endParaRPr lang="en-US" sz="2800" dirty="0"/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asbestosis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lung cancer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mesothelioma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Asbestos Hazard Emergency Response </a:t>
            </a:r>
            <a:r>
              <a:rPr lang="en-US" sz="2800" dirty="0" smtClean="0"/>
              <a:t>Act (AHERA), enacted in 1986, established strict asbestos regulations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4000" dirty="0" smtClean="0"/>
              <a:t>Evolution of asbestos “issues”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 afraid of dying from?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14129" r="6750"/>
          <a:stretch>
            <a:fillRect/>
          </a:stretch>
        </p:blipFill>
        <p:spPr bwMode="auto">
          <a:xfrm>
            <a:off x="3721100" y="1600200"/>
            <a:ext cx="54229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37338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RiMG_67_table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57200"/>
            <a:ext cx="48307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142875"/>
            <a:ext cx="7772400" cy="466725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Asbestos &amp; geology</a:t>
            </a:r>
          </a:p>
        </p:txBody>
      </p:sp>
      <p:pic>
        <p:nvPicPr>
          <p:cNvPr id="14339" name="Picture 3" descr="Ig_Met_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55675"/>
            <a:ext cx="8229600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sbestos_dist_ATSD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731838"/>
            <a:ext cx="9069387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smtClean="0"/>
              <a:t>What’s asbestos?</a:t>
            </a:r>
          </a:p>
        </p:txBody>
      </p:sp>
      <p:sp>
        <p:nvSpPr>
          <p:cNvPr id="15363" name="Content Placeholder 2"/>
          <p:cNvSpPr txBox="1">
            <a:spLocks/>
          </p:cNvSpPr>
          <p:nvPr/>
        </p:nvSpPr>
        <p:spPr bwMode="auto">
          <a:xfrm>
            <a:off x="3810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Fibrous mineral, a commercial term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Typically six regulated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/>
              <a:t>chrysotile (white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0000"/>
                </a:solidFill>
              </a:rPr>
              <a:t>crocidolite (blue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0000"/>
                </a:solidFill>
              </a:rPr>
              <a:t>amosite (brown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tremolite, actinolite &amp; anthophyllite (if asbestiform)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0000"/>
                </a:solidFill>
              </a:rPr>
              <a:t>Amphibole </a:t>
            </a:r>
            <a:r>
              <a:rPr lang="en-US" sz="3200"/>
              <a:t>hypothesis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791200" y="22860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5" descr="six_fl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64436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Fire in an industrializing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Fire was a leading cause of </a:t>
            </a:r>
            <a:r>
              <a:rPr lang="en-US" dirty="0" smtClean="0"/>
              <a:t>death in an increasingly ‘built’ environmen</a:t>
            </a:r>
            <a:r>
              <a:rPr lang="en-US" dirty="0" smtClean="0"/>
              <a:t>t (more people closer together living in flammable buildings)</a:t>
            </a:r>
          </a:p>
          <a:p>
            <a:r>
              <a:rPr lang="en-US" dirty="0" smtClean="0"/>
              <a:t>US History of Fire Tragedies (partial selected list):</a:t>
            </a:r>
          </a:p>
          <a:p>
            <a:pPr lvl="1"/>
            <a:r>
              <a:rPr lang="en-US" dirty="0" smtClean="0"/>
              <a:t>1894 - </a:t>
            </a:r>
            <a:r>
              <a:rPr lang="en-US" dirty="0" err="1" smtClean="0"/>
              <a:t>Pehtigo</a:t>
            </a:r>
            <a:r>
              <a:rPr lang="en-US" dirty="0" smtClean="0"/>
              <a:t>, WI – wildfire consumed the town – 1,200 out of 1,700 residents died</a:t>
            </a:r>
          </a:p>
          <a:p>
            <a:pPr lvl="1"/>
            <a:r>
              <a:rPr lang="en-US" dirty="0" smtClean="0"/>
              <a:t>1903 – Chicago – Iroquois Theatre – 602 patrons died</a:t>
            </a:r>
          </a:p>
          <a:p>
            <a:pPr lvl="1"/>
            <a:r>
              <a:rPr lang="en-US" dirty="0" smtClean="0"/>
              <a:t>1904 – NY harbor – Steamer General Slocum fire – 1,012 died</a:t>
            </a:r>
          </a:p>
          <a:p>
            <a:pPr lvl="1"/>
            <a:r>
              <a:rPr lang="en-US" dirty="0" smtClean="0"/>
              <a:t>1908 – Collinwood Elementary School – 174 schoolchildren died</a:t>
            </a:r>
          </a:p>
          <a:p>
            <a:pPr lvl="1"/>
            <a:r>
              <a:rPr lang="en-US" dirty="0" smtClean="0"/>
              <a:t>1911 – </a:t>
            </a:r>
            <a:r>
              <a:rPr lang="en-US" dirty="0" err="1" smtClean="0"/>
              <a:t>Triange</a:t>
            </a:r>
            <a:r>
              <a:rPr lang="en-US" dirty="0" smtClean="0"/>
              <a:t> Shirtwaist Factory fire – 140 young women died</a:t>
            </a:r>
          </a:p>
          <a:p>
            <a:pPr lvl="1"/>
            <a:r>
              <a:rPr lang="en-US" dirty="0" smtClean="0"/>
              <a:t>1930 – Ohio State Penitentiary fire – 320 inmates died</a:t>
            </a:r>
          </a:p>
          <a:p>
            <a:pPr lvl="1"/>
            <a:r>
              <a:rPr lang="en-US" dirty="0" smtClean="0"/>
              <a:t>1942 – Cocoanut Grove </a:t>
            </a:r>
            <a:r>
              <a:rPr lang="en-US" dirty="0" err="1" smtClean="0"/>
              <a:t>Nighclub</a:t>
            </a:r>
            <a:r>
              <a:rPr lang="en-US" dirty="0" smtClean="0"/>
              <a:t> fire – 492 partygoers (many U.S. servicemen on leave) died</a:t>
            </a:r>
          </a:p>
          <a:p>
            <a:pPr lvl="1"/>
            <a:r>
              <a:rPr lang="en-US" dirty="0" smtClean="0"/>
              <a:t>1946 – Atlanta, GA - </a:t>
            </a:r>
            <a:r>
              <a:rPr lang="en-US" dirty="0" err="1" smtClean="0"/>
              <a:t>Winecoff</a:t>
            </a:r>
            <a:r>
              <a:rPr lang="en-US" dirty="0" smtClean="0"/>
              <a:t> Hotel fire – 119 guests died</a:t>
            </a:r>
          </a:p>
          <a:p>
            <a:pPr lvl="1"/>
            <a:r>
              <a:rPr lang="en-US" dirty="0" smtClean="0"/>
              <a:t>1958 – Chicago Our Lady of Angels School – 95 </a:t>
            </a:r>
            <a:r>
              <a:rPr lang="en-US" dirty="0" err="1" smtClean="0"/>
              <a:t>childred</a:t>
            </a:r>
            <a:r>
              <a:rPr lang="en-US" dirty="0" smtClean="0"/>
              <a:t> died</a:t>
            </a:r>
          </a:p>
          <a:p>
            <a:pPr lvl="1"/>
            <a:r>
              <a:rPr lang="en-US" dirty="0" smtClean="0"/>
              <a:t>2003 – Warwick, RI - Station Night Club fire – 100 people died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smtClean="0"/>
              <a:t>What’s asbestiform?</a:t>
            </a:r>
            <a:endParaRPr lang="en-US" smtClean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52800" y="762000"/>
            <a:ext cx="2743200" cy="762000"/>
          </a:xfrm>
        </p:spPr>
        <p:txBody>
          <a:bodyPr/>
          <a:lstStyle/>
          <a:p>
            <a:pPr eaLnBrk="1" hangingPunct="1"/>
            <a:r>
              <a:rPr lang="en-US" sz="3600" smtClean="0"/>
              <a:t>separable</a:t>
            </a:r>
            <a:endParaRPr lang="en-US" smtClean="0"/>
          </a:p>
        </p:txBody>
      </p:sp>
      <p:pic>
        <p:nvPicPr>
          <p:cNvPr id="16388" name="Picture 1028" descr="Jeff_c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6097588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29" descr="Jeff_ce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13" y="1674813"/>
            <a:ext cx="6097587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30" descr="Jeff_cem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7213" y="1979613"/>
            <a:ext cx="6097587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31" descr="Jeff_cem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6413" y="2284413"/>
            <a:ext cx="6097587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smtClean="0"/>
              <a:t>VAG mine (2002): Chrysotile deposit</a:t>
            </a:r>
            <a:endParaRPr lang="en-US" smtClean="0"/>
          </a:p>
        </p:txBody>
      </p:sp>
      <p:pic>
        <p:nvPicPr>
          <p:cNvPr id="34820" name="Picture 4" descr="Low_gro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5487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Low_s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013" y="2743200"/>
            <a:ext cx="54879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VAG location</a:t>
            </a:r>
          </a:p>
        </p:txBody>
      </p:sp>
      <p:pic>
        <p:nvPicPr>
          <p:cNvPr id="19459" name="Picture 2" descr="UVM_VAG_distan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692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VAG_20_mil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655638"/>
            <a:ext cx="8169275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den_2_mil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725" y="731838"/>
            <a:ext cx="8169275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USGS sampling</a:t>
            </a:r>
          </a:p>
        </p:txBody>
      </p:sp>
      <p:pic>
        <p:nvPicPr>
          <p:cNvPr id="20483" name="Picture 3" descr="Jane_VAG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Denise_VAG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5181600" y="6181725"/>
            <a:ext cx="3497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Levitan et al.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enise_GSA_Fig_1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65579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samples</a:t>
            </a:r>
          </a:p>
        </p:txBody>
      </p:sp>
      <p:pic>
        <p:nvPicPr>
          <p:cNvPr id="4" name="Picture 3" descr="Denise_GSA_Fig_2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5763"/>
            <a:ext cx="91440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AG_product_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609600"/>
            <a:ext cx="54864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samples (cont)</a:t>
            </a:r>
          </a:p>
        </p:txBody>
      </p:sp>
      <p:pic>
        <p:nvPicPr>
          <p:cNvPr id="22531" name="Picture 3" descr="Denise_GSA_Fig_9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62912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nise_GSA_Fig_5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0" y="914400"/>
            <a:ext cx="6648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enise_GSA_Fig_3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52400"/>
            <a:ext cx="8691562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results</a:t>
            </a:r>
          </a:p>
        </p:txBody>
      </p:sp>
      <p:pic>
        <p:nvPicPr>
          <p:cNvPr id="6" name="Picture 5" descr="Denise_GSA_Fig_6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83121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enise_GSA_Fig_4_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7643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enise_GSA_Fig_10_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1563"/>
            <a:ext cx="9144000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John_200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1905000"/>
            <a:ext cx="49514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John_1978_09_Dartmouth_78_32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3505200"/>
            <a:ext cx="54943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Recent VAG “issues”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r>
              <a:rPr lang="en-US" smtClean="0"/>
              <a:t>Tailings and wetland</a:t>
            </a:r>
          </a:p>
          <a:p>
            <a:endParaRPr lang="en-US" smtClean="0"/>
          </a:p>
          <a:p>
            <a:r>
              <a:rPr lang="en-US" smtClean="0"/>
              <a:t>November health study – 10 mile radius</a:t>
            </a:r>
          </a:p>
          <a:p>
            <a:pPr lvl="1"/>
            <a:r>
              <a:rPr lang="en-US" smtClean="0"/>
              <a:t>lung cancer</a:t>
            </a:r>
          </a:p>
          <a:p>
            <a:pPr lvl="1"/>
            <a:r>
              <a:rPr lang="en-US" smtClean="0"/>
              <a:t>asbestosis</a:t>
            </a:r>
          </a:p>
          <a:p>
            <a:pPr lvl="1"/>
            <a:r>
              <a:rPr lang="en-US" smtClean="0"/>
              <a:t>caveats</a:t>
            </a:r>
          </a:p>
        </p:txBody>
      </p:sp>
      <p:pic>
        <p:nvPicPr>
          <p:cNvPr id="4" name="Picture 3" descr="Stowe_asbesto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43255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522288"/>
            <a:ext cx="5851525" cy="584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Background levels of dust</a:t>
            </a:r>
            <a:endParaRPr lang="en-US" smtClean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0025" y="1550988"/>
            <a:ext cx="8523288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6167" tIns="48084" rIns="96167" bIns="48084">
            <a:spAutoFit/>
          </a:bodyPr>
          <a:lstStyle/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In air:  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     - 0.0004 to 0.01 fibers / cc -&gt; breathe 4,000 to 100,000 fibers / day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		(Mossman et al. 1990, Klein 1993)</a:t>
            </a:r>
          </a:p>
          <a:p>
            <a:pPr defTabSz="962025">
              <a:lnSpc>
                <a:spcPct val="90000"/>
              </a:lnSpc>
            </a:pPr>
            <a:endParaRPr lang="en-US" sz="1900" b="1">
              <a:solidFill>
                <a:srgbClr val="000000"/>
              </a:solidFill>
              <a:latin typeface="Helvetica" pitchFamily="-110" charset="0"/>
            </a:endParaRP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     - 10</a:t>
            </a:r>
            <a:r>
              <a:rPr lang="en-US" sz="1900" b="1">
                <a:solidFill>
                  <a:srgbClr val="000000"/>
                </a:solidFill>
                <a:latin typeface="Symbol" pitchFamily="-110" charset="2"/>
              </a:rPr>
              <a:t>m</a:t>
            </a: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g / m</a:t>
            </a:r>
            <a:r>
              <a:rPr lang="en-US" sz="1900" b="1" baseline="30000">
                <a:solidFill>
                  <a:srgbClr val="000000"/>
                </a:solidFill>
                <a:latin typeface="Helvetica" pitchFamily="-110" charset="0"/>
              </a:rPr>
              <a:t>3</a:t>
            </a: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 (of 5</a:t>
            </a:r>
            <a:r>
              <a:rPr lang="en-US" sz="1900" b="1">
                <a:solidFill>
                  <a:srgbClr val="000000"/>
                </a:solidFill>
                <a:latin typeface="Symbol" pitchFamily="-110" charset="2"/>
              </a:rPr>
              <a:t>m</a:t>
            </a: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m sized particles) -&gt; breathe 2,500,000 particles / day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		(Norton &amp; Gunter 1999)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4000" y="3836988"/>
            <a:ext cx="8929688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6167" tIns="48084" rIns="96167" bIns="48084">
            <a:spAutoFit/>
          </a:bodyPr>
          <a:lstStyle/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In lungs: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     -  80,000,000 “fibers” with 50% asbestos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		general population Vancouver, BC (Chrug 1983)</a:t>
            </a:r>
          </a:p>
          <a:p>
            <a:pPr defTabSz="962025">
              <a:lnSpc>
                <a:spcPct val="90000"/>
              </a:lnSpc>
            </a:pPr>
            <a:endParaRPr lang="en-US" sz="1900" b="1">
              <a:solidFill>
                <a:srgbClr val="000000"/>
              </a:solidFill>
              <a:latin typeface="Helvetica" pitchFamily="-110" charset="0"/>
            </a:endParaRP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     - white-asbestos = 50,000,000 and tremolite-asbestos = 6,000,000</a:t>
            </a:r>
          </a:p>
          <a:p>
            <a:pPr defTabSz="962025">
              <a:lnSpc>
                <a:spcPct val="90000"/>
              </a:lnSpc>
            </a:pPr>
            <a:r>
              <a:rPr lang="en-US" sz="1900" b="1">
                <a:solidFill>
                  <a:srgbClr val="000000"/>
                </a:solidFill>
                <a:latin typeface="Helvetica" pitchFamily="-110" charset="0"/>
              </a:rPr>
              <a:t>		general population San Francisco  (Chrug &amp; Warnock 1980)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Why use asbestos?</a:t>
            </a:r>
          </a:p>
        </p:txBody>
      </p:sp>
      <p:pic>
        <p:nvPicPr>
          <p:cNvPr id="3" name="Picture 2" descr="door_f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0763"/>
            <a:ext cx="43211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oor_clo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020763"/>
            <a:ext cx="43211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Asbestos_Fire_Ohi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38200"/>
            <a:ext cx="66246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096000" cy="685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Asbestos &amp; Fire</a:t>
            </a:r>
          </a:p>
        </p:txBody>
      </p:sp>
      <p:pic>
        <p:nvPicPr>
          <p:cNvPr id="3" name="Picture 2" descr="Asbestos_Fi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456565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sbestos_Fire_Chicago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990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sbestos__fire_Chicago_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6813" y="106363"/>
            <a:ext cx="4497387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sbestos_Fire_Chicago_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0550" y="914400"/>
            <a:ext cx="6013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862763" y="152400"/>
            <a:ext cx="2281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99 vs 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roquios theatre - bef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3923682" cy="4525963"/>
          </a:xfrm>
        </p:spPr>
      </p:pic>
      <p:pic>
        <p:nvPicPr>
          <p:cNvPr id="5" name="Picture 4" descr="iroquois-theater-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28600"/>
            <a:ext cx="4749085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Iroquis</a:t>
            </a:r>
            <a:r>
              <a:rPr lang="en-US" dirty="0" smtClean="0"/>
              <a:t> Theatre in Chicago – December 30, 1903</a:t>
            </a:r>
          </a:p>
          <a:p>
            <a:r>
              <a:rPr lang="en-US" dirty="0" smtClean="0"/>
              <a:t>Over 600 people died in this fire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/>
          <a:lstStyle/>
          <a:p>
            <a:r>
              <a:rPr lang="en-US" dirty="0" smtClean="0"/>
              <a:t>Fire and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8915400" cy="26669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Fire has been a weapon for as long as humans have known about fire</a:t>
            </a:r>
          </a:p>
          <a:p>
            <a:r>
              <a:rPr lang="en-US" dirty="0" smtClean="0"/>
              <a:t>Burning of cities as an offensive tool a primary weapon during the American Civil War (Sherman’s March) and after (firestorms in Dresden and Tokyo)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056" y="3810000"/>
            <a:ext cx="572394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962400"/>
            <a:ext cx="32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Fire on ships was a particular danger (Greek fire, a mixture of sulfur and pitch, was a potent weapon used by the Byzantines in the 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century)</a:t>
            </a:r>
          </a:p>
          <a:p>
            <a:endParaRPr 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Asbestos and WWII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Fireproofing ships was a primary focus of WWII-era shipbuilding</a:t>
            </a:r>
          </a:p>
          <a:p>
            <a:r>
              <a:rPr lang="en-US" dirty="0" smtClean="0"/>
              <a:t>Asbestos materials were categorized as a “Critical Material” by the war department in late 1939, stockpiled and restricted for military use</a:t>
            </a:r>
          </a:p>
          <a:p>
            <a:r>
              <a:rPr lang="en-US" dirty="0" smtClean="0"/>
              <a:t>Aircraft carriers in particular were susceptible to fire damage, and asbestos insulation and asbestos fire curtains were used in new Essex-class carriers (older Saratoga-class carriers used more wood and much less asbestos, 3 were sunk and 2 badly damaged mostly due to fire damage)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City-scale Conflagrations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4495800" cy="21637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Dresden, Germany was bombed in February 1945, 25-40,000 died in an ensuing firestorm, temperatures reached over 1,500°C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343400" cy="302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380904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4953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Tokyo, Japan was bombed in March, 1945, over 100,000 died in that firestorm</a:t>
            </a: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553200" cy="1096962"/>
          </a:xfrm>
        </p:spPr>
        <p:txBody>
          <a:bodyPr/>
          <a:lstStyle/>
          <a:p>
            <a:r>
              <a:rPr lang="en-US" dirty="0" smtClean="0"/>
              <a:t>Nuclear Weapons and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8674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Nuclear weapons also create immense conflagrations</a:t>
            </a:r>
          </a:p>
          <a:p>
            <a:r>
              <a:rPr lang="en-US" dirty="0" smtClean="0"/>
              <a:t>Lessons from these fires influenced world fire codes heavily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500" y="3352800"/>
            <a:ext cx="4470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0"/>
            <a:ext cx="2857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457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980</Words>
  <Application>Microsoft Office PowerPoint</Application>
  <PresentationFormat>On-screen Show (4:3)</PresentationFormat>
  <Paragraphs>109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ASBESTOS</vt:lpstr>
      <vt:lpstr>Fire in an industrializing world</vt:lpstr>
      <vt:lpstr>Why use asbestos?</vt:lpstr>
      <vt:lpstr>Asbestos &amp; Fire</vt:lpstr>
      <vt:lpstr>Slide 5</vt:lpstr>
      <vt:lpstr>Fire and War</vt:lpstr>
      <vt:lpstr>Asbestos and WWII</vt:lpstr>
      <vt:lpstr>City-scale Conflagrations</vt:lpstr>
      <vt:lpstr>Nuclear Weapons and Fire</vt:lpstr>
      <vt:lpstr>Fireproof = Asbestos</vt:lpstr>
      <vt:lpstr>Why Asbesotos</vt:lpstr>
      <vt:lpstr>Slide 12</vt:lpstr>
      <vt:lpstr>Asbestos and fire codes</vt:lpstr>
      <vt:lpstr>Slide 14</vt:lpstr>
      <vt:lpstr>Evolution of asbestos “issues”</vt:lpstr>
      <vt:lpstr>What are you afraid of dying from?</vt:lpstr>
      <vt:lpstr>Slide 17</vt:lpstr>
      <vt:lpstr>Asbestos &amp; geology</vt:lpstr>
      <vt:lpstr>What’s asbestos?</vt:lpstr>
      <vt:lpstr>What’s asbestiform?</vt:lpstr>
      <vt:lpstr>VAG mine (2002): Chrysotile deposit</vt:lpstr>
      <vt:lpstr>VAG location</vt:lpstr>
      <vt:lpstr>USGS sampling</vt:lpstr>
      <vt:lpstr>samples</vt:lpstr>
      <vt:lpstr>samples (cont)</vt:lpstr>
      <vt:lpstr>results</vt:lpstr>
      <vt:lpstr>Recent VAG “issues”</vt:lpstr>
      <vt:lpstr>Background levels of dust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ASBESTOS</dc:title>
  <dc:creator>Greg</dc:creator>
  <cp:lastModifiedBy>Greg</cp:lastModifiedBy>
  <cp:revision>47</cp:revision>
  <dcterms:created xsi:type="dcterms:W3CDTF">2010-01-15T00:35:03Z</dcterms:created>
  <dcterms:modified xsi:type="dcterms:W3CDTF">2010-01-17T23:17:10Z</dcterms:modified>
</cp:coreProperties>
</file>