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5" r:id="rId5"/>
    <p:sldId id="269" r:id="rId6"/>
    <p:sldId id="260" r:id="rId7"/>
    <p:sldId id="272" r:id="rId8"/>
    <p:sldId id="261" r:id="rId9"/>
    <p:sldId id="270" r:id="rId10"/>
    <p:sldId id="271" r:id="rId11"/>
    <p:sldId id="262" r:id="rId12"/>
    <p:sldId id="273" r:id="rId13"/>
    <p:sldId id="264" r:id="rId14"/>
    <p:sldId id="274" r:id="rId15"/>
    <p:sldId id="276" r:id="rId16"/>
    <p:sldId id="275" r:id="rId17"/>
    <p:sldId id="267" r:id="rId18"/>
    <p:sldId id="277" r:id="rId19"/>
    <p:sldId id="266" r:id="rId20"/>
    <p:sldId id="268" r:id="rId21"/>
    <p:sldId id="280" r:id="rId22"/>
    <p:sldId id="281" r:id="rId23"/>
    <p:sldId id="279" r:id="rId24"/>
    <p:sldId id="278" r:id="rId25"/>
    <p:sldId id="285" r:id="rId26"/>
    <p:sldId id="286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D6744-CA1F-4D92-80AA-55EC3D4C280F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02D8F-E517-48FA-ACD3-82CEC1CC5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29806-9C3C-44F2-AF9E-48977DF4C8FA}" type="slidenum">
              <a:rPr lang="en-US"/>
              <a:pPr/>
              <a:t>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Critical to review rates of these processes…</a:t>
            </a:r>
          </a:p>
          <a:p>
            <a:r>
              <a:rPr lang="en-US"/>
              <a:t>Check nonpolarized-polarized diagram – difference is current measure – more current (faradaic or nonfaradaic) results in polarization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BE525-2B8B-45BE-8F24-912423E4344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40126-DCFA-40FA-92A6-60DBDA185B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7F1F2-419E-4783-829D-B778EFA12A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3AD7-9175-4840-92B1-CF545C24C30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BCFAF-81F2-4F49-9DAE-EAB4BE2F1DC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77BB-2496-4816-835D-72D225E4D44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6BF0-9B91-4529-A373-4DDA3F952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AF92-CE2C-43DC-92FC-8406CCE00AB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9BB3-2BB4-4153-A35F-012293A4B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Chemistry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How Big?</a:t>
            </a:r>
          </a:p>
          <a:p>
            <a:pPr lvl="1"/>
            <a:r>
              <a:rPr lang="en-US" dirty="0" smtClean="0"/>
              <a:t>Filter?</a:t>
            </a:r>
          </a:p>
          <a:p>
            <a:pPr lvl="1"/>
            <a:r>
              <a:rPr lang="en-US" dirty="0" smtClean="0"/>
              <a:t>Preserve?</a:t>
            </a:r>
          </a:p>
        </p:txBody>
      </p:sp>
      <p:pic>
        <p:nvPicPr>
          <p:cNvPr id="5" name="Picture 4" descr="Lydia with grid - oakled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52832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"/>
          <p:cNvPicPr>
            <a:picLocks noChangeAspect="1" noChangeArrowheads="1"/>
          </p:cNvPicPr>
          <p:nvPr/>
        </p:nvPicPr>
        <p:blipFill>
          <a:blip r:embed="rId2" cstate="print"/>
          <a:srcRect l="49434" r="2368" b="64780"/>
          <a:stretch>
            <a:fillRect/>
          </a:stretch>
        </p:blipFill>
        <p:spPr bwMode="auto">
          <a:xfrm>
            <a:off x="6172200" y="2819400"/>
            <a:ext cx="2971800" cy="2667000"/>
          </a:xfrm>
          <a:prstGeom prst="rect">
            <a:avLst/>
          </a:prstGeom>
          <a:noFill/>
        </p:spPr>
      </p:pic>
      <p:pic>
        <p:nvPicPr>
          <p:cNvPr id="12291" name="Picture 3" descr="pH"/>
          <p:cNvPicPr>
            <a:picLocks noChangeAspect="1" noChangeArrowheads="1"/>
          </p:cNvPicPr>
          <p:nvPr/>
        </p:nvPicPr>
        <p:blipFill>
          <a:blip r:embed="rId2" cstate="print"/>
          <a:srcRect t="46289" b="377"/>
          <a:stretch>
            <a:fillRect/>
          </a:stretch>
        </p:blipFill>
        <p:spPr bwMode="auto">
          <a:xfrm>
            <a:off x="76200" y="2743200"/>
            <a:ext cx="6165850" cy="40386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Values of NIST primary-standard pH solutions from 0 to 60 </a:t>
            </a:r>
            <a:r>
              <a:rPr lang="en-US" b="1" baseline="30000">
                <a:latin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</a:rPr>
              <a:t>C</a:t>
            </a:r>
          </a:p>
        </p:txBody>
      </p:sp>
      <p:pic>
        <p:nvPicPr>
          <p:cNvPr id="12293" name="Picture 5" descr="pH"/>
          <p:cNvPicPr>
            <a:picLocks noChangeAspect="1" noChangeArrowheads="1"/>
          </p:cNvPicPr>
          <p:nvPr/>
        </p:nvPicPr>
        <p:blipFill>
          <a:blip r:embed="rId2" cstate="print"/>
          <a:srcRect l="1236" t="10063" r="50566" b="64780"/>
          <a:stretch>
            <a:fillRect/>
          </a:stretch>
        </p:blipFill>
        <p:spPr bwMode="auto">
          <a:xfrm>
            <a:off x="6172200" y="762000"/>
            <a:ext cx="2971800" cy="1905000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pH = - log {H</a:t>
            </a:r>
            <a:r>
              <a:rPr lang="en-US" sz="3600" b="1" baseline="30000">
                <a:solidFill>
                  <a:srgbClr val="990099"/>
                </a:solidFill>
                <a:latin typeface="Times New Roman" pitchFamily="18" charset="0"/>
              </a:rPr>
              <a:t>+</a:t>
            </a: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200" y="1219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 = reference and junction potentials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60198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 Specific Electrodes (ISE’s)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/>
              <a:t>Most utilize a membrane which selects for specific ion(s) – H</a:t>
            </a:r>
            <a:r>
              <a:rPr lang="en-US" baseline="30000"/>
              <a:t>+</a:t>
            </a:r>
            <a:r>
              <a:rPr lang="en-US"/>
              <a:t>, Ca</a:t>
            </a:r>
            <a:r>
              <a:rPr lang="en-US" baseline="30000"/>
              <a:t>2+</a:t>
            </a:r>
            <a:r>
              <a:rPr lang="en-US"/>
              <a:t>, K</a:t>
            </a:r>
            <a:r>
              <a:rPr lang="en-US" baseline="30000"/>
              <a:t>+</a:t>
            </a:r>
            <a:r>
              <a:rPr lang="en-US"/>
              <a:t>, S</a:t>
            </a:r>
            <a:r>
              <a:rPr lang="en-US" baseline="30000"/>
              <a:t>2-</a:t>
            </a:r>
            <a:r>
              <a:rPr lang="en-US"/>
              <a:t>, F</a:t>
            </a:r>
            <a:r>
              <a:rPr lang="en-US" baseline="30000"/>
              <a:t>-</a:t>
            </a:r>
            <a:r>
              <a:rPr lang="en-US"/>
              <a:t>, etc.</a:t>
            </a:r>
          </a:p>
          <a:p>
            <a:r>
              <a:rPr lang="en-US"/>
              <a:t>This is done through either ion exchange, crystallization, or complexation of the analyte with the electrode surface</a:t>
            </a:r>
          </a:p>
          <a:p>
            <a:r>
              <a:rPr lang="en-US"/>
              <a:t>Instead of measuring the potential of the galvanic cell, this relates more to a type of junction potential due to separation of an 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1) Chemical Reactions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4 Fe</a:t>
            </a:r>
            <a:r>
              <a:rPr lang="en-US" sz="2400" b="1" baseline="30000"/>
              <a:t>2+</a:t>
            </a:r>
            <a:r>
              <a:rPr lang="en-US" sz="2400" b="1"/>
              <a:t>  +  O</a:t>
            </a:r>
            <a:r>
              <a:rPr lang="en-US" sz="2400" b="1" baseline="-25000"/>
              <a:t>2</a:t>
            </a:r>
            <a:r>
              <a:rPr lang="en-US" sz="2400" b="1"/>
              <a:t>  + 4 H</a:t>
            </a:r>
            <a:r>
              <a:rPr lang="en-US" sz="2400" b="1" baseline="30000"/>
              <a:t>+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  4 Fe</a:t>
            </a:r>
            <a:r>
              <a:rPr lang="en-US" sz="2400" b="1" baseline="30000">
                <a:sym typeface="Symbol" pitchFamily="18" charset="2"/>
              </a:rPr>
              <a:t>3+</a:t>
            </a:r>
            <a:r>
              <a:rPr lang="en-US" sz="2400" b="1">
                <a:sym typeface="Symbol" pitchFamily="18" charset="2"/>
              </a:rPr>
              <a:t> + 2 H</a:t>
            </a:r>
            <a:r>
              <a:rPr lang="en-US" sz="2400" b="1" baseline="-25000">
                <a:sym typeface="Symbol" pitchFamily="18" charset="2"/>
              </a:rPr>
              <a:t>2</a:t>
            </a:r>
            <a:r>
              <a:rPr lang="en-US" sz="2400" b="1">
                <a:sym typeface="Symbol" pitchFamily="18" charset="2"/>
              </a:rPr>
              <a:t>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2) Electrochemical cells - composed of oxidation and reduction </a:t>
            </a:r>
            <a:r>
              <a:rPr lang="en-US" sz="2400" b="1" i="1"/>
              <a:t>half reactions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/>
              <a:t>			Fe</a:t>
            </a:r>
            <a:r>
              <a:rPr lang="en-US" sz="2400" b="1" i="1" baseline="30000"/>
              <a:t>2+</a:t>
            </a:r>
            <a:r>
              <a:rPr lang="en-US" sz="2400" b="1" i="1"/>
              <a:t> </a:t>
            </a:r>
            <a:r>
              <a:rPr lang="en-US" sz="2400" b="1" i="1">
                <a:sym typeface="Wingdings" pitchFamily="2" charset="2"/>
              </a:rPr>
              <a:t> Fe</a:t>
            </a:r>
            <a:r>
              <a:rPr lang="en-US" sz="2400" b="1" i="1" baseline="30000">
                <a:sym typeface="Wingdings" pitchFamily="2" charset="2"/>
              </a:rPr>
              <a:t>3+</a:t>
            </a:r>
            <a:r>
              <a:rPr lang="en-US" sz="2400" b="1" i="1">
                <a:sym typeface="Wingdings" pitchFamily="2" charset="2"/>
              </a:rPr>
              <a:t> + e</a:t>
            </a:r>
            <a:r>
              <a:rPr lang="en-US" sz="2400" b="1" i="1" baseline="30000">
                <a:sym typeface="Wingdings" pitchFamily="2" charset="2"/>
              </a:rPr>
              <a:t>-			</a:t>
            </a:r>
            <a:r>
              <a:rPr lang="en-US" sz="2400" b="1" i="1">
                <a:sym typeface="Wingdings" pitchFamily="2" charset="2"/>
              </a:rPr>
              <a:t>ANODIC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/>
              <a:t>			O</a:t>
            </a:r>
            <a:r>
              <a:rPr lang="en-US" sz="2400" b="1" i="1" baseline="-25000"/>
              <a:t>2</a:t>
            </a:r>
            <a:r>
              <a:rPr lang="en-US" sz="2400" b="1" i="1"/>
              <a:t> + 4 H</a:t>
            </a:r>
            <a:r>
              <a:rPr lang="en-US" sz="2400" b="1" i="1" baseline="30000"/>
              <a:t>+</a:t>
            </a:r>
            <a:r>
              <a:rPr lang="en-US" sz="2400" b="1" i="1"/>
              <a:t> + 4 e</a:t>
            </a:r>
            <a:r>
              <a:rPr lang="en-US" sz="2400" b="1" i="1" baseline="30000"/>
              <a:t>-</a:t>
            </a:r>
            <a:r>
              <a:rPr lang="en-US" sz="2400" b="1" i="1"/>
              <a:t> </a:t>
            </a:r>
            <a:r>
              <a:rPr lang="en-US" sz="2400" b="1" i="1">
                <a:sym typeface="Wingdings" pitchFamily="2" charset="2"/>
              </a:rPr>
              <a:t> 2 H</a:t>
            </a:r>
            <a:r>
              <a:rPr lang="en-US" sz="2400" b="1" i="1" baseline="-25000">
                <a:sym typeface="Wingdings" pitchFamily="2" charset="2"/>
              </a:rPr>
              <a:t>2</a:t>
            </a:r>
            <a:r>
              <a:rPr lang="en-US" sz="2400" b="1" i="1">
                <a:sym typeface="Wingdings" pitchFamily="2" charset="2"/>
              </a:rPr>
              <a:t>O		CATHODIC</a:t>
            </a:r>
            <a:endParaRPr lang="en-US" sz="2400" b="1" i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a) Galvanic (Voltaic) cell - thermodynamically favorable  or spontaneous (</a:t>
            </a:r>
            <a:r>
              <a:rPr lang="en-US" sz="2400" b="1">
                <a:sym typeface="Symbol" pitchFamily="18" charset="2"/>
              </a:rPr>
              <a:t>G &lt; 0</a:t>
            </a:r>
            <a:r>
              <a:rPr lang="en-US" sz="2400" b="1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 e.g., batteries, pH and ion selective electrode (ISE) measurements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b) Electrolytic cell - non-spontaneous or thermodynamically unfavorable reactions (</a:t>
            </a:r>
            <a:r>
              <a:rPr lang="en-US" sz="2400" b="1">
                <a:sym typeface="Symbol" pitchFamily="18" charset="2"/>
              </a:rPr>
              <a:t>G &gt; 0</a:t>
            </a:r>
            <a:r>
              <a:rPr lang="en-US" sz="2400" b="1"/>
              <a:t>) are made to occur with batteries (E</a:t>
            </a:r>
            <a:r>
              <a:rPr lang="en-US" sz="2400" b="1" baseline="-25000"/>
              <a:t>APPL</a:t>
            </a:r>
            <a:r>
              <a:rPr lang="en-US" sz="2400" b="1"/>
              <a:t> = E applied)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e.g., electrolysis, electroplating, </a:t>
            </a:r>
            <a:r>
              <a:rPr lang="en-US" sz="2400" b="1">
                <a:solidFill>
                  <a:srgbClr val="FF0000"/>
                </a:solidFill>
              </a:rPr>
              <a:t>voltammetry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  <a:noFill/>
          <a:ln/>
        </p:spPr>
        <p:txBody>
          <a:bodyPr/>
          <a:lstStyle/>
          <a:p>
            <a:r>
              <a:rPr lang="en-US" sz="3200" b="1"/>
              <a:t>Electrochemistry - electron transfer reactions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Electrolytic Cell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Forcing a redox reaction to go in a particular direction by APPLYING the energy required to go forward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62200" y="45720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362200" y="4114800"/>
            <a:ext cx="3733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667000" y="3810000"/>
            <a:ext cx="1524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4114800" y="3810000"/>
            <a:ext cx="152400" cy="205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2371725" y="609600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Fe</a:t>
            </a:r>
            <a:r>
              <a:rPr lang="en-US" sz="2400" b="1" baseline="30000">
                <a:solidFill>
                  <a:srgbClr val="CC0000"/>
                </a:solidFill>
              </a:rPr>
              <a:t>2+</a:t>
            </a:r>
            <a:r>
              <a:rPr lang="en-US" sz="2400" b="1">
                <a:solidFill>
                  <a:srgbClr val="CC0000"/>
                </a:solidFill>
              </a:rPr>
              <a:t> + 2e</a:t>
            </a:r>
            <a:r>
              <a:rPr lang="en-US" sz="2400" b="1" baseline="30000">
                <a:solidFill>
                  <a:srgbClr val="CC0000"/>
                </a:solidFill>
              </a:rPr>
              <a:t>-</a:t>
            </a: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>
                <a:solidFill>
                  <a:srgbClr val="CC0000"/>
                </a:solidFill>
                <a:sym typeface="Wingdings" pitchFamily="2" charset="2"/>
              </a:rPr>
              <a:t> Fe</a:t>
            </a:r>
            <a:r>
              <a:rPr lang="en-US" sz="2400" b="1" baseline="30000">
                <a:solidFill>
                  <a:srgbClr val="CC0000"/>
                </a:solidFill>
                <a:sym typeface="Wingdings" pitchFamily="2" charset="2"/>
              </a:rPr>
              <a:t>0</a:t>
            </a:r>
            <a:endParaRPr lang="en-US" sz="2400" b="1" baseline="30000">
              <a:solidFill>
                <a:srgbClr val="CC0000"/>
              </a:solidFill>
            </a:endParaRPr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V="1">
            <a:off x="27432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2743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V="1">
            <a:off x="41910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3886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3124200"/>
            <a:ext cx="914400" cy="457200"/>
            <a:chOff x="144" y="2976"/>
            <a:chExt cx="576" cy="288"/>
          </a:xfrm>
        </p:grpSpPr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144" y="2976"/>
              <a:ext cx="38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480" y="2976"/>
              <a:ext cx="192" cy="28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672" y="3072"/>
              <a:ext cx="48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APPLIED</a:t>
            </a:r>
          </a:p>
          <a:p>
            <a:r>
              <a:rPr lang="en-US"/>
              <a:t>Potential!</a:t>
            </a:r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13716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6384925" y="5486400"/>
            <a:ext cx="230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Reaction would not normally go in water</a:t>
            </a:r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 flipH="1">
            <a:off x="4724400" y="5791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Voltammetry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Apply a potential and measure a current response (a half-reaction, involving an e</a:t>
            </a:r>
            <a:r>
              <a:rPr lang="en-US" baseline="30000"/>
              <a:t>-</a:t>
            </a:r>
            <a:r>
              <a:rPr lang="en-US"/>
              <a:t>)</a:t>
            </a:r>
          </a:p>
          <a:p>
            <a:r>
              <a:rPr lang="en-US"/>
              <a:t>Specific </a:t>
            </a:r>
            <a:r>
              <a:rPr lang="en-US" u="sng"/>
              <a:t>species</a:t>
            </a:r>
            <a:r>
              <a:rPr lang="en-US"/>
              <a:t> react at/with the electrode surface AT a specific potential</a:t>
            </a:r>
          </a:p>
          <a:p>
            <a:r>
              <a:rPr lang="en-US"/>
              <a:t>That potential is from either the equilibrium of a half reaction or a kinetic effect where reaction requires some extra energy to proceed (called overpotential)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SC00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743200" y="533400"/>
            <a:ext cx="3810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Three Electrode System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057400"/>
            <a:ext cx="5334000" cy="2301875"/>
            <a:chOff x="0" y="1296"/>
            <a:chExt cx="3360" cy="1450"/>
          </a:xfrm>
        </p:grpSpPr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2352" y="1920"/>
              <a:ext cx="100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Potentiostat</a:t>
              </a:r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2496" y="2112"/>
              <a:ext cx="240" cy="62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0" y="1392"/>
              <a:ext cx="1008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Working Electrode</a:t>
              </a:r>
            </a:p>
          </p:txBody>
        </p:sp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240" y="2304"/>
              <a:ext cx="1008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Reference Electrode</a:t>
              </a:r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728" y="1296"/>
              <a:ext cx="1008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Counter Electrode</a:t>
              </a: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816" y="1824"/>
              <a:ext cx="38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V="1">
              <a:off x="1008" y="1920"/>
              <a:ext cx="288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H="1">
              <a:off x="1488" y="1728"/>
              <a:ext cx="384" cy="9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" y="304800"/>
            <a:ext cx="1557338" cy="3048000"/>
            <a:chOff x="528" y="240"/>
            <a:chExt cx="981" cy="1920"/>
          </a:xfrm>
        </p:grpSpPr>
        <p:pic>
          <p:nvPicPr>
            <p:cNvPr id="70670" name="Picture 14" descr="DSC003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65" y="403"/>
              <a:ext cx="1307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528" y="1536"/>
              <a:ext cx="672" cy="62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H="1">
              <a:off x="1440" y="1536"/>
              <a:ext cx="48" cy="5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76600" y="1828800"/>
            <a:ext cx="5183188" cy="4038600"/>
            <a:chOff x="2064" y="1152"/>
            <a:chExt cx="3265" cy="2544"/>
          </a:xfrm>
        </p:grpSpPr>
        <p:pic>
          <p:nvPicPr>
            <p:cNvPr id="70674" name="Picture 18" descr="DSC003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1152"/>
              <a:ext cx="3265" cy="2448"/>
            </a:xfrm>
            <a:prstGeom prst="rect">
              <a:avLst/>
            </a:prstGeom>
            <a:noFill/>
          </p:spPr>
        </p:pic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>
              <a:off x="2064" y="2976"/>
              <a:ext cx="20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2448" y="2352"/>
              <a:ext cx="19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Counter Electrode – Pt, facilitates e</a:t>
              </a:r>
              <a:r>
                <a:rPr lang="en-US" sz="2000" baseline="30000">
                  <a:solidFill>
                    <a:schemeClr val="bg1"/>
                  </a:solidFill>
                  <a:latin typeface="Arial" charset="0"/>
                </a:rPr>
                <a:t>-</a:t>
              </a: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 flow</a:t>
              </a:r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2928" y="1248"/>
              <a:ext cx="17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Reference Electrode –Ag/AgCl ‘anchors’ V</a:t>
              </a:r>
            </a:p>
          </p:txBody>
        </p:sp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2208" y="3120"/>
              <a:ext cx="29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Working Electrode – Au(Hg) amalgam, surface where specific reactions occur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76200" y="4419600"/>
            <a:ext cx="5791200" cy="2057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76200" y="2209800"/>
            <a:ext cx="5791200" cy="2057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76200" y="76200"/>
            <a:ext cx="5791200" cy="2057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2438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2438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533400"/>
            <a:ext cx="1752600" cy="1585913"/>
            <a:chOff x="912" y="2016"/>
            <a:chExt cx="1104" cy="999"/>
          </a:xfrm>
        </p:grpSpPr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86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912" y="225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V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1392" y="2784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time</a:t>
              </a: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1152" y="2016"/>
              <a:ext cx="432" cy="7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V="1">
              <a:off x="1584" y="2016"/>
              <a:ext cx="432" cy="7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2667000"/>
            <a:ext cx="2286000" cy="1585913"/>
            <a:chOff x="384" y="1872"/>
            <a:chExt cx="1440" cy="999"/>
          </a:xfrm>
        </p:grpSpPr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624" y="1872"/>
              <a:ext cx="120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384" y="211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V</a:t>
              </a:r>
            </a:p>
          </p:txBody>
        </p:sp>
        <p:sp>
          <p:nvSpPr>
            <p:cNvPr id="67605" name="Text Box 21"/>
            <p:cNvSpPr txBox="1">
              <a:spLocks noChangeArrowheads="1"/>
            </p:cNvSpPr>
            <p:nvPr/>
          </p:nvSpPr>
          <p:spPr bwMode="auto">
            <a:xfrm>
              <a:off x="864" y="264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time</a:t>
              </a:r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1056" y="2064"/>
              <a:ext cx="336" cy="52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 flipV="1">
              <a:off x="1392" y="2064"/>
              <a:ext cx="432" cy="52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>
              <a:off x="624" y="2064"/>
              <a:ext cx="432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04800" y="4876800"/>
            <a:ext cx="1828800" cy="1585913"/>
            <a:chOff x="432" y="3024"/>
            <a:chExt cx="1152" cy="999"/>
          </a:xfrm>
        </p:grpSpPr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624" y="3024"/>
              <a:ext cx="96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432" y="326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V</a:t>
              </a:r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912" y="379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time</a:t>
              </a:r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>
              <a:off x="672" y="3600"/>
              <a:ext cx="0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auto">
            <a:xfrm>
              <a:off x="672" y="3600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>
              <a:off x="768" y="3600"/>
              <a:ext cx="0" cy="9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>
              <a:off x="768" y="3696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8" name="Line 34"/>
            <p:cNvSpPr>
              <a:spLocks noChangeShapeType="1"/>
            </p:cNvSpPr>
            <p:nvPr/>
          </p:nvSpPr>
          <p:spPr bwMode="auto">
            <a:xfrm>
              <a:off x="864" y="3552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Line 35"/>
            <p:cNvSpPr>
              <a:spLocks noChangeShapeType="1"/>
            </p:cNvSpPr>
            <p:nvPr/>
          </p:nvSpPr>
          <p:spPr bwMode="auto">
            <a:xfrm>
              <a:off x="960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Line 36"/>
            <p:cNvSpPr>
              <a:spLocks noChangeShapeType="1"/>
            </p:cNvSpPr>
            <p:nvPr/>
          </p:nvSpPr>
          <p:spPr bwMode="auto">
            <a:xfrm>
              <a:off x="960" y="3648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Line 37"/>
            <p:cNvSpPr>
              <a:spLocks noChangeShapeType="1"/>
            </p:cNvSpPr>
            <p:nvPr/>
          </p:nvSpPr>
          <p:spPr bwMode="auto">
            <a:xfrm>
              <a:off x="864" y="3552"/>
              <a:ext cx="0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1056" y="3504"/>
              <a:ext cx="0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4" name="Line 40"/>
            <p:cNvSpPr>
              <a:spLocks noChangeShapeType="1"/>
            </p:cNvSpPr>
            <p:nvPr/>
          </p:nvSpPr>
          <p:spPr bwMode="auto">
            <a:xfrm>
              <a:off x="1248" y="3456"/>
              <a:ext cx="0" cy="1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Line 41"/>
            <p:cNvSpPr>
              <a:spLocks noChangeShapeType="1"/>
            </p:cNvSpPr>
            <p:nvPr/>
          </p:nvSpPr>
          <p:spPr bwMode="auto">
            <a:xfrm>
              <a:off x="1152" y="3504"/>
              <a:ext cx="0" cy="9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Line 42"/>
            <p:cNvSpPr>
              <a:spLocks noChangeShapeType="1"/>
            </p:cNvSpPr>
            <p:nvPr/>
          </p:nvSpPr>
          <p:spPr bwMode="auto">
            <a:xfrm>
              <a:off x="960" y="3552"/>
              <a:ext cx="0" cy="9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>
              <a:off x="1152" y="3600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44"/>
            <p:cNvSpPr>
              <a:spLocks noChangeShapeType="1"/>
            </p:cNvSpPr>
            <p:nvPr/>
          </p:nvSpPr>
          <p:spPr bwMode="auto">
            <a:xfrm>
              <a:off x="1248" y="3456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Line 45"/>
            <p:cNvSpPr>
              <a:spLocks noChangeShapeType="1"/>
            </p:cNvSpPr>
            <p:nvPr/>
          </p:nvSpPr>
          <p:spPr bwMode="auto">
            <a:xfrm>
              <a:off x="1056" y="3504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>
              <a:off x="1536" y="3408"/>
              <a:ext cx="0" cy="9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>
              <a:off x="1344" y="3456"/>
              <a:ext cx="0" cy="9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Line 49"/>
            <p:cNvSpPr>
              <a:spLocks noChangeShapeType="1"/>
            </p:cNvSpPr>
            <p:nvPr/>
          </p:nvSpPr>
          <p:spPr bwMode="auto">
            <a:xfrm>
              <a:off x="1440" y="3408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34" name="Line 50"/>
            <p:cNvSpPr>
              <a:spLocks noChangeShapeType="1"/>
            </p:cNvSpPr>
            <p:nvPr/>
          </p:nvSpPr>
          <p:spPr bwMode="auto">
            <a:xfrm>
              <a:off x="1344" y="3552"/>
              <a:ext cx="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637" name="Picture 53"/>
          <p:cNvPicPr>
            <a:picLocks noChangeAspect="1" noChangeArrowheads="1"/>
          </p:cNvPicPr>
          <p:nvPr/>
        </p:nvPicPr>
        <p:blipFill>
          <a:blip r:embed="rId4" cstate="print"/>
          <a:srcRect t="9564" r="22025" b="9764"/>
          <a:stretch>
            <a:fillRect/>
          </a:stretch>
        </p:blipFill>
        <p:spPr bwMode="auto">
          <a:xfrm>
            <a:off x="3048000" y="4495800"/>
            <a:ext cx="2514600" cy="1803400"/>
          </a:xfrm>
          <a:prstGeom prst="rect">
            <a:avLst/>
          </a:prstGeom>
          <a:noFill/>
        </p:spPr>
      </p:pic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457200" y="76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Cyclic Voltammetry</a:t>
            </a:r>
          </a:p>
        </p:txBody>
      </p: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304800" y="2224088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Stripping Voltammetry</a:t>
            </a: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44450" y="44958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Square-Wave Voltammetry</a:t>
            </a:r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5943600" y="2819400"/>
            <a:ext cx="3048000" cy="1465263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Initial ‘plating’ reaction: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</a:rPr>
              <a:t>Hg + HS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HgS + H</a:t>
            </a:r>
            <a:r>
              <a:rPr lang="en-US" baseline="30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+</a:t>
            </a:r>
            <a:r>
              <a:rPr lang="en-US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+ 2 e</a:t>
            </a:r>
            <a:r>
              <a:rPr lang="en-US" baseline="30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-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sym typeface="Wingdings" pitchFamily="2" charset="2"/>
              </a:rPr>
              <a:t>For x seconds followed by reaction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sym typeface="Wingdings" pitchFamily="2" charset="2"/>
              </a:rPr>
              <a:t>HgS + 2e-+ H+  Hg + HS-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6172200" y="76200"/>
            <a:ext cx="2971800" cy="2438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648" name="Picture 64" descr="SDC"/>
          <p:cNvPicPr>
            <a:picLocks noChangeAspect="1" noChangeArrowheads="1"/>
          </p:cNvPicPr>
          <p:nvPr/>
        </p:nvPicPr>
        <p:blipFill>
          <a:blip r:embed="rId5" cstate="print"/>
          <a:srcRect l="7553" r="50905" b="42628"/>
          <a:stretch>
            <a:fillRect/>
          </a:stretch>
        </p:blipFill>
        <p:spPr bwMode="auto">
          <a:xfrm>
            <a:off x="6248400" y="152400"/>
            <a:ext cx="2514600" cy="1600200"/>
          </a:xfrm>
          <a:prstGeom prst="rect">
            <a:avLst/>
          </a:prstGeom>
          <a:noFill/>
        </p:spPr>
      </p:pic>
      <p:sp>
        <p:nvSpPr>
          <p:cNvPr id="67649" name="Text Box 65"/>
          <p:cNvSpPr txBox="1">
            <a:spLocks noChangeArrowheads="1"/>
          </p:cNvSpPr>
          <p:nvPr/>
        </p:nvSpPr>
        <p:spPr bwMode="auto">
          <a:xfrm>
            <a:off x="6248400" y="1828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‘Normal’ S-shape curve or peak (due to other processes)</a:t>
            </a:r>
          </a:p>
        </p:txBody>
      </p:sp>
      <p:sp>
        <p:nvSpPr>
          <p:cNvPr id="67650" name="Text Box 66"/>
          <p:cNvSpPr txBox="1">
            <a:spLocks noChangeArrowheads="1"/>
          </p:cNvSpPr>
          <p:nvPr/>
        </p:nvSpPr>
        <p:spPr bwMode="auto">
          <a:xfrm>
            <a:off x="6080125" y="4724400"/>
            <a:ext cx="2835275" cy="1465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Forward reaction followed by back reaction with V drop </a:t>
            </a:r>
            <a:r>
              <a:rPr lang="en-US">
                <a:latin typeface="Arial" charset="0"/>
                <a:sym typeface="Wingdings" pitchFamily="2" charset="2"/>
              </a:rPr>
              <a:t> voltammogram dependent on ‘pulse’ height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Spectroscopy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Exactly how energy is absorbed and reflected, transmitted, or refracted changes the info and is determined by different techniques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505200"/>
            <a:ext cx="5578475" cy="3116263"/>
            <a:chOff x="720" y="1488"/>
            <a:chExt cx="3514" cy="1963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208" y="1728"/>
              <a:ext cx="144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016" y="1488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sample</a:t>
              </a: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912" y="2208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2304" y="2208"/>
              <a:ext cx="96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>
              <a:off x="1680" y="2256"/>
              <a:ext cx="576" cy="24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2208" y="2352"/>
              <a:ext cx="0" cy="6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720" y="2448"/>
              <a:ext cx="9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Reflected</a:t>
              </a:r>
            </a:p>
            <a:p>
              <a:r>
                <a:rPr lang="en-US"/>
                <a:t>spectroscopy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206" y="2039"/>
              <a:ext cx="10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Transmittance</a:t>
              </a:r>
            </a:p>
            <a:p>
              <a:r>
                <a:rPr lang="en-US"/>
                <a:t>spectroscopy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862" y="3047"/>
              <a:ext cx="9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Raman</a:t>
              </a:r>
            </a:p>
            <a:p>
              <a:r>
                <a:rPr lang="en-US"/>
                <a:t>Spectroscopy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Light Source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495800"/>
          </a:xfrm>
        </p:spPr>
        <p:txBody>
          <a:bodyPr/>
          <a:lstStyle/>
          <a:p>
            <a:pPr eaLnBrk="1" hangingPunct="1"/>
            <a:r>
              <a:rPr lang="en-US" smtClean="0"/>
              <a:t>Light shining on a sample can come from different places (in lab from a light, on a plane from a laser array, or from earth shining on Mars from a big laser)</a:t>
            </a:r>
          </a:p>
          <a:p>
            <a:pPr eaLnBrk="1" hangingPunct="1"/>
            <a:r>
              <a:rPr lang="en-US" smtClean="0"/>
              <a:t>Can ‘tune’ these to any </a:t>
            </a:r>
          </a:p>
          <a:p>
            <a:pPr eaLnBrk="1" hangingPunct="1">
              <a:buFontTx/>
              <a:buNone/>
            </a:pPr>
            <a:r>
              <a:rPr lang="en-US" smtClean="0"/>
              <a:t>	wavelength or range of </a:t>
            </a:r>
          </a:p>
          <a:p>
            <a:pPr eaLnBrk="1" hangingPunct="1">
              <a:buFontTx/>
              <a:buNone/>
            </a:pPr>
            <a:r>
              <a:rPr lang="en-US" smtClean="0"/>
              <a:t>	wavelengths</a:t>
            </a:r>
          </a:p>
        </p:txBody>
      </p:sp>
      <p:pic>
        <p:nvPicPr>
          <p:cNvPr id="10244" name="Picture 4" descr="IR of m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2987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image of Mars</a:t>
            </a:r>
          </a:p>
          <a:p>
            <a:r>
              <a:rPr lang="en-US"/>
              <a:t>Olivine is 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Beer’s Law:</a:t>
            </a:r>
          </a:p>
          <a:p>
            <a:pPr>
              <a:buNone/>
            </a:pPr>
            <a:r>
              <a:rPr lang="en-US" dirty="0" smtClean="0"/>
              <a:t>				        </a:t>
            </a:r>
            <a:r>
              <a:rPr lang="en-US" b="1" dirty="0" smtClean="0"/>
              <a:t>A = </a:t>
            </a:r>
            <a:r>
              <a:rPr lang="en-US" b="1" dirty="0" smtClean="0">
                <a:latin typeface="Symbol" pitchFamily="18" charset="2"/>
              </a:rPr>
              <a:t>e </a:t>
            </a:r>
            <a:r>
              <a:rPr lang="en-US" b="1" dirty="0" smtClean="0"/>
              <a:t>l c</a:t>
            </a:r>
          </a:p>
          <a:p>
            <a:r>
              <a:rPr lang="en-US" dirty="0" smtClean="0"/>
              <a:t>Where Absorbance, A, is equal to the product of the path length, concentration, c, and molar </a:t>
            </a:r>
            <a:r>
              <a:rPr lang="en-US" dirty="0" err="1" smtClean="0"/>
              <a:t>absorptivity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1"/>
            <a:ext cx="73244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Electrochemical</a:t>
            </a:r>
          </a:p>
          <a:p>
            <a:r>
              <a:rPr lang="en-US" dirty="0" smtClean="0"/>
              <a:t>Spectroscopic</a:t>
            </a:r>
          </a:p>
          <a:p>
            <a:r>
              <a:rPr lang="en-US" dirty="0" smtClean="0"/>
              <a:t>Chromatographic</a:t>
            </a:r>
            <a:endParaRPr lang="en-US" dirty="0"/>
          </a:p>
        </p:txBody>
      </p:sp>
      <p:pic>
        <p:nvPicPr>
          <p:cNvPr id="5" name="Picture 4" descr="H2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3571875" cy="13049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5746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5943600"/>
            <a:ext cx="748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do these ‘probe’ different properties?</a:t>
            </a:r>
            <a:endParaRPr lang="en-US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Causes of Absorption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Molecular or atomic orbitals absorb light, kicks e</a:t>
            </a:r>
            <a:r>
              <a:rPr lang="en-US" baseline="30000" smtClean="0"/>
              <a:t>-</a:t>
            </a:r>
            <a:r>
              <a:rPr lang="en-US" smtClean="0"/>
              <a:t> from stable to excited state</a:t>
            </a:r>
          </a:p>
          <a:p>
            <a:pPr eaLnBrk="1" hangingPunct="1"/>
            <a:r>
              <a:rPr lang="en-US" smtClean="0"/>
              <a:t>Charge transfer or radiation (color centers)</a:t>
            </a:r>
          </a:p>
          <a:p>
            <a:pPr eaLnBrk="1" hangingPunct="1"/>
            <a:r>
              <a:rPr lang="en-US" smtClean="0"/>
              <a:t>Vibrational processes – a bond vibrates at a specific frequency </a:t>
            </a:r>
            <a:r>
              <a:rPr lang="en-US" smtClean="0">
                <a:sym typeface="Wingdings" pitchFamily="2" charset="2"/>
              </a:rPr>
              <a:t> only specific bonds can do absorb IR though (IR active)</a:t>
            </a:r>
            <a:endParaRPr lang="en-US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648200"/>
            <a:ext cx="25746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Emission Spectroscopy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Measurement of the energy emitted upon relaxation of an excited state to a lower state (can be the ground state)</a:t>
            </a:r>
          </a:p>
          <a:p>
            <a:r>
              <a:rPr lang="en-US" smtClean="0"/>
              <a:t>How to generate an excitation – shoot it with high energy particles – UV, X-rays, or heat it in flame or plasma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Inductively Coupled Plasma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 of molecules in a plasma creates excitations and emits light in the UV and Visible ranges that correspond to elements</a:t>
            </a:r>
          </a:p>
          <a:p>
            <a:r>
              <a:rPr lang="en-US" smtClean="0"/>
              <a:t>Plasma is 7000 degrees – molecules get broken up, the individual elements create the light emission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Raman Spectroscopy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kind of spectroscopy which looks at a scattering effect and what that tells us about the chemistry, oxidation state, and relative proportions of different ions</a:t>
            </a:r>
          </a:p>
        </p:txBody>
      </p:sp>
      <p:pic>
        <p:nvPicPr>
          <p:cNvPr id="13316" name="Picture 4" descr="raman scatter cartoo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5257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Nuclear Magnetic Resonance Spectroscopy (NMR)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NMR is useful for determining short-range cation ordering in minerals.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The NMR spectrometer can be tuned to examine the nucleus of mineralogical interest (e.g. aluminosilicates (27Al, 29Si, 23Na), oxides (17O, 25Mg, etc.), phosphates (31P), hydrous minerals (1H, 19F)).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NMR is particularly useful for cations that can not be distinguished by X-ray methods, such as Si/Al ordering in aluminosilicates </a:t>
            </a:r>
          </a:p>
        </p:txBody>
      </p:sp>
      <p:pic>
        <p:nvPicPr>
          <p:cNvPr id="17412" name="Picture 4" descr="NMR figure 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600200"/>
            <a:ext cx="3222625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XANES and EXAFS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X-ray adsorption near-edge spectroscopy and Extended X-ray adsorption Fine Structure, commonly done with synchrotron radiation because the higher energy X-ray yields more precise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X-ray techniques which look at the fine details of X-ray interactions with minerals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Sensitive to oxidation states and specific bonding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304800"/>
            <a:ext cx="9034462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8305800" cy="1600200"/>
          </a:xfrm>
        </p:spPr>
        <p:txBody>
          <a:bodyPr/>
          <a:lstStyle/>
          <a:p>
            <a:r>
              <a:rPr lang="en-US" dirty="0" err="1" smtClean="0"/>
              <a:t>Analyte</a:t>
            </a:r>
            <a:r>
              <a:rPr lang="en-US" dirty="0" smtClean="0"/>
              <a:t> separation as it moves through a material followed by analysis (spectroscopic or electrochemical)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276" y="2781300"/>
            <a:ext cx="5935524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5257800" cy="5257800"/>
          </a:xfrm>
        </p:spPr>
        <p:txBody>
          <a:bodyPr/>
          <a:lstStyle/>
          <a:p>
            <a:r>
              <a:rPr lang="en-US" dirty="0" smtClean="0"/>
              <a:t>Interaction of </a:t>
            </a:r>
            <a:r>
              <a:rPr lang="en-US" dirty="0" err="1" smtClean="0"/>
              <a:t>analyte</a:t>
            </a:r>
            <a:r>
              <a:rPr lang="en-US" dirty="0" smtClean="0"/>
              <a:t> with stationary phase based on charge density, </a:t>
            </a:r>
            <a:r>
              <a:rPr lang="en-US" dirty="0" err="1" smtClean="0"/>
              <a:t>hydrophobicity</a:t>
            </a:r>
            <a:r>
              <a:rPr lang="en-US" dirty="0" smtClean="0"/>
              <a:t>, or size</a:t>
            </a:r>
          </a:p>
          <a:p>
            <a:r>
              <a:rPr lang="en-US" dirty="0" err="1" smtClean="0"/>
              <a:t>Analyte</a:t>
            </a:r>
            <a:r>
              <a:rPr lang="en-US" dirty="0" smtClean="0"/>
              <a:t> displaced across stationary phase by an </a:t>
            </a:r>
            <a:r>
              <a:rPr lang="en-US" dirty="0" err="1" smtClean="0"/>
              <a:t>eluent</a:t>
            </a:r>
            <a:endParaRPr lang="en-US" dirty="0" smtClean="0"/>
          </a:p>
          <a:p>
            <a:r>
              <a:rPr lang="en-US" dirty="0" err="1" smtClean="0"/>
              <a:t>Eluent</a:t>
            </a:r>
            <a:r>
              <a:rPr lang="en-US" dirty="0" smtClean="0"/>
              <a:t> can be ionic (HCO3-), organic (Methanol), gas (Helium)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629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r>
              <a:rPr lang="en-US" dirty="0" smtClean="0"/>
              <a:t>chromatograph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Peak separation a function of </a:t>
            </a:r>
            <a:r>
              <a:rPr lang="en-US" dirty="0" err="1" smtClean="0"/>
              <a:t>analyte</a:t>
            </a:r>
            <a:r>
              <a:rPr lang="en-US" dirty="0" smtClean="0"/>
              <a:t>, stationary phase, </a:t>
            </a:r>
            <a:r>
              <a:rPr lang="en-US" dirty="0" err="1" smtClean="0"/>
              <a:t>eluent</a:t>
            </a:r>
            <a:r>
              <a:rPr lang="en-US" dirty="0" smtClean="0"/>
              <a:t> composition and flow rate</a:t>
            </a:r>
          </a:p>
          <a:p>
            <a:r>
              <a:rPr lang="en-US" dirty="0" smtClean="0"/>
              <a:t>Goal is to maximize peak separation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30" y="990600"/>
            <a:ext cx="448027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techniques: pH, conductivity, Ion-specific electrodes, </a:t>
            </a:r>
            <a:r>
              <a:rPr lang="en-US" dirty="0" err="1" smtClean="0"/>
              <a:t>amperometry</a:t>
            </a:r>
            <a:r>
              <a:rPr lang="en-US" dirty="0" smtClean="0"/>
              <a:t>, </a:t>
            </a:r>
            <a:r>
              <a:rPr lang="en-US" dirty="0" err="1" smtClean="0"/>
              <a:t>voltammetry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Utilize electrical properties of </a:t>
            </a:r>
            <a:r>
              <a:rPr lang="en-US" dirty="0" err="1" smtClean="0"/>
              <a:t>analyte</a:t>
            </a:r>
            <a:r>
              <a:rPr lang="en-US" dirty="0"/>
              <a:t> </a:t>
            </a:r>
            <a:r>
              <a:rPr lang="en-US" dirty="0" smtClean="0"/>
              <a:t>to determine concentrations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Electrodes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/>
              <a:t>The parts of a cell that are the sites of anodic and cathodic reactions</a:t>
            </a:r>
          </a:p>
          <a:p>
            <a:r>
              <a:rPr lang="en-US">
                <a:sym typeface="Wingdings" pitchFamily="2" charset="2"/>
              </a:rPr>
              <a:t>Working and counter electrodes - conductive materials where the redox reactions occur</a:t>
            </a:r>
          </a:p>
          <a:p>
            <a:r>
              <a:rPr lang="en-US"/>
              <a:t>Most cells also use a reference electrode </a:t>
            </a:r>
            <a:r>
              <a:rPr lang="en-US">
                <a:sym typeface="Wingdings" pitchFamily="2" charset="2"/>
              </a:rPr>
              <a:t> recall that all Energy is relative to a predetermined value, the reference electrode provides an ‘anchor’ for the system</a:t>
            </a:r>
          </a:p>
          <a:p>
            <a:r>
              <a:rPr lang="en-US">
                <a:sym typeface="Wingdings" pitchFamily="2" charset="2"/>
              </a:rPr>
              <a:t>The electrical measuring device measures a property of the electrodes in a solution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Lreactions"/>
          <p:cNvPicPr>
            <a:picLocks noChangeAspect="1" noChangeArrowheads="1"/>
          </p:cNvPicPr>
          <p:nvPr/>
        </p:nvPicPr>
        <p:blipFill>
          <a:blip r:embed="rId3" cstate="print"/>
          <a:srcRect b="3993"/>
          <a:stretch>
            <a:fillRect/>
          </a:stretch>
        </p:blipFill>
        <p:spPr bwMode="auto">
          <a:xfrm>
            <a:off x="1295400" y="1600200"/>
            <a:ext cx="6477000" cy="4087813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Pathway of a general electrode reaction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electrode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248400" y="1219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bulk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09800" y="1066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Interface - electrode surface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3733800" y="1524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733800" y="304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Electroanalytical methods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57200" y="5883275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Voltammetry I=f(E)</a:t>
            </a: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5029200" y="23622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7010400" y="23622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6172200" y="1143000"/>
            <a:ext cx="1295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6400800" y="1295400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bulk methods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4953000" y="24384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Conductometry G=1/R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934200" y="25146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Conductometric titrations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0" y="1981200"/>
            <a:ext cx="1447800" cy="457200"/>
            <a:chOff x="3840" y="2256"/>
            <a:chExt cx="912" cy="288"/>
          </a:xfrm>
        </p:grpSpPr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>
              <a:off x="3840" y="2400"/>
              <a:ext cx="91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>
              <a:off x="4752" y="2400"/>
              <a:ext cx="0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4" name="Line 14"/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>
              <a:off x="4320" y="2256"/>
              <a:ext cx="0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56" name="AutoShape 16"/>
          <p:cNvSpPr>
            <a:spLocks noChangeArrowheads="1"/>
          </p:cNvSpPr>
          <p:nvPr/>
        </p:nvSpPr>
        <p:spPr bwMode="auto">
          <a:xfrm>
            <a:off x="609600" y="2362200"/>
            <a:ext cx="14478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AutoShape 17"/>
          <p:cNvSpPr>
            <a:spLocks noChangeArrowheads="1"/>
          </p:cNvSpPr>
          <p:nvPr/>
        </p:nvSpPr>
        <p:spPr bwMode="auto">
          <a:xfrm>
            <a:off x="152400" y="35052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AutoShape 18"/>
          <p:cNvSpPr>
            <a:spLocks noChangeArrowheads="1"/>
          </p:cNvSpPr>
          <p:nvPr/>
        </p:nvSpPr>
        <p:spPr bwMode="auto">
          <a:xfrm>
            <a:off x="2057400" y="35052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AutoShape 19"/>
          <p:cNvSpPr>
            <a:spLocks noChangeArrowheads="1"/>
          </p:cNvSpPr>
          <p:nvPr/>
        </p:nvSpPr>
        <p:spPr bwMode="auto">
          <a:xfrm>
            <a:off x="2133600" y="1143000"/>
            <a:ext cx="1295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2133600" y="1295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Interfacial methods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533400" y="2438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CC"/>
                </a:solidFill>
              </a:rPr>
              <a:t>Static methods i=0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2895600" y="23622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339933"/>
                </a:solidFill>
              </a:rPr>
              <a:t>dynamic methods i &gt; 0</a:t>
            </a:r>
          </a:p>
        </p:txBody>
      </p:sp>
      <p:sp>
        <p:nvSpPr>
          <p:cNvPr id="163863" name="AutoShape 23"/>
          <p:cNvSpPr>
            <a:spLocks noChangeArrowheads="1"/>
          </p:cNvSpPr>
          <p:nvPr/>
        </p:nvSpPr>
        <p:spPr bwMode="auto">
          <a:xfrm>
            <a:off x="2819400" y="2362200"/>
            <a:ext cx="14478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24000" y="1981200"/>
            <a:ext cx="1447800" cy="457200"/>
            <a:chOff x="3840" y="2256"/>
            <a:chExt cx="912" cy="288"/>
          </a:xfrm>
        </p:grpSpPr>
        <p:sp>
          <p:nvSpPr>
            <p:cNvPr id="163865" name="Line 25"/>
            <p:cNvSpPr>
              <a:spLocks noChangeShapeType="1"/>
            </p:cNvSpPr>
            <p:nvPr/>
          </p:nvSpPr>
          <p:spPr bwMode="auto">
            <a:xfrm>
              <a:off x="3840" y="2400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6" name="Line 26"/>
            <p:cNvSpPr>
              <a:spLocks noChangeShapeType="1"/>
            </p:cNvSpPr>
            <p:nvPr/>
          </p:nvSpPr>
          <p:spPr bwMode="auto">
            <a:xfrm>
              <a:off x="4752" y="240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7" name="Line 27"/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8" name="Line 28"/>
            <p:cNvSpPr>
              <a:spLocks noChangeShapeType="1"/>
            </p:cNvSpPr>
            <p:nvPr/>
          </p:nvSpPr>
          <p:spPr bwMode="auto">
            <a:xfrm>
              <a:off x="4320" y="22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304800" y="3657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CC"/>
                </a:solidFill>
              </a:rPr>
              <a:t>potentiometry E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2133600" y="3581400"/>
            <a:ext cx="160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CC"/>
                </a:solidFill>
              </a:rPr>
              <a:t>Potentiometric titrations volume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43000" y="2971800"/>
            <a:ext cx="1447800" cy="609600"/>
            <a:chOff x="720" y="1872"/>
            <a:chExt cx="912" cy="384"/>
          </a:xfrm>
        </p:grpSpPr>
        <p:sp>
          <p:nvSpPr>
            <p:cNvPr id="163872" name="Line 32"/>
            <p:cNvSpPr>
              <a:spLocks noChangeShapeType="1"/>
            </p:cNvSpPr>
            <p:nvPr/>
          </p:nvSpPr>
          <p:spPr bwMode="auto">
            <a:xfrm>
              <a:off x="720" y="2112"/>
              <a:ext cx="912" cy="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3" name="Line 33"/>
            <p:cNvSpPr>
              <a:spLocks noChangeShapeType="1"/>
            </p:cNvSpPr>
            <p:nvPr/>
          </p:nvSpPr>
          <p:spPr bwMode="auto">
            <a:xfrm>
              <a:off x="1632" y="2112"/>
              <a:ext cx="0" cy="144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4" name="Line 34"/>
            <p:cNvSpPr>
              <a:spLocks noChangeShapeType="1"/>
            </p:cNvSpPr>
            <p:nvPr/>
          </p:nvSpPr>
          <p:spPr bwMode="auto">
            <a:xfrm>
              <a:off x="720" y="2112"/>
              <a:ext cx="0" cy="144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5" name="Line 35"/>
            <p:cNvSpPr>
              <a:spLocks noChangeShapeType="1"/>
            </p:cNvSpPr>
            <p:nvPr/>
          </p:nvSpPr>
          <p:spPr bwMode="auto">
            <a:xfrm>
              <a:off x="1152" y="1872"/>
              <a:ext cx="0" cy="24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553200" y="4267200"/>
            <a:ext cx="1676400" cy="838200"/>
            <a:chOff x="4128" y="2928"/>
            <a:chExt cx="1056" cy="528"/>
          </a:xfrm>
        </p:grpSpPr>
        <p:sp>
          <p:nvSpPr>
            <p:cNvPr id="163877" name="AutoShape 37"/>
            <p:cNvSpPr>
              <a:spLocks noChangeArrowheads="1"/>
            </p:cNvSpPr>
            <p:nvPr/>
          </p:nvSpPr>
          <p:spPr bwMode="auto">
            <a:xfrm>
              <a:off x="4128" y="2928"/>
              <a:ext cx="1056" cy="52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8" name="Text Box 38"/>
            <p:cNvSpPr txBox="1">
              <a:spLocks noChangeArrowheads="1"/>
            </p:cNvSpPr>
            <p:nvPr/>
          </p:nvSpPr>
          <p:spPr bwMode="auto">
            <a:xfrm>
              <a:off x="4320" y="2976"/>
              <a:ext cx="7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339933"/>
                  </a:solidFill>
                </a:rPr>
                <a:t>Constant current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114800" y="4267200"/>
            <a:ext cx="1676400" cy="838200"/>
            <a:chOff x="816" y="3024"/>
            <a:chExt cx="1056" cy="528"/>
          </a:xfrm>
        </p:grpSpPr>
        <p:sp>
          <p:nvSpPr>
            <p:cNvPr id="163880" name="AutoShape 40"/>
            <p:cNvSpPr>
              <a:spLocks noChangeArrowheads="1"/>
            </p:cNvSpPr>
            <p:nvPr/>
          </p:nvSpPr>
          <p:spPr bwMode="auto">
            <a:xfrm>
              <a:off x="816" y="3024"/>
              <a:ext cx="1056" cy="52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1" name="Text Box 41"/>
            <p:cNvSpPr txBox="1">
              <a:spLocks noChangeArrowheads="1"/>
            </p:cNvSpPr>
            <p:nvPr/>
          </p:nvSpPr>
          <p:spPr bwMode="auto">
            <a:xfrm>
              <a:off x="912" y="3072"/>
              <a:ext cx="7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Controlled potential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477000" y="5105400"/>
            <a:ext cx="1447800" cy="457200"/>
            <a:chOff x="3840" y="2256"/>
            <a:chExt cx="912" cy="288"/>
          </a:xfrm>
        </p:grpSpPr>
        <p:sp>
          <p:nvSpPr>
            <p:cNvPr id="163883" name="Line 43"/>
            <p:cNvSpPr>
              <a:spLocks noChangeShapeType="1"/>
            </p:cNvSpPr>
            <p:nvPr/>
          </p:nvSpPr>
          <p:spPr bwMode="auto">
            <a:xfrm>
              <a:off x="3840" y="2400"/>
              <a:ext cx="912" cy="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4" name="Line 44"/>
            <p:cNvSpPr>
              <a:spLocks noChangeShapeType="1"/>
            </p:cNvSpPr>
            <p:nvPr/>
          </p:nvSpPr>
          <p:spPr bwMode="auto">
            <a:xfrm>
              <a:off x="4752" y="2400"/>
              <a:ext cx="0" cy="144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5" name="Line 45"/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6" name="Line 46"/>
            <p:cNvSpPr>
              <a:spLocks noChangeShapeType="1"/>
            </p:cNvSpPr>
            <p:nvPr/>
          </p:nvSpPr>
          <p:spPr bwMode="auto">
            <a:xfrm>
              <a:off x="4320" y="2256"/>
              <a:ext cx="0" cy="144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7" name="Text Box 47"/>
          <p:cNvSpPr txBox="1">
            <a:spLocks noChangeArrowheads="1"/>
          </p:cNvSpPr>
          <p:nvPr/>
        </p:nvSpPr>
        <p:spPr bwMode="auto">
          <a:xfrm>
            <a:off x="7315200" y="5730875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339933"/>
                </a:solidFill>
              </a:rPr>
              <a:t>Electrogravimetry (wt)</a:t>
            </a:r>
          </a:p>
        </p:txBody>
      </p:sp>
      <p:sp>
        <p:nvSpPr>
          <p:cNvPr id="163888" name="Text Box 48"/>
          <p:cNvSpPr txBox="1">
            <a:spLocks noChangeArrowheads="1"/>
          </p:cNvSpPr>
          <p:nvPr/>
        </p:nvSpPr>
        <p:spPr bwMode="auto">
          <a:xfrm>
            <a:off x="5562600" y="56388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339933"/>
                </a:solidFill>
              </a:rPr>
              <a:t>Coulometric titrations Q=it</a:t>
            </a:r>
          </a:p>
        </p:txBody>
      </p:sp>
      <p:sp>
        <p:nvSpPr>
          <p:cNvPr id="163889" name="AutoShape 49"/>
          <p:cNvSpPr>
            <a:spLocks noChangeArrowheads="1"/>
          </p:cNvSpPr>
          <p:nvPr/>
        </p:nvSpPr>
        <p:spPr bwMode="auto">
          <a:xfrm>
            <a:off x="5486400" y="55626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0" name="AutoShape 50"/>
          <p:cNvSpPr>
            <a:spLocks noChangeArrowheads="1"/>
          </p:cNvSpPr>
          <p:nvPr/>
        </p:nvSpPr>
        <p:spPr bwMode="auto">
          <a:xfrm>
            <a:off x="7315200" y="5562600"/>
            <a:ext cx="1676400" cy="838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3657600" y="58674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</a:rPr>
              <a:t>Electrogravimetry (wt)</a:t>
            </a:r>
          </a:p>
        </p:txBody>
      </p:sp>
      <p:sp>
        <p:nvSpPr>
          <p:cNvPr id="163892" name="Text Box 52"/>
          <p:cNvSpPr txBox="1">
            <a:spLocks noChangeArrowheads="1"/>
          </p:cNvSpPr>
          <p:nvPr/>
        </p:nvSpPr>
        <p:spPr bwMode="auto">
          <a:xfrm>
            <a:off x="1981200" y="5727700"/>
            <a:ext cx="160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</a:rPr>
              <a:t>Amperometric titrations volume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28600" y="4572000"/>
            <a:ext cx="1828800" cy="762000"/>
            <a:chOff x="144" y="3024"/>
            <a:chExt cx="1152" cy="480"/>
          </a:xfrm>
        </p:grpSpPr>
        <p:sp>
          <p:nvSpPr>
            <p:cNvPr id="163894" name="AutoShape 54"/>
            <p:cNvSpPr>
              <a:spLocks noChangeArrowheads="1"/>
            </p:cNvSpPr>
            <p:nvPr/>
          </p:nvSpPr>
          <p:spPr bwMode="auto">
            <a:xfrm>
              <a:off x="192" y="3024"/>
              <a:ext cx="1008" cy="48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5" name="Text Box 55"/>
            <p:cNvSpPr txBox="1">
              <a:spLocks noChangeArrowheads="1"/>
            </p:cNvSpPr>
            <p:nvPr/>
          </p:nvSpPr>
          <p:spPr bwMode="auto">
            <a:xfrm>
              <a:off x="144" y="3024"/>
              <a:ext cx="115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Constant electrode potential coulometry Q = </a:t>
              </a:r>
              <a:r>
                <a:rPr lang="en-US" sz="1400" b="1">
                  <a:sym typeface="WP MathA" pitchFamily="2" charset="2"/>
                </a:rPr>
                <a:t> i dt</a:t>
              </a:r>
              <a:endParaRPr lang="en-US" sz="1400" b="1"/>
            </a:p>
          </p:txBody>
        </p:sp>
      </p:grpSp>
      <p:sp>
        <p:nvSpPr>
          <p:cNvPr id="163896" name="AutoShape 56"/>
          <p:cNvSpPr>
            <a:spLocks noChangeArrowheads="1"/>
          </p:cNvSpPr>
          <p:nvPr/>
        </p:nvSpPr>
        <p:spPr bwMode="auto">
          <a:xfrm>
            <a:off x="1981200" y="5791200"/>
            <a:ext cx="16002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7" name="AutoShape 57"/>
          <p:cNvSpPr>
            <a:spLocks noChangeArrowheads="1"/>
          </p:cNvSpPr>
          <p:nvPr/>
        </p:nvSpPr>
        <p:spPr bwMode="auto">
          <a:xfrm>
            <a:off x="3733800" y="5791200"/>
            <a:ext cx="16002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8" name="AutoShape 58"/>
          <p:cNvSpPr>
            <a:spLocks noChangeArrowheads="1"/>
          </p:cNvSpPr>
          <p:nvPr/>
        </p:nvSpPr>
        <p:spPr bwMode="auto">
          <a:xfrm>
            <a:off x="304800" y="5791200"/>
            <a:ext cx="16002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191000" y="2971800"/>
            <a:ext cx="2971800" cy="1295400"/>
            <a:chOff x="2640" y="1872"/>
            <a:chExt cx="1872" cy="816"/>
          </a:xfrm>
        </p:grpSpPr>
        <p:sp>
          <p:nvSpPr>
            <p:cNvPr id="163900" name="Line 60"/>
            <p:cNvSpPr>
              <a:spLocks noChangeShapeType="1"/>
            </p:cNvSpPr>
            <p:nvPr/>
          </p:nvSpPr>
          <p:spPr bwMode="auto">
            <a:xfrm>
              <a:off x="2640" y="1872"/>
              <a:ext cx="0" cy="576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1" name="Line 61"/>
            <p:cNvSpPr>
              <a:spLocks noChangeShapeType="1"/>
            </p:cNvSpPr>
            <p:nvPr/>
          </p:nvSpPr>
          <p:spPr bwMode="auto">
            <a:xfrm>
              <a:off x="2640" y="2448"/>
              <a:ext cx="1872" cy="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2" name="Line 62"/>
            <p:cNvSpPr>
              <a:spLocks noChangeShapeType="1"/>
            </p:cNvSpPr>
            <p:nvPr/>
          </p:nvSpPr>
          <p:spPr bwMode="auto">
            <a:xfrm>
              <a:off x="3072" y="2448"/>
              <a:ext cx="0" cy="24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3" name="Line 63"/>
            <p:cNvSpPr>
              <a:spLocks noChangeShapeType="1"/>
            </p:cNvSpPr>
            <p:nvPr/>
          </p:nvSpPr>
          <p:spPr bwMode="auto">
            <a:xfrm>
              <a:off x="4512" y="2448"/>
              <a:ext cx="0" cy="24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1219200" y="5105400"/>
            <a:ext cx="3581400" cy="685800"/>
            <a:chOff x="768" y="3216"/>
            <a:chExt cx="2256" cy="432"/>
          </a:xfrm>
        </p:grpSpPr>
        <p:sp>
          <p:nvSpPr>
            <p:cNvPr id="163905" name="Line 65"/>
            <p:cNvSpPr>
              <a:spLocks noChangeShapeType="1"/>
            </p:cNvSpPr>
            <p:nvPr/>
          </p:nvSpPr>
          <p:spPr bwMode="auto">
            <a:xfrm>
              <a:off x="768" y="3504"/>
              <a:ext cx="2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6" name="Line 66"/>
            <p:cNvSpPr>
              <a:spLocks noChangeShapeType="1"/>
            </p:cNvSpPr>
            <p:nvPr/>
          </p:nvSpPr>
          <p:spPr bwMode="auto">
            <a:xfrm>
              <a:off x="3024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7" name="Line 67"/>
            <p:cNvSpPr>
              <a:spLocks noChangeShapeType="1"/>
            </p:cNvSpPr>
            <p:nvPr/>
          </p:nvSpPr>
          <p:spPr bwMode="auto">
            <a:xfrm>
              <a:off x="768" y="33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8" name="Line 68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9" name="Line 69"/>
            <p:cNvSpPr>
              <a:spLocks noChangeShapeType="1"/>
            </p:cNvSpPr>
            <p:nvPr/>
          </p:nvSpPr>
          <p:spPr bwMode="auto">
            <a:xfrm>
              <a:off x="2736" y="35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10" name="Line 70"/>
          <p:cNvSpPr>
            <a:spLocks noChangeShapeType="1"/>
          </p:cNvSpPr>
          <p:nvPr/>
        </p:nvSpPr>
        <p:spPr bwMode="auto">
          <a:xfrm flipH="1">
            <a:off x="3124200" y="6096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1" name="Line 71"/>
          <p:cNvSpPr>
            <a:spLocks noChangeShapeType="1"/>
          </p:cNvSpPr>
          <p:nvPr/>
        </p:nvSpPr>
        <p:spPr bwMode="auto">
          <a:xfrm>
            <a:off x="5410200" y="6858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/>
              <a:t>Potentiometry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334000"/>
          </a:xfrm>
        </p:spPr>
        <p:txBody>
          <a:bodyPr/>
          <a:lstStyle/>
          <a:p>
            <a:r>
              <a:rPr lang="en-US"/>
              <a:t>Measurement of potential in absence of applied currents</a:t>
            </a:r>
          </a:p>
          <a:p>
            <a:r>
              <a:rPr lang="en-US"/>
              <a:t>Depends on galvanic cells – no forced reactions by applying external potential</a:t>
            </a:r>
          </a:p>
          <a:p>
            <a:pPr algn="ctr">
              <a:buFontTx/>
              <a:buNone/>
            </a:pPr>
            <a:r>
              <a:rPr lang="en-US" b="1"/>
              <a:t>E</a:t>
            </a:r>
            <a:r>
              <a:rPr lang="en-US" b="1" baseline="-25000"/>
              <a:t>cell</a:t>
            </a:r>
            <a:r>
              <a:rPr lang="en-US" b="1"/>
              <a:t>=E</a:t>
            </a:r>
            <a:r>
              <a:rPr lang="en-US" b="1" baseline="-25000"/>
              <a:t>indicator</a:t>
            </a:r>
            <a:r>
              <a:rPr lang="en-US" b="1"/>
              <a:t>-E</a:t>
            </a:r>
            <a:r>
              <a:rPr lang="en-US" b="1" baseline="-25000"/>
              <a:t>reference</a:t>
            </a:r>
            <a:r>
              <a:rPr lang="en-US" b="1"/>
              <a:t>+E</a:t>
            </a:r>
            <a:r>
              <a:rPr lang="en-US" b="1" baseline="-25000"/>
              <a:t>junction</a:t>
            </a:r>
          </a:p>
          <a:p>
            <a:r>
              <a:rPr lang="en-US"/>
              <a:t>Reference electrodes are a potentiometric application that stays at a defined (Nernst), constant, and steady potential</a:t>
            </a:r>
          </a:p>
          <a:p>
            <a:pPr lvl="1"/>
            <a:r>
              <a:rPr lang="en-US"/>
              <a:t>Calomel </a:t>
            </a:r>
            <a:r>
              <a:rPr lang="en-US">
                <a:sym typeface="Wingdings" pitchFamily="2" charset="2"/>
              </a:rPr>
              <a:t> Hg/Hg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Cl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(sat’d),KCl(x M)</a:t>
            </a:r>
            <a:r>
              <a:rPr lang="en-US">
                <a:cs typeface="Arial" charset="0"/>
                <a:sym typeface="Wingdings" pitchFamily="2" charset="2"/>
              </a:rPr>
              <a:t>║</a:t>
            </a:r>
          </a:p>
          <a:p>
            <a:pPr lvl="1"/>
            <a:r>
              <a:rPr lang="en-US">
                <a:cs typeface="Arial" charset="0"/>
                <a:sym typeface="Wingdings" pitchFamily="2" charset="2"/>
              </a:rPr>
              <a:t>Ag/AgCl  Ag/AgCl(sat’d), KCl (x M) 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Helectrode"/>
          <p:cNvPicPr>
            <a:picLocks noChangeAspect="1" noChangeArrowheads="1"/>
          </p:cNvPicPr>
          <p:nvPr/>
        </p:nvPicPr>
        <p:blipFill>
          <a:blip r:embed="rId2" cstate="print"/>
          <a:srcRect r="4054"/>
          <a:stretch>
            <a:fillRect/>
          </a:stretch>
        </p:blipFill>
        <p:spPr bwMode="auto">
          <a:xfrm>
            <a:off x="228600" y="1447800"/>
            <a:ext cx="4257675" cy="3556000"/>
          </a:xfrm>
          <a:prstGeom prst="rect">
            <a:avLst/>
          </a:prstGeom>
          <a:noFill/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</a:rPr>
              <a:t>pH = - log {H</a:t>
            </a:r>
            <a:r>
              <a:rPr lang="en-US" sz="3600" b="1" baseline="30000">
                <a:solidFill>
                  <a:srgbClr val="990099"/>
                </a:solidFill>
              </a:rPr>
              <a:t>+</a:t>
            </a:r>
            <a:r>
              <a:rPr lang="en-US" sz="3600" b="1">
                <a:solidFill>
                  <a:srgbClr val="990099"/>
                </a:solidFill>
              </a:rPr>
              <a:t>}; glass membrane electrode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648200" y="43434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pH electrode has different H</a:t>
            </a:r>
            <a:r>
              <a:rPr lang="en-US" sz="2000" b="1" baseline="30000"/>
              <a:t>+</a:t>
            </a:r>
            <a:r>
              <a:rPr lang="en-US" sz="2000" b="1"/>
              <a:t> activity than the solution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H="1">
            <a:off x="3657600" y="4648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38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SCE //</a:t>
            </a:r>
            <a:r>
              <a:rPr lang="en-US" sz="2000" b="1"/>
              <a:t> {H</a:t>
            </a:r>
            <a:r>
              <a:rPr lang="en-US" sz="2000" b="1" baseline="30000"/>
              <a:t>+</a:t>
            </a:r>
            <a:r>
              <a:rPr lang="en-US" sz="2000" b="1"/>
              <a:t>}= a</a:t>
            </a:r>
            <a:r>
              <a:rPr lang="en-US" sz="2000" b="1" baseline="-25000"/>
              <a:t>1</a:t>
            </a:r>
            <a:r>
              <a:rPr lang="en-US" sz="2000" b="1"/>
              <a:t> </a:t>
            </a:r>
            <a:r>
              <a:rPr lang="en-US" sz="2000" b="1">
                <a:solidFill>
                  <a:srgbClr val="CC0099"/>
                </a:solidFill>
              </a:rPr>
              <a:t>/ glass membrane/</a:t>
            </a:r>
            <a:r>
              <a:rPr lang="en-US" sz="2000" b="1"/>
              <a:t> {H</a:t>
            </a:r>
            <a:r>
              <a:rPr lang="en-US" sz="2000" b="1" baseline="30000"/>
              <a:t>+</a:t>
            </a:r>
            <a:r>
              <a:rPr lang="en-US" sz="2000" b="1"/>
              <a:t>}= a</a:t>
            </a:r>
            <a:r>
              <a:rPr lang="en-US" sz="2000" b="1" baseline="-25000"/>
              <a:t>2</a:t>
            </a:r>
            <a:r>
              <a:rPr lang="en-US" sz="2000" b="1"/>
              <a:t>, [Cl</a:t>
            </a:r>
            <a:r>
              <a:rPr lang="en-US" sz="2000" b="1" baseline="30000"/>
              <a:t>-</a:t>
            </a:r>
            <a:r>
              <a:rPr lang="en-US" sz="2000" b="1"/>
              <a:t>] = 0.1 M, AgCl (sat’d) / Ag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ref#1 //</a:t>
            </a:r>
            <a:r>
              <a:rPr lang="en-US" sz="2000" b="1"/>
              <a:t> external analyte solution </a:t>
            </a:r>
            <a:r>
              <a:rPr lang="en-US" sz="2000" b="1">
                <a:solidFill>
                  <a:srgbClr val="CC0099"/>
                </a:solidFill>
              </a:rPr>
              <a:t>/ E</a:t>
            </a:r>
            <a:r>
              <a:rPr lang="en-US" sz="2000" b="1" baseline="-25000">
                <a:solidFill>
                  <a:srgbClr val="CC0099"/>
                </a:solidFill>
              </a:rPr>
              <a:t>b</a:t>
            </a:r>
            <a:r>
              <a:rPr lang="en-US" sz="2000" b="1">
                <a:solidFill>
                  <a:srgbClr val="CC0099"/>
                </a:solidFill>
              </a:rPr>
              <a:t>=E</a:t>
            </a:r>
            <a:r>
              <a:rPr lang="en-US" sz="2000" b="1" baseline="-25000">
                <a:solidFill>
                  <a:srgbClr val="CC0099"/>
                </a:solidFill>
              </a:rPr>
              <a:t>1</a:t>
            </a:r>
            <a:r>
              <a:rPr lang="en-US" sz="2000" b="1">
                <a:solidFill>
                  <a:srgbClr val="CC0099"/>
                </a:solidFill>
              </a:rPr>
              <a:t>-E</a:t>
            </a:r>
            <a:r>
              <a:rPr lang="en-US" sz="2000" b="1" baseline="-25000">
                <a:solidFill>
                  <a:srgbClr val="CC0099"/>
                </a:solidFill>
              </a:rPr>
              <a:t>2</a:t>
            </a:r>
            <a:r>
              <a:rPr lang="en-US" sz="2000" b="1">
                <a:solidFill>
                  <a:srgbClr val="CC0099"/>
                </a:solidFill>
              </a:rPr>
              <a:t>  /</a:t>
            </a:r>
            <a:r>
              <a:rPr lang="en-US" sz="2000" b="1"/>
              <a:t>  ref#2 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0574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</a:rPr>
              <a:t>E</a:t>
            </a:r>
            <a:r>
              <a:rPr lang="en-US" sz="2000" b="1" baseline="-25000">
                <a:solidFill>
                  <a:srgbClr val="CC0099"/>
                </a:solidFill>
              </a:rPr>
              <a:t>1</a:t>
            </a:r>
            <a:endParaRPr lang="en-US" sz="2000" b="1">
              <a:solidFill>
                <a:srgbClr val="CC0099"/>
              </a:solidFill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7338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</a:rPr>
              <a:t>E</a:t>
            </a:r>
            <a:r>
              <a:rPr lang="en-US" sz="2000" b="1" baseline="-25000">
                <a:solidFill>
                  <a:srgbClr val="CC0099"/>
                </a:solidFill>
              </a:rPr>
              <a:t>2</a:t>
            </a:r>
            <a:endParaRPr lang="en-US" sz="2000" b="1">
              <a:solidFill>
                <a:srgbClr val="CC0099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800600" y="1295400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H</a:t>
            </a:r>
            <a:r>
              <a:rPr lang="en-US" sz="2000" b="1" baseline="30000"/>
              <a:t>+</a:t>
            </a:r>
            <a:r>
              <a:rPr lang="en-US" sz="2000" b="1"/>
              <a:t> gradient across the glass; Na</a:t>
            </a:r>
            <a:r>
              <a:rPr lang="en-US" sz="2000" b="1" baseline="30000"/>
              <a:t>+</a:t>
            </a:r>
            <a:r>
              <a:rPr lang="en-US" sz="2000" b="1"/>
              <a:t> is the charge carrier at the internal dry part of the membrane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soln      glass          soln      glass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H</a:t>
            </a:r>
            <a:r>
              <a:rPr lang="en-US" sz="2000" b="1" baseline="30000"/>
              <a:t>+</a:t>
            </a:r>
            <a:r>
              <a:rPr lang="en-US" sz="2000" b="1"/>
              <a:t>  +  Na</a:t>
            </a:r>
            <a:r>
              <a:rPr lang="en-US" sz="2000" b="1" baseline="30000"/>
              <a:t>+</a:t>
            </a:r>
            <a:r>
              <a:rPr lang="en-US" sz="2000" b="1"/>
              <a:t>Gl</a:t>
            </a:r>
            <a:r>
              <a:rPr lang="en-US" sz="2000" b="1" baseline="30000"/>
              <a:t>-</a:t>
            </a:r>
            <a:r>
              <a:rPr lang="en-US" sz="2000" b="1"/>
              <a:t>  </a:t>
            </a:r>
            <a:r>
              <a:rPr lang="en-US" sz="2000" b="1">
                <a:sym typeface="Symbol" pitchFamily="18" charset="2"/>
              </a:rPr>
              <a:t>   Na</a:t>
            </a:r>
            <a:r>
              <a:rPr lang="en-US" sz="2000" b="1" baseline="30000">
                <a:sym typeface="Symbol" pitchFamily="18" charset="2"/>
              </a:rPr>
              <a:t>+</a:t>
            </a:r>
            <a:r>
              <a:rPr lang="en-US" sz="2000" b="1">
                <a:sym typeface="Symbol" pitchFamily="18" charset="2"/>
              </a:rPr>
              <a:t>  + H</a:t>
            </a:r>
            <a:r>
              <a:rPr lang="en-US" sz="2000" b="1" baseline="30000">
                <a:sym typeface="Symbol" pitchFamily="18" charset="2"/>
              </a:rPr>
              <a:t>+</a:t>
            </a:r>
            <a:r>
              <a:rPr lang="en-US" sz="2000" b="1">
                <a:sym typeface="Symbol" pitchFamily="18" charset="2"/>
              </a:rPr>
              <a:t>Gl</a:t>
            </a:r>
            <a:r>
              <a:rPr lang="en-US" sz="2000" b="1" baseline="30000">
                <a:sym typeface="Symbol" pitchFamily="18" charset="2"/>
              </a:rPr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 dirty="0" smtClean="0"/>
              <a:t>pH </a:t>
            </a:r>
            <a:r>
              <a:rPr lang="en-US" dirty="0" err="1" smtClean="0"/>
              <a:t>elecctrode</a:t>
            </a:r>
            <a:r>
              <a:rPr lang="en-US" dirty="0" smtClean="0"/>
              <a:t> </a:t>
            </a:r>
            <a:r>
              <a:rPr lang="en-US" dirty="0"/>
              <a:t>glass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Corning 015 is 22% Na</a:t>
            </a:r>
            <a:r>
              <a:rPr lang="en-US" baseline="-25000"/>
              <a:t>2</a:t>
            </a:r>
            <a:r>
              <a:rPr lang="en-US"/>
              <a:t>O, 6% CaO, 72% SiO</a:t>
            </a:r>
            <a:r>
              <a:rPr lang="en-US" baseline="-25000"/>
              <a:t>2</a:t>
            </a:r>
          </a:p>
          <a:p>
            <a:pPr>
              <a:lnSpc>
                <a:spcPct val="90000"/>
              </a:lnSpc>
            </a:pPr>
            <a:r>
              <a:rPr lang="en-US"/>
              <a:t>Glass must be hygroscopic – hydration of the glass is critical for pH function</a:t>
            </a:r>
          </a:p>
          <a:p>
            <a:pPr>
              <a:lnSpc>
                <a:spcPct val="90000"/>
              </a:lnSpc>
            </a:pPr>
            <a:r>
              <a:rPr lang="en-US"/>
              <a:t>The glass surface is predominantly 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  <a:r>
              <a:rPr lang="en-US"/>
              <a:t> (H</a:t>
            </a:r>
            <a:r>
              <a:rPr lang="en-US" baseline="30000"/>
              <a:t>+</a:t>
            </a:r>
            <a:r>
              <a:rPr lang="en-US"/>
              <a:t> on the glass) and the internal charge is carried by Na</a:t>
            </a:r>
            <a:r>
              <a:rPr lang="en-US" baseline="30000"/>
              <a:t>+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14800" y="4800600"/>
            <a:ext cx="838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glass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29000" y="4876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73450" y="5257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5200" y="60960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05200" y="5638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76800" y="60960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876800" y="5638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76800" y="51816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76800" y="48006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114800" y="50292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114800" y="60198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Gl</a:t>
            </a:r>
            <a:r>
              <a:rPr lang="en-US" baseline="30000"/>
              <a:t>-</a:t>
            </a: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 rot="5400000">
            <a:off x="4000500" y="44577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 rot="5400000">
            <a:off x="4838700" y="44577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846513" y="4267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724400" y="4267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219200" y="54864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Analyte solution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080125" y="54467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Reference 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1244</Words>
  <Application>Microsoft Office PowerPoint</Application>
  <PresentationFormat>On-screen Show (4:3)</PresentationFormat>
  <Paragraphs>185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Water Chemistry Analysis</vt:lpstr>
      <vt:lpstr>Analysis Techniques</vt:lpstr>
      <vt:lpstr>Electrochemistry</vt:lpstr>
      <vt:lpstr>Electrodes</vt:lpstr>
      <vt:lpstr>Slide 5</vt:lpstr>
      <vt:lpstr>Slide 6</vt:lpstr>
      <vt:lpstr>Potentiometry</vt:lpstr>
      <vt:lpstr>Slide 8</vt:lpstr>
      <vt:lpstr>pH elecctrode glass</vt:lpstr>
      <vt:lpstr>Slide 10</vt:lpstr>
      <vt:lpstr>Ion Specific Electrodes (ISE’s)</vt:lpstr>
      <vt:lpstr>Electrochemistry - electron transfer reactions</vt:lpstr>
      <vt:lpstr>Electrolytic Cell</vt:lpstr>
      <vt:lpstr>Environmental Voltammetry</vt:lpstr>
      <vt:lpstr>Slide 15</vt:lpstr>
      <vt:lpstr>Slide 16</vt:lpstr>
      <vt:lpstr>Spectroscopy</vt:lpstr>
      <vt:lpstr>Light Source</vt:lpstr>
      <vt:lpstr>Spectroscopy</vt:lpstr>
      <vt:lpstr>Causes of Absorption </vt:lpstr>
      <vt:lpstr>Emission Spectroscopy</vt:lpstr>
      <vt:lpstr>Inductively Coupled Plasma</vt:lpstr>
      <vt:lpstr>Raman Spectroscopy</vt:lpstr>
      <vt:lpstr>Nuclear Magnetic Resonance Spectroscopy (NMR)</vt:lpstr>
      <vt:lpstr>XANES and EXAFS</vt:lpstr>
      <vt:lpstr>Slide 26</vt:lpstr>
      <vt:lpstr>Chromatography</vt:lpstr>
      <vt:lpstr>Separation</vt:lpstr>
      <vt:lpstr>chromatograph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Chemistry Analysis</dc:title>
  <dc:creator>Greg Druschel</dc:creator>
  <cp:lastModifiedBy>Greg Druschel</cp:lastModifiedBy>
  <cp:revision>11</cp:revision>
  <dcterms:created xsi:type="dcterms:W3CDTF">2011-09-04T15:06:36Z</dcterms:created>
  <dcterms:modified xsi:type="dcterms:W3CDTF">2011-09-04T18:55:35Z</dcterms:modified>
</cp:coreProperties>
</file>