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0" r:id="rId2"/>
    <p:sldId id="257" r:id="rId3"/>
    <p:sldId id="258" r:id="rId4"/>
    <p:sldId id="262" r:id="rId5"/>
    <p:sldId id="263" r:id="rId6"/>
    <p:sldId id="261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81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23C7BC0-0202-4C76-B0AB-92228158632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8F41C9-3CCA-4911-9332-5D6C917FB7C8}" type="slidenum">
              <a:rPr lang="en-US"/>
              <a:pPr/>
              <a:t>1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2736F8-1133-4F42-8D31-A906E5FEC1AF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3E5F44-930F-4684-B7EA-72F2CAD0A96E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8216C-E6FE-4935-AD8B-C6EB9A796817}" type="slidenum">
              <a:rPr lang="en-US"/>
              <a:pPr/>
              <a:t>4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FCAC9F-BB19-4B99-A1E7-84FBCE1F29F3}" type="slidenum">
              <a:rPr lang="en-US"/>
              <a:pPr/>
              <a:t>5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DF634B-BBC7-4082-AD35-76836C2FE832}" type="slidenum">
              <a:rPr lang="en-US"/>
              <a:pPr/>
              <a:t>6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F29361-4086-4463-9A68-D1974C3FDCE9}" type="slidenum">
              <a:rPr lang="en-US"/>
              <a:pPr/>
              <a:t>7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BFFE08-3BBA-4449-BAAD-F53D6EE0EE32}" type="slidenum">
              <a:rPr lang="en-US"/>
              <a:pPr/>
              <a:t>8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CF4BCB-17E5-48F7-8E1C-672FD13AFF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B41F26-64C1-4F65-BB51-B76036148F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5E71A4-782D-4D65-B416-2CD734ED8B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6975C27-2671-4DEB-9A6E-B9B3E7DC03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89B70D-9CF7-49FE-8057-153755B7B6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6C8A5D-C86F-47FC-87C6-1EA2308747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AE26E-6621-40CC-B14C-4FDAAB61DE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08B23-4CDA-4FC7-87D2-06B2AE62CA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DEA6A-2247-4C3D-A1AA-14958B7515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625CC-703C-433A-8415-599A8B8F07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F8E7F-D786-4DDD-9C26-B79BA3DE03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7036E6-6914-49B2-AC46-43102D6577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BC645E8-F341-4D84-B808-76CFF6231C6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Water and Gases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Pure water (evaporation generally purifies water) interacts with gases in air:</a:t>
            </a:r>
          </a:p>
          <a:p>
            <a:endParaRPr lang="en-US"/>
          </a:p>
          <a:p>
            <a:r>
              <a:rPr lang="en-US"/>
              <a:t>Equilibrium between air and gases:</a:t>
            </a:r>
          </a:p>
          <a:p>
            <a:endParaRPr lang="en-US"/>
          </a:p>
          <a:p>
            <a:pPr>
              <a:buFontTx/>
              <a:buNone/>
            </a:pPr>
            <a:r>
              <a:rPr lang="en-US"/>
              <a:t>		H</a:t>
            </a:r>
            <a:r>
              <a:rPr lang="en-US" baseline="-25000"/>
              <a:t>2</a:t>
            </a:r>
            <a:r>
              <a:rPr lang="en-US"/>
              <a:t>O + CO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sym typeface="Wingdings" pitchFamily="2" charset="2"/>
              </a:rPr>
              <a:t> H</a:t>
            </a:r>
            <a:r>
              <a:rPr lang="en-US" baseline="-25000">
                <a:sym typeface="Wingdings" pitchFamily="2" charset="2"/>
              </a:rPr>
              <a:t>2</a:t>
            </a:r>
            <a:r>
              <a:rPr lang="en-US">
                <a:sym typeface="Wingdings" pitchFamily="2" charset="2"/>
              </a:rPr>
              <a:t>CO</a:t>
            </a:r>
            <a:r>
              <a:rPr lang="en-US" baseline="-25000">
                <a:sym typeface="Wingdings" pitchFamily="2" charset="2"/>
              </a:rPr>
              <a:t>3(aq)</a:t>
            </a:r>
          </a:p>
          <a:p>
            <a:pPr>
              <a:buFontTx/>
              <a:buNone/>
            </a:pPr>
            <a:r>
              <a:rPr lang="en-US">
                <a:sym typeface="Wingdings" pitchFamily="2" charset="2"/>
              </a:rPr>
              <a:t>	How do we determine conc. H</a:t>
            </a:r>
            <a:r>
              <a:rPr lang="en-US" baseline="-25000">
                <a:sym typeface="Wingdings" pitchFamily="2" charset="2"/>
              </a:rPr>
              <a:t>2</a:t>
            </a:r>
            <a:r>
              <a:rPr lang="en-US">
                <a:sym typeface="Wingdings" pitchFamily="2" charset="2"/>
              </a:rPr>
              <a:t>CO</a:t>
            </a:r>
            <a:r>
              <a:rPr lang="en-US" baseline="-25000">
                <a:sym typeface="Wingdings" pitchFamily="2" charset="2"/>
              </a:rPr>
              <a:t>3(aq)</a:t>
            </a:r>
            <a:r>
              <a:rPr lang="en-US">
                <a:sym typeface="Wingdings" pitchFamily="2" charset="2"/>
              </a:rPr>
              <a:t>??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Henry’s Law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description of gas solubility of gases in solution</a:t>
            </a:r>
          </a:p>
          <a:p>
            <a:pPr>
              <a:buFontTx/>
              <a:buNone/>
            </a:pPr>
            <a:r>
              <a:rPr lang="en-US"/>
              <a:t>		gas</a:t>
            </a:r>
            <a:r>
              <a:rPr lang="en-US" baseline="-25000"/>
              <a:t>(g)</a:t>
            </a:r>
            <a:r>
              <a:rPr lang="en-US"/>
              <a:t> </a:t>
            </a:r>
            <a:r>
              <a:rPr lang="en-US">
                <a:cs typeface="Arial" charset="0"/>
              </a:rPr>
              <a:t>↔</a:t>
            </a:r>
            <a:r>
              <a:rPr lang="en-US"/>
              <a:t> gas</a:t>
            </a:r>
            <a:r>
              <a:rPr lang="en-US" baseline="-25000"/>
              <a:t>(aq)</a:t>
            </a:r>
            <a:r>
              <a:rPr lang="en-US"/>
              <a:t>			O</a:t>
            </a:r>
            <a:r>
              <a:rPr lang="en-US" baseline="-25000"/>
              <a:t>2(g)</a:t>
            </a:r>
            <a:r>
              <a:rPr lang="en-US"/>
              <a:t> </a:t>
            </a:r>
            <a:r>
              <a:rPr lang="en-US">
                <a:cs typeface="Arial" charset="0"/>
              </a:rPr>
              <a:t>↔</a:t>
            </a:r>
            <a:r>
              <a:rPr lang="en-US"/>
              <a:t> O</a:t>
            </a:r>
            <a:r>
              <a:rPr lang="en-US" baseline="-25000"/>
              <a:t>2(aq)</a:t>
            </a:r>
            <a:endParaRPr lang="en-US"/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	</a:t>
            </a: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2286000" y="3733800"/>
          <a:ext cx="4114800" cy="1303338"/>
        </p:xfrm>
        <a:graphic>
          <a:graphicData uri="http://schemas.openxmlformats.org/presentationml/2006/ole">
            <p:oleObj spid="_x0000_s5124" name="Equation" r:id="rId4" imgW="152388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0"/>
            <a:ext cx="8229600" cy="2514600"/>
          </a:xfrm>
        </p:spPr>
        <p:txBody>
          <a:bodyPr/>
          <a:lstStyle/>
          <a:p>
            <a:r>
              <a:rPr lang="en-US"/>
              <a:t>What is the difference in O</a:t>
            </a:r>
            <a:r>
              <a:rPr lang="en-US" baseline="-25000"/>
              <a:t>2</a:t>
            </a:r>
            <a:r>
              <a:rPr lang="en-US"/>
              <a:t> at equilibrium with 5</a:t>
            </a:r>
            <a:r>
              <a:rPr lang="en-US">
                <a:cs typeface="Arial" charset="0"/>
              </a:rPr>
              <a:t>º</a:t>
            </a:r>
            <a:r>
              <a:rPr lang="en-US"/>
              <a:t>C water vs. 35</a:t>
            </a:r>
            <a:r>
              <a:rPr lang="en-US">
                <a:cs typeface="Arial" charset="0"/>
              </a:rPr>
              <a:t>º</a:t>
            </a:r>
            <a:r>
              <a:rPr lang="en-US"/>
              <a:t>C water??</a:t>
            </a:r>
          </a:p>
          <a:p>
            <a:r>
              <a:rPr lang="en-US"/>
              <a:t>Compare that with SO</a:t>
            </a:r>
            <a:r>
              <a:rPr lang="en-US" baseline="-25000"/>
              <a:t>2</a:t>
            </a:r>
            <a:r>
              <a:rPr lang="en-US"/>
              <a:t>…</a:t>
            </a:r>
          </a:p>
        </p:txBody>
      </p:sp>
      <p:pic>
        <p:nvPicPr>
          <p:cNvPr id="7172" name="Picture 4" descr="henry's law constants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35671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Gas production?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processes produce gases?</a:t>
            </a:r>
          </a:p>
          <a:p>
            <a:pPr lvl="1"/>
            <a:r>
              <a:rPr lang="en-US"/>
              <a:t>Degassing from melts</a:t>
            </a:r>
          </a:p>
          <a:p>
            <a:pPr lvl="1"/>
            <a:r>
              <a:rPr lang="en-US"/>
              <a:t>Formation and degassing from metamorphic reactions and hydrothermal systems</a:t>
            </a:r>
          </a:p>
          <a:p>
            <a:pPr lvl="1"/>
            <a:r>
              <a:rPr lang="en-US"/>
              <a:t>Diagenetic reactions, petroleum genesis</a:t>
            </a:r>
          </a:p>
          <a:p>
            <a:pPr lvl="1"/>
            <a:r>
              <a:rPr lang="en-US"/>
              <a:t>Biological production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68363"/>
          </a:xfrm>
        </p:spPr>
        <p:txBody>
          <a:bodyPr/>
          <a:lstStyle/>
          <a:p>
            <a:r>
              <a:rPr lang="en-US"/>
              <a:t>Oxygenic Photosynthesis</a:t>
            </a:r>
          </a:p>
        </p:txBody>
      </p:sp>
      <p:grpSp>
        <p:nvGrpSpPr>
          <p:cNvPr id="17411" name="Group 3"/>
          <p:cNvGrpSpPr>
            <a:grpSpLocks/>
          </p:cNvGrpSpPr>
          <p:nvPr/>
        </p:nvGrpSpPr>
        <p:grpSpPr bwMode="auto">
          <a:xfrm>
            <a:off x="3810000" y="1676400"/>
            <a:ext cx="5334000" cy="4343400"/>
            <a:chOff x="1296" y="1344"/>
            <a:chExt cx="3360" cy="2736"/>
          </a:xfrm>
        </p:grpSpPr>
        <p:pic>
          <p:nvPicPr>
            <p:cNvPr id="17412" name="Picture 4" descr="fig19"/>
            <p:cNvPicPr>
              <a:picLocks noChangeAspect="1" noChangeArrowheads="1"/>
            </p:cNvPicPr>
            <p:nvPr/>
          </p:nvPicPr>
          <p:blipFill>
            <a:blip r:embed="rId3" cstate="print"/>
            <a:srcRect l="24576" t="14127" r="22882" b="6769"/>
            <a:stretch>
              <a:fillRect/>
            </a:stretch>
          </p:blipFill>
          <p:spPr bwMode="auto">
            <a:xfrm>
              <a:off x="1392" y="1392"/>
              <a:ext cx="2976" cy="2688"/>
            </a:xfrm>
            <a:prstGeom prst="rect">
              <a:avLst/>
            </a:prstGeom>
            <a:noFill/>
          </p:spPr>
        </p:pic>
        <p:sp>
          <p:nvSpPr>
            <p:cNvPr id="17413" name="Rectangle 5"/>
            <p:cNvSpPr>
              <a:spLocks noChangeArrowheads="1"/>
            </p:cNvSpPr>
            <p:nvPr/>
          </p:nvSpPr>
          <p:spPr bwMode="auto">
            <a:xfrm>
              <a:off x="1296" y="2880"/>
              <a:ext cx="624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4" name="Rectangle 6"/>
            <p:cNvSpPr>
              <a:spLocks noChangeArrowheads="1"/>
            </p:cNvSpPr>
            <p:nvPr/>
          </p:nvSpPr>
          <p:spPr bwMode="auto">
            <a:xfrm>
              <a:off x="4032" y="1728"/>
              <a:ext cx="624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5" name="Rectangle 7"/>
            <p:cNvSpPr>
              <a:spLocks noChangeArrowheads="1"/>
            </p:cNvSpPr>
            <p:nvPr/>
          </p:nvSpPr>
          <p:spPr bwMode="auto">
            <a:xfrm>
              <a:off x="3888" y="2976"/>
              <a:ext cx="624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6" name="Rectangle 8"/>
            <p:cNvSpPr>
              <a:spLocks noChangeArrowheads="1"/>
            </p:cNvSpPr>
            <p:nvPr/>
          </p:nvSpPr>
          <p:spPr bwMode="auto">
            <a:xfrm>
              <a:off x="3840" y="1344"/>
              <a:ext cx="624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1344" y="1392"/>
              <a:ext cx="624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7418" name="Picture 10" descr="LBNL_Fi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1447800"/>
            <a:ext cx="3429000" cy="3657600"/>
          </a:xfrm>
          <a:prstGeom prst="rect">
            <a:avLst/>
          </a:prstGeom>
          <a:noFill/>
        </p:spPr>
      </p:pic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52400" y="5181600"/>
            <a:ext cx="39020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Water-oxidizing complex is key – Mn4Ca-complex that oxidizes H</a:t>
            </a:r>
            <a:r>
              <a:rPr lang="en-US" baseline="-25000"/>
              <a:t>2</a:t>
            </a:r>
            <a:r>
              <a:rPr lang="en-US"/>
              <a:t>O to O</a:t>
            </a:r>
            <a:r>
              <a:rPr lang="en-US" baseline="-25000"/>
              <a:t>2</a:t>
            </a:r>
            <a:r>
              <a:rPr lang="en-US"/>
              <a:t> in 4 steps (S</a:t>
            </a:r>
            <a:r>
              <a:rPr lang="en-US" baseline="-25000"/>
              <a:t>0</a:t>
            </a:r>
            <a:r>
              <a:rPr lang="en-US"/>
              <a:t> through S</a:t>
            </a:r>
            <a:r>
              <a:rPr lang="en-US" baseline="-25000"/>
              <a:t>4</a:t>
            </a:r>
            <a:r>
              <a:rPr lang="en-US"/>
              <a:t>)</a:t>
            </a:r>
          </a:p>
        </p:txBody>
      </p:sp>
      <p:sp>
        <p:nvSpPr>
          <p:cNvPr id="17420" name="Oval 12"/>
          <p:cNvSpPr>
            <a:spLocks noChangeArrowheads="1"/>
          </p:cNvSpPr>
          <p:nvPr/>
        </p:nvSpPr>
        <p:spPr bwMode="auto">
          <a:xfrm>
            <a:off x="3962400" y="4953000"/>
            <a:ext cx="10668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3429000" y="4495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3733800" y="990600"/>
            <a:ext cx="5181600" cy="1190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</a:rPr>
              <a:t>Chlorphyll a (P680) is very oxidized (E</a:t>
            </a:r>
            <a:r>
              <a:rPr lang="en-US" baseline="30000">
                <a:latin typeface="Times New Roman" pitchFamily="18" charset="0"/>
              </a:rPr>
              <a:t>0</a:t>
            </a:r>
            <a:r>
              <a:rPr lang="en-US">
                <a:latin typeface="Times New Roman" pitchFamily="18" charset="0"/>
              </a:rPr>
              <a:t>=+1.1V), enough to oxidize H</a:t>
            </a:r>
            <a:r>
              <a:rPr lang="en-US" baseline="-25000">
                <a:latin typeface="Times New Roman" pitchFamily="18" charset="0"/>
              </a:rPr>
              <a:t>2</a:t>
            </a:r>
            <a:r>
              <a:rPr lang="en-US">
                <a:latin typeface="Times New Roman" pitchFamily="18" charset="0"/>
              </a:rPr>
              <a:t>O.  BUT e- excitation takes it to E</a:t>
            </a:r>
            <a:r>
              <a:rPr lang="en-US" baseline="30000">
                <a:latin typeface="Times New Roman" pitchFamily="18" charset="0"/>
              </a:rPr>
              <a:t>0</a:t>
            </a:r>
            <a:r>
              <a:rPr lang="en-US">
                <a:latin typeface="Times New Roman" pitchFamily="18" charset="0"/>
              </a:rPr>
              <a:t>=-0.7V, not enough to reduce NADP+ to NADPH.  Thus a need for 2 photosystems….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Diffusion, Fickian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800"/>
              <a:t>Diffusion from high to low levels..</a:t>
            </a:r>
          </a:p>
          <a:p>
            <a:pPr>
              <a:buFontTx/>
              <a:buNone/>
            </a:pPr>
            <a:endParaRPr lang="en-US" sz="2800"/>
          </a:p>
          <a:p>
            <a:pPr>
              <a:buFontTx/>
              <a:buNone/>
            </a:pPr>
            <a:endParaRPr lang="en-US" sz="2800"/>
          </a:p>
          <a:p>
            <a:pPr>
              <a:buFontTx/>
              <a:buNone/>
            </a:pPr>
            <a:endParaRPr lang="en-US" sz="2800"/>
          </a:p>
          <a:p>
            <a:pPr>
              <a:buFontTx/>
              <a:buNone/>
            </a:pPr>
            <a:endParaRPr lang="en-US" sz="2800"/>
          </a:p>
          <a:p>
            <a:pPr>
              <a:buFontTx/>
              <a:buNone/>
            </a:pPr>
            <a:r>
              <a:rPr lang="en-US" sz="2800"/>
              <a:t>Where D is the diffusion coefficient, dc/dx is the gradient, and J is the flux of material</a:t>
            </a:r>
          </a:p>
          <a:p>
            <a:pPr>
              <a:buFontTx/>
              <a:buNone/>
            </a:pPr>
            <a:endParaRPr lang="en-US" sz="2800"/>
          </a:p>
          <a:p>
            <a:pPr>
              <a:buFontTx/>
              <a:buNone/>
            </a:pPr>
            <a:endParaRPr lang="en-US" sz="2800"/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895600" y="2286000"/>
          <a:ext cx="2438400" cy="1608138"/>
        </p:xfrm>
        <a:graphic>
          <a:graphicData uri="http://schemas.openxmlformats.org/presentationml/2006/ole">
            <p:oleObj spid="_x0000_s13316" name="Equation" r:id="rId4" imgW="5968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Groundwater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8686800" cy="510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Precipitation that does not run-off into rivers percolates into soils, sediments, and into basement rock fractures to become groundwater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Water always flows down-hill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Darcy’s Law describes the rate of flow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where,</a:t>
            </a:r>
            <a:br>
              <a:rPr lang="en-US" sz="2400" dirty="0"/>
            </a:br>
            <a:r>
              <a:rPr lang="en-US" sz="2400" i="1" dirty="0"/>
              <a:t>Q</a:t>
            </a:r>
            <a:r>
              <a:rPr lang="en-US" sz="2400" dirty="0"/>
              <a:t> = volumetric flow rate (m</a:t>
            </a:r>
            <a:r>
              <a:rPr lang="en-US" sz="2400" baseline="30000" dirty="0"/>
              <a:t>3</a:t>
            </a:r>
            <a:r>
              <a:rPr lang="en-US" sz="2400" dirty="0"/>
              <a:t>/s or ft</a:t>
            </a:r>
            <a:r>
              <a:rPr lang="en-US" sz="2400" baseline="30000" dirty="0"/>
              <a:t>3</a:t>
            </a:r>
            <a:r>
              <a:rPr lang="en-US" sz="2400" dirty="0"/>
              <a:t>/s),</a:t>
            </a:r>
            <a:br>
              <a:rPr lang="en-US" sz="2400" dirty="0"/>
            </a:br>
            <a:r>
              <a:rPr lang="en-US" sz="2400" i="1" dirty="0"/>
              <a:t>A</a:t>
            </a:r>
            <a:r>
              <a:rPr lang="en-US" sz="2400" dirty="0"/>
              <a:t> = flow area perpendicular to L (m</a:t>
            </a:r>
            <a:r>
              <a:rPr lang="en-US" sz="2400" baseline="30000" dirty="0"/>
              <a:t>2</a:t>
            </a:r>
            <a:r>
              <a:rPr lang="en-US" sz="2400" dirty="0"/>
              <a:t> or ft</a:t>
            </a:r>
            <a:r>
              <a:rPr lang="en-US" sz="2400" baseline="30000" dirty="0"/>
              <a:t>2</a:t>
            </a:r>
            <a:r>
              <a:rPr lang="en-US" sz="2400" dirty="0"/>
              <a:t>),</a:t>
            </a:r>
            <a:br>
              <a:rPr lang="en-US" sz="2400" dirty="0"/>
            </a:br>
            <a:r>
              <a:rPr lang="en-US" sz="2400" i="1" dirty="0"/>
              <a:t>K</a:t>
            </a:r>
            <a:r>
              <a:rPr lang="en-US" sz="2400" dirty="0"/>
              <a:t> = hydraulic conductivity (m/s or ft/s),</a:t>
            </a:r>
            <a:br>
              <a:rPr lang="en-US" sz="2400" dirty="0"/>
            </a:br>
            <a:r>
              <a:rPr lang="en-US" sz="2400" i="1" dirty="0"/>
              <a:t>l </a:t>
            </a:r>
            <a:r>
              <a:rPr lang="en-US" sz="2400" dirty="0"/>
              <a:t>= flow path length (m or ft),</a:t>
            </a:r>
            <a:br>
              <a:rPr lang="en-US" sz="2400" dirty="0"/>
            </a:br>
            <a:r>
              <a:rPr lang="en-US" sz="2400" i="1" dirty="0" smtClean="0"/>
              <a:t>H</a:t>
            </a:r>
            <a:r>
              <a:rPr lang="en-US" sz="2400" dirty="0" smtClean="0"/>
              <a:t> </a:t>
            </a:r>
            <a:r>
              <a:rPr lang="en-US" sz="2400" dirty="0"/>
              <a:t>= hydraulic head (m or ft), and</a:t>
            </a:r>
            <a:br>
              <a:rPr lang="en-US" sz="2400" dirty="0"/>
            </a:br>
            <a:r>
              <a:rPr lang="en-US" sz="2400" i="1" dirty="0" smtClean="0"/>
              <a:t>d</a:t>
            </a:r>
            <a:r>
              <a:rPr lang="en-US" sz="2400" dirty="0" smtClean="0"/>
              <a:t> </a:t>
            </a:r>
            <a:r>
              <a:rPr lang="en-US" sz="2400" dirty="0"/>
              <a:t>= denotes the change in </a:t>
            </a:r>
            <a:r>
              <a:rPr lang="en-US" sz="2400" i="1" dirty="0"/>
              <a:t>h</a:t>
            </a:r>
            <a:r>
              <a:rPr lang="en-US" sz="2400" dirty="0"/>
              <a:t> over the path </a:t>
            </a:r>
            <a:r>
              <a:rPr lang="en-US" sz="2400" i="1" dirty="0"/>
              <a:t>L</a:t>
            </a:r>
            <a:r>
              <a:rPr lang="en-US" sz="2400" dirty="0"/>
              <a:t>.</a:t>
            </a:r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743200" y="3276600"/>
          <a:ext cx="2286000" cy="1143000"/>
        </p:xfrm>
        <a:graphic>
          <a:graphicData uri="http://schemas.openxmlformats.org/presentationml/2006/ole">
            <p:oleObj spid="_x0000_s19460" name="Equation" r:id="rId4" imgW="78732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Groundwater Chemistry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Just like other waters, encounters minerals, gases, etc.</a:t>
            </a:r>
          </a:p>
          <a:p>
            <a:r>
              <a:rPr lang="en-US"/>
              <a:t>Some key differences from other waters:</a:t>
            </a:r>
          </a:p>
          <a:p>
            <a:pPr lvl="1"/>
            <a:r>
              <a:rPr lang="en-US"/>
              <a:t>P</a:t>
            </a:r>
            <a:r>
              <a:rPr lang="en-US" baseline="-25000"/>
              <a:t>CO2</a:t>
            </a:r>
            <a:r>
              <a:rPr lang="en-US"/>
              <a:t> variable – respiration!</a:t>
            </a:r>
          </a:p>
          <a:p>
            <a:pPr lvl="1"/>
            <a:r>
              <a:rPr lang="en-US"/>
              <a:t>Segregation of flowpaths in different units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251</Words>
  <Application>Microsoft Office PowerPoint</Application>
  <PresentationFormat>On-screen Show (4:3)</PresentationFormat>
  <Paragraphs>51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Default Design</vt:lpstr>
      <vt:lpstr>Equation</vt:lpstr>
      <vt:lpstr>Water and Gases</vt:lpstr>
      <vt:lpstr>Henry’s Law</vt:lpstr>
      <vt:lpstr>Slide 3</vt:lpstr>
      <vt:lpstr>Gas production?</vt:lpstr>
      <vt:lpstr>Oxygenic Photosynthesis</vt:lpstr>
      <vt:lpstr>Diffusion, Fickian</vt:lpstr>
      <vt:lpstr>Groundwater</vt:lpstr>
      <vt:lpstr>Groundwater Chemistry</vt:lpstr>
    </vt:vector>
  </TitlesOfParts>
  <Company>University of Vermont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and Gases</dc:title>
  <dc:creator>Druschel, Gregory</dc:creator>
  <cp:lastModifiedBy>Greg Druschel</cp:lastModifiedBy>
  <cp:revision>6</cp:revision>
  <dcterms:created xsi:type="dcterms:W3CDTF">2009-10-30T00:17:02Z</dcterms:created>
  <dcterms:modified xsi:type="dcterms:W3CDTF">2011-11-14T01:16:26Z</dcterms:modified>
</cp:coreProperties>
</file>