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Default Extension="gif" ContentType="image/gif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7" r:id="rId2"/>
    <p:sldId id="261" r:id="rId3"/>
    <p:sldId id="262" r:id="rId4"/>
    <p:sldId id="263" r:id="rId5"/>
    <p:sldId id="265" r:id="rId6"/>
    <p:sldId id="267" r:id="rId7"/>
    <p:sldId id="266" r:id="rId8"/>
    <p:sldId id="276" r:id="rId9"/>
    <p:sldId id="277" r:id="rId10"/>
    <p:sldId id="273" r:id="rId11"/>
    <p:sldId id="274" r:id="rId12"/>
    <p:sldId id="275" r:id="rId13"/>
    <p:sldId id="268" r:id="rId14"/>
    <p:sldId id="278" r:id="rId15"/>
    <p:sldId id="279" r:id="rId16"/>
    <p:sldId id="280" r:id="rId17"/>
    <p:sldId id="281" r:id="rId18"/>
    <p:sldId id="269" r:id="rId19"/>
    <p:sldId id="282" r:id="rId20"/>
    <p:sldId id="283" r:id="rId21"/>
    <p:sldId id="284" r:id="rId22"/>
    <p:sldId id="289" r:id="rId23"/>
    <p:sldId id="303" r:id="rId24"/>
    <p:sldId id="304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5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2CAC5C-8580-4C8F-A98F-6DD377DBE6B8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B2DAC9-E5A0-4398-A765-33E5BC1748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95582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B2DAC9-E5A0-4398-A765-33E5BC1748A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B2DAC9-E5A0-4398-A765-33E5BC1748A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B2DAC9-E5A0-4398-A765-33E5BC1748A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B2DAC9-E5A0-4398-A765-33E5BC1748A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B2DAC9-E5A0-4398-A765-33E5BC1748A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B2DAC9-E5A0-4398-A765-33E5BC1748A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B2DAC9-E5A0-4398-A765-33E5BC1748A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B2DAC9-E5A0-4398-A765-33E5BC1748A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B2DAC9-E5A0-4398-A765-33E5BC1748A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B2DAC9-E5A0-4398-A765-33E5BC1748A0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B2DAC9-E5A0-4398-A765-33E5BC1748A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B2DAC9-E5A0-4398-A765-33E5BC1748A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B2DAC9-E5A0-4398-A765-33E5BC1748A0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B2DAC9-E5A0-4398-A765-33E5BC1748A0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B2DAC9-E5A0-4398-A765-33E5BC1748A0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B2DAC9-E5A0-4398-A765-33E5BC1748A0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B2DAC9-E5A0-4398-A765-33E5BC1748A0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B2DAC9-E5A0-4398-A765-33E5BC1748A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B2DAC9-E5A0-4398-A765-33E5BC1748A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B2DAC9-E5A0-4398-A765-33E5BC1748A0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B2DAC9-E5A0-4398-A765-33E5BC1748A0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B2DAC9-E5A0-4398-A765-33E5BC1748A0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B2DAC9-E5A0-4398-A765-33E5BC1748A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B2DAC9-E5A0-4398-A765-33E5BC1748A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D5739-0097-4129-89D4-38612C3821F5}" type="datetime1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0B0-6BB7-4CD9-B693-AE8CBA3EA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2E0D6-E4C9-4574-A4AC-8F33A3D919CA}" type="datetime1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0B0-6BB7-4CD9-B693-AE8CBA3EA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585DF-7A7A-4D1A-B936-ABF515F31C50}" type="datetime1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0B0-6BB7-4CD9-B693-AE8CBA3EA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FA0EB-0FEA-45BB-B0FC-9AA0495AD74C}" type="datetime1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0B0-6BB7-4CD9-B693-AE8CBA3EA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0B6B7-5011-40F0-9695-137EA5BB9799}" type="datetime1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0B0-6BB7-4CD9-B693-AE8CBA3EA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E5A02-3101-4223-BBAF-3C54AE9EB965}" type="datetime1">
              <a:rPr lang="en-US" smtClean="0"/>
              <a:pPr/>
              <a:t>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0B0-6BB7-4CD9-B693-AE8CBA3EA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77F5-AD83-45B7-9593-0DA44A43B146}" type="datetime1">
              <a:rPr lang="en-US" smtClean="0"/>
              <a:pPr/>
              <a:t>2/15/2011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0B0-6BB7-4CD9-B693-AE8CBA3EA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26CE4-BC12-4BDF-AE3D-68EC5228AFE2}" type="datetime1">
              <a:rPr lang="en-US" smtClean="0"/>
              <a:pPr/>
              <a:t>2/15/2011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0B0-6BB7-4CD9-B693-AE8CBA3EA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7B202-58A3-4E1C-9493-A4FA81B84047}" type="datetime1">
              <a:rPr lang="en-US" smtClean="0"/>
              <a:pPr/>
              <a:t>2/15/2011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0B0-6BB7-4CD9-B693-AE8CBA3EA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0B83-19A2-4BF5-A524-44A12680F03A}" type="datetime1">
              <a:rPr lang="en-US" smtClean="0"/>
              <a:pPr/>
              <a:t>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0B0-6BB7-4CD9-B693-AE8CBA3EA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F9D14-BF6A-4F79-BBFA-987B388B5316}" type="datetime1">
              <a:rPr lang="en-US" smtClean="0"/>
              <a:pPr/>
              <a:t>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0B0-6BB7-4CD9-B693-AE8CBA3EA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3C1ED-23F7-46A8-BC94-633CFAEC23E2}" type="datetime1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510B0-6BB7-4CD9-B693-AE8CBA3EA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an0003.jpg"/>
          <p:cNvPicPr>
            <a:picLocks noChangeAspect="1"/>
          </p:cNvPicPr>
          <p:nvPr/>
        </p:nvPicPr>
        <p:blipFill>
          <a:blip r:embed="rId3" cstate="print"/>
          <a:srcRect l="30712"/>
          <a:stretch>
            <a:fillRect/>
          </a:stretch>
        </p:blipFill>
        <p:spPr>
          <a:xfrm rot="10800000">
            <a:off x="1752600" y="1143000"/>
            <a:ext cx="6022207" cy="439874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391400" y="4572000"/>
            <a:ext cx="9144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0B0-6BB7-4CD9-B693-AE8CBA3EA75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0B0-6BB7-4CD9-B693-AE8CBA3EA752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1524000" y="1143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286000" y="1143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048000" y="1143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810000" y="1143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572000" y="1143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334000" y="1143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096000" y="1143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858000" y="1143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524000" y="1981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286000" y="1981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048000" y="1981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810000" y="1981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572000" y="1981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334000" y="1981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096000" y="1981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858000" y="1981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1524000" y="2819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2286000" y="2819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048000" y="2819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810000" y="2819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4572000" y="2819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334000" y="2819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6096000" y="2819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6858000" y="2819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1524000" y="3657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286000" y="3657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3048000" y="3657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810000" y="3657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4572000" y="3657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334000" y="3657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096000" y="3657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6858000" y="3657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1524000" y="4495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2286000" y="4495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048000" y="4495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810000" y="4495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4572000" y="4495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5334000" y="4495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096000" y="4495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6858000" y="4495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1524000" y="5334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2286000" y="5334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3048000" y="5334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3810000" y="5334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4572000" y="5334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5334000" y="5334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6096000" y="5334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6858000" y="5334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1524000" y="617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2286000" y="617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3048000" y="617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810000" y="617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4572000" y="617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5334000" y="617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6096000" y="617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6858000" y="617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Straight Connector 60"/>
          <p:cNvCxnSpPr/>
          <p:nvPr/>
        </p:nvCxnSpPr>
        <p:spPr>
          <a:xfrm rot="16200000" flipH="1" flipV="1">
            <a:off x="2266950" y="2056564"/>
            <a:ext cx="849359" cy="78894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16200000" flipH="1" flipV="1">
            <a:off x="3040369" y="2053742"/>
            <a:ext cx="849359" cy="78894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13" idx="2"/>
          </p:cNvCxnSpPr>
          <p:nvPr/>
        </p:nvCxnSpPr>
        <p:spPr>
          <a:xfrm rot="10800000" flipH="1" flipV="1">
            <a:off x="3048000" y="2019300"/>
            <a:ext cx="800100" cy="70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10800000" flipH="1" flipV="1">
            <a:off x="2308578" y="2853267"/>
            <a:ext cx="800100" cy="70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2308578" y="2204157"/>
            <a:ext cx="4010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t1</a:t>
            </a:r>
            <a:endParaRPr lang="en-US" sz="2000" dirty="0"/>
          </a:p>
        </p:txBody>
      </p:sp>
      <p:sp>
        <p:nvSpPr>
          <p:cNvPr id="70" name="TextBox 69"/>
          <p:cNvSpPr txBox="1"/>
          <p:nvPr/>
        </p:nvSpPr>
        <p:spPr>
          <a:xfrm>
            <a:off x="2514600" y="2827866"/>
            <a:ext cx="4010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t2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0B0-6BB7-4CD9-B693-AE8CBA3EA752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1524000" y="1143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286000" y="1143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048000" y="1143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810000" y="1143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572000" y="1143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334000" y="1143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096000" y="1143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858000" y="1143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524000" y="1981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286000" y="1981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048000" y="1981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810000" y="1981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572000" y="1981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334000" y="1981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096000" y="1981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858000" y="1981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1524000" y="2819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2286000" y="2819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048000" y="2819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810000" y="2819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4572000" y="2819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334000" y="2819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6096000" y="2819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6858000" y="2819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1524000" y="3657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286000" y="3657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3048000" y="3657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810000" y="3657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4572000" y="3657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334000" y="3657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096000" y="3657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6858000" y="3657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1524000" y="4495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2286000" y="4495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048000" y="4495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810000" y="4495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4572000" y="4495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5334000" y="4495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096000" y="4495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6858000" y="4495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1524000" y="5334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2286000" y="5334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3048000" y="5334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3810000" y="5334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4572000" y="5334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5334000" y="5334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6096000" y="5334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6858000" y="5334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1524000" y="617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2286000" y="617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3048000" y="617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810000" y="617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4572000" y="617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5334000" y="617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6096000" y="617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6858000" y="617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Straight Connector 59"/>
          <p:cNvCxnSpPr/>
          <p:nvPr/>
        </p:nvCxnSpPr>
        <p:spPr>
          <a:xfrm rot="5400000" flipH="1" flipV="1">
            <a:off x="3436891" y="1794229"/>
            <a:ext cx="811259" cy="298295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5400000" flipH="1" flipV="1">
            <a:off x="4210050" y="1787172"/>
            <a:ext cx="811259" cy="298295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5400000" flipH="1" flipV="1">
            <a:off x="5738413" y="2491318"/>
            <a:ext cx="11159" cy="73505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5400000" flipH="1" flipV="1">
            <a:off x="2701572" y="3326694"/>
            <a:ext cx="11159" cy="73505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3505200" y="2895600"/>
            <a:ext cx="40107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t1</a:t>
            </a:r>
            <a:endParaRPr lang="en-US" sz="2000" dirty="0"/>
          </a:p>
        </p:txBody>
      </p:sp>
      <p:sp>
        <p:nvSpPr>
          <p:cNvPr id="66" name="Rectangle 65"/>
          <p:cNvSpPr/>
          <p:nvPr/>
        </p:nvSpPr>
        <p:spPr>
          <a:xfrm>
            <a:off x="5562600" y="2514600"/>
            <a:ext cx="40107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t2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0B0-6BB7-4CD9-B693-AE8CBA3EA752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1524000" y="1143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286000" y="1143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048000" y="1143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810000" y="1143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572000" y="1143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334000" y="1143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096000" y="1143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858000" y="1143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524000" y="1981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286000" y="1981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048000" y="1981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810000" y="1981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572000" y="1981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334000" y="1981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096000" y="1981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858000" y="1981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1524000" y="2819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2286000" y="2819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048000" y="2819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810000" y="2819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4572000" y="2819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334000" y="2819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6096000" y="2819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6858000" y="2819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1524000" y="3657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286000" y="3657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3048000" y="3657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810000" y="3657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4572000" y="3657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334000" y="3657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096000" y="3657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6858000" y="3657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1524000" y="4495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2286000" y="4495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048000" y="4495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810000" y="4495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4572000" y="4495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5334000" y="4495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096000" y="4495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6858000" y="4495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1524000" y="5334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2286000" y="5334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3048000" y="5334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3810000" y="5334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4572000" y="5334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5334000" y="5334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6096000" y="5334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6858000" y="5334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1524000" y="617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2286000" y="617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3048000" y="617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810000" y="617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4572000" y="617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5334000" y="617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6096000" y="617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6858000" y="617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Straight Connector 60"/>
          <p:cNvCxnSpPr/>
          <p:nvPr/>
        </p:nvCxnSpPr>
        <p:spPr>
          <a:xfrm rot="16200000" flipH="1" flipV="1">
            <a:off x="3054926" y="1226126"/>
            <a:ext cx="838200" cy="762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16200000" flipH="1" flipV="1">
            <a:off x="3805767" y="2050344"/>
            <a:ext cx="838200" cy="762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16200000" flipH="1">
            <a:off x="3822124" y="1204512"/>
            <a:ext cx="811259" cy="77315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16200000" flipH="1">
            <a:off x="3074106" y="2065161"/>
            <a:ext cx="811259" cy="77315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3124200" y="1295400"/>
            <a:ext cx="40107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t1</a:t>
            </a:r>
            <a:endParaRPr lang="en-US" sz="2000" dirty="0"/>
          </a:p>
        </p:txBody>
      </p:sp>
      <p:sp>
        <p:nvSpPr>
          <p:cNvPr id="67" name="Rectangle 66"/>
          <p:cNvSpPr/>
          <p:nvPr/>
        </p:nvSpPr>
        <p:spPr>
          <a:xfrm>
            <a:off x="3048000" y="2362200"/>
            <a:ext cx="40107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t2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0B0-6BB7-4CD9-B693-AE8CBA3EA752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09600" y="417684"/>
            <a:ext cx="11262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Triclinic: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" descr="Triclinic"/>
          <p:cNvPicPr>
            <a:picLocks noChangeAspect="1" noChangeArrowheads="1"/>
          </p:cNvPicPr>
          <p:nvPr/>
        </p:nvPicPr>
        <p:blipFill>
          <a:blip r:embed="rId3" cstate="print"/>
          <a:srcRect t="16667"/>
          <a:stretch>
            <a:fillRect/>
          </a:stretch>
        </p:blipFill>
        <p:spPr bwMode="auto">
          <a:xfrm>
            <a:off x="1066800" y="1371600"/>
            <a:ext cx="1219200" cy="1219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200400" y="1636884"/>
            <a:ext cx="1511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Primitive (P)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0" y="3429000"/>
            <a:ext cx="14350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Monoclinic:</a:t>
            </a:r>
            <a:endParaRPr lang="en-US" sz="2000" dirty="0"/>
          </a:p>
        </p:txBody>
      </p:sp>
      <p:pic>
        <p:nvPicPr>
          <p:cNvPr id="7" name="Picture 2" descr="Monoclinic, simple"/>
          <p:cNvPicPr>
            <a:picLocks noChangeAspect="1" noChangeArrowheads="1"/>
          </p:cNvPicPr>
          <p:nvPr/>
        </p:nvPicPr>
        <p:blipFill>
          <a:blip r:embed="rId4" cstate="print"/>
          <a:srcRect t="28000"/>
          <a:stretch>
            <a:fillRect/>
          </a:stretch>
        </p:blipFill>
        <p:spPr bwMode="auto">
          <a:xfrm>
            <a:off x="1295400" y="4648200"/>
            <a:ext cx="1219200" cy="13716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1143000" y="6096000"/>
            <a:ext cx="15119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Primitive (P)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3" descr="Monoclinic, centered"/>
          <p:cNvPicPr>
            <a:picLocks noChangeAspect="1" noChangeArrowheads="1"/>
          </p:cNvPicPr>
          <p:nvPr/>
        </p:nvPicPr>
        <p:blipFill>
          <a:blip r:embed="rId5" cstate="print"/>
          <a:srcRect t="28000"/>
          <a:stretch>
            <a:fillRect/>
          </a:stretch>
        </p:blipFill>
        <p:spPr bwMode="auto">
          <a:xfrm>
            <a:off x="5943600" y="4572000"/>
            <a:ext cx="1219200" cy="137160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5257800" y="6096000"/>
            <a:ext cx="25699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End-centered (A, B, C)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0B0-6BB7-4CD9-B693-AE8CBA3EA752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09600" y="417684"/>
            <a:ext cx="17059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Orthorhombic: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" descr="Triclinic"/>
          <p:cNvPicPr>
            <a:picLocks noChangeAspect="1" noChangeArrowheads="1"/>
          </p:cNvPicPr>
          <p:nvPr/>
        </p:nvPicPr>
        <p:blipFill>
          <a:blip r:embed="rId3" cstate="print"/>
          <a:srcRect t="18326"/>
          <a:stretch>
            <a:fillRect/>
          </a:stretch>
        </p:blipFill>
        <p:spPr bwMode="auto">
          <a:xfrm>
            <a:off x="1066800" y="1371600"/>
            <a:ext cx="1219200" cy="119492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38200" y="2667000"/>
            <a:ext cx="1511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Primitive (P)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43000" y="6096000"/>
            <a:ext cx="20697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Body-Centered (I)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76800" y="2667000"/>
            <a:ext cx="25699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End-centered (A, B, C)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5" descr="Orthohombic, base-centered"/>
          <p:cNvPicPr>
            <a:picLocks noChangeAspect="1" noChangeArrowheads="1"/>
          </p:cNvPicPr>
          <p:nvPr/>
        </p:nvPicPr>
        <p:blipFill>
          <a:blip r:embed="rId4" cstate="print"/>
          <a:srcRect t="12931"/>
          <a:stretch>
            <a:fillRect/>
          </a:stretch>
        </p:blipFill>
        <p:spPr bwMode="auto">
          <a:xfrm>
            <a:off x="5334000" y="1066800"/>
            <a:ext cx="1219200" cy="1539240"/>
          </a:xfrm>
          <a:prstGeom prst="rect">
            <a:avLst/>
          </a:prstGeom>
          <a:noFill/>
        </p:spPr>
      </p:pic>
      <p:pic>
        <p:nvPicPr>
          <p:cNvPr id="12" name="Picture 6" descr="Orthohombic, body-centered"/>
          <p:cNvPicPr>
            <a:picLocks noChangeAspect="1" noChangeArrowheads="1"/>
          </p:cNvPicPr>
          <p:nvPr/>
        </p:nvPicPr>
        <p:blipFill>
          <a:blip r:embed="rId5" cstate="print"/>
          <a:srcRect t="12931"/>
          <a:stretch>
            <a:fillRect/>
          </a:stretch>
        </p:blipFill>
        <p:spPr bwMode="auto">
          <a:xfrm>
            <a:off x="1295400" y="4267200"/>
            <a:ext cx="1219200" cy="1539240"/>
          </a:xfrm>
          <a:prstGeom prst="rect">
            <a:avLst/>
          </a:prstGeom>
          <a:noFill/>
        </p:spPr>
      </p:pic>
      <p:pic>
        <p:nvPicPr>
          <p:cNvPr id="13" name="Picture 7" descr="Orthohombic, face-centered"/>
          <p:cNvPicPr>
            <a:picLocks noChangeAspect="1" noChangeArrowheads="1"/>
          </p:cNvPicPr>
          <p:nvPr/>
        </p:nvPicPr>
        <p:blipFill>
          <a:blip r:embed="rId6" cstate="print"/>
          <a:srcRect t="12931"/>
          <a:stretch>
            <a:fillRect/>
          </a:stretch>
        </p:blipFill>
        <p:spPr bwMode="auto">
          <a:xfrm>
            <a:off x="6096000" y="4267200"/>
            <a:ext cx="1219200" cy="1539240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6019800" y="6019800"/>
            <a:ext cx="20553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Face-Centered (F)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0B0-6BB7-4CD9-B693-AE8CBA3EA752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09600" y="417684"/>
            <a:ext cx="1346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Tetragonal: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9800" y="1752600"/>
            <a:ext cx="1511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Primitive (P)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0" y="3429000"/>
            <a:ext cx="17780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Rhombohedral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000" dirty="0"/>
          </a:p>
        </p:txBody>
      </p:sp>
      <p:sp>
        <p:nvSpPr>
          <p:cNvPr id="8" name="Rectangle 7"/>
          <p:cNvSpPr/>
          <p:nvPr/>
        </p:nvSpPr>
        <p:spPr>
          <a:xfrm>
            <a:off x="1143000" y="6096000"/>
            <a:ext cx="21771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Rhombohedral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(R)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9" descr="Tetragonal, body-centered"/>
          <p:cNvPicPr>
            <a:picLocks noChangeAspect="1" noChangeArrowheads="1"/>
          </p:cNvPicPr>
          <p:nvPr/>
        </p:nvPicPr>
        <p:blipFill>
          <a:blip r:embed="rId3" cstate="print"/>
          <a:srcRect t="7519"/>
          <a:stretch>
            <a:fillRect/>
          </a:stretch>
        </p:blipFill>
        <p:spPr bwMode="auto">
          <a:xfrm>
            <a:off x="4800600" y="1066800"/>
            <a:ext cx="1219200" cy="1874520"/>
          </a:xfrm>
          <a:prstGeom prst="rect">
            <a:avLst/>
          </a:prstGeom>
          <a:noFill/>
        </p:spPr>
      </p:pic>
      <p:pic>
        <p:nvPicPr>
          <p:cNvPr id="12" name="Picture 8" descr="Tetragonal, simple"/>
          <p:cNvPicPr>
            <a:picLocks noChangeAspect="1" noChangeArrowheads="1"/>
          </p:cNvPicPr>
          <p:nvPr/>
        </p:nvPicPr>
        <p:blipFill>
          <a:blip r:embed="rId4" cstate="print"/>
          <a:srcRect t="7519"/>
          <a:stretch>
            <a:fillRect/>
          </a:stretch>
        </p:blipFill>
        <p:spPr bwMode="auto">
          <a:xfrm>
            <a:off x="990600" y="1219200"/>
            <a:ext cx="1219200" cy="1874519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6248400" y="1676400"/>
            <a:ext cx="20697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Body-Centered (I)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10" descr="Rhombohedral"/>
          <p:cNvPicPr>
            <a:picLocks noChangeAspect="1" noChangeArrowheads="1"/>
          </p:cNvPicPr>
          <p:nvPr/>
        </p:nvPicPr>
        <p:blipFill>
          <a:blip r:embed="rId5" cstate="print"/>
          <a:srcRect t="15625"/>
          <a:stretch>
            <a:fillRect/>
          </a:stretch>
        </p:blipFill>
        <p:spPr bwMode="auto">
          <a:xfrm>
            <a:off x="1143000" y="4267200"/>
            <a:ext cx="1219200" cy="12344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0B0-6BB7-4CD9-B693-AE8CBA3EA752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743200" y="1941685"/>
            <a:ext cx="13660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Hexagonal: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43400" y="3276601"/>
            <a:ext cx="1511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Primitive (P)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Picture 11" descr="Hexagon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2819400"/>
            <a:ext cx="1219200" cy="16306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0B0-6BB7-4CD9-B693-AE8CBA3EA752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09600" y="417684"/>
            <a:ext cx="12202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Isometric: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2667000"/>
            <a:ext cx="1511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Primitive (P)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0" y="2667000"/>
            <a:ext cx="20697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Body-Centered (I)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352800" y="5638800"/>
            <a:ext cx="20553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Face-Centered (F)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Picture 12" descr="Cubic, simp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066800"/>
            <a:ext cx="1219200" cy="1417320"/>
          </a:xfrm>
          <a:prstGeom prst="rect">
            <a:avLst/>
          </a:prstGeom>
          <a:noFill/>
        </p:spPr>
      </p:pic>
      <p:pic>
        <p:nvPicPr>
          <p:cNvPr id="16" name="Picture 13" descr="Cubic, body-centere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0" y="1219199"/>
            <a:ext cx="1219200" cy="1417320"/>
          </a:xfrm>
          <a:prstGeom prst="rect">
            <a:avLst/>
          </a:prstGeom>
          <a:noFill/>
        </p:spPr>
      </p:pic>
      <p:pic>
        <p:nvPicPr>
          <p:cNvPr id="17" name="Picture 14" descr="Cubic, face-centered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0" y="4038599"/>
            <a:ext cx="1219200" cy="14173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0B0-6BB7-4CD9-B693-AE8CBA3EA752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883300" y="366264"/>
            <a:ext cx="2895344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Crystal Systems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(Describe size and shape of unit cell) 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1587900" y="1356864"/>
            <a:ext cx="1447800" cy="1143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81000" y="2743200"/>
            <a:ext cx="309982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Point Groups</a:t>
            </a:r>
          </a:p>
          <a:p>
            <a:pPr algn="ctr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(Symmetry about a point, line, or plane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cxnSp>
        <p:nvCxnSpPr>
          <p:cNvPr id="7" name="Straight Arrow Connector 6"/>
          <p:cNvCxnSpPr/>
          <p:nvPr/>
        </p:nvCxnSpPr>
        <p:spPr>
          <a:xfrm rot="16200000" flipH="1">
            <a:off x="5550300" y="1204464"/>
            <a:ext cx="1447800" cy="1295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491598" y="2728464"/>
            <a:ext cx="2842445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Bravais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Lattices</a:t>
            </a:r>
          </a:p>
          <a:p>
            <a:pPr algn="ctr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(P, A,B,C,I,F)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16200000" flipH="1">
            <a:off x="1676400" y="3657600"/>
            <a:ext cx="1447800" cy="1295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4724400" y="3581400"/>
            <a:ext cx="1676400" cy="1371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133600" y="5105400"/>
            <a:ext cx="44276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Screw Axes, Glide Planes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rot="5400000">
            <a:off x="3962400" y="5867400"/>
            <a:ext cx="304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667000" y="6096000"/>
            <a:ext cx="31445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SPACE GROUPS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9" grpId="0"/>
      <p:bldP spid="13" grpId="0"/>
      <p:bldP spid="1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0B0-6BB7-4CD9-B693-AE8CBA3EA752}" type="slidenum">
              <a:rPr lang="en-US" smtClean="0"/>
              <a:pPr/>
              <a:t>19</a:t>
            </a:fld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1241778" y="1718733"/>
            <a:ext cx="99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241778" y="3623733"/>
            <a:ext cx="99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60678" y="2702277"/>
            <a:ext cx="3276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1524000" y="990600"/>
            <a:ext cx="3810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524000" y="441960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1066800" y="3505200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133600" y="3534696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081548" y="1600200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086896" y="1629696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984956" y="3537156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2743200" y="1676400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743200" y="3657600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1981200" y="2667000"/>
            <a:ext cx="1981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048000" y="23622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sz="32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5184414" y="1738401"/>
            <a:ext cx="99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184414" y="3643401"/>
            <a:ext cx="99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4003314" y="2721945"/>
            <a:ext cx="3276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5466636" y="1010268"/>
            <a:ext cx="3810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5466636" y="4439268"/>
            <a:ext cx="484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8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6685836" y="1696068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685836" y="3677268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>
            <a:off x="5923836" y="2686668"/>
            <a:ext cx="1981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990636" y="2381868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Arc 33"/>
          <p:cNvSpPr/>
          <p:nvPr/>
        </p:nvSpPr>
        <p:spPr>
          <a:xfrm>
            <a:off x="5410200" y="1066800"/>
            <a:ext cx="76200" cy="45719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Arc 35"/>
          <p:cNvSpPr/>
          <p:nvPr/>
        </p:nvSpPr>
        <p:spPr>
          <a:xfrm rot="703396">
            <a:off x="5592096" y="1052052"/>
            <a:ext cx="381000" cy="76200"/>
          </a:xfrm>
          <a:prstGeom prst="arc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Arc 36"/>
          <p:cNvSpPr/>
          <p:nvPr/>
        </p:nvSpPr>
        <p:spPr>
          <a:xfrm rot="8028531">
            <a:off x="5298445" y="569806"/>
            <a:ext cx="381000" cy="528273"/>
          </a:xfrm>
          <a:prstGeom prst="arc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938252" y="1629696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6127956" y="2514600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 rot="5400000" flipH="1" flipV="1">
            <a:off x="5753100" y="3209004"/>
            <a:ext cx="8382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4953000" y="2514600"/>
            <a:ext cx="228600" cy="228600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/>
          <p:cNvCxnSpPr>
            <a:stCxn id="42" idx="0"/>
            <a:endCxn id="38" idx="4"/>
          </p:cNvCxnSpPr>
          <p:nvPr/>
        </p:nvCxnSpPr>
        <p:spPr>
          <a:xfrm rot="16200000" flipV="1">
            <a:off x="4731774" y="2179074"/>
            <a:ext cx="656304" cy="1474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Circular Arrow 46"/>
          <p:cNvSpPr/>
          <p:nvPr/>
        </p:nvSpPr>
        <p:spPr>
          <a:xfrm flipH="1">
            <a:off x="5085732" y="1951704"/>
            <a:ext cx="1219200" cy="978408"/>
          </a:xfrm>
          <a:prstGeom prst="circularArrow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Circular Arrow 34"/>
          <p:cNvSpPr/>
          <p:nvPr/>
        </p:nvSpPr>
        <p:spPr>
          <a:xfrm flipV="1">
            <a:off x="1219200" y="3581400"/>
            <a:ext cx="978408" cy="685800"/>
          </a:xfrm>
          <a:prstGeom prst="circularArrow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 animBg="1"/>
      <p:bldP spid="11" grpId="0" animBg="1"/>
      <p:bldP spid="12" grpId="0" animBg="1"/>
      <p:bldP spid="13" grpId="0" animBg="1"/>
      <p:bldP spid="14" grpId="0" animBg="1"/>
      <p:bldP spid="20" grpId="0"/>
      <p:bldP spid="24" grpId="0" animBg="1"/>
      <p:bldP spid="25" grpId="0"/>
      <p:bldP spid="33" grpId="0"/>
      <p:bldP spid="34" grpId="0" animBg="1"/>
      <p:bldP spid="36" grpId="0" animBg="1"/>
      <p:bldP spid="37" grpId="0" animBg="1"/>
      <p:bldP spid="38" grpId="0" animBg="1"/>
      <p:bldP spid="39" grpId="0" animBg="1"/>
      <p:bldP spid="42" grpId="0" animBg="1"/>
      <p:bldP spid="47" grpId="0" animBg="1"/>
      <p:bldP spid="3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0B0-6BB7-4CD9-B693-AE8CBA3EA752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2052" name="Picture 4" descr="http://t0.gstatic.com/images?q=tbn:ANd9GcTDMe_x3kOUOrFF5vKo-e-9FSdq-64Y4wtCSCAolx5q5zgnXtA&amp;t=1&amp;usg=__L8A5F4WbkG2afxfr3PQnVO-9VWI=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57200"/>
            <a:ext cx="7894320" cy="59131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0B0-6BB7-4CD9-B693-AE8CBA3EA752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10242" name="Picture 2" descr="http://www.rockhoundingar.com/quartz/photos/leftrightqtz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219200"/>
            <a:ext cx="5486400" cy="411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0B0-6BB7-4CD9-B693-AE8CBA3EA752}" type="slidenum">
              <a:rPr lang="en-US" smtClean="0"/>
              <a:pPr/>
              <a:t>21</a:t>
            </a:fld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546544" y="1848456"/>
            <a:ext cx="426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2241744" y="1848456"/>
            <a:ext cx="914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6051744" y="1848456"/>
            <a:ext cx="914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690478" y="934056"/>
            <a:ext cx="152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747878" y="934056"/>
            <a:ext cx="1752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299144" y="640545"/>
            <a:ext cx="22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919440" y="1455168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endParaRPr lang="en-US" sz="3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2971800" y="22098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764592" y="145026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735096" y="22098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971800" y="14478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521968" y="4788228"/>
            <a:ext cx="426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2217168" y="4788228"/>
            <a:ext cx="914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6027168" y="4788228"/>
            <a:ext cx="914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665902" y="3873828"/>
            <a:ext cx="152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723302" y="3873828"/>
            <a:ext cx="1752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274568" y="3580317"/>
            <a:ext cx="22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781800" y="4419600"/>
            <a:ext cx="15440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a-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glide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2947224" y="5149572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4648200" y="44196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781800" y="5137356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/>
          <p:nvPr/>
        </p:nvCxnSpPr>
        <p:spPr>
          <a:xfrm rot="5400000" flipH="1" flipV="1">
            <a:off x="2691618" y="4817968"/>
            <a:ext cx="676090" cy="225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033252" y="4481052"/>
            <a:ext cx="16002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1" idx="4"/>
          </p:cNvCxnSpPr>
          <p:nvPr/>
        </p:nvCxnSpPr>
        <p:spPr>
          <a:xfrm rot="5400000">
            <a:off x="4419600" y="4876800"/>
            <a:ext cx="6096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4724400" y="5213556"/>
            <a:ext cx="2057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 animBg="1"/>
      <p:bldP spid="20" grpId="0" animBg="1"/>
      <p:bldP spid="21" grpId="0" animBg="1"/>
      <p:bldP spid="22" grpId="0" animBg="1"/>
      <p:bldP spid="28" grpId="0"/>
      <p:bldP spid="29" grpId="0"/>
      <p:bldP spid="30" grpId="0" animBg="1"/>
      <p:bldP spid="31" grpId="0" animBg="1"/>
      <p:bldP spid="3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0B0-6BB7-4CD9-B693-AE8CBA3EA752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883300" y="366264"/>
            <a:ext cx="2895344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Crystal Systems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(Describe size and shape of unit cell) 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1587900" y="1356864"/>
            <a:ext cx="1447800" cy="1143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81000" y="2743200"/>
            <a:ext cx="309982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Point Groups</a:t>
            </a:r>
          </a:p>
          <a:p>
            <a:pPr algn="ctr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(Symmetry about a point, line, or plane)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rot="16200000" flipH="1">
            <a:off x="5550300" y="1204464"/>
            <a:ext cx="1447800" cy="1295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491598" y="2728464"/>
            <a:ext cx="2842445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Bravais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Lattices</a:t>
            </a:r>
          </a:p>
          <a:p>
            <a:pPr algn="ctr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(P, A,B,C,I,F)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16200000" flipH="1">
            <a:off x="1676400" y="3657600"/>
            <a:ext cx="1447800" cy="1295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4724400" y="3581400"/>
            <a:ext cx="1676400" cy="1371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133600" y="5105400"/>
            <a:ext cx="44276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Screw Axes, Glide Planes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rot="5400000">
            <a:off x="3962400" y="5867400"/>
            <a:ext cx="304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667000" y="6096000"/>
            <a:ext cx="31445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SPACE GROUPS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9" grpId="0"/>
      <p:bldP spid="13" grpId="0"/>
      <p:bldP spid="1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0B0-6BB7-4CD9-B693-AE8CBA3EA752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0B0-6BB7-4CD9-B693-AE8CBA3EA752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0B0-6BB7-4CD9-B693-AE8CBA3EA752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3074" name="Picture 2" descr="http://4.bp.blogspot.com/_Zh3L--gliS4/Sm4CchltocI/AAAAAAAABQo/JeOMWD1WPOo/s400/WM++starflower02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28600"/>
            <a:ext cx="5524500" cy="6019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0B0-6BB7-4CD9-B693-AE8CBA3EA752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4098" name="Picture 2" descr="http://t2.gstatic.com/images?q=tbn:ANd9GcQlUKcY02lAUodwgAo_wOEUA-Wne5ej9781XAFFjqI9eu7uuN8&amp;t=1&amp;usg=__d05GH0NyB9evREVmeUTHpoYlYWM=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7894320" cy="59131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0B0-6BB7-4CD9-B693-AE8CBA3EA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098" name="Picture 2" descr="http://t2.gstatic.com/images?q=tbn:ANd9GcQlUKcY02lAUodwgAo_wOEUA-Wne5ej9781XAFFjqI9eu7uuN8&amp;t=1&amp;usg=__d05GH0NyB9evREVmeUTHpoYlYWM=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0166"/>
            <a:ext cx="7894320" cy="59131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Connector 3"/>
          <p:cNvCxnSpPr/>
          <p:nvPr/>
        </p:nvCxnSpPr>
        <p:spPr>
          <a:xfrm>
            <a:off x="3048000" y="2105464"/>
            <a:ext cx="0" cy="1752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362199" y="2548997"/>
            <a:ext cx="492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t1</a:t>
            </a:r>
            <a:endParaRPr lang="en-US" sz="2800" b="1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3048000" y="2981764"/>
            <a:ext cx="1584960" cy="8763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57600" y="3858064"/>
            <a:ext cx="492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t2</a:t>
            </a:r>
            <a:endParaRPr lang="en-US" sz="2800" b="1" dirty="0"/>
          </a:p>
        </p:txBody>
      </p:sp>
    </p:spTree>
    <p:extLst>
      <p:ext uri="{BB962C8B-B14F-4D97-AF65-F5344CB8AC3E}">
        <p14:creationId xmlns="" xmlns:p14="http://schemas.microsoft.com/office/powerpoint/2010/main" val="25240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0B0-6BB7-4CD9-B693-AE8CBA3EA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098" name="Picture 2" descr="http://t2.gstatic.com/images?q=tbn:ANd9GcQlUKcY02lAUodwgAo_wOEUA-Wne5ej9781XAFFjqI9eu7uuN8&amp;t=1&amp;usg=__d05GH0NyB9evREVmeUTHpoYlYWM=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0166"/>
            <a:ext cx="7894320" cy="59131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Connector 3"/>
          <p:cNvCxnSpPr/>
          <p:nvPr/>
        </p:nvCxnSpPr>
        <p:spPr>
          <a:xfrm>
            <a:off x="3048000" y="2105464"/>
            <a:ext cx="0" cy="1752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362199" y="2548997"/>
            <a:ext cx="492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prstClr val="black"/>
                </a:solidFill>
              </a:rPr>
              <a:t>t1</a:t>
            </a:r>
            <a:endParaRPr lang="en-US" sz="2800" b="1" dirty="0">
              <a:solidFill>
                <a:prstClr val="black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3048000" y="2981764"/>
            <a:ext cx="1584960" cy="8763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57600" y="3858064"/>
            <a:ext cx="492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prstClr val="black"/>
                </a:solidFill>
              </a:rPr>
              <a:t>t2</a:t>
            </a:r>
            <a:endParaRPr lang="en-US" sz="2800" b="1" dirty="0">
              <a:solidFill>
                <a:prstClr val="black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632960" y="1295400"/>
            <a:ext cx="0" cy="1686364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3048000" y="1295400"/>
            <a:ext cx="1584960" cy="810064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75854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0B0-6BB7-4CD9-B693-AE8CBA3EA7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098" name="Picture 2" descr="http://t2.gstatic.com/images?q=tbn:ANd9GcQlUKcY02lAUodwgAo_wOEUA-Wne5ej9781XAFFjqI9eu7uuN8&amp;t=1&amp;usg=__d05GH0NyB9evREVmeUTHpoYlYWM=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7894320" cy="59131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048000" y="2057400"/>
            <a:ext cx="2971800" cy="17526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240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0B0-6BB7-4CD9-B693-AE8CBA3EA752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1524000" y="1143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286000" y="1143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048000" y="1143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810000" y="1143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572000" y="1143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334000" y="1143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096000" y="1143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858000" y="1143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524000" y="1981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286000" y="1981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048000" y="1981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810000" y="1981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572000" y="1981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334000" y="1981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096000" y="1981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858000" y="1981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1524000" y="2819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2286000" y="2819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048000" y="2819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810000" y="2819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4572000" y="2819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334000" y="2819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6096000" y="2819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6858000" y="2819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1524000" y="3657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286000" y="3657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3048000" y="3657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810000" y="3657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4572000" y="3657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334000" y="3657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096000" y="3657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6858000" y="3657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1524000" y="4495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2286000" y="4495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048000" y="4495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810000" y="4495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4572000" y="4495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5334000" y="4495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096000" y="4495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6858000" y="4495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1524000" y="5334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2286000" y="5334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3048000" y="5334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3810000" y="5334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4572000" y="5334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5334000" y="5334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6096000" y="5334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6858000" y="5334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1524000" y="617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2286000" y="617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3048000" y="617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810000" y="617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4572000" y="617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5334000" y="617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6096000" y="617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6858000" y="617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Straight Arrow Connector 66"/>
          <p:cNvCxnSpPr/>
          <p:nvPr/>
        </p:nvCxnSpPr>
        <p:spPr>
          <a:xfrm rot="5400000" flipH="1" flipV="1">
            <a:off x="1163015" y="1611489"/>
            <a:ext cx="784318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1143000" y="1371600"/>
            <a:ext cx="41791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t1</a:t>
            </a:r>
            <a:endParaRPr lang="en-US" sz="2000" dirty="0"/>
          </a:p>
        </p:txBody>
      </p:sp>
      <p:sp>
        <p:nvSpPr>
          <p:cNvPr id="69" name="Rectangle 68"/>
          <p:cNvSpPr/>
          <p:nvPr/>
        </p:nvSpPr>
        <p:spPr>
          <a:xfrm>
            <a:off x="1676400" y="2133600"/>
            <a:ext cx="41791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t2</a:t>
            </a:r>
            <a:endParaRPr lang="en-US" sz="2000" dirty="0"/>
          </a:p>
        </p:txBody>
      </p:sp>
      <p:cxnSp>
        <p:nvCxnSpPr>
          <p:cNvPr id="71" name="Straight Arrow Connector 70"/>
          <p:cNvCxnSpPr/>
          <p:nvPr/>
        </p:nvCxnSpPr>
        <p:spPr>
          <a:xfrm rot="16200000" flipH="1">
            <a:off x="1916159" y="1642663"/>
            <a:ext cx="1588" cy="762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0B0-6BB7-4CD9-B693-AE8CBA3EA752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1524000" y="1143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286000" y="1143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048000" y="1143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810000" y="1143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572000" y="1143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334000" y="1143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096000" y="1143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858000" y="1143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524000" y="1981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286000" y="1981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048000" y="1981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810000" y="1981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572000" y="1981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334000" y="1981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096000" y="1981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858000" y="1981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1524000" y="2819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2286000" y="2819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048000" y="2819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810000" y="2819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4572000" y="2819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334000" y="2819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6096000" y="2819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6858000" y="2819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1524000" y="3657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286000" y="3657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3048000" y="3657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810000" y="3657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4572000" y="3657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334000" y="3657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096000" y="3657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6858000" y="3657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1524000" y="4495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2286000" y="4495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048000" y="4495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810000" y="4495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4572000" y="4495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5334000" y="4495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096000" y="4495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6858000" y="4495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1524000" y="5334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2286000" y="5334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3048000" y="5334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3810000" y="5334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4572000" y="5334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5334000" y="5334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6096000" y="5334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6858000" y="5334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1524000" y="617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2286000" y="617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3048000" y="617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810000" y="617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4572000" y="617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5334000" y="617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6096000" y="617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6858000" y="617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3104445" y="1185333"/>
            <a:ext cx="728133" cy="8382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2700867" y="1374420"/>
            <a:ext cx="401072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t1</a:t>
            </a:r>
            <a:endParaRPr lang="en-US" sz="2000" dirty="0"/>
          </a:p>
        </p:txBody>
      </p:sp>
      <p:sp>
        <p:nvSpPr>
          <p:cNvPr id="61" name="TextBox 60"/>
          <p:cNvSpPr txBox="1"/>
          <p:nvPr/>
        </p:nvSpPr>
        <p:spPr>
          <a:xfrm>
            <a:off x="3276600" y="1998132"/>
            <a:ext cx="401072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t2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224</Words>
  <Application>Microsoft Office PowerPoint</Application>
  <PresentationFormat>On-screen Show (4:3)</PresentationFormat>
  <Paragraphs>107</Paragraphs>
  <Slides>24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</vt:vector>
  </TitlesOfParts>
  <Company>University of Vermont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Hughes, John</dc:creator>
  <cp:lastModifiedBy>Greg Druschel</cp:lastModifiedBy>
  <cp:revision>74</cp:revision>
  <dcterms:created xsi:type="dcterms:W3CDTF">2010-09-23T13:18:44Z</dcterms:created>
  <dcterms:modified xsi:type="dcterms:W3CDTF">2011-02-15T20:34:08Z</dcterms:modified>
</cp:coreProperties>
</file>