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91" r:id="rId2"/>
    <p:sldId id="257" r:id="rId3"/>
    <p:sldId id="259" r:id="rId4"/>
    <p:sldId id="283" r:id="rId5"/>
    <p:sldId id="282" r:id="rId6"/>
    <p:sldId id="281" r:id="rId7"/>
    <p:sldId id="276" r:id="rId8"/>
    <p:sldId id="277" r:id="rId9"/>
    <p:sldId id="261" r:id="rId10"/>
    <p:sldId id="262" r:id="rId11"/>
    <p:sldId id="294" r:id="rId12"/>
    <p:sldId id="295" r:id="rId13"/>
    <p:sldId id="296" r:id="rId14"/>
    <p:sldId id="297" r:id="rId15"/>
    <p:sldId id="268" r:id="rId16"/>
    <p:sldId id="269" r:id="rId17"/>
    <p:sldId id="270" r:id="rId18"/>
    <p:sldId id="271" r:id="rId19"/>
    <p:sldId id="272" r:id="rId20"/>
    <p:sldId id="274" r:id="rId21"/>
    <p:sldId id="273" r:id="rId22"/>
    <p:sldId id="287" r:id="rId23"/>
    <p:sldId id="284" r:id="rId24"/>
    <p:sldId id="285" r:id="rId25"/>
    <p:sldId id="286" r:id="rId26"/>
    <p:sldId id="275" r:id="rId27"/>
    <p:sldId id="288" r:id="rId28"/>
    <p:sldId id="289" r:id="rId29"/>
    <p:sldId id="290" r:id="rId30"/>
    <p:sldId id="293" r:id="rId31"/>
    <p:sldId id="292" r:id="rId32"/>
    <p:sldId id="278" r:id="rId33"/>
    <p:sldId id="263" r:id="rId34"/>
    <p:sldId id="264" r:id="rId35"/>
    <p:sldId id="279" r:id="rId36"/>
    <p:sldId id="266" r:id="rId37"/>
    <p:sldId id="267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81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8B0AA3-F5E2-4CE6-8FC3-0B833B2857CC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C3EE8-11BA-48C5-84D4-B20CD977F1F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7E63A9-01CC-484A-8865-1E545B8BAFC0}" type="slidenum">
              <a:rPr lang="en-US"/>
              <a:pPr/>
              <a:t>5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93630F-35C8-4189-B950-8AD5AFBC3FF9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E2F22-BFC7-45D8-B495-05513931F448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Best material,</a:t>
            </a:r>
            <a:r>
              <a:rPr lang="en-US" baseline="0" dirty="0" smtClean="0"/>
              <a:t> by far, available to contain fire available until the late 20</a:t>
            </a:r>
            <a:r>
              <a:rPr lang="en-US" baseline="30000" dirty="0" smtClean="0"/>
              <a:t>th</a:t>
            </a:r>
            <a:r>
              <a:rPr lang="en-US" baseline="0" dirty="0" smtClean="0"/>
              <a:t> century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59479-5ACC-4BBD-91A9-45ADFFA451A9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 back to the late 1800s</a:t>
            </a:r>
            <a:r>
              <a:rPr lang="en-US" baseline="0" dirty="0" smtClean="0"/>
              <a:t> through mid 1900s and many products were advertised as being made of asbestos – fire protection and filtering were the primary uses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59479-5ACC-4BBD-91A9-45ADFFA451A9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01FA31-14CF-4F5B-9AF5-6BE78528AF14}" type="slidenum">
              <a:rPr lang="en-US"/>
              <a:pPr/>
              <a:t>22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36688" y="796925"/>
            <a:ext cx="3997325" cy="2997200"/>
          </a:xfrm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65625"/>
            <a:ext cx="5076825" cy="4064000"/>
          </a:xfrm>
          <a:noFill/>
          <a:ln/>
        </p:spPr>
        <p:txBody>
          <a:bodyPr lIns="90004" tIns="45002" rIns="90004" bIns="45002"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2F3F2-E2C0-473C-9E49-F50D2774FFDF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F709-F0B7-4394-BCEC-1754D0DBE5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2F3F2-E2C0-473C-9E49-F50D2774FFDF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F709-F0B7-4394-BCEC-1754D0DBE5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2F3F2-E2C0-473C-9E49-F50D2774FFDF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F709-F0B7-4394-BCEC-1754D0DBE5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2F3F2-E2C0-473C-9E49-F50D2774FFDF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F709-F0B7-4394-BCEC-1754D0DBE5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2F3F2-E2C0-473C-9E49-F50D2774FFDF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F709-F0B7-4394-BCEC-1754D0DBE5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2F3F2-E2C0-473C-9E49-F50D2774FFDF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F709-F0B7-4394-BCEC-1754D0DBE5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2F3F2-E2C0-473C-9E49-F50D2774FFDF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F709-F0B7-4394-BCEC-1754D0DBE5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2F3F2-E2C0-473C-9E49-F50D2774FFDF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F709-F0B7-4394-BCEC-1754D0DBE5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2F3F2-E2C0-473C-9E49-F50D2774FFDF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F709-F0B7-4394-BCEC-1754D0DBE5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2F3F2-E2C0-473C-9E49-F50D2774FFDF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F709-F0B7-4394-BCEC-1754D0DBE5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2F3F2-E2C0-473C-9E49-F50D2774FFDF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F709-F0B7-4394-BCEC-1754D0DBE5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2F3F2-E2C0-473C-9E49-F50D2774FFDF}" type="datetimeFigureOut">
              <a:rPr lang="en-US" smtClean="0"/>
              <a:pPr/>
              <a:t>4/27/2011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0F709-F0B7-4394-BCEC-1754D0DBE5B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ron" TargetMode="External"/><Relationship Id="rId2" Type="http://schemas.openxmlformats.org/officeDocument/2006/relationships/hyperlink" Target="http://en.wikipedia.org/wiki/Sodiu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Hydroxyl" TargetMode="External"/><Relationship Id="rId5" Type="http://schemas.openxmlformats.org/officeDocument/2006/relationships/hyperlink" Target="http://en.wikipedia.org/wiki/Oxygen" TargetMode="External"/><Relationship Id="rId4" Type="http://schemas.openxmlformats.org/officeDocument/2006/relationships/hyperlink" Target="http://en.wikipedia.org/wiki/Silico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52400"/>
            <a:ext cx="83058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Geochemistry and mineralogy applied to problems in human health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5562600"/>
            <a:ext cx="6400800" cy="121920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Greg Druschel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University of Vermont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828800"/>
            <a:ext cx="4895850" cy="3676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Chemical </a:t>
            </a:r>
            <a:r>
              <a:rPr lang="en-US" dirty="0" err="1" smtClean="0"/>
              <a:t>Varability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1"/>
            <a:ext cx="8458200" cy="1066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Chemical Variability of these minerals creates some interesting definition problems (for lawyers):</a:t>
            </a: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1433" y="2743200"/>
            <a:ext cx="5482567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8600" y="4495800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“fibrous, non-combustible compound that can be composed of several substances, typically including magnesium.” -9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circuit court decision, 2007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2514600"/>
            <a:ext cx="381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 a 2006 pretrial order, the district court ruled that “asbestos” for purposes of the Clean Air Act criminal provision means only those six compounds. </a:t>
            </a:r>
            <a:r>
              <a:rPr lang="en-US" b="1" i="1" dirty="0" smtClean="0"/>
              <a:t>U.S. v. W.R. Grace</a:t>
            </a:r>
            <a:r>
              <a:rPr lang="en-US" b="1" dirty="0" smtClean="0"/>
              <a:t>, 455 F. Supp.2d 1122, 1132 (D. Mont. 2006).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9262"/>
          </a:xfrm>
        </p:spPr>
        <p:txBody>
          <a:bodyPr>
            <a:normAutofit fontScale="90000"/>
          </a:bodyPr>
          <a:lstStyle/>
          <a:p>
            <a:r>
              <a:rPr lang="en-US" sz="3600" smtClean="0"/>
              <a:t>tremolite example</a:t>
            </a:r>
          </a:p>
        </p:txBody>
      </p:sp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6034088" y="6407150"/>
            <a:ext cx="28940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Dyar and Gunter (2008)</a:t>
            </a:r>
          </a:p>
        </p:txBody>
      </p:sp>
      <p:pic>
        <p:nvPicPr>
          <p:cNvPr id="29700" name="Picture 4" descr="BLB_m_movi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813" y="958850"/>
            <a:ext cx="889158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BLB_m_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800" y="958850"/>
            <a:ext cx="88296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00025" y="2981325"/>
            <a:ext cx="7170738" cy="3157538"/>
            <a:chOff x="200025" y="2981325"/>
            <a:chExt cx="7170738" cy="3157538"/>
          </a:xfrm>
        </p:grpSpPr>
        <p:sp>
          <p:nvSpPr>
            <p:cNvPr id="29703" name="Text Box 11"/>
            <p:cNvSpPr txBox="1">
              <a:spLocks noChangeArrowheads="1"/>
            </p:cNvSpPr>
            <p:nvPr/>
          </p:nvSpPr>
          <p:spPr bwMode="auto">
            <a:xfrm>
              <a:off x="200025" y="3032125"/>
              <a:ext cx="7620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Times New Roman" charset="0"/>
                  <a:cs typeface="Times New Roman" charset="0"/>
                </a:rPr>
                <a:t>+0.050</a:t>
              </a:r>
            </a:p>
          </p:txBody>
        </p:sp>
        <p:sp>
          <p:nvSpPr>
            <p:cNvPr id="29704" name="Text Box 12"/>
            <p:cNvSpPr txBox="1">
              <a:spLocks noChangeArrowheads="1"/>
            </p:cNvSpPr>
            <p:nvPr/>
          </p:nvSpPr>
          <p:spPr bwMode="auto">
            <a:xfrm>
              <a:off x="3260725" y="3019425"/>
              <a:ext cx="7620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Times New Roman" charset="0"/>
                  <a:cs typeface="Times New Roman" charset="0"/>
                </a:rPr>
                <a:t>+0.020</a:t>
              </a:r>
            </a:p>
          </p:txBody>
        </p:sp>
        <p:sp>
          <p:nvSpPr>
            <p:cNvPr id="29705" name="Text Box 13"/>
            <p:cNvSpPr txBox="1">
              <a:spLocks noChangeArrowheads="1"/>
            </p:cNvSpPr>
            <p:nvPr/>
          </p:nvSpPr>
          <p:spPr bwMode="auto">
            <a:xfrm>
              <a:off x="5813425" y="2981325"/>
              <a:ext cx="1557338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Times New Roman" charset="0"/>
                  <a:cs typeface="Times New Roman" charset="0"/>
                </a:rPr>
                <a:t>match at 500 nm</a:t>
              </a:r>
            </a:p>
          </p:txBody>
        </p:sp>
        <p:sp>
          <p:nvSpPr>
            <p:cNvPr id="29706" name="Text Box 14"/>
            <p:cNvSpPr txBox="1">
              <a:spLocks noChangeArrowheads="1"/>
            </p:cNvSpPr>
            <p:nvPr/>
          </p:nvSpPr>
          <p:spPr bwMode="auto">
            <a:xfrm>
              <a:off x="212725" y="5800725"/>
              <a:ext cx="1557338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Times New Roman" charset="0"/>
                  <a:cs typeface="Times New Roman" charset="0"/>
                </a:rPr>
                <a:t>match at 600 nm</a:t>
              </a:r>
            </a:p>
          </p:txBody>
        </p:sp>
        <p:sp>
          <p:nvSpPr>
            <p:cNvPr id="29707" name="Text Box 15"/>
            <p:cNvSpPr txBox="1">
              <a:spLocks noChangeArrowheads="1"/>
            </p:cNvSpPr>
            <p:nvPr/>
          </p:nvSpPr>
          <p:spPr bwMode="auto">
            <a:xfrm>
              <a:off x="5953125" y="5749925"/>
              <a:ext cx="714375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Times New Roman" charset="0"/>
                  <a:cs typeface="Times New Roman" charset="0"/>
                </a:rPr>
                <a:t>-0.050</a:t>
              </a:r>
            </a:p>
          </p:txBody>
        </p:sp>
        <p:sp>
          <p:nvSpPr>
            <p:cNvPr id="29708" name="Text Box 16"/>
            <p:cNvSpPr txBox="1">
              <a:spLocks noChangeArrowheads="1"/>
            </p:cNvSpPr>
            <p:nvPr/>
          </p:nvSpPr>
          <p:spPr bwMode="auto">
            <a:xfrm>
              <a:off x="3273425" y="5800725"/>
              <a:ext cx="714375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Times New Roman" charset="0"/>
                  <a:cs typeface="Times New Roman" charset="0"/>
                </a:rPr>
                <a:t>-0.020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ctrTitle"/>
          </p:nvPr>
        </p:nvSpPr>
        <p:spPr>
          <a:xfrm>
            <a:off x="463550" y="96838"/>
            <a:ext cx="7772400" cy="506412"/>
          </a:xfrm>
        </p:spPr>
        <p:txBody>
          <a:bodyPr/>
          <a:lstStyle/>
          <a:p>
            <a:pPr eaLnBrk="1" hangingPunct="1"/>
            <a:r>
              <a:rPr lang="en-US" sz="1800" smtClean="0"/>
              <a:t>PLM photos in matching liquid (1.576)  for talc (FOV = 0.5 mm)</a:t>
            </a:r>
          </a:p>
        </p:txBody>
      </p:sp>
      <p:pic>
        <p:nvPicPr>
          <p:cNvPr id="30723" name="Picture 2" descr="talc_576_xp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175" y="708025"/>
            <a:ext cx="4022725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3" descr="talc_576_rp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175" y="3741738"/>
            <a:ext cx="4022725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4" descr="talc_576_pp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5200" y="700088"/>
            <a:ext cx="4022725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5" descr="talc_576_ppl_Beck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3613" y="3735388"/>
            <a:ext cx="4024312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Box 6"/>
          <p:cNvSpPr txBox="1">
            <a:spLocks noChangeArrowheads="1"/>
          </p:cNvSpPr>
          <p:nvPr/>
        </p:nvSpPr>
        <p:spPr bwMode="auto">
          <a:xfrm>
            <a:off x="511175" y="717550"/>
            <a:ext cx="377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a.</a:t>
            </a:r>
          </a:p>
        </p:txBody>
      </p:sp>
      <p:sp>
        <p:nvSpPr>
          <p:cNvPr id="30728" name="TextBox 7"/>
          <p:cNvSpPr txBox="1">
            <a:spLocks noChangeArrowheads="1"/>
          </p:cNvSpPr>
          <p:nvPr/>
        </p:nvSpPr>
        <p:spPr bwMode="auto">
          <a:xfrm>
            <a:off x="511175" y="3743325"/>
            <a:ext cx="377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b.</a:t>
            </a:r>
          </a:p>
        </p:txBody>
      </p:sp>
      <p:sp>
        <p:nvSpPr>
          <p:cNvPr id="30729" name="TextBox 8"/>
          <p:cNvSpPr txBox="1">
            <a:spLocks noChangeArrowheads="1"/>
          </p:cNvSpPr>
          <p:nvPr/>
        </p:nvSpPr>
        <p:spPr bwMode="auto">
          <a:xfrm>
            <a:off x="8420100" y="709613"/>
            <a:ext cx="365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c.</a:t>
            </a:r>
          </a:p>
        </p:txBody>
      </p:sp>
      <p:sp>
        <p:nvSpPr>
          <p:cNvPr id="30730" name="TextBox 9"/>
          <p:cNvSpPr txBox="1">
            <a:spLocks noChangeArrowheads="1"/>
          </p:cNvSpPr>
          <p:nvPr/>
        </p:nvSpPr>
        <p:spPr bwMode="auto">
          <a:xfrm>
            <a:off x="8412163" y="3735388"/>
            <a:ext cx="377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d.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 rot="-600000">
            <a:off x="2408238" y="1509713"/>
            <a:ext cx="536575" cy="6350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 rot="-900000">
            <a:off x="922338" y="2365375"/>
            <a:ext cx="2919412" cy="663575"/>
          </a:xfrm>
          <a:prstGeom prst="ellips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 rot="-600000">
            <a:off x="6675438" y="1479550"/>
            <a:ext cx="536575" cy="6350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 rot="-900000">
            <a:off x="5189538" y="2336800"/>
            <a:ext cx="2919412" cy="663575"/>
          </a:xfrm>
          <a:prstGeom prst="ellips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 rot="-600000">
            <a:off x="2444750" y="4506913"/>
            <a:ext cx="536575" cy="6350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 rot="-900000">
            <a:off x="958850" y="5362575"/>
            <a:ext cx="2919413" cy="663575"/>
          </a:xfrm>
          <a:prstGeom prst="ellips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 rot="-600000">
            <a:off x="6667500" y="4506913"/>
            <a:ext cx="536575" cy="6350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 rot="-900000">
            <a:off x="5181600" y="5362575"/>
            <a:ext cx="2919413" cy="663575"/>
          </a:xfrm>
          <a:prstGeom prst="ellips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30739" name="TextBox 18"/>
          <p:cNvSpPr txBox="1">
            <a:spLocks noChangeArrowheads="1"/>
          </p:cNvSpPr>
          <p:nvPr/>
        </p:nvSpPr>
        <p:spPr bwMode="auto">
          <a:xfrm>
            <a:off x="2870200" y="1492250"/>
            <a:ext cx="9715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tremolite</a:t>
            </a:r>
          </a:p>
        </p:txBody>
      </p:sp>
      <p:sp>
        <p:nvSpPr>
          <p:cNvPr id="30740" name="TextBox 19"/>
          <p:cNvSpPr txBox="1">
            <a:spLocks noChangeArrowheads="1"/>
          </p:cNvSpPr>
          <p:nvPr/>
        </p:nvSpPr>
        <p:spPr bwMode="auto">
          <a:xfrm>
            <a:off x="3722688" y="2008188"/>
            <a:ext cx="5048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talc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ctrTitle"/>
          </p:nvPr>
        </p:nvSpPr>
        <p:spPr>
          <a:xfrm>
            <a:off x="581025" y="157163"/>
            <a:ext cx="7772400" cy="488950"/>
          </a:xfrm>
        </p:spPr>
        <p:txBody>
          <a:bodyPr/>
          <a:lstStyle/>
          <a:p>
            <a:pPr eaLnBrk="1" hangingPunct="1"/>
            <a:r>
              <a:rPr lang="en-US" sz="1800" smtClean="0"/>
              <a:t>PLM photos in matching liquid (1.628) for tremolite (FOV = 0.5 mm)</a:t>
            </a:r>
          </a:p>
        </p:txBody>
      </p:sp>
      <p:pic>
        <p:nvPicPr>
          <p:cNvPr id="31747" name="Picture 2" descr="tremo_628_xp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704850"/>
            <a:ext cx="4024313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3" descr="tremo_628_rp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" y="3733800"/>
            <a:ext cx="4024313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4" descr="tremo_628_pp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5350" y="700088"/>
            <a:ext cx="4024313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5" descr="tremo_628_ppl_Beck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5350" y="3735388"/>
            <a:ext cx="4024313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TextBox 6"/>
          <p:cNvSpPr txBox="1">
            <a:spLocks noChangeArrowheads="1"/>
          </p:cNvSpPr>
          <p:nvPr/>
        </p:nvSpPr>
        <p:spPr bwMode="auto">
          <a:xfrm>
            <a:off x="446088" y="717550"/>
            <a:ext cx="376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a.</a:t>
            </a:r>
          </a:p>
        </p:txBody>
      </p:sp>
      <p:sp>
        <p:nvSpPr>
          <p:cNvPr id="31752" name="TextBox 7"/>
          <p:cNvSpPr txBox="1">
            <a:spLocks noChangeArrowheads="1"/>
          </p:cNvSpPr>
          <p:nvPr/>
        </p:nvSpPr>
        <p:spPr bwMode="auto">
          <a:xfrm>
            <a:off x="446088" y="3743325"/>
            <a:ext cx="376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b.</a:t>
            </a:r>
          </a:p>
        </p:txBody>
      </p:sp>
      <p:sp>
        <p:nvSpPr>
          <p:cNvPr id="31753" name="TextBox 8"/>
          <p:cNvSpPr txBox="1">
            <a:spLocks noChangeArrowheads="1"/>
          </p:cNvSpPr>
          <p:nvPr/>
        </p:nvSpPr>
        <p:spPr bwMode="auto">
          <a:xfrm>
            <a:off x="8355013" y="709613"/>
            <a:ext cx="3635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c.</a:t>
            </a:r>
          </a:p>
        </p:txBody>
      </p:sp>
      <p:sp>
        <p:nvSpPr>
          <p:cNvPr id="31754" name="TextBox 9"/>
          <p:cNvSpPr txBox="1">
            <a:spLocks noChangeArrowheads="1"/>
          </p:cNvSpPr>
          <p:nvPr/>
        </p:nvSpPr>
        <p:spPr bwMode="auto">
          <a:xfrm>
            <a:off x="8337550" y="3735388"/>
            <a:ext cx="377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d.</a:t>
            </a:r>
          </a:p>
        </p:txBody>
      </p:sp>
      <p:sp>
        <p:nvSpPr>
          <p:cNvPr id="31755" name="TextBox 10"/>
          <p:cNvSpPr txBox="1">
            <a:spLocks noChangeArrowheads="1"/>
          </p:cNvSpPr>
          <p:nvPr/>
        </p:nvSpPr>
        <p:spPr bwMode="auto">
          <a:xfrm>
            <a:off x="2878138" y="2638425"/>
            <a:ext cx="9715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tremolite</a:t>
            </a:r>
          </a:p>
        </p:txBody>
      </p:sp>
      <p:sp>
        <p:nvSpPr>
          <p:cNvPr id="31756" name="TextBox 11"/>
          <p:cNvSpPr txBox="1">
            <a:spLocks noChangeArrowheads="1"/>
          </p:cNvSpPr>
          <p:nvPr/>
        </p:nvSpPr>
        <p:spPr bwMode="auto">
          <a:xfrm>
            <a:off x="3187700" y="1438275"/>
            <a:ext cx="5032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talc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 rot="-1920000">
            <a:off x="2038350" y="2538413"/>
            <a:ext cx="1000125" cy="50165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 rot="1320000">
            <a:off x="835025" y="1393825"/>
            <a:ext cx="3049588" cy="601663"/>
          </a:xfrm>
          <a:prstGeom prst="ellips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 rot="-1920000">
            <a:off x="6264275" y="2533650"/>
            <a:ext cx="1000125" cy="50165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 rot="1320000">
            <a:off x="5060950" y="1389063"/>
            <a:ext cx="3049588" cy="603250"/>
          </a:xfrm>
          <a:prstGeom prst="ellips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 rot="-1920000">
            <a:off x="2009775" y="5576888"/>
            <a:ext cx="998538" cy="50165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 rot="1320000">
            <a:off x="804863" y="4432300"/>
            <a:ext cx="3049587" cy="603250"/>
          </a:xfrm>
          <a:prstGeom prst="ellips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 rot="-1920000">
            <a:off x="6305550" y="5576888"/>
            <a:ext cx="1000125" cy="50165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 rot="1320000">
            <a:off x="5102225" y="4432300"/>
            <a:ext cx="3049588" cy="603250"/>
          </a:xfrm>
          <a:prstGeom prst="ellips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ctrTitle"/>
          </p:nvPr>
        </p:nvSpPr>
        <p:spPr>
          <a:xfrm>
            <a:off x="685800" y="158750"/>
            <a:ext cx="7772400" cy="508000"/>
          </a:xfrm>
        </p:spPr>
        <p:txBody>
          <a:bodyPr/>
          <a:lstStyle/>
          <a:p>
            <a:pPr eaLnBrk="1" hangingPunct="1"/>
            <a:r>
              <a:rPr lang="en-US" sz="1800" smtClean="0"/>
              <a:t>PLM photos in matching liquid (1.550) for serpentine (FOV = 0.5 mm)</a:t>
            </a:r>
          </a:p>
        </p:txBody>
      </p:sp>
      <p:pic>
        <p:nvPicPr>
          <p:cNvPr id="32771" name="Picture 2" descr="serp_550_xp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708025"/>
            <a:ext cx="4022725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3" descr="serp_550_pp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7888" y="708025"/>
            <a:ext cx="4022725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4" descr="serp_550_ppl_Beck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5825" y="3746500"/>
            <a:ext cx="4022725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5" descr="serp_550_rpl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3743325"/>
            <a:ext cx="4022725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Box 6"/>
          <p:cNvSpPr txBox="1">
            <a:spLocks noChangeArrowheads="1"/>
          </p:cNvSpPr>
          <p:nvPr/>
        </p:nvSpPr>
        <p:spPr bwMode="auto">
          <a:xfrm>
            <a:off x="436563" y="717550"/>
            <a:ext cx="377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a.</a:t>
            </a:r>
          </a:p>
        </p:txBody>
      </p:sp>
      <p:sp>
        <p:nvSpPr>
          <p:cNvPr id="32776" name="TextBox 7"/>
          <p:cNvSpPr txBox="1">
            <a:spLocks noChangeArrowheads="1"/>
          </p:cNvSpPr>
          <p:nvPr/>
        </p:nvSpPr>
        <p:spPr bwMode="auto">
          <a:xfrm>
            <a:off x="436563" y="3752850"/>
            <a:ext cx="3778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b.</a:t>
            </a:r>
          </a:p>
        </p:txBody>
      </p:sp>
      <p:sp>
        <p:nvSpPr>
          <p:cNvPr id="32777" name="TextBox 8"/>
          <p:cNvSpPr txBox="1">
            <a:spLocks noChangeArrowheads="1"/>
          </p:cNvSpPr>
          <p:nvPr/>
        </p:nvSpPr>
        <p:spPr bwMode="auto">
          <a:xfrm>
            <a:off x="8337550" y="717550"/>
            <a:ext cx="365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c.</a:t>
            </a:r>
          </a:p>
        </p:txBody>
      </p:sp>
      <p:sp>
        <p:nvSpPr>
          <p:cNvPr id="32778" name="TextBox 9"/>
          <p:cNvSpPr txBox="1">
            <a:spLocks noChangeArrowheads="1"/>
          </p:cNvSpPr>
          <p:nvPr/>
        </p:nvSpPr>
        <p:spPr bwMode="auto">
          <a:xfrm>
            <a:off x="8329613" y="3752850"/>
            <a:ext cx="3778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d.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235200" y="1878013"/>
            <a:ext cx="585788" cy="50165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32780" name="TextBox 15"/>
          <p:cNvSpPr txBox="1">
            <a:spLocks noChangeArrowheads="1"/>
          </p:cNvSpPr>
          <p:nvPr/>
        </p:nvSpPr>
        <p:spPr bwMode="auto">
          <a:xfrm>
            <a:off x="931863" y="2514600"/>
            <a:ext cx="9715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tremolite</a:t>
            </a:r>
          </a:p>
        </p:txBody>
      </p:sp>
      <p:sp>
        <p:nvSpPr>
          <p:cNvPr id="32781" name="TextBox 16"/>
          <p:cNvSpPr txBox="1">
            <a:spLocks noChangeArrowheads="1"/>
          </p:cNvSpPr>
          <p:nvPr/>
        </p:nvSpPr>
        <p:spPr bwMode="auto">
          <a:xfrm>
            <a:off x="3706813" y="2328863"/>
            <a:ext cx="5048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talc</a:t>
            </a:r>
          </a:p>
        </p:txBody>
      </p:sp>
      <p:sp>
        <p:nvSpPr>
          <p:cNvPr id="32782" name="TextBox 17"/>
          <p:cNvSpPr txBox="1">
            <a:spLocks noChangeArrowheads="1"/>
          </p:cNvSpPr>
          <p:nvPr/>
        </p:nvSpPr>
        <p:spPr bwMode="auto">
          <a:xfrm>
            <a:off x="2586038" y="1603375"/>
            <a:ext cx="11414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serpentine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 rot="600000">
            <a:off x="1306513" y="2097088"/>
            <a:ext cx="309562" cy="4699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 rot="2700000">
            <a:off x="3477419" y="1866107"/>
            <a:ext cx="260350" cy="1033462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6478588" y="1857375"/>
            <a:ext cx="584200" cy="50165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 rot="600000">
            <a:off x="5549900" y="2074863"/>
            <a:ext cx="309563" cy="471487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 rot="2700000">
            <a:off x="7720013" y="1846262"/>
            <a:ext cx="260350" cy="1031875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2238375" y="4900613"/>
            <a:ext cx="585788" cy="50165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 rot="600000">
            <a:off x="1311275" y="5118100"/>
            <a:ext cx="309563" cy="471488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 rot="2700000">
            <a:off x="3480594" y="4888706"/>
            <a:ext cx="261938" cy="1031875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6486525" y="4924425"/>
            <a:ext cx="585788" cy="50165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 rot="600000">
            <a:off x="5557838" y="5143500"/>
            <a:ext cx="309562" cy="4699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 rot="2700000">
            <a:off x="7727950" y="4913313"/>
            <a:ext cx="261938" cy="1033462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2400"/>
            <a:ext cx="7772400" cy="1066800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ASBESTOS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Asbestos warning sign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95400"/>
            <a:ext cx="4576257" cy="3276600"/>
          </a:xfrm>
          <a:prstGeom prst="rect">
            <a:avLst/>
          </a:prstGeom>
        </p:spPr>
      </p:pic>
      <p:pic>
        <p:nvPicPr>
          <p:cNvPr id="5" name="Picture 4" descr="Asbestos warning sign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2525" y="1295400"/>
            <a:ext cx="4181475" cy="3245959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 t="72036"/>
          <a:stretch>
            <a:fillRect/>
          </a:stretch>
        </p:blipFill>
        <p:spPr bwMode="auto">
          <a:xfrm>
            <a:off x="71437" y="4876800"/>
            <a:ext cx="90725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Fireproof = Asbestos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How did we know asbestos would be useful as a fireproofing material?</a:t>
            </a:r>
          </a:p>
          <a:p>
            <a:r>
              <a:rPr lang="en-US" dirty="0" smtClean="0"/>
              <a:t>Known to antiquity – first reference as a fireproof fabric made in 300 B.C. (Theophrastus discussed </a:t>
            </a:r>
            <a:r>
              <a:rPr lang="en-US" i="1" dirty="0" err="1" smtClean="0"/>
              <a:t>asbestinon</a:t>
            </a:r>
            <a:r>
              <a:rPr lang="en-US" dirty="0" smtClean="0"/>
              <a:t> fabric), also referred to in ancient Chinese, Indian references</a:t>
            </a:r>
          </a:p>
          <a:p>
            <a:r>
              <a:rPr lang="en-US" dirty="0" smtClean="0"/>
              <a:t>Roman descriptions of valuable asbestos napkins – thrown in the fire they come out brilliant white and clean (Pliny the elder)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</a:t>
            </a:r>
            <a:r>
              <a:rPr lang="en-US" dirty="0" err="1" smtClean="0"/>
              <a:t>Asbesotos</a:t>
            </a:r>
            <a:endParaRPr lang="en-US" dirty="0"/>
          </a:p>
        </p:txBody>
      </p:sp>
      <p:pic>
        <p:nvPicPr>
          <p:cNvPr id="4" name="Content Placeholder 3" descr="asbestos_suit_tria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295400"/>
            <a:ext cx="3461761" cy="4971955"/>
          </a:xfrm>
        </p:spPr>
      </p:pic>
      <p:pic>
        <p:nvPicPr>
          <p:cNvPr id="6" name="Picture 5" descr="asbestos curtai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59192" y="1600200"/>
            <a:ext cx="5559136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sbestos shingle a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8600" y="228600"/>
            <a:ext cx="4191000" cy="5588000"/>
          </a:xfrm>
        </p:spPr>
      </p:pic>
      <p:pic>
        <p:nvPicPr>
          <p:cNvPr id="5" name="Picture 4" descr="Kent_health_protection_400_px_edited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76200"/>
            <a:ext cx="4201807" cy="5851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 txBox="1">
            <a:spLocks/>
          </p:cNvSpPr>
          <p:nvPr/>
        </p:nvSpPr>
        <p:spPr bwMode="auto">
          <a:xfrm>
            <a:off x="152400" y="1066800"/>
            <a:ext cx="8839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 smtClean="0"/>
              <a:t>Dangers of asbestos recognized in antiquity – Greeks and Romans  recognized slave health issues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 smtClean="0"/>
              <a:t>Cases for mine workers in the 1900’s-1950’s known in U.S. and Britain but with substantial company cover-ups. 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 smtClean="0"/>
              <a:t>Use </a:t>
            </a:r>
            <a:r>
              <a:rPr lang="en-US" sz="2800" dirty="0"/>
              <a:t>as fire &amp; friction products (1960, 10lbs/person</a:t>
            </a:r>
            <a:r>
              <a:rPr lang="en-US" sz="2800" dirty="0" smtClean="0"/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 smtClean="0"/>
              <a:t>Health </a:t>
            </a:r>
            <a:r>
              <a:rPr lang="en-US" sz="2800" dirty="0"/>
              <a:t>issues </a:t>
            </a:r>
            <a:r>
              <a:rPr lang="en-US" sz="2800" dirty="0" smtClean="0"/>
              <a:t>became public really starting in 1964 – New York Academy of Sciences meeting convened and a group of doctors began to alert the public to the dangers of asbestos dusts</a:t>
            </a:r>
            <a:endParaRPr lang="en-US" sz="2800" dirty="0"/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800" dirty="0" smtClean="0"/>
              <a:t>Asbestosis, lung cancer, </a:t>
            </a:r>
            <a:r>
              <a:rPr lang="en-US" sz="2800" dirty="0" err="1" smtClean="0"/>
              <a:t>mesothelioma</a:t>
            </a:r>
            <a:endParaRPr lang="en-US" sz="28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 smtClean="0"/>
              <a:t>Asbestos Hazard Emergency Response Act (AHERA), enacted in 1986, established strict asbestos regulations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 dirty="0"/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endParaRPr lang="en-US" sz="3200" dirty="0"/>
          </a:p>
          <a:p>
            <a:pPr marL="342900" indent="-342900">
              <a:spcBef>
                <a:spcPct val="20000"/>
              </a:spcBef>
            </a:pPr>
            <a:endParaRPr lang="en-US" sz="3200" dirty="0"/>
          </a:p>
        </p:txBody>
      </p:sp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r>
              <a:rPr lang="en-US" sz="4000" dirty="0" smtClean="0"/>
              <a:t>Evolution of asbestos health issues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85800" y="142875"/>
            <a:ext cx="7772400" cy="466725"/>
          </a:xfrm>
        </p:spPr>
        <p:txBody>
          <a:bodyPr>
            <a:normAutofit fontScale="90000"/>
          </a:bodyPr>
          <a:lstStyle/>
          <a:p>
            <a:r>
              <a:rPr lang="en-US" sz="3600" smtClean="0"/>
              <a:t>Asbestos &amp; geology</a:t>
            </a:r>
          </a:p>
        </p:txBody>
      </p:sp>
      <p:pic>
        <p:nvPicPr>
          <p:cNvPr id="14339" name="Picture 3" descr="Ig_Met_U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775" y="955675"/>
            <a:ext cx="8229600" cy="553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asbestos_dist_ATSD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8" y="731838"/>
            <a:ext cx="9069387" cy="612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/>
          <a:lstStyle/>
          <a:p>
            <a:r>
              <a:rPr lang="en-US" dirty="0" smtClean="0"/>
              <a:t>Health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1"/>
            <a:ext cx="8610600" cy="2971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Asbestosis (type of pulmonary fibrosis) where air sacs in the lung become scarred, </a:t>
            </a:r>
            <a:r>
              <a:rPr lang="en-US" dirty="0" smtClean="0"/>
              <a:t>inflamed</a:t>
            </a:r>
            <a:r>
              <a:rPr lang="en-US" dirty="0" smtClean="0"/>
              <a:t>, and the tissue hardens</a:t>
            </a:r>
          </a:p>
          <a:p>
            <a:r>
              <a:rPr lang="en-US" dirty="0" smtClean="0"/>
              <a:t>Pleural </a:t>
            </a:r>
            <a:r>
              <a:rPr lang="en-US" dirty="0" err="1" smtClean="0"/>
              <a:t>Mesothelioma</a:t>
            </a:r>
            <a:r>
              <a:rPr lang="en-US" dirty="0" smtClean="0"/>
              <a:t> – a cancer that affects the lining around the lungs (Pleura) – can have a 30 year latency before presenting.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3434081"/>
            <a:ext cx="3048000" cy="342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3962400"/>
            <a:ext cx="5562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 Lung Cancer – difficult to tie this one specifically to </a:t>
            </a:r>
            <a:r>
              <a:rPr lang="en-US" sz="3200" dirty="0" err="1" smtClean="0"/>
              <a:t>asbestiform</a:t>
            </a:r>
            <a:r>
              <a:rPr lang="en-US" sz="3200" dirty="0" smtClean="0"/>
              <a:t> minerals</a:t>
            </a:r>
          </a:p>
          <a:p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Inhaled mineral particles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524000"/>
            <a:ext cx="9010584" cy="47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851525" cy="584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Background levels of dust</a:t>
            </a:r>
            <a:endParaRPr lang="en-US" dirty="0" smtClean="0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28600" y="914400"/>
            <a:ext cx="8523288" cy="1657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6167" tIns="48084" rIns="96167" bIns="48084">
            <a:spAutoFit/>
          </a:bodyPr>
          <a:lstStyle/>
          <a:p>
            <a:pPr defTabSz="962025">
              <a:lnSpc>
                <a:spcPct val="90000"/>
              </a:lnSpc>
            </a:pPr>
            <a:r>
              <a:rPr lang="en-US" sz="1900" b="1" dirty="0">
                <a:solidFill>
                  <a:srgbClr val="000000"/>
                </a:solidFill>
                <a:latin typeface="Helvetica" pitchFamily="-110" charset="0"/>
              </a:rPr>
              <a:t>In air:  </a:t>
            </a:r>
          </a:p>
          <a:p>
            <a:pPr defTabSz="962025">
              <a:lnSpc>
                <a:spcPct val="90000"/>
              </a:lnSpc>
            </a:pPr>
            <a:r>
              <a:rPr lang="en-US" sz="1900" b="1" dirty="0">
                <a:solidFill>
                  <a:srgbClr val="000000"/>
                </a:solidFill>
                <a:latin typeface="Helvetica" pitchFamily="-110" charset="0"/>
              </a:rPr>
              <a:t>     - 0.0004 to 0.01 fibers / cc -&gt; breathe 4,000 to 100,000 fibers / day</a:t>
            </a:r>
          </a:p>
          <a:p>
            <a:pPr defTabSz="962025">
              <a:lnSpc>
                <a:spcPct val="90000"/>
              </a:lnSpc>
            </a:pPr>
            <a:r>
              <a:rPr lang="en-US" sz="1900" b="1" dirty="0">
                <a:solidFill>
                  <a:srgbClr val="000000"/>
                </a:solidFill>
                <a:latin typeface="Helvetica" pitchFamily="-110" charset="0"/>
              </a:rPr>
              <a:t>		(Mossman et al. 1990, Klein 1993)</a:t>
            </a:r>
          </a:p>
          <a:p>
            <a:pPr defTabSz="962025">
              <a:lnSpc>
                <a:spcPct val="90000"/>
              </a:lnSpc>
            </a:pPr>
            <a:endParaRPr lang="en-US" sz="1900" b="1" dirty="0">
              <a:solidFill>
                <a:srgbClr val="000000"/>
              </a:solidFill>
              <a:latin typeface="Helvetica" pitchFamily="-110" charset="0"/>
            </a:endParaRPr>
          </a:p>
          <a:p>
            <a:pPr defTabSz="962025">
              <a:lnSpc>
                <a:spcPct val="90000"/>
              </a:lnSpc>
            </a:pPr>
            <a:r>
              <a:rPr lang="en-US" sz="1900" b="1" dirty="0">
                <a:solidFill>
                  <a:srgbClr val="000000"/>
                </a:solidFill>
                <a:latin typeface="Helvetica" pitchFamily="-110" charset="0"/>
              </a:rPr>
              <a:t>     - 10</a:t>
            </a:r>
            <a:r>
              <a:rPr lang="en-US" sz="1900" b="1" dirty="0">
                <a:solidFill>
                  <a:srgbClr val="000000"/>
                </a:solidFill>
                <a:latin typeface="Symbol" pitchFamily="-110" charset="2"/>
              </a:rPr>
              <a:t>m</a:t>
            </a:r>
            <a:r>
              <a:rPr lang="en-US" sz="1900" b="1" dirty="0">
                <a:solidFill>
                  <a:srgbClr val="000000"/>
                </a:solidFill>
                <a:latin typeface="Helvetica" pitchFamily="-110" charset="0"/>
              </a:rPr>
              <a:t>g / m</a:t>
            </a:r>
            <a:r>
              <a:rPr lang="en-US" sz="1900" b="1" baseline="30000" dirty="0">
                <a:solidFill>
                  <a:srgbClr val="000000"/>
                </a:solidFill>
                <a:latin typeface="Helvetica" pitchFamily="-110" charset="0"/>
              </a:rPr>
              <a:t>3</a:t>
            </a:r>
            <a:r>
              <a:rPr lang="en-US" sz="1900" b="1" dirty="0">
                <a:solidFill>
                  <a:srgbClr val="000000"/>
                </a:solidFill>
                <a:latin typeface="Helvetica" pitchFamily="-110" charset="0"/>
              </a:rPr>
              <a:t> (of 5</a:t>
            </a:r>
            <a:r>
              <a:rPr lang="en-US" sz="1900" b="1" dirty="0">
                <a:solidFill>
                  <a:srgbClr val="000000"/>
                </a:solidFill>
                <a:latin typeface="Symbol" pitchFamily="-110" charset="2"/>
              </a:rPr>
              <a:t>m</a:t>
            </a:r>
            <a:r>
              <a:rPr lang="en-US" sz="1900" b="1" dirty="0">
                <a:solidFill>
                  <a:srgbClr val="000000"/>
                </a:solidFill>
                <a:latin typeface="Helvetica" pitchFamily="-110" charset="0"/>
              </a:rPr>
              <a:t>m sized particles) -&gt; breathe 2,500,000 particles / day</a:t>
            </a:r>
          </a:p>
          <a:p>
            <a:pPr defTabSz="962025">
              <a:lnSpc>
                <a:spcPct val="90000"/>
              </a:lnSpc>
            </a:pPr>
            <a:r>
              <a:rPr lang="en-US" sz="1900" b="1" dirty="0">
                <a:solidFill>
                  <a:srgbClr val="000000"/>
                </a:solidFill>
                <a:latin typeface="Helvetica" pitchFamily="-110" charset="0"/>
              </a:rPr>
              <a:t>		(Norton &amp; Gunter 1999)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304800" y="2667000"/>
            <a:ext cx="8585200" cy="167600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96167" tIns="48084" rIns="96167" bIns="48084">
            <a:spAutoFit/>
          </a:bodyPr>
          <a:lstStyle/>
          <a:p>
            <a:pPr defTabSz="962025">
              <a:lnSpc>
                <a:spcPct val="90000"/>
              </a:lnSpc>
            </a:pPr>
            <a:r>
              <a:rPr lang="en-US" sz="1900" b="1" dirty="0">
                <a:solidFill>
                  <a:srgbClr val="000000"/>
                </a:solidFill>
                <a:latin typeface="Helvetica" pitchFamily="-110" charset="0"/>
              </a:rPr>
              <a:t>In </a:t>
            </a:r>
            <a:r>
              <a:rPr lang="en-US" sz="1900" b="1" dirty="0" smtClean="0">
                <a:solidFill>
                  <a:srgbClr val="000000"/>
                </a:solidFill>
                <a:latin typeface="Helvetica" pitchFamily="-110" charset="0"/>
              </a:rPr>
              <a:t>lungs (at death):</a:t>
            </a:r>
            <a:endParaRPr lang="en-US" sz="1900" b="1" dirty="0">
              <a:solidFill>
                <a:srgbClr val="000000"/>
              </a:solidFill>
              <a:latin typeface="Helvetica" pitchFamily="-110" charset="0"/>
            </a:endParaRPr>
          </a:p>
          <a:p>
            <a:pPr defTabSz="962025">
              <a:lnSpc>
                <a:spcPct val="90000"/>
              </a:lnSpc>
            </a:pPr>
            <a:r>
              <a:rPr lang="en-US" sz="1900" b="1" dirty="0">
                <a:solidFill>
                  <a:srgbClr val="000000"/>
                </a:solidFill>
                <a:latin typeface="Helvetica" pitchFamily="-110" charset="0"/>
              </a:rPr>
              <a:t>     -  80,000,000 “fibers” with 50% asbestos</a:t>
            </a:r>
          </a:p>
          <a:p>
            <a:pPr defTabSz="962025">
              <a:lnSpc>
                <a:spcPct val="90000"/>
              </a:lnSpc>
            </a:pPr>
            <a:r>
              <a:rPr lang="en-US" sz="1900" b="1" dirty="0">
                <a:solidFill>
                  <a:srgbClr val="000000"/>
                </a:solidFill>
                <a:latin typeface="Helvetica" pitchFamily="-110" charset="0"/>
              </a:rPr>
              <a:t>		general population Vancouver, BC (</a:t>
            </a:r>
            <a:r>
              <a:rPr lang="en-US" sz="1900" b="1" dirty="0" err="1">
                <a:solidFill>
                  <a:srgbClr val="000000"/>
                </a:solidFill>
                <a:latin typeface="Helvetica" pitchFamily="-110" charset="0"/>
              </a:rPr>
              <a:t>Chrug</a:t>
            </a:r>
            <a:r>
              <a:rPr lang="en-US" sz="1900" b="1" dirty="0">
                <a:solidFill>
                  <a:srgbClr val="000000"/>
                </a:solidFill>
                <a:latin typeface="Helvetica" pitchFamily="-110" charset="0"/>
              </a:rPr>
              <a:t> 1983)</a:t>
            </a:r>
          </a:p>
          <a:p>
            <a:pPr defTabSz="962025">
              <a:lnSpc>
                <a:spcPct val="90000"/>
              </a:lnSpc>
            </a:pPr>
            <a:endParaRPr lang="en-US" sz="1900" b="1" dirty="0">
              <a:solidFill>
                <a:srgbClr val="000000"/>
              </a:solidFill>
              <a:latin typeface="Helvetica" pitchFamily="-110" charset="0"/>
            </a:endParaRPr>
          </a:p>
          <a:p>
            <a:pPr defTabSz="962025">
              <a:lnSpc>
                <a:spcPct val="90000"/>
              </a:lnSpc>
            </a:pPr>
            <a:r>
              <a:rPr lang="en-US" sz="1900" b="1" dirty="0">
                <a:solidFill>
                  <a:srgbClr val="000000"/>
                </a:solidFill>
                <a:latin typeface="Helvetica" pitchFamily="-110" charset="0"/>
              </a:rPr>
              <a:t>     - white-asbestos = 50,000,000 and </a:t>
            </a:r>
            <a:r>
              <a:rPr lang="en-US" sz="1900" b="1" dirty="0" err="1">
                <a:solidFill>
                  <a:srgbClr val="000000"/>
                </a:solidFill>
                <a:latin typeface="Helvetica" pitchFamily="-110" charset="0"/>
              </a:rPr>
              <a:t>tremolite</a:t>
            </a:r>
            <a:r>
              <a:rPr lang="en-US" sz="1900" b="1" dirty="0">
                <a:solidFill>
                  <a:srgbClr val="000000"/>
                </a:solidFill>
                <a:latin typeface="Helvetica" pitchFamily="-110" charset="0"/>
              </a:rPr>
              <a:t>-asbestos = 6,000,000</a:t>
            </a:r>
          </a:p>
          <a:p>
            <a:pPr defTabSz="962025">
              <a:lnSpc>
                <a:spcPct val="90000"/>
              </a:lnSpc>
            </a:pPr>
            <a:r>
              <a:rPr lang="en-US" sz="1900" b="1" dirty="0">
                <a:solidFill>
                  <a:srgbClr val="000000"/>
                </a:solidFill>
                <a:latin typeface="Helvetica" pitchFamily="-110" charset="0"/>
              </a:rPr>
              <a:t>	</a:t>
            </a:r>
            <a:r>
              <a:rPr lang="en-US" sz="1900" b="1" dirty="0" smtClean="0">
                <a:solidFill>
                  <a:srgbClr val="000000"/>
                </a:solidFill>
                <a:latin typeface="Helvetica" pitchFamily="-110" charset="0"/>
              </a:rPr>
              <a:t>general </a:t>
            </a:r>
            <a:r>
              <a:rPr lang="en-US" sz="1900" b="1" dirty="0">
                <a:solidFill>
                  <a:srgbClr val="000000"/>
                </a:solidFill>
                <a:latin typeface="Helvetica" pitchFamily="-110" charset="0"/>
              </a:rPr>
              <a:t>population San Francisco  (</a:t>
            </a:r>
            <a:r>
              <a:rPr lang="en-US" sz="1900" b="1" dirty="0" err="1">
                <a:solidFill>
                  <a:srgbClr val="000000"/>
                </a:solidFill>
                <a:latin typeface="Helvetica" pitchFamily="-110" charset="0"/>
              </a:rPr>
              <a:t>Chrug</a:t>
            </a:r>
            <a:r>
              <a:rPr lang="en-US" sz="1900" b="1" dirty="0">
                <a:solidFill>
                  <a:srgbClr val="000000"/>
                </a:solidFill>
                <a:latin typeface="Helvetica" pitchFamily="-110" charset="0"/>
              </a:rPr>
              <a:t> &amp; Warnock 1980)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51485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4476750"/>
            <a:ext cx="3175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37338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 smtClean="0"/>
              <a:t>All ‘</a:t>
            </a:r>
            <a:r>
              <a:rPr lang="en-US" sz="3600" dirty="0" err="1" smtClean="0"/>
              <a:t>tremolite</a:t>
            </a:r>
            <a:r>
              <a:rPr lang="en-US" sz="3600" dirty="0" smtClean="0"/>
              <a:t>’…</a:t>
            </a:r>
            <a:endParaRPr lang="en-US" dirty="0" smtClean="0"/>
          </a:p>
        </p:txBody>
      </p:sp>
      <p:pic>
        <p:nvPicPr>
          <p:cNvPr id="53251" name="Picture 3" descr="davis_fi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60425"/>
            <a:ext cx="2889250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 descr="davis_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803275"/>
            <a:ext cx="3062288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 descr="davis_fig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838200"/>
            <a:ext cx="2989263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6" descr="davis_fig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88" y="3810000"/>
            <a:ext cx="307181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7" descr="davis_fig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3810000"/>
            <a:ext cx="3071813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Picture 8" descr="davis_fig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00763" y="3810000"/>
            <a:ext cx="3043237" cy="292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4191000" y="228600"/>
            <a:ext cx="475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  <a:ea typeface="ＭＳ Ｐゴシック" charset="-128"/>
              </a:rPr>
              <a:t>Davis et al. 1991 &amp; OSHA 1992…</a:t>
            </a:r>
          </a:p>
        </p:txBody>
      </p:sp>
      <p:pic>
        <p:nvPicPr>
          <p:cNvPr id="53258" name="Picture 10" descr="meso_tabl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9713" y="1752600"/>
            <a:ext cx="8675687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9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/>
          <a:lstStyle/>
          <a:p>
            <a:r>
              <a:rPr lang="en-US" dirty="0" smtClean="0"/>
              <a:t>Dose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763000" cy="5105400"/>
          </a:xfrm>
        </p:spPr>
        <p:txBody>
          <a:bodyPr>
            <a:normAutofit/>
          </a:bodyPr>
          <a:lstStyle/>
          <a:p>
            <a:r>
              <a:rPr lang="en-US" i="1" dirty="0" smtClean="0"/>
              <a:t>“</a:t>
            </a:r>
            <a:r>
              <a:rPr lang="en-US" i="1" dirty="0" err="1" smtClean="0"/>
              <a:t>Alle</a:t>
            </a:r>
            <a:r>
              <a:rPr lang="en-US" i="1" dirty="0" smtClean="0"/>
              <a:t> Ding' </a:t>
            </a:r>
            <a:r>
              <a:rPr lang="en-US" i="1" dirty="0" err="1" smtClean="0"/>
              <a:t>sind</a:t>
            </a:r>
            <a:r>
              <a:rPr lang="en-US" i="1" dirty="0" smtClean="0"/>
              <a:t> Gift, und </a:t>
            </a:r>
            <a:r>
              <a:rPr lang="en-US" i="1" dirty="0" err="1" smtClean="0"/>
              <a:t>nichts</a:t>
            </a:r>
            <a:r>
              <a:rPr lang="en-US" i="1" dirty="0" smtClean="0"/>
              <a:t> </a:t>
            </a:r>
            <a:r>
              <a:rPr lang="en-US" i="1" dirty="0" err="1" smtClean="0"/>
              <a:t>ohn</a:t>
            </a:r>
            <a:r>
              <a:rPr lang="en-US" i="1" dirty="0" smtClean="0"/>
              <a:t>' Gift; </a:t>
            </a:r>
            <a:r>
              <a:rPr lang="en-US" i="1" dirty="0" err="1" smtClean="0"/>
              <a:t>allein</a:t>
            </a:r>
            <a:r>
              <a:rPr lang="en-US" i="1" dirty="0" smtClean="0"/>
              <a:t> die </a:t>
            </a:r>
            <a:r>
              <a:rPr lang="en-US" i="1" dirty="0" err="1" smtClean="0"/>
              <a:t>Dosis</a:t>
            </a:r>
            <a:r>
              <a:rPr lang="en-US" i="1" dirty="0" smtClean="0"/>
              <a:t> </a:t>
            </a:r>
            <a:r>
              <a:rPr lang="en-US" i="1" dirty="0" err="1" smtClean="0"/>
              <a:t>macht</a:t>
            </a:r>
            <a:r>
              <a:rPr lang="en-US" i="1" dirty="0" smtClean="0"/>
              <a:t>, </a:t>
            </a:r>
            <a:r>
              <a:rPr lang="en-US" i="1" dirty="0" err="1" smtClean="0"/>
              <a:t>daß</a:t>
            </a:r>
            <a:r>
              <a:rPr lang="en-US" i="1" dirty="0" smtClean="0"/>
              <a:t> </a:t>
            </a:r>
            <a:r>
              <a:rPr lang="en-US" i="1" dirty="0" err="1" smtClean="0"/>
              <a:t>ein</a:t>
            </a:r>
            <a:r>
              <a:rPr lang="en-US" i="1" dirty="0" smtClean="0"/>
              <a:t> Ding </a:t>
            </a:r>
            <a:r>
              <a:rPr lang="en-US" i="1" dirty="0" err="1" smtClean="0"/>
              <a:t>kein</a:t>
            </a:r>
            <a:r>
              <a:rPr lang="en-US" i="1" dirty="0" smtClean="0"/>
              <a:t> Gift </a:t>
            </a:r>
            <a:r>
              <a:rPr lang="en-US" i="1" dirty="0" err="1" smtClean="0"/>
              <a:t>ist</a:t>
            </a:r>
            <a:r>
              <a:rPr lang="en-US" i="1" dirty="0" smtClean="0"/>
              <a:t>.”</a:t>
            </a:r>
            <a:r>
              <a:rPr lang="en-US" dirty="0" smtClean="0"/>
              <a:t> "All things are poison, and nothing is without poison; only the dose permits something not to be poisonous.“   Paracelsus</a:t>
            </a:r>
          </a:p>
          <a:p>
            <a:endParaRPr lang="en-US" dirty="0" smtClean="0"/>
          </a:p>
          <a:p>
            <a:r>
              <a:rPr lang="en-US" dirty="0" smtClean="0"/>
              <a:t>SO…   How much asbestos dose it take?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Asbestos </a:t>
            </a:r>
            <a:r>
              <a:rPr lang="en-US" dirty="0" smtClean="0">
                <a:sym typeface="Wingdings" pitchFamily="2" charset="2"/>
              </a:rPr>
              <a:t>Exposure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76300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Significant epidemiological evidence exists to suggest occupational exposures have demonstrable negative health effects – workers in mines, shipyards, brake factories, etc.</a:t>
            </a:r>
          </a:p>
          <a:p>
            <a:r>
              <a:rPr lang="en-US" dirty="0" smtClean="0"/>
              <a:t>OSHA limits 0.1 fiber/cc per 8 hour day - typical human breathes 12-20 times/minute, 500cc each, over an 8 hour day that means, on average the dose limit is around 400,000 fibers per day</a:t>
            </a:r>
          </a:p>
          <a:p>
            <a:r>
              <a:rPr lang="en-US" dirty="0" smtClean="0"/>
              <a:t>“typical” airborne exposures – 0.001 to 0.0001 f/cc – 400-4000 asbestos fibers per 8-hour day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20762"/>
          </a:xfrm>
        </p:spPr>
        <p:txBody>
          <a:bodyPr/>
          <a:lstStyle/>
          <a:p>
            <a:r>
              <a:rPr lang="en-US" dirty="0" smtClean="0"/>
              <a:t>What causes health effects?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5105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Several ideas exist about how specific minerals may cause asbestosis/</a:t>
            </a:r>
            <a:r>
              <a:rPr lang="en-US" dirty="0" err="1" smtClean="0"/>
              <a:t>mesothelioma</a:t>
            </a:r>
            <a:r>
              <a:rPr lang="en-US" dirty="0" smtClean="0"/>
              <a:t>/lung cancers:</a:t>
            </a:r>
          </a:p>
          <a:p>
            <a:pPr lvl="1"/>
            <a:r>
              <a:rPr lang="en-US" dirty="0" smtClean="0"/>
              <a:t>Physical length of fibers screws up alveolar macrophage (cell that engulfs and dissolves foreign substances) – resulting in the macrophage being </a:t>
            </a:r>
            <a:r>
              <a:rPr lang="en-US" dirty="0" err="1" smtClean="0"/>
              <a:t>lysed</a:t>
            </a:r>
            <a:r>
              <a:rPr lang="en-US" dirty="0" smtClean="0"/>
              <a:t> (explodes)</a:t>
            </a:r>
          </a:p>
          <a:p>
            <a:pPr lvl="1"/>
            <a:r>
              <a:rPr lang="en-US" dirty="0" smtClean="0"/>
              <a:t>Mineral fibers are sites of reactivity – generating reactive oxygen species (O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-</a:t>
            </a:r>
            <a:r>
              <a:rPr lang="en-US" dirty="0" smtClean="0"/>
              <a:t>, OH</a:t>
            </a:r>
            <a:r>
              <a:rPr lang="en-US" baseline="30000" dirty="0" smtClean="0"/>
              <a:t>*</a:t>
            </a:r>
            <a:r>
              <a:rPr lang="en-US" dirty="0" smtClean="0"/>
              <a:t>,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r>
              <a:rPr lang="en-US" dirty="0" smtClean="0"/>
              <a:t>), interacting with iron (Haber-Weiss cycling)</a:t>
            </a:r>
          </a:p>
          <a:p>
            <a:pPr lvl="1"/>
            <a:r>
              <a:rPr lang="en-US" dirty="0" smtClean="0"/>
              <a:t>Interacting with key organic compounds associated with cell signaling (sorption, direct oxidation, catalysis)</a:t>
            </a:r>
          </a:p>
          <a:p>
            <a:pPr lvl="1"/>
            <a:r>
              <a:rPr lang="en-US" dirty="0" smtClean="0"/>
              <a:t>Surface groups buffer pH, redox chemistry to upset fluid balance</a:t>
            </a:r>
          </a:p>
          <a:p>
            <a:r>
              <a:rPr lang="en-US" dirty="0" smtClean="0"/>
              <a:t>Little agreement on what the causes are, and even more unclear how causes are linked to some mineral types being more toxic than others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44562"/>
          </a:xfrm>
        </p:spPr>
        <p:txBody>
          <a:bodyPr/>
          <a:lstStyle/>
          <a:p>
            <a:r>
              <a:rPr lang="en-US" dirty="0" smtClean="0"/>
              <a:t>Mineral Reactivity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2209799"/>
          </a:xfrm>
        </p:spPr>
        <p:txBody>
          <a:bodyPr>
            <a:normAutofit/>
          </a:bodyPr>
          <a:lstStyle/>
          <a:p>
            <a:r>
              <a:rPr lang="en-US" dirty="0" smtClean="0"/>
              <a:t>How can 6 different kinds of </a:t>
            </a:r>
            <a:r>
              <a:rPr lang="en-US" dirty="0" err="1" smtClean="0"/>
              <a:t>tremolite</a:t>
            </a:r>
            <a:r>
              <a:rPr lang="en-US" dirty="0" smtClean="0"/>
              <a:t> have such different levels of toxicity?</a:t>
            </a:r>
          </a:p>
          <a:p>
            <a:r>
              <a:rPr lang="en-US" dirty="0" smtClean="0"/>
              <a:t>Same mineral name - may still have differences in chemical and structural imperfections!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352800"/>
            <a:ext cx="73723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19200" y="6553200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Gotze</a:t>
            </a:r>
            <a:r>
              <a:rPr lang="en-US" dirty="0" smtClean="0"/>
              <a:t> et al., 2002, zircon grains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1020762"/>
          </a:xfrm>
        </p:spPr>
        <p:txBody>
          <a:bodyPr/>
          <a:lstStyle/>
          <a:p>
            <a:r>
              <a:rPr lang="en-US" dirty="0" smtClean="0"/>
              <a:t>EBSD and defects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829175"/>
            <a:ext cx="755332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1" y="6477000"/>
            <a:ext cx="86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Garnet by FESEM-EBSD – colors indicate </a:t>
            </a:r>
            <a:r>
              <a:rPr lang="en-US" sz="1400" dirty="0" err="1" smtClean="0"/>
              <a:t>crystallographically</a:t>
            </a:r>
            <a:r>
              <a:rPr lang="en-US" sz="1400" dirty="0" smtClean="0"/>
              <a:t> distinct orientations; </a:t>
            </a:r>
            <a:r>
              <a:rPr lang="en-US" sz="1400" dirty="0" err="1" smtClean="0"/>
              <a:t>Puelles</a:t>
            </a:r>
            <a:r>
              <a:rPr lang="en-US" sz="1400" dirty="0" smtClean="0"/>
              <a:t> et al., 2009</a:t>
            </a:r>
            <a:endParaRPr lang="en-US" sz="14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838200"/>
            <a:ext cx="3328988" cy="332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410200" y="4114800"/>
            <a:ext cx="3342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Feinberg et al., 2004 EBSD of </a:t>
            </a:r>
            <a:r>
              <a:rPr lang="en-US" sz="1400" dirty="0" err="1" smtClean="0"/>
              <a:t>clinopyroxene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1219200"/>
            <a:ext cx="480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Electron Backscatter </a:t>
            </a:r>
            <a:r>
              <a:rPr lang="en-US" sz="2000" dirty="0" err="1" smtClean="0"/>
              <a:t>Diffaction</a:t>
            </a:r>
            <a:r>
              <a:rPr lang="en-US" sz="2000" dirty="0" smtClean="0"/>
              <a:t> (EBSD) is a tool to look at orientation of elements into a lattice at individual small points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Mismatches </a:t>
            </a:r>
            <a:r>
              <a:rPr lang="en-US" sz="2000" dirty="0" err="1" smtClean="0"/>
              <a:t>crystallographically</a:t>
            </a:r>
            <a:r>
              <a:rPr lang="en-US" sz="2000" dirty="0" smtClean="0"/>
              <a:t> are defects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Defects can be highly reactive – generating radicals on interaction with water, oxygen, iron, nitrogen, etc.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20762"/>
          </a:xfrm>
        </p:spPr>
        <p:txBody>
          <a:bodyPr/>
          <a:lstStyle/>
          <a:p>
            <a:r>
              <a:rPr lang="en-US" dirty="0" smtClean="0"/>
              <a:t>Minerals surfaces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5181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Key signaling molecules (for example extracellular signal-regulated </a:t>
            </a:r>
            <a:r>
              <a:rPr lang="en-US" dirty="0" err="1" smtClean="0"/>
              <a:t>kinases</a:t>
            </a:r>
            <a:r>
              <a:rPr lang="en-US" dirty="0" smtClean="0"/>
              <a:t>, ERKs) may be an early part of the cellular reactions involved in fibrotic diseases like asbestosis. </a:t>
            </a:r>
          </a:p>
          <a:p>
            <a:r>
              <a:rPr lang="en-US" dirty="0" smtClean="0"/>
              <a:t>Question now is – how can minerals affect these signaling molecules?</a:t>
            </a:r>
          </a:p>
          <a:p>
            <a:r>
              <a:rPr lang="en-US" dirty="0" smtClean="0"/>
              <a:t>Atomic force microscopy using single crystals as the tip can be used to measure interactive force between specific minerals and key signaling molecules (Steve Lower, OSU) </a:t>
            </a:r>
          </a:p>
          <a:p>
            <a:r>
              <a:rPr lang="en-US" dirty="0" smtClean="0"/>
              <a:t>Water-rock experiments can quantify degree of sorption, reversibility, and investigate role of radical generation at surface along with sorption processes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r>
              <a:rPr lang="en-US" sz="3600" smtClean="0"/>
              <a:t>What’s asbestos?</a:t>
            </a:r>
          </a:p>
        </p:txBody>
      </p:sp>
      <p:sp>
        <p:nvSpPr>
          <p:cNvPr id="15363" name="Content Placeholder 2"/>
          <p:cNvSpPr txBox="1">
            <a:spLocks/>
          </p:cNvSpPr>
          <p:nvPr/>
        </p:nvSpPr>
        <p:spPr bwMode="auto">
          <a:xfrm>
            <a:off x="381000" y="1295400"/>
            <a:ext cx="8534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/>
              <a:t>Fibrous mineral, a commercial term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/>
              <a:t>Typically six regulated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800" b="1" dirty="0" err="1"/>
              <a:t>chrysotile</a:t>
            </a:r>
            <a:r>
              <a:rPr lang="en-US" sz="2800" b="1" dirty="0"/>
              <a:t> (white asbestos)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800" b="1" dirty="0" err="1">
                <a:solidFill>
                  <a:srgbClr val="FF0000"/>
                </a:solidFill>
              </a:rPr>
              <a:t>crocidolite</a:t>
            </a:r>
            <a:r>
              <a:rPr lang="en-US" sz="2800" b="1" dirty="0">
                <a:solidFill>
                  <a:srgbClr val="FF0000"/>
                </a:solidFill>
              </a:rPr>
              <a:t> (blue asbestos)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800" b="1" dirty="0" err="1">
                <a:solidFill>
                  <a:srgbClr val="FF0000"/>
                </a:solidFill>
              </a:rPr>
              <a:t>amosite</a:t>
            </a:r>
            <a:r>
              <a:rPr lang="en-US" sz="2800" b="1" dirty="0">
                <a:solidFill>
                  <a:srgbClr val="FF0000"/>
                </a:solidFill>
              </a:rPr>
              <a:t> (brown asbestos)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dirty="0" err="1">
                <a:solidFill>
                  <a:srgbClr val="FF0000"/>
                </a:solidFill>
              </a:rPr>
              <a:t>tremolite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actinolite</a:t>
            </a:r>
            <a:r>
              <a:rPr lang="en-US" dirty="0">
                <a:solidFill>
                  <a:srgbClr val="FF0000"/>
                </a:solidFill>
              </a:rPr>
              <a:t> &amp; </a:t>
            </a:r>
            <a:r>
              <a:rPr lang="en-US" dirty="0" err="1">
                <a:solidFill>
                  <a:srgbClr val="FF0000"/>
                </a:solidFill>
              </a:rPr>
              <a:t>anthophyllite</a:t>
            </a:r>
            <a:r>
              <a:rPr lang="en-US" dirty="0">
                <a:solidFill>
                  <a:srgbClr val="FF0000"/>
                </a:solidFill>
              </a:rPr>
              <a:t> (if </a:t>
            </a:r>
            <a:r>
              <a:rPr lang="en-US" dirty="0" err="1">
                <a:solidFill>
                  <a:srgbClr val="FF0000"/>
                </a:solidFill>
              </a:rPr>
              <a:t>asbestiform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600" dirty="0"/>
          </a:p>
          <a:p>
            <a:pPr marL="342900" indent="-342900">
              <a:spcBef>
                <a:spcPct val="20000"/>
              </a:spcBef>
            </a:pPr>
            <a:endParaRPr lang="en-US" sz="3200" dirty="0"/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5791200" y="228600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6" name="Picture 5" descr="six_flash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7" y="0"/>
            <a:ext cx="644366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3000" y="990600"/>
            <a:ext cx="3657600" cy="1470025"/>
          </a:xfrm>
        </p:spPr>
        <p:txBody>
          <a:bodyPr/>
          <a:lstStyle/>
          <a:p>
            <a:r>
              <a:rPr lang="en-US" dirty="0" smtClean="0"/>
              <a:t>Libby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4038600" cy="2514600"/>
          </a:xfrm>
        </p:spPr>
        <p:txBody>
          <a:bodyPr>
            <a:normAutofit/>
          </a:bodyPr>
          <a:lstStyle/>
          <a:p>
            <a:r>
              <a:rPr lang="en-US" dirty="0" smtClean="0"/>
              <a:t>Trial of 5 former mine executives for violation of the Clean Air Act and Conspiracy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160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2579" y="3429000"/>
            <a:ext cx="516142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Recent VAG “issues”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4582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VT Department of Health released a statistical study of risk analysis in Nov 2008 indicating residents in a 10 mile radius had a statistical risk increase for asbestos-related disease from environmental exposure</a:t>
            </a:r>
          </a:p>
          <a:p>
            <a:r>
              <a:rPr lang="en-US" dirty="0" smtClean="0"/>
              <a:t>Study based on 3 cases where residents (not miners) had died of asbestos-linked asbestosis/</a:t>
            </a:r>
            <a:r>
              <a:rPr lang="en-US" dirty="0" err="1" smtClean="0"/>
              <a:t>mesothelioma</a:t>
            </a:r>
            <a:endParaRPr lang="en-US" dirty="0" smtClean="0"/>
          </a:p>
        </p:txBody>
      </p:sp>
      <p:pic>
        <p:nvPicPr>
          <p:cNvPr id="4" name="Picture 3" descr="Stowe_asbestosi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432550" cy="676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29750" cy="706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z="3600" smtClean="0"/>
              <a:t>VAG mine (2002): Chrysotile deposit</a:t>
            </a:r>
            <a:endParaRPr lang="en-US" smtClean="0"/>
          </a:p>
        </p:txBody>
      </p:sp>
      <p:pic>
        <p:nvPicPr>
          <p:cNvPr id="34820" name="Picture 4" descr="Low_grou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548798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Low_sl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6013" y="2743200"/>
            <a:ext cx="548798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4800600" cy="533400"/>
          </a:xfrm>
        </p:spPr>
        <p:txBody>
          <a:bodyPr>
            <a:normAutofit fontScale="90000"/>
          </a:bodyPr>
          <a:lstStyle/>
          <a:p>
            <a:r>
              <a:rPr lang="en-US" sz="3600" smtClean="0"/>
              <a:t>VAG location</a:t>
            </a:r>
          </a:p>
        </p:txBody>
      </p:sp>
      <p:pic>
        <p:nvPicPr>
          <p:cNvPr id="19459" name="Picture 2" descr="UVM_VAG_distanc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8169275" cy="612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VAG_20_mile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325" y="655638"/>
            <a:ext cx="8169275" cy="612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Eden_2_mile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4725" y="731838"/>
            <a:ext cx="8169275" cy="612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48800" cy="707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 smtClean="0"/>
              <a:t>samples (cont)</a:t>
            </a:r>
          </a:p>
        </p:txBody>
      </p:sp>
      <p:pic>
        <p:nvPicPr>
          <p:cNvPr id="22531" name="Picture 3" descr="Denise_GSA_Fig_9_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62912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enise_GSA_Fig_5_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5550" y="914400"/>
            <a:ext cx="66484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4633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Images and data courtesy Mickey Gunter, University of Idaho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Denise_GSA_Fig_3_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838" y="152400"/>
            <a:ext cx="8691562" cy="667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en-US" sz="3600" smtClean="0"/>
              <a:t>results</a:t>
            </a:r>
          </a:p>
        </p:txBody>
      </p:sp>
      <p:pic>
        <p:nvPicPr>
          <p:cNvPr id="6" name="Picture 5" descr="Denise_GSA_Fig_6_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00400"/>
            <a:ext cx="83121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enise_GSA_Fig_4_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76433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Denise_GSA_Fig_10_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341563"/>
            <a:ext cx="9144000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0"/>
            <a:ext cx="47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Images and data courtesy Mickey Gunter, University of Idaho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sz="3600" smtClean="0"/>
              <a:t>What’s asbestiform?</a:t>
            </a:r>
            <a:endParaRPr lang="en-US" smtClean="0"/>
          </a:p>
        </p:txBody>
      </p:sp>
      <p:sp>
        <p:nvSpPr>
          <p:cNvPr id="1638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76200" y="1295400"/>
            <a:ext cx="4724400" cy="1447800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sz="3600" dirty="0" smtClean="0"/>
              <a:t>Separable fibers</a:t>
            </a:r>
          </a:p>
          <a:p>
            <a:pPr eaLnBrk="1" hangingPunct="1"/>
            <a:r>
              <a:rPr lang="en-US" sz="3600" dirty="0" smtClean="0"/>
              <a:t>= ‘elongated’ minerals??</a:t>
            </a:r>
            <a:endParaRPr lang="en-US" dirty="0" smtClean="0"/>
          </a:p>
        </p:txBody>
      </p:sp>
      <p:pic>
        <p:nvPicPr>
          <p:cNvPr id="16391" name="Picture 1031" descr="Jeff_cemD"/>
          <p:cNvPicPr>
            <a:picLocks noChangeAspect="1" noChangeArrowheads="1"/>
          </p:cNvPicPr>
          <p:nvPr/>
        </p:nvPicPr>
        <p:blipFill>
          <a:blip r:embed="rId2" cstate="print"/>
          <a:srcRect l="24993" r="6274"/>
          <a:stretch>
            <a:fillRect/>
          </a:stretch>
        </p:blipFill>
        <p:spPr bwMode="auto">
          <a:xfrm>
            <a:off x="4572000" y="1066800"/>
            <a:ext cx="4572000" cy="4989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RiMG_tremo_fib_ba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" y="3124200"/>
            <a:ext cx="675322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20788" y="1209675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smtClean="0">
                <a:ea typeface="ＭＳ Ｐゴシック" charset="-128"/>
              </a:rPr>
              <a:t>Morphology - seeing is knowing</a:t>
            </a:r>
            <a:endParaRPr lang="en-US" smtClean="0">
              <a:ea typeface="ＭＳ Ｐゴシック" charset="-128"/>
            </a:endParaRPr>
          </a:p>
        </p:txBody>
      </p:sp>
      <p:pic>
        <p:nvPicPr>
          <p:cNvPr id="9219" name="Picture 4" descr="Fig_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950" y="1001713"/>
            <a:ext cx="8245475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6694488" y="6384925"/>
            <a:ext cx="2409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Gunter et al. (2007)</a:t>
            </a:r>
          </a:p>
        </p:txBody>
      </p:sp>
      <p:sp>
        <p:nvSpPr>
          <p:cNvPr id="9221" name="Rectangle 2"/>
          <p:cNvSpPr txBox="1">
            <a:spLocks noChangeArrowheads="1"/>
          </p:cNvSpPr>
          <p:nvPr/>
        </p:nvSpPr>
        <p:spPr bwMode="auto">
          <a:xfrm>
            <a:off x="685800" y="1524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Calibri" charset="0"/>
              </a:rPr>
              <a:t>asbestos </a:t>
            </a:r>
            <a:r>
              <a:rPr lang="en-US" sz="3200" dirty="0" err="1">
                <a:solidFill>
                  <a:schemeClr val="tx2"/>
                </a:solidFill>
                <a:latin typeface="Calibri" charset="0"/>
              </a:rPr>
              <a:t>vs</a:t>
            </a:r>
            <a:r>
              <a:rPr lang="en-US" sz="3200" dirty="0">
                <a:solidFill>
                  <a:schemeClr val="tx2"/>
                </a:solidFill>
                <a:latin typeface="Calibri" charset="0"/>
              </a:rPr>
              <a:t> </a:t>
            </a:r>
            <a:r>
              <a:rPr lang="en-US" sz="3200" dirty="0" smtClean="0">
                <a:solidFill>
                  <a:schemeClr val="tx2"/>
                </a:solidFill>
                <a:latin typeface="Calibri" charset="0"/>
              </a:rPr>
              <a:t>non-asbestos</a:t>
            </a:r>
            <a:endParaRPr lang="en-US" sz="4400" dirty="0">
              <a:solidFill>
                <a:schemeClr val="tx2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096962"/>
          </a:xfrm>
        </p:spPr>
        <p:txBody>
          <a:bodyPr/>
          <a:lstStyle/>
          <a:p>
            <a:pPr eaLnBrk="1" hangingPunct="1"/>
            <a:r>
              <a:rPr lang="en-US" dirty="0" smtClean="0"/>
              <a:t>Serpentine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45259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3 polymorphs: hydrated Magnesium </a:t>
            </a:r>
            <a:r>
              <a:rPr lang="en-US" dirty="0" err="1" smtClean="0"/>
              <a:t>silsicate</a:t>
            </a:r>
            <a:r>
              <a:rPr lang="en-US" dirty="0" smtClean="0"/>
              <a:t> - Mg</a:t>
            </a:r>
            <a:r>
              <a:rPr lang="en-US" baseline="-25000" dirty="0" smtClean="0"/>
              <a:t>3</a:t>
            </a:r>
            <a:r>
              <a:rPr lang="en-US" dirty="0" smtClean="0"/>
              <a:t>Si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5</a:t>
            </a:r>
            <a:r>
              <a:rPr lang="en-US" dirty="0" smtClean="0"/>
              <a:t>(OH)</a:t>
            </a:r>
            <a:r>
              <a:rPr lang="en-US" baseline="-25000" dirty="0" smtClean="0"/>
              <a:t>4</a:t>
            </a:r>
            <a:r>
              <a:rPr lang="en-US" dirty="0" smtClean="0"/>
              <a:t>   -   (Space group – use XRD)</a:t>
            </a:r>
          </a:p>
          <a:p>
            <a:pPr lvl="1" eaLnBrk="1" hangingPunct="1">
              <a:defRPr/>
            </a:pPr>
            <a:r>
              <a:rPr lang="en-US" dirty="0" err="1" smtClean="0"/>
              <a:t>Antigorite</a:t>
            </a:r>
            <a:r>
              <a:rPr lang="en-US" dirty="0" smtClean="0"/>
              <a:t> (Cm) – effectively a platy mineral</a:t>
            </a:r>
            <a:endParaRPr lang="en-US" dirty="0"/>
          </a:p>
          <a:p>
            <a:pPr lvl="1" eaLnBrk="1" hangingPunct="1">
              <a:defRPr/>
            </a:pPr>
            <a:r>
              <a:rPr lang="en-US" dirty="0" err="1" smtClean="0"/>
              <a:t>Lizardite</a:t>
            </a:r>
            <a:r>
              <a:rPr lang="en-US" dirty="0" smtClean="0"/>
              <a:t> (P1-bar) – effectively a platy mineral</a:t>
            </a:r>
          </a:p>
          <a:p>
            <a:pPr lvl="1" eaLnBrk="1" hangingPunct="1">
              <a:defRPr/>
            </a:pPr>
            <a:r>
              <a:rPr lang="en-US" dirty="0" smtClean="0"/>
              <a:t>Chrysotile – </a:t>
            </a:r>
            <a:r>
              <a:rPr lang="en-US" dirty="0" err="1" smtClean="0"/>
              <a:t>Clinochrysotile</a:t>
            </a:r>
            <a:r>
              <a:rPr lang="en-US" dirty="0" smtClean="0"/>
              <a:t> (C2/m), </a:t>
            </a:r>
            <a:r>
              <a:rPr lang="en-US" dirty="0" err="1" smtClean="0"/>
              <a:t>Orthochrysotile</a:t>
            </a:r>
            <a:r>
              <a:rPr lang="en-US" dirty="0" smtClean="0"/>
              <a:t> (</a:t>
            </a:r>
            <a:r>
              <a:rPr lang="en-US" dirty="0" err="1" smtClean="0"/>
              <a:t>Unk</a:t>
            </a:r>
            <a:r>
              <a:rPr lang="en-US" dirty="0" smtClean="0"/>
              <a:t>) – Mg-O and Si-O layer mismatch – effectively a fiber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8108"/>
          <a:stretch>
            <a:fillRect/>
          </a:stretch>
        </p:blipFill>
        <p:spPr bwMode="auto">
          <a:xfrm>
            <a:off x="0" y="4619065"/>
            <a:ext cx="2743200" cy="223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7143" r="9524"/>
          <a:stretch>
            <a:fillRect/>
          </a:stretch>
        </p:blipFill>
        <p:spPr bwMode="auto">
          <a:xfrm>
            <a:off x="3048000" y="4591203"/>
            <a:ext cx="2819399" cy="2266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4201210"/>
            <a:ext cx="2971800" cy="2656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636588" y="146050"/>
            <a:ext cx="7772400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>
                <a:solidFill>
                  <a:schemeClr val="tx2"/>
                </a:solidFill>
              </a:rPr>
              <a:t>Serpentine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31788" y="1058863"/>
            <a:ext cx="4832350" cy="5384800"/>
            <a:chOff x="209" y="667"/>
            <a:chExt cx="3044" cy="3392"/>
          </a:xfrm>
        </p:grpSpPr>
        <p:pic>
          <p:nvPicPr>
            <p:cNvPr id="21510" name="Picture 4" descr="K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4" y="790"/>
              <a:ext cx="2621" cy="2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1" name="Text Box 5"/>
            <p:cNvSpPr txBox="1">
              <a:spLocks noChangeArrowheads="1"/>
            </p:cNvSpPr>
            <p:nvPr/>
          </p:nvSpPr>
          <p:spPr bwMode="auto">
            <a:xfrm>
              <a:off x="359" y="3365"/>
              <a:ext cx="2867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20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Octahedra are a bit larger than tetrahedral match, so they cause bending of the T-O layers (after Klein and Hurlbut, 1999).</a:t>
              </a:r>
            </a:p>
          </p:txBody>
        </p:sp>
        <p:sp>
          <p:nvSpPr>
            <p:cNvPr id="21512" name="Rectangle 6"/>
            <p:cNvSpPr>
              <a:spLocks noChangeArrowheads="1"/>
            </p:cNvSpPr>
            <p:nvPr/>
          </p:nvSpPr>
          <p:spPr bwMode="auto">
            <a:xfrm>
              <a:off x="209" y="667"/>
              <a:ext cx="3044" cy="3392"/>
            </a:xfrm>
            <a:prstGeom prst="rect">
              <a:avLst/>
            </a:prstGeom>
            <a:noFill/>
            <a:ln w="9525">
              <a:solidFill>
                <a:srgbClr val="0066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5638800" y="1392238"/>
            <a:ext cx="30988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Antigorite maintains a sheet-like form by alternating segments of opposite curvature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5588000" y="3748088"/>
            <a:ext cx="309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Chrysotile does not do this and tends to roll into tubes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636588" y="146050"/>
            <a:ext cx="7772400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>
                <a:solidFill>
                  <a:schemeClr val="tx2"/>
                </a:solidFill>
              </a:rPr>
              <a:t>Serpentine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393825" y="5581650"/>
            <a:ext cx="67024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The rolled tubes in chrysotile resolves the apparent paradox of asbestosform sheet silicates</a:t>
            </a:r>
          </a:p>
        </p:txBody>
      </p:sp>
      <p:pic>
        <p:nvPicPr>
          <p:cNvPr id="22532" name="Picture 4" descr="K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513" y="963613"/>
            <a:ext cx="2408237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 descr="K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4013" y="1042988"/>
            <a:ext cx="6145212" cy="348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5673725" y="4575175"/>
            <a:ext cx="2617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 = serpentine   T = talc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47638" y="4751388"/>
            <a:ext cx="29035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latin typeface="Times New Roman" pitchFamily="18" charset="0"/>
              </a:rPr>
              <a:t>Nagby and Faust (1956) Am. Mineralogist 41, 817-836.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6248400" y="287338"/>
            <a:ext cx="2651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latin typeface="Times New Roman" pitchFamily="18" charset="0"/>
              </a:rPr>
              <a:t>Veblen and Busek, 1979, Science 206, 1398-1400.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Asbestiform</a:t>
            </a:r>
            <a:r>
              <a:rPr lang="en-US" dirty="0" smtClean="0"/>
              <a:t> Amphiboles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65237"/>
            <a:ext cx="8229600" cy="1096963"/>
          </a:xfrm>
        </p:spPr>
        <p:txBody>
          <a:bodyPr/>
          <a:lstStyle/>
          <a:p>
            <a:r>
              <a:rPr lang="en-US" dirty="0" smtClean="0"/>
              <a:t>‘Regulated’ amphiboles – </a:t>
            </a:r>
            <a:r>
              <a:rPr lang="en-US" dirty="0" err="1" smtClean="0"/>
              <a:t>Crocidolite</a:t>
            </a:r>
            <a:r>
              <a:rPr lang="en-US" dirty="0" smtClean="0"/>
              <a:t>, </a:t>
            </a:r>
            <a:r>
              <a:rPr lang="en-US" dirty="0" err="1" smtClean="0"/>
              <a:t>Amosite</a:t>
            </a:r>
            <a:r>
              <a:rPr lang="en-US" dirty="0" smtClean="0"/>
              <a:t>, </a:t>
            </a:r>
            <a:r>
              <a:rPr lang="en-US" dirty="0" err="1" smtClean="0"/>
              <a:t>Tremolite</a:t>
            </a:r>
            <a:r>
              <a:rPr lang="en-US" dirty="0" smtClean="0"/>
              <a:t>, </a:t>
            </a:r>
            <a:r>
              <a:rPr lang="en-US" dirty="0" err="1" smtClean="0"/>
              <a:t>Anthophyllite</a:t>
            </a:r>
            <a:r>
              <a:rPr lang="en-US" dirty="0" smtClean="0"/>
              <a:t>, </a:t>
            </a:r>
            <a:r>
              <a:rPr lang="en-US" dirty="0" err="1" smtClean="0"/>
              <a:t>Actinolite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228600" y="2514600"/>
            <a:ext cx="8605838" cy="3490913"/>
            <a:chOff x="228600" y="2667000"/>
            <a:chExt cx="8605838" cy="3490913"/>
          </a:xfrm>
        </p:grpSpPr>
        <p:sp>
          <p:nvSpPr>
            <p:cNvPr id="5" name="TextBox 4"/>
            <p:cNvSpPr txBox="1"/>
            <p:nvPr/>
          </p:nvSpPr>
          <p:spPr>
            <a:xfrm>
              <a:off x="2667000" y="2667000"/>
              <a:ext cx="37667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sz="2400" b="1" dirty="0" smtClean="0"/>
                <a:t>W</a:t>
              </a:r>
              <a:r>
                <a:rPr lang="en-US" sz="2400" b="1" baseline="-25000" dirty="0" smtClean="0"/>
                <a:t>0-1</a:t>
              </a:r>
              <a:r>
                <a:rPr lang="en-US" sz="2400" b="1" dirty="0" smtClean="0"/>
                <a:t> X</a:t>
              </a:r>
              <a:r>
                <a:rPr lang="en-US" sz="2400" b="1" baseline="-25000" dirty="0" smtClean="0"/>
                <a:t>2</a:t>
              </a:r>
              <a:r>
                <a:rPr lang="en-US" sz="2400" b="1" dirty="0" smtClean="0"/>
                <a:t> Y</a:t>
              </a:r>
              <a:r>
                <a:rPr lang="en-US" sz="2400" b="1" baseline="-25000" dirty="0" smtClean="0"/>
                <a:t>5</a:t>
              </a:r>
              <a:r>
                <a:rPr lang="en-US" sz="2400" b="1" dirty="0" smtClean="0"/>
                <a:t> [Z</a:t>
              </a:r>
              <a:r>
                <a:rPr lang="en-US" sz="2400" b="1" baseline="-25000" dirty="0" smtClean="0"/>
                <a:t>8</a:t>
              </a:r>
              <a:r>
                <a:rPr lang="en-US" sz="2400" b="1" dirty="0" smtClean="0"/>
                <a:t>O</a:t>
              </a:r>
              <a:r>
                <a:rPr lang="en-US" sz="2400" b="1" baseline="-25000" dirty="0" smtClean="0"/>
                <a:t>22</a:t>
              </a:r>
              <a:r>
                <a:rPr lang="en-US" sz="2400" b="1" dirty="0" smtClean="0"/>
                <a:t>] (OH, F, </a:t>
              </a:r>
              <a:r>
                <a:rPr lang="en-US" sz="2400" b="1" dirty="0" err="1" smtClean="0"/>
                <a:t>Cl</a:t>
              </a:r>
              <a:r>
                <a:rPr lang="en-US" sz="2400" b="1" dirty="0" smtClean="0"/>
                <a:t>)</a:t>
              </a:r>
              <a:r>
                <a:rPr lang="en-US" sz="2400" b="1" baseline="-25000" dirty="0" smtClean="0"/>
                <a:t>2</a:t>
              </a:r>
              <a:endParaRPr lang="en-US" sz="2400" b="1" dirty="0" smtClean="0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828800" y="3200400"/>
              <a:ext cx="5397500" cy="2381250"/>
            </a:xfrm>
            <a:custGeom>
              <a:avLst/>
              <a:gdLst/>
              <a:ahLst/>
              <a:cxnLst>
                <a:cxn ang="0">
                  <a:pos x="0" y="1500"/>
                </a:cxn>
                <a:cxn ang="0">
                  <a:pos x="854" y="0"/>
                </a:cxn>
                <a:cxn ang="0">
                  <a:pos x="2570" y="0"/>
                </a:cxn>
                <a:cxn ang="0">
                  <a:pos x="3400" y="1500"/>
                </a:cxn>
                <a:cxn ang="0">
                  <a:pos x="0" y="1500"/>
                </a:cxn>
              </a:cxnLst>
              <a:rect l="0" t="0" r="r" b="b"/>
              <a:pathLst>
                <a:path w="3400" h="1500">
                  <a:moveTo>
                    <a:pt x="0" y="1500"/>
                  </a:moveTo>
                  <a:lnTo>
                    <a:pt x="854" y="0"/>
                  </a:lnTo>
                  <a:lnTo>
                    <a:pt x="2570" y="0"/>
                  </a:lnTo>
                  <a:lnTo>
                    <a:pt x="3400" y="1500"/>
                  </a:lnTo>
                  <a:lnTo>
                    <a:pt x="0" y="1500"/>
                  </a:ln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2538413" y="4202113"/>
              <a:ext cx="4016375" cy="354012"/>
            </a:xfrm>
            <a:custGeom>
              <a:avLst/>
              <a:gdLst/>
              <a:ahLst/>
              <a:cxnLst>
                <a:cxn ang="0">
                  <a:pos x="0" y="100"/>
                </a:cxn>
                <a:cxn ang="0">
                  <a:pos x="46" y="0"/>
                </a:cxn>
                <a:cxn ang="0">
                  <a:pos x="2469" y="0"/>
                </a:cxn>
                <a:cxn ang="0">
                  <a:pos x="2530" y="100"/>
                </a:cxn>
                <a:cxn ang="0">
                  <a:pos x="2269" y="154"/>
                </a:cxn>
                <a:cxn ang="0">
                  <a:pos x="1853" y="192"/>
                </a:cxn>
                <a:cxn ang="0">
                  <a:pos x="1484" y="223"/>
                </a:cxn>
                <a:cxn ang="0">
                  <a:pos x="1038" y="223"/>
                </a:cxn>
                <a:cxn ang="0">
                  <a:pos x="838" y="200"/>
                </a:cxn>
                <a:cxn ang="0">
                  <a:pos x="453" y="169"/>
                </a:cxn>
                <a:cxn ang="0">
                  <a:pos x="0" y="100"/>
                </a:cxn>
              </a:cxnLst>
              <a:rect l="0" t="0" r="r" b="b"/>
              <a:pathLst>
                <a:path w="2530" h="223">
                  <a:moveTo>
                    <a:pt x="0" y="100"/>
                  </a:moveTo>
                  <a:lnTo>
                    <a:pt x="46" y="0"/>
                  </a:lnTo>
                  <a:lnTo>
                    <a:pt x="2469" y="0"/>
                  </a:lnTo>
                  <a:lnTo>
                    <a:pt x="2530" y="100"/>
                  </a:lnTo>
                  <a:lnTo>
                    <a:pt x="2269" y="154"/>
                  </a:lnTo>
                  <a:lnTo>
                    <a:pt x="1853" y="192"/>
                  </a:lnTo>
                  <a:lnTo>
                    <a:pt x="1484" y="223"/>
                  </a:lnTo>
                  <a:lnTo>
                    <a:pt x="1038" y="223"/>
                  </a:lnTo>
                  <a:lnTo>
                    <a:pt x="838" y="200"/>
                  </a:lnTo>
                  <a:lnTo>
                    <a:pt x="453" y="169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0066FF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1524000" y="3967163"/>
              <a:ext cx="1085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Tremolite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314325" y="4256088"/>
              <a:ext cx="20510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Ca</a:t>
              </a:r>
              <a:r>
                <a:rPr lang="en-US" sz="1800" baseline="-250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</a:t>
              </a:r>
              <a:r>
                <a:rPr lang="en-US" sz="18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Mg</a:t>
              </a:r>
              <a:r>
                <a:rPr lang="en-US" sz="1800" baseline="-250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5</a:t>
              </a:r>
              <a:r>
                <a:rPr lang="en-US" sz="18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Si</a:t>
              </a:r>
              <a:r>
                <a:rPr lang="en-US" sz="1800" baseline="-250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8</a:t>
              </a:r>
              <a:r>
                <a:rPr lang="en-US" sz="18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</a:t>
              </a:r>
              <a:r>
                <a:rPr lang="en-US" sz="1800" baseline="-250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22</a:t>
              </a:r>
              <a:r>
                <a:rPr lang="en-US" sz="18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(OH)</a:t>
              </a:r>
              <a:r>
                <a:rPr lang="en-US" sz="1800" baseline="-250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</a:t>
              </a:r>
              <a:endParaRPr lang="en-US" sz="18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6521450" y="3989388"/>
              <a:ext cx="15303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dirty="0" err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Ferroactinolite</a:t>
              </a:r>
              <a:endParaRPr lang="en-US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6872288" y="4279900"/>
              <a:ext cx="1962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Ca</a:t>
              </a:r>
              <a:r>
                <a:rPr lang="en-US" sz="1800" baseline="-250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</a:t>
              </a:r>
              <a:r>
                <a:rPr lang="en-US" sz="18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Fe</a:t>
              </a:r>
              <a:r>
                <a:rPr lang="en-US" sz="1800" baseline="-250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5</a:t>
              </a:r>
              <a:r>
                <a:rPr lang="en-US" sz="18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Si</a:t>
              </a:r>
              <a:r>
                <a:rPr lang="en-US" sz="1800" baseline="-250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8</a:t>
              </a:r>
              <a:r>
                <a:rPr lang="en-US" sz="18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</a:t>
              </a:r>
              <a:r>
                <a:rPr lang="en-US" sz="1800" baseline="-250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22</a:t>
              </a:r>
              <a:r>
                <a:rPr lang="en-US" sz="18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(OH)</a:t>
              </a:r>
              <a:r>
                <a:rPr lang="en-US" sz="1800" baseline="-250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</a:t>
              </a:r>
              <a:endParaRPr lang="en-US" sz="18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411163" y="5405438"/>
              <a:ext cx="1454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Anthophyllite</a:t>
              </a: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228600" y="5715000"/>
              <a:ext cx="1720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Mg</a:t>
              </a:r>
              <a:r>
                <a:rPr lang="en-US" sz="1800" baseline="-25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7</a:t>
              </a:r>
              <a:r>
                <a:rPr lang="en-US" sz="18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Si</a:t>
              </a:r>
              <a:r>
                <a:rPr lang="en-US" sz="1800" baseline="-25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8</a:t>
              </a:r>
              <a:r>
                <a:rPr lang="en-US" sz="18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</a:t>
              </a:r>
              <a:r>
                <a:rPr lang="en-US" sz="1800" baseline="-25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22</a:t>
              </a:r>
              <a:r>
                <a:rPr lang="en-US" sz="18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(OH)</a:t>
              </a:r>
              <a:r>
                <a:rPr lang="en-US" sz="1800" baseline="-25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</a:t>
              </a:r>
              <a:endPara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6781800" y="5791200"/>
              <a:ext cx="16319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Fe</a:t>
              </a:r>
              <a:r>
                <a:rPr lang="en-US" sz="1800" baseline="-25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7</a:t>
              </a:r>
              <a:r>
                <a:rPr lang="en-US" sz="18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Si</a:t>
              </a:r>
              <a:r>
                <a:rPr lang="en-US" sz="1800" baseline="-25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8</a:t>
              </a:r>
              <a:r>
                <a:rPr lang="en-US" sz="18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</a:t>
              </a:r>
              <a:r>
                <a:rPr lang="en-US" sz="1800" baseline="-25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22</a:t>
              </a:r>
              <a:r>
                <a:rPr lang="en-US" sz="18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(OH)</a:t>
              </a:r>
              <a:r>
                <a:rPr lang="en-US" sz="1800" baseline="-25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</a:t>
              </a:r>
              <a:endPara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3927475" y="4210050"/>
              <a:ext cx="10001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chemeClr val="bg2"/>
                  </a:solidFill>
                  <a:effectLst/>
                </a:rPr>
                <a:t>Actinolite</a:t>
              </a: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3344863" y="5340350"/>
              <a:ext cx="3881437" cy="247650"/>
            </a:xfrm>
            <a:custGeom>
              <a:avLst/>
              <a:gdLst/>
              <a:ahLst/>
              <a:cxnLst>
                <a:cxn ang="0">
                  <a:pos x="0" y="153"/>
                </a:cxn>
                <a:cxn ang="0">
                  <a:pos x="93" y="0"/>
                </a:cxn>
                <a:cxn ang="0">
                  <a:pos x="2361" y="0"/>
                </a:cxn>
                <a:cxn ang="0">
                  <a:pos x="2445" y="156"/>
                </a:cxn>
                <a:cxn ang="0">
                  <a:pos x="0" y="153"/>
                </a:cxn>
              </a:cxnLst>
              <a:rect l="0" t="0" r="r" b="b"/>
              <a:pathLst>
                <a:path w="2445" h="156">
                  <a:moveTo>
                    <a:pt x="0" y="153"/>
                  </a:moveTo>
                  <a:lnTo>
                    <a:pt x="93" y="0"/>
                  </a:lnTo>
                  <a:lnTo>
                    <a:pt x="2361" y="0"/>
                  </a:lnTo>
                  <a:lnTo>
                    <a:pt x="2445" y="156"/>
                  </a:lnTo>
                  <a:lnTo>
                    <a:pt x="0" y="153"/>
                  </a:lnTo>
                  <a:close/>
                </a:path>
              </a:pathLst>
            </a:custGeom>
            <a:solidFill>
              <a:srgbClr val="0066FF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3890963" y="5284788"/>
              <a:ext cx="2268537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chemeClr val="bg2"/>
                  </a:solidFill>
                  <a:effectLst/>
                </a:rPr>
                <a:t>Cummingtonite-grunerite</a:t>
              </a: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835150" y="5416550"/>
              <a:ext cx="1514475" cy="166688"/>
            </a:xfrm>
            <a:custGeom>
              <a:avLst/>
              <a:gdLst/>
              <a:ahLst/>
              <a:cxnLst>
                <a:cxn ang="0">
                  <a:pos x="0" y="105"/>
                </a:cxn>
                <a:cxn ang="0">
                  <a:pos x="954" y="105"/>
                </a:cxn>
                <a:cxn ang="0">
                  <a:pos x="873" y="0"/>
                </a:cxn>
                <a:cxn ang="0">
                  <a:pos x="57" y="0"/>
                </a:cxn>
                <a:cxn ang="0">
                  <a:pos x="0" y="105"/>
                </a:cxn>
              </a:cxnLst>
              <a:rect l="0" t="0" r="r" b="b"/>
              <a:pathLst>
                <a:path w="954" h="105">
                  <a:moveTo>
                    <a:pt x="0" y="105"/>
                  </a:moveTo>
                  <a:lnTo>
                    <a:pt x="954" y="105"/>
                  </a:lnTo>
                  <a:lnTo>
                    <a:pt x="873" y="0"/>
                  </a:lnTo>
                  <a:lnTo>
                    <a:pt x="57" y="0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rgbClr val="0066FF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 flipH="1">
              <a:off x="2366963" y="4397375"/>
              <a:ext cx="390525" cy="100171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 flipH="1">
              <a:off x="2819400" y="4470400"/>
              <a:ext cx="255588" cy="92868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 flipH="1">
              <a:off x="3941763" y="4579938"/>
              <a:ext cx="96837" cy="75723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Line 26"/>
            <p:cNvSpPr>
              <a:spLocks noChangeShapeType="1"/>
            </p:cNvSpPr>
            <p:nvPr/>
          </p:nvSpPr>
          <p:spPr bwMode="auto">
            <a:xfrm>
              <a:off x="4637088" y="4579938"/>
              <a:ext cx="38100" cy="74612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Line 27"/>
            <p:cNvSpPr>
              <a:spLocks noChangeShapeType="1"/>
            </p:cNvSpPr>
            <p:nvPr/>
          </p:nvSpPr>
          <p:spPr bwMode="auto">
            <a:xfrm>
              <a:off x="5430838" y="4543425"/>
              <a:ext cx="147637" cy="79533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3222625" y="4495800"/>
              <a:ext cx="255588" cy="90328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0" y="569"/>
                </a:cxn>
                <a:cxn ang="0">
                  <a:pos x="161" y="538"/>
                </a:cxn>
                <a:cxn ang="0">
                  <a:pos x="161" y="0"/>
                </a:cxn>
              </a:cxnLst>
              <a:rect l="0" t="0" r="r" b="b"/>
              <a:pathLst>
                <a:path w="161" h="569">
                  <a:moveTo>
                    <a:pt x="161" y="0"/>
                  </a:moveTo>
                  <a:lnTo>
                    <a:pt x="0" y="569"/>
                  </a:lnTo>
                  <a:lnTo>
                    <a:pt x="161" y="538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Text Box 9"/>
            <p:cNvSpPr txBox="1">
              <a:spLocks noChangeArrowheads="1"/>
            </p:cNvSpPr>
            <p:nvPr/>
          </p:nvSpPr>
          <p:spPr bwMode="auto">
            <a:xfrm>
              <a:off x="7233408" y="5411029"/>
              <a:ext cx="106952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dirty="0" err="1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Grunerite</a:t>
              </a:r>
              <a:endParaRPr lang="en-US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676400" y="6096000"/>
            <a:ext cx="58980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Also couple Na substitution to create </a:t>
            </a:r>
            <a:r>
              <a:rPr lang="en-US" sz="2000" dirty="0" err="1" smtClean="0"/>
              <a:t>sodic</a:t>
            </a:r>
            <a:r>
              <a:rPr lang="en-US" sz="2000" dirty="0" smtClean="0"/>
              <a:t> amphiboles</a:t>
            </a:r>
          </a:p>
          <a:p>
            <a:r>
              <a:rPr lang="en-US" sz="2000" dirty="0" err="1" smtClean="0">
                <a:hlinkClick r:id="rId2" tooltip="Sodium"/>
              </a:rPr>
              <a:t>Reibickite</a:t>
            </a:r>
            <a:r>
              <a:rPr lang="en-US" sz="2000" dirty="0" smtClean="0">
                <a:hlinkClick r:id="rId2" tooltip="Sodium"/>
              </a:rPr>
              <a:t> is Na</a:t>
            </a:r>
            <a:r>
              <a:rPr lang="en-US" sz="2000" baseline="-25000" dirty="0" smtClean="0"/>
              <a:t>2</a:t>
            </a:r>
            <a:r>
              <a:rPr lang="en-US" sz="2000" dirty="0" smtClean="0">
                <a:hlinkClick r:id="rId3" tooltip="Iron"/>
              </a:rPr>
              <a:t>Fe</a:t>
            </a:r>
            <a:r>
              <a:rPr lang="en-US" sz="2000" baseline="30000" dirty="0" smtClean="0"/>
              <a:t>2+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Fe</a:t>
            </a:r>
            <a:r>
              <a:rPr lang="en-US" sz="2000" baseline="30000" dirty="0" smtClean="0"/>
              <a:t>3+</a:t>
            </a:r>
            <a:r>
              <a:rPr lang="en-US" sz="2000" baseline="-25000" dirty="0" smtClean="0"/>
              <a:t>2</a:t>
            </a:r>
            <a:r>
              <a:rPr lang="en-US" sz="2000" dirty="0" smtClean="0">
                <a:hlinkClick r:id="rId4" tooltip="Silicon"/>
              </a:rPr>
              <a:t>Si</a:t>
            </a:r>
            <a:r>
              <a:rPr lang="en-US" sz="2000" baseline="-25000" dirty="0" smtClean="0"/>
              <a:t>8</a:t>
            </a:r>
            <a:r>
              <a:rPr lang="en-US" sz="2000" dirty="0" smtClean="0">
                <a:hlinkClick r:id="rId5" tooltip="Oxygen"/>
              </a:rPr>
              <a:t>O</a:t>
            </a:r>
            <a:r>
              <a:rPr lang="en-US" sz="2000" baseline="-25000" dirty="0" smtClean="0"/>
              <a:t>22</a:t>
            </a:r>
            <a:r>
              <a:rPr lang="en-US" sz="2000" dirty="0" smtClean="0"/>
              <a:t>(</a:t>
            </a:r>
            <a:r>
              <a:rPr lang="en-US" sz="2000" dirty="0" smtClean="0">
                <a:hlinkClick r:id="rId6" tooltip="Hydroxyl"/>
              </a:rPr>
              <a:t>OH</a:t>
            </a:r>
            <a:r>
              <a:rPr lang="en-US" sz="2000" dirty="0" smtClean="0"/>
              <a:t>)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1382</Words>
  <Application>Microsoft Office PowerPoint</Application>
  <PresentationFormat>On-screen Show (4:3)</PresentationFormat>
  <Paragraphs>166</Paragraphs>
  <Slides>37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Geochemistry and mineralogy applied to problems in human health</vt:lpstr>
      <vt:lpstr>Asbestos &amp; geology</vt:lpstr>
      <vt:lpstr>What’s asbestos?</vt:lpstr>
      <vt:lpstr>What’s asbestiform?</vt:lpstr>
      <vt:lpstr>Morphology - seeing is knowing</vt:lpstr>
      <vt:lpstr>Serpentine Group</vt:lpstr>
      <vt:lpstr>Slide 7</vt:lpstr>
      <vt:lpstr>Slide 8</vt:lpstr>
      <vt:lpstr>Asbestiform Amphiboles</vt:lpstr>
      <vt:lpstr>Chemical Varability</vt:lpstr>
      <vt:lpstr>tremolite example</vt:lpstr>
      <vt:lpstr>PLM photos in matching liquid (1.576)  for talc (FOV = 0.5 mm)</vt:lpstr>
      <vt:lpstr>PLM photos in matching liquid (1.628) for tremolite (FOV = 0.5 mm)</vt:lpstr>
      <vt:lpstr>PLM photos in matching liquid (1.550) for serpentine (FOV = 0.5 mm)</vt:lpstr>
      <vt:lpstr>ASBESTOS</vt:lpstr>
      <vt:lpstr>Fireproof = Asbestos</vt:lpstr>
      <vt:lpstr>Why Asbesotos</vt:lpstr>
      <vt:lpstr>Slide 18</vt:lpstr>
      <vt:lpstr>Evolution of asbestos health issues</vt:lpstr>
      <vt:lpstr>Health Effects</vt:lpstr>
      <vt:lpstr>Inhaled mineral particles</vt:lpstr>
      <vt:lpstr>Background levels of dust</vt:lpstr>
      <vt:lpstr>All ‘tremolite’…</vt:lpstr>
      <vt:lpstr>Dose</vt:lpstr>
      <vt:lpstr>Asbestos Exposure</vt:lpstr>
      <vt:lpstr>What causes health effects?</vt:lpstr>
      <vt:lpstr>Mineral Reactivity</vt:lpstr>
      <vt:lpstr>EBSD and defects</vt:lpstr>
      <vt:lpstr>Minerals surfaces</vt:lpstr>
      <vt:lpstr>Libby</vt:lpstr>
      <vt:lpstr>Recent VAG “issues”</vt:lpstr>
      <vt:lpstr>Slide 32</vt:lpstr>
      <vt:lpstr>VAG mine (2002): Chrysotile deposit</vt:lpstr>
      <vt:lpstr>VAG location</vt:lpstr>
      <vt:lpstr>Slide 35</vt:lpstr>
      <vt:lpstr>samples (cont)</vt:lpstr>
      <vt:lpstr>results</vt:lpstr>
    </vt:vector>
  </TitlesOfParts>
  <Company>University of Vermont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ASBESTOS</dc:title>
  <dc:creator>Greg Druschel</dc:creator>
  <cp:lastModifiedBy>Greg Druschel</cp:lastModifiedBy>
  <cp:revision>9</cp:revision>
  <dcterms:created xsi:type="dcterms:W3CDTF">2010-11-18T00:48:58Z</dcterms:created>
  <dcterms:modified xsi:type="dcterms:W3CDTF">2011-04-27T16:25:14Z</dcterms:modified>
</cp:coreProperties>
</file>