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68" r:id="rId2"/>
    <p:sldId id="288" r:id="rId3"/>
    <p:sldId id="286" r:id="rId4"/>
    <p:sldId id="282" r:id="rId5"/>
    <p:sldId id="281" r:id="rId6"/>
    <p:sldId id="265" r:id="rId7"/>
    <p:sldId id="309" r:id="rId8"/>
    <p:sldId id="294" r:id="rId9"/>
    <p:sldId id="266" r:id="rId10"/>
    <p:sldId id="302" r:id="rId11"/>
    <p:sldId id="308" r:id="rId12"/>
    <p:sldId id="272" r:id="rId13"/>
    <p:sldId id="269" r:id="rId14"/>
    <p:sldId id="303" r:id="rId15"/>
    <p:sldId id="267" r:id="rId16"/>
    <p:sldId id="280" r:id="rId17"/>
    <p:sldId id="284" r:id="rId18"/>
    <p:sldId id="260" r:id="rId19"/>
    <p:sldId id="290" r:id="rId20"/>
    <p:sldId id="291" r:id="rId21"/>
    <p:sldId id="301" r:id="rId22"/>
    <p:sldId id="293" r:id="rId23"/>
    <p:sldId id="304" r:id="rId24"/>
    <p:sldId id="258" r:id="rId25"/>
    <p:sldId id="257" r:id="rId26"/>
    <p:sldId id="256" r:id="rId27"/>
    <p:sldId id="261" r:id="rId28"/>
    <p:sldId id="285" r:id="rId29"/>
    <p:sldId id="263" r:id="rId30"/>
    <p:sldId id="283" r:id="rId31"/>
    <p:sldId id="289" r:id="rId32"/>
    <p:sldId id="297" r:id="rId33"/>
    <p:sldId id="296" r:id="rId34"/>
    <p:sldId id="299" r:id="rId35"/>
    <p:sldId id="300" r:id="rId36"/>
    <p:sldId id="298" r:id="rId37"/>
    <p:sldId id="305" r:id="rId38"/>
    <p:sldId id="306" r:id="rId39"/>
    <p:sldId id="307" r:id="rId40"/>
    <p:sldId id="274" r:id="rId41"/>
    <p:sldId id="262" r:id="rId42"/>
    <p:sldId id="275" r:id="rId43"/>
    <p:sldId id="287" r:id="rId44"/>
    <p:sldId id="271" r:id="rId45"/>
    <p:sldId id="295" r:id="rId46"/>
    <p:sldId id="259" r:id="rId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62"/>
    <p:restoredTop sz="91224"/>
  </p:normalViewPr>
  <p:slideViewPr>
    <p:cSldViewPr>
      <p:cViewPr>
        <p:scale>
          <a:sx n="68" d="100"/>
          <a:sy n="68" d="100"/>
        </p:scale>
        <p:origin x="2576" y="1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64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CAEF1F6-DBF0-0F44-BD68-88DD5337B3D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9699" name="Rectangle 3">
            <a:extLst>
              <a:ext uri="{FF2B5EF4-FFF2-40B4-BE49-F238E27FC236}">
                <a16:creationId xmlns:a16="http://schemas.microsoft.com/office/drawing/2014/main" id="{D6015296-E0E2-2A4F-9ADE-08BEC105377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ヒラギノ角ゴ Pro W3" charset="0"/>
                <a:cs typeface="ヒラギノ角ゴ Pro W3" charset="0"/>
              </a:defRPr>
            </a:lvl1pPr>
          </a:lstStyle>
          <a:p>
            <a:pPr>
              <a:defRPr/>
            </a:pPr>
            <a:endParaRPr lang="en-US"/>
          </a:p>
        </p:txBody>
      </p:sp>
      <p:sp>
        <p:nvSpPr>
          <p:cNvPr id="13316" name="Rectangle 4">
            <a:extLst>
              <a:ext uri="{FF2B5EF4-FFF2-40B4-BE49-F238E27FC236}">
                <a16:creationId xmlns:a16="http://schemas.microsoft.com/office/drawing/2014/main" id="{1679CD7C-BBB7-4140-B4BA-0895EE2E2C6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D23443FC-3E14-4042-A133-EAC1FF59CD0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a:extLst>
              <a:ext uri="{FF2B5EF4-FFF2-40B4-BE49-F238E27FC236}">
                <a16:creationId xmlns:a16="http://schemas.microsoft.com/office/drawing/2014/main" id="{7470FD3D-4F49-2F46-8081-966CDBC8FBE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9703" name="Rectangle 7">
            <a:extLst>
              <a:ext uri="{FF2B5EF4-FFF2-40B4-BE49-F238E27FC236}">
                <a16:creationId xmlns:a16="http://schemas.microsoft.com/office/drawing/2014/main" id="{CAD9E428-B0BF-1143-9507-40718DC43EF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F7ECD-D46E-7440-A49B-949A77D7AAD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31B33659-3FF6-0D4C-8E48-A0B079767B52}"/>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33816FAB-09EC-254D-A8AC-A7576FD7F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8537B2AA-E926-A348-A429-DAC76288BF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5FC576DF-5C80-B941-B3E9-1FE07664BA9B}" type="slidenum">
              <a:rPr lang="en-US" altLang="en-US" sz="1200"/>
              <a:pPr/>
              <a:t>2</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EE5E7A1-13E3-B74A-9D6B-B93D8156A55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4F36478C-1192-654A-968F-BA41977CF7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tucker1982.pdf</a:t>
            </a:r>
          </a:p>
        </p:txBody>
      </p:sp>
      <p:sp>
        <p:nvSpPr>
          <p:cNvPr id="44035" name="Slide Number Placeholder 3">
            <a:extLst>
              <a:ext uri="{FF2B5EF4-FFF2-40B4-BE49-F238E27FC236}">
                <a16:creationId xmlns:a16="http://schemas.microsoft.com/office/drawing/2014/main" id="{F13F7B0F-F174-D14B-A67B-6B237EC30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24BAEFAB-BEC3-1D47-B0EB-65E143B6105A}" type="slidenum">
              <a:rPr lang="en-US" altLang="en-US" sz="1200"/>
              <a:pPr/>
              <a:t>27</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3DC12CF9-48E8-E84E-861A-37EA81F7C8C4}"/>
              </a:ext>
            </a:extLst>
          </p:cNvPr>
          <p:cNvSpPr>
            <a:spLocks noGrp="1" noRot="1" noChangeAspect="1" noChangeArrowheads="1" noTextEdit="1"/>
          </p:cNvSpPr>
          <p:nvPr>
            <p:ph type="sldImg"/>
          </p:nvPr>
        </p:nvSpPr>
        <p:spPr>
          <a:ln/>
        </p:spPr>
      </p:sp>
      <p:sp>
        <p:nvSpPr>
          <p:cNvPr id="47106" name="Notes Placeholder 2">
            <a:extLst>
              <a:ext uri="{FF2B5EF4-FFF2-40B4-BE49-F238E27FC236}">
                <a16:creationId xmlns:a16="http://schemas.microsoft.com/office/drawing/2014/main" id="{7733B977-056E-744A-BF39-E95DF31902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jaramillo2004.pdf</a:t>
            </a:r>
          </a:p>
        </p:txBody>
      </p:sp>
      <p:sp>
        <p:nvSpPr>
          <p:cNvPr id="47107" name="Slide Number Placeholder 3">
            <a:extLst>
              <a:ext uri="{FF2B5EF4-FFF2-40B4-BE49-F238E27FC236}">
                <a16:creationId xmlns:a16="http://schemas.microsoft.com/office/drawing/2014/main" id="{50298C9E-0532-934C-898B-FD3939F2A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DD5681E-A3D5-F740-8338-91CD34C612BA}" type="slidenum">
              <a:rPr lang="en-US" altLang="en-US" sz="1200"/>
              <a:pPr/>
              <a:t>29</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5DBD61C5-06CC-BD45-9E43-58BC10D3E76C}"/>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E09D3553-0B8B-F74C-AADE-1CD41A7784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From maas1984.pdf</a:t>
            </a:r>
          </a:p>
          <a:p>
            <a:endParaRPr lang="en-US" altLang="en-US">
              <a:latin typeface="Times" pitchFamily="2" charset="0"/>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53BE1C91-0D53-D648-B892-D0B292A3F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A2CF34B-61BF-A449-8FB2-08A4391233C8}" type="slidenum">
              <a:rPr lang="en-US" altLang="en-US" sz="1200"/>
              <a:pPr/>
              <a:t>32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BDC36071-2893-F44E-84C8-DF5DEF821E84}"/>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82080338-7910-AF4A-B537-2F7611C01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doyle_ja2005.pdf Fig, 4</a:t>
            </a:r>
          </a:p>
        </p:txBody>
      </p:sp>
      <p:sp>
        <p:nvSpPr>
          <p:cNvPr id="64515" name="Slide Number Placeholder 3">
            <a:extLst>
              <a:ext uri="{FF2B5EF4-FFF2-40B4-BE49-F238E27FC236}">
                <a16:creationId xmlns:a16="http://schemas.microsoft.com/office/drawing/2014/main" id="{DB520625-21BA-174A-BF3A-1C21990B3A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8824291-383D-8143-B831-5462AF0E4113}" type="slidenum">
              <a:rPr lang="en-US" altLang="en-US" sz="1200"/>
              <a:pPr/>
              <a:t>33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FB65E12-3081-E749-854A-622BCC50ADC2}"/>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E527C25A-FCA3-BD42-851F-ED49168A7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From maas1984.pdf</a:t>
            </a:r>
          </a:p>
          <a:p>
            <a:endParaRPr lang="en-US" altLang="en-US">
              <a:latin typeface="Times" pitchFamily="2" charset="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C8B326FE-6E02-0D48-95FC-89EB8FE75D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2B432AA-43E4-6F4B-9A47-5681A7420623}" type="slidenum">
              <a:rPr lang="en-US" altLang="en-US" sz="1200"/>
              <a:pPr/>
              <a:t>35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53D3C360-56C4-884F-BF43-F853A3A99372}"/>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35FC5C7E-59B5-734A-A890-CA456D9A68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doyle_ja2005.pdf Fig, 1 THIS IS A tree reproduced  from Doyle and Donoghue 1989 </a:t>
            </a:r>
          </a:p>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C93A7220-344E-0543-AA1E-C1FFA3661D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F4078617-9BEF-904A-9C1B-8734FE15F58D}" type="slidenum">
              <a:rPr lang="en-US" altLang="en-US" sz="1200"/>
              <a:pPr/>
              <a:t>36</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3DC12CF9-48E8-E84E-861A-37EA81F7C8C4}"/>
              </a:ext>
            </a:extLst>
          </p:cNvPr>
          <p:cNvSpPr>
            <a:spLocks noGrp="1" noRot="1" noChangeAspect="1" noChangeArrowheads="1" noTextEdit="1"/>
          </p:cNvSpPr>
          <p:nvPr>
            <p:ph type="sldImg"/>
          </p:nvPr>
        </p:nvSpPr>
        <p:spPr>
          <a:ln/>
        </p:spPr>
      </p:sp>
      <p:sp>
        <p:nvSpPr>
          <p:cNvPr id="47106" name="Notes Placeholder 2">
            <a:extLst>
              <a:ext uri="{FF2B5EF4-FFF2-40B4-BE49-F238E27FC236}">
                <a16:creationId xmlns:a16="http://schemas.microsoft.com/office/drawing/2014/main" id="{7733B977-056E-744A-BF39-E95DF31902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jaramillo2004.pdf</a:t>
            </a:r>
          </a:p>
        </p:txBody>
      </p:sp>
      <p:sp>
        <p:nvSpPr>
          <p:cNvPr id="47107" name="Slide Number Placeholder 3">
            <a:extLst>
              <a:ext uri="{FF2B5EF4-FFF2-40B4-BE49-F238E27FC236}">
                <a16:creationId xmlns:a16="http://schemas.microsoft.com/office/drawing/2014/main" id="{50298C9E-0532-934C-898B-FD3939F2A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DD5681E-A3D5-F740-8338-91CD34C612BA}" type="slidenum">
              <a:rPr lang="en-US" altLang="en-US" sz="1200"/>
              <a:pPr/>
              <a:t>39</a:t>
            </a:fld>
            <a:endParaRPr lang="en-US" altLang="en-US" sz="1200"/>
          </a:p>
        </p:txBody>
      </p:sp>
    </p:spTree>
    <p:extLst>
      <p:ext uri="{BB962C8B-B14F-4D97-AF65-F5344CB8AC3E}">
        <p14:creationId xmlns:p14="http://schemas.microsoft.com/office/powerpoint/2010/main" val="325834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CA5E3ED1-67D4-1B4B-9109-E769F4DF6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2EF9D611-64E6-AC4D-B066-08DC3E8F404E}" type="slidenum">
              <a:rPr lang="en-US" altLang="en-US" sz="1200"/>
              <a:pPr/>
              <a:t>9</a:t>
            </a:fld>
            <a:endParaRPr lang="en-US" altLang="en-US" sz="1200"/>
          </a:p>
        </p:txBody>
      </p:sp>
      <p:sp>
        <p:nvSpPr>
          <p:cNvPr id="22530" name="Rectangle 2">
            <a:extLst>
              <a:ext uri="{FF2B5EF4-FFF2-40B4-BE49-F238E27FC236}">
                <a16:creationId xmlns:a16="http://schemas.microsoft.com/office/drawing/2014/main" id="{22D9F036-6A19-FB43-80C4-32E8BFD894E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FFEB239B-B46D-5147-955E-21BEBD0755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Kavalactones (produced in roots)  have been shown to be allelopathic to plants such as lettuce, radish, and barnyard grass (Xuan et. al 2006).  They act as pre-emergent herbicides, inhibiting seed germination. </a:t>
            </a:r>
          </a:p>
          <a:p>
            <a:pPr eaLnBrk="1" hangingPunct="1"/>
            <a:r>
              <a:rPr lang="en-US" altLang="en-US">
                <a:latin typeface="Times" pitchFamily="2" charset="0"/>
                <a:ea typeface="ＭＳ Ｐゴシック" panose="020B0600070205080204" pitchFamily="34" charset="-128"/>
              </a:rPr>
              <a:t>     Xuan, T. D., et al. "Herbicidal and fungicidal activities of lactones in kava (Piper methysticum)." </a:t>
            </a:r>
            <a:r>
              <a:rPr lang="en-US" altLang="en-US" i="1">
                <a:latin typeface="Times" pitchFamily="2" charset="0"/>
                <a:ea typeface="ＭＳ Ｐゴシック" panose="020B0600070205080204" pitchFamily="34" charset="-128"/>
              </a:rPr>
              <a:t>Journal of agricultural and food chemistry</a:t>
            </a:r>
            <a:r>
              <a:rPr lang="en-US" altLang="en-US">
                <a:latin typeface="Times" pitchFamily="2" charset="0"/>
                <a:ea typeface="ＭＳ Ｐゴシック" panose="020B0600070205080204" pitchFamily="34" charset="-128"/>
              </a:rPr>
              <a:t> 54.3 (2006): 720-725.</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the beverage produced from its roots. Kava is a tranquilizer primarily consumed to relax without disrupting mental clarity. Its active ingredients are called kavalactones. </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The sensations, in order of appearance, are slight tongue and lip numbing (the lips and skin surrounding may appear unusually pale); mildly talkative and sociable behavior; clear thinking; anxiolytic (calming) effects; relaxed muscles; and a very euphoric sense of well-being. The numbing of the mouth is caused by the two kavalactones kavain and dihydrokavain which cause the contraction of the blood vessels in these areas acting as a local topical anesthetic. These anesthetics can also make one's stomach feel numb. Sometimes this feeling has been mistaken for nausea. Some report that caffeine, consumed in moderation in conjunction with kava can significantly increase mental alertness.</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 potent drink results in a faster onset with a lack of stimulation, the user's eyes become sensitive to light, they soon become somnolent and then have deep, dreamless sleep within 30 minutes. Sleep is often restful and there are pronounced periods of sleepiness correlating to the amount and potency of kava consumed. Unlike alcohol-induced sleep, after wakening the drinker does not experience any mental or physical after effects. However, this sleep has been reported as extremely restful and the user often wakes up more stimulated than he or she normally would. Although excessive consumption of exceptionally potent brew has been known to cause pronounced sleepiness into the next day. Although heavy doses can cause deep dreamless sleep, it is reported that many people experience lighter sleep and rather vivid dreams after drinking moderate amounts of kava. [2]</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After thousands of years of use by the Polynesians and decades of research in Europe and the U.S., the traditional use of kava root has never been found to have any addictive or permanent adverse effects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E60130B3-1AA6-624E-BEA1-87819A5969B1}"/>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84B34D73-F3B6-9F4D-BAF5-737779DA5F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a:ea typeface="ＭＳ Ｐゴシック" panose="020B0600070205080204" pitchFamily="34" charset="-128"/>
              </a:rPr>
              <a:t>Xuan, T. D., et al. "Herbicidal and fungicidal activities of lactones in kava (Piper methysticum)." </a:t>
            </a:r>
            <a:r>
              <a:rPr lang="en-US" altLang="en-US" i="1">
                <a:ea typeface="ＭＳ Ｐゴシック" panose="020B0600070205080204" pitchFamily="34" charset="-128"/>
              </a:rPr>
              <a:t>Journal of agricultural and food chemistry</a:t>
            </a:r>
            <a:r>
              <a:rPr lang="en-US" altLang="en-US">
                <a:ea typeface="ＭＳ Ｐゴシック" panose="020B0600070205080204" pitchFamily="34" charset="-128"/>
              </a:rPr>
              <a:t> 54.3 (2006): 720-725.</a:t>
            </a:r>
          </a:p>
          <a:p>
            <a:endParaRPr lang="en-US" altLang="en-US">
              <a:latin typeface="Times" pitchFamily="2" charset="0"/>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F96612D0-F5B6-8C44-BF3B-FB430849CA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9A9A8AD1-4577-8B44-94CC-204A90128650}" type="slidenum">
              <a:rPr lang="en-US" altLang="en-US" sz="1200"/>
              <a:pPr/>
              <a:t>10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39998734-395B-BF4A-931A-4D7996F9F184}"/>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ED9049F3-DCD0-E94A-BD14-D2490074A1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6CEB3832-586F-FE4B-81C1-61C5FD58A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3F0B6802-03C0-1344-BEAB-5A8305079197}" type="slidenum">
              <a:rPr lang="en-US" altLang="en-US" sz="1200"/>
              <a:pPr/>
              <a:t>15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583BDBB-3CC9-EF42-BFCC-A30353B21FE0}"/>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821EDAC3-E788-C84F-BE0E-DFBF33BA49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13B5BE35-646D-424C-BED4-7DFA64A267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FB8104B-F5E1-3A44-8944-73B9BBB8A249}" type="slidenum">
              <a:rPr lang="en-US" altLang="en-US" sz="1200"/>
              <a:pPr/>
              <a:t>18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020761FB-BE73-A74F-ABC6-EC920CE0A99B}"/>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28B73940-D2A9-8945-AD03-0E7FA76A88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caris2004.pdf Floral development in </a:t>
            </a:r>
            <a:r>
              <a:rPr lang="en-US" altLang="en-US" i="1">
                <a:latin typeface="Times" pitchFamily="2" charset="0"/>
                <a:ea typeface="ＭＳ Ｐゴシック" panose="020B0600070205080204" pitchFamily="34" charset="-128"/>
              </a:rPr>
              <a:t>Deherainia smaragdina, </a:t>
            </a:r>
            <a:r>
              <a:rPr lang="en-US" altLang="en-US">
                <a:latin typeface="Times" pitchFamily="2" charset="0"/>
                <a:ea typeface="ＭＳ Ｐゴシック" panose="020B0600070205080204" pitchFamily="34" charset="-128"/>
              </a:rPr>
              <a:t>Theophrastaceae. (A) Inception of the first sepal at the abaxial side of the flower primordium. (B) Sepal one to four are removed so that the unidirectional calyx development can clearly be observed. (C) The floral apex becomes separated from the calyx and forms a pentagonal shape. (D, E) Unidirectional development of separate petal, stamen, and staminode primordia; at the center a ring primordium becomes visible. (F) Further development with formation of the ovary. (G) Young ovary: lateral view. (H–K) Differentiation of stamens and staminodes. (L) Further differentiation of the gynoecium. </a:t>
            </a:r>
          </a:p>
          <a:p>
            <a:endParaRPr lang="en-US" altLang="en-US">
              <a:latin typeface="Times" pitchFamily="2"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D196C2F7-AE3D-0343-B0F3-A36097E622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E6D35B3-3D95-F74D-9A1F-FF38C046AE6D}" type="slidenum">
              <a:rPr lang="en-US" altLang="en-US" sz="1200"/>
              <a:pPr/>
              <a:t>19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74EE7D47-581A-0643-BB91-E3F8A20AA4C0}"/>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E94BBDE8-080B-1248-9D0F-6803CBA439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caris2004.pdf Floral development in </a:t>
            </a:r>
            <a:r>
              <a:rPr lang="en-US" altLang="en-US" i="1">
                <a:latin typeface="Times" pitchFamily="2" charset="0"/>
                <a:ea typeface="ＭＳ Ｐゴシック" panose="020B0600070205080204" pitchFamily="34" charset="-128"/>
              </a:rPr>
              <a:t>Deherainia smaragdina, </a:t>
            </a:r>
            <a:r>
              <a:rPr lang="en-US" altLang="en-US">
                <a:latin typeface="Times" pitchFamily="2" charset="0"/>
                <a:ea typeface="ＭＳ Ｐゴシック" panose="020B0600070205080204" pitchFamily="34" charset="-128"/>
              </a:rPr>
              <a:t>Theophrastaceae. (A) Inception of the first sepal at the abaxial side of the flower primordium. (B) Sepal one to four are removed so that the unidirectional calyx development can clearly be observed. (C) The floral apex becomes separated from the calyx and forms a pentagonal shape. (D, E) Unidirectional development of separate petal, stamen, and staminode primordia; at the center a ring primordium becomes visible. (F) Further development with formation of the ovary. (G) Young ovary: lateral view. (H–K) Differentiation of stamens and staminodes. (L) Further differentiation of the gynoecium. </a:t>
            </a:r>
          </a:p>
          <a:p>
            <a:endParaRPr lang="en-US" altLang="en-US">
              <a:latin typeface="Times" pitchFamily="2" charset="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8CDD897C-07A9-214C-9AB7-312ED5417E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37DB4189-1897-5541-86D5-F48EF6D78509}" type="slidenum">
              <a:rPr lang="en-US" altLang="en-US" sz="1200"/>
              <a:pPr/>
              <a:t>20</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AB248DF-270C-9E45-BBC9-0FFC348C8CC5}"/>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B8C8C5BC-F045-494B-B23C-2BA1E3F92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xu2010.pdf       FIG. 3. Floral development of Desmos chinensis: (A, B) initiation of the middle (asterisks in A) and inner perianth whorl (asterisks in B); (C) four perianth members in the inner whorl make the floral apex quadrangular – note two perianth members in double position (asterisks); (D) distal view of the perianth, hairs on the back of the second whorl members (asterisks); (E) initiation of first stamen primordia (stars) in three pairs on both sides of the inner perianth member; (F) further stamens initiated along the sides of the floral apex (arrowheads), and hairs appear on the back of the second whorl members (asterisks); (G) floral apex is more or less hexagonal, stamens appearing centripetally in rapid succession; (H) young carpels, showing no difference with the stamen pri- mordia; (I) nearly mature bud, with incomplete parastichies and orthostichies; (J) distal view of the floral bud before anthesis. Abbreviations: f, floral apex; c, carpel; ip, inner perianth whorl; mp, middle perianth whorl. Scale bars: (A, B, D) 1⁄4 200 mm; (C, E–I) 1⁄4 500 mm; (J) 1⁄4 1 mm. </a:t>
            </a:r>
          </a:p>
        </p:txBody>
      </p:sp>
      <p:sp>
        <p:nvSpPr>
          <p:cNvPr id="35843" name="Slide Number Placeholder 3">
            <a:extLst>
              <a:ext uri="{FF2B5EF4-FFF2-40B4-BE49-F238E27FC236}">
                <a16:creationId xmlns:a16="http://schemas.microsoft.com/office/drawing/2014/main" id="{07EDE3A9-968F-C742-A141-3BD6F9F710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420F87B4-5BD0-6145-B255-5F104E4C58D7}" type="slidenum">
              <a:rPr lang="en-US" altLang="en-US" sz="1200"/>
              <a:pPr/>
              <a:t>21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DE005C19-EB27-1A46-91E0-563D6DEF93D2}"/>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795D0B1C-303A-0041-8729-3BD2710A37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xu2010.pdf       FIG. 3. Floral development of Desmos chinensis: (A, B) initiation of the middle (asterisks in A) and inner perianth whorl (asterisks in B); (C) four perianth members in the inner whorl make the floral apex quadrangular – note two perianth members in double position (asterisks); (D) distal view of the perianth, hairs on the back of the second whorl members (asterisks); (E) initiation of first stamen primordia (stars) in three pairs on both sides of the inner perianth member; (F) further stamens initiated along the sides of the floral apex (arrowheads), and hairs appear on the back of the second whorl members (asterisks); (G) floral apex is more or less hexagonal, stamens appearing centripetally in rapid succession; (H) young carpels, showing no difference with the stamen pri- mordia; (I) nearly mature bud, with incomplete parastichies and orthostichies; (J) distal view of the floral bud before anthesis. Abbreviations: f, floral apex; c, carpel; ip, inner perianth whorl; mp, middle perianth whorl. Scale bars: (A, B, D) 1⁄4 200 mm; (C, E–I) 1⁄4 500 mm; (J) 1⁄4 1 mm. </a:t>
            </a:r>
          </a:p>
        </p:txBody>
      </p:sp>
      <p:sp>
        <p:nvSpPr>
          <p:cNvPr id="37891" name="Slide Number Placeholder 3">
            <a:extLst>
              <a:ext uri="{FF2B5EF4-FFF2-40B4-BE49-F238E27FC236}">
                <a16:creationId xmlns:a16="http://schemas.microsoft.com/office/drawing/2014/main" id="{A68037A5-F417-4C44-8BC5-A8018EF8B2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03C4AC8-3CB7-934F-9C0B-C612D0269A85}" type="slidenum">
              <a:rPr lang="en-US" altLang="en-US" sz="1200"/>
              <a:pPr/>
              <a:t>22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205198-2BBE-7544-951A-C1B41A3D09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0A312B-C94D-4B4D-80A2-601B5D8632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7657D-BE08-2045-BEF2-7443D8AB9989}"/>
              </a:ext>
            </a:extLst>
          </p:cNvPr>
          <p:cNvSpPr>
            <a:spLocks noGrp="1" noChangeArrowheads="1"/>
          </p:cNvSpPr>
          <p:nvPr>
            <p:ph type="sldNum" sz="quarter" idx="12"/>
          </p:nvPr>
        </p:nvSpPr>
        <p:spPr>
          <a:ln/>
        </p:spPr>
        <p:txBody>
          <a:bodyPr/>
          <a:lstStyle>
            <a:lvl1pPr>
              <a:defRPr/>
            </a:lvl1pPr>
          </a:lstStyle>
          <a:p>
            <a:fld id="{2DD9511B-40F0-1C45-8614-4ABE4014559E}" type="slidenum">
              <a:rPr lang="en-US" altLang="en-US"/>
              <a:pPr/>
              <a:t>‹#›</a:t>
            </a:fld>
            <a:endParaRPr lang="en-US" altLang="en-US"/>
          </a:p>
        </p:txBody>
      </p:sp>
    </p:spTree>
    <p:extLst>
      <p:ext uri="{BB962C8B-B14F-4D97-AF65-F5344CB8AC3E}">
        <p14:creationId xmlns:p14="http://schemas.microsoft.com/office/powerpoint/2010/main" val="2885710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3572CE-4E0D-2B4F-ADCA-0C0240F731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300D03-CE0D-5A4C-AF37-407E5EDECF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C3B916-B900-A143-91A3-CE9C1A8C5AEB}"/>
              </a:ext>
            </a:extLst>
          </p:cNvPr>
          <p:cNvSpPr>
            <a:spLocks noGrp="1" noChangeArrowheads="1"/>
          </p:cNvSpPr>
          <p:nvPr>
            <p:ph type="sldNum" sz="quarter" idx="12"/>
          </p:nvPr>
        </p:nvSpPr>
        <p:spPr>
          <a:ln/>
        </p:spPr>
        <p:txBody>
          <a:bodyPr/>
          <a:lstStyle>
            <a:lvl1pPr>
              <a:defRPr/>
            </a:lvl1pPr>
          </a:lstStyle>
          <a:p>
            <a:fld id="{7820189C-67B5-0941-AD96-50065D40F580}" type="slidenum">
              <a:rPr lang="en-US" altLang="en-US"/>
              <a:pPr/>
              <a:t>‹#›</a:t>
            </a:fld>
            <a:endParaRPr lang="en-US" altLang="en-US"/>
          </a:p>
        </p:txBody>
      </p:sp>
    </p:spTree>
    <p:extLst>
      <p:ext uri="{BB962C8B-B14F-4D97-AF65-F5344CB8AC3E}">
        <p14:creationId xmlns:p14="http://schemas.microsoft.com/office/powerpoint/2010/main" val="203179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504586-0908-A443-9B1E-3F65D668F9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2ABFC3-9942-574A-AEFF-C47FA94C0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C3DF43-F0FF-9840-831E-48B756F1A039}"/>
              </a:ext>
            </a:extLst>
          </p:cNvPr>
          <p:cNvSpPr>
            <a:spLocks noGrp="1" noChangeArrowheads="1"/>
          </p:cNvSpPr>
          <p:nvPr>
            <p:ph type="sldNum" sz="quarter" idx="12"/>
          </p:nvPr>
        </p:nvSpPr>
        <p:spPr>
          <a:ln/>
        </p:spPr>
        <p:txBody>
          <a:bodyPr/>
          <a:lstStyle>
            <a:lvl1pPr>
              <a:defRPr/>
            </a:lvl1pPr>
          </a:lstStyle>
          <a:p>
            <a:fld id="{E680A7E2-4AE4-3242-ABDB-624559525117}" type="slidenum">
              <a:rPr lang="en-US" altLang="en-US"/>
              <a:pPr/>
              <a:t>‹#›</a:t>
            </a:fld>
            <a:endParaRPr lang="en-US" altLang="en-US"/>
          </a:p>
        </p:txBody>
      </p:sp>
    </p:spTree>
    <p:extLst>
      <p:ext uri="{BB962C8B-B14F-4D97-AF65-F5344CB8AC3E}">
        <p14:creationId xmlns:p14="http://schemas.microsoft.com/office/powerpoint/2010/main" val="123510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9BD5E2-3F6D-D64A-9601-A16260DB49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23AE48-6D39-5E46-A023-51B7399586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2610F4-4C17-E64B-8DB7-2A32C5DC598C}"/>
              </a:ext>
            </a:extLst>
          </p:cNvPr>
          <p:cNvSpPr>
            <a:spLocks noGrp="1" noChangeArrowheads="1"/>
          </p:cNvSpPr>
          <p:nvPr>
            <p:ph type="sldNum" sz="quarter" idx="12"/>
          </p:nvPr>
        </p:nvSpPr>
        <p:spPr>
          <a:ln/>
        </p:spPr>
        <p:txBody>
          <a:bodyPr/>
          <a:lstStyle>
            <a:lvl1pPr>
              <a:defRPr/>
            </a:lvl1pPr>
          </a:lstStyle>
          <a:p>
            <a:fld id="{5034A351-1F68-7B49-8871-0665AFBA9843}" type="slidenum">
              <a:rPr lang="en-US" altLang="en-US"/>
              <a:pPr/>
              <a:t>‹#›</a:t>
            </a:fld>
            <a:endParaRPr lang="en-US" altLang="en-US"/>
          </a:p>
        </p:txBody>
      </p:sp>
    </p:spTree>
    <p:extLst>
      <p:ext uri="{BB962C8B-B14F-4D97-AF65-F5344CB8AC3E}">
        <p14:creationId xmlns:p14="http://schemas.microsoft.com/office/powerpoint/2010/main" val="2925908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3940934-1421-DA46-A029-CF7994B2DD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29DCFC-6BFF-114D-96A4-EB532E1AB6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508B51-64E5-7144-B96E-3B278CB3F2B7}"/>
              </a:ext>
            </a:extLst>
          </p:cNvPr>
          <p:cNvSpPr>
            <a:spLocks noGrp="1" noChangeArrowheads="1"/>
          </p:cNvSpPr>
          <p:nvPr>
            <p:ph type="sldNum" sz="quarter" idx="12"/>
          </p:nvPr>
        </p:nvSpPr>
        <p:spPr>
          <a:ln/>
        </p:spPr>
        <p:txBody>
          <a:bodyPr/>
          <a:lstStyle>
            <a:lvl1pPr>
              <a:defRPr/>
            </a:lvl1pPr>
          </a:lstStyle>
          <a:p>
            <a:fld id="{1AA34B46-9771-EE41-9CE8-3737BBC959B2}" type="slidenum">
              <a:rPr lang="en-US" altLang="en-US"/>
              <a:pPr/>
              <a:t>‹#›</a:t>
            </a:fld>
            <a:endParaRPr lang="en-US" altLang="en-US"/>
          </a:p>
        </p:txBody>
      </p:sp>
    </p:spTree>
    <p:extLst>
      <p:ext uri="{BB962C8B-B14F-4D97-AF65-F5344CB8AC3E}">
        <p14:creationId xmlns:p14="http://schemas.microsoft.com/office/powerpoint/2010/main" val="300299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71F41E-EBF9-C84B-84C3-D1663AD2C1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963B1B-EEC4-4043-98B4-B637D9C52C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069675-84DC-1C40-A166-AECC45E4D657}"/>
              </a:ext>
            </a:extLst>
          </p:cNvPr>
          <p:cNvSpPr>
            <a:spLocks noGrp="1" noChangeArrowheads="1"/>
          </p:cNvSpPr>
          <p:nvPr>
            <p:ph type="sldNum" sz="quarter" idx="12"/>
          </p:nvPr>
        </p:nvSpPr>
        <p:spPr>
          <a:ln/>
        </p:spPr>
        <p:txBody>
          <a:bodyPr/>
          <a:lstStyle>
            <a:lvl1pPr>
              <a:defRPr/>
            </a:lvl1pPr>
          </a:lstStyle>
          <a:p>
            <a:fld id="{517B282E-2802-BC44-9374-AFB8A944463A}" type="slidenum">
              <a:rPr lang="en-US" altLang="en-US"/>
              <a:pPr/>
              <a:t>‹#›</a:t>
            </a:fld>
            <a:endParaRPr lang="en-US" altLang="en-US"/>
          </a:p>
        </p:txBody>
      </p:sp>
    </p:spTree>
    <p:extLst>
      <p:ext uri="{BB962C8B-B14F-4D97-AF65-F5344CB8AC3E}">
        <p14:creationId xmlns:p14="http://schemas.microsoft.com/office/powerpoint/2010/main" val="381135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74B033-6746-1640-AA41-DBA44ED17B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EE2E450-D27A-5C4F-A8D6-F696F3904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4264A6-41D7-C644-9207-DA73D64909F3}"/>
              </a:ext>
            </a:extLst>
          </p:cNvPr>
          <p:cNvSpPr>
            <a:spLocks noGrp="1" noChangeArrowheads="1"/>
          </p:cNvSpPr>
          <p:nvPr>
            <p:ph type="sldNum" sz="quarter" idx="12"/>
          </p:nvPr>
        </p:nvSpPr>
        <p:spPr>
          <a:ln/>
        </p:spPr>
        <p:txBody>
          <a:bodyPr/>
          <a:lstStyle>
            <a:lvl1pPr>
              <a:defRPr/>
            </a:lvl1pPr>
          </a:lstStyle>
          <a:p>
            <a:fld id="{08494348-9E2D-E740-8BB2-94E2097F9A41}" type="slidenum">
              <a:rPr lang="en-US" altLang="en-US"/>
              <a:pPr/>
              <a:t>‹#›</a:t>
            </a:fld>
            <a:endParaRPr lang="en-US" altLang="en-US"/>
          </a:p>
        </p:txBody>
      </p:sp>
    </p:spTree>
    <p:extLst>
      <p:ext uri="{BB962C8B-B14F-4D97-AF65-F5344CB8AC3E}">
        <p14:creationId xmlns:p14="http://schemas.microsoft.com/office/powerpoint/2010/main" val="1484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49B6F-C99A-204E-818B-6E122E48FA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4A4B42-269B-B445-AC55-C20DC558EC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9C09901-7DD1-F24C-85E3-C8B5A397D11F}"/>
              </a:ext>
            </a:extLst>
          </p:cNvPr>
          <p:cNvSpPr>
            <a:spLocks noGrp="1" noChangeArrowheads="1"/>
          </p:cNvSpPr>
          <p:nvPr>
            <p:ph type="sldNum" sz="quarter" idx="12"/>
          </p:nvPr>
        </p:nvSpPr>
        <p:spPr>
          <a:ln/>
        </p:spPr>
        <p:txBody>
          <a:bodyPr/>
          <a:lstStyle>
            <a:lvl1pPr>
              <a:defRPr/>
            </a:lvl1pPr>
          </a:lstStyle>
          <a:p>
            <a:fld id="{F579CE71-58A3-A04D-9A02-12B5A468B7B9}" type="slidenum">
              <a:rPr lang="en-US" altLang="en-US"/>
              <a:pPr/>
              <a:t>‹#›</a:t>
            </a:fld>
            <a:endParaRPr lang="en-US" altLang="en-US"/>
          </a:p>
        </p:txBody>
      </p:sp>
    </p:spTree>
    <p:extLst>
      <p:ext uri="{BB962C8B-B14F-4D97-AF65-F5344CB8AC3E}">
        <p14:creationId xmlns:p14="http://schemas.microsoft.com/office/powerpoint/2010/main" val="3135279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586D8A-7263-F941-88E8-63CC12CACF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35EBF0-B5B8-9449-A693-9D1F5088A8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333B039-8640-5845-B31B-AB2F16E758E9}"/>
              </a:ext>
            </a:extLst>
          </p:cNvPr>
          <p:cNvSpPr>
            <a:spLocks noGrp="1" noChangeArrowheads="1"/>
          </p:cNvSpPr>
          <p:nvPr>
            <p:ph type="sldNum" sz="quarter" idx="12"/>
          </p:nvPr>
        </p:nvSpPr>
        <p:spPr>
          <a:ln/>
        </p:spPr>
        <p:txBody>
          <a:bodyPr/>
          <a:lstStyle>
            <a:lvl1pPr>
              <a:defRPr/>
            </a:lvl1pPr>
          </a:lstStyle>
          <a:p>
            <a:fld id="{6270614E-68BF-8A4E-90E9-86D726591441}" type="slidenum">
              <a:rPr lang="en-US" altLang="en-US"/>
              <a:pPr/>
              <a:t>‹#›</a:t>
            </a:fld>
            <a:endParaRPr lang="en-US" altLang="en-US"/>
          </a:p>
        </p:txBody>
      </p:sp>
    </p:spTree>
    <p:extLst>
      <p:ext uri="{BB962C8B-B14F-4D97-AF65-F5344CB8AC3E}">
        <p14:creationId xmlns:p14="http://schemas.microsoft.com/office/powerpoint/2010/main" val="381759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4E2DC4-276D-E24C-B0C2-18EBCC121F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6E4D2B-125F-8D46-A1D9-3B14F8BAAE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ADBD15-1189-B341-B5BF-43EDF1115C4F}"/>
              </a:ext>
            </a:extLst>
          </p:cNvPr>
          <p:cNvSpPr>
            <a:spLocks noGrp="1" noChangeArrowheads="1"/>
          </p:cNvSpPr>
          <p:nvPr>
            <p:ph type="sldNum" sz="quarter" idx="12"/>
          </p:nvPr>
        </p:nvSpPr>
        <p:spPr>
          <a:ln/>
        </p:spPr>
        <p:txBody>
          <a:bodyPr/>
          <a:lstStyle>
            <a:lvl1pPr>
              <a:defRPr/>
            </a:lvl1pPr>
          </a:lstStyle>
          <a:p>
            <a:fld id="{AA76798B-6873-884A-8811-100934CFDAFE}" type="slidenum">
              <a:rPr lang="en-US" altLang="en-US"/>
              <a:pPr/>
              <a:t>‹#›</a:t>
            </a:fld>
            <a:endParaRPr lang="en-US" altLang="en-US"/>
          </a:p>
        </p:txBody>
      </p:sp>
    </p:spTree>
    <p:extLst>
      <p:ext uri="{BB962C8B-B14F-4D97-AF65-F5344CB8AC3E}">
        <p14:creationId xmlns:p14="http://schemas.microsoft.com/office/powerpoint/2010/main" val="2185058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73C9D99-9366-E54B-AA5D-A8BB7CFE70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DAC51A-86C1-024A-9660-FB92920538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536378-806B-C94D-BEA6-EFE67E265F52}"/>
              </a:ext>
            </a:extLst>
          </p:cNvPr>
          <p:cNvSpPr>
            <a:spLocks noGrp="1" noChangeArrowheads="1"/>
          </p:cNvSpPr>
          <p:nvPr>
            <p:ph type="sldNum" sz="quarter" idx="12"/>
          </p:nvPr>
        </p:nvSpPr>
        <p:spPr>
          <a:ln/>
        </p:spPr>
        <p:txBody>
          <a:bodyPr/>
          <a:lstStyle>
            <a:lvl1pPr>
              <a:defRPr/>
            </a:lvl1pPr>
          </a:lstStyle>
          <a:p>
            <a:fld id="{958B4CF2-8520-E643-B490-B0AAAA1FFDB2}" type="slidenum">
              <a:rPr lang="en-US" altLang="en-US"/>
              <a:pPr/>
              <a:t>‹#›</a:t>
            </a:fld>
            <a:endParaRPr lang="en-US" altLang="en-US"/>
          </a:p>
        </p:txBody>
      </p:sp>
    </p:spTree>
    <p:extLst>
      <p:ext uri="{BB962C8B-B14F-4D97-AF65-F5344CB8AC3E}">
        <p14:creationId xmlns:p14="http://schemas.microsoft.com/office/powerpoint/2010/main" val="281808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5031F6-196C-0A41-BC14-3AA0878441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28C68E-EC02-C140-AA5B-7D16FA6570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162709C-2568-274F-AC0F-A4A4F940E0D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ヒラギノ角ゴ Pro W3" charset="0"/>
                <a:cs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890D9CC7-A895-7543-BBFA-8CCDE3F44D5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ヒラギノ角ゴ Pro W3" charset="0"/>
                <a:cs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1D03EF41-F983-2047-BA86-BD014746572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1C6165B-AE8F-5046-A317-4FC19B0916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A56BB9E2-A336-FF46-9935-43E38893E574}"/>
              </a:ext>
            </a:extLst>
          </p:cNvPr>
          <p:cNvSpPr>
            <a:spLocks noChangeArrowheads="1"/>
          </p:cNvSpPr>
          <p:nvPr/>
        </p:nvSpPr>
        <p:spPr bwMode="auto">
          <a:xfrm>
            <a:off x="0" y="76200"/>
            <a:ext cx="9144000" cy="6858000"/>
          </a:xfrm>
          <a:prstGeom prst="rect">
            <a:avLst/>
          </a:prstGeom>
          <a:solidFill>
            <a:srgbClr val="35913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8000">
              <a:latin typeface="Textile" charset="0"/>
              <a:ea typeface="ヒラギノ角ゴ Pro W3" panose="020B0300000000000000" pitchFamily="34" charset="-128"/>
            </a:endParaRPr>
          </a:p>
        </p:txBody>
      </p:sp>
      <p:sp>
        <p:nvSpPr>
          <p:cNvPr id="14338" name="Text Box 5">
            <a:extLst>
              <a:ext uri="{FF2B5EF4-FFF2-40B4-BE49-F238E27FC236}">
                <a16:creationId xmlns:a16="http://schemas.microsoft.com/office/drawing/2014/main" id="{2CAF0C68-B7CE-FC4E-9496-F54BC15E6676}"/>
              </a:ext>
            </a:extLst>
          </p:cNvPr>
          <p:cNvSpPr txBox="1">
            <a:spLocks noChangeArrowheads="1"/>
          </p:cNvSpPr>
          <p:nvPr/>
        </p:nvSpPr>
        <p:spPr bwMode="auto">
          <a:xfrm rot="-5400000">
            <a:off x="-1566862" y="2709862"/>
            <a:ext cx="69342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8000">
                <a:latin typeface="Textile" charset="0"/>
                <a:ea typeface="ヒラギノ角ゴ Pro W3" panose="020B0300000000000000" pitchFamily="34" charset="-128"/>
              </a:rPr>
              <a:t>PIPERACEAE</a:t>
            </a:r>
          </a:p>
        </p:txBody>
      </p:sp>
      <p:pic>
        <p:nvPicPr>
          <p:cNvPr id="14339" name="Picture 4">
            <a:extLst>
              <a:ext uri="{FF2B5EF4-FFF2-40B4-BE49-F238E27FC236}">
                <a16:creationId xmlns:a16="http://schemas.microsoft.com/office/drawing/2014/main" id="{6088E731-D1CF-FC45-8F3F-5E3111D90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68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EECAD7F4-AD59-6849-942B-EB5FE3D05E69}"/>
              </a:ext>
            </a:extLst>
          </p:cNvPr>
          <p:cNvSpPr>
            <a:spLocks noChangeArrowheads="1"/>
          </p:cNvSpPr>
          <p:nvPr/>
        </p:nvSpPr>
        <p:spPr bwMode="auto">
          <a:xfrm>
            <a:off x="4191000" y="3362869"/>
            <a:ext cx="4724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ea typeface="ＭＳ Ｐゴシック" panose="020B0600070205080204" pitchFamily="34" charset="-128"/>
              </a:rPr>
              <a:t>The sensations, in order of appearance, are slight tongue and lip numbing (the lips and skin surrounding may appear unusually pale); mildly talkative and sociable behavior; clear thinking; anxiolytic (calming) effects; relaxed muscles; and a very euphoric sense of well-being. </a:t>
            </a:r>
            <a:endParaRPr lang="en-US" altLang="en-US"/>
          </a:p>
        </p:txBody>
      </p:sp>
      <p:sp>
        <p:nvSpPr>
          <p:cNvPr id="2" name="Rectangle 1">
            <a:extLst>
              <a:ext uri="{FF2B5EF4-FFF2-40B4-BE49-F238E27FC236}">
                <a16:creationId xmlns:a16="http://schemas.microsoft.com/office/drawing/2014/main" id="{38BC25DD-BCDF-704E-8AFE-A0E8F7C20391}"/>
              </a:ext>
            </a:extLst>
          </p:cNvPr>
          <p:cNvSpPr/>
          <p:nvPr/>
        </p:nvSpPr>
        <p:spPr>
          <a:xfrm>
            <a:off x="457200" y="3301253"/>
            <a:ext cx="3200400" cy="3785652"/>
          </a:xfrm>
          <a:prstGeom prst="rect">
            <a:avLst/>
          </a:prstGeom>
        </p:spPr>
        <p:txBody>
          <a:bodyPr wrap="square">
            <a:spAutoFit/>
          </a:bodyPr>
          <a:lstStyle/>
          <a:p>
            <a:pPr eaLnBrk="1" hangingPunct="1"/>
            <a:r>
              <a:rPr lang="en-US" altLang="en-US">
                <a:ea typeface="ＭＳ Ｐゴシック" panose="020B0600070205080204" pitchFamily="34" charset="-128"/>
              </a:rPr>
              <a:t>Kavalactones have been shown to be allelopathic to plants such as lettuce, radish, and barnyard grass (Xuan et. al 2006).  They act as pre-emergent herbicides, inhibiting seed germination. </a:t>
            </a:r>
          </a:p>
          <a:p>
            <a:pPr eaLnBrk="1" hangingPunct="1"/>
            <a:r>
              <a:rPr lang="en-US" altLang="en-US">
                <a:ea typeface="ＭＳ Ｐゴシック" panose="020B0600070205080204" pitchFamily="34" charset="-128"/>
              </a:rPr>
              <a:t>     </a:t>
            </a:r>
          </a:p>
        </p:txBody>
      </p:sp>
      <p:sp>
        <p:nvSpPr>
          <p:cNvPr id="3" name="TextBox 2">
            <a:extLst>
              <a:ext uri="{FF2B5EF4-FFF2-40B4-BE49-F238E27FC236}">
                <a16:creationId xmlns:a16="http://schemas.microsoft.com/office/drawing/2014/main" id="{1EC73FD6-D914-714C-867F-E382EA785C2A}"/>
              </a:ext>
            </a:extLst>
          </p:cNvPr>
          <p:cNvSpPr txBox="1"/>
          <p:nvPr/>
        </p:nvSpPr>
        <p:spPr>
          <a:xfrm>
            <a:off x="983456" y="2696416"/>
            <a:ext cx="2531270" cy="461665"/>
          </a:xfrm>
          <a:prstGeom prst="rect">
            <a:avLst/>
          </a:prstGeom>
          <a:noFill/>
        </p:spPr>
        <p:txBody>
          <a:bodyPr wrap="none" rtlCol="0">
            <a:spAutoFit/>
          </a:bodyPr>
          <a:lstStyle/>
          <a:p>
            <a:r>
              <a:rPr lang="en-US"/>
              <a:t>ECOLOGICALLY</a:t>
            </a:r>
          </a:p>
        </p:txBody>
      </p:sp>
      <p:sp>
        <p:nvSpPr>
          <p:cNvPr id="4" name="TextBox 3">
            <a:extLst>
              <a:ext uri="{FF2B5EF4-FFF2-40B4-BE49-F238E27FC236}">
                <a16:creationId xmlns:a16="http://schemas.microsoft.com/office/drawing/2014/main" id="{6A9C1C89-E279-724A-ABA5-D2A0451F2018}"/>
              </a:ext>
            </a:extLst>
          </p:cNvPr>
          <p:cNvSpPr txBox="1"/>
          <p:nvPr/>
        </p:nvSpPr>
        <p:spPr>
          <a:xfrm>
            <a:off x="5629276" y="2681181"/>
            <a:ext cx="2292422" cy="461665"/>
          </a:xfrm>
          <a:prstGeom prst="rect">
            <a:avLst/>
          </a:prstGeom>
          <a:noFill/>
        </p:spPr>
        <p:txBody>
          <a:bodyPr wrap="none" rtlCol="0">
            <a:spAutoFit/>
          </a:bodyPr>
          <a:lstStyle/>
          <a:p>
            <a:r>
              <a:rPr lang="en-US"/>
              <a:t>MEDICINALLY</a:t>
            </a:r>
          </a:p>
        </p:txBody>
      </p:sp>
      <p:pic>
        <p:nvPicPr>
          <p:cNvPr id="6" name="Picture 5">
            <a:extLst>
              <a:ext uri="{FF2B5EF4-FFF2-40B4-BE49-F238E27FC236}">
                <a16:creationId xmlns:a16="http://schemas.microsoft.com/office/drawing/2014/main" id="{2A9A98B1-2572-8541-AD4A-67B2C97F81F9}"/>
              </a:ext>
            </a:extLst>
          </p:cNvPr>
          <p:cNvPicPr>
            <a:picLocks noChangeAspect="1"/>
          </p:cNvPicPr>
          <p:nvPr/>
        </p:nvPicPr>
        <p:blipFill>
          <a:blip r:embed="rId3"/>
          <a:stretch>
            <a:fillRect/>
          </a:stretch>
        </p:blipFill>
        <p:spPr>
          <a:xfrm>
            <a:off x="1958975" y="726578"/>
            <a:ext cx="5226050" cy="1815353"/>
          </a:xfrm>
          <a:prstGeom prst="rect">
            <a:avLst/>
          </a:prstGeom>
        </p:spPr>
      </p:pic>
      <p:sp>
        <p:nvSpPr>
          <p:cNvPr id="8" name="Text Box 3">
            <a:extLst>
              <a:ext uri="{FF2B5EF4-FFF2-40B4-BE49-F238E27FC236}">
                <a16:creationId xmlns:a16="http://schemas.microsoft.com/office/drawing/2014/main" id="{FD625E0A-5B42-A345-93E5-9702A270C96A}"/>
              </a:ext>
            </a:extLst>
          </p:cNvPr>
          <p:cNvSpPr txBox="1">
            <a:spLocks noChangeArrowheads="1"/>
          </p:cNvSpPr>
          <p:nvPr/>
        </p:nvSpPr>
        <p:spPr bwMode="auto">
          <a:xfrm>
            <a:off x="1969293" y="121741"/>
            <a:ext cx="7026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ea typeface="ヒラギノ角ゴ Pro W3" panose="020B0300000000000000" pitchFamily="34" charset="-128"/>
              </a:rPr>
              <a:t>Piper methysticum</a:t>
            </a:r>
            <a:r>
              <a:rPr lang="en-US" altLang="en-US" sz="2400" b="1">
                <a:ea typeface="ヒラギノ角ゴ Pro W3" panose="020B0300000000000000" pitchFamily="34" charset="-128"/>
              </a:rPr>
              <a:t> - the source of kava</a:t>
            </a:r>
            <a:endParaRPr lang="en-US" altLang="en-US" sz="2400" b="1" i="1">
              <a:ea typeface="ヒラギノ角ゴ Pro W3" panose="020B0300000000000000"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2F9AA-3916-0146-9005-DE6551F505F9}"/>
              </a:ext>
            </a:extLst>
          </p:cNvPr>
          <p:cNvPicPr>
            <a:picLocks noChangeAspect="1"/>
          </p:cNvPicPr>
          <p:nvPr/>
        </p:nvPicPr>
        <p:blipFill>
          <a:blip r:embed="rId2"/>
          <a:stretch>
            <a:fillRect/>
          </a:stretch>
        </p:blipFill>
        <p:spPr>
          <a:xfrm>
            <a:off x="0" y="0"/>
            <a:ext cx="8768497" cy="6858000"/>
          </a:xfrm>
          <a:prstGeom prst="rect">
            <a:avLst/>
          </a:prstGeom>
        </p:spPr>
      </p:pic>
      <p:sp>
        <p:nvSpPr>
          <p:cNvPr id="3" name="Rectangle 3">
            <a:extLst>
              <a:ext uri="{FF2B5EF4-FFF2-40B4-BE49-F238E27FC236}">
                <a16:creationId xmlns:a16="http://schemas.microsoft.com/office/drawing/2014/main" id="{CB309C1E-47E4-2C4C-88B1-CFDF51B014C5}"/>
              </a:ext>
            </a:extLst>
          </p:cNvPr>
          <p:cNvSpPr>
            <a:spLocks noChangeArrowheads="1"/>
          </p:cNvSpPr>
          <p:nvPr/>
        </p:nvSpPr>
        <p:spPr bwMode="auto">
          <a:xfrm>
            <a:off x="4724400" y="152400"/>
            <a:ext cx="20689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i="1">
                <a:solidFill>
                  <a:schemeClr val="bg1"/>
                </a:solidFill>
                <a:ea typeface="ヒラギノ角ゴ Pro W3" panose="020B0300000000000000" pitchFamily="34" charset="-128"/>
              </a:rPr>
              <a:t>Peperomia</a:t>
            </a:r>
            <a:endParaRPr lang="en-US" altLang="en-US" sz="2400" b="1" i="1">
              <a:solidFill>
                <a:schemeClr val="bg1"/>
              </a:solidFill>
              <a:ea typeface="ヒラギノ角ゴ Pro W3" panose="020B0300000000000000" pitchFamily="34" charset="-128"/>
            </a:endParaRPr>
          </a:p>
        </p:txBody>
      </p:sp>
    </p:spTree>
    <p:extLst>
      <p:ext uri="{BB962C8B-B14F-4D97-AF65-F5344CB8AC3E}">
        <p14:creationId xmlns:p14="http://schemas.microsoft.com/office/powerpoint/2010/main" val="109370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id="{107E3A6F-BE72-1C42-978A-BBF0DB5FF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2" y="0"/>
            <a:ext cx="258216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a:extLst>
              <a:ext uri="{FF2B5EF4-FFF2-40B4-BE49-F238E27FC236}">
                <a16:creationId xmlns:a16="http://schemas.microsoft.com/office/drawing/2014/main" id="{479963D0-F8BE-3D42-8EA1-0FD2BA666D25}"/>
              </a:ext>
            </a:extLst>
          </p:cNvPr>
          <p:cNvSpPr>
            <a:spLocks noChangeArrowheads="1"/>
          </p:cNvSpPr>
          <p:nvPr/>
        </p:nvSpPr>
        <p:spPr bwMode="auto">
          <a:xfrm>
            <a:off x="4233862" y="609600"/>
            <a:ext cx="1536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ea typeface="ヒラギノ角ゴ Pro W3" panose="020B0300000000000000" pitchFamily="34" charset="-128"/>
              </a:rPr>
              <a:t>Peperomia</a:t>
            </a:r>
          </a:p>
        </p:txBody>
      </p:sp>
      <p:pic>
        <p:nvPicPr>
          <p:cNvPr id="23555" name="Picture 4">
            <a:extLst>
              <a:ext uri="{FF2B5EF4-FFF2-40B4-BE49-F238E27FC236}">
                <a16:creationId xmlns:a16="http://schemas.microsoft.com/office/drawing/2014/main" id="{DA13CCC4-13C0-7648-A23A-76714E33F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0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6606B1B-83D7-DA44-AAC7-3FFC0BED189C}"/>
              </a:ext>
            </a:extLst>
          </p:cNvPr>
          <p:cNvPicPr>
            <a:picLocks noChangeAspect="1"/>
          </p:cNvPicPr>
          <p:nvPr/>
        </p:nvPicPr>
        <p:blipFill>
          <a:blip r:embed="rId4"/>
          <a:stretch>
            <a:fillRect/>
          </a:stretch>
        </p:blipFill>
        <p:spPr>
          <a:xfrm>
            <a:off x="1819276" y="3594776"/>
            <a:ext cx="5543550" cy="32632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1FBF9F8D-FB94-5C43-BA60-F2679F66A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0" y="0"/>
            <a:ext cx="546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3">
            <a:extLst>
              <a:ext uri="{FF2B5EF4-FFF2-40B4-BE49-F238E27FC236}">
                <a16:creationId xmlns:a16="http://schemas.microsoft.com/office/drawing/2014/main" id="{CB95B1EC-C391-DA4A-A384-5B1380FC8C33}"/>
              </a:ext>
            </a:extLst>
          </p:cNvPr>
          <p:cNvSpPr txBox="1">
            <a:spLocks noChangeArrowheads="1"/>
          </p:cNvSpPr>
          <p:nvPr/>
        </p:nvSpPr>
        <p:spPr bwMode="auto">
          <a:xfrm>
            <a:off x="517525" y="441325"/>
            <a:ext cx="755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ea typeface="ヒラギノ角ゴ Pro W3" panose="020B0300000000000000" pitchFamily="34" charset="-128"/>
              </a:rPr>
              <a:t>Sarcorhachis sydowii</a:t>
            </a:r>
            <a:r>
              <a:rPr lang="en-US" altLang="en-US" sz="2400">
                <a:ea typeface="ヒラギノ角ゴ Pro W3" panose="020B0300000000000000" pitchFamily="34" charset="-128"/>
              </a:rPr>
              <a:t> -</a:t>
            </a:r>
          </a:p>
        </p:txBody>
      </p:sp>
      <p:pic>
        <p:nvPicPr>
          <p:cNvPr id="24579" name="Picture 4">
            <a:extLst>
              <a:ext uri="{FF2B5EF4-FFF2-40B4-BE49-F238E27FC236}">
                <a16:creationId xmlns:a16="http://schemas.microsoft.com/office/drawing/2014/main" id="{79B1DD93-3636-2E4E-B37E-F1F1E3253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52800"/>
            <a:ext cx="47244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5">
            <a:extLst>
              <a:ext uri="{FF2B5EF4-FFF2-40B4-BE49-F238E27FC236}">
                <a16:creationId xmlns:a16="http://schemas.microsoft.com/office/drawing/2014/main" id="{FF441CEF-4E44-C846-89A6-85DA8D4E5B1C}"/>
              </a:ext>
            </a:extLst>
          </p:cNvPr>
          <p:cNvSpPr txBox="1">
            <a:spLocks noChangeArrowheads="1"/>
          </p:cNvSpPr>
          <p:nvPr/>
        </p:nvSpPr>
        <p:spPr bwMode="auto">
          <a:xfrm>
            <a:off x="5029200" y="4191000"/>
            <a:ext cx="2759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ea typeface="ヒラギノ角ゴ Pro W3" panose="020B0300000000000000" pitchFamily="34" charset="-128"/>
              </a:rPr>
              <a:t>Lepianthes (Pothomorphe)</a:t>
            </a:r>
          </a:p>
        </p:txBody>
      </p:sp>
      <p:sp>
        <p:nvSpPr>
          <p:cNvPr id="24581" name="Text Box 6">
            <a:extLst>
              <a:ext uri="{FF2B5EF4-FFF2-40B4-BE49-F238E27FC236}">
                <a16:creationId xmlns:a16="http://schemas.microsoft.com/office/drawing/2014/main" id="{57F2BDE3-1BA3-5047-977C-612D8E300DC2}"/>
              </a:ext>
            </a:extLst>
          </p:cNvPr>
          <p:cNvSpPr txBox="1">
            <a:spLocks noChangeArrowheads="1"/>
          </p:cNvSpPr>
          <p:nvPr/>
        </p:nvSpPr>
        <p:spPr bwMode="auto">
          <a:xfrm>
            <a:off x="5222875" y="3276600"/>
            <a:ext cx="3921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a:ea typeface="ヒラギノ角ゴ Pro W3" panose="020B0300000000000000" pitchFamily="34" charset="-128"/>
              </a:rPr>
              <a:t>http://mobot.mobot.org/cgi-bin/search_vast?w3till=MOA-03621_001.jpg</a:t>
            </a:r>
          </a:p>
          <a:p>
            <a:pPr>
              <a:spcBef>
                <a:spcPct val="0"/>
              </a:spcBef>
              <a:buFontTx/>
              <a:buNone/>
            </a:pPr>
            <a:endParaRPr lang="en-US" altLang="en-US" sz="1000">
              <a:ea typeface="ヒラギノ角ゴ Pro W3" panose="020B0300000000000000" pitchFamily="34" charset="-128"/>
            </a:endParaRPr>
          </a:p>
        </p:txBody>
      </p:sp>
      <p:sp>
        <p:nvSpPr>
          <p:cNvPr id="24582" name="Text Box 7">
            <a:extLst>
              <a:ext uri="{FF2B5EF4-FFF2-40B4-BE49-F238E27FC236}">
                <a16:creationId xmlns:a16="http://schemas.microsoft.com/office/drawing/2014/main" id="{8B2BB9F8-FD9E-9740-BF45-30A2B65B46E1}"/>
              </a:ext>
            </a:extLst>
          </p:cNvPr>
          <p:cNvSpPr txBox="1">
            <a:spLocks noChangeArrowheads="1"/>
          </p:cNvSpPr>
          <p:nvPr/>
        </p:nvSpPr>
        <p:spPr bwMode="auto">
          <a:xfrm>
            <a:off x="0" y="6613525"/>
            <a:ext cx="647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a:ea typeface="ヒラギノ角ゴ Pro W3" panose="020B0300000000000000" pitchFamily="34" charset="-128"/>
              </a:rPr>
              <a:t>http://botit.botany.wisc.edu/images/401/Magnoliophyta/Magnoliopsida/Magnoliidae/Piperaceae/Lepianthes(Pothomorphe)/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38B9BA-6363-CE48-A2A6-D7591F960E6E}"/>
              </a:ext>
            </a:extLst>
          </p:cNvPr>
          <p:cNvPicPr>
            <a:picLocks noChangeAspect="1"/>
          </p:cNvPicPr>
          <p:nvPr/>
        </p:nvPicPr>
        <p:blipFill>
          <a:blip r:embed="rId2"/>
          <a:stretch>
            <a:fillRect/>
          </a:stretch>
        </p:blipFill>
        <p:spPr>
          <a:xfrm rot="16200000">
            <a:off x="1998624" y="439777"/>
            <a:ext cx="5756353" cy="6858000"/>
          </a:xfrm>
          <a:prstGeom prst="rect">
            <a:avLst/>
          </a:prstGeom>
        </p:spPr>
      </p:pic>
      <p:pic>
        <p:nvPicPr>
          <p:cNvPr id="3" name="Picture 2">
            <a:extLst>
              <a:ext uri="{FF2B5EF4-FFF2-40B4-BE49-F238E27FC236}">
                <a16:creationId xmlns:a16="http://schemas.microsoft.com/office/drawing/2014/main" id="{67C5D2E2-8F78-E842-813A-6EF0C4ABC3C2}"/>
              </a:ext>
            </a:extLst>
          </p:cNvPr>
          <p:cNvPicPr>
            <a:picLocks noChangeAspect="1"/>
          </p:cNvPicPr>
          <p:nvPr/>
        </p:nvPicPr>
        <p:blipFill>
          <a:blip r:embed="rId3"/>
          <a:stretch>
            <a:fillRect/>
          </a:stretch>
        </p:blipFill>
        <p:spPr>
          <a:xfrm>
            <a:off x="7457326" y="1447799"/>
            <a:ext cx="1458074" cy="1342201"/>
          </a:xfrm>
          <a:prstGeom prst="rect">
            <a:avLst/>
          </a:prstGeom>
        </p:spPr>
      </p:pic>
      <p:pic>
        <p:nvPicPr>
          <p:cNvPr id="5" name="Picture 4">
            <a:extLst>
              <a:ext uri="{FF2B5EF4-FFF2-40B4-BE49-F238E27FC236}">
                <a16:creationId xmlns:a16="http://schemas.microsoft.com/office/drawing/2014/main" id="{88D15F39-3AF6-D843-96B5-6367628BCD2D}"/>
              </a:ext>
            </a:extLst>
          </p:cNvPr>
          <p:cNvPicPr>
            <a:picLocks noChangeAspect="1"/>
          </p:cNvPicPr>
          <p:nvPr/>
        </p:nvPicPr>
        <p:blipFill>
          <a:blip r:embed="rId4"/>
          <a:stretch>
            <a:fillRect/>
          </a:stretch>
        </p:blipFill>
        <p:spPr>
          <a:xfrm>
            <a:off x="115252" y="3124199"/>
            <a:ext cx="1421810" cy="1530715"/>
          </a:xfrm>
          <a:prstGeom prst="rect">
            <a:avLst/>
          </a:prstGeom>
        </p:spPr>
      </p:pic>
      <p:pic>
        <p:nvPicPr>
          <p:cNvPr id="6" name="Picture 5">
            <a:extLst>
              <a:ext uri="{FF2B5EF4-FFF2-40B4-BE49-F238E27FC236}">
                <a16:creationId xmlns:a16="http://schemas.microsoft.com/office/drawing/2014/main" id="{4B17A39D-91F4-244F-B5ED-12AE73FBF480}"/>
              </a:ext>
            </a:extLst>
          </p:cNvPr>
          <p:cNvPicPr>
            <a:picLocks noChangeAspect="1"/>
          </p:cNvPicPr>
          <p:nvPr/>
        </p:nvPicPr>
        <p:blipFill>
          <a:blip r:embed="rId5"/>
          <a:stretch>
            <a:fillRect/>
          </a:stretch>
        </p:blipFill>
        <p:spPr>
          <a:xfrm>
            <a:off x="127293" y="1524000"/>
            <a:ext cx="1421811" cy="1460500"/>
          </a:xfrm>
          <a:prstGeom prst="rect">
            <a:avLst/>
          </a:prstGeom>
        </p:spPr>
      </p:pic>
      <p:pic>
        <p:nvPicPr>
          <p:cNvPr id="7" name="Picture 6">
            <a:extLst>
              <a:ext uri="{FF2B5EF4-FFF2-40B4-BE49-F238E27FC236}">
                <a16:creationId xmlns:a16="http://schemas.microsoft.com/office/drawing/2014/main" id="{7FA90E07-B3A9-ED41-8647-479F1B4D919B}"/>
              </a:ext>
            </a:extLst>
          </p:cNvPr>
          <p:cNvPicPr>
            <a:picLocks noChangeAspect="1"/>
          </p:cNvPicPr>
          <p:nvPr/>
        </p:nvPicPr>
        <p:blipFill>
          <a:blip r:embed="rId6"/>
          <a:stretch>
            <a:fillRect/>
          </a:stretch>
        </p:blipFill>
        <p:spPr>
          <a:xfrm>
            <a:off x="2590800" y="568245"/>
            <a:ext cx="1230406" cy="1833053"/>
          </a:xfrm>
          <a:prstGeom prst="rect">
            <a:avLst/>
          </a:prstGeom>
        </p:spPr>
      </p:pic>
      <p:pic>
        <p:nvPicPr>
          <p:cNvPr id="9" name="Picture 8">
            <a:extLst>
              <a:ext uri="{FF2B5EF4-FFF2-40B4-BE49-F238E27FC236}">
                <a16:creationId xmlns:a16="http://schemas.microsoft.com/office/drawing/2014/main" id="{9F603F27-18D0-9645-B63E-18DB0896A6CB}"/>
              </a:ext>
            </a:extLst>
          </p:cNvPr>
          <p:cNvPicPr>
            <a:picLocks noChangeAspect="1"/>
          </p:cNvPicPr>
          <p:nvPr/>
        </p:nvPicPr>
        <p:blipFill>
          <a:blip r:embed="rId7"/>
          <a:stretch>
            <a:fillRect/>
          </a:stretch>
        </p:blipFill>
        <p:spPr>
          <a:xfrm>
            <a:off x="7451464" y="111045"/>
            <a:ext cx="1458074" cy="1292943"/>
          </a:xfrm>
          <a:prstGeom prst="rect">
            <a:avLst/>
          </a:prstGeom>
        </p:spPr>
      </p:pic>
      <p:pic>
        <p:nvPicPr>
          <p:cNvPr id="10" name="Picture 9">
            <a:extLst>
              <a:ext uri="{FF2B5EF4-FFF2-40B4-BE49-F238E27FC236}">
                <a16:creationId xmlns:a16="http://schemas.microsoft.com/office/drawing/2014/main" id="{9345927B-4E43-C64B-A494-C0234FB9DC6C}"/>
              </a:ext>
            </a:extLst>
          </p:cNvPr>
          <p:cNvPicPr>
            <a:picLocks noChangeAspect="1"/>
          </p:cNvPicPr>
          <p:nvPr/>
        </p:nvPicPr>
        <p:blipFill>
          <a:blip r:embed="rId8"/>
          <a:stretch>
            <a:fillRect/>
          </a:stretch>
        </p:blipFill>
        <p:spPr>
          <a:xfrm>
            <a:off x="3470230" y="4267200"/>
            <a:ext cx="1230406" cy="1226860"/>
          </a:xfrm>
          <a:prstGeom prst="rect">
            <a:avLst/>
          </a:prstGeom>
        </p:spPr>
      </p:pic>
    </p:spTree>
    <p:extLst>
      <p:ext uri="{BB962C8B-B14F-4D97-AF65-F5344CB8AC3E}">
        <p14:creationId xmlns:p14="http://schemas.microsoft.com/office/powerpoint/2010/main" val="1749814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a:extLst>
              <a:ext uri="{FF2B5EF4-FFF2-40B4-BE49-F238E27FC236}">
                <a16:creationId xmlns:a16="http://schemas.microsoft.com/office/drawing/2014/main" id="{DAAD882B-6467-AF47-9DF1-5BC2E7EE99EF}"/>
              </a:ext>
            </a:extLst>
          </p:cNvPr>
          <p:cNvSpPr txBox="1">
            <a:spLocks noChangeArrowheads="1"/>
          </p:cNvSpPr>
          <p:nvPr/>
        </p:nvSpPr>
        <p:spPr bwMode="auto">
          <a:xfrm>
            <a:off x="288925" y="5851525"/>
            <a:ext cx="162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solidFill>
                  <a:schemeClr val="bg1"/>
                </a:solidFill>
                <a:ea typeface="ヒラギノ角ゴ Pro W3" panose="020B0300000000000000" pitchFamily="34" charset="-128"/>
              </a:rPr>
              <a:t>Houttuynia</a:t>
            </a:r>
          </a:p>
        </p:txBody>
      </p:sp>
      <p:sp>
        <p:nvSpPr>
          <p:cNvPr id="25603" name="Text Box 7">
            <a:extLst>
              <a:ext uri="{FF2B5EF4-FFF2-40B4-BE49-F238E27FC236}">
                <a16:creationId xmlns:a16="http://schemas.microsoft.com/office/drawing/2014/main" id="{42A59A90-BC56-7B4D-84BA-578E36D65829}"/>
              </a:ext>
            </a:extLst>
          </p:cNvPr>
          <p:cNvSpPr txBox="1">
            <a:spLocks noChangeArrowheads="1"/>
          </p:cNvSpPr>
          <p:nvPr/>
        </p:nvSpPr>
        <p:spPr bwMode="auto">
          <a:xfrm>
            <a:off x="4419600" y="5943600"/>
            <a:ext cx="155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solidFill>
                  <a:schemeClr val="bg1"/>
                </a:solidFill>
                <a:ea typeface="ヒラギノ角ゴ Pro W3" panose="020B0300000000000000" pitchFamily="34" charset="-128"/>
              </a:rPr>
              <a:t>Anemopsis</a:t>
            </a:r>
          </a:p>
        </p:txBody>
      </p:sp>
      <p:sp>
        <p:nvSpPr>
          <p:cNvPr id="25604" name="Text Box 8">
            <a:extLst>
              <a:ext uri="{FF2B5EF4-FFF2-40B4-BE49-F238E27FC236}">
                <a16:creationId xmlns:a16="http://schemas.microsoft.com/office/drawing/2014/main" id="{6E580147-C151-D849-94BB-07BFFBCE7076}"/>
              </a:ext>
            </a:extLst>
          </p:cNvPr>
          <p:cNvSpPr txBox="1">
            <a:spLocks noChangeArrowheads="1"/>
          </p:cNvSpPr>
          <p:nvPr/>
        </p:nvSpPr>
        <p:spPr bwMode="auto">
          <a:xfrm>
            <a:off x="3870325" y="228600"/>
            <a:ext cx="5273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Saururaceae have a diversity of showy inflorescences that suggest flowers</a:t>
            </a:r>
          </a:p>
        </p:txBody>
      </p:sp>
      <p:pic>
        <p:nvPicPr>
          <p:cNvPr id="25605" name="Picture 9">
            <a:extLst>
              <a:ext uri="{FF2B5EF4-FFF2-40B4-BE49-F238E27FC236}">
                <a16:creationId xmlns:a16="http://schemas.microsoft.com/office/drawing/2014/main" id="{72DCF121-C0A0-5747-A9A4-E0ECAB4F3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343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10">
            <a:extLst>
              <a:ext uri="{FF2B5EF4-FFF2-40B4-BE49-F238E27FC236}">
                <a16:creationId xmlns:a16="http://schemas.microsoft.com/office/drawing/2014/main" id="{9F12D880-8F04-574F-B41C-3D379E59C564}"/>
              </a:ext>
            </a:extLst>
          </p:cNvPr>
          <p:cNvSpPr txBox="1">
            <a:spLocks noChangeArrowheads="1"/>
          </p:cNvSpPr>
          <p:nvPr/>
        </p:nvSpPr>
        <p:spPr bwMode="auto">
          <a:xfrm>
            <a:off x="0" y="1143000"/>
            <a:ext cx="162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solidFill>
                  <a:schemeClr val="bg1"/>
                </a:solidFill>
                <a:ea typeface="ヒラギノ角ゴ Pro W3" panose="020B0300000000000000" pitchFamily="34" charset="-128"/>
              </a:rPr>
              <a:t>Houttuynia</a:t>
            </a:r>
          </a:p>
        </p:txBody>
      </p:sp>
      <p:pic>
        <p:nvPicPr>
          <p:cNvPr id="8" name="Picture 5">
            <a:extLst>
              <a:ext uri="{FF2B5EF4-FFF2-40B4-BE49-F238E27FC236}">
                <a16:creationId xmlns:a16="http://schemas.microsoft.com/office/drawing/2014/main" id="{9171B1A1-852F-F642-B573-61339F976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075" y="1435100"/>
            <a:ext cx="5080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3">
            <a:extLst>
              <a:ext uri="{FF2B5EF4-FFF2-40B4-BE49-F238E27FC236}">
                <a16:creationId xmlns:a16="http://schemas.microsoft.com/office/drawing/2014/main" id="{F0C33C3D-F879-064E-B9F8-7CB9FE53F288}"/>
              </a:ext>
            </a:extLst>
          </p:cNvPr>
          <p:cNvSpPr txBox="1">
            <a:spLocks noChangeArrowheads="1"/>
          </p:cNvSpPr>
          <p:nvPr/>
        </p:nvSpPr>
        <p:spPr bwMode="auto">
          <a:xfrm>
            <a:off x="288925" y="5851525"/>
            <a:ext cx="162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solidFill>
                  <a:schemeClr val="bg1"/>
                </a:solidFill>
                <a:ea typeface="ヒラギノ角ゴ Pro W3" panose="020B0300000000000000" pitchFamily="34" charset="-128"/>
              </a:rPr>
              <a:t>Houttuynia</a:t>
            </a:r>
          </a:p>
        </p:txBody>
      </p:sp>
      <p:sp>
        <p:nvSpPr>
          <p:cNvPr id="26626" name="Text Box 4">
            <a:extLst>
              <a:ext uri="{FF2B5EF4-FFF2-40B4-BE49-F238E27FC236}">
                <a16:creationId xmlns:a16="http://schemas.microsoft.com/office/drawing/2014/main" id="{FA752167-034D-9F4F-9897-B87F54151AAB}"/>
              </a:ext>
            </a:extLst>
          </p:cNvPr>
          <p:cNvSpPr txBox="1">
            <a:spLocks noChangeArrowheads="1"/>
          </p:cNvSpPr>
          <p:nvPr/>
        </p:nvSpPr>
        <p:spPr bwMode="auto">
          <a:xfrm>
            <a:off x="4419600" y="5943600"/>
            <a:ext cx="155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solidFill>
                  <a:schemeClr val="bg1"/>
                </a:solidFill>
                <a:ea typeface="ヒラギノ角ゴ Pro W3" panose="020B0300000000000000" pitchFamily="34" charset="-128"/>
              </a:rPr>
              <a:t>Anemopsis</a:t>
            </a:r>
          </a:p>
        </p:txBody>
      </p:sp>
      <p:sp>
        <p:nvSpPr>
          <p:cNvPr id="26627" name="Text Box 5">
            <a:extLst>
              <a:ext uri="{FF2B5EF4-FFF2-40B4-BE49-F238E27FC236}">
                <a16:creationId xmlns:a16="http://schemas.microsoft.com/office/drawing/2014/main" id="{E4979374-5EB9-C94B-980B-DA3CB9F0EFC4}"/>
              </a:ext>
            </a:extLst>
          </p:cNvPr>
          <p:cNvSpPr txBox="1">
            <a:spLocks noChangeArrowheads="1"/>
          </p:cNvSpPr>
          <p:nvPr/>
        </p:nvSpPr>
        <p:spPr bwMode="auto">
          <a:xfrm>
            <a:off x="3870325" y="228600"/>
            <a:ext cx="5273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Saururaceae have a diversity of showy inflorescences that suggest flowers</a:t>
            </a:r>
          </a:p>
        </p:txBody>
      </p:sp>
      <p:sp>
        <p:nvSpPr>
          <p:cNvPr id="26628" name="Text Box 7">
            <a:extLst>
              <a:ext uri="{FF2B5EF4-FFF2-40B4-BE49-F238E27FC236}">
                <a16:creationId xmlns:a16="http://schemas.microsoft.com/office/drawing/2014/main" id="{5C1D9CFC-4BFC-5747-96ED-95EFC4003B4C}"/>
              </a:ext>
            </a:extLst>
          </p:cNvPr>
          <p:cNvSpPr txBox="1">
            <a:spLocks noChangeArrowheads="1"/>
          </p:cNvSpPr>
          <p:nvPr/>
        </p:nvSpPr>
        <p:spPr bwMode="auto">
          <a:xfrm>
            <a:off x="0" y="1143000"/>
            <a:ext cx="162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solidFill>
                  <a:schemeClr val="bg1"/>
                </a:solidFill>
                <a:ea typeface="ヒラギノ角ゴ Pro W3" panose="020B0300000000000000" pitchFamily="34" charset="-128"/>
              </a:rPr>
              <a:t>Houttuynia</a:t>
            </a:r>
          </a:p>
        </p:txBody>
      </p:sp>
      <p:pic>
        <p:nvPicPr>
          <p:cNvPr id="26629" name="Picture 8">
            <a:extLst>
              <a:ext uri="{FF2B5EF4-FFF2-40B4-BE49-F238E27FC236}">
                <a16:creationId xmlns:a16="http://schemas.microsoft.com/office/drawing/2014/main" id="{6841986F-AEC7-244A-9BCE-9415187BF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5036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a:extLst>
              <a:ext uri="{FF2B5EF4-FFF2-40B4-BE49-F238E27FC236}">
                <a16:creationId xmlns:a16="http://schemas.microsoft.com/office/drawing/2014/main" id="{4A55D7DF-65E2-3445-BCCA-519509D661AC}"/>
              </a:ext>
            </a:extLst>
          </p:cNvPr>
          <p:cNvSpPr txBox="1">
            <a:spLocks noChangeArrowheads="1"/>
          </p:cNvSpPr>
          <p:nvPr/>
        </p:nvSpPr>
        <p:spPr bwMode="auto">
          <a:xfrm>
            <a:off x="533400" y="228600"/>
            <a:ext cx="1373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solidFill>
                  <a:schemeClr val="bg1"/>
                </a:solidFill>
                <a:ea typeface="ヒラギノ角ゴ Pro W3" panose="020B0300000000000000" pitchFamily="34" charset="-128"/>
              </a:rPr>
              <a:t>Saururus</a:t>
            </a:r>
          </a:p>
        </p:txBody>
      </p:sp>
      <p:pic>
        <p:nvPicPr>
          <p:cNvPr id="26631" name="Picture 10">
            <a:extLst>
              <a:ext uri="{FF2B5EF4-FFF2-40B4-BE49-F238E27FC236}">
                <a16:creationId xmlns:a16="http://schemas.microsoft.com/office/drawing/2014/main" id="{B3D4F4DD-B432-784D-9A34-22DD4D726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34083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piperalestree1.tiff                                            000291C3&#10;BARRINGTON                     BB75487B:">
            <a:extLst>
              <a:ext uri="{FF2B5EF4-FFF2-40B4-BE49-F238E27FC236}">
                <a16:creationId xmlns:a16="http://schemas.microsoft.com/office/drawing/2014/main" id="{ED7DB712-5869-6D47-8AB5-34ADDBE3A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
            <a:ext cx="5054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descr="piperalestree2.tiff                                            000291C3&#10;BARRINGTON                     BB75487B:">
            <a:extLst>
              <a:ext uri="{FF2B5EF4-FFF2-40B4-BE49-F238E27FC236}">
                <a16:creationId xmlns:a16="http://schemas.microsoft.com/office/drawing/2014/main" id="{6D3A8CA6-4370-F544-92A6-3E7A6E756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14800"/>
            <a:ext cx="51816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8">
            <a:extLst>
              <a:ext uri="{FF2B5EF4-FFF2-40B4-BE49-F238E27FC236}">
                <a16:creationId xmlns:a16="http://schemas.microsoft.com/office/drawing/2014/main" id="{910C574B-3A13-0341-96F5-FE98F8C0B978}"/>
              </a:ext>
            </a:extLst>
          </p:cNvPr>
          <p:cNvSpPr txBox="1">
            <a:spLocks noChangeArrowheads="1"/>
          </p:cNvSpPr>
          <p:nvPr/>
        </p:nvSpPr>
        <p:spPr bwMode="auto">
          <a:xfrm>
            <a:off x="0" y="0"/>
            <a:ext cx="435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Piperales: molecular  phylogeny</a:t>
            </a:r>
          </a:p>
        </p:txBody>
      </p:sp>
      <p:sp>
        <p:nvSpPr>
          <p:cNvPr id="5" name="Rectangle 7">
            <a:extLst>
              <a:ext uri="{FF2B5EF4-FFF2-40B4-BE49-F238E27FC236}">
                <a16:creationId xmlns:a16="http://schemas.microsoft.com/office/drawing/2014/main" id="{1B558861-7406-2A40-93D8-D0869EB96EA2}"/>
              </a:ext>
            </a:extLst>
          </p:cNvPr>
          <p:cNvSpPr>
            <a:spLocks noChangeArrowheads="1"/>
          </p:cNvSpPr>
          <p:nvPr/>
        </p:nvSpPr>
        <p:spPr bwMode="auto">
          <a:xfrm>
            <a:off x="3581400" y="457200"/>
            <a:ext cx="3581400" cy="2590800"/>
          </a:xfrm>
          <a:prstGeom prst="rect">
            <a:avLst/>
          </a:prstGeom>
          <a:noFill/>
          <a:ln w="38100">
            <a:solidFill>
              <a:srgbClr val="008000"/>
            </a:solidFill>
            <a:miter lim="800000"/>
            <a:headEnd/>
            <a:tailEnd/>
          </a:ln>
          <a:extLst>
            <a:ext uri="{909E8E84-426E-40dd-AFC4-6F175D3DCCD1}"/>
          </a:extLst>
        </p:spPr>
        <p:txBody>
          <a:bodyPr wrap="none" anchor="ctr"/>
          <a:lstStyle/>
          <a:p>
            <a:pPr>
              <a:defRPr/>
            </a:pPr>
            <a:endParaRPr lang="en-US">
              <a:ln>
                <a:solidFill>
                  <a:srgbClr val="008000"/>
                </a:solidFill>
              </a:ln>
              <a:latin typeface="Times" charset="0"/>
              <a:ea typeface="ヒラギノ角ゴ Pro W3" charset="0"/>
              <a:cs typeface="ヒラギノ角ゴ Pro W3" charset="0"/>
            </a:endParaRPr>
          </a:p>
        </p:txBody>
      </p:sp>
      <p:sp>
        <p:nvSpPr>
          <p:cNvPr id="6" name="Rectangle 7">
            <a:extLst>
              <a:ext uri="{FF2B5EF4-FFF2-40B4-BE49-F238E27FC236}">
                <a16:creationId xmlns:a16="http://schemas.microsoft.com/office/drawing/2014/main" id="{1E3A10EF-67F9-3949-81D3-5398BCF9D722}"/>
              </a:ext>
            </a:extLst>
          </p:cNvPr>
          <p:cNvSpPr>
            <a:spLocks noChangeArrowheads="1"/>
          </p:cNvSpPr>
          <p:nvPr/>
        </p:nvSpPr>
        <p:spPr bwMode="auto">
          <a:xfrm>
            <a:off x="3124200" y="3048000"/>
            <a:ext cx="2971800" cy="1143000"/>
          </a:xfrm>
          <a:prstGeom prst="rect">
            <a:avLst/>
          </a:prstGeom>
          <a:noFill/>
          <a:ln w="38100">
            <a:solidFill>
              <a:srgbClr val="3366FF"/>
            </a:solidFill>
            <a:miter lim="800000"/>
            <a:headEnd/>
            <a:tailEnd/>
          </a:ln>
          <a:extLst>
            <a:ext uri="{909E8E84-426E-40dd-AFC4-6F175D3DCCD1}"/>
          </a:extLst>
        </p:spPr>
        <p:txBody>
          <a:bodyPr wrap="none" anchor="ctr"/>
          <a:lstStyle/>
          <a:p>
            <a:pPr>
              <a:defRPr/>
            </a:pPr>
            <a:endParaRPr lang="en-US">
              <a:ln>
                <a:solidFill>
                  <a:srgbClr val="3366FF"/>
                </a:solidFill>
              </a:ln>
              <a:solidFill>
                <a:srgbClr val="3366FF"/>
              </a:solidFill>
              <a:latin typeface="Times" charset="0"/>
              <a:ea typeface="ヒラギノ角ゴ Pro W3" charset="0"/>
              <a:cs typeface="ヒラギノ角ゴ Pro W3" charset="0"/>
            </a:endParaRPr>
          </a:p>
        </p:txBody>
      </p:sp>
      <p:sp>
        <p:nvSpPr>
          <p:cNvPr id="27654" name="Rectangle 7">
            <a:extLst>
              <a:ext uri="{FF2B5EF4-FFF2-40B4-BE49-F238E27FC236}">
                <a16:creationId xmlns:a16="http://schemas.microsoft.com/office/drawing/2014/main" id="{E44A4FB7-3A2C-B243-8477-2DC630A5BE73}"/>
              </a:ext>
            </a:extLst>
          </p:cNvPr>
          <p:cNvSpPr>
            <a:spLocks noChangeArrowheads="1"/>
          </p:cNvSpPr>
          <p:nvPr/>
        </p:nvSpPr>
        <p:spPr bwMode="auto">
          <a:xfrm>
            <a:off x="2590800" y="4191000"/>
            <a:ext cx="3733800" cy="1066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27655" name="Text Box 8">
            <a:extLst>
              <a:ext uri="{FF2B5EF4-FFF2-40B4-BE49-F238E27FC236}">
                <a16:creationId xmlns:a16="http://schemas.microsoft.com/office/drawing/2014/main" id="{E69C4876-3E2C-5146-8223-BC79096F279F}"/>
              </a:ext>
            </a:extLst>
          </p:cNvPr>
          <p:cNvSpPr txBox="1">
            <a:spLocks noChangeArrowheads="1"/>
          </p:cNvSpPr>
          <p:nvPr/>
        </p:nvSpPr>
        <p:spPr bwMode="auto">
          <a:xfrm>
            <a:off x="5029200" y="4191000"/>
            <a:ext cx="235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rgbClr val="FF0000"/>
                </a:solidFill>
                <a:ea typeface="ヒラギノ角ゴ Pro W3" panose="020B0300000000000000" pitchFamily="34" charset="-128"/>
              </a:rPr>
              <a:t>Aristolochiaceae</a:t>
            </a:r>
          </a:p>
        </p:txBody>
      </p:sp>
      <p:sp>
        <p:nvSpPr>
          <p:cNvPr id="27656" name="Text Box 8">
            <a:extLst>
              <a:ext uri="{FF2B5EF4-FFF2-40B4-BE49-F238E27FC236}">
                <a16:creationId xmlns:a16="http://schemas.microsoft.com/office/drawing/2014/main" id="{1B79C2CE-4FDD-BD4F-876C-E3189E1BBDAB}"/>
              </a:ext>
            </a:extLst>
          </p:cNvPr>
          <p:cNvSpPr txBox="1">
            <a:spLocks noChangeArrowheads="1"/>
          </p:cNvSpPr>
          <p:nvPr/>
        </p:nvSpPr>
        <p:spPr bwMode="auto">
          <a:xfrm>
            <a:off x="5562600" y="3124200"/>
            <a:ext cx="1843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rgbClr val="3366FF"/>
                </a:solidFill>
                <a:ea typeface="ヒラギノ角ゴ Pro W3" panose="020B0300000000000000" pitchFamily="34" charset="-128"/>
              </a:rPr>
              <a:t>Saururaceae</a:t>
            </a:r>
          </a:p>
        </p:txBody>
      </p:sp>
      <p:sp>
        <p:nvSpPr>
          <p:cNvPr id="10" name="Text Box 8">
            <a:extLst>
              <a:ext uri="{FF2B5EF4-FFF2-40B4-BE49-F238E27FC236}">
                <a16:creationId xmlns:a16="http://schemas.microsoft.com/office/drawing/2014/main" id="{A2DEC2A9-4701-364A-AC12-2271B9F2DEBA}"/>
              </a:ext>
            </a:extLst>
          </p:cNvPr>
          <p:cNvSpPr txBox="1">
            <a:spLocks noChangeArrowheads="1"/>
          </p:cNvSpPr>
          <p:nvPr/>
        </p:nvSpPr>
        <p:spPr bwMode="auto">
          <a:xfrm>
            <a:off x="6096000" y="609600"/>
            <a:ext cx="1620155" cy="461665"/>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pPr>
              <a:defRPr/>
            </a:pPr>
            <a:r>
              <a:rPr lang="en-US" b="1" dirty="0" err="1">
                <a:ln>
                  <a:solidFill>
                    <a:srgbClr val="008000"/>
                  </a:solidFill>
                </a:ln>
                <a:solidFill>
                  <a:srgbClr val="008000"/>
                </a:solidFill>
              </a:rPr>
              <a:t>Piperaceae</a:t>
            </a:r>
            <a:endParaRPr lang="en-US" b="1" dirty="0">
              <a:ln>
                <a:solidFill>
                  <a:srgbClr val="008000"/>
                </a:solidFill>
              </a:ln>
              <a:solidFill>
                <a:srgbClr val="008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75F7C3F0-D198-1244-A45E-C57D35F0F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2512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a:extLst>
              <a:ext uri="{FF2B5EF4-FFF2-40B4-BE49-F238E27FC236}">
                <a16:creationId xmlns:a16="http://schemas.microsoft.com/office/drawing/2014/main" id="{DD1C9C35-0036-D042-969C-96A494996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09800"/>
            <a:ext cx="4876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4">
            <a:extLst>
              <a:ext uri="{FF2B5EF4-FFF2-40B4-BE49-F238E27FC236}">
                <a16:creationId xmlns:a16="http://schemas.microsoft.com/office/drawing/2014/main" id="{B08044DF-DD01-E843-BAB6-2AE88FE0920E}"/>
              </a:ext>
            </a:extLst>
          </p:cNvPr>
          <p:cNvSpPr txBox="1">
            <a:spLocks noChangeArrowheads="1"/>
          </p:cNvSpPr>
          <p:nvPr/>
        </p:nvSpPr>
        <p:spPr bwMode="auto">
          <a:xfrm>
            <a:off x="2057400" y="304800"/>
            <a:ext cx="521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Flowers and Primordia of Snapdragon</a:t>
            </a:r>
          </a:p>
        </p:txBody>
      </p:sp>
      <p:sp>
        <p:nvSpPr>
          <p:cNvPr id="28676" name="Text Box 5">
            <a:extLst>
              <a:ext uri="{FF2B5EF4-FFF2-40B4-BE49-F238E27FC236}">
                <a16:creationId xmlns:a16="http://schemas.microsoft.com/office/drawing/2014/main" id="{0BC3001B-3FE3-2C46-BCEE-9950E2299EC3}"/>
              </a:ext>
            </a:extLst>
          </p:cNvPr>
          <p:cNvSpPr txBox="1">
            <a:spLocks noChangeArrowheads="1"/>
          </p:cNvSpPr>
          <p:nvPr/>
        </p:nvSpPr>
        <p:spPr bwMode="auto">
          <a:xfrm>
            <a:off x="6172200" y="609600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sepals</a:t>
            </a:r>
          </a:p>
        </p:txBody>
      </p:sp>
      <p:sp>
        <p:nvSpPr>
          <p:cNvPr id="28677" name="Text Box 6">
            <a:extLst>
              <a:ext uri="{FF2B5EF4-FFF2-40B4-BE49-F238E27FC236}">
                <a16:creationId xmlns:a16="http://schemas.microsoft.com/office/drawing/2014/main" id="{5E17118A-EA52-824B-A52D-F8AF7D5CBE45}"/>
              </a:ext>
            </a:extLst>
          </p:cNvPr>
          <p:cNvSpPr txBox="1">
            <a:spLocks noChangeArrowheads="1"/>
          </p:cNvSpPr>
          <p:nvPr/>
        </p:nvSpPr>
        <p:spPr bwMode="auto">
          <a:xfrm>
            <a:off x="7467600" y="1676400"/>
            <a:ext cx="123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stamens</a:t>
            </a:r>
          </a:p>
        </p:txBody>
      </p:sp>
      <p:sp>
        <p:nvSpPr>
          <p:cNvPr id="28678" name="Text Box 7">
            <a:extLst>
              <a:ext uri="{FF2B5EF4-FFF2-40B4-BE49-F238E27FC236}">
                <a16:creationId xmlns:a16="http://schemas.microsoft.com/office/drawing/2014/main" id="{32254E18-DF9F-BA49-B17C-E626D7A4B30A}"/>
              </a:ext>
            </a:extLst>
          </p:cNvPr>
          <p:cNvSpPr txBox="1">
            <a:spLocks noChangeArrowheads="1"/>
          </p:cNvSpPr>
          <p:nvPr/>
        </p:nvSpPr>
        <p:spPr bwMode="auto">
          <a:xfrm>
            <a:off x="5105400" y="144780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petal</a:t>
            </a:r>
          </a:p>
        </p:txBody>
      </p:sp>
      <p:sp>
        <p:nvSpPr>
          <p:cNvPr id="28679" name="Line 9">
            <a:extLst>
              <a:ext uri="{FF2B5EF4-FFF2-40B4-BE49-F238E27FC236}">
                <a16:creationId xmlns:a16="http://schemas.microsoft.com/office/drawing/2014/main" id="{9BB4E572-97F4-FE44-83B5-3B31603E98AD}"/>
              </a:ext>
            </a:extLst>
          </p:cNvPr>
          <p:cNvSpPr>
            <a:spLocks noChangeShapeType="1"/>
          </p:cNvSpPr>
          <p:nvPr/>
        </p:nvSpPr>
        <p:spPr bwMode="auto">
          <a:xfrm flipH="1">
            <a:off x="7315200" y="2209800"/>
            <a:ext cx="609600" cy="838200"/>
          </a:xfrm>
          <a:prstGeom prst="line">
            <a:avLst/>
          </a:prstGeom>
          <a:noFill/>
          <a:ln w="38100">
            <a:solidFill>
              <a:srgbClr val="D92D2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0" name="Line 10">
            <a:extLst>
              <a:ext uri="{FF2B5EF4-FFF2-40B4-BE49-F238E27FC236}">
                <a16:creationId xmlns:a16="http://schemas.microsoft.com/office/drawing/2014/main" id="{563CAB30-EF5C-4744-9AE1-2EC421C51DF9}"/>
              </a:ext>
            </a:extLst>
          </p:cNvPr>
          <p:cNvSpPr>
            <a:spLocks noChangeShapeType="1"/>
          </p:cNvSpPr>
          <p:nvPr/>
        </p:nvSpPr>
        <p:spPr bwMode="auto">
          <a:xfrm>
            <a:off x="5562600" y="1905000"/>
            <a:ext cx="1066800" cy="1219200"/>
          </a:xfrm>
          <a:prstGeom prst="line">
            <a:avLst/>
          </a:prstGeom>
          <a:noFill/>
          <a:ln w="38100">
            <a:solidFill>
              <a:srgbClr val="D92D2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1" name="Line 11">
            <a:extLst>
              <a:ext uri="{FF2B5EF4-FFF2-40B4-BE49-F238E27FC236}">
                <a16:creationId xmlns:a16="http://schemas.microsoft.com/office/drawing/2014/main" id="{031A406F-BE72-BC46-AD9B-16B54AFB1A95}"/>
              </a:ext>
            </a:extLst>
          </p:cNvPr>
          <p:cNvSpPr>
            <a:spLocks noChangeShapeType="1"/>
          </p:cNvSpPr>
          <p:nvPr/>
        </p:nvSpPr>
        <p:spPr bwMode="auto">
          <a:xfrm flipH="1" flipV="1">
            <a:off x="5943600" y="5334000"/>
            <a:ext cx="533400" cy="762000"/>
          </a:xfrm>
          <a:prstGeom prst="line">
            <a:avLst/>
          </a:prstGeom>
          <a:noFill/>
          <a:ln w="38100">
            <a:solidFill>
              <a:srgbClr val="D92D2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2" name="Line 12">
            <a:extLst>
              <a:ext uri="{FF2B5EF4-FFF2-40B4-BE49-F238E27FC236}">
                <a16:creationId xmlns:a16="http://schemas.microsoft.com/office/drawing/2014/main" id="{68BD1565-50F2-034E-88AA-9384E599E38D}"/>
              </a:ext>
            </a:extLst>
          </p:cNvPr>
          <p:cNvSpPr>
            <a:spLocks noChangeShapeType="1"/>
          </p:cNvSpPr>
          <p:nvPr/>
        </p:nvSpPr>
        <p:spPr bwMode="auto">
          <a:xfrm flipV="1">
            <a:off x="6705600" y="4267200"/>
            <a:ext cx="609600" cy="1828800"/>
          </a:xfrm>
          <a:prstGeom prst="line">
            <a:avLst/>
          </a:prstGeom>
          <a:noFill/>
          <a:ln w="38100">
            <a:solidFill>
              <a:srgbClr val="D92D2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4">
            <a:extLst>
              <a:ext uri="{FF2B5EF4-FFF2-40B4-BE49-F238E27FC236}">
                <a16:creationId xmlns:a16="http://schemas.microsoft.com/office/drawing/2014/main" id="{51758864-B679-2A40-8EC6-7F651008AC27}"/>
              </a:ext>
            </a:extLst>
          </p:cNvPr>
          <p:cNvSpPr txBox="1">
            <a:spLocks noChangeArrowheads="1"/>
          </p:cNvSpPr>
          <p:nvPr/>
        </p:nvSpPr>
        <p:spPr bwMode="auto">
          <a:xfrm>
            <a:off x="457200" y="76200"/>
            <a:ext cx="670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ea typeface="ヒラギノ角ゴ Pro W3" panose="020B0300000000000000" pitchFamily="34" charset="-128"/>
              </a:rPr>
              <a:t>Introduction to floral meristems and floral primordia. </a:t>
            </a:r>
          </a:p>
        </p:txBody>
      </p:sp>
      <p:pic>
        <p:nvPicPr>
          <p:cNvPr id="30722" name="Picture 5">
            <a:extLst>
              <a:ext uri="{FF2B5EF4-FFF2-40B4-BE49-F238E27FC236}">
                <a16:creationId xmlns:a16="http://schemas.microsoft.com/office/drawing/2014/main" id="{B37865FE-FC62-6543-AE27-73E62D6CD6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58850"/>
            <a:ext cx="44561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a:extLst>
              <a:ext uri="{FF2B5EF4-FFF2-40B4-BE49-F238E27FC236}">
                <a16:creationId xmlns:a16="http://schemas.microsoft.com/office/drawing/2014/main" id="{2D145664-424D-804B-B364-E1B650E764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971800"/>
            <a:ext cx="40005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7">
            <a:extLst>
              <a:ext uri="{FF2B5EF4-FFF2-40B4-BE49-F238E27FC236}">
                <a16:creationId xmlns:a16="http://schemas.microsoft.com/office/drawing/2014/main" id="{C49613D2-762C-7C46-B6F4-2BEABBCEB218}"/>
              </a:ext>
            </a:extLst>
          </p:cNvPr>
          <p:cNvSpPr txBox="1">
            <a:spLocks noChangeArrowheads="1"/>
          </p:cNvSpPr>
          <p:nvPr/>
        </p:nvSpPr>
        <p:spPr bwMode="auto">
          <a:xfrm>
            <a:off x="304800" y="6465888"/>
            <a:ext cx="451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ea typeface="ヒラギノ角ゴ Pro W3" panose="020B0300000000000000" pitchFamily="34" charset="-128"/>
              </a:rPr>
              <a:t>Deherainia smaragdina, </a:t>
            </a:r>
            <a:r>
              <a:rPr lang="en-US" altLang="en-US" sz="2000">
                <a:ea typeface="ヒラギノ角ゴ Pro W3" panose="020B0300000000000000" pitchFamily="34" charset="-128"/>
              </a:rPr>
              <a:t>Theophrastaceae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68AA24EF-CD1E-DD4A-82C0-FA82BFDA88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
            <a:ext cx="105664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a:extLst>
              <a:ext uri="{FF2B5EF4-FFF2-40B4-BE49-F238E27FC236}">
                <a16:creationId xmlns:a16="http://schemas.microsoft.com/office/drawing/2014/main" id="{D8A52B24-78C8-3F40-817B-95983DD943D9}"/>
              </a:ext>
            </a:extLst>
          </p:cNvPr>
          <p:cNvSpPr txBox="1">
            <a:spLocks noChangeArrowheads="1"/>
          </p:cNvSpPr>
          <p:nvPr/>
        </p:nvSpPr>
        <p:spPr bwMode="auto">
          <a:xfrm>
            <a:off x="762000" y="176213"/>
            <a:ext cx="7772400" cy="1143000"/>
          </a:xfrm>
          <a:prstGeom prst="rect">
            <a:avLst/>
          </a:prstGeom>
          <a:solidFill>
            <a:srgbClr val="9AFF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4400">
                <a:solidFill>
                  <a:schemeClr val="tx2"/>
                </a:solidFill>
              </a:rPr>
              <a:t>Key Characters for Piperaceae</a:t>
            </a:r>
          </a:p>
        </p:txBody>
      </p:sp>
      <p:sp>
        <p:nvSpPr>
          <p:cNvPr id="15363" name="TextBox 5">
            <a:extLst>
              <a:ext uri="{FF2B5EF4-FFF2-40B4-BE49-F238E27FC236}">
                <a16:creationId xmlns:a16="http://schemas.microsoft.com/office/drawing/2014/main" id="{834D6076-CF15-1542-9BEC-A1C7E167B207}"/>
              </a:ext>
            </a:extLst>
          </p:cNvPr>
          <p:cNvSpPr txBox="1">
            <a:spLocks noChangeArrowheads="1"/>
          </p:cNvSpPr>
          <p:nvPr/>
        </p:nvSpPr>
        <p:spPr bwMode="auto">
          <a:xfrm>
            <a:off x="3048000" y="4572000"/>
            <a:ext cx="5715000" cy="1938338"/>
          </a:xfrm>
          <a:prstGeom prst="rect">
            <a:avLst/>
          </a:prstGeom>
          <a:solidFill>
            <a:srgbClr val="9AFF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AutoNum type="arabicPeriod"/>
            </a:pPr>
            <a:r>
              <a:rPr lang="en-US" altLang="en-US" sz="2400">
                <a:ea typeface="ヒラギノ角ゴ Pro W3" panose="020B0300000000000000" pitchFamily="34" charset="-128"/>
              </a:rPr>
              <a:t>Swollen nodes</a:t>
            </a:r>
          </a:p>
          <a:p>
            <a:pPr>
              <a:spcBef>
                <a:spcPct val="0"/>
              </a:spcBef>
              <a:buFontTx/>
              <a:buAutoNum type="arabicPeriod"/>
            </a:pPr>
            <a:r>
              <a:rPr lang="en-US" altLang="en-US" sz="2400">
                <a:ea typeface="ヒラギノ角ゴ Pro W3" panose="020B0300000000000000" pitchFamily="34" charset="-128"/>
              </a:rPr>
              <a:t>Arcuate veins</a:t>
            </a:r>
          </a:p>
          <a:p>
            <a:pPr>
              <a:spcBef>
                <a:spcPct val="0"/>
              </a:spcBef>
              <a:buFontTx/>
              <a:buAutoNum type="arabicPeriod"/>
            </a:pPr>
            <a:r>
              <a:rPr lang="en-US" altLang="en-US" sz="2400">
                <a:ea typeface="ヒラギノ角ゴ Pro W3" panose="020B0300000000000000" pitchFamily="34" charset="-128"/>
              </a:rPr>
              <a:t>Crushed-leaf odor of the magnoliids</a:t>
            </a:r>
          </a:p>
          <a:p>
            <a:pPr>
              <a:spcBef>
                <a:spcPct val="0"/>
              </a:spcBef>
              <a:buFontTx/>
              <a:buAutoNum type="arabicPeriod"/>
            </a:pPr>
            <a:r>
              <a:rPr lang="en-US" altLang="en-US" sz="2400">
                <a:ea typeface="ヒラギノ角ゴ Pro W3" panose="020B0300000000000000" pitchFamily="34" charset="-128"/>
              </a:rPr>
              <a:t>Thick spikes</a:t>
            </a:r>
          </a:p>
          <a:p>
            <a:pPr>
              <a:spcBef>
                <a:spcPct val="0"/>
              </a:spcBef>
              <a:buFontTx/>
              <a:buAutoNum type="arabicPeriod"/>
            </a:pPr>
            <a:r>
              <a:rPr lang="en-US" altLang="en-US" sz="2400">
                <a:ea typeface="ヒラギノ角ゴ Pro W3" panose="020B0300000000000000" pitchFamily="34" charset="-128"/>
              </a:rPr>
              <a:t>No perianth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D817B08F-3782-8D46-A274-033616FD58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52463"/>
            <a:ext cx="784066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A4A4EB0C-E150-574B-A4BB-43B5B94107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648200"/>
            <a:ext cx="250666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id="{58E0CF64-4209-D346-9F4E-C24E798716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610100"/>
            <a:ext cx="52578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4">
            <a:extLst>
              <a:ext uri="{FF2B5EF4-FFF2-40B4-BE49-F238E27FC236}">
                <a16:creationId xmlns:a16="http://schemas.microsoft.com/office/drawing/2014/main" id="{7255B9CA-BA0A-CD47-B890-698661AB6A8E}"/>
              </a:ext>
            </a:extLst>
          </p:cNvPr>
          <p:cNvSpPr txBox="1">
            <a:spLocks noChangeArrowheads="1"/>
          </p:cNvSpPr>
          <p:nvPr/>
        </p:nvSpPr>
        <p:spPr bwMode="auto">
          <a:xfrm>
            <a:off x="457200" y="76200"/>
            <a:ext cx="670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ea typeface="ヒラギノ角ゴ Pro W3" panose="020B0300000000000000" pitchFamily="34" charset="-128"/>
              </a:rPr>
              <a:t>Introduction to floral meristems and floral primordia. </a:t>
            </a:r>
          </a:p>
        </p:txBody>
      </p:sp>
      <p:sp>
        <p:nvSpPr>
          <p:cNvPr id="32773" name="TextBox 7">
            <a:extLst>
              <a:ext uri="{FF2B5EF4-FFF2-40B4-BE49-F238E27FC236}">
                <a16:creationId xmlns:a16="http://schemas.microsoft.com/office/drawing/2014/main" id="{8A65D59D-49C2-844B-87FE-25C16585E6FC}"/>
              </a:ext>
            </a:extLst>
          </p:cNvPr>
          <p:cNvSpPr txBox="1">
            <a:spLocks noChangeArrowheads="1"/>
          </p:cNvSpPr>
          <p:nvPr/>
        </p:nvSpPr>
        <p:spPr bwMode="auto">
          <a:xfrm>
            <a:off x="304800" y="6465888"/>
            <a:ext cx="451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ea typeface="ヒラギノ角ゴ Pro W3" panose="020B0300000000000000" pitchFamily="34" charset="-128"/>
              </a:rPr>
              <a:t>Deherainia smaragdina, </a:t>
            </a:r>
            <a:r>
              <a:rPr lang="en-US" altLang="en-US" sz="2000">
                <a:ea typeface="ヒラギノ角ゴ Pro W3" panose="020B0300000000000000" pitchFamily="34" charset="-128"/>
              </a:rPr>
              <a:t>Theophrastaceae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2">
            <a:extLst>
              <a:ext uri="{FF2B5EF4-FFF2-40B4-BE49-F238E27FC236}">
                <a16:creationId xmlns:a16="http://schemas.microsoft.com/office/drawing/2014/main" id="{34A82974-C249-D648-B9C9-5CBB5252C60C}"/>
              </a:ext>
            </a:extLst>
          </p:cNvPr>
          <p:cNvSpPr txBox="1">
            <a:spLocks noChangeArrowheads="1"/>
          </p:cNvSpPr>
          <p:nvPr/>
        </p:nvSpPr>
        <p:spPr bwMode="auto">
          <a:xfrm>
            <a:off x="457200" y="76200"/>
            <a:ext cx="654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ea typeface="ヒラギノ角ゴ Pro W3" panose="020B0300000000000000" pitchFamily="34" charset="-128"/>
              </a:rPr>
              <a:t>Floral meristem and floral primordia in a magnoliid</a:t>
            </a:r>
          </a:p>
        </p:txBody>
      </p:sp>
      <p:pic>
        <p:nvPicPr>
          <p:cNvPr id="34818" name="Picture 1">
            <a:extLst>
              <a:ext uri="{FF2B5EF4-FFF2-40B4-BE49-F238E27FC236}">
                <a16:creationId xmlns:a16="http://schemas.microsoft.com/office/drawing/2014/main" id="{1273378B-2076-BA4E-BDE4-7D9814F85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46100"/>
            <a:ext cx="3987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7">
            <a:extLst>
              <a:ext uri="{FF2B5EF4-FFF2-40B4-BE49-F238E27FC236}">
                <a16:creationId xmlns:a16="http://schemas.microsoft.com/office/drawing/2014/main" id="{E2FF431C-FCAF-3947-88B0-54AABAAE8176}"/>
              </a:ext>
            </a:extLst>
          </p:cNvPr>
          <p:cNvSpPr txBox="1">
            <a:spLocks noChangeArrowheads="1"/>
          </p:cNvSpPr>
          <p:nvPr/>
        </p:nvSpPr>
        <p:spPr bwMode="auto">
          <a:xfrm>
            <a:off x="3122613" y="6324600"/>
            <a:ext cx="338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ea typeface="ヒラギノ角ゴ Pro W3" panose="020B0300000000000000" pitchFamily="34" charset="-128"/>
              </a:rPr>
              <a:t>Desmos sinensis, </a:t>
            </a:r>
            <a:r>
              <a:rPr lang="en-US" altLang="en-US" sz="2000">
                <a:ea typeface="ヒラギノ角ゴ Pro W3" panose="020B0300000000000000" pitchFamily="34" charset="-128"/>
              </a:rPr>
              <a:t>Annonaceae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69B5F0AD-1324-D449-946D-5C9EC2C4BB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8163"/>
            <a:ext cx="72977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2">
            <a:extLst>
              <a:ext uri="{FF2B5EF4-FFF2-40B4-BE49-F238E27FC236}">
                <a16:creationId xmlns:a16="http://schemas.microsoft.com/office/drawing/2014/main" id="{049B78A2-F052-F945-9A7E-09F03B126A5F}"/>
              </a:ext>
            </a:extLst>
          </p:cNvPr>
          <p:cNvSpPr txBox="1">
            <a:spLocks noChangeArrowheads="1"/>
          </p:cNvSpPr>
          <p:nvPr/>
        </p:nvSpPr>
        <p:spPr bwMode="auto">
          <a:xfrm>
            <a:off x="457200" y="76200"/>
            <a:ext cx="654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ea typeface="ヒラギノ角ゴ Pro W3" panose="020B0300000000000000" pitchFamily="34" charset="-128"/>
              </a:rPr>
              <a:t>Floral meristem and floral primordia in a magnoliid</a:t>
            </a:r>
          </a:p>
        </p:txBody>
      </p:sp>
      <p:sp>
        <p:nvSpPr>
          <p:cNvPr id="36867" name="TextBox 7">
            <a:extLst>
              <a:ext uri="{FF2B5EF4-FFF2-40B4-BE49-F238E27FC236}">
                <a16:creationId xmlns:a16="http://schemas.microsoft.com/office/drawing/2014/main" id="{C02C3FE1-92D7-884E-89EE-C6D8ECA0F329}"/>
              </a:ext>
            </a:extLst>
          </p:cNvPr>
          <p:cNvSpPr txBox="1">
            <a:spLocks noChangeArrowheads="1"/>
          </p:cNvSpPr>
          <p:nvPr/>
        </p:nvSpPr>
        <p:spPr bwMode="auto">
          <a:xfrm>
            <a:off x="152400" y="6415088"/>
            <a:ext cx="338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ea typeface="ヒラギノ角ゴ Pro W3" panose="020B0300000000000000" pitchFamily="34" charset="-128"/>
              </a:rPr>
              <a:t>Desmos sinensis, </a:t>
            </a:r>
            <a:r>
              <a:rPr lang="en-US" altLang="en-US" sz="2000">
                <a:ea typeface="ヒラギノ角ゴ Pro W3" panose="020B0300000000000000" pitchFamily="34" charset="-128"/>
              </a:rPr>
              <a:t>Annonaceae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D2B7580-3874-1441-ABEB-20EF8766E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399"/>
            <a:ext cx="5606202"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BE50DDA9-47E5-F148-BCB5-B2AA8F722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81199"/>
            <a:ext cx="31130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0806C8C-00C1-084C-BCB1-8D8EFA47FD01}"/>
              </a:ext>
            </a:extLst>
          </p:cNvPr>
          <p:cNvSpPr txBox="1"/>
          <p:nvPr/>
        </p:nvSpPr>
        <p:spPr>
          <a:xfrm>
            <a:off x="1600200" y="1293168"/>
            <a:ext cx="6462025" cy="461665"/>
          </a:xfrm>
          <a:prstGeom prst="rect">
            <a:avLst/>
          </a:prstGeom>
          <a:noFill/>
        </p:spPr>
        <p:txBody>
          <a:bodyPr wrap="none" rtlCol="0">
            <a:spAutoFit/>
          </a:bodyPr>
          <a:lstStyle/>
          <a:p>
            <a:r>
              <a:rPr lang="en-US"/>
              <a:t>PIPER                                                PEPEROMIA</a:t>
            </a:r>
          </a:p>
        </p:txBody>
      </p:sp>
      <p:sp>
        <p:nvSpPr>
          <p:cNvPr id="9" name="TextBox 8">
            <a:extLst>
              <a:ext uri="{FF2B5EF4-FFF2-40B4-BE49-F238E27FC236}">
                <a16:creationId xmlns:a16="http://schemas.microsoft.com/office/drawing/2014/main" id="{05A6D711-19B9-0C42-9EED-1BB7CC44B6B9}"/>
              </a:ext>
            </a:extLst>
          </p:cNvPr>
          <p:cNvSpPr txBox="1"/>
          <p:nvPr/>
        </p:nvSpPr>
        <p:spPr>
          <a:xfrm>
            <a:off x="531628" y="223284"/>
            <a:ext cx="8231372" cy="843518"/>
          </a:xfrm>
          <a:prstGeom prst="rect">
            <a:avLst/>
          </a:prstGeom>
          <a:noFill/>
        </p:spPr>
        <p:txBody>
          <a:bodyPr wrap="square" rtlCol="0">
            <a:spAutoFit/>
          </a:bodyPr>
          <a:lstStyle/>
          <a:p>
            <a:r>
              <a:rPr lang="en-US"/>
              <a:t>How is it possible that these two flowers are both in the same family, and that they are magnoliids?</a:t>
            </a:r>
          </a:p>
        </p:txBody>
      </p:sp>
    </p:spTree>
    <p:extLst>
      <p:ext uri="{BB962C8B-B14F-4D97-AF65-F5344CB8AC3E}">
        <p14:creationId xmlns:p14="http://schemas.microsoft.com/office/powerpoint/2010/main" val="4293378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C70A679C-4F1B-8249-9019-5C14AE7A0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57200"/>
            <a:ext cx="40513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6E32233F-79D7-AC4D-9D5E-1FBDF6DB8907}"/>
              </a:ext>
            </a:extLst>
          </p:cNvPr>
          <p:cNvSpPr txBox="1">
            <a:spLocks noChangeArrowheads="1"/>
          </p:cNvSpPr>
          <p:nvPr/>
        </p:nvSpPr>
        <p:spPr bwMode="auto">
          <a:xfrm>
            <a:off x="381000" y="762000"/>
            <a:ext cx="3292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Rolf Sattler</a:t>
            </a:r>
            <a:r>
              <a:rPr lang="ja-JP" altLang="en-US" sz="2400" b="1">
                <a:ea typeface="ヒラギノ角ゴ Pro W3" panose="020B0300000000000000" pitchFamily="34" charset="-128"/>
              </a:rPr>
              <a:t>’</a:t>
            </a:r>
            <a:r>
              <a:rPr lang="en-US" altLang="ja-JP" sz="2400" b="1">
                <a:ea typeface="ヒラギノ角ゴ Pro W3" panose="020B0300000000000000" pitchFamily="34" charset="-128"/>
              </a:rPr>
              <a:t>s light microscope picture of </a:t>
            </a:r>
            <a:r>
              <a:rPr lang="en-US" altLang="ja-JP" sz="2400" b="1" i="1">
                <a:ea typeface="ヒラギノ角ゴ Pro W3" panose="020B0300000000000000" pitchFamily="34" charset="-128"/>
              </a:rPr>
              <a:t>Peperomia</a:t>
            </a:r>
            <a:r>
              <a:rPr lang="en-US" altLang="ja-JP" sz="2400" b="1">
                <a:ea typeface="ヒラギノ角ゴ Pro W3" panose="020B0300000000000000" pitchFamily="34" charset="-128"/>
              </a:rPr>
              <a:t>,</a:t>
            </a:r>
            <a:r>
              <a:rPr lang="en-US" altLang="ja-JP" sz="2400">
                <a:ea typeface="ヒラギノ角ゴ Pro W3" panose="020B0300000000000000" pitchFamily="34" charset="-128"/>
              </a:rPr>
              <a:t> </a:t>
            </a:r>
          </a:p>
          <a:p>
            <a:pPr>
              <a:spcBef>
                <a:spcPct val="0"/>
              </a:spcBef>
              <a:buFontTx/>
              <a:buNone/>
            </a:pPr>
            <a:r>
              <a:rPr lang="en-US" altLang="en-US" sz="2400">
                <a:ea typeface="ヒラギノ角ゴ Pro W3" panose="020B0300000000000000" pitchFamily="34" charset="-128"/>
              </a:rPr>
              <a:t>A = stamen</a:t>
            </a:r>
          </a:p>
          <a:p>
            <a:pPr>
              <a:spcBef>
                <a:spcPct val="0"/>
              </a:spcBef>
              <a:buFontTx/>
              <a:buNone/>
            </a:pPr>
            <a:r>
              <a:rPr lang="en-US" altLang="en-US" sz="2400">
                <a:ea typeface="ヒラギノ角ゴ Pro W3" panose="020B0300000000000000" pitchFamily="34" charset="-128"/>
              </a:rPr>
              <a:t>rB = Bract</a:t>
            </a:r>
          </a:p>
          <a:p>
            <a:pPr>
              <a:spcBef>
                <a:spcPct val="0"/>
              </a:spcBef>
              <a:buFontTx/>
              <a:buNone/>
            </a:pPr>
            <a:r>
              <a:rPr lang="en-US" altLang="en-US" sz="2400">
                <a:ea typeface="ヒラギノ角ゴ Pro W3" panose="020B0300000000000000" pitchFamily="34" charset="-128"/>
              </a:rPr>
              <a:t>G = Gynoecium </a:t>
            </a:r>
          </a:p>
        </p:txBody>
      </p:sp>
      <p:pic>
        <p:nvPicPr>
          <p:cNvPr id="39939" name="Picture 5">
            <a:extLst>
              <a:ext uri="{FF2B5EF4-FFF2-40B4-BE49-F238E27FC236}">
                <a16:creationId xmlns:a16="http://schemas.microsoft.com/office/drawing/2014/main" id="{1F326F33-F8FB-5E49-9F3D-CB76EF13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00400"/>
            <a:ext cx="31130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7">
            <a:extLst>
              <a:ext uri="{FF2B5EF4-FFF2-40B4-BE49-F238E27FC236}">
                <a16:creationId xmlns:a16="http://schemas.microsoft.com/office/drawing/2014/main" id="{9B51FFE4-3B85-1F41-B539-E1005F3C3D3F}"/>
              </a:ext>
            </a:extLst>
          </p:cNvPr>
          <p:cNvSpPr txBox="1">
            <a:spLocks noChangeArrowheads="1"/>
          </p:cNvSpPr>
          <p:nvPr/>
        </p:nvSpPr>
        <p:spPr bwMode="auto">
          <a:xfrm>
            <a:off x="1447800" y="53340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Helvetica" pitchFamily="2" charset="0"/>
                <a:ea typeface="ヒラギノ角ゴ Pro W3" panose="020B0300000000000000" pitchFamily="34" charset="-128"/>
              </a:rPr>
              <a:t>rB</a:t>
            </a:r>
          </a:p>
        </p:txBody>
      </p:sp>
      <p:sp>
        <p:nvSpPr>
          <p:cNvPr id="39941" name="TextBox 8">
            <a:extLst>
              <a:ext uri="{FF2B5EF4-FFF2-40B4-BE49-F238E27FC236}">
                <a16:creationId xmlns:a16="http://schemas.microsoft.com/office/drawing/2014/main" id="{5912B006-6295-814A-A81D-1521385D8F39}"/>
              </a:ext>
            </a:extLst>
          </p:cNvPr>
          <p:cNvSpPr txBox="1">
            <a:spLocks noChangeArrowheads="1"/>
          </p:cNvSpPr>
          <p:nvPr/>
        </p:nvSpPr>
        <p:spPr bwMode="auto">
          <a:xfrm>
            <a:off x="2209800" y="41910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Helvetica" pitchFamily="2" charset="0"/>
                <a:ea typeface="ヒラギノ角ゴ Pro W3" panose="020B0300000000000000" pitchFamily="34" charset="-128"/>
              </a:rPr>
              <a:t>A</a:t>
            </a:r>
          </a:p>
        </p:txBody>
      </p:sp>
      <p:sp>
        <p:nvSpPr>
          <p:cNvPr id="39942" name="TextBox 9">
            <a:extLst>
              <a:ext uri="{FF2B5EF4-FFF2-40B4-BE49-F238E27FC236}">
                <a16:creationId xmlns:a16="http://schemas.microsoft.com/office/drawing/2014/main" id="{22F52663-847D-DD4D-B495-A510CBF4FC93}"/>
              </a:ext>
            </a:extLst>
          </p:cNvPr>
          <p:cNvSpPr txBox="1">
            <a:spLocks noChangeArrowheads="1"/>
          </p:cNvSpPr>
          <p:nvPr/>
        </p:nvSpPr>
        <p:spPr bwMode="auto">
          <a:xfrm>
            <a:off x="609600" y="42672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Helvetica" pitchFamily="2" charset="0"/>
                <a:ea typeface="ヒラギノ角ゴ Pro W3" panose="020B0300000000000000" pitchFamily="34" charset="-128"/>
              </a:rPr>
              <a:t>A</a:t>
            </a:r>
          </a:p>
        </p:txBody>
      </p:sp>
      <p:sp>
        <p:nvSpPr>
          <p:cNvPr id="39943" name="TextBox 10">
            <a:extLst>
              <a:ext uri="{FF2B5EF4-FFF2-40B4-BE49-F238E27FC236}">
                <a16:creationId xmlns:a16="http://schemas.microsoft.com/office/drawing/2014/main" id="{E16BE01D-AF2B-6443-A9D9-7A566D6634B3}"/>
              </a:ext>
            </a:extLst>
          </p:cNvPr>
          <p:cNvSpPr txBox="1">
            <a:spLocks noChangeArrowheads="1"/>
          </p:cNvSpPr>
          <p:nvPr/>
        </p:nvSpPr>
        <p:spPr bwMode="auto">
          <a:xfrm>
            <a:off x="1752600" y="3352800"/>
            <a:ext cx="39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Helvetica" pitchFamily="2" charset="0"/>
                <a:ea typeface="ヒラギノ角ゴ Pro W3" panose="020B0300000000000000" pitchFamily="34" charset="-128"/>
              </a:rPr>
              <a:t>G</a:t>
            </a:r>
          </a:p>
        </p:txBody>
      </p:sp>
      <p:sp>
        <p:nvSpPr>
          <p:cNvPr id="39944" name="TextBox 11">
            <a:extLst>
              <a:ext uri="{FF2B5EF4-FFF2-40B4-BE49-F238E27FC236}">
                <a16:creationId xmlns:a16="http://schemas.microsoft.com/office/drawing/2014/main" id="{6453E68E-7EDA-F74E-B234-FF6380098B8A}"/>
              </a:ext>
            </a:extLst>
          </p:cNvPr>
          <p:cNvSpPr txBox="1">
            <a:spLocks noChangeArrowheads="1"/>
          </p:cNvSpPr>
          <p:nvPr/>
        </p:nvSpPr>
        <p:spPr bwMode="auto">
          <a:xfrm>
            <a:off x="6248400" y="4038600"/>
            <a:ext cx="39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latin typeface="Helvetica" pitchFamily="2" charset="0"/>
                <a:ea typeface="ヒラギノ角ゴ Pro W3" panose="020B0300000000000000" pitchFamily="34" charset="-128"/>
              </a:rPr>
              <a:t>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4040C36D-F7FF-C049-99D6-C7413C389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81000"/>
            <a:ext cx="41783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a:extLst>
              <a:ext uri="{FF2B5EF4-FFF2-40B4-BE49-F238E27FC236}">
                <a16:creationId xmlns:a16="http://schemas.microsoft.com/office/drawing/2014/main" id="{67D42764-DE2C-C349-9433-8DCFB4F15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7988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a16="http://schemas.microsoft.com/office/drawing/2014/main" id="{FDB93D1B-5374-274C-AF5C-5097152DB728}"/>
              </a:ext>
            </a:extLst>
          </p:cNvPr>
          <p:cNvSpPr txBox="1">
            <a:spLocks noChangeArrowheads="1"/>
          </p:cNvSpPr>
          <p:nvPr/>
        </p:nvSpPr>
        <p:spPr bwMode="auto">
          <a:xfrm>
            <a:off x="533400" y="152400"/>
            <a:ext cx="3825875"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Shirley Tucker: </a:t>
            </a:r>
            <a:r>
              <a:rPr lang="en-US" altLang="en-US" sz="2400" b="1" i="1">
                <a:ea typeface="ヒラギノ角ゴ Pro W3" panose="020B0300000000000000" pitchFamily="34" charset="-128"/>
              </a:rPr>
              <a:t>Peperomia</a:t>
            </a:r>
            <a:r>
              <a:rPr lang="en-US" altLang="en-US" sz="2400" b="1">
                <a:ea typeface="ヒラギノ角ゴ Pro W3" panose="020B0300000000000000" pitchFamily="34" charset="-128"/>
              </a:rPr>
              <a:t> inflorescence in early development.</a:t>
            </a:r>
          </a:p>
          <a:p>
            <a:pPr>
              <a:spcBef>
                <a:spcPct val="0"/>
              </a:spcBef>
              <a:buFontTx/>
              <a:buNone/>
            </a:pPr>
            <a:r>
              <a:rPr lang="en-US" altLang="en-US" sz="2400" b="1">
                <a:ea typeface="ヒラギノ角ゴ Pro W3" panose="020B0300000000000000" pitchFamily="34" charset="-128"/>
              </a:rPr>
              <a:t>B = bract</a:t>
            </a:r>
          </a:p>
          <a:p>
            <a:pPr>
              <a:spcBef>
                <a:spcPct val="0"/>
              </a:spcBef>
              <a:buFontTx/>
              <a:buNone/>
            </a:pPr>
            <a:r>
              <a:rPr lang="en-US" altLang="en-US" sz="2400" b="1">
                <a:ea typeface="ヒラギノ角ゴ Pro W3" panose="020B0300000000000000" pitchFamily="34" charset="-128"/>
              </a:rPr>
              <a:t>F = flower</a:t>
            </a:r>
            <a:endParaRPr lang="en-US" altLang="en-US" sz="2400">
              <a:ea typeface="ヒラギノ角ゴ Pro W3" panose="020B0300000000000000"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03957820-3478-F046-BAFD-BC2CC8AF7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90600"/>
            <a:ext cx="7162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3">
            <a:extLst>
              <a:ext uri="{FF2B5EF4-FFF2-40B4-BE49-F238E27FC236}">
                <a16:creationId xmlns:a16="http://schemas.microsoft.com/office/drawing/2014/main" id="{9276BCEA-CF6B-C849-8E3E-5E71EC821FF2}"/>
              </a:ext>
            </a:extLst>
          </p:cNvPr>
          <p:cNvSpPr txBox="1">
            <a:spLocks noChangeArrowheads="1"/>
          </p:cNvSpPr>
          <p:nvPr/>
        </p:nvSpPr>
        <p:spPr bwMode="auto">
          <a:xfrm>
            <a:off x="517525" y="212725"/>
            <a:ext cx="485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Older floral meristem of </a:t>
            </a:r>
            <a:r>
              <a:rPr lang="en-US" altLang="en-US" sz="2400" b="1" i="1">
                <a:ea typeface="ヒラギノ角ゴ Pro W3" panose="020B0300000000000000" pitchFamily="34" charset="-128"/>
              </a:rPr>
              <a:t>Peperomia</a:t>
            </a:r>
            <a:r>
              <a:rPr lang="en-US" altLang="en-US" sz="2400" b="1">
                <a:ea typeface="ヒラギノ角ゴ Pro W3" panose="020B0300000000000000" pitchFamily="34" charset="-128"/>
              </a:rPr>
              <a:t> </a:t>
            </a:r>
          </a:p>
        </p:txBody>
      </p:sp>
      <p:sp>
        <p:nvSpPr>
          <p:cNvPr id="41987" name="Text Box 4">
            <a:extLst>
              <a:ext uri="{FF2B5EF4-FFF2-40B4-BE49-F238E27FC236}">
                <a16:creationId xmlns:a16="http://schemas.microsoft.com/office/drawing/2014/main" id="{AD2248BA-C5C6-DF4B-8889-337DD42D47B5}"/>
              </a:ext>
            </a:extLst>
          </p:cNvPr>
          <p:cNvSpPr txBox="1">
            <a:spLocks noChangeArrowheads="1"/>
          </p:cNvSpPr>
          <p:nvPr/>
        </p:nvSpPr>
        <p:spPr bwMode="auto">
          <a:xfrm>
            <a:off x="4632325" y="6232525"/>
            <a:ext cx="3490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Bract removed from here</a:t>
            </a:r>
          </a:p>
        </p:txBody>
      </p:sp>
      <p:sp>
        <p:nvSpPr>
          <p:cNvPr id="41988" name="Line 6">
            <a:extLst>
              <a:ext uri="{FF2B5EF4-FFF2-40B4-BE49-F238E27FC236}">
                <a16:creationId xmlns:a16="http://schemas.microsoft.com/office/drawing/2014/main" id="{F65893D0-8108-0348-85FE-765E06E3E323}"/>
              </a:ext>
            </a:extLst>
          </p:cNvPr>
          <p:cNvSpPr>
            <a:spLocks noChangeShapeType="1"/>
          </p:cNvSpPr>
          <p:nvPr/>
        </p:nvSpPr>
        <p:spPr bwMode="auto">
          <a:xfrm flipH="1" flipV="1">
            <a:off x="4648200" y="5638800"/>
            <a:ext cx="76200" cy="762000"/>
          </a:xfrm>
          <a:prstGeom prst="line">
            <a:avLst/>
          </a:prstGeom>
          <a:noFill/>
          <a:ln w="38100">
            <a:solidFill>
              <a:srgbClr val="D92D2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89" name="Text Box 7">
            <a:extLst>
              <a:ext uri="{FF2B5EF4-FFF2-40B4-BE49-F238E27FC236}">
                <a16:creationId xmlns:a16="http://schemas.microsoft.com/office/drawing/2014/main" id="{53585272-18C5-4E4E-9915-8CECA1ED8B72}"/>
              </a:ext>
            </a:extLst>
          </p:cNvPr>
          <p:cNvSpPr txBox="1">
            <a:spLocks noChangeArrowheads="1"/>
          </p:cNvSpPr>
          <p:nvPr/>
        </p:nvSpPr>
        <p:spPr bwMode="auto">
          <a:xfrm>
            <a:off x="2895600" y="4343400"/>
            <a:ext cx="1681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b="1">
                <a:latin typeface="Helvetica" pitchFamily="2" charset="0"/>
                <a:ea typeface="ヒラギノ角ゴ Pro W3" panose="020B0300000000000000" pitchFamily="34" charset="-128"/>
              </a:rPr>
              <a:t>tamen</a:t>
            </a:r>
            <a:endParaRPr lang="en-US" altLang="en-US" sz="2400" b="1">
              <a:latin typeface="Helvetica" pitchFamily="2" charset="0"/>
              <a:ea typeface="ヒラギノ角ゴ Pro W3" panose="020B0300000000000000" pitchFamily="34" charset="-128"/>
            </a:endParaRPr>
          </a:p>
        </p:txBody>
      </p:sp>
      <p:sp>
        <p:nvSpPr>
          <p:cNvPr id="41990" name="Text Box 8">
            <a:extLst>
              <a:ext uri="{FF2B5EF4-FFF2-40B4-BE49-F238E27FC236}">
                <a16:creationId xmlns:a16="http://schemas.microsoft.com/office/drawing/2014/main" id="{8A528202-CAEE-D946-8820-BB7AD662B454}"/>
              </a:ext>
            </a:extLst>
          </p:cNvPr>
          <p:cNvSpPr txBox="1">
            <a:spLocks noChangeArrowheads="1"/>
          </p:cNvSpPr>
          <p:nvPr/>
        </p:nvSpPr>
        <p:spPr bwMode="auto">
          <a:xfrm>
            <a:off x="6934200" y="4419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b="1">
                <a:latin typeface="Helvetica" pitchFamily="2" charset="0"/>
                <a:ea typeface="ヒラギノ角ゴ Pro W3" panose="020B0300000000000000" pitchFamily="34" charset="-128"/>
              </a:rPr>
              <a:t>tamen</a:t>
            </a:r>
            <a:endParaRPr lang="en-US" altLang="en-US" sz="2400" b="1">
              <a:latin typeface="Helvetica" pitchFamily="2" charset="0"/>
              <a:ea typeface="ヒラギノ角ゴ Pro W3" panose="020B0300000000000000" pitchFamily="34" charset="-128"/>
            </a:endParaRPr>
          </a:p>
        </p:txBody>
      </p:sp>
      <p:sp>
        <p:nvSpPr>
          <p:cNvPr id="41991" name="Text Box 9">
            <a:extLst>
              <a:ext uri="{FF2B5EF4-FFF2-40B4-BE49-F238E27FC236}">
                <a16:creationId xmlns:a16="http://schemas.microsoft.com/office/drawing/2014/main" id="{877FB09D-1D9C-4A4C-ACCE-446B87D823A3}"/>
              </a:ext>
            </a:extLst>
          </p:cNvPr>
          <p:cNvSpPr txBox="1">
            <a:spLocks noChangeArrowheads="1"/>
          </p:cNvSpPr>
          <p:nvPr/>
        </p:nvSpPr>
        <p:spPr bwMode="auto">
          <a:xfrm>
            <a:off x="4800600" y="3352800"/>
            <a:ext cx="2554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b="1">
                <a:latin typeface="Helvetica" pitchFamily="2" charset="0"/>
                <a:ea typeface="ヒラギノ角ゴ Pro W3" panose="020B0300000000000000" pitchFamily="34" charset="-128"/>
              </a:rPr>
              <a:t>ynoecium</a:t>
            </a:r>
            <a:endParaRPr lang="en-US" altLang="en-US" sz="2400" b="1">
              <a:latin typeface="Helvetica" pitchFamily="2" charset="0"/>
              <a:ea typeface="ヒラギノ角ゴ Pro W3" panose="020B0300000000000000"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a:extLst>
              <a:ext uri="{FF2B5EF4-FFF2-40B4-BE49-F238E27FC236}">
                <a16:creationId xmlns:a16="http://schemas.microsoft.com/office/drawing/2014/main" id="{B93EC2E1-532B-6E4E-A803-73987C491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
            <a:ext cx="52911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4">
            <a:extLst>
              <a:ext uri="{FF2B5EF4-FFF2-40B4-BE49-F238E27FC236}">
                <a16:creationId xmlns:a16="http://schemas.microsoft.com/office/drawing/2014/main" id="{510EBBEE-4D8D-1940-AD2E-AC8CC57F739A}"/>
              </a:ext>
            </a:extLst>
          </p:cNvPr>
          <p:cNvSpPr txBox="1">
            <a:spLocks noChangeArrowheads="1"/>
          </p:cNvSpPr>
          <p:nvPr/>
        </p:nvSpPr>
        <p:spPr bwMode="auto">
          <a:xfrm>
            <a:off x="304800" y="304800"/>
            <a:ext cx="2835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ea typeface="ヒラギノ角ゴ Pro W3" panose="020B0300000000000000" pitchFamily="34" charset="-128"/>
              </a:rPr>
              <a:t>Piper amalago</a:t>
            </a:r>
            <a:r>
              <a:rPr lang="en-US" altLang="en-US" sz="2400" b="1">
                <a:ea typeface="ヒラギノ角ゴ Pro W3" panose="020B0300000000000000" pitchFamily="34" charset="-128"/>
              </a:rPr>
              <a:t>: </a:t>
            </a:r>
          </a:p>
          <a:p>
            <a:pPr>
              <a:spcBef>
                <a:spcPct val="0"/>
              </a:spcBef>
              <a:buFontTx/>
              <a:buNone/>
            </a:pPr>
            <a:r>
              <a:rPr lang="en-US" altLang="en-US" sz="2400" b="1">
                <a:ea typeface="ヒラギノ角ゴ Pro W3" panose="020B0300000000000000" pitchFamily="34" charset="-128"/>
              </a:rPr>
              <a:t>Stamens:</a:t>
            </a:r>
          </a:p>
          <a:p>
            <a:pPr>
              <a:spcBef>
                <a:spcPct val="0"/>
              </a:spcBef>
              <a:buFontTx/>
              <a:buNone/>
            </a:pPr>
            <a:r>
              <a:rPr lang="en-US" altLang="en-US" sz="2400" b="1">
                <a:ea typeface="ヒラギノ角ゴ Pro W3" panose="020B0300000000000000" pitchFamily="34" charset="-128"/>
              </a:rPr>
              <a:t>AM anterior median</a:t>
            </a:r>
          </a:p>
          <a:p>
            <a:pPr>
              <a:spcBef>
                <a:spcPct val="0"/>
              </a:spcBef>
              <a:buFontTx/>
              <a:buNone/>
            </a:pPr>
            <a:r>
              <a:rPr lang="en-US" altLang="en-US" sz="2400" b="1">
                <a:ea typeface="ヒラギノ角ゴ Pro W3" panose="020B0300000000000000" pitchFamily="34" charset="-128"/>
              </a:rPr>
              <a:t>PM posterior median</a:t>
            </a:r>
          </a:p>
          <a:p>
            <a:pPr>
              <a:spcBef>
                <a:spcPct val="0"/>
              </a:spcBef>
              <a:buFontTx/>
              <a:buNone/>
            </a:pPr>
            <a:r>
              <a:rPr lang="en-US" altLang="en-US" sz="2400" b="1">
                <a:ea typeface="ヒラギノ角ゴ Pro W3" panose="020B0300000000000000" pitchFamily="34" charset="-128"/>
              </a:rPr>
              <a:t>PL posterior lateral</a:t>
            </a:r>
          </a:p>
          <a:p>
            <a:pPr>
              <a:spcBef>
                <a:spcPct val="0"/>
              </a:spcBef>
              <a:buFontTx/>
              <a:buNone/>
            </a:pPr>
            <a:r>
              <a:rPr lang="en-US" altLang="en-US" sz="2400" b="1">
                <a:ea typeface="ヒラギノ角ゴ Pro W3" panose="020B0300000000000000" pitchFamily="34" charset="-128"/>
              </a:rPr>
              <a:t>AL anterior lateral</a:t>
            </a:r>
          </a:p>
          <a:p>
            <a:pPr>
              <a:spcBef>
                <a:spcPct val="0"/>
              </a:spcBef>
              <a:buFontTx/>
              <a:buNone/>
            </a:pPr>
            <a:endParaRPr lang="en-US" altLang="en-US" sz="2400" b="1">
              <a:ea typeface="ヒラギノ角ゴ Pro W3" panose="020B0300000000000000" pitchFamily="34" charset="-128"/>
            </a:endParaRPr>
          </a:p>
          <a:p>
            <a:pPr>
              <a:spcBef>
                <a:spcPct val="0"/>
              </a:spcBef>
              <a:buFontTx/>
              <a:buNone/>
            </a:pPr>
            <a:r>
              <a:rPr lang="en-US" altLang="en-US" sz="2400" b="1">
                <a:ea typeface="ヒラギノ角ゴ Pro W3" panose="020B0300000000000000" pitchFamily="34" charset="-128"/>
              </a:rPr>
              <a:t>The four-carpellate gynoecium</a:t>
            </a:r>
          </a:p>
          <a:p>
            <a:pPr>
              <a:spcBef>
                <a:spcPct val="0"/>
              </a:spcBef>
              <a:buFontTx/>
              <a:buNone/>
            </a:pPr>
            <a:r>
              <a:rPr lang="en-US" altLang="en-US" sz="2400" b="1">
                <a:ea typeface="ヒラギノ角ゴ Pro W3" panose="020B0300000000000000" pitchFamily="34" charset="-128"/>
              </a:rPr>
              <a:t>is in the middle.</a:t>
            </a:r>
          </a:p>
        </p:txBody>
      </p:sp>
      <p:pic>
        <p:nvPicPr>
          <p:cNvPr id="43011" name="Picture 5">
            <a:extLst>
              <a:ext uri="{FF2B5EF4-FFF2-40B4-BE49-F238E27FC236}">
                <a16:creationId xmlns:a16="http://schemas.microsoft.com/office/drawing/2014/main" id="{B3731638-2E1C-EF4E-8C06-FCAED5A4F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10150"/>
            <a:ext cx="32369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4">
            <a:extLst>
              <a:ext uri="{FF2B5EF4-FFF2-40B4-BE49-F238E27FC236}">
                <a16:creationId xmlns:a16="http://schemas.microsoft.com/office/drawing/2014/main" id="{049659D8-ADCD-2540-80DA-10372AD97BA0}"/>
              </a:ext>
            </a:extLst>
          </p:cNvPr>
          <p:cNvSpPr txBox="1">
            <a:spLocks noChangeArrowheads="1"/>
          </p:cNvSpPr>
          <p:nvPr/>
        </p:nvSpPr>
        <p:spPr bwMode="auto">
          <a:xfrm>
            <a:off x="593725" y="288925"/>
            <a:ext cx="7681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Piperales: gynoecium structure overlain on the phylogeny</a:t>
            </a:r>
          </a:p>
        </p:txBody>
      </p:sp>
      <p:pic>
        <p:nvPicPr>
          <p:cNvPr id="45058" name="Picture 5" descr="piperalesgynotree.tiff                                         000291C3&#10;BARRINGTON                     BB75487B:">
            <a:extLst>
              <a:ext uri="{FF2B5EF4-FFF2-40B4-BE49-F238E27FC236}">
                <a16:creationId xmlns:a16="http://schemas.microsoft.com/office/drawing/2014/main" id="{B8BC692C-53D9-3B4D-AA51-B8D0814AE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914400"/>
            <a:ext cx="70612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332108C5-F335-B942-A966-F37D7CDDF69E}"/>
              </a:ext>
            </a:extLst>
          </p:cNvPr>
          <p:cNvSpPr>
            <a:spLocks noChangeArrowheads="1"/>
          </p:cNvSpPr>
          <p:nvPr/>
        </p:nvSpPr>
        <p:spPr bwMode="auto">
          <a:xfrm>
            <a:off x="2133600" y="4800600"/>
            <a:ext cx="3581400" cy="1752600"/>
          </a:xfrm>
          <a:prstGeom prst="rect">
            <a:avLst/>
          </a:prstGeom>
          <a:noFill/>
          <a:ln w="38100">
            <a:solidFill>
              <a:srgbClr val="3366FF"/>
            </a:solidFill>
            <a:miter lim="800000"/>
            <a:headEnd/>
            <a:tailEnd/>
          </a:ln>
          <a:extLst>
            <a:ext uri="{909E8E84-426E-40dd-AFC4-6F175D3DCCD1}"/>
          </a:extLst>
        </p:spPr>
        <p:txBody>
          <a:bodyPr wrap="none" anchor="ctr"/>
          <a:lstStyle/>
          <a:p>
            <a:pPr>
              <a:defRPr/>
            </a:pPr>
            <a:endParaRPr lang="en-US">
              <a:ln>
                <a:solidFill>
                  <a:srgbClr val="3366FF"/>
                </a:solidFill>
              </a:ln>
              <a:solidFill>
                <a:srgbClr val="3366FF"/>
              </a:solidFill>
              <a:latin typeface="Times" charset="0"/>
              <a:ea typeface="ヒラギノ角ゴ Pro W3" charset="0"/>
              <a:cs typeface="ヒラギノ角ゴ Pro W3" charset="0"/>
            </a:endParaRPr>
          </a:p>
        </p:txBody>
      </p:sp>
      <p:sp>
        <p:nvSpPr>
          <p:cNvPr id="5" name="Rectangle 7">
            <a:extLst>
              <a:ext uri="{FF2B5EF4-FFF2-40B4-BE49-F238E27FC236}">
                <a16:creationId xmlns:a16="http://schemas.microsoft.com/office/drawing/2014/main" id="{DFA9A90A-35D8-BC4E-960C-DBD139F028C1}"/>
              </a:ext>
            </a:extLst>
          </p:cNvPr>
          <p:cNvSpPr>
            <a:spLocks noChangeArrowheads="1"/>
          </p:cNvSpPr>
          <p:nvPr/>
        </p:nvSpPr>
        <p:spPr bwMode="auto">
          <a:xfrm>
            <a:off x="3124200" y="914400"/>
            <a:ext cx="5105400" cy="3886200"/>
          </a:xfrm>
          <a:prstGeom prst="rect">
            <a:avLst/>
          </a:prstGeom>
          <a:noFill/>
          <a:ln w="38100">
            <a:solidFill>
              <a:srgbClr val="008000"/>
            </a:solidFill>
            <a:miter lim="800000"/>
            <a:headEnd/>
            <a:tailEnd/>
          </a:ln>
          <a:extLst>
            <a:ext uri="{909E8E84-426E-40dd-AFC4-6F175D3DCCD1}"/>
          </a:extLst>
        </p:spPr>
        <p:txBody>
          <a:bodyPr wrap="none" anchor="ctr"/>
          <a:lstStyle/>
          <a:p>
            <a:pPr>
              <a:defRPr/>
            </a:pPr>
            <a:endParaRPr lang="en-US">
              <a:ln>
                <a:solidFill>
                  <a:srgbClr val="008000"/>
                </a:solidFill>
              </a:ln>
              <a:latin typeface="Times" charset="0"/>
              <a:ea typeface="ヒラギノ角ゴ Pro W3" charset="0"/>
              <a:cs typeface="ヒラギノ角ゴ Pro W3"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a:extLst>
              <a:ext uri="{FF2B5EF4-FFF2-40B4-BE49-F238E27FC236}">
                <a16:creationId xmlns:a16="http://schemas.microsoft.com/office/drawing/2014/main" id="{86B28271-72E7-4942-B32C-60D956625F2F}"/>
              </a:ext>
            </a:extLst>
          </p:cNvPr>
          <p:cNvSpPr txBox="1">
            <a:spLocks noChangeArrowheads="1"/>
          </p:cNvSpPr>
          <p:nvPr/>
        </p:nvSpPr>
        <p:spPr bwMode="auto">
          <a:xfrm>
            <a:off x="593725" y="288925"/>
            <a:ext cx="813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Piperales: gynoecium development overlain on the phylogeny</a:t>
            </a:r>
          </a:p>
        </p:txBody>
      </p:sp>
      <p:grpSp>
        <p:nvGrpSpPr>
          <p:cNvPr id="2" name="Group 1">
            <a:extLst>
              <a:ext uri="{FF2B5EF4-FFF2-40B4-BE49-F238E27FC236}">
                <a16:creationId xmlns:a16="http://schemas.microsoft.com/office/drawing/2014/main" id="{20745808-24D8-4F48-9BF4-3483C5F701EF}"/>
              </a:ext>
            </a:extLst>
          </p:cNvPr>
          <p:cNvGrpSpPr/>
          <p:nvPr/>
        </p:nvGrpSpPr>
        <p:grpSpPr>
          <a:xfrm>
            <a:off x="1079152" y="746125"/>
            <a:ext cx="7162800" cy="4953000"/>
            <a:chOff x="0" y="762000"/>
            <a:chExt cx="9144000" cy="6096000"/>
          </a:xfrm>
        </p:grpSpPr>
        <p:pic>
          <p:nvPicPr>
            <p:cNvPr id="46081" name="Picture 2">
              <a:extLst>
                <a:ext uri="{FF2B5EF4-FFF2-40B4-BE49-F238E27FC236}">
                  <a16:creationId xmlns:a16="http://schemas.microsoft.com/office/drawing/2014/main" id="{1E9F3812-1CA1-3A41-AD10-7AC3E7616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61"/>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202EFA16-D7AE-1645-A5A9-259892AA93FC}"/>
                </a:ext>
              </a:extLst>
            </p:cNvPr>
            <p:cNvSpPr>
              <a:spLocks noChangeArrowheads="1"/>
            </p:cNvSpPr>
            <p:nvPr/>
          </p:nvSpPr>
          <p:spPr bwMode="auto">
            <a:xfrm>
              <a:off x="1219200" y="762000"/>
              <a:ext cx="3124200" cy="4648200"/>
            </a:xfrm>
            <a:prstGeom prst="rect">
              <a:avLst/>
            </a:prstGeom>
            <a:noFill/>
            <a:ln w="38100">
              <a:solidFill>
                <a:srgbClr val="008000"/>
              </a:solidFill>
              <a:miter lim="800000"/>
              <a:headEnd/>
              <a:tailEnd/>
            </a:ln>
            <a:extLst>
              <a:ext uri="{909E8E84-426E-40dd-AFC4-6F175D3DCCD1}"/>
            </a:extLst>
          </p:spPr>
          <p:txBody>
            <a:bodyPr wrap="none" anchor="ctr"/>
            <a:lstStyle/>
            <a:p>
              <a:pPr>
                <a:defRPr/>
              </a:pPr>
              <a:endParaRPr lang="en-US">
                <a:ln>
                  <a:solidFill>
                    <a:srgbClr val="008000"/>
                  </a:solidFill>
                </a:ln>
                <a:latin typeface="Times" charset="0"/>
                <a:ea typeface="ヒラギノ角ゴ Pro W3" charset="0"/>
                <a:cs typeface="ヒラギノ角ゴ Pro W3" charset="0"/>
              </a:endParaRPr>
            </a:p>
          </p:txBody>
        </p:sp>
        <p:sp>
          <p:nvSpPr>
            <p:cNvPr id="5" name="Rectangle 7">
              <a:extLst>
                <a:ext uri="{FF2B5EF4-FFF2-40B4-BE49-F238E27FC236}">
                  <a16:creationId xmlns:a16="http://schemas.microsoft.com/office/drawing/2014/main" id="{5F8A90A1-5F9C-124A-9384-AF83E58772A1}"/>
                </a:ext>
              </a:extLst>
            </p:cNvPr>
            <p:cNvSpPr>
              <a:spLocks noChangeArrowheads="1"/>
            </p:cNvSpPr>
            <p:nvPr/>
          </p:nvSpPr>
          <p:spPr bwMode="auto">
            <a:xfrm>
              <a:off x="4343400" y="762000"/>
              <a:ext cx="3810000" cy="4191000"/>
            </a:xfrm>
            <a:prstGeom prst="rect">
              <a:avLst/>
            </a:prstGeom>
            <a:noFill/>
            <a:ln w="38100">
              <a:solidFill>
                <a:srgbClr val="3366FF"/>
              </a:solidFill>
              <a:miter lim="800000"/>
              <a:headEnd/>
              <a:tailEnd/>
            </a:ln>
            <a:extLst>
              <a:ext uri="{909E8E84-426E-40dd-AFC4-6F175D3DCCD1}"/>
            </a:extLst>
          </p:spPr>
          <p:txBody>
            <a:bodyPr wrap="none" anchor="ctr"/>
            <a:lstStyle/>
            <a:p>
              <a:pPr>
                <a:defRPr/>
              </a:pPr>
              <a:endParaRPr lang="en-US">
                <a:ln>
                  <a:solidFill>
                    <a:srgbClr val="3366FF"/>
                  </a:solidFill>
                </a:ln>
                <a:solidFill>
                  <a:srgbClr val="3366FF"/>
                </a:solidFill>
                <a:latin typeface="Times" charset="0"/>
                <a:ea typeface="ヒラギノ角ゴ Pro W3" charset="0"/>
                <a:cs typeface="ヒラギノ角ゴ Pro W3" charset="0"/>
              </a:endParaRPr>
            </a:p>
          </p:txBody>
        </p:sp>
      </p:grpSp>
      <p:sp>
        <p:nvSpPr>
          <p:cNvPr id="3" name="Rectangle 2">
            <a:extLst>
              <a:ext uri="{FF2B5EF4-FFF2-40B4-BE49-F238E27FC236}">
                <a16:creationId xmlns:a16="http://schemas.microsoft.com/office/drawing/2014/main" id="{69CED595-CCEF-0B45-A033-8B41F3EE4EDC}"/>
              </a:ext>
            </a:extLst>
          </p:cNvPr>
          <p:cNvSpPr/>
          <p:nvPr/>
        </p:nvSpPr>
        <p:spPr>
          <a:xfrm>
            <a:off x="329506" y="5562600"/>
            <a:ext cx="8662093" cy="1323439"/>
          </a:xfrm>
          <a:prstGeom prst="rect">
            <a:avLst/>
          </a:prstGeom>
        </p:spPr>
        <p:txBody>
          <a:bodyPr wrap="square">
            <a:spAutoFit/>
          </a:bodyPr>
          <a:lstStyle/>
          <a:p>
            <a:r>
              <a:rPr lang="en-US" sz="2000" b="0" i="0">
                <a:solidFill>
                  <a:srgbClr val="222222"/>
                </a:solidFill>
                <a:effectLst/>
                <a:latin typeface="Arial" panose="020B0604020202020204" pitchFamily="34" charset="0"/>
              </a:rPr>
              <a:t>Jaramillo, M.A., Manos, P.S. and Zimmer, E.A., 2004. Phylogenetic relationships of the perianthless Piperales: reconstructing the evolution of floral development. </a:t>
            </a:r>
            <a:r>
              <a:rPr lang="en-US" sz="2000" b="0" i="1">
                <a:solidFill>
                  <a:srgbClr val="222222"/>
                </a:solidFill>
                <a:effectLst/>
                <a:latin typeface="Arial" panose="020B0604020202020204" pitchFamily="34" charset="0"/>
              </a:rPr>
              <a:t>International Journal of Plant Sciences</a:t>
            </a:r>
            <a:r>
              <a:rPr lang="en-US" sz="2000" b="0" i="0">
                <a:solidFill>
                  <a:srgbClr val="222222"/>
                </a:solidFill>
                <a:effectLst/>
                <a:latin typeface="Arial" panose="020B0604020202020204" pitchFamily="34" charset="0"/>
              </a:rPr>
              <a:t>, </a:t>
            </a:r>
            <a:r>
              <a:rPr lang="en-US" sz="2000" b="0" i="1">
                <a:solidFill>
                  <a:srgbClr val="222222"/>
                </a:solidFill>
                <a:effectLst/>
                <a:latin typeface="Arial" panose="020B0604020202020204" pitchFamily="34" charset="0"/>
              </a:rPr>
              <a:t>165</a:t>
            </a:r>
            <a:r>
              <a:rPr lang="en-US" sz="2000" b="0" i="0">
                <a:solidFill>
                  <a:srgbClr val="222222"/>
                </a:solidFill>
                <a:effectLst/>
                <a:latin typeface="Arial" panose="020B0604020202020204" pitchFamily="34" charset="0"/>
              </a:rPr>
              <a:t>(3), pp.403-416.</a:t>
            </a:r>
            <a:endParaRPr 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69A0311F-AE16-A845-851E-37560B1FF9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35894" y="-858043"/>
            <a:ext cx="6527800" cy="888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4">
            <a:extLst>
              <a:ext uri="{FF2B5EF4-FFF2-40B4-BE49-F238E27FC236}">
                <a16:creationId xmlns:a16="http://schemas.microsoft.com/office/drawing/2014/main" id="{E95B4AE9-3455-5B49-9C54-76A043135976}"/>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1" name="Rectangle 12">
            <a:extLst>
              <a:ext uri="{FF2B5EF4-FFF2-40B4-BE49-F238E27FC236}">
                <a16:creationId xmlns:a16="http://schemas.microsoft.com/office/drawing/2014/main" id="{429867D3-79BD-764E-8B9F-672CD3FED0B0}"/>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2" name="Rectangle 7">
            <a:extLst>
              <a:ext uri="{FF2B5EF4-FFF2-40B4-BE49-F238E27FC236}">
                <a16:creationId xmlns:a16="http://schemas.microsoft.com/office/drawing/2014/main" id="{DFB8D2AC-4D55-CD46-918D-15AAAD6E2A22}"/>
              </a:ext>
            </a:extLst>
          </p:cNvPr>
          <p:cNvSpPr>
            <a:spLocks noChangeArrowheads="1"/>
          </p:cNvSpPr>
          <p:nvPr/>
        </p:nvSpPr>
        <p:spPr bwMode="auto">
          <a:xfrm>
            <a:off x="2133600" y="228600"/>
            <a:ext cx="14478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3" name="Rectangle 6">
            <a:extLst>
              <a:ext uri="{FF2B5EF4-FFF2-40B4-BE49-F238E27FC236}">
                <a16:creationId xmlns:a16="http://schemas.microsoft.com/office/drawing/2014/main" id="{E5D1B3A3-BF5F-7141-9AAC-5C95538ADD15}"/>
              </a:ext>
            </a:extLst>
          </p:cNvPr>
          <p:cNvSpPr>
            <a:spLocks noChangeArrowheads="1"/>
          </p:cNvSpPr>
          <p:nvPr/>
        </p:nvSpPr>
        <p:spPr bwMode="auto">
          <a:xfrm>
            <a:off x="1441269" y="7937"/>
            <a:ext cx="6858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4" name="Rectangle 15">
            <a:extLst>
              <a:ext uri="{FF2B5EF4-FFF2-40B4-BE49-F238E27FC236}">
                <a16:creationId xmlns:a16="http://schemas.microsoft.com/office/drawing/2014/main" id="{78E75201-9C0A-394D-8DC6-47666AE0D96A}"/>
              </a:ext>
            </a:extLst>
          </p:cNvPr>
          <p:cNvSpPr>
            <a:spLocks noChangeArrowheads="1"/>
          </p:cNvSpPr>
          <p:nvPr/>
        </p:nvSpPr>
        <p:spPr bwMode="auto">
          <a:xfrm>
            <a:off x="0" y="3886200"/>
            <a:ext cx="21336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7415" name="Text Box 5">
            <a:extLst>
              <a:ext uri="{FF2B5EF4-FFF2-40B4-BE49-F238E27FC236}">
                <a16:creationId xmlns:a16="http://schemas.microsoft.com/office/drawing/2014/main" id="{BED860B2-97E6-E04C-9CC6-98B50562E469}"/>
              </a:ext>
            </a:extLst>
          </p:cNvPr>
          <p:cNvSpPr txBox="1">
            <a:spLocks noChangeArrowheads="1"/>
          </p:cNvSpPr>
          <p:nvPr/>
        </p:nvSpPr>
        <p:spPr bwMode="auto">
          <a:xfrm rot="-86341">
            <a:off x="28575" y="4541838"/>
            <a:ext cx="2792413" cy="2308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r>
              <a:rPr lang="en-US" altLang="en-US" sz="2400">
                <a:ea typeface="ヒラギノ角ゴ Pro W3" panose="020B0300000000000000" pitchFamily="34" charset="-128"/>
              </a:rPr>
              <a:t>2016</a:t>
            </a:r>
          </a:p>
          <a:p>
            <a:pPr algn="ctr">
              <a:spcBef>
                <a:spcPct val="0"/>
              </a:spcBef>
              <a:buFontTx/>
              <a:buNone/>
            </a:pPr>
            <a:endParaRPr lang="en-US" altLang="en-US" sz="2400">
              <a:ea typeface="ヒラギノ角ゴ Pro W3" panose="020B0300000000000000" pitchFamily="34" charset="-128"/>
            </a:endParaRPr>
          </a:p>
        </p:txBody>
      </p:sp>
      <p:sp>
        <p:nvSpPr>
          <p:cNvPr id="17416" name="Text Box 11">
            <a:extLst>
              <a:ext uri="{FF2B5EF4-FFF2-40B4-BE49-F238E27FC236}">
                <a16:creationId xmlns:a16="http://schemas.microsoft.com/office/drawing/2014/main" id="{06F0DDBE-04A2-9C43-B992-3EB31AA8F4DA}"/>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17417" name="Line 9">
            <a:extLst>
              <a:ext uri="{FF2B5EF4-FFF2-40B4-BE49-F238E27FC236}">
                <a16:creationId xmlns:a16="http://schemas.microsoft.com/office/drawing/2014/main" id="{37BEA1A7-A6CE-1D42-86FE-BD5B2DC93936}"/>
              </a:ext>
            </a:extLst>
          </p:cNvPr>
          <p:cNvSpPr>
            <a:spLocks noChangeShapeType="1"/>
          </p:cNvSpPr>
          <p:nvPr/>
        </p:nvSpPr>
        <p:spPr bwMode="auto">
          <a:xfrm flipV="1">
            <a:off x="2514600" y="1981200"/>
            <a:ext cx="457200" cy="13716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8" name="Text Box 10">
            <a:extLst>
              <a:ext uri="{FF2B5EF4-FFF2-40B4-BE49-F238E27FC236}">
                <a16:creationId xmlns:a16="http://schemas.microsoft.com/office/drawing/2014/main" id="{8506D8F4-43F7-6B45-A16C-D4472304CD3F}"/>
              </a:ext>
            </a:extLst>
          </p:cNvPr>
          <p:cNvSpPr txBox="1">
            <a:spLocks noChangeArrowheads="1"/>
          </p:cNvSpPr>
          <p:nvPr/>
        </p:nvSpPr>
        <p:spPr bwMode="auto">
          <a:xfrm>
            <a:off x="1752600" y="3352800"/>
            <a:ext cx="1352550" cy="457200"/>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solidFill>
                  <a:srgbClr val="F4253F"/>
                </a:solidFill>
                <a:ea typeface="ヒラギノ角ゴ Pro W3" panose="020B0300000000000000" pitchFamily="34" charset="-128"/>
              </a:rPr>
              <a:t>monocots</a:t>
            </a:r>
            <a:endParaRPr lang="en-US" altLang="en-US" sz="2400" i="1">
              <a:ea typeface="ヒラギノ角ゴ Pro W3" panose="020B0300000000000000" pitchFamily="34" charset="-128"/>
            </a:endParaRPr>
          </a:p>
        </p:txBody>
      </p:sp>
      <p:sp>
        <p:nvSpPr>
          <p:cNvPr id="17419" name="Line 10">
            <a:extLst>
              <a:ext uri="{FF2B5EF4-FFF2-40B4-BE49-F238E27FC236}">
                <a16:creationId xmlns:a16="http://schemas.microsoft.com/office/drawing/2014/main" id="{F807DF2D-2301-BC4A-8C1E-0934BE02BBCC}"/>
              </a:ext>
            </a:extLst>
          </p:cNvPr>
          <p:cNvSpPr>
            <a:spLocks noChangeShapeType="1"/>
          </p:cNvSpPr>
          <p:nvPr/>
        </p:nvSpPr>
        <p:spPr bwMode="auto">
          <a:xfrm flipV="1">
            <a:off x="1219200" y="2286000"/>
            <a:ext cx="381000" cy="6096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6">
            <a:extLst>
              <a:ext uri="{FF2B5EF4-FFF2-40B4-BE49-F238E27FC236}">
                <a16:creationId xmlns:a16="http://schemas.microsoft.com/office/drawing/2014/main" id="{2F1BA552-B471-5945-AAE6-61FB0C79762F}"/>
              </a:ext>
            </a:extLst>
          </p:cNvPr>
          <p:cNvSpPr>
            <a:spLocks noChangeArrowheads="1"/>
          </p:cNvSpPr>
          <p:nvPr/>
        </p:nvSpPr>
        <p:spPr bwMode="auto">
          <a:xfrm>
            <a:off x="1956276" y="869361"/>
            <a:ext cx="145870" cy="1150937"/>
          </a:xfrm>
          <a:prstGeom prst="rect">
            <a:avLst/>
          </a:prstGeom>
          <a:solidFill>
            <a:srgbClr val="7030A0">
              <a:alpha val="29000"/>
            </a:srgbClr>
          </a:solidFill>
          <a:ln w="38100">
            <a:no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485E43B2-DE08-0742-BC37-8CF9BE70FB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05664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a:extLst>
              <a:ext uri="{FF2B5EF4-FFF2-40B4-BE49-F238E27FC236}">
                <a16:creationId xmlns:a16="http://schemas.microsoft.com/office/drawing/2014/main" id="{B16C266D-31C1-C94B-A4A2-5708A4573896}"/>
              </a:ext>
            </a:extLst>
          </p:cNvPr>
          <p:cNvSpPr txBox="1">
            <a:spLocks noChangeArrowheads="1"/>
          </p:cNvSpPr>
          <p:nvPr/>
        </p:nvSpPr>
        <p:spPr bwMode="auto">
          <a:xfrm>
            <a:off x="2514600" y="304800"/>
            <a:ext cx="7772400" cy="1143000"/>
          </a:xfrm>
          <a:prstGeom prst="rect">
            <a:avLst/>
          </a:prstGeom>
          <a:solidFill>
            <a:srgbClr val="9AFF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4400">
                <a:solidFill>
                  <a:schemeClr val="tx2"/>
                </a:solidFill>
              </a:rPr>
              <a:t>Key Characters for Piperaceae</a:t>
            </a:r>
          </a:p>
        </p:txBody>
      </p:sp>
      <p:sp>
        <p:nvSpPr>
          <p:cNvPr id="48131" name="TextBox 5">
            <a:extLst>
              <a:ext uri="{FF2B5EF4-FFF2-40B4-BE49-F238E27FC236}">
                <a16:creationId xmlns:a16="http://schemas.microsoft.com/office/drawing/2014/main" id="{C4650791-EBFB-F04D-A06D-3DB72326FDDA}"/>
              </a:ext>
            </a:extLst>
          </p:cNvPr>
          <p:cNvSpPr txBox="1">
            <a:spLocks noChangeArrowheads="1"/>
          </p:cNvSpPr>
          <p:nvPr/>
        </p:nvSpPr>
        <p:spPr bwMode="auto">
          <a:xfrm>
            <a:off x="4648200" y="4724400"/>
            <a:ext cx="5715000" cy="1938338"/>
          </a:xfrm>
          <a:prstGeom prst="rect">
            <a:avLst/>
          </a:prstGeom>
          <a:solidFill>
            <a:srgbClr val="9AFF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AutoNum type="arabicPeriod"/>
            </a:pPr>
            <a:r>
              <a:rPr lang="en-US" altLang="en-US" sz="2400">
                <a:ea typeface="ヒラギノ角ゴ Pro W3" panose="020B0300000000000000" pitchFamily="34" charset="-128"/>
              </a:rPr>
              <a:t>Swollen nodes</a:t>
            </a:r>
          </a:p>
          <a:p>
            <a:pPr>
              <a:spcBef>
                <a:spcPct val="0"/>
              </a:spcBef>
              <a:buFontTx/>
              <a:buAutoNum type="arabicPeriod"/>
            </a:pPr>
            <a:r>
              <a:rPr lang="en-US" altLang="en-US" sz="2400">
                <a:ea typeface="ヒラギノ角ゴ Pro W3" panose="020B0300000000000000" pitchFamily="34" charset="-128"/>
              </a:rPr>
              <a:t>Arcuate veins</a:t>
            </a:r>
          </a:p>
          <a:p>
            <a:pPr>
              <a:spcBef>
                <a:spcPct val="0"/>
              </a:spcBef>
              <a:buFontTx/>
              <a:buAutoNum type="arabicPeriod"/>
            </a:pPr>
            <a:r>
              <a:rPr lang="en-US" altLang="en-US" sz="2400">
                <a:ea typeface="ヒラギノ角ゴ Pro W3" panose="020B0300000000000000" pitchFamily="34" charset="-128"/>
              </a:rPr>
              <a:t>Crushed-leaf odoer of the magnoliids</a:t>
            </a:r>
          </a:p>
          <a:p>
            <a:pPr>
              <a:spcBef>
                <a:spcPct val="0"/>
              </a:spcBef>
              <a:buFontTx/>
              <a:buAutoNum type="arabicPeriod"/>
            </a:pPr>
            <a:r>
              <a:rPr lang="en-US" altLang="en-US" sz="2400">
                <a:ea typeface="ヒラギノ角ゴ Pro W3" panose="020B0300000000000000" pitchFamily="34" charset="-128"/>
              </a:rPr>
              <a:t>Thick spikes</a:t>
            </a:r>
          </a:p>
          <a:p>
            <a:pPr>
              <a:spcBef>
                <a:spcPct val="0"/>
              </a:spcBef>
              <a:buFontTx/>
              <a:buAutoNum type="arabicPeriod"/>
            </a:pPr>
            <a:r>
              <a:rPr lang="en-US" altLang="en-US" sz="2400">
                <a:ea typeface="ヒラギノ角ゴ Pro W3" panose="020B0300000000000000" pitchFamily="34" charset="-128"/>
              </a:rPr>
              <a:t>No perianth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ADC9C4B1-9BCA-DA44-9D04-DF5E00FD2F8E}"/>
              </a:ext>
            </a:extLst>
          </p:cNvPr>
          <p:cNvSpPr txBox="1">
            <a:spLocks noChangeArrowheads="1"/>
          </p:cNvSpPr>
          <p:nvPr/>
        </p:nvSpPr>
        <p:spPr bwMode="auto">
          <a:xfrm>
            <a:off x="762000" y="1905000"/>
            <a:ext cx="7772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t>Monosulcate Pollen</a:t>
            </a:r>
          </a:p>
          <a:p>
            <a:pPr algn="ctr">
              <a:spcBef>
                <a:spcPct val="0"/>
              </a:spcBef>
              <a:buFontTx/>
              <a:buNone/>
            </a:pPr>
            <a:r>
              <a:rPr lang="en-US" altLang="en-US" sz="6000"/>
              <a:t>( while in transition to monocots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a:extLst>
              <a:ext uri="{FF2B5EF4-FFF2-40B4-BE49-F238E27FC236}">
                <a16:creationId xmlns:a16="http://schemas.microsoft.com/office/drawing/2014/main" id="{216E3EF0-A978-0342-B173-B84966B9E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73725" y="230188"/>
            <a:ext cx="244792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Box 5">
            <a:extLst>
              <a:ext uri="{FF2B5EF4-FFF2-40B4-BE49-F238E27FC236}">
                <a16:creationId xmlns:a16="http://schemas.microsoft.com/office/drawing/2014/main" id="{F688CF54-6AA4-7742-9387-831976429E74}"/>
              </a:ext>
            </a:extLst>
          </p:cNvPr>
          <p:cNvSpPr txBox="1">
            <a:spLocks noChangeArrowheads="1"/>
          </p:cNvSpPr>
          <p:nvPr/>
        </p:nvSpPr>
        <p:spPr bwMode="auto">
          <a:xfrm>
            <a:off x="2662238" y="120650"/>
            <a:ext cx="487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MONOSULCATE POLLEN</a:t>
            </a:r>
          </a:p>
        </p:txBody>
      </p:sp>
      <p:pic>
        <p:nvPicPr>
          <p:cNvPr id="61443" name="Picture 6">
            <a:extLst>
              <a:ext uri="{FF2B5EF4-FFF2-40B4-BE49-F238E27FC236}">
                <a16:creationId xmlns:a16="http://schemas.microsoft.com/office/drawing/2014/main" id="{F8D2638B-6C11-9B48-81DA-BFAFD6851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42963"/>
            <a:ext cx="38354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7">
            <a:extLst>
              <a:ext uri="{FF2B5EF4-FFF2-40B4-BE49-F238E27FC236}">
                <a16:creationId xmlns:a16="http://schemas.microsoft.com/office/drawing/2014/main" id="{8BD3B2A4-36F0-2A4C-AF21-B08E6B14C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165225" y="2970213"/>
            <a:ext cx="25812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8">
            <a:extLst>
              <a:ext uri="{FF2B5EF4-FFF2-40B4-BE49-F238E27FC236}">
                <a16:creationId xmlns:a16="http://schemas.microsoft.com/office/drawing/2014/main" id="{DAF4A9FC-EBB3-9043-8EFC-52DB6BECEE14}"/>
              </a:ext>
            </a:extLst>
          </p:cNvPr>
          <p:cNvSpPr txBox="1">
            <a:spLocks noChangeArrowheads="1"/>
          </p:cNvSpPr>
          <p:nvPr/>
        </p:nvSpPr>
        <p:spPr bwMode="auto">
          <a:xfrm>
            <a:off x="5264150" y="3251200"/>
            <a:ext cx="487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Anaxagorea (Annonaceae)</a:t>
            </a:r>
          </a:p>
        </p:txBody>
      </p:sp>
      <p:sp>
        <p:nvSpPr>
          <p:cNvPr id="61446" name="TextBox 10">
            <a:extLst>
              <a:ext uri="{FF2B5EF4-FFF2-40B4-BE49-F238E27FC236}">
                <a16:creationId xmlns:a16="http://schemas.microsoft.com/office/drawing/2014/main" id="{FDC9C0D5-AFD1-2143-B5F1-1D6AF659B327}"/>
              </a:ext>
            </a:extLst>
          </p:cNvPr>
          <p:cNvSpPr txBox="1">
            <a:spLocks noChangeArrowheads="1"/>
          </p:cNvSpPr>
          <p:nvPr/>
        </p:nvSpPr>
        <p:spPr bwMode="auto">
          <a:xfrm>
            <a:off x="481013" y="3157538"/>
            <a:ext cx="487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Cycas  (Cycadaceae)</a:t>
            </a:r>
          </a:p>
        </p:txBody>
      </p:sp>
      <p:sp>
        <p:nvSpPr>
          <p:cNvPr id="61447" name="TextBox 11">
            <a:extLst>
              <a:ext uri="{FF2B5EF4-FFF2-40B4-BE49-F238E27FC236}">
                <a16:creationId xmlns:a16="http://schemas.microsoft.com/office/drawing/2014/main" id="{8422ABCC-0B8D-A04B-85AC-7940E5D7C2E1}"/>
              </a:ext>
            </a:extLst>
          </p:cNvPr>
          <p:cNvSpPr txBox="1">
            <a:spLocks noChangeArrowheads="1"/>
          </p:cNvSpPr>
          <p:nvPr/>
        </p:nvSpPr>
        <p:spPr bwMode="auto">
          <a:xfrm>
            <a:off x="382588" y="6319838"/>
            <a:ext cx="487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Ginkgo (Ginkgoaceae)</a:t>
            </a:r>
          </a:p>
        </p:txBody>
      </p:sp>
      <p:pic>
        <p:nvPicPr>
          <p:cNvPr id="61448" name="Picture 12">
            <a:extLst>
              <a:ext uri="{FF2B5EF4-FFF2-40B4-BE49-F238E27FC236}">
                <a16:creationId xmlns:a16="http://schemas.microsoft.com/office/drawing/2014/main" id="{BC0148B1-BEC5-394A-A7F5-5D08CCC999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925" y="3662363"/>
            <a:ext cx="4075113"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Box 13">
            <a:extLst>
              <a:ext uri="{FF2B5EF4-FFF2-40B4-BE49-F238E27FC236}">
                <a16:creationId xmlns:a16="http://schemas.microsoft.com/office/drawing/2014/main" id="{05B94A00-107F-CC44-9E5D-E1A1D8D84B2A}"/>
              </a:ext>
            </a:extLst>
          </p:cNvPr>
          <p:cNvSpPr txBox="1">
            <a:spLocks noChangeArrowheads="1"/>
          </p:cNvSpPr>
          <p:nvPr/>
        </p:nvSpPr>
        <p:spPr bwMode="auto">
          <a:xfrm>
            <a:off x="5357813" y="6308725"/>
            <a:ext cx="487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Lilium (Liliaceae)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F93F6BAD-5D02-CA47-845B-D6D4E5F7E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839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a:extLst>
              <a:ext uri="{FF2B5EF4-FFF2-40B4-BE49-F238E27FC236}">
                <a16:creationId xmlns:a16="http://schemas.microsoft.com/office/drawing/2014/main" id="{0BE93B5F-8C1D-FC4A-9F64-789E573F5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0"/>
            <a:ext cx="23399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a:extLst>
              <a:ext uri="{FF2B5EF4-FFF2-40B4-BE49-F238E27FC236}">
                <a16:creationId xmlns:a16="http://schemas.microsoft.com/office/drawing/2014/main" id="{79415816-EB5E-3D47-A4E8-1FD4A663CDCF}"/>
              </a:ext>
            </a:extLst>
          </p:cNvPr>
          <p:cNvSpPr txBox="1">
            <a:spLocks noChangeArrowheads="1"/>
          </p:cNvSpPr>
          <p:nvPr/>
        </p:nvSpPr>
        <p:spPr bwMode="auto">
          <a:xfrm>
            <a:off x="762000" y="19050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t>Set Aside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FC80C37F-CB40-6A4D-BB72-9116D64FC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73725" y="19051"/>
            <a:ext cx="244792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a:extLst>
              <a:ext uri="{FF2B5EF4-FFF2-40B4-BE49-F238E27FC236}">
                <a16:creationId xmlns:a16="http://schemas.microsoft.com/office/drawing/2014/main" id="{ADFCCA4D-DBB8-484D-992E-00A8F72A5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96731" y="3161507"/>
            <a:ext cx="26019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a:extLst>
              <a:ext uri="{FF2B5EF4-FFF2-40B4-BE49-F238E27FC236}">
                <a16:creationId xmlns:a16="http://schemas.microsoft.com/office/drawing/2014/main" id="{E62B75AC-AA13-B442-887A-8C2336BED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4038"/>
            <a:ext cx="424338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5">
            <a:extLst>
              <a:ext uri="{FF2B5EF4-FFF2-40B4-BE49-F238E27FC236}">
                <a16:creationId xmlns:a16="http://schemas.microsoft.com/office/drawing/2014/main" id="{8469644C-C41B-4749-9087-7EC3C6D54D55}"/>
              </a:ext>
            </a:extLst>
          </p:cNvPr>
          <p:cNvSpPr txBox="1">
            <a:spLocks noChangeArrowheads="1"/>
          </p:cNvSpPr>
          <p:nvPr/>
        </p:nvSpPr>
        <p:spPr bwMode="auto">
          <a:xfrm>
            <a:off x="457200" y="381000"/>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r>
              <a:rPr lang="en-US" altLang="en-US"/>
              <a:t>Unisulcate pollen with a granular exine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a:extLst>
              <a:ext uri="{FF2B5EF4-FFF2-40B4-BE49-F238E27FC236}">
                <a16:creationId xmlns:a16="http://schemas.microsoft.com/office/drawing/2014/main" id="{7F72E598-3BE8-C241-B8B9-6F5F4DD94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92100"/>
            <a:ext cx="9017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7AE438-C403-824B-BB5A-EE4B16723E14}"/>
              </a:ext>
            </a:extLst>
          </p:cNvPr>
          <p:cNvPicPr>
            <a:picLocks noChangeAspect="1"/>
          </p:cNvPicPr>
          <p:nvPr/>
        </p:nvPicPr>
        <p:blipFill>
          <a:blip r:embed="rId2"/>
          <a:stretch>
            <a:fillRect/>
          </a:stretch>
        </p:blipFill>
        <p:spPr>
          <a:xfrm>
            <a:off x="75362" y="0"/>
            <a:ext cx="8993275" cy="6858000"/>
          </a:xfrm>
          <a:prstGeom prst="rect">
            <a:avLst/>
          </a:prstGeom>
        </p:spPr>
      </p:pic>
    </p:spTree>
    <p:extLst>
      <p:ext uri="{BB962C8B-B14F-4D97-AF65-F5344CB8AC3E}">
        <p14:creationId xmlns:p14="http://schemas.microsoft.com/office/powerpoint/2010/main" val="532617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622E0B-4A07-EA4E-9FC2-531499CEA07A}"/>
              </a:ext>
            </a:extLst>
          </p:cNvPr>
          <p:cNvPicPr>
            <a:picLocks noChangeAspect="1"/>
          </p:cNvPicPr>
          <p:nvPr/>
        </p:nvPicPr>
        <p:blipFill>
          <a:blip r:embed="rId2"/>
          <a:stretch>
            <a:fillRect/>
          </a:stretch>
        </p:blipFill>
        <p:spPr>
          <a:xfrm>
            <a:off x="3431555" y="329457"/>
            <a:ext cx="2728696" cy="6628555"/>
          </a:xfrm>
          <a:prstGeom prst="rect">
            <a:avLst/>
          </a:prstGeom>
        </p:spPr>
      </p:pic>
      <p:pic>
        <p:nvPicPr>
          <p:cNvPr id="3" name="Picture 2">
            <a:extLst>
              <a:ext uri="{FF2B5EF4-FFF2-40B4-BE49-F238E27FC236}">
                <a16:creationId xmlns:a16="http://schemas.microsoft.com/office/drawing/2014/main" id="{D4ADFFDB-55C7-FC40-A413-16A86419A247}"/>
              </a:ext>
            </a:extLst>
          </p:cNvPr>
          <p:cNvPicPr>
            <a:picLocks noChangeAspect="1"/>
          </p:cNvPicPr>
          <p:nvPr/>
        </p:nvPicPr>
        <p:blipFill>
          <a:blip r:embed="rId3"/>
          <a:stretch>
            <a:fillRect/>
          </a:stretch>
        </p:blipFill>
        <p:spPr>
          <a:xfrm>
            <a:off x="1059383" y="547687"/>
            <a:ext cx="2244814" cy="6410325"/>
          </a:xfrm>
          <a:prstGeom prst="rect">
            <a:avLst/>
          </a:prstGeom>
        </p:spPr>
      </p:pic>
      <p:cxnSp>
        <p:nvCxnSpPr>
          <p:cNvPr id="5" name="Straight Arrow Connector 4">
            <a:extLst>
              <a:ext uri="{FF2B5EF4-FFF2-40B4-BE49-F238E27FC236}">
                <a16:creationId xmlns:a16="http://schemas.microsoft.com/office/drawing/2014/main" id="{E27D0BF1-CD95-554F-B47A-8CE6D2CF5823}"/>
              </a:ext>
            </a:extLst>
          </p:cNvPr>
          <p:cNvCxnSpPr>
            <a:cxnSpLocks/>
          </p:cNvCxnSpPr>
          <p:nvPr/>
        </p:nvCxnSpPr>
        <p:spPr bwMode="auto">
          <a:xfrm flipV="1">
            <a:off x="7772400" y="1752600"/>
            <a:ext cx="0" cy="99060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575A3407-42CB-5845-A158-D8CF74D89D7F}"/>
              </a:ext>
            </a:extLst>
          </p:cNvPr>
          <p:cNvSpPr txBox="1"/>
          <p:nvPr/>
        </p:nvSpPr>
        <p:spPr>
          <a:xfrm>
            <a:off x="6461847" y="729049"/>
            <a:ext cx="2492990" cy="830997"/>
          </a:xfrm>
          <a:prstGeom prst="rect">
            <a:avLst/>
          </a:prstGeom>
          <a:noFill/>
        </p:spPr>
        <p:txBody>
          <a:bodyPr wrap="none" rtlCol="0">
            <a:spAutoFit/>
          </a:bodyPr>
          <a:lstStyle/>
          <a:p>
            <a:pPr algn="ctr"/>
            <a:r>
              <a:rPr lang="en-US"/>
              <a:t>TOP  OF</a:t>
            </a:r>
          </a:p>
          <a:p>
            <a:pPr algn="ctr"/>
            <a:r>
              <a:rPr lang="en-US"/>
              <a:t>INLORESCENCE</a:t>
            </a:r>
          </a:p>
        </p:txBody>
      </p:sp>
      <p:pic>
        <p:nvPicPr>
          <p:cNvPr id="8" name="Picture 7">
            <a:extLst>
              <a:ext uri="{FF2B5EF4-FFF2-40B4-BE49-F238E27FC236}">
                <a16:creationId xmlns:a16="http://schemas.microsoft.com/office/drawing/2014/main" id="{A38390DC-EE67-CE49-A7A3-944E1FD5C930}"/>
              </a:ext>
            </a:extLst>
          </p:cNvPr>
          <p:cNvPicPr>
            <a:picLocks noChangeAspect="1"/>
          </p:cNvPicPr>
          <p:nvPr/>
        </p:nvPicPr>
        <p:blipFill>
          <a:blip r:embed="rId4"/>
          <a:stretch>
            <a:fillRect/>
          </a:stretch>
        </p:blipFill>
        <p:spPr>
          <a:xfrm>
            <a:off x="6766023" y="2935754"/>
            <a:ext cx="2357195" cy="2660650"/>
          </a:xfrm>
          <a:prstGeom prst="rect">
            <a:avLst/>
          </a:prstGeom>
        </p:spPr>
      </p:pic>
      <p:cxnSp>
        <p:nvCxnSpPr>
          <p:cNvPr id="9" name="Straight Arrow Connector 8">
            <a:extLst>
              <a:ext uri="{FF2B5EF4-FFF2-40B4-BE49-F238E27FC236}">
                <a16:creationId xmlns:a16="http://schemas.microsoft.com/office/drawing/2014/main" id="{033F96CC-EFD0-314D-B88D-05CAF817F860}"/>
              </a:ext>
            </a:extLst>
          </p:cNvPr>
          <p:cNvCxnSpPr>
            <a:cxnSpLocks/>
          </p:cNvCxnSpPr>
          <p:nvPr/>
        </p:nvCxnSpPr>
        <p:spPr bwMode="auto">
          <a:xfrm flipV="1">
            <a:off x="2743200" y="533400"/>
            <a:ext cx="3638862" cy="12603"/>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BD8CE929-0372-0B4C-BF89-47967E11C9D1}"/>
              </a:ext>
            </a:extLst>
          </p:cNvPr>
          <p:cNvSpPr txBox="1"/>
          <p:nvPr/>
        </p:nvSpPr>
        <p:spPr>
          <a:xfrm>
            <a:off x="2650352" y="84338"/>
            <a:ext cx="3809633" cy="461665"/>
          </a:xfrm>
          <a:prstGeom prst="rect">
            <a:avLst/>
          </a:prstGeom>
          <a:noFill/>
        </p:spPr>
        <p:txBody>
          <a:bodyPr wrap="none" rtlCol="0">
            <a:spAutoFit/>
          </a:bodyPr>
          <a:lstStyle/>
          <a:p>
            <a:r>
              <a:rPr lang="en-US"/>
              <a:t>Time (developmental history)</a:t>
            </a:r>
          </a:p>
        </p:txBody>
      </p:sp>
    </p:spTree>
    <p:extLst>
      <p:ext uri="{BB962C8B-B14F-4D97-AF65-F5344CB8AC3E}">
        <p14:creationId xmlns:p14="http://schemas.microsoft.com/office/powerpoint/2010/main" val="4141912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1E9F3812-1CA1-3A41-AD10-7AC3E7616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61"/>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 Box 3">
            <a:extLst>
              <a:ext uri="{FF2B5EF4-FFF2-40B4-BE49-F238E27FC236}">
                <a16:creationId xmlns:a16="http://schemas.microsoft.com/office/drawing/2014/main" id="{86B28271-72E7-4942-B32C-60D956625F2F}"/>
              </a:ext>
            </a:extLst>
          </p:cNvPr>
          <p:cNvSpPr txBox="1">
            <a:spLocks noChangeArrowheads="1"/>
          </p:cNvSpPr>
          <p:nvPr/>
        </p:nvSpPr>
        <p:spPr bwMode="auto">
          <a:xfrm>
            <a:off x="593725" y="288925"/>
            <a:ext cx="813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Piperales: gynoecium development overlain on the phylogeny</a:t>
            </a:r>
          </a:p>
        </p:txBody>
      </p:sp>
      <p:sp>
        <p:nvSpPr>
          <p:cNvPr id="4" name="Rectangle 7">
            <a:extLst>
              <a:ext uri="{FF2B5EF4-FFF2-40B4-BE49-F238E27FC236}">
                <a16:creationId xmlns:a16="http://schemas.microsoft.com/office/drawing/2014/main" id="{202EFA16-D7AE-1645-A5A9-259892AA93FC}"/>
              </a:ext>
            </a:extLst>
          </p:cNvPr>
          <p:cNvSpPr>
            <a:spLocks noChangeArrowheads="1"/>
          </p:cNvSpPr>
          <p:nvPr/>
        </p:nvSpPr>
        <p:spPr bwMode="auto">
          <a:xfrm>
            <a:off x="1219200" y="762000"/>
            <a:ext cx="3124200" cy="4648200"/>
          </a:xfrm>
          <a:prstGeom prst="rect">
            <a:avLst/>
          </a:prstGeom>
          <a:noFill/>
          <a:ln w="38100">
            <a:solidFill>
              <a:srgbClr val="008000"/>
            </a:solidFill>
            <a:miter lim="800000"/>
            <a:headEnd/>
            <a:tailEnd/>
          </a:ln>
          <a:extLst>
            <a:ext uri="{909E8E84-426E-40dd-AFC4-6F175D3DCCD1}"/>
          </a:extLst>
        </p:spPr>
        <p:txBody>
          <a:bodyPr wrap="none" anchor="ctr"/>
          <a:lstStyle/>
          <a:p>
            <a:pPr>
              <a:defRPr/>
            </a:pPr>
            <a:endParaRPr lang="en-US">
              <a:ln>
                <a:solidFill>
                  <a:srgbClr val="008000"/>
                </a:solidFill>
              </a:ln>
              <a:latin typeface="Times" charset="0"/>
              <a:ea typeface="ヒラギノ角ゴ Pro W3" charset="0"/>
              <a:cs typeface="ヒラギノ角ゴ Pro W3" charset="0"/>
            </a:endParaRPr>
          </a:p>
        </p:txBody>
      </p:sp>
      <p:sp>
        <p:nvSpPr>
          <p:cNvPr id="5" name="Rectangle 7">
            <a:extLst>
              <a:ext uri="{FF2B5EF4-FFF2-40B4-BE49-F238E27FC236}">
                <a16:creationId xmlns:a16="http://schemas.microsoft.com/office/drawing/2014/main" id="{5F8A90A1-5F9C-124A-9384-AF83E58772A1}"/>
              </a:ext>
            </a:extLst>
          </p:cNvPr>
          <p:cNvSpPr>
            <a:spLocks noChangeArrowheads="1"/>
          </p:cNvSpPr>
          <p:nvPr/>
        </p:nvSpPr>
        <p:spPr bwMode="auto">
          <a:xfrm>
            <a:off x="4343400" y="762000"/>
            <a:ext cx="3810000" cy="4191000"/>
          </a:xfrm>
          <a:prstGeom prst="rect">
            <a:avLst/>
          </a:prstGeom>
          <a:noFill/>
          <a:ln w="38100">
            <a:solidFill>
              <a:srgbClr val="3366FF"/>
            </a:solidFill>
            <a:miter lim="800000"/>
            <a:headEnd/>
            <a:tailEnd/>
          </a:ln>
          <a:extLst>
            <a:ext uri="{909E8E84-426E-40dd-AFC4-6F175D3DCCD1}"/>
          </a:extLst>
        </p:spPr>
        <p:txBody>
          <a:bodyPr wrap="none" anchor="ctr"/>
          <a:lstStyle/>
          <a:p>
            <a:pPr>
              <a:defRPr/>
            </a:pPr>
            <a:endParaRPr lang="en-US">
              <a:ln>
                <a:solidFill>
                  <a:srgbClr val="3366FF"/>
                </a:solidFill>
              </a:ln>
              <a:solidFill>
                <a:srgbClr val="3366FF"/>
              </a:solidFill>
              <a:latin typeface="Times" charset="0"/>
              <a:ea typeface="ヒラギノ角ゴ Pro W3" charset="0"/>
              <a:cs typeface="ヒラギノ角ゴ Pro W3" charset="0"/>
            </a:endParaRPr>
          </a:p>
        </p:txBody>
      </p:sp>
    </p:spTree>
    <p:extLst>
      <p:ext uri="{BB962C8B-B14F-4D97-AF65-F5344CB8AC3E}">
        <p14:creationId xmlns:p14="http://schemas.microsoft.com/office/powerpoint/2010/main" val="145858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568342E2-3F8A-FD43-B460-BC235A6A1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28600"/>
            <a:ext cx="37576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DD78B4DD-864F-0E4D-96C6-0308D8198AC1}"/>
              </a:ext>
            </a:extLst>
          </p:cNvPr>
          <p:cNvSpPr txBox="1">
            <a:spLocks noChangeArrowheads="1"/>
          </p:cNvSpPr>
          <p:nvPr/>
        </p:nvSpPr>
        <p:spPr bwMode="auto">
          <a:xfrm>
            <a:off x="4191000" y="3429000"/>
            <a:ext cx="495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ea typeface="ヒラギノ角ゴ Pro W3" panose="020B0300000000000000" pitchFamily="34" charset="-128"/>
              </a:rPr>
              <a:t>stem section of </a:t>
            </a:r>
            <a:r>
              <a:rPr lang="en-US" altLang="en-US" sz="2400" i="1">
                <a:ea typeface="ヒラギノ角ゴ Pro W3" panose="020B0300000000000000" pitchFamily="34" charset="-128"/>
              </a:rPr>
              <a:t>Piper </a:t>
            </a:r>
            <a:r>
              <a:rPr lang="en-US" altLang="en-US" sz="2400">
                <a:ea typeface="ヒラギノ角ゴ Pro W3" panose="020B0300000000000000" pitchFamily="34" charset="-128"/>
              </a:rPr>
              <a:t>showing monocot-like stem anatomy</a:t>
            </a:r>
          </a:p>
        </p:txBody>
      </p:sp>
      <p:pic>
        <p:nvPicPr>
          <p:cNvPr id="18435" name="Picture 4">
            <a:extLst>
              <a:ext uri="{FF2B5EF4-FFF2-40B4-BE49-F238E27FC236}">
                <a16:creationId xmlns:a16="http://schemas.microsoft.com/office/drawing/2014/main" id="{3372D855-3FFC-9F4E-BF00-25D1B34DF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11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a:extLst>
              <a:ext uri="{FF2B5EF4-FFF2-40B4-BE49-F238E27FC236}">
                <a16:creationId xmlns:a16="http://schemas.microsoft.com/office/drawing/2014/main" id="{A0D79673-89BD-E948-A81C-E32955F499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267200"/>
            <a:ext cx="2209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a:extLst>
              <a:ext uri="{FF2B5EF4-FFF2-40B4-BE49-F238E27FC236}">
                <a16:creationId xmlns:a16="http://schemas.microsoft.com/office/drawing/2014/main" id="{837416DD-42D1-DE43-86D6-D052A2C073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2113" y="4267200"/>
            <a:ext cx="24018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3">
            <a:extLst>
              <a:ext uri="{FF2B5EF4-FFF2-40B4-BE49-F238E27FC236}">
                <a16:creationId xmlns:a16="http://schemas.microsoft.com/office/drawing/2014/main" id="{0757660A-A069-B24E-B996-A008254EA870}"/>
              </a:ext>
            </a:extLst>
          </p:cNvPr>
          <p:cNvSpPr txBox="1">
            <a:spLocks noChangeArrowheads="1"/>
          </p:cNvSpPr>
          <p:nvPr/>
        </p:nvSpPr>
        <p:spPr bwMode="auto">
          <a:xfrm>
            <a:off x="4876800" y="6376988"/>
            <a:ext cx="372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ea typeface="ヒラギノ角ゴ Pro W3" panose="020B0300000000000000" pitchFamily="34" charset="-128"/>
              </a:rPr>
              <a:t>Monocot                   Eudicot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480E3020-43BD-5F44-AB40-F5BB8EB46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344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E85E09B4-C96A-FE4C-8BCA-857D001BC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438" y="0"/>
            <a:ext cx="4627562"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1F75F7F2-CED6-FC49-AA40-F3675D353A74}"/>
              </a:ext>
            </a:extLst>
          </p:cNvPr>
          <p:cNvSpPr txBox="1">
            <a:spLocks noChangeArrowheads="1"/>
          </p:cNvSpPr>
          <p:nvPr/>
        </p:nvSpPr>
        <p:spPr bwMode="auto">
          <a:xfrm>
            <a:off x="593725" y="288925"/>
            <a:ext cx="39020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ea typeface="ヒラギノ角ゴ Pro W3" panose="020B0300000000000000" pitchFamily="34" charset="-128"/>
              </a:rPr>
              <a:t>Piperales: androecium development overlain on the phylogeny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a:extLst>
              <a:ext uri="{FF2B5EF4-FFF2-40B4-BE49-F238E27FC236}">
                <a16:creationId xmlns:a16="http://schemas.microsoft.com/office/drawing/2014/main" id="{29573A7A-525B-BA40-B070-89BC8E5D6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382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9C208F43-047D-C14D-81C1-E6181D0FCA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575"/>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93ACD5E2-4232-934F-B845-B34BE4D029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81000"/>
            <a:ext cx="9144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01BFD081-D07B-0C4A-A795-3C89FF57F0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65968" y="-1110456"/>
            <a:ext cx="7535863"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6DFBB423-B05A-1643-9F70-A654CA4DD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3">
            <a:extLst>
              <a:ext uri="{FF2B5EF4-FFF2-40B4-BE49-F238E27FC236}">
                <a16:creationId xmlns:a16="http://schemas.microsoft.com/office/drawing/2014/main" id="{DE7FC2D5-E8A9-D648-B605-8B8C00897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670300"/>
            <a:ext cx="31877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a:extLst>
              <a:ext uri="{FF2B5EF4-FFF2-40B4-BE49-F238E27FC236}">
                <a16:creationId xmlns:a16="http://schemas.microsoft.com/office/drawing/2014/main" id="{4801138F-EBEA-3D47-9CA8-2A9B0F5F5015}"/>
              </a:ext>
            </a:extLst>
          </p:cNvPr>
          <p:cNvSpPr txBox="1">
            <a:spLocks noChangeArrowheads="1"/>
          </p:cNvSpPr>
          <p:nvPr/>
        </p:nvSpPr>
        <p:spPr bwMode="auto">
          <a:xfrm>
            <a:off x="0" y="228600"/>
            <a:ext cx="830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b="1">
                <a:ea typeface="ヒラギノ角ゴ Pro W3" panose="020B0300000000000000" pitchFamily="34" charset="-128"/>
              </a:rPr>
              <a:t>When </a:t>
            </a:r>
            <a:r>
              <a:rPr lang="en-US" altLang="en-US" sz="2000" b="1" i="1">
                <a:ea typeface="ヒラギノ角ゴ Pro W3" panose="020B0300000000000000" pitchFamily="34" charset="-128"/>
              </a:rPr>
              <a:t>Arabidopsis</a:t>
            </a:r>
            <a:r>
              <a:rPr lang="en-US" altLang="en-US" sz="2000" b="1">
                <a:ea typeface="ヒラギノ角ゴ Pro W3" panose="020B0300000000000000" pitchFamily="34" charset="-128"/>
              </a:rPr>
              <a:t> flowers are first initiated no floral organs are visible, however floral organ primordia begin to develop shortly thereafter, beginning with the outer (sepal) primordia, and ending with the inner (carpel) primordia. </a:t>
            </a:r>
            <a:r>
              <a:rPr lang="en-US" altLang="en-US" sz="1600">
                <a:ea typeface="ヒラギノ角ゴ Pro W3" panose="020B0300000000000000" pitchFamily="34" charset="-128"/>
              </a:rPr>
              <a:t>http://www.botany.ubc.ca/haughn/overview.htm</a:t>
            </a:r>
          </a:p>
        </p:txBody>
      </p:sp>
      <p:sp>
        <p:nvSpPr>
          <p:cNvPr id="57348" name="Text Box 5">
            <a:extLst>
              <a:ext uri="{FF2B5EF4-FFF2-40B4-BE49-F238E27FC236}">
                <a16:creationId xmlns:a16="http://schemas.microsoft.com/office/drawing/2014/main" id="{2829AF8F-3554-F642-AD00-B0E82F81915D}"/>
              </a:ext>
            </a:extLst>
          </p:cNvPr>
          <p:cNvSpPr txBox="1">
            <a:spLocks noChangeArrowheads="1"/>
          </p:cNvSpPr>
          <p:nvPr/>
        </p:nvSpPr>
        <p:spPr bwMode="auto">
          <a:xfrm>
            <a:off x="0" y="1905000"/>
            <a:ext cx="41148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ea typeface="ヒラギノ角ゴ Pro W3" panose="020B0300000000000000" pitchFamily="34" charset="-128"/>
              </a:rPr>
              <a:t>LEFT - Scanning Electron Micrograph of very young floral buds emerging from the flanks of the apical meristem. The apical meristem is labelled (a) and one of the young flowers is labelled (f).</a:t>
            </a:r>
          </a:p>
          <a:p>
            <a:pPr>
              <a:spcBef>
                <a:spcPct val="0"/>
              </a:spcBef>
              <a:buFontTx/>
              <a:buNone/>
            </a:pPr>
            <a:endParaRPr lang="en-US" altLang="en-US" sz="2400">
              <a:ea typeface="ヒラギノ角ゴ Pro W3" panose="020B0300000000000000" pitchFamily="34" charset="-128"/>
            </a:endParaRPr>
          </a:p>
        </p:txBody>
      </p:sp>
      <p:sp>
        <p:nvSpPr>
          <p:cNvPr id="57349" name="Text Box 6">
            <a:extLst>
              <a:ext uri="{FF2B5EF4-FFF2-40B4-BE49-F238E27FC236}">
                <a16:creationId xmlns:a16="http://schemas.microsoft.com/office/drawing/2014/main" id="{1CD8D1C4-6367-6449-8DE0-5F2803928486}"/>
              </a:ext>
            </a:extLst>
          </p:cNvPr>
          <p:cNvSpPr txBox="1">
            <a:spLocks noChangeArrowheads="1"/>
          </p:cNvSpPr>
          <p:nvPr/>
        </p:nvSpPr>
        <p:spPr bwMode="auto">
          <a:xfrm>
            <a:off x="5181600" y="1905000"/>
            <a:ext cx="396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ea typeface="ヒラギノ角ゴ Pro W3" panose="020B0300000000000000" pitchFamily="34" charset="-128"/>
              </a:rPr>
              <a:t>RIGHT- A slightly older flower in which primordia for a petal (2), a stamen (3), and gynoecium (4) are labelled. Sepals (1) have been removed to reveal the inner floral organ primordia.</a:t>
            </a:r>
          </a:p>
        </p:txBody>
      </p:sp>
      <p:sp>
        <p:nvSpPr>
          <p:cNvPr id="57350" name="Text Box 7">
            <a:extLst>
              <a:ext uri="{FF2B5EF4-FFF2-40B4-BE49-F238E27FC236}">
                <a16:creationId xmlns:a16="http://schemas.microsoft.com/office/drawing/2014/main" id="{FC79F0C5-B898-A04C-9397-EE9F6F38F36C}"/>
              </a:ext>
            </a:extLst>
          </p:cNvPr>
          <p:cNvSpPr txBox="1">
            <a:spLocks noChangeArrowheads="1"/>
          </p:cNvSpPr>
          <p:nvPr/>
        </p:nvSpPr>
        <p:spPr bwMode="auto">
          <a:xfrm>
            <a:off x="7162800" y="6172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bg1"/>
                </a:solidFill>
                <a:ea typeface="ヒラギノ角ゴ Pro W3" panose="020B0300000000000000" pitchFamily="34" charset="-128"/>
              </a:rPr>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B6EC594D-A624-3745-B679-96C033E7F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2400"/>
            <a:ext cx="4368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3">
            <a:extLst>
              <a:ext uri="{FF2B5EF4-FFF2-40B4-BE49-F238E27FC236}">
                <a16:creationId xmlns:a16="http://schemas.microsoft.com/office/drawing/2014/main" id="{86019DF6-C43D-8041-8A39-AC27B0EC3482}"/>
              </a:ext>
            </a:extLst>
          </p:cNvPr>
          <p:cNvSpPr txBox="1">
            <a:spLocks noChangeArrowheads="1"/>
          </p:cNvSpPr>
          <p:nvPr/>
        </p:nvSpPr>
        <p:spPr bwMode="auto">
          <a:xfrm>
            <a:off x="266700" y="381000"/>
            <a:ext cx="3292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ea typeface="ヒラギノ角ゴ Pro W3" panose="020B0300000000000000" pitchFamily="34" charset="-128"/>
              </a:rPr>
              <a:t>spikes of flowers without perianth</a:t>
            </a:r>
            <a:endParaRPr lang="en-US" altLang="en-US" sz="2400" i="1">
              <a:ea typeface="ヒラギノ角ゴ Pro W3" panose="020B0300000000000000" pitchFamily="34" charset="-128"/>
            </a:endParaRPr>
          </a:p>
        </p:txBody>
      </p:sp>
      <p:pic>
        <p:nvPicPr>
          <p:cNvPr id="2" name="Picture 1">
            <a:extLst>
              <a:ext uri="{FF2B5EF4-FFF2-40B4-BE49-F238E27FC236}">
                <a16:creationId xmlns:a16="http://schemas.microsoft.com/office/drawing/2014/main" id="{2E59EF4B-61D8-1240-8C8C-F3CF259D5295}"/>
              </a:ext>
            </a:extLst>
          </p:cNvPr>
          <p:cNvPicPr>
            <a:picLocks noChangeAspect="1"/>
          </p:cNvPicPr>
          <p:nvPr/>
        </p:nvPicPr>
        <p:blipFill>
          <a:blip r:embed="rId3"/>
          <a:stretch>
            <a:fillRect/>
          </a:stretch>
        </p:blipFill>
        <p:spPr>
          <a:xfrm>
            <a:off x="2228850" y="1192947"/>
            <a:ext cx="3292475" cy="50623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a:extLst>
              <a:ext uri="{FF2B5EF4-FFF2-40B4-BE49-F238E27FC236}">
                <a16:creationId xmlns:a16="http://schemas.microsoft.com/office/drawing/2014/main" id="{8DA335B4-4456-AA44-9AFA-3B2F6067F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75" t="19945" r="22453" b="9972"/>
          <a:stretch>
            <a:fillRect/>
          </a:stretch>
        </p:blipFill>
        <p:spPr bwMode="auto">
          <a:xfrm>
            <a:off x="304800" y="717550"/>
            <a:ext cx="3829050" cy="6140450"/>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8" name="Picture 2">
            <a:extLst>
              <a:ext uri="{FF2B5EF4-FFF2-40B4-BE49-F238E27FC236}">
                <a16:creationId xmlns:a16="http://schemas.microsoft.com/office/drawing/2014/main" id="{EABA8F8F-74B2-8641-B1A1-97D44F1DD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C174AB72-8F78-EA40-9D91-73C60B859021}"/>
              </a:ext>
            </a:extLst>
          </p:cNvPr>
          <p:cNvSpPr txBox="1">
            <a:spLocks noChangeArrowheads="1"/>
          </p:cNvSpPr>
          <p:nvPr/>
        </p:nvSpPr>
        <p:spPr bwMode="auto">
          <a:xfrm>
            <a:off x="228600" y="228600"/>
            <a:ext cx="376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ea typeface="ヒラギノ角ゴ Pro W3" panose="020B0300000000000000" pitchFamily="34" charset="-128"/>
              </a:rPr>
              <a:t>Piper nigrum</a:t>
            </a:r>
            <a:r>
              <a:rPr lang="en-US" altLang="en-US" sz="2400" b="1">
                <a:ea typeface="ヒラギノ角ゴ Pro W3" panose="020B0300000000000000" pitchFamily="34" charset="-128"/>
              </a:rPr>
              <a:t> in cultivation: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0ECF0-8827-A04A-A051-841EC600E658}"/>
              </a:ext>
            </a:extLst>
          </p:cNvPr>
          <p:cNvPicPr>
            <a:picLocks noChangeAspect="1"/>
          </p:cNvPicPr>
          <p:nvPr/>
        </p:nvPicPr>
        <p:blipFill>
          <a:blip r:embed="rId2"/>
          <a:stretch>
            <a:fillRect/>
          </a:stretch>
        </p:blipFill>
        <p:spPr>
          <a:xfrm>
            <a:off x="4343400" y="0"/>
            <a:ext cx="4608576" cy="6858000"/>
          </a:xfrm>
          <a:prstGeom prst="rect">
            <a:avLst/>
          </a:prstGeom>
        </p:spPr>
      </p:pic>
      <p:sp>
        <p:nvSpPr>
          <p:cNvPr id="3" name="TextBox 2">
            <a:extLst>
              <a:ext uri="{FF2B5EF4-FFF2-40B4-BE49-F238E27FC236}">
                <a16:creationId xmlns:a16="http://schemas.microsoft.com/office/drawing/2014/main" id="{9EC8127E-A9E6-1946-907E-951680543DD2}"/>
              </a:ext>
            </a:extLst>
          </p:cNvPr>
          <p:cNvSpPr txBox="1"/>
          <p:nvPr/>
        </p:nvSpPr>
        <p:spPr>
          <a:xfrm>
            <a:off x="1343025" y="1028700"/>
            <a:ext cx="2009775" cy="1569660"/>
          </a:xfrm>
          <a:prstGeom prst="rect">
            <a:avLst/>
          </a:prstGeom>
          <a:noFill/>
        </p:spPr>
        <p:txBody>
          <a:bodyPr wrap="square" rtlCol="0">
            <a:spAutoFit/>
          </a:bodyPr>
          <a:lstStyle/>
          <a:p>
            <a:r>
              <a:rPr lang="en-US" i="1"/>
              <a:t>Piper</a:t>
            </a:r>
            <a:r>
              <a:rPr lang="en-US"/>
              <a:t>: mostly reelets and shrubs in wet forests</a:t>
            </a:r>
          </a:p>
        </p:txBody>
      </p:sp>
    </p:spTree>
    <p:extLst>
      <p:ext uri="{BB962C8B-B14F-4D97-AF65-F5344CB8AC3E}">
        <p14:creationId xmlns:p14="http://schemas.microsoft.com/office/powerpoint/2010/main" val="423974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A5883C0D-BA2B-0B45-91BF-E6318463A1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28650"/>
            <a:ext cx="824388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5">
            <a:extLst>
              <a:ext uri="{FF2B5EF4-FFF2-40B4-BE49-F238E27FC236}">
                <a16:creationId xmlns:a16="http://schemas.microsoft.com/office/drawing/2014/main" id="{7AF1F51F-60A0-E249-B718-E56CD3218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63888"/>
            <a:ext cx="75438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6">
            <a:extLst>
              <a:ext uri="{FF2B5EF4-FFF2-40B4-BE49-F238E27FC236}">
                <a16:creationId xmlns:a16="http://schemas.microsoft.com/office/drawing/2014/main" id="{AF4ECF89-6875-4A4A-9083-56EBE4AA0827}"/>
              </a:ext>
            </a:extLst>
          </p:cNvPr>
          <p:cNvSpPr txBox="1">
            <a:spLocks noChangeArrowheads="1"/>
          </p:cNvSpPr>
          <p:nvPr/>
        </p:nvSpPr>
        <p:spPr bwMode="auto">
          <a:xfrm>
            <a:off x="838200" y="457200"/>
            <a:ext cx="544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ea typeface="ヒラギノ角ゴ Pro W3" panose="020B0300000000000000" pitchFamily="34" charset="-128"/>
              </a:rPr>
              <a:t>Petiolar domatia in </a:t>
            </a:r>
            <a:r>
              <a:rPr lang="en-US" altLang="en-US" sz="2400" i="1">
                <a:ea typeface="ヒラギノ角ゴ Pro W3" panose="020B0300000000000000" pitchFamily="34" charset="-128"/>
              </a:rPr>
              <a:t>Piper, </a:t>
            </a:r>
            <a:r>
              <a:rPr lang="en-US" altLang="en-US" sz="2400">
                <a:ea typeface="ヒラギノ角ゴ Pro W3" panose="020B0300000000000000" pitchFamily="34" charset="-128"/>
              </a:rPr>
              <a:t>Tepe et al., 2007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05177BA0-BB2C-754D-8EA4-282F50FAA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70104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1DA0AD1F-A12E-4F4E-83B6-7189F4D9E9B5}"/>
              </a:ext>
            </a:extLst>
          </p:cNvPr>
          <p:cNvSpPr txBox="1">
            <a:spLocks noChangeArrowheads="1"/>
          </p:cNvSpPr>
          <p:nvPr/>
        </p:nvSpPr>
        <p:spPr bwMode="auto">
          <a:xfrm>
            <a:off x="288925" y="212725"/>
            <a:ext cx="1920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i="1">
                <a:ea typeface="ヒラギノ角ゴ Pro W3" panose="020B0300000000000000" pitchFamily="34" charset="-128"/>
              </a:rPr>
              <a:t>Piper methysticum</a:t>
            </a:r>
            <a:r>
              <a:rPr lang="en-US" altLang="en-US" sz="2400" b="1">
                <a:ea typeface="ヒラギノ角ゴ Pro W3" panose="020B0300000000000000" pitchFamily="34" charset="-128"/>
              </a:rPr>
              <a:t> - the source of kava</a:t>
            </a:r>
            <a:endParaRPr lang="en-US" altLang="en-US" sz="2400" b="1" i="1">
              <a:ea typeface="ヒラギノ角ゴ Pro W3" panose="020B0300000000000000" pitchFamily="34" charset="-128"/>
            </a:endParaRPr>
          </a:p>
        </p:txBody>
      </p:sp>
      <p:pic>
        <p:nvPicPr>
          <p:cNvPr id="21507" name="Picture 4">
            <a:extLst>
              <a:ext uri="{FF2B5EF4-FFF2-40B4-BE49-F238E27FC236}">
                <a16:creationId xmlns:a16="http://schemas.microsoft.com/office/drawing/2014/main" id="{7B2A822F-2DF0-254E-AE17-8541C3A62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1981200"/>
            <a:ext cx="3429001" cy="1662113"/>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 Box 5">
            <a:extLst>
              <a:ext uri="{FF2B5EF4-FFF2-40B4-BE49-F238E27FC236}">
                <a16:creationId xmlns:a16="http://schemas.microsoft.com/office/drawing/2014/main" id="{1E7BE947-DE9E-264F-A9A3-271340CD5727}"/>
              </a:ext>
            </a:extLst>
          </p:cNvPr>
          <p:cNvSpPr txBox="1">
            <a:spLocks noChangeArrowheads="1"/>
          </p:cNvSpPr>
          <p:nvPr/>
        </p:nvSpPr>
        <p:spPr bwMode="auto">
          <a:xfrm>
            <a:off x="-36513" y="2971800"/>
            <a:ext cx="34925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bg1"/>
                </a:solidFill>
                <a:ea typeface="ヒラギノ角ゴ Pro W3" panose="020B0300000000000000" pitchFamily="34" charset="-128"/>
              </a:rPr>
              <a:t>Methysticin, a kavalactone</a:t>
            </a:r>
          </a:p>
        </p:txBody>
      </p:sp>
      <p:pic>
        <p:nvPicPr>
          <p:cNvPr id="21509" name="Picture 3">
            <a:extLst>
              <a:ext uri="{FF2B5EF4-FFF2-40B4-BE49-F238E27FC236}">
                <a16:creationId xmlns:a16="http://schemas.microsoft.com/office/drawing/2014/main" id="{014E9D68-808F-0D47-91F0-B720325AE5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657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2683</TotalTime>
  <Words>1972</Words>
  <Application>Microsoft Macintosh PowerPoint</Application>
  <PresentationFormat>On-screen Show (4:3)</PresentationFormat>
  <Paragraphs>151</Paragraphs>
  <Slides>46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Helvetica</vt:lpstr>
      <vt:lpstr>Textile</vt:lpstr>
      <vt:lpstr>Times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UVM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Barrington</dc:creator>
  <cp:lastModifiedBy>David Barrington</cp:lastModifiedBy>
  <cp:revision>68</cp:revision>
  <cp:lastPrinted>2012-09-11T16:34:12Z</cp:lastPrinted>
  <dcterms:created xsi:type="dcterms:W3CDTF">2010-09-14T16:37:45Z</dcterms:created>
  <dcterms:modified xsi:type="dcterms:W3CDTF">2021-09-16T16:52:14Z</dcterms:modified>
</cp:coreProperties>
</file>