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7"/>
  </p:notesMasterIdLst>
  <p:sldIdLst>
    <p:sldId id="277" r:id="rId2"/>
    <p:sldId id="285" r:id="rId3"/>
    <p:sldId id="256" r:id="rId4"/>
    <p:sldId id="288" r:id="rId5"/>
    <p:sldId id="274" r:id="rId6"/>
    <p:sldId id="273" r:id="rId7"/>
    <p:sldId id="306" r:id="rId8"/>
    <p:sldId id="271" r:id="rId9"/>
    <p:sldId id="303" r:id="rId10"/>
    <p:sldId id="282" r:id="rId11"/>
    <p:sldId id="307" r:id="rId12"/>
    <p:sldId id="290" r:id="rId13"/>
    <p:sldId id="305" r:id="rId14"/>
    <p:sldId id="299" r:id="rId15"/>
    <p:sldId id="263" r:id="rId16"/>
    <p:sldId id="278" r:id="rId17"/>
    <p:sldId id="280" r:id="rId18"/>
    <p:sldId id="301" r:id="rId19"/>
    <p:sldId id="262" r:id="rId20"/>
    <p:sldId id="291" r:id="rId21"/>
    <p:sldId id="292" r:id="rId22"/>
    <p:sldId id="293" r:id="rId23"/>
    <p:sldId id="304" r:id="rId24"/>
    <p:sldId id="294" r:id="rId25"/>
    <p:sldId id="295" r:id="rId26"/>
    <p:sldId id="296" r:id="rId27"/>
    <p:sldId id="297" r:id="rId28"/>
    <p:sldId id="300" r:id="rId29"/>
    <p:sldId id="298" r:id="rId30"/>
    <p:sldId id="260" r:id="rId31"/>
    <p:sldId id="261" r:id="rId32"/>
    <p:sldId id="276" r:id="rId33"/>
    <p:sldId id="302" r:id="rId34"/>
    <p:sldId id="286" r:id="rId35"/>
    <p:sldId id="287" r:id="rId3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04"/>
    <p:restoredTop sz="94256"/>
  </p:normalViewPr>
  <p:slideViewPr>
    <p:cSldViewPr>
      <p:cViewPr varScale="1">
        <p:scale>
          <a:sx n="132" d="100"/>
          <a:sy n="132" d="100"/>
        </p:scale>
        <p:origin x="216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p:cViewPr>
        <p:scale>
          <a:sx n="100" d="100"/>
          <a:sy n="100" d="100"/>
        </p:scale>
        <p:origin x="-1832" y="84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22D3FB5-8983-3045-B698-B643B516EE6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ヒラギノ角ゴ Pro W3" charset="0"/>
                <a:cs typeface="ヒラギノ角ゴ Pro W3" charset="0"/>
              </a:defRPr>
            </a:lvl1pPr>
          </a:lstStyle>
          <a:p>
            <a:pPr>
              <a:defRPr/>
            </a:pPr>
            <a:endParaRPr lang="en-US"/>
          </a:p>
        </p:txBody>
      </p:sp>
      <p:sp>
        <p:nvSpPr>
          <p:cNvPr id="26627" name="Rectangle 3">
            <a:extLst>
              <a:ext uri="{FF2B5EF4-FFF2-40B4-BE49-F238E27FC236}">
                <a16:creationId xmlns:a16="http://schemas.microsoft.com/office/drawing/2014/main" id="{8B61E7E4-8915-034A-913E-33F9CD524576}"/>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ヒラギノ角ゴ Pro W3" charset="0"/>
                <a:cs typeface="ヒラギノ角ゴ Pro W3" charset="0"/>
              </a:defRPr>
            </a:lvl1pPr>
          </a:lstStyle>
          <a:p>
            <a:pPr>
              <a:defRPr/>
            </a:pPr>
            <a:endParaRPr lang="en-US"/>
          </a:p>
        </p:txBody>
      </p:sp>
      <p:sp>
        <p:nvSpPr>
          <p:cNvPr id="13316" name="Rectangle 4">
            <a:extLst>
              <a:ext uri="{FF2B5EF4-FFF2-40B4-BE49-F238E27FC236}">
                <a16:creationId xmlns:a16="http://schemas.microsoft.com/office/drawing/2014/main" id="{1EF4F311-99B4-6140-928D-FBFAF7ABAED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a:extLst>
              <a:ext uri="{FF2B5EF4-FFF2-40B4-BE49-F238E27FC236}">
                <a16:creationId xmlns:a16="http://schemas.microsoft.com/office/drawing/2014/main" id="{0065F055-33D9-6744-9CBF-DFC3E5DFF272}"/>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a:extLst>
              <a:ext uri="{FF2B5EF4-FFF2-40B4-BE49-F238E27FC236}">
                <a16:creationId xmlns:a16="http://schemas.microsoft.com/office/drawing/2014/main" id="{2385C06D-54FF-5340-AFCA-A7977F713DD7}"/>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ヒラギノ角ゴ Pro W3" charset="0"/>
                <a:cs typeface="ヒラギノ角ゴ Pro W3" charset="0"/>
              </a:defRPr>
            </a:lvl1pPr>
          </a:lstStyle>
          <a:p>
            <a:pPr>
              <a:defRPr/>
            </a:pPr>
            <a:endParaRPr lang="en-US"/>
          </a:p>
        </p:txBody>
      </p:sp>
      <p:sp>
        <p:nvSpPr>
          <p:cNvPr id="26631" name="Rectangle 7">
            <a:extLst>
              <a:ext uri="{FF2B5EF4-FFF2-40B4-BE49-F238E27FC236}">
                <a16:creationId xmlns:a16="http://schemas.microsoft.com/office/drawing/2014/main" id="{8E33C680-AB21-024C-BFD2-38EA4440B5DB}"/>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8015624A-89BD-F547-827E-DAAF08193E3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Times" pitchFamily="-111" charset="0"/>
        <a:ea typeface="ヒラギノ角ゴ Pro W3" charset="-128"/>
        <a:cs typeface="ヒラギノ角ゴ Pro W3" charset="-128"/>
      </a:defRPr>
    </a:lvl3pPr>
    <a:lvl4pPr marL="1371600" algn="l" rtl="0" eaLnBrk="0" fontAlgn="base" hangingPunct="0">
      <a:spcBef>
        <a:spcPct val="30000"/>
      </a:spcBef>
      <a:spcAft>
        <a:spcPct val="0"/>
      </a:spcAft>
      <a:defRPr sz="1200" kern="1200">
        <a:solidFill>
          <a:schemeClr val="tx1"/>
        </a:solidFill>
        <a:latin typeface="Times" pitchFamily="-111" charset="0"/>
        <a:ea typeface="ヒラギノ角ゴ Pro W3" charset="-128"/>
        <a:cs typeface="ヒラギノ角ゴ Pro W3" charset="0"/>
      </a:defRPr>
    </a:lvl4pPr>
    <a:lvl5pPr marL="1828800" algn="l" rtl="0" eaLnBrk="0" fontAlgn="base" hangingPunct="0">
      <a:spcBef>
        <a:spcPct val="30000"/>
      </a:spcBef>
      <a:spcAft>
        <a:spcPct val="0"/>
      </a:spcAft>
      <a:defRPr sz="1200" kern="1200">
        <a:solidFill>
          <a:schemeClr val="tx1"/>
        </a:solidFill>
        <a:latin typeface="Times" pitchFamily="-111" charset="0"/>
        <a:ea typeface="ヒラギノ角ゴ Pro W3"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javascript:popRef('a1')"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javascript:popRef('a2')"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84B7F6FC-BC09-7A48-9E5F-85019F8B9866}"/>
              </a:ext>
            </a:extLst>
          </p:cNvPr>
          <p:cNvSpPr>
            <a:spLocks noGrp="1" noRot="1" noChangeAspect="1" noChangeArrowheads="1" noTextEdit="1"/>
          </p:cNvSpPr>
          <p:nvPr>
            <p:ph type="sldImg"/>
          </p:nvPr>
        </p:nvSpPr>
        <p:spPr>
          <a:ln/>
        </p:spPr>
      </p:sp>
      <p:sp>
        <p:nvSpPr>
          <p:cNvPr id="15362" name="Notes Placeholder 2">
            <a:extLst>
              <a:ext uri="{FF2B5EF4-FFF2-40B4-BE49-F238E27FC236}">
                <a16:creationId xmlns:a16="http://schemas.microsoft.com/office/drawing/2014/main" id="{DFD85121-38A6-8B4A-9D82-7FBE9797796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15363" name="Slide Number Placeholder 3">
            <a:extLst>
              <a:ext uri="{FF2B5EF4-FFF2-40B4-BE49-F238E27FC236}">
                <a16:creationId xmlns:a16="http://schemas.microsoft.com/office/drawing/2014/main" id="{9F5C2233-B4D8-9B47-9BB5-9794A13C79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5B25273C-76DB-2D41-A65B-F09AFB31EE08}" type="slidenum">
              <a:rPr lang="en-US" altLang="en-US" sz="120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C9A6F840-2237-A243-ABF4-41878D6B0858}"/>
              </a:ext>
            </a:extLst>
          </p:cNvPr>
          <p:cNvSpPr>
            <a:spLocks noGrp="1" noRot="1" noChangeAspect="1" noChangeArrowheads="1" noTextEdit="1"/>
          </p:cNvSpPr>
          <p:nvPr>
            <p:ph type="sldImg"/>
          </p:nvPr>
        </p:nvSpPr>
        <p:spPr>
          <a:ln/>
        </p:spPr>
      </p:sp>
      <p:sp>
        <p:nvSpPr>
          <p:cNvPr id="54274" name="Notes Placeholder 2">
            <a:extLst>
              <a:ext uri="{FF2B5EF4-FFF2-40B4-BE49-F238E27FC236}">
                <a16:creationId xmlns:a16="http://schemas.microsoft.com/office/drawing/2014/main" id="{ED0B4625-8C2F-1A41-82B1-95F6B5AD759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Dated phylogenetic tree of insect relationships. The tree was inferred through a maximum-likelihood analysis of 413,459 amino acid sites divided into 479 metapartitions. Branch lengths were optimized and node ages estimated from 1,050,000 trees sampled from trees separately generated for 105 partitions that included all taxa. All nodes up to orders are labeled with numbers (gray circles). Colored circles indicate bootstrap support (left key). The time line at the bottom of the tree relates the geological origin of insect clades to major geological and biological events. CONDYLO, Condylognatha; PAL, Palaeoptera.</a:t>
            </a:r>
          </a:p>
          <a:p>
            <a:endParaRPr lang="en-US" altLang="en-US">
              <a:latin typeface="Times" pitchFamily="2" charset="0"/>
              <a:ea typeface="ＭＳ Ｐゴシック" panose="020B0600070205080204" pitchFamily="34" charset="-128"/>
            </a:endParaRPr>
          </a:p>
          <a:p>
            <a:r>
              <a:rPr lang="en-US" altLang="en-US">
                <a:latin typeface="Times" pitchFamily="2" charset="0"/>
                <a:ea typeface="ＭＳ Ｐゴシック" panose="020B0600070205080204" pitchFamily="34" charset="-128"/>
              </a:rPr>
              <a:t>Misof, B., Liu, S., Meusemann, K., Peters, R.S., Donath, A., Mayer, C., Frandsen, P.B., Ware, J., Flouri, T., Beutel, R.G. and Niehuis, O., 2014. Phylogenomics resolves the timing and pattern of insect evolution. </a:t>
            </a:r>
            <a:r>
              <a:rPr lang="en-US" altLang="en-US" i="1">
                <a:latin typeface="Times" pitchFamily="2" charset="0"/>
                <a:ea typeface="ＭＳ Ｐゴシック" panose="020B0600070205080204" pitchFamily="34" charset="-128"/>
              </a:rPr>
              <a:t>Science</a:t>
            </a:r>
            <a:r>
              <a:rPr lang="en-US" altLang="en-US">
                <a:latin typeface="Times" pitchFamily="2" charset="0"/>
                <a:ea typeface="ＭＳ Ｐゴシック" panose="020B0600070205080204" pitchFamily="34" charset="-128"/>
              </a:rPr>
              <a:t>, </a:t>
            </a:r>
            <a:r>
              <a:rPr lang="en-US" altLang="en-US" i="1">
                <a:latin typeface="Times" pitchFamily="2" charset="0"/>
                <a:ea typeface="ＭＳ Ｐゴシック" panose="020B0600070205080204" pitchFamily="34" charset="-128"/>
              </a:rPr>
              <a:t>346</a:t>
            </a:r>
            <a:r>
              <a:rPr lang="en-US" altLang="en-US">
                <a:latin typeface="Times" pitchFamily="2" charset="0"/>
                <a:ea typeface="ＭＳ Ｐゴシック" panose="020B0600070205080204" pitchFamily="34" charset="-128"/>
              </a:rPr>
              <a:t>(6210), pp.763-767.</a:t>
            </a:r>
          </a:p>
        </p:txBody>
      </p:sp>
      <p:sp>
        <p:nvSpPr>
          <p:cNvPr id="54275" name="Slide Number Placeholder 3">
            <a:extLst>
              <a:ext uri="{FF2B5EF4-FFF2-40B4-BE49-F238E27FC236}">
                <a16:creationId xmlns:a16="http://schemas.microsoft.com/office/drawing/2014/main" id="{586DB4F0-4E7F-C04E-92AE-74F6A43A806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90FD40E1-CBFA-FE40-9008-6763562280DB}" type="slidenum">
              <a:rPr lang="en-US" altLang="en-US" sz="1200"/>
              <a:pPr/>
              <a:t>33</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73D34AE1-C1E3-F44F-877D-DD51248CFF1A}"/>
              </a:ext>
            </a:extLst>
          </p:cNvPr>
          <p:cNvSpPr>
            <a:spLocks noGrp="1" noRot="1" noChangeAspect="1" noChangeArrowheads="1" noTextEdit="1"/>
          </p:cNvSpPr>
          <p:nvPr>
            <p:ph type="sldImg"/>
          </p:nvPr>
        </p:nvSpPr>
        <p:spPr>
          <a:ln/>
        </p:spPr>
      </p:sp>
      <p:sp>
        <p:nvSpPr>
          <p:cNvPr id="22530" name="Notes Placeholder 2">
            <a:extLst>
              <a:ext uri="{FF2B5EF4-FFF2-40B4-BE49-F238E27FC236}">
                <a16:creationId xmlns:a16="http://schemas.microsoft.com/office/drawing/2014/main" id="{99D2D909-46BD-5C4F-A217-6FB0020678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processing: collect resin from bark, sun-dry, grind to a powder, inhale.</a:t>
            </a:r>
          </a:p>
        </p:txBody>
      </p:sp>
      <p:sp>
        <p:nvSpPr>
          <p:cNvPr id="22531" name="Slide Number Placeholder 3">
            <a:extLst>
              <a:ext uri="{FF2B5EF4-FFF2-40B4-BE49-F238E27FC236}">
                <a16:creationId xmlns:a16="http://schemas.microsoft.com/office/drawing/2014/main" id="{AE139257-A867-9140-A81F-8D027AF4D69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87A43F95-9FAA-5C4B-8855-4415F124C6FB}" type="slidenum">
              <a:rPr lang="en-US" altLang="en-US" sz="1200"/>
              <a:pPr/>
              <a:t>8</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775CF0C4-9DE9-DD49-9D61-C49F70B9B783}"/>
              </a:ext>
            </a:extLst>
          </p:cNvPr>
          <p:cNvSpPr>
            <a:spLocks noGrp="1" noRot="1" noChangeAspect="1" noChangeArrowheads="1" noTextEdit="1"/>
          </p:cNvSpPr>
          <p:nvPr>
            <p:ph type="sldImg"/>
          </p:nvPr>
        </p:nvSpPr>
        <p:spPr>
          <a:ln/>
        </p:spPr>
      </p:sp>
      <p:sp>
        <p:nvSpPr>
          <p:cNvPr id="28674" name="Notes Placeholder 2">
            <a:extLst>
              <a:ext uri="{FF2B5EF4-FFF2-40B4-BE49-F238E27FC236}">
                <a16:creationId xmlns:a16="http://schemas.microsoft.com/office/drawing/2014/main" id="{54C32CC4-CD65-9749-8E92-C1AA60AE89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The bark resin of these trees is used to prepare hallucinogenic snuffs in northwestern Brazil by boiling, drying and pulverizing it. Sometimes leaves of a Justicia are added. The snuff acts rapidly and violently, "effects include excitement, numbness of the limbs, twitching of facial muscles, nausea, hallucinations, and finally a deep sleep; macroscopia is frequent and enters into Waika beliefs about the spirits resident in the drug." Snuffs made from V. theiodora bark contain up to 11% 5-MeO-DMT and DMT. Also leaves, roots and flowers contain DMT.</a:t>
            </a:r>
          </a:p>
          <a:p>
            <a:endParaRPr lang="en-US" altLang="en-US">
              <a:latin typeface="Times" pitchFamily="2" charset="0"/>
              <a:ea typeface="ＭＳ Ｐゴシック" panose="020B0600070205080204" pitchFamily="34" charset="-128"/>
            </a:endParaRPr>
          </a:p>
          <a:p>
            <a:r>
              <a:rPr lang="en-US" sz="1200" b="0" i="0" kern="1200">
                <a:solidFill>
                  <a:schemeClr val="tx1"/>
                </a:solidFill>
                <a:effectLst/>
                <a:latin typeface="Times" pitchFamily="-111" charset="0"/>
                <a:ea typeface="ＭＳ Ｐゴシック" pitchFamily="-111" charset="-128"/>
                <a:cs typeface="ＭＳ Ｐゴシック" pitchFamily="-111" charset="-128"/>
              </a:rPr>
              <a:t>Wink, M., 1993. Allelochemical properties or the raison d'etre of alkaloids. In </a:t>
            </a:r>
            <a:r>
              <a:rPr lang="en-US" sz="1200" b="0" i="1" kern="1200">
                <a:solidFill>
                  <a:schemeClr val="tx1"/>
                </a:solidFill>
                <a:effectLst/>
                <a:latin typeface="Times" pitchFamily="-111" charset="0"/>
                <a:ea typeface="ＭＳ Ｐゴシック" pitchFamily="-111" charset="-128"/>
                <a:cs typeface="ＭＳ Ｐゴシック" pitchFamily="-111" charset="-128"/>
              </a:rPr>
              <a:t>The alkaloids: chemistry and pharmacology</a:t>
            </a:r>
            <a:r>
              <a:rPr lang="en-US" sz="1200" b="0" i="0" kern="1200">
                <a:solidFill>
                  <a:schemeClr val="tx1"/>
                </a:solidFill>
                <a:effectLst/>
                <a:latin typeface="Times" pitchFamily="-111" charset="0"/>
                <a:ea typeface="ＭＳ Ｐゴシック" pitchFamily="-111" charset="-128"/>
                <a:cs typeface="ＭＳ Ｐゴシック" pitchFamily="-111" charset="-128"/>
              </a:rPr>
              <a:t> (Vol. 43, pp. 1-118). Academic press.</a:t>
            </a:r>
            <a:endParaRPr lang="en-US" altLang="en-US">
              <a:latin typeface="Times" pitchFamily="2" charset="0"/>
              <a:ea typeface="ＭＳ Ｐゴシック" panose="020B0600070205080204" pitchFamily="34" charset="-128"/>
            </a:endParaRPr>
          </a:p>
        </p:txBody>
      </p:sp>
      <p:sp>
        <p:nvSpPr>
          <p:cNvPr id="28675" name="Slide Number Placeholder 3">
            <a:extLst>
              <a:ext uri="{FF2B5EF4-FFF2-40B4-BE49-F238E27FC236}">
                <a16:creationId xmlns:a16="http://schemas.microsoft.com/office/drawing/2014/main" id="{A246C4D5-BEC1-5844-8E15-269DEB54EE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A9BEB20D-FB2E-9C4F-88D5-BD82CDCA4E2C}" type="slidenum">
              <a:rPr lang="en-US" altLang="en-US" sz="1200"/>
              <a:pPr/>
              <a:t>10</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8370D5F3-7B0D-C349-A860-3CB51A279662}"/>
              </a:ext>
            </a:extLst>
          </p:cNvPr>
          <p:cNvSpPr>
            <a:spLocks noGrp="1" noRot="1" noChangeAspect="1" noChangeArrowheads="1" noTextEdit="1"/>
          </p:cNvSpPr>
          <p:nvPr>
            <p:ph type="sldImg"/>
          </p:nvPr>
        </p:nvSpPr>
        <p:spPr>
          <a:ln/>
        </p:spPr>
      </p:sp>
      <p:sp>
        <p:nvSpPr>
          <p:cNvPr id="26626" name="Notes Placeholder 2">
            <a:extLst>
              <a:ext uri="{FF2B5EF4-FFF2-40B4-BE49-F238E27FC236}">
                <a16:creationId xmlns:a16="http://schemas.microsoft.com/office/drawing/2014/main" id="{BE080976-8887-A94E-87F2-16C961ED90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26627" name="Slide Number Placeholder 3">
            <a:extLst>
              <a:ext uri="{FF2B5EF4-FFF2-40B4-BE49-F238E27FC236}">
                <a16:creationId xmlns:a16="http://schemas.microsoft.com/office/drawing/2014/main" id="{6A2997BC-A6D6-E247-85FC-7A479549ACD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B91F80C8-C343-6244-9111-A2F9AEFFB65C}" type="slidenum">
              <a:rPr lang="en-US" altLang="en-US" sz="1200"/>
              <a:pPr/>
              <a:t>12</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D47CC53A-43D3-A34F-B20B-F043413B6E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738EE142-ADC1-9D40-BF90-DE613CA501E0}" type="slidenum">
              <a:rPr lang="en-US" altLang="en-US" sz="1200"/>
              <a:pPr/>
              <a:t>14</a:t>
            </a:fld>
            <a:endParaRPr lang="en-US" altLang="en-US" sz="1200"/>
          </a:p>
        </p:txBody>
      </p:sp>
      <p:sp>
        <p:nvSpPr>
          <p:cNvPr id="38914" name="Rectangle 2">
            <a:extLst>
              <a:ext uri="{FF2B5EF4-FFF2-40B4-BE49-F238E27FC236}">
                <a16:creationId xmlns:a16="http://schemas.microsoft.com/office/drawing/2014/main" id="{01FE1F03-F270-504D-99ED-1751A2C65EED}"/>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90A91B40-6B25-BA42-9956-9DAF13CC65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617966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7DFAB1B8-C4D7-9049-96EC-648E61A3E7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8249950D-9031-7647-8CEF-73FA832A159B}" type="slidenum">
              <a:rPr lang="en-US" altLang="en-US" sz="1200"/>
              <a:pPr/>
              <a:t>15</a:t>
            </a:fld>
            <a:endParaRPr lang="en-US" altLang="en-US" sz="1200"/>
          </a:p>
        </p:txBody>
      </p:sp>
      <p:sp>
        <p:nvSpPr>
          <p:cNvPr id="30722" name="Rectangle 2">
            <a:extLst>
              <a:ext uri="{FF2B5EF4-FFF2-40B4-BE49-F238E27FC236}">
                <a16:creationId xmlns:a16="http://schemas.microsoft.com/office/drawing/2014/main" id="{894BDCF9-6012-0948-812E-B7E5C928671C}"/>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6AB4D98F-C0FC-9344-9286-1C7B5D2D16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DC5251EA-0E59-B546-974B-06AA678107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82D4A391-4714-3141-A87E-01E8557FBA30}" type="slidenum">
              <a:rPr lang="en-US" altLang="en-US" sz="1200"/>
              <a:pPr/>
              <a:t>16</a:t>
            </a:fld>
            <a:endParaRPr lang="en-US" altLang="en-US" sz="1200"/>
          </a:p>
        </p:txBody>
      </p:sp>
      <p:sp>
        <p:nvSpPr>
          <p:cNvPr id="32770" name="Rectangle 2">
            <a:extLst>
              <a:ext uri="{FF2B5EF4-FFF2-40B4-BE49-F238E27FC236}">
                <a16:creationId xmlns:a16="http://schemas.microsoft.com/office/drawing/2014/main" id="{503E37B8-180B-FA4A-BF1B-6C330EE53BC0}"/>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59DDCA73-1F41-B14D-8E8B-04486E08BA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D218D083-5B79-DA49-89A1-F9062AA7D7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7573E55E-C2CA-094E-B351-0E7E6AF0D167}" type="slidenum">
              <a:rPr lang="en-US" altLang="en-US" sz="1200"/>
              <a:pPr/>
              <a:t>17</a:t>
            </a:fld>
            <a:endParaRPr lang="en-US" altLang="en-US" sz="1200"/>
          </a:p>
        </p:txBody>
      </p:sp>
      <p:sp>
        <p:nvSpPr>
          <p:cNvPr id="34818" name="Rectangle 2">
            <a:extLst>
              <a:ext uri="{FF2B5EF4-FFF2-40B4-BE49-F238E27FC236}">
                <a16:creationId xmlns:a16="http://schemas.microsoft.com/office/drawing/2014/main" id="{A5751147-326A-A442-981B-6B3404C9A96C}"/>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E65B49FC-0B3A-1C44-AAE2-4923765BFF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a:latin typeface="Times" pitchFamily="2" charset="0"/>
                <a:ea typeface="ＭＳ Ｐゴシック" panose="020B0600070205080204" pitchFamily="34" charset="-128"/>
              </a:rPr>
              <a:t>In sum: nutmegs were dispersed by dodo-like birds - that is there are a diversity of large extinct flightless pigeons on old-world islands that were important fruit dispersers.  Smaller but still large flighted pigeons now disperse the fruits of </a:t>
            </a:r>
            <a:r>
              <a:rPr lang="en-US" altLang="en-US" sz="1400" i="1">
                <a:latin typeface="Times" pitchFamily="2" charset="0"/>
                <a:ea typeface="ＭＳ Ｐゴシック" panose="020B0600070205080204" pitchFamily="34" charset="-128"/>
              </a:rPr>
              <a:t>Myristica.   </a:t>
            </a:r>
            <a:endParaRPr lang="en-US" altLang="en-US" sz="1400">
              <a:latin typeface="Times" pitchFamily="2" charset="0"/>
              <a:ea typeface="ＭＳ Ｐゴシック" panose="020B0600070205080204" pitchFamily="34" charset="-128"/>
            </a:endParaRPr>
          </a:p>
          <a:p>
            <a:pPr eaLnBrk="1" hangingPunct="1"/>
            <a:r>
              <a:rPr lang="en-US" altLang="en-US" sz="1400">
                <a:latin typeface="Times" pitchFamily="2" charset="0"/>
                <a:ea typeface="ＭＳ Ｐゴシック" panose="020B0600070205080204" pitchFamily="34" charset="-128"/>
              </a:rPr>
              <a:t>in lit. as meehan2002.pdf</a:t>
            </a:r>
          </a:p>
          <a:p>
            <a:pPr eaLnBrk="1" hangingPunct="1"/>
            <a:r>
              <a:rPr lang="en-US" altLang="en-US" b="1">
                <a:latin typeface="Arial-BoldMS" charset="0"/>
                <a:ea typeface="ＭＳ Ｐゴシック" panose="020B0600070205080204" pitchFamily="34" charset="-128"/>
              </a:rPr>
              <a:t>	Potential disruptions to seed dispersal mutualisms in Tonga, Western Polynesia</a:t>
            </a:r>
            <a:r>
              <a:rPr lang="en-US" altLang="en-US" i="1">
                <a:latin typeface="Arial-ItalicMS" charset="0"/>
                <a:ea typeface="ＭＳ Ｐゴシック" panose="020B0600070205080204" pitchFamily="34" charset="-128"/>
              </a:rPr>
              <a:t>Hayley J. Meehan</a:t>
            </a:r>
            <a:r>
              <a:rPr lang="en-US" altLang="en-US" baseline="30000">
                <a:solidFill>
                  <a:srgbClr val="0F00E9"/>
                </a:solidFill>
                <a:latin typeface="Times" pitchFamily="2" charset="0"/>
                <a:ea typeface="ＭＳ Ｐゴシック" panose="020B0600070205080204" pitchFamily="34" charset="-128"/>
                <a:hlinkClick r:id="rId3"/>
              </a:rPr>
              <a:t>1</a:t>
            </a:r>
            <a:r>
              <a:rPr lang="en-US" altLang="en-US" i="1">
                <a:latin typeface="Arial-ItalicMS" charset="0"/>
                <a:ea typeface="ＭＳ Ｐゴシック" panose="020B0600070205080204" pitchFamily="34" charset="-128"/>
              </a:rPr>
              <a:t>, Kim R. McConkey</a:t>
            </a:r>
            <a:r>
              <a:rPr lang="en-US" altLang="en-US" baseline="30000">
                <a:solidFill>
                  <a:srgbClr val="0F00E9"/>
                </a:solidFill>
                <a:latin typeface="Times" pitchFamily="2" charset="0"/>
                <a:ea typeface="ＭＳ Ｐゴシック" panose="020B0600070205080204" pitchFamily="34" charset="-128"/>
                <a:hlinkClick r:id="rId3"/>
              </a:rPr>
              <a:t>1</a:t>
            </a:r>
            <a:r>
              <a:rPr lang="en-US" altLang="en-US" i="1">
                <a:latin typeface="Arial-ItalicMS" charset="0"/>
                <a:ea typeface="ＭＳ Ｐゴシック" panose="020B0600070205080204" pitchFamily="34" charset="-128"/>
              </a:rPr>
              <a:t> &amp; Donald R. Drake</a:t>
            </a:r>
            <a:r>
              <a:rPr lang="en-US" altLang="en-US" baseline="30000">
                <a:solidFill>
                  <a:srgbClr val="0F00E9"/>
                </a:solidFill>
                <a:latin typeface="Times" pitchFamily="2" charset="0"/>
                <a:ea typeface="ＭＳ Ｐゴシック" panose="020B0600070205080204" pitchFamily="34" charset="-128"/>
                <a:hlinkClick r:id="rId4"/>
              </a:rPr>
              <a:t>2</a:t>
            </a:r>
            <a:r>
              <a:rPr lang="en-US" altLang="en-US" baseline="30000">
                <a:solidFill>
                  <a:srgbClr val="0F00E9"/>
                </a:solidFill>
                <a:latin typeface="Times" pitchFamily="2" charset="0"/>
                <a:ea typeface="ＭＳ Ｐゴシック" panose="020B0600070205080204" pitchFamily="34" charset="-128"/>
              </a:rPr>
              <a:t>  </a:t>
            </a:r>
            <a:br>
              <a:rPr lang="en-US" altLang="en-US" baseline="30000">
                <a:solidFill>
                  <a:srgbClr val="0F00E9"/>
                </a:solidFill>
                <a:latin typeface="Times" pitchFamily="2" charset="0"/>
                <a:ea typeface="ＭＳ Ｐゴシック" panose="020B0600070205080204" pitchFamily="34" charset="-128"/>
              </a:rPr>
            </a:br>
            <a:r>
              <a:rPr lang="en-US" altLang="en-US" baseline="30000">
                <a:solidFill>
                  <a:srgbClr val="0F00E9"/>
                </a:solidFill>
                <a:latin typeface="Times" pitchFamily="2" charset="0"/>
                <a:ea typeface="ＭＳ Ｐゴシック" panose="020B0600070205080204" pitchFamily="34" charset="-128"/>
              </a:rPr>
              <a:t> </a:t>
            </a:r>
            <a:r>
              <a:rPr lang="en-US" altLang="en-US" sz="1400">
                <a:latin typeface="Times" pitchFamily="2" charset="0"/>
                <a:ea typeface="ＭＳ Ｐゴシック" panose="020B0600070205080204" pitchFamily="34" charset="-128"/>
              </a:rPr>
              <a:t>in lit. as worthy2001.pdf</a:t>
            </a:r>
          </a:p>
          <a:p>
            <a:pPr eaLnBrk="1" hangingPunct="1">
              <a:lnSpc>
                <a:spcPct val="50000"/>
              </a:lnSpc>
            </a:pPr>
            <a:r>
              <a:rPr lang="en-US" altLang="en-US">
                <a:latin typeface="Times" pitchFamily="2" charset="0"/>
                <a:ea typeface="ＭＳ Ｐゴシック" panose="020B0600070205080204" pitchFamily="34" charset="-128"/>
              </a:rPr>
              <a:t>	© Journal of The Royal Society of New Zealand</a:t>
            </a:r>
          </a:p>
          <a:p>
            <a:pPr eaLnBrk="1" hangingPunct="1">
              <a:lnSpc>
                <a:spcPct val="50000"/>
              </a:lnSpc>
            </a:pPr>
            <a:r>
              <a:rPr lang="en-US" altLang="en-US">
                <a:latin typeface="Times" pitchFamily="2" charset="0"/>
                <a:ea typeface="ＭＳ Ｐゴシック" panose="020B0600070205080204" pitchFamily="34" charset="-128"/>
              </a:rPr>
              <a:t>Volume 31 Number 4 December 2001 pp 763 794</a:t>
            </a:r>
          </a:p>
          <a:p>
            <a:pPr eaLnBrk="1" hangingPunct="1">
              <a:lnSpc>
                <a:spcPct val="50000"/>
              </a:lnSpc>
            </a:pPr>
            <a:r>
              <a:rPr lang="en-US" altLang="en-US">
                <a:latin typeface="Times" pitchFamily="2" charset="0"/>
                <a:ea typeface="ＭＳ Ｐゴシック" panose="020B0600070205080204" pitchFamily="34" charset="-128"/>
              </a:rPr>
              <a:t>A giant flightless pigeon gen. et sp. nov. and a new species</a:t>
            </a:r>
          </a:p>
          <a:p>
            <a:pPr eaLnBrk="1" hangingPunct="1">
              <a:lnSpc>
                <a:spcPct val="50000"/>
              </a:lnSpc>
            </a:pPr>
            <a:r>
              <a:rPr lang="en-US" altLang="en-US">
                <a:latin typeface="Times" pitchFamily="2" charset="0"/>
                <a:ea typeface="ＭＳ Ｐゴシック" panose="020B0600070205080204" pitchFamily="34" charset="-128"/>
              </a:rPr>
              <a:t>of Ducula (Aves: Columbidae), from Quaternary deposits</a:t>
            </a:r>
          </a:p>
          <a:p>
            <a:pPr eaLnBrk="1" hangingPunct="1">
              <a:lnSpc>
                <a:spcPct val="50000"/>
              </a:lnSpc>
            </a:pPr>
            <a:r>
              <a:rPr lang="en-US" altLang="en-US">
                <a:latin typeface="Times" pitchFamily="2" charset="0"/>
                <a:ea typeface="ＭＳ Ｐゴシック" panose="020B0600070205080204" pitchFamily="34" charset="-128"/>
              </a:rPr>
              <a:t>in FIJI</a:t>
            </a:r>
          </a:p>
          <a:p>
            <a:pPr eaLnBrk="1" hangingPunct="1">
              <a:lnSpc>
                <a:spcPct val="50000"/>
              </a:lnSpc>
            </a:pPr>
            <a:r>
              <a:rPr lang="en-US" altLang="en-US" b="1">
                <a:latin typeface="Times" pitchFamily="2" charset="0"/>
                <a:ea typeface="ＭＳ Ｐゴシック" panose="020B0600070205080204" pitchFamily="34" charset="-128"/>
              </a:rPr>
              <a:t>T. H. Worthy*</a:t>
            </a:r>
            <a:endParaRPr lang="en-US" altLang="en-US">
              <a:latin typeface="Times" pitchFamily="2" charset="0"/>
              <a:ea typeface="ＭＳ Ｐゴシック" panose="020B0600070205080204" pitchFamily="34" charset="-128"/>
            </a:endParaRPr>
          </a:p>
          <a:p>
            <a:pPr eaLnBrk="1" hangingPunct="1"/>
            <a:endParaRPr lang="en-US" altLang="en-US" baseline="30000">
              <a:solidFill>
                <a:srgbClr val="0F00E9"/>
              </a:solidFill>
              <a:latin typeface="Times" pitchFamily="2"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EC73BBDA-6F58-9549-B0E2-DA763122AAF2}"/>
              </a:ext>
            </a:extLst>
          </p:cNvPr>
          <p:cNvSpPr>
            <a:spLocks noGrp="1" noRot="1" noChangeAspect="1" noChangeArrowheads="1" noTextEdit="1"/>
          </p:cNvSpPr>
          <p:nvPr>
            <p:ph type="sldImg"/>
          </p:nvPr>
        </p:nvSpPr>
        <p:spPr>
          <a:ln/>
        </p:spPr>
      </p:sp>
      <p:sp>
        <p:nvSpPr>
          <p:cNvPr id="36866" name="Notes Placeholder 2">
            <a:extLst>
              <a:ext uri="{FF2B5EF4-FFF2-40B4-BE49-F238E27FC236}">
                <a16:creationId xmlns:a16="http://schemas.microsoft.com/office/drawing/2014/main" id="{7899ACCE-B349-4F4A-98B3-B696575939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36867" name="Slide Number Placeholder 3">
            <a:extLst>
              <a:ext uri="{FF2B5EF4-FFF2-40B4-BE49-F238E27FC236}">
                <a16:creationId xmlns:a16="http://schemas.microsoft.com/office/drawing/2014/main" id="{47CDA293-9C8E-9B4E-87CB-BA21073AE5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0AAC9442-F064-CB4E-90E0-13090E2FF1C7}" type="slidenum">
              <a:rPr lang="en-US" altLang="en-US" sz="1200"/>
              <a:pPr/>
              <a:t>18</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E55543C-E250-184E-9503-63C28E923ED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4BC89E-4566-4941-B83B-666CABF56D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AD8C340-EFD6-204E-87D5-57CCA5D47D8D}"/>
              </a:ext>
            </a:extLst>
          </p:cNvPr>
          <p:cNvSpPr>
            <a:spLocks noGrp="1" noChangeArrowheads="1"/>
          </p:cNvSpPr>
          <p:nvPr>
            <p:ph type="sldNum" sz="quarter" idx="12"/>
          </p:nvPr>
        </p:nvSpPr>
        <p:spPr>
          <a:ln/>
        </p:spPr>
        <p:txBody>
          <a:bodyPr/>
          <a:lstStyle>
            <a:lvl1pPr>
              <a:defRPr/>
            </a:lvl1pPr>
          </a:lstStyle>
          <a:p>
            <a:pPr>
              <a:defRPr/>
            </a:pPr>
            <a:fld id="{5022109D-C47E-B34E-AF9F-63C3A6473E29}" type="slidenum">
              <a:rPr lang="en-US" altLang="en-US"/>
              <a:pPr>
                <a:defRPr/>
              </a:pPr>
              <a:t>‹#›</a:t>
            </a:fld>
            <a:endParaRPr lang="en-US" altLang="en-US"/>
          </a:p>
        </p:txBody>
      </p:sp>
    </p:spTree>
    <p:extLst>
      <p:ext uri="{BB962C8B-B14F-4D97-AF65-F5344CB8AC3E}">
        <p14:creationId xmlns:p14="http://schemas.microsoft.com/office/powerpoint/2010/main" val="1401420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20F8FA-04F9-E44E-AB6B-060FCCD9E4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62E529-BEFC-6844-A286-110AEFCE61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DCE735C-294A-9C46-8CED-E60F4C427D1E}"/>
              </a:ext>
            </a:extLst>
          </p:cNvPr>
          <p:cNvSpPr>
            <a:spLocks noGrp="1" noChangeArrowheads="1"/>
          </p:cNvSpPr>
          <p:nvPr>
            <p:ph type="sldNum" sz="quarter" idx="12"/>
          </p:nvPr>
        </p:nvSpPr>
        <p:spPr>
          <a:ln/>
        </p:spPr>
        <p:txBody>
          <a:bodyPr/>
          <a:lstStyle>
            <a:lvl1pPr>
              <a:defRPr/>
            </a:lvl1pPr>
          </a:lstStyle>
          <a:p>
            <a:pPr>
              <a:defRPr/>
            </a:pPr>
            <a:fld id="{9F5539ED-DC66-824F-ADAC-6AFFB8E90B20}" type="slidenum">
              <a:rPr lang="en-US" altLang="en-US"/>
              <a:pPr>
                <a:defRPr/>
              </a:pPr>
              <a:t>‹#›</a:t>
            </a:fld>
            <a:endParaRPr lang="en-US" altLang="en-US"/>
          </a:p>
        </p:txBody>
      </p:sp>
    </p:spTree>
    <p:extLst>
      <p:ext uri="{BB962C8B-B14F-4D97-AF65-F5344CB8AC3E}">
        <p14:creationId xmlns:p14="http://schemas.microsoft.com/office/powerpoint/2010/main" val="241550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834AFD-E5AB-A246-8FFD-46DB71BF77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E86B1E-46D1-EE41-BCCA-C4801B1186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072E92-0433-1C41-9A35-EEBE30E208C0}"/>
              </a:ext>
            </a:extLst>
          </p:cNvPr>
          <p:cNvSpPr>
            <a:spLocks noGrp="1" noChangeArrowheads="1"/>
          </p:cNvSpPr>
          <p:nvPr>
            <p:ph type="sldNum" sz="quarter" idx="12"/>
          </p:nvPr>
        </p:nvSpPr>
        <p:spPr>
          <a:ln/>
        </p:spPr>
        <p:txBody>
          <a:bodyPr/>
          <a:lstStyle>
            <a:lvl1pPr>
              <a:defRPr/>
            </a:lvl1pPr>
          </a:lstStyle>
          <a:p>
            <a:pPr>
              <a:defRPr/>
            </a:pPr>
            <a:fld id="{E7A544DE-A7B2-4849-B3AD-78959D52E5DD}" type="slidenum">
              <a:rPr lang="en-US" altLang="en-US"/>
              <a:pPr>
                <a:defRPr/>
              </a:pPr>
              <a:t>‹#›</a:t>
            </a:fld>
            <a:endParaRPr lang="en-US" altLang="en-US"/>
          </a:p>
        </p:txBody>
      </p:sp>
    </p:spTree>
    <p:extLst>
      <p:ext uri="{BB962C8B-B14F-4D97-AF65-F5344CB8AC3E}">
        <p14:creationId xmlns:p14="http://schemas.microsoft.com/office/powerpoint/2010/main" val="2313254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37CCA7-7BE6-BB45-8E1C-806F525829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A0BB12-03E6-054E-A9EC-2F40E6ADA3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406517-C262-9D4A-BB67-D822C9B2CEAA}"/>
              </a:ext>
            </a:extLst>
          </p:cNvPr>
          <p:cNvSpPr>
            <a:spLocks noGrp="1" noChangeArrowheads="1"/>
          </p:cNvSpPr>
          <p:nvPr>
            <p:ph type="sldNum" sz="quarter" idx="12"/>
          </p:nvPr>
        </p:nvSpPr>
        <p:spPr>
          <a:ln/>
        </p:spPr>
        <p:txBody>
          <a:bodyPr/>
          <a:lstStyle>
            <a:lvl1pPr>
              <a:defRPr/>
            </a:lvl1pPr>
          </a:lstStyle>
          <a:p>
            <a:pPr>
              <a:defRPr/>
            </a:pPr>
            <a:fld id="{E80AA682-6519-584A-89A5-2E010E8C2C24}" type="slidenum">
              <a:rPr lang="en-US" altLang="en-US"/>
              <a:pPr>
                <a:defRPr/>
              </a:pPr>
              <a:t>‹#›</a:t>
            </a:fld>
            <a:endParaRPr lang="en-US" altLang="en-US"/>
          </a:p>
        </p:txBody>
      </p:sp>
    </p:spTree>
    <p:extLst>
      <p:ext uri="{BB962C8B-B14F-4D97-AF65-F5344CB8AC3E}">
        <p14:creationId xmlns:p14="http://schemas.microsoft.com/office/powerpoint/2010/main" val="2856254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72B0594-BE6C-9D4D-8899-99053CDD42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B05117-4F01-A543-9568-BA8F6BE046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B6A3A7-518D-B943-A9F1-CEEFAD30699B}"/>
              </a:ext>
            </a:extLst>
          </p:cNvPr>
          <p:cNvSpPr>
            <a:spLocks noGrp="1" noChangeArrowheads="1"/>
          </p:cNvSpPr>
          <p:nvPr>
            <p:ph type="sldNum" sz="quarter" idx="12"/>
          </p:nvPr>
        </p:nvSpPr>
        <p:spPr>
          <a:ln/>
        </p:spPr>
        <p:txBody>
          <a:bodyPr/>
          <a:lstStyle>
            <a:lvl1pPr>
              <a:defRPr/>
            </a:lvl1pPr>
          </a:lstStyle>
          <a:p>
            <a:pPr>
              <a:defRPr/>
            </a:pPr>
            <a:fld id="{4103FB2B-F7A2-A944-9AEB-03B25BCF5948}" type="slidenum">
              <a:rPr lang="en-US" altLang="en-US"/>
              <a:pPr>
                <a:defRPr/>
              </a:pPr>
              <a:t>‹#›</a:t>
            </a:fld>
            <a:endParaRPr lang="en-US" altLang="en-US"/>
          </a:p>
        </p:txBody>
      </p:sp>
    </p:spTree>
    <p:extLst>
      <p:ext uri="{BB962C8B-B14F-4D97-AF65-F5344CB8AC3E}">
        <p14:creationId xmlns:p14="http://schemas.microsoft.com/office/powerpoint/2010/main" val="3341217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945B888-AFF3-F040-9F30-466F33B5522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1E29A9-8BEF-B04E-A62E-85854CACCA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BB4C98-6D75-E940-B28F-AC021FC5152F}"/>
              </a:ext>
            </a:extLst>
          </p:cNvPr>
          <p:cNvSpPr>
            <a:spLocks noGrp="1" noChangeArrowheads="1"/>
          </p:cNvSpPr>
          <p:nvPr>
            <p:ph type="sldNum" sz="quarter" idx="12"/>
          </p:nvPr>
        </p:nvSpPr>
        <p:spPr>
          <a:ln/>
        </p:spPr>
        <p:txBody>
          <a:bodyPr/>
          <a:lstStyle>
            <a:lvl1pPr>
              <a:defRPr/>
            </a:lvl1pPr>
          </a:lstStyle>
          <a:p>
            <a:pPr>
              <a:defRPr/>
            </a:pPr>
            <a:fld id="{9FE0292B-3961-5A4B-9AFA-00E917ECC999}" type="slidenum">
              <a:rPr lang="en-US" altLang="en-US"/>
              <a:pPr>
                <a:defRPr/>
              </a:pPr>
              <a:t>‹#›</a:t>
            </a:fld>
            <a:endParaRPr lang="en-US" altLang="en-US"/>
          </a:p>
        </p:txBody>
      </p:sp>
    </p:spTree>
    <p:extLst>
      <p:ext uri="{BB962C8B-B14F-4D97-AF65-F5344CB8AC3E}">
        <p14:creationId xmlns:p14="http://schemas.microsoft.com/office/powerpoint/2010/main" val="1992238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5F098E5-AFA1-1547-919E-2DC5CFA1FA9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D43227E-1F66-4C4A-887F-0201FBFC5D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4B55624-9F92-D94A-8D99-16D0CC08C215}"/>
              </a:ext>
            </a:extLst>
          </p:cNvPr>
          <p:cNvSpPr>
            <a:spLocks noGrp="1" noChangeArrowheads="1"/>
          </p:cNvSpPr>
          <p:nvPr>
            <p:ph type="sldNum" sz="quarter" idx="12"/>
          </p:nvPr>
        </p:nvSpPr>
        <p:spPr>
          <a:ln/>
        </p:spPr>
        <p:txBody>
          <a:bodyPr/>
          <a:lstStyle>
            <a:lvl1pPr>
              <a:defRPr/>
            </a:lvl1pPr>
          </a:lstStyle>
          <a:p>
            <a:pPr>
              <a:defRPr/>
            </a:pPr>
            <a:fld id="{AAEBD428-72B0-9045-95F6-6A63C605253D}" type="slidenum">
              <a:rPr lang="en-US" altLang="en-US"/>
              <a:pPr>
                <a:defRPr/>
              </a:pPr>
              <a:t>‹#›</a:t>
            </a:fld>
            <a:endParaRPr lang="en-US" altLang="en-US"/>
          </a:p>
        </p:txBody>
      </p:sp>
    </p:spTree>
    <p:extLst>
      <p:ext uri="{BB962C8B-B14F-4D97-AF65-F5344CB8AC3E}">
        <p14:creationId xmlns:p14="http://schemas.microsoft.com/office/powerpoint/2010/main" val="3771762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F495CAE-10C0-F44D-87B9-43592B6B0E9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DA1DFB3-D3A3-A947-A5BE-25F4987F9F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ED09B2C-F435-4049-9A03-B450FF5E08E9}"/>
              </a:ext>
            </a:extLst>
          </p:cNvPr>
          <p:cNvSpPr>
            <a:spLocks noGrp="1" noChangeArrowheads="1"/>
          </p:cNvSpPr>
          <p:nvPr>
            <p:ph type="sldNum" sz="quarter" idx="12"/>
          </p:nvPr>
        </p:nvSpPr>
        <p:spPr>
          <a:ln/>
        </p:spPr>
        <p:txBody>
          <a:bodyPr/>
          <a:lstStyle>
            <a:lvl1pPr>
              <a:defRPr/>
            </a:lvl1pPr>
          </a:lstStyle>
          <a:p>
            <a:pPr>
              <a:defRPr/>
            </a:pPr>
            <a:fld id="{253C30F9-07EC-F140-BFD5-AD3F3FDEBD04}" type="slidenum">
              <a:rPr lang="en-US" altLang="en-US"/>
              <a:pPr>
                <a:defRPr/>
              </a:pPr>
              <a:t>‹#›</a:t>
            </a:fld>
            <a:endParaRPr lang="en-US" altLang="en-US"/>
          </a:p>
        </p:txBody>
      </p:sp>
    </p:spTree>
    <p:extLst>
      <p:ext uri="{BB962C8B-B14F-4D97-AF65-F5344CB8AC3E}">
        <p14:creationId xmlns:p14="http://schemas.microsoft.com/office/powerpoint/2010/main" val="2268296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08CD9C3-E855-0147-B8F3-B62D19C8300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62A68B9-84CC-BA49-9665-A3D8B802DD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89E2EC0-DC2A-7A4A-80E2-CE20645F02A7}"/>
              </a:ext>
            </a:extLst>
          </p:cNvPr>
          <p:cNvSpPr>
            <a:spLocks noGrp="1" noChangeArrowheads="1"/>
          </p:cNvSpPr>
          <p:nvPr>
            <p:ph type="sldNum" sz="quarter" idx="12"/>
          </p:nvPr>
        </p:nvSpPr>
        <p:spPr>
          <a:ln/>
        </p:spPr>
        <p:txBody>
          <a:bodyPr/>
          <a:lstStyle>
            <a:lvl1pPr>
              <a:defRPr/>
            </a:lvl1pPr>
          </a:lstStyle>
          <a:p>
            <a:pPr>
              <a:defRPr/>
            </a:pPr>
            <a:fld id="{727F079B-FE14-D84B-9CB1-2B072C0D53B0}" type="slidenum">
              <a:rPr lang="en-US" altLang="en-US"/>
              <a:pPr>
                <a:defRPr/>
              </a:pPr>
              <a:t>‹#›</a:t>
            </a:fld>
            <a:endParaRPr lang="en-US" altLang="en-US"/>
          </a:p>
        </p:txBody>
      </p:sp>
    </p:spTree>
    <p:extLst>
      <p:ext uri="{BB962C8B-B14F-4D97-AF65-F5344CB8AC3E}">
        <p14:creationId xmlns:p14="http://schemas.microsoft.com/office/powerpoint/2010/main" val="610702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E82236-FDED-5F4F-8A6C-209FDD8B432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7E65391-2DF9-4244-A6FF-B09E55F3E8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864B23-48C1-7847-814F-24726F0C078A}"/>
              </a:ext>
            </a:extLst>
          </p:cNvPr>
          <p:cNvSpPr>
            <a:spLocks noGrp="1" noChangeArrowheads="1"/>
          </p:cNvSpPr>
          <p:nvPr>
            <p:ph type="sldNum" sz="quarter" idx="12"/>
          </p:nvPr>
        </p:nvSpPr>
        <p:spPr>
          <a:ln/>
        </p:spPr>
        <p:txBody>
          <a:bodyPr/>
          <a:lstStyle>
            <a:lvl1pPr>
              <a:defRPr/>
            </a:lvl1pPr>
          </a:lstStyle>
          <a:p>
            <a:pPr>
              <a:defRPr/>
            </a:pPr>
            <a:fld id="{A101B83C-07D1-DD41-AA82-6699D9CA6624}" type="slidenum">
              <a:rPr lang="en-US" altLang="en-US"/>
              <a:pPr>
                <a:defRPr/>
              </a:pPr>
              <a:t>‹#›</a:t>
            </a:fld>
            <a:endParaRPr lang="en-US" altLang="en-US"/>
          </a:p>
        </p:txBody>
      </p:sp>
    </p:spTree>
    <p:extLst>
      <p:ext uri="{BB962C8B-B14F-4D97-AF65-F5344CB8AC3E}">
        <p14:creationId xmlns:p14="http://schemas.microsoft.com/office/powerpoint/2010/main" val="2697198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89C8066-F2A6-EB46-8193-CB104EFC25A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547248-CA13-064D-ABC2-C798EF1BCD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0AAFDA9-CD94-BA4D-997C-EE747B43FF73}"/>
              </a:ext>
            </a:extLst>
          </p:cNvPr>
          <p:cNvSpPr>
            <a:spLocks noGrp="1" noChangeArrowheads="1"/>
          </p:cNvSpPr>
          <p:nvPr>
            <p:ph type="sldNum" sz="quarter" idx="12"/>
          </p:nvPr>
        </p:nvSpPr>
        <p:spPr>
          <a:ln/>
        </p:spPr>
        <p:txBody>
          <a:bodyPr/>
          <a:lstStyle>
            <a:lvl1pPr>
              <a:defRPr/>
            </a:lvl1pPr>
          </a:lstStyle>
          <a:p>
            <a:pPr>
              <a:defRPr/>
            </a:pPr>
            <a:fld id="{2B3B500C-CA4C-7146-85A5-BF08488774FC}" type="slidenum">
              <a:rPr lang="en-US" altLang="en-US"/>
              <a:pPr>
                <a:defRPr/>
              </a:pPr>
              <a:t>‹#›</a:t>
            </a:fld>
            <a:endParaRPr lang="en-US" altLang="en-US"/>
          </a:p>
        </p:txBody>
      </p:sp>
    </p:spTree>
    <p:extLst>
      <p:ext uri="{BB962C8B-B14F-4D97-AF65-F5344CB8AC3E}">
        <p14:creationId xmlns:p14="http://schemas.microsoft.com/office/powerpoint/2010/main" val="2854808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2BA64CE-347D-A944-B18C-A00F60556EB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410C079-1025-D447-8868-890B36D9BB9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8826149-A936-4847-A882-342A5A5AE2C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ヒラギノ角ゴ Pro W3" charset="0"/>
                <a:cs typeface="ヒラギノ角ゴ Pro W3" charset="0"/>
              </a:defRPr>
            </a:lvl1pPr>
          </a:lstStyle>
          <a:p>
            <a:pPr>
              <a:defRPr/>
            </a:pPr>
            <a:endParaRPr lang="en-US"/>
          </a:p>
        </p:txBody>
      </p:sp>
      <p:sp>
        <p:nvSpPr>
          <p:cNvPr id="1029" name="Rectangle 5">
            <a:extLst>
              <a:ext uri="{FF2B5EF4-FFF2-40B4-BE49-F238E27FC236}">
                <a16:creationId xmlns:a16="http://schemas.microsoft.com/office/drawing/2014/main" id="{A4CD2CB5-0C60-9C48-84AB-8F280AC3361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ヒラギノ角ゴ Pro W3" charset="0"/>
                <a:cs typeface="ヒラギノ角ゴ Pro W3" charset="0"/>
              </a:defRPr>
            </a:lvl1pPr>
          </a:lstStyle>
          <a:p>
            <a:pPr>
              <a:defRPr/>
            </a:pPr>
            <a:endParaRPr lang="en-US"/>
          </a:p>
        </p:txBody>
      </p:sp>
      <p:sp>
        <p:nvSpPr>
          <p:cNvPr id="1030" name="Rectangle 6">
            <a:extLst>
              <a:ext uri="{FF2B5EF4-FFF2-40B4-BE49-F238E27FC236}">
                <a16:creationId xmlns:a16="http://schemas.microsoft.com/office/drawing/2014/main" id="{9E650A67-EB5F-DE43-987B-8CA5BF8FF91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596815F1-3310-AA43-9ED1-7B02C391E70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https://en.wikipedia.org/wiki/Amino_acid" TargetMode="External"/><Relationship Id="rId13" Type="http://schemas.openxmlformats.org/officeDocument/2006/relationships/hyperlink" Target="https://en.wikipedia.org/wiki/Amine" TargetMode="External"/><Relationship Id="rId18" Type="http://schemas.openxmlformats.org/officeDocument/2006/relationships/hyperlink" Target="https://en.wikipedia.org/wiki/Serotonin" TargetMode="External"/><Relationship Id="rId3" Type="http://schemas.openxmlformats.org/officeDocument/2006/relationships/hyperlink" Target="https://en.wikipedia.org/wiki/Base_(chemistry)" TargetMode="External"/><Relationship Id="rId7" Type="http://schemas.openxmlformats.org/officeDocument/2006/relationships/hyperlink" Target="https://en.wikipedia.org/wiki/Alkaloid#cite_note-Meyers-16" TargetMode="External"/><Relationship Id="rId12" Type="http://schemas.openxmlformats.org/officeDocument/2006/relationships/hyperlink" Target="https://en.wikipedia.org/wiki/Nucleic_acid" TargetMode="External"/><Relationship Id="rId17" Type="http://schemas.openxmlformats.org/officeDocument/2006/relationships/hyperlink" Target="https://en.wikipedia.org/wiki/Mescaline" TargetMode="External"/><Relationship Id="rId2" Type="http://schemas.openxmlformats.org/officeDocument/2006/relationships/image" Target="../media/image23.png"/><Relationship Id="rId16" Type="http://schemas.openxmlformats.org/officeDocument/2006/relationships/hyperlink" Target="https://en.wikipedia.org/wiki/Alicyclic_compound" TargetMode="External"/><Relationship Id="rId20" Type="http://schemas.openxmlformats.org/officeDocument/2006/relationships/hyperlink" Target="https://en.wikipedia.org/wiki/Alkaloid#cite_note-17" TargetMode="External"/><Relationship Id="rId1" Type="http://schemas.openxmlformats.org/officeDocument/2006/relationships/slideLayout" Target="../slideLayouts/slideLayout7.xml"/><Relationship Id="rId6" Type="http://schemas.openxmlformats.org/officeDocument/2006/relationships/hyperlink" Target="https://en.wikipedia.org/wiki/Nitrogen" TargetMode="External"/><Relationship Id="rId11" Type="http://schemas.openxmlformats.org/officeDocument/2006/relationships/hyperlink" Target="https://en.wikipedia.org/wiki/Nucleotide" TargetMode="External"/><Relationship Id="rId5" Type="http://schemas.openxmlformats.org/officeDocument/2006/relationships/hyperlink" Target="https://en.wikipedia.org/wiki/Organic_compound" TargetMode="External"/><Relationship Id="rId15" Type="http://schemas.openxmlformats.org/officeDocument/2006/relationships/hyperlink" Target="https://en.wikipedia.org/wiki/Alkaloid#cite_note-GoldBook-2" TargetMode="External"/><Relationship Id="rId10" Type="http://schemas.openxmlformats.org/officeDocument/2006/relationships/hyperlink" Target="https://en.wikipedia.org/wiki/Protein" TargetMode="External"/><Relationship Id="rId19" Type="http://schemas.openxmlformats.org/officeDocument/2006/relationships/hyperlink" Target="https://en.wikipedia.org/wiki/Dopamine" TargetMode="External"/><Relationship Id="rId4" Type="http://schemas.openxmlformats.org/officeDocument/2006/relationships/hyperlink" Target="https://en.wikipedia.org/wiki/Natural_product" TargetMode="External"/><Relationship Id="rId9" Type="http://schemas.openxmlformats.org/officeDocument/2006/relationships/hyperlink" Target="https://en.wikipedia.org/wiki/Peptide" TargetMode="External"/><Relationship Id="rId14" Type="http://schemas.openxmlformats.org/officeDocument/2006/relationships/hyperlink" Target="https://en.wikipedia.org/wiki/Antibiotic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tiff"/><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1BB15FCC-D74E-DA4A-81D3-62C75292C17D}"/>
              </a:ext>
            </a:extLst>
          </p:cNvPr>
          <p:cNvSpPr>
            <a:spLocks noChangeArrowheads="1"/>
          </p:cNvSpPr>
          <p:nvPr/>
        </p:nvSpPr>
        <p:spPr bwMode="auto">
          <a:xfrm>
            <a:off x="0" y="0"/>
            <a:ext cx="9144000" cy="6858000"/>
          </a:xfrm>
          <a:prstGeom prst="rect">
            <a:avLst/>
          </a:prstGeom>
          <a:solidFill>
            <a:srgbClr val="C21716"/>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endParaRPr lang="en-US" altLang="en-US" sz="8000">
              <a:latin typeface="Textile" charset="0"/>
              <a:ea typeface="ヒラギノ角ゴ Pro W3" panose="020B0300000000000000" pitchFamily="34" charset="-128"/>
            </a:endParaRPr>
          </a:p>
        </p:txBody>
      </p:sp>
      <p:sp>
        <p:nvSpPr>
          <p:cNvPr id="14338" name="Text Box 3">
            <a:extLst>
              <a:ext uri="{FF2B5EF4-FFF2-40B4-BE49-F238E27FC236}">
                <a16:creationId xmlns:a16="http://schemas.microsoft.com/office/drawing/2014/main" id="{7EA6EB6F-13F2-024C-BAFE-141D8E6D22F0}"/>
              </a:ext>
            </a:extLst>
          </p:cNvPr>
          <p:cNvSpPr txBox="1">
            <a:spLocks noChangeArrowheads="1"/>
          </p:cNvSpPr>
          <p:nvPr/>
        </p:nvSpPr>
        <p:spPr bwMode="auto">
          <a:xfrm>
            <a:off x="152400" y="533400"/>
            <a:ext cx="86106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8000">
                <a:latin typeface="Textile" charset="0"/>
                <a:ea typeface="ヒラギノ角ゴ Pro W3" panose="020B0300000000000000" pitchFamily="34" charset="-128"/>
              </a:rPr>
              <a:t>MYRISTICACEAE</a:t>
            </a:r>
          </a:p>
        </p:txBody>
      </p:sp>
      <p:pic>
        <p:nvPicPr>
          <p:cNvPr id="14339" name="Picture 4">
            <a:extLst>
              <a:ext uri="{FF2B5EF4-FFF2-40B4-BE49-F238E27FC236}">
                <a16:creationId xmlns:a16="http://schemas.microsoft.com/office/drawing/2014/main" id="{474253D5-3403-DF45-98F8-56B7231E1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895600"/>
            <a:ext cx="59436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tryp2.gif">
            <a:extLst>
              <a:ext uri="{FF2B5EF4-FFF2-40B4-BE49-F238E27FC236}">
                <a16:creationId xmlns:a16="http://schemas.microsoft.com/office/drawing/2014/main" id="{BD73B5D7-F427-4E40-8FEC-895DD74C72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27557" y="2908458"/>
            <a:ext cx="2728457" cy="158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6">
            <a:extLst>
              <a:ext uri="{FF2B5EF4-FFF2-40B4-BE49-F238E27FC236}">
                <a16:creationId xmlns:a16="http://schemas.microsoft.com/office/drawing/2014/main" id="{B16E4067-AB94-D943-8C45-3537CF5DBE2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33463" y="576012"/>
            <a:ext cx="2516644" cy="155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1031">
            <a:extLst>
              <a:ext uri="{FF2B5EF4-FFF2-40B4-BE49-F238E27FC236}">
                <a16:creationId xmlns:a16="http://schemas.microsoft.com/office/drawing/2014/main" id="{F94C29D5-8CA8-5148-B575-509F68FCB8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3999" y="5332948"/>
            <a:ext cx="3458289" cy="160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1032">
            <a:extLst>
              <a:ext uri="{FF2B5EF4-FFF2-40B4-BE49-F238E27FC236}">
                <a16:creationId xmlns:a16="http://schemas.microsoft.com/office/drawing/2014/main" id="{4DF4C7C6-1AB4-9943-8889-C14F7223EAD5}"/>
              </a:ext>
            </a:extLst>
          </p:cNvPr>
          <p:cNvSpPr>
            <a:spLocks noChangeArrowheads="1"/>
          </p:cNvSpPr>
          <p:nvPr/>
        </p:nvSpPr>
        <p:spPr bwMode="auto">
          <a:xfrm>
            <a:off x="5166857" y="4498845"/>
            <a:ext cx="4191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000000"/>
                </a:solidFill>
                <a:latin typeface="Copperplate Gothic Bold" panose="020E0705020206020404" pitchFamily="34" charset="77"/>
                <a:ea typeface="ヒラギノ角ゴ Pro W3" panose="020B0300000000000000" pitchFamily="34" charset="-128"/>
              </a:rPr>
              <a:t>5-MeO-DMT  a tryptamine </a:t>
            </a:r>
            <a:r>
              <a:rPr lang="en-US" altLang="en-US" sz="2400">
                <a:solidFill>
                  <a:srgbClr val="000000"/>
                </a:solidFill>
                <a:highlight>
                  <a:srgbClr val="00FFFF"/>
                </a:highlight>
                <a:latin typeface="Copperplate Gothic Bold" panose="020E0705020206020404" pitchFamily="34" charset="77"/>
                <a:ea typeface="ヒラギノ角ゴ Pro W3" panose="020B0300000000000000" pitchFamily="34" charset="-128"/>
              </a:rPr>
              <a:t>alkaloid</a:t>
            </a:r>
            <a:r>
              <a:rPr lang="en-US" altLang="en-US" sz="2400">
                <a:solidFill>
                  <a:srgbClr val="000000"/>
                </a:solidFill>
                <a:latin typeface="Copperplate Gothic Bold" panose="020E0705020206020404" pitchFamily="34" charset="77"/>
                <a:ea typeface="ヒラギノ角ゴ Pro W3" panose="020B0300000000000000" pitchFamily="34" charset="-128"/>
              </a:rPr>
              <a:t> from </a:t>
            </a:r>
            <a:r>
              <a:rPr lang="en-US" altLang="en-US" sz="2400" i="1">
                <a:solidFill>
                  <a:srgbClr val="000000"/>
                </a:solidFill>
                <a:latin typeface="Copperplate Gothic Bold" panose="020E0705020206020404" pitchFamily="34" charset="77"/>
                <a:ea typeface="ヒラギノ角ゴ Pro W3" panose="020B0300000000000000" pitchFamily="34" charset="-128"/>
              </a:rPr>
              <a:t>Virola</a:t>
            </a:r>
            <a:endParaRPr lang="en-US" altLang="en-US" sz="2400">
              <a:solidFill>
                <a:srgbClr val="000000"/>
              </a:solidFill>
              <a:latin typeface="Copperplate Gothic Bold" panose="020E0705020206020404" pitchFamily="34" charset="77"/>
              <a:ea typeface="ヒラギノ角ゴ Pro W3" panose="020B0300000000000000" pitchFamily="34" charset="-128"/>
            </a:endParaRPr>
          </a:p>
        </p:txBody>
      </p:sp>
      <p:pic>
        <p:nvPicPr>
          <p:cNvPr id="27654" name="Picture 10" descr="070420serotonin.png">
            <a:extLst>
              <a:ext uri="{FF2B5EF4-FFF2-40B4-BE49-F238E27FC236}">
                <a16:creationId xmlns:a16="http://schemas.microsoft.com/office/drawing/2014/main" id="{88853C1B-2C9B-FB43-8007-D151B24CA46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28675" y="4771418"/>
            <a:ext cx="2516643" cy="175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Box 11">
            <a:extLst>
              <a:ext uri="{FF2B5EF4-FFF2-40B4-BE49-F238E27FC236}">
                <a16:creationId xmlns:a16="http://schemas.microsoft.com/office/drawing/2014/main" id="{B3124430-A2B1-EB45-97F5-4804D8423221}"/>
              </a:ext>
            </a:extLst>
          </p:cNvPr>
          <p:cNvSpPr txBox="1">
            <a:spLocks noChangeArrowheads="1"/>
          </p:cNvSpPr>
          <p:nvPr/>
        </p:nvSpPr>
        <p:spPr bwMode="auto">
          <a:xfrm>
            <a:off x="677181" y="3862626"/>
            <a:ext cx="45563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latin typeface="Copperplate" panose="02000504000000020004" pitchFamily="2" charset="77"/>
                <a:ea typeface="ヒラギノ角ゴ Pro W3" panose="020B0300000000000000" pitchFamily="34" charset="-128"/>
              </a:rPr>
              <a:t>serotonin, the neurotransmitter</a:t>
            </a:r>
          </a:p>
        </p:txBody>
      </p:sp>
      <p:sp>
        <p:nvSpPr>
          <p:cNvPr id="27656" name="TextBox 12">
            <a:extLst>
              <a:ext uri="{FF2B5EF4-FFF2-40B4-BE49-F238E27FC236}">
                <a16:creationId xmlns:a16="http://schemas.microsoft.com/office/drawing/2014/main" id="{EE66D3D8-D835-914B-BCD3-57AD09963B72}"/>
              </a:ext>
            </a:extLst>
          </p:cNvPr>
          <p:cNvSpPr txBox="1">
            <a:spLocks noChangeArrowheads="1"/>
          </p:cNvSpPr>
          <p:nvPr/>
        </p:nvSpPr>
        <p:spPr bwMode="auto">
          <a:xfrm>
            <a:off x="4839573" y="2240182"/>
            <a:ext cx="43044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2400">
                <a:latin typeface="Copperplate" panose="02000504000000020004" pitchFamily="2" charset="77"/>
                <a:ea typeface="ヒラギノ角ゴ Pro W3" panose="020B0300000000000000" pitchFamily="34" charset="-128"/>
              </a:rPr>
              <a:t>tryptamine alkaloid backbone</a:t>
            </a:r>
          </a:p>
        </p:txBody>
      </p:sp>
      <p:pic>
        <p:nvPicPr>
          <p:cNvPr id="2" name="Picture 1">
            <a:extLst>
              <a:ext uri="{FF2B5EF4-FFF2-40B4-BE49-F238E27FC236}">
                <a16:creationId xmlns:a16="http://schemas.microsoft.com/office/drawing/2014/main" id="{41375B79-34DA-4448-9CC5-B74233C671F4}"/>
              </a:ext>
            </a:extLst>
          </p:cNvPr>
          <p:cNvPicPr>
            <a:picLocks noChangeAspect="1"/>
          </p:cNvPicPr>
          <p:nvPr/>
        </p:nvPicPr>
        <p:blipFill>
          <a:blip r:embed="rId7"/>
          <a:stretch>
            <a:fillRect/>
          </a:stretch>
        </p:blipFill>
        <p:spPr>
          <a:xfrm>
            <a:off x="1288160" y="1774820"/>
            <a:ext cx="1492705" cy="1220554"/>
          </a:xfrm>
          <a:prstGeom prst="rect">
            <a:avLst/>
          </a:prstGeom>
        </p:spPr>
      </p:pic>
      <p:sp>
        <p:nvSpPr>
          <p:cNvPr id="11" name="TextBox 12">
            <a:extLst>
              <a:ext uri="{FF2B5EF4-FFF2-40B4-BE49-F238E27FC236}">
                <a16:creationId xmlns:a16="http://schemas.microsoft.com/office/drawing/2014/main" id="{D080BF88-2D16-B74E-A8C9-2D0BA4068C49}"/>
              </a:ext>
            </a:extLst>
          </p:cNvPr>
          <p:cNvSpPr txBox="1">
            <a:spLocks noChangeArrowheads="1"/>
          </p:cNvSpPr>
          <p:nvPr/>
        </p:nvSpPr>
        <p:spPr bwMode="auto">
          <a:xfrm>
            <a:off x="1247725" y="1458089"/>
            <a:ext cx="15984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2400">
                <a:latin typeface="Copperplate" panose="02000504000000020004" pitchFamily="2" charset="77"/>
                <a:ea typeface="ヒラギノ角ゴ Pro W3" panose="020B0300000000000000" pitchFamily="34" charset="-128"/>
              </a:rPr>
              <a:t>Indole</a:t>
            </a:r>
          </a:p>
        </p:txBody>
      </p:sp>
      <p:sp>
        <p:nvSpPr>
          <p:cNvPr id="12" name="TextBox 12">
            <a:extLst>
              <a:ext uri="{FF2B5EF4-FFF2-40B4-BE49-F238E27FC236}">
                <a16:creationId xmlns:a16="http://schemas.microsoft.com/office/drawing/2014/main" id="{96DAD27A-BBDC-D947-9D05-9719343D5DBE}"/>
              </a:ext>
            </a:extLst>
          </p:cNvPr>
          <p:cNvSpPr txBox="1">
            <a:spLocks noChangeArrowheads="1"/>
          </p:cNvSpPr>
          <p:nvPr/>
        </p:nvSpPr>
        <p:spPr bwMode="auto">
          <a:xfrm>
            <a:off x="4839573" y="508763"/>
            <a:ext cx="2999988" cy="461665"/>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2400">
                <a:latin typeface="Copperplate" panose="02000504000000020004" pitchFamily="2" charset="77"/>
                <a:ea typeface="ヒラギノ角ゴ Pro W3" panose="020B0300000000000000" pitchFamily="34" charset="-128"/>
              </a:rPr>
              <a:t>Tryptophan</a:t>
            </a:r>
          </a:p>
        </p:txBody>
      </p:sp>
      <p:sp>
        <p:nvSpPr>
          <p:cNvPr id="13" name="Rectangle 12">
            <a:extLst>
              <a:ext uri="{FF2B5EF4-FFF2-40B4-BE49-F238E27FC236}">
                <a16:creationId xmlns:a16="http://schemas.microsoft.com/office/drawing/2014/main" id="{42F08D7A-D724-C34F-A691-037A63221617}"/>
              </a:ext>
            </a:extLst>
          </p:cNvPr>
          <p:cNvSpPr/>
          <p:nvPr/>
        </p:nvSpPr>
        <p:spPr>
          <a:xfrm>
            <a:off x="267573" y="332418"/>
            <a:ext cx="4572000" cy="461665"/>
          </a:xfrm>
          <a:prstGeom prst="rect">
            <a:avLst/>
          </a:prstGeom>
        </p:spPr>
        <p:txBody>
          <a:bodyPr>
            <a:spAutoFit/>
          </a:bodyPr>
          <a:lstStyle/>
          <a:p>
            <a:pPr lvl="1"/>
            <a:r>
              <a:rPr lang="en-US" altLang="en-US"/>
              <a:t>DMT is the other.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a:extLst>
              <a:ext uri="{FF2B5EF4-FFF2-40B4-BE49-F238E27FC236}">
                <a16:creationId xmlns:a16="http://schemas.microsoft.com/office/drawing/2014/main" id="{EFB470D7-F9BD-A74E-B4F4-8FE8AA66D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201"/>
          <a:stretch>
            <a:fillRect/>
          </a:stretch>
        </p:blipFill>
        <p:spPr bwMode="auto">
          <a:xfrm>
            <a:off x="4000500" y="0"/>
            <a:ext cx="5143500"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Schultes.jpg">
            <a:extLst>
              <a:ext uri="{FF2B5EF4-FFF2-40B4-BE49-F238E27FC236}">
                <a16:creationId xmlns:a16="http://schemas.microsoft.com/office/drawing/2014/main" id="{C1DEBC85-3A3F-5B4F-9079-C829192493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32766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6">
            <a:extLst>
              <a:ext uri="{FF2B5EF4-FFF2-40B4-BE49-F238E27FC236}">
                <a16:creationId xmlns:a16="http://schemas.microsoft.com/office/drawing/2014/main" id="{5227EAC0-197C-3145-9607-50803F969A10}"/>
              </a:ext>
            </a:extLst>
          </p:cNvPr>
          <p:cNvSpPr txBox="1">
            <a:spLocks noChangeArrowheads="1"/>
          </p:cNvSpPr>
          <p:nvPr/>
        </p:nvSpPr>
        <p:spPr bwMode="auto">
          <a:xfrm>
            <a:off x="457200" y="5486400"/>
            <a:ext cx="3108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Richard Evans Schultes</a:t>
            </a:r>
          </a:p>
        </p:txBody>
      </p:sp>
    </p:spTree>
    <p:extLst>
      <p:ext uri="{BB962C8B-B14F-4D97-AF65-F5344CB8AC3E}">
        <p14:creationId xmlns:p14="http://schemas.microsoft.com/office/powerpoint/2010/main" val="1601731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033">
            <a:extLst>
              <a:ext uri="{FF2B5EF4-FFF2-40B4-BE49-F238E27FC236}">
                <a16:creationId xmlns:a16="http://schemas.microsoft.com/office/drawing/2014/main" id="{51C71351-89A3-5E48-9983-C0035BA6FBC8}"/>
              </a:ext>
            </a:extLst>
          </p:cNvPr>
          <p:cNvSpPr txBox="1">
            <a:spLocks noChangeArrowheads="1"/>
          </p:cNvSpPr>
          <p:nvPr/>
        </p:nvSpPr>
        <p:spPr bwMode="auto">
          <a:xfrm>
            <a:off x="4800600" y="533400"/>
            <a:ext cx="37338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000">
                <a:solidFill>
                  <a:srgbClr val="000000"/>
                </a:solidFill>
                <a:latin typeface="Arial Unicode MS" panose="020B0604020202020204" pitchFamily="34" charset="-128"/>
                <a:ea typeface="ヒラギノ角ゴ Pro W3" panose="020B0300000000000000" pitchFamily="34" charset="-128"/>
              </a:rPr>
              <a:t>EFFECTS OF VIROLA SNUFF are felt within minutes from the time of initial use. First there is a feeling of increasing excitability. This is followed by a numbness of the limbs, a twitching of the face, a lack of muscular coordination, nasal discharges, nausea, and, frequently, vomiting. Macropsia - the sensation of seeing things greatly enlarged - is characteristic </a:t>
            </a:r>
            <a:r>
              <a:rPr lang="en-US" altLang="en-US" sz="2000">
                <a:latin typeface="Arial Unicode MS" panose="020B0604020202020204" pitchFamily="34" charset="-128"/>
                <a:ea typeface="ヒラギノ角ゴ Pro W3" panose="020B0300000000000000" pitchFamily="34" charset="-128"/>
              </a:rPr>
              <a:t>and enters into Waika beliefs about the spirits resident in the drug</a:t>
            </a:r>
            <a:endParaRPr lang="en-US" altLang="en-US" sz="2000">
              <a:solidFill>
                <a:srgbClr val="000000"/>
              </a:solidFill>
              <a:latin typeface="Arial Unicode MS" panose="020B0604020202020204" pitchFamily="34" charset="-128"/>
              <a:ea typeface="ヒラギノ角ゴ Pro W3" panose="020B0300000000000000" pitchFamily="34" charset="-128"/>
            </a:endParaRPr>
          </a:p>
        </p:txBody>
      </p:sp>
      <p:pic>
        <p:nvPicPr>
          <p:cNvPr id="25602" name="Picture 5" descr="Schultes.jpg">
            <a:extLst>
              <a:ext uri="{FF2B5EF4-FFF2-40B4-BE49-F238E27FC236}">
                <a16:creationId xmlns:a16="http://schemas.microsoft.com/office/drawing/2014/main" id="{DBBD44A2-AE24-DB42-82F2-850C56D51E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32766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6">
            <a:extLst>
              <a:ext uri="{FF2B5EF4-FFF2-40B4-BE49-F238E27FC236}">
                <a16:creationId xmlns:a16="http://schemas.microsoft.com/office/drawing/2014/main" id="{A764A653-37AA-F34C-9C3D-8EDBD904EA19}"/>
              </a:ext>
            </a:extLst>
          </p:cNvPr>
          <p:cNvSpPr txBox="1">
            <a:spLocks noChangeArrowheads="1"/>
          </p:cNvSpPr>
          <p:nvPr/>
        </p:nvSpPr>
        <p:spPr bwMode="auto">
          <a:xfrm>
            <a:off x="457200" y="5486400"/>
            <a:ext cx="3108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Richard Evans Schultes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5B9BC9-44EA-774D-A46F-BABDF7447C46}"/>
              </a:ext>
            </a:extLst>
          </p:cNvPr>
          <p:cNvPicPr>
            <a:picLocks noChangeAspect="1"/>
          </p:cNvPicPr>
          <p:nvPr/>
        </p:nvPicPr>
        <p:blipFill>
          <a:blip r:embed="rId2"/>
          <a:stretch>
            <a:fillRect/>
          </a:stretch>
        </p:blipFill>
        <p:spPr>
          <a:xfrm>
            <a:off x="2710228" y="3200400"/>
            <a:ext cx="3723543" cy="3200400"/>
          </a:xfrm>
          <a:prstGeom prst="rect">
            <a:avLst/>
          </a:prstGeom>
        </p:spPr>
      </p:pic>
      <p:sp>
        <p:nvSpPr>
          <p:cNvPr id="2" name="Rectangle 1">
            <a:extLst>
              <a:ext uri="{FF2B5EF4-FFF2-40B4-BE49-F238E27FC236}">
                <a16:creationId xmlns:a16="http://schemas.microsoft.com/office/drawing/2014/main" id="{7154E8C3-15B9-7146-88EB-106252264207}"/>
              </a:ext>
            </a:extLst>
          </p:cNvPr>
          <p:cNvSpPr/>
          <p:nvPr/>
        </p:nvSpPr>
        <p:spPr>
          <a:xfrm>
            <a:off x="304800" y="76200"/>
            <a:ext cx="8991600" cy="2985433"/>
          </a:xfrm>
          <a:prstGeom prst="rect">
            <a:avLst/>
          </a:prstGeom>
        </p:spPr>
        <p:txBody>
          <a:bodyPr wrap="square">
            <a:spAutoFit/>
          </a:bodyPr>
          <a:lstStyle/>
          <a:p>
            <a:pPr indent="458788"/>
            <a:r>
              <a:rPr lang="en-US" sz="2000" b="1"/>
              <a:t>Alkaloids</a:t>
            </a:r>
            <a:r>
              <a:rPr lang="en-US" sz="2000"/>
              <a:t> are a class of </a:t>
            </a:r>
            <a:r>
              <a:rPr lang="en-US" sz="2000">
                <a:hlinkClick r:id="rId3" tooltip="Base (chemistry)"/>
              </a:rPr>
              <a:t>basic</a:t>
            </a:r>
            <a:r>
              <a:rPr lang="en-US" sz="2000"/>
              <a:t>, </a:t>
            </a:r>
            <a:r>
              <a:rPr lang="en-US" sz="2000">
                <a:hlinkClick r:id="rId4" tooltip="Natural product"/>
              </a:rPr>
              <a:t>naturally occurring</a:t>
            </a:r>
            <a:r>
              <a:rPr lang="en-US" sz="2000"/>
              <a:t> </a:t>
            </a:r>
            <a:r>
              <a:rPr lang="en-US" sz="2000">
                <a:hlinkClick r:id="rId5" tooltip="Organic compound"/>
              </a:rPr>
              <a:t>organic compounds</a:t>
            </a:r>
            <a:r>
              <a:rPr lang="en-US" sz="2000"/>
              <a:t> that contain at least one </a:t>
            </a:r>
            <a:r>
              <a:rPr lang="en-US" sz="2000">
                <a:hlinkClick r:id="rId6" tooltip="Nitrogen"/>
              </a:rPr>
              <a:t>nitrogen</a:t>
            </a:r>
            <a:r>
              <a:rPr lang="en-US" sz="2000"/>
              <a:t> atom. Commonly, there is a ring in the molecule including the nitrogen (and otherwise made of carbon atoms).</a:t>
            </a:r>
          </a:p>
          <a:p>
            <a:pPr indent="458788"/>
            <a:r>
              <a:rPr lang="en-US" sz="1800" b="0" i="0">
                <a:solidFill>
                  <a:srgbClr val="202122"/>
                </a:solidFill>
                <a:effectLst/>
              </a:rPr>
              <a:t>The boundary between alkaloids and other nitrogen-containing natural compounds is not clear-cut.</a:t>
            </a:r>
            <a:r>
              <a:rPr lang="en-US" sz="1800" b="0" i="0" u="none" strike="noStrike" baseline="30000">
                <a:solidFill>
                  <a:srgbClr val="0B0080"/>
                </a:solidFill>
                <a:effectLst/>
                <a:hlinkClick r:id="rId7"/>
              </a:rPr>
              <a:t>[16]</a:t>
            </a:r>
            <a:r>
              <a:rPr lang="en-US" sz="1800" b="0" i="0">
                <a:solidFill>
                  <a:srgbClr val="202122"/>
                </a:solidFill>
                <a:effectLst/>
              </a:rPr>
              <a:t> </a:t>
            </a:r>
          </a:p>
          <a:p>
            <a:pPr indent="458788"/>
            <a:r>
              <a:rPr lang="en-US" sz="1800" b="0" i="0">
                <a:solidFill>
                  <a:srgbClr val="202122"/>
                </a:solidFill>
                <a:effectLst/>
              </a:rPr>
              <a:t>Compounds like </a:t>
            </a:r>
            <a:r>
              <a:rPr lang="en-US" sz="1800" b="0" i="0" u="none" strike="noStrike">
                <a:solidFill>
                  <a:srgbClr val="0B0080"/>
                </a:solidFill>
                <a:effectLst/>
                <a:hlinkClick r:id="rId8" tooltip="Amino acid"/>
              </a:rPr>
              <a:t>amino acid</a:t>
            </a:r>
            <a:r>
              <a:rPr lang="en-US" sz="1800" b="0" i="0">
                <a:solidFill>
                  <a:srgbClr val="202122"/>
                </a:solidFill>
                <a:effectLst/>
              </a:rPr>
              <a:t> </a:t>
            </a:r>
            <a:r>
              <a:rPr lang="en-US" sz="1800" b="0" i="0" u="none" strike="noStrike">
                <a:solidFill>
                  <a:srgbClr val="0B0080"/>
                </a:solidFill>
                <a:effectLst/>
                <a:hlinkClick r:id="rId9" tooltip="Peptide"/>
              </a:rPr>
              <a:t>peptides</a:t>
            </a:r>
            <a:r>
              <a:rPr lang="en-US" sz="1800" b="0" i="0">
                <a:solidFill>
                  <a:srgbClr val="202122"/>
                </a:solidFill>
                <a:effectLst/>
              </a:rPr>
              <a:t>, </a:t>
            </a:r>
            <a:r>
              <a:rPr lang="en-US" sz="1800" b="0" i="0" u="none" strike="noStrike">
                <a:solidFill>
                  <a:srgbClr val="0B0080"/>
                </a:solidFill>
                <a:effectLst/>
                <a:hlinkClick r:id="rId10" tooltip="Protein"/>
              </a:rPr>
              <a:t>proteins</a:t>
            </a:r>
            <a:r>
              <a:rPr lang="en-US" sz="1800" b="0" i="0">
                <a:solidFill>
                  <a:srgbClr val="202122"/>
                </a:solidFill>
                <a:effectLst/>
              </a:rPr>
              <a:t>, </a:t>
            </a:r>
            <a:r>
              <a:rPr lang="en-US" sz="1800" b="0" i="0" u="none" strike="noStrike">
                <a:solidFill>
                  <a:srgbClr val="0B0080"/>
                </a:solidFill>
                <a:effectLst/>
                <a:hlinkClick r:id="rId11" tooltip="Nucleotide"/>
              </a:rPr>
              <a:t>nucleotides</a:t>
            </a:r>
            <a:r>
              <a:rPr lang="en-US" sz="1800" b="0" i="0">
                <a:solidFill>
                  <a:srgbClr val="202122"/>
                </a:solidFill>
                <a:effectLst/>
              </a:rPr>
              <a:t>, </a:t>
            </a:r>
            <a:r>
              <a:rPr lang="en-US" sz="1800" b="0" i="0" u="none" strike="noStrike">
                <a:solidFill>
                  <a:srgbClr val="0B0080"/>
                </a:solidFill>
                <a:effectLst/>
                <a:hlinkClick r:id="rId12" tooltip="Nucleic acid"/>
              </a:rPr>
              <a:t>nucleic acid</a:t>
            </a:r>
            <a:r>
              <a:rPr lang="en-US" sz="1800" b="0" i="0">
                <a:solidFill>
                  <a:srgbClr val="202122"/>
                </a:solidFill>
                <a:effectLst/>
              </a:rPr>
              <a:t>, </a:t>
            </a:r>
            <a:r>
              <a:rPr lang="en-US" sz="1800" b="0" i="0" u="none" strike="noStrike">
                <a:solidFill>
                  <a:srgbClr val="0B0080"/>
                </a:solidFill>
                <a:effectLst/>
                <a:hlinkClick r:id="rId13" tooltip="Amine"/>
              </a:rPr>
              <a:t>amines</a:t>
            </a:r>
            <a:r>
              <a:rPr lang="en-US" sz="1800" b="0" i="0">
                <a:solidFill>
                  <a:srgbClr val="202122"/>
                </a:solidFill>
                <a:effectLst/>
              </a:rPr>
              <a:t>, and </a:t>
            </a:r>
            <a:r>
              <a:rPr lang="en-US" sz="1800" b="0" i="0" u="none" strike="noStrike">
                <a:solidFill>
                  <a:srgbClr val="0B0080"/>
                </a:solidFill>
                <a:effectLst/>
                <a:hlinkClick r:id="rId14" tooltip="Antibiotics"/>
              </a:rPr>
              <a:t>antibiotics</a:t>
            </a:r>
            <a:r>
              <a:rPr lang="en-US" sz="1800" b="0" i="0">
                <a:solidFill>
                  <a:srgbClr val="202122"/>
                </a:solidFill>
                <a:effectLst/>
              </a:rPr>
              <a:t> are usually not called alkaloids.</a:t>
            </a:r>
            <a:r>
              <a:rPr lang="en-US" sz="1800" b="0" i="0" u="none" strike="noStrike" baseline="30000">
                <a:solidFill>
                  <a:srgbClr val="0B0080"/>
                </a:solidFill>
                <a:effectLst/>
                <a:hlinkClick r:id="rId15"/>
              </a:rPr>
              <a:t>[2]</a:t>
            </a:r>
            <a:r>
              <a:rPr lang="en-US" sz="1800" b="0" i="0">
                <a:solidFill>
                  <a:srgbClr val="202122"/>
                </a:solidFill>
                <a:effectLst/>
              </a:rPr>
              <a:t> </a:t>
            </a:r>
          </a:p>
          <a:p>
            <a:pPr indent="458788"/>
            <a:r>
              <a:rPr lang="en-US" sz="1800" b="0" i="0">
                <a:solidFill>
                  <a:srgbClr val="202122"/>
                </a:solidFill>
                <a:effectLst/>
              </a:rPr>
              <a:t>Natural compounds containing nitrogen in the </a:t>
            </a:r>
            <a:r>
              <a:rPr lang="en-US" sz="1800" b="0" i="0" u="none" strike="noStrike">
                <a:solidFill>
                  <a:srgbClr val="0B0080"/>
                </a:solidFill>
                <a:effectLst/>
                <a:hlinkClick r:id="rId16" tooltip="Alicyclic compound"/>
              </a:rPr>
              <a:t>exocyclic</a:t>
            </a:r>
            <a:r>
              <a:rPr lang="en-US" sz="1800" b="0" i="0">
                <a:solidFill>
                  <a:srgbClr val="202122"/>
                </a:solidFill>
                <a:effectLst/>
              </a:rPr>
              <a:t> position (</a:t>
            </a:r>
            <a:r>
              <a:rPr lang="en-US" sz="1800" b="0" i="0" u="none" strike="noStrike">
                <a:solidFill>
                  <a:srgbClr val="0B0080"/>
                </a:solidFill>
                <a:effectLst/>
                <a:hlinkClick r:id="rId17" tooltip="Mescaline"/>
              </a:rPr>
              <a:t>mescaline</a:t>
            </a:r>
            <a:r>
              <a:rPr lang="en-US" sz="1800" b="0" i="0">
                <a:solidFill>
                  <a:srgbClr val="202122"/>
                </a:solidFill>
                <a:effectLst/>
              </a:rPr>
              <a:t>, </a:t>
            </a:r>
            <a:r>
              <a:rPr lang="en-US" sz="1800" b="0" i="0" u="none" strike="noStrike">
                <a:solidFill>
                  <a:srgbClr val="0B0080"/>
                </a:solidFill>
                <a:effectLst/>
                <a:hlinkClick r:id="rId18" tooltip="Serotonin"/>
              </a:rPr>
              <a:t>serotonin</a:t>
            </a:r>
            <a:r>
              <a:rPr lang="en-US" sz="1800" b="0" i="0">
                <a:solidFill>
                  <a:srgbClr val="202122"/>
                </a:solidFill>
                <a:effectLst/>
              </a:rPr>
              <a:t>, </a:t>
            </a:r>
            <a:r>
              <a:rPr lang="en-US" sz="1800" b="0" i="0" u="none" strike="noStrike">
                <a:solidFill>
                  <a:srgbClr val="0B0080"/>
                </a:solidFill>
                <a:effectLst/>
                <a:hlinkClick r:id="rId19" tooltip="Dopamine"/>
              </a:rPr>
              <a:t>dopamine</a:t>
            </a:r>
            <a:r>
              <a:rPr lang="en-US" sz="1800" b="0" i="0">
                <a:solidFill>
                  <a:srgbClr val="202122"/>
                </a:solidFill>
                <a:effectLst/>
              </a:rPr>
              <a:t>, etc.) are usually classified as </a:t>
            </a:r>
            <a:r>
              <a:rPr lang="en-US" sz="1800" b="0" i="0" u="none" strike="noStrike">
                <a:solidFill>
                  <a:srgbClr val="0B0080"/>
                </a:solidFill>
                <a:effectLst/>
                <a:hlinkClick r:id="rId13" tooltip="Amine"/>
              </a:rPr>
              <a:t>amines</a:t>
            </a:r>
            <a:r>
              <a:rPr lang="en-US" sz="1800" b="0" i="0">
                <a:solidFill>
                  <a:srgbClr val="202122"/>
                </a:solidFill>
                <a:effectLst/>
              </a:rPr>
              <a:t> rather than as alkaloids.</a:t>
            </a:r>
            <a:r>
              <a:rPr lang="en-US" sz="1800" b="0" i="0" u="none" strike="noStrike" baseline="30000">
                <a:solidFill>
                  <a:srgbClr val="0B0080"/>
                </a:solidFill>
                <a:effectLst/>
                <a:hlinkClick r:id="rId20"/>
              </a:rPr>
              <a:t>[17]</a:t>
            </a:r>
            <a:r>
              <a:rPr lang="en-US" sz="1800" b="0" i="0">
                <a:solidFill>
                  <a:srgbClr val="202122"/>
                </a:solidFill>
                <a:effectLst/>
              </a:rPr>
              <a:t> Some authors, however, consider alkaloids a special case of amines.</a:t>
            </a:r>
            <a:endParaRPr lang="en-US" sz="1800"/>
          </a:p>
        </p:txBody>
      </p:sp>
    </p:spTree>
    <p:extLst>
      <p:ext uri="{BB962C8B-B14F-4D97-AF65-F5344CB8AC3E}">
        <p14:creationId xmlns:p14="http://schemas.microsoft.com/office/powerpoint/2010/main" val="3254603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a:extLst>
              <a:ext uri="{FF2B5EF4-FFF2-40B4-BE49-F238E27FC236}">
                <a16:creationId xmlns:a16="http://schemas.microsoft.com/office/drawing/2014/main" id="{93608EFB-1004-6248-A26C-564CB60E5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9911"/>
          <a:stretch>
            <a:fillRect/>
          </a:stretch>
        </p:blipFill>
        <p:spPr bwMode="auto">
          <a:xfrm>
            <a:off x="3581400" y="1828800"/>
            <a:ext cx="426720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ext Box 3">
            <a:extLst>
              <a:ext uri="{FF2B5EF4-FFF2-40B4-BE49-F238E27FC236}">
                <a16:creationId xmlns:a16="http://schemas.microsoft.com/office/drawing/2014/main" id="{920EA6E7-3FE4-9342-863A-823DB52EE1FB}"/>
              </a:ext>
            </a:extLst>
          </p:cNvPr>
          <p:cNvSpPr txBox="1">
            <a:spLocks noChangeArrowheads="1"/>
          </p:cNvSpPr>
          <p:nvPr/>
        </p:nvSpPr>
        <p:spPr bwMode="auto">
          <a:xfrm>
            <a:off x="517525" y="441325"/>
            <a:ext cx="4822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essential oils in </a:t>
            </a:r>
            <a:r>
              <a:rPr lang="en-US" altLang="en-US" sz="2400" i="1">
                <a:ea typeface="ヒラギノ角ゴ Pro W3" panose="020B0300000000000000" pitchFamily="34" charset="-128"/>
              </a:rPr>
              <a:t>Myristica</a:t>
            </a:r>
            <a:r>
              <a:rPr lang="en-US" altLang="en-US" sz="2400">
                <a:ea typeface="ヒラギノ角ゴ Pro W3" panose="020B0300000000000000" pitchFamily="34" charset="-128"/>
              </a:rPr>
              <a:t>, the nutmeg</a:t>
            </a:r>
          </a:p>
        </p:txBody>
      </p:sp>
    </p:spTree>
    <p:extLst>
      <p:ext uri="{BB962C8B-B14F-4D97-AF65-F5344CB8AC3E}">
        <p14:creationId xmlns:p14="http://schemas.microsoft.com/office/powerpoint/2010/main" val="569769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3">
            <a:extLst>
              <a:ext uri="{FF2B5EF4-FFF2-40B4-BE49-F238E27FC236}">
                <a16:creationId xmlns:a16="http://schemas.microsoft.com/office/drawing/2014/main" id="{5F1CF449-D542-924B-B85F-97F3A4FAB7C2}"/>
              </a:ext>
            </a:extLst>
          </p:cNvPr>
          <p:cNvSpPr txBox="1">
            <a:spLocks noChangeArrowheads="1"/>
          </p:cNvSpPr>
          <p:nvPr/>
        </p:nvSpPr>
        <p:spPr bwMode="auto">
          <a:xfrm>
            <a:off x="136525" y="-30163"/>
            <a:ext cx="87788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i="1">
                <a:ea typeface="ヒラギノ角ゴ Pro W3" panose="020B0300000000000000" pitchFamily="34" charset="-128"/>
              </a:rPr>
              <a:t>Myristica</a:t>
            </a:r>
            <a:r>
              <a:rPr lang="en-US" altLang="en-US">
                <a:ea typeface="ヒラギノ角ゴ Pro W3" panose="020B0300000000000000" pitchFamily="34" charset="-128"/>
              </a:rPr>
              <a:t>- the nutmeg</a:t>
            </a:r>
            <a:r>
              <a:rPr lang="en-US" altLang="en-US" i="1">
                <a:ea typeface="ヒラギノ角ゴ Pro W3" panose="020B0300000000000000" pitchFamily="34" charset="-128"/>
              </a:rPr>
              <a:t> </a:t>
            </a:r>
            <a:r>
              <a:rPr lang="en-US" altLang="en-US">
                <a:ea typeface="ヒラギノ角ゴ Pro W3" panose="020B0300000000000000" pitchFamily="34" charset="-128"/>
              </a:rPr>
              <a:t>--- imperfect, incomplete flowers with fusion</a:t>
            </a:r>
            <a:endParaRPr lang="en-US" altLang="en-US" i="1">
              <a:ea typeface="ヒラギノ角ゴ Pro W3" panose="020B0300000000000000" pitchFamily="34" charset="-128"/>
            </a:endParaRPr>
          </a:p>
        </p:txBody>
      </p:sp>
      <p:pic>
        <p:nvPicPr>
          <p:cNvPr id="29698" name="Picture 5">
            <a:extLst>
              <a:ext uri="{FF2B5EF4-FFF2-40B4-BE49-F238E27FC236}">
                <a16:creationId xmlns:a16="http://schemas.microsoft.com/office/drawing/2014/main" id="{864CFB8B-A2A7-2F41-9B1E-FE4D6B61A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43000"/>
            <a:ext cx="6477000" cy="529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2C73A27C-F860-F942-9321-997573479475}"/>
              </a:ext>
            </a:extLst>
          </p:cNvPr>
          <p:cNvSpPr>
            <a:spLocks noChangeArrowheads="1"/>
          </p:cNvSpPr>
          <p:nvPr/>
        </p:nvSpPr>
        <p:spPr bwMode="auto">
          <a:xfrm>
            <a:off x="0" y="0"/>
            <a:ext cx="9144000" cy="6858000"/>
          </a:xfrm>
          <a:prstGeom prst="rect">
            <a:avLst/>
          </a:prstGeom>
          <a:solidFill>
            <a:srgbClr val="C21716"/>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pic>
        <p:nvPicPr>
          <p:cNvPr id="31746" name="Picture 3">
            <a:extLst>
              <a:ext uri="{FF2B5EF4-FFF2-40B4-BE49-F238E27FC236}">
                <a16:creationId xmlns:a16="http://schemas.microsoft.com/office/drawing/2014/main" id="{E4B98315-1CDC-B442-A87F-A13A369AB1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836863"/>
            <a:ext cx="7315200" cy="402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a:extLst>
              <a:ext uri="{FF2B5EF4-FFF2-40B4-BE49-F238E27FC236}">
                <a16:creationId xmlns:a16="http://schemas.microsoft.com/office/drawing/2014/main" id="{205AA9C0-4C7F-974D-B59B-A2B72D33A8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0"/>
            <a:ext cx="2390775" cy="2514600"/>
          </a:xfrm>
          <a:prstGeom prst="rect">
            <a:avLst/>
          </a:prstGeom>
          <a:noFill/>
          <a:ln w="2857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31748" name="Text Box 5">
            <a:extLst>
              <a:ext uri="{FF2B5EF4-FFF2-40B4-BE49-F238E27FC236}">
                <a16:creationId xmlns:a16="http://schemas.microsoft.com/office/drawing/2014/main" id="{9CF0719B-AEB8-4745-9CC9-0B61989E833F}"/>
              </a:ext>
            </a:extLst>
          </p:cNvPr>
          <p:cNvSpPr txBox="1">
            <a:spLocks noChangeArrowheads="1"/>
          </p:cNvSpPr>
          <p:nvPr/>
        </p:nvSpPr>
        <p:spPr bwMode="auto">
          <a:xfrm>
            <a:off x="381000" y="533400"/>
            <a:ext cx="21336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i="1">
                <a:ea typeface="ヒラギノ角ゴ Pro W3" panose="020B0300000000000000" pitchFamily="34" charset="-128"/>
              </a:rPr>
              <a:t>Myristica fragrans - </a:t>
            </a:r>
            <a:r>
              <a:rPr lang="en-US" altLang="en-US" sz="3600">
                <a:ea typeface="ヒラギノ角ゴ Pro W3" panose="020B0300000000000000" pitchFamily="34" charset="-128"/>
              </a:rPr>
              <a:t>nutmeg and mace</a:t>
            </a:r>
            <a:endParaRPr lang="en-US" altLang="en-US" sz="3600" i="1">
              <a:ea typeface="ヒラギノ角ゴ Pro W3" panose="020B0300000000000000" pitchFamily="34" charset="-128"/>
            </a:endParaRPr>
          </a:p>
        </p:txBody>
      </p:sp>
      <p:pic>
        <p:nvPicPr>
          <p:cNvPr id="31749" name="Picture 9">
            <a:extLst>
              <a:ext uri="{FF2B5EF4-FFF2-40B4-BE49-F238E27FC236}">
                <a16:creationId xmlns:a16="http://schemas.microsoft.com/office/drawing/2014/main" id="{08894B46-205B-274B-8536-EE4EF01230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0"/>
            <a:ext cx="3657600"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5D1EA9A9-969E-E949-9D4C-58504F34D72C}"/>
              </a:ext>
            </a:extLst>
          </p:cNvPr>
          <p:cNvSpPr>
            <a:spLocks noChangeArrowheads="1"/>
          </p:cNvSpPr>
          <p:nvPr/>
        </p:nvSpPr>
        <p:spPr bwMode="auto">
          <a:xfrm>
            <a:off x="0" y="0"/>
            <a:ext cx="9144000" cy="6858000"/>
          </a:xfrm>
          <a:prstGeom prst="rect">
            <a:avLst/>
          </a:prstGeom>
          <a:solidFill>
            <a:srgbClr val="C21716"/>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pic>
        <p:nvPicPr>
          <p:cNvPr id="33794" name="Picture 4">
            <a:extLst>
              <a:ext uri="{FF2B5EF4-FFF2-40B4-BE49-F238E27FC236}">
                <a16:creationId xmlns:a16="http://schemas.microsoft.com/office/drawing/2014/main" id="{30E9B388-463C-7E48-A37B-D4E5AA9EB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066800"/>
            <a:ext cx="2390775" cy="2514600"/>
          </a:xfrm>
          <a:prstGeom prst="rect">
            <a:avLst/>
          </a:prstGeom>
          <a:noFill/>
          <a:ln w="2857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33795" name="Text Box 5">
            <a:extLst>
              <a:ext uri="{FF2B5EF4-FFF2-40B4-BE49-F238E27FC236}">
                <a16:creationId xmlns:a16="http://schemas.microsoft.com/office/drawing/2014/main" id="{BAF25B40-91BB-7E40-83D8-5E59857B898F}"/>
              </a:ext>
            </a:extLst>
          </p:cNvPr>
          <p:cNvSpPr txBox="1">
            <a:spLocks noChangeArrowheads="1"/>
          </p:cNvSpPr>
          <p:nvPr/>
        </p:nvSpPr>
        <p:spPr bwMode="auto">
          <a:xfrm>
            <a:off x="228600" y="228600"/>
            <a:ext cx="34290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i="1">
                <a:ea typeface="ヒラギノ角ゴ Pro W3" panose="020B0300000000000000" pitchFamily="34" charset="-128"/>
              </a:rPr>
              <a:t>Myristica (</a:t>
            </a:r>
            <a:r>
              <a:rPr lang="en-US" altLang="en-US" sz="3600">
                <a:ea typeface="ヒラギノ角ゴ Pro W3" panose="020B0300000000000000" pitchFamily="34" charset="-128"/>
              </a:rPr>
              <a:t>nutmeg</a:t>
            </a:r>
            <a:r>
              <a:rPr lang="en-US" altLang="en-US" sz="3600" i="1">
                <a:ea typeface="ヒラギノ角ゴ Pro W3" panose="020B0300000000000000" pitchFamily="34" charset="-128"/>
              </a:rPr>
              <a:t>) </a:t>
            </a:r>
            <a:r>
              <a:rPr lang="en-US" altLang="en-US" sz="3600">
                <a:ea typeface="ヒラギノ角ゴ Pro W3" panose="020B0300000000000000" pitchFamily="34" charset="-128"/>
              </a:rPr>
              <a:t>is dispersed by pigeons  in the genus </a:t>
            </a:r>
            <a:r>
              <a:rPr lang="en-US" altLang="en-US" sz="3600" i="1">
                <a:ea typeface="ヒラギノ角ゴ Pro W3" panose="020B0300000000000000" pitchFamily="34" charset="-128"/>
              </a:rPr>
              <a:t>Ducula - </a:t>
            </a:r>
            <a:r>
              <a:rPr lang="en-US" altLang="en-US" sz="3600">
                <a:ea typeface="ヒラギノ角ゴ Pro W3" panose="020B0300000000000000" pitchFamily="34" charset="-128"/>
              </a:rPr>
              <a:t>and in the past by dodos.</a:t>
            </a:r>
            <a:endParaRPr lang="en-US" altLang="en-US" sz="3600" i="1">
              <a:ea typeface="ヒラギノ角ゴ Pro W3" panose="020B0300000000000000" pitchFamily="34" charset="-128"/>
            </a:endParaRPr>
          </a:p>
        </p:txBody>
      </p:sp>
      <p:pic>
        <p:nvPicPr>
          <p:cNvPr id="33796" name="Picture 8">
            <a:extLst>
              <a:ext uri="{FF2B5EF4-FFF2-40B4-BE49-F238E27FC236}">
                <a16:creationId xmlns:a16="http://schemas.microsoft.com/office/drawing/2014/main" id="{E3E7810E-FD8B-364E-AF86-4B9BC19C9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28600"/>
            <a:ext cx="25114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9">
            <a:extLst>
              <a:ext uri="{FF2B5EF4-FFF2-40B4-BE49-F238E27FC236}">
                <a16:creationId xmlns:a16="http://schemas.microsoft.com/office/drawing/2014/main" id="{CE45BCC3-CBA1-4A4E-80B0-213D5A341F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208463"/>
            <a:ext cx="37338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3">
            <a:extLst>
              <a:ext uri="{FF2B5EF4-FFF2-40B4-BE49-F238E27FC236}">
                <a16:creationId xmlns:a16="http://schemas.microsoft.com/office/drawing/2014/main" id="{9F25C6D8-97CF-1446-A981-5E3F748FD9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13" y="4176713"/>
            <a:ext cx="4876800"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a:extLst>
              <a:ext uri="{FF2B5EF4-FFF2-40B4-BE49-F238E27FC236}">
                <a16:creationId xmlns:a16="http://schemas.microsoft.com/office/drawing/2014/main" id="{388D31BF-D8FB-0D49-A03A-40CD4AC285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2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Picture 2">
            <a:extLst>
              <a:ext uri="{FF2B5EF4-FFF2-40B4-BE49-F238E27FC236}">
                <a16:creationId xmlns:a16="http://schemas.microsoft.com/office/drawing/2014/main" id="{691474E2-6F0C-AB4F-B8D1-8167170AF8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048000"/>
            <a:ext cx="57150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a:extLst>
              <a:ext uri="{FF2B5EF4-FFF2-40B4-BE49-F238E27FC236}">
                <a16:creationId xmlns:a16="http://schemas.microsoft.com/office/drawing/2014/main" id="{977AC221-4490-2041-B6A6-6B52C5D1B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362200"/>
            <a:ext cx="62865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Picture 2" descr="Screen Shot 2016-09-06 at 12.37.08 PM.png">
            <a:extLst>
              <a:ext uri="{FF2B5EF4-FFF2-40B4-BE49-F238E27FC236}">
                <a16:creationId xmlns:a16="http://schemas.microsoft.com/office/drawing/2014/main" id="{11448C67-EE32-1943-AB73-6F0993984B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44958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3">
            <a:extLst>
              <a:ext uri="{FF2B5EF4-FFF2-40B4-BE49-F238E27FC236}">
                <a16:creationId xmlns:a16="http://schemas.microsoft.com/office/drawing/2014/main" id="{1A9FE285-99D8-E841-A043-21D3FD51488B}"/>
              </a:ext>
            </a:extLst>
          </p:cNvPr>
          <p:cNvSpPr txBox="1">
            <a:spLocks noChangeArrowheads="1"/>
          </p:cNvSpPr>
          <p:nvPr/>
        </p:nvSpPr>
        <p:spPr bwMode="auto">
          <a:xfrm>
            <a:off x="6324600" y="304800"/>
            <a:ext cx="2133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Biogeography of Myristicaceae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3" descr="apgtree100830.tif">
            <a:extLst>
              <a:ext uri="{FF2B5EF4-FFF2-40B4-BE49-F238E27FC236}">
                <a16:creationId xmlns:a16="http://schemas.microsoft.com/office/drawing/2014/main" id="{1E902093-3045-CA44-A8CC-0BF26FCDE2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515269" y="-524669"/>
            <a:ext cx="5559425" cy="782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4">
            <a:extLst>
              <a:ext uri="{FF2B5EF4-FFF2-40B4-BE49-F238E27FC236}">
                <a16:creationId xmlns:a16="http://schemas.microsoft.com/office/drawing/2014/main" id="{E0C48076-B39B-F649-80C9-C3C5BFE0913D}"/>
              </a:ext>
            </a:extLst>
          </p:cNvPr>
          <p:cNvSpPr>
            <a:spLocks noChangeArrowheads="1"/>
          </p:cNvSpPr>
          <p:nvPr/>
        </p:nvSpPr>
        <p:spPr bwMode="auto">
          <a:xfrm>
            <a:off x="7620000" y="4572000"/>
            <a:ext cx="1524000" cy="1981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387" name="Rectangle 7">
            <a:extLst>
              <a:ext uri="{FF2B5EF4-FFF2-40B4-BE49-F238E27FC236}">
                <a16:creationId xmlns:a16="http://schemas.microsoft.com/office/drawing/2014/main" id="{F76B0C3F-01F0-574F-A396-AE5A1ED280B8}"/>
              </a:ext>
            </a:extLst>
          </p:cNvPr>
          <p:cNvSpPr>
            <a:spLocks noChangeArrowheads="1"/>
          </p:cNvSpPr>
          <p:nvPr/>
        </p:nvSpPr>
        <p:spPr bwMode="auto">
          <a:xfrm>
            <a:off x="1981200" y="152400"/>
            <a:ext cx="1371600" cy="27432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388" name="Text Box 5">
            <a:extLst>
              <a:ext uri="{FF2B5EF4-FFF2-40B4-BE49-F238E27FC236}">
                <a16:creationId xmlns:a16="http://schemas.microsoft.com/office/drawing/2014/main" id="{86E4C38E-C1A5-A94E-98FE-B5F124C1099A}"/>
              </a:ext>
            </a:extLst>
          </p:cNvPr>
          <p:cNvSpPr txBox="1">
            <a:spLocks noChangeArrowheads="1"/>
          </p:cNvSpPr>
          <p:nvPr/>
        </p:nvSpPr>
        <p:spPr bwMode="auto">
          <a:xfrm rot="-86341">
            <a:off x="47625" y="3636963"/>
            <a:ext cx="1933575" cy="3416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2400">
                <a:ea typeface="ヒラギノ角ゴ Pro W3" panose="020B0300000000000000" pitchFamily="34" charset="-128"/>
              </a:rPr>
              <a:t>Current Angiosperm Phylogeny Group Tree for Flowering Plants</a:t>
            </a:r>
          </a:p>
          <a:p>
            <a:pPr algn="ctr">
              <a:spcBef>
                <a:spcPct val="0"/>
              </a:spcBef>
              <a:buFontTx/>
              <a:buNone/>
            </a:pPr>
            <a:r>
              <a:rPr lang="en-US" altLang="en-US" sz="2400">
                <a:ea typeface="ヒラギノ角ゴ Pro W3" panose="020B0300000000000000" pitchFamily="34" charset="-128"/>
              </a:rPr>
              <a:t>2010</a:t>
            </a:r>
          </a:p>
          <a:p>
            <a:pPr algn="ctr">
              <a:spcBef>
                <a:spcPct val="0"/>
              </a:spcBef>
              <a:buFontTx/>
              <a:buNone/>
            </a:pPr>
            <a:endParaRPr lang="en-US" altLang="en-US" sz="2400">
              <a:ea typeface="ヒラギノ角ゴ Pro W3" panose="020B0300000000000000" pitchFamily="34" charset="-128"/>
            </a:endParaRPr>
          </a:p>
        </p:txBody>
      </p:sp>
      <p:sp>
        <p:nvSpPr>
          <p:cNvPr id="16389" name="Rectangle 6">
            <a:extLst>
              <a:ext uri="{FF2B5EF4-FFF2-40B4-BE49-F238E27FC236}">
                <a16:creationId xmlns:a16="http://schemas.microsoft.com/office/drawing/2014/main" id="{332A8BC6-066E-884B-BC1E-F3E29DFD6085}"/>
              </a:ext>
            </a:extLst>
          </p:cNvPr>
          <p:cNvSpPr>
            <a:spLocks noChangeArrowheads="1"/>
          </p:cNvSpPr>
          <p:nvPr/>
        </p:nvSpPr>
        <p:spPr bwMode="auto">
          <a:xfrm>
            <a:off x="1295400" y="152400"/>
            <a:ext cx="685800" cy="19812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390" name="Text Box 11">
            <a:extLst>
              <a:ext uri="{FF2B5EF4-FFF2-40B4-BE49-F238E27FC236}">
                <a16:creationId xmlns:a16="http://schemas.microsoft.com/office/drawing/2014/main" id="{1453EDED-76C1-174E-B092-EF7D3FDD1836}"/>
              </a:ext>
            </a:extLst>
          </p:cNvPr>
          <p:cNvSpPr txBox="1">
            <a:spLocks noChangeArrowheads="1"/>
          </p:cNvSpPr>
          <p:nvPr/>
        </p:nvSpPr>
        <p:spPr bwMode="auto">
          <a:xfrm>
            <a:off x="0" y="2895600"/>
            <a:ext cx="1614488" cy="461963"/>
          </a:xfrm>
          <a:prstGeom prst="rect">
            <a:avLst/>
          </a:prstGeom>
          <a:noFill/>
          <a:ln w="9525">
            <a:solidFill>
              <a:srgbClr val="F4172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F4253F"/>
                </a:solidFill>
                <a:ea typeface="ヒラギノ角ゴ Pro W3" panose="020B0300000000000000" pitchFamily="34" charset="-128"/>
              </a:rPr>
              <a:t>magnoliids</a:t>
            </a:r>
            <a:endParaRPr lang="en-US" altLang="en-US" sz="2400" i="1">
              <a:ea typeface="ヒラギノ角ゴ Pro W3" panose="020B0300000000000000" pitchFamily="34" charset="-128"/>
            </a:endParaRPr>
          </a:p>
        </p:txBody>
      </p:sp>
      <p:sp>
        <p:nvSpPr>
          <p:cNvPr id="16391" name="Line 9">
            <a:extLst>
              <a:ext uri="{FF2B5EF4-FFF2-40B4-BE49-F238E27FC236}">
                <a16:creationId xmlns:a16="http://schemas.microsoft.com/office/drawing/2014/main" id="{BBB5323A-0463-F941-A16F-DB8D96329DDB}"/>
              </a:ext>
            </a:extLst>
          </p:cNvPr>
          <p:cNvSpPr>
            <a:spLocks noChangeShapeType="1"/>
          </p:cNvSpPr>
          <p:nvPr/>
        </p:nvSpPr>
        <p:spPr bwMode="auto">
          <a:xfrm flipV="1">
            <a:off x="2514600" y="1828800"/>
            <a:ext cx="533400" cy="15240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392" name="Text Box 10">
            <a:extLst>
              <a:ext uri="{FF2B5EF4-FFF2-40B4-BE49-F238E27FC236}">
                <a16:creationId xmlns:a16="http://schemas.microsoft.com/office/drawing/2014/main" id="{F3C7F8CB-8E8A-9F46-B4A0-10B3C5CC4D3E}"/>
              </a:ext>
            </a:extLst>
          </p:cNvPr>
          <p:cNvSpPr txBox="1">
            <a:spLocks noChangeArrowheads="1"/>
          </p:cNvSpPr>
          <p:nvPr/>
        </p:nvSpPr>
        <p:spPr bwMode="auto">
          <a:xfrm>
            <a:off x="1752600" y="3352800"/>
            <a:ext cx="1352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solidFill>
                  <a:srgbClr val="F4253F"/>
                </a:solidFill>
                <a:ea typeface="ヒラギノ角ゴ Pro W3" panose="020B0300000000000000" pitchFamily="34" charset="-128"/>
              </a:rPr>
              <a:t>monocots</a:t>
            </a:r>
            <a:endParaRPr lang="en-US" altLang="en-US" sz="2400" i="1">
              <a:ea typeface="ヒラギノ角ゴ Pro W3" panose="020B0300000000000000" pitchFamily="34" charset="-128"/>
            </a:endParaRPr>
          </a:p>
        </p:txBody>
      </p:sp>
      <p:sp>
        <p:nvSpPr>
          <p:cNvPr id="16393" name="Line 10">
            <a:extLst>
              <a:ext uri="{FF2B5EF4-FFF2-40B4-BE49-F238E27FC236}">
                <a16:creationId xmlns:a16="http://schemas.microsoft.com/office/drawing/2014/main" id="{108C7885-153F-2248-A539-0E22220E4C0F}"/>
              </a:ext>
            </a:extLst>
          </p:cNvPr>
          <p:cNvSpPr>
            <a:spLocks noChangeShapeType="1"/>
          </p:cNvSpPr>
          <p:nvPr/>
        </p:nvSpPr>
        <p:spPr bwMode="auto">
          <a:xfrm flipV="1">
            <a:off x="1219200" y="2057400"/>
            <a:ext cx="304800" cy="7620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394" name="Text Box 5">
            <a:extLst>
              <a:ext uri="{FF2B5EF4-FFF2-40B4-BE49-F238E27FC236}">
                <a16:creationId xmlns:a16="http://schemas.microsoft.com/office/drawing/2014/main" id="{84DC95C4-F799-C446-8A11-A0488B610550}"/>
              </a:ext>
            </a:extLst>
          </p:cNvPr>
          <p:cNvSpPr txBox="1">
            <a:spLocks noChangeArrowheads="1"/>
          </p:cNvSpPr>
          <p:nvPr/>
        </p:nvSpPr>
        <p:spPr bwMode="auto">
          <a:xfrm rot="-86341">
            <a:off x="1981200" y="4121150"/>
            <a:ext cx="576263"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2400">
                <a:ea typeface="ヒラギノ角ゴ Pro W3" panose="020B0300000000000000" pitchFamily="34" charset="-128"/>
              </a:rPr>
              <a:t>  </a:t>
            </a:r>
          </a:p>
          <a:p>
            <a:pPr algn="ctr">
              <a:spcBef>
                <a:spcPct val="0"/>
              </a:spcBef>
              <a:buFontTx/>
              <a:buNone/>
            </a:pPr>
            <a:endParaRPr lang="en-US" altLang="en-US" sz="2400">
              <a:ea typeface="ヒラギノ角ゴ Pro W3" panose="020B0300000000000000" pitchFamily="34" charset="-128"/>
            </a:endParaRPr>
          </a:p>
          <a:p>
            <a:pPr algn="ctr">
              <a:spcBef>
                <a:spcPct val="0"/>
              </a:spcBef>
              <a:buFontTx/>
              <a:buNone/>
            </a:pPr>
            <a:endParaRPr lang="en-US" altLang="en-US" sz="2400">
              <a:ea typeface="ヒラギノ角ゴ Pro W3" panose="020B0300000000000000" pitchFamily="34" charset="-128"/>
            </a:endParaRPr>
          </a:p>
          <a:p>
            <a:pPr algn="ctr">
              <a:spcBef>
                <a:spcPct val="0"/>
              </a:spcBef>
              <a:buFontTx/>
              <a:buNone/>
            </a:pPr>
            <a:endParaRPr lang="en-US" altLang="en-US" sz="2400">
              <a:ea typeface="ヒラギノ角ゴ Pro W3" panose="020B0300000000000000" pitchFamily="34" charset="-128"/>
            </a:endParaRPr>
          </a:p>
          <a:p>
            <a:pPr algn="ctr">
              <a:spcBef>
                <a:spcPct val="0"/>
              </a:spcBef>
              <a:buFontTx/>
              <a:buNone/>
            </a:pPr>
            <a:endParaRPr lang="en-US" altLang="en-US" sz="2400">
              <a:ea typeface="ヒラギノ角ゴ Pro W3" panose="020B0300000000000000" pitchFamily="34" charset="-128"/>
            </a:endParaRPr>
          </a:p>
          <a:p>
            <a:pPr algn="ctr">
              <a:spcBef>
                <a:spcPct val="0"/>
              </a:spcBef>
              <a:buFontTx/>
              <a:buNone/>
            </a:pPr>
            <a:endParaRPr lang="en-US" altLang="en-US" sz="2400">
              <a:ea typeface="ヒラギノ角ゴ Pro W3" panose="020B0300000000000000" pitchFamily="34"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a:extLst>
              <a:ext uri="{FF2B5EF4-FFF2-40B4-BE49-F238E27FC236}">
                <a16:creationId xmlns:a16="http://schemas.microsoft.com/office/drawing/2014/main" id="{AA579BA8-C22A-1F42-9D73-B1B9136A4EB0}"/>
              </a:ext>
            </a:extLst>
          </p:cNvPr>
          <p:cNvSpPr txBox="1">
            <a:spLocks noChangeArrowheads="1"/>
          </p:cNvSpPr>
          <p:nvPr/>
        </p:nvSpPr>
        <p:spPr bwMode="auto">
          <a:xfrm>
            <a:off x="344488" y="0"/>
            <a:ext cx="2819400" cy="1979613"/>
          </a:xfrm>
          <a:prstGeom prst="rect">
            <a:avLst/>
          </a:prstGeom>
          <a:noFill/>
          <a:ln w="12700">
            <a:noFill/>
            <a:miter lim="800000"/>
            <a:headEnd/>
            <a:tailEnd/>
          </a:ln>
          <a:effectLst/>
        </p:spPr>
        <p:txBody>
          <a:bodyPr>
            <a:spAutoFit/>
          </a:bodyPr>
          <a:lstStyle/>
          <a:p>
            <a:pPr>
              <a:defRPr/>
            </a:pPr>
            <a:r>
              <a:rPr lang="en-US">
                <a:solidFill>
                  <a:srgbClr val="FFFFFF"/>
                </a:solidFill>
                <a:latin typeface="Times" charset="0"/>
                <a:ea typeface="ヒラギノ角ゴ Pro W3" charset="0"/>
                <a:cs typeface="ヒラギノ角ゴ Pro W3" charset="0"/>
              </a:rPr>
              <a:t>Kubitzki &amp; Krutzsch on E. Asian Vegetation History: </a:t>
            </a:r>
          </a:p>
          <a:p>
            <a:pPr>
              <a:defRPr/>
            </a:pPr>
            <a:r>
              <a:rPr lang="en-US">
                <a:solidFill>
                  <a:srgbClr val="FFFFFF"/>
                </a:solidFill>
                <a:latin typeface="Times" charset="0"/>
                <a:ea typeface="ヒラギノ角ゴ Pro W3" charset="0"/>
                <a:cs typeface="ヒラギノ角ゴ Pro W3" charset="0"/>
              </a:rPr>
              <a:t>Present-day------</a:t>
            </a:r>
            <a:endParaRPr lang="en-US">
              <a:solidFill>
                <a:srgbClr val="FFFFFF"/>
              </a:solidFill>
              <a:effectLst>
                <a:outerShdw blurRad="38100" dist="38100" dir="2700000" algn="tl">
                  <a:srgbClr val="000000"/>
                </a:outerShdw>
              </a:effectLst>
              <a:latin typeface="Times" charset="0"/>
              <a:ea typeface="ヒラギノ角ゴ Pro W3" charset="0"/>
              <a:cs typeface="ヒラギノ角ゴ Pro W3" charset="0"/>
            </a:endParaRPr>
          </a:p>
          <a:p>
            <a:pPr>
              <a:defRPr/>
            </a:pPr>
            <a:endParaRPr lang="en-US">
              <a:solidFill>
                <a:srgbClr val="FFFFFF"/>
              </a:solidFill>
              <a:effectLst>
                <a:outerShdw blurRad="38100" dist="38100" dir="2700000" algn="tl">
                  <a:srgbClr val="000000"/>
                </a:outerShdw>
              </a:effectLst>
              <a:latin typeface="Times" charset="0"/>
              <a:ea typeface="ヒラギノ角ゴ Pro W3" charset="0"/>
              <a:cs typeface="ヒラギノ角ゴ Pro W3" charset="0"/>
            </a:endParaRPr>
          </a:p>
        </p:txBody>
      </p:sp>
      <p:sp>
        <p:nvSpPr>
          <p:cNvPr id="40962" name="Rectangle 3">
            <a:extLst>
              <a:ext uri="{FF2B5EF4-FFF2-40B4-BE49-F238E27FC236}">
                <a16:creationId xmlns:a16="http://schemas.microsoft.com/office/drawing/2014/main" id="{8D1DAB57-9B46-3A4B-9C64-6A5042768BA8}"/>
              </a:ext>
            </a:extLst>
          </p:cNvPr>
          <p:cNvSpPr>
            <a:spLocks noChangeArrowheads="1"/>
          </p:cNvSpPr>
          <p:nvPr/>
        </p:nvSpPr>
        <p:spPr bwMode="auto">
          <a:xfrm>
            <a:off x="2644775" y="2817813"/>
            <a:ext cx="303213" cy="317500"/>
          </a:xfrm>
          <a:prstGeom prst="rect">
            <a:avLst/>
          </a:prstGeom>
          <a:solidFill>
            <a:srgbClr val="F63F1B"/>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45092" name="Text Box 4">
            <a:extLst>
              <a:ext uri="{FF2B5EF4-FFF2-40B4-BE49-F238E27FC236}">
                <a16:creationId xmlns:a16="http://schemas.microsoft.com/office/drawing/2014/main" id="{89ED5F5B-26DD-AC4A-A924-C979A8B06ACE}"/>
              </a:ext>
            </a:extLst>
          </p:cNvPr>
          <p:cNvSpPr txBox="1">
            <a:spLocks noChangeArrowheads="1"/>
          </p:cNvSpPr>
          <p:nvPr/>
        </p:nvSpPr>
        <p:spPr bwMode="auto">
          <a:xfrm>
            <a:off x="1244600" y="2525713"/>
            <a:ext cx="1238250" cy="915987"/>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Humid</a:t>
            </a:r>
          </a:p>
          <a:p>
            <a:pPr>
              <a:defRPr/>
            </a:pPr>
            <a:r>
              <a:rPr lang="en-US" altLang="en-US" sz="1800">
                <a:effectLst>
                  <a:outerShdw blurRad="38100" dist="38100" dir="2700000" algn="tl">
                    <a:srgbClr val="C0C0C0"/>
                  </a:outerShdw>
                </a:effectLst>
              </a:rPr>
              <a:t>Equatorial</a:t>
            </a:r>
          </a:p>
          <a:p>
            <a:pPr>
              <a:defRPr/>
            </a:pPr>
            <a:r>
              <a:rPr lang="en-US" altLang="en-US" sz="1800">
                <a:effectLst>
                  <a:outerShdw blurRad="38100" dist="38100" dir="2700000" algn="tl">
                    <a:srgbClr val="C0C0C0"/>
                  </a:outerShdw>
                </a:effectLst>
              </a:rPr>
              <a:t>Forest</a:t>
            </a:r>
          </a:p>
        </p:txBody>
      </p:sp>
      <p:sp>
        <p:nvSpPr>
          <p:cNvPr id="40964" name="Rectangle 5">
            <a:extLst>
              <a:ext uri="{FF2B5EF4-FFF2-40B4-BE49-F238E27FC236}">
                <a16:creationId xmlns:a16="http://schemas.microsoft.com/office/drawing/2014/main" id="{1F7C6AC8-83F7-B345-BA28-1789F724ECC1}"/>
              </a:ext>
            </a:extLst>
          </p:cNvPr>
          <p:cNvSpPr>
            <a:spLocks noChangeArrowheads="1"/>
          </p:cNvSpPr>
          <p:nvPr/>
        </p:nvSpPr>
        <p:spPr bwMode="auto">
          <a:xfrm>
            <a:off x="2624138" y="4503738"/>
            <a:ext cx="303212" cy="317500"/>
          </a:xfrm>
          <a:prstGeom prst="rect">
            <a:avLst/>
          </a:prstGeom>
          <a:solidFill>
            <a:srgbClr val="FAFD00"/>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45094" name="Text Box 6">
            <a:extLst>
              <a:ext uri="{FF2B5EF4-FFF2-40B4-BE49-F238E27FC236}">
                <a16:creationId xmlns:a16="http://schemas.microsoft.com/office/drawing/2014/main" id="{8F351E8B-3E0D-1342-8847-3665E55398A5}"/>
              </a:ext>
            </a:extLst>
          </p:cNvPr>
          <p:cNvSpPr txBox="1">
            <a:spLocks noChangeArrowheads="1"/>
          </p:cNvSpPr>
          <p:nvPr/>
        </p:nvSpPr>
        <p:spPr bwMode="auto">
          <a:xfrm>
            <a:off x="1393825" y="4543425"/>
            <a:ext cx="698500" cy="641350"/>
          </a:xfrm>
          <a:prstGeom prst="rect">
            <a:avLst/>
          </a:prstGeom>
          <a:noFill/>
          <a:ln w="12700">
            <a:noFill/>
            <a:miter lim="800000"/>
            <a:headEnd/>
            <a:tailEnd/>
          </a:ln>
          <a:effectLst/>
        </p:spPr>
        <p:txBody>
          <a:bodyPr wrap="none">
            <a:spAutoFit/>
          </a:bodyPr>
          <a:lstStyle/>
          <a:p>
            <a:pPr>
              <a:defRPr/>
            </a:pPr>
            <a:r>
              <a:rPr lang="en-US" sz="1800">
                <a:effectLst>
                  <a:outerShdw blurRad="38100" dist="38100" dir="2700000" algn="tl">
                    <a:srgbClr val="000000"/>
                  </a:outerShdw>
                </a:effectLst>
                <a:latin typeface="Times" charset="0"/>
                <a:ea typeface="ヒラギノ角ゴ Pro W3" charset="0"/>
                <a:cs typeface="ヒラギノ角ゴ Pro W3" charset="0"/>
              </a:rPr>
              <a:t>Arid </a:t>
            </a:r>
          </a:p>
          <a:p>
            <a:pPr>
              <a:defRPr/>
            </a:pPr>
            <a:endParaRPr lang="en-US" sz="1800">
              <a:effectLst>
                <a:outerShdw blurRad="38100" dist="38100" dir="2700000" algn="tl">
                  <a:srgbClr val="000000"/>
                </a:outerShdw>
              </a:effectLst>
              <a:latin typeface="Times" charset="0"/>
              <a:ea typeface="ヒラギノ角ゴ Pro W3" charset="0"/>
              <a:cs typeface="ヒラギノ角ゴ Pro W3" charset="0"/>
            </a:endParaRPr>
          </a:p>
        </p:txBody>
      </p:sp>
      <p:sp>
        <p:nvSpPr>
          <p:cNvPr id="40966" name="Rectangle 9">
            <a:extLst>
              <a:ext uri="{FF2B5EF4-FFF2-40B4-BE49-F238E27FC236}">
                <a16:creationId xmlns:a16="http://schemas.microsoft.com/office/drawing/2014/main" id="{0DEBC38E-9B0A-D340-8BA1-F5FA81BC8A74}"/>
              </a:ext>
            </a:extLst>
          </p:cNvPr>
          <p:cNvSpPr>
            <a:spLocks noChangeArrowheads="1"/>
          </p:cNvSpPr>
          <p:nvPr/>
        </p:nvSpPr>
        <p:spPr bwMode="auto">
          <a:xfrm>
            <a:off x="2617788" y="5303838"/>
            <a:ext cx="303212" cy="317500"/>
          </a:xfrm>
          <a:prstGeom prst="rect">
            <a:avLst/>
          </a:prstGeom>
          <a:solidFill>
            <a:srgbClr val="084AFF"/>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45098" name="Text Box 10">
            <a:extLst>
              <a:ext uri="{FF2B5EF4-FFF2-40B4-BE49-F238E27FC236}">
                <a16:creationId xmlns:a16="http://schemas.microsoft.com/office/drawing/2014/main" id="{6656880F-9E74-C943-8587-CF534DB04E23}"/>
              </a:ext>
            </a:extLst>
          </p:cNvPr>
          <p:cNvSpPr txBox="1">
            <a:spLocks noChangeArrowheads="1"/>
          </p:cNvSpPr>
          <p:nvPr/>
        </p:nvSpPr>
        <p:spPr bwMode="auto">
          <a:xfrm>
            <a:off x="1217613" y="5145088"/>
            <a:ext cx="1250950" cy="641350"/>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Warm</a:t>
            </a:r>
          </a:p>
          <a:p>
            <a:pPr>
              <a:defRPr/>
            </a:pPr>
            <a:r>
              <a:rPr lang="en-US" altLang="en-US" sz="1800">
                <a:effectLst>
                  <a:outerShdw blurRad="38100" dist="38100" dir="2700000" algn="tl">
                    <a:srgbClr val="C0C0C0"/>
                  </a:outerShdw>
                </a:effectLst>
              </a:rPr>
              <a:t>Temperate</a:t>
            </a:r>
          </a:p>
        </p:txBody>
      </p:sp>
      <p:sp>
        <p:nvSpPr>
          <p:cNvPr id="40968" name="Rectangle 13">
            <a:extLst>
              <a:ext uri="{FF2B5EF4-FFF2-40B4-BE49-F238E27FC236}">
                <a16:creationId xmlns:a16="http://schemas.microsoft.com/office/drawing/2014/main" id="{F507DCE5-9310-A84A-B55C-FEB00A9E6E37}"/>
              </a:ext>
            </a:extLst>
          </p:cNvPr>
          <p:cNvSpPr>
            <a:spLocks noChangeArrowheads="1"/>
          </p:cNvSpPr>
          <p:nvPr/>
        </p:nvSpPr>
        <p:spPr bwMode="auto">
          <a:xfrm>
            <a:off x="2638425" y="3644900"/>
            <a:ext cx="303213" cy="317500"/>
          </a:xfrm>
          <a:prstGeom prst="rect">
            <a:avLst/>
          </a:prstGeom>
          <a:solidFill>
            <a:srgbClr val="FFFFFF"/>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45102" name="Text Box 14">
            <a:extLst>
              <a:ext uri="{FF2B5EF4-FFF2-40B4-BE49-F238E27FC236}">
                <a16:creationId xmlns:a16="http://schemas.microsoft.com/office/drawing/2014/main" id="{0D88BE9A-8C5A-F745-92CB-436B2F6A9E57}"/>
              </a:ext>
            </a:extLst>
          </p:cNvPr>
          <p:cNvSpPr txBox="1">
            <a:spLocks noChangeArrowheads="1"/>
          </p:cNvSpPr>
          <p:nvPr/>
        </p:nvSpPr>
        <p:spPr bwMode="auto">
          <a:xfrm>
            <a:off x="1252538" y="3538538"/>
            <a:ext cx="1206500" cy="641350"/>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Semi-arid </a:t>
            </a:r>
          </a:p>
          <a:p>
            <a:pPr>
              <a:defRPr/>
            </a:pPr>
            <a:r>
              <a:rPr lang="en-US" altLang="en-US" sz="1800">
                <a:effectLst>
                  <a:outerShdw blurRad="38100" dist="38100" dir="2700000" algn="tl">
                    <a:srgbClr val="C0C0C0"/>
                  </a:outerShdw>
                </a:effectLst>
              </a:rPr>
              <a:t>tropical</a:t>
            </a:r>
          </a:p>
        </p:txBody>
      </p:sp>
      <p:pic>
        <p:nvPicPr>
          <p:cNvPr id="40970" name="Picture 15">
            <a:extLst>
              <a:ext uri="{FF2B5EF4-FFF2-40B4-BE49-F238E27FC236}">
                <a16:creationId xmlns:a16="http://schemas.microsoft.com/office/drawing/2014/main" id="{DCAC375B-FE4D-6C4E-A7AD-DAB8D1687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2838" y="819150"/>
            <a:ext cx="51149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 name="Text Box 2">
            <a:extLst>
              <a:ext uri="{FF2B5EF4-FFF2-40B4-BE49-F238E27FC236}">
                <a16:creationId xmlns:a16="http://schemas.microsoft.com/office/drawing/2014/main" id="{125D4773-F412-CD47-8F3D-9246C118DFE8}"/>
              </a:ext>
            </a:extLst>
          </p:cNvPr>
          <p:cNvSpPr txBox="1">
            <a:spLocks noChangeArrowheads="1"/>
          </p:cNvSpPr>
          <p:nvPr/>
        </p:nvSpPr>
        <p:spPr bwMode="auto">
          <a:xfrm>
            <a:off x="5829300" y="225425"/>
            <a:ext cx="1143000" cy="647700"/>
          </a:xfrm>
          <a:prstGeom prst="rect">
            <a:avLst/>
          </a:prstGeom>
          <a:noFill/>
          <a:ln w="12700">
            <a:noFill/>
            <a:miter lim="800000"/>
            <a:headEnd/>
            <a:tailEnd/>
          </a:ln>
          <a:effectLst/>
        </p:spPr>
        <p:txBody>
          <a:bodyPr>
            <a:spAutoFit/>
          </a:bodyPr>
          <a:lstStyle/>
          <a:p>
            <a:pPr>
              <a:defRPr/>
            </a:pPr>
            <a:r>
              <a:rPr lang="en-US" dirty="0">
                <a:effectLst>
                  <a:outerShdw blurRad="38100" dist="38100" dir="2700000" algn="tl">
                    <a:srgbClr val="000000"/>
                  </a:outerShdw>
                </a:effectLst>
                <a:latin typeface="Times" charset="0"/>
                <a:ea typeface="ヒラギノ角ゴ Pro W3" charset="0"/>
                <a:cs typeface="ヒラギノ角ゴ Pro W3" charset="0"/>
              </a:rPr>
              <a:t>Today</a:t>
            </a:r>
          </a:p>
          <a:p>
            <a:pPr>
              <a:defRPr/>
            </a:pPr>
            <a:endParaRPr lang="en-US" dirty="0">
              <a:effectLst>
                <a:outerShdw blurRad="38100" dist="38100" dir="2700000" algn="tl">
                  <a:srgbClr val="000000"/>
                </a:outerShdw>
              </a:effectLst>
              <a:latin typeface="Times" charset="0"/>
              <a:ea typeface="ヒラギノ角ゴ Pro W3" charset="0"/>
              <a:cs typeface="ヒラギノ角ゴ Pro W3" charset="0"/>
            </a:endParaRPr>
          </a:p>
        </p:txBody>
      </p:sp>
    </p:spTree>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Text Box 3">
            <a:extLst>
              <a:ext uri="{FF2B5EF4-FFF2-40B4-BE49-F238E27FC236}">
                <a16:creationId xmlns:a16="http://schemas.microsoft.com/office/drawing/2014/main" id="{1B82F4EF-D796-484C-B105-16E82F0EE32D}"/>
              </a:ext>
            </a:extLst>
          </p:cNvPr>
          <p:cNvSpPr txBox="1">
            <a:spLocks noChangeArrowheads="1"/>
          </p:cNvSpPr>
          <p:nvPr/>
        </p:nvSpPr>
        <p:spPr bwMode="auto">
          <a:xfrm>
            <a:off x="5486400" y="360363"/>
            <a:ext cx="2819400" cy="946150"/>
          </a:xfrm>
          <a:prstGeom prst="rect">
            <a:avLst/>
          </a:prstGeom>
          <a:noFill/>
          <a:ln w="12700">
            <a:noFill/>
            <a:miter lim="800000"/>
            <a:headEnd/>
            <a:tailEnd/>
          </a:ln>
          <a:effectLst/>
        </p:spPr>
        <p:txBody>
          <a:bodyPr>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a:effectLst>
                  <a:outerShdw blurRad="38100" dist="38100" dir="2700000" algn="tl">
                    <a:srgbClr val="C0C0C0"/>
                  </a:outerShdw>
                </a:effectLst>
              </a:rPr>
              <a:t>Upper Cretaceous</a:t>
            </a:r>
          </a:p>
        </p:txBody>
      </p:sp>
      <p:pic>
        <p:nvPicPr>
          <p:cNvPr id="41986" name="Picture 5">
            <a:extLst>
              <a:ext uri="{FF2B5EF4-FFF2-40B4-BE49-F238E27FC236}">
                <a16:creationId xmlns:a16="http://schemas.microsoft.com/office/drawing/2014/main" id="{266116D7-BCF2-3A44-BCEC-8DE1305167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862013"/>
            <a:ext cx="5218113"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987" name="Rectangle 6">
            <a:extLst>
              <a:ext uri="{FF2B5EF4-FFF2-40B4-BE49-F238E27FC236}">
                <a16:creationId xmlns:a16="http://schemas.microsoft.com/office/drawing/2014/main" id="{09799BE7-07C6-044D-879D-EBA27FAF4896}"/>
              </a:ext>
            </a:extLst>
          </p:cNvPr>
          <p:cNvSpPr>
            <a:spLocks noChangeArrowheads="1"/>
          </p:cNvSpPr>
          <p:nvPr/>
        </p:nvSpPr>
        <p:spPr bwMode="auto">
          <a:xfrm>
            <a:off x="3370263" y="1604963"/>
            <a:ext cx="303212" cy="317500"/>
          </a:xfrm>
          <a:prstGeom prst="rect">
            <a:avLst/>
          </a:prstGeom>
          <a:solidFill>
            <a:srgbClr val="F63F1B"/>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12327" name="Text Box 7">
            <a:extLst>
              <a:ext uri="{FF2B5EF4-FFF2-40B4-BE49-F238E27FC236}">
                <a16:creationId xmlns:a16="http://schemas.microsoft.com/office/drawing/2014/main" id="{7CBD4380-36F9-A745-ABF1-4942EA95A9B1}"/>
              </a:ext>
            </a:extLst>
          </p:cNvPr>
          <p:cNvSpPr txBox="1">
            <a:spLocks noChangeArrowheads="1"/>
          </p:cNvSpPr>
          <p:nvPr/>
        </p:nvSpPr>
        <p:spPr bwMode="auto">
          <a:xfrm>
            <a:off x="1970088" y="1312863"/>
            <a:ext cx="1238250" cy="915987"/>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Humid</a:t>
            </a:r>
          </a:p>
          <a:p>
            <a:pPr>
              <a:defRPr/>
            </a:pPr>
            <a:r>
              <a:rPr lang="en-US" altLang="en-US" sz="1800">
                <a:effectLst>
                  <a:outerShdw blurRad="38100" dist="38100" dir="2700000" algn="tl">
                    <a:srgbClr val="C0C0C0"/>
                  </a:outerShdw>
                </a:effectLst>
              </a:rPr>
              <a:t>Equatorial</a:t>
            </a:r>
          </a:p>
          <a:p>
            <a:pPr>
              <a:defRPr/>
            </a:pPr>
            <a:r>
              <a:rPr lang="en-US" altLang="en-US" sz="1800">
                <a:effectLst>
                  <a:outerShdw blurRad="38100" dist="38100" dir="2700000" algn="tl">
                    <a:srgbClr val="C0C0C0"/>
                  </a:outerShdw>
                </a:effectLst>
              </a:rPr>
              <a:t>Forest</a:t>
            </a:r>
          </a:p>
        </p:txBody>
      </p:sp>
      <p:sp>
        <p:nvSpPr>
          <p:cNvPr id="41989" name="Rectangle 8">
            <a:extLst>
              <a:ext uri="{FF2B5EF4-FFF2-40B4-BE49-F238E27FC236}">
                <a16:creationId xmlns:a16="http://schemas.microsoft.com/office/drawing/2014/main" id="{CE61EBE1-062E-4248-83EB-230253A3F779}"/>
              </a:ext>
            </a:extLst>
          </p:cNvPr>
          <p:cNvSpPr>
            <a:spLocks noChangeArrowheads="1"/>
          </p:cNvSpPr>
          <p:nvPr/>
        </p:nvSpPr>
        <p:spPr bwMode="auto">
          <a:xfrm>
            <a:off x="3349625" y="3290888"/>
            <a:ext cx="303213" cy="317500"/>
          </a:xfrm>
          <a:prstGeom prst="rect">
            <a:avLst/>
          </a:prstGeom>
          <a:solidFill>
            <a:srgbClr val="FAFD00"/>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12329" name="Text Box 9">
            <a:extLst>
              <a:ext uri="{FF2B5EF4-FFF2-40B4-BE49-F238E27FC236}">
                <a16:creationId xmlns:a16="http://schemas.microsoft.com/office/drawing/2014/main" id="{0DD18539-A9C1-C741-8605-15132A7C4CCC}"/>
              </a:ext>
            </a:extLst>
          </p:cNvPr>
          <p:cNvSpPr txBox="1">
            <a:spLocks noChangeArrowheads="1"/>
          </p:cNvSpPr>
          <p:nvPr/>
        </p:nvSpPr>
        <p:spPr bwMode="auto">
          <a:xfrm>
            <a:off x="2119313" y="3330575"/>
            <a:ext cx="698500" cy="641350"/>
          </a:xfrm>
          <a:prstGeom prst="rect">
            <a:avLst/>
          </a:prstGeom>
          <a:noFill/>
          <a:ln w="12700">
            <a:noFill/>
            <a:miter lim="800000"/>
            <a:headEnd/>
            <a:tailEnd/>
          </a:ln>
          <a:effectLst/>
        </p:spPr>
        <p:txBody>
          <a:bodyPr wrap="none">
            <a:spAutoFit/>
          </a:bodyPr>
          <a:lstStyle/>
          <a:p>
            <a:pPr>
              <a:defRPr/>
            </a:pPr>
            <a:r>
              <a:rPr lang="en-US" sz="1800">
                <a:effectLst>
                  <a:outerShdw blurRad="38100" dist="38100" dir="2700000" algn="tl">
                    <a:srgbClr val="000000"/>
                  </a:outerShdw>
                </a:effectLst>
                <a:latin typeface="Times" charset="0"/>
                <a:ea typeface="ヒラギノ角ゴ Pro W3" charset="0"/>
                <a:cs typeface="ヒラギノ角ゴ Pro W3" charset="0"/>
              </a:rPr>
              <a:t>Arid </a:t>
            </a:r>
          </a:p>
          <a:p>
            <a:pPr>
              <a:defRPr/>
            </a:pPr>
            <a:endParaRPr lang="en-US" sz="1800">
              <a:effectLst>
                <a:outerShdw blurRad="38100" dist="38100" dir="2700000" algn="tl">
                  <a:srgbClr val="000000"/>
                </a:outerShdw>
              </a:effectLst>
              <a:latin typeface="Times" charset="0"/>
              <a:ea typeface="ヒラギノ角ゴ Pro W3" charset="0"/>
              <a:cs typeface="ヒラギノ角ゴ Pro W3" charset="0"/>
            </a:endParaRPr>
          </a:p>
        </p:txBody>
      </p:sp>
      <p:sp>
        <p:nvSpPr>
          <p:cNvPr id="41991" name="Rectangle 10">
            <a:extLst>
              <a:ext uri="{FF2B5EF4-FFF2-40B4-BE49-F238E27FC236}">
                <a16:creationId xmlns:a16="http://schemas.microsoft.com/office/drawing/2014/main" id="{D8C112C7-315F-E442-B7B9-9B25EE87C6CD}"/>
              </a:ext>
            </a:extLst>
          </p:cNvPr>
          <p:cNvSpPr>
            <a:spLocks noChangeArrowheads="1"/>
          </p:cNvSpPr>
          <p:nvPr/>
        </p:nvSpPr>
        <p:spPr bwMode="auto">
          <a:xfrm>
            <a:off x="3349625" y="4205288"/>
            <a:ext cx="303213" cy="317500"/>
          </a:xfrm>
          <a:prstGeom prst="rect">
            <a:avLst/>
          </a:prstGeom>
          <a:solidFill>
            <a:srgbClr val="10F710"/>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12331" name="Text Box 11">
            <a:extLst>
              <a:ext uri="{FF2B5EF4-FFF2-40B4-BE49-F238E27FC236}">
                <a16:creationId xmlns:a16="http://schemas.microsoft.com/office/drawing/2014/main" id="{6BAC51A5-324C-BA44-8130-1226DE4F30E5}"/>
              </a:ext>
            </a:extLst>
          </p:cNvPr>
          <p:cNvSpPr txBox="1">
            <a:spLocks noChangeArrowheads="1"/>
          </p:cNvSpPr>
          <p:nvPr/>
        </p:nvSpPr>
        <p:spPr bwMode="auto">
          <a:xfrm>
            <a:off x="1949450" y="4032250"/>
            <a:ext cx="1250950" cy="915988"/>
          </a:xfrm>
          <a:prstGeom prst="rect">
            <a:avLst/>
          </a:prstGeom>
          <a:noFill/>
          <a:ln w="12700">
            <a:noFill/>
            <a:miter lim="800000"/>
            <a:headEnd/>
            <a:tailEnd/>
          </a:ln>
          <a:effectLst/>
        </p:spPr>
        <p:txBody>
          <a:bodyPr wrap="none">
            <a:spAutoFit/>
          </a:bodyPr>
          <a:lstStyle/>
          <a:p>
            <a:pPr>
              <a:defRPr/>
            </a:pPr>
            <a:r>
              <a:rPr lang="en-US" sz="1800">
                <a:effectLst>
                  <a:outerShdw blurRad="38100" dist="38100" dir="2700000" algn="tl">
                    <a:srgbClr val="000000"/>
                  </a:outerShdw>
                </a:effectLst>
                <a:latin typeface="Times" charset="0"/>
                <a:ea typeface="ヒラギノ角ゴ Pro W3" charset="0"/>
                <a:cs typeface="ヒラギノ角ゴ Pro W3" charset="0"/>
              </a:rPr>
              <a:t>Semi-arid</a:t>
            </a:r>
          </a:p>
          <a:p>
            <a:pPr>
              <a:defRPr/>
            </a:pPr>
            <a:r>
              <a:rPr lang="en-US" sz="1800">
                <a:effectLst>
                  <a:outerShdw blurRad="38100" dist="38100" dir="2700000" algn="tl">
                    <a:srgbClr val="000000"/>
                  </a:outerShdw>
                </a:effectLst>
                <a:latin typeface="Times" charset="0"/>
                <a:ea typeface="ヒラギノ角ゴ Pro W3" charset="0"/>
                <a:cs typeface="ヒラギノ角ゴ Pro W3" charset="0"/>
              </a:rPr>
              <a:t>Temperate</a:t>
            </a:r>
          </a:p>
          <a:p>
            <a:pPr>
              <a:defRPr/>
            </a:pPr>
            <a:endParaRPr lang="en-US" sz="1800">
              <a:effectLst>
                <a:outerShdw blurRad="38100" dist="38100" dir="2700000" algn="tl">
                  <a:srgbClr val="000000"/>
                </a:outerShdw>
              </a:effectLst>
              <a:latin typeface="Times" charset="0"/>
              <a:ea typeface="ヒラギノ角ゴ Pro W3" charset="0"/>
              <a:cs typeface="ヒラギノ角ゴ Pro W3" charset="0"/>
            </a:endParaRPr>
          </a:p>
        </p:txBody>
      </p:sp>
      <p:sp>
        <p:nvSpPr>
          <p:cNvPr id="41993" name="Rectangle 12">
            <a:extLst>
              <a:ext uri="{FF2B5EF4-FFF2-40B4-BE49-F238E27FC236}">
                <a16:creationId xmlns:a16="http://schemas.microsoft.com/office/drawing/2014/main" id="{36832A9C-D337-CD4F-9623-588523ED02B2}"/>
              </a:ext>
            </a:extLst>
          </p:cNvPr>
          <p:cNvSpPr>
            <a:spLocks noChangeArrowheads="1"/>
          </p:cNvSpPr>
          <p:nvPr/>
        </p:nvSpPr>
        <p:spPr bwMode="auto">
          <a:xfrm>
            <a:off x="3343275" y="4991100"/>
            <a:ext cx="303213" cy="317500"/>
          </a:xfrm>
          <a:prstGeom prst="rect">
            <a:avLst/>
          </a:prstGeom>
          <a:solidFill>
            <a:srgbClr val="084AFF"/>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12333" name="Text Box 13">
            <a:extLst>
              <a:ext uri="{FF2B5EF4-FFF2-40B4-BE49-F238E27FC236}">
                <a16:creationId xmlns:a16="http://schemas.microsoft.com/office/drawing/2014/main" id="{2D2EFFD2-B3FD-C04C-B1A5-98FF444023A1}"/>
              </a:ext>
            </a:extLst>
          </p:cNvPr>
          <p:cNvSpPr txBox="1">
            <a:spLocks noChangeArrowheads="1"/>
          </p:cNvSpPr>
          <p:nvPr/>
        </p:nvSpPr>
        <p:spPr bwMode="auto">
          <a:xfrm>
            <a:off x="1943100" y="4832350"/>
            <a:ext cx="1250950" cy="641350"/>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Warm</a:t>
            </a:r>
          </a:p>
          <a:p>
            <a:pPr>
              <a:defRPr/>
            </a:pPr>
            <a:r>
              <a:rPr lang="en-US" altLang="en-US" sz="1800">
                <a:effectLst>
                  <a:outerShdw blurRad="38100" dist="38100" dir="2700000" algn="tl">
                    <a:srgbClr val="C0C0C0"/>
                  </a:outerShdw>
                </a:effectLst>
              </a:rPr>
              <a:t>Temperate</a:t>
            </a:r>
          </a:p>
        </p:txBody>
      </p:sp>
      <p:sp>
        <p:nvSpPr>
          <p:cNvPr id="41995" name="Rectangle 14">
            <a:extLst>
              <a:ext uri="{FF2B5EF4-FFF2-40B4-BE49-F238E27FC236}">
                <a16:creationId xmlns:a16="http://schemas.microsoft.com/office/drawing/2014/main" id="{86BCBFFC-C869-A849-BDFE-5283755B0002}"/>
              </a:ext>
            </a:extLst>
          </p:cNvPr>
          <p:cNvSpPr>
            <a:spLocks noChangeArrowheads="1"/>
          </p:cNvSpPr>
          <p:nvPr/>
        </p:nvSpPr>
        <p:spPr bwMode="auto">
          <a:xfrm>
            <a:off x="3324225" y="5818188"/>
            <a:ext cx="330200" cy="317500"/>
          </a:xfrm>
          <a:prstGeom prst="rect">
            <a:avLst/>
          </a:prstGeom>
          <a:solidFill>
            <a:srgbClr val="EF08FF"/>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12335" name="Text Box 15">
            <a:extLst>
              <a:ext uri="{FF2B5EF4-FFF2-40B4-BE49-F238E27FC236}">
                <a16:creationId xmlns:a16="http://schemas.microsoft.com/office/drawing/2014/main" id="{9153E23A-F2C9-174B-976E-C161FE1E21FA}"/>
              </a:ext>
            </a:extLst>
          </p:cNvPr>
          <p:cNvSpPr txBox="1">
            <a:spLocks noChangeArrowheads="1"/>
          </p:cNvSpPr>
          <p:nvPr/>
        </p:nvSpPr>
        <p:spPr bwMode="auto">
          <a:xfrm>
            <a:off x="1951038" y="5659438"/>
            <a:ext cx="1250950" cy="641350"/>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Warmer</a:t>
            </a:r>
          </a:p>
          <a:p>
            <a:pPr>
              <a:defRPr/>
            </a:pPr>
            <a:r>
              <a:rPr lang="en-US" altLang="en-US" sz="1800">
                <a:effectLst>
                  <a:outerShdw blurRad="38100" dist="38100" dir="2700000" algn="tl">
                    <a:srgbClr val="C0C0C0"/>
                  </a:outerShdw>
                </a:effectLst>
              </a:rPr>
              <a:t>Temperate</a:t>
            </a:r>
          </a:p>
        </p:txBody>
      </p:sp>
      <p:sp>
        <p:nvSpPr>
          <p:cNvPr id="41997" name="Rectangle 16">
            <a:extLst>
              <a:ext uri="{FF2B5EF4-FFF2-40B4-BE49-F238E27FC236}">
                <a16:creationId xmlns:a16="http://schemas.microsoft.com/office/drawing/2014/main" id="{ED1D669A-2A86-9E40-9A16-5E1EB76A9044}"/>
              </a:ext>
            </a:extLst>
          </p:cNvPr>
          <p:cNvSpPr>
            <a:spLocks noChangeArrowheads="1"/>
          </p:cNvSpPr>
          <p:nvPr/>
        </p:nvSpPr>
        <p:spPr bwMode="auto">
          <a:xfrm>
            <a:off x="3363913" y="2432050"/>
            <a:ext cx="303212" cy="317500"/>
          </a:xfrm>
          <a:prstGeom prst="rect">
            <a:avLst/>
          </a:prstGeom>
          <a:solidFill>
            <a:srgbClr val="FFFFFF"/>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12337" name="Text Box 17">
            <a:extLst>
              <a:ext uri="{FF2B5EF4-FFF2-40B4-BE49-F238E27FC236}">
                <a16:creationId xmlns:a16="http://schemas.microsoft.com/office/drawing/2014/main" id="{41FAC540-0AC7-8840-A1D4-0757CF5F8458}"/>
              </a:ext>
            </a:extLst>
          </p:cNvPr>
          <p:cNvSpPr txBox="1">
            <a:spLocks noChangeArrowheads="1"/>
          </p:cNvSpPr>
          <p:nvPr/>
        </p:nvSpPr>
        <p:spPr bwMode="auto">
          <a:xfrm>
            <a:off x="1978025" y="2325688"/>
            <a:ext cx="1206500" cy="641350"/>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Semi-arid </a:t>
            </a:r>
          </a:p>
          <a:p>
            <a:pPr>
              <a:defRPr/>
            </a:pPr>
            <a:r>
              <a:rPr lang="en-US" altLang="en-US" sz="1800">
                <a:effectLst>
                  <a:outerShdw blurRad="38100" dist="38100" dir="2700000" algn="tl">
                    <a:srgbClr val="C0C0C0"/>
                  </a:outerShdw>
                </a:effectLst>
              </a:rPr>
              <a:t>tropical</a:t>
            </a:r>
          </a:p>
        </p:txBody>
      </p:sp>
      <p:pic>
        <p:nvPicPr>
          <p:cNvPr id="41999" name="Picture 15" descr="Screen Shot 2016-09-06 at 11.48.38 AM.png">
            <a:extLst>
              <a:ext uri="{FF2B5EF4-FFF2-40B4-BE49-F238E27FC236}">
                <a16:creationId xmlns:a16="http://schemas.microsoft.com/office/drawing/2014/main" id="{9A351345-B4FC-8F4C-9252-6BB4E9F1F9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0" name="Picture 16" descr="Screen Shot 2016-09-06 at 11.49.04 AM.png">
            <a:extLst>
              <a:ext uri="{FF2B5EF4-FFF2-40B4-BE49-F238E27FC236}">
                <a16:creationId xmlns:a16="http://schemas.microsoft.com/office/drawing/2014/main" id="{B5ABE91B-36A9-F146-B09E-48843E46429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5050" y="0"/>
            <a:ext cx="74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1" name="Rectangle 6">
            <a:extLst>
              <a:ext uri="{FF2B5EF4-FFF2-40B4-BE49-F238E27FC236}">
                <a16:creationId xmlns:a16="http://schemas.microsoft.com/office/drawing/2014/main" id="{D7622575-D7D5-3C4B-8B92-A60833CF8C4A}"/>
              </a:ext>
            </a:extLst>
          </p:cNvPr>
          <p:cNvSpPr>
            <a:spLocks noChangeArrowheads="1"/>
          </p:cNvSpPr>
          <p:nvPr/>
        </p:nvSpPr>
        <p:spPr bwMode="auto">
          <a:xfrm>
            <a:off x="306388" y="4724400"/>
            <a:ext cx="1471612" cy="1411288"/>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Tree>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ext Box 2">
            <a:extLst>
              <a:ext uri="{FF2B5EF4-FFF2-40B4-BE49-F238E27FC236}">
                <a16:creationId xmlns:a16="http://schemas.microsoft.com/office/drawing/2014/main" id="{985BE497-9D60-8240-8BDC-1C73FE6D9D36}"/>
              </a:ext>
            </a:extLst>
          </p:cNvPr>
          <p:cNvSpPr txBox="1">
            <a:spLocks noChangeArrowheads="1"/>
          </p:cNvSpPr>
          <p:nvPr/>
        </p:nvSpPr>
        <p:spPr bwMode="auto">
          <a:xfrm>
            <a:off x="5791200" y="360363"/>
            <a:ext cx="2819400" cy="519112"/>
          </a:xfrm>
          <a:prstGeom prst="rect">
            <a:avLst/>
          </a:prstGeom>
          <a:noFill/>
          <a:ln w="12700">
            <a:noFill/>
            <a:miter lim="800000"/>
            <a:headEnd/>
            <a:tailEnd/>
          </a:ln>
          <a:effectLst/>
        </p:spPr>
        <p:txBody>
          <a:bodyPr>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a:effectLst>
                  <a:outerShdw blurRad="38100" dist="38100" dir="2700000" algn="tl">
                    <a:srgbClr val="C0C0C0"/>
                  </a:outerShdw>
                </a:effectLst>
              </a:rPr>
              <a:t>Mid Eocene</a:t>
            </a:r>
          </a:p>
        </p:txBody>
      </p:sp>
      <p:sp>
        <p:nvSpPr>
          <p:cNvPr id="43010" name="Rectangle 4">
            <a:extLst>
              <a:ext uri="{FF2B5EF4-FFF2-40B4-BE49-F238E27FC236}">
                <a16:creationId xmlns:a16="http://schemas.microsoft.com/office/drawing/2014/main" id="{7AB8C586-4B76-9445-9FE4-294609ED2CB3}"/>
              </a:ext>
            </a:extLst>
          </p:cNvPr>
          <p:cNvSpPr>
            <a:spLocks noChangeArrowheads="1"/>
          </p:cNvSpPr>
          <p:nvPr/>
        </p:nvSpPr>
        <p:spPr bwMode="auto">
          <a:xfrm>
            <a:off x="3360738" y="1522413"/>
            <a:ext cx="303212" cy="317500"/>
          </a:xfrm>
          <a:prstGeom prst="rect">
            <a:avLst/>
          </a:prstGeom>
          <a:solidFill>
            <a:srgbClr val="F63F1B"/>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2805" name="Text Box 5">
            <a:extLst>
              <a:ext uri="{FF2B5EF4-FFF2-40B4-BE49-F238E27FC236}">
                <a16:creationId xmlns:a16="http://schemas.microsoft.com/office/drawing/2014/main" id="{C16D50DD-9225-B043-9415-DCA601AF7910}"/>
              </a:ext>
            </a:extLst>
          </p:cNvPr>
          <p:cNvSpPr txBox="1">
            <a:spLocks noChangeArrowheads="1"/>
          </p:cNvSpPr>
          <p:nvPr/>
        </p:nvSpPr>
        <p:spPr bwMode="auto">
          <a:xfrm>
            <a:off x="1960563" y="1230313"/>
            <a:ext cx="1238250" cy="915987"/>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Humid</a:t>
            </a:r>
          </a:p>
          <a:p>
            <a:pPr>
              <a:defRPr/>
            </a:pPr>
            <a:r>
              <a:rPr lang="en-US" altLang="en-US" sz="1800">
                <a:effectLst>
                  <a:outerShdw blurRad="38100" dist="38100" dir="2700000" algn="tl">
                    <a:srgbClr val="C0C0C0"/>
                  </a:outerShdw>
                </a:effectLst>
              </a:rPr>
              <a:t>Equatorial</a:t>
            </a:r>
          </a:p>
          <a:p>
            <a:pPr>
              <a:defRPr/>
            </a:pPr>
            <a:r>
              <a:rPr lang="en-US" altLang="en-US" sz="1800">
                <a:effectLst>
                  <a:outerShdw blurRad="38100" dist="38100" dir="2700000" algn="tl">
                    <a:srgbClr val="C0C0C0"/>
                  </a:outerShdw>
                </a:effectLst>
              </a:rPr>
              <a:t>Forest</a:t>
            </a:r>
          </a:p>
        </p:txBody>
      </p:sp>
      <p:sp>
        <p:nvSpPr>
          <p:cNvPr id="43012" name="Rectangle 6">
            <a:extLst>
              <a:ext uri="{FF2B5EF4-FFF2-40B4-BE49-F238E27FC236}">
                <a16:creationId xmlns:a16="http://schemas.microsoft.com/office/drawing/2014/main" id="{10309E3D-1B0D-FB44-A6C4-A64E0E4ABD2A}"/>
              </a:ext>
            </a:extLst>
          </p:cNvPr>
          <p:cNvSpPr>
            <a:spLocks noChangeArrowheads="1"/>
          </p:cNvSpPr>
          <p:nvPr/>
        </p:nvSpPr>
        <p:spPr bwMode="auto">
          <a:xfrm>
            <a:off x="3340100" y="3208338"/>
            <a:ext cx="303213" cy="317500"/>
          </a:xfrm>
          <a:prstGeom prst="rect">
            <a:avLst/>
          </a:prstGeom>
          <a:solidFill>
            <a:srgbClr val="FAFD00"/>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2807" name="Text Box 7">
            <a:extLst>
              <a:ext uri="{FF2B5EF4-FFF2-40B4-BE49-F238E27FC236}">
                <a16:creationId xmlns:a16="http://schemas.microsoft.com/office/drawing/2014/main" id="{C4C3D6BF-2012-9E40-B9BA-0286DFC5AC34}"/>
              </a:ext>
            </a:extLst>
          </p:cNvPr>
          <p:cNvSpPr txBox="1">
            <a:spLocks noChangeArrowheads="1"/>
          </p:cNvSpPr>
          <p:nvPr/>
        </p:nvSpPr>
        <p:spPr bwMode="auto">
          <a:xfrm>
            <a:off x="2109788" y="3248025"/>
            <a:ext cx="698500" cy="641350"/>
          </a:xfrm>
          <a:prstGeom prst="rect">
            <a:avLst/>
          </a:prstGeom>
          <a:noFill/>
          <a:ln w="12700">
            <a:noFill/>
            <a:miter lim="800000"/>
            <a:headEnd/>
            <a:tailEnd/>
          </a:ln>
          <a:effectLst/>
        </p:spPr>
        <p:txBody>
          <a:bodyPr wrap="none">
            <a:spAutoFit/>
          </a:bodyPr>
          <a:lstStyle/>
          <a:p>
            <a:pPr>
              <a:defRPr/>
            </a:pPr>
            <a:r>
              <a:rPr lang="en-US" sz="1800">
                <a:effectLst>
                  <a:outerShdw blurRad="38100" dist="38100" dir="2700000" algn="tl">
                    <a:srgbClr val="000000"/>
                  </a:outerShdw>
                </a:effectLst>
                <a:latin typeface="Times" charset="0"/>
                <a:ea typeface="ヒラギノ角ゴ Pro W3" charset="0"/>
                <a:cs typeface="ヒラギノ角ゴ Pro W3" charset="0"/>
              </a:rPr>
              <a:t>Arid </a:t>
            </a:r>
          </a:p>
          <a:p>
            <a:pPr>
              <a:defRPr/>
            </a:pPr>
            <a:endParaRPr lang="en-US" sz="1800">
              <a:effectLst>
                <a:outerShdw blurRad="38100" dist="38100" dir="2700000" algn="tl">
                  <a:srgbClr val="000000"/>
                </a:outerShdw>
              </a:effectLst>
              <a:latin typeface="Times" charset="0"/>
              <a:ea typeface="ヒラギノ角ゴ Pro W3" charset="0"/>
              <a:cs typeface="ヒラギノ角ゴ Pro W3" charset="0"/>
            </a:endParaRPr>
          </a:p>
        </p:txBody>
      </p:sp>
      <p:sp>
        <p:nvSpPr>
          <p:cNvPr id="43014" name="Rectangle 8">
            <a:extLst>
              <a:ext uri="{FF2B5EF4-FFF2-40B4-BE49-F238E27FC236}">
                <a16:creationId xmlns:a16="http://schemas.microsoft.com/office/drawing/2014/main" id="{6E8206FE-182D-B744-B799-DC118F407F45}"/>
              </a:ext>
            </a:extLst>
          </p:cNvPr>
          <p:cNvSpPr>
            <a:spLocks noChangeArrowheads="1"/>
          </p:cNvSpPr>
          <p:nvPr/>
        </p:nvSpPr>
        <p:spPr bwMode="auto">
          <a:xfrm>
            <a:off x="3340100" y="4122738"/>
            <a:ext cx="303213" cy="317500"/>
          </a:xfrm>
          <a:prstGeom prst="rect">
            <a:avLst/>
          </a:prstGeom>
          <a:solidFill>
            <a:srgbClr val="10F710"/>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2809" name="Text Box 9">
            <a:extLst>
              <a:ext uri="{FF2B5EF4-FFF2-40B4-BE49-F238E27FC236}">
                <a16:creationId xmlns:a16="http://schemas.microsoft.com/office/drawing/2014/main" id="{F3BD3766-F696-D045-B026-59B8EDA0CDA1}"/>
              </a:ext>
            </a:extLst>
          </p:cNvPr>
          <p:cNvSpPr txBox="1">
            <a:spLocks noChangeArrowheads="1"/>
          </p:cNvSpPr>
          <p:nvPr/>
        </p:nvSpPr>
        <p:spPr bwMode="auto">
          <a:xfrm>
            <a:off x="1939925" y="3949700"/>
            <a:ext cx="1250950" cy="915988"/>
          </a:xfrm>
          <a:prstGeom prst="rect">
            <a:avLst/>
          </a:prstGeom>
          <a:noFill/>
          <a:ln w="12700">
            <a:noFill/>
            <a:miter lim="800000"/>
            <a:headEnd/>
            <a:tailEnd/>
          </a:ln>
          <a:effectLst/>
        </p:spPr>
        <p:txBody>
          <a:bodyPr wrap="none">
            <a:spAutoFit/>
          </a:bodyPr>
          <a:lstStyle/>
          <a:p>
            <a:pPr>
              <a:defRPr/>
            </a:pPr>
            <a:r>
              <a:rPr lang="en-US" sz="1800">
                <a:effectLst>
                  <a:outerShdw blurRad="38100" dist="38100" dir="2700000" algn="tl">
                    <a:srgbClr val="000000"/>
                  </a:outerShdw>
                </a:effectLst>
                <a:latin typeface="Times" charset="0"/>
                <a:ea typeface="ヒラギノ角ゴ Pro W3" charset="0"/>
                <a:cs typeface="ヒラギノ角ゴ Pro W3" charset="0"/>
              </a:rPr>
              <a:t>Semi-arid</a:t>
            </a:r>
          </a:p>
          <a:p>
            <a:pPr>
              <a:defRPr/>
            </a:pPr>
            <a:r>
              <a:rPr lang="en-US" sz="1800">
                <a:effectLst>
                  <a:outerShdw blurRad="38100" dist="38100" dir="2700000" algn="tl">
                    <a:srgbClr val="000000"/>
                  </a:outerShdw>
                </a:effectLst>
                <a:latin typeface="Times" charset="0"/>
                <a:ea typeface="ヒラギノ角ゴ Pro W3" charset="0"/>
                <a:cs typeface="ヒラギノ角ゴ Pro W3" charset="0"/>
              </a:rPr>
              <a:t>Temperate</a:t>
            </a:r>
          </a:p>
          <a:p>
            <a:pPr>
              <a:defRPr/>
            </a:pPr>
            <a:endParaRPr lang="en-US" sz="1800">
              <a:effectLst>
                <a:outerShdw blurRad="38100" dist="38100" dir="2700000" algn="tl">
                  <a:srgbClr val="000000"/>
                </a:outerShdw>
              </a:effectLst>
              <a:latin typeface="Times" charset="0"/>
              <a:ea typeface="ヒラギノ角ゴ Pro W3" charset="0"/>
              <a:cs typeface="ヒラギノ角ゴ Pro W3" charset="0"/>
            </a:endParaRPr>
          </a:p>
        </p:txBody>
      </p:sp>
      <p:sp>
        <p:nvSpPr>
          <p:cNvPr id="43016" name="Rectangle 10">
            <a:extLst>
              <a:ext uri="{FF2B5EF4-FFF2-40B4-BE49-F238E27FC236}">
                <a16:creationId xmlns:a16="http://schemas.microsoft.com/office/drawing/2014/main" id="{91FC633A-ADC6-2D44-91FF-42B2D6EDFA8C}"/>
              </a:ext>
            </a:extLst>
          </p:cNvPr>
          <p:cNvSpPr>
            <a:spLocks noChangeArrowheads="1"/>
          </p:cNvSpPr>
          <p:nvPr/>
        </p:nvSpPr>
        <p:spPr bwMode="auto">
          <a:xfrm>
            <a:off x="3333750" y="4908550"/>
            <a:ext cx="303213" cy="317500"/>
          </a:xfrm>
          <a:prstGeom prst="rect">
            <a:avLst/>
          </a:prstGeom>
          <a:solidFill>
            <a:srgbClr val="084AFF"/>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2811" name="Text Box 11">
            <a:extLst>
              <a:ext uri="{FF2B5EF4-FFF2-40B4-BE49-F238E27FC236}">
                <a16:creationId xmlns:a16="http://schemas.microsoft.com/office/drawing/2014/main" id="{B7D3F84E-4A7D-AF4B-A179-434B1AE80647}"/>
              </a:ext>
            </a:extLst>
          </p:cNvPr>
          <p:cNvSpPr txBox="1">
            <a:spLocks noChangeArrowheads="1"/>
          </p:cNvSpPr>
          <p:nvPr/>
        </p:nvSpPr>
        <p:spPr bwMode="auto">
          <a:xfrm>
            <a:off x="1933575" y="4749800"/>
            <a:ext cx="1250950" cy="641350"/>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Warm</a:t>
            </a:r>
          </a:p>
          <a:p>
            <a:pPr>
              <a:defRPr/>
            </a:pPr>
            <a:r>
              <a:rPr lang="en-US" altLang="en-US" sz="1800">
                <a:effectLst>
                  <a:outerShdw blurRad="38100" dist="38100" dir="2700000" algn="tl">
                    <a:srgbClr val="C0C0C0"/>
                  </a:outerShdw>
                </a:effectLst>
              </a:rPr>
              <a:t>Temperate</a:t>
            </a:r>
          </a:p>
        </p:txBody>
      </p:sp>
      <p:sp>
        <p:nvSpPr>
          <p:cNvPr id="43018" name="Rectangle 12">
            <a:extLst>
              <a:ext uri="{FF2B5EF4-FFF2-40B4-BE49-F238E27FC236}">
                <a16:creationId xmlns:a16="http://schemas.microsoft.com/office/drawing/2014/main" id="{DEFB0326-4FEB-0F4D-B9B2-F5E674B22048}"/>
              </a:ext>
            </a:extLst>
          </p:cNvPr>
          <p:cNvSpPr>
            <a:spLocks noChangeArrowheads="1"/>
          </p:cNvSpPr>
          <p:nvPr/>
        </p:nvSpPr>
        <p:spPr bwMode="auto">
          <a:xfrm>
            <a:off x="3314700" y="5735638"/>
            <a:ext cx="330200" cy="317500"/>
          </a:xfrm>
          <a:prstGeom prst="rect">
            <a:avLst/>
          </a:prstGeom>
          <a:solidFill>
            <a:srgbClr val="EF08FF"/>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2813" name="Text Box 13">
            <a:extLst>
              <a:ext uri="{FF2B5EF4-FFF2-40B4-BE49-F238E27FC236}">
                <a16:creationId xmlns:a16="http://schemas.microsoft.com/office/drawing/2014/main" id="{18AE1DBA-0EC7-B940-818A-AC1100349E9C}"/>
              </a:ext>
            </a:extLst>
          </p:cNvPr>
          <p:cNvSpPr txBox="1">
            <a:spLocks noChangeArrowheads="1"/>
          </p:cNvSpPr>
          <p:nvPr/>
        </p:nvSpPr>
        <p:spPr bwMode="auto">
          <a:xfrm>
            <a:off x="1941513" y="5576888"/>
            <a:ext cx="1250950" cy="641350"/>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Warmer</a:t>
            </a:r>
          </a:p>
          <a:p>
            <a:pPr>
              <a:defRPr/>
            </a:pPr>
            <a:r>
              <a:rPr lang="en-US" altLang="en-US" sz="1800">
                <a:effectLst>
                  <a:outerShdw blurRad="38100" dist="38100" dir="2700000" algn="tl">
                    <a:srgbClr val="C0C0C0"/>
                  </a:outerShdw>
                </a:effectLst>
              </a:rPr>
              <a:t>Temperate</a:t>
            </a:r>
          </a:p>
        </p:txBody>
      </p:sp>
      <p:sp>
        <p:nvSpPr>
          <p:cNvPr id="43020" name="Rectangle 14">
            <a:extLst>
              <a:ext uri="{FF2B5EF4-FFF2-40B4-BE49-F238E27FC236}">
                <a16:creationId xmlns:a16="http://schemas.microsoft.com/office/drawing/2014/main" id="{A88D734C-6854-2C45-B734-CE3BF82C3336}"/>
              </a:ext>
            </a:extLst>
          </p:cNvPr>
          <p:cNvSpPr>
            <a:spLocks noChangeArrowheads="1"/>
          </p:cNvSpPr>
          <p:nvPr/>
        </p:nvSpPr>
        <p:spPr bwMode="auto">
          <a:xfrm>
            <a:off x="3354388" y="2349500"/>
            <a:ext cx="303212" cy="317500"/>
          </a:xfrm>
          <a:prstGeom prst="rect">
            <a:avLst/>
          </a:prstGeom>
          <a:solidFill>
            <a:srgbClr val="FFFFFF"/>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2815" name="Text Box 15">
            <a:extLst>
              <a:ext uri="{FF2B5EF4-FFF2-40B4-BE49-F238E27FC236}">
                <a16:creationId xmlns:a16="http://schemas.microsoft.com/office/drawing/2014/main" id="{ACFC9D8C-EDBC-9D45-9AE6-C468A1D220CD}"/>
              </a:ext>
            </a:extLst>
          </p:cNvPr>
          <p:cNvSpPr txBox="1">
            <a:spLocks noChangeArrowheads="1"/>
          </p:cNvSpPr>
          <p:nvPr/>
        </p:nvSpPr>
        <p:spPr bwMode="auto">
          <a:xfrm>
            <a:off x="1968500" y="2243138"/>
            <a:ext cx="1206500" cy="641350"/>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Semi-arid </a:t>
            </a:r>
          </a:p>
          <a:p>
            <a:pPr>
              <a:defRPr/>
            </a:pPr>
            <a:r>
              <a:rPr lang="en-US" altLang="en-US" sz="1800">
                <a:effectLst>
                  <a:outerShdw blurRad="38100" dist="38100" dir="2700000" algn="tl">
                    <a:srgbClr val="C0C0C0"/>
                  </a:outerShdw>
                </a:effectLst>
              </a:rPr>
              <a:t>tropical</a:t>
            </a:r>
          </a:p>
        </p:txBody>
      </p:sp>
      <p:pic>
        <p:nvPicPr>
          <p:cNvPr id="43022" name="Picture 17">
            <a:extLst>
              <a:ext uri="{FF2B5EF4-FFF2-40B4-BE49-F238E27FC236}">
                <a16:creationId xmlns:a16="http://schemas.microsoft.com/office/drawing/2014/main" id="{673D965B-13D6-954B-864E-BC15010BB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817563"/>
            <a:ext cx="5218113"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023" name="Picture 15" descr="Screen Shot 2016-09-06 at 11.48.38 AM.png">
            <a:extLst>
              <a:ext uri="{FF2B5EF4-FFF2-40B4-BE49-F238E27FC236}">
                <a16:creationId xmlns:a16="http://schemas.microsoft.com/office/drawing/2014/main" id="{ABC0C840-7A0A-7C4A-B3E1-EDC31D741D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4" name="Picture 16" descr="Screen Shot 2016-09-06 at 11.49.04 AM.png">
            <a:extLst>
              <a:ext uri="{FF2B5EF4-FFF2-40B4-BE49-F238E27FC236}">
                <a16:creationId xmlns:a16="http://schemas.microsoft.com/office/drawing/2014/main" id="{14C76F1B-91D2-E54D-BD85-8ED7C50DC3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5050" y="0"/>
            <a:ext cx="74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5" name="Rectangle 6">
            <a:extLst>
              <a:ext uri="{FF2B5EF4-FFF2-40B4-BE49-F238E27FC236}">
                <a16:creationId xmlns:a16="http://schemas.microsoft.com/office/drawing/2014/main" id="{E091F147-D25D-9E48-AFBE-360F79D82044}"/>
              </a:ext>
            </a:extLst>
          </p:cNvPr>
          <p:cNvSpPr>
            <a:spLocks noChangeArrowheads="1"/>
          </p:cNvSpPr>
          <p:nvPr/>
        </p:nvSpPr>
        <p:spPr bwMode="auto">
          <a:xfrm>
            <a:off x="306388" y="3429000"/>
            <a:ext cx="1471612" cy="9144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Tree>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2AC213-CACC-664F-B591-4C982EAFD97E}"/>
              </a:ext>
            </a:extLst>
          </p:cNvPr>
          <p:cNvPicPr>
            <a:picLocks noChangeAspect="1"/>
          </p:cNvPicPr>
          <p:nvPr/>
        </p:nvPicPr>
        <p:blipFill>
          <a:blip r:embed="rId2"/>
          <a:stretch>
            <a:fillRect/>
          </a:stretch>
        </p:blipFill>
        <p:spPr>
          <a:xfrm>
            <a:off x="1824996" y="1874562"/>
            <a:ext cx="7090403" cy="2910797"/>
          </a:xfrm>
          <a:prstGeom prst="rect">
            <a:avLst/>
          </a:prstGeom>
        </p:spPr>
      </p:pic>
      <p:sp>
        <p:nvSpPr>
          <p:cNvPr id="3" name="TextBox 2">
            <a:extLst>
              <a:ext uri="{FF2B5EF4-FFF2-40B4-BE49-F238E27FC236}">
                <a16:creationId xmlns:a16="http://schemas.microsoft.com/office/drawing/2014/main" id="{EBE72BE5-BDDA-2B40-A5D9-87026A8059A2}"/>
              </a:ext>
            </a:extLst>
          </p:cNvPr>
          <p:cNvSpPr txBox="1"/>
          <p:nvPr/>
        </p:nvSpPr>
        <p:spPr>
          <a:xfrm>
            <a:off x="1847257" y="1412897"/>
            <a:ext cx="7090403" cy="461665"/>
          </a:xfrm>
          <a:prstGeom prst="rect">
            <a:avLst/>
          </a:prstGeom>
          <a:noFill/>
        </p:spPr>
        <p:txBody>
          <a:bodyPr wrap="none" rtlCol="0">
            <a:spAutoFit/>
          </a:bodyPr>
          <a:lstStyle/>
          <a:p>
            <a:r>
              <a:rPr lang="en-US"/>
              <a:t>Another representation of the Eocene tropical wet forest</a:t>
            </a:r>
          </a:p>
        </p:txBody>
      </p:sp>
      <p:pic>
        <p:nvPicPr>
          <p:cNvPr id="4" name="Picture 15" descr="Screen Shot 2016-09-06 at 11.48.38 AM.png">
            <a:extLst>
              <a:ext uri="{FF2B5EF4-FFF2-40B4-BE49-F238E27FC236}">
                <a16:creationId xmlns:a16="http://schemas.microsoft.com/office/drawing/2014/main" id="{BC63B045-D109-0B4A-BB90-D3C55AA810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Screen Shot 2016-09-06 at 11.49.04 AM.png">
            <a:extLst>
              <a:ext uri="{FF2B5EF4-FFF2-40B4-BE49-F238E27FC236}">
                <a16:creationId xmlns:a16="http://schemas.microsoft.com/office/drawing/2014/main" id="{23D48B06-8497-1444-BF2A-5361B37E1C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5050" y="0"/>
            <a:ext cx="74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a:extLst>
              <a:ext uri="{FF2B5EF4-FFF2-40B4-BE49-F238E27FC236}">
                <a16:creationId xmlns:a16="http://schemas.microsoft.com/office/drawing/2014/main" id="{05FC4983-E4E3-4043-AB9B-22FD1DB75659}"/>
              </a:ext>
            </a:extLst>
          </p:cNvPr>
          <p:cNvSpPr>
            <a:spLocks noChangeArrowheads="1"/>
          </p:cNvSpPr>
          <p:nvPr/>
        </p:nvSpPr>
        <p:spPr bwMode="auto">
          <a:xfrm>
            <a:off x="306388" y="3429000"/>
            <a:ext cx="1471612" cy="9144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Tree>
    <p:extLst>
      <p:ext uri="{BB962C8B-B14F-4D97-AF65-F5344CB8AC3E}">
        <p14:creationId xmlns:p14="http://schemas.microsoft.com/office/powerpoint/2010/main" val="2995978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a:extLst>
              <a:ext uri="{FF2B5EF4-FFF2-40B4-BE49-F238E27FC236}">
                <a16:creationId xmlns:a16="http://schemas.microsoft.com/office/drawing/2014/main" id="{F0AE683F-A6A5-3640-B378-230A055B3197}"/>
              </a:ext>
            </a:extLst>
          </p:cNvPr>
          <p:cNvSpPr txBox="1">
            <a:spLocks noChangeArrowheads="1"/>
          </p:cNvSpPr>
          <p:nvPr/>
        </p:nvSpPr>
        <p:spPr bwMode="auto">
          <a:xfrm>
            <a:off x="6019800" y="101600"/>
            <a:ext cx="2819400" cy="519113"/>
          </a:xfrm>
          <a:prstGeom prst="rect">
            <a:avLst/>
          </a:prstGeom>
          <a:noFill/>
          <a:ln w="12700">
            <a:noFill/>
            <a:miter lim="800000"/>
            <a:headEnd/>
            <a:tailEnd/>
          </a:ln>
          <a:effectLst/>
        </p:spPr>
        <p:txBody>
          <a:bodyPr>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a:effectLst>
                  <a:outerShdw blurRad="38100" dist="38100" dir="2700000" algn="tl">
                    <a:srgbClr val="C0C0C0"/>
                  </a:outerShdw>
                </a:effectLst>
              </a:rPr>
              <a:t>Oligocene</a:t>
            </a:r>
          </a:p>
        </p:txBody>
      </p:sp>
      <p:sp>
        <p:nvSpPr>
          <p:cNvPr id="44034" name="Rectangle 3">
            <a:extLst>
              <a:ext uri="{FF2B5EF4-FFF2-40B4-BE49-F238E27FC236}">
                <a16:creationId xmlns:a16="http://schemas.microsoft.com/office/drawing/2014/main" id="{940F102B-855D-F346-A531-EBD1B84A2182}"/>
              </a:ext>
            </a:extLst>
          </p:cNvPr>
          <p:cNvSpPr>
            <a:spLocks noChangeArrowheads="1"/>
          </p:cNvSpPr>
          <p:nvPr/>
        </p:nvSpPr>
        <p:spPr bwMode="auto">
          <a:xfrm>
            <a:off x="3435350" y="1479550"/>
            <a:ext cx="303213" cy="317500"/>
          </a:xfrm>
          <a:prstGeom prst="rect">
            <a:avLst/>
          </a:prstGeom>
          <a:solidFill>
            <a:srgbClr val="F63F1B"/>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3828" name="Text Box 4">
            <a:extLst>
              <a:ext uri="{FF2B5EF4-FFF2-40B4-BE49-F238E27FC236}">
                <a16:creationId xmlns:a16="http://schemas.microsoft.com/office/drawing/2014/main" id="{958819D0-A4DC-1D44-B9EB-C4F037BA45F2}"/>
              </a:ext>
            </a:extLst>
          </p:cNvPr>
          <p:cNvSpPr txBox="1">
            <a:spLocks noChangeArrowheads="1"/>
          </p:cNvSpPr>
          <p:nvPr/>
        </p:nvSpPr>
        <p:spPr bwMode="auto">
          <a:xfrm>
            <a:off x="2035175" y="1187450"/>
            <a:ext cx="1238250" cy="915988"/>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Humid</a:t>
            </a:r>
          </a:p>
          <a:p>
            <a:pPr>
              <a:defRPr/>
            </a:pPr>
            <a:r>
              <a:rPr lang="en-US" altLang="en-US" sz="1800">
                <a:effectLst>
                  <a:outerShdw blurRad="38100" dist="38100" dir="2700000" algn="tl">
                    <a:srgbClr val="C0C0C0"/>
                  </a:outerShdw>
                </a:effectLst>
              </a:rPr>
              <a:t>Equatorial</a:t>
            </a:r>
          </a:p>
          <a:p>
            <a:pPr>
              <a:defRPr/>
            </a:pPr>
            <a:r>
              <a:rPr lang="en-US" altLang="en-US" sz="1800">
                <a:effectLst>
                  <a:outerShdw blurRad="38100" dist="38100" dir="2700000" algn="tl">
                    <a:srgbClr val="C0C0C0"/>
                  </a:outerShdw>
                </a:effectLst>
              </a:rPr>
              <a:t>Forest</a:t>
            </a:r>
          </a:p>
        </p:txBody>
      </p:sp>
      <p:sp>
        <p:nvSpPr>
          <p:cNvPr id="44036" name="Rectangle 5">
            <a:extLst>
              <a:ext uri="{FF2B5EF4-FFF2-40B4-BE49-F238E27FC236}">
                <a16:creationId xmlns:a16="http://schemas.microsoft.com/office/drawing/2014/main" id="{8CBF3D90-1695-B14D-A4F4-9FC69E719E14}"/>
              </a:ext>
            </a:extLst>
          </p:cNvPr>
          <p:cNvSpPr>
            <a:spLocks noChangeArrowheads="1"/>
          </p:cNvSpPr>
          <p:nvPr/>
        </p:nvSpPr>
        <p:spPr bwMode="auto">
          <a:xfrm>
            <a:off x="3414713" y="3165475"/>
            <a:ext cx="303212" cy="317500"/>
          </a:xfrm>
          <a:prstGeom prst="rect">
            <a:avLst/>
          </a:prstGeom>
          <a:solidFill>
            <a:srgbClr val="FAFD00"/>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3830" name="Text Box 6">
            <a:extLst>
              <a:ext uri="{FF2B5EF4-FFF2-40B4-BE49-F238E27FC236}">
                <a16:creationId xmlns:a16="http://schemas.microsoft.com/office/drawing/2014/main" id="{B957249D-E595-D849-9757-FA6347C48D5E}"/>
              </a:ext>
            </a:extLst>
          </p:cNvPr>
          <p:cNvSpPr txBox="1">
            <a:spLocks noChangeArrowheads="1"/>
          </p:cNvSpPr>
          <p:nvPr/>
        </p:nvSpPr>
        <p:spPr bwMode="auto">
          <a:xfrm>
            <a:off x="2184400" y="3205163"/>
            <a:ext cx="698500" cy="641350"/>
          </a:xfrm>
          <a:prstGeom prst="rect">
            <a:avLst/>
          </a:prstGeom>
          <a:noFill/>
          <a:ln w="12700">
            <a:noFill/>
            <a:miter lim="800000"/>
            <a:headEnd/>
            <a:tailEnd/>
          </a:ln>
          <a:effectLst/>
        </p:spPr>
        <p:txBody>
          <a:bodyPr wrap="none">
            <a:spAutoFit/>
          </a:bodyPr>
          <a:lstStyle/>
          <a:p>
            <a:pPr>
              <a:defRPr/>
            </a:pPr>
            <a:r>
              <a:rPr lang="en-US" sz="1800">
                <a:effectLst>
                  <a:outerShdw blurRad="38100" dist="38100" dir="2700000" algn="tl">
                    <a:srgbClr val="000000"/>
                  </a:outerShdw>
                </a:effectLst>
                <a:latin typeface="Times" charset="0"/>
                <a:ea typeface="ヒラギノ角ゴ Pro W3" charset="0"/>
                <a:cs typeface="ヒラギノ角ゴ Pro W3" charset="0"/>
              </a:rPr>
              <a:t>Arid </a:t>
            </a:r>
          </a:p>
          <a:p>
            <a:pPr>
              <a:defRPr/>
            </a:pPr>
            <a:endParaRPr lang="en-US" sz="1800">
              <a:effectLst>
                <a:outerShdw blurRad="38100" dist="38100" dir="2700000" algn="tl">
                  <a:srgbClr val="000000"/>
                </a:outerShdw>
              </a:effectLst>
              <a:latin typeface="Times" charset="0"/>
              <a:ea typeface="ヒラギノ角ゴ Pro W3" charset="0"/>
              <a:cs typeface="ヒラギノ角ゴ Pro W3" charset="0"/>
            </a:endParaRPr>
          </a:p>
        </p:txBody>
      </p:sp>
      <p:sp>
        <p:nvSpPr>
          <p:cNvPr id="44038" name="Rectangle 7">
            <a:extLst>
              <a:ext uri="{FF2B5EF4-FFF2-40B4-BE49-F238E27FC236}">
                <a16:creationId xmlns:a16="http://schemas.microsoft.com/office/drawing/2014/main" id="{29F48687-5F55-794B-A05C-9ECF83560074}"/>
              </a:ext>
            </a:extLst>
          </p:cNvPr>
          <p:cNvSpPr>
            <a:spLocks noChangeArrowheads="1"/>
          </p:cNvSpPr>
          <p:nvPr/>
        </p:nvSpPr>
        <p:spPr bwMode="auto">
          <a:xfrm>
            <a:off x="3414713" y="4079875"/>
            <a:ext cx="303212" cy="317500"/>
          </a:xfrm>
          <a:prstGeom prst="rect">
            <a:avLst/>
          </a:prstGeom>
          <a:solidFill>
            <a:srgbClr val="10F710"/>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3832" name="Text Box 8">
            <a:extLst>
              <a:ext uri="{FF2B5EF4-FFF2-40B4-BE49-F238E27FC236}">
                <a16:creationId xmlns:a16="http://schemas.microsoft.com/office/drawing/2014/main" id="{C3910781-15B3-C541-8C52-2747297A1D58}"/>
              </a:ext>
            </a:extLst>
          </p:cNvPr>
          <p:cNvSpPr txBox="1">
            <a:spLocks noChangeArrowheads="1"/>
          </p:cNvSpPr>
          <p:nvPr/>
        </p:nvSpPr>
        <p:spPr bwMode="auto">
          <a:xfrm>
            <a:off x="2014538" y="3906838"/>
            <a:ext cx="1250950" cy="915987"/>
          </a:xfrm>
          <a:prstGeom prst="rect">
            <a:avLst/>
          </a:prstGeom>
          <a:noFill/>
          <a:ln w="12700">
            <a:noFill/>
            <a:miter lim="800000"/>
            <a:headEnd/>
            <a:tailEnd/>
          </a:ln>
          <a:effectLst/>
        </p:spPr>
        <p:txBody>
          <a:bodyPr wrap="none">
            <a:spAutoFit/>
          </a:bodyPr>
          <a:lstStyle/>
          <a:p>
            <a:pPr>
              <a:defRPr/>
            </a:pPr>
            <a:r>
              <a:rPr lang="en-US" sz="1800">
                <a:effectLst>
                  <a:outerShdw blurRad="38100" dist="38100" dir="2700000" algn="tl">
                    <a:srgbClr val="000000"/>
                  </a:outerShdw>
                </a:effectLst>
                <a:latin typeface="Times" charset="0"/>
                <a:ea typeface="ヒラギノ角ゴ Pro W3" charset="0"/>
                <a:cs typeface="ヒラギノ角ゴ Pro W3" charset="0"/>
              </a:rPr>
              <a:t>Semi-arid</a:t>
            </a:r>
          </a:p>
          <a:p>
            <a:pPr>
              <a:defRPr/>
            </a:pPr>
            <a:r>
              <a:rPr lang="en-US" sz="1800">
                <a:effectLst>
                  <a:outerShdw blurRad="38100" dist="38100" dir="2700000" algn="tl">
                    <a:srgbClr val="000000"/>
                  </a:outerShdw>
                </a:effectLst>
                <a:latin typeface="Times" charset="0"/>
                <a:ea typeface="ヒラギノ角ゴ Pro W3" charset="0"/>
                <a:cs typeface="ヒラギノ角ゴ Pro W3" charset="0"/>
              </a:rPr>
              <a:t>Temperate</a:t>
            </a:r>
          </a:p>
          <a:p>
            <a:pPr>
              <a:defRPr/>
            </a:pPr>
            <a:endParaRPr lang="en-US" sz="1800">
              <a:effectLst>
                <a:outerShdw blurRad="38100" dist="38100" dir="2700000" algn="tl">
                  <a:srgbClr val="000000"/>
                </a:outerShdw>
              </a:effectLst>
              <a:latin typeface="Times" charset="0"/>
              <a:ea typeface="ヒラギノ角ゴ Pro W3" charset="0"/>
              <a:cs typeface="ヒラギノ角ゴ Pro W3" charset="0"/>
            </a:endParaRPr>
          </a:p>
        </p:txBody>
      </p:sp>
      <p:sp>
        <p:nvSpPr>
          <p:cNvPr id="44040" name="Rectangle 9">
            <a:extLst>
              <a:ext uri="{FF2B5EF4-FFF2-40B4-BE49-F238E27FC236}">
                <a16:creationId xmlns:a16="http://schemas.microsoft.com/office/drawing/2014/main" id="{16A1040D-8F04-F445-8B91-F650340C8E7D}"/>
              </a:ext>
            </a:extLst>
          </p:cNvPr>
          <p:cNvSpPr>
            <a:spLocks noChangeArrowheads="1"/>
          </p:cNvSpPr>
          <p:nvPr/>
        </p:nvSpPr>
        <p:spPr bwMode="auto">
          <a:xfrm>
            <a:off x="3408363" y="4865688"/>
            <a:ext cx="303212" cy="317500"/>
          </a:xfrm>
          <a:prstGeom prst="rect">
            <a:avLst/>
          </a:prstGeom>
          <a:solidFill>
            <a:srgbClr val="084AFF"/>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3834" name="Text Box 10">
            <a:extLst>
              <a:ext uri="{FF2B5EF4-FFF2-40B4-BE49-F238E27FC236}">
                <a16:creationId xmlns:a16="http://schemas.microsoft.com/office/drawing/2014/main" id="{A7AE6241-7C2A-804A-ACEF-B5446798158F}"/>
              </a:ext>
            </a:extLst>
          </p:cNvPr>
          <p:cNvSpPr txBox="1">
            <a:spLocks noChangeArrowheads="1"/>
          </p:cNvSpPr>
          <p:nvPr/>
        </p:nvSpPr>
        <p:spPr bwMode="auto">
          <a:xfrm>
            <a:off x="2008188" y="4706938"/>
            <a:ext cx="1250950" cy="641350"/>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Warm</a:t>
            </a:r>
          </a:p>
          <a:p>
            <a:pPr>
              <a:defRPr/>
            </a:pPr>
            <a:r>
              <a:rPr lang="en-US" altLang="en-US" sz="1800">
                <a:effectLst>
                  <a:outerShdw blurRad="38100" dist="38100" dir="2700000" algn="tl">
                    <a:srgbClr val="C0C0C0"/>
                  </a:outerShdw>
                </a:effectLst>
              </a:rPr>
              <a:t>Temperate</a:t>
            </a:r>
          </a:p>
        </p:txBody>
      </p:sp>
      <p:sp>
        <p:nvSpPr>
          <p:cNvPr id="44042" name="Rectangle 11">
            <a:extLst>
              <a:ext uri="{FF2B5EF4-FFF2-40B4-BE49-F238E27FC236}">
                <a16:creationId xmlns:a16="http://schemas.microsoft.com/office/drawing/2014/main" id="{3403A8AF-0723-784C-B522-E04D44E8ECC8}"/>
              </a:ext>
            </a:extLst>
          </p:cNvPr>
          <p:cNvSpPr>
            <a:spLocks noChangeArrowheads="1"/>
          </p:cNvSpPr>
          <p:nvPr/>
        </p:nvSpPr>
        <p:spPr bwMode="auto">
          <a:xfrm>
            <a:off x="3389313" y="5692775"/>
            <a:ext cx="330200" cy="317500"/>
          </a:xfrm>
          <a:prstGeom prst="rect">
            <a:avLst/>
          </a:prstGeom>
          <a:solidFill>
            <a:srgbClr val="EF08FF"/>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3836" name="Text Box 12">
            <a:extLst>
              <a:ext uri="{FF2B5EF4-FFF2-40B4-BE49-F238E27FC236}">
                <a16:creationId xmlns:a16="http://schemas.microsoft.com/office/drawing/2014/main" id="{3A88AE26-4AC5-2449-9E1C-11F747855244}"/>
              </a:ext>
            </a:extLst>
          </p:cNvPr>
          <p:cNvSpPr txBox="1">
            <a:spLocks noChangeArrowheads="1"/>
          </p:cNvSpPr>
          <p:nvPr/>
        </p:nvSpPr>
        <p:spPr bwMode="auto">
          <a:xfrm>
            <a:off x="2016125" y="5534025"/>
            <a:ext cx="1250950" cy="641350"/>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Warmer</a:t>
            </a:r>
          </a:p>
          <a:p>
            <a:pPr>
              <a:defRPr/>
            </a:pPr>
            <a:r>
              <a:rPr lang="en-US" altLang="en-US" sz="1800">
                <a:effectLst>
                  <a:outerShdw blurRad="38100" dist="38100" dir="2700000" algn="tl">
                    <a:srgbClr val="C0C0C0"/>
                  </a:outerShdw>
                </a:effectLst>
              </a:rPr>
              <a:t>Temperate</a:t>
            </a:r>
          </a:p>
        </p:txBody>
      </p:sp>
      <p:sp>
        <p:nvSpPr>
          <p:cNvPr id="44044" name="Rectangle 13">
            <a:extLst>
              <a:ext uri="{FF2B5EF4-FFF2-40B4-BE49-F238E27FC236}">
                <a16:creationId xmlns:a16="http://schemas.microsoft.com/office/drawing/2014/main" id="{6306698A-07B1-F940-B7B1-FA047BE837A3}"/>
              </a:ext>
            </a:extLst>
          </p:cNvPr>
          <p:cNvSpPr>
            <a:spLocks noChangeArrowheads="1"/>
          </p:cNvSpPr>
          <p:nvPr/>
        </p:nvSpPr>
        <p:spPr bwMode="auto">
          <a:xfrm>
            <a:off x="3429000" y="2306638"/>
            <a:ext cx="303213" cy="317500"/>
          </a:xfrm>
          <a:prstGeom prst="rect">
            <a:avLst/>
          </a:prstGeom>
          <a:solidFill>
            <a:srgbClr val="FFFFFF"/>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3838" name="Text Box 14">
            <a:extLst>
              <a:ext uri="{FF2B5EF4-FFF2-40B4-BE49-F238E27FC236}">
                <a16:creationId xmlns:a16="http://schemas.microsoft.com/office/drawing/2014/main" id="{074737A2-D80D-CF47-84D0-F99B205548C2}"/>
              </a:ext>
            </a:extLst>
          </p:cNvPr>
          <p:cNvSpPr txBox="1">
            <a:spLocks noChangeArrowheads="1"/>
          </p:cNvSpPr>
          <p:nvPr/>
        </p:nvSpPr>
        <p:spPr bwMode="auto">
          <a:xfrm>
            <a:off x="2043113" y="2200275"/>
            <a:ext cx="1206500" cy="641350"/>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Semi-arid </a:t>
            </a:r>
          </a:p>
          <a:p>
            <a:pPr>
              <a:defRPr/>
            </a:pPr>
            <a:r>
              <a:rPr lang="en-US" altLang="en-US" sz="1800">
                <a:effectLst>
                  <a:outerShdw blurRad="38100" dist="38100" dir="2700000" algn="tl">
                    <a:srgbClr val="C0C0C0"/>
                  </a:outerShdw>
                </a:effectLst>
              </a:rPr>
              <a:t>tropical</a:t>
            </a:r>
          </a:p>
        </p:txBody>
      </p:sp>
      <p:pic>
        <p:nvPicPr>
          <p:cNvPr id="44046" name="Picture 16">
            <a:extLst>
              <a:ext uri="{FF2B5EF4-FFF2-40B4-BE49-F238E27FC236}">
                <a16:creationId xmlns:a16="http://schemas.microsoft.com/office/drawing/2014/main" id="{0F99C8A2-686A-A140-9287-F3F64C860B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817563"/>
            <a:ext cx="5230813"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4047" name="Picture 15" descr="Screen Shot 2016-09-06 at 11.48.38 AM.png">
            <a:extLst>
              <a:ext uri="{FF2B5EF4-FFF2-40B4-BE49-F238E27FC236}">
                <a16:creationId xmlns:a16="http://schemas.microsoft.com/office/drawing/2014/main" id="{D937F9DC-F485-FE44-94FA-16371F8595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16" descr="Screen Shot 2016-09-06 at 11.49.04 AM.png">
            <a:extLst>
              <a:ext uri="{FF2B5EF4-FFF2-40B4-BE49-F238E27FC236}">
                <a16:creationId xmlns:a16="http://schemas.microsoft.com/office/drawing/2014/main" id="{67991563-B037-E241-ACEE-765274C1F8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5050" y="0"/>
            <a:ext cx="74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9" name="Rectangle 6">
            <a:extLst>
              <a:ext uri="{FF2B5EF4-FFF2-40B4-BE49-F238E27FC236}">
                <a16:creationId xmlns:a16="http://schemas.microsoft.com/office/drawing/2014/main" id="{CF0FF903-D55D-CF48-8030-03DB8C4C37C4}"/>
              </a:ext>
            </a:extLst>
          </p:cNvPr>
          <p:cNvSpPr>
            <a:spLocks noChangeArrowheads="1"/>
          </p:cNvSpPr>
          <p:nvPr/>
        </p:nvSpPr>
        <p:spPr bwMode="auto">
          <a:xfrm>
            <a:off x="300038" y="3025775"/>
            <a:ext cx="1471612" cy="708025"/>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Tree>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Text Box 2">
            <a:extLst>
              <a:ext uri="{FF2B5EF4-FFF2-40B4-BE49-F238E27FC236}">
                <a16:creationId xmlns:a16="http://schemas.microsoft.com/office/drawing/2014/main" id="{ACD2F127-1E7C-3346-B264-47BF2674327E}"/>
              </a:ext>
            </a:extLst>
          </p:cNvPr>
          <p:cNvSpPr txBox="1">
            <a:spLocks noChangeArrowheads="1"/>
          </p:cNvSpPr>
          <p:nvPr/>
        </p:nvSpPr>
        <p:spPr bwMode="auto">
          <a:xfrm>
            <a:off x="5562600" y="101600"/>
            <a:ext cx="2819400" cy="519113"/>
          </a:xfrm>
          <a:prstGeom prst="rect">
            <a:avLst/>
          </a:prstGeom>
          <a:noFill/>
          <a:ln w="12700">
            <a:noFill/>
            <a:miter lim="800000"/>
            <a:headEnd/>
            <a:tailEnd/>
          </a:ln>
          <a:effectLst/>
        </p:spPr>
        <p:txBody>
          <a:bodyPr>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a:effectLst>
                  <a:outerShdw blurRad="38100" dist="38100" dir="2700000" algn="tl">
                    <a:srgbClr val="C0C0C0"/>
                  </a:outerShdw>
                </a:effectLst>
              </a:rPr>
              <a:t>End of Miocene</a:t>
            </a:r>
          </a:p>
        </p:txBody>
      </p:sp>
      <p:sp>
        <p:nvSpPr>
          <p:cNvPr id="45058" name="Rectangle 3">
            <a:extLst>
              <a:ext uri="{FF2B5EF4-FFF2-40B4-BE49-F238E27FC236}">
                <a16:creationId xmlns:a16="http://schemas.microsoft.com/office/drawing/2014/main" id="{B389F8B6-3741-3846-8D02-60D943EAA964}"/>
              </a:ext>
            </a:extLst>
          </p:cNvPr>
          <p:cNvSpPr>
            <a:spLocks noChangeArrowheads="1"/>
          </p:cNvSpPr>
          <p:nvPr/>
        </p:nvSpPr>
        <p:spPr bwMode="auto">
          <a:xfrm>
            <a:off x="3360738" y="1563688"/>
            <a:ext cx="303212" cy="317500"/>
          </a:xfrm>
          <a:prstGeom prst="rect">
            <a:avLst/>
          </a:prstGeom>
          <a:solidFill>
            <a:srgbClr val="F63F1B"/>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4852" name="Text Box 4">
            <a:extLst>
              <a:ext uri="{FF2B5EF4-FFF2-40B4-BE49-F238E27FC236}">
                <a16:creationId xmlns:a16="http://schemas.microsoft.com/office/drawing/2014/main" id="{53C79D5E-FFEA-5B40-AF13-E2ECF1C30589}"/>
              </a:ext>
            </a:extLst>
          </p:cNvPr>
          <p:cNvSpPr txBox="1">
            <a:spLocks noChangeArrowheads="1"/>
          </p:cNvSpPr>
          <p:nvPr/>
        </p:nvSpPr>
        <p:spPr bwMode="auto">
          <a:xfrm>
            <a:off x="1960563" y="1271588"/>
            <a:ext cx="1238250" cy="915987"/>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Humid</a:t>
            </a:r>
          </a:p>
          <a:p>
            <a:pPr>
              <a:defRPr/>
            </a:pPr>
            <a:r>
              <a:rPr lang="en-US" altLang="en-US" sz="1800">
                <a:effectLst>
                  <a:outerShdw blurRad="38100" dist="38100" dir="2700000" algn="tl">
                    <a:srgbClr val="C0C0C0"/>
                  </a:outerShdw>
                </a:effectLst>
              </a:rPr>
              <a:t>Equatorial</a:t>
            </a:r>
          </a:p>
          <a:p>
            <a:pPr>
              <a:defRPr/>
            </a:pPr>
            <a:r>
              <a:rPr lang="en-US" altLang="en-US" sz="1800">
                <a:effectLst>
                  <a:outerShdw blurRad="38100" dist="38100" dir="2700000" algn="tl">
                    <a:srgbClr val="C0C0C0"/>
                  </a:outerShdw>
                </a:effectLst>
              </a:rPr>
              <a:t>Forest</a:t>
            </a:r>
          </a:p>
        </p:txBody>
      </p:sp>
      <p:sp>
        <p:nvSpPr>
          <p:cNvPr id="45060" name="Rectangle 5">
            <a:extLst>
              <a:ext uri="{FF2B5EF4-FFF2-40B4-BE49-F238E27FC236}">
                <a16:creationId xmlns:a16="http://schemas.microsoft.com/office/drawing/2014/main" id="{6712E511-6B56-8E4B-A1B9-89D91CEC13F1}"/>
              </a:ext>
            </a:extLst>
          </p:cNvPr>
          <p:cNvSpPr>
            <a:spLocks noChangeArrowheads="1"/>
          </p:cNvSpPr>
          <p:nvPr/>
        </p:nvSpPr>
        <p:spPr bwMode="auto">
          <a:xfrm>
            <a:off x="3340100" y="3249613"/>
            <a:ext cx="303213" cy="317500"/>
          </a:xfrm>
          <a:prstGeom prst="rect">
            <a:avLst/>
          </a:prstGeom>
          <a:solidFill>
            <a:srgbClr val="FAFD00"/>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4854" name="Text Box 6">
            <a:extLst>
              <a:ext uri="{FF2B5EF4-FFF2-40B4-BE49-F238E27FC236}">
                <a16:creationId xmlns:a16="http://schemas.microsoft.com/office/drawing/2014/main" id="{66E4C9EF-E452-E444-99CF-7C8DD6A5FD2E}"/>
              </a:ext>
            </a:extLst>
          </p:cNvPr>
          <p:cNvSpPr txBox="1">
            <a:spLocks noChangeArrowheads="1"/>
          </p:cNvSpPr>
          <p:nvPr/>
        </p:nvSpPr>
        <p:spPr bwMode="auto">
          <a:xfrm>
            <a:off x="2109788" y="3289300"/>
            <a:ext cx="698500" cy="641350"/>
          </a:xfrm>
          <a:prstGeom prst="rect">
            <a:avLst/>
          </a:prstGeom>
          <a:noFill/>
          <a:ln w="12700">
            <a:noFill/>
            <a:miter lim="800000"/>
            <a:headEnd/>
            <a:tailEnd/>
          </a:ln>
          <a:effectLst/>
        </p:spPr>
        <p:txBody>
          <a:bodyPr wrap="none">
            <a:spAutoFit/>
          </a:bodyPr>
          <a:lstStyle/>
          <a:p>
            <a:pPr>
              <a:defRPr/>
            </a:pPr>
            <a:r>
              <a:rPr lang="en-US" sz="1800">
                <a:effectLst>
                  <a:outerShdw blurRad="38100" dist="38100" dir="2700000" algn="tl">
                    <a:srgbClr val="000000"/>
                  </a:outerShdw>
                </a:effectLst>
                <a:latin typeface="Times" charset="0"/>
                <a:ea typeface="ヒラギノ角ゴ Pro W3" charset="0"/>
                <a:cs typeface="ヒラギノ角ゴ Pro W3" charset="0"/>
              </a:rPr>
              <a:t>Arid </a:t>
            </a:r>
          </a:p>
          <a:p>
            <a:pPr>
              <a:defRPr/>
            </a:pPr>
            <a:endParaRPr lang="en-US" sz="1800">
              <a:effectLst>
                <a:outerShdw blurRad="38100" dist="38100" dir="2700000" algn="tl">
                  <a:srgbClr val="000000"/>
                </a:outerShdw>
              </a:effectLst>
              <a:latin typeface="Times" charset="0"/>
              <a:ea typeface="ヒラギノ角ゴ Pro W3" charset="0"/>
              <a:cs typeface="ヒラギノ角ゴ Pro W3" charset="0"/>
            </a:endParaRPr>
          </a:p>
        </p:txBody>
      </p:sp>
      <p:sp>
        <p:nvSpPr>
          <p:cNvPr id="45062" name="Rectangle 7">
            <a:extLst>
              <a:ext uri="{FF2B5EF4-FFF2-40B4-BE49-F238E27FC236}">
                <a16:creationId xmlns:a16="http://schemas.microsoft.com/office/drawing/2014/main" id="{4446261F-E812-E04D-91CB-B8112888D59B}"/>
              </a:ext>
            </a:extLst>
          </p:cNvPr>
          <p:cNvSpPr>
            <a:spLocks noChangeArrowheads="1"/>
          </p:cNvSpPr>
          <p:nvPr/>
        </p:nvSpPr>
        <p:spPr bwMode="auto">
          <a:xfrm>
            <a:off x="3340100" y="4164013"/>
            <a:ext cx="303213" cy="317500"/>
          </a:xfrm>
          <a:prstGeom prst="rect">
            <a:avLst/>
          </a:prstGeom>
          <a:solidFill>
            <a:srgbClr val="10F710"/>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4856" name="Text Box 8">
            <a:extLst>
              <a:ext uri="{FF2B5EF4-FFF2-40B4-BE49-F238E27FC236}">
                <a16:creationId xmlns:a16="http://schemas.microsoft.com/office/drawing/2014/main" id="{F7541226-0AF2-8B4E-AE6C-3461E6DB83A5}"/>
              </a:ext>
            </a:extLst>
          </p:cNvPr>
          <p:cNvSpPr txBox="1">
            <a:spLocks noChangeArrowheads="1"/>
          </p:cNvSpPr>
          <p:nvPr/>
        </p:nvSpPr>
        <p:spPr bwMode="auto">
          <a:xfrm>
            <a:off x="1939925" y="3990975"/>
            <a:ext cx="1250950" cy="915988"/>
          </a:xfrm>
          <a:prstGeom prst="rect">
            <a:avLst/>
          </a:prstGeom>
          <a:noFill/>
          <a:ln w="12700">
            <a:noFill/>
            <a:miter lim="800000"/>
            <a:headEnd/>
            <a:tailEnd/>
          </a:ln>
          <a:effectLst/>
        </p:spPr>
        <p:txBody>
          <a:bodyPr wrap="none">
            <a:spAutoFit/>
          </a:bodyPr>
          <a:lstStyle/>
          <a:p>
            <a:pPr>
              <a:defRPr/>
            </a:pPr>
            <a:r>
              <a:rPr lang="en-US" sz="1800">
                <a:effectLst>
                  <a:outerShdw blurRad="38100" dist="38100" dir="2700000" algn="tl">
                    <a:srgbClr val="000000"/>
                  </a:outerShdw>
                </a:effectLst>
                <a:latin typeface="Times" charset="0"/>
                <a:ea typeface="ヒラギノ角ゴ Pro W3" charset="0"/>
                <a:cs typeface="ヒラギノ角ゴ Pro W3" charset="0"/>
              </a:rPr>
              <a:t>Semi-arid</a:t>
            </a:r>
          </a:p>
          <a:p>
            <a:pPr>
              <a:defRPr/>
            </a:pPr>
            <a:r>
              <a:rPr lang="en-US" sz="1800">
                <a:effectLst>
                  <a:outerShdw blurRad="38100" dist="38100" dir="2700000" algn="tl">
                    <a:srgbClr val="000000"/>
                  </a:outerShdw>
                </a:effectLst>
                <a:latin typeface="Times" charset="0"/>
                <a:ea typeface="ヒラギノ角ゴ Pro W3" charset="0"/>
                <a:cs typeface="ヒラギノ角ゴ Pro W3" charset="0"/>
              </a:rPr>
              <a:t>Temperate</a:t>
            </a:r>
          </a:p>
          <a:p>
            <a:pPr>
              <a:defRPr/>
            </a:pPr>
            <a:endParaRPr lang="en-US" sz="1800">
              <a:effectLst>
                <a:outerShdw blurRad="38100" dist="38100" dir="2700000" algn="tl">
                  <a:srgbClr val="000000"/>
                </a:outerShdw>
              </a:effectLst>
              <a:latin typeface="Times" charset="0"/>
              <a:ea typeface="ヒラギノ角ゴ Pro W3" charset="0"/>
              <a:cs typeface="ヒラギノ角ゴ Pro W3" charset="0"/>
            </a:endParaRPr>
          </a:p>
        </p:txBody>
      </p:sp>
      <p:sp>
        <p:nvSpPr>
          <p:cNvPr id="45064" name="Rectangle 9">
            <a:extLst>
              <a:ext uri="{FF2B5EF4-FFF2-40B4-BE49-F238E27FC236}">
                <a16:creationId xmlns:a16="http://schemas.microsoft.com/office/drawing/2014/main" id="{607B6ADE-F8B7-2A44-86B6-EF29BD4F4686}"/>
              </a:ext>
            </a:extLst>
          </p:cNvPr>
          <p:cNvSpPr>
            <a:spLocks noChangeArrowheads="1"/>
          </p:cNvSpPr>
          <p:nvPr/>
        </p:nvSpPr>
        <p:spPr bwMode="auto">
          <a:xfrm>
            <a:off x="3333750" y="4949825"/>
            <a:ext cx="303213" cy="317500"/>
          </a:xfrm>
          <a:prstGeom prst="rect">
            <a:avLst/>
          </a:prstGeom>
          <a:solidFill>
            <a:srgbClr val="084AFF"/>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4858" name="Text Box 10">
            <a:extLst>
              <a:ext uri="{FF2B5EF4-FFF2-40B4-BE49-F238E27FC236}">
                <a16:creationId xmlns:a16="http://schemas.microsoft.com/office/drawing/2014/main" id="{2D5A46C4-44C6-E047-8353-3332043A0857}"/>
              </a:ext>
            </a:extLst>
          </p:cNvPr>
          <p:cNvSpPr txBox="1">
            <a:spLocks noChangeArrowheads="1"/>
          </p:cNvSpPr>
          <p:nvPr/>
        </p:nvSpPr>
        <p:spPr bwMode="auto">
          <a:xfrm>
            <a:off x="1933575" y="4791075"/>
            <a:ext cx="1250950" cy="641350"/>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Warm</a:t>
            </a:r>
          </a:p>
          <a:p>
            <a:pPr>
              <a:defRPr/>
            </a:pPr>
            <a:r>
              <a:rPr lang="en-US" altLang="en-US" sz="1800">
                <a:effectLst>
                  <a:outerShdw blurRad="38100" dist="38100" dir="2700000" algn="tl">
                    <a:srgbClr val="C0C0C0"/>
                  </a:outerShdw>
                </a:effectLst>
              </a:rPr>
              <a:t>Temperate</a:t>
            </a:r>
          </a:p>
        </p:txBody>
      </p:sp>
      <p:sp>
        <p:nvSpPr>
          <p:cNvPr id="45066" name="Rectangle 11">
            <a:extLst>
              <a:ext uri="{FF2B5EF4-FFF2-40B4-BE49-F238E27FC236}">
                <a16:creationId xmlns:a16="http://schemas.microsoft.com/office/drawing/2014/main" id="{CC728AE6-C29F-BA4C-B0FE-95E51F3CFE23}"/>
              </a:ext>
            </a:extLst>
          </p:cNvPr>
          <p:cNvSpPr>
            <a:spLocks noChangeArrowheads="1"/>
          </p:cNvSpPr>
          <p:nvPr/>
        </p:nvSpPr>
        <p:spPr bwMode="auto">
          <a:xfrm>
            <a:off x="3314700" y="5776913"/>
            <a:ext cx="330200" cy="317500"/>
          </a:xfrm>
          <a:prstGeom prst="rect">
            <a:avLst/>
          </a:prstGeom>
          <a:solidFill>
            <a:srgbClr val="EF08FF"/>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4860" name="Text Box 12">
            <a:extLst>
              <a:ext uri="{FF2B5EF4-FFF2-40B4-BE49-F238E27FC236}">
                <a16:creationId xmlns:a16="http://schemas.microsoft.com/office/drawing/2014/main" id="{241C81CC-CDAB-694A-A9E7-7160EE42ECC5}"/>
              </a:ext>
            </a:extLst>
          </p:cNvPr>
          <p:cNvSpPr txBox="1">
            <a:spLocks noChangeArrowheads="1"/>
          </p:cNvSpPr>
          <p:nvPr/>
        </p:nvSpPr>
        <p:spPr bwMode="auto">
          <a:xfrm>
            <a:off x="1941513" y="5618163"/>
            <a:ext cx="1250950" cy="641350"/>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Warmer</a:t>
            </a:r>
          </a:p>
          <a:p>
            <a:pPr>
              <a:defRPr/>
            </a:pPr>
            <a:r>
              <a:rPr lang="en-US" altLang="en-US" sz="1800">
                <a:effectLst>
                  <a:outerShdw blurRad="38100" dist="38100" dir="2700000" algn="tl">
                    <a:srgbClr val="C0C0C0"/>
                  </a:outerShdw>
                </a:effectLst>
              </a:rPr>
              <a:t>Temperate</a:t>
            </a:r>
          </a:p>
        </p:txBody>
      </p:sp>
      <p:sp>
        <p:nvSpPr>
          <p:cNvPr id="45068" name="Rectangle 13">
            <a:extLst>
              <a:ext uri="{FF2B5EF4-FFF2-40B4-BE49-F238E27FC236}">
                <a16:creationId xmlns:a16="http://schemas.microsoft.com/office/drawing/2014/main" id="{80AA379A-5840-A34E-85D5-7822D36228F8}"/>
              </a:ext>
            </a:extLst>
          </p:cNvPr>
          <p:cNvSpPr>
            <a:spLocks noChangeArrowheads="1"/>
          </p:cNvSpPr>
          <p:nvPr/>
        </p:nvSpPr>
        <p:spPr bwMode="auto">
          <a:xfrm>
            <a:off x="3354388" y="2390775"/>
            <a:ext cx="303212" cy="317500"/>
          </a:xfrm>
          <a:prstGeom prst="rect">
            <a:avLst/>
          </a:prstGeom>
          <a:solidFill>
            <a:srgbClr val="FFFFFF"/>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4862" name="Text Box 14">
            <a:extLst>
              <a:ext uri="{FF2B5EF4-FFF2-40B4-BE49-F238E27FC236}">
                <a16:creationId xmlns:a16="http://schemas.microsoft.com/office/drawing/2014/main" id="{9910D73F-FCAF-4541-997B-0B46572DAE57}"/>
              </a:ext>
            </a:extLst>
          </p:cNvPr>
          <p:cNvSpPr txBox="1">
            <a:spLocks noChangeArrowheads="1"/>
          </p:cNvSpPr>
          <p:nvPr/>
        </p:nvSpPr>
        <p:spPr bwMode="auto">
          <a:xfrm>
            <a:off x="1968500" y="2284413"/>
            <a:ext cx="1206500" cy="641350"/>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Semi-arid </a:t>
            </a:r>
          </a:p>
          <a:p>
            <a:pPr>
              <a:defRPr/>
            </a:pPr>
            <a:r>
              <a:rPr lang="en-US" altLang="en-US" sz="1800">
                <a:effectLst>
                  <a:outerShdw blurRad="38100" dist="38100" dir="2700000" algn="tl">
                    <a:srgbClr val="C0C0C0"/>
                  </a:outerShdw>
                </a:effectLst>
              </a:rPr>
              <a:t>tropical</a:t>
            </a:r>
          </a:p>
        </p:txBody>
      </p:sp>
      <p:pic>
        <p:nvPicPr>
          <p:cNvPr id="45070" name="Picture 17">
            <a:extLst>
              <a:ext uri="{FF2B5EF4-FFF2-40B4-BE49-F238E27FC236}">
                <a16:creationId xmlns:a16="http://schemas.microsoft.com/office/drawing/2014/main" id="{B2D7A100-CAE6-DC4A-AB1D-3581DF03C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811213"/>
            <a:ext cx="5230813"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5071" name="Picture 15" descr="Screen Shot 2016-09-06 at 11.48.38 AM.png">
            <a:extLst>
              <a:ext uri="{FF2B5EF4-FFF2-40B4-BE49-F238E27FC236}">
                <a16:creationId xmlns:a16="http://schemas.microsoft.com/office/drawing/2014/main" id="{DCCA8FE0-1A1F-894D-9475-6BDE740761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2" name="Picture 16" descr="Screen Shot 2016-09-06 at 11.49.04 AM.png">
            <a:extLst>
              <a:ext uri="{FF2B5EF4-FFF2-40B4-BE49-F238E27FC236}">
                <a16:creationId xmlns:a16="http://schemas.microsoft.com/office/drawing/2014/main" id="{EF33C96D-D37D-8844-BC81-D723FC9A20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5050" y="0"/>
            <a:ext cx="74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3" name="Rectangle 6">
            <a:extLst>
              <a:ext uri="{FF2B5EF4-FFF2-40B4-BE49-F238E27FC236}">
                <a16:creationId xmlns:a16="http://schemas.microsoft.com/office/drawing/2014/main" id="{0D8B12CF-51B9-3841-8F63-40BAC8C183DD}"/>
              </a:ext>
            </a:extLst>
          </p:cNvPr>
          <p:cNvSpPr>
            <a:spLocks noChangeArrowheads="1"/>
          </p:cNvSpPr>
          <p:nvPr/>
        </p:nvSpPr>
        <p:spPr bwMode="auto">
          <a:xfrm>
            <a:off x="342900" y="2054225"/>
            <a:ext cx="1470025" cy="9144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Tree>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Text Box 2">
            <a:extLst>
              <a:ext uri="{FF2B5EF4-FFF2-40B4-BE49-F238E27FC236}">
                <a16:creationId xmlns:a16="http://schemas.microsoft.com/office/drawing/2014/main" id="{CFBC52AD-83FB-704B-BDE3-F11E76B9CF28}"/>
              </a:ext>
            </a:extLst>
          </p:cNvPr>
          <p:cNvSpPr txBox="1">
            <a:spLocks noChangeArrowheads="1"/>
          </p:cNvSpPr>
          <p:nvPr/>
        </p:nvSpPr>
        <p:spPr bwMode="auto">
          <a:xfrm>
            <a:off x="5334000" y="228600"/>
            <a:ext cx="2819400" cy="519113"/>
          </a:xfrm>
          <a:prstGeom prst="rect">
            <a:avLst/>
          </a:prstGeom>
          <a:noFill/>
          <a:ln w="12700">
            <a:noFill/>
            <a:miter lim="800000"/>
            <a:headEnd/>
            <a:tailEnd/>
          </a:ln>
          <a:effectLst/>
        </p:spPr>
        <p:txBody>
          <a:bodyPr>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a:effectLst>
                  <a:outerShdw blurRad="38100" dist="38100" dir="2700000" algn="tl">
                    <a:srgbClr val="C0C0C0"/>
                  </a:outerShdw>
                </a:effectLst>
              </a:rPr>
              <a:t>Pleistocene</a:t>
            </a:r>
          </a:p>
        </p:txBody>
      </p:sp>
      <p:sp>
        <p:nvSpPr>
          <p:cNvPr id="46082" name="Rectangle 3">
            <a:extLst>
              <a:ext uri="{FF2B5EF4-FFF2-40B4-BE49-F238E27FC236}">
                <a16:creationId xmlns:a16="http://schemas.microsoft.com/office/drawing/2014/main" id="{CEF697F3-ED19-3045-A1F8-7A61509469D5}"/>
              </a:ext>
            </a:extLst>
          </p:cNvPr>
          <p:cNvSpPr>
            <a:spLocks noChangeArrowheads="1"/>
          </p:cNvSpPr>
          <p:nvPr/>
        </p:nvSpPr>
        <p:spPr bwMode="auto">
          <a:xfrm>
            <a:off x="3379788" y="1597025"/>
            <a:ext cx="303212" cy="317500"/>
          </a:xfrm>
          <a:prstGeom prst="rect">
            <a:avLst/>
          </a:prstGeom>
          <a:solidFill>
            <a:srgbClr val="F63F1B"/>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5876" name="Text Box 4">
            <a:extLst>
              <a:ext uri="{FF2B5EF4-FFF2-40B4-BE49-F238E27FC236}">
                <a16:creationId xmlns:a16="http://schemas.microsoft.com/office/drawing/2014/main" id="{6632C0E1-65EF-A44A-9F57-74A44B9C1AF4}"/>
              </a:ext>
            </a:extLst>
          </p:cNvPr>
          <p:cNvSpPr txBox="1">
            <a:spLocks noChangeArrowheads="1"/>
          </p:cNvSpPr>
          <p:nvPr/>
        </p:nvSpPr>
        <p:spPr bwMode="auto">
          <a:xfrm>
            <a:off x="1979613" y="1304925"/>
            <a:ext cx="1238250" cy="915988"/>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Humid</a:t>
            </a:r>
          </a:p>
          <a:p>
            <a:pPr>
              <a:defRPr/>
            </a:pPr>
            <a:r>
              <a:rPr lang="en-US" altLang="en-US" sz="1800">
                <a:effectLst>
                  <a:outerShdw blurRad="38100" dist="38100" dir="2700000" algn="tl">
                    <a:srgbClr val="C0C0C0"/>
                  </a:outerShdw>
                </a:effectLst>
              </a:rPr>
              <a:t>Equatorial</a:t>
            </a:r>
          </a:p>
          <a:p>
            <a:pPr>
              <a:defRPr/>
            </a:pPr>
            <a:r>
              <a:rPr lang="en-US" altLang="en-US" sz="1800">
                <a:effectLst>
                  <a:outerShdw blurRad="38100" dist="38100" dir="2700000" algn="tl">
                    <a:srgbClr val="C0C0C0"/>
                  </a:outerShdw>
                </a:effectLst>
              </a:rPr>
              <a:t>Forest</a:t>
            </a:r>
          </a:p>
        </p:txBody>
      </p:sp>
      <p:sp>
        <p:nvSpPr>
          <p:cNvPr id="46084" name="Rectangle 5">
            <a:extLst>
              <a:ext uri="{FF2B5EF4-FFF2-40B4-BE49-F238E27FC236}">
                <a16:creationId xmlns:a16="http://schemas.microsoft.com/office/drawing/2014/main" id="{2335AA2F-733F-2E43-9109-02E194932D1D}"/>
              </a:ext>
            </a:extLst>
          </p:cNvPr>
          <p:cNvSpPr>
            <a:spLocks noChangeArrowheads="1"/>
          </p:cNvSpPr>
          <p:nvPr/>
        </p:nvSpPr>
        <p:spPr bwMode="auto">
          <a:xfrm>
            <a:off x="3359150" y="3282950"/>
            <a:ext cx="303213" cy="317500"/>
          </a:xfrm>
          <a:prstGeom prst="rect">
            <a:avLst/>
          </a:prstGeom>
          <a:solidFill>
            <a:srgbClr val="FAFD00"/>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5878" name="Text Box 6">
            <a:extLst>
              <a:ext uri="{FF2B5EF4-FFF2-40B4-BE49-F238E27FC236}">
                <a16:creationId xmlns:a16="http://schemas.microsoft.com/office/drawing/2014/main" id="{ECAC24BC-0893-E146-B696-09B33AD67E86}"/>
              </a:ext>
            </a:extLst>
          </p:cNvPr>
          <p:cNvSpPr txBox="1">
            <a:spLocks noChangeArrowheads="1"/>
          </p:cNvSpPr>
          <p:nvPr/>
        </p:nvSpPr>
        <p:spPr bwMode="auto">
          <a:xfrm>
            <a:off x="2128838" y="3322638"/>
            <a:ext cx="698500" cy="641350"/>
          </a:xfrm>
          <a:prstGeom prst="rect">
            <a:avLst/>
          </a:prstGeom>
          <a:noFill/>
          <a:ln w="12700">
            <a:noFill/>
            <a:miter lim="800000"/>
            <a:headEnd/>
            <a:tailEnd/>
          </a:ln>
          <a:effectLst/>
        </p:spPr>
        <p:txBody>
          <a:bodyPr wrap="none">
            <a:spAutoFit/>
          </a:bodyPr>
          <a:lstStyle/>
          <a:p>
            <a:pPr>
              <a:defRPr/>
            </a:pPr>
            <a:r>
              <a:rPr lang="en-US" sz="1800" dirty="0">
                <a:effectLst>
                  <a:outerShdw blurRad="38100" dist="38100" dir="2700000" algn="tl">
                    <a:srgbClr val="000000"/>
                  </a:outerShdw>
                </a:effectLst>
                <a:latin typeface="Times" charset="0"/>
                <a:ea typeface="ヒラギノ角ゴ Pro W3" charset="0"/>
                <a:cs typeface="ヒラギノ角ゴ Pro W3" charset="0"/>
              </a:rPr>
              <a:t>Arid </a:t>
            </a:r>
          </a:p>
          <a:p>
            <a:pPr>
              <a:defRPr/>
            </a:pPr>
            <a:endParaRPr lang="en-US" sz="1800" dirty="0">
              <a:effectLst>
                <a:outerShdw blurRad="38100" dist="38100" dir="2700000" algn="tl">
                  <a:srgbClr val="000000"/>
                </a:outerShdw>
              </a:effectLst>
              <a:latin typeface="Times" charset="0"/>
              <a:ea typeface="ヒラギノ角ゴ Pro W3" charset="0"/>
              <a:cs typeface="ヒラギノ角ゴ Pro W3" charset="0"/>
            </a:endParaRPr>
          </a:p>
        </p:txBody>
      </p:sp>
      <p:sp>
        <p:nvSpPr>
          <p:cNvPr id="46086" name="Rectangle 7">
            <a:extLst>
              <a:ext uri="{FF2B5EF4-FFF2-40B4-BE49-F238E27FC236}">
                <a16:creationId xmlns:a16="http://schemas.microsoft.com/office/drawing/2014/main" id="{AF5D6B18-4618-0843-AC74-342D4E499040}"/>
              </a:ext>
            </a:extLst>
          </p:cNvPr>
          <p:cNvSpPr>
            <a:spLocks noChangeArrowheads="1"/>
          </p:cNvSpPr>
          <p:nvPr/>
        </p:nvSpPr>
        <p:spPr bwMode="auto">
          <a:xfrm>
            <a:off x="3359150" y="4197350"/>
            <a:ext cx="303213" cy="317500"/>
          </a:xfrm>
          <a:prstGeom prst="rect">
            <a:avLst/>
          </a:prstGeom>
          <a:solidFill>
            <a:srgbClr val="10F710"/>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5880" name="Text Box 8">
            <a:extLst>
              <a:ext uri="{FF2B5EF4-FFF2-40B4-BE49-F238E27FC236}">
                <a16:creationId xmlns:a16="http://schemas.microsoft.com/office/drawing/2014/main" id="{B86B2278-8FFA-E64B-B2AF-500396CB846C}"/>
              </a:ext>
            </a:extLst>
          </p:cNvPr>
          <p:cNvSpPr txBox="1">
            <a:spLocks noChangeArrowheads="1"/>
          </p:cNvSpPr>
          <p:nvPr/>
        </p:nvSpPr>
        <p:spPr bwMode="auto">
          <a:xfrm>
            <a:off x="1958975" y="4024313"/>
            <a:ext cx="1250950" cy="915987"/>
          </a:xfrm>
          <a:prstGeom prst="rect">
            <a:avLst/>
          </a:prstGeom>
          <a:noFill/>
          <a:ln w="12700">
            <a:noFill/>
            <a:miter lim="800000"/>
            <a:headEnd/>
            <a:tailEnd/>
          </a:ln>
          <a:effectLst/>
        </p:spPr>
        <p:txBody>
          <a:bodyPr wrap="none">
            <a:spAutoFit/>
          </a:bodyPr>
          <a:lstStyle/>
          <a:p>
            <a:pPr>
              <a:defRPr/>
            </a:pPr>
            <a:r>
              <a:rPr lang="en-US" sz="1800">
                <a:effectLst>
                  <a:outerShdw blurRad="38100" dist="38100" dir="2700000" algn="tl">
                    <a:srgbClr val="000000"/>
                  </a:outerShdw>
                </a:effectLst>
                <a:latin typeface="Times" charset="0"/>
                <a:ea typeface="ヒラギノ角ゴ Pro W3" charset="0"/>
                <a:cs typeface="ヒラギノ角ゴ Pro W3" charset="0"/>
              </a:rPr>
              <a:t>Semi-arid</a:t>
            </a:r>
          </a:p>
          <a:p>
            <a:pPr>
              <a:defRPr/>
            </a:pPr>
            <a:r>
              <a:rPr lang="en-US" sz="1800">
                <a:effectLst>
                  <a:outerShdw blurRad="38100" dist="38100" dir="2700000" algn="tl">
                    <a:srgbClr val="000000"/>
                  </a:outerShdw>
                </a:effectLst>
                <a:latin typeface="Times" charset="0"/>
                <a:ea typeface="ヒラギノ角ゴ Pro W3" charset="0"/>
                <a:cs typeface="ヒラギノ角ゴ Pro W3" charset="0"/>
              </a:rPr>
              <a:t>Temperate</a:t>
            </a:r>
          </a:p>
          <a:p>
            <a:pPr>
              <a:defRPr/>
            </a:pPr>
            <a:endParaRPr lang="en-US" sz="1800">
              <a:effectLst>
                <a:outerShdw blurRad="38100" dist="38100" dir="2700000" algn="tl">
                  <a:srgbClr val="000000"/>
                </a:outerShdw>
              </a:effectLst>
              <a:latin typeface="Times" charset="0"/>
              <a:ea typeface="ヒラギノ角ゴ Pro W3" charset="0"/>
              <a:cs typeface="ヒラギノ角ゴ Pro W3" charset="0"/>
            </a:endParaRPr>
          </a:p>
        </p:txBody>
      </p:sp>
      <p:sp>
        <p:nvSpPr>
          <p:cNvPr id="46088" name="Rectangle 9">
            <a:extLst>
              <a:ext uri="{FF2B5EF4-FFF2-40B4-BE49-F238E27FC236}">
                <a16:creationId xmlns:a16="http://schemas.microsoft.com/office/drawing/2014/main" id="{270E5948-8DA7-7240-B1A6-03160C067D64}"/>
              </a:ext>
            </a:extLst>
          </p:cNvPr>
          <p:cNvSpPr>
            <a:spLocks noChangeArrowheads="1"/>
          </p:cNvSpPr>
          <p:nvPr/>
        </p:nvSpPr>
        <p:spPr bwMode="auto">
          <a:xfrm>
            <a:off x="3352800" y="4983163"/>
            <a:ext cx="303213" cy="317500"/>
          </a:xfrm>
          <a:prstGeom prst="rect">
            <a:avLst/>
          </a:prstGeom>
          <a:solidFill>
            <a:srgbClr val="084AFF"/>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5882" name="Text Box 10">
            <a:extLst>
              <a:ext uri="{FF2B5EF4-FFF2-40B4-BE49-F238E27FC236}">
                <a16:creationId xmlns:a16="http://schemas.microsoft.com/office/drawing/2014/main" id="{92C52936-BA33-374C-8131-B9E3CE62401E}"/>
              </a:ext>
            </a:extLst>
          </p:cNvPr>
          <p:cNvSpPr txBox="1">
            <a:spLocks noChangeArrowheads="1"/>
          </p:cNvSpPr>
          <p:nvPr/>
        </p:nvSpPr>
        <p:spPr bwMode="auto">
          <a:xfrm>
            <a:off x="1952625" y="4824413"/>
            <a:ext cx="1250950" cy="641350"/>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Warm</a:t>
            </a:r>
          </a:p>
          <a:p>
            <a:pPr>
              <a:defRPr/>
            </a:pPr>
            <a:r>
              <a:rPr lang="en-US" altLang="en-US" sz="1800">
                <a:effectLst>
                  <a:outerShdw blurRad="38100" dist="38100" dir="2700000" algn="tl">
                    <a:srgbClr val="C0C0C0"/>
                  </a:outerShdw>
                </a:effectLst>
              </a:rPr>
              <a:t>Temperate</a:t>
            </a:r>
          </a:p>
        </p:txBody>
      </p:sp>
      <p:sp>
        <p:nvSpPr>
          <p:cNvPr id="46090" name="Rectangle 11">
            <a:extLst>
              <a:ext uri="{FF2B5EF4-FFF2-40B4-BE49-F238E27FC236}">
                <a16:creationId xmlns:a16="http://schemas.microsoft.com/office/drawing/2014/main" id="{A2C2B8E3-6D2D-5F4D-B6D5-1286FE55A0CD}"/>
              </a:ext>
            </a:extLst>
          </p:cNvPr>
          <p:cNvSpPr>
            <a:spLocks noChangeArrowheads="1"/>
          </p:cNvSpPr>
          <p:nvPr/>
        </p:nvSpPr>
        <p:spPr bwMode="auto">
          <a:xfrm>
            <a:off x="3333750" y="5810250"/>
            <a:ext cx="330200" cy="317500"/>
          </a:xfrm>
          <a:prstGeom prst="rect">
            <a:avLst/>
          </a:prstGeom>
          <a:solidFill>
            <a:srgbClr val="EF08FF"/>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5884" name="Text Box 12">
            <a:extLst>
              <a:ext uri="{FF2B5EF4-FFF2-40B4-BE49-F238E27FC236}">
                <a16:creationId xmlns:a16="http://schemas.microsoft.com/office/drawing/2014/main" id="{7CCF0D07-E956-6946-BB27-FD629F7E11B7}"/>
              </a:ext>
            </a:extLst>
          </p:cNvPr>
          <p:cNvSpPr txBox="1">
            <a:spLocks noChangeArrowheads="1"/>
          </p:cNvSpPr>
          <p:nvPr/>
        </p:nvSpPr>
        <p:spPr bwMode="auto">
          <a:xfrm>
            <a:off x="1960563" y="5651500"/>
            <a:ext cx="1250950" cy="641350"/>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Warmer</a:t>
            </a:r>
          </a:p>
          <a:p>
            <a:pPr>
              <a:defRPr/>
            </a:pPr>
            <a:r>
              <a:rPr lang="en-US" altLang="en-US" sz="1800">
                <a:effectLst>
                  <a:outerShdw blurRad="38100" dist="38100" dir="2700000" algn="tl">
                    <a:srgbClr val="C0C0C0"/>
                  </a:outerShdw>
                </a:effectLst>
              </a:rPr>
              <a:t>Temperate</a:t>
            </a:r>
          </a:p>
        </p:txBody>
      </p:sp>
      <p:sp>
        <p:nvSpPr>
          <p:cNvPr id="46092" name="Rectangle 13">
            <a:extLst>
              <a:ext uri="{FF2B5EF4-FFF2-40B4-BE49-F238E27FC236}">
                <a16:creationId xmlns:a16="http://schemas.microsoft.com/office/drawing/2014/main" id="{AB8301E3-578F-7C47-A236-E7730DCF5845}"/>
              </a:ext>
            </a:extLst>
          </p:cNvPr>
          <p:cNvSpPr>
            <a:spLocks noChangeArrowheads="1"/>
          </p:cNvSpPr>
          <p:nvPr/>
        </p:nvSpPr>
        <p:spPr bwMode="auto">
          <a:xfrm>
            <a:off x="3373438" y="2424113"/>
            <a:ext cx="303212" cy="317500"/>
          </a:xfrm>
          <a:prstGeom prst="rect">
            <a:avLst/>
          </a:prstGeom>
          <a:solidFill>
            <a:srgbClr val="FFFFFF"/>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5886" name="Text Box 14">
            <a:extLst>
              <a:ext uri="{FF2B5EF4-FFF2-40B4-BE49-F238E27FC236}">
                <a16:creationId xmlns:a16="http://schemas.microsoft.com/office/drawing/2014/main" id="{1F1BB1AF-6280-7245-8887-A9208680B929}"/>
              </a:ext>
            </a:extLst>
          </p:cNvPr>
          <p:cNvSpPr txBox="1">
            <a:spLocks noChangeArrowheads="1"/>
          </p:cNvSpPr>
          <p:nvPr/>
        </p:nvSpPr>
        <p:spPr bwMode="auto">
          <a:xfrm>
            <a:off x="1987550" y="2317750"/>
            <a:ext cx="1206500" cy="641350"/>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Semi-arid </a:t>
            </a:r>
          </a:p>
          <a:p>
            <a:pPr>
              <a:defRPr/>
            </a:pPr>
            <a:r>
              <a:rPr lang="en-US" altLang="en-US" sz="1800">
                <a:effectLst>
                  <a:outerShdw blurRad="38100" dist="38100" dir="2700000" algn="tl">
                    <a:srgbClr val="C0C0C0"/>
                  </a:outerShdw>
                </a:effectLst>
              </a:rPr>
              <a:t>tropical</a:t>
            </a:r>
          </a:p>
        </p:txBody>
      </p:sp>
      <p:pic>
        <p:nvPicPr>
          <p:cNvPr id="46094" name="Picture 16">
            <a:extLst>
              <a:ext uri="{FF2B5EF4-FFF2-40B4-BE49-F238E27FC236}">
                <a16:creationId xmlns:a16="http://schemas.microsoft.com/office/drawing/2014/main" id="{F6DF385C-3B84-0A45-B7F6-66F7B394A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874713"/>
            <a:ext cx="5162550" cy="505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5" name="Picture 2" descr="Screen Shot 2016-09-06 at 11.48.38 AM.png">
            <a:extLst>
              <a:ext uri="{FF2B5EF4-FFF2-40B4-BE49-F238E27FC236}">
                <a16:creationId xmlns:a16="http://schemas.microsoft.com/office/drawing/2014/main" id="{E0124CF8-2782-EA4E-ACC7-8D36DD2BA6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6" name="Picture 3" descr="Screen Shot 2016-09-06 at 11.49.04 AM.png">
            <a:extLst>
              <a:ext uri="{FF2B5EF4-FFF2-40B4-BE49-F238E27FC236}">
                <a16:creationId xmlns:a16="http://schemas.microsoft.com/office/drawing/2014/main" id="{BB249A0D-7605-B647-872E-BC14291F2E4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5050" y="0"/>
            <a:ext cx="74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7" name="Rectangle 6">
            <a:extLst>
              <a:ext uri="{FF2B5EF4-FFF2-40B4-BE49-F238E27FC236}">
                <a16:creationId xmlns:a16="http://schemas.microsoft.com/office/drawing/2014/main" id="{3F8ECF28-4DDE-9146-A04F-14A9BB609A8F}"/>
              </a:ext>
            </a:extLst>
          </p:cNvPr>
          <p:cNvSpPr>
            <a:spLocks noChangeArrowheads="1"/>
          </p:cNvSpPr>
          <p:nvPr/>
        </p:nvSpPr>
        <p:spPr bwMode="auto">
          <a:xfrm>
            <a:off x="342900" y="1304925"/>
            <a:ext cx="1470025" cy="6096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Tree>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ext Box 2">
            <a:extLst>
              <a:ext uri="{FF2B5EF4-FFF2-40B4-BE49-F238E27FC236}">
                <a16:creationId xmlns:a16="http://schemas.microsoft.com/office/drawing/2014/main" id="{26B7730E-32EC-F345-9C4C-E7EFFF719E0A}"/>
              </a:ext>
            </a:extLst>
          </p:cNvPr>
          <p:cNvSpPr txBox="1">
            <a:spLocks noChangeArrowheads="1"/>
          </p:cNvSpPr>
          <p:nvPr/>
        </p:nvSpPr>
        <p:spPr bwMode="auto">
          <a:xfrm>
            <a:off x="5829300" y="225425"/>
            <a:ext cx="1143000" cy="647700"/>
          </a:xfrm>
          <a:prstGeom prst="rect">
            <a:avLst/>
          </a:prstGeom>
          <a:noFill/>
          <a:ln w="12700">
            <a:noFill/>
            <a:miter lim="800000"/>
            <a:headEnd/>
            <a:tailEnd/>
          </a:ln>
          <a:effectLst/>
        </p:spPr>
        <p:txBody>
          <a:bodyPr>
            <a:spAutoFit/>
          </a:bodyPr>
          <a:lstStyle/>
          <a:p>
            <a:pPr>
              <a:defRPr/>
            </a:pPr>
            <a:r>
              <a:rPr lang="en-US" dirty="0">
                <a:effectLst>
                  <a:outerShdw blurRad="38100" dist="38100" dir="2700000" algn="tl">
                    <a:srgbClr val="000000"/>
                  </a:outerShdw>
                </a:effectLst>
                <a:latin typeface="Times" charset="0"/>
                <a:ea typeface="ヒラギノ角ゴ Pro W3" charset="0"/>
                <a:cs typeface="ヒラギノ角ゴ Pro W3" charset="0"/>
              </a:rPr>
              <a:t>Recent</a:t>
            </a:r>
          </a:p>
          <a:p>
            <a:pPr>
              <a:defRPr/>
            </a:pPr>
            <a:endParaRPr lang="en-US" dirty="0">
              <a:effectLst>
                <a:outerShdw blurRad="38100" dist="38100" dir="2700000" algn="tl">
                  <a:srgbClr val="000000"/>
                </a:outerShdw>
              </a:effectLst>
              <a:latin typeface="Times" charset="0"/>
              <a:ea typeface="ヒラギノ角ゴ Pro W3" charset="0"/>
              <a:cs typeface="ヒラギノ角ゴ Pro W3" charset="0"/>
            </a:endParaRPr>
          </a:p>
        </p:txBody>
      </p:sp>
      <p:sp>
        <p:nvSpPr>
          <p:cNvPr id="47106" name="Rectangle 3">
            <a:extLst>
              <a:ext uri="{FF2B5EF4-FFF2-40B4-BE49-F238E27FC236}">
                <a16:creationId xmlns:a16="http://schemas.microsoft.com/office/drawing/2014/main" id="{24FCAF80-9610-E041-9A30-4E33C21D7DD7}"/>
              </a:ext>
            </a:extLst>
          </p:cNvPr>
          <p:cNvSpPr>
            <a:spLocks noChangeArrowheads="1"/>
          </p:cNvSpPr>
          <p:nvPr/>
        </p:nvSpPr>
        <p:spPr bwMode="auto">
          <a:xfrm>
            <a:off x="3413125" y="1693863"/>
            <a:ext cx="303213" cy="317500"/>
          </a:xfrm>
          <a:prstGeom prst="rect">
            <a:avLst/>
          </a:prstGeom>
          <a:solidFill>
            <a:srgbClr val="F63F1B"/>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6900" name="Text Box 4">
            <a:extLst>
              <a:ext uri="{FF2B5EF4-FFF2-40B4-BE49-F238E27FC236}">
                <a16:creationId xmlns:a16="http://schemas.microsoft.com/office/drawing/2014/main" id="{E85FDC50-71A5-D448-81C9-FA48BFADDBB2}"/>
              </a:ext>
            </a:extLst>
          </p:cNvPr>
          <p:cNvSpPr txBox="1">
            <a:spLocks noChangeArrowheads="1"/>
          </p:cNvSpPr>
          <p:nvPr/>
        </p:nvSpPr>
        <p:spPr bwMode="auto">
          <a:xfrm>
            <a:off x="2012950" y="1401763"/>
            <a:ext cx="1238250" cy="915987"/>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Humid</a:t>
            </a:r>
          </a:p>
          <a:p>
            <a:pPr>
              <a:defRPr/>
            </a:pPr>
            <a:r>
              <a:rPr lang="en-US" altLang="en-US" sz="1800">
                <a:effectLst>
                  <a:outerShdw blurRad="38100" dist="38100" dir="2700000" algn="tl">
                    <a:srgbClr val="C0C0C0"/>
                  </a:outerShdw>
                </a:effectLst>
              </a:rPr>
              <a:t>Equatorial</a:t>
            </a:r>
          </a:p>
          <a:p>
            <a:pPr>
              <a:defRPr/>
            </a:pPr>
            <a:r>
              <a:rPr lang="en-US" altLang="en-US" sz="1800">
                <a:effectLst>
                  <a:outerShdw blurRad="38100" dist="38100" dir="2700000" algn="tl">
                    <a:srgbClr val="C0C0C0"/>
                  </a:outerShdw>
                </a:effectLst>
              </a:rPr>
              <a:t>Forest</a:t>
            </a:r>
          </a:p>
        </p:txBody>
      </p:sp>
      <p:sp>
        <p:nvSpPr>
          <p:cNvPr id="47108" name="Rectangle 5">
            <a:extLst>
              <a:ext uri="{FF2B5EF4-FFF2-40B4-BE49-F238E27FC236}">
                <a16:creationId xmlns:a16="http://schemas.microsoft.com/office/drawing/2014/main" id="{92167B6A-7358-CC48-8038-0CE0CBFCECDB}"/>
              </a:ext>
            </a:extLst>
          </p:cNvPr>
          <p:cNvSpPr>
            <a:spLocks noChangeArrowheads="1"/>
          </p:cNvSpPr>
          <p:nvPr/>
        </p:nvSpPr>
        <p:spPr bwMode="auto">
          <a:xfrm>
            <a:off x="3392488" y="3379788"/>
            <a:ext cx="303212" cy="317500"/>
          </a:xfrm>
          <a:prstGeom prst="rect">
            <a:avLst/>
          </a:prstGeom>
          <a:solidFill>
            <a:srgbClr val="FAFD00"/>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6902" name="Text Box 6">
            <a:extLst>
              <a:ext uri="{FF2B5EF4-FFF2-40B4-BE49-F238E27FC236}">
                <a16:creationId xmlns:a16="http://schemas.microsoft.com/office/drawing/2014/main" id="{AAA8FEC1-E806-3D4A-A8E9-5118EA16844D}"/>
              </a:ext>
            </a:extLst>
          </p:cNvPr>
          <p:cNvSpPr txBox="1">
            <a:spLocks noChangeArrowheads="1"/>
          </p:cNvSpPr>
          <p:nvPr/>
        </p:nvSpPr>
        <p:spPr bwMode="auto">
          <a:xfrm>
            <a:off x="2162175" y="3419475"/>
            <a:ext cx="698500" cy="641350"/>
          </a:xfrm>
          <a:prstGeom prst="rect">
            <a:avLst/>
          </a:prstGeom>
          <a:noFill/>
          <a:ln w="12700">
            <a:noFill/>
            <a:miter lim="800000"/>
            <a:headEnd/>
            <a:tailEnd/>
          </a:ln>
          <a:effectLst/>
        </p:spPr>
        <p:txBody>
          <a:bodyPr wrap="none">
            <a:spAutoFit/>
          </a:bodyPr>
          <a:lstStyle/>
          <a:p>
            <a:pPr>
              <a:defRPr/>
            </a:pPr>
            <a:r>
              <a:rPr lang="en-US" sz="1800">
                <a:effectLst>
                  <a:outerShdw blurRad="38100" dist="38100" dir="2700000" algn="tl">
                    <a:srgbClr val="000000"/>
                  </a:outerShdw>
                </a:effectLst>
                <a:latin typeface="Times" charset="0"/>
                <a:ea typeface="ヒラギノ角ゴ Pro W3" charset="0"/>
                <a:cs typeface="ヒラギノ角ゴ Pro W3" charset="0"/>
              </a:rPr>
              <a:t>Arid </a:t>
            </a:r>
          </a:p>
          <a:p>
            <a:pPr>
              <a:defRPr/>
            </a:pPr>
            <a:endParaRPr lang="en-US" sz="1800">
              <a:effectLst>
                <a:outerShdw blurRad="38100" dist="38100" dir="2700000" algn="tl">
                  <a:srgbClr val="000000"/>
                </a:outerShdw>
              </a:effectLst>
              <a:latin typeface="Times" charset="0"/>
              <a:ea typeface="ヒラギノ角ゴ Pro W3" charset="0"/>
              <a:cs typeface="ヒラギノ角ゴ Pro W3" charset="0"/>
            </a:endParaRPr>
          </a:p>
        </p:txBody>
      </p:sp>
      <p:sp>
        <p:nvSpPr>
          <p:cNvPr id="47110" name="Rectangle 7">
            <a:extLst>
              <a:ext uri="{FF2B5EF4-FFF2-40B4-BE49-F238E27FC236}">
                <a16:creationId xmlns:a16="http://schemas.microsoft.com/office/drawing/2014/main" id="{DF9B3BBA-9734-D346-B289-F2C1354D4D41}"/>
              </a:ext>
            </a:extLst>
          </p:cNvPr>
          <p:cNvSpPr>
            <a:spLocks noChangeArrowheads="1"/>
          </p:cNvSpPr>
          <p:nvPr/>
        </p:nvSpPr>
        <p:spPr bwMode="auto">
          <a:xfrm>
            <a:off x="3392488" y="4294188"/>
            <a:ext cx="303212" cy="317500"/>
          </a:xfrm>
          <a:prstGeom prst="rect">
            <a:avLst/>
          </a:prstGeom>
          <a:solidFill>
            <a:srgbClr val="10F710"/>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6904" name="Text Box 8">
            <a:extLst>
              <a:ext uri="{FF2B5EF4-FFF2-40B4-BE49-F238E27FC236}">
                <a16:creationId xmlns:a16="http://schemas.microsoft.com/office/drawing/2014/main" id="{6A1C0B53-8F4A-C844-B9B0-AF1A827AF678}"/>
              </a:ext>
            </a:extLst>
          </p:cNvPr>
          <p:cNvSpPr txBox="1">
            <a:spLocks noChangeArrowheads="1"/>
          </p:cNvSpPr>
          <p:nvPr/>
        </p:nvSpPr>
        <p:spPr bwMode="auto">
          <a:xfrm>
            <a:off x="1992313" y="4121150"/>
            <a:ext cx="1250950" cy="915988"/>
          </a:xfrm>
          <a:prstGeom prst="rect">
            <a:avLst/>
          </a:prstGeom>
          <a:noFill/>
          <a:ln w="12700">
            <a:noFill/>
            <a:miter lim="800000"/>
            <a:headEnd/>
            <a:tailEnd/>
          </a:ln>
          <a:effectLst/>
        </p:spPr>
        <p:txBody>
          <a:bodyPr wrap="none">
            <a:spAutoFit/>
          </a:bodyPr>
          <a:lstStyle/>
          <a:p>
            <a:pPr>
              <a:defRPr/>
            </a:pPr>
            <a:r>
              <a:rPr lang="en-US" sz="1800">
                <a:effectLst>
                  <a:outerShdw blurRad="38100" dist="38100" dir="2700000" algn="tl">
                    <a:srgbClr val="000000"/>
                  </a:outerShdw>
                </a:effectLst>
                <a:latin typeface="Times" charset="0"/>
                <a:ea typeface="ヒラギノ角ゴ Pro W3" charset="0"/>
                <a:cs typeface="ヒラギノ角ゴ Pro W3" charset="0"/>
              </a:rPr>
              <a:t>Semi-arid</a:t>
            </a:r>
          </a:p>
          <a:p>
            <a:pPr>
              <a:defRPr/>
            </a:pPr>
            <a:r>
              <a:rPr lang="en-US" sz="1800">
                <a:effectLst>
                  <a:outerShdw blurRad="38100" dist="38100" dir="2700000" algn="tl">
                    <a:srgbClr val="000000"/>
                  </a:outerShdw>
                </a:effectLst>
                <a:latin typeface="Times" charset="0"/>
                <a:ea typeface="ヒラギノ角ゴ Pro W3" charset="0"/>
                <a:cs typeface="ヒラギノ角ゴ Pro W3" charset="0"/>
              </a:rPr>
              <a:t>Temperate</a:t>
            </a:r>
          </a:p>
          <a:p>
            <a:pPr>
              <a:defRPr/>
            </a:pPr>
            <a:endParaRPr lang="en-US" sz="1800">
              <a:effectLst>
                <a:outerShdw blurRad="38100" dist="38100" dir="2700000" algn="tl">
                  <a:srgbClr val="000000"/>
                </a:outerShdw>
              </a:effectLst>
              <a:latin typeface="Times" charset="0"/>
              <a:ea typeface="ヒラギノ角ゴ Pro W3" charset="0"/>
              <a:cs typeface="ヒラギノ角ゴ Pro W3" charset="0"/>
            </a:endParaRPr>
          </a:p>
        </p:txBody>
      </p:sp>
      <p:sp>
        <p:nvSpPr>
          <p:cNvPr id="47112" name="Rectangle 9">
            <a:extLst>
              <a:ext uri="{FF2B5EF4-FFF2-40B4-BE49-F238E27FC236}">
                <a16:creationId xmlns:a16="http://schemas.microsoft.com/office/drawing/2014/main" id="{6700BC93-F220-7A40-9594-D1257D3763BF}"/>
              </a:ext>
            </a:extLst>
          </p:cNvPr>
          <p:cNvSpPr>
            <a:spLocks noChangeArrowheads="1"/>
          </p:cNvSpPr>
          <p:nvPr/>
        </p:nvSpPr>
        <p:spPr bwMode="auto">
          <a:xfrm>
            <a:off x="3386138" y="5080000"/>
            <a:ext cx="303212" cy="317500"/>
          </a:xfrm>
          <a:prstGeom prst="rect">
            <a:avLst/>
          </a:prstGeom>
          <a:solidFill>
            <a:srgbClr val="084AFF"/>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6906" name="Text Box 10">
            <a:extLst>
              <a:ext uri="{FF2B5EF4-FFF2-40B4-BE49-F238E27FC236}">
                <a16:creationId xmlns:a16="http://schemas.microsoft.com/office/drawing/2014/main" id="{D71A7930-4632-624F-97AE-8FDF52077A94}"/>
              </a:ext>
            </a:extLst>
          </p:cNvPr>
          <p:cNvSpPr txBox="1">
            <a:spLocks noChangeArrowheads="1"/>
          </p:cNvSpPr>
          <p:nvPr/>
        </p:nvSpPr>
        <p:spPr bwMode="auto">
          <a:xfrm>
            <a:off x="1985963" y="4921250"/>
            <a:ext cx="1250950" cy="641350"/>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Warm</a:t>
            </a:r>
          </a:p>
          <a:p>
            <a:pPr>
              <a:defRPr/>
            </a:pPr>
            <a:r>
              <a:rPr lang="en-US" altLang="en-US" sz="1800">
                <a:effectLst>
                  <a:outerShdw blurRad="38100" dist="38100" dir="2700000" algn="tl">
                    <a:srgbClr val="C0C0C0"/>
                  </a:outerShdw>
                </a:effectLst>
              </a:rPr>
              <a:t>Temperate</a:t>
            </a:r>
          </a:p>
        </p:txBody>
      </p:sp>
      <p:sp>
        <p:nvSpPr>
          <p:cNvPr id="47114" name="Rectangle 11">
            <a:extLst>
              <a:ext uri="{FF2B5EF4-FFF2-40B4-BE49-F238E27FC236}">
                <a16:creationId xmlns:a16="http://schemas.microsoft.com/office/drawing/2014/main" id="{9BC1CEEF-05F4-8F48-BE17-6A058D4ABC68}"/>
              </a:ext>
            </a:extLst>
          </p:cNvPr>
          <p:cNvSpPr>
            <a:spLocks noChangeArrowheads="1"/>
          </p:cNvSpPr>
          <p:nvPr/>
        </p:nvSpPr>
        <p:spPr bwMode="auto">
          <a:xfrm>
            <a:off x="3367088" y="5907088"/>
            <a:ext cx="330200" cy="317500"/>
          </a:xfrm>
          <a:prstGeom prst="rect">
            <a:avLst/>
          </a:prstGeom>
          <a:solidFill>
            <a:srgbClr val="EF08FF"/>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6908" name="Text Box 12">
            <a:extLst>
              <a:ext uri="{FF2B5EF4-FFF2-40B4-BE49-F238E27FC236}">
                <a16:creationId xmlns:a16="http://schemas.microsoft.com/office/drawing/2014/main" id="{05A9342B-04B0-FF49-8E13-61D50CDED721}"/>
              </a:ext>
            </a:extLst>
          </p:cNvPr>
          <p:cNvSpPr txBox="1">
            <a:spLocks noChangeArrowheads="1"/>
          </p:cNvSpPr>
          <p:nvPr/>
        </p:nvSpPr>
        <p:spPr bwMode="auto">
          <a:xfrm>
            <a:off x="1993900" y="5748338"/>
            <a:ext cx="1250950" cy="641350"/>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Warmer</a:t>
            </a:r>
          </a:p>
          <a:p>
            <a:pPr>
              <a:defRPr/>
            </a:pPr>
            <a:r>
              <a:rPr lang="en-US" altLang="en-US" sz="1800">
                <a:effectLst>
                  <a:outerShdw blurRad="38100" dist="38100" dir="2700000" algn="tl">
                    <a:srgbClr val="C0C0C0"/>
                  </a:outerShdw>
                </a:effectLst>
              </a:rPr>
              <a:t>Temperate</a:t>
            </a:r>
          </a:p>
        </p:txBody>
      </p:sp>
      <p:sp>
        <p:nvSpPr>
          <p:cNvPr id="47116" name="Rectangle 13">
            <a:extLst>
              <a:ext uri="{FF2B5EF4-FFF2-40B4-BE49-F238E27FC236}">
                <a16:creationId xmlns:a16="http://schemas.microsoft.com/office/drawing/2014/main" id="{D9C1A0BD-5F35-ED4E-B578-29E333FCA917}"/>
              </a:ext>
            </a:extLst>
          </p:cNvPr>
          <p:cNvSpPr>
            <a:spLocks noChangeArrowheads="1"/>
          </p:cNvSpPr>
          <p:nvPr/>
        </p:nvSpPr>
        <p:spPr bwMode="auto">
          <a:xfrm>
            <a:off x="3406775" y="2520950"/>
            <a:ext cx="303213" cy="317500"/>
          </a:xfrm>
          <a:prstGeom prst="rect">
            <a:avLst/>
          </a:prstGeom>
          <a:solidFill>
            <a:srgbClr val="FFFFFF"/>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36910" name="Text Box 14">
            <a:extLst>
              <a:ext uri="{FF2B5EF4-FFF2-40B4-BE49-F238E27FC236}">
                <a16:creationId xmlns:a16="http://schemas.microsoft.com/office/drawing/2014/main" id="{E1D181F6-B620-B948-BD8A-D8B8AB1529AC}"/>
              </a:ext>
            </a:extLst>
          </p:cNvPr>
          <p:cNvSpPr txBox="1">
            <a:spLocks noChangeArrowheads="1"/>
          </p:cNvSpPr>
          <p:nvPr/>
        </p:nvSpPr>
        <p:spPr bwMode="auto">
          <a:xfrm>
            <a:off x="2020888" y="2414588"/>
            <a:ext cx="1206500" cy="641350"/>
          </a:xfrm>
          <a:prstGeom prst="rect">
            <a:avLst/>
          </a:prstGeom>
          <a:noFill/>
          <a:ln w="12700">
            <a:noFill/>
            <a:miter lim="800000"/>
            <a:headEnd/>
            <a:tailEnd/>
          </a:ln>
          <a:effec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defRPr/>
            </a:pPr>
            <a:r>
              <a:rPr lang="en-US" altLang="en-US" sz="1800">
                <a:effectLst>
                  <a:outerShdw blurRad="38100" dist="38100" dir="2700000" algn="tl">
                    <a:srgbClr val="C0C0C0"/>
                  </a:outerShdw>
                </a:effectLst>
              </a:rPr>
              <a:t>Semi-arid </a:t>
            </a:r>
          </a:p>
          <a:p>
            <a:pPr>
              <a:defRPr/>
            </a:pPr>
            <a:r>
              <a:rPr lang="en-US" altLang="en-US" sz="1800">
                <a:effectLst>
                  <a:outerShdw blurRad="38100" dist="38100" dir="2700000" algn="tl">
                    <a:srgbClr val="C0C0C0"/>
                  </a:outerShdw>
                </a:effectLst>
              </a:rPr>
              <a:t>tropical</a:t>
            </a:r>
          </a:p>
        </p:txBody>
      </p:sp>
      <p:pic>
        <p:nvPicPr>
          <p:cNvPr id="47118" name="Picture 19">
            <a:extLst>
              <a:ext uri="{FF2B5EF4-FFF2-40B4-BE49-F238E27FC236}">
                <a16:creationId xmlns:a16="http://schemas.microsoft.com/office/drawing/2014/main" id="{B6572AD5-080F-794F-8EBA-C9BBBA825E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822325"/>
            <a:ext cx="51149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a:extLst>
              <a:ext uri="{FF2B5EF4-FFF2-40B4-BE49-F238E27FC236}">
                <a16:creationId xmlns:a16="http://schemas.microsoft.com/office/drawing/2014/main" id="{081F3151-E2A7-F04A-83F9-54E182908E47}"/>
              </a:ext>
            </a:extLst>
          </p:cNvPr>
          <p:cNvSpPr>
            <a:spLocks noChangeArrowheads="1"/>
          </p:cNvSpPr>
          <p:nvPr/>
        </p:nvSpPr>
        <p:spPr bwMode="auto">
          <a:xfrm>
            <a:off x="4191000" y="5257800"/>
            <a:ext cx="1905000" cy="1066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48130" name="Text Box 4">
            <a:extLst>
              <a:ext uri="{FF2B5EF4-FFF2-40B4-BE49-F238E27FC236}">
                <a16:creationId xmlns:a16="http://schemas.microsoft.com/office/drawing/2014/main" id="{7BA69A16-D2E3-7442-BCD3-BE8204A8E2F3}"/>
              </a:ext>
            </a:extLst>
          </p:cNvPr>
          <p:cNvSpPr txBox="1">
            <a:spLocks noChangeArrowheads="1"/>
          </p:cNvSpPr>
          <p:nvPr/>
        </p:nvSpPr>
        <p:spPr bwMode="auto">
          <a:xfrm>
            <a:off x="0" y="152400"/>
            <a:ext cx="55689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Key characters for the Myristicaceae </a:t>
            </a:r>
          </a:p>
          <a:p>
            <a:pPr>
              <a:spcBef>
                <a:spcPct val="0"/>
              </a:spcBef>
              <a:buFontTx/>
              <a:buNone/>
            </a:pPr>
            <a:endParaRPr lang="en-US" altLang="en-US" sz="2400">
              <a:ea typeface="ヒラギノ角ゴ Pro W3" panose="020B0300000000000000" pitchFamily="34" charset="-128"/>
            </a:endParaRPr>
          </a:p>
          <a:p>
            <a:pPr>
              <a:spcBef>
                <a:spcPct val="0"/>
              </a:spcBef>
              <a:buFontTx/>
              <a:buNone/>
            </a:pPr>
            <a:r>
              <a:rPr lang="en-US" altLang="en-US" sz="2400">
                <a:ea typeface="ヒラギノ角ゴ Pro W3" panose="020B0300000000000000" pitchFamily="34" charset="-128"/>
              </a:rPr>
              <a:t>	branches in whorls of four</a:t>
            </a:r>
          </a:p>
          <a:p>
            <a:pPr>
              <a:spcBef>
                <a:spcPct val="0"/>
              </a:spcBef>
              <a:buFontTx/>
              <a:buNone/>
            </a:pPr>
            <a:r>
              <a:rPr lang="en-US" altLang="en-US" sz="2400">
                <a:ea typeface="ヒラギノ角ゴ Pro W3" panose="020B0300000000000000" pitchFamily="34" charset="-128"/>
              </a:rPr>
              <a:t>	branched hairs</a:t>
            </a:r>
          </a:p>
          <a:p>
            <a:pPr>
              <a:spcBef>
                <a:spcPct val="0"/>
              </a:spcBef>
              <a:buFontTx/>
              <a:buNone/>
            </a:pPr>
            <a:r>
              <a:rPr lang="en-US" altLang="en-US" sz="2400">
                <a:ea typeface="ヒラギノ角ゴ Pro W3" panose="020B0300000000000000" pitchFamily="34" charset="-128"/>
              </a:rPr>
              <a:t>	reddish resin in bark</a:t>
            </a:r>
          </a:p>
          <a:p>
            <a:pPr>
              <a:spcBef>
                <a:spcPct val="0"/>
              </a:spcBef>
              <a:buFontTx/>
              <a:buNone/>
            </a:pPr>
            <a:r>
              <a:rPr lang="en-US" altLang="en-US" sz="2400">
                <a:ea typeface="ヒラギノ角ゴ Pro W3" panose="020B0300000000000000" pitchFamily="34" charset="-128"/>
              </a:rPr>
              <a:t>	reduced, fused perianth</a:t>
            </a:r>
          </a:p>
          <a:p>
            <a:pPr>
              <a:spcBef>
                <a:spcPct val="0"/>
              </a:spcBef>
              <a:buFontTx/>
              <a:buNone/>
            </a:pPr>
            <a:r>
              <a:rPr lang="en-US" altLang="en-US" sz="2400">
                <a:ea typeface="ヒラギノ角ゴ Pro W3" panose="020B0300000000000000" pitchFamily="34" charset="-128"/>
              </a:rPr>
              <a:t>	one-seeded dehiscent berry with aril</a:t>
            </a:r>
          </a:p>
        </p:txBody>
      </p:sp>
      <p:pic>
        <p:nvPicPr>
          <p:cNvPr id="48131" name="Picture 4">
            <a:extLst>
              <a:ext uri="{FF2B5EF4-FFF2-40B4-BE49-F238E27FC236}">
                <a16:creationId xmlns:a16="http://schemas.microsoft.com/office/drawing/2014/main" id="{A2FF160C-EA7B-3747-A195-79890AC83C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9975" y="-9525"/>
            <a:ext cx="2986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1">
            <a:extLst>
              <a:ext uri="{FF2B5EF4-FFF2-40B4-BE49-F238E27FC236}">
                <a16:creationId xmlns:a16="http://schemas.microsoft.com/office/drawing/2014/main" id="{89CBA083-8703-E347-9E9A-6E19CBC214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786188"/>
            <a:ext cx="914400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1027">
            <a:extLst>
              <a:ext uri="{FF2B5EF4-FFF2-40B4-BE49-F238E27FC236}">
                <a16:creationId xmlns:a16="http://schemas.microsoft.com/office/drawing/2014/main" id="{0D84551F-7A39-CF42-95DB-FF757FC77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3027363"/>
            <a:ext cx="4648201" cy="383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1">
            <a:extLst>
              <a:ext uri="{FF2B5EF4-FFF2-40B4-BE49-F238E27FC236}">
                <a16:creationId xmlns:a16="http://schemas.microsoft.com/office/drawing/2014/main" id="{39BAD546-DC71-8C4C-B994-394B4E48E155}"/>
              </a:ext>
            </a:extLst>
          </p:cNvPr>
          <p:cNvSpPr txBox="1">
            <a:spLocks noChangeArrowheads="1"/>
          </p:cNvSpPr>
          <p:nvPr/>
        </p:nvSpPr>
        <p:spPr bwMode="auto">
          <a:xfrm>
            <a:off x="1818073" y="1905000"/>
            <a:ext cx="550785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6000"/>
              <a:t>EXTRA SLIDES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a:extLst>
              <a:ext uri="{FF2B5EF4-FFF2-40B4-BE49-F238E27FC236}">
                <a16:creationId xmlns:a16="http://schemas.microsoft.com/office/drawing/2014/main" id="{DF2F398F-DA9D-FE49-B0C0-B2A538393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750" y="0"/>
            <a:ext cx="49212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3">
            <a:extLst>
              <a:ext uri="{FF2B5EF4-FFF2-40B4-BE49-F238E27FC236}">
                <a16:creationId xmlns:a16="http://schemas.microsoft.com/office/drawing/2014/main" id="{7541B6A7-6C6F-5B48-ACB7-646BD5AA6A66}"/>
              </a:ext>
            </a:extLst>
          </p:cNvPr>
          <p:cNvSpPr>
            <a:spLocks noChangeArrowheads="1"/>
          </p:cNvSpPr>
          <p:nvPr/>
        </p:nvSpPr>
        <p:spPr bwMode="auto">
          <a:xfrm>
            <a:off x="4191000" y="5257800"/>
            <a:ext cx="1905000" cy="1066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7411" name="Text Box 4">
            <a:extLst>
              <a:ext uri="{FF2B5EF4-FFF2-40B4-BE49-F238E27FC236}">
                <a16:creationId xmlns:a16="http://schemas.microsoft.com/office/drawing/2014/main" id="{A1DDFD5C-BBA2-9840-90E8-E0852230DBEE}"/>
              </a:ext>
            </a:extLst>
          </p:cNvPr>
          <p:cNvSpPr txBox="1">
            <a:spLocks noChangeArrowheads="1"/>
          </p:cNvSpPr>
          <p:nvPr/>
        </p:nvSpPr>
        <p:spPr bwMode="auto">
          <a:xfrm>
            <a:off x="136525" y="212725"/>
            <a:ext cx="42068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Magnoliales and the relations</a:t>
            </a:r>
          </a:p>
          <a:p>
            <a:pPr>
              <a:spcBef>
                <a:spcPct val="0"/>
              </a:spcBef>
              <a:buFontTx/>
              <a:buNone/>
            </a:pPr>
            <a:r>
              <a:rPr lang="en-US" altLang="en-US" sz="2400">
                <a:ea typeface="ヒラギノ角ゴ Pro W3" panose="020B0300000000000000" pitchFamily="34" charset="-128"/>
              </a:rPr>
              <a:t>of the Myristicaceae (APG)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a:extLst>
              <a:ext uri="{FF2B5EF4-FFF2-40B4-BE49-F238E27FC236}">
                <a16:creationId xmlns:a16="http://schemas.microsoft.com/office/drawing/2014/main" id="{2FD10561-65F1-974C-9B8D-6015DDD1AC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9144000"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a:extLst>
              <a:ext uri="{FF2B5EF4-FFF2-40B4-BE49-F238E27FC236}">
                <a16:creationId xmlns:a16="http://schemas.microsoft.com/office/drawing/2014/main" id="{DC87DDEE-78CD-4F48-B337-13067F4D09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10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026">
            <a:extLst>
              <a:ext uri="{FF2B5EF4-FFF2-40B4-BE49-F238E27FC236}">
                <a16:creationId xmlns:a16="http://schemas.microsoft.com/office/drawing/2014/main" id="{00FFD4B4-141B-4C4B-8828-EC5B09F2BE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0"/>
            <a:ext cx="35496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1027">
            <a:extLst>
              <a:ext uri="{FF2B5EF4-FFF2-40B4-BE49-F238E27FC236}">
                <a16:creationId xmlns:a16="http://schemas.microsoft.com/office/drawing/2014/main" id="{E2FAF6DC-B583-9A4B-ACA1-7D4031666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8825" y="1143000"/>
            <a:ext cx="45751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1028">
            <a:extLst>
              <a:ext uri="{FF2B5EF4-FFF2-40B4-BE49-F238E27FC236}">
                <a16:creationId xmlns:a16="http://schemas.microsoft.com/office/drawing/2014/main" id="{53DCD633-12D3-444E-B237-6EE44DF451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0178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1029">
            <a:extLst>
              <a:ext uri="{FF2B5EF4-FFF2-40B4-BE49-F238E27FC236}">
                <a16:creationId xmlns:a16="http://schemas.microsoft.com/office/drawing/2014/main" id="{7CC5BD69-7D3A-3C48-96CC-0E798BD1EA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38600"/>
            <a:ext cx="21764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insect_phylogeny-diagram-560x700.png">
            <a:extLst>
              <a:ext uri="{FF2B5EF4-FFF2-40B4-BE49-F238E27FC236}">
                <a16:creationId xmlns:a16="http://schemas.microsoft.com/office/drawing/2014/main" id="{A0AE60B1-AA08-3F46-8833-CD0F136FB6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349375" y="-487362"/>
            <a:ext cx="6529387" cy="816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a:extLst>
              <a:ext uri="{FF2B5EF4-FFF2-40B4-BE49-F238E27FC236}">
                <a16:creationId xmlns:a16="http://schemas.microsoft.com/office/drawing/2014/main" id="{5DB4AC12-131E-954A-A200-BE42AAE3AF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81200"/>
            <a:ext cx="914400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2">
            <a:extLst>
              <a:ext uri="{FF2B5EF4-FFF2-40B4-BE49-F238E27FC236}">
                <a16:creationId xmlns:a16="http://schemas.microsoft.com/office/drawing/2014/main" id="{D95BF1D2-0232-8344-BDC4-68295E7709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9975" y="-9525"/>
            <a:ext cx="2986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Box 3">
            <a:extLst>
              <a:ext uri="{FF2B5EF4-FFF2-40B4-BE49-F238E27FC236}">
                <a16:creationId xmlns:a16="http://schemas.microsoft.com/office/drawing/2014/main" id="{83E1307C-3025-DB49-BDF0-9207EFF87F47}"/>
              </a:ext>
            </a:extLst>
          </p:cNvPr>
          <p:cNvSpPr txBox="1">
            <a:spLocks noChangeArrowheads="1"/>
          </p:cNvSpPr>
          <p:nvPr/>
        </p:nvSpPr>
        <p:spPr bwMode="auto">
          <a:xfrm>
            <a:off x="1219200" y="457200"/>
            <a:ext cx="4232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Virola</a:t>
            </a:r>
            <a:r>
              <a:rPr lang="en-US" altLang="en-US" sz="2400">
                <a:ea typeface="ヒラギノ角ゴ Pro W3" panose="020B0300000000000000" pitchFamily="34" charset="-128"/>
              </a:rPr>
              <a:t> --- branched hairs (again)</a:t>
            </a:r>
            <a:endParaRPr lang="en-US" altLang="en-US" sz="2400" i="1">
              <a:ea typeface="ヒラギノ角ゴ Pro W3" panose="020B0300000000000000" pitchFamily="34"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Box 5">
            <a:extLst>
              <a:ext uri="{FF2B5EF4-FFF2-40B4-BE49-F238E27FC236}">
                <a16:creationId xmlns:a16="http://schemas.microsoft.com/office/drawing/2014/main" id="{B7DA5124-10FA-9D49-BC48-3266272FDBAD}"/>
              </a:ext>
            </a:extLst>
          </p:cNvPr>
          <p:cNvSpPr txBox="1">
            <a:spLocks noChangeArrowheads="1"/>
          </p:cNvSpPr>
          <p:nvPr/>
        </p:nvSpPr>
        <p:spPr bwMode="auto">
          <a:xfrm>
            <a:off x="381000" y="152400"/>
            <a:ext cx="7391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i="1">
                <a:ea typeface="ヒラギノ角ゴ Pro W3" panose="020B0300000000000000" pitchFamily="34" charset="-128"/>
              </a:rPr>
              <a:t>Virola – </a:t>
            </a:r>
            <a:r>
              <a:rPr lang="en-US" altLang="en-US" sz="3600">
                <a:ea typeface="ヒラギノ角ゴ Pro W3" panose="020B0300000000000000" pitchFamily="34" charset="-128"/>
              </a:rPr>
              <a:t>four-branch whorls</a:t>
            </a:r>
          </a:p>
          <a:p>
            <a:pPr>
              <a:spcBef>
                <a:spcPct val="0"/>
              </a:spcBef>
              <a:buFontTx/>
              <a:buNone/>
            </a:pPr>
            <a:endParaRPr lang="en-US" altLang="en-US" sz="3600" i="1">
              <a:ea typeface="ヒラギノ角ゴ Pro W3" panose="020B0300000000000000" pitchFamily="34" charset="-128"/>
            </a:endParaRPr>
          </a:p>
        </p:txBody>
      </p:sp>
      <p:pic>
        <p:nvPicPr>
          <p:cNvPr id="56322" name="Picture 1">
            <a:extLst>
              <a:ext uri="{FF2B5EF4-FFF2-40B4-BE49-F238E27FC236}">
                <a16:creationId xmlns:a16="http://schemas.microsoft.com/office/drawing/2014/main" id="{4E0DF5A2-0E67-7041-AB0B-BD25338E7F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a:extLst>
              <a:ext uri="{FF2B5EF4-FFF2-40B4-BE49-F238E27FC236}">
                <a16:creationId xmlns:a16="http://schemas.microsoft.com/office/drawing/2014/main" id="{DF142D97-E147-5048-91F8-F0566B5B8D26}"/>
              </a:ext>
            </a:extLst>
          </p:cNvPr>
          <p:cNvSpPr>
            <a:spLocks noChangeArrowheads="1"/>
          </p:cNvSpPr>
          <p:nvPr/>
        </p:nvSpPr>
        <p:spPr bwMode="auto">
          <a:xfrm>
            <a:off x="4191000" y="5257800"/>
            <a:ext cx="1905000" cy="1066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8434" name="Text Box 4">
            <a:extLst>
              <a:ext uri="{FF2B5EF4-FFF2-40B4-BE49-F238E27FC236}">
                <a16:creationId xmlns:a16="http://schemas.microsoft.com/office/drawing/2014/main" id="{71A4FAFE-666F-604D-BCE0-4F7142E4DE89}"/>
              </a:ext>
            </a:extLst>
          </p:cNvPr>
          <p:cNvSpPr txBox="1">
            <a:spLocks noChangeArrowheads="1"/>
          </p:cNvSpPr>
          <p:nvPr/>
        </p:nvSpPr>
        <p:spPr bwMode="auto">
          <a:xfrm>
            <a:off x="0" y="152400"/>
            <a:ext cx="55689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Key characters for the Myristicaceae </a:t>
            </a:r>
          </a:p>
          <a:p>
            <a:pPr>
              <a:spcBef>
                <a:spcPct val="0"/>
              </a:spcBef>
              <a:buFontTx/>
              <a:buNone/>
            </a:pPr>
            <a:endParaRPr lang="en-US" altLang="en-US" sz="2400">
              <a:ea typeface="ヒラギノ角ゴ Pro W3" panose="020B0300000000000000" pitchFamily="34" charset="-128"/>
            </a:endParaRPr>
          </a:p>
          <a:p>
            <a:pPr>
              <a:spcBef>
                <a:spcPct val="0"/>
              </a:spcBef>
              <a:buFontTx/>
              <a:buNone/>
            </a:pPr>
            <a:r>
              <a:rPr lang="en-US" altLang="en-US" sz="2400">
                <a:ea typeface="ヒラギノ角ゴ Pro W3" panose="020B0300000000000000" pitchFamily="34" charset="-128"/>
              </a:rPr>
              <a:t>	branches in whorls of four</a:t>
            </a:r>
          </a:p>
          <a:p>
            <a:pPr>
              <a:spcBef>
                <a:spcPct val="0"/>
              </a:spcBef>
              <a:buFontTx/>
              <a:buNone/>
            </a:pPr>
            <a:r>
              <a:rPr lang="en-US" altLang="en-US" sz="2400">
                <a:ea typeface="ヒラギノ角ゴ Pro W3" panose="020B0300000000000000" pitchFamily="34" charset="-128"/>
              </a:rPr>
              <a:t>	branched hairs</a:t>
            </a:r>
          </a:p>
          <a:p>
            <a:pPr>
              <a:spcBef>
                <a:spcPct val="0"/>
              </a:spcBef>
              <a:buFontTx/>
              <a:buNone/>
            </a:pPr>
            <a:r>
              <a:rPr lang="en-US" altLang="en-US" sz="2400">
                <a:ea typeface="ヒラギノ角ゴ Pro W3" panose="020B0300000000000000" pitchFamily="34" charset="-128"/>
              </a:rPr>
              <a:t>	reddish resin in bark</a:t>
            </a:r>
          </a:p>
          <a:p>
            <a:pPr>
              <a:spcBef>
                <a:spcPct val="0"/>
              </a:spcBef>
              <a:buFontTx/>
              <a:buNone/>
            </a:pPr>
            <a:r>
              <a:rPr lang="en-US" altLang="en-US" sz="2400">
                <a:ea typeface="ヒラギノ角ゴ Pro W3" panose="020B0300000000000000" pitchFamily="34" charset="-128"/>
              </a:rPr>
              <a:t>	reduced, fused perianth</a:t>
            </a:r>
          </a:p>
          <a:p>
            <a:pPr>
              <a:spcBef>
                <a:spcPct val="0"/>
              </a:spcBef>
              <a:buFontTx/>
              <a:buNone/>
            </a:pPr>
            <a:r>
              <a:rPr lang="en-US" altLang="en-US" sz="2400">
                <a:ea typeface="ヒラギノ角ゴ Pro W3" panose="020B0300000000000000" pitchFamily="34" charset="-128"/>
              </a:rPr>
              <a:t>	one-seeded dehiscent berry with aril</a:t>
            </a:r>
          </a:p>
        </p:txBody>
      </p:sp>
      <p:pic>
        <p:nvPicPr>
          <p:cNvPr id="18435" name="Picture 4">
            <a:extLst>
              <a:ext uri="{FF2B5EF4-FFF2-40B4-BE49-F238E27FC236}">
                <a16:creationId xmlns:a16="http://schemas.microsoft.com/office/drawing/2014/main" id="{3A355794-50F4-2147-A7E9-227EF09ACE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9975" y="-9525"/>
            <a:ext cx="2986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
            <a:extLst>
              <a:ext uri="{FF2B5EF4-FFF2-40B4-BE49-F238E27FC236}">
                <a16:creationId xmlns:a16="http://schemas.microsoft.com/office/drawing/2014/main" id="{F8C462BE-CD02-BE48-B566-F2D5AC509A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786188"/>
            <a:ext cx="914400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027">
            <a:extLst>
              <a:ext uri="{FF2B5EF4-FFF2-40B4-BE49-F238E27FC236}">
                <a16:creationId xmlns:a16="http://schemas.microsoft.com/office/drawing/2014/main" id="{1E435A78-CF87-EA40-8140-01A347B69E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3027363"/>
            <a:ext cx="4648201" cy="383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026">
            <a:extLst>
              <a:ext uri="{FF2B5EF4-FFF2-40B4-BE49-F238E27FC236}">
                <a16:creationId xmlns:a16="http://schemas.microsoft.com/office/drawing/2014/main" id="{623B49A9-B523-FC4B-84D3-94BE8064E3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40576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1027">
            <a:extLst>
              <a:ext uri="{FF2B5EF4-FFF2-40B4-BE49-F238E27FC236}">
                <a16:creationId xmlns:a16="http://schemas.microsoft.com/office/drawing/2014/main" id="{1C50FFE7-E530-5441-A48D-6BEC53A36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352800"/>
            <a:ext cx="4724400" cy="31496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9459" name="TextBox 5">
            <a:extLst>
              <a:ext uri="{FF2B5EF4-FFF2-40B4-BE49-F238E27FC236}">
                <a16:creationId xmlns:a16="http://schemas.microsoft.com/office/drawing/2014/main" id="{D71FB733-3148-B146-95EE-C2461EA500EE}"/>
              </a:ext>
            </a:extLst>
          </p:cNvPr>
          <p:cNvSpPr txBox="1">
            <a:spLocks noChangeArrowheads="1"/>
          </p:cNvSpPr>
          <p:nvPr/>
        </p:nvSpPr>
        <p:spPr bwMode="auto">
          <a:xfrm>
            <a:off x="4800600" y="304800"/>
            <a:ext cx="3048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i="1">
                <a:ea typeface="ヒラギノ角ゴ Pro W3" panose="020B0300000000000000" pitchFamily="34" charset="-128"/>
              </a:rPr>
              <a:t>Virola – </a:t>
            </a:r>
            <a:r>
              <a:rPr lang="en-US" altLang="en-US" sz="3600">
                <a:ea typeface="ヒラギノ角ゴ Pro W3" panose="020B0300000000000000" pitchFamily="34" charset="-128"/>
              </a:rPr>
              <a:t>four-branch whorls</a:t>
            </a:r>
          </a:p>
          <a:p>
            <a:pPr>
              <a:spcBef>
                <a:spcPct val="0"/>
              </a:spcBef>
              <a:buFontTx/>
              <a:buNone/>
            </a:pPr>
            <a:endParaRPr lang="en-US" altLang="en-US" sz="3600" i="1">
              <a:ea typeface="ヒラギノ角ゴ Pro W3" panose="020B0300000000000000"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026">
            <a:extLst>
              <a:ext uri="{FF2B5EF4-FFF2-40B4-BE49-F238E27FC236}">
                <a16:creationId xmlns:a16="http://schemas.microsoft.com/office/drawing/2014/main" id="{2B4A7B3C-665C-0D4C-8E4B-9DD51AE938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8225"/>
            <a:ext cx="4800600"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1027">
            <a:extLst>
              <a:ext uri="{FF2B5EF4-FFF2-40B4-BE49-F238E27FC236}">
                <a16:creationId xmlns:a16="http://schemas.microsoft.com/office/drawing/2014/main" id="{0C2F0A15-CE07-4B4D-AC29-A9D7C8E7E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0"/>
            <a:ext cx="53340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5">
            <a:extLst>
              <a:ext uri="{FF2B5EF4-FFF2-40B4-BE49-F238E27FC236}">
                <a16:creationId xmlns:a16="http://schemas.microsoft.com/office/drawing/2014/main" id="{87A19090-E50B-1B4F-83DF-1E0CE5417F82}"/>
              </a:ext>
            </a:extLst>
          </p:cNvPr>
          <p:cNvSpPr txBox="1">
            <a:spLocks noChangeArrowheads="1"/>
          </p:cNvSpPr>
          <p:nvPr/>
        </p:nvSpPr>
        <p:spPr bwMode="auto">
          <a:xfrm>
            <a:off x="0" y="0"/>
            <a:ext cx="38862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i="1">
                <a:ea typeface="ヒラギノ角ゴ Pro W3" panose="020B0300000000000000" pitchFamily="34" charset="-128"/>
              </a:rPr>
              <a:t>Virola –</a:t>
            </a:r>
            <a:r>
              <a:rPr lang="en-US" altLang="en-US" sz="3600">
                <a:ea typeface="ヒラギノ角ゴ Pro W3" panose="020B0300000000000000" pitchFamily="34" charset="-128"/>
              </a:rPr>
              <a:t>neotropical;</a:t>
            </a:r>
            <a:r>
              <a:rPr lang="en-US" altLang="en-US" sz="3600" i="1">
                <a:ea typeface="ヒラギノ角ゴ Pro W3" panose="020B0300000000000000" pitchFamily="34" charset="-128"/>
              </a:rPr>
              <a:t> </a:t>
            </a:r>
            <a:r>
              <a:rPr lang="en-US" altLang="en-US" sz="3600">
                <a:ea typeface="ヒラギノ角ゴ Pro W3" panose="020B0300000000000000" pitchFamily="34" charset="-128"/>
              </a:rPr>
              <a:t>glaucous below and covered with branched hairs, fruits typical of the family</a:t>
            </a:r>
          </a:p>
          <a:p>
            <a:pPr>
              <a:spcBef>
                <a:spcPct val="0"/>
              </a:spcBef>
              <a:buFontTx/>
              <a:buNone/>
            </a:pPr>
            <a:endParaRPr lang="en-US" altLang="en-US" sz="3600" i="1">
              <a:ea typeface="ヒラギノ角ゴ Pro W3" panose="020B0300000000000000" pitchFamily="34" charset="-128"/>
            </a:endParaRPr>
          </a:p>
        </p:txBody>
      </p:sp>
      <p:pic>
        <p:nvPicPr>
          <p:cNvPr id="20484" name="Picture 1027">
            <a:extLst>
              <a:ext uri="{FF2B5EF4-FFF2-40B4-BE49-F238E27FC236}">
                <a16:creationId xmlns:a16="http://schemas.microsoft.com/office/drawing/2014/main" id="{52956866-9739-6549-B6FF-CA13E1785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200" y="4114800"/>
            <a:ext cx="3606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5105F-D586-AA48-9E20-282A4B518254}"/>
              </a:ext>
            </a:extLst>
          </p:cNvPr>
          <p:cNvPicPr>
            <a:picLocks noChangeAspect="1"/>
          </p:cNvPicPr>
          <p:nvPr/>
        </p:nvPicPr>
        <p:blipFill>
          <a:blip r:embed="rId2"/>
          <a:stretch>
            <a:fillRect/>
          </a:stretch>
        </p:blipFill>
        <p:spPr>
          <a:xfrm>
            <a:off x="0" y="57318"/>
            <a:ext cx="9144000" cy="6743363"/>
          </a:xfrm>
          <a:prstGeom prst="rect">
            <a:avLst/>
          </a:prstGeom>
        </p:spPr>
      </p:pic>
    </p:spTree>
    <p:extLst>
      <p:ext uri="{BB962C8B-B14F-4D97-AF65-F5344CB8AC3E}">
        <p14:creationId xmlns:p14="http://schemas.microsoft.com/office/powerpoint/2010/main" val="607457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029">
            <a:extLst>
              <a:ext uri="{FF2B5EF4-FFF2-40B4-BE49-F238E27FC236}">
                <a16:creationId xmlns:a16="http://schemas.microsoft.com/office/drawing/2014/main" id="{39BBA95C-A4E6-C847-8912-B0671BC50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1904999"/>
            <a:ext cx="3048000" cy="483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1AD63149-E25A-954B-A44C-449F5CF5457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802" y="1905000"/>
            <a:ext cx="3214300" cy="483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a:extLst>
              <a:ext uri="{FF2B5EF4-FFF2-40B4-BE49-F238E27FC236}">
                <a16:creationId xmlns:a16="http://schemas.microsoft.com/office/drawing/2014/main" id="{03B00DF0-136D-9D40-BB7E-F591FDF87EF2}"/>
              </a:ext>
            </a:extLst>
          </p:cNvPr>
          <p:cNvSpPr txBox="1">
            <a:spLocks noChangeArrowheads="1"/>
          </p:cNvSpPr>
          <p:nvPr/>
        </p:nvSpPr>
        <p:spPr bwMode="auto">
          <a:xfrm>
            <a:off x="228600" y="38100"/>
            <a:ext cx="5534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b="1">
                <a:ea typeface="ヒラギノ角ゴ Pro W3" panose="020B0300000000000000" pitchFamily="34" charset="-128"/>
              </a:rPr>
              <a:t>The red “sap” of the Myristicaceae</a:t>
            </a:r>
          </a:p>
        </p:txBody>
      </p:sp>
      <p:sp>
        <p:nvSpPr>
          <p:cNvPr id="6" name="TextBox 5">
            <a:extLst>
              <a:ext uri="{FF2B5EF4-FFF2-40B4-BE49-F238E27FC236}">
                <a16:creationId xmlns:a16="http://schemas.microsoft.com/office/drawing/2014/main" id="{BFB09770-DA71-D340-BFFC-35B06F33E15B}"/>
              </a:ext>
            </a:extLst>
          </p:cNvPr>
          <p:cNvSpPr txBox="1">
            <a:spLocks noChangeArrowheads="1"/>
          </p:cNvSpPr>
          <p:nvPr/>
        </p:nvSpPr>
        <p:spPr bwMode="auto">
          <a:xfrm>
            <a:off x="990600" y="762000"/>
            <a:ext cx="7848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Is a water-soluble flow from wounds that includes an ethanol-soluble resin…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881785-4DA9-A342-A09C-5C46E763DB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34443" y="2355939"/>
            <a:ext cx="267017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a:extLst>
              <a:ext uri="{FF2B5EF4-FFF2-40B4-BE49-F238E27FC236}">
                <a16:creationId xmlns:a16="http://schemas.microsoft.com/office/drawing/2014/main" id="{FBCFE8F1-DCAC-2346-8F4D-E86E77176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4618" y="4194791"/>
            <a:ext cx="1795463"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a:extLst>
              <a:ext uri="{FF2B5EF4-FFF2-40B4-BE49-F238E27FC236}">
                <a16:creationId xmlns:a16="http://schemas.microsoft.com/office/drawing/2014/main" id="{EE8ED32F-FB28-B54E-B2DA-6CF707E2828B}"/>
              </a:ext>
            </a:extLst>
          </p:cNvPr>
          <p:cNvSpPr txBox="1">
            <a:spLocks noChangeArrowheads="1"/>
          </p:cNvSpPr>
          <p:nvPr/>
        </p:nvSpPr>
        <p:spPr bwMode="auto">
          <a:xfrm>
            <a:off x="2504281" y="4894878"/>
            <a:ext cx="2771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Flavonoid backbone:</a:t>
            </a:r>
          </a:p>
        </p:txBody>
      </p:sp>
      <p:sp>
        <p:nvSpPr>
          <p:cNvPr id="5" name="Rectangle 4">
            <a:extLst>
              <a:ext uri="{FF2B5EF4-FFF2-40B4-BE49-F238E27FC236}">
                <a16:creationId xmlns:a16="http://schemas.microsoft.com/office/drawing/2014/main" id="{0B2EC26D-B691-2A47-B7D5-A79DC04FC7DF}"/>
              </a:ext>
            </a:extLst>
          </p:cNvPr>
          <p:cNvSpPr/>
          <p:nvPr/>
        </p:nvSpPr>
        <p:spPr>
          <a:xfrm>
            <a:off x="1981200" y="762000"/>
            <a:ext cx="4572000" cy="1200329"/>
          </a:xfrm>
          <a:prstGeom prst="rect">
            <a:avLst/>
          </a:prstGeom>
        </p:spPr>
        <p:txBody>
          <a:bodyPr>
            <a:spAutoFit/>
          </a:bodyPr>
          <a:lstStyle/>
          <a:p>
            <a:pPr lvl="1"/>
            <a:r>
              <a:rPr lang="en-US" altLang="en-US"/>
              <a:t>Epicatechin (an antioxidant flavonoid) is  one of two key components of </a:t>
            </a:r>
            <a:r>
              <a:rPr lang="en-US" altLang="en-US" i="1"/>
              <a:t>Virola</a:t>
            </a:r>
            <a:r>
              <a:rPr lang="en-US" altLang="en-US"/>
              <a:t> resin</a:t>
            </a:r>
          </a:p>
        </p:txBody>
      </p:sp>
    </p:spTree>
    <p:extLst>
      <p:ext uri="{BB962C8B-B14F-4D97-AF65-F5344CB8AC3E}">
        <p14:creationId xmlns:p14="http://schemas.microsoft.com/office/powerpoint/2010/main" val="1639007727"/>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4410</TotalTime>
  <Words>1013</Words>
  <Application>Microsoft Macintosh PowerPoint</Application>
  <PresentationFormat>On-screen Show (4:3)</PresentationFormat>
  <Paragraphs>168</Paragraphs>
  <Slides>35</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 Unicode MS</vt:lpstr>
      <vt:lpstr>Arial-BoldMS</vt:lpstr>
      <vt:lpstr>Arial-ItalicMS</vt:lpstr>
      <vt:lpstr>Copperplate</vt:lpstr>
      <vt:lpstr>Copperplate Gothic Bold</vt:lpstr>
      <vt:lpstr>Textile</vt:lpstr>
      <vt:lpstr>Times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dbarring</dc:creator>
  <cp:lastModifiedBy>David Barrington</cp:lastModifiedBy>
  <cp:revision>49</cp:revision>
  <dcterms:created xsi:type="dcterms:W3CDTF">2010-09-07T16:41:52Z</dcterms:created>
  <dcterms:modified xsi:type="dcterms:W3CDTF">2021-09-09T18:57:42Z</dcterms:modified>
</cp:coreProperties>
</file>