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35"/>
  </p:notesMasterIdLst>
  <p:sldIdLst>
    <p:sldId id="258" r:id="rId2"/>
    <p:sldId id="316" r:id="rId3"/>
    <p:sldId id="261" r:id="rId4"/>
    <p:sldId id="278" r:id="rId5"/>
    <p:sldId id="291" r:id="rId6"/>
    <p:sldId id="298" r:id="rId7"/>
    <p:sldId id="263" r:id="rId8"/>
    <p:sldId id="272" r:id="rId9"/>
    <p:sldId id="264" r:id="rId10"/>
    <p:sldId id="297" r:id="rId11"/>
    <p:sldId id="265" r:id="rId12"/>
    <p:sldId id="277" r:id="rId13"/>
    <p:sldId id="281" r:id="rId14"/>
    <p:sldId id="280" r:id="rId15"/>
    <p:sldId id="270" r:id="rId16"/>
    <p:sldId id="257" r:id="rId17"/>
    <p:sldId id="266" r:id="rId18"/>
    <p:sldId id="276" r:id="rId19"/>
    <p:sldId id="283" r:id="rId20"/>
    <p:sldId id="299" r:id="rId21"/>
    <p:sldId id="300" r:id="rId22"/>
    <p:sldId id="269" r:id="rId23"/>
    <p:sldId id="268" r:id="rId24"/>
    <p:sldId id="301" r:id="rId25"/>
    <p:sldId id="289" r:id="rId26"/>
    <p:sldId id="290" r:id="rId27"/>
    <p:sldId id="285" r:id="rId28"/>
    <p:sldId id="286" r:id="rId29"/>
    <p:sldId id="287" r:id="rId30"/>
    <p:sldId id="288" r:id="rId31"/>
    <p:sldId id="294" r:id="rId32"/>
    <p:sldId id="267" r:id="rId33"/>
    <p:sldId id="262" r:id="rId3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784"/>
    <p:restoredTop sz="97087"/>
  </p:normalViewPr>
  <p:slideViewPr>
    <p:cSldViewPr>
      <p:cViewPr>
        <p:scale>
          <a:sx n="145" d="100"/>
          <a:sy n="145" d="100"/>
        </p:scale>
        <p:origin x="1384" y="488"/>
      </p:cViewPr>
      <p:guideLst>
        <p:guide orient="horz" pos="2160"/>
        <p:guide pos="3840"/>
      </p:guideLst>
    </p:cSldViewPr>
  </p:slideViewPr>
  <p:outlineViewPr>
    <p:cViewPr>
      <p:scale>
        <a:sx n="33" d="100"/>
        <a:sy n="33" d="100"/>
      </p:scale>
      <p:origin x="0" y="2088"/>
    </p:cViewPr>
  </p:outlineViewPr>
  <p:notesTextViewPr>
    <p:cViewPr>
      <p:scale>
        <a:sx n="170" d="100"/>
        <a:sy n="17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B21C973-3257-8147-8462-1413DEA901F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19459" name="Rectangle 3">
            <a:extLst>
              <a:ext uri="{FF2B5EF4-FFF2-40B4-BE49-F238E27FC236}">
                <a16:creationId xmlns:a16="http://schemas.microsoft.com/office/drawing/2014/main" id="{A1E0FE04-13EA-E84E-A31E-A73E428D311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ヒラギノ角ゴ Pro W3" charset="0"/>
                <a:cs typeface="ヒラギノ角ゴ Pro W3" charset="0"/>
              </a:defRPr>
            </a:lvl1pPr>
          </a:lstStyle>
          <a:p>
            <a:pPr>
              <a:defRPr/>
            </a:pPr>
            <a:endParaRPr lang="en-US"/>
          </a:p>
        </p:txBody>
      </p:sp>
      <p:sp>
        <p:nvSpPr>
          <p:cNvPr id="13316" name="Rectangle 4">
            <a:extLst>
              <a:ext uri="{FF2B5EF4-FFF2-40B4-BE49-F238E27FC236}">
                <a16:creationId xmlns:a16="http://schemas.microsoft.com/office/drawing/2014/main" id="{0E12CCF5-477A-4F49-981D-531328AFA517}"/>
              </a:ext>
            </a:extLst>
          </p:cNvPr>
          <p:cNvSpPr>
            <a:spLocks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a:extLst>
              <a:ext uri="{FF2B5EF4-FFF2-40B4-BE49-F238E27FC236}">
                <a16:creationId xmlns:a16="http://schemas.microsoft.com/office/drawing/2014/main" id="{9E3CDAF3-F9EC-9347-9959-D6133F05F72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417BAB0B-F866-5741-9EFD-252A5A098F0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19463" name="Rectangle 7">
            <a:extLst>
              <a:ext uri="{FF2B5EF4-FFF2-40B4-BE49-F238E27FC236}">
                <a16:creationId xmlns:a16="http://schemas.microsoft.com/office/drawing/2014/main" id="{EF15D2A0-76B2-4E42-A2AB-A6D55141A11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5E6335-E70A-5943-BB76-DF006638ADF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854D4F16-3BA2-D04E-861F-9DFB39D7E005}"/>
              </a:ext>
            </a:extLst>
          </p:cNvPr>
          <p:cNvSpPr>
            <a:spLocks noGrp="1" noRot="1" noChangeAspect="1" noChangeArrowheads="1" noTextEdit="1"/>
          </p:cNvSpPr>
          <p:nvPr>
            <p:ph type="sldImg"/>
          </p:nvPr>
        </p:nvSpPr>
        <p:spPr>
          <a:xfrm>
            <a:off x="381000" y="685800"/>
            <a:ext cx="6096000" cy="3429000"/>
          </a:xfrm>
          <a:ln/>
        </p:spPr>
      </p:sp>
      <p:sp>
        <p:nvSpPr>
          <p:cNvPr id="16386" name="Notes Placeholder 2">
            <a:extLst>
              <a:ext uri="{FF2B5EF4-FFF2-40B4-BE49-F238E27FC236}">
                <a16:creationId xmlns:a16="http://schemas.microsoft.com/office/drawing/2014/main" id="{BB0AAD18-E7E1-FE43-8CEF-6BEE9BF8EE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7D662814-6FD2-5441-A39A-4639FFE88B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6B39D7D3-A72E-0F49-9FFA-1994DC8F63F9}" type="slidenum">
              <a:rPr lang="en-US" altLang="en-US" sz="1200"/>
              <a:pPr/>
              <a:t>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217ED1AC-9821-F446-BC2F-DCC16FAD7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A8A7935B-46D3-2F46-BD70-5B90D53A71D1}" type="slidenum">
              <a:rPr lang="en-US" altLang="en-US" sz="1200"/>
              <a:pPr/>
              <a:t>8</a:t>
            </a:fld>
            <a:endParaRPr lang="en-US" altLang="en-US" sz="1200"/>
          </a:p>
        </p:txBody>
      </p:sp>
      <p:sp>
        <p:nvSpPr>
          <p:cNvPr id="23554" name="Rectangle 2">
            <a:extLst>
              <a:ext uri="{FF2B5EF4-FFF2-40B4-BE49-F238E27FC236}">
                <a16:creationId xmlns:a16="http://schemas.microsoft.com/office/drawing/2014/main" id="{0B7D0AB8-031D-4747-BB66-3B4B5B0568F4}"/>
              </a:ext>
            </a:extLst>
          </p:cNvPr>
          <p:cNvSpPr>
            <a:spLocks noChangeArrowheads="1" noTextEdit="1"/>
          </p:cNvSpPr>
          <p:nvPr>
            <p:ph type="sldImg"/>
          </p:nvPr>
        </p:nvSpPr>
        <p:spPr>
          <a:xfrm>
            <a:off x="381000" y="685800"/>
            <a:ext cx="6096000" cy="3429000"/>
          </a:xfrm>
          <a:ln/>
        </p:spPr>
      </p:sp>
      <p:sp>
        <p:nvSpPr>
          <p:cNvPr id="23555" name="Rectangle 3">
            <a:extLst>
              <a:ext uri="{FF2B5EF4-FFF2-40B4-BE49-F238E27FC236}">
                <a16:creationId xmlns:a16="http://schemas.microsoft.com/office/drawing/2014/main" id="{79B68B31-44AB-4E4B-A353-FC0CB971AF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scan my own drawing?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95F30EBD-B1CD-814F-84FC-DBCAC4739125}"/>
              </a:ext>
            </a:extLst>
          </p:cNvPr>
          <p:cNvSpPr>
            <a:spLocks noGrp="1" noRot="1" noChangeAspect="1" noChangeArrowheads="1" noTextEdit="1"/>
          </p:cNvSpPr>
          <p:nvPr>
            <p:ph type="sldImg"/>
          </p:nvPr>
        </p:nvSpPr>
        <p:spPr>
          <a:xfrm>
            <a:off x="381000" y="685800"/>
            <a:ext cx="6096000" cy="3429000"/>
          </a:xfrm>
          <a:ln/>
        </p:spPr>
      </p:sp>
      <p:sp>
        <p:nvSpPr>
          <p:cNvPr id="25602" name="Notes Placeholder 2">
            <a:extLst>
              <a:ext uri="{FF2B5EF4-FFF2-40B4-BE49-F238E27FC236}">
                <a16:creationId xmlns:a16="http://schemas.microsoft.com/office/drawing/2014/main" id="{0A7C78AD-F458-9742-9D93-CBEE3F5F04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Edgar, J.A., 1982. Pyrrolizidine alkaloids sequestered by Solomon Island danaine butterflies. The feeding preferences of the Danainae and Ithomiinae. </a:t>
            </a:r>
            <a:r>
              <a:rPr lang="en-US" altLang="en-US" i="1">
                <a:latin typeface="Times" pitchFamily="2" charset="0"/>
                <a:ea typeface="ＭＳ Ｐゴシック" panose="020B0600070205080204" pitchFamily="34" charset="-128"/>
              </a:rPr>
              <a:t>Journal of Zoology</a:t>
            </a:r>
            <a:r>
              <a:rPr lang="en-US" altLang="en-US">
                <a:latin typeface="Times" pitchFamily="2" charset="0"/>
                <a:ea typeface="ＭＳ Ｐゴシック" panose="020B0600070205080204" pitchFamily="34" charset="-128"/>
              </a:rPr>
              <a:t>, </a:t>
            </a:r>
            <a:r>
              <a:rPr lang="en-US" altLang="en-US" i="1">
                <a:latin typeface="Times" pitchFamily="2" charset="0"/>
                <a:ea typeface="ＭＳ Ｐゴシック" panose="020B0600070205080204" pitchFamily="34" charset="-128"/>
              </a:rPr>
              <a:t>196</a:t>
            </a:r>
            <a:r>
              <a:rPr lang="en-US" altLang="en-US">
                <a:latin typeface="Times" pitchFamily="2" charset="0"/>
                <a:ea typeface="ＭＳ Ｐゴシック" panose="020B0600070205080204" pitchFamily="34" charset="-128"/>
              </a:rPr>
              <a:t>(3), pp.385-399.</a:t>
            </a:r>
          </a:p>
        </p:txBody>
      </p:sp>
      <p:sp>
        <p:nvSpPr>
          <p:cNvPr id="25603" name="Slide Number Placeholder 3">
            <a:extLst>
              <a:ext uri="{FF2B5EF4-FFF2-40B4-BE49-F238E27FC236}">
                <a16:creationId xmlns:a16="http://schemas.microsoft.com/office/drawing/2014/main" id="{84457F71-8B86-E04E-B7A0-A1AB96CCD0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AFDC4722-63CE-DF45-AB27-98C26BA36B83}" type="slidenum">
              <a:rPr lang="en-US" altLang="en-US" sz="1200"/>
              <a:pPr/>
              <a:t>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6DA0830E-DA3C-6143-BD7A-D331FE2F3EC3}"/>
              </a:ext>
            </a:extLst>
          </p:cNvPr>
          <p:cNvSpPr>
            <a:spLocks noGrp="1" noRot="1" noChangeAspect="1" noChangeArrowheads="1" noTextEdit="1"/>
          </p:cNvSpPr>
          <p:nvPr>
            <p:ph type="sldImg"/>
          </p:nvPr>
        </p:nvSpPr>
        <p:spPr>
          <a:xfrm>
            <a:off x="381000" y="685800"/>
            <a:ext cx="6096000" cy="3429000"/>
          </a:xfrm>
          <a:ln/>
        </p:spPr>
      </p:sp>
      <p:sp>
        <p:nvSpPr>
          <p:cNvPr id="56322" name="Notes Placeholder 2">
            <a:extLst>
              <a:ext uri="{FF2B5EF4-FFF2-40B4-BE49-F238E27FC236}">
                <a16:creationId xmlns:a16="http://schemas.microsoft.com/office/drawing/2014/main" id="{A53C8D62-65B2-3E4B-A137-FE5E0EDE59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Arrigoni: https://www.ctaudubon.org/2018/06/deer-pond-farm-welcomes-jim-arrigoni-conservation-biologist-for-the-connecticut-audubon-society/</a:t>
            </a:r>
          </a:p>
        </p:txBody>
      </p:sp>
      <p:sp>
        <p:nvSpPr>
          <p:cNvPr id="56323" name="Slide Number Placeholder 3">
            <a:extLst>
              <a:ext uri="{FF2B5EF4-FFF2-40B4-BE49-F238E27FC236}">
                <a16:creationId xmlns:a16="http://schemas.microsoft.com/office/drawing/2014/main" id="{E7F16484-8F2E-F14A-9D78-2341F4DE72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F5B7B3BC-3CDD-DA4C-AEAA-19C187622B2D}" type="slidenum">
              <a:rPr lang="en-US" altLang="en-US" sz="1200"/>
              <a:pPr/>
              <a:t>17</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FEF6ACE3-330F-A846-A81A-7D29990E6433}"/>
              </a:ext>
            </a:extLst>
          </p:cNvPr>
          <p:cNvSpPr>
            <a:spLocks noGrp="1" noRot="1" noChangeAspect="1" noChangeArrowheads="1" noTextEdit="1"/>
          </p:cNvSpPr>
          <p:nvPr>
            <p:ph type="sldImg"/>
          </p:nvPr>
        </p:nvSpPr>
        <p:spPr>
          <a:xfrm>
            <a:off x="381000" y="685800"/>
            <a:ext cx="6096000" cy="3429000"/>
          </a:xfrm>
          <a:ln/>
        </p:spPr>
      </p:sp>
      <p:sp>
        <p:nvSpPr>
          <p:cNvPr id="35842" name="Notes Placeholder 2">
            <a:extLst>
              <a:ext uri="{FF2B5EF4-FFF2-40B4-BE49-F238E27FC236}">
                <a16:creationId xmlns:a16="http://schemas.microsoft.com/office/drawing/2014/main" id="{63E65F3D-53B9-B241-B955-9FD3F82D97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pollination biology:</a:t>
            </a:r>
          </a:p>
          <a:p>
            <a:r>
              <a:rPr lang="en-US" altLang="en-US">
                <a:latin typeface="Times" pitchFamily="2" charset="0"/>
                <a:ea typeface="ＭＳ Ｐゴシック" panose="020B0600070205080204" pitchFamily="34" charset="-128"/>
              </a:rPr>
              <a:t> figs are monoecious (like the family) ---- both sexes are found inside each syconium (inside-out inflorescence).  Female flowers of two types, 1) long-styled and short-pedicelled or 2) short-styled and long-pedicelled.   Male flowers consist of a single stamen.    Female flowers function first.  Arriving pregnant female wasps with fig pollen ovipovit and pollinate both kinds of female flowers – the short  styles yield wasps, the long-styled yield seeds.   These wasps emerge as male flowers open, and the male wasp fertilizes the female wasp and the impregnated female is assisted in leaving the fig by the male after she gathers a pollen load. (Tomlinson, 1980, pp 260-51</a:t>
            </a:r>
          </a:p>
        </p:txBody>
      </p:sp>
      <p:sp>
        <p:nvSpPr>
          <p:cNvPr id="35843" name="Slide Number Placeholder 3">
            <a:extLst>
              <a:ext uri="{FF2B5EF4-FFF2-40B4-BE49-F238E27FC236}">
                <a16:creationId xmlns:a16="http://schemas.microsoft.com/office/drawing/2014/main" id="{FADB69AF-6A4E-CF46-8563-4CCEF00F39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BC959316-2C10-344B-A027-0EFFA82310A8}" type="slidenum">
              <a:rPr lang="en-US" altLang="en-US" sz="1200"/>
              <a:pPr/>
              <a:t>18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6DB5A57A-7B2A-F74A-A947-833A132EE7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E13CE910-3663-9046-9643-44712B80ABD2}" type="slidenum">
              <a:rPr lang="en-US" altLang="en-US" sz="1200"/>
              <a:pPr/>
              <a:t>22</a:t>
            </a:fld>
            <a:endParaRPr lang="en-US" altLang="en-US" sz="1200"/>
          </a:p>
        </p:txBody>
      </p:sp>
      <p:sp>
        <p:nvSpPr>
          <p:cNvPr id="40962" name="Rectangle 2">
            <a:extLst>
              <a:ext uri="{FF2B5EF4-FFF2-40B4-BE49-F238E27FC236}">
                <a16:creationId xmlns:a16="http://schemas.microsoft.com/office/drawing/2014/main" id="{A8724C27-4B1F-AE4A-80F3-C7724CA2F1E8}"/>
              </a:ext>
            </a:extLst>
          </p:cNvPr>
          <p:cNvSpPr>
            <a:spLocks noChangeArrowheads="1" noTextEdit="1"/>
          </p:cNvSpPr>
          <p:nvPr>
            <p:ph type="sldImg"/>
          </p:nvPr>
        </p:nvSpPr>
        <p:spPr>
          <a:xfrm>
            <a:off x="381000" y="685800"/>
            <a:ext cx="6096000" cy="3429000"/>
          </a:xfrm>
          <a:ln/>
        </p:spPr>
      </p:sp>
      <p:sp>
        <p:nvSpPr>
          <p:cNvPr id="40963" name="Rectangle 3">
            <a:extLst>
              <a:ext uri="{FF2B5EF4-FFF2-40B4-BE49-F238E27FC236}">
                <a16:creationId xmlns:a16="http://schemas.microsoft.com/office/drawing/2014/main" id="{AFA27030-69BC-3845-A115-A615B97831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Aztec ants establish colonies inside the hollow stems of Cecropia trees. The ants feed on the sugary solution excreted by small plant-sucking insects which the ants introduce and maintain. The fierce ants protect the tree from other foragers and climbing vines which could cover the plant. They collect small nutritious outgrowths from the base of the Cecropia leaves which they use as food for themselves and their young. -- http://www.mobot.org/education/tropics/page5.html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3C44C5B-B608-F44D-8262-AB5200A9FA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6BAFE453-560D-2F4F-9977-AB0B1C3A2501}" type="slidenum">
              <a:rPr lang="en-US" altLang="en-US" sz="1200"/>
              <a:pPr/>
              <a:t>25</a:t>
            </a:fld>
            <a:endParaRPr lang="en-US" altLang="en-US" sz="1200"/>
          </a:p>
        </p:txBody>
      </p:sp>
      <p:sp>
        <p:nvSpPr>
          <p:cNvPr id="45058" name="Rectangle 2">
            <a:extLst>
              <a:ext uri="{FF2B5EF4-FFF2-40B4-BE49-F238E27FC236}">
                <a16:creationId xmlns:a16="http://schemas.microsoft.com/office/drawing/2014/main" id="{2B073519-BCCE-A744-BAB8-8D4A11DE4A06}"/>
              </a:ext>
            </a:extLst>
          </p:cNvPr>
          <p:cNvSpPr>
            <a:spLocks noChangeArrowheads="1" noTextEdit="1"/>
          </p:cNvSpPr>
          <p:nvPr>
            <p:ph type="sldImg"/>
          </p:nvPr>
        </p:nvSpPr>
        <p:spPr>
          <a:xfrm>
            <a:off x="381000" y="685800"/>
            <a:ext cx="6096000" cy="3429000"/>
          </a:xfrm>
          <a:ln/>
        </p:spPr>
      </p:sp>
      <p:sp>
        <p:nvSpPr>
          <p:cNvPr id="45059" name="Rectangle 3">
            <a:extLst>
              <a:ext uri="{FF2B5EF4-FFF2-40B4-BE49-F238E27FC236}">
                <a16:creationId xmlns:a16="http://schemas.microsoft.com/office/drawing/2014/main" id="{D95E6F7F-D9BC-5543-A10A-F10A4764C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Aztec ants establish colonies inside the hollow stems of Cecropia trees. The ants feed on the sugary solution excreted by small plant-sucking insects which the ants introduce and maintain. The fierce ants protect the tree from other foragers and climbing vines which could cover the plant. They collect small nutritious outgrowths from the base of the Cecropia leaves which they use as food for themselves and their young. -- http://www.mobot.org/education/tropics/page5.html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4A878692-A42F-A04E-B502-DAA212B168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C67D199D-646F-4F4A-8A22-DC339EEF7E32}" type="slidenum">
              <a:rPr lang="en-US" altLang="en-US" sz="1200"/>
              <a:pPr/>
              <a:t>26</a:t>
            </a:fld>
            <a:endParaRPr lang="en-US" altLang="en-US" sz="1200"/>
          </a:p>
        </p:txBody>
      </p:sp>
      <p:sp>
        <p:nvSpPr>
          <p:cNvPr id="47106" name="Rectangle 2">
            <a:extLst>
              <a:ext uri="{FF2B5EF4-FFF2-40B4-BE49-F238E27FC236}">
                <a16:creationId xmlns:a16="http://schemas.microsoft.com/office/drawing/2014/main" id="{B639DECF-0D1E-2745-A82B-43D06B313DAC}"/>
              </a:ext>
            </a:extLst>
          </p:cNvPr>
          <p:cNvSpPr>
            <a:spLocks noChangeArrowheads="1" noTextEdit="1"/>
          </p:cNvSpPr>
          <p:nvPr>
            <p:ph type="sldImg"/>
          </p:nvPr>
        </p:nvSpPr>
        <p:spPr>
          <a:xfrm>
            <a:off x="381000" y="685800"/>
            <a:ext cx="6096000" cy="3429000"/>
          </a:xfrm>
          <a:ln/>
        </p:spPr>
      </p:sp>
      <p:sp>
        <p:nvSpPr>
          <p:cNvPr id="47107" name="Rectangle 3">
            <a:extLst>
              <a:ext uri="{FF2B5EF4-FFF2-40B4-BE49-F238E27FC236}">
                <a16:creationId xmlns:a16="http://schemas.microsoft.com/office/drawing/2014/main" id="{3E248C24-F7B2-0446-888A-40C5CB023B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Aztec ants establish colonies inside the hollow stems of Cecropia trees. The ants feed on the sugary solution excreted by small plant-sucking insects which the ants introduce and maintain. The fierce ants protect the tree from other foragers and climbing vines which could cover the plant. They collect small nutritious outgrowths from the base of the Cecropia leaves which they use as food for themselves and their young. -- http://www.mobot.org/education/tropics/page5.html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BDA67030-D4D6-2D4E-A421-41E266DB68F6}"/>
              </a:ext>
            </a:extLst>
          </p:cNvPr>
          <p:cNvSpPr>
            <a:spLocks noGrp="1" noRot="1" noChangeAspect="1" noChangeArrowheads="1" noTextEdit="1"/>
          </p:cNvSpPr>
          <p:nvPr>
            <p:ph type="sldImg"/>
          </p:nvPr>
        </p:nvSpPr>
        <p:spPr>
          <a:xfrm>
            <a:off x="381000" y="685800"/>
            <a:ext cx="6096000" cy="3429000"/>
          </a:xfrm>
          <a:ln/>
        </p:spPr>
      </p:sp>
      <p:sp>
        <p:nvSpPr>
          <p:cNvPr id="49154" name="Notes Placeholder 2">
            <a:extLst>
              <a:ext uri="{FF2B5EF4-FFF2-40B4-BE49-F238E27FC236}">
                <a16:creationId xmlns:a16="http://schemas.microsoft.com/office/drawing/2014/main" id="{EBC9A37D-88B5-4046-8B46-1D05F4EF99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based on a succession analysis from Brazil. See http://www.ecoro.cnpm.embrapa.br/341.html</a:t>
            </a:r>
          </a:p>
        </p:txBody>
      </p:sp>
      <p:sp>
        <p:nvSpPr>
          <p:cNvPr id="49155" name="Slide Number Placeholder 3">
            <a:extLst>
              <a:ext uri="{FF2B5EF4-FFF2-40B4-BE49-F238E27FC236}">
                <a16:creationId xmlns:a16="http://schemas.microsoft.com/office/drawing/2014/main" id="{A5CF6861-3ADC-4040-A5E8-4E72EF6F17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0EF9A86B-B479-8F46-A542-3273BFB7307D}" type="slidenum">
              <a:rPr lang="en-US" altLang="en-US" sz="1200"/>
              <a:pPr/>
              <a:t>27</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090683-3F87-DE44-9C3B-920EDE19AE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C5CEBB-417C-3C49-9E95-8B0440DEB1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452923-8AAA-7943-B71C-1FD002D192C8}"/>
              </a:ext>
            </a:extLst>
          </p:cNvPr>
          <p:cNvSpPr>
            <a:spLocks noGrp="1" noChangeArrowheads="1"/>
          </p:cNvSpPr>
          <p:nvPr>
            <p:ph type="sldNum" sz="quarter" idx="12"/>
          </p:nvPr>
        </p:nvSpPr>
        <p:spPr>
          <a:ln/>
        </p:spPr>
        <p:txBody>
          <a:bodyPr/>
          <a:lstStyle>
            <a:lvl1pPr>
              <a:defRPr/>
            </a:lvl1pPr>
          </a:lstStyle>
          <a:p>
            <a:fld id="{D5F505BE-5831-3549-BBB0-01B4ABD41AF5}" type="slidenum">
              <a:rPr lang="en-US" altLang="en-US"/>
              <a:pPr/>
              <a:t>‹#›</a:t>
            </a:fld>
            <a:endParaRPr lang="en-US" altLang="en-US"/>
          </a:p>
        </p:txBody>
      </p:sp>
    </p:spTree>
    <p:extLst>
      <p:ext uri="{BB962C8B-B14F-4D97-AF65-F5344CB8AC3E}">
        <p14:creationId xmlns:p14="http://schemas.microsoft.com/office/powerpoint/2010/main" val="1727930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F36E59-3C3B-9B42-8303-65859F0C49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D59B01-9CD6-4E45-BA00-ED8B89D2D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702BFF-1F42-F042-BED8-3F6AE9C16C4A}"/>
              </a:ext>
            </a:extLst>
          </p:cNvPr>
          <p:cNvSpPr>
            <a:spLocks noGrp="1" noChangeArrowheads="1"/>
          </p:cNvSpPr>
          <p:nvPr>
            <p:ph type="sldNum" sz="quarter" idx="12"/>
          </p:nvPr>
        </p:nvSpPr>
        <p:spPr>
          <a:ln/>
        </p:spPr>
        <p:txBody>
          <a:bodyPr/>
          <a:lstStyle>
            <a:lvl1pPr>
              <a:defRPr/>
            </a:lvl1pPr>
          </a:lstStyle>
          <a:p>
            <a:fld id="{4A463197-EEEB-E542-8ACD-5FAA85D1EE08}" type="slidenum">
              <a:rPr lang="en-US" altLang="en-US"/>
              <a:pPr/>
              <a:t>‹#›</a:t>
            </a:fld>
            <a:endParaRPr lang="en-US" altLang="en-US"/>
          </a:p>
        </p:txBody>
      </p:sp>
    </p:spTree>
    <p:extLst>
      <p:ext uri="{BB962C8B-B14F-4D97-AF65-F5344CB8AC3E}">
        <p14:creationId xmlns:p14="http://schemas.microsoft.com/office/powerpoint/2010/main" val="26843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51875D-6FC0-4A45-B0C8-F0FE0CD8F9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81DFA-4A2E-A546-A791-20CD027F4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5B7E12-9EDA-5642-B4DC-7C126221F9DB}"/>
              </a:ext>
            </a:extLst>
          </p:cNvPr>
          <p:cNvSpPr>
            <a:spLocks noGrp="1" noChangeArrowheads="1"/>
          </p:cNvSpPr>
          <p:nvPr>
            <p:ph type="sldNum" sz="quarter" idx="12"/>
          </p:nvPr>
        </p:nvSpPr>
        <p:spPr>
          <a:ln/>
        </p:spPr>
        <p:txBody>
          <a:bodyPr/>
          <a:lstStyle>
            <a:lvl1pPr>
              <a:defRPr/>
            </a:lvl1pPr>
          </a:lstStyle>
          <a:p>
            <a:fld id="{E438FAF0-8757-914E-92CF-3B28EABD807F}" type="slidenum">
              <a:rPr lang="en-US" altLang="en-US"/>
              <a:pPr/>
              <a:t>‹#›</a:t>
            </a:fld>
            <a:endParaRPr lang="en-US" altLang="en-US"/>
          </a:p>
        </p:txBody>
      </p:sp>
    </p:spTree>
    <p:extLst>
      <p:ext uri="{BB962C8B-B14F-4D97-AF65-F5344CB8AC3E}">
        <p14:creationId xmlns:p14="http://schemas.microsoft.com/office/powerpoint/2010/main" val="416371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B516C8-F779-7F40-94FE-9DB08F2D1A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7EDE41-A4B3-E348-B850-B5F3DF187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88DEAC-6F16-E648-B41C-E53209009BD2}"/>
              </a:ext>
            </a:extLst>
          </p:cNvPr>
          <p:cNvSpPr>
            <a:spLocks noGrp="1" noChangeArrowheads="1"/>
          </p:cNvSpPr>
          <p:nvPr>
            <p:ph type="sldNum" sz="quarter" idx="12"/>
          </p:nvPr>
        </p:nvSpPr>
        <p:spPr>
          <a:ln/>
        </p:spPr>
        <p:txBody>
          <a:bodyPr/>
          <a:lstStyle>
            <a:lvl1pPr>
              <a:defRPr/>
            </a:lvl1pPr>
          </a:lstStyle>
          <a:p>
            <a:fld id="{9E0BCF28-E608-A744-83B8-E76D539DEC67}" type="slidenum">
              <a:rPr lang="en-US" altLang="en-US"/>
              <a:pPr/>
              <a:t>‹#›</a:t>
            </a:fld>
            <a:endParaRPr lang="en-US" altLang="en-US"/>
          </a:p>
        </p:txBody>
      </p:sp>
    </p:spTree>
    <p:extLst>
      <p:ext uri="{BB962C8B-B14F-4D97-AF65-F5344CB8AC3E}">
        <p14:creationId xmlns:p14="http://schemas.microsoft.com/office/powerpoint/2010/main" val="5049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C0AC13A-4AE7-4A41-B9E0-5ADA73C066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97CF43-7B36-0348-8200-EAD707E02C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26AFEC-8116-834A-B31B-63A5CE7A662B}"/>
              </a:ext>
            </a:extLst>
          </p:cNvPr>
          <p:cNvSpPr>
            <a:spLocks noGrp="1" noChangeArrowheads="1"/>
          </p:cNvSpPr>
          <p:nvPr>
            <p:ph type="sldNum" sz="quarter" idx="12"/>
          </p:nvPr>
        </p:nvSpPr>
        <p:spPr>
          <a:ln/>
        </p:spPr>
        <p:txBody>
          <a:bodyPr/>
          <a:lstStyle>
            <a:lvl1pPr>
              <a:defRPr/>
            </a:lvl1pPr>
          </a:lstStyle>
          <a:p>
            <a:fld id="{778240D3-A3AA-E643-8ECE-3D5F8CFAC012}" type="slidenum">
              <a:rPr lang="en-US" altLang="en-US"/>
              <a:pPr/>
              <a:t>‹#›</a:t>
            </a:fld>
            <a:endParaRPr lang="en-US" altLang="en-US"/>
          </a:p>
        </p:txBody>
      </p:sp>
    </p:spTree>
    <p:extLst>
      <p:ext uri="{BB962C8B-B14F-4D97-AF65-F5344CB8AC3E}">
        <p14:creationId xmlns:p14="http://schemas.microsoft.com/office/powerpoint/2010/main" val="257196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A571DE-262D-9F4E-A2CB-D48519C0D6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2CE652-A816-914C-BF8B-61B961B93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D11A1D-7D5A-9E40-AF34-593B52793CF1}"/>
              </a:ext>
            </a:extLst>
          </p:cNvPr>
          <p:cNvSpPr>
            <a:spLocks noGrp="1" noChangeArrowheads="1"/>
          </p:cNvSpPr>
          <p:nvPr>
            <p:ph type="sldNum" sz="quarter" idx="12"/>
          </p:nvPr>
        </p:nvSpPr>
        <p:spPr>
          <a:ln/>
        </p:spPr>
        <p:txBody>
          <a:bodyPr/>
          <a:lstStyle>
            <a:lvl1pPr>
              <a:defRPr/>
            </a:lvl1pPr>
          </a:lstStyle>
          <a:p>
            <a:fld id="{C2D4E95F-8C2D-2A4F-B2D5-4E82917D29A7}" type="slidenum">
              <a:rPr lang="en-US" altLang="en-US"/>
              <a:pPr/>
              <a:t>‹#›</a:t>
            </a:fld>
            <a:endParaRPr lang="en-US" altLang="en-US"/>
          </a:p>
        </p:txBody>
      </p:sp>
    </p:spTree>
    <p:extLst>
      <p:ext uri="{BB962C8B-B14F-4D97-AF65-F5344CB8AC3E}">
        <p14:creationId xmlns:p14="http://schemas.microsoft.com/office/powerpoint/2010/main" val="3476135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7D952A7-F8BB-334E-B586-868C6515126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438623-5924-BA41-B60D-C3B1322D72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B2273A-EC21-154A-B7C7-308397D030C7}"/>
              </a:ext>
            </a:extLst>
          </p:cNvPr>
          <p:cNvSpPr>
            <a:spLocks noGrp="1" noChangeArrowheads="1"/>
          </p:cNvSpPr>
          <p:nvPr>
            <p:ph type="sldNum" sz="quarter" idx="12"/>
          </p:nvPr>
        </p:nvSpPr>
        <p:spPr>
          <a:ln/>
        </p:spPr>
        <p:txBody>
          <a:bodyPr/>
          <a:lstStyle>
            <a:lvl1pPr>
              <a:defRPr/>
            </a:lvl1pPr>
          </a:lstStyle>
          <a:p>
            <a:fld id="{A05FBCD0-50AF-C745-9A69-BDC7060FDDE8}" type="slidenum">
              <a:rPr lang="en-US" altLang="en-US"/>
              <a:pPr/>
              <a:t>‹#›</a:t>
            </a:fld>
            <a:endParaRPr lang="en-US" altLang="en-US"/>
          </a:p>
        </p:txBody>
      </p:sp>
    </p:spTree>
    <p:extLst>
      <p:ext uri="{BB962C8B-B14F-4D97-AF65-F5344CB8AC3E}">
        <p14:creationId xmlns:p14="http://schemas.microsoft.com/office/powerpoint/2010/main" val="26309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CAE1D9-1341-9B40-8031-3848520D175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E1E0E9-60D8-164A-81DF-407D776910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CFECDCA-7DDB-D342-8474-5D60DCA580A1}"/>
              </a:ext>
            </a:extLst>
          </p:cNvPr>
          <p:cNvSpPr>
            <a:spLocks noGrp="1" noChangeArrowheads="1"/>
          </p:cNvSpPr>
          <p:nvPr>
            <p:ph type="sldNum" sz="quarter" idx="12"/>
          </p:nvPr>
        </p:nvSpPr>
        <p:spPr>
          <a:ln/>
        </p:spPr>
        <p:txBody>
          <a:bodyPr/>
          <a:lstStyle>
            <a:lvl1pPr>
              <a:defRPr/>
            </a:lvl1pPr>
          </a:lstStyle>
          <a:p>
            <a:fld id="{1FF5DB50-71CF-E944-952B-3DC4118B1D4B}" type="slidenum">
              <a:rPr lang="en-US" altLang="en-US"/>
              <a:pPr/>
              <a:t>‹#›</a:t>
            </a:fld>
            <a:endParaRPr lang="en-US" altLang="en-US"/>
          </a:p>
        </p:txBody>
      </p:sp>
    </p:spTree>
    <p:extLst>
      <p:ext uri="{BB962C8B-B14F-4D97-AF65-F5344CB8AC3E}">
        <p14:creationId xmlns:p14="http://schemas.microsoft.com/office/powerpoint/2010/main" val="337801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8ECCA8-6B48-B747-92CB-18DFC892772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FAEF05-F993-9A49-906D-21D2C6736A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8624C9-EE2C-2448-B0D9-416F1F95C79F}"/>
              </a:ext>
            </a:extLst>
          </p:cNvPr>
          <p:cNvSpPr>
            <a:spLocks noGrp="1" noChangeArrowheads="1"/>
          </p:cNvSpPr>
          <p:nvPr>
            <p:ph type="sldNum" sz="quarter" idx="12"/>
          </p:nvPr>
        </p:nvSpPr>
        <p:spPr>
          <a:ln/>
        </p:spPr>
        <p:txBody>
          <a:bodyPr/>
          <a:lstStyle>
            <a:lvl1pPr>
              <a:defRPr/>
            </a:lvl1pPr>
          </a:lstStyle>
          <a:p>
            <a:fld id="{5DD0FFA1-5B91-9D46-AE6E-B5F5B9EBB48D}" type="slidenum">
              <a:rPr lang="en-US" altLang="en-US"/>
              <a:pPr/>
              <a:t>‹#›</a:t>
            </a:fld>
            <a:endParaRPr lang="en-US" altLang="en-US"/>
          </a:p>
        </p:txBody>
      </p:sp>
    </p:spTree>
    <p:extLst>
      <p:ext uri="{BB962C8B-B14F-4D97-AF65-F5344CB8AC3E}">
        <p14:creationId xmlns:p14="http://schemas.microsoft.com/office/powerpoint/2010/main" val="340605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F542B15-1EC0-C941-B37A-3FBA631BE1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2CBD2E-BCDE-684A-B413-B29DF3B3A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4D2AE2-0588-4C40-8894-A84797A2702F}"/>
              </a:ext>
            </a:extLst>
          </p:cNvPr>
          <p:cNvSpPr>
            <a:spLocks noGrp="1" noChangeArrowheads="1"/>
          </p:cNvSpPr>
          <p:nvPr>
            <p:ph type="sldNum" sz="quarter" idx="12"/>
          </p:nvPr>
        </p:nvSpPr>
        <p:spPr>
          <a:ln/>
        </p:spPr>
        <p:txBody>
          <a:bodyPr/>
          <a:lstStyle>
            <a:lvl1pPr>
              <a:defRPr/>
            </a:lvl1pPr>
          </a:lstStyle>
          <a:p>
            <a:fld id="{92204266-98A9-9B4B-8F64-C8D989F781E5}" type="slidenum">
              <a:rPr lang="en-US" altLang="en-US"/>
              <a:pPr/>
              <a:t>‹#›</a:t>
            </a:fld>
            <a:endParaRPr lang="en-US" altLang="en-US"/>
          </a:p>
        </p:txBody>
      </p:sp>
    </p:spTree>
    <p:extLst>
      <p:ext uri="{BB962C8B-B14F-4D97-AF65-F5344CB8AC3E}">
        <p14:creationId xmlns:p14="http://schemas.microsoft.com/office/powerpoint/2010/main" val="119500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1BC98A-AB4C-4345-B4E1-AF78C13275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14ECD8-ED9C-3348-AC2D-FB3001041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AEEB18-E73C-AA4A-90EA-01ABCBC14C39}"/>
              </a:ext>
            </a:extLst>
          </p:cNvPr>
          <p:cNvSpPr>
            <a:spLocks noGrp="1" noChangeArrowheads="1"/>
          </p:cNvSpPr>
          <p:nvPr>
            <p:ph type="sldNum" sz="quarter" idx="12"/>
          </p:nvPr>
        </p:nvSpPr>
        <p:spPr>
          <a:ln/>
        </p:spPr>
        <p:txBody>
          <a:bodyPr/>
          <a:lstStyle>
            <a:lvl1pPr>
              <a:defRPr/>
            </a:lvl1pPr>
          </a:lstStyle>
          <a:p>
            <a:fld id="{630974E4-A071-6A41-A690-EAD0D7888B40}" type="slidenum">
              <a:rPr lang="en-US" altLang="en-US"/>
              <a:pPr/>
              <a:t>‹#›</a:t>
            </a:fld>
            <a:endParaRPr lang="en-US" altLang="en-US"/>
          </a:p>
        </p:txBody>
      </p:sp>
    </p:spTree>
    <p:extLst>
      <p:ext uri="{BB962C8B-B14F-4D97-AF65-F5344CB8AC3E}">
        <p14:creationId xmlns:p14="http://schemas.microsoft.com/office/powerpoint/2010/main" val="1869051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60C19EE-FDC4-FF43-A02A-F200AA68187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18846DE-8BB2-D043-9788-F5C7A98D35D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3DCE14A-D055-C744-8F94-8378BC227C0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ヒラギノ角ゴ Pro W3" charset="0"/>
                <a:cs typeface="ヒラギノ角ゴ Pro W3" charset="0"/>
              </a:defRPr>
            </a:lvl1pPr>
          </a:lstStyle>
          <a:p>
            <a:pPr>
              <a:defRPr/>
            </a:pPr>
            <a:endParaRPr lang="en-US"/>
          </a:p>
        </p:txBody>
      </p:sp>
      <p:sp>
        <p:nvSpPr>
          <p:cNvPr id="1029" name="Rectangle 5">
            <a:extLst>
              <a:ext uri="{FF2B5EF4-FFF2-40B4-BE49-F238E27FC236}">
                <a16:creationId xmlns:a16="http://schemas.microsoft.com/office/drawing/2014/main" id="{D7413D1D-A18C-3842-A7BD-FD87E29C153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ヒラギノ角ゴ Pro W3" charset="0"/>
                <a:cs typeface="ヒラギノ角ゴ Pro W3" charset="0"/>
              </a:defRPr>
            </a:lvl1pPr>
          </a:lstStyle>
          <a:p>
            <a:pPr>
              <a:defRPr/>
            </a:pPr>
            <a:endParaRPr lang="en-US"/>
          </a:p>
        </p:txBody>
      </p:sp>
      <p:sp>
        <p:nvSpPr>
          <p:cNvPr id="1030" name="Rectangle 6">
            <a:extLst>
              <a:ext uri="{FF2B5EF4-FFF2-40B4-BE49-F238E27FC236}">
                <a16:creationId xmlns:a16="http://schemas.microsoft.com/office/drawing/2014/main" id="{FB726ECD-4C3B-A543-A8E7-5DF806001EC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5ACF838-A82C-1848-8854-756BAC878E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1.bin"/><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05AE1FAD-5E7B-7841-99EB-74688D875C4F}"/>
              </a:ext>
            </a:extLst>
          </p:cNvPr>
          <p:cNvSpPr>
            <a:spLocks noChangeArrowheads="1"/>
          </p:cNvSpPr>
          <p:nvPr/>
        </p:nvSpPr>
        <p:spPr bwMode="auto">
          <a:xfrm>
            <a:off x="1524000" y="0"/>
            <a:ext cx="9144000" cy="6858000"/>
          </a:xfrm>
          <a:prstGeom prst="rect">
            <a:avLst/>
          </a:prstGeom>
          <a:solidFill>
            <a:srgbClr val="C0947B"/>
          </a:solidFill>
          <a:ln w="38100" cmpd="dbl">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8000">
              <a:latin typeface="Textile" charset="0"/>
              <a:ea typeface="ヒラギノ角ゴ Pro W3" panose="020B0300000000000000" pitchFamily="34" charset="-128"/>
            </a:endParaRPr>
          </a:p>
        </p:txBody>
      </p:sp>
      <p:sp>
        <p:nvSpPr>
          <p:cNvPr id="14338" name="Text Box 3">
            <a:extLst>
              <a:ext uri="{FF2B5EF4-FFF2-40B4-BE49-F238E27FC236}">
                <a16:creationId xmlns:a16="http://schemas.microsoft.com/office/drawing/2014/main" id="{023061C4-7322-D046-85B7-D46634129082}"/>
              </a:ext>
            </a:extLst>
          </p:cNvPr>
          <p:cNvSpPr txBox="1">
            <a:spLocks noChangeArrowheads="1"/>
          </p:cNvSpPr>
          <p:nvPr/>
        </p:nvSpPr>
        <p:spPr bwMode="auto">
          <a:xfrm>
            <a:off x="1828800" y="381001"/>
            <a:ext cx="8458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6000">
                <a:latin typeface="Papyrus" panose="020B0602040200020303" pitchFamily="34" charset="77"/>
                <a:ea typeface="ヒラギノ角ゴ Pro W3" panose="020B0300000000000000" pitchFamily="34" charset="-128"/>
              </a:rPr>
              <a:t>MORACEAE</a:t>
            </a:r>
            <a:endParaRPr lang="en-US" altLang="en-US" sz="8000">
              <a:latin typeface="Textile" charset="0"/>
              <a:ea typeface="ヒラギノ角ゴ Pro W3" panose="020B0300000000000000" pitchFamily="34" charset="-128"/>
            </a:endParaRPr>
          </a:p>
          <a:p>
            <a:pPr algn="ctr">
              <a:spcBef>
                <a:spcPct val="0"/>
              </a:spcBef>
              <a:buFontTx/>
              <a:buNone/>
            </a:pPr>
            <a:endParaRPr lang="en-US" altLang="en-US" sz="8000">
              <a:latin typeface="Textile" charset="0"/>
              <a:ea typeface="ヒラギノ角ゴ Pro W3" panose="020B0300000000000000" pitchFamily="34" charset="-128"/>
            </a:endParaRPr>
          </a:p>
        </p:txBody>
      </p:sp>
      <p:pic>
        <p:nvPicPr>
          <p:cNvPr id="14339" name="Picture 4">
            <a:extLst>
              <a:ext uri="{FF2B5EF4-FFF2-40B4-BE49-F238E27FC236}">
                <a16:creationId xmlns:a16="http://schemas.microsoft.com/office/drawing/2014/main" id="{0E098AB0-2182-D147-B4E3-617CD3A57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28801"/>
            <a:ext cx="6781800" cy="4575175"/>
          </a:xfrm>
          <a:prstGeom prst="rect">
            <a:avLst/>
          </a:prstGeom>
          <a:solidFill>
            <a:srgbClr val="BB796D"/>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a:extLst>
              <a:ext uri="{FF2B5EF4-FFF2-40B4-BE49-F238E27FC236}">
                <a16:creationId xmlns:a16="http://schemas.microsoft.com/office/drawing/2014/main" id="{676FB359-AF4B-8747-BA7D-5F5E77DAC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778250" y="2139950"/>
            <a:ext cx="33401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a:extLst>
              <a:ext uri="{FF2B5EF4-FFF2-40B4-BE49-F238E27FC236}">
                <a16:creationId xmlns:a16="http://schemas.microsoft.com/office/drawing/2014/main" id="{E6E5F25A-1A4C-6E4B-B411-791AC8EAC5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97719" y="3348831"/>
            <a:ext cx="42672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5FF5C4A3-5BD1-BC48-AB8D-253134DCB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713" y="152400"/>
            <a:ext cx="41148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5">
            <a:extLst>
              <a:ext uri="{FF2B5EF4-FFF2-40B4-BE49-F238E27FC236}">
                <a16:creationId xmlns:a16="http://schemas.microsoft.com/office/drawing/2014/main" id="{80A9E66A-118D-F74F-8DD6-C18258D5B679}"/>
              </a:ext>
            </a:extLst>
          </p:cNvPr>
          <p:cNvSpPr txBox="1">
            <a:spLocks noChangeArrowheads="1"/>
          </p:cNvSpPr>
          <p:nvPr/>
        </p:nvSpPr>
        <p:spPr bwMode="auto">
          <a:xfrm>
            <a:off x="1504950" y="1"/>
            <a:ext cx="5062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Trophis </a:t>
            </a:r>
            <a:r>
              <a:rPr lang="en-US" altLang="en-US" sz="3600">
                <a:ea typeface="ヒラギノ角ゴ Pro W3" panose="020B0300000000000000" pitchFamily="34" charset="-128"/>
              </a:rPr>
              <a:t>– worldwide liana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8E619A2A-E376-C24A-BEB1-D31B46900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176" y="609600"/>
            <a:ext cx="3488308" cy="521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castilla-elastica-var-costaricana1.jpg">
            <a:extLst>
              <a:ext uri="{FF2B5EF4-FFF2-40B4-BE49-F238E27FC236}">
                <a16:creationId xmlns:a16="http://schemas.microsoft.com/office/drawing/2014/main" id="{9508E7CD-8286-D946-8CB3-7771FD3C2B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1760" y="3813266"/>
            <a:ext cx="2972140" cy="304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castilla-elastica1.jpg">
            <a:extLst>
              <a:ext uri="{FF2B5EF4-FFF2-40B4-BE49-F238E27FC236}">
                <a16:creationId xmlns:a16="http://schemas.microsoft.com/office/drawing/2014/main" id="{6E207087-4BAB-234C-94A7-DB53DA7097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80928" y="-592714"/>
            <a:ext cx="390736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8">
            <a:extLst>
              <a:ext uri="{FF2B5EF4-FFF2-40B4-BE49-F238E27FC236}">
                <a16:creationId xmlns:a16="http://schemas.microsoft.com/office/drawing/2014/main" id="{EB105052-306A-E34E-BCA1-B51E5E1F0DC7}"/>
              </a:ext>
            </a:extLst>
          </p:cNvPr>
          <p:cNvSpPr txBox="1">
            <a:spLocks noChangeArrowheads="1"/>
          </p:cNvSpPr>
          <p:nvPr/>
        </p:nvSpPr>
        <p:spPr bwMode="auto">
          <a:xfrm>
            <a:off x="9753600" y="35920"/>
            <a:ext cx="14847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Castilla</a:t>
            </a:r>
          </a:p>
        </p:txBody>
      </p:sp>
      <p:pic>
        <p:nvPicPr>
          <p:cNvPr id="2" name="Picture 1">
            <a:extLst>
              <a:ext uri="{FF2B5EF4-FFF2-40B4-BE49-F238E27FC236}">
                <a16:creationId xmlns:a16="http://schemas.microsoft.com/office/drawing/2014/main" id="{53067B7A-5486-3F4E-ABFC-7DA69588C3D6}"/>
              </a:ext>
            </a:extLst>
          </p:cNvPr>
          <p:cNvPicPr>
            <a:picLocks noChangeAspect="1"/>
          </p:cNvPicPr>
          <p:nvPr/>
        </p:nvPicPr>
        <p:blipFill>
          <a:blip r:embed="rId5"/>
          <a:stretch>
            <a:fillRect/>
          </a:stretch>
        </p:blipFill>
        <p:spPr>
          <a:xfrm>
            <a:off x="37672" y="328307"/>
            <a:ext cx="4988900" cy="3063875"/>
          </a:xfrm>
          <a:prstGeom prst="rect">
            <a:avLst/>
          </a:prstGeom>
        </p:spPr>
      </p:pic>
      <p:pic>
        <p:nvPicPr>
          <p:cNvPr id="8" name="Picture 2">
            <a:extLst>
              <a:ext uri="{FF2B5EF4-FFF2-40B4-BE49-F238E27FC236}">
                <a16:creationId xmlns:a16="http://schemas.microsoft.com/office/drawing/2014/main" id="{03BCA2E0-0DB2-1145-94E5-2F58B1477809}"/>
              </a:ext>
            </a:extLst>
          </p:cNvPr>
          <p:cNvPicPr>
            <a:picLocks noChangeAspect="1" noChangeArrowheads="1"/>
          </p:cNvPicPr>
          <p:nvPr/>
        </p:nvPicPr>
        <p:blipFill>
          <a:blip r:embed="rId6">
            <a:lum bright="34000"/>
            <a:extLst>
              <a:ext uri="{28A0092B-C50C-407E-A947-70E740481C1C}">
                <a14:useLocalDpi xmlns:a14="http://schemas.microsoft.com/office/drawing/2010/main" val="0"/>
              </a:ext>
            </a:extLst>
          </a:blip>
          <a:srcRect/>
          <a:stretch>
            <a:fillRect/>
          </a:stretch>
        </p:blipFill>
        <p:spPr bwMode="auto">
          <a:xfrm>
            <a:off x="37672" y="3562477"/>
            <a:ext cx="4951228" cy="331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912C0F2-CBE2-B947-8F85-6D433EA837B4}"/>
              </a:ext>
            </a:extLst>
          </p:cNvPr>
          <p:cNvPicPr>
            <a:picLocks noChangeAspect="1"/>
          </p:cNvPicPr>
          <p:nvPr/>
        </p:nvPicPr>
        <p:blipFill>
          <a:blip r:embed="rId7"/>
          <a:stretch>
            <a:fillRect/>
          </a:stretch>
        </p:blipFill>
        <p:spPr>
          <a:xfrm>
            <a:off x="9181759" y="811805"/>
            <a:ext cx="2972141" cy="260116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57ABA805-5B25-2041-BA77-485F946B4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1" y="0"/>
            <a:ext cx="477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3">
            <a:extLst>
              <a:ext uri="{FF2B5EF4-FFF2-40B4-BE49-F238E27FC236}">
                <a16:creationId xmlns:a16="http://schemas.microsoft.com/office/drawing/2014/main" id="{B20DE199-883B-474C-AC25-A450FA7EAC18}"/>
              </a:ext>
            </a:extLst>
          </p:cNvPr>
          <p:cNvSpPr txBox="1">
            <a:spLocks noChangeArrowheads="1"/>
          </p:cNvSpPr>
          <p:nvPr/>
        </p:nvSpPr>
        <p:spPr bwMode="auto">
          <a:xfrm>
            <a:off x="1676400" y="1"/>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Maclura </a:t>
            </a:r>
            <a:r>
              <a:rPr lang="en-US" altLang="en-US" sz="3600">
                <a:ea typeface="ヒラギノ角ゴ Pro W3" panose="020B0300000000000000" pitchFamily="34" charset="-128"/>
              </a:rPr>
              <a:t>(osage orange) fruiting inflorescence in section</a:t>
            </a:r>
          </a:p>
        </p:txBody>
      </p:sp>
      <p:pic>
        <p:nvPicPr>
          <p:cNvPr id="28675" name="Picture 4">
            <a:extLst>
              <a:ext uri="{FF2B5EF4-FFF2-40B4-BE49-F238E27FC236}">
                <a16:creationId xmlns:a16="http://schemas.microsoft.com/office/drawing/2014/main" id="{8914D18E-79BE-9340-8AA6-5138D2925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2286000"/>
            <a:ext cx="35734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6492B64B-E23B-D047-806A-3FB7B9CFB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1430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2">
            <a:extLst>
              <a:ext uri="{FF2B5EF4-FFF2-40B4-BE49-F238E27FC236}">
                <a16:creationId xmlns:a16="http://schemas.microsoft.com/office/drawing/2014/main" id="{5F7B7FBA-32C7-2D45-B6BA-3749DC064C9E}"/>
              </a:ext>
            </a:extLst>
          </p:cNvPr>
          <p:cNvSpPr txBox="1">
            <a:spLocks noChangeArrowheads="1"/>
          </p:cNvSpPr>
          <p:nvPr/>
        </p:nvSpPr>
        <p:spPr bwMode="auto">
          <a:xfrm>
            <a:off x="2057400" y="533401"/>
            <a:ext cx="385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Artocarpus --- </a:t>
            </a:r>
            <a:r>
              <a:rPr lang="en-US" altLang="en-US" sz="2400">
                <a:ea typeface="ヒラギノ角ゴ Pro W3" panose="020B0300000000000000" pitchFamily="34" charset="-128"/>
              </a:rPr>
              <a:t> the breadfruit</a:t>
            </a:r>
            <a:endParaRPr lang="en-US" altLang="en-US" sz="2400" i="1">
              <a:ea typeface="ヒラギノ角ゴ Pro W3" panose="020B0300000000000000"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a:extLst>
              <a:ext uri="{FF2B5EF4-FFF2-40B4-BE49-F238E27FC236}">
                <a16:creationId xmlns:a16="http://schemas.microsoft.com/office/drawing/2014/main" id="{AF8DFC6C-1752-5A4C-A1BC-11C50A436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176" y="228600"/>
            <a:ext cx="59658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3">
            <a:extLst>
              <a:ext uri="{FF2B5EF4-FFF2-40B4-BE49-F238E27FC236}">
                <a16:creationId xmlns:a16="http://schemas.microsoft.com/office/drawing/2014/main" id="{EBF0D407-50B1-6748-AD3C-4C480C9A0F87}"/>
              </a:ext>
            </a:extLst>
          </p:cNvPr>
          <p:cNvSpPr txBox="1">
            <a:spLocks noChangeArrowheads="1"/>
          </p:cNvSpPr>
          <p:nvPr/>
        </p:nvSpPr>
        <p:spPr bwMode="auto">
          <a:xfrm>
            <a:off x="2041525" y="212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1746" name="Text Box 4">
            <a:extLst>
              <a:ext uri="{FF2B5EF4-FFF2-40B4-BE49-F238E27FC236}">
                <a16:creationId xmlns:a16="http://schemas.microsoft.com/office/drawing/2014/main" id="{6F5705F9-A21B-0143-9C1D-DE362F520E0B}"/>
              </a:ext>
            </a:extLst>
          </p:cNvPr>
          <p:cNvSpPr txBox="1">
            <a:spLocks noChangeArrowheads="1"/>
          </p:cNvSpPr>
          <p:nvPr/>
        </p:nvSpPr>
        <p:spPr bwMode="auto">
          <a:xfrm>
            <a:off x="1524000" y="1"/>
            <a:ext cx="694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Dorstenia </a:t>
            </a:r>
            <a:r>
              <a:rPr lang="en-US" altLang="en-US" sz="3600">
                <a:ea typeface="ヒラギノ角ゴ Pro W3" panose="020B0300000000000000" pitchFamily="34" charset="-128"/>
              </a:rPr>
              <a:t>— herb, flat inflorescence</a:t>
            </a:r>
          </a:p>
        </p:txBody>
      </p:sp>
      <p:pic>
        <p:nvPicPr>
          <p:cNvPr id="31747" name="Picture 2">
            <a:extLst>
              <a:ext uri="{FF2B5EF4-FFF2-40B4-BE49-F238E27FC236}">
                <a16:creationId xmlns:a16="http://schemas.microsoft.com/office/drawing/2014/main" id="{6BEC5C12-2741-3C4F-8C00-EA95DA1802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685800"/>
            <a:ext cx="64135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a:extLst>
              <a:ext uri="{FF2B5EF4-FFF2-40B4-BE49-F238E27FC236}">
                <a16:creationId xmlns:a16="http://schemas.microsoft.com/office/drawing/2014/main" id="{49B2EB06-8002-264C-8E8E-85E295F025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868738"/>
            <a:ext cx="4114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F6BD6E8D-E622-9046-9EB8-741C231A51A3}"/>
              </a:ext>
            </a:extLst>
          </p:cNvPr>
          <p:cNvSpPr>
            <a:spLocks noChangeArrowheads="1"/>
          </p:cNvSpPr>
          <p:nvPr/>
        </p:nvSpPr>
        <p:spPr bwMode="auto">
          <a:xfrm>
            <a:off x="152400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syconium</a:t>
            </a:r>
          </a:p>
        </p:txBody>
      </p:sp>
      <p:pic>
        <p:nvPicPr>
          <p:cNvPr id="32770" name="Picture 4">
            <a:extLst>
              <a:ext uri="{FF2B5EF4-FFF2-40B4-BE49-F238E27FC236}">
                <a16:creationId xmlns:a16="http://schemas.microsoft.com/office/drawing/2014/main" id="{509F40C0-4609-1548-9EA9-09E5F7848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19" r="11719"/>
          <a:stretch>
            <a:fillRect/>
          </a:stretch>
        </p:blipFill>
        <p:spPr bwMode="auto">
          <a:xfrm>
            <a:off x="5029200" y="152400"/>
            <a:ext cx="54864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6">
            <a:extLst>
              <a:ext uri="{FF2B5EF4-FFF2-40B4-BE49-F238E27FC236}">
                <a16:creationId xmlns:a16="http://schemas.microsoft.com/office/drawing/2014/main" id="{BD3CAACA-B879-C547-8F6E-C76E0D107627}"/>
              </a:ext>
            </a:extLst>
          </p:cNvPr>
          <p:cNvSpPr txBox="1">
            <a:spLocks noChangeArrowheads="1"/>
          </p:cNvSpPr>
          <p:nvPr/>
        </p:nvSpPr>
        <p:spPr bwMode="auto">
          <a:xfrm>
            <a:off x="1676401" y="1"/>
            <a:ext cx="35972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chemeClr val="bg1"/>
                </a:solidFill>
                <a:ea typeface="ヒラギノ角ゴ Pro W3" panose="020B0300000000000000" pitchFamily="34" charset="-128"/>
              </a:rPr>
              <a:t>syconium - a hollow inflorescence with the flowers inside</a:t>
            </a:r>
          </a:p>
        </p:txBody>
      </p:sp>
      <p:pic>
        <p:nvPicPr>
          <p:cNvPr id="32772" name="Picture 1">
            <a:extLst>
              <a:ext uri="{FF2B5EF4-FFF2-40B4-BE49-F238E27FC236}">
                <a16:creationId xmlns:a16="http://schemas.microsoft.com/office/drawing/2014/main" id="{A8077273-B07C-A940-8109-9779D08C9E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0"/>
            <a:ext cx="46243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8F4F1175-AC07-FC41-8C43-5C39E5212561}"/>
              </a:ext>
            </a:extLst>
          </p:cNvPr>
          <p:cNvSpPr txBox="1">
            <a:spLocks noChangeArrowheads="1"/>
          </p:cNvSpPr>
          <p:nvPr/>
        </p:nvSpPr>
        <p:spPr bwMode="auto">
          <a:xfrm>
            <a:off x="1524001" y="1"/>
            <a:ext cx="71865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Ficus </a:t>
            </a:r>
            <a:r>
              <a:rPr lang="en-US" altLang="en-US" sz="3600">
                <a:ea typeface="ヒラギノ角ゴ Pro W3" panose="020B0300000000000000" pitchFamily="34" charset="-128"/>
              </a:rPr>
              <a:t>– canopy trees, distinctive roots</a:t>
            </a:r>
          </a:p>
        </p:txBody>
      </p:sp>
      <p:pic>
        <p:nvPicPr>
          <p:cNvPr id="33794" name="Picture 3">
            <a:extLst>
              <a:ext uri="{FF2B5EF4-FFF2-40B4-BE49-F238E27FC236}">
                <a16:creationId xmlns:a16="http://schemas.microsoft.com/office/drawing/2014/main" id="{61FA62C7-7F32-7F47-9DA3-5A1CABD6E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85800"/>
            <a:ext cx="30527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A2D63FB8-BF56-B04A-973B-7C405F92D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1524000"/>
            <a:ext cx="31861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a:extLst>
              <a:ext uri="{FF2B5EF4-FFF2-40B4-BE49-F238E27FC236}">
                <a16:creationId xmlns:a16="http://schemas.microsoft.com/office/drawing/2014/main" id="{97E66B93-C6D8-684E-AA4F-A88E0D666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4" y="2438400"/>
            <a:ext cx="29162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1">
            <a:extLst>
              <a:ext uri="{FF2B5EF4-FFF2-40B4-BE49-F238E27FC236}">
                <a16:creationId xmlns:a16="http://schemas.microsoft.com/office/drawing/2014/main" id="{0F9B7A17-BD44-FE40-BAF5-C71F5B1F93EE}"/>
              </a:ext>
            </a:extLst>
          </p:cNvPr>
          <p:cNvSpPr txBox="1">
            <a:spLocks noChangeArrowheads="1"/>
          </p:cNvSpPr>
          <p:nvPr/>
        </p:nvSpPr>
        <p:spPr bwMode="auto">
          <a:xfrm>
            <a:off x="4786314" y="6172201"/>
            <a:ext cx="2706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t>Osa Peninsula, 1997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a:extLst>
              <a:ext uri="{FF2B5EF4-FFF2-40B4-BE49-F238E27FC236}">
                <a16:creationId xmlns:a16="http://schemas.microsoft.com/office/drawing/2014/main" id="{C0010EFC-EEFB-BF41-B24D-8EA5D6D32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00" y="1447800"/>
            <a:ext cx="4622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4">
            <a:extLst>
              <a:ext uri="{FF2B5EF4-FFF2-40B4-BE49-F238E27FC236}">
                <a16:creationId xmlns:a16="http://schemas.microsoft.com/office/drawing/2014/main" id="{2DD07FCA-3C5F-624E-A220-E2E682DA9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38200"/>
            <a:ext cx="46275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a:extLst>
              <a:ext uri="{FF2B5EF4-FFF2-40B4-BE49-F238E27FC236}">
                <a16:creationId xmlns:a16="http://schemas.microsoft.com/office/drawing/2014/main" id="{BCBC57F4-79EE-5A48-88D8-E9F19519D0D1}"/>
              </a:ext>
            </a:extLst>
          </p:cNvPr>
          <p:cNvSpPr txBox="1">
            <a:spLocks noChangeArrowheads="1"/>
          </p:cNvSpPr>
          <p:nvPr/>
        </p:nvSpPr>
        <p:spPr bwMode="auto">
          <a:xfrm>
            <a:off x="1676400" y="0"/>
            <a:ext cx="612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Ficus </a:t>
            </a:r>
            <a:r>
              <a:rPr lang="en-US" altLang="en-US" sz="3600">
                <a:ea typeface="ヒラギノ角ゴ Pro W3" panose="020B0300000000000000" pitchFamily="34" charset="-128"/>
              </a:rPr>
              <a:t>and the wasp </a:t>
            </a:r>
            <a:r>
              <a:rPr lang="en-US" altLang="en-US" sz="3600" i="1">
                <a:ea typeface="ヒラギノ角ゴ Pro W3" panose="020B0300000000000000" pitchFamily="34" charset="-128"/>
              </a:rPr>
              <a:t>Blastophaga</a:t>
            </a:r>
            <a:endParaRPr lang="en-US" altLang="en-US" sz="3600">
              <a:ea typeface="ヒラギノ角ゴ Pro W3" panose="020B0300000000000000"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091AF9C-A76F-5A47-A393-0C807273A019}"/>
              </a:ext>
            </a:extLst>
          </p:cNvPr>
          <p:cNvSpPr>
            <a:spLocks noChangeArrowheads="1"/>
          </p:cNvSpPr>
          <p:nvPr/>
        </p:nvSpPr>
        <p:spPr bwMode="auto">
          <a:xfrm>
            <a:off x="1752600" y="381000"/>
            <a:ext cx="35052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ea typeface="ヒラギノ角ゴ Pro W3" panose="020B0300000000000000" pitchFamily="34" charset="-128"/>
              </a:rPr>
              <a:t>Bombyx mori</a:t>
            </a:r>
            <a:r>
              <a:rPr lang="en-US" altLang="en-US" sz="2800">
                <a:ea typeface="ヒラギノ角ゴ Pro W3" panose="020B0300000000000000" pitchFamily="34" charset="-128"/>
              </a:rPr>
              <a:t> (the silkworm) caterpillars can eat quite widely within Moraceae, but not on most other members of the Ulmaceae group.</a:t>
            </a:r>
          </a:p>
        </p:txBody>
      </p:sp>
      <p:pic>
        <p:nvPicPr>
          <p:cNvPr id="36866" name="Picture 4">
            <a:extLst>
              <a:ext uri="{FF2B5EF4-FFF2-40B4-BE49-F238E27FC236}">
                <a16:creationId xmlns:a16="http://schemas.microsoft.com/office/drawing/2014/main" id="{344B831B-8DA3-0546-99C2-702C0E475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42900"/>
            <a:ext cx="43005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C63A9C33-D9FA-C74B-82AD-01B61CEFD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844800" y="-863600"/>
            <a:ext cx="5676900" cy="78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4">
            <a:extLst>
              <a:ext uri="{FF2B5EF4-FFF2-40B4-BE49-F238E27FC236}">
                <a16:creationId xmlns:a16="http://schemas.microsoft.com/office/drawing/2014/main" id="{AE794E4C-F2DD-8C47-ADD3-3244963F33D3}"/>
              </a:ext>
            </a:extLst>
          </p:cNvPr>
          <p:cNvSpPr>
            <a:spLocks noChangeArrowheads="1"/>
          </p:cNvSpPr>
          <p:nvPr/>
        </p:nvSpPr>
        <p:spPr bwMode="auto">
          <a:xfrm>
            <a:off x="9144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63" name="Rectangle 12">
            <a:extLst>
              <a:ext uri="{FF2B5EF4-FFF2-40B4-BE49-F238E27FC236}">
                <a16:creationId xmlns:a16="http://schemas.microsoft.com/office/drawing/2014/main" id="{2DE4F300-B06A-9444-B9A0-D0BB7612BD38}"/>
              </a:ext>
            </a:extLst>
          </p:cNvPr>
          <p:cNvSpPr>
            <a:spLocks noChangeArrowheads="1"/>
          </p:cNvSpPr>
          <p:nvPr/>
        </p:nvSpPr>
        <p:spPr bwMode="auto">
          <a:xfrm>
            <a:off x="12954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64" name="Rectangle 7">
            <a:extLst>
              <a:ext uri="{FF2B5EF4-FFF2-40B4-BE49-F238E27FC236}">
                <a16:creationId xmlns:a16="http://schemas.microsoft.com/office/drawing/2014/main" id="{D195C91D-9DEA-F744-8380-F03DC4A9A565}"/>
              </a:ext>
            </a:extLst>
          </p:cNvPr>
          <p:cNvSpPr>
            <a:spLocks noChangeArrowheads="1"/>
          </p:cNvSpPr>
          <p:nvPr/>
        </p:nvSpPr>
        <p:spPr bwMode="auto">
          <a:xfrm>
            <a:off x="3352800" y="152400"/>
            <a:ext cx="12954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65" name="Rectangle 6">
            <a:extLst>
              <a:ext uri="{FF2B5EF4-FFF2-40B4-BE49-F238E27FC236}">
                <a16:creationId xmlns:a16="http://schemas.microsoft.com/office/drawing/2014/main" id="{5D12BA94-F6EC-8D40-922D-E2CC9213A78E}"/>
              </a:ext>
            </a:extLst>
          </p:cNvPr>
          <p:cNvSpPr>
            <a:spLocks noChangeArrowheads="1"/>
          </p:cNvSpPr>
          <p:nvPr/>
        </p:nvSpPr>
        <p:spPr bwMode="auto">
          <a:xfrm>
            <a:off x="2743200" y="152400"/>
            <a:ext cx="609600" cy="1600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66" name="Rectangle 15">
            <a:extLst>
              <a:ext uri="{FF2B5EF4-FFF2-40B4-BE49-F238E27FC236}">
                <a16:creationId xmlns:a16="http://schemas.microsoft.com/office/drawing/2014/main" id="{60021817-07AA-C441-BEE8-E147514632FB}"/>
              </a:ext>
            </a:extLst>
          </p:cNvPr>
          <p:cNvSpPr>
            <a:spLocks noChangeArrowheads="1"/>
          </p:cNvSpPr>
          <p:nvPr/>
        </p:nvSpPr>
        <p:spPr bwMode="auto">
          <a:xfrm>
            <a:off x="1524000" y="3886200"/>
            <a:ext cx="24384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67" name="Text Box 5">
            <a:extLst>
              <a:ext uri="{FF2B5EF4-FFF2-40B4-BE49-F238E27FC236}">
                <a16:creationId xmlns:a16="http://schemas.microsoft.com/office/drawing/2014/main" id="{9C2D2CA5-B59A-E649-BAE3-6659D63FB33A}"/>
              </a:ext>
            </a:extLst>
          </p:cNvPr>
          <p:cNvSpPr txBox="1">
            <a:spLocks noChangeArrowheads="1"/>
          </p:cNvSpPr>
          <p:nvPr/>
        </p:nvSpPr>
        <p:spPr bwMode="auto">
          <a:xfrm rot="21513659">
            <a:off x="1566863" y="3602038"/>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r>
              <a:rPr lang="en-US" altLang="en-US" sz="2400">
                <a:ea typeface="ヒラギノ角ゴ Pro W3" panose="020B0300000000000000" pitchFamily="34" charset="-128"/>
              </a:rPr>
              <a:t>2018</a:t>
            </a:r>
          </a:p>
          <a:p>
            <a:pPr algn="ctr">
              <a:spcBef>
                <a:spcPct val="0"/>
              </a:spcBef>
              <a:buFontTx/>
              <a:buNone/>
            </a:pPr>
            <a:endParaRPr lang="en-US" altLang="en-US" sz="2400">
              <a:ea typeface="ヒラギノ角ゴ Pro W3" panose="020B0300000000000000" pitchFamily="34" charset="-128"/>
            </a:endParaRPr>
          </a:p>
        </p:txBody>
      </p:sp>
      <p:sp>
        <p:nvSpPr>
          <p:cNvPr id="15368" name="Text Box 11">
            <a:extLst>
              <a:ext uri="{FF2B5EF4-FFF2-40B4-BE49-F238E27FC236}">
                <a16:creationId xmlns:a16="http://schemas.microsoft.com/office/drawing/2014/main" id="{17F459E8-7E66-1640-B135-D8ADF76D026D}"/>
              </a:ext>
            </a:extLst>
          </p:cNvPr>
          <p:cNvSpPr txBox="1">
            <a:spLocks noChangeArrowheads="1"/>
          </p:cNvSpPr>
          <p:nvPr/>
        </p:nvSpPr>
        <p:spPr bwMode="auto">
          <a:xfrm>
            <a:off x="1524000" y="2895601"/>
            <a:ext cx="1550424" cy="461665"/>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magnoliids</a:t>
            </a:r>
            <a:endParaRPr lang="en-US" altLang="en-US" sz="2400" i="1">
              <a:ea typeface="ヒラギノ角ゴ Pro W3" panose="020B0300000000000000" pitchFamily="34" charset="-128"/>
            </a:endParaRPr>
          </a:p>
        </p:txBody>
      </p:sp>
      <p:sp>
        <p:nvSpPr>
          <p:cNvPr id="15369" name="Line 9">
            <a:extLst>
              <a:ext uri="{FF2B5EF4-FFF2-40B4-BE49-F238E27FC236}">
                <a16:creationId xmlns:a16="http://schemas.microsoft.com/office/drawing/2014/main" id="{4973C5C7-C347-294F-8594-2FCA601933A5}"/>
              </a:ext>
            </a:extLst>
          </p:cNvPr>
          <p:cNvSpPr>
            <a:spLocks noChangeShapeType="1"/>
          </p:cNvSpPr>
          <p:nvPr/>
        </p:nvSpPr>
        <p:spPr bwMode="auto">
          <a:xfrm flipV="1">
            <a:off x="3886200" y="2438400"/>
            <a:ext cx="228600" cy="19812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0" name="Line 10">
            <a:extLst>
              <a:ext uri="{FF2B5EF4-FFF2-40B4-BE49-F238E27FC236}">
                <a16:creationId xmlns:a16="http://schemas.microsoft.com/office/drawing/2014/main" id="{628049AD-B7E3-B449-9180-B403A24B661B}"/>
              </a:ext>
            </a:extLst>
          </p:cNvPr>
          <p:cNvSpPr>
            <a:spLocks noChangeShapeType="1"/>
          </p:cNvSpPr>
          <p:nvPr/>
        </p:nvSpPr>
        <p:spPr bwMode="auto">
          <a:xfrm flipV="1">
            <a:off x="2362200" y="1752600"/>
            <a:ext cx="762000" cy="1143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1" name="Rectangle 1037">
            <a:extLst>
              <a:ext uri="{FF2B5EF4-FFF2-40B4-BE49-F238E27FC236}">
                <a16:creationId xmlns:a16="http://schemas.microsoft.com/office/drawing/2014/main" id="{F3914DFE-25E6-8D42-AB45-C5E98359F110}"/>
              </a:ext>
            </a:extLst>
          </p:cNvPr>
          <p:cNvSpPr>
            <a:spLocks noChangeArrowheads="1"/>
          </p:cNvSpPr>
          <p:nvPr/>
        </p:nvSpPr>
        <p:spPr bwMode="auto">
          <a:xfrm>
            <a:off x="13563600" y="1676400"/>
            <a:ext cx="381000" cy="762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72" name="Text Box 11">
            <a:extLst>
              <a:ext uri="{FF2B5EF4-FFF2-40B4-BE49-F238E27FC236}">
                <a16:creationId xmlns:a16="http://schemas.microsoft.com/office/drawing/2014/main" id="{15193880-9DCE-254D-87E2-A990835ECE2B}"/>
              </a:ext>
            </a:extLst>
          </p:cNvPr>
          <p:cNvSpPr txBox="1">
            <a:spLocks noChangeArrowheads="1"/>
          </p:cNvSpPr>
          <p:nvPr/>
        </p:nvSpPr>
        <p:spPr bwMode="auto">
          <a:xfrm>
            <a:off x="3200401" y="4419601"/>
            <a:ext cx="138112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monocots</a:t>
            </a:r>
            <a:endParaRPr lang="en-US" altLang="en-US" sz="2400">
              <a:ea typeface="ヒラギノ角ゴ Pro W3" panose="020B0300000000000000" pitchFamily="34" charset="-128"/>
            </a:endParaRPr>
          </a:p>
        </p:txBody>
      </p:sp>
      <p:pic>
        <p:nvPicPr>
          <p:cNvPr id="15373" name="Picture 18">
            <a:extLst>
              <a:ext uri="{FF2B5EF4-FFF2-40B4-BE49-F238E27FC236}">
                <a16:creationId xmlns:a16="http://schemas.microsoft.com/office/drawing/2014/main" id="{65E51438-B34A-CD47-A8E9-5B6080E931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862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Rectangle 6">
            <a:extLst>
              <a:ext uri="{FF2B5EF4-FFF2-40B4-BE49-F238E27FC236}">
                <a16:creationId xmlns:a16="http://schemas.microsoft.com/office/drawing/2014/main" id="{9B8C35BC-D299-1B41-B23E-7D51136399AF}"/>
              </a:ext>
            </a:extLst>
          </p:cNvPr>
          <p:cNvSpPr>
            <a:spLocks noChangeArrowheads="1"/>
          </p:cNvSpPr>
          <p:nvPr/>
        </p:nvSpPr>
        <p:spPr bwMode="auto">
          <a:xfrm>
            <a:off x="6397625" y="381000"/>
            <a:ext cx="147508" cy="14478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75" name="Rectangle 8">
            <a:extLst>
              <a:ext uri="{FF2B5EF4-FFF2-40B4-BE49-F238E27FC236}">
                <a16:creationId xmlns:a16="http://schemas.microsoft.com/office/drawing/2014/main" id="{7F2CF2C1-8615-F14C-A433-FADC029F92CA}"/>
              </a:ext>
            </a:extLst>
          </p:cNvPr>
          <p:cNvSpPr>
            <a:spLocks noChangeArrowheads="1"/>
          </p:cNvSpPr>
          <p:nvPr/>
        </p:nvSpPr>
        <p:spPr bwMode="auto">
          <a:xfrm>
            <a:off x="5334000" y="228600"/>
            <a:ext cx="5105400" cy="36576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76" name="Rectangle 9">
            <a:extLst>
              <a:ext uri="{FF2B5EF4-FFF2-40B4-BE49-F238E27FC236}">
                <a16:creationId xmlns:a16="http://schemas.microsoft.com/office/drawing/2014/main" id="{F1A3B1C5-893A-3844-A1EA-4D383800DAE8}"/>
              </a:ext>
            </a:extLst>
          </p:cNvPr>
          <p:cNvSpPr>
            <a:spLocks noChangeArrowheads="1"/>
          </p:cNvSpPr>
          <p:nvPr/>
        </p:nvSpPr>
        <p:spPr bwMode="auto">
          <a:xfrm>
            <a:off x="5791200" y="304800"/>
            <a:ext cx="1828800" cy="2514600"/>
          </a:xfrm>
          <a:prstGeom prst="rect">
            <a:avLst/>
          </a:prstGeom>
          <a:noFill/>
          <a:ln w="38100">
            <a:solidFill>
              <a:srgbClr val="6B6BC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77" name="Rectangle 1037">
            <a:extLst>
              <a:ext uri="{FF2B5EF4-FFF2-40B4-BE49-F238E27FC236}">
                <a16:creationId xmlns:a16="http://schemas.microsoft.com/office/drawing/2014/main" id="{FA9B5BF7-32CD-DE46-BFE6-86658BF8A65E}"/>
              </a:ext>
            </a:extLst>
          </p:cNvPr>
          <p:cNvSpPr>
            <a:spLocks noChangeArrowheads="1"/>
          </p:cNvSpPr>
          <p:nvPr/>
        </p:nvSpPr>
        <p:spPr bwMode="auto">
          <a:xfrm>
            <a:off x="13868400" y="8382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78" name="Rectangle 1037">
            <a:extLst>
              <a:ext uri="{FF2B5EF4-FFF2-40B4-BE49-F238E27FC236}">
                <a16:creationId xmlns:a16="http://schemas.microsoft.com/office/drawing/2014/main" id="{22F19DCD-A39F-F647-A450-4B30B6621770}"/>
              </a:ext>
            </a:extLst>
          </p:cNvPr>
          <p:cNvSpPr>
            <a:spLocks noChangeArrowheads="1"/>
          </p:cNvSpPr>
          <p:nvPr/>
        </p:nvSpPr>
        <p:spPr bwMode="auto">
          <a:xfrm>
            <a:off x="7620000" y="304800"/>
            <a:ext cx="22098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79" name="Rectangle 1037">
            <a:extLst>
              <a:ext uri="{FF2B5EF4-FFF2-40B4-BE49-F238E27FC236}">
                <a16:creationId xmlns:a16="http://schemas.microsoft.com/office/drawing/2014/main" id="{4D83D7D6-2301-C14A-B473-35551F162A82}"/>
              </a:ext>
            </a:extLst>
          </p:cNvPr>
          <p:cNvSpPr>
            <a:spLocks noChangeArrowheads="1"/>
          </p:cNvSpPr>
          <p:nvPr/>
        </p:nvSpPr>
        <p:spPr bwMode="auto">
          <a:xfrm>
            <a:off x="13716000" y="5334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solidFill>
                <a:srgbClr val="0000FF"/>
              </a:solidFill>
              <a:ea typeface="ヒラギノ角ゴ Pro W3" panose="020B0300000000000000" pitchFamily="34" charset="-128"/>
            </a:endParaRPr>
          </a:p>
        </p:txBody>
      </p:sp>
      <p:sp>
        <p:nvSpPr>
          <p:cNvPr id="15380" name="Line 11">
            <a:extLst>
              <a:ext uri="{FF2B5EF4-FFF2-40B4-BE49-F238E27FC236}">
                <a16:creationId xmlns:a16="http://schemas.microsoft.com/office/drawing/2014/main" id="{962D0012-2B2B-CA4D-878B-1EAA8F84D7BB}"/>
              </a:ext>
            </a:extLst>
          </p:cNvPr>
          <p:cNvSpPr>
            <a:spLocks noChangeShapeType="1"/>
          </p:cNvSpPr>
          <p:nvPr/>
        </p:nvSpPr>
        <p:spPr bwMode="auto">
          <a:xfrm flipV="1">
            <a:off x="5638800" y="4648200"/>
            <a:ext cx="1219200" cy="1447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5381" name="Picture 26" descr="images-1.jpg">
            <a:extLst>
              <a:ext uri="{FF2B5EF4-FFF2-40B4-BE49-F238E27FC236}">
                <a16:creationId xmlns:a16="http://schemas.microsoft.com/office/drawing/2014/main" id="{75BF4BC4-201B-B243-97A0-552C7C5731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88" y="2882900"/>
            <a:ext cx="9255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27" descr="images.jpg">
            <a:extLst>
              <a:ext uri="{FF2B5EF4-FFF2-40B4-BE49-F238E27FC236}">
                <a16:creationId xmlns:a16="http://schemas.microsoft.com/office/drawing/2014/main" id="{CDCA6363-9CE4-AE4C-828F-DC8EBC6DA9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3003551"/>
            <a:ext cx="990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Rectangle 1037">
            <a:extLst>
              <a:ext uri="{FF2B5EF4-FFF2-40B4-BE49-F238E27FC236}">
                <a16:creationId xmlns:a16="http://schemas.microsoft.com/office/drawing/2014/main" id="{5DAE444E-9088-3D4C-A7B0-4D7C1128C0A1}"/>
              </a:ext>
            </a:extLst>
          </p:cNvPr>
          <p:cNvSpPr>
            <a:spLocks noChangeArrowheads="1"/>
          </p:cNvSpPr>
          <p:nvPr/>
        </p:nvSpPr>
        <p:spPr bwMode="auto">
          <a:xfrm>
            <a:off x="8305800" y="4038600"/>
            <a:ext cx="457200" cy="14478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15384" name="Picture 28">
            <a:extLst>
              <a:ext uri="{FF2B5EF4-FFF2-40B4-BE49-F238E27FC236}">
                <a16:creationId xmlns:a16="http://schemas.microsoft.com/office/drawing/2014/main" id="{520EAE40-83C9-F449-9EDA-86958D6632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34401" y="5613400"/>
            <a:ext cx="804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5" name="Text Box 11">
            <a:extLst>
              <a:ext uri="{FF2B5EF4-FFF2-40B4-BE49-F238E27FC236}">
                <a16:creationId xmlns:a16="http://schemas.microsoft.com/office/drawing/2014/main" id="{42DF18EC-9F39-6A43-B4FF-B9931C4467E9}"/>
              </a:ext>
            </a:extLst>
          </p:cNvPr>
          <p:cNvSpPr txBox="1">
            <a:spLocks noChangeArrowheads="1"/>
          </p:cNvSpPr>
          <p:nvPr/>
        </p:nvSpPr>
        <p:spPr bwMode="auto">
          <a:xfrm>
            <a:off x="4953001" y="6096001"/>
            <a:ext cx="120967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eudicots</a:t>
            </a:r>
            <a:endParaRPr lang="en-US" altLang="en-US" sz="2400">
              <a:ea typeface="ヒラギノ角ゴ Pro W3" panose="020B0300000000000000" pitchFamily="34" charset="-128"/>
            </a:endParaRPr>
          </a:p>
        </p:txBody>
      </p:sp>
      <p:sp>
        <p:nvSpPr>
          <p:cNvPr id="15386" name="Line 11">
            <a:extLst>
              <a:ext uri="{FF2B5EF4-FFF2-40B4-BE49-F238E27FC236}">
                <a16:creationId xmlns:a16="http://schemas.microsoft.com/office/drawing/2014/main" id="{56C4BA00-65C6-324B-89B7-49E3E81FE76F}"/>
              </a:ext>
            </a:extLst>
          </p:cNvPr>
          <p:cNvSpPr>
            <a:spLocks noChangeShapeType="1"/>
          </p:cNvSpPr>
          <p:nvPr/>
        </p:nvSpPr>
        <p:spPr bwMode="auto">
          <a:xfrm flipV="1">
            <a:off x="-3352800" y="1066800"/>
            <a:ext cx="2362200" cy="4114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7" name="Rectangle 1036">
            <a:extLst>
              <a:ext uri="{FF2B5EF4-FFF2-40B4-BE49-F238E27FC236}">
                <a16:creationId xmlns:a16="http://schemas.microsoft.com/office/drawing/2014/main" id="{5F8882FC-99C3-6C46-A38C-DC6D7280ED5B}"/>
              </a:ext>
            </a:extLst>
          </p:cNvPr>
          <p:cNvSpPr>
            <a:spLocks noChangeArrowheads="1"/>
          </p:cNvSpPr>
          <p:nvPr/>
        </p:nvSpPr>
        <p:spPr bwMode="auto">
          <a:xfrm>
            <a:off x="4648200" y="152400"/>
            <a:ext cx="5867400" cy="44958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5388" name="Line 11">
            <a:extLst>
              <a:ext uri="{FF2B5EF4-FFF2-40B4-BE49-F238E27FC236}">
                <a16:creationId xmlns:a16="http://schemas.microsoft.com/office/drawing/2014/main" id="{907A0586-E2CE-E54E-B553-602335180C10}"/>
              </a:ext>
            </a:extLst>
          </p:cNvPr>
          <p:cNvSpPr>
            <a:spLocks noChangeShapeType="1"/>
          </p:cNvSpPr>
          <p:nvPr/>
        </p:nvSpPr>
        <p:spPr bwMode="auto">
          <a:xfrm flipV="1">
            <a:off x="7315200" y="3886200"/>
            <a:ext cx="762000" cy="167640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9" name="Text Box 11">
            <a:extLst>
              <a:ext uri="{FF2B5EF4-FFF2-40B4-BE49-F238E27FC236}">
                <a16:creationId xmlns:a16="http://schemas.microsoft.com/office/drawing/2014/main" id="{17B9F2B3-2F3F-894A-8FC1-8235834C8D52}"/>
              </a:ext>
            </a:extLst>
          </p:cNvPr>
          <p:cNvSpPr txBox="1">
            <a:spLocks noChangeArrowheads="1"/>
          </p:cNvSpPr>
          <p:nvPr/>
        </p:nvSpPr>
        <p:spPr bwMode="auto">
          <a:xfrm>
            <a:off x="6629400" y="5562601"/>
            <a:ext cx="181610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core eudicots</a:t>
            </a:r>
            <a:endParaRPr lang="en-US" altLang="en-US" sz="2400">
              <a:ea typeface="ヒラギノ角ゴ Pro W3" panose="020B0300000000000000" pitchFamily="34" charset="-128"/>
            </a:endParaRPr>
          </a:p>
        </p:txBody>
      </p:sp>
      <p:sp>
        <p:nvSpPr>
          <p:cNvPr id="35" name="Line 11">
            <a:extLst>
              <a:ext uri="{FF2B5EF4-FFF2-40B4-BE49-F238E27FC236}">
                <a16:creationId xmlns:a16="http://schemas.microsoft.com/office/drawing/2014/main" id="{BD1E6987-6B4B-B643-960F-6E6CBC87C1D7}"/>
              </a:ext>
            </a:extLst>
          </p:cNvPr>
          <p:cNvSpPr>
            <a:spLocks noChangeShapeType="1"/>
          </p:cNvSpPr>
          <p:nvPr/>
        </p:nvSpPr>
        <p:spPr bwMode="auto">
          <a:xfrm flipH="1" flipV="1">
            <a:off x="6781800" y="2819400"/>
            <a:ext cx="533400" cy="533400"/>
          </a:xfrm>
          <a:prstGeom prst="line">
            <a:avLst/>
          </a:prstGeom>
          <a:noFill/>
          <a:ln w="38100">
            <a:solidFill>
              <a:schemeClr val="accent6">
                <a:lumMod val="60000"/>
                <a:lumOff val="40000"/>
              </a:schemeClr>
            </a:solidFill>
            <a:round/>
            <a:headEnd/>
            <a:tailEnd type="triangle" w="med" len="med"/>
          </a:ln>
          <a:extLst>
            <a:ext uri="{909E8E84-426E-40dd-AFC4-6F175D3DCCD1}"/>
          </a:extLst>
        </p:spPr>
        <p:txBody>
          <a:bodyPr wrap="none" anchor="ctr"/>
          <a:lstStyle/>
          <a:p>
            <a:pPr>
              <a:defRPr/>
            </a:pPr>
            <a:endParaRPr lang="en-US">
              <a:latin typeface="Times" charset="0"/>
              <a:ea typeface="ヒラギノ角ゴ Pro W3" charset="0"/>
              <a:cs typeface="ヒラギノ角ゴ Pro W3" charset="0"/>
            </a:endParaRPr>
          </a:p>
        </p:txBody>
      </p:sp>
      <p:sp>
        <p:nvSpPr>
          <p:cNvPr id="15391" name="Text Box 11">
            <a:extLst>
              <a:ext uri="{FF2B5EF4-FFF2-40B4-BE49-F238E27FC236}">
                <a16:creationId xmlns:a16="http://schemas.microsoft.com/office/drawing/2014/main" id="{44643135-9E7C-E748-B655-78555E5C79D9}"/>
              </a:ext>
            </a:extLst>
          </p:cNvPr>
          <p:cNvSpPr txBox="1">
            <a:spLocks noChangeArrowheads="1"/>
          </p:cNvSpPr>
          <p:nvPr/>
        </p:nvSpPr>
        <p:spPr bwMode="auto">
          <a:xfrm>
            <a:off x="6781800" y="3352801"/>
            <a:ext cx="92075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rosids</a:t>
            </a:r>
            <a:endParaRPr lang="en-US" altLang="en-US" sz="2400">
              <a:ea typeface="ヒラギノ角ゴ Pro W3" panose="020B0300000000000000" pitchFamily="34" charset="-128"/>
            </a:endParaRPr>
          </a:p>
        </p:txBody>
      </p:sp>
      <p:sp>
        <p:nvSpPr>
          <p:cNvPr id="15392" name="Line 11">
            <a:extLst>
              <a:ext uri="{FF2B5EF4-FFF2-40B4-BE49-F238E27FC236}">
                <a16:creationId xmlns:a16="http://schemas.microsoft.com/office/drawing/2014/main" id="{FF86C6C2-D824-9B42-B300-9549C1A3DE95}"/>
              </a:ext>
            </a:extLst>
          </p:cNvPr>
          <p:cNvSpPr>
            <a:spLocks noChangeShapeType="1"/>
          </p:cNvSpPr>
          <p:nvPr/>
        </p:nvSpPr>
        <p:spPr bwMode="auto">
          <a:xfrm flipH="1" flipV="1">
            <a:off x="8763000" y="2971800"/>
            <a:ext cx="685800" cy="182880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93" name="Text Box 11">
            <a:extLst>
              <a:ext uri="{FF2B5EF4-FFF2-40B4-BE49-F238E27FC236}">
                <a16:creationId xmlns:a16="http://schemas.microsoft.com/office/drawing/2014/main" id="{C55E550A-30EA-AC48-84DE-A31C34DFA585}"/>
              </a:ext>
            </a:extLst>
          </p:cNvPr>
          <p:cNvSpPr txBox="1">
            <a:spLocks noChangeArrowheads="1"/>
          </p:cNvSpPr>
          <p:nvPr/>
        </p:nvSpPr>
        <p:spPr bwMode="auto">
          <a:xfrm>
            <a:off x="8534400" y="4800601"/>
            <a:ext cx="1125538"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asterids</a:t>
            </a:r>
            <a:endParaRPr lang="en-US" altLang="en-US" sz="2400">
              <a:ea typeface="ヒラギノ角ゴ Pro W3" panose="020B0300000000000000" pitchFamily="34" charset="-128"/>
            </a:endParaRPr>
          </a:p>
        </p:txBody>
      </p:sp>
      <p:sp>
        <p:nvSpPr>
          <p:cNvPr id="15394" name="Line 10">
            <a:extLst>
              <a:ext uri="{FF2B5EF4-FFF2-40B4-BE49-F238E27FC236}">
                <a16:creationId xmlns:a16="http://schemas.microsoft.com/office/drawing/2014/main" id="{E3381119-92D7-F340-90AB-2655A5E10BDE}"/>
              </a:ext>
            </a:extLst>
          </p:cNvPr>
          <p:cNvSpPr>
            <a:spLocks noChangeShapeType="1"/>
          </p:cNvSpPr>
          <p:nvPr/>
        </p:nvSpPr>
        <p:spPr bwMode="auto">
          <a:xfrm>
            <a:off x="4527551" y="304800"/>
            <a:ext cx="1793875" cy="3810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10">
            <a:extLst>
              <a:ext uri="{FF2B5EF4-FFF2-40B4-BE49-F238E27FC236}">
                <a16:creationId xmlns:a16="http://schemas.microsoft.com/office/drawing/2014/main" id="{B48862D8-956F-2641-889F-FB2D4D41550D}"/>
              </a:ext>
            </a:extLst>
          </p:cNvPr>
          <p:cNvSpPr txBox="1">
            <a:spLocks noChangeArrowheads="1"/>
          </p:cNvSpPr>
          <p:nvPr/>
        </p:nvSpPr>
        <p:spPr bwMode="auto">
          <a:xfrm>
            <a:off x="3048000" y="240268"/>
            <a:ext cx="1479892" cy="369332"/>
          </a:xfrm>
          <a:prstGeom prst="rect">
            <a:avLst/>
          </a:prstGeom>
          <a:solidFill>
            <a:schemeClr val="bg1"/>
          </a:solidFill>
          <a:ln w="9525">
            <a:solidFill>
              <a:srgbClr val="FF0000"/>
            </a:solidFill>
            <a:miter lim="800000"/>
            <a:headEnd/>
            <a:tailEnd/>
          </a:ln>
          <a:effectLst/>
        </p:spPr>
        <p:txBody>
          <a:bodyPr wrap="none">
            <a:spAutoFit/>
          </a:bodyPr>
          <a:lstStyle/>
          <a:p>
            <a:pPr>
              <a:defRPr/>
            </a:pPr>
            <a:r>
              <a:rPr lang="en-US" sz="1800" dirty="0">
                <a:ln>
                  <a:solidFill>
                    <a:srgbClr val="FF0000"/>
                  </a:solidFill>
                </a:ln>
                <a:solidFill>
                  <a:srgbClr val="D92D2D"/>
                </a:solidFill>
                <a:latin typeface="Times" pitchFamily="-111" charset="0"/>
                <a:ea typeface="+mn-ea"/>
              </a:rPr>
              <a:t>MORACEAE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a:extLst>
              <a:ext uri="{FF2B5EF4-FFF2-40B4-BE49-F238E27FC236}">
                <a16:creationId xmlns:a16="http://schemas.microsoft.com/office/drawing/2014/main" id="{8107E533-46BE-9A4D-A4AB-B524FE439977}"/>
              </a:ext>
            </a:extLst>
          </p:cNvPr>
          <p:cNvSpPr txBox="1">
            <a:spLocks noChangeArrowheads="1"/>
          </p:cNvSpPr>
          <p:nvPr/>
        </p:nvSpPr>
        <p:spPr bwMode="auto">
          <a:xfrm>
            <a:off x="4419600" y="685801"/>
            <a:ext cx="2617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800" i="1"/>
              <a:t>Cecropia </a:t>
            </a:r>
          </a:p>
        </p:txBody>
      </p:sp>
      <p:pic>
        <p:nvPicPr>
          <p:cNvPr id="37890" name="Picture 2">
            <a:extLst>
              <a:ext uri="{FF2B5EF4-FFF2-40B4-BE49-F238E27FC236}">
                <a16:creationId xmlns:a16="http://schemas.microsoft.com/office/drawing/2014/main" id="{174EE8BD-8511-4549-8CB2-720CA0B2FD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76400"/>
            <a:ext cx="22606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17DE7CFE-7E84-9D44-8F19-B43D3443F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652838" y="198438"/>
            <a:ext cx="5749925" cy="756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B0F5066D-ACA0-204B-B60D-967048E15E81}"/>
              </a:ext>
            </a:extLst>
          </p:cNvPr>
          <p:cNvSpPr>
            <a:spLocks noChangeArrowheads="1"/>
          </p:cNvSpPr>
          <p:nvPr/>
        </p:nvSpPr>
        <p:spPr bwMode="auto">
          <a:xfrm flipH="1">
            <a:off x="9067800" y="1447800"/>
            <a:ext cx="381000" cy="1219200"/>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8915" name="Text Box 4">
            <a:extLst>
              <a:ext uri="{FF2B5EF4-FFF2-40B4-BE49-F238E27FC236}">
                <a16:creationId xmlns:a16="http://schemas.microsoft.com/office/drawing/2014/main" id="{9914047F-A3D3-624E-BF9A-F742904A9156}"/>
              </a:ext>
            </a:extLst>
          </p:cNvPr>
          <p:cNvSpPr txBox="1">
            <a:spLocks noChangeArrowheads="1"/>
          </p:cNvSpPr>
          <p:nvPr/>
        </p:nvSpPr>
        <p:spPr bwMode="auto">
          <a:xfrm>
            <a:off x="2057400" y="457200"/>
            <a:ext cx="389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ea typeface="ヒラギノ角ゴ Pro W3" panose="020B0300000000000000" pitchFamily="34" charset="-128"/>
              </a:rPr>
              <a:t>Rosales (Eurosids I)</a:t>
            </a:r>
          </a:p>
        </p:txBody>
      </p:sp>
      <p:sp>
        <p:nvSpPr>
          <p:cNvPr id="38916" name="Line 5">
            <a:extLst>
              <a:ext uri="{FF2B5EF4-FFF2-40B4-BE49-F238E27FC236}">
                <a16:creationId xmlns:a16="http://schemas.microsoft.com/office/drawing/2014/main" id="{79367E3A-1DED-9344-B6AF-8ED286F6CAC8}"/>
              </a:ext>
            </a:extLst>
          </p:cNvPr>
          <p:cNvSpPr>
            <a:spLocks noChangeShapeType="1"/>
          </p:cNvSpPr>
          <p:nvPr/>
        </p:nvSpPr>
        <p:spPr bwMode="auto">
          <a:xfrm>
            <a:off x="3200400" y="1752600"/>
            <a:ext cx="0" cy="9144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6">
            <a:extLst>
              <a:ext uri="{FF2B5EF4-FFF2-40B4-BE49-F238E27FC236}">
                <a16:creationId xmlns:a16="http://schemas.microsoft.com/office/drawing/2014/main" id="{828F7CD4-7D8D-BF47-B2B7-D2C413B676B7}"/>
              </a:ext>
            </a:extLst>
          </p:cNvPr>
          <p:cNvSpPr>
            <a:spLocks noChangeShapeType="1"/>
          </p:cNvSpPr>
          <p:nvPr/>
        </p:nvSpPr>
        <p:spPr bwMode="auto">
          <a:xfrm>
            <a:off x="5791200" y="1524000"/>
            <a:ext cx="0" cy="10668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7">
            <a:extLst>
              <a:ext uri="{FF2B5EF4-FFF2-40B4-BE49-F238E27FC236}">
                <a16:creationId xmlns:a16="http://schemas.microsoft.com/office/drawing/2014/main" id="{CC444423-CD91-A543-9C50-ECACE0FB2B48}"/>
              </a:ext>
            </a:extLst>
          </p:cNvPr>
          <p:cNvSpPr>
            <a:spLocks noChangeShapeType="1"/>
          </p:cNvSpPr>
          <p:nvPr/>
        </p:nvSpPr>
        <p:spPr bwMode="auto">
          <a:xfrm>
            <a:off x="7543800" y="1600200"/>
            <a:ext cx="0" cy="9144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8">
            <a:extLst>
              <a:ext uri="{FF2B5EF4-FFF2-40B4-BE49-F238E27FC236}">
                <a16:creationId xmlns:a16="http://schemas.microsoft.com/office/drawing/2014/main" id="{8A57AB86-172A-A94F-BCA1-BD8A12DD20C1}"/>
              </a:ext>
            </a:extLst>
          </p:cNvPr>
          <p:cNvSpPr>
            <a:spLocks noChangeShapeType="1"/>
          </p:cNvSpPr>
          <p:nvPr/>
        </p:nvSpPr>
        <p:spPr bwMode="auto">
          <a:xfrm>
            <a:off x="10210800" y="1676400"/>
            <a:ext cx="0" cy="9144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9">
            <a:extLst>
              <a:ext uri="{FF2B5EF4-FFF2-40B4-BE49-F238E27FC236}">
                <a16:creationId xmlns:a16="http://schemas.microsoft.com/office/drawing/2014/main" id="{657E5665-5A27-1A4C-9646-7553A2F42B08}"/>
              </a:ext>
            </a:extLst>
          </p:cNvPr>
          <p:cNvSpPr>
            <a:spLocks noChangeShapeType="1"/>
          </p:cNvSpPr>
          <p:nvPr/>
        </p:nvSpPr>
        <p:spPr bwMode="auto">
          <a:xfrm>
            <a:off x="8839200" y="1524000"/>
            <a:ext cx="0" cy="10668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0">
            <a:extLst>
              <a:ext uri="{FF2B5EF4-FFF2-40B4-BE49-F238E27FC236}">
                <a16:creationId xmlns:a16="http://schemas.microsoft.com/office/drawing/2014/main" id="{5DCAE261-0F02-E84F-958B-34F06A8B0942}"/>
              </a:ext>
            </a:extLst>
          </p:cNvPr>
          <p:cNvSpPr>
            <a:spLocks noChangeShapeType="1"/>
          </p:cNvSpPr>
          <p:nvPr/>
        </p:nvSpPr>
        <p:spPr bwMode="auto">
          <a:xfrm flipV="1">
            <a:off x="9982200" y="2971800"/>
            <a:ext cx="76200" cy="16002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1">
            <a:extLst>
              <a:ext uri="{FF2B5EF4-FFF2-40B4-BE49-F238E27FC236}">
                <a16:creationId xmlns:a16="http://schemas.microsoft.com/office/drawing/2014/main" id="{E631F15E-AB1A-BE4E-A1EB-37284EEBBD95}"/>
              </a:ext>
            </a:extLst>
          </p:cNvPr>
          <p:cNvSpPr>
            <a:spLocks noChangeArrowheads="1"/>
          </p:cNvSpPr>
          <p:nvPr/>
        </p:nvSpPr>
        <p:spPr bwMode="auto">
          <a:xfrm>
            <a:off x="8458200" y="4800600"/>
            <a:ext cx="83820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8923" name="Text Box 12">
            <a:extLst>
              <a:ext uri="{FF2B5EF4-FFF2-40B4-BE49-F238E27FC236}">
                <a16:creationId xmlns:a16="http://schemas.microsoft.com/office/drawing/2014/main" id="{F97548B9-00CF-FC4A-A054-540A08934309}"/>
              </a:ext>
            </a:extLst>
          </p:cNvPr>
          <p:cNvSpPr txBox="1">
            <a:spLocks noChangeArrowheads="1"/>
          </p:cNvSpPr>
          <p:nvPr/>
        </p:nvSpPr>
        <p:spPr bwMode="auto">
          <a:xfrm>
            <a:off x="9067801" y="4572001"/>
            <a:ext cx="1317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rgbClr val="D92D2D"/>
                </a:solidFill>
                <a:ea typeface="ヒラギノ角ゴ Pro W3" panose="020B0300000000000000" pitchFamily="34" charset="-128"/>
              </a:rPr>
              <a:t>Cecropia</a:t>
            </a:r>
          </a:p>
          <a:p>
            <a:pPr>
              <a:spcBef>
                <a:spcPct val="0"/>
              </a:spcBef>
              <a:buFontTx/>
              <a:buNone/>
            </a:pPr>
            <a:r>
              <a:rPr lang="en-US" altLang="en-US" sz="2400">
                <a:solidFill>
                  <a:srgbClr val="D92D2D"/>
                </a:solidFill>
                <a:ea typeface="ヒラギノ角ゴ Pro W3" panose="020B0300000000000000" pitchFamily="34" charset="-128"/>
              </a:rPr>
              <a:t>is here!</a:t>
            </a:r>
          </a:p>
        </p:txBody>
      </p:sp>
      <p:sp>
        <p:nvSpPr>
          <p:cNvPr id="38924" name="Rectangle 13">
            <a:extLst>
              <a:ext uri="{FF2B5EF4-FFF2-40B4-BE49-F238E27FC236}">
                <a16:creationId xmlns:a16="http://schemas.microsoft.com/office/drawing/2014/main" id="{FA90EBD6-0FF8-804D-A91F-584DA242A833}"/>
              </a:ext>
            </a:extLst>
          </p:cNvPr>
          <p:cNvSpPr>
            <a:spLocks noChangeArrowheads="1"/>
          </p:cNvSpPr>
          <p:nvPr/>
        </p:nvSpPr>
        <p:spPr bwMode="auto">
          <a:xfrm>
            <a:off x="6629400" y="3581400"/>
            <a:ext cx="18501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Ulmaceae</a:t>
            </a:r>
          </a:p>
          <a:p>
            <a:pPr>
              <a:spcBef>
                <a:spcPct val="0"/>
              </a:spcBef>
              <a:buFontTx/>
              <a:buNone/>
            </a:pPr>
            <a:r>
              <a:rPr lang="en-US" altLang="en-US" i="1">
                <a:ea typeface="ヒラギノ角ゴ Pro W3" panose="020B0300000000000000" pitchFamily="34" charset="-128"/>
              </a:rPr>
              <a:t>group</a:t>
            </a:r>
          </a:p>
        </p:txBody>
      </p:sp>
      <p:sp>
        <p:nvSpPr>
          <p:cNvPr id="38925" name="Rectangle 3">
            <a:extLst>
              <a:ext uri="{FF2B5EF4-FFF2-40B4-BE49-F238E27FC236}">
                <a16:creationId xmlns:a16="http://schemas.microsoft.com/office/drawing/2014/main" id="{FB2F658A-B36D-6D4F-922C-15D4895EC0AC}"/>
              </a:ext>
            </a:extLst>
          </p:cNvPr>
          <p:cNvSpPr>
            <a:spLocks noChangeArrowheads="1"/>
          </p:cNvSpPr>
          <p:nvPr/>
        </p:nvSpPr>
        <p:spPr bwMode="auto">
          <a:xfrm flipH="1">
            <a:off x="8991600" y="1371600"/>
            <a:ext cx="1295400" cy="1447800"/>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8926" name="Rectangle 3">
            <a:extLst>
              <a:ext uri="{FF2B5EF4-FFF2-40B4-BE49-F238E27FC236}">
                <a16:creationId xmlns:a16="http://schemas.microsoft.com/office/drawing/2014/main" id="{E734997D-B9DB-5A4F-A59F-4AA1E7E8A23F}"/>
              </a:ext>
            </a:extLst>
          </p:cNvPr>
          <p:cNvSpPr>
            <a:spLocks noChangeArrowheads="1"/>
          </p:cNvSpPr>
          <p:nvPr/>
        </p:nvSpPr>
        <p:spPr bwMode="auto">
          <a:xfrm flipH="1">
            <a:off x="3276600" y="4800600"/>
            <a:ext cx="1447800" cy="19050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8927" name="Rectangle 3">
            <a:extLst>
              <a:ext uri="{FF2B5EF4-FFF2-40B4-BE49-F238E27FC236}">
                <a16:creationId xmlns:a16="http://schemas.microsoft.com/office/drawing/2014/main" id="{DB4FF987-3E72-474D-98E8-8FDD87542E2C}"/>
              </a:ext>
            </a:extLst>
          </p:cNvPr>
          <p:cNvSpPr>
            <a:spLocks noChangeArrowheads="1"/>
          </p:cNvSpPr>
          <p:nvPr/>
        </p:nvSpPr>
        <p:spPr bwMode="auto">
          <a:xfrm flipH="1">
            <a:off x="8229600" y="4953000"/>
            <a:ext cx="685800" cy="17526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38928" name="Rectangle 13">
            <a:extLst>
              <a:ext uri="{FF2B5EF4-FFF2-40B4-BE49-F238E27FC236}">
                <a16:creationId xmlns:a16="http://schemas.microsoft.com/office/drawing/2014/main" id="{0BDA7A14-7FC4-ED4D-9005-3540AA9BE254}"/>
              </a:ext>
            </a:extLst>
          </p:cNvPr>
          <p:cNvSpPr>
            <a:spLocks noChangeArrowheads="1"/>
          </p:cNvSpPr>
          <p:nvPr/>
        </p:nvSpPr>
        <p:spPr bwMode="auto">
          <a:xfrm>
            <a:off x="8915401" y="381000"/>
            <a:ext cx="1431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ea typeface="ヒラギノ角ゴ Pro W3" panose="020B0300000000000000" pitchFamily="34" charset="-128"/>
              </a:rPr>
              <a:t>Lump or</a:t>
            </a:r>
          </a:p>
          <a:p>
            <a:pPr>
              <a:spcBef>
                <a:spcPct val="0"/>
              </a:spcBef>
              <a:buFontTx/>
              <a:buNone/>
            </a:pPr>
            <a:r>
              <a:rPr lang="en-US" altLang="en-US" sz="2800">
                <a:ea typeface="ヒラギノ角ゴ Pro W3" panose="020B0300000000000000" pitchFamily="34" charset="-128"/>
              </a:rPr>
              <a:t> split?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a:extLst>
              <a:ext uri="{FF2B5EF4-FFF2-40B4-BE49-F238E27FC236}">
                <a16:creationId xmlns:a16="http://schemas.microsoft.com/office/drawing/2014/main" id="{6B06BE4F-B6CD-1A47-B60D-0D01DB5263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3091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7">
            <a:extLst>
              <a:ext uri="{FF2B5EF4-FFF2-40B4-BE49-F238E27FC236}">
                <a16:creationId xmlns:a16="http://schemas.microsoft.com/office/drawing/2014/main" id="{C67F9C95-5D8A-EF44-8348-5B82B57BD9A7}"/>
              </a:ext>
            </a:extLst>
          </p:cNvPr>
          <p:cNvSpPr>
            <a:spLocks noChangeArrowheads="1"/>
          </p:cNvSpPr>
          <p:nvPr/>
        </p:nvSpPr>
        <p:spPr bwMode="auto">
          <a:xfrm>
            <a:off x="7804150" y="0"/>
            <a:ext cx="28638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Cecropia</a:t>
            </a:r>
            <a:r>
              <a:rPr lang="en-US" altLang="en-US" sz="3600">
                <a:ea typeface="ヒラギノ角ゴ Pro W3" panose="020B0300000000000000" pitchFamily="34" charset="-128"/>
              </a:rPr>
              <a:t> - </a:t>
            </a:r>
          </a:p>
          <a:p>
            <a:pPr>
              <a:spcBef>
                <a:spcPct val="0"/>
              </a:spcBef>
              <a:buFontTx/>
              <a:buNone/>
            </a:pPr>
            <a:r>
              <a:rPr lang="en-US" altLang="en-US" sz="3600">
                <a:ea typeface="ヒラギノ角ゴ Pro W3" panose="020B0300000000000000" pitchFamily="34" charset="-128"/>
              </a:rPr>
              <a:t>     disturbance</a:t>
            </a:r>
          </a:p>
          <a:p>
            <a:pPr>
              <a:spcBef>
                <a:spcPct val="0"/>
              </a:spcBef>
              <a:buFontTx/>
              <a:buNone/>
            </a:pPr>
            <a:r>
              <a:rPr lang="en-US" altLang="en-US" sz="3600">
                <a:ea typeface="ヒラギノ角ゴ Pro W3" panose="020B0300000000000000" pitchFamily="34" charset="-128"/>
              </a:rPr>
              <a:t>     colonizer</a:t>
            </a:r>
            <a:endParaRPr lang="en-US" altLang="en-US" sz="3600" i="1">
              <a:ea typeface="ヒラギノ角ゴ Pro W3" panose="020B0300000000000000"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A29217D7-3F1D-354C-9DE5-93E120D11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62000"/>
            <a:ext cx="40306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3">
            <a:extLst>
              <a:ext uri="{FF2B5EF4-FFF2-40B4-BE49-F238E27FC236}">
                <a16:creationId xmlns:a16="http://schemas.microsoft.com/office/drawing/2014/main" id="{CDC3B712-06D9-B04B-B556-0FD739185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506788"/>
            <a:ext cx="510540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BF1E13AF-38FC-1B41-8A95-7AB84132C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762001"/>
            <a:ext cx="40386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a:extLst>
              <a:ext uri="{FF2B5EF4-FFF2-40B4-BE49-F238E27FC236}">
                <a16:creationId xmlns:a16="http://schemas.microsoft.com/office/drawing/2014/main" id="{52A73B2A-B3F8-CE49-A11D-4F30E389BEDB}"/>
              </a:ext>
            </a:extLst>
          </p:cNvPr>
          <p:cNvSpPr txBox="1">
            <a:spLocks noChangeArrowheads="1"/>
          </p:cNvSpPr>
          <p:nvPr/>
        </p:nvSpPr>
        <p:spPr bwMode="auto">
          <a:xfrm>
            <a:off x="1524001" y="1"/>
            <a:ext cx="6786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Cecropia – </a:t>
            </a:r>
            <a:r>
              <a:rPr lang="en-US" altLang="en-US" sz="3600">
                <a:ea typeface="ヒラギノ角ゴ Pro W3" panose="020B0300000000000000" pitchFamily="34" charset="-128"/>
              </a:rPr>
              <a:t>Moraceae or Urticaceae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B6DC50E4-632E-194C-BCE4-6867F0C380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276600"/>
            <a:ext cx="40195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3">
            <a:extLst>
              <a:ext uri="{FF2B5EF4-FFF2-40B4-BE49-F238E27FC236}">
                <a16:creationId xmlns:a16="http://schemas.microsoft.com/office/drawing/2014/main" id="{78C2B91C-77DA-C147-9520-0DC7CAEB89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52197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a:extLst>
              <a:ext uri="{FF2B5EF4-FFF2-40B4-BE49-F238E27FC236}">
                <a16:creationId xmlns:a16="http://schemas.microsoft.com/office/drawing/2014/main" id="{7C134BD0-5C46-2041-A507-B60E6DE41245}"/>
              </a:ext>
            </a:extLst>
          </p:cNvPr>
          <p:cNvSpPr txBox="1">
            <a:spLocks noChangeArrowheads="1"/>
          </p:cNvSpPr>
          <p:nvPr/>
        </p:nvSpPr>
        <p:spPr bwMode="auto">
          <a:xfrm>
            <a:off x="7010400" y="762000"/>
            <a:ext cx="3352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Cecropia – </a:t>
            </a:r>
            <a:r>
              <a:rPr lang="en-US" altLang="en-US" sz="3600">
                <a:ea typeface="ヒラギノ角ゴ Pro W3" panose="020B0300000000000000" pitchFamily="34" charset="-128"/>
              </a:rPr>
              <a:t>classic leaves, unique buttresses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a:extLst>
              <a:ext uri="{FF2B5EF4-FFF2-40B4-BE49-F238E27FC236}">
                <a16:creationId xmlns:a16="http://schemas.microsoft.com/office/drawing/2014/main" id="{03E69D9B-0770-4E43-9839-4C4448FA6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38200"/>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4">
            <a:extLst>
              <a:ext uri="{FF2B5EF4-FFF2-40B4-BE49-F238E27FC236}">
                <a16:creationId xmlns:a16="http://schemas.microsoft.com/office/drawing/2014/main" id="{4B86DEC2-BB7E-2D43-A78B-4CE1AB6BE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38200"/>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a:extLst>
              <a:ext uri="{FF2B5EF4-FFF2-40B4-BE49-F238E27FC236}">
                <a16:creationId xmlns:a16="http://schemas.microsoft.com/office/drawing/2014/main" id="{8424CD17-C621-3243-AD2B-791904E585A9}"/>
              </a:ext>
            </a:extLst>
          </p:cNvPr>
          <p:cNvSpPr txBox="1">
            <a:spLocks noChangeArrowheads="1"/>
          </p:cNvSpPr>
          <p:nvPr/>
        </p:nvSpPr>
        <p:spPr bwMode="auto">
          <a:xfrm>
            <a:off x="1676401" y="152400"/>
            <a:ext cx="65028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Cecropia </a:t>
            </a:r>
            <a:r>
              <a:rPr lang="en-US" altLang="en-US" sz="3600">
                <a:ea typeface="ヒラギノ角ゴ Pro W3" panose="020B0300000000000000" pitchFamily="34" charset="-128"/>
              </a:rPr>
              <a:t>defended by </a:t>
            </a:r>
            <a:r>
              <a:rPr lang="en-US" altLang="en-US" sz="3600" i="1">
                <a:ea typeface="ヒラギノ角ゴ Pro W3" panose="020B0300000000000000" pitchFamily="34" charset="-128"/>
              </a:rPr>
              <a:t>Azteca </a:t>
            </a:r>
            <a:r>
              <a:rPr lang="en-US" altLang="en-US" sz="3600">
                <a:ea typeface="ヒラギノ角ゴ Pro W3" panose="020B0300000000000000" pitchFamily="34" charset="-128"/>
              </a:rPr>
              <a:t>ants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6">
            <a:extLst>
              <a:ext uri="{FF2B5EF4-FFF2-40B4-BE49-F238E27FC236}">
                <a16:creationId xmlns:a16="http://schemas.microsoft.com/office/drawing/2014/main" id="{016B25A0-4DB1-6B41-92BD-9CFF89A46FFF}"/>
              </a:ext>
            </a:extLst>
          </p:cNvPr>
          <p:cNvSpPr txBox="1">
            <a:spLocks noChangeArrowheads="1"/>
          </p:cNvSpPr>
          <p:nvPr/>
        </p:nvSpPr>
        <p:spPr bwMode="auto">
          <a:xfrm>
            <a:off x="1676400" y="152401"/>
            <a:ext cx="4383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Cecropia </a:t>
            </a:r>
            <a:r>
              <a:rPr lang="en-US" altLang="en-US" sz="3600">
                <a:ea typeface="ヒラギノ角ゴ Pro W3" panose="020B0300000000000000" pitchFamily="34" charset="-128"/>
              </a:rPr>
              <a:t>stem interior</a:t>
            </a:r>
          </a:p>
        </p:txBody>
      </p:sp>
      <p:pic>
        <p:nvPicPr>
          <p:cNvPr id="46082" name="Picture 5">
            <a:extLst>
              <a:ext uri="{FF2B5EF4-FFF2-40B4-BE49-F238E27FC236}">
                <a16:creationId xmlns:a16="http://schemas.microsoft.com/office/drawing/2014/main" id="{06125F8B-9A19-094D-B1EB-E61BCC9DE7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96926"/>
            <a:ext cx="80772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figure_14.jpg">
            <a:extLst>
              <a:ext uri="{FF2B5EF4-FFF2-40B4-BE49-F238E27FC236}">
                <a16:creationId xmlns:a16="http://schemas.microsoft.com/office/drawing/2014/main" id="{CA79406B-2AFD-CA44-982C-7669F7E19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0233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figure_15.jpg">
            <a:extLst>
              <a:ext uri="{FF2B5EF4-FFF2-40B4-BE49-F238E27FC236}">
                <a16:creationId xmlns:a16="http://schemas.microsoft.com/office/drawing/2014/main" id="{0BC8B440-C877-FA43-B201-3F9699C0F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81000"/>
            <a:ext cx="89011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figure_16.jpg">
            <a:extLst>
              <a:ext uri="{FF2B5EF4-FFF2-40B4-BE49-F238E27FC236}">
                <a16:creationId xmlns:a16="http://schemas.microsoft.com/office/drawing/2014/main" id="{0DE6B984-2FAF-AD45-9DAE-04D23E46D9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228600"/>
            <a:ext cx="89328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B898269E-4267-AF48-AECC-93C651A29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008438" y="198438"/>
            <a:ext cx="5749925" cy="756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3">
            <a:extLst>
              <a:ext uri="{FF2B5EF4-FFF2-40B4-BE49-F238E27FC236}">
                <a16:creationId xmlns:a16="http://schemas.microsoft.com/office/drawing/2014/main" id="{7B5BD8DE-7A6A-C44F-97B2-CD89889D2A49}"/>
              </a:ext>
            </a:extLst>
          </p:cNvPr>
          <p:cNvSpPr>
            <a:spLocks noChangeArrowheads="1"/>
          </p:cNvSpPr>
          <p:nvPr/>
        </p:nvSpPr>
        <p:spPr bwMode="auto">
          <a:xfrm flipH="1">
            <a:off x="9372600" y="1447800"/>
            <a:ext cx="381000" cy="1219200"/>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7411" name="Text Box 4">
            <a:extLst>
              <a:ext uri="{FF2B5EF4-FFF2-40B4-BE49-F238E27FC236}">
                <a16:creationId xmlns:a16="http://schemas.microsoft.com/office/drawing/2014/main" id="{BAD48FD0-F22B-F140-A538-88B6ECC20728}"/>
              </a:ext>
            </a:extLst>
          </p:cNvPr>
          <p:cNvSpPr txBox="1">
            <a:spLocks noChangeArrowheads="1"/>
          </p:cNvSpPr>
          <p:nvPr/>
        </p:nvSpPr>
        <p:spPr bwMode="auto">
          <a:xfrm>
            <a:off x="2057400" y="457200"/>
            <a:ext cx="389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ea typeface="ヒラギノ角ゴ Pro W3" panose="020B0300000000000000" pitchFamily="34" charset="-128"/>
              </a:rPr>
              <a:t>Rosales (Eurosids I)</a:t>
            </a:r>
          </a:p>
        </p:txBody>
      </p:sp>
      <p:sp>
        <p:nvSpPr>
          <p:cNvPr id="17412" name="Line 5">
            <a:extLst>
              <a:ext uri="{FF2B5EF4-FFF2-40B4-BE49-F238E27FC236}">
                <a16:creationId xmlns:a16="http://schemas.microsoft.com/office/drawing/2014/main" id="{6827F3D2-5666-7F47-971B-D91D7B15CD59}"/>
              </a:ext>
            </a:extLst>
          </p:cNvPr>
          <p:cNvSpPr>
            <a:spLocks noChangeShapeType="1"/>
          </p:cNvSpPr>
          <p:nvPr/>
        </p:nvSpPr>
        <p:spPr bwMode="auto">
          <a:xfrm>
            <a:off x="3505200" y="1752600"/>
            <a:ext cx="0" cy="9144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3" name="Line 6">
            <a:extLst>
              <a:ext uri="{FF2B5EF4-FFF2-40B4-BE49-F238E27FC236}">
                <a16:creationId xmlns:a16="http://schemas.microsoft.com/office/drawing/2014/main" id="{34569ABA-0A7A-5C45-9D37-15311A171C5F}"/>
              </a:ext>
            </a:extLst>
          </p:cNvPr>
          <p:cNvSpPr>
            <a:spLocks noChangeShapeType="1"/>
          </p:cNvSpPr>
          <p:nvPr/>
        </p:nvSpPr>
        <p:spPr bwMode="auto">
          <a:xfrm>
            <a:off x="6172200" y="1524000"/>
            <a:ext cx="0" cy="10668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4" name="Line 7">
            <a:extLst>
              <a:ext uri="{FF2B5EF4-FFF2-40B4-BE49-F238E27FC236}">
                <a16:creationId xmlns:a16="http://schemas.microsoft.com/office/drawing/2014/main" id="{7C910C55-4FD1-3449-9A04-CB5DB8136C36}"/>
              </a:ext>
            </a:extLst>
          </p:cNvPr>
          <p:cNvSpPr>
            <a:spLocks noChangeShapeType="1"/>
          </p:cNvSpPr>
          <p:nvPr/>
        </p:nvSpPr>
        <p:spPr bwMode="auto">
          <a:xfrm>
            <a:off x="7924800" y="1752600"/>
            <a:ext cx="0" cy="9144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5" name="Line 8">
            <a:extLst>
              <a:ext uri="{FF2B5EF4-FFF2-40B4-BE49-F238E27FC236}">
                <a16:creationId xmlns:a16="http://schemas.microsoft.com/office/drawing/2014/main" id="{1A274D70-FCB5-3F4E-B01E-40DC3ADF325F}"/>
              </a:ext>
            </a:extLst>
          </p:cNvPr>
          <p:cNvSpPr>
            <a:spLocks noChangeShapeType="1"/>
          </p:cNvSpPr>
          <p:nvPr/>
        </p:nvSpPr>
        <p:spPr bwMode="auto">
          <a:xfrm>
            <a:off x="10515600" y="1676400"/>
            <a:ext cx="0" cy="9144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6" name="Line 9">
            <a:extLst>
              <a:ext uri="{FF2B5EF4-FFF2-40B4-BE49-F238E27FC236}">
                <a16:creationId xmlns:a16="http://schemas.microsoft.com/office/drawing/2014/main" id="{557FE0FC-88E2-6340-84BB-FF7431383FF1}"/>
              </a:ext>
            </a:extLst>
          </p:cNvPr>
          <p:cNvSpPr>
            <a:spLocks noChangeShapeType="1"/>
          </p:cNvSpPr>
          <p:nvPr/>
        </p:nvSpPr>
        <p:spPr bwMode="auto">
          <a:xfrm>
            <a:off x="8839200" y="1524000"/>
            <a:ext cx="0" cy="1066800"/>
          </a:xfrm>
          <a:prstGeom prst="line">
            <a:avLst/>
          </a:prstGeom>
          <a:noFill/>
          <a:ln w="38100">
            <a:solidFill>
              <a:srgbClr val="466FF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7" name="Line 10">
            <a:extLst>
              <a:ext uri="{FF2B5EF4-FFF2-40B4-BE49-F238E27FC236}">
                <a16:creationId xmlns:a16="http://schemas.microsoft.com/office/drawing/2014/main" id="{8F0DDB29-1510-0445-9571-6D59252530BA}"/>
              </a:ext>
            </a:extLst>
          </p:cNvPr>
          <p:cNvSpPr>
            <a:spLocks noChangeShapeType="1"/>
          </p:cNvSpPr>
          <p:nvPr/>
        </p:nvSpPr>
        <p:spPr bwMode="auto">
          <a:xfrm flipV="1">
            <a:off x="9982200" y="2819400"/>
            <a:ext cx="457200" cy="17526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8" name="Rectangle 11">
            <a:extLst>
              <a:ext uri="{FF2B5EF4-FFF2-40B4-BE49-F238E27FC236}">
                <a16:creationId xmlns:a16="http://schemas.microsoft.com/office/drawing/2014/main" id="{393B22BE-81E2-104B-A698-99366DD89AAA}"/>
              </a:ext>
            </a:extLst>
          </p:cNvPr>
          <p:cNvSpPr>
            <a:spLocks noChangeArrowheads="1"/>
          </p:cNvSpPr>
          <p:nvPr/>
        </p:nvSpPr>
        <p:spPr bwMode="auto">
          <a:xfrm>
            <a:off x="8763000" y="4800600"/>
            <a:ext cx="99060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7419" name="Text Box 12">
            <a:extLst>
              <a:ext uri="{FF2B5EF4-FFF2-40B4-BE49-F238E27FC236}">
                <a16:creationId xmlns:a16="http://schemas.microsoft.com/office/drawing/2014/main" id="{0CF7932F-3ED1-AC40-9ABE-93CFDDD3A8F4}"/>
              </a:ext>
            </a:extLst>
          </p:cNvPr>
          <p:cNvSpPr txBox="1">
            <a:spLocks noChangeArrowheads="1"/>
          </p:cNvSpPr>
          <p:nvPr/>
        </p:nvSpPr>
        <p:spPr bwMode="auto">
          <a:xfrm>
            <a:off x="9067801" y="4572001"/>
            <a:ext cx="1317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rgbClr val="D92D2D"/>
                </a:solidFill>
                <a:ea typeface="ヒラギノ角ゴ Pro W3" panose="020B0300000000000000" pitchFamily="34" charset="-128"/>
              </a:rPr>
              <a:t>Cecropia</a:t>
            </a:r>
          </a:p>
          <a:p>
            <a:pPr>
              <a:spcBef>
                <a:spcPct val="0"/>
              </a:spcBef>
              <a:buFontTx/>
              <a:buNone/>
            </a:pPr>
            <a:r>
              <a:rPr lang="en-US" altLang="en-US" sz="2400">
                <a:solidFill>
                  <a:srgbClr val="D92D2D"/>
                </a:solidFill>
                <a:ea typeface="ヒラギノ角ゴ Pro W3" panose="020B0300000000000000" pitchFamily="34" charset="-128"/>
              </a:rPr>
              <a:t>is here!</a:t>
            </a:r>
          </a:p>
        </p:txBody>
      </p:sp>
      <p:sp>
        <p:nvSpPr>
          <p:cNvPr id="17420" name="Rectangle 13">
            <a:extLst>
              <a:ext uri="{FF2B5EF4-FFF2-40B4-BE49-F238E27FC236}">
                <a16:creationId xmlns:a16="http://schemas.microsoft.com/office/drawing/2014/main" id="{8C9A5015-25EB-314C-A996-0E78B7DA7E2B}"/>
              </a:ext>
            </a:extLst>
          </p:cNvPr>
          <p:cNvSpPr>
            <a:spLocks noChangeArrowheads="1"/>
          </p:cNvSpPr>
          <p:nvPr/>
        </p:nvSpPr>
        <p:spPr bwMode="auto">
          <a:xfrm>
            <a:off x="7010400" y="3429000"/>
            <a:ext cx="18501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Ulmaceae</a:t>
            </a:r>
          </a:p>
          <a:p>
            <a:pPr>
              <a:spcBef>
                <a:spcPct val="0"/>
              </a:spcBef>
              <a:buFontTx/>
              <a:buNone/>
            </a:pPr>
            <a:r>
              <a:rPr lang="en-US" altLang="en-US" i="1">
                <a:ea typeface="ヒラギノ角ゴ Pro W3" panose="020B0300000000000000" pitchFamily="34" charset="-128"/>
              </a:rPr>
              <a:t>group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figure_17.jpg">
            <a:extLst>
              <a:ext uri="{FF2B5EF4-FFF2-40B4-BE49-F238E27FC236}">
                <a16:creationId xmlns:a16="http://schemas.microsoft.com/office/drawing/2014/main" id="{798BB033-234A-8D4E-8354-3FE9C42295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8626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1">
            <a:extLst>
              <a:ext uri="{FF2B5EF4-FFF2-40B4-BE49-F238E27FC236}">
                <a16:creationId xmlns:a16="http://schemas.microsoft.com/office/drawing/2014/main" id="{88D05C18-B748-2C47-8094-47F0D5D8E24B}"/>
              </a:ext>
            </a:extLst>
          </p:cNvPr>
          <p:cNvSpPr txBox="1">
            <a:spLocks noChangeArrowheads="1"/>
          </p:cNvSpPr>
          <p:nvPr/>
        </p:nvSpPr>
        <p:spPr bwMode="auto">
          <a:xfrm>
            <a:off x="14357350" y="31861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a:extLst>
              <a:ext uri="{FF2B5EF4-FFF2-40B4-BE49-F238E27FC236}">
                <a16:creationId xmlns:a16="http://schemas.microsoft.com/office/drawing/2014/main" id="{61ECE84A-7079-B340-9652-64971A5915BA}"/>
              </a:ext>
            </a:extLst>
          </p:cNvPr>
          <p:cNvSpPr txBox="1">
            <a:spLocks noChangeArrowheads="1"/>
          </p:cNvSpPr>
          <p:nvPr/>
        </p:nvSpPr>
        <p:spPr bwMode="auto">
          <a:xfrm>
            <a:off x="4419600" y="685801"/>
            <a:ext cx="320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800"/>
              <a:t>SET ASIDE</a:t>
            </a:r>
          </a:p>
        </p:txBody>
      </p:sp>
      <p:pic>
        <p:nvPicPr>
          <p:cNvPr id="53250" name="Picture 2">
            <a:extLst>
              <a:ext uri="{FF2B5EF4-FFF2-40B4-BE49-F238E27FC236}">
                <a16:creationId xmlns:a16="http://schemas.microsoft.com/office/drawing/2014/main" id="{A422BCDC-C739-D946-A90F-9FC1A03575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76400"/>
            <a:ext cx="22606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FF3749BE-9CBD-AA41-A7A4-DB3EA8DAF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7" name="Object 2">
            <a:extLst>
              <a:ext uri="{FF2B5EF4-FFF2-40B4-BE49-F238E27FC236}">
                <a16:creationId xmlns:a16="http://schemas.microsoft.com/office/drawing/2014/main" id="{A521C2AA-860B-734B-B39E-541CA99FE72F}"/>
              </a:ext>
            </a:extLst>
          </p:cNvPr>
          <p:cNvGraphicFramePr>
            <a:graphicFrameLocks noChangeAspect="1"/>
          </p:cNvGraphicFramePr>
          <p:nvPr/>
        </p:nvGraphicFramePr>
        <p:xfrm>
          <a:off x="2667000" y="230188"/>
          <a:ext cx="7162800" cy="6464300"/>
        </p:xfrm>
        <a:graphic>
          <a:graphicData uri="http://schemas.openxmlformats.org/presentationml/2006/ole">
            <mc:AlternateContent xmlns:mc="http://schemas.openxmlformats.org/markup-compatibility/2006">
              <mc:Choice xmlns:v="urn:schemas-microsoft-com:vml" Requires="v">
                <p:oleObj spid="_x0000_s55299" name="Document" r:id="rId3" imgW="10972800" imgH="9906000" progId="Word.Document.8">
                  <p:embed/>
                </p:oleObj>
              </mc:Choice>
              <mc:Fallback>
                <p:oleObj name="Document" r:id="rId3" imgW="10972800" imgH="9906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30188"/>
                        <a:ext cx="7162800" cy="646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5C1DCDB2-68C9-D945-A273-00ADA16DF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0"/>
            <a:ext cx="526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3">
            <a:extLst>
              <a:ext uri="{FF2B5EF4-FFF2-40B4-BE49-F238E27FC236}">
                <a16:creationId xmlns:a16="http://schemas.microsoft.com/office/drawing/2014/main" id="{69BDD9A2-21A3-4A4A-84C8-E73CE2CA8A48}"/>
              </a:ext>
            </a:extLst>
          </p:cNvPr>
          <p:cNvSpPr txBox="1">
            <a:spLocks noChangeArrowheads="1"/>
          </p:cNvSpPr>
          <p:nvPr/>
        </p:nvSpPr>
        <p:spPr bwMode="auto">
          <a:xfrm>
            <a:off x="1905001" y="381001"/>
            <a:ext cx="2682875" cy="5262563"/>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pPr>
              <a:defRPr/>
            </a:pPr>
            <a:r>
              <a:rPr lang="en-US" sz="3600" dirty="0"/>
              <a:t>Key Characters for the </a:t>
            </a:r>
            <a:r>
              <a:rPr lang="en-US" sz="3600" dirty="0" err="1"/>
              <a:t>Moraceae</a:t>
            </a:r>
            <a:r>
              <a:rPr lang="en-US" sz="3600" dirty="0"/>
              <a:t> </a:t>
            </a:r>
          </a:p>
          <a:p>
            <a:pPr>
              <a:defRPr/>
            </a:pPr>
            <a:endParaRPr lang="en-US" dirty="0"/>
          </a:p>
          <a:p>
            <a:pPr marL="342900" indent="-342900">
              <a:buFont typeface="Wingdings" charset="2"/>
              <a:buChar char="§"/>
              <a:defRPr/>
            </a:pPr>
            <a:r>
              <a:rPr lang="en-US" dirty="0"/>
              <a:t>Milky latex</a:t>
            </a:r>
          </a:p>
          <a:p>
            <a:pPr marL="342900" indent="-342900">
              <a:buFont typeface="Wingdings" charset="2"/>
              <a:buChar char="§"/>
              <a:defRPr/>
            </a:pPr>
            <a:r>
              <a:rPr lang="en-US" dirty="0"/>
              <a:t>Sheathing stipule</a:t>
            </a:r>
          </a:p>
          <a:p>
            <a:pPr marL="342900" indent="-342900">
              <a:buFont typeface="Wingdings" charset="2"/>
              <a:buChar char="§"/>
              <a:defRPr/>
            </a:pPr>
            <a:r>
              <a:rPr lang="en-US" dirty="0"/>
              <a:t>Wide-set </a:t>
            </a:r>
            <a:r>
              <a:rPr lang="en-US" dirty="0" err="1"/>
              <a:t>secondaries</a:t>
            </a:r>
            <a:endParaRPr lang="en-US" dirty="0"/>
          </a:p>
          <a:p>
            <a:pPr marL="342900" indent="-342900">
              <a:buFont typeface="Wingdings" charset="2"/>
              <a:buChar char="§"/>
              <a:defRPr/>
            </a:pPr>
            <a:r>
              <a:rPr lang="en-US" dirty="0"/>
              <a:t>Small flowers united into a multiple fruit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4F10A777-A616-E34D-8A92-29BDDA07D6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16000"/>
            <a:ext cx="7793038"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2">
            <a:extLst>
              <a:ext uri="{FF2B5EF4-FFF2-40B4-BE49-F238E27FC236}">
                <a16:creationId xmlns:a16="http://schemas.microsoft.com/office/drawing/2014/main" id="{474E0F1C-D56E-764C-9B24-485088BE9943}"/>
              </a:ext>
            </a:extLst>
          </p:cNvPr>
          <p:cNvSpPr txBox="1">
            <a:spLocks noChangeArrowheads="1"/>
          </p:cNvSpPr>
          <p:nvPr/>
        </p:nvSpPr>
        <p:spPr bwMode="auto">
          <a:xfrm>
            <a:off x="1524000" y="1"/>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Moraceae: alternate simple leaves, latex, and pointed-wrap-around stipules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a:extLst>
              <a:ext uri="{FF2B5EF4-FFF2-40B4-BE49-F238E27FC236}">
                <a16:creationId xmlns:a16="http://schemas.microsoft.com/office/drawing/2014/main" id="{08D0C3DB-5FC9-E443-8ECD-2ADBB6FA7EDC}"/>
              </a:ext>
            </a:extLst>
          </p:cNvPr>
          <p:cNvSpPr txBox="1">
            <a:spLocks noChangeArrowheads="1"/>
          </p:cNvSpPr>
          <p:nvPr/>
        </p:nvSpPr>
        <p:spPr bwMode="auto">
          <a:xfrm>
            <a:off x="1905000" y="381001"/>
            <a:ext cx="52276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800"/>
              <a:t>A TOUR with </a:t>
            </a:r>
          </a:p>
          <a:p>
            <a:pPr>
              <a:spcBef>
                <a:spcPct val="0"/>
              </a:spcBef>
              <a:buFontTx/>
              <a:buNone/>
            </a:pPr>
            <a:r>
              <a:rPr lang="en-US" altLang="en-US" sz="4800"/>
              <a:t>Themes:</a:t>
            </a:r>
          </a:p>
          <a:p>
            <a:pPr>
              <a:spcBef>
                <a:spcPct val="0"/>
              </a:spcBef>
              <a:buFontTx/>
              <a:buNone/>
            </a:pPr>
            <a:endParaRPr lang="en-US" altLang="en-US" sz="4800"/>
          </a:p>
          <a:p>
            <a:pPr>
              <a:spcBef>
                <a:spcPct val="0"/>
              </a:spcBef>
              <a:buFontTx/>
              <a:buNone/>
            </a:pPr>
            <a:r>
              <a:rPr lang="en-US" altLang="en-US" sz="4800"/>
              <a:t>Inflorescence design</a:t>
            </a:r>
          </a:p>
          <a:p>
            <a:pPr>
              <a:spcBef>
                <a:spcPct val="0"/>
              </a:spcBef>
              <a:buFontTx/>
              <a:buNone/>
            </a:pPr>
            <a:r>
              <a:rPr lang="en-US" altLang="en-US" sz="4800"/>
              <a:t>Venation</a:t>
            </a:r>
          </a:p>
          <a:p>
            <a:pPr>
              <a:spcBef>
                <a:spcPct val="0"/>
              </a:spcBef>
              <a:buFontTx/>
              <a:buNone/>
            </a:pPr>
            <a:endParaRPr lang="en-US" altLang="en-US" sz="4800"/>
          </a:p>
        </p:txBody>
      </p:sp>
      <p:pic>
        <p:nvPicPr>
          <p:cNvPr id="20482" name="Picture 2">
            <a:extLst>
              <a:ext uri="{FF2B5EF4-FFF2-40B4-BE49-F238E27FC236}">
                <a16:creationId xmlns:a16="http://schemas.microsoft.com/office/drawing/2014/main" id="{B4E255F4-3B53-E641-8824-7C2B5EB3D5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762000"/>
            <a:ext cx="22606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96E756F7-ACC7-2445-8515-64FDBBA10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788" y="381000"/>
            <a:ext cx="360521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3">
            <a:extLst>
              <a:ext uri="{FF2B5EF4-FFF2-40B4-BE49-F238E27FC236}">
                <a16:creationId xmlns:a16="http://schemas.microsoft.com/office/drawing/2014/main" id="{5B19D4FF-F4B0-EF4C-A477-1081BD755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5867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4">
            <a:extLst>
              <a:ext uri="{FF2B5EF4-FFF2-40B4-BE49-F238E27FC236}">
                <a16:creationId xmlns:a16="http://schemas.microsoft.com/office/drawing/2014/main" id="{B649DA85-D610-BC45-8245-314D4091F158}"/>
              </a:ext>
            </a:extLst>
          </p:cNvPr>
          <p:cNvSpPr txBox="1">
            <a:spLocks noChangeArrowheads="1"/>
          </p:cNvSpPr>
          <p:nvPr/>
        </p:nvSpPr>
        <p:spPr bwMode="auto">
          <a:xfrm>
            <a:off x="1524001" y="0"/>
            <a:ext cx="5503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Sorocea - </a:t>
            </a:r>
            <a:r>
              <a:rPr lang="en-US" altLang="en-US" sz="3600">
                <a:ea typeface="ヒラギノ角ゴ Pro W3" panose="020B0300000000000000" pitchFamily="34" charset="-128"/>
              </a:rPr>
              <a:t>open inflorescence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D4F4F3D2-8D8C-A246-BA26-7FDCA3E4B4B7}"/>
              </a:ext>
            </a:extLst>
          </p:cNvPr>
          <p:cNvSpPr>
            <a:spLocks noChangeArrowheads="1"/>
          </p:cNvSpPr>
          <p:nvPr/>
        </p:nvSpPr>
        <p:spPr bwMode="auto">
          <a:xfrm>
            <a:off x="1524000" y="0"/>
            <a:ext cx="8153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ea typeface="ヒラギノ角ゴ Pro W3" panose="020B0300000000000000" pitchFamily="34" charset="-128"/>
              </a:rPr>
              <a:t>Brosimum (</a:t>
            </a:r>
            <a:r>
              <a:rPr lang="en-US" altLang="en-US" sz="2800">
                <a:ea typeface="ヒラギノ角ゴ Pro W3" panose="020B0300000000000000" pitchFamily="34" charset="-128"/>
              </a:rPr>
              <a:t>lechero</a:t>
            </a:r>
            <a:r>
              <a:rPr lang="en-US" altLang="en-US" sz="2800" i="1">
                <a:ea typeface="ヒラギノ角ゴ Pro W3" panose="020B0300000000000000" pitchFamily="34" charset="-128"/>
              </a:rPr>
              <a:t>) </a:t>
            </a:r>
            <a:r>
              <a:rPr lang="en-US" altLang="en-US" sz="2800">
                <a:ea typeface="ヒラギノ角ゴ Pro W3" panose="020B0300000000000000" pitchFamily="34" charset="-128"/>
              </a:rPr>
              <a:t>- colonizer, </a:t>
            </a:r>
          </a:p>
          <a:p>
            <a:pPr>
              <a:spcBef>
                <a:spcPct val="0"/>
              </a:spcBef>
              <a:buFontTx/>
              <a:buNone/>
            </a:pPr>
            <a:r>
              <a:rPr lang="en-US" altLang="en-US" sz="2800">
                <a:ea typeface="ヒラギノ角ゴ Pro W3" panose="020B0300000000000000" pitchFamily="34" charset="-128"/>
              </a:rPr>
              <a:t>canopy tree, edible latex</a:t>
            </a:r>
          </a:p>
          <a:p>
            <a:pPr>
              <a:spcBef>
                <a:spcPct val="0"/>
              </a:spcBef>
              <a:buFontTx/>
              <a:buNone/>
            </a:pPr>
            <a:endParaRPr lang="en-US" altLang="en-US" sz="3600">
              <a:ea typeface="ヒラギノ角ゴ Pro W3" panose="020B0300000000000000" pitchFamily="34" charset="-128"/>
            </a:endParaRPr>
          </a:p>
          <a:p>
            <a:pPr>
              <a:spcBef>
                <a:spcPct val="0"/>
              </a:spcBef>
              <a:buFontTx/>
              <a:buNone/>
            </a:pPr>
            <a:endParaRPr lang="en-US" altLang="en-US" sz="3600">
              <a:ea typeface="ヒラギノ角ゴ Pro W3" panose="020B0300000000000000" pitchFamily="34" charset="-128"/>
            </a:endParaRPr>
          </a:p>
          <a:p>
            <a:pPr>
              <a:spcBef>
                <a:spcPct val="0"/>
              </a:spcBef>
              <a:buFontTx/>
              <a:buNone/>
            </a:pPr>
            <a:endParaRPr lang="en-US" altLang="en-US" sz="3600">
              <a:ea typeface="ヒラギノ角ゴ Pro W3" panose="020B0300000000000000" pitchFamily="34" charset="-128"/>
            </a:endParaRPr>
          </a:p>
        </p:txBody>
      </p:sp>
      <p:pic>
        <p:nvPicPr>
          <p:cNvPr id="22530" name="Picture 4">
            <a:extLst>
              <a:ext uri="{FF2B5EF4-FFF2-40B4-BE49-F238E27FC236}">
                <a16:creationId xmlns:a16="http://schemas.microsoft.com/office/drawing/2014/main" id="{6FC3088E-C70F-3346-803B-E6BE8D46B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295400"/>
            <a:ext cx="37433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1" name="Object 2">
            <a:extLst>
              <a:ext uri="{FF2B5EF4-FFF2-40B4-BE49-F238E27FC236}">
                <a16:creationId xmlns:a16="http://schemas.microsoft.com/office/drawing/2014/main" id="{2002319A-FD74-1748-9FD4-8FD0029A9092}"/>
              </a:ext>
            </a:extLst>
          </p:cNvPr>
          <p:cNvGraphicFramePr>
            <a:graphicFrameLocks noChangeAspect="1"/>
          </p:cNvGraphicFramePr>
          <p:nvPr>
            <p:extLst>
              <p:ext uri="{D42A27DB-BD31-4B8C-83A1-F6EECF244321}">
                <p14:modId xmlns:p14="http://schemas.microsoft.com/office/powerpoint/2010/main" val="1219738065"/>
              </p:ext>
            </p:extLst>
          </p:nvPr>
        </p:nvGraphicFramePr>
        <p:xfrm>
          <a:off x="4267200" y="4076700"/>
          <a:ext cx="2819400" cy="2884487"/>
        </p:xfrm>
        <a:graphic>
          <a:graphicData uri="http://schemas.openxmlformats.org/presentationml/2006/ole">
            <mc:AlternateContent xmlns:mc="http://schemas.openxmlformats.org/markup-compatibility/2006">
              <mc:Choice xmlns:v="urn:schemas-microsoft-com:vml" Requires="v">
                <p:oleObj spid="_x0000_s22535" name="Document" r:id="rId5" imgW="1670050" imgH="1708150" progId="Word.Document.8">
                  <p:embed/>
                </p:oleObj>
              </mc:Choice>
              <mc:Fallback>
                <p:oleObj name="Document" r:id="rId5" imgW="1670050" imgH="170815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4076700"/>
                        <a:ext cx="281940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532" name="Picture 1">
            <a:extLst>
              <a:ext uri="{FF2B5EF4-FFF2-40B4-BE49-F238E27FC236}">
                <a16:creationId xmlns:a16="http://schemas.microsoft.com/office/drawing/2014/main" id="{356C37AB-C00F-934A-862A-B49B5F2568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4201" y="4000500"/>
            <a:ext cx="4041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a:extLst>
              <a:ext uri="{FF2B5EF4-FFF2-40B4-BE49-F238E27FC236}">
                <a16:creationId xmlns:a16="http://schemas.microsoft.com/office/drawing/2014/main" id="{7F93AE92-57A1-E842-862D-EDC85C7C1A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94500" y="0"/>
            <a:ext cx="38735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5">
            <a:extLst>
              <a:ext uri="{FF2B5EF4-FFF2-40B4-BE49-F238E27FC236}">
                <a16:creationId xmlns:a16="http://schemas.microsoft.com/office/drawing/2014/main" id="{04213B55-636F-DA47-B7D2-7C30B88A3E64}"/>
              </a:ext>
            </a:extLst>
          </p:cNvPr>
          <p:cNvSpPr txBox="1">
            <a:spLocks noChangeArrowheads="1"/>
          </p:cNvSpPr>
          <p:nvPr/>
        </p:nvSpPr>
        <p:spPr bwMode="auto">
          <a:xfrm>
            <a:off x="728663" y="103061"/>
            <a:ext cx="5062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Trophis </a:t>
            </a:r>
            <a:r>
              <a:rPr lang="en-US" altLang="en-US" sz="3600">
                <a:ea typeface="ヒラギノ角ゴ Pro W3" panose="020B0300000000000000" pitchFamily="34" charset="-128"/>
              </a:rPr>
              <a:t>– worldwide liana</a:t>
            </a:r>
          </a:p>
        </p:txBody>
      </p:sp>
      <p:pic>
        <p:nvPicPr>
          <p:cNvPr id="24578" name="Picture 2">
            <a:extLst>
              <a:ext uri="{FF2B5EF4-FFF2-40B4-BE49-F238E27FC236}">
                <a16:creationId xmlns:a16="http://schemas.microsoft.com/office/drawing/2014/main" id="{C04E55A1-A2E5-1848-9788-D6CA464BDD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88"/>
            <a:ext cx="4267200"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a:extLst>
              <a:ext uri="{FF2B5EF4-FFF2-40B4-BE49-F238E27FC236}">
                <a16:creationId xmlns:a16="http://schemas.microsoft.com/office/drawing/2014/main" id="{2DE49EE2-D511-7847-89C6-A19DA3B686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14400"/>
            <a:ext cx="3181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a:extLst>
              <a:ext uri="{FF2B5EF4-FFF2-40B4-BE49-F238E27FC236}">
                <a16:creationId xmlns:a16="http://schemas.microsoft.com/office/drawing/2014/main" id="{BC515323-E89C-3C41-A373-2A052F9635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248025"/>
            <a:ext cx="91440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a:extLst>
              <a:ext uri="{FF2B5EF4-FFF2-40B4-BE49-F238E27FC236}">
                <a16:creationId xmlns:a16="http://schemas.microsoft.com/office/drawing/2014/main" id="{70663F4E-AD88-D841-8C52-087F26C2EAE0}"/>
              </a:ext>
            </a:extLst>
          </p:cNvPr>
          <p:cNvSpPr>
            <a:spLocks noChangeArrowheads="1"/>
          </p:cNvSpPr>
          <p:nvPr/>
        </p:nvSpPr>
        <p:spPr bwMode="auto">
          <a:xfrm>
            <a:off x="358642" y="2293997"/>
            <a:ext cx="2292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Euploea tulliolus</a:t>
            </a:r>
          </a:p>
          <a:p>
            <a:pPr>
              <a:spcBef>
                <a:spcPct val="0"/>
              </a:spcBef>
              <a:buFontTx/>
              <a:buNone/>
            </a:pPr>
            <a:r>
              <a:rPr lang="en-US" altLang="en-US" sz="2400">
                <a:ea typeface="ヒラギノ角ゴ Pro W3" panose="020B0300000000000000" pitchFamily="34" charset="-128"/>
              </a:rPr>
              <a:t>Nymphalidae</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3174</TotalTime>
  <Words>686</Words>
  <Application>Microsoft Macintosh PowerPoint</Application>
  <PresentationFormat>Widescreen</PresentationFormat>
  <Paragraphs>79</Paragraphs>
  <Slides>33</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3" baseType="lpstr">
      <vt:lpstr>Times</vt:lpstr>
      <vt:lpstr>ヒラギノ角ゴ Pro W3</vt:lpstr>
      <vt:lpstr>Arial</vt:lpstr>
      <vt:lpstr>ＭＳ Ｐゴシック</vt:lpstr>
      <vt:lpstr>Textile</vt:lpstr>
      <vt:lpstr>Papyrus</vt:lpstr>
      <vt:lpstr>Wingdings</vt:lpstr>
      <vt:lpstr>Blank Presentation</vt:lpstr>
      <vt:lpstr>Microsoft Word Document</vt:lpstr>
      <vt:lpstr>Microsoft Word 97 - 2004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dbarring</dc:creator>
  <cp:lastModifiedBy>David Barrington</cp:lastModifiedBy>
  <cp:revision>44</cp:revision>
  <dcterms:created xsi:type="dcterms:W3CDTF">2010-11-02T16:42:47Z</dcterms:created>
  <dcterms:modified xsi:type="dcterms:W3CDTF">2020-10-22T15:15:37Z</dcterms:modified>
</cp:coreProperties>
</file>