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8" r:id="rId2"/>
    <p:sldId id="261" r:id="rId3"/>
    <p:sldId id="316" r:id="rId4"/>
    <p:sldId id="256" r:id="rId5"/>
    <p:sldId id="298" r:id="rId6"/>
    <p:sldId id="269" r:id="rId7"/>
    <p:sldId id="267" r:id="rId8"/>
    <p:sldId id="263" r:id="rId9"/>
    <p:sldId id="290" r:id="rId10"/>
    <p:sldId id="274" r:id="rId11"/>
    <p:sldId id="279" r:id="rId12"/>
    <p:sldId id="262" r:id="rId13"/>
    <p:sldId id="295" r:id="rId14"/>
    <p:sldId id="284" r:id="rId15"/>
    <p:sldId id="302" r:id="rId16"/>
    <p:sldId id="278" r:id="rId17"/>
    <p:sldId id="287" r:id="rId18"/>
    <p:sldId id="299" r:id="rId19"/>
    <p:sldId id="271" r:id="rId20"/>
    <p:sldId id="276" r:id="rId21"/>
    <p:sldId id="283" r:id="rId22"/>
    <p:sldId id="317" r:id="rId23"/>
    <p:sldId id="318" r:id="rId24"/>
    <p:sldId id="272" r:id="rId25"/>
    <p:sldId id="277" r:id="rId26"/>
    <p:sldId id="288" r:id="rId27"/>
    <p:sldId id="300" r:id="rId28"/>
    <p:sldId id="280" r:id="rId29"/>
    <p:sldId id="275" r:id="rId30"/>
    <p:sldId id="270" r:id="rId31"/>
    <p:sldId id="291" r:id="rId32"/>
    <p:sldId id="303" r:id="rId33"/>
    <p:sldId id="264" r:id="rId34"/>
    <p:sldId id="292" r:id="rId35"/>
    <p:sldId id="293" r:id="rId36"/>
    <p:sldId id="294" r:id="rId37"/>
    <p:sldId id="301" r:id="rId38"/>
    <p:sldId id="297" r:id="rId39"/>
    <p:sldId id="281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60"/>
    <p:restoredTop sz="94694"/>
  </p:normalViewPr>
  <p:slideViewPr>
    <p:cSldViewPr>
      <p:cViewPr varScale="1">
        <p:scale>
          <a:sx n="117" d="100"/>
          <a:sy n="117" d="100"/>
        </p:scale>
        <p:origin x="170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08"/>
    </p:cViewPr>
  </p:sorterViewPr>
  <p:notesViewPr>
    <p:cSldViewPr>
      <p:cViewPr>
        <p:scale>
          <a:sx n="150" d="100"/>
          <a:sy n="150" d="100"/>
        </p:scale>
        <p:origin x="-2120" y="21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149D3B-5DA2-8445-A7F8-3532E280A3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6C7D2C-C89C-4347-A917-EF3ED9B052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CF6BFC8D-9BAB-FE4E-AD59-8CAD2D371DC9}" type="datetimeFigureOut">
              <a:rPr lang="en-US"/>
              <a:pPr>
                <a:defRPr/>
              </a:pPr>
              <a:t>11/5/20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8E12A-238C-DC45-92F9-158C6FB0F3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5925F-C069-9D4D-A335-AF9FCE6420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89788F0-62A5-044F-BB93-D06A2C5A618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7562BB-F15E-A243-BA2D-7FEAAB33A9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077450-2B09-3540-B7BE-36CC73AB52C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E6F35B8C-AA99-4745-A562-090A4A4F7DE1}" type="datetimeFigureOut">
              <a:rPr lang="en-US" altLang="x-none"/>
              <a:pPr>
                <a:defRPr/>
              </a:pPr>
              <a:t>11/5/20</a:t>
            </a:fld>
            <a:endParaRPr lang="en-US" altLang="x-non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AE5CDEA-0D50-5B42-B09F-F8E3757394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64CB3E5-55FD-884A-BD15-F883DFFC10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E68EF-F87F-774D-8433-1AEE2E2C53B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973E3-198B-6143-AD34-E302C6760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4D73BC-3AA3-7444-9D4B-39910DA77D5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03ED74CF-EA7B-7B49-A92C-64ABE6B2AE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81178D53-53D3-5842-A8A2-C246A9BE35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D00E1B3C-7884-6E46-BC2F-2CBBB7F1A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C445492-34BE-C443-B192-E344EF509FC7}" type="slidenum">
              <a:rPr lang="en-US" altLang="en-US" sz="1200">
                <a:ea typeface="ヒラギノ角ゴ Pro W3" panose="020B0300000000000000" pitchFamily="34" charset="-128"/>
              </a:rPr>
              <a:pPr/>
              <a:t>3</a:t>
            </a:fld>
            <a:endParaRPr lang="en-US" altLang="en-US" sz="1200">
              <a:ea typeface="ヒラギノ角ゴ Pro W3" panose="020B0300000000000000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C9FC5E75-CD0C-4A4F-BB03-42C11E7537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84184C3C-C071-C04B-861A-762808ADD7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Bluish-grey day one flowers bee pollinated, selfed as bees remain on plant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Pinkish (day 2) and red (day 3) flowers are perching-bird pollinated, outcrossed as birds move between plants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Atluri, J. B., Rao, S. P., &amp; Reddi, C. S. (2000). Pollination ecology of Helicteres isora Linn.(Sterculiaceae). </a:t>
            </a:r>
            <a:r>
              <a:rPr lang="en-US" altLang="en-US" i="1">
                <a:ea typeface="ＭＳ Ｐゴシック" panose="020B0600070205080204" pitchFamily="34" charset="-128"/>
              </a:rPr>
              <a:t>CURRENT SCIENCE-BANGALORE-</a:t>
            </a:r>
            <a:r>
              <a:rPr lang="en-US" altLang="en-US">
                <a:ea typeface="ＭＳ Ｐゴシック" panose="020B0600070205080204" pitchFamily="34" charset="-128"/>
              </a:rPr>
              <a:t>, </a:t>
            </a:r>
            <a:r>
              <a:rPr lang="en-US" altLang="en-US" i="1">
                <a:ea typeface="ＭＳ Ｐゴシック" panose="020B0600070205080204" pitchFamily="34" charset="-128"/>
              </a:rPr>
              <a:t>78</a:t>
            </a:r>
            <a:r>
              <a:rPr lang="en-US" altLang="en-US">
                <a:ea typeface="ＭＳ Ｐゴシック" panose="020B0600070205080204" pitchFamily="34" charset="-128"/>
              </a:rPr>
              <a:t>(6), 713-718.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8D7BEBB9-C149-E447-A842-10D0FA332C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EEE2ABB-86AA-534D-9315-5FC0219FB58E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DBC52089-5CD6-874C-BED7-70EDED5294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EF7187B4-945C-764D-8679-9E241F767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See toledo1975.pdf on perching bird syndrome.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6ED6EA6D-A2AE-8149-8E8A-7DC46E2FB3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2D0057D-97C8-834B-A218-D8FCED6C7FCC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>
            <a:extLst>
              <a:ext uri="{FF2B5EF4-FFF2-40B4-BE49-F238E27FC236}">
                <a16:creationId xmlns:a16="http://schemas.microsoft.com/office/drawing/2014/main" id="{D997969A-1802-A14C-BAFE-A02BCEEA87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0" name="Notes Placeholder 2">
            <a:extLst>
              <a:ext uri="{FF2B5EF4-FFF2-40B4-BE49-F238E27FC236}">
                <a16:creationId xmlns:a16="http://schemas.microsoft.com/office/drawing/2014/main" id="{CDD051EA-81AB-9B4F-BA80-6E820AC943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ea typeface="ＭＳ Ｐゴシック" panose="020B0600070205080204" pitchFamily="34" charset="-128"/>
              </a:rPr>
              <a:t>http://borneobirds.blogspot.com/2010/04/2010-mass-flowering-of-dipterocarps-in.html</a:t>
            </a:r>
          </a:p>
        </p:txBody>
      </p:sp>
      <p:sp>
        <p:nvSpPr>
          <p:cNvPr id="48131" name="Slide Number Placeholder 3">
            <a:extLst>
              <a:ext uri="{FF2B5EF4-FFF2-40B4-BE49-F238E27FC236}">
                <a16:creationId xmlns:a16="http://schemas.microsoft.com/office/drawing/2014/main" id="{8382B93C-D186-9547-B5CD-5F45142824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17F78B7-459B-3440-A56D-738F4625E2D3}" type="slidenum">
              <a:rPr lang="en-US" altLang="en-US" sz="1200"/>
              <a:pPr/>
              <a:t>36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A9E518-1C25-D444-B76E-97795195FC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B66D15-E3A1-9844-A4CA-89924877AA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7456CC-0593-8343-B3D8-5672909577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572019-35B9-4D48-AD71-15AA1C4FF4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41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B8FE79-7306-8946-9F91-6EA9BD3E9F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AE5001-5CB3-E744-990E-B61133B9FD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E40A6F-21D9-9C43-8920-2683FB53B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253A7-D521-8942-B14E-6AC7FF84F9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081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5E43FB-0D81-1C46-80AC-EF5B01008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646B48-7F3D-9A48-AC5A-E8D4A5BE44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94A14A-9E2C-4E42-AA74-D21024B2FC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0072E-81D2-6249-A976-4869F80E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6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94235B-8720-CD48-8C61-D035F7FCBE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18B94A-97FF-934B-B614-D13B9EE43E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D9A6FD-BEAF-8045-B63E-B8F8C522B8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096B9-4469-2342-8702-68F1DC5CB8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27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39BC90-12AC-E84C-BD2D-F3893E86B3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FE055A-60EC-9A4B-8C64-59FF6FAC1B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D1588F-E9E8-1643-BA64-8A2D56AEBF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49DBC3-5711-E84D-B6C8-2A4A1B639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011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BA1863-C8B9-9647-AC58-14ACD08F9B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0F039A-1DAA-E947-B093-6672122A0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5772C-A5A8-0A4E-B929-08EA888478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3B3976-5697-8B4D-B34E-886E2BA628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4941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E022BC6-1FF9-984A-87EE-D023D09C51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58CF814-0D4F-2645-8AFC-745F42B5FB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1CB30ED-C1E8-004D-88BF-872029865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F3AD27-BD4E-904F-928F-445327EC6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764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0BAA41F-CADB-E946-B97C-47DF1BC541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B90F1D-D112-4446-A5D2-286D0B49FD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380702-CC7C-D841-B902-EEA4C83D8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26C56D-0F32-004B-8388-CAEE18D290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729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6FBD8F-721E-5E43-ABD7-70E3F94D7F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57FEC78-9A6D-A047-8807-4FD1E0CCF6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C034E9-3D20-DE46-9877-3B39107C7E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BB902-67EC-8243-91F4-27C3466374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328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1FF03-926E-4E44-92DF-D2A24A4912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E45B22-488D-6848-A346-8CF9229D74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B2BFAA-473B-644C-BBB8-A460ADEB1E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87EC8-95D8-E247-A231-49FA6F6095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2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87278-2692-A941-92C5-1F5E0B5159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218EBA-83C0-AD49-B24C-F0AE4E992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B146A-21A6-5C46-8610-5E87A8AE66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FC84D2-4430-4F49-A2CF-D80F736F2E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893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BFCC0B9-2FAF-EF4B-A88E-93C954DCDF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1F24D90-1513-244F-AE03-44BBECC546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CAC9C6-06A1-0D43-90FB-789C333211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7FFE8E8-97D9-9648-B4F6-EB649F6FB7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31ED601-F254-1740-BF3D-883B7ED2E07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8A2342-F04D-5349-8764-C10B2E1A402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404A0584-0268-4640-80B3-6A600C2FE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D95FC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8000">
              <a:latin typeface="Textile" charset="0"/>
            </a:endParaRPr>
          </a:p>
        </p:txBody>
      </p:sp>
      <p:sp>
        <p:nvSpPr>
          <p:cNvPr id="15362" name="Text Box 3">
            <a:extLst>
              <a:ext uri="{FF2B5EF4-FFF2-40B4-BE49-F238E27FC236}">
                <a16:creationId xmlns:a16="http://schemas.microsoft.com/office/drawing/2014/main" id="{8E79D07C-5714-F64F-A7D6-E6B3ADD00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81000"/>
            <a:ext cx="84582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Papyrus" panose="020B0602040200020303" pitchFamily="34" charset="77"/>
              </a:rPr>
              <a:t>MALVACEAE</a:t>
            </a:r>
            <a:endParaRPr lang="en-US" altLang="en-US" sz="8000">
              <a:latin typeface="Textile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8000">
              <a:latin typeface="Textile" charset="0"/>
            </a:endParaRPr>
          </a:p>
        </p:txBody>
      </p:sp>
      <p:pic>
        <p:nvPicPr>
          <p:cNvPr id="15363" name="Picture 4">
            <a:extLst>
              <a:ext uri="{FF2B5EF4-FFF2-40B4-BE49-F238E27FC236}">
                <a16:creationId xmlns:a16="http://schemas.microsoft.com/office/drawing/2014/main" id="{E9D01CCC-B7BD-9745-95D5-00179A356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52600"/>
            <a:ext cx="56769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69FC06AC-D2D7-9543-889C-F1B07C40E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533400"/>
            <a:ext cx="4181475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3">
            <a:extLst>
              <a:ext uri="{FF2B5EF4-FFF2-40B4-BE49-F238E27FC236}">
                <a16:creationId xmlns:a16="http://schemas.microsoft.com/office/drawing/2014/main" id="{C4648A46-0970-D542-9A39-A705A921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1816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>
            <a:extLst>
              <a:ext uri="{FF2B5EF4-FFF2-40B4-BE49-F238E27FC236}">
                <a16:creationId xmlns:a16="http://schemas.microsoft.com/office/drawing/2014/main" id="{B9E4F774-B747-3E42-A92D-B9C3C2E68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403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Luehea – grewioid </a:t>
            </a:r>
            <a:r>
              <a:rPr lang="en-US" altLang="en-US" sz="3600"/>
              <a:t>dry-forest tree</a:t>
            </a:r>
          </a:p>
        </p:txBody>
      </p:sp>
    </p:spTree>
    <p:extLst>
      <p:ext uri="{BB962C8B-B14F-4D97-AF65-F5344CB8AC3E}">
        <p14:creationId xmlns:p14="http://schemas.microsoft.com/office/powerpoint/2010/main" val="1406277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>
            <a:extLst>
              <a:ext uri="{FF2B5EF4-FFF2-40B4-BE49-F238E27FC236}">
                <a16:creationId xmlns:a16="http://schemas.microsoft.com/office/drawing/2014/main" id="{49263A37-1B6D-A64A-AD35-C78A4FBA7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07193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3">
            <a:extLst>
              <a:ext uri="{FF2B5EF4-FFF2-40B4-BE49-F238E27FC236}">
                <a16:creationId xmlns:a16="http://schemas.microsoft.com/office/drawing/2014/main" id="{844E9D8B-950E-004F-B157-8922A466E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05000"/>
            <a:ext cx="41148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4">
            <a:extLst>
              <a:ext uri="{FF2B5EF4-FFF2-40B4-BE49-F238E27FC236}">
                <a16:creationId xmlns:a16="http://schemas.microsoft.com/office/drawing/2014/main" id="{9E5B02AA-762B-AC43-977B-55BA9355D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76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600" i="1"/>
              <a:t>Trichospermum -  </a:t>
            </a:r>
            <a:r>
              <a:rPr lang="en-US" altLang="en-US" sz="3600"/>
              <a:t>grewioid tropical</a:t>
            </a:r>
            <a:r>
              <a:rPr lang="en-US" altLang="en-US" sz="3600" i="1"/>
              <a:t> </a:t>
            </a:r>
            <a:r>
              <a:rPr lang="en-US" altLang="en-US" sz="3600"/>
              <a:t>rainforest weed tree</a:t>
            </a:r>
          </a:p>
        </p:txBody>
      </p:sp>
    </p:spTree>
    <p:extLst>
      <p:ext uri="{BB962C8B-B14F-4D97-AF65-F5344CB8AC3E}">
        <p14:creationId xmlns:p14="http://schemas.microsoft.com/office/powerpoint/2010/main" val="378539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0C4BFC-6424-E64C-92E3-F70CF3025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049" y="0"/>
            <a:ext cx="993116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9A2754-B9FC-F546-9544-56C9A11DD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267201" cy="2756848"/>
          </a:xfrm>
          <a:prstGeom prst="rect">
            <a:avLst/>
          </a:prstGeom>
        </p:spPr>
      </p:pic>
      <p:sp>
        <p:nvSpPr>
          <p:cNvPr id="52226" name="Text Box 4">
            <a:extLst>
              <a:ext uri="{FF2B5EF4-FFF2-40B4-BE49-F238E27FC236}">
                <a16:creationId xmlns:a16="http://schemas.microsoft.com/office/drawing/2014/main" id="{7DDC263C-F795-7142-9AC7-E8F481FAF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342995"/>
            <a:ext cx="39935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>
                <a:solidFill>
                  <a:schemeClr val="bg1"/>
                </a:solidFill>
              </a:rPr>
              <a:t>Guazuma </a:t>
            </a:r>
            <a:r>
              <a:rPr lang="en-US" altLang="en-US" sz="3600">
                <a:solidFill>
                  <a:schemeClr val="bg1"/>
                </a:solidFill>
              </a:rPr>
              <a:t>- byttnerioid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DB31B5-D590-B04F-B23B-A87D8D4D7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632" y="2539195"/>
            <a:ext cx="3413981" cy="368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8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>
            <a:extLst>
              <a:ext uri="{FF2B5EF4-FFF2-40B4-BE49-F238E27FC236}">
                <a16:creationId xmlns:a16="http://schemas.microsoft.com/office/drawing/2014/main" id="{406FD5EF-35D9-0440-B23E-6A8C2948E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76200"/>
            <a:ext cx="539750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3">
            <a:extLst>
              <a:ext uri="{FF2B5EF4-FFF2-40B4-BE49-F238E27FC236}">
                <a16:creationId xmlns:a16="http://schemas.microsoft.com/office/drawing/2014/main" id="{585160AA-28DB-6749-9A3B-4831B4582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298700"/>
            <a:ext cx="6096000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4">
            <a:extLst>
              <a:ext uri="{FF2B5EF4-FFF2-40B4-BE49-F238E27FC236}">
                <a16:creationId xmlns:a16="http://schemas.microsoft.com/office/drawing/2014/main" id="{2E82BACD-9EC3-9148-A5C6-BD5CFB00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0675" y="-12700"/>
            <a:ext cx="37338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Helicteres </a:t>
            </a:r>
            <a:r>
              <a:rPr lang="en-US" altLang="en-US" sz="3600"/>
              <a:t>– (helicteroid): complex pollination</a:t>
            </a:r>
            <a:endParaRPr lang="en-US" altLang="en-US" sz="2400" i="1"/>
          </a:p>
        </p:txBody>
      </p:sp>
      <p:pic>
        <p:nvPicPr>
          <p:cNvPr id="24580" name="Picture 5">
            <a:extLst>
              <a:ext uri="{FF2B5EF4-FFF2-40B4-BE49-F238E27FC236}">
                <a16:creationId xmlns:a16="http://schemas.microsoft.com/office/drawing/2014/main" id="{4125979B-6D14-CD47-8465-551167F1E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7800"/>
            <a:ext cx="3846513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6">
            <a:extLst>
              <a:ext uri="{FF2B5EF4-FFF2-40B4-BE49-F238E27FC236}">
                <a16:creationId xmlns:a16="http://schemas.microsoft.com/office/drawing/2014/main" id="{0CD90C5D-AA63-1145-8D4E-7FD711439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5867400"/>
            <a:ext cx="2259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i="1"/>
              <a:t>Helicteres isora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>
            <a:extLst>
              <a:ext uri="{FF2B5EF4-FFF2-40B4-BE49-F238E27FC236}">
                <a16:creationId xmlns:a16="http://schemas.microsoft.com/office/drawing/2014/main" id="{4532DD57-4BAF-5A4D-94B0-5EE91A5FE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3505200" cy="23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4">
            <a:extLst>
              <a:ext uri="{FF2B5EF4-FFF2-40B4-BE49-F238E27FC236}">
                <a16:creationId xmlns:a16="http://schemas.microsoft.com/office/drawing/2014/main" id="{99B4E558-149B-934C-9D0D-23FDB4E81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13" y="685800"/>
            <a:ext cx="3011487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>
            <a:extLst>
              <a:ext uri="{FF2B5EF4-FFF2-40B4-BE49-F238E27FC236}">
                <a16:creationId xmlns:a16="http://schemas.microsoft.com/office/drawing/2014/main" id="{80F09FBC-EE96-1B4F-B0C3-6E26CE3D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4800"/>
            <a:ext cx="5943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6">
            <a:extLst>
              <a:ext uri="{FF2B5EF4-FFF2-40B4-BE49-F238E27FC236}">
                <a16:creationId xmlns:a16="http://schemas.microsoft.com/office/drawing/2014/main" id="{FECA3F7C-81A9-C047-92A1-3ED306DA9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Durio - </a:t>
            </a:r>
            <a:r>
              <a:rPr lang="en-US" altLang="en-US" sz="3600"/>
              <a:t>the legendary orangutan-dispersed old-world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tropical tree: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a helicteroid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>
            <a:extLst>
              <a:ext uri="{FF2B5EF4-FFF2-40B4-BE49-F238E27FC236}">
                <a16:creationId xmlns:a16="http://schemas.microsoft.com/office/drawing/2014/main" id="{21C702EC-C409-6B4C-8036-40C555FE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45862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/>
              <a:t>Sterculioideae</a:t>
            </a:r>
          </a:p>
        </p:txBody>
      </p:sp>
      <p:pic>
        <p:nvPicPr>
          <p:cNvPr id="27650" name="Picture 2">
            <a:extLst>
              <a:ext uri="{FF2B5EF4-FFF2-40B4-BE49-F238E27FC236}">
                <a16:creationId xmlns:a16="http://schemas.microsoft.com/office/drawing/2014/main" id="{55CC91A0-EBB5-7549-8BC9-BB976894E6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40013" y="2160587"/>
            <a:ext cx="3481388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>
            <a:extLst>
              <a:ext uri="{FF2B5EF4-FFF2-40B4-BE49-F238E27FC236}">
                <a16:creationId xmlns:a16="http://schemas.microsoft.com/office/drawing/2014/main" id="{0C06E4AD-2C0E-264A-9D4C-6C97C5C39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3000"/>
            <a:ext cx="4419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3">
            <a:extLst>
              <a:ext uri="{FF2B5EF4-FFF2-40B4-BE49-F238E27FC236}">
                <a16:creationId xmlns:a16="http://schemas.microsoft.com/office/drawing/2014/main" id="{401837E4-9ACD-0948-81BF-3CFCF3441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013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>
            <a:extLst>
              <a:ext uri="{FF2B5EF4-FFF2-40B4-BE49-F238E27FC236}">
                <a16:creationId xmlns:a16="http://schemas.microsoft.com/office/drawing/2014/main" id="{C7810E9F-5827-DC45-957C-9CE37B45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9154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Sterculia – </a:t>
            </a:r>
            <a:r>
              <a:rPr lang="en-US" altLang="en-US" sz="3600"/>
              <a:t>(sterculioid)</a:t>
            </a:r>
            <a:r>
              <a:rPr lang="en-US" altLang="en-US" i="1"/>
              <a:t>:  </a:t>
            </a:r>
            <a:r>
              <a:rPr lang="en-US" altLang="en-US"/>
              <a:t>tall tree of forests touched by storm tides, seeds dispersed by land crabs</a:t>
            </a:r>
          </a:p>
        </p:txBody>
      </p:sp>
      <p:pic>
        <p:nvPicPr>
          <p:cNvPr id="28676" name="Picture 5">
            <a:extLst>
              <a:ext uri="{FF2B5EF4-FFF2-40B4-BE49-F238E27FC236}">
                <a16:creationId xmlns:a16="http://schemas.microsoft.com/office/drawing/2014/main" id="{3DE56A47-FA4E-234E-9778-8AE84BFDD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147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">
            <a:extLst>
              <a:ext uri="{FF2B5EF4-FFF2-40B4-BE49-F238E27FC236}">
                <a16:creationId xmlns:a16="http://schemas.microsoft.com/office/drawing/2014/main" id="{85357405-18B3-9641-9CB3-76A98DA32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391025"/>
            <a:ext cx="38100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4D7E4C70-F9AD-A84A-A751-A54ABAA9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7620000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ext Box 3">
            <a:extLst>
              <a:ext uri="{FF2B5EF4-FFF2-40B4-BE49-F238E27FC236}">
                <a16:creationId xmlns:a16="http://schemas.microsoft.com/office/drawing/2014/main" id="{AA3419B4-21EB-714D-B6A3-1498512C9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17526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Malvales groups from molecular data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>
            <a:extLst>
              <a:ext uri="{FF2B5EF4-FFF2-40B4-BE49-F238E27FC236}">
                <a16:creationId xmlns:a16="http://schemas.microsoft.com/office/drawing/2014/main" id="{105845FF-13BA-284C-8AA6-462231F01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4756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/>
              <a:t>Bombacoideae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2C84453E-6929-3947-866B-5F2C990A6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40013" y="2160587"/>
            <a:ext cx="3481388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>
            <a:extLst>
              <a:ext uri="{FF2B5EF4-FFF2-40B4-BE49-F238E27FC236}">
                <a16:creationId xmlns:a16="http://schemas.microsoft.com/office/drawing/2014/main" id="{EBA98FCF-33F4-AC40-9596-0B51720F9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29448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4">
            <a:extLst>
              <a:ext uri="{FF2B5EF4-FFF2-40B4-BE49-F238E27FC236}">
                <a16:creationId xmlns:a16="http://schemas.microsoft.com/office/drawing/2014/main" id="{8E410FED-4B66-D04E-896E-F250D3EEA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32766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>
            <a:extLst>
              <a:ext uri="{FF2B5EF4-FFF2-40B4-BE49-F238E27FC236}">
                <a16:creationId xmlns:a16="http://schemas.microsoft.com/office/drawing/2014/main" id="{37229C80-F988-0142-8751-4291613D6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30622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6">
            <a:extLst>
              <a:ext uri="{FF2B5EF4-FFF2-40B4-BE49-F238E27FC236}">
                <a16:creationId xmlns:a16="http://schemas.microsoft.com/office/drawing/2014/main" id="{3111EA7E-B770-3944-8248-1CF02B4FF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6264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Bombacopsis </a:t>
            </a:r>
            <a:r>
              <a:rPr lang="en-US" altLang="en-US" sz="3600"/>
              <a:t>– bombacoid: </a:t>
            </a:r>
            <a:r>
              <a:rPr lang="en-US" altLang="en-US" sz="3600" i="1"/>
              <a:t> </a:t>
            </a:r>
            <a:r>
              <a:rPr lang="en-US" altLang="en-US" sz="3600"/>
              <a:t>living fencepost,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				with protection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5" name="Object 2">
            <a:extLst>
              <a:ext uri="{FF2B5EF4-FFF2-40B4-BE49-F238E27FC236}">
                <a16:creationId xmlns:a16="http://schemas.microsoft.com/office/drawing/2014/main" id="{0CACD63D-25A1-B745-A715-DD0A944E67F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609600"/>
          <a:ext cx="7916863" cy="487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0" name="Document" r:id="rId3" imgW="5486400" imgH="3378200" progId="Word.Document.8">
                  <p:embed/>
                </p:oleObj>
              </mc:Choice>
              <mc:Fallback>
                <p:oleObj name="Document" r:id="rId3" imgW="5486400" imgH="33782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609600"/>
                        <a:ext cx="7916863" cy="487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6" name="Picture 1">
            <a:extLst>
              <a:ext uri="{FF2B5EF4-FFF2-40B4-BE49-F238E27FC236}">
                <a16:creationId xmlns:a16="http://schemas.microsoft.com/office/drawing/2014/main" id="{3AC7F1CE-2624-8049-B76E-5961A3993A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4800"/>
            <a:ext cx="17780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>
            <a:extLst>
              <a:ext uri="{FF2B5EF4-FFF2-40B4-BE49-F238E27FC236}">
                <a16:creationId xmlns:a16="http://schemas.microsoft.com/office/drawing/2014/main" id="{A7B5B695-E125-1E4E-B165-AA5F17D72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4400"/>
            <a:ext cx="26289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D994D300-4E85-0646-875A-A131270F8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5029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4">
            <a:extLst>
              <a:ext uri="{FF2B5EF4-FFF2-40B4-BE49-F238E27FC236}">
                <a16:creationId xmlns:a16="http://schemas.microsoft.com/office/drawing/2014/main" id="{2857F31A-4143-AD44-BA96-7F5102A0A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678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Ochroma </a:t>
            </a:r>
            <a:r>
              <a:rPr lang="en-US" altLang="en-US" sz="3600"/>
              <a:t>– bombacoid: balsa</a:t>
            </a:r>
          </a:p>
        </p:txBody>
      </p:sp>
      <p:pic>
        <p:nvPicPr>
          <p:cNvPr id="32771" name="Picture 5">
            <a:extLst>
              <a:ext uri="{FF2B5EF4-FFF2-40B4-BE49-F238E27FC236}">
                <a16:creationId xmlns:a16="http://schemas.microsoft.com/office/drawing/2014/main" id="{ACE3A097-6DD3-B54E-B9A3-D5E5C0A0C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62000"/>
            <a:ext cx="457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>
            <a:extLst>
              <a:ext uri="{FF2B5EF4-FFF2-40B4-BE49-F238E27FC236}">
                <a16:creationId xmlns:a16="http://schemas.microsoft.com/office/drawing/2014/main" id="{13BC6F32-E271-F141-B6E6-E81CD09D2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9763"/>
            <a:ext cx="52324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>
            <a:extLst>
              <a:ext uri="{FF2B5EF4-FFF2-40B4-BE49-F238E27FC236}">
                <a16:creationId xmlns:a16="http://schemas.microsoft.com/office/drawing/2014/main" id="{515F25F0-20D3-0D4D-84FA-5F2AD9DA0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1407" r="1875" b="4219"/>
          <a:stretch>
            <a:fillRect/>
          </a:stretch>
        </p:blipFill>
        <p:spPr bwMode="auto">
          <a:xfrm>
            <a:off x="11677" y="762000"/>
            <a:ext cx="912064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4">
            <a:extLst>
              <a:ext uri="{FF2B5EF4-FFF2-40B4-BE49-F238E27FC236}">
                <a16:creationId xmlns:a16="http://schemas.microsoft.com/office/drawing/2014/main" id="{A26F3923-829D-5D49-9415-63EC42698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596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the baobab…</a:t>
            </a:r>
            <a:r>
              <a:rPr lang="en-US" altLang="en-US" sz="3600" i="1"/>
              <a:t>Adansonia </a:t>
            </a:r>
            <a:r>
              <a:rPr lang="en-US" altLang="en-US" sz="3600"/>
              <a:t>– a bombacoid: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>
            <a:extLst>
              <a:ext uri="{FF2B5EF4-FFF2-40B4-BE49-F238E27FC236}">
                <a16:creationId xmlns:a16="http://schemas.microsoft.com/office/drawing/2014/main" id="{515F25F0-20D3-0D4D-84FA-5F2AD9DA0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1407" r="1875" b="4219"/>
          <a:stretch>
            <a:fillRect/>
          </a:stretch>
        </p:blipFill>
        <p:spPr bwMode="auto">
          <a:xfrm>
            <a:off x="11677" y="762000"/>
            <a:ext cx="912064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4">
            <a:extLst>
              <a:ext uri="{FF2B5EF4-FFF2-40B4-BE49-F238E27FC236}">
                <a16:creationId xmlns:a16="http://schemas.microsoft.com/office/drawing/2014/main" id="{A26F3923-829D-5D49-9415-63EC42698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596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the baobab…</a:t>
            </a:r>
            <a:r>
              <a:rPr lang="en-US" altLang="en-US" sz="3600" i="1"/>
              <a:t>Adansonia </a:t>
            </a:r>
            <a:r>
              <a:rPr lang="en-US" altLang="en-US" sz="3600"/>
              <a:t>– a bombacoid: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F98DC0-F753-AC41-BE2D-058991327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571916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26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>
            <a:extLst>
              <a:ext uri="{FF2B5EF4-FFF2-40B4-BE49-F238E27FC236}">
                <a16:creationId xmlns:a16="http://schemas.microsoft.com/office/drawing/2014/main" id="{515F25F0-20D3-0D4D-84FA-5F2AD9DA0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" t="1407" r="1875" b="4219"/>
          <a:stretch>
            <a:fillRect/>
          </a:stretch>
        </p:blipFill>
        <p:spPr bwMode="auto">
          <a:xfrm>
            <a:off x="11677" y="762000"/>
            <a:ext cx="912064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 Box 4">
            <a:extLst>
              <a:ext uri="{FF2B5EF4-FFF2-40B4-BE49-F238E27FC236}">
                <a16:creationId xmlns:a16="http://schemas.microsoft.com/office/drawing/2014/main" id="{A26F3923-829D-5D49-9415-63EC42698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5961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the baobab…</a:t>
            </a:r>
            <a:r>
              <a:rPr lang="en-US" altLang="en-US" sz="3600" i="1"/>
              <a:t>Adansonia </a:t>
            </a:r>
            <a:r>
              <a:rPr lang="en-US" altLang="en-US" sz="3600"/>
              <a:t>– a bombacoid: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F98DC0-F753-AC41-BE2D-058991327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14400"/>
            <a:ext cx="5719160" cy="419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A751C-6489-3043-AFA6-0BDC4113C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7" y="1506248"/>
            <a:ext cx="5642960" cy="37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132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>
            <a:extLst>
              <a:ext uri="{FF2B5EF4-FFF2-40B4-BE49-F238E27FC236}">
                <a16:creationId xmlns:a16="http://schemas.microsoft.com/office/drawing/2014/main" id="{0A2AABD0-3CCD-E243-A0F3-A547108F5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7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3">
            <a:extLst>
              <a:ext uri="{FF2B5EF4-FFF2-40B4-BE49-F238E27FC236}">
                <a16:creationId xmlns:a16="http://schemas.microsoft.com/office/drawing/2014/main" id="{8F777049-5473-9446-9C33-384548B5B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0400"/>
            <a:ext cx="4648200" cy="3087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6">
            <a:extLst>
              <a:ext uri="{FF2B5EF4-FFF2-40B4-BE49-F238E27FC236}">
                <a16:creationId xmlns:a16="http://schemas.microsoft.com/office/drawing/2014/main" id="{A6AABEF1-0BDC-CF4D-8310-8E830F620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28600"/>
            <a:ext cx="4587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Ceiba – </a:t>
            </a:r>
            <a:r>
              <a:rPr lang="en-US" altLang="en-US" sz="3600"/>
              <a:t>the commonest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bombacoid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>
            <a:extLst>
              <a:ext uri="{FF2B5EF4-FFF2-40B4-BE49-F238E27FC236}">
                <a16:creationId xmlns:a16="http://schemas.microsoft.com/office/drawing/2014/main" id="{0C71CB5F-B5EF-4444-BA1E-10040CE05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213042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3">
            <a:extLst>
              <a:ext uri="{FF2B5EF4-FFF2-40B4-BE49-F238E27FC236}">
                <a16:creationId xmlns:a16="http://schemas.microsoft.com/office/drawing/2014/main" id="{2431A940-4207-634D-B40F-92DAF6725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819400"/>
            <a:ext cx="26860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0D174118-DB58-B247-9D3D-C78F4201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2181225" cy="325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>
            <a:extLst>
              <a:ext uri="{FF2B5EF4-FFF2-40B4-BE49-F238E27FC236}">
                <a16:creationId xmlns:a16="http://schemas.microsoft.com/office/drawing/2014/main" id="{1AB6C66A-29C8-4A40-9B73-0C94E7F1B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09600"/>
            <a:ext cx="2103438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extLst>
              <a:ext uri="{FF2B5EF4-FFF2-40B4-BE49-F238E27FC236}">
                <a16:creationId xmlns:a16="http://schemas.microsoft.com/office/drawing/2014/main" id="{74A66284-7EFA-9545-B9CF-621774FE6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0500"/>
            <a:ext cx="42672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7">
            <a:extLst>
              <a:ext uri="{FF2B5EF4-FFF2-40B4-BE49-F238E27FC236}">
                <a16:creationId xmlns:a16="http://schemas.microsoft.com/office/drawing/2014/main" id="{E54A7378-925D-684A-B173-471868C1FC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600" i="1"/>
              <a:t>Pachira aquatica</a:t>
            </a:r>
            <a:r>
              <a:rPr lang="en-US" altLang="en-US" sz="3600"/>
              <a:t>– bombacoid: </a:t>
            </a:r>
            <a:r>
              <a:rPr lang="en-US" altLang="en-US" sz="3600" i="1"/>
              <a:t> </a:t>
            </a:r>
            <a:r>
              <a:rPr lang="en-US" altLang="en-US" sz="3600"/>
              <a:t>a sea-side canopy tree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>
            <a:extLst>
              <a:ext uri="{FF2B5EF4-FFF2-40B4-BE49-F238E27FC236}">
                <a16:creationId xmlns:a16="http://schemas.microsoft.com/office/drawing/2014/main" id="{EEC17399-06F5-BD40-8877-E18A8C21D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7620000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Text Box 3">
            <a:extLst>
              <a:ext uri="{FF2B5EF4-FFF2-40B4-BE49-F238E27FC236}">
                <a16:creationId xmlns:a16="http://schemas.microsoft.com/office/drawing/2014/main" id="{2796F9F5-483F-A24E-A508-C70DDAE8F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17526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Malvales groups from molecular data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Box 1">
            <a:extLst>
              <a:ext uri="{FF2B5EF4-FFF2-40B4-BE49-F238E27FC236}">
                <a16:creationId xmlns:a16="http://schemas.microsoft.com/office/drawing/2014/main" id="{5652328A-6BBD-2C40-9A8F-F09212BC9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38163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/>
              <a:t>Malvoideae</a:t>
            </a:r>
          </a:p>
        </p:txBody>
      </p:sp>
      <p:pic>
        <p:nvPicPr>
          <p:cNvPr id="37890" name="Picture 2">
            <a:extLst>
              <a:ext uri="{FF2B5EF4-FFF2-40B4-BE49-F238E27FC236}">
                <a16:creationId xmlns:a16="http://schemas.microsoft.com/office/drawing/2014/main" id="{8FDFB8B6-9FA7-3F4F-9022-2E8E98BEE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40013" y="2160587"/>
            <a:ext cx="3481388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>
            <a:extLst>
              <a:ext uri="{FF2B5EF4-FFF2-40B4-BE49-F238E27FC236}">
                <a16:creationId xmlns:a16="http://schemas.microsoft.com/office/drawing/2014/main" id="{28130A33-3F32-6D4E-A2C9-9A350F7A1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16401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3">
            <a:extLst>
              <a:ext uri="{FF2B5EF4-FFF2-40B4-BE49-F238E27FC236}">
                <a16:creationId xmlns:a16="http://schemas.microsoft.com/office/drawing/2014/main" id="{6D447D4E-582F-1D41-8A4A-0D9CF5ED3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15950"/>
            <a:ext cx="4522788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>
            <a:extLst>
              <a:ext uri="{FF2B5EF4-FFF2-40B4-BE49-F238E27FC236}">
                <a16:creationId xmlns:a16="http://schemas.microsoft.com/office/drawing/2014/main" id="{417BD1F0-2619-274A-BFAB-C4A12739A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613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Quararibea – </a:t>
            </a:r>
            <a:r>
              <a:rPr lang="en-US" altLang="en-US" sz="3600"/>
              <a:t>malvoid: cloud forest tree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>
            <a:extLst>
              <a:ext uri="{FF2B5EF4-FFF2-40B4-BE49-F238E27FC236}">
                <a16:creationId xmlns:a16="http://schemas.microsoft.com/office/drawing/2014/main" id="{101A08E2-FDE3-3E4D-AFD9-33BF50096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0738"/>
            <a:ext cx="9144000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 Box 4">
            <a:extLst>
              <a:ext uri="{FF2B5EF4-FFF2-40B4-BE49-F238E27FC236}">
                <a16:creationId xmlns:a16="http://schemas.microsoft.com/office/drawing/2014/main" id="{4B363E51-835D-184B-8F28-9271E72B4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845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Malvaviscus – </a:t>
            </a:r>
            <a:r>
              <a:rPr lang="en-US" altLang="en-US" sz="3600"/>
              <a:t>malvoid: </a:t>
            </a:r>
            <a:r>
              <a:rPr lang="en-US" altLang="en-US" sz="3600" i="1"/>
              <a:t> </a:t>
            </a:r>
            <a:r>
              <a:rPr lang="en-US" altLang="en-US" sz="3600"/>
              <a:t>hummingbird flowers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7A4C7CD6-47AF-124C-B78A-4C40EC68A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20800" y="-863600"/>
            <a:ext cx="5676900" cy="786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4">
            <a:extLst>
              <a:ext uri="{FF2B5EF4-FFF2-40B4-BE49-F238E27FC236}">
                <a16:creationId xmlns:a16="http://schemas.microsoft.com/office/drawing/2014/main" id="{4BE42D9C-0A38-D74C-84EB-4F59354EC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4572000"/>
            <a:ext cx="15240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11" name="Rectangle 12">
            <a:extLst>
              <a:ext uri="{FF2B5EF4-FFF2-40B4-BE49-F238E27FC236}">
                <a16:creationId xmlns:a16="http://schemas.microsoft.com/office/drawing/2014/main" id="{42B287AC-10F2-E943-A876-16445E0DD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4267200"/>
            <a:ext cx="2362200" cy="2819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12" name="Rectangle 7">
            <a:extLst>
              <a:ext uri="{FF2B5EF4-FFF2-40B4-BE49-F238E27FC236}">
                <a16:creationId xmlns:a16="http://schemas.microsoft.com/office/drawing/2014/main" id="{FCC1B608-97E0-B94C-A16A-32B885117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52400"/>
            <a:ext cx="1295400" cy="22098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4DD32E33-63EC-A84B-9CF3-964A70F381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2400"/>
            <a:ext cx="609600" cy="16002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14" name="Rectangle 15">
            <a:extLst>
              <a:ext uri="{FF2B5EF4-FFF2-40B4-BE49-F238E27FC236}">
                <a16:creationId xmlns:a16="http://schemas.microsoft.com/office/drawing/2014/main" id="{854C2DA9-CC86-5C48-94AF-BCE405625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86200"/>
            <a:ext cx="2438400" cy="297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15" name="Text Box 5">
            <a:extLst>
              <a:ext uri="{FF2B5EF4-FFF2-40B4-BE49-F238E27FC236}">
                <a16:creationId xmlns:a16="http://schemas.microsoft.com/office/drawing/2014/main" id="{0EFCC237-ECDC-8F49-9FFD-A123278E64BC}"/>
              </a:ext>
            </a:extLst>
          </p:cNvPr>
          <p:cNvSpPr txBox="1">
            <a:spLocks noChangeArrowheads="1"/>
          </p:cNvSpPr>
          <p:nvPr/>
        </p:nvSpPr>
        <p:spPr bwMode="auto">
          <a:xfrm rot="-86341">
            <a:off x="42863" y="3602038"/>
            <a:ext cx="1905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Current Angiosperm Phylogeny Group Tree for Flowering Plants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anose="020B0300000000000000" pitchFamily="34" charset="-128"/>
              </a:rPr>
              <a:t>2018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16" name="Text Box 11">
            <a:extLst>
              <a:ext uri="{FF2B5EF4-FFF2-40B4-BE49-F238E27FC236}">
                <a16:creationId xmlns:a16="http://schemas.microsoft.com/office/drawing/2014/main" id="{0A005258-469F-C54A-8F56-5AB4F5ADA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895600"/>
            <a:ext cx="1614488" cy="461963"/>
          </a:xfrm>
          <a:prstGeom prst="rect">
            <a:avLst/>
          </a:prstGeom>
          <a:noFill/>
          <a:ln w="9525">
            <a:solidFill>
              <a:srgbClr val="F417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magnoliids</a:t>
            </a:r>
            <a:endParaRPr lang="en-US" altLang="en-US" sz="2400" i="1">
              <a:ea typeface="ヒラギノ角ゴ Pro W3" panose="020B0300000000000000" pitchFamily="34" charset="-128"/>
            </a:endParaRPr>
          </a:p>
        </p:txBody>
      </p:sp>
      <p:sp>
        <p:nvSpPr>
          <p:cNvPr id="17417" name="Line 9">
            <a:extLst>
              <a:ext uri="{FF2B5EF4-FFF2-40B4-BE49-F238E27FC236}">
                <a16:creationId xmlns:a16="http://schemas.microsoft.com/office/drawing/2014/main" id="{029FF47E-CDEF-4F46-B589-2D4036C78D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2200" y="2438400"/>
            <a:ext cx="228600" cy="19812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8" name="Line 10">
            <a:extLst>
              <a:ext uri="{FF2B5EF4-FFF2-40B4-BE49-F238E27FC236}">
                <a16:creationId xmlns:a16="http://schemas.microsoft.com/office/drawing/2014/main" id="{640A994B-37FB-4545-BF71-C6632CB40C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8200" y="1752600"/>
            <a:ext cx="762000" cy="11430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Rectangle 1037">
            <a:extLst>
              <a:ext uri="{FF2B5EF4-FFF2-40B4-BE49-F238E27FC236}">
                <a16:creationId xmlns:a16="http://schemas.microsoft.com/office/drawing/2014/main" id="{1E214C4C-9528-9044-BAAF-DEBABB64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5600" y="1676400"/>
            <a:ext cx="381000" cy="7620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20" name="Text Box 11">
            <a:extLst>
              <a:ext uri="{FF2B5EF4-FFF2-40B4-BE49-F238E27FC236}">
                <a16:creationId xmlns:a16="http://schemas.microsoft.com/office/drawing/2014/main" id="{E723B658-C6C9-E443-AC5C-18F6F1272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419600"/>
            <a:ext cx="1381125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F417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monocots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pic>
        <p:nvPicPr>
          <p:cNvPr id="17421" name="Picture 18">
            <a:extLst>
              <a:ext uri="{FF2B5EF4-FFF2-40B4-BE49-F238E27FC236}">
                <a16:creationId xmlns:a16="http://schemas.microsoft.com/office/drawing/2014/main" id="{786AD97F-CD08-5742-84F9-7EC0F1B6B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886200"/>
            <a:ext cx="838200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2" name="Rectangle 6">
            <a:extLst>
              <a:ext uri="{FF2B5EF4-FFF2-40B4-BE49-F238E27FC236}">
                <a16:creationId xmlns:a16="http://schemas.microsoft.com/office/drawing/2014/main" id="{36D0C6C4-A6CF-BA43-BA09-33FB2F1E1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9138" y="317500"/>
            <a:ext cx="228600" cy="1447800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23" name="Rectangle 8">
            <a:extLst>
              <a:ext uri="{FF2B5EF4-FFF2-40B4-BE49-F238E27FC236}">
                <a16:creationId xmlns:a16="http://schemas.microsoft.com/office/drawing/2014/main" id="{9763648A-47EC-9A48-B303-7E5203340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28600"/>
            <a:ext cx="5105400" cy="36576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24" name="Rectangle 9">
            <a:extLst>
              <a:ext uri="{FF2B5EF4-FFF2-40B4-BE49-F238E27FC236}">
                <a16:creationId xmlns:a16="http://schemas.microsoft.com/office/drawing/2014/main" id="{03F57C18-7D8B-4C44-9CFD-D465AE0C0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04800"/>
            <a:ext cx="1828800" cy="2514600"/>
          </a:xfrm>
          <a:prstGeom prst="rect">
            <a:avLst/>
          </a:prstGeom>
          <a:noFill/>
          <a:ln w="38100">
            <a:solidFill>
              <a:srgbClr val="6B6BC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25" name="Rectangle 1037">
            <a:extLst>
              <a:ext uri="{FF2B5EF4-FFF2-40B4-BE49-F238E27FC236}">
                <a16:creationId xmlns:a16="http://schemas.microsoft.com/office/drawing/2014/main" id="{52BB12D5-5B15-4842-850A-98573E61E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0400" y="838200"/>
            <a:ext cx="381000" cy="533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26" name="Rectangle 1037">
            <a:extLst>
              <a:ext uri="{FF2B5EF4-FFF2-40B4-BE49-F238E27FC236}">
                <a16:creationId xmlns:a16="http://schemas.microsoft.com/office/drawing/2014/main" id="{633286E0-E881-5849-8B21-E89B81E05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04800"/>
            <a:ext cx="2209800" cy="2667000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27" name="Rectangle 1037">
            <a:extLst>
              <a:ext uri="{FF2B5EF4-FFF2-40B4-BE49-F238E27FC236}">
                <a16:creationId xmlns:a16="http://schemas.microsoft.com/office/drawing/2014/main" id="{F3AD2CC5-4C85-274B-B393-213DB43A0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533400"/>
            <a:ext cx="381000" cy="5334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ea typeface="ヒラギノ角ゴ Pro W3" panose="020B0300000000000000" pitchFamily="34" charset="-128"/>
            </a:endParaRPr>
          </a:p>
        </p:txBody>
      </p:sp>
      <p:sp>
        <p:nvSpPr>
          <p:cNvPr id="17428" name="Line 11">
            <a:extLst>
              <a:ext uri="{FF2B5EF4-FFF2-40B4-BE49-F238E27FC236}">
                <a16:creationId xmlns:a16="http://schemas.microsoft.com/office/drawing/2014/main" id="{7BAABD10-4744-4547-B7F7-E9F8E67E0C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4648200"/>
            <a:ext cx="1219200" cy="14478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29" name="Picture 26" descr="images-1.jpg">
            <a:extLst>
              <a:ext uri="{FF2B5EF4-FFF2-40B4-BE49-F238E27FC236}">
                <a16:creationId xmlns:a16="http://schemas.microsoft.com/office/drawing/2014/main" id="{CAC1E395-4DCC-984A-992B-A40037F41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2882900"/>
            <a:ext cx="92551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27" descr="images.jpg">
            <a:extLst>
              <a:ext uri="{FF2B5EF4-FFF2-40B4-BE49-F238E27FC236}">
                <a16:creationId xmlns:a16="http://schemas.microsoft.com/office/drawing/2014/main" id="{0FD12ACC-E417-4B4F-8A30-49B9E6BE9D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3003550"/>
            <a:ext cx="99060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1" name="Rectangle 1037">
            <a:extLst>
              <a:ext uri="{FF2B5EF4-FFF2-40B4-BE49-F238E27FC236}">
                <a16:creationId xmlns:a16="http://schemas.microsoft.com/office/drawing/2014/main" id="{1E81A1A4-616F-D646-A2C7-6F782E28F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038600"/>
            <a:ext cx="4572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pic>
        <p:nvPicPr>
          <p:cNvPr id="17432" name="Picture 28">
            <a:extLst>
              <a:ext uri="{FF2B5EF4-FFF2-40B4-BE49-F238E27FC236}">
                <a16:creationId xmlns:a16="http://schemas.microsoft.com/office/drawing/2014/main" id="{FB277BCC-9AB8-E649-978B-6C779A48B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613400"/>
            <a:ext cx="8048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3" name="Text Box 11">
            <a:extLst>
              <a:ext uri="{FF2B5EF4-FFF2-40B4-BE49-F238E27FC236}">
                <a16:creationId xmlns:a16="http://schemas.microsoft.com/office/drawing/2014/main" id="{96A5FF92-47C9-7343-94BC-A262C58F0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096000"/>
            <a:ext cx="1209675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F417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eudicots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34" name="Line 11">
            <a:extLst>
              <a:ext uri="{FF2B5EF4-FFF2-40B4-BE49-F238E27FC236}">
                <a16:creationId xmlns:a16="http://schemas.microsoft.com/office/drawing/2014/main" id="{E1D83348-3163-ED47-A2DF-86E9D68057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-3352800" y="1066800"/>
            <a:ext cx="2362200" cy="4114800"/>
          </a:xfrm>
          <a:prstGeom prst="line">
            <a:avLst/>
          </a:prstGeom>
          <a:noFill/>
          <a:ln w="38100">
            <a:solidFill>
              <a:srgbClr val="F425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5" name="Rectangle 1036">
            <a:extLst>
              <a:ext uri="{FF2B5EF4-FFF2-40B4-BE49-F238E27FC236}">
                <a16:creationId xmlns:a16="http://schemas.microsoft.com/office/drawing/2014/main" id="{D027188A-2B8E-AA41-9692-577B0087F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52400"/>
            <a:ext cx="5867400" cy="44958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36" name="Line 11">
            <a:extLst>
              <a:ext uri="{FF2B5EF4-FFF2-40B4-BE49-F238E27FC236}">
                <a16:creationId xmlns:a16="http://schemas.microsoft.com/office/drawing/2014/main" id="{F9C7893B-7485-ED47-B95C-F31BEE3285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3886200"/>
            <a:ext cx="762000" cy="16764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7" name="Text Box 11">
            <a:extLst>
              <a:ext uri="{FF2B5EF4-FFF2-40B4-BE49-F238E27FC236}">
                <a16:creationId xmlns:a16="http://schemas.microsoft.com/office/drawing/2014/main" id="{6182C898-DB06-A14D-98D1-E61711F1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5562600"/>
            <a:ext cx="181610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F417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core eudicots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35" name="Line 11">
            <a:extLst>
              <a:ext uri="{FF2B5EF4-FFF2-40B4-BE49-F238E27FC236}">
                <a16:creationId xmlns:a16="http://schemas.microsoft.com/office/drawing/2014/main" id="{BD1E6987-6B4B-B643-960F-6E6CBC87C1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57800" y="2819400"/>
            <a:ext cx="533400" cy="533400"/>
          </a:xfrm>
          <a:prstGeom prst="line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  <a:round/>
            <a:headEnd/>
            <a:tailEnd type="triangle" w="med" len="med"/>
          </a:ln>
          <a:extLst>
            <a:ext uri="{909E8E84-426E-40dd-AFC4-6F175D3DCCD1}"/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17439" name="Text Box 11">
            <a:extLst>
              <a:ext uri="{FF2B5EF4-FFF2-40B4-BE49-F238E27FC236}">
                <a16:creationId xmlns:a16="http://schemas.microsoft.com/office/drawing/2014/main" id="{AC97ECE5-0BED-CB46-8547-1888162E2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352800"/>
            <a:ext cx="920750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F417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rosids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40" name="Line 11">
            <a:extLst>
              <a:ext uri="{FF2B5EF4-FFF2-40B4-BE49-F238E27FC236}">
                <a16:creationId xmlns:a16="http://schemas.microsoft.com/office/drawing/2014/main" id="{97409553-5826-5B4F-9500-691F612341E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39000" y="2971800"/>
            <a:ext cx="685800" cy="18288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41" name="Text Box 11">
            <a:extLst>
              <a:ext uri="{FF2B5EF4-FFF2-40B4-BE49-F238E27FC236}">
                <a16:creationId xmlns:a16="http://schemas.microsoft.com/office/drawing/2014/main" id="{5AF5DF09-C48C-8C4A-B73D-03B76FA25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800600"/>
            <a:ext cx="1125538" cy="461963"/>
          </a:xfrm>
          <a:prstGeom prst="rect">
            <a:avLst/>
          </a:prstGeom>
          <a:solidFill>
            <a:schemeClr val="bg1"/>
          </a:solidFill>
          <a:ln w="9525">
            <a:solidFill>
              <a:srgbClr val="F417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4253F"/>
                </a:solidFill>
                <a:ea typeface="ヒラギノ角ゴ Pro W3" panose="020B0300000000000000" pitchFamily="34" charset="-128"/>
              </a:rPr>
              <a:t>asterids</a:t>
            </a:r>
            <a:endParaRPr lang="en-US" altLang="en-US" sz="2400">
              <a:ea typeface="ヒラギノ角ゴ Pro W3" panose="020B0300000000000000" pitchFamily="34" charset="-128"/>
            </a:endParaRPr>
          </a:p>
        </p:txBody>
      </p:sp>
      <p:sp>
        <p:nvSpPr>
          <p:cNvPr id="17442" name="Line 10">
            <a:extLst>
              <a:ext uri="{FF2B5EF4-FFF2-40B4-BE49-F238E27FC236}">
                <a16:creationId xmlns:a16="http://schemas.microsoft.com/office/drawing/2014/main" id="{EB0199DA-21C9-D649-8951-DBC14708315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457200"/>
            <a:ext cx="1803400" cy="762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B48862D8-956F-2641-889F-FB2D4D415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856" y="272534"/>
            <a:ext cx="1582869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ln>
                  <a:solidFill>
                    <a:srgbClr val="FF0000"/>
                  </a:solidFill>
                </a:ln>
                <a:solidFill>
                  <a:srgbClr val="D92D2D"/>
                </a:solidFill>
                <a:latin typeface="Times" pitchFamily="-111" charset="0"/>
                <a:ea typeface="+mn-ea"/>
              </a:rPr>
              <a:t>MALVACEAE</a:t>
            </a:r>
          </a:p>
        </p:txBody>
      </p:sp>
      <p:sp>
        <p:nvSpPr>
          <p:cNvPr id="17444" name="Line 11">
            <a:extLst>
              <a:ext uri="{FF2B5EF4-FFF2-40B4-BE49-F238E27FC236}">
                <a16:creationId xmlns:a16="http://schemas.microsoft.com/office/drawing/2014/main" id="{8319C99B-51AA-EA47-8DCD-DBC9A6524B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97538" y="2849563"/>
            <a:ext cx="17462" cy="50323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0DAD95F4-CE0C-2143-BE59-0F8CBA1C2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Hibiscus – </a:t>
            </a:r>
            <a:r>
              <a:rPr lang="en-US" altLang="en-US" sz="3600"/>
              <a:t>malvoid</a:t>
            </a:r>
          </a:p>
        </p:txBody>
      </p:sp>
      <p:pic>
        <p:nvPicPr>
          <p:cNvPr id="40962" name="Picture 3">
            <a:extLst>
              <a:ext uri="{FF2B5EF4-FFF2-40B4-BE49-F238E27FC236}">
                <a16:creationId xmlns:a16="http://schemas.microsoft.com/office/drawing/2014/main" id="{E344533F-DCF6-1A4E-B382-244364351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43857" y="1146968"/>
            <a:ext cx="5105400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>
            <a:extLst>
              <a:ext uri="{FF2B5EF4-FFF2-40B4-BE49-F238E27FC236}">
                <a16:creationId xmlns:a16="http://schemas.microsoft.com/office/drawing/2014/main" id="{520E21EC-85ED-2F4A-994B-D7B0AE9CE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696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Text Box 3">
            <a:extLst>
              <a:ext uri="{FF2B5EF4-FFF2-40B4-BE49-F238E27FC236}">
                <a16:creationId xmlns:a16="http://schemas.microsoft.com/office/drawing/2014/main" id="{70CCC427-8A7D-1243-81DD-9E681B76C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8686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Hibiscus – </a:t>
            </a:r>
            <a:r>
              <a:rPr lang="en-US" altLang="en-US" sz="3600"/>
              <a:t>malvoid:  hummingbird pollination, with enforcement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>
            <a:extLst>
              <a:ext uri="{FF2B5EF4-FFF2-40B4-BE49-F238E27FC236}">
                <a16:creationId xmlns:a16="http://schemas.microsoft.com/office/drawing/2014/main" id="{D54691D9-ABB7-E34E-97CF-898E4F61E1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152400"/>
            <a:ext cx="5254625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3">
            <a:extLst>
              <a:ext uri="{FF2B5EF4-FFF2-40B4-BE49-F238E27FC236}">
                <a16:creationId xmlns:a16="http://schemas.microsoft.com/office/drawing/2014/main" id="{83B51F2D-EED8-3C43-9795-1E088B0F1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72" y="3454627"/>
            <a:ext cx="522922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2CA705DD-8B86-5041-9AE9-BCCFAF408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3962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Cheiranthodendron– </a:t>
            </a:r>
            <a:r>
              <a:rPr lang="en-US" altLang="en-US" sz="3600"/>
              <a:t>malvoid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1F3711-5222-E443-B4FE-555715526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38400"/>
            <a:ext cx="4029084" cy="3492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12C1FF61-38D1-A044-AEDD-37123A16C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5505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Text Box 3">
            <a:extLst>
              <a:ext uri="{FF2B5EF4-FFF2-40B4-BE49-F238E27FC236}">
                <a16:creationId xmlns:a16="http://schemas.microsoft.com/office/drawing/2014/main" id="{7DDB9702-2435-5447-B334-F7EA5F7D3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981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Hibiscus </a:t>
            </a:r>
            <a:r>
              <a:rPr lang="en-US" altLang="en-US" sz="3600"/>
              <a:t>pollen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Gossypium_hirsutum5.jpg">
            <a:extLst>
              <a:ext uri="{FF2B5EF4-FFF2-40B4-BE49-F238E27FC236}">
                <a16:creationId xmlns:a16="http://schemas.microsoft.com/office/drawing/2014/main" id="{7214DDFB-3050-6E4A-B016-3E814AB9C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94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 descr="cottonfl.jpg">
            <a:extLst>
              <a:ext uri="{FF2B5EF4-FFF2-40B4-BE49-F238E27FC236}">
                <a16:creationId xmlns:a16="http://schemas.microsoft.com/office/drawing/2014/main" id="{FA33E6D8-C13D-1D47-841D-73744B02A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6259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3">
            <a:extLst>
              <a:ext uri="{FF2B5EF4-FFF2-40B4-BE49-F238E27FC236}">
                <a16:creationId xmlns:a16="http://schemas.microsoft.com/office/drawing/2014/main" id="{D9D06B6D-98AB-354D-B14D-A97187376D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4933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Gossypium</a:t>
            </a:r>
            <a:r>
              <a:rPr lang="en-US" altLang="en-US" sz="2400"/>
              <a:t>– ocean-dispersed malvoid</a:t>
            </a:r>
            <a:endParaRPr lang="en-US" altLang="en-US" sz="2400" i="1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>
            <a:extLst>
              <a:ext uri="{FF2B5EF4-FFF2-40B4-BE49-F238E27FC236}">
                <a16:creationId xmlns:a16="http://schemas.microsoft.com/office/drawing/2014/main" id="{DC072370-817C-9F43-A498-A1C477F27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37482" y="-959644"/>
            <a:ext cx="6627812" cy="874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6">
            <a:extLst>
              <a:ext uri="{FF2B5EF4-FFF2-40B4-BE49-F238E27FC236}">
                <a16:creationId xmlns:a16="http://schemas.microsoft.com/office/drawing/2014/main" id="{EC562CC3-C1F7-B94D-918F-999EB873F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76200"/>
            <a:ext cx="228600" cy="1447800"/>
          </a:xfrm>
          <a:prstGeom prst="rect">
            <a:avLst/>
          </a:prstGeom>
          <a:noFill/>
          <a:ln w="38100">
            <a:solidFill>
              <a:srgbClr val="FF12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>
            <a:extLst>
              <a:ext uri="{FF2B5EF4-FFF2-40B4-BE49-F238E27FC236}">
                <a16:creationId xmlns:a16="http://schemas.microsoft.com/office/drawing/2014/main" id="{7BCF0FD8-ADD3-0E47-865C-540B45E85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430588"/>
            <a:ext cx="2971800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5">
            <a:extLst>
              <a:ext uri="{FF2B5EF4-FFF2-40B4-BE49-F238E27FC236}">
                <a16:creationId xmlns:a16="http://schemas.microsoft.com/office/drawing/2014/main" id="{3305EB15-4916-834F-92B4-A4BA3739C9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4300"/>
            <a:ext cx="50800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6">
            <a:extLst>
              <a:ext uri="{FF2B5EF4-FFF2-40B4-BE49-F238E27FC236}">
                <a16:creationId xmlns:a16="http://schemas.microsoft.com/office/drawing/2014/main" id="{86644871-7538-7241-9C0C-40EE6D339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0"/>
            <a:ext cx="7689850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7">
            <a:extLst>
              <a:ext uri="{FF2B5EF4-FFF2-40B4-BE49-F238E27FC236}">
                <a16:creationId xmlns:a16="http://schemas.microsoft.com/office/drawing/2014/main" id="{039C9EBF-B465-1F40-8122-06E56C1C7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575" y="26988"/>
            <a:ext cx="7559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Dipterocarp trees in a mast flowering event, 2010, Malaysia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Box 1">
            <a:extLst>
              <a:ext uri="{FF2B5EF4-FFF2-40B4-BE49-F238E27FC236}">
                <a16:creationId xmlns:a16="http://schemas.microsoft.com/office/drawing/2014/main" id="{B65D7714-6E5F-A347-B00C-BD94320326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"/>
            <a:ext cx="6286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/>
              <a:t>Additional Material</a:t>
            </a: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B25670F4-BE1E-C046-8F1E-56ED11476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021013" y="2236787"/>
            <a:ext cx="3481388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7" name="Object 2">
            <a:extLst>
              <a:ext uri="{FF2B5EF4-FFF2-40B4-BE49-F238E27FC236}">
                <a16:creationId xmlns:a16="http://schemas.microsoft.com/office/drawing/2014/main" id="{6EFE799B-3684-7347-8B29-C24DE706F12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7213" y="258763"/>
          <a:ext cx="5487987" cy="633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80" name="Document" r:id="rId3" imgW="10972800" imgH="12674600" progId="Word.Document.8">
                  <p:embed/>
                </p:oleObj>
              </mc:Choice>
              <mc:Fallback>
                <p:oleObj name="Document" r:id="rId3" imgW="10972800" imgH="1267460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213" y="258763"/>
                        <a:ext cx="5487987" cy="633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D6B5C387-0EB0-5C45-8A2F-92CCA42E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2725"/>
            <a:ext cx="4121150" cy="664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4">
            <a:extLst>
              <a:ext uri="{FF2B5EF4-FFF2-40B4-BE49-F238E27FC236}">
                <a16:creationId xmlns:a16="http://schemas.microsoft.com/office/drawing/2014/main" id="{1FC2E1AE-79E0-E849-B365-3657508B7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5484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Bombax ceiba </a:t>
            </a:r>
            <a:r>
              <a:rPr lang="en-US" altLang="en-US" sz="3600"/>
              <a:t>– bombacoid: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>
            <a:extLst>
              <a:ext uri="{FF2B5EF4-FFF2-40B4-BE49-F238E27FC236}">
                <a16:creationId xmlns:a16="http://schemas.microsoft.com/office/drawing/2014/main" id="{B58BEA07-9B21-A54D-94F1-43CB436C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7620000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ext Box 3">
            <a:extLst>
              <a:ext uri="{FF2B5EF4-FFF2-40B4-BE49-F238E27FC236}">
                <a16:creationId xmlns:a16="http://schemas.microsoft.com/office/drawing/2014/main" id="{A87C0715-C5AE-944B-8D8D-20DADAE17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1752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Malvaceae groups from molecular data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>
            <a:extLst>
              <a:ext uri="{FF2B5EF4-FFF2-40B4-BE49-F238E27FC236}">
                <a16:creationId xmlns:a16="http://schemas.microsoft.com/office/drawing/2014/main" id="{ADF12E19-D677-6F42-B9AE-715F8589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7200"/>
            <a:ext cx="728662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6000"/>
              <a:t>Early-divergent groups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/>
              <a:t>Byttnerioideae, Grewioideae, Helicteridoideae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4BBBE1C9-DED7-744A-9C48-1FF40EB8F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40013" y="2160587"/>
            <a:ext cx="3481388" cy="357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>
            <a:extLst>
              <a:ext uri="{FF2B5EF4-FFF2-40B4-BE49-F238E27FC236}">
                <a16:creationId xmlns:a16="http://schemas.microsoft.com/office/drawing/2014/main" id="{012087E6-9DF1-FD4E-9B3A-14E3A6804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273550"/>
            <a:ext cx="38100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>
            <a:extLst>
              <a:ext uri="{FF2B5EF4-FFF2-40B4-BE49-F238E27FC236}">
                <a16:creationId xmlns:a16="http://schemas.microsoft.com/office/drawing/2014/main" id="{BCBB1A02-194A-D94F-BD73-0D87B14F8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29736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>
            <a:extLst>
              <a:ext uri="{FF2B5EF4-FFF2-40B4-BE49-F238E27FC236}">
                <a16:creationId xmlns:a16="http://schemas.microsoft.com/office/drawing/2014/main" id="{20AB2A46-2F0C-E64C-81A8-E05EE5B3D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3200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7">
            <a:extLst>
              <a:ext uri="{FF2B5EF4-FFF2-40B4-BE49-F238E27FC236}">
                <a16:creationId xmlns:a16="http://schemas.microsoft.com/office/drawing/2014/main" id="{0A8C33BF-6100-DC4D-B107-F13727113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0"/>
            <a:ext cx="5986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Theobroma cacao - byttnerioid</a:t>
            </a:r>
            <a:endParaRPr lang="en-US" altLang="en-US" sz="3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>
            <a:extLst>
              <a:ext uri="{FF2B5EF4-FFF2-40B4-BE49-F238E27FC236}">
                <a16:creationId xmlns:a16="http://schemas.microsoft.com/office/drawing/2014/main" id="{04A0475A-BEB4-9E49-AF3A-BA5D48AB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2674938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5">
            <a:extLst>
              <a:ext uri="{FF2B5EF4-FFF2-40B4-BE49-F238E27FC236}">
                <a16:creationId xmlns:a16="http://schemas.microsoft.com/office/drawing/2014/main" id="{545418F3-0ACD-3E4A-8DAE-A1525297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14400"/>
            <a:ext cx="32861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9" descr="images.jpg">
            <a:extLst>
              <a:ext uri="{FF2B5EF4-FFF2-40B4-BE49-F238E27FC236}">
                <a16:creationId xmlns:a16="http://schemas.microsoft.com/office/drawing/2014/main" id="{68BAC03F-6BFE-1346-9C6E-1029DF3571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26670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0" descr="theobroma01.jpg">
            <a:extLst>
              <a:ext uri="{FF2B5EF4-FFF2-40B4-BE49-F238E27FC236}">
                <a16:creationId xmlns:a16="http://schemas.microsoft.com/office/drawing/2014/main" id="{8264C49E-223E-9748-B537-A2E95FADA3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3200400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1" descr="theobroma_cacao_4_small.JPG">
            <a:extLst>
              <a:ext uri="{FF2B5EF4-FFF2-40B4-BE49-F238E27FC236}">
                <a16:creationId xmlns:a16="http://schemas.microsoft.com/office/drawing/2014/main" id="{74EC1064-91D4-E54D-80D4-225265962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133600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12" descr="images-1.jpg">
            <a:extLst>
              <a:ext uri="{FF2B5EF4-FFF2-40B4-BE49-F238E27FC236}">
                <a16:creationId xmlns:a16="http://schemas.microsoft.com/office/drawing/2014/main" id="{BC63EE48-DC9E-0A47-A32E-723737FBAD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813" y="738188"/>
            <a:ext cx="13589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3" descr="images-2.jpg">
            <a:extLst>
              <a:ext uri="{FF2B5EF4-FFF2-40B4-BE49-F238E27FC236}">
                <a16:creationId xmlns:a16="http://schemas.microsoft.com/office/drawing/2014/main" id="{52E76C39-5D5B-EB44-AD78-463DC5340D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859213" y="5149850"/>
            <a:ext cx="12969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14">
            <a:extLst>
              <a:ext uri="{FF2B5EF4-FFF2-40B4-BE49-F238E27FC236}">
                <a16:creationId xmlns:a16="http://schemas.microsoft.com/office/drawing/2014/main" id="{F1BBB1BD-9E51-9749-8C55-9B66DC8B2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81000"/>
            <a:ext cx="1739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theobromine</a:t>
            </a:r>
          </a:p>
        </p:txBody>
      </p:sp>
      <p:sp>
        <p:nvSpPr>
          <p:cNvPr id="22537" name="TextBox 15">
            <a:extLst>
              <a:ext uri="{FF2B5EF4-FFF2-40B4-BE49-F238E27FC236}">
                <a16:creationId xmlns:a16="http://schemas.microsoft.com/office/drawing/2014/main" id="{7017BFF4-FBB4-6647-9FF6-21E33EE90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4648200"/>
            <a:ext cx="1169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caffeine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>
            <a:extLst>
              <a:ext uri="{FF2B5EF4-FFF2-40B4-BE49-F238E27FC236}">
                <a16:creationId xmlns:a16="http://schemas.microsoft.com/office/drawing/2014/main" id="{ADC0579A-4586-2441-BF13-54F03EAA0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0"/>
            <a:ext cx="4637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ext Box 4">
            <a:extLst>
              <a:ext uri="{FF2B5EF4-FFF2-40B4-BE49-F238E27FC236}">
                <a16:creationId xmlns:a16="http://schemas.microsoft.com/office/drawing/2014/main" id="{EBFDA452-F45D-8C46-B8AC-2DA5512C0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15875"/>
            <a:ext cx="1516062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i="1"/>
              <a:t>Apeiba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3600" i="1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grewioid with sea-urchin fruits</a:t>
            </a:r>
          </a:p>
        </p:txBody>
      </p:sp>
      <p:pic>
        <p:nvPicPr>
          <p:cNvPr id="23555" name="Picture 5">
            <a:extLst>
              <a:ext uri="{FF2B5EF4-FFF2-40B4-BE49-F238E27FC236}">
                <a16:creationId xmlns:a16="http://schemas.microsoft.com/office/drawing/2014/main" id="{BF509155-7A40-9440-A046-491374B8B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31242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>
            <a:extLst>
              <a:ext uri="{FF2B5EF4-FFF2-40B4-BE49-F238E27FC236}">
                <a16:creationId xmlns:a16="http://schemas.microsoft.com/office/drawing/2014/main" id="{28297B4C-02F5-CD4B-8369-D6DCB3B0E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875"/>
            <a:ext cx="30765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>
            <a:extLst>
              <a:ext uri="{FF2B5EF4-FFF2-40B4-BE49-F238E27FC236}">
                <a16:creationId xmlns:a16="http://schemas.microsoft.com/office/drawing/2014/main" id="{BCCCBCBB-90BD-1E44-946B-516DAE8B4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49725"/>
            <a:ext cx="2590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Box 1">
            <a:extLst>
              <a:ext uri="{FF2B5EF4-FFF2-40B4-BE49-F238E27FC236}">
                <a16:creationId xmlns:a16="http://schemas.microsoft.com/office/drawing/2014/main" id="{6B3813F6-AE55-DC49-A23A-995372D14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6780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ヒラギノ角ゴ Pro W3" panose="020B0300000000000000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/>
              <a:t>Heliocarpus – </a:t>
            </a:r>
            <a:r>
              <a:rPr lang="en-US" altLang="en-US" sz="2400"/>
              <a:t>grewioid weed tree of the cloud forest</a:t>
            </a:r>
            <a:endParaRPr lang="en-US" altLang="en-US" sz="2400" i="1"/>
          </a:p>
        </p:txBody>
      </p:sp>
      <p:pic>
        <p:nvPicPr>
          <p:cNvPr id="53250" name="Picture 2" descr="habitat.jpg">
            <a:extLst>
              <a:ext uri="{FF2B5EF4-FFF2-40B4-BE49-F238E27FC236}">
                <a16:creationId xmlns:a16="http://schemas.microsoft.com/office/drawing/2014/main" id="{3094C09C-D003-FA48-AD34-23752A654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05033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 descr="images.jpg">
            <a:extLst>
              <a:ext uri="{FF2B5EF4-FFF2-40B4-BE49-F238E27FC236}">
                <a16:creationId xmlns:a16="http://schemas.microsoft.com/office/drawing/2014/main" id="{89BEFA31-C196-D84F-96B3-9C3764D1E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00600"/>
            <a:ext cx="22240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 descr="Heliocarpus_popayanensis_fruit,I_SP1617.320.jpg">
            <a:extLst>
              <a:ext uri="{FF2B5EF4-FFF2-40B4-BE49-F238E27FC236}">
                <a16:creationId xmlns:a16="http://schemas.microsoft.com/office/drawing/2014/main" id="{08774ACD-5300-FE40-A58D-48465E791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0"/>
            <a:ext cx="211137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706602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1413</TotalTime>
  <Words>322</Words>
  <Application>Microsoft Macintosh PowerPoint</Application>
  <PresentationFormat>On-screen Show (4:3)</PresentationFormat>
  <Paragraphs>63</Paragraphs>
  <Slides>39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Times</vt:lpstr>
      <vt:lpstr>ＭＳ Ｐゴシック</vt:lpstr>
      <vt:lpstr>Arial</vt:lpstr>
      <vt:lpstr>ヒラギノ角ゴ Pro W3</vt:lpstr>
      <vt:lpstr>Calibri</vt:lpstr>
      <vt:lpstr>Textile</vt:lpstr>
      <vt:lpstr>Papyrus</vt:lpstr>
      <vt:lpstr>Blank Presentation</vt:lpstr>
      <vt:lpstr>Microsoft Word 97 - 2004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dbarring</dc:creator>
  <cp:lastModifiedBy>David Barrington</cp:lastModifiedBy>
  <cp:revision>38</cp:revision>
  <dcterms:created xsi:type="dcterms:W3CDTF">2004-11-11T16:40:21Z</dcterms:created>
  <dcterms:modified xsi:type="dcterms:W3CDTF">2020-11-05T18:02:37Z</dcterms:modified>
</cp:coreProperties>
</file>