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7" r:id="rId2"/>
    <p:sldId id="290" r:id="rId3"/>
    <p:sldId id="287" r:id="rId4"/>
    <p:sldId id="291" r:id="rId5"/>
    <p:sldId id="279" r:id="rId6"/>
    <p:sldId id="289" r:id="rId7"/>
    <p:sldId id="296" r:id="rId8"/>
    <p:sldId id="288" r:id="rId9"/>
    <p:sldId id="284" r:id="rId10"/>
    <p:sldId id="274" r:id="rId11"/>
    <p:sldId id="286" r:id="rId12"/>
    <p:sldId id="298" r:id="rId13"/>
    <p:sldId id="292" r:id="rId14"/>
    <p:sldId id="273" r:id="rId15"/>
    <p:sldId id="276" r:id="rId16"/>
    <p:sldId id="275" r:id="rId17"/>
    <p:sldId id="302" r:id="rId18"/>
    <p:sldId id="297" r:id="rId19"/>
    <p:sldId id="294" r:id="rId20"/>
    <p:sldId id="282" r:id="rId21"/>
    <p:sldId id="300" r:id="rId22"/>
    <p:sldId id="303" r:id="rId23"/>
    <p:sldId id="304" r:id="rId24"/>
    <p:sldId id="305" r:id="rId25"/>
    <p:sldId id="306" r:id="rId26"/>
    <p:sldId id="281" r:id="rId27"/>
    <p:sldId id="285" r:id="rId28"/>
    <p:sldId id="295" r:id="rId29"/>
    <p:sldId id="301" r:id="rId30"/>
    <p:sldId id="278" r:id="rId31"/>
    <p:sldId id="299" r:id="rId3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36"/>
    <p:restoredTop sz="96337"/>
  </p:normalViewPr>
  <p:slideViewPr>
    <p:cSldViewPr>
      <p:cViewPr varScale="1">
        <p:scale>
          <a:sx n="141" d="100"/>
          <a:sy n="141" d="100"/>
        </p:scale>
        <p:origin x="984" y="184"/>
      </p:cViewPr>
      <p:guideLst>
        <p:guide orient="horz" pos="2160"/>
        <p:guide pos="2880"/>
      </p:guideLst>
    </p:cSldViewPr>
  </p:slideViewPr>
  <p:outlineViewPr>
    <p:cViewPr>
      <p:scale>
        <a:sx n="33" d="100"/>
        <a:sy n="33" d="100"/>
      </p:scale>
      <p:origin x="0" y="328"/>
    </p:cViewPr>
  </p:outlineViewPr>
  <p:notesTextViewPr>
    <p:cViewPr>
      <p:scale>
        <a:sx n="125" d="100"/>
        <a:sy n="125" d="100"/>
      </p:scale>
      <p:origin x="0" y="0"/>
    </p:cViewPr>
  </p:notesTextViewPr>
  <p:sorterViewPr>
    <p:cViewPr>
      <p:scale>
        <a:sx n="100" d="100"/>
        <a:sy n="100" d="100"/>
      </p:scale>
      <p:origin x="0" y="2304"/>
    </p:cViewPr>
  </p:sorterViewPr>
  <p:notesViewPr>
    <p:cSldViewPr>
      <p:cViewPr>
        <p:scale>
          <a:sx n="100" d="100"/>
          <a:sy n="100" d="100"/>
        </p:scale>
        <p:origin x="-129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F2FA964-9E40-274B-AB1F-EBE0B0EE467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26627" name="Rectangle 3">
            <a:extLst>
              <a:ext uri="{FF2B5EF4-FFF2-40B4-BE49-F238E27FC236}">
                <a16:creationId xmlns:a16="http://schemas.microsoft.com/office/drawing/2014/main" id="{ED7514D8-19BD-124A-8031-16EA5AC443D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ヒラギノ角ゴ Pro W3" charset="0"/>
                <a:cs typeface="ヒラギノ角ゴ Pro W3" charset="0"/>
              </a:defRPr>
            </a:lvl1pPr>
          </a:lstStyle>
          <a:p>
            <a:pPr>
              <a:defRPr/>
            </a:pPr>
            <a:endParaRPr lang="en-US"/>
          </a:p>
        </p:txBody>
      </p:sp>
      <p:sp>
        <p:nvSpPr>
          <p:cNvPr id="13316" name="Rectangle 4">
            <a:extLst>
              <a:ext uri="{FF2B5EF4-FFF2-40B4-BE49-F238E27FC236}">
                <a16:creationId xmlns:a16="http://schemas.microsoft.com/office/drawing/2014/main" id="{EC5B111D-24EF-4546-8612-150A5A59796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69447353-1459-A04C-8B4F-0FF0C9C9D92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a:extLst>
              <a:ext uri="{FF2B5EF4-FFF2-40B4-BE49-F238E27FC236}">
                <a16:creationId xmlns:a16="http://schemas.microsoft.com/office/drawing/2014/main" id="{6AE40591-28D1-5F4D-A791-2F2E5313217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26631" name="Rectangle 7">
            <a:extLst>
              <a:ext uri="{FF2B5EF4-FFF2-40B4-BE49-F238E27FC236}">
                <a16:creationId xmlns:a16="http://schemas.microsoft.com/office/drawing/2014/main" id="{5F42B1A4-1D78-4045-B4B0-3C7F7A22E71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FBA9D32-8BC2-CA48-9736-CF4DB6074A6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aob.oxfordjournals.org/cgi/content/full/94/1/33#MCH108C19" TargetMode="External"/><Relationship Id="rId3" Type="http://schemas.openxmlformats.org/officeDocument/2006/relationships/hyperlink" Target="http://aob.oxfordjournals.org/cgi/content/full/94/1/33#MCH108TB2" TargetMode="External"/><Relationship Id="rId7" Type="http://schemas.openxmlformats.org/officeDocument/2006/relationships/hyperlink" Target="http://aob.oxfordjournals.org/cgi/content/full/94/1/33#MCH108C41"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aob.oxfordjournals.org/cgi/content/full/94/1/33#MCH108C39" TargetMode="External"/><Relationship Id="rId5" Type="http://schemas.openxmlformats.org/officeDocument/2006/relationships/hyperlink" Target="http://aob.oxfordjournals.org/cgi/content/full/94/1/33#MCH108C49" TargetMode="External"/><Relationship Id="rId4" Type="http://schemas.openxmlformats.org/officeDocument/2006/relationships/hyperlink" Target="http://aob.oxfordjournals.org/cgi/content/full/94/1/33#MCH108F3" TargetMode="External"/><Relationship Id="rId9" Type="http://schemas.openxmlformats.org/officeDocument/2006/relationships/hyperlink" Target="http://aob.oxfordjournals.org/cgi/content/full/94/1/33#MCH108F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F241E8DA-3F57-5A41-B7C0-B488176D48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FCA52597-EDAA-604A-A911-88984C284C5E}" type="slidenum">
              <a:rPr lang="en-US" altLang="en-US" sz="1200"/>
              <a:pPr/>
              <a:t>1</a:t>
            </a:fld>
            <a:endParaRPr lang="en-US" altLang="en-US" sz="1200"/>
          </a:p>
        </p:txBody>
      </p:sp>
      <p:sp>
        <p:nvSpPr>
          <p:cNvPr id="15362" name="Rectangle 2">
            <a:extLst>
              <a:ext uri="{FF2B5EF4-FFF2-40B4-BE49-F238E27FC236}">
                <a16:creationId xmlns:a16="http://schemas.microsoft.com/office/drawing/2014/main" id="{4C5D90C2-5BCD-7448-A098-0C4CCD9D53D9}"/>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7DD1BDC5-A037-404E-96E7-8716D7EC21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ea typeface="ＭＳ Ｐゴシック" panose="020B0600070205080204" pitchFamily="34" charset="-128"/>
              </a:rPr>
              <a:t>APG 2010: Evolution. An origin of the family in South America during the Late Cretaceous (ca 68 million years before present) has been suggested, with several - seven or so - subsequent dispersal events to the Old World followed by the loss of oil secretion by the sepals (Davis et al. 2002a, b, 2004). Malpighiaceae are known fossil from the Northern Hemisphere, e.g. from the Eocene Claiborne Formation in Tennessee, U.S.A. ca. 34 million years ago (Taylor &amp; Crepet 1987).</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8C946D4-2E8B-4642-9F19-92CE7FA71BB0}"/>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5DA33BEC-7EA8-CF4B-85AE-88BD81E8B0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From alves-silva2013.pdf</a:t>
            </a:r>
          </a:p>
          <a:p>
            <a:r>
              <a:rPr lang="en-US" altLang="en-US">
                <a:latin typeface="Times" pitchFamily="2" charset="0"/>
                <a:ea typeface="ＭＳ Ｐゴシック" panose="020B0600070205080204" pitchFamily="34" charset="-128"/>
              </a:rPr>
              <a:t> Larvae have dorsal nectary organs</a:t>
            </a:r>
          </a:p>
          <a:p>
            <a:r>
              <a:rPr lang="en-US" altLang="en-US">
                <a:latin typeface="Times" pitchFamily="2" charset="0"/>
                <a:ea typeface="ＭＳ Ｐゴシック" panose="020B0600070205080204" pitchFamily="34" charset="-128"/>
              </a:rPr>
              <a:t>(DNOs) and perforated cupolas organs (PCOs) (Fiedler,</a:t>
            </a:r>
          </a:p>
          <a:p>
            <a:r>
              <a:rPr lang="en-US" altLang="en-US">
                <a:latin typeface="Times" pitchFamily="2" charset="0"/>
                <a:ea typeface="ＭＳ Ｐゴシック" panose="020B0600070205080204" pitchFamily="34" charset="-128"/>
              </a:rPr>
              <a:t>1991). The former releases a sugared substance while the</a:t>
            </a:r>
          </a:p>
          <a:p>
            <a:r>
              <a:rPr lang="en-US" altLang="en-US">
                <a:latin typeface="Times" pitchFamily="2" charset="0"/>
                <a:ea typeface="ＭＳ Ｐゴシック" panose="020B0600070205080204" pitchFamily="34" charset="-128"/>
              </a:rPr>
              <a:t>latter pacifies the aggressive behavior of tending ants (Malicky,</a:t>
            </a:r>
          </a:p>
          <a:p>
            <a:r>
              <a:rPr lang="is-IS" altLang="en-US">
                <a:latin typeface="Times" pitchFamily="2" charset="0"/>
                <a:ea typeface="ＭＳ Ｐゴシック" panose="020B0600070205080204" pitchFamily="34" charset="-128"/>
              </a:rPr>
              <a:t>1970).</a:t>
            </a:r>
          </a:p>
          <a:p>
            <a:endParaRPr lang="is-IS" altLang="en-US">
              <a:latin typeface="Times" pitchFamily="2" charset="0"/>
              <a:ea typeface="ＭＳ Ｐゴシック" panose="020B0600070205080204" pitchFamily="34" charset="-128"/>
            </a:endParaRPr>
          </a:p>
          <a:p>
            <a:r>
              <a:rPr lang="en-US" altLang="en-US">
                <a:latin typeface="Times" pitchFamily="2" charset="0"/>
                <a:ea typeface="ＭＳ Ｐゴシック" panose="020B0600070205080204" pitchFamily="34" charset="-128"/>
              </a:rPr>
              <a:t>Alves-Silva, E., Bächtold, A., Barônio, G.J. and Del-Claro, K., 2013. Influence of Camponotus blandus (Formicinae) and flower buds on the occurrence of Parrhasius polibetes (Lepidoptera: Lycaenidae) in Banisteriopsis malifolia (Malpighiaceae). </a:t>
            </a:r>
            <a:r>
              <a:rPr lang="en-US" altLang="en-US" i="1">
                <a:latin typeface="Times" pitchFamily="2" charset="0"/>
                <a:ea typeface="ＭＳ Ｐゴシック" panose="020B0600070205080204" pitchFamily="34" charset="-128"/>
              </a:rPr>
              <a:t>Sociobiology</a:t>
            </a:r>
            <a:r>
              <a:rPr lang="en-US" altLang="en-US">
                <a:latin typeface="Times" pitchFamily="2" charset="0"/>
                <a:ea typeface="ＭＳ Ｐゴシック" panose="020B0600070205080204" pitchFamily="34" charset="-128"/>
              </a:rPr>
              <a:t>, </a:t>
            </a:r>
            <a:r>
              <a:rPr lang="en-US" altLang="en-US" i="1">
                <a:latin typeface="Times" pitchFamily="2" charset="0"/>
                <a:ea typeface="ＭＳ Ｐゴシック" panose="020B0600070205080204" pitchFamily="34" charset="-128"/>
              </a:rPr>
              <a:t>60</a:t>
            </a:r>
            <a:r>
              <a:rPr lang="en-US" altLang="en-US">
                <a:latin typeface="Times" pitchFamily="2" charset="0"/>
                <a:ea typeface="ＭＳ Ｐゴシック" panose="020B0600070205080204" pitchFamily="34" charset="-128"/>
              </a:rPr>
              <a:t>(1), pp.30-34.</a:t>
            </a:r>
          </a:p>
        </p:txBody>
      </p:sp>
      <p:sp>
        <p:nvSpPr>
          <p:cNvPr id="44035" name="Slide Number Placeholder 3">
            <a:extLst>
              <a:ext uri="{FF2B5EF4-FFF2-40B4-BE49-F238E27FC236}">
                <a16:creationId xmlns:a16="http://schemas.microsoft.com/office/drawing/2014/main" id="{3C71AFDE-E1A1-9741-81FD-2AAECB86D6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D86F6D9E-5A4B-8C45-AB09-D2B305285B2B}" type="slidenum">
              <a:rPr lang="en-US" altLang="en-US" sz="1200"/>
              <a:pPr/>
              <a:t>21</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espeland2018.pdf</a:t>
            </a:r>
          </a:p>
          <a:p>
            <a:r>
              <a:rPr lang="en-US" sz="1200" b="0" i="0" kern="1200">
                <a:solidFill>
                  <a:schemeClr val="tx1"/>
                </a:solidFill>
                <a:effectLst/>
                <a:latin typeface="Times" charset="0"/>
                <a:ea typeface="ＭＳ Ｐゴシック" charset="-128"/>
                <a:cs typeface="ＭＳ Ｐゴシック" charset="-128"/>
              </a:rPr>
              <a:t>Espeland, M., Breinholt, J., Willmott, K.R., Warren, A.D., Vila, R., Toussaint, E.F., Maunsell, S.C., Aduse-Poku, K., Talavera, G., Eastwood, R. and Jarzyna, M.A., 2018. A comprehensive and dated phylogenomic analysis of butterflies. </a:t>
            </a:r>
            <a:r>
              <a:rPr lang="en-US" sz="1200" b="0" i="1" kern="1200">
                <a:solidFill>
                  <a:schemeClr val="tx1"/>
                </a:solidFill>
                <a:effectLst/>
                <a:latin typeface="Times" charset="0"/>
                <a:ea typeface="ＭＳ Ｐゴシック" charset="-128"/>
                <a:cs typeface="ＭＳ Ｐゴシック" charset="-128"/>
              </a:rPr>
              <a:t>Current Biology</a:t>
            </a:r>
            <a:r>
              <a:rPr lang="en-US" sz="1200" b="0" i="0" kern="1200">
                <a:solidFill>
                  <a:schemeClr val="tx1"/>
                </a:solidFill>
                <a:effectLst/>
                <a:latin typeface="Times" charset="0"/>
                <a:ea typeface="ＭＳ Ｐゴシック" charset="-128"/>
                <a:cs typeface="ＭＳ Ｐゴシック" charset="-128"/>
              </a:rPr>
              <a:t>, </a:t>
            </a:r>
            <a:r>
              <a:rPr lang="en-US" sz="1200" b="0" i="1" kern="1200">
                <a:solidFill>
                  <a:schemeClr val="tx1"/>
                </a:solidFill>
                <a:effectLst/>
                <a:latin typeface="Times" charset="0"/>
                <a:ea typeface="ＭＳ Ｐゴシック" charset="-128"/>
                <a:cs typeface="ＭＳ Ｐゴシック" charset="-128"/>
              </a:rPr>
              <a:t>28</a:t>
            </a:r>
            <a:r>
              <a:rPr lang="en-US" sz="1200" b="0" i="0" kern="1200">
                <a:solidFill>
                  <a:schemeClr val="tx1"/>
                </a:solidFill>
                <a:effectLst/>
                <a:latin typeface="Times" charset="0"/>
                <a:ea typeface="ＭＳ Ｐゴシック" charset="-128"/>
                <a:cs typeface="ＭＳ Ｐゴシック" charset="-128"/>
              </a:rPr>
              <a:t>(5), pp.770-778.</a:t>
            </a:r>
            <a:endParaRPr lang="en-US"/>
          </a:p>
        </p:txBody>
      </p:sp>
      <p:sp>
        <p:nvSpPr>
          <p:cNvPr id="4" name="Slide Number Placeholder 3"/>
          <p:cNvSpPr>
            <a:spLocks noGrp="1"/>
          </p:cNvSpPr>
          <p:nvPr>
            <p:ph type="sldNum" sz="quarter" idx="5"/>
          </p:nvPr>
        </p:nvSpPr>
        <p:spPr/>
        <p:txBody>
          <a:bodyPr/>
          <a:lstStyle/>
          <a:p>
            <a:fld id="{5FBA9D32-8BC2-CA48-9736-CF4DB6074A68}" type="slidenum">
              <a:rPr lang="en-US" altLang="en-US"/>
              <a:pPr/>
              <a:t>22</a:t>
            </a:fld>
            <a:endParaRPr lang="en-US" altLang="en-US"/>
          </a:p>
        </p:txBody>
      </p:sp>
    </p:spTree>
    <p:extLst>
      <p:ext uri="{BB962C8B-B14F-4D97-AF65-F5344CB8AC3E}">
        <p14:creationId xmlns:p14="http://schemas.microsoft.com/office/powerpoint/2010/main" val="2731989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espeland2018.pdf</a:t>
            </a:r>
          </a:p>
          <a:p>
            <a:r>
              <a:rPr lang="en-US" sz="1200" b="0" i="0" kern="1200">
                <a:solidFill>
                  <a:schemeClr val="tx1"/>
                </a:solidFill>
                <a:effectLst/>
                <a:latin typeface="Times" charset="0"/>
                <a:ea typeface="ＭＳ Ｐゴシック" charset="-128"/>
                <a:cs typeface="ＭＳ Ｐゴシック" charset="-128"/>
              </a:rPr>
              <a:t>Espeland, M., Breinholt, J., Willmott, K.R., Warren, A.D., Vila, R., Toussaint, E.F., Maunsell, S.C., Aduse-Poku, K., Talavera, G., Eastwood, R. and Jarzyna, M.A., 2018. A comprehensive and dated phylogenomic analysis of butterflies. </a:t>
            </a:r>
            <a:r>
              <a:rPr lang="en-US" sz="1200" b="0" i="1" kern="1200">
                <a:solidFill>
                  <a:schemeClr val="tx1"/>
                </a:solidFill>
                <a:effectLst/>
                <a:latin typeface="Times" charset="0"/>
                <a:ea typeface="ＭＳ Ｐゴシック" charset="-128"/>
                <a:cs typeface="ＭＳ Ｐゴシック" charset="-128"/>
              </a:rPr>
              <a:t>Current Biology</a:t>
            </a:r>
            <a:r>
              <a:rPr lang="en-US" sz="1200" b="0" i="0" kern="1200">
                <a:solidFill>
                  <a:schemeClr val="tx1"/>
                </a:solidFill>
                <a:effectLst/>
                <a:latin typeface="Times" charset="0"/>
                <a:ea typeface="ＭＳ Ｐゴシック" charset="-128"/>
                <a:cs typeface="ＭＳ Ｐゴシック" charset="-128"/>
              </a:rPr>
              <a:t>, </a:t>
            </a:r>
            <a:r>
              <a:rPr lang="en-US" sz="1200" b="0" i="1" kern="1200">
                <a:solidFill>
                  <a:schemeClr val="tx1"/>
                </a:solidFill>
                <a:effectLst/>
                <a:latin typeface="Times" charset="0"/>
                <a:ea typeface="ＭＳ Ｐゴシック" charset="-128"/>
                <a:cs typeface="ＭＳ Ｐゴシック" charset="-128"/>
              </a:rPr>
              <a:t>28</a:t>
            </a:r>
            <a:r>
              <a:rPr lang="en-US" sz="1200" b="0" i="0" kern="1200">
                <a:solidFill>
                  <a:schemeClr val="tx1"/>
                </a:solidFill>
                <a:effectLst/>
                <a:latin typeface="Times" charset="0"/>
                <a:ea typeface="ＭＳ Ｐゴシック" charset="-128"/>
                <a:cs typeface="ＭＳ Ｐゴシック" charset="-128"/>
              </a:rPr>
              <a:t>(5), pp.770-778.</a:t>
            </a:r>
            <a:endParaRPr lang="en-US"/>
          </a:p>
        </p:txBody>
      </p:sp>
      <p:sp>
        <p:nvSpPr>
          <p:cNvPr id="4" name="Slide Number Placeholder 3"/>
          <p:cNvSpPr>
            <a:spLocks noGrp="1"/>
          </p:cNvSpPr>
          <p:nvPr>
            <p:ph type="sldNum" sz="quarter" idx="5"/>
          </p:nvPr>
        </p:nvSpPr>
        <p:spPr/>
        <p:txBody>
          <a:bodyPr/>
          <a:lstStyle/>
          <a:p>
            <a:fld id="{5FBA9D32-8BC2-CA48-9736-CF4DB6074A68}" type="slidenum">
              <a:rPr lang="en-US" altLang="en-US"/>
              <a:pPr/>
              <a:t>23</a:t>
            </a:fld>
            <a:endParaRPr lang="en-US" altLang="en-US"/>
          </a:p>
        </p:txBody>
      </p:sp>
    </p:spTree>
    <p:extLst>
      <p:ext uri="{BB962C8B-B14F-4D97-AF65-F5344CB8AC3E}">
        <p14:creationId xmlns:p14="http://schemas.microsoft.com/office/powerpoint/2010/main" val="2971734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Times" charset="0"/>
                <a:ea typeface="ＭＳ Ｐゴシック" charset="-128"/>
                <a:cs typeface="ＭＳ Ｐゴシック" charset="-128"/>
              </a:rPr>
              <a:t>Kawahara, A.Y., Plotkin, D., Espeland, M., Meusemann, K., Toussaint, E.F., Donath, A., Gimnich, F., Frandsen, P.B., Zwick, A., dos Reis, M. and Barber, J.R., 2019. Phylogenomics reveals the evolutionary timing and pattern of butterflies and moths. </a:t>
            </a:r>
            <a:r>
              <a:rPr lang="en-US" sz="1200" b="0" i="1" kern="1200">
                <a:solidFill>
                  <a:schemeClr val="tx1"/>
                </a:solidFill>
                <a:effectLst/>
                <a:latin typeface="Times" charset="0"/>
                <a:ea typeface="ＭＳ Ｐゴシック" charset="-128"/>
                <a:cs typeface="ＭＳ Ｐゴシック" charset="-128"/>
              </a:rPr>
              <a:t>Proceedings of the National Academy of Sciences</a:t>
            </a:r>
            <a:r>
              <a:rPr lang="en-US" sz="1200" b="0" i="0" kern="1200">
                <a:solidFill>
                  <a:schemeClr val="tx1"/>
                </a:solidFill>
                <a:effectLst/>
                <a:latin typeface="Times" charset="0"/>
                <a:ea typeface="ＭＳ Ｐゴシック" charset="-128"/>
                <a:cs typeface="ＭＳ Ｐゴシック" charset="-128"/>
              </a:rPr>
              <a:t>, </a:t>
            </a:r>
            <a:r>
              <a:rPr lang="en-US" sz="1200" b="0" i="1" kern="1200">
                <a:solidFill>
                  <a:schemeClr val="tx1"/>
                </a:solidFill>
                <a:effectLst/>
                <a:latin typeface="Times" charset="0"/>
                <a:ea typeface="ＭＳ Ｐゴシック" charset="-128"/>
                <a:cs typeface="ＭＳ Ｐゴシック" charset="-128"/>
              </a:rPr>
              <a:t>116</a:t>
            </a:r>
            <a:r>
              <a:rPr lang="en-US" sz="1200" b="0" i="0" kern="1200">
                <a:solidFill>
                  <a:schemeClr val="tx1"/>
                </a:solidFill>
                <a:effectLst/>
                <a:latin typeface="Times" charset="0"/>
                <a:ea typeface="ＭＳ Ｐゴシック" charset="-128"/>
                <a:cs typeface="ＭＳ Ｐゴシック" charset="-128"/>
              </a:rPr>
              <a:t>(45), pp.22657-22663.</a:t>
            </a:r>
            <a:endParaRPr lang="en-US"/>
          </a:p>
        </p:txBody>
      </p:sp>
      <p:sp>
        <p:nvSpPr>
          <p:cNvPr id="4" name="Slide Number Placeholder 3"/>
          <p:cNvSpPr>
            <a:spLocks noGrp="1"/>
          </p:cNvSpPr>
          <p:nvPr>
            <p:ph type="sldNum" sz="quarter" idx="5"/>
          </p:nvPr>
        </p:nvSpPr>
        <p:spPr/>
        <p:txBody>
          <a:bodyPr/>
          <a:lstStyle/>
          <a:p>
            <a:fld id="{5FBA9D32-8BC2-CA48-9736-CF4DB6074A68}" type="slidenum">
              <a:rPr lang="en-US" altLang="en-US"/>
              <a:pPr/>
              <a:t>24</a:t>
            </a:fld>
            <a:endParaRPr lang="en-US" altLang="en-US"/>
          </a:p>
        </p:txBody>
      </p:sp>
    </p:spTree>
    <p:extLst>
      <p:ext uri="{BB962C8B-B14F-4D97-AF65-F5344CB8AC3E}">
        <p14:creationId xmlns:p14="http://schemas.microsoft.com/office/powerpoint/2010/main" val="3942583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Times" charset="0"/>
                <a:ea typeface="ＭＳ Ｐゴシック" charset="-128"/>
                <a:cs typeface="ＭＳ Ｐゴシック" charset="-128"/>
              </a:rPr>
              <a:t>Kawahara, A.Y., Plotkin, D., Espeland, M., Meusemann, K., Toussaint, E.F., Donath, A., Gimnich, F., Frandsen, P.B., Zwick, A., dos Reis, M. and Barber, J.R., 2019. Phylogenomics reveals the evolutionary timing and pattern of butterflies and moths. </a:t>
            </a:r>
            <a:r>
              <a:rPr lang="en-US" sz="1200" b="0" i="1" kern="1200">
                <a:solidFill>
                  <a:schemeClr val="tx1"/>
                </a:solidFill>
                <a:effectLst/>
                <a:latin typeface="Times" charset="0"/>
                <a:ea typeface="ＭＳ Ｐゴシック" charset="-128"/>
                <a:cs typeface="ＭＳ Ｐゴシック" charset="-128"/>
              </a:rPr>
              <a:t>Proceedings of the National Academy of Sciences</a:t>
            </a:r>
            <a:r>
              <a:rPr lang="en-US" sz="1200" b="0" i="0" kern="1200">
                <a:solidFill>
                  <a:schemeClr val="tx1"/>
                </a:solidFill>
                <a:effectLst/>
                <a:latin typeface="Times" charset="0"/>
                <a:ea typeface="ＭＳ Ｐゴシック" charset="-128"/>
                <a:cs typeface="ＭＳ Ｐゴシック" charset="-128"/>
              </a:rPr>
              <a:t>, </a:t>
            </a:r>
            <a:r>
              <a:rPr lang="en-US" sz="1200" b="0" i="1" kern="1200">
                <a:solidFill>
                  <a:schemeClr val="tx1"/>
                </a:solidFill>
                <a:effectLst/>
                <a:latin typeface="Times" charset="0"/>
                <a:ea typeface="ＭＳ Ｐゴシック" charset="-128"/>
                <a:cs typeface="ＭＳ Ｐゴシック" charset="-128"/>
              </a:rPr>
              <a:t>116</a:t>
            </a:r>
            <a:r>
              <a:rPr lang="en-US" sz="1200" b="0" i="0" kern="1200">
                <a:solidFill>
                  <a:schemeClr val="tx1"/>
                </a:solidFill>
                <a:effectLst/>
                <a:latin typeface="Times" charset="0"/>
                <a:ea typeface="ＭＳ Ｐゴシック" charset="-128"/>
                <a:cs typeface="ＭＳ Ｐゴシック" charset="-128"/>
              </a:rPr>
              <a:t>(45), pp.22657-22663.</a:t>
            </a:r>
            <a:endParaRPr lang="en-US"/>
          </a:p>
        </p:txBody>
      </p:sp>
      <p:sp>
        <p:nvSpPr>
          <p:cNvPr id="4" name="Slide Number Placeholder 3"/>
          <p:cNvSpPr>
            <a:spLocks noGrp="1"/>
          </p:cNvSpPr>
          <p:nvPr>
            <p:ph type="sldNum" sz="quarter" idx="5"/>
          </p:nvPr>
        </p:nvSpPr>
        <p:spPr/>
        <p:txBody>
          <a:bodyPr/>
          <a:lstStyle/>
          <a:p>
            <a:fld id="{5FBA9D32-8BC2-CA48-9736-CF4DB6074A68}" type="slidenum">
              <a:rPr lang="en-US" altLang="en-US"/>
              <a:pPr/>
              <a:t>25</a:t>
            </a:fld>
            <a:endParaRPr lang="en-US" altLang="en-US"/>
          </a:p>
        </p:txBody>
      </p:sp>
    </p:spTree>
    <p:extLst>
      <p:ext uri="{BB962C8B-B14F-4D97-AF65-F5344CB8AC3E}">
        <p14:creationId xmlns:p14="http://schemas.microsoft.com/office/powerpoint/2010/main" val="1707024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8A09FCCB-0637-7144-AC2B-35BB78BA4B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B10BAC7B-BF58-354B-84AE-425465D4B797}" type="slidenum">
              <a:rPr lang="en-US" altLang="en-US" sz="1200"/>
              <a:pPr/>
              <a:t>26</a:t>
            </a:fld>
            <a:endParaRPr lang="en-US" altLang="en-US" sz="1200"/>
          </a:p>
        </p:txBody>
      </p:sp>
      <p:sp>
        <p:nvSpPr>
          <p:cNvPr id="46082" name="Rectangle 2">
            <a:extLst>
              <a:ext uri="{FF2B5EF4-FFF2-40B4-BE49-F238E27FC236}">
                <a16:creationId xmlns:a16="http://schemas.microsoft.com/office/drawing/2014/main" id="{BCE60891-DF90-E047-B509-2F908696F896}"/>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0A3D6C96-78BB-5344-9B1F-154DD373D7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Ayahuasca: "Vine of the Dead" (Traditional mixture of DMT &amp; MAOI's)      This brew, commonly called yage, or yaje, in Colombia, ayahuasca in Ecuador and Peru (Inca "vine of the dead, vine of the souls," aya means in Quechua "spirit," "ancestor," "dead person," while huasca means "vine," "rope") caapi in Brazil, is prepared from segments of a species of the vine </a:t>
            </a:r>
            <a:r>
              <a:rPr lang="en-US" altLang="en-US" i="1">
                <a:latin typeface="Times" pitchFamily="2" charset="0"/>
                <a:ea typeface="ＭＳ Ｐゴシック" panose="020B0600070205080204" pitchFamily="34" charset="-128"/>
              </a:rPr>
              <a:t>Banisteriopsis</a:t>
            </a:r>
            <a:r>
              <a:rPr lang="en-US" altLang="en-US">
                <a:latin typeface="Times" pitchFamily="2" charset="0"/>
                <a:ea typeface="ＭＳ Ｐゴシック" panose="020B0600070205080204" pitchFamily="34" charset="-128"/>
              </a:rPr>
              <a:t>, a genus belonging to the Malpighiaceae from which an alkaloid called "telepathine" was isolated in the 1920s (later found to be the already known harmine).</a:t>
            </a:r>
          </a:p>
          <a:p>
            <a:pPr eaLnBrk="1" hangingPunct="1"/>
            <a:r>
              <a:rPr lang="en-US" altLang="en-US">
                <a:latin typeface="Times" pitchFamily="2" charset="0"/>
                <a:ea typeface="ＭＳ Ｐゴシック" panose="020B0600070205080204" pitchFamily="34" charset="-128"/>
              </a:rPr>
              <a:t>	Sections of vine are boiled with leaves from any of a large number of potential admixture plants resulting in a tea that contains the powerful hallucinogenic alkaloids the MAOIs; harmaline, harmine, d-tetrahydroharmine, and often dimethyltryptamine (DMT). Dimethyltryptamine closely resembles serotonin and has been discovered to be a component of normal mammallian metabolism, an endogenous hallucinogen. This medicine has been used for millenia in order to enter the sacred supernatural world, to heal, divine, and worship.</a:t>
            </a:r>
          </a:p>
          <a:p>
            <a:pPr eaLnBrk="1" hangingPunct="1"/>
            <a:r>
              <a:rPr lang="en-US" altLang="en-US">
                <a:latin typeface="Times" pitchFamily="2" charset="0"/>
                <a:ea typeface="ＭＳ Ｐゴシック" panose="020B0600070205080204" pitchFamily="34" charset="-128"/>
              </a:rPr>
              <a:t>	"With Ayahuasca, an interior sound is commonly heard, which quite often triggers a spontaneous burst of imitative vocalizings, markedly unlike any conventional human speech or facial contortions. The tryptamines can apparently trigger a kind of rippling of facial muscles, which results in the production of a vocally modulated pressure wave. What is more startling is that the sound, which gains in energy the longer it is sustained, can actually become visible - as if the vibrational wave patterns were shifting into the visible spectrum or inducing a vibrational excitation of the air in such a way as to affect light diffraction. These observations suggest that although the wave is produced with sound, it may possess an electromagnetic component. This peculiar wave phenomenon will continue to be generated out of the mouth and nostrils and will be visible in the surrounding air as long as the vocalizations are continued." Terence McKenna---  http://peyote.com/jonstef/maois.htm#ayahuasca</a:t>
            </a:r>
          </a:p>
          <a:p>
            <a:pPr eaLnBrk="1" hangingPunct="1"/>
            <a:r>
              <a:rPr lang="en-US" altLang="en-US">
                <a:latin typeface="Times" pitchFamily="2" charset="0"/>
                <a:ea typeface="ＭＳ Ｐゴシック" panose="020B0600070205080204" pitchFamily="34" charset="-128"/>
              </a:rPr>
              <a:t>----------</a:t>
            </a:r>
          </a:p>
          <a:p>
            <a:pPr eaLnBrk="1" hangingPunct="1"/>
            <a:r>
              <a:rPr lang="en-US" altLang="en-US">
                <a:latin typeface="Times" pitchFamily="2" charset="0"/>
                <a:ea typeface="ＭＳ Ｐゴシック" panose="020B0600070205080204" pitchFamily="34" charset="-128"/>
              </a:rPr>
              <a:t>Ayahuasca is made by brewing the stems of a vine called Banisteriopsis with parts of at least one other variety of plant. The spirit of the banisteriopsis plant is supposed to act as a guide for the spirits of the additive plants and potentiate their effects.</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Different additive plants are used for different purposes: soul travel, telepathy, healing, communicating with spirits, visions, divination, or learning spirit songs (something in which I am particularly interested - I occasionally hear music in dreams and write it down or play it after I wake up), etc.</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Some of the main additive plants are Psychotria, Justicia, and Tetrapteris. Strangely enough, all three of these plants contain DMT. The guide plant itself contains a drug called Harmaline.</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Normally DMT is not active when taken orally - it has to be smoked (and there are several other snuffs and smoking mixtures in jungle sorcery that do contain only DMT).</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But it's been found that harmaline prevents the breakdown of DMT by the digestive system and allows it to enter the bloodstream when one drinks Ayahuasca. Harmaline also extends DMT's visionary effects for up to 6 hours.</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So it turns out that DMT, which I had always considered to be an exotic laboratory drug, has actually been used by sorcerers in the Amazon for thousands of years.</a:t>
            </a:r>
          </a:p>
          <a:p>
            <a:pPr eaLnBrk="1" hangingPunct="1"/>
            <a:r>
              <a:rPr lang="en-US" altLang="en-US">
                <a:latin typeface="Times" pitchFamily="2" charset="0"/>
                <a:ea typeface="ＭＳ Ｐゴシック" panose="020B0600070205080204" pitchFamily="34" charset="-128"/>
              </a:rPr>
              <a:t>---------- </a:t>
            </a:r>
          </a:p>
          <a:p>
            <a:pPr eaLnBrk="1" hangingPunct="1"/>
            <a:r>
              <a:rPr lang="en-US" altLang="en-US">
                <a:latin typeface="Times" pitchFamily="2" charset="0"/>
                <a:ea typeface="ＭＳ Ｐゴシック" panose="020B0600070205080204" pitchFamily="34" charset="-128"/>
              </a:rPr>
              <a:t>	Banisteriopsis active ingredient is HARMINE 7-methoxy-1-methyl-9H-pyrido (3,4-b) indole.</a:t>
            </a:r>
          </a:p>
          <a:p>
            <a:pPr eaLnBrk="1" hangingPunct="1"/>
            <a:r>
              <a:rPr lang="en-US" altLang="en-US">
                <a:latin typeface="Times" pitchFamily="2" charset="0"/>
                <a:ea typeface="ＭＳ Ｐゴシック" panose="020B0600070205080204" pitchFamily="34" charset="-128"/>
              </a:rPr>
              <a:t>Material: Indole-based alkaloid found in several plants including Banisteriopsis caapi (from which the South American hallucinogenic brew yage is prepared),</a:t>
            </a:r>
          </a:p>
          <a:p>
            <a:pPr eaLnBrk="1" hangingPunct="1"/>
            <a:r>
              <a:rPr lang="en-US" altLang="en-US">
                <a:latin typeface="Times" pitchFamily="2" charset="0"/>
                <a:ea typeface="ＭＳ Ｐゴシック" panose="020B0600070205080204" pitchFamily="34" charset="-128"/>
              </a:rPr>
              <a:t>	Effects: Harmine and related alkaloids are serotonin antagonists, hallucinogens, CNS stimulants, and short)term MAO inhibitors (100 x MAO inhibition of iproniazid but lasting only several hours). Small doses (25-50mg) act as mild and therapeutic cerebral stimulant, sometimes producing drowsy or dreamy state for 1-2 hours. Larger doses up to 750mg may have hallucinogenic effects, the intensity of which varies widely with the individual. </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The active constituents of the plant are mostly alkaloids: Beta-carboline alkaloids harmine and harmaline act as MAO inhibitors blocking the activity of monoamine oxidase, thereby inhibiting the breakdown of neurotransmitters (Callaway 1998).</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Callaway James C and Grob Charles S 1998 Ayahuasca Preparations and Serotonon Reuptake Inhibitors: A Potential Combination for Severe Adverse Interactions. Journal of Psychoactive Drugs 30 367-370</a:t>
            </a:r>
          </a:p>
          <a:p>
            <a:pPr eaLnBrk="1" hangingPunct="1"/>
            <a:endParaRPr lang="en-US" altLang="en-US">
              <a:latin typeface="Times" pitchFamily="2" charset="0"/>
              <a:ea typeface="ＭＳ Ｐゴシック" panose="020B0600070205080204" pitchFamily="34" charset="-128"/>
            </a:endParaRP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t>
            </a:r>
          </a:p>
          <a:p>
            <a:pPr eaLnBrk="1" hangingPunct="1"/>
            <a:endParaRPr lang="en-US" altLang="en-US">
              <a:latin typeface="Times" pitchFamily="2" charset="0"/>
              <a:ea typeface="ＭＳ Ｐゴシック" panose="020B0600070205080204" pitchFamily="34" charset="-128"/>
            </a:endParaRP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Midgut microsomes prepared from larvae of the fall armyworm, Spodoptera frugiperda (J.E. Smith), contain three enzyme systems which metabolize juvenile hormome III, namely, epoxide hydrolase, oxidase and esterase.  Feeding the allelochemicals, indole-3-carbinol and ß-naphthoflavone, to the larvae caused 188% and 105% increases, respectively, in the JH III oxidase activity.  …</a:t>
            </a:r>
          </a:p>
          <a:p>
            <a:pPr eaLnBrk="1" hangingPunct="1"/>
            <a:r>
              <a:rPr lang="en-US" altLang="en-US">
                <a:latin typeface="Times" pitchFamily="2" charset="0"/>
                <a:ea typeface="ＭＳ Ｐゴシック" panose="020B0600070205080204" pitchFamily="34" charset="-128"/>
              </a:rPr>
              <a:t>Among many plant biochemicals that stimulated ecdysone 20-monooxygenase activity in the larvae from 28 to 234% as compared with the controls, harmine was the most potent inducer among those tested.</a:t>
            </a:r>
          </a:p>
          <a:p>
            <a:pPr eaLnBrk="1" hangingPunct="1"/>
            <a:endParaRPr lang="en-US" altLang="en-US">
              <a:latin typeface="Times" pitchFamily="2" charset="0"/>
              <a:ea typeface="ＭＳ Ｐゴシック" panose="020B0600070205080204" pitchFamily="34" charset="-128"/>
            </a:endParaRPr>
          </a:p>
          <a:p>
            <a:pPr eaLnBrk="1" hangingPunct="1"/>
            <a:endParaRPr lang="en-US" altLang="en-US">
              <a:latin typeface="Times" pitchFamily="2" charset="0"/>
              <a:ea typeface="ＭＳ Ｐゴシック" panose="020B0600070205080204" pitchFamily="34" charset="-128"/>
            </a:endParaRP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t>
            </a:r>
          </a:p>
          <a:p>
            <a:pPr eaLnBrk="1" hangingPunct="1"/>
            <a:endParaRPr lang="en-US" altLang="en-US">
              <a:latin typeface="Times" pitchFamily="2" charset="0"/>
              <a:ea typeface="ＭＳ Ｐゴシック" panose="020B0600070205080204" pitchFamily="34" charset="-128"/>
            </a:endParaRP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 1. azadiractin (somewhat systemic); ecdysteriod, prevents peaks in ecdysone that prevent successful molting. </a:t>
            </a:r>
          </a:p>
          <a:p>
            <a:pPr eaLnBrk="1" hangingPunct="1"/>
            <a:endParaRPr lang="en-US" altLang="en-US">
              <a:latin typeface="Times" pitchFamily="2" charset="0"/>
              <a:ea typeface="ＭＳ Ｐゴシック" panose="020B0600070205080204" pitchFamily="34" charset="-128"/>
            </a:endParaRP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t>
            </a:r>
          </a:p>
          <a:p>
            <a:pPr eaLnBrk="1" hangingPunct="1"/>
            <a:r>
              <a:rPr lang="en-US" altLang="en-US">
                <a:latin typeface="Times" pitchFamily="2" charset="0"/>
                <a:ea typeface="ＭＳ Ｐゴシック" panose="020B0600070205080204" pitchFamily="34" charset="-128"/>
              </a:rPr>
              <a:t>In sum, harmine probably alters ecdysone concentrations in the herbivore body, which disrupts normal development--as ecdysone levels determine when the animals molt and what the next stage will be (in relation to juvenile hormone).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FB20F616-8F40-A94A-A9B2-A3F6A4B22193}"/>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3605861E-BF69-674D-B58B-B616088087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252DC330-D5AA-C947-A8E0-FFE4C2F42F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5FF82CCA-D11C-164A-BC9B-0516E5905C07}" type="slidenum">
              <a:rPr lang="en-US" altLang="en-US" sz="1200"/>
              <a:pPr/>
              <a:t>27</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DECF9C55-BB95-FB46-BAA9-6752F9F5F4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214354D2-EBCD-104E-9A45-7B7B8F3773EA}" type="slidenum">
              <a:rPr lang="en-US" altLang="en-US" sz="1200"/>
              <a:pPr/>
              <a:t>28</a:t>
            </a:fld>
            <a:endParaRPr lang="en-US" altLang="en-US" sz="1200"/>
          </a:p>
        </p:txBody>
      </p:sp>
      <p:sp>
        <p:nvSpPr>
          <p:cNvPr id="50178" name="Rectangle 2">
            <a:extLst>
              <a:ext uri="{FF2B5EF4-FFF2-40B4-BE49-F238E27FC236}">
                <a16:creationId xmlns:a16="http://schemas.microsoft.com/office/drawing/2014/main" id="{D2937664-CD26-1046-89B0-F2F0699D8552}"/>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9DDB7814-7902-6B42-BE01-E4957FF973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http://www.amjbot.org/cgi/content/full/88/10/1847/F5</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Cameron et al. 2001. </a:t>
            </a:r>
            <a:r>
              <a:rPr lang="en-US" altLang="en-US" b="1">
                <a:latin typeface="Times-Bold" pitchFamily="2" charset="0"/>
                <a:ea typeface="ＭＳ Ｐゴシック" panose="020B0600070205080204" pitchFamily="34" charset="-128"/>
              </a:rPr>
              <a:t>Molecular systematics of Malpighiaceae: evidence from plastid </a:t>
            </a:r>
            <a:r>
              <a:rPr lang="en-US" altLang="en-US" b="1" i="1">
                <a:latin typeface="Times-BoldItalic" pitchFamily="2" charset="0"/>
                <a:ea typeface="ＭＳ Ｐゴシック" panose="020B0600070205080204" pitchFamily="34" charset="-128"/>
              </a:rPr>
              <a:t>rbcL</a:t>
            </a:r>
            <a:r>
              <a:rPr lang="en-US" altLang="en-US" b="1">
                <a:latin typeface="Times-Bold" pitchFamily="2" charset="0"/>
                <a:ea typeface="ＭＳ Ｐゴシック" panose="020B0600070205080204" pitchFamily="34" charset="-128"/>
              </a:rPr>
              <a:t> and </a:t>
            </a:r>
            <a:r>
              <a:rPr lang="en-US" altLang="en-US" b="1" i="1">
                <a:latin typeface="Times-BoldItalic" pitchFamily="2" charset="0"/>
                <a:ea typeface="ＭＳ Ｐゴシック" panose="020B0600070205080204" pitchFamily="34" charset="-128"/>
              </a:rPr>
              <a:t>matK</a:t>
            </a:r>
            <a:r>
              <a:rPr lang="en-US" altLang="en-US" b="1">
                <a:latin typeface="Times-Bold" pitchFamily="2" charset="0"/>
                <a:ea typeface="ＭＳ Ｐゴシック" panose="020B0600070205080204" pitchFamily="34" charset="-128"/>
              </a:rPr>
              <a:t> sequences. AJB.  Stamen reduction and modification is widespread in the malpighs.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732E19F4-BA92-5F4E-97A6-4206F8121A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7E8F3320-49D6-314A-BFC6-E8D096F1B0BC}" type="slidenum">
              <a:rPr lang="en-US" altLang="en-US" sz="1200"/>
              <a:pPr/>
              <a:t>30</a:t>
            </a:fld>
            <a:endParaRPr lang="en-US" altLang="en-US" sz="1200"/>
          </a:p>
        </p:txBody>
      </p:sp>
      <p:sp>
        <p:nvSpPr>
          <p:cNvPr id="54274" name="Rectangle 2">
            <a:extLst>
              <a:ext uri="{FF2B5EF4-FFF2-40B4-BE49-F238E27FC236}">
                <a16:creationId xmlns:a16="http://schemas.microsoft.com/office/drawing/2014/main" id="{98082F57-879A-374B-920F-37498DC9C938}"/>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BAF46C93-A03D-DD40-AA97-9FC6AFDF07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http://www.amjbot.org/cgi/content/full/88/10/1847/F5</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Cameron et al. 2001. </a:t>
            </a:r>
            <a:r>
              <a:rPr lang="en-US" altLang="en-US" b="1">
                <a:latin typeface="Times-Bold" pitchFamily="2" charset="0"/>
                <a:ea typeface="ＭＳ Ｐゴシック" panose="020B0600070205080204" pitchFamily="34" charset="-128"/>
              </a:rPr>
              <a:t>Molecular systematics of Malpighiaceae: evidence from plastid </a:t>
            </a:r>
            <a:r>
              <a:rPr lang="en-US" altLang="en-US" b="1" i="1">
                <a:latin typeface="Times-BoldItalic" pitchFamily="2" charset="0"/>
                <a:ea typeface="ＭＳ Ｐゴシック" panose="020B0600070205080204" pitchFamily="34" charset="-128"/>
              </a:rPr>
              <a:t>rbcL</a:t>
            </a:r>
            <a:r>
              <a:rPr lang="en-US" altLang="en-US" b="1">
                <a:latin typeface="Times-Bold" pitchFamily="2" charset="0"/>
                <a:ea typeface="ＭＳ Ｐゴシック" panose="020B0600070205080204" pitchFamily="34" charset="-128"/>
              </a:rPr>
              <a:t> and </a:t>
            </a:r>
            <a:r>
              <a:rPr lang="en-US" altLang="en-US" b="1" i="1">
                <a:latin typeface="Times-BoldItalic" pitchFamily="2" charset="0"/>
                <a:ea typeface="ＭＳ Ｐゴシック" panose="020B0600070205080204" pitchFamily="34" charset="-128"/>
              </a:rPr>
              <a:t>matK</a:t>
            </a:r>
            <a:r>
              <a:rPr lang="en-US" altLang="en-US" b="1">
                <a:latin typeface="Times-Bold" pitchFamily="2" charset="0"/>
                <a:ea typeface="ＭＳ Ｐゴシック" panose="020B0600070205080204" pitchFamily="34" charset="-128"/>
              </a:rPr>
              <a:t> sequences. AJB.  Stamen reduction and modification is widespread in the malpighs.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E65ED99-5C06-A54D-8963-4BDA94C357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31B037FA-49B5-0048-A25C-18EE8813CA88}" type="slidenum">
              <a:rPr lang="en-US" altLang="en-US" sz="1200"/>
              <a:pPr/>
              <a:t>31</a:t>
            </a:fld>
            <a:endParaRPr lang="en-US" altLang="en-US" sz="1200"/>
          </a:p>
        </p:txBody>
      </p:sp>
      <p:sp>
        <p:nvSpPr>
          <p:cNvPr id="56322" name="Rectangle 2">
            <a:extLst>
              <a:ext uri="{FF2B5EF4-FFF2-40B4-BE49-F238E27FC236}">
                <a16:creationId xmlns:a16="http://schemas.microsoft.com/office/drawing/2014/main" id="{14A05AF8-E956-F547-B90C-7596DB3DBC9A}"/>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73C22073-8093-B24B-9BCF-DB31990DAE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banistr. shoot: http://141.211.176.200:591/malpigh/images/BanPubFrt250w.jpg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B884C0D0-0374-B24C-A014-951473E68F53}"/>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365DA1B5-CCE2-9446-87F1-0B4961EA56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BFDA2BE-E42B-484E-9D0E-7478A0F89D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F3B74367-43B7-F946-A6D3-E6F00DFB56A9}" type="slidenum">
              <a:rPr lang="en-US" altLang="en-US" sz="1200"/>
              <a:pPr/>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CB6358E4-4EB6-AB47-8C3E-644350446A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318EC69A-5E96-1A48-98F2-4651356B4228}" type="slidenum">
              <a:rPr lang="en-US" altLang="en-US" sz="1200"/>
              <a:pPr/>
              <a:t>3</a:t>
            </a:fld>
            <a:endParaRPr lang="en-US" altLang="en-US" sz="1200"/>
          </a:p>
        </p:txBody>
      </p:sp>
      <p:sp>
        <p:nvSpPr>
          <p:cNvPr id="19458" name="Rectangle 2">
            <a:extLst>
              <a:ext uri="{FF2B5EF4-FFF2-40B4-BE49-F238E27FC236}">
                <a16:creationId xmlns:a16="http://schemas.microsoft.com/office/drawing/2014/main" id="{B260C858-9EAB-9A42-935F-4F50441A38A9}"/>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27766BC-433E-E047-8513-412B99F996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Times" pitchFamily="2" charset="0"/>
                <a:ea typeface="ＭＳ Ｐゴシック" panose="020B0600070205080204" pitchFamily="34" charset="-128"/>
              </a:rPr>
              <a:t>Cymothoë </a:t>
            </a:r>
            <a:r>
              <a:rPr lang="en-US" altLang="en-US">
                <a:latin typeface="Times" pitchFamily="2" charset="0"/>
                <a:ea typeface="ＭＳ Ｐゴシック" panose="020B0600070205080204" pitchFamily="34" charset="-128"/>
              </a:rPr>
              <a:t>likes Malpighiales: its allies are all Rosid specialists and mostly eurosids I specialists. </a:t>
            </a:r>
            <a:endParaRPr lang="en-US" altLang="en-US" i="1">
              <a:latin typeface="Times" pitchFamily="2" charset="0"/>
              <a:ea typeface="ＭＳ Ｐゴシック" panose="020B0600070205080204" pitchFamily="34" charset="-128"/>
            </a:endParaRP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C9B80A09-29CC-D04B-AC40-6F084A32B6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20C2A5C0-2AED-E245-A922-4B0BA717A283}" type="slidenum">
              <a:rPr lang="en-US" altLang="en-US" sz="1200"/>
              <a:pPr/>
              <a:t>4</a:t>
            </a:fld>
            <a:endParaRPr lang="en-US" altLang="en-US" sz="1200"/>
          </a:p>
        </p:txBody>
      </p:sp>
      <p:sp>
        <p:nvSpPr>
          <p:cNvPr id="21506" name="Rectangle 2">
            <a:extLst>
              <a:ext uri="{FF2B5EF4-FFF2-40B4-BE49-F238E27FC236}">
                <a16:creationId xmlns:a16="http://schemas.microsoft.com/office/drawing/2014/main" id="{21DF3E79-213E-9140-98A2-74E4DBC175C0}"/>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1E36CB59-4E62-124D-B089-B50503F084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http://www.amjbot.org/cgi/content/full/88/10/1847/F5</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Cameron et al. 2001. </a:t>
            </a:r>
            <a:r>
              <a:rPr lang="en-US" altLang="en-US" b="1">
                <a:latin typeface="Times-Bold" pitchFamily="2" charset="0"/>
                <a:ea typeface="ＭＳ Ｐゴシック" panose="020B0600070205080204" pitchFamily="34" charset="-128"/>
              </a:rPr>
              <a:t>Molecular systematics of Malpighiaceae: evidence from plastid </a:t>
            </a:r>
            <a:r>
              <a:rPr lang="en-US" altLang="en-US" b="1" i="1">
                <a:latin typeface="Times-BoldItalic" pitchFamily="2" charset="0"/>
                <a:ea typeface="ＭＳ Ｐゴシック" panose="020B0600070205080204" pitchFamily="34" charset="-128"/>
              </a:rPr>
              <a:t>rbcL</a:t>
            </a:r>
            <a:r>
              <a:rPr lang="en-US" altLang="en-US" b="1">
                <a:latin typeface="Times-Bold" pitchFamily="2" charset="0"/>
                <a:ea typeface="ＭＳ Ｐゴシック" panose="020B0600070205080204" pitchFamily="34" charset="-128"/>
              </a:rPr>
              <a:t> and </a:t>
            </a:r>
            <a:r>
              <a:rPr lang="en-US" altLang="en-US" b="1" i="1">
                <a:latin typeface="Times-BoldItalic" pitchFamily="2" charset="0"/>
                <a:ea typeface="ＭＳ Ｐゴシック" panose="020B0600070205080204" pitchFamily="34" charset="-128"/>
              </a:rPr>
              <a:t>matK</a:t>
            </a:r>
            <a:r>
              <a:rPr lang="en-US" altLang="en-US" b="1">
                <a:latin typeface="Times-Bold" pitchFamily="2" charset="0"/>
                <a:ea typeface="ＭＳ Ｐゴシック" panose="020B0600070205080204" pitchFamily="34" charset="-128"/>
              </a:rPr>
              <a:t> sequences. AJB.  Stamen reduction and modification is widespread in the malpighs.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A54BB995-22AB-594C-9187-F5DA99958EEE}"/>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2CB7F916-E770-7541-AF85-AFD5834D59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Jubelina rosea (Malpighiaceae) from French Guiana</a:t>
            </a:r>
          </a:p>
        </p:txBody>
      </p:sp>
      <p:sp>
        <p:nvSpPr>
          <p:cNvPr id="26627" name="Slide Number Placeholder 3">
            <a:extLst>
              <a:ext uri="{FF2B5EF4-FFF2-40B4-BE49-F238E27FC236}">
                <a16:creationId xmlns:a16="http://schemas.microsoft.com/office/drawing/2014/main" id="{3146C001-2848-DD41-9A27-5EB7AD3B1E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06F339DD-64F8-1F4B-BBEF-F8CAB931E3B2}" type="slidenum">
              <a:rPr lang="en-US" altLang="en-US" sz="1200"/>
              <a:pPr/>
              <a:t>9</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4EAF1B7B-11BF-4544-9C94-F3AC1566C0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7C88DF78-B510-3A42-9BF8-0D7EE8944AB7}" type="slidenum">
              <a:rPr lang="en-US" altLang="en-US" sz="1200"/>
              <a:pPr/>
              <a:t>10</a:t>
            </a:fld>
            <a:endParaRPr lang="en-US" altLang="en-US" sz="1200"/>
          </a:p>
        </p:txBody>
      </p:sp>
      <p:sp>
        <p:nvSpPr>
          <p:cNvPr id="28674" name="Rectangle 2">
            <a:extLst>
              <a:ext uri="{FF2B5EF4-FFF2-40B4-BE49-F238E27FC236}">
                <a16:creationId xmlns:a16="http://schemas.microsoft.com/office/drawing/2014/main" id="{DD705120-0DF2-8D46-9F07-F57CE3615025}"/>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A6F4A585-B3D0-2B41-A2BA-8BDF224D6D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Bold" pitchFamily="2" charset="0"/>
                <a:ea typeface="ＭＳ Ｐゴシック" panose="020B0600070205080204" pitchFamily="34" charset="-128"/>
              </a:rPr>
              <a:t>MARIA ROSÂNGELA SIGRIST</a:t>
            </a:r>
            <a:r>
              <a:rPr lang="en-US" altLang="en-US" b="1" baseline="30000">
                <a:latin typeface="Times-Bold" pitchFamily="2" charset="0"/>
                <a:ea typeface="ＭＳ Ｐゴシック" panose="020B0600070205080204" pitchFamily="34" charset="-128"/>
              </a:rPr>
              <a:t>*,1</a:t>
            </a:r>
            <a:r>
              <a:rPr lang="en-US" altLang="en-US" b="1">
                <a:latin typeface="Times-Bold" pitchFamily="2" charset="0"/>
                <a:ea typeface="ＭＳ Ｐゴシック" panose="020B0600070205080204" pitchFamily="34" charset="-128"/>
              </a:rPr>
              <a:t> and MARLIES SAZIMA</a:t>
            </a:r>
            <a:r>
              <a:rPr lang="en-US" altLang="en-US" b="1" baseline="30000">
                <a:latin typeface="Times-Bold" pitchFamily="2" charset="0"/>
                <a:ea typeface="ＭＳ Ｐゴシック" panose="020B0600070205080204" pitchFamily="34" charset="-128"/>
              </a:rPr>
              <a:t>2 </a:t>
            </a:r>
            <a:r>
              <a:rPr lang="en-US" altLang="en-US">
                <a:latin typeface="Times-Roman" pitchFamily="2" charset="0"/>
                <a:ea typeface="ＭＳ Ｐゴシック" panose="020B0600070205080204" pitchFamily="34" charset="-128"/>
              </a:rPr>
              <a:t>2004.  </a:t>
            </a:r>
            <a:r>
              <a:rPr lang="en-US" altLang="en-US" b="1">
                <a:latin typeface="Times-Bold" pitchFamily="2" charset="0"/>
                <a:ea typeface="ＭＳ Ｐゴシック" panose="020B0600070205080204" pitchFamily="34" charset="-128"/>
              </a:rPr>
              <a:t>Pollination and Reproductive Biology of Twelve Species of Neotropical Malpighiaceae: Stigma Morphology and its Implications for the Breeding System  </a:t>
            </a:r>
            <a:r>
              <a:rPr lang="en-US" altLang="en-US" i="1">
                <a:latin typeface="Times-Italic" pitchFamily="2" charset="0"/>
                <a:ea typeface="ＭＳ Ｐゴシック" panose="020B0600070205080204" pitchFamily="34" charset="-128"/>
              </a:rPr>
              <a:t>Annals of Botany</a:t>
            </a:r>
            <a:r>
              <a:rPr lang="en-US" altLang="en-US">
                <a:latin typeface="Times-Roman" pitchFamily="2" charset="0"/>
                <a:ea typeface="ＭＳ Ｐゴシック" panose="020B0600070205080204" pitchFamily="34" charset="-128"/>
              </a:rPr>
              <a:t> </a:t>
            </a:r>
            <a:r>
              <a:rPr lang="en-US" altLang="en-US" b="1">
                <a:latin typeface="Times-Bold" pitchFamily="2" charset="0"/>
                <a:ea typeface="ＭＳ Ｐゴシック" panose="020B0600070205080204" pitchFamily="34" charset="-128"/>
              </a:rPr>
              <a:t>94</a:t>
            </a:r>
            <a:r>
              <a:rPr lang="en-US" altLang="en-US">
                <a:latin typeface="Times-Roman" pitchFamily="2" charset="0"/>
                <a:ea typeface="ＭＳ Ｐゴシック" panose="020B0600070205080204" pitchFamily="34" charset="-128"/>
              </a:rPr>
              <a:t>: 33-41, </a:t>
            </a:r>
            <a:endParaRPr lang="en-US" altLang="en-US" b="1" baseline="30000">
              <a:latin typeface="Times-Bold" pitchFamily="2" charset="0"/>
              <a:ea typeface="ＭＳ Ｐゴシック" panose="020B0600070205080204" pitchFamily="34" charset="-128"/>
            </a:endParaRPr>
          </a:p>
          <a:p>
            <a:pPr eaLnBrk="1" hangingPunct="1"/>
            <a:r>
              <a:rPr lang="en-US" altLang="en-US">
                <a:latin typeface="Times-Roman" pitchFamily="2" charset="0"/>
                <a:ea typeface="ＭＳ Ｐゴシック" panose="020B0600070205080204" pitchFamily="34" charset="-128"/>
              </a:rPr>
              <a:t>Flowers of the studied species were visited by female bees of</a:t>
            </a:r>
            <a:r>
              <a:rPr lang="en-US" altLang="en-US" baseline="30000">
                <a:latin typeface="Times-Roman" pitchFamily="2" charset="0"/>
                <a:ea typeface="ＭＳ Ｐゴシック" panose="020B0600070205080204" pitchFamily="34" charset="-128"/>
              </a:rPr>
              <a:t> </a:t>
            </a:r>
            <a:r>
              <a:rPr lang="en-US" altLang="en-US">
                <a:latin typeface="Times-Roman" pitchFamily="2" charset="0"/>
                <a:ea typeface="ＭＳ Ｐゴシック" panose="020B0600070205080204" pitchFamily="34" charset="-128"/>
              </a:rPr>
              <a:t>the family Apidae (Table </a:t>
            </a:r>
            <a:r>
              <a:rPr lang="en-US" altLang="en-US" u="sng">
                <a:solidFill>
                  <a:srgbClr val="0F00E9"/>
                </a:solidFill>
                <a:latin typeface="Times" pitchFamily="2" charset="0"/>
                <a:ea typeface="ＭＳ Ｐゴシック" panose="020B0600070205080204" pitchFamily="34" charset="-128"/>
                <a:hlinkClick r:id="rId3"/>
              </a:rPr>
              <a:t>2</a:t>
            </a:r>
            <a:r>
              <a:rPr lang="en-US" altLang="en-US">
                <a:latin typeface="Times-Roman" pitchFamily="2" charset="0"/>
                <a:ea typeface="ＭＳ Ｐゴシック" panose="020B0600070205080204" pitchFamily="34" charset="-128"/>
              </a:rPr>
              <a:t>). Species of </a:t>
            </a:r>
            <a:r>
              <a:rPr lang="en-US" altLang="en-US" i="1">
                <a:latin typeface="Times-Italic" pitchFamily="2" charset="0"/>
                <a:ea typeface="ＭＳ Ｐゴシック" panose="020B0600070205080204" pitchFamily="34" charset="-128"/>
              </a:rPr>
              <a:t>Centris</a:t>
            </a:r>
            <a:r>
              <a:rPr lang="en-US" altLang="en-US">
                <a:latin typeface="Times-Roman" pitchFamily="2" charset="0"/>
                <a:ea typeface="ＭＳ Ｐゴシック" panose="020B0600070205080204" pitchFamily="34" charset="-128"/>
              </a:rPr>
              <a:t>, </a:t>
            </a:r>
            <a:r>
              <a:rPr lang="en-US" altLang="en-US" i="1">
                <a:latin typeface="Times-Italic" pitchFamily="2" charset="0"/>
                <a:ea typeface="ＭＳ Ｐゴシック" panose="020B0600070205080204" pitchFamily="34" charset="-128"/>
              </a:rPr>
              <a:t>Epicharis</a:t>
            </a:r>
            <a:r>
              <a:rPr lang="en-US" altLang="en-US">
                <a:latin typeface="Times-Roman" pitchFamily="2" charset="0"/>
                <a:ea typeface="ＭＳ Ｐゴシック" panose="020B0600070205080204" pitchFamily="34" charset="-128"/>
              </a:rPr>
              <a:t> (Centridini)</a:t>
            </a:r>
            <a:r>
              <a:rPr lang="en-US" altLang="en-US" baseline="30000">
                <a:latin typeface="Times-Roman" pitchFamily="2" charset="0"/>
                <a:ea typeface="ＭＳ Ｐゴシック" panose="020B0600070205080204" pitchFamily="34" charset="-128"/>
              </a:rPr>
              <a:t> </a:t>
            </a:r>
            <a:r>
              <a:rPr lang="en-US" altLang="en-US">
                <a:latin typeface="Times-Roman" pitchFamily="2" charset="0"/>
                <a:ea typeface="ＭＳ Ｐゴシック" panose="020B0600070205080204" pitchFamily="34" charset="-128"/>
              </a:rPr>
              <a:t>and </a:t>
            </a:r>
            <a:r>
              <a:rPr lang="en-US" altLang="en-US" i="1">
                <a:latin typeface="Times-Italic" pitchFamily="2" charset="0"/>
                <a:ea typeface="ＭＳ Ｐゴシック" panose="020B0600070205080204" pitchFamily="34" charset="-128"/>
              </a:rPr>
              <a:t>Monoeca</a:t>
            </a:r>
            <a:r>
              <a:rPr lang="en-US" altLang="en-US">
                <a:latin typeface="Times-Roman" pitchFamily="2" charset="0"/>
                <a:ea typeface="ＭＳ Ｐゴシック" panose="020B0600070205080204" pitchFamily="34" charset="-128"/>
              </a:rPr>
              <a:t> (Tapinotaspidini) pollinated the flowers, collecting</a:t>
            </a:r>
            <a:r>
              <a:rPr lang="en-US" altLang="en-US" baseline="30000">
                <a:latin typeface="Times-Roman" pitchFamily="2" charset="0"/>
                <a:ea typeface="ＭＳ Ｐゴシック" panose="020B0600070205080204" pitchFamily="34" charset="-128"/>
              </a:rPr>
              <a:t> </a:t>
            </a:r>
            <a:r>
              <a:rPr lang="en-US" altLang="en-US">
                <a:latin typeface="Times-Roman" pitchFamily="2" charset="0"/>
                <a:ea typeface="ＭＳ Ｐゴシック" panose="020B0600070205080204" pitchFamily="34" charset="-128"/>
              </a:rPr>
              <a:t>mainly oil (98 % of visits) (Fig. </a:t>
            </a:r>
            <a:r>
              <a:rPr lang="en-US" altLang="en-US" u="sng">
                <a:solidFill>
                  <a:srgbClr val="0F00E9"/>
                </a:solidFill>
                <a:latin typeface="Times" pitchFamily="2" charset="0"/>
                <a:ea typeface="ＭＳ Ｐゴシック" panose="020B0600070205080204" pitchFamily="34" charset="-128"/>
                <a:hlinkClick r:id="rId4"/>
              </a:rPr>
              <a:t>3</a:t>
            </a:r>
            <a:r>
              <a:rPr lang="en-US" altLang="en-US">
                <a:latin typeface="Times-Roman" pitchFamily="2" charset="0"/>
                <a:ea typeface="ＭＳ Ｐゴシック" panose="020B0600070205080204" pitchFamily="34" charset="-128"/>
              </a:rPr>
              <a:t>A). During the visits</a:t>
            </a:r>
            <a:r>
              <a:rPr lang="en-US" altLang="en-US" baseline="30000">
                <a:latin typeface="Times-Roman" pitchFamily="2" charset="0"/>
                <a:ea typeface="ＭＳ Ｐゴシック" panose="020B0600070205080204" pitchFamily="34" charset="-128"/>
              </a:rPr>
              <a:t> </a:t>
            </a:r>
            <a:r>
              <a:rPr lang="en-US" altLang="en-US">
                <a:latin typeface="Times-Roman" pitchFamily="2" charset="0"/>
                <a:ea typeface="ＭＳ Ｐゴシック" panose="020B0600070205080204" pitchFamily="34" charset="-128"/>
              </a:rPr>
              <a:t>these bees behaved as described by </a:t>
            </a:r>
            <a:r>
              <a:rPr lang="en-US" altLang="en-US" u="sng">
                <a:solidFill>
                  <a:srgbClr val="0F00E9"/>
                </a:solidFill>
                <a:latin typeface="Times" pitchFamily="2" charset="0"/>
                <a:ea typeface="ＭＳ Ｐゴシック" panose="020B0600070205080204" pitchFamily="34" charset="-128"/>
                <a:hlinkClick r:id="rId5"/>
              </a:rPr>
              <a:t>Vogel (1974</a:t>
            </a:r>
            <a:r>
              <a:rPr lang="en-US" altLang="en-US">
                <a:latin typeface="Times-Roman" pitchFamily="2" charset="0"/>
                <a:ea typeface="ＭＳ Ｐゴシック" panose="020B0600070205080204" pitchFamily="34" charset="-128"/>
              </a:rPr>
              <a:t>), and as further</a:t>
            </a:r>
            <a:r>
              <a:rPr lang="en-US" altLang="en-US" baseline="30000">
                <a:latin typeface="Times-Roman" pitchFamily="2" charset="0"/>
                <a:ea typeface="ＭＳ Ｐゴシック" panose="020B0600070205080204" pitchFamily="34" charset="-128"/>
              </a:rPr>
              <a:t> </a:t>
            </a:r>
            <a:r>
              <a:rPr lang="en-US" altLang="en-US">
                <a:latin typeface="Times-Roman" pitchFamily="2" charset="0"/>
                <a:ea typeface="ＭＳ Ｐゴシック" panose="020B0600070205080204" pitchFamily="34" charset="-128"/>
              </a:rPr>
              <a:t>confirmed by other studies (</a:t>
            </a:r>
            <a:r>
              <a:rPr lang="en-US" altLang="en-US" u="sng">
                <a:solidFill>
                  <a:srgbClr val="0F00E9"/>
                </a:solidFill>
                <a:latin typeface="Times" pitchFamily="2" charset="0"/>
                <a:ea typeface="ＭＳ Ｐゴシック" panose="020B0600070205080204" pitchFamily="34" charset="-128"/>
                <a:hlinkClick r:id="rId6"/>
              </a:rPr>
              <a:t>Rêgo and Albuquerque, 1989</a:t>
            </a:r>
            <a:r>
              <a:rPr lang="en-US" altLang="en-US">
                <a:latin typeface="Times-Roman" pitchFamily="2" charset="0"/>
                <a:ea typeface="ＭＳ Ｐゴシック" panose="020B0600070205080204" pitchFamily="34" charset="-128"/>
              </a:rPr>
              <a:t>;</a:t>
            </a:r>
            <a:r>
              <a:rPr lang="en-US" altLang="en-US" baseline="30000">
                <a:latin typeface="Times-Roman" pitchFamily="2" charset="0"/>
                <a:ea typeface="ＭＳ Ｐゴシック" panose="020B0600070205080204" pitchFamily="34" charset="-128"/>
              </a:rPr>
              <a:t> </a:t>
            </a:r>
            <a:r>
              <a:rPr lang="en-US" altLang="en-US" u="sng">
                <a:solidFill>
                  <a:srgbClr val="0F00E9"/>
                </a:solidFill>
                <a:latin typeface="Times" pitchFamily="2" charset="0"/>
                <a:ea typeface="ＭＳ Ｐゴシック" panose="020B0600070205080204" pitchFamily="34" charset="-128"/>
                <a:hlinkClick r:id="rId7"/>
              </a:rPr>
              <a:t>Sazima and Sazima, 1989</a:t>
            </a:r>
            <a:r>
              <a:rPr lang="en-US" altLang="en-US">
                <a:latin typeface="Times-Roman" pitchFamily="2" charset="0"/>
                <a:ea typeface="ＭＳ Ｐゴシック" panose="020B0600070205080204" pitchFamily="34" charset="-128"/>
              </a:rPr>
              <a:t>; </a:t>
            </a:r>
            <a:r>
              <a:rPr lang="en-US" altLang="en-US" u="sng">
                <a:solidFill>
                  <a:srgbClr val="0F00E9"/>
                </a:solidFill>
                <a:latin typeface="Times" pitchFamily="2" charset="0"/>
                <a:ea typeface="ＭＳ Ｐゴシック" panose="020B0600070205080204" pitchFamily="34" charset="-128"/>
                <a:hlinkClick r:id="rId8"/>
              </a:rPr>
              <a:t>Gaglianone, 2000</a:t>
            </a:r>
            <a:r>
              <a:rPr lang="en-US" altLang="en-US">
                <a:latin typeface="Times-Roman" pitchFamily="2" charset="0"/>
                <a:ea typeface="ＭＳ Ｐゴシック" panose="020B0600070205080204" pitchFamily="34" charset="-128"/>
              </a:rPr>
              <a:t>). The oil-collecting</a:t>
            </a:r>
            <a:r>
              <a:rPr lang="en-US" altLang="en-US" baseline="30000">
                <a:latin typeface="Times-Roman" pitchFamily="2" charset="0"/>
                <a:ea typeface="ＭＳ Ｐゴシック" panose="020B0600070205080204" pitchFamily="34" charset="-128"/>
              </a:rPr>
              <a:t> </a:t>
            </a:r>
            <a:r>
              <a:rPr lang="en-US" altLang="en-US">
                <a:latin typeface="Times-Roman" pitchFamily="2" charset="0"/>
                <a:ea typeface="ＭＳ Ｐゴシック" panose="020B0600070205080204" pitchFamily="34" charset="-128"/>
              </a:rPr>
              <a:t>behaviour favours the rupture of the stigmatic cuticle and the</a:t>
            </a:r>
            <a:r>
              <a:rPr lang="en-US" altLang="en-US" baseline="30000">
                <a:latin typeface="Times-Roman" pitchFamily="2" charset="0"/>
                <a:ea typeface="ＭＳ Ｐゴシック" panose="020B0600070205080204" pitchFamily="34" charset="-128"/>
              </a:rPr>
              <a:t> </a:t>
            </a:r>
            <a:r>
              <a:rPr lang="en-US" altLang="en-US">
                <a:latin typeface="Times-Roman" pitchFamily="2" charset="0"/>
                <a:ea typeface="ＭＳ Ｐゴシック" panose="020B0600070205080204" pitchFamily="34" charset="-128"/>
              </a:rPr>
              <a:t>exposure of the stigmatic surface or cavity, promoting the deposition</a:t>
            </a:r>
            <a:r>
              <a:rPr lang="en-US" altLang="en-US" baseline="30000">
                <a:latin typeface="Times-Roman" pitchFamily="2" charset="0"/>
                <a:ea typeface="ＭＳ Ｐゴシック" panose="020B0600070205080204" pitchFamily="34" charset="-128"/>
              </a:rPr>
              <a:t> </a:t>
            </a:r>
            <a:r>
              <a:rPr lang="en-US" altLang="en-US">
                <a:latin typeface="Times-Roman" pitchFamily="2" charset="0"/>
                <a:ea typeface="ＭＳ Ｐゴシック" panose="020B0600070205080204" pitchFamily="34" charset="-128"/>
              </a:rPr>
              <a:t>of a large load of pollen on or inside the stigmas (Fig. </a:t>
            </a:r>
            <a:r>
              <a:rPr lang="en-US" altLang="en-US" u="sng">
                <a:solidFill>
                  <a:srgbClr val="0F00E9"/>
                </a:solidFill>
                <a:latin typeface="Times" pitchFamily="2" charset="0"/>
                <a:ea typeface="ＭＳ Ｐゴシック" panose="020B0600070205080204" pitchFamily="34" charset="-128"/>
                <a:hlinkClick r:id="rId9"/>
              </a:rPr>
              <a:t>2</a:t>
            </a:r>
            <a:r>
              <a:rPr lang="en-US" altLang="en-US">
                <a:latin typeface="Times-Roman" pitchFamily="2" charset="0"/>
                <a:ea typeface="ＭＳ Ｐゴシック" panose="020B0600070205080204" pitchFamily="34" charset="-128"/>
              </a:rPr>
              <a:t>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09A43527-F5F1-C447-96AD-039742214141}"/>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21669D65-43D8-BF4C-A3FC-3290B7C210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http://www.flmnh.ufl.edu/herbarium/oncids/home/</a:t>
            </a:r>
          </a:p>
          <a:p>
            <a:endParaRPr lang="en-US" altLang="en-US">
              <a:latin typeface="Times" pitchFamily="2" charset="0"/>
              <a:ea typeface="ＭＳ Ｐゴシック" panose="020B0600070205080204" pitchFamily="34" charset="-128"/>
            </a:endParaRPr>
          </a:p>
          <a:p>
            <a:r>
              <a:rPr lang="en-US" altLang="en-US">
                <a:latin typeface="Times" pitchFamily="2" charset="0"/>
                <a:ea typeface="ＭＳ Ｐゴシック" panose="020B0600070205080204" pitchFamily="34" charset="-128"/>
              </a:rPr>
              <a:t>See stpiczynska2008.pdf</a:t>
            </a:r>
          </a:p>
        </p:txBody>
      </p:sp>
      <p:sp>
        <p:nvSpPr>
          <p:cNvPr id="30723" name="Slide Number Placeholder 3">
            <a:extLst>
              <a:ext uri="{FF2B5EF4-FFF2-40B4-BE49-F238E27FC236}">
                <a16:creationId xmlns:a16="http://schemas.microsoft.com/office/drawing/2014/main" id="{5C489EC1-6DA3-DF4E-B6A9-8DB46A696D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98FEFC15-B290-104D-89A4-BA17D24E1AD9}" type="slidenum">
              <a:rPr lang="en-US" altLang="en-US" sz="1200"/>
              <a:pPr/>
              <a:t>11</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75F8BE71-2AA8-DA47-948E-6ED5C5D12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12C20D61-1930-6D4E-A8FE-41016E399A1C}" type="slidenum">
              <a:rPr lang="en-US" altLang="en-US" sz="1200"/>
              <a:pPr/>
              <a:t>15</a:t>
            </a:fld>
            <a:endParaRPr lang="en-US" altLang="en-US" sz="1200"/>
          </a:p>
        </p:txBody>
      </p:sp>
      <p:sp>
        <p:nvSpPr>
          <p:cNvPr id="35842" name="Rectangle 2">
            <a:extLst>
              <a:ext uri="{FF2B5EF4-FFF2-40B4-BE49-F238E27FC236}">
                <a16:creationId xmlns:a16="http://schemas.microsoft.com/office/drawing/2014/main" id="{07BC7FBE-99E4-C24A-9043-E180C8D4C55A}"/>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1957FBFB-BF1A-C149-8A38-CF9A33DBC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banistr. shoot: http://141.211.176.200:591/malpigh/images/BanPubFrt250w.jpg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3969B0A2-62D9-EC41-BE62-E3134D2C89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3EACBE86-E8CE-C54B-8C6E-155BA50A1BD4}" type="slidenum">
              <a:rPr lang="en-US" altLang="en-US" sz="1200"/>
              <a:pPr/>
              <a:t>20</a:t>
            </a:fld>
            <a:endParaRPr lang="en-US" altLang="en-US" sz="1200"/>
          </a:p>
        </p:txBody>
      </p:sp>
      <p:sp>
        <p:nvSpPr>
          <p:cNvPr id="41986" name="Rectangle 2">
            <a:extLst>
              <a:ext uri="{FF2B5EF4-FFF2-40B4-BE49-F238E27FC236}">
                <a16:creationId xmlns:a16="http://schemas.microsoft.com/office/drawing/2014/main" id="{411E073B-4422-D646-AC30-76747D81C19C}"/>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36299AA6-55AD-C745-A97E-535923FDD8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http://janzen.sas.upenn.edu/Wadults/resultsfoodsumry2.lasso?herbivore%20species=Cephise%20nuspesez</a:t>
            </a:r>
          </a:p>
          <a:p>
            <a:pPr eaLnBrk="1" hangingPunct="1"/>
            <a:endParaRPr lang="en-US" altLang="en-US">
              <a:latin typeface="Times" pitchFamily="2" charset="0"/>
              <a:ea typeface="ＭＳ Ｐゴシック" panose="020B0600070205080204" pitchFamily="34" charset="-128"/>
            </a:endParaRPr>
          </a:p>
          <a:p>
            <a:pPr eaLnBrk="1" hangingPunct="1"/>
            <a:r>
              <a:rPr lang="en-US" sz="1200" b="0" i="0" kern="1200">
                <a:solidFill>
                  <a:schemeClr val="tx1"/>
                </a:solidFill>
                <a:effectLst/>
                <a:latin typeface="Times" charset="0"/>
                <a:ea typeface="ＭＳ Ｐゴシック" charset="-128"/>
                <a:cs typeface="ＭＳ Ｐゴシック" charset="-128"/>
              </a:rPr>
              <a:t>Wink, M., 1993. Allelochemical properties or the raison d'etre of alkaloids. In </a:t>
            </a:r>
            <a:r>
              <a:rPr lang="en-US" sz="1200" b="0" i="1" kern="1200">
                <a:solidFill>
                  <a:schemeClr val="tx1"/>
                </a:solidFill>
                <a:effectLst/>
                <a:latin typeface="Times" charset="0"/>
                <a:ea typeface="ＭＳ Ｐゴシック" charset="-128"/>
                <a:cs typeface="ＭＳ Ｐゴシック" charset="-128"/>
              </a:rPr>
              <a:t>The alkaloids: chemistry and pharmacology</a:t>
            </a:r>
            <a:r>
              <a:rPr lang="en-US" sz="1200" b="0" i="0" kern="1200">
                <a:solidFill>
                  <a:schemeClr val="tx1"/>
                </a:solidFill>
                <a:effectLst/>
                <a:latin typeface="Times" charset="0"/>
                <a:ea typeface="ＭＳ Ｐゴシック" charset="-128"/>
                <a:cs typeface="ＭＳ Ｐゴシック" charset="-128"/>
              </a:rPr>
              <a:t> (Vol. 43, pp. 1-118). Academic press.</a:t>
            </a:r>
            <a:endParaRPr lang="en-US" altLang="en-US">
              <a:latin typeface="Times" pitchFamily="2" charset="0"/>
              <a:ea typeface="ＭＳ Ｐゴシック" panose="020B0600070205080204" pitchFamily="34" charset="-128"/>
            </a:endParaRP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adult hesp from http://tinea.narod.ru/gallery/lep-hes004-ochlodes_faunus.jpg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5271D1F-8637-564A-ABEB-2C914D9743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92D561-A63E-C148-BDBD-0DDFFEFA60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1FF3EC-E194-8B44-B0D6-32D7CFAE697B}"/>
              </a:ext>
            </a:extLst>
          </p:cNvPr>
          <p:cNvSpPr>
            <a:spLocks noGrp="1" noChangeArrowheads="1"/>
          </p:cNvSpPr>
          <p:nvPr>
            <p:ph type="sldNum" sz="quarter" idx="12"/>
          </p:nvPr>
        </p:nvSpPr>
        <p:spPr>
          <a:ln/>
        </p:spPr>
        <p:txBody>
          <a:bodyPr/>
          <a:lstStyle>
            <a:lvl1pPr>
              <a:defRPr/>
            </a:lvl1pPr>
          </a:lstStyle>
          <a:p>
            <a:fld id="{655A0601-C3EF-194C-BEF8-1DAB35959836}" type="slidenum">
              <a:rPr lang="en-US" altLang="en-US"/>
              <a:pPr/>
              <a:t>‹#›</a:t>
            </a:fld>
            <a:endParaRPr lang="en-US" altLang="en-US"/>
          </a:p>
        </p:txBody>
      </p:sp>
    </p:spTree>
    <p:extLst>
      <p:ext uri="{BB962C8B-B14F-4D97-AF65-F5344CB8AC3E}">
        <p14:creationId xmlns:p14="http://schemas.microsoft.com/office/powerpoint/2010/main" val="2657275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395885-70E1-264C-9F35-16EF30ED24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71BC68-8B0B-A846-8052-F9CAC1F60A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358E99-E851-D643-8593-70F439B6527C}"/>
              </a:ext>
            </a:extLst>
          </p:cNvPr>
          <p:cNvSpPr>
            <a:spLocks noGrp="1" noChangeArrowheads="1"/>
          </p:cNvSpPr>
          <p:nvPr>
            <p:ph type="sldNum" sz="quarter" idx="12"/>
          </p:nvPr>
        </p:nvSpPr>
        <p:spPr>
          <a:ln/>
        </p:spPr>
        <p:txBody>
          <a:bodyPr/>
          <a:lstStyle>
            <a:lvl1pPr>
              <a:defRPr/>
            </a:lvl1pPr>
          </a:lstStyle>
          <a:p>
            <a:fld id="{DFE09A7F-6D9E-024D-9739-82BC9E23F069}" type="slidenum">
              <a:rPr lang="en-US" altLang="en-US"/>
              <a:pPr/>
              <a:t>‹#›</a:t>
            </a:fld>
            <a:endParaRPr lang="en-US" altLang="en-US"/>
          </a:p>
        </p:txBody>
      </p:sp>
    </p:spTree>
    <p:extLst>
      <p:ext uri="{BB962C8B-B14F-4D97-AF65-F5344CB8AC3E}">
        <p14:creationId xmlns:p14="http://schemas.microsoft.com/office/powerpoint/2010/main" val="4248527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DFD927-29A0-DD45-8D67-A7146EA2C7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F767B7-0474-7741-9179-D61DCDFF0E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0DAEA3-7769-B743-9BC4-226068A48109}"/>
              </a:ext>
            </a:extLst>
          </p:cNvPr>
          <p:cNvSpPr>
            <a:spLocks noGrp="1" noChangeArrowheads="1"/>
          </p:cNvSpPr>
          <p:nvPr>
            <p:ph type="sldNum" sz="quarter" idx="12"/>
          </p:nvPr>
        </p:nvSpPr>
        <p:spPr>
          <a:ln/>
        </p:spPr>
        <p:txBody>
          <a:bodyPr/>
          <a:lstStyle>
            <a:lvl1pPr>
              <a:defRPr/>
            </a:lvl1pPr>
          </a:lstStyle>
          <a:p>
            <a:fld id="{736CB464-8D0C-6447-BA2F-F63A19FE8664}" type="slidenum">
              <a:rPr lang="en-US" altLang="en-US"/>
              <a:pPr/>
              <a:t>‹#›</a:t>
            </a:fld>
            <a:endParaRPr lang="en-US" altLang="en-US"/>
          </a:p>
        </p:txBody>
      </p:sp>
    </p:spTree>
    <p:extLst>
      <p:ext uri="{BB962C8B-B14F-4D97-AF65-F5344CB8AC3E}">
        <p14:creationId xmlns:p14="http://schemas.microsoft.com/office/powerpoint/2010/main" val="340135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9F99FD-2DB5-D94F-9707-DA3FB1A130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7FC2A4-591F-554D-997E-802B87B812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F53F47-54E0-2F48-B2AA-7F89C91EE4B7}"/>
              </a:ext>
            </a:extLst>
          </p:cNvPr>
          <p:cNvSpPr>
            <a:spLocks noGrp="1" noChangeArrowheads="1"/>
          </p:cNvSpPr>
          <p:nvPr>
            <p:ph type="sldNum" sz="quarter" idx="12"/>
          </p:nvPr>
        </p:nvSpPr>
        <p:spPr>
          <a:ln/>
        </p:spPr>
        <p:txBody>
          <a:bodyPr/>
          <a:lstStyle>
            <a:lvl1pPr>
              <a:defRPr/>
            </a:lvl1pPr>
          </a:lstStyle>
          <a:p>
            <a:fld id="{1712E004-057B-5448-8D00-05290FCF3797}" type="slidenum">
              <a:rPr lang="en-US" altLang="en-US"/>
              <a:pPr/>
              <a:t>‹#›</a:t>
            </a:fld>
            <a:endParaRPr lang="en-US" altLang="en-US"/>
          </a:p>
        </p:txBody>
      </p:sp>
    </p:spTree>
    <p:extLst>
      <p:ext uri="{BB962C8B-B14F-4D97-AF65-F5344CB8AC3E}">
        <p14:creationId xmlns:p14="http://schemas.microsoft.com/office/powerpoint/2010/main" val="236510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41B7A21-36E3-9A48-BF38-D98B555024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5E29E2-83EA-214F-AEC0-9706607B01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C66FE1-10D2-8840-93C9-2584B1B28CF0}"/>
              </a:ext>
            </a:extLst>
          </p:cNvPr>
          <p:cNvSpPr>
            <a:spLocks noGrp="1" noChangeArrowheads="1"/>
          </p:cNvSpPr>
          <p:nvPr>
            <p:ph type="sldNum" sz="quarter" idx="12"/>
          </p:nvPr>
        </p:nvSpPr>
        <p:spPr>
          <a:ln/>
        </p:spPr>
        <p:txBody>
          <a:bodyPr/>
          <a:lstStyle>
            <a:lvl1pPr>
              <a:defRPr/>
            </a:lvl1pPr>
          </a:lstStyle>
          <a:p>
            <a:fld id="{6A4E2BC6-38BD-8F42-9FB4-B866FEF8DA8B}" type="slidenum">
              <a:rPr lang="en-US" altLang="en-US"/>
              <a:pPr/>
              <a:t>‹#›</a:t>
            </a:fld>
            <a:endParaRPr lang="en-US" altLang="en-US"/>
          </a:p>
        </p:txBody>
      </p:sp>
    </p:spTree>
    <p:extLst>
      <p:ext uri="{BB962C8B-B14F-4D97-AF65-F5344CB8AC3E}">
        <p14:creationId xmlns:p14="http://schemas.microsoft.com/office/powerpoint/2010/main" val="3992364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C589079-09CB-3043-B66D-48874AC23C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1F67CC-90D9-F247-8772-EB1B958BAA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7F9F74-099B-E048-ADEC-A078237C3874}"/>
              </a:ext>
            </a:extLst>
          </p:cNvPr>
          <p:cNvSpPr>
            <a:spLocks noGrp="1" noChangeArrowheads="1"/>
          </p:cNvSpPr>
          <p:nvPr>
            <p:ph type="sldNum" sz="quarter" idx="12"/>
          </p:nvPr>
        </p:nvSpPr>
        <p:spPr>
          <a:ln/>
        </p:spPr>
        <p:txBody>
          <a:bodyPr/>
          <a:lstStyle>
            <a:lvl1pPr>
              <a:defRPr/>
            </a:lvl1pPr>
          </a:lstStyle>
          <a:p>
            <a:fld id="{5E13CB7C-2AF3-D749-809A-7921F82661E7}" type="slidenum">
              <a:rPr lang="en-US" altLang="en-US"/>
              <a:pPr/>
              <a:t>‹#›</a:t>
            </a:fld>
            <a:endParaRPr lang="en-US" altLang="en-US"/>
          </a:p>
        </p:txBody>
      </p:sp>
    </p:spTree>
    <p:extLst>
      <p:ext uri="{BB962C8B-B14F-4D97-AF65-F5344CB8AC3E}">
        <p14:creationId xmlns:p14="http://schemas.microsoft.com/office/powerpoint/2010/main" val="22785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473AFA4-C2C2-B940-AD06-8E304027563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C8CCC14-3120-A74F-BE27-13B26DF8B3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D85F16F-2639-F148-8C88-2F8137D19CC2}"/>
              </a:ext>
            </a:extLst>
          </p:cNvPr>
          <p:cNvSpPr>
            <a:spLocks noGrp="1" noChangeArrowheads="1"/>
          </p:cNvSpPr>
          <p:nvPr>
            <p:ph type="sldNum" sz="quarter" idx="12"/>
          </p:nvPr>
        </p:nvSpPr>
        <p:spPr>
          <a:ln/>
        </p:spPr>
        <p:txBody>
          <a:bodyPr/>
          <a:lstStyle>
            <a:lvl1pPr>
              <a:defRPr/>
            </a:lvl1pPr>
          </a:lstStyle>
          <a:p>
            <a:fld id="{AD350129-FDA3-724D-9E66-2C5D1A2281E7}" type="slidenum">
              <a:rPr lang="en-US" altLang="en-US"/>
              <a:pPr/>
              <a:t>‹#›</a:t>
            </a:fld>
            <a:endParaRPr lang="en-US" altLang="en-US"/>
          </a:p>
        </p:txBody>
      </p:sp>
    </p:spTree>
    <p:extLst>
      <p:ext uri="{BB962C8B-B14F-4D97-AF65-F5344CB8AC3E}">
        <p14:creationId xmlns:p14="http://schemas.microsoft.com/office/powerpoint/2010/main" val="3846817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622374F-D6CB-304F-BB6B-854D910CEAD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93D092B-A51B-1141-9F05-1D4EE5970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CAA955-0C41-6F4A-B1B9-F42628177D65}"/>
              </a:ext>
            </a:extLst>
          </p:cNvPr>
          <p:cNvSpPr>
            <a:spLocks noGrp="1" noChangeArrowheads="1"/>
          </p:cNvSpPr>
          <p:nvPr>
            <p:ph type="sldNum" sz="quarter" idx="12"/>
          </p:nvPr>
        </p:nvSpPr>
        <p:spPr>
          <a:ln/>
        </p:spPr>
        <p:txBody>
          <a:bodyPr/>
          <a:lstStyle>
            <a:lvl1pPr>
              <a:defRPr/>
            </a:lvl1pPr>
          </a:lstStyle>
          <a:p>
            <a:fld id="{0FC240B9-FF63-0A44-8A2F-357A8B4CC713}" type="slidenum">
              <a:rPr lang="en-US" altLang="en-US"/>
              <a:pPr/>
              <a:t>‹#›</a:t>
            </a:fld>
            <a:endParaRPr lang="en-US" altLang="en-US"/>
          </a:p>
        </p:txBody>
      </p:sp>
    </p:spTree>
    <p:extLst>
      <p:ext uri="{BB962C8B-B14F-4D97-AF65-F5344CB8AC3E}">
        <p14:creationId xmlns:p14="http://schemas.microsoft.com/office/powerpoint/2010/main" val="183975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411EF1-A434-844B-92D0-C9C3903A4BA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FC95410-D6E3-F742-8D4B-76467807D0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27569AC-D6A8-454B-8C47-8BB118EDAB65}"/>
              </a:ext>
            </a:extLst>
          </p:cNvPr>
          <p:cNvSpPr>
            <a:spLocks noGrp="1" noChangeArrowheads="1"/>
          </p:cNvSpPr>
          <p:nvPr>
            <p:ph type="sldNum" sz="quarter" idx="12"/>
          </p:nvPr>
        </p:nvSpPr>
        <p:spPr>
          <a:ln/>
        </p:spPr>
        <p:txBody>
          <a:bodyPr/>
          <a:lstStyle>
            <a:lvl1pPr>
              <a:defRPr/>
            </a:lvl1pPr>
          </a:lstStyle>
          <a:p>
            <a:fld id="{A025D1A5-D3AE-D442-9ED3-848C3DD4B9AE}" type="slidenum">
              <a:rPr lang="en-US" altLang="en-US"/>
              <a:pPr/>
              <a:t>‹#›</a:t>
            </a:fld>
            <a:endParaRPr lang="en-US" altLang="en-US"/>
          </a:p>
        </p:txBody>
      </p:sp>
    </p:spTree>
    <p:extLst>
      <p:ext uri="{BB962C8B-B14F-4D97-AF65-F5344CB8AC3E}">
        <p14:creationId xmlns:p14="http://schemas.microsoft.com/office/powerpoint/2010/main" val="302199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DA5BCE-211A-484B-A2BF-843DCA083E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DCBC1B6-F95A-6345-AF72-9BC54E2FCB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6BED81-9CF3-5540-BBBA-C23684254D40}"/>
              </a:ext>
            </a:extLst>
          </p:cNvPr>
          <p:cNvSpPr>
            <a:spLocks noGrp="1" noChangeArrowheads="1"/>
          </p:cNvSpPr>
          <p:nvPr>
            <p:ph type="sldNum" sz="quarter" idx="12"/>
          </p:nvPr>
        </p:nvSpPr>
        <p:spPr>
          <a:ln/>
        </p:spPr>
        <p:txBody>
          <a:bodyPr/>
          <a:lstStyle>
            <a:lvl1pPr>
              <a:defRPr/>
            </a:lvl1pPr>
          </a:lstStyle>
          <a:p>
            <a:fld id="{56E5E001-2CD2-7649-B3BD-CE800006D348}" type="slidenum">
              <a:rPr lang="en-US" altLang="en-US"/>
              <a:pPr/>
              <a:t>‹#›</a:t>
            </a:fld>
            <a:endParaRPr lang="en-US" altLang="en-US"/>
          </a:p>
        </p:txBody>
      </p:sp>
    </p:spTree>
    <p:extLst>
      <p:ext uri="{BB962C8B-B14F-4D97-AF65-F5344CB8AC3E}">
        <p14:creationId xmlns:p14="http://schemas.microsoft.com/office/powerpoint/2010/main" val="301074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3385CD-D804-CE42-AF8A-0521E42499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D2C287-79AC-C14A-B667-CE5F691327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BB674A-75F3-F045-ADFA-161FD76F6282}"/>
              </a:ext>
            </a:extLst>
          </p:cNvPr>
          <p:cNvSpPr>
            <a:spLocks noGrp="1" noChangeArrowheads="1"/>
          </p:cNvSpPr>
          <p:nvPr>
            <p:ph type="sldNum" sz="quarter" idx="12"/>
          </p:nvPr>
        </p:nvSpPr>
        <p:spPr>
          <a:ln/>
        </p:spPr>
        <p:txBody>
          <a:bodyPr/>
          <a:lstStyle>
            <a:lvl1pPr>
              <a:defRPr/>
            </a:lvl1pPr>
          </a:lstStyle>
          <a:p>
            <a:fld id="{2A123187-E626-EA4C-A2F8-9F43478405E8}" type="slidenum">
              <a:rPr lang="en-US" altLang="en-US"/>
              <a:pPr/>
              <a:t>‹#›</a:t>
            </a:fld>
            <a:endParaRPr lang="en-US" altLang="en-US"/>
          </a:p>
        </p:txBody>
      </p:sp>
    </p:spTree>
    <p:extLst>
      <p:ext uri="{BB962C8B-B14F-4D97-AF65-F5344CB8AC3E}">
        <p14:creationId xmlns:p14="http://schemas.microsoft.com/office/powerpoint/2010/main" val="3651693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19D6406-B6DB-1947-84DA-33489C4133B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109061C-4BED-3A45-89B7-F7A9465FF40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C2A41CF-9A9B-DD4F-B4DF-3789DF76835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ヒラギノ角ゴ Pro W3" charset="0"/>
                <a:cs typeface="ヒラギノ角ゴ Pro W3" charset="0"/>
              </a:defRPr>
            </a:lvl1pPr>
          </a:lstStyle>
          <a:p>
            <a:pPr>
              <a:defRPr/>
            </a:pPr>
            <a:endParaRPr lang="en-US"/>
          </a:p>
        </p:txBody>
      </p:sp>
      <p:sp>
        <p:nvSpPr>
          <p:cNvPr id="1029" name="Rectangle 5">
            <a:extLst>
              <a:ext uri="{FF2B5EF4-FFF2-40B4-BE49-F238E27FC236}">
                <a16:creationId xmlns:a16="http://schemas.microsoft.com/office/drawing/2014/main" id="{619E1F2E-73A8-8840-B7BB-EAA8AC94FAB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ヒラギノ角ゴ Pro W3" charset="0"/>
                <a:cs typeface="ヒラギノ角ゴ Pro W3" charset="0"/>
              </a:defRPr>
            </a:lvl1pPr>
          </a:lstStyle>
          <a:p>
            <a:pPr>
              <a:defRPr/>
            </a:pPr>
            <a:endParaRPr lang="en-US"/>
          </a:p>
        </p:txBody>
      </p:sp>
      <p:sp>
        <p:nvSpPr>
          <p:cNvPr id="1030" name="Rectangle 6">
            <a:extLst>
              <a:ext uri="{FF2B5EF4-FFF2-40B4-BE49-F238E27FC236}">
                <a16:creationId xmlns:a16="http://schemas.microsoft.com/office/drawing/2014/main" id="{7659BABB-6CB0-D14A-9955-F12FCDF2903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B0D6D33-B324-DD47-8C1A-65307201F10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59.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806C4A67-F963-3448-88A7-E757D17A5624}"/>
              </a:ext>
            </a:extLst>
          </p:cNvPr>
          <p:cNvSpPr>
            <a:spLocks noChangeArrowheads="1"/>
          </p:cNvSpPr>
          <p:nvPr/>
        </p:nvSpPr>
        <p:spPr bwMode="auto">
          <a:xfrm>
            <a:off x="0" y="0"/>
            <a:ext cx="9144000" cy="6858000"/>
          </a:xfrm>
          <a:prstGeom prst="rect">
            <a:avLst/>
          </a:prstGeom>
          <a:solidFill>
            <a:srgbClr val="C3B00C"/>
          </a:solidFill>
          <a:ln w="38100" cmpd="dbl">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2800">
              <a:latin typeface="Textile" charset="0"/>
              <a:ea typeface="ヒラギノ角ゴ Pro W3" panose="020B0300000000000000" pitchFamily="34" charset="-128"/>
            </a:endParaRPr>
          </a:p>
        </p:txBody>
      </p:sp>
      <p:sp>
        <p:nvSpPr>
          <p:cNvPr id="14338" name="Text Box 3">
            <a:extLst>
              <a:ext uri="{FF2B5EF4-FFF2-40B4-BE49-F238E27FC236}">
                <a16:creationId xmlns:a16="http://schemas.microsoft.com/office/drawing/2014/main" id="{1A6F2176-D689-4F4E-9C4E-C9DF38771EAC}"/>
              </a:ext>
            </a:extLst>
          </p:cNvPr>
          <p:cNvSpPr txBox="1">
            <a:spLocks noChangeArrowheads="1"/>
          </p:cNvSpPr>
          <p:nvPr/>
        </p:nvSpPr>
        <p:spPr bwMode="auto">
          <a:xfrm>
            <a:off x="304800" y="381000"/>
            <a:ext cx="84582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6000">
                <a:latin typeface="Papyrus" panose="020B0602040200020303" pitchFamily="34" charset="77"/>
                <a:ea typeface="ヒラギノ角ゴ Pro W3" panose="020B0300000000000000" pitchFamily="34" charset="-128"/>
              </a:rPr>
              <a:t>MALPIGHIACEAE</a:t>
            </a:r>
            <a:endParaRPr lang="en-US" altLang="en-US" sz="8000">
              <a:latin typeface="Textile" charset="0"/>
              <a:ea typeface="ヒラギノ角ゴ Pro W3" panose="020B0300000000000000" pitchFamily="34" charset="-128"/>
            </a:endParaRPr>
          </a:p>
          <a:p>
            <a:pPr algn="ctr">
              <a:spcBef>
                <a:spcPct val="0"/>
              </a:spcBef>
              <a:buFontTx/>
              <a:buNone/>
            </a:pPr>
            <a:endParaRPr lang="en-US" altLang="en-US" sz="8000">
              <a:latin typeface="Textile" charset="0"/>
              <a:ea typeface="ヒラギノ角ゴ Pro W3" panose="020B0300000000000000" pitchFamily="34" charset="-128"/>
            </a:endParaRPr>
          </a:p>
        </p:txBody>
      </p:sp>
      <p:pic>
        <p:nvPicPr>
          <p:cNvPr id="14339" name="Picture 6">
            <a:extLst>
              <a:ext uri="{FF2B5EF4-FFF2-40B4-BE49-F238E27FC236}">
                <a16:creationId xmlns:a16="http://schemas.microsoft.com/office/drawing/2014/main" id="{A2AC73D1-FA9C-6743-B933-FB684DC95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76400"/>
            <a:ext cx="22098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a:extLst>
              <a:ext uri="{FF2B5EF4-FFF2-40B4-BE49-F238E27FC236}">
                <a16:creationId xmlns:a16="http://schemas.microsoft.com/office/drawing/2014/main" id="{C6C7361B-8730-2F41-8909-C3E6D4BC72FA}"/>
              </a:ext>
            </a:extLst>
          </p:cNvPr>
          <p:cNvSpPr>
            <a:spLocks noChangeArrowheads="1"/>
          </p:cNvSpPr>
          <p:nvPr/>
        </p:nvSpPr>
        <p:spPr bwMode="auto">
          <a:xfrm>
            <a:off x="1371600" y="5791200"/>
            <a:ext cx="617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latin typeface="Textile" charset="0"/>
                <a:ea typeface="ヒラギノ角ゴ Pro W3" panose="020B0300000000000000" pitchFamily="34" charset="-128"/>
              </a:rPr>
              <a:t>http://herbarium.lsa.umich.edu/malpigh/</a:t>
            </a:r>
          </a:p>
        </p:txBody>
      </p:sp>
      <p:pic>
        <p:nvPicPr>
          <p:cNvPr id="14341" name="Picture 1">
            <a:extLst>
              <a:ext uri="{FF2B5EF4-FFF2-40B4-BE49-F238E27FC236}">
                <a16:creationId xmlns:a16="http://schemas.microsoft.com/office/drawing/2014/main" id="{0AAF7939-A9BA-1A45-A949-136A333CF1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657600"/>
            <a:ext cx="22574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8E7FA172-BB98-974B-971E-7ED4C73831BD}"/>
              </a:ext>
            </a:extLst>
          </p:cNvPr>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pic>
        <p:nvPicPr>
          <p:cNvPr id="27650" name="Picture 3">
            <a:extLst>
              <a:ext uri="{FF2B5EF4-FFF2-40B4-BE49-F238E27FC236}">
                <a16:creationId xmlns:a16="http://schemas.microsoft.com/office/drawing/2014/main" id="{B221E7D3-0AE4-1542-908A-E84108032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a:extLst>
              <a:ext uri="{FF2B5EF4-FFF2-40B4-BE49-F238E27FC236}">
                <a16:creationId xmlns:a16="http://schemas.microsoft.com/office/drawing/2014/main" id="{15160F5E-252F-A544-B5BF-C40CCA63C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829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7">
            <a:extLst>
              <a:ext uri="{FF2B5EF4-FFF2-40B4-BE49-F238E27FC236}">
                <a16:creationId xmlns:a16="http://schemas.microsoft.com/office/drawing/2014/main" id="{059C77A8-F38C-8D42-98F2-A2AC3B834EB7}"/>
              </a:ext>
            </a:extLst>
          </p:cNvPr>
          <p:cNvSpPr txBox="1">
            <a:spLocks noChangeArrowheads="1"/>
          </p:cNvSpPr>
          <p:nvPr/>
        </p:nvSpPr>
        <p:spPr bwMode="auto">
          <a:xfrm>
            <a:off x="7215188" y="0"/>
            <a:ext cx="1928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chemeClr val="bg1"/>
                </a:solidFill>
                <a:ea typeface="ヒラギノ角ゴ Pro W3" panose="020B0300000000000000" pitchFamily="34" charset="-128"/>
              </a:rPr>
              <a:t>Banisteriopsis</a:t>
            </a:r>
          </a:p>
        </p:txBody>
      </p:sp>
      <p:pic>
        <p:nvPicPr>
          <p:cNvPr id="29698" name="Picture 2" descr="fig1.jpg">
            <a:extLst>
              <a:ext uri="{FF2B5EF4-FFF2-40B4-BE49-F238E27FC236}">
                <a16:creationId xmlns:a16="http://schemas.microsoft.com/office/drawing/2014/main" id="{00E0E748-3824-2447-9C87-C4EC5A573B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838200"/>
            <a:ext cx="5330825"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a:extLst>
              <a:ext uri="{FF2B5EF4-FFF2-40B4-BE49-F238E27FC236}">
                <a16:creationId xmlns:a16="http://schemas.microsoft.com/office/drawing/2014/main" id="{A87C7B1E-8DA0-604E-9517-0920256D352C}"/>
              </a:ext>
            </a:extLst>
          </p:cNvPr>
          <p:cNvSpPr txBox="1">
            <a:spLocks noChangeArrowheads="1"/>
          </p:cNvSpPr>
          <p:nvPr/>
        </p:nvSpPr>
        <p:spPr bwMode="auto">
          <a:xfrm>
            <a:off x="533400" y="1295400"/>
            <a:ext cx="2743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Oncidium</a:t>
            </a:r>
            <a:r>
              <a:rPr lang="en-US" altLang="en-US" sz="2400">
                <a:ea typeface="ヒラギノ角ゴ Pro W3" panose="020B0300000000000000" pitchFamily="34" charset="-128"/>
              </a:rPr>
              <a:t>, Orchidaceae, convergent on malpighs and deceptive</a:t>
            </a:r>
          </a:p>
        </p:txBody>
      </p:sp>
      <p:sp>
        <p:nvSpPr>
          <p:cNvPr id="2" name="TextBox 1">
            <a:extLst>
              <a:ext uri="{FF2B5EF4-FFF2-40B4-BE49-F238E27FC236}">
                <a16:creationId xmlns:a16="http://schemas.microsoft.com/office/drawing/2014/main" id="{754406BB-EB32-5E4D-BB99-0C7B7FB17A57}"/>
              </a:ext>
            </a:extLst>
          </p:cNvPr>
          <p:cNvSpPr txBox="1"/>
          <p:nvPr/>
        </p:nvSpPr>
        <p:spPr>
          <a:xfrm>
            <a:off x="232529" y="3732023"/>
            <a:ext cx="3071675" cy="461665"/>
          </a:xfrm>
          <a:prstGeom prst="rect">
            <a:avLst/>
          </a:prstGeom>
          <a:noFill/>
        </p:spPr>
        <p:txBody>
          <a:bodyPr wrap="none" rtlCol="0">
            <a:spAutoFit/>
          </a:bodyPr>
          <a:lstStyle/>
          <a:p>
            <a:r>
              <a:rPr lang="en-US"/>
              <a:t>see pemberton2008.pdf</a:t>
            </a:r>
          </a:p>
        </p:txBody>
      </p:sp>
      <p:pic>
        <p:nvPicPr>
          <p:cNvPr id="3" name="Picture 2">
            <a:extLst>
              <a:ext uri="{FF2B5EF4-FFF2-40B4-BE49-F238E27FC236}">
                <a16:creationId xmlns:a16="http://schemas.microsoft.com/office/drawing/2014/main" id="{6A9758F8-2A72-2148-A68A-83BC229105CC}"/>
              </a:ext>
            </a:extLst>
          </p:cNvPr>
          <p:cNvPicPr>
            <a:picLocks noChangeAspect="1"/>
          </p:cNvPicPr>
          <p:nvPr/>
        </p:nvPicPr>
        <p:blipFill>
          <a:blip r:embed="rId4"/>
          <a:stretch>
            <a:fillRect/>
          </a:stretch>
        </p:blipFill>
        <p:spPr>
          <a:xfrm>
            <a:off x="381000" y="4186257"/>
            <a:ext cx="2743200" cy="239895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
            <a:extLst>
              <a:ext uri="{FF2B5EF4-FFF2-40B4-BE49-F238E27FC236}">
                <a16:creationId xmlns:a16="http://schemas.microsoft.com/office/drawing/2014/main" id="{0575D43D-365A-3A48-AF5D-951BE0A13BF0}"/>
              </a:ext>
            </a:extLst>
          </p:cNvPr>
          <p:cNvSpPr txBox="1">
            <a:spLocks noChangeArrowheads="1"/>
          </p:cNvSpPr>
          <p:nvPr/>
        </p:nvSpPr>
        <p:spPr bwMode="auto">
          <a:xfrm>
            <a:off x="304800" y="304800"/>
            <a:ext cx="3200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African Malpighiaceae, without the co-evolved flower morphology of the New World plants.</a:t>
            </a:r>
          </a:p>
        </p:txBody>
      </p:sp>
      <p:pic>
        <p:nvPicPr>
          <p:cNvPr id="31746" name="Picture 2">
            <a:extLst>
              <a:ext uri="{FF2B5EF4-FFF2-40B4-BE49-F238E27FC236}">
                <a16:creationId xmlns:a16="http://schemas.microsoft.com/office/drawing/2014/main" id="{D00D0AE8-E7AC-A14E-AC99-278CE88D8D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32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a:extLst>
              <a:ext uri="{FF2B5EF4-FFF2-40B4-BE49-F238E27FC236}">
                <a16:creationId xmlns:a16="http://schemas.microsoft.com/office/drawing/2014/main" id="{28010331-B829-6C43-ABC7-D79D373411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4800"/>
            <a:ext cx="4038600"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1">
            <a:extLst>
              <a:ext uri="{FF2B5EF4-FFF2-40B4-BE49-F238E27FC236}">
                <a16:creationId xmlns:a16="http://schemas.microsoft.com/office/drawing/2014/main" id="{6DF9CEEB-AA59-0341-ABBB-DEF0E9A6451A}"/>
              </a:ext>
            </a:extLst>
          </p:cNvPr>
          <p:cNvSpPr txBox="1">
            <a:spLocks noChangeArrowheads="1"/>
          </p:cNvSpPr>
          <p:nvPr/>
        </p:nvSpPr>
        <p:spPr bwMode="auto">
          <a:xfrm>
            <a:off x="381000" y="2667000"/>
            <a:ext cx="8137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800"/>
              <a:t>SMALL TREES AND LIANAS</a:t>
            </a:r>
          </a:p>
        </p:txBody>
      </p:sp>
      <p:pic>
        <p:nvPicPr>
          <p:cNvPr id="32770" name="Picture 2">
            <a:extLst>
              <a:ext uri="{FF2B5EF4-FFF2-40B4-BE49-F238E27FC236}">
                <a16:creationId xmlns:a16="http://schemas.microsoft.com/office/drawing/2014/main" id="{AFE72FD1-3A50-D340-AE98-D8595B49F8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505200"/>
            <a:ext cx="22574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
            <a:extLst>
              <a:ext uri="{FF2B5EF4-FFF2-40B4-BE49-F238E27FC236}">
                <a16:creationId xmlns:a16="http://schemas.microsoft.com/office/drawing/2014/main" id="{5D06E745-61A0-684F-8AD8-A90D79640E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2984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a:extLst>
              <a:ext uri="{FF2B5EF4-FFF2-40B4-BE49-F238E27FC236}">
                <a16:creationId xmlns:a16="http://schemas.microsoft.com/office/drawing/2014/main" id="{4D9BAC43-00FC-7746-9C3B-66E286D55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154363"/>
            <a:ext cx="54102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3">
            <a:extLst>
              <a:ext uri="{FF2B5EF4-FFF2-40B4-BE49-F238E27FC236}">
                <a16:creationId xmlns:a16="http://schemas.microsoft.com/office/drawing/2014/main" id="{286BC081-E712-A746-827A-451C8A3E3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54864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a:extLst>
              <a:ext uri="{FF2B5EF4-FFF2-40B4-BE49-F238E27FC236}">
                <a16:creationId xmlns:a16="http://schemas.microsoft.com/office/drawing/2014/main" id="{95458BBA-6AA6-AB4A-A070-F63AF00C62FA}"/>
              </a:ext>
            </a:extLst>
          </p:cNvPr>
          <p:cNvSpPr txBox="1">
            <a:spLocks noChangeArrowheads="1"/>
          </p:cNvSpPr>
          <p:nvPr/>
        </p:nvSpPr>
        <p:spPr bwMode="auto">
          <a:xfrm>
            <a:off x="0" y="0"/>
            <a:ext cx="8718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Stigmaphyllon, </a:t>
            </a:r>
            <a:r>
              <a:rPr lang="en-US" altLang="en-US" sz="3600">
                <a:ea typeface="ヒラギノ角ゴ Pro W3" panose="020B0300000000000000" pitchFamily="34" charset="-128"/>
              </a:rPr>
              <a:t>a typical malpighiaceous liana</a:t>
            </a:r>
          </a:p>
        </p:txBody>
      </p:sp>
      <p:pic>
        <p:nvPicPr>
          <p:cNvPr id="33796" name="Picture 4">
            <a:extLst>
              <a:ext uri="{FF2B5EF4-FFF2-40B4-BE49-F238E27FC236}">
                <a16:creationId xmlns:a16="http://schemas.microsoft.com/office/drawing/2014/main" id="{B40F9E96-AEF6-3546-B215-AA0AA918EE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724400"/>
            <a:ext cx="22574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a:extLst>
              <a:ext uri="{FF2B5EF4-FFF2-40B4-BE49-F238E27FC236}">
                <a16:creationId xmlns:a16="http://schemas.microsoft.com/office/drawing/2014/main" id="{5A09F495-5B5D-F345-9B26-864D25A59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744913"/>
            <a:ext cx="4032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4">
            <a:extLst>
              <a:ext uri="{FF2B5EF4-FFF2-40B4-BE49-F238E27FC236}">
                <a16:creationId xmlns:a16="http://schemas.microsoft.com/office/drawing/2014/main" id="{9264BAE8-13C1-8E45-A164-14582B830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1752600"/>
            <a:ext cx="4191001"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6">
            <a:extLst>
              <a:ext uri="{FF2B5EF4-FFF2-40B4-BE49-F238E27FC236}">
                <a16:creationId xmlns:a16="http://schemas.microsoft.com/office/drawing/2014/main" id="{8F86E9B3-119F-1145-8900-8D27E2EA9C14}"/>
              </a:ext>
            </a:extLst>
          </p:cNvPr>
          <p:cNvSpPr txBox="1">
            <a:spLocks noChangeArrowheads="1"/>
          </p:cNvSpPr>
          <p:nvPr/>
        </p:nvSpPr>
        <p:spPr bwMode="auto">
          <a:xfrm>
            <a:off x="2514600" y="6172200"/>
            <a:ext cx="153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Tetrapteris</a:t>
            </a:r>
          </a:p>
        </p:txBody>
      </p:sp>
      <p:sp>
        <p:nvSpPr>
          <p:cNvPr id="34820" name="Text Box 8">
            <a:extLst>
              <a:ext uri="{FF2B5EF4-FFF2-40B4-BE49-F238E27FC236}">
                <a16:creationId xmlns:a16="http://schemas.microsoft.com/office/drawing/2014/main" id="{45D87C24-C248-994F-A8FE-F53F21889793}"/>
              </a:ext>
            </a:extLst>
          </p:cNvPr>
          <p:cNvSpPr txBox="1">
            <a:spLocks noChangeArrowheads="1"/>
          </p:cNvSpPr>
          <p:nvPr/>
        </p:nvSpPr>
        <p:spPr bwMode="auto">
          <a:xfrm>
            <a:off x="1911350" y="3306763"/>
            <a:ext cx="218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Stigmatophyllon</a:t>
            </a:r>
          </a:p>
        </p:txBody>
      </p:sp>
      <p:pic>
        <p:nvPicPr>
          <p:cNvPr id="34821" name="Picture 1">
            <a:extLst>
              <a:ext uri="{FF2B5EF4-FFF2-40B4-BE49-F238E27FC236}">
                <a16:creationId xmlns:a16="http://schemas.microsoft.com/office/drawing/2014/main" id="{616BED89-3A97-3243-8E5F-948EE2A5D5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4788" y="19050"/>
            <a:ext cx="5164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5">
            <a:extLst>
              <a:ext uri="{FF2B5EF4-FFF2-40B4-BE49-F238E27FC236}">
                <a16:creationId xmlns:a16="http://schemas.microsoft.com/office/drawing/2014/main" id="{0AFF6401-DF4F-D34A-9A7A-EA4D9FCCBE52}"/>
              </a:ext>
            </a:extLst>
          </p:cNvPr>
          <p:cNvSpPr txBox="1">
            <a:spLocks noChangeArrowheads="1"/>
          </p:cNvSpPr>
          <p:nvPr/>
        </p:nvSpPr>
        <p:spPr bwMode="auto">
          <a:xfrm>
            <a:off x="6350" y="30163"/>
            <a:ext cx="40322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ea typeface="ヒラギノ角ゴ Pro W3" panose="020B0300000000000000" pitchFamily="34" charset="-128"/>
              </a:rPr>
              <a:t>The malpighiaceous lianas have winged schizocarps</a:t>
            </a:r>
          </a:p>
        </p:txBody>
      </p:sp>
      <p:pic>
        <p:nvPicPr>
          <p:cNvPr id="34823" name="Picture 9">
            <a:extLst>
              <a:ext uri="{FF2B5EF4-FFF2-40B4-BE49-F238E27FC236}">
                <a16:creationId xmlns:a16="http://schemas.microsoft.com/office/drawing/2014/main" id="{2220A6F7-4AB5-3647-933E-03C927C7F2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9413" y="15875"/>
            <a:ext cx="24145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7">
            <a:extLst>
              <a:ext uri="{FF2B5EF4-FFF2-40B4-BE49-F238E27FC236}">
                <a16:creationId xmlns:a16="http://schemas.microsoft.com/office/drawing/2014/main" id="{041C7F59-8FB5-A440-973E-8198480D40FA}"/>
              </a:ext>
            </a:extLst>
          </p:cNvPr>
          <p:cNvSpPr txBox="1">
            <a:spLocks noChangeArrowheads="1"/>
          </p:cNvSpPr>
          <p:nvPr/>
        </p:nvSpPr>
        <p:spPr bwMode="auto">
          <a:xfrm>
            <a:off x="7215188" y="0"/>
            <a:ext cx="1928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chemeClr val="bg1"/>
                </a:solidFill>
                <a:ea typeface="ヒラギノ角ゴ Pro W3" panose="020B0300000000000000" pitchFamily="34" charset="-128"/>
              </a:rPr>
              <a:t>Banisteriopsis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52D6F3BA-3066-D442-A5BD-028E5318B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3752850"/>
            <a:ext cx="2311401"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4">
            <a:extLst>
              <a:ext uri="{FF2B5EF4-FFF2-40B4-BE49-F238E27FC236}">
                <a16:creationId xmlns:a16="http://schemas.microsoft.com/office/drawing/2014/main" id="{D28DEAF8-E682-D243-86FB-6461C7EFB4B2}"/>
              </a:ext>
            </a:extLst>
          </p:cNvPr>
          <p:cNvSpPr txBox="1">
            <a:spLocks noChangeArrowheads="1"/>
          </p:cNvSpPr>
          <p:nvPr/>
        </p:nvSpPr>
        <p:spPr bwMode="auto">
          <a:xfrm>
            <a:off x="15875" y="30163"/>
            <a:ext cx="8942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ea typeface="ヒラギノ角ゴ Pro W3" panose="020B0300000000000000" pitchFamily="34" charset="-128"/>
              </a:rPr>
              <a:t>Malpighiaceous trees have 3-seeded red berries</a:t>
            </a:r>
          </a:p>
          <a:p>
            <a:pPr>
              <a:spcBef>
                <a:spcPct val="0"/>
              </a:spcBef>
              <a:buFontTx/>
              <a:buNone/>
            </a:pPr>
            <a:endParaRPr lang="en-US" altLang="en-US" sz="2400">
              <a:ea typeface="ヒラギノ角ゴ Pro W3" panose="020B0300000000000000" pitchFamily="34" charset="-128"/>
            </a:endParaRPr>
          </a:p>
        </p:txBody>
      </p:sp>
      <p:pic>
        <p:nvPicPr>
          <p:cNvPr id="36867" name="Picture 6">
            <a:extLst>
              <a:ext uri="{FF2B5EF4-FFF2-40B4-BE49-F238E27FC236}">
                <a16:creationId xmlns:a16="http://schemas.microsoft.com/office/drawing/2014/main" id="{08934F7C-FA64-5843-81B3-3F152C235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488" y="3254375"/>
            <a:ext cx="2449512"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
            <a:extLst>
              <a:ext uri="{FF2B5EF4-FFF2-40B4-BE49-F238E27FC236}">
                <a16:creationId xmlns:a16="http://schemas.microsoft.com/office/drawing/2014/main" id="{8FDDF689-AA9D-DE49-A484-0A700050E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3" y="674688"/>
            <a:ext cx="2311401"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0">
            <a:extLst>
              <a:ext uri="{FF2B5EF4-FFF2-40B4-BE49-F238E27FC236}">
                <a16:creationId xmlns:a16="http://schemas.microsoft.com/office/drawing/2014/main" id="{2E794AF6-52EE-4649-ADA8-74F650D37029}"/>
              </a:ext>
            </a:extLst>
          </p:cNvPr>
          <p:cNvSpPr txBox="1">
            <a:spLocks noChangeArrowheads="1"/>
          </p:cNvSpPr>
          <p:nvPr/>
        </p:nvSpPr>
        <p:spPr bwMode="auto">
          <a:xfrm>
            <a:off x="5189538" y="674688"/>
            <a:ext cx="1504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Byrsonima</a:t>
            </a:r>
          </a:p>
        </p:txBody>
      </p:sp>
      <p:pic>
        <p:nvPicPr>
          <p:cNvPr id="36870" name="Picture 2">
            <a:extLst>
              <a:ext uri="{FF2B5EF4-FFF2-40B4-BE49-F238E27FC236}">
                <a16:creationId xmlns:a16="http://schemas.microsoft.com/office/drawing/2014/main" id="{CAB0AA4A-67F3-5641-A50E-1B664C4BD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055688"/>
            <a:ext cx="5019675"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4">
            <a:extLst>
              <a:ext uri="{FF2B5EF4-FFF2-40B4-BE49-F238E27FC236}">
                <a16:creationId xmlns:a16="http://schemas.microsoft.com/office/drawing/2014/main" id="{5593FC97-2B55-BD4F-B056-FB457B9961E8}"/>
              </a:ext>
            </a:extLst>
          </p:cNvPr>
          <p:cNvSpPr txBox="1">
            <a:spLocks noChangeArrowheads="1"/>
          </p:cNvSpPr>
          <p:nvPr/>
        </p:nvSpPr>
        <p:spPr bwMode="auto">
          <a:xfrm>
            <a:off x="15875" y="30163"/>
            <a:ext cx="8942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ea typeface="ヒラギノ角ゴ Pro W3" panose="020B0300000000000000" pitchFamily="34" charset="-128"/>
              </a:rPr>
              <a:t>Malpighiaceous trees have 3-seeded red berries</a:t>
            </a:r>
          </a:p>
          <a:p>
            <a:pPr>
              <a:spcBef>
                <a:spcPct val="0"/>
              </a:spcBef>
              <a:buFontTx/>
              <a:buNone/>
            </a:pPr>
            <a:endParaRPr lang="en-US" altLang="en-US" sz="2400">
              <a:ea typeface="ヒラギノ角ゴ Pro W3" panose="020B0300000000000000" pitchFamily="34" charset="-128"/>
            </a:endParaRPr>
          </a:p>
        </p:txBody>
      </p:sp>
      <p:pic>
        <p:nvPicPr>
          <p:cNvPr id="37890" name="Picture 5">
            <a:extLst>
              <a:ext uri="{FF2B5EF4-FFF2-40B4-BE49-F238E27FC236}">
                <a16:creationId xmlns:a16="http://schemas.microsoft.com/office/drawing/2014/main" id="{3A72486A-FDF3-FC47-90A6-E6AA780D9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538" y="538163"/>
            <a:ext cx="46482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7">
            <a:extLst>
              <a:ext uri="{FF2B5EF4-FFF2-40B4-BE49-F238E27FC236}">
                <a16:creationId xmlns:a16="http://schemas.microsoft.com/office/drawing/2014/main" id="{A6C7618E-7190-ED43-9EF7-83789CA9A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425" y="4281488"/>
            <a:ext cx="2327275"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8">
            <a:extLst>
              <a:ext uri="{FF2B5EF4-FFF2-40B4-BE49-F238E27FC236}">
                <a16:creationId xmlns:a16="http://schemas.microsoft.com/office/drawing/2014/main" id="{BF973BE2-647E-D947-939C-92C876004835}"/>
              </a:ext>
            </a:extLst>
          </p:cNvPr>
          <p:cNvSpPr txBox="1">
            <a:spLocks noChangeArrowheads="1"/>
          </p:cNvSpPr>
          <p:nvPr/>
        </p:nvSpPr>
        <p:spPr bwMode="auto">
          <a:xfrm>
            <a:off x="863600" y="3721100"/>
            <a:ext cx="1471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Bunchosia</a:t>
            </a:r>
          </a:p>
        </p:txBody>
      </p:sp>
      <p:sp>
        <p:nvSpPr>
          <p:cNvPr id="37893" name="Text Box 9">
            <a:extLst>
              <a:ext uri="{FF2B5EF4-FFF2-40B4-BE49-F238E27FC236}">
                <a16:creationId xmlns:a16="http://schemas.microsoft.com/office/drawing/2014/main" id="{200D1FDF-22B3-6740-AA4B-02D73EAFAC2C}"/>
              </a:ext>
            </a:extLst>
          </p:cNvPr>
          <p:cNvSpPr txBox="1">
            <a:spLocks noChangeArrowheads="1"/>
          </p:cNvSpPr>
          <p:nvPr/>
        </p:nvSpPr>
        <p:spPr bwMode="auto">
          <a:xfrm>
            <a:off x="7067550" y="3824288"/>
            <a:ext cx="145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Malpighia</a:t>
            </a:r>
          </a:p>
        </p:txBody>
      </p:sp>
      <p:pic>
        <p:nvPicPr>
          <p:cNvPr id="37894" name="Picture 1">
            <a:extLst>
              <a:ext uri="{FF2B5EF4-FFF2-40B4-BE49-F238E27FC236}">
                <a16:creationId xmlns:a16="http://schemas.microsoft.com/office/drawing/2014/main" id="{C9A67445-266B-6747-B1D2-350522685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238" y="566738"/>
            <a:ext cx="2390775"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a:extLst>
              <a:ext uri="{FF2B5EF4-FFF2-40B4-BE49-F238E27FC236}">
                <a16:creationId xmlns:a16="http://schemas.microsoft.com/office/drawing/2014/main" id="{11920E73-C56B-B447-A133-E916FE274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988" y="3746500"/>
            <a:ext cx="21336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AD82EA52-DD2F-0540-9DAA-364A08D957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967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2">
            <a:extLst>
              <a:ext uri="{FF2B5EF4-FFF2-40B4-BE49-F238E27FC236}">
                <a16:creationId xmlns:a16="http://schemas.microsoft.com/office/drawing/2014/main" id="{C53BA1C6-D9CB-384B-80BF-7A3FC8E1EB57}"/>
              </a:ext>
            </a:extLst>
          </p:cNvPr>
          <p:cNvSpPr txBox="1">
            <a:spLocks noChangeArrowheads="1"/>
          </p:cNvSpPr>
          <p:nvPr/>
        </p:nvSpPr>
        <p:spPr bwMode="auto">
          <a:xfrm>
            <a:off x="2362200" y="6096000"/>
            <a:ext cx="633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Fruit types optimized on the molecular phylogeny</a:t>
            </a:r>
          </a:p>
        </p:txBody>
      </p:sp>
      <p:pic>
        <p:nvPicPr>
          <p:cNvPr id="38915" name="Picture 1">
            <a:extLst>
              <a:ext uri="{FF2B5EF4-FFF2-40B4-BE49-F238E27FC236}">
                <a16:creationId xmlns:a16="http://schemas.microsoft.com/office/drawing/2014/main" id="{8E52C4E1-4BE7-654A-8967-8D8E96ED6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18605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2">
            <a:extLst>
              <a:ext uri="{FF2B5EF4-FFF2-40B4-BE49-F238E27FC236}">
                <a16:creationId xmlns:a16="http://schemas.microsoft.com/office/drawing/2014/main" id="{92D17CA5-3C47-4342-B195-81447B917B1B}"/>
              </a:ext>
            </a:extLst>
          </p:cNvPr>
          <p:cNvSpPr txBox="1">
            <a:spLocks noChangeArrowheads="1"/>
          </p:cNvSpPr>
          <p:nvPr/>
        </p:nvSpPr>
        <p:spPr bwMode="auto">
          <a:xfrm>
            <a:off x="9250363" y="1112838"/>
            <a:ext cx="18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1">
            <a:extLst>
              <a:ext uri="{FF2B5EF4-FFF2-40B4-BE49-F238E27FC236}">
                <a16:creationId xmlns:a16="http://schemas.microsoft.com/office/drawing/2014/main" id="{C375D42B-FCD6-3347-9D70-AB7898BAA97D}"/>
              </a:ext>
            </a:extLst>
          </p:cNvPr>
          <p:cNvSpPr txBox="1">
            <a:spLocks noChangeArrowheads="1"/>
          </p:cNvSpPr>
          <p:nvPr/>
        </p:nvSpPr>
        <p:spPr bwMode="auto">
          <a:xfrm>
            <a:off x="1143000" y="1143000"/>
            <a:ext cx="6705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4800"/>
              <a:t>ECOLOGY, ETHNOBOTANY, PHYTOCHEMISTRY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5E46CDC0-AB2C-D044-82CB-03CC5F5550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20800" y="-863600"/>
            <a:ext cx="5676900" cy="786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4">
            <a:extLst>
              <a:ext uri="{FF2B5EF4-FFF2-40B4-BE49-F238E27FC236}">
                <a16:creationId xmlns:a16="http://schemas.microsoft.com/office/drawing/2014/main" id="{8F8A5ACD-AD94-FC4B-AF7C-A91C96155C65}"/>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87" name="Rectangle 12">
            <a:extLst>
              <a:ext uri="{FF2B5EF4-FFF2-40B4-BE49-F238E27FC236}">
                <a16:creationId xmlns:a16="http://schemas.microsoft.com/office/drawing/2014/main" id="{DDE75C38-6EB1-B547-BF8F-A251560851D2}"/>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88" name="Rectangle 7">
            <a:extLst>
              <a:ext uri="{FF2B5EF4-FFF2-40B4-BE49-F238E27FC236}">
                <a16:creationId xmlns:a16="http://schemas.microsoft.com/office/drawing/2014/main" id="{094E40D8-735E-5348-845A-ACEFF2B26A5A}"/>
              </a:ext>
            </a:extLst>
          </p:cNvPr>
          <p:cNvSpPr>
            <a:spLocks noChangeArrowheads="1"/>
          </p:cNvSpPr>
          <p:nvPr/>
        </p:nvSpPr>
        <p:spPr bwMode="auto">
          <a:xfrm>
            <a:off x="1828800" y="152400"/>
            <a:ext cx="1295400" cy="2209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89" name="Rectangle 6">
            <a:extLst>
              <a:ext uri="{FF2B5EF4-FFF2-40B4-BE49-F238E27FC236}">
                <a16:creationId xmlns:a16="http://schemas.microsoft.com/office/drawing/2014/main" id="{526795B0-7980-F043-8A34-A39137EEAA7D}"/>
              </a:ext>
            </a:extLst>
          </p:cNvPr>
          <p:cNvSpPr>
            <a:spLocks noChangeArrowheads="1"/>
          </p:cNvSpPr>
          <p:nvPr/>
        </p:nvSpPr>
        <p:spPr bwMode="auto">
          <a:xfrm>
            <a:off x="1219200" y="152400"/>
            <a:ext cx="609600" cy="1600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90" name="Rectangle 15">
            <a:extLst>
              <a:ext uri="{FF2B5EF4-FFF2-40B4-BE49-F238E27FC236}">
                <a16:creationId xmlns:a16="http://schemas.microsoft.com/office/drawing/2014/main" id="{9C1A1C7D-D03F-724E-8324-DAF2166FC07A}"/>
              </a:ext>
            </a:extLst>
          </p:cNvPr>
          <p:cNvSpPr>
            <a:spLocks noChangeArrowheads="1"/>
          </p:cNvSpPr>
          <p:nvPr/>
        </p:nvSpPr>
        <p:spPr bwMode="auto">
          <a:xfrm>
            <a:off x="0" y="3886200"/>
            <a:ext cx="24384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91" name="Text Box 5">
            <a:extLst>
              <a:ext uri="{FF2B5EF4-FFF2-40B4-BE49-F238E27FC236}">
                <a16:creationId xmlns:a16="http://schemas.microsoft.com/office/drawing/2014/main" id="{E4B4E8FF-DBDF-C548-A783-E9B9CC9A17B9}"/>
              </a:ext>
            </a:extLst>
          </p:cNvPr>
          <p:cNvSpPr txBox="1">
            <a:spLocks noChangeArrowheads="1"/>
          </p:cNvSpPr>
          <p:nvPr/>
        </p:nvSpPr>
        <p:spPr bwMode="auto">
          <a:xfrm rot="-86341">
            <a:off x="42863" y="3602038"/>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ea typeface="ヒラギノ角ゴ Pro W3" panose="020B0300000000000000" pitchFamily="34" charset="-128"/>
              </a:rPr>
              <a:t>Current Angiosperm Phylogeny Group Tree for Flowering Plants</a:t>
            </a:r>
          </a:p>
          <a:p>
            <a:pPr algn="ctr">
              <a:spcBef>
                <a:spcPct val="0"/>
              </a:spcBef>
              <a:buFontTx/>
              <a:buNone/>
            </a:pPr>
            <a:r>
              <a:rPr lang="en-US" altLang="en-US" sz="2400">
                <a:ea typeface="ヒラギノ角ゴ Pro W3" panose="020B0300000000000000" pitchFamily="34" charset="-128"/>
              </a:rPr>
              <a:t>2018</a:t>
            </a:r>
          </a:p>
          <a:p>
            <a:pPr algn="ctr">
              <a:spcBef>
                <a:spcPct val="0"/>
              </a:spcBef>
              <a:buFontTx/>
              <a:buNone/>
            </a:pPr>
            <a:endParaRPr lang="en-US" altLang="en-US" sz="2400">
              <a:ea typeface="ヒラギノ角ゴ Pro W3" panose="020B0300000000000000" pitchFamily="34" charset="-128"/>
            </a:endParaRPr>
          </a:p>
        </p:txBody>
      </p:sp>
      <p:sp>
        <p:nvSpPr>
          <p:cNvPr id="16392" name="Text Box 11">
            <a:extLst>
              <a:ext uri="{FF2B5EF4-FFF2-40B4-BE49-F238E27FC236}">
                <a16:creationId xmlns:a16="http://schemas.microsoft.com/office/drawing/2014/main" id="{C516A705-4D11-8949-BA66-DA577ECF5657}"/>
              </a:ext>
            </a:extLst>
          </p:cNvPr>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magnoliids</a:t>
            </a:r>
            <a:endParaRPr lang="en-US" altLang="en-US" sz="2400" i="1">
              <a:ea typeface="ヒラギノ角ゴ Pro W3" panose="020B0300000000000000" pitchFamily="34" charset="-128"/>
            </a:endParaRPr>
          </a:p>
        </p:txBody>
      </p:sp>
      <p:sp>
        <p:nvSpPr>
          <p:cNvPr id="16393" name="Line 9">
            <a:extLst>
              <a:ext uri="{FF2B5EF4-FFF2-40B4-BE49-F238E27FC236}">
                <a16:creationId xmlns:a16="http://schemas.microsoft.com/office/drawing/2014/main" id="{974C87B1-D08A-D84F-9593-5B652BC89298}"/>
              </a:ext>
            </a:extLst>
          </p:cNvPr>
          <p:cNvSpPr>
            <a:spLocks noChangeShapeType="1"/>
          </p:cNvSpPr>
          <p:nvPr/>
        </p:nvSpPr>
        <p:spPr bwMode="auto">
          <a:xfrm flipV="1">
            <a:off x="2362200" y="2438400"/>
            <a:ext cx="228600" cy="19812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4" name="Line 10">
            <a:extLst>
              <a:ext uri="{FF2B5EF4-FFF2-40B4-BE49-F238E27FC236}">
                <a16:creationId xmlns:a16="http://schemas.microsoft.com/office/drawing/2014/main" id="{0AB62111-00D1-034F-A4B6-BB7E7DAC5ADC}"/>
              </a:ext>
            </a:extLst>
          </p:cNvPr>
          <p:cNvSpPr>
            <a:spLocks noChangeShapeType="1"/>
          </p:cNvSpPr>
          <p:nvPr/>
        </p:nvSpPr>
        <p:spPr bwMode="auto">
          <a:xfrm flipV="1">
            <a:off x="838200" y="1752600"/>
            <a:ext cx="762000" cy="1143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5" name="Rectangle 1037">
            <a:extLst>
              <a:ext uri="{FF2B5EF4-FFF2-40B4-BE49-F238E27FC236}">
                <a16:creationId xmlns:a16="http://schemas.microsoft.com/office/drawing/2014/main" id="{4D551F11-2AE7-4A4F-A57C-93CCFA0C2F66}"/>
              </a:ext>
            </a:extLst>
          </p:cNvPr>
          <p:cNvSpPr>
            <a:spLocks noChangeArrowheads="1"/>
          </p:cNvSpPr>
          <p:nvPr/>
        </p:nvSpPr>
        <p:spPr bwMode="auto">
          <a:xfrm>
            <a:off x="10515600" y="1676400"/>
            <a:ext cx="381000" cy="762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96" name="Text Box 11">
            <a:extLst>
              <a:ext uri="{FF2B5EF4-FFF2-40B4-BE49-F238E27FC236}">
                <a16:creationId xmlns:a16="http://schemas.microsoft.com/office/drawing/2014/main" id="{5D71FE31-11F4-7346-9EC0-ABA95001163B}"/>
              </a:ext>
            </a:extLst>
          </p:cNvPr>
          <p:cNvSpPr txBox="1">
            <a:spLocks noChangeArrowheads="1"/>
          </p:cNvSpPr>
          <p:nvPr/>
        </p:nvSpPr>
        <p:spPr bwMode="auto">
          <a:xfrm>
            <a:off x="1676400" y="4419600"/>
            <a:ext cx="138112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monocots</a:t>
            </a:r>
            <a:endParaRPr lang="en-US" altLang="en-US" sz="2400">
              <a:ea typeface="ヒラギノ角ゴ Pro W3" panose="020B0300000000000000" pitchFamily="34" charset="-128"/>
            </a:endParaRPr>
          </a:p>
        </p:txBody>
      </p:sp>
      <p:pic>
        <p:nvPicPr>
          <p:cNvPr id="16397" name="Picture 18">
            <a:extLst>
              <a:ext uri="{FF2B5EF4-FFF2-40B4-BE49-F238E27FC236}">
                <a16:creationId xmlns:a16="http://schemas.microsoft.com/office/drawing/2014/main" id="{F63E2203-8DED-7A40-9DAF-E1F1615941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8862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Rectangle 6">
            <a:extLst>
              <a:ext uri="{FF2B5EF4-FFF2-40B4-BE49-F238E27FC236}">
                <a16:creationId xmlns:a16="http://schemas.microsoft.com/office/drawing/2014/main" id="{5DC14BC1-5C2D-134A-99DD-31CBA3205D24}"/>
              </a:ext>
            </a:extLst>
          </p:cNvPr>
          <p:cNvSpPr>
            <a:spLocks noChangeArrowheads="1"/>
          </p:cNvSpPr>
          <p:nvPr/>
        </p:nvSpPr>
        <p:spPr bwMode="auto">
          <a:xfrm>
            <a:off x="4572000" y="381000"/>
            <a:ext cx="228600" cy="144780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399" name="Rectangle 8">
            <a:extLst>
              <a:ext uri="{FF2B5EF4-FFF2-40B4-BE49-F238E27FC236}">
                <a16:creationId xmlns:a16="http://schemas.microsoft.com/office/drawing/2014/main" id="{DE1E0B93-EE49-3B41-A31B-F818C4F8B020}"/>
              </a:ext>
            </a:extLst>
          </p:cNvPr>
          <p:cNvSpPr>
            <a:spLocks noChangeArrowheads="1"/>
          </p:cNvSpPr>
          <p:nvPr/>
        </p:nvSpPr>
        <p:spPr bwMode="auto">
          <a:xfrm>
            <a:off x="3810000" y="228600"/>
            <a:ext cx="5105400" cy="36576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400" name="Rectangle 9">
            <a:extLst>
              <a:ext uri="{FF2B5EF4-FFF2-40B4-BE49-F238E27FC236}">
                <a16:creationId xmlns:a16="http://schemas.microsoft.com/office/drawing/2014/main" id="{59F93B56-F7BD-D94D-A668-0A10E772162A}"/>
              </a:ext>
            </a:extLst>
          </p:cNvPr>
          <p:cNvSpPr>
            <a:spLocks noChangeArrowheads="1"/>
          </p:cNvSpPr>
          <p:nvPr/>
        </p:nvSpPr>
        <p:spPr bwMode="auto">
          <a:xfrm>
            <a:off x="4267200" y="304800"/>
            <a:ext cx="1828800" cy="2514600"/>
          </a:xfrm>
          <a:prstGeom prst="rect">
            <a:avLst/>
          </a:prstGeom>
          <a:noFill/>
          <a:ln w="38100">
            <a:solidFill>
              <a:srgbClr val="6B6BC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401" name="Rectangle 1037">
            <a:extLst>
              <a:ext uri="{FF2B5EF4-FFF2-40B4-BE49-F238E27FC236}">
                <a16:creationId xmlns:a16="http://schemas.microsoft.com/office/drawing/2014/main" id="{0992128A-6C26-CF4F-A4AB-2694933A4C04}"/>
              </a:ext>
            </a:extLst>
          </p:cNvPr>
          <p:cNvSpPr>
            <a:spLocks noChangeArrowheads="1"/>
          </p:cNvSpPr>
          <p:nvPr/>
        </p:nvSpPr>
        <p:spPr bwMode="auto">
          <a:xfrm>
            <a:off x="10820400" y="8382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402" name="Rectangle 1037">
            <a:extLst>
              <a:ext uri="{FF2B5EF4-FFF2-40B4-BE49-F238E27FC236}">
                <a16:creationId xmlns:a16="http://schemas.microsoft.com/office/drawing/2014/main" id="{0CC6BEDF-5556-3441-8B0B-96C2F11A07CF}"/>
              </a:ext>
            </a:extLst>
          </p:cNvPr>
          <p:cNvSpPr>
            <a:spLocks noChangeArrowheads="1"/>
          </p:cNvSpPr>
          <p:nvPr/>
        </p:nvSpPr>
        <p:spPr bwMode="auto">
          <a:xfrm>
            <a:off x="6096000" y="304800"/>
            <a:ext cx="2209800"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403" name="Rectangle 1037">
            <a:extLst>
              <a:ext uri="{FF2B5EF4-FFF2-40B4-BE49-F238E27FC236}">
                <a16:creationId xmlns:a16="http://schemas.microsoft.com/office/drawing/2014/main" id="{CADE141A-7923-4A4D-8780-595C4C4A511A}"/>
              </a:ext>
            </a:extLst>
          </p:cNvPr>
          <p:cNvSpPr>
            <a:spLocks noChangeArrowheads="1"/>
          </p:cNvSpPr>
          <p:nvPr/>
        </p:nvSpPr>
        <p:spPr bwMode="auto">
          <a:xfrm>
            <a:off x="10668000" y="5334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solidFill>
                <a:srgbClr val="0000FF"/>
              </a:solidFill>
              <a:ea typeface="ヒラギノ角ゴ Pro W3" panose="020B0300000000000000" pitchFamily="34" charset="-128"/>
            </a:endParaRPr>
          </a:p>
        </p:txBody>
      </p:sp>
      <p:sp>
        <p:nvSpPr>
          <p:cNvPr id="16404" name="Line 11">
            <a:extLst>
              <a:ext uri="{FF2B5EF4-FFF2-40B4-BE49-F238E27FC236}">
                <a16:creationId xmlns:a16="http://schemas.microsoft.com/office/drawing/2014/main" id="{FB406FF9-E61A-3048-B98F-661242D43C7D}"/>
              </a:ext>
            </a:extLst>
          </p:cNvPr>
          <p:cNvSpPr>
            <a:spLocks noChangeShapeType="1"/>
          </p:cNvSpPr>
          <p:nvPr/>
        </p:nvSpPr>
        <p:spPr bwMode="auto">
          <a:xfrm flipV="1">
            <a:off x="4114800" y="4648200"/>
            <a:ext cx="1219200" cy="1447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6405" name="Picture 26" descr="images-1.jpg">
            <a:extLst>
              <a:ext uri="{FF2B5EF4-FFF2-40B4-BE49-F238E27FC236}">
                <a16:creationId xmlns:a16="http://schemas.microsoft.com/office/drawing/2014/main" id="{1636C69B-CAB6-794D-BF78-B6D1F46C45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057400"/>
            <a:ext cx="9255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27" descr="images.jpg">
            <a:extLst>
              <a:ext uri="{FF2B5EF4-FFF2-40B4-BE49-F238E27FC236}">
                <a16:creationId xmlns:a16="http://schemas.microsoft.com/office/drawing/2014/main" id="{74C2337F-D3DC-2F4D-B888-1C7A984311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209800"/>
            <a:ext cx="990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Rectangle 1037">
            <a:extLst>
              <a:ext uri="{FF2B5EF4-FFF2-40B4-BE49-F238E27FC236}">
                <a16:creationId xmlns:a16="http://schemas.microsoft.com/office/drawing/2014/main" id="{A9BF6D02-9091-1543-86F6-0A62353235A7}"/>
              </a:ext>
            </a:extLst>
          </p:cNvPr>
          <p:cNvSpPr>
            <a:spLocks noChangeArrowheads="1"/>
          </p:cNvSpPr>
          <p:nvPr/>
        </p:nvSpPr>
        <p:spPr bwMode="auto">
          <a:xfrm>
            <a:off x="6781800" y="4038600"/>
            <a:ext cx="457200" cy="14478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pic>
        <p:nvPicPr>
          <p:cNvPr id="16408" name="Picture 28">
            <a:extLst>
              <a:ext uri="{FF2B5EF4-FFF2-40B4-BE49-F238E27FC236}">
                <a16:creationId xmlns:a16="http://schemas.microsoft.com/office/drawing/2014/main" id="{27DB33C8-6E8C-A747-9F60-E084889B76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5613400"/>
            <a:ext cx="8048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9" name="Text Box 11">
            <a:extLst>
              <a:ext uri="{FF2B5EF4-FFF2-40B4-BE49-F238E27FC236}">
                <a16:creationId xmlns:a16="http://schemas.microsoft.com/office/drawing/2014/main" id="{724BFB39-4AD0-9049-A1BF-8BA05A5D715D}"/>
              </a:ext>
            </a:extLst>
          </p:cNvPr>
          <p:cNvSpPr txBox="1">
            <a:spLocks noChangeArrowheads="1"/>
          </p:cNvSpPr>
          <p:nvPr/>
        </p:nvSpPr>
        <p:spPr bwMode="auto">
          <a:xfrm>
            <a:off x="3429000" y="6096000"/>
            <a:ext cx="120967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eudicots</a:t>
            </a:r>
            <a:endParaRPr lang="en-US" altLang="en-US" sz="2400">
              <a:ea typeface="ヒラギノ角ゴ Pro W3" panose="020B0300000000000000" pitchFamily="34" charset="-128"/>
            </a:endParaRPr>
          </a:p>
        </p:txBody>
      </p:sp>
      <p:sp>
        <p:nvSpPr>
          <p:cNvPr id="16410" name="Line 11">
            <a:extLst>
              <a:ext uri="{FF2B5EF4-FFF2-40B4-BE49-F238E27FC236}">
                <a16:creationId xmlns:a16="http://schemas.microsoft.com/office/drawing/2014/main" id="{D3E5B420-EF58-FA43-A279-68C6608DC7F9}"/>
              </a:ext>
            </a:extLst>
          </p:cNvPr>
          <p:cNvSpPr>
            <a:spLocks noChangeShapeType="1"/>
          </p:cNvSpPr>
          <p:nvPr/>
        </p:nvSpPr>
        <p:spPr bwMode="auto">
          <a:xfrm flipV="1">
            <a:off x="-3352800" y="1066800"/>
            <a:ext cx="2362200" cy="4114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1" name="Rectangle 1036">
            <a:extLst>
              <a:ext uri="{FF2B5EF4-FFF2-40B4-BE49-F238E27FC236}">
                <a16:creationId xmlns:a16="http://schemas.microsoft.com/office/drawing/2014/main" id="{9E53B57F-7929-064A-A81B-232F51E0937D}"/>
              </a:ext>
            </a:extLst>
          </p:cNvPr>
          <p:cNvSpPr>
            <a:spLocks noChangeArrowheads="1"/>
          </p:cNvSpPr>
          <p:nvPr/>
        </p:nvSpPr>
        <p:spPr bwMode="auto">
          <a:xfrm>
            <a:off x="3124200" y="152400"/>
            <a:ext cx="5867400" cy="44958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6412" name="Line 11">
            <a:extLst>
              <a:ext uri="{FF2B5EF4-FFF2-40B4-BE49-F238E27FC236}">
                <a16:creationId xmlns:a16="http://schemas.microsoft.com/office/drawing/2014/main" id="{26EA5CAF-5EA5-3049-9656-0331536C4A8B}"/>
              </a:ext>
            </a:extLst>
          </p:cNvPr>
          <p:cNvSpPr>
            <a:spLocks noChangeShapeType="1"/>
          </p:cNvSpPr>
          <p:nvPr/>
        </p:nvSpPr>
        <p:spPr bwMode="auto">
          <a:xfrm flipV="1">
            <a:off x="5791200" y="3886200"/>
            <a:ext cx="762000" cy="167640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3" name="Text Box 11">
            <a:extLst>
              <a:ext uri="{FF2B5EF4-FFF2-40B4-BE49-F238E27FC236}">
                <a16:creationId xmlns:a16="http://schemas.microsoft.com/office/drawing/2014/main" id="{33185294-B09E-8347-8A4F-28FB2B9D07AB}"/>
              </a:ext>
            </a:extLst>
          </p:cNvPr>
          <p:cNvSpPr txBox="1">
            <a:spLocks noChangeArrowheads="1"/>
          </p:cNvSpPr>
          <p:nvPr/>
        </p:nvSpPr>
        <p:spPr bwMode="auto">
          <a:xfrm>
            <a:off x="5105400" y="5562600"/>
            <a:ext cx="181610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core eudicots</a:t>
            </a:r>
            <a:endParaRPr lang="en-US" altLang="en-US" sz="2400">
              <a:ea typeface="ヒラギノ角ゴ Pro W3" panose="020B0300000000000000" pitchFamily="34" charset="-128"/>
            </a:endParaRPr>
          </a:p>
        </p:txBody>
      </p:sp>
      <p:sp>
        <p:nvSpPr>
          <p:cNvPr id="35" name="Line 11">
            <a:extLst>
              <a:ext uri="{FF2B5EF4-FFF2-40B4-BE49-F238E27FC236}">
                <a16:creationId xmlns:a16="http://schemas.microsoft.com/office/drawing/2014/main" id="{BD1E6987-6B4B-B643-960F-6E6CBC87C1D7}"/>
              </a:ext>
            </a:extLst>
          </p:cNvPr>
          <p:cNvSpPr>
            <a:spLocks noChangeShapeType="1"/>
          </p:cNvSpPr>
          <p:nvPr/>
        </p:nvSpPr>
        <p:spPr bwMode="auto">
          <a:xfrm flipH="1" flipV="1">
            <a:off x="5257800" y="2819400"/>
            <a:ext cx="533400" cy="533400"/>
          </a:xfrm>
          <a:prstGeom prst="line">
            <a:avLst/>
          </a:prstGeom>
          <a:noFill/>
          <a:ln w="38100">
            <a:solidFill>
              <a:schemeClr val="accent6">
                <a:lumMod val="60000"/>
                <a:lumOff val="40000"/>
              </a:schemeClr>
            </a:solidFill>
            <a:round/>
            <a:headEnd/>
            <a:tailEnd type="triangle" w="med" len="med"/>
          </a:ln>
          <a:extLst>
            <a:ext uri="{909E8E84-426E-40dd-AFC4-6F175D3DCCD1}"/>
          </a:extLst>
        </p:spPr>
        <p:txBody>
          <a:bodyPr wrap="none" anchor="ctr"/>
          <a:lstStyle/>
          <a:p>
            <a:pPr>
              <a:defRPr/>
            </a:pPr>
            <a:endParaRPr lang="en-US">
              <a:latin typeface="Times" charset="0"/>
              <a:ea typeface="ヒラギノ角ゴ Pro W3" charset="0"/>
              <a:cs typeface="ヒラギノ角ゴ Pro W3" charset="0"/>
            </a:endParaRPr>
          </a:p>
        </p:txBody>
      </p:sp>
      <p:sp>
        <p:nvSpPr>
          <p:cNvPr id="16415" name="Text Box 11">
            <a:extLst>
              <a:ext uri="{FF2B5EF4-FFF2-40B4-BE49-F238E27FC236}">
                <a16:creationId xmlns:a16="http://schemas.microsoft.com/office/drawing/2014/main" id="{9BC0294B-1D93-2640-8B0A-78A4B9BF521F}"/>
              </a:ext>
            </a:extLst>
          </p:cNvPr>
          <p:cNvSpPr txBox="1">
            <a:spLocks noChangeArrowheads="1"/>
          </p:cNvSpPr>
          <p:nvPr/>
        </p:nvSpPr>
        <p:spPr bwMode="auto">
          <a:xfrm>
            <a:off x="5257800" y="3352800"/>
            <a:ext cx="92075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rosids</a:t>
            </a:r>
            <a:endParaRPr lang="en-US" altLang="en-US" sz="2400">
              <a:ea typeface="ヒラギノ角ゴ Pro W3" panose="020B0300000000000000" pitchFamily="34" charset="-128"/>
            </a:endParaRPr>
          </a:p>
        </p:txBody>
      </p:sp>
      <p:sp>
        <p:nvSpPr>
          <p:cNvPr id="16416" name="Line 11">
            <a:extLst>
              <a:ext uri="{FF2B5EF4-FFF2-40B4-BE49-F238E27FC236}">
                <a16:creationId xmlns:a16="http://schemas.microsoft.com/office/drawing/2014/main" id="{82A049D4-566A-0748-A647-28C6F711A244}"/>
              </a:ext>
            </a:extLst>
          </p:cNvPr>
          <p:cNvSpPr>
            <a:spLocks noChangeShapeType="1"/>
          </p:cNvSpPr>
          <p:nvPr/>
        </p:nvSpPr>
        <p:spPr bwMode="auto">
          <a:xfrm flipH="1" flipV="1">
            <a:off x="7239000" y="2971800"/>
            <a:ext cx="685800" cy="182880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Text Box 11">
            <a:extLst>
              <a:ext uri="{FF2B5EF4-FFF2-40B4-BE49-F238E27FC236}">
                <a16:creationId xmlns:a16="http://schemas.microsoft.com/office/drawing/2014/main" id="{1B19A2BA-B76F-884E-9866-E876686BCFE4}"/>
              </a:ext>
            </a:extLst>
          </p:cNvPr>
          <p:cNvSpPr txBox="1">
            <a:spLocks noChangeArrowheads="1"/>
          </p:cNvSpPr>
          <p:nvPr/>
        </p:nvSpPr>
        <p:spPr bwMode="auto">
          <a:xfrm>
            <a:off x="7010400" y="4800600"/>
            <a:ext cx="1125538"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F4253F"/>
                </a:solidFill>
                <a:ea typeface="ヒラギノ角ゴ Pro W3" panose="020B0300000000000000" pitchFamily="34" charset="-128"/>
              </a:rPr>
              <a:t>asterids</a:t>
            </a:r>
            <a:endParaRPr lang="en-US" altLang="en-US" sz="2400">
              <a:ea typeface="ヒラギノ角ゴ Pro W3" panose="020B0300000000000000" pitchFamily="34" charset="-128"/>
            </a:endParaRPr>
          </a:p>
        </p:txBody>
      </p:sp>
      <p:sp>
        <p:nvSpPr>
          <p:cNvPr id="16418" name="Line 10">
            <a:extLst>
              <a:ext uri="{FF2B5EF4-FFF2-40B4-BE49-F238E27FC236}">
                <a16:creationId xmlns:a16="http://schemas.microsoft.com/office/drawing/2014/main" id="{2C9D849F-6ECB-B241-953D-F4C3053C4E7E}"/>
              </a:ext>
            </a:extLst>
          </p:cNvPr>
          <p:cNvSpPr>
            <a:spLocks noChangeShapeType="1"/>
          </p:cNvSpPr>
          <p:nvPr/>
        </p:nvSpPr>
        <p:spPr bwMode="auto">
          <a:xfrm flipV="1">
            <a:off x="4038600" y="457200"/>
            <a:ext cx="533400" cy="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10">
            <a:extLst>
              <a:ext uri="{FF2B5EF4-FFF2-40B4-BE49-F238E27FC236}">
                <a16:creationId xmlns:a16="http://schemas.microsoft.com/office/drawing/2014/main" id="{B48862D8-956F-2641-889F-FB2D4D41550D}"/>
              </a:ext>
            </a:extLst>
          </p:cNvPr>
          <p:cNvSpPr txBox="1">
            <a:spLocks noChangeArrowheads="1"/>
          </p:cNvSpPr>
          <p:nvPr/>
        </p:nvSpPr>
        <p:spPr bwMode="auto">
          <a:xfrm>
            <a:off x="1981200" y="304800"/>
            <a:ext cx="2082621" cy="369332"/>
          </a:xfrm>
          <a:prstGeom prst="rect">
            <a:avLst/>
          </a:prstGeom>
          <a:solidFill>
            <a:schemeClr val="bg1"/>
          </a:solidFill>
          <a:ln w="9525">
            <a:solidFill>
              <a:srgbClr val="FF0000"/>
            </a:solidFill>
            <a:miter lim="800000"/>
            <a:headEnd/>
            <a:tailEnd/>
          </a:ln>
          <a:effectLst/>
        </p:spPr>
        <p:txBody>
          <a:bodyPr wrap="none">
            <a:spAutoFit/>
          </a:bodyPr>
          <a:lstStyle/>
          <a:p>
            <a:pPr>
              <a:defRPr/>
            </a:pPr>
            <a:r>
              <a:rPr lang="en-US" sz="1800" dirty="0">
                <a:ln>
                  <a:solidFill>
                    <a:srgbClr val="FF0000"/>
                  </a:solidFill>
                </a:ln>
                <a:solidFill>
                  <a:srgbClr val="D92D2D"/>
                </a:solidFill>
                <a:latin typeface="Times" pitchFamily="-111" charset="0"/>
                <a:ea typeface="+mn-ea"/>
              </a:rPr>
              <a:t>MALPIGHIACEAE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A5B70163-CF76-AE41-A188-CF7D72DAD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588" y="495300"/>
            <a:ext cx="25019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 Box 3">
            <a:extLst>
              <a:ext uri="{FF2B5EF4-FFF2-40B4-BE49-F238E27FC236}">
                <a16:creationId xmlns:a16="http://schemas.microsoft.com/office/drawing/2014/main" id="{A07D2876-3DF5-8943-93C6-7C2418B76B8F}"/>
              </a:ext>
            </a:extLst>
          </p:cNvPr>
          <p:cNvSpPr txBox="1">
            <a:spLocks noChangeArrowheads="1"/>
          </p:cNvSpPr>
          <p:nvPr/>
        </p:nvSpPr>
        <p:spPr bwMode="auto">
          <a:xfrm>
            <a:off x="0" y="0"/>
            <a:ext cx="644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Cephise nuspesez</a:t>
            </a:r>
            <a:r>
              <a:rPr lang="en-US" altLang="en-US" sz="2400">
                <a:ea typeface="ヒラギノ角ゴ Pro W3" panose="020B0300000000000000" pitchFamily="34" charset="-128"/>
              </a:rPr>
              <a:t>. a skipper butterfly (Hesperiidae)</a:t>
            </a:r>
          </a:p>
        </p:txBody>
      </p:sp>
      <p:sp>
        <p:nvSpPr>
          <p:cNvPr id="40963" name="Text Box 4">
            <a:extLst>
              <a:ext uri="{FF2B5EF4-FFF2-40B4-BE49-F238E27FC236}">
                <a16:creationId xmlns:a16="http://schemas.microsoft.com/office/drawing/2014/main" id="{F8BD675E-CC14-8943-8765-E9468037B295}"/>
              </a:ext>
            </a:extLst>
          </p:cNvPr>
          <p:cNvSpPr txBox="1">
            <a:spLocks noChangeArrowheads="1"/>
          </p:cNvSpPr>
          <p:nvPr/>
        </p:nvSpPr>
        <p:spPr bwMode="auto">
          <a:xfrm>
            <a:off x="0" y="838200"/>
            <a:ext cx="367347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b="1">
                <a:ea typeface="ヒラギノ角ゴ Pro W3" panose="020B0300000000000000" pitchFamily="34" charset="-128"/>
              </a:rPr>
              <a:t>Janzen food-plant list</a:t>
            </a:r>
            <a:r>
              <a:rPr lang="en-US" altLang="en-US" sz="1800">
                <a:ea typeface="ヒラギノ角ゴ Pro W3" panose="020B0300000000000000" pitchFamily="34" charset="-128"/>
              </a:rPr>
              <a:t> </a:t>
            </a:r>
          </a:p>
          <a:p>
            <a:pPr>
              <a:spcBef>
                <a:spcPct val="0"/>
              </a:spcBef>
              <a:buFontTx/>
              <a:buNone/>
            </a:pPr>
            <a:r>
              <a:rPr lang="en-US" altLang="en-US" sz="1800">
                <a:ea typeface="ヒラギノ角ゴ Pro W3" panose="020B0300000000000000" pitchFamily="34" charset="-128"/>
              </a:rPr>
              <a:t>Banisteriopsis muricata   25       Banisteriopsis muricata   1       Banisteriopsis muricata   2       Bunchosia biocellata   1       Bunchosia cornifolia   119       Bunchosia odorata   12       Heteropterys laurifolia   28       Heteropterys macrostachya   77       Heteropterys obovata   186       Heteropterys obovata   1       Heteropterys obovata   4       </a:t>
            </a:r>
          </a:p>
          <a:p>
            <a:pPr>
              <a:spcBef>
                <a:spcPct val="0"/>
              </a:spcBef>
              <a:buFontTx/>
              <a:buNone/>
            </a:pPr>
            <a:r>
              <a:rPr lang="en-US" altLang="en-US" sz="1800">
                <a:ea typeface="ヒラギノ角ゴ Pro W3" panose="020B0300000000000000" pitchFamily="34" charset="-128"/>
              </a:rPr>
              <a:t>Hiraea sp. 1   111       </a:t>
            </a:r>
          </a:p>
          <a:p>
            <a:pPr>
              <a:spcBef>
                <a:spcPct val="0"/>
              </a:spcBef>
              <a:buFontTx/>
              <a:buNone/>
            </a:pPr>
            <a:r>
              <a:rPr lang="en-US" altLang="en-US" sz="1800">
                <a:ea typeface="ヒラギノ角ゴ Pro W3" panose="020B0300000000000000" pitchFamily="34" charset="-128"/>
              </a:rPr>
              <a:t>Hiraea sp. 2   2       </a:t>
            </a:r>
          </a:p>
          <a:p>
            <a:pPr>
              <a:spcBef>
                <a:spcPct val="0"/>
              </a:spcBef>
              <a:buFontTx/>
              <a:buNone/>
            </a:pPr>
            <a:r>
              <a:rPr lang="en-US" altLang="en-US" sz="1800">
                <a:ea typeface="ヒラギノ角ゴ Pro W3" panose="020B0300000000000000" pitchFamily="34" charset="-128"/>
              </a:rPr>
              <a:t>Hiraea fagifolia   20       </a:t>
            </a:r>
          </a:p>
          <a:p>
            <a:pPr>
              <a:spcBef>
                <a:spcPct val="0"/>
              </a:spcBef>
              <a:buFontTx/>
              <a:buNone/>
            </a:pPr>
            <a:r>
              <a:rPr lang="en-US" altLang="en-US" sz="1800">
                <a:ea typeface="ヒラギノ角ゴ Pro W3" panose="020B0300000000000000" pitchFamily="34" charset="-128"/>
              </a:rPr>
              <a:t>Hiraea reclinata   118       </a:t>
            </a:r>
          </a:p>
          <a:p>
            <a:pPr>
              <a:spcBef>
                <a:spcPct val="0"/>
              </a:spcBef>
              <a:buFontTx/>
              <a:buNone/>
            </a:pPr>
            <a:r>
              <a:rPr lang="en-US" altLang="en-US" sz="1800">
                <a:ea typeface="ヒラギノ角ゴ Pro W3" panose="020B0300000000000000" pitchFamily="34" charset="-128"/>
              </a:rPr>
              <a:t>Mascagnia sinemariensis   27       Tetrapterys tinifolia  17</a:t>
            </a:r>
          </a:p>
          <a:p>
            <a:pPr>
              <a:spcBef>
                <a:spcPct val="0"/>
              </a:spcBef>
              <a:buFontTx/>
              <a:buNone/>
            </a:pPr>
            <a:r>
              <a:rPr lang="en-US" altLang="en-US" sz="1800">
                <a:ea typeface="ヒラギノ角ゴ Pro W3" panose="020B0300000000000000" pitchFamily="34" charset="-128"/>
              </a:rPr>
              <a:t>      (also several Combretaceae)</a:t>
            </a:r>
          </a:p>
        </p:txBody>
      </p:sp>
      <p:pic>
        <p:nvPicPr>
          <p:cNvPr id="40964" name="Picture 5">
            <a:extLst>
              <a:ext uri="{FF2B5EF4-FFF2-40B4-BE49-F238E27FC236}">
                <a16:creationId xmlns:a16="http://schemas.microsoft.com/office/drawing/2014/main" id="{D32C76A1-DAC9-5348-BE98-C00FAEDCF4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724400"/>
            <a:ext cx="26670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6">
            <a:extLst>
              <a:ext uri="{FF2B5EF4-FFF2-40B4-BE49-F238E27FC236}">
                <a16:creationId xmlns:a16="http://schemas.microsoft.com/office/drawing/2014/main" id="{5AB019BC-F7BB-F041-A63B-FCE18E0C05E3}"/>
              </a:ext>
            </a:extLst>
          </p:cNvPr>
          <p:cNvSpPr txBox="1">
            <a:spLocks noChangeArrowheads="1"/>
          </p:cNvSpPr>
          <p:nvPr/>
        </p:nvSpPr>
        <p:spPr bwMode="auto">
          <a:xfrm>
            <a:off x="4427538" y="5237163"/>
            <a:ext cx="2020887"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a typical New England skipper</a:t>
            </a:r>
          </a:p>
        </p:txBody>
      </p:sp>
      <p:sp>
        <p:nvSpPr>
          <p:cNvPr id="40966" name="Text Box 7">
            <a:extLst>
              <a:ext uri="{FF2B5EF4-FFF2-40B4-BE49-F238E27FC236}">
                <a16:creationId xmlns:a16="http://schemas.microsoft.com/office/drawing/2014/main" id="{3500763D-AEAD-B44D-8999-DBED080ADCCC}"/>
              </a:ext>
            </a:extLst>
          </p:cNvPr>
          <p:cNvSpPr txBox="1">
            <a:spLocks noChangeArrowheads="1"/>
          </p:cNvSpPr>
          <p:nvPr/>
        </p:nvSpPr>
        <p:spPr bwMode="auto">
          <a:xfrm>
            <a:off x="5873750" y="534988"/>
            <a:ext cx="3078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Cephise</a:t>
            </a:r>
            <a:r>
              <a:rPr lang="en-US" altLang="en-US" sz="2400">
                <a:ea typeface="ヒラギノ角ゴ Pro W3" panose="020B0300000000000000" pitchFamily="34" charset="-128"/>
              </a:rPr>
              <a:t> larva and adult</a:t>
            </a:r>
          </a:p>
        </p:txBody>
      </p:sp>
      <p:pic>
        <p:nvPicPr>
          <p:cNvPr id="40967" name="Picture 1">
            <a:extLst>
              <a:ext uri="{FF2B5EF4-FFF2-40B4-BE49-F238E27FC236}">
                <a16:creationId xmlns:a16="http://schemas.microsoft.com/office/drawing/2014/main" id="{4215FE80-9319-B94F-92E5-046E98B77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9463" y="1066800"/>
            <a:ext cx="296545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a:extLst>
              <a:ext uri="{FF2B5EF4-FFF2-40B4-BE49-F238E27FC236}">
                <a16:creationId xmlns:a16="http://schemas.microsoft.com/office/drawing/2014/main" id="{95485638-BF4F-DB4F-A855-2404B5F8B8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130675"/>
            <a:ext cx="25146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4">
            <a:extLst>
              <a:ext uri="{FF2B5EF4-FFF2-40B4-BE49-F238E27FC236}">
                <a16:creationId xmlns:a16="http://schemas.microsoft.com/office/drawing/2014/main" id="{21674431-9C07-CE41-B51E-1BED5EA473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038600"/>
            <a:ext cx="27701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a:extLst>
              <a:ext uri="{FF2B5EF4-FFF2-40B4-BE49-F238E27FC236}">
                <a16:creationId xmlns:a16="http://schemas.microsoft.com/office/drawing/2014/main" id="{9693D488-5BF6-284E-B2DB-C5278525CE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09600"/>
            <a:ext cx="4356100"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a:extLst>
              <a:ext uri="{FF2B5EF4-FFF2-40B4-BE49-F238E27FC236}">
                <a16:creationId xmlns:a16="http://schemas.microsoft.com/office/drawing/2014/main" id="{C50F8E4F-0BD8-CA49-A008-6042497A35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8" y="609600"/>
            <a:ext cx="47132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7">
            <a:extLst>
              <a:ext uri="{FF2B5EF4-FFF2-40B4-BE49-F238E27FC236}">
                <a16:creationId xmlns:a16="http://schemas.microsoft.com/office/drawing/2014/main" id="{3E89C176-0876-2242-A8DF-E89AFF83B02C}"/>
              </a:ext>
            </a:extLst>
          </p:cNvPr>
          <p:cNvSpPr>
            <a:spLocks noChangeArrowheads="1"/>
          </p:cNvSpPr>
          <p:nvPr/>
        </p:nvSpPr>
        <p:spPr bwMode="auto">
          <a:xfrm>
            <a:off x="5867400" y="152400"/>
            <a:ext cx="3121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Banisteriopsis malifolia</a:t>
            </a:r>
          </a:p>
        </p:txBody>
      </p:sp>
      <p:sp>
        <p:nvSpPr>
          <p:cNvPr id="43014" name="Rectangle 8">
            <a:extLst>
              <a:ext uri="{FF2B5EF4-FFF2-40B4-BE49-F238E27FC236}">
                <a16:creationId xmlns:a16="http://schemas.microsoft.com/office/drawing/2014/main" id="{201AE29A-8DED-254B-912E-4FEE2CA272EB}"/>
              </a:ext>
            </a:extLst>
          </p:cNvPr>
          <p:cNvSpPr>
            <a:spLocks noChangeArrowheads="1"/>
          </p:cNvSpPr>
          <p:nvPr/>
        </p:nvSpPr>
        <p:spPr bwMode="auto">
          <a:xfrm>
            <a:off x="19050" y="6399213"/>
            <a:ext cx="426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Parrhasius polibetes</a:t>
            </a:r>
          </a:p>
        </p:txBody>
      </p:sp>
      <p:sp>
        <p:nvSpPr>
          <p:cNvPr id="43015" name="TextBox 9">
            <a:extLst>
              <a:ext uri="{FF2B5EF4-FFF2-40B4-BE49-F238E27FC236}">
                <a16:creationId xmlns:a16="http://schemas.microsoft.com/office/drawing/2014/main" id="{9487BE36-2F7D-AF4F-BE67-366228847D96}"/>
              </a:ext>
            </a:extLst>
          </p:cNvPr>
          <p:cNvSpPr txBox="1">
            <a:spLocks noChangeArrowheads="1"/>
          </p:cNvSpPr>
          <p:nvPr/>
        </p:nvSpPr>
        <p:spPr bwMode="auto">
          <a:xfrm>
            <a:off x="2895600" y="4244975"/>
            <a:ext cx="2895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a:t>Larvae have dorsal nectary organs (DNOs) and perforated cupolas organs (PCOs) (Fiedler, 1991). The former releases a sugared substance while the</a:t>
            </a:r>
          </a:p>
          <a:p>
            <a:pPr>
              <a:spcBef>
                <a:spcPct val="0"/>
              </a:spcBef>
              <a:buFontTx/>
              <a:buNone/>
            </a:pPr>
            <a:r>
              <a:rPr lang="en-US" altLang="en-US" sz="1800"/>
              <a:t>latter pacifies the aggressive behavior of tending ants (Malicky,</a:t>
            </a:r>
            <a:r>
              <a:rPr lang="is-IS" altLang="en-US" sz="1800"/>
              <a:t>1970)</a:t>
            </a:r>
            <a:endParaRPr lang="en-US" altLang="en-US" sz="1800">
              <a:ea typeface="ヒラギノ角ゴ Pro W3" panose="020B0300000000000000"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CC6FD3-8F3F-EB41-9B7C-E007D7F0A7CD}"/>
              </a:ext>
            </a:extLst>
          </p:cNvPr>
          <p:cNvPicPr>
            <a:picLocks noChangeAspect="1"/>
          </p:cNvPicPr>
          <p:nvPr/>
        </p:nvPicPr>
        <p:blipFill>
          <a:blip r:embed="rId3"/>
          <a:stretch>
            <a:fillRect/>
          </a:stretch>
        </p:blipFill>
        <p:spPr>
          <a:xfrm>
            <a:off x="664744" y="0"/>
            <a:ext cx="7814511" cy="6858000"/>
          </a:xfrm>
          <a:prstGeom prst="rect">
            <a:avLst/>
          </a:prstGeom>
        </p:spPr>
      </p:pic>
    </p:spTree>
    <p:extLst>
      <p:ext uri="{BB962C8B-B14F-4D97-AF65-F5344CB8AC3E}">
        <p14:creationId xmlns:p14="http://schemas.microsoft.com/office/powerpoint/2010/main" val="367098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CC6FD3-8F3F-EB41-9B7C-E007D7F0A7CD}"/>
              </a:ext>
            </a:extLst>
          </p:cNvPr>
          <p:cNvPicPr>
            <a:picLocks noChangeAspect="1"/>
          </p:cNvPicPr>
          <p:nvPr/>
        </p:nvPicPr>
        <p:blipFill>
          <a:blip r:embed="rId3"/>
          <a:stretch>
            <a:fillRect/>
          </a:stretch>
        </p:blipFill>
        <p:spPr>
          <a:xfrm>
            <a:off x="664744" y="0"/>
            <a:ext cx="7814511" cy="6858000"/>
          </a:xfrm>
          <a:prstGeom prst="rect">
            <a:avLst/>
          </a:prstGeom>
        </p:spPr>
      </p:pic>
      <p:pic>
        <p:nvPicPr>
          <p:cNvPr id="3" name="Picture 2">
            <a:extLst>
              <a:ext uri="{FF2B5EF4-FFF2-40B4-BE49-F238E27FC236}">
                <a16:creationId xmlns:a16="http://schemas.microsoft.com/office/drawing/2014/main" id="{9812629F-81A8-324E-A09E-6A327AA1EB2E}"/>
              </a:ext>
            </a:extLst>
          </p:cNvPr>
          <p:cNvPicPr>
            <a:picLocks noChangeAspect="1"/>
          </p:cNvPicPr>
          <p:nvPr/>
        </p:nvPicPr>
        <p:blipFill>
          <a:blip r:embed="rId4"/>
          <a:stretch>
            <a:fillRect/>
          </a:stretch>
        </p:blipFill>
        <p:spPr>
          <a:xfrm>
            <a:off x="0" y="0"/>
            <a:ext cx="5280760" cy="6858000"/>
          </a:xfrm>
          <a:prstGeom prst="rect">
            <a:avLst/>
          </a:prstGeom>
        </p:spPr>
      </p:pic>
    </p:spTree>
    <p:extLst>
      <p:ext uri="{BB962C8B-B14F-4D97-AF65-F5344CB8AC3E}">
        <p14:creationId xmlns:p14="http://schemas.microsoft.com/office/powerpoint/2010/main" val="3599157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42CD9-A2D5-8D4A-892C-2F377D423B70}"/>
              </a:ext>
            </a:extLst>
          </p:cNvPr>
          <p:cNvPicPr>
            <a:picLocks noChangeAspect="1"/>
          </p:cNvPicPr>
          <p:nvPr/>
        </p:nvPicPr>
        <p:blipFill>
          <a:blip r:embed="rId3"/>
          <a:stretch>
            <a:fillRect/>
          </a:stretch>
        </p:blipFill>
        <p:spPr>
          <a:xfrm>
            <a:off x="0" y="94834"/>
            <a:ext cx="9144000" cy="6668332"/>
          </a:xfrm>
          <a:prstGeom prst="rect">
            <a:avLst/>
          </a:prstGeom>
        </p:spPr>
      </p:pic>
    </p:spTree>
    <p:extLst>
      <p:ext uri="{BB962C8B-B14F-4D97-AF65-F5344CB8AC3E}">
        <p14:creationId xmlns:p14="http://schemas.microsoft.com/office/powerpoint/2010/main" val="3648289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42CD9-A2D5-8D4A-892C-2F377D423B70}"/>
              </a:ext>
            </a:extLst>
          </p:cNvPr>
          <p:cNvPicPr>
            <a:picLocks noChangeAspect="1"/>
          </p:cNvPicPr>
          <p:nvPr/>
        </p:nvPicPr>
        <p:blipFill>
          <a:blip r:embed="rId3"/>
          <a:stretch>
            <a:fillRect/>
          </a:stretch>
        </p:blipFill>
        <p:spPr>
          <a:xfrm>
            <a:off x="0" y="94834"/>
            <a:ext cx="9144000" cy="6668332"/>
          </a:xfrm>
          <a:prstGeom prst="rect">
            <a:avLst/>
          </a:prstGeom>
        </p:spPr>
      </p:pic>
      <p:sp>
        <p:nvSpPr>
          <p:cNvPr id="5" name="Rectangle 4">
            <a:extLst>
              <a:ext uri="{FF2B5EF4-FFF2-40B4-BE49-F238E27FC236}">
                <a16:creationId xmlns:a16="http://schemas.microsoft.com/office/drawing/2014/main" id="{4D7C2949-A1CD-8F46-912F-BCD14B681235}"/>
              </a:ext>
            </a:extLst>
          </p:cNvPr>
          <p:cNvSpPr/>
          <p:nvPr/>
        </p:nvSpPr>
        <p:spPr bwMode="auto">
          <a:xfrm rot="19638460">
            <a:off x="807240" y="630926"/>
            <a:ext cx="2949874" cy="1912357"/>
          </a:xfrm>
          <a:prstGeom prst="rect">
            <a:avLst/>
          </a:prstGeom>
          <a:noFill/>
          <a:ln w="254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ectangle 5">
            <a:extLst>
              <a:ext uri="{FF2B5EF4-FFF2-40B4-BE49-F238E27FC236}">
                <a16:creationId xmlns:a16="http://schemas.microsoft.com/office/drawing/2014/main" id="{915A2FE8-820E-D74D-BC5F-BD4C3D9462B2}"/>
              </a:ext>
            </a:extLst>
          </p:cNvPr>
          <p:cNvSpPr/>
          <p:nvPr/>
        </p:nvSpPr>
        <p:spPr bwMode="auto">
          <a:xfrm rot="21167953">
            <a:off x="3394436" y="207628"/>
            <a:ext cx="511613" cy="191235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Rectangle 6">
            <a:extLst>
              <a:ext uri="{FF2B5EF4-FFF2-40B4-BE49-F238E27FC236}">
                <a16:creationId xmlns:a16="http://schemas.microsoft.com/office/drawing/2014/main" id="{2DC2EFE9-F75C-F845-93B3-86FDB100C6D7}"/>
              </a:ext>
            </a:extLst>
          </p:cNvPr>
          <p:cNvSpPr/>
          <p:nvPr/>
        </p:nvSpPr>
        <p:spPr bwMode="auto">
          <a:xfrm rot="15553316">
            <a:off x="444985" y="3271755"/>
            <a:ext cx="2111028" cy="1585319"/>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Rectangle 7">
            <a:extLst>
              <a:ext uri="{FF2B5EF4-FFF2-40B4-BE49-F238E27FC236}">
                <a16:creationId xmlns:a16="http://schemas.microsoft.com/office/drawing/2014/main" id="{EC174425-D1FA-8442-BB7F-BF7E0B3C5E20}"/>
              </a:ext>
            </a:extLst>
          </p:cNvPr>
          <p:cNvSpPr/>
          <p:nvPr/>
        </p:nvSpPr>
        <p:spPr bwMode="auto">
          <a:xfrm rot="12631821">
            <a:off x="1323359" y="4780788"/>
            <a:ext cx="2877884" cy="1459072"/>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Oval 8">
            <a:extLst>
              <a:ext uri="{FF2B5EF4-FFF2-40B4-BE49-F238E27FC236}">
                <a16:creationId xmlns:a16="http://schemas.microsoft.com/office/drawing/2014/main" id="{BDF619BA-EFF2-EE4B-8F57-96E9BD0EB34A}"/>
              </a:ext>
            </a:extLst>
          </p:cNvPr>
          <p:cNvSpPr/>
          <p:nvPr/>
        </p:nvSpPr>
        <p:spPr bwMode="auto">
          <a:xfrm>
            <a:off x="1676400" y="1219200"/>
            <a:ext cx="4267200" cy="4191000"/>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TextBox 9">
            <a:extLst>
              <a:ext uri="{FF2B5EF4-FFF2-40B4-BE49-F238E27FC236}">
                <a16:creationId xmlns:a16="http://schemas.microsoft.com/office/drawing/2014/main" id="{43FFE447-0AD4-A64E-90C7-F2CE03EC85E3}"/>
              </a:ext>
            </a:extLst>
          </p:cNvPr>
          <p:cNvSpPr txBox="1"/>
          <p:nvPr/>
        </p:nvSpPr>
        <p:spPr>
          <a:xfrm rot="19751147">
            <a:off x="946501" y="516486"/>
            <a:ext cx="1107996" cy="369332"/>
          </a:xfrm>
          <a:prstGeom prst="rect">
            <a:avLst/>
          </a:prstGeom>
          <a:noFill/>
        </p:spPr>
        <p:txBody>
          <a:bodyPr wrap="none" rtlCol="0">
            <a:spAutoFit/>
          </a:bodyPr>
          <a:lstStyle/>
          <a:p>
            <a:r>
              <a:rPr lang="en-US" sz="1800"/>
              <a:t>Monocots</a:t>
            </a:r>
          </a:p>
        </p:txBody>
      </p:sp>
      <p:sp>
        <p:nvSpPr>
          <p:cNvPr id="11" name="TextBox 10">
            <a:extLst>
              <a:ext uri="{FF2B5EF4-FFF2-40B4-BE49-F238E27FC236}">
                <a16:creationId xmlns:a16="http://schemas.microsoft.com/office/drawing/2014/main" id="{EA097B77-1D85-8B43-BCF9-512C3CC11230}"/>
              </a:ext>
            </a:extLst>
          </p:cNvPr>
          <p:cNvSpPr txBox="1"/>
          <p:nvPr/>
        </p:nvSpPr>
        <p:spPr>
          <a:xfrm rot="21156987">
            <a:off x="2972863" y="-21403"/>
            <a:ext cx="1335437" cy="369332"/>
          </a:xfrm>
          <a:prstGeom prst="rect">
            <a:avLst/>
          </a:prstGeom>
          <a:noFill/>
        </p:spPr>
        <p:txBody>
          <a:bodyPr wrap="square" rtlCol="0">
            <a:spAutoFit/>
          </a:bodyPr>
          <a:lstStyle/>
          <a:p>
            <a:r>
              <a:rPr lang="en-US" sz="1800"/>
              <a:t>magnoliids</a:t>
            </a:r>
          </a:p>
        </p:txBody>
      </p:sp>
      <p:sp>
        <p:nvSpPr>
          <p:cNvPr id="12" name="TextBox 11">
            <a:extLst>
              <a:ext uri="{FF2B5EF4-FFF2-40B4-BE49-F238E27FC236}">
                <a16:creationId xmlns:a16="http://schemas.microsoft.com/office/drawing/2014/main" id="{BF22539F-2710-F14F-9F0F-51C483F6468D}"/>
              </a:ext>
            </a:extLst>
          </p:cNvPr>
          <p:cNvSpPr txBox="1"/>
          <p:nvPr/>
        </p:nvSpPr>
        <p:spPr>
          <a:xfrm rot="4748148">
            <a:off x="276287" y="4290868"/>
            <a:ext cx="736099" cy="369332"/>
          </a:xfrm>
          <a:prstGeom prst="rect">
            <a:avLst/>
          </a:prstGeom>
          <a:noFill/>
        </p:spPr>
        <p:txBody>
          <a:bodyPr wrap="none" rtlCol="0">
            <a:spAutoFit/>
          </a:bodyPr>
          <a:lstStyle/>
          <a:p>
            <a:r>
              <a:rPr lang="en-US" sz="1800"/>
              <a:t>rosids</a:t>
            </a:r>
          </a:p>
        </p:txBody>
      </p:sp>
      <p:sp>
        <p:nvSpPr>
          <p:cNvPr id="13" name="TextBox 12">
            <a:extLst>
              <a:ext uri="{FF2B5EF4-FFF2-40B4-BE49-F238E27FC236}">
                <a16:creationId xmlns:a16="http://schemas.microsoft.com/office/drawing/2014/main" id="{5CF106FE-08EF-C84A-ACAA-68DB6100E2AA}"/>
              </a:ext>
            </a:extLst>
          </p:cNvPr>
          <p:cNvSpPr txBox="1"/>
          <p:nvPr/>
        </p:nvSpPr>
        <p:spPr>
          <a:xfrm rot="1678750">
            <a:off x="2951548" y="6407163"/>
            <a:ext cx="889987" cy="369332"/>
          </a:xfrm>
          <a:prstGeom prst="rect">
            <a:avLst/>
          </a:prstGeom>
          <a:noFill/>
        </p:spPr>
        <p:txBody>
          <a:bodyPr wrap="none" rtlCol="0">
            <a:spAutoFit/>
          </a:bodyPr>
          <a:lstStyle/>
          <a:p>
            <a:r>
              <a:rPr lang="en-US" sz="1800"/>
              <a:t>asterids</a:t>
            </a:r>
          </a:p>
        </p:txBody>
      </p:sp>
      <p:sp>
        <p:nvSpPr>
          <p:cNvPr id="14" name="TextBox 13">
            <a:extLst>
              <a:ext uri="{FF2B5EF4-FFF2-40B4-BE49-F238E27FC236}">
                <a16:creationId xmlns:a16="http://schemas.microsoft.com/office/drawing/2014/main" id="{C01E7AF1-226E-304D-90CB-8720453EF119}"/>
              </a:ext>
            </a:extLst>
          </p:cNvPr>
          <p:cNvSpPr txBox="1"/>
          <p:nvPr/>
        </p:nvSpPr>
        <p:spPr>
          <a:xfrm rot="4562984">
            <a:off x="6383313" y="1990837"/>
            <a:ext cx="1120820" cy="369332"/>
          </a:xfrm>
          <a:prstGeom prst="rect">
            <a:avLst/>
          </a:prstGeom>
          <a:noFill/>
        </p:spPr>
        <p:txBody>
          <a:bodyPr wrap="none" rtlCol="0">
            <a:spAutoFit/>
          </a:bodyPr>
          <a:lstStyle/>
          <a:p>
            <a:r>
              <a:rPr lang="en-US" sz="1800"/>
              <a:t>butterflies</a:t>
            </a:r>
          </a:p>
        </p:txBody>
      </p:sp>
    </p:spTree>
    <p:extLst>
      <p:ext uri="{BB962C8B-B14F-4D97-AF65-F5344CB8AC3E}">
        <p14:creationId xmlns:p14="http://schemas.microsoft.com/office/powerpoint/2010/main" val="2317800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a:extLst>
              <a:ext uri="{FF2B5EF4-FFF2-40B4-BE49-F238E27FC236}">
                <a16:creationId xmlns:a16="http://schemas.microsoft.com/office/drawing/2014/main" id="{2BDED8C1-B8C1-FF46-A4F2-D542CE877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505200"/>
            <a:ext cx="233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a:extLst>
              <a:ext uri="{FF2B5EF4-FFF2-40B4-BE49-F238E27FC236}">
                <a16:creationId xmlns:a16="http://schemas.microsoft.com/office/drawing/2014/main" id="{190D14B9-2069-7D47-A581-8F1ACA40A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1723" y="2019300"/>
            <a:ext cx="365000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a:extLst>
              <a:ext uri="{FF2B5EF4-FFF2-40B4-BE49-F238E27FC236}">
                <a16:creationId xmlns:a16="http://schemas.microsoft.com/office/drawing/2014/main" id="{D6B48E69-DA49-954E-94F8-EC02140B7EBC}"/>
              </a:ext>
            </a:extLst>
          </p:cNvPr>
          <p:cNvSpPr txBox="1">
            <a:spLocks noChangeArrowheads="1"/>
          </p:cNvSpPr>
          <p:nvPr/>
        </p:nvSpPr>
        <p:spPr bwMode="auto">
          <a:xfrm>
            <a:off x="76200" y="166688"/>
            <a:ext cx="8077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i="1">
                <a:ea typeface="ヒラギノ角ゴ Pro W3" panose="020B0300000000000000" pitchFamily="34" charset="-128"/>
              </a:rPr>
              <a:t>Banisteriopsis caapi</a:t>
            </a:r>
            <a:r>
              <a:rPr lang="en-US" altLang="en-US" sz="3600">
                <a:ea typeface="ヒラギノ角ゴ Pro W3" panose="020B0300000000000000" pitchFamily="34" charset="-128"/>
              </a:rPr>
              <a:t>:</a:t>
            </a:r>
            <a:r>
              <a:rPr lang="en-US" altLang="en-US" sz="3600" i="1">
                <a:ea typeface="ヒラギノ角ゴ Pro W3" panose="020B0300000000000000" pitchFamily="34" charset="-128"/>
              </a:rPr>
              <a:t> </a:t>
            </a:r>
            <a:r>
              <a:rPr lang="en-US" altLang="en-US" sz="3600">
                <a:ea typeface="ヒラギノ角ゴ Pro W3" panose="020B0300000000000000" pitchFamily="34" charset="-128"/>
              </a:rPr>
              <a:t>active principle is </a:t>
            </a:r>
            <a:r>
              <a:rPr lang="en-US" altLang="en-US" sz="3600" i="1">
                <a:ea typeface="ヒラギノ角ゴ Pro W3" panose="020B0300000000000000" pitchFamily="34" charset="-128"/>
              </a:rPr>
              <a:t>harmine,</a:t>
            </a:r>
            <a:r>
              <a:rPr lang="en-US" altLang="en-US" sz="3600">
                <a:ea typeface="ヒラギノ角ゴ Pro W3" panose="020B0300000000000000" pitchFamily="34" charset="-128"/>
              </a:rPr>
              <a:t> an indole  alkaloid</a:t>
            </a:r>
          </a:p>
        </p:txBody>
      </p:sp>
      <p:sp>
        <p:nvSpPr>
          <p:cNvPr id="45061" name="Rectangle 6">
            <a:extLst>
              <a:ext uri="{FF2B5EF4-FFF2-40B4-BE49-F238E27FC236}">
                <a16:creationId xmlns:a16="http://schemas.microsoft.com/office/drawing/2014/main" id="{99518BAB-62CE-874F-99F4-1F2153BC77A7}"/>
              </a:ext>
            </a:extLst>
          </p:cNvPr>
          <p:cNvSpPr>
            <a:spLocks noChangeArrowheads="1"/>
          </p:cNvSpPr>
          <p:nvPr/>
        </p:nvSpPr>
        <p:spPr bwMode="auto">
          <a:xfrm flipH="1">
            <a:off x="1968025" y="2124342"/>
            <a:ext cx="2057400" cy="1457058"/>
          </a:xfrm>
          <a:prstGeom prst="rect">
            <a:avLst/>
          </a:prstGeom>
          <a:noFill/>
          <a:ln w="28575">
            <a:solidFill>
              <a:srgbClr val="FA11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45062" name="Text Box 7">
            <a:extLst>
              <a:ext uri="{FF2B5EF4-FFF2-40B4-BE49-F238E27FC236}">
                <a16:creationId xmlns:a16="http://schemas.microsoft.com/office/drawing/2014/main" id="{34DF93DF-8506-9848-A386-D0A69E9F09B4}"/>
              </a:ext>
            </a:extLst>
          </p:cNvPr>
          <p:cNvSpPr txBox="1">
            <a:spLocks noChangeArrowheads="1"/>
          </p:cNvSpPr>
          <p:nvPr/>
        </p:nvSpPr>
        <p:spPr bwMode="auto">
          <a:xfrm>
            <a:off x="5715000" y="5305425"/>
            <a:ext cx="3429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DMT, </a:t>
            </a:r>
            <a:r>
              <a:rPr lang="en-US" altLang="en-US" sz="2400">
                <a:ea typeface="ヒラギノ角ゴ Pro W3" panose="020B0300000000000000" pitchFamily="34" charset="-128"/>
              </a:rPr>
              <a:t>from</a:t>
            </a:r>
            <a:r>
              <a:rPr lang="en-US" altLang="en-US" sz="2400" i="1">
                <a:ea typeface="ヒラギノ角ゴ Pro W3" panose="020B0300000000000000" pitchFamily="34" charset="-128"/>
              </a:rPr>
              <a:t> Tetrapteris, Psychotria, or Justicia, </a:t>
            </a:r>
            <a:r>
              <a:rPr lang="en-US" altLang="en-US" sz="2400">
                <a:ea typeface="ヒラギノ角ゴ Pro W3" panose="020B0300000000000000" pitchFamily="34" charset="-128"/>
              </a:rPr>
              <a:t>is combined with</a:t>
            </a:r>
            <a:r>
              <a:rPr lang="en-US" altLang="en-US" sz="2400" i="1">
                <a:ea typeface="ヒラギノ角ゴ Pro W3" panose="020B0300000000000000" pitchFamily="34" charset="-128"/>
              </a:rPr>
              <a:t> caapi </a:t>
            </a:r>
            <a:r>
              <a:rPr lang="en-US" altLang="en-US" sz="2400">
                <a:ea typeface="ヒラギノ角ゴ Pro W3" panose="020B0300000000000000" pitchFamily="34" charset="-128"/>
              </a:rPr>
              <a:t>to allow oral absorption</a:t>
            </a:r>
            <a:endParaRPr lang="en-US" altLang="en-US" sz="2400" i="1">
              <a:ea typeface="ヒラギノ角ゴ Pro W3" panose="020B0300000000000000" pitchFamily="34" charset="-128"/>
            </a:endParaRPr>
          </a:p>
        </p:txBody>
      </p:sp>
      <p:pic>
        <p:nvPicPr>
          <p:cNvPr id="45063" name="Picture 8">
            <a:extLst>
              <a:ext uri="{FF2B5EF4-FFF2-40B4-BE49-F238E27FC236}">
                <a16:creationId xmlns:a16="http://schemas.microsoft.com/office/drawing/2014/main" id="{85108EC2-FD5E-EC45-8DC2-4EECA01EF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990600"/>
            <a:ext cx="3136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9">
            <a:extLst>
              <a:ext uri="{FF2B5EF4-FFF2-40B4-BE49-F238E27FC236}">
                <a16:creationId xmlns:a16="http://schemas.microsoft.com/office/drawing/2014/main" id="{D022DCEE-0E1D-E04C-AA1F-E0E383B2DC02}"/>
              </a:ext>
            </a:extLst>
          </p:cNvPr>
          <p:cNvSpPr txBox="1">
            <a:spLocks noChangeArrowheads="1"/>
          </p:cNvSpPr>
          <p:nvPr/>
        </p:nvSpPr>
        <p:spPr bwMode="auto">
          <a:xfrm>
            <a:off x="5715000" y="5305425"/>
            <a:ext cx="3429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DMT, </a:t>
            </a:r>
            <a:r>
              <a:rPr lang="en-US" altLang="en-US" sz="2400">
                <a:ea typeface="ヒラギノ角ゴ Pro W3" panose="020B0300000000000000" pitchFamily="34" charset="-128"/>
              </a:rPr>
              <a:t>from</a:t>
            </a:r>
            <a:r>
              <a:rPr lang="en-US" altLang="en-US" sz="2400" i="1">
                <a:ea typeface="ヒラギノ角ゴ Pro W3" panose="020B0300000000000000" pitchFamily="34" charset="-128"/>
              </a:rPr>
              <a:t> Tetrapteris, Psychotria, or Justicia, </a:t>
            </a:r>
            <a:r>
              <a:rPr lang="en-US" altLang="en-US" sz="2400">
                <a:ea typeface="ヒラギノ角ゴ Pro W3" panose="020B0300000000000000" pitchFamily="34" charset="-128"/>
              </a:rPr>
              <a:t>is combined with</a:t>
            </a:r>
            <a:r>
              <a:rPr lang="en-US" altLang="en-US" sz="2400" i="1">
                <a:ea typeface="ヒラギノ角ゴ Pro W3" panose="020B0300000000000000" pitchFamily="34" charset="-128"/>
              </a:rPr>
              <a:t> caapi </a:t>
            </a:r>
            <a:r>
              <a:rPr lang="en-US" altLang="en-US" sz="2400">
                <a:ea typeface="ヒラギノ角ゴ Pro W3" panose="020B0300000000000000" pitchFamily="34" charset="-128"/>
              </a:rPr>
              <a:t>to allow oral absorption</a:t>
            </a:r>
            <a:endParaRPr lang="en-US" altLang="en-US" sz="2400" i="1">
              <a:ea typeface="ヒラギノ角ゴ Pro W3" panose="020B0300000000000000" pitchFamily="34" charset="-128"/>
            </a:endParaRPr>
          </a:p>
        </p:txBody>
      </p:sp>
      <p:sp>
        <p:nvSpPr>
          <p:cNvPr id="45065" name="Text Box 10">
            <a:extLst>
              <a:ext uri="{FF2B5EF4-FFF2-40B4-BE49-F238E27FC236}">
                <a16:creationId xmlns:a16="http://schemas.microsoft.com/office/drawing/2014/main" id="{AE1087C7-EEAD-1A49-BC99-0ED5BF85D72F}"/>
              </a:ext>
            </a:extLst>
          </p:cNvPr>
          <p:cNvSpPr txBox="1">
            <a:spLocks noChangeArrowheads="1"/>
          </p:cNvSpPr>
          <p:nvPr/>
        </p:nvSpPr>
        <p:spPr bwMode="auto">
          <a:xfrm>
            <a:off x="5486400" y="25908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serotonin</a:t>
            </a:r>
          </a:p>
        </p:txBody>
      </p:sp>
      <p:sp>
        <p:nvSpPr>
          <p:cNvPr id="11" name="Text Box 10">
            <a:extLst>
              <a:ext uri="{FF2B5EF4-FFF2-40B4-BE49-F238E27FC236}">
                <a16:creationId xmlns:a16="http://schemas.microsoft.com/office/drawing/2014/main" id="{12C8CAA7-A6DE-934B-A49E-1176BF7E2FEE}"/>
              </a:ext>
            </a:extLst>
          </p:cNvPr>
          <p:cNvSpPr txBox="1">
            <a:spLocks noChangeArrowheads="1"/>
          </p:cNvSpPr>
          <p:nvPr/>
        </p:nvSpPr>
        <p:spPr bwMode="auto">
          <a:xfrm>
            <a:off x="1111665" y="1357313"/>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harmine</a:t>
            </a:r>
          </a:p>
        </p:txBody>
      </p:sp>
      <p:pic>
        <p:nvPicPr>
          <p:cNvPr id="2" name="Picture 1">
            <a:extLst>
              <a:ext uri="{FF2B5EF4-FFF2-40B4-BE49-F238E27FC236}">
                <a16:creationId xmlns:a16="http://schemas.microsoft.com/office/drawing/2014/main" id="{D380B702-4D18-9F44-AD64-EF797B7037B3}"/>
              </a:ext>
            </a:extLst>
          </p:cNvPr>
          <p:cNvPicPr>
            <a:picLocks noChangeAspect="1"/>
          </p:cNvPicPr>
          <p:nvPr/>
        </p:nvPicPr>
        <p:blipFill>
          <a:blip r:embed="rId6"/>
          <a:stretch>
            <a:fillRect/>
          </a:stretch>
        </p:blipFill>
        <p:spPr>
          <a:xfrm>
            <a:off x="419423" y="4290745"/>
            <a:ext cx="3097204" cy="2430566"/>
          </a:xfrm>
          <a:prstGeom prst="rect">
            <a:avLst/>
          </a:prstGeom>
        </p:spPr>
      </p:pic>
      <p:sp>
        <p:nvSpPr>
          <p:cNvPr id="13" name="Text Box 10">
            <a:extLst>
              <a:ext uri="{FF2B5EF4-FFF2-40B4-BE49-F238E27FC236}">
                <a16:creationId xmlns:a16="http://schemas.microsoft.com/office/drawing/2014/main" id="{13C2918C-A089-BA48-84DB-F4B9382F6F47}"/>
              </a:ext>
            </a:extLst>
          </p:cNvPr>
          <p:cNvSpPr txBox="1">
            <a:spLocks noChangeArrowheads="1"/>
          </p:cNvSpPr>
          <p:nvPr/>
        </p:nvSpPr>
        <p:spPr bwMode="auto">
          <a:xfrm>
            <a:off x="419423" y="4281487"/>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the amino acid tryptophan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1">
            <a:extLst>
              <a:ext uri="{FF2B5EF4-FFF2-40B4-BE49-F238E27FC236}">
                <a16:creationId xmlns:a16="http://schemas.microsoft.com/office/drawing/2014/main" id="{1B6FCC97-5D24-4C43-9A79-749FF3C52504}"/>
              </a:ext>
            </a:extLst>
          </p:cNvPr>
          <p:cNvSpPr txBox="1">
            <a:spLocks noChangeArrowheads="1"/>
          </p:cNvSpPr>
          <p:nvPr/>
        </p:nvSpPr>
        <p:spPr bwMode="auto">
          <a:xfrm>
            <a:off x="381000" y="457200"/>
            <a:ext cx="96012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t>With Ayahuasca, an interior sound is commonly heard, which quite </a:t>
            </a:r>
          </a:p>
          <a:p>
            <a:pPr>
              <a:spcBef>
                <a:spcPct val="0"/>
              </a:spcBef>
              <a:buFontTx/>
              <a:buNone/>
            </a:pPr>
            <a:r>
              <a:rPr lang="en-US" altLang="en-US" sz="2400"/>
              <a:t>often triggers a spontaneous burst of imitative vocalizings, markedly </a:t>
            </a:r>
          </a:p>
          <a:p>
            <a:pPr>
              <a:spcBef>
                <a:spcPct val="0"/>
              </a:spcBef>
              <a:buFontTx/>
              <a:buNone/>
            </a:pPr>
            <a:r>
              <a:rPr lang="en-US" altLang="en-US" sz="2400"/>
              <a:t>unlike any conventional human speech or facial contortions. </a:t>
            </a:r>
          </a:p>
          <a:p>
            <a:pPr>
              <a:spcBef>
                <a:spcPct val="0"/>
              </a:spcBef>
              <a:buFontTx/>
              <a:buNone/>
            </a:pPr>
            <a:r>
              <a:rPr lang="en-US" altLang="en-US" sz="2400"/>
              <a:t>The tryptamines can apparently trigger a kind of rippling of</a:t>
            </a:r>
          </a:p>
          <a:p>
            <a:pPr>
              <a:spcBef>
                <a:spcPct val="0"/>
              </a:spcBef>
              <a:buFontTx/>
              <a:buNone/>
            </a:pPr>
            <a:r>
              <a:rPr lang="en-US" altLang="en-US" sz="2400"/>
              <a:t> facial muscles, which results in the production of a vocally </a:t>
            </a:r>
          </a:p>
          <a:p>
            <a:pPr>
              <a:spcBef>
                <a:spcPct val="0"/>
              </a:spcBef>
              <a:buFontTx/>
              <a:buNone/>
            </a:pPr>
            <a:r>
              <a:rPr lang="en-US" altLang="en-US" sz="2400"/>
              <a:t>modulated pressure wave. What is more startling is that the sound, </a:t>
            </a:r>
          </a:p>
          <a:p>
            <a:pPr>
              <a:spcBef>
                <a:spcPct val="0"/>
              </a:spcBef>
              <a:buFontTx/>
              <a:buNone/>
            </a:pPr>
            <a:r>
              <a:rPr lang="en-US" altLang="en-US" sz="2400"/>
              <a:t>which gains in energy the longer it is sustained, can actually become </a:t>
            </a:r>
          </a:p>
          <a:p>
            <a:pPr>
              <a:spcBef>
                <a:spcPct val="0"/>
              </a:spcBef>
              <a:buFontTx/>
              <a:buNone/>
            </a:pPr>
            <a:r>
              <a:rPr lang="en-US" altLang="en-US" sz="2400"/>
              <a:t>visible - as if the vibrational wave patterns were shifting into</a:t>
            </a:r>
          </a:p>
          <a:p>
            <a:pPr>
              <a:spcBef>
                <a:spcPct val="0"/>
              </a:spcBef>
              <a:buFontTx/>
              <a:buNone/>
            </a:pPr>
            <a:r>
              <a:rPr lang="en-US" altLang="en-US" sz="2400"/>
              <a:t> the visible spectrum or inducing a vibrational excitation of the air</a:t>
            </a:r>
          </a:p>
          <a:p>
            <a:pPr>
              <a:spcBef>
                <a:spcPct val="0"/>
              </a:spcBef>
              <a:buFontTx/>
              <a:buNone/>
            </a:pPr>
            <a:r>
              <a:rPr lang="en-US" altLang="en-US" sz="2400"/>
              <a:t> in such a way as to affect light diffraction. </a:t>
            </a:r>
          </a:p>
          <a:p>
            <a:pPr>
              <a:spcBef>
                <a:spcPct val="0"/>
              </a:spcBef>
              <a:buFontTx/>
              <a:buNone/>
            </a:pPr>
            <a:endParaRPr lang="en-US" altLang="en-US" sz="2400"/>
          </a:p>
          <a:p>
            <a:pPr>
              <a:spcBef>
                <a:spcPct val="0"/>
              </a:spcBef>
              <a:buFontTx/>
              <a:buNone/>
            </a:pPr>
            <a:r>
              <a:rPr lang="en-US" altLang="en-US" sz="2400"/>
              <a:t>These observations suggest that although the wave is produced </a:t>
            </a:r>
          </a:p>
          <a:p>
            <a:pPr>
              <a:spcBef>
                <a:spcPct val="0"/>
              </a:spcBef>
              <a:buFontTx/>
              <a:buNone/>
            </a:pPr>
            <a:r>
              <a:rPr lang="en-US" altLang="en-US" sz="2400"/>
              <a:t>with sound, it may possess an electromagnetic component. </a:t>
            </a:r>
          </a:p>
          <a:p>
            <a:pPr>
              <a:spcBef>
                <a:spcPct val="0"/>
              </a:spcBef>
              <a:buFontTx/>
              <a:buNone/>
            </a:pPr>
            <a:r>
              <a:rPr lang="en-US" altLang="en-US" sz="2400"/>
              <a:t>This peculiar wave phenomenon will continue to be generated out </a:t>
            </a:r>
          </a:p>
          <a:p>
            <a:pPr>
              <a:spcBef>
                <a:spcPct val="0"/>
              </a:spcBef>
              <a:buFontTx/>
              <a:buNone/>
            </a:pPr>
            <a:r>
              <a:rPr lang="en-US" altLang="en-US" sz="2400"/>
              <a:t>of the mouth and nostrils and will be visible in the surrounding </a:t>
            </a:r>
          </a:p>
          <a:p>
            <a:pPr>
              <a:spcBef>
                <a:spcPct val="0"/>
              </a:spcBef>
              <a:buFontTx/>
              <a:buNone/>
            </a:pPr>
            <a:r>
              <a:rPr lang="en-US" altLang="en-US" sz="2400"/>
              <a:t>as long as the vocalizations are continued.  Terence McKenna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a:extLst>
              <a:ext uri="{FF2B5EF4-FFF2-40B4-BE49-F238E27FC236}">
                <a16:creationId xmlns:a16="http://schemas.microsoft.com/office/drawing/2014/main" id="{FFEBAB6D-9E28-4148-997E-2EB967D9C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
            <a:ext cx="3302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1">
            <a:extLst>
              <a:ext uri="{FF2B5EF4-FFF2-40B4-BE49-F238E27FC236}">
                <a16:creationId xmlns:a16="http://schemas.microsoft.com/office/drawing/2014/main" id="{225FCC30-8DAD-0245-A67A-B2429DBC51EA}"/>
              </a:ext>
            </a:extLst>
          </p:cNvPr>
          <p:cNvSpPr txBox="1">
            <a:spLocks noChangeArrowheads="1"/>
          </p:cNvSpPr>
          <p:nvPr/>
        </p:nvSpPr>
        <p:spPr bwMode="auto">
          <a:xfrm>
            <a:off x="228600" y="152400"/>
            <a:ext cx="48672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Key Characters for the Malpighiaceae</a:t>
            </a:r>
          </a:p>
          <a:p>
            <a:pPr>
              <a:spcBef>
                <a:spcPct val="0"/>
              </a:spcBef>
              <a:buFontTx/>
              <a:buNone/>
            </a:pPr>
            <a:endParaRPr lang="en-US" altLang="en-US" sz="2400">
              <a:ea typeface="ヒラギノ角ゴ Pro W3" panose="020B0300000000000000" pitchFamily="34" charset="-128"/>
            </a:endParaRPr>
          </a:p>
          <a:p>
            <a:pPr>
              <a:spcBef>
                <a:spcPct val="0"/>
              </a:spcBef>
              <a:buFontTx/>
              <a:buNone/>
            </a:pPr>
            <a:r>
              <a:rPr lang="en-US" altLang="en-US" sz="2400">
                <a:ea typeface="ヒラギノ角ゴ Pro W3" panose="020B0300000000000000" pitchFamily="34" charset="-128"/>
              </a:rPr>
              <a:t>Rosids with</a:t>
            </a:r>
          </a:p>
          <a:p>
            <a:pPr>
              <a:spcBef>
                <a:spcPct val="0"/>
              </a:spcBef>
              <a:buFontTx/>
              <a:buNone/>
            </a:pPr>
            <a:endParaRPr lang="en-US" altLang="en-US" sz="2400">
              <a:ea typeface="ヒラギノ角ゴ Pro W3" panose="020B0300000000000000" pitchFamily="34" charset="-128"/>
            </a:endParaRPr>
          </a:p>
          <a:p>
            <a:pPr>
              <a:spcBef>
                <a:spcPct val="0"/>
              </a:spcBef>
              <a:buFontTx/>
              <a:buNone/>
            </a:pPr>
            <a:r>
              <a:rPr lang="en-US" altLang="en-US" sz="2400">
                <a:ea typeface="ヒラギノ角ゴ Pro W3" panose="020B0300000000000000" pitchFamily="34" charset="-128"/>
              </a:rPr>
              <a:t>Opposite, simple leaves</a:t>
            </a:r>
          </a:p>
          <a:p>
            <a:pPr>
              <a:spcBef>
                <a:spcPct val="0"/>
              </a:spcBef>
              <a:buFontTx/>
              <a:buNone/>
            </a:pPr>
            <a:r>
              <a:rPr lang="en-US" altLang="en-US" sz="2400">
                <a:ea typeface="ヒラギノ角ゴ Pro W3" panose="020B0300000000000000" pitchFamily="34" charset="-128"/>
              </a:rPr>
              <a:t>No stipules or stipules 2 per leaf</a:t>
            </a:r>
          </a:p>
          <a:p>
            <a:pPr>
              <a:spcBef>
                <a:spcPct val="0"/>
              </a:spcBef>
              <a:buFontTx/>
              <a:buNone/>
            </a:pPr>
            <a:r>
              <a:rPr lang="en-US" altLang="en-US" sz="2400">
                <a:ea typeface="ヒラギノ角ゴ Pro W3" panose="020B0300000000000000" pitchFamily="34" charset="-128"/>
              </a:rPr>
              <a:t>Malpighian hairs</a:t>
            </a:r>
          </a:p>
          <a:p>
            <a:pPr>
              <a:spcBef>
                <a:spcPct val="0"/>
              </a:spcBef>
              <a:buFontTx/>
              <a:buNone/>
            </a:pPr>
            <a:endParaRPr lang="en-US" altLang="en-US" sz="2400">
              <a:ea typeface="ヒラギノ角ゴ Pro W3" panose="020B0300000000000000" pitchFamily="34" charset="-128"/>
            </a:endParaRPr>
          </a:p>
        </p:txBody>
      </p:sp>
      <p:pic>
        <p:nvPicPr>
          <p:cNvPr id="49155" name="Picture 2">
            <a:extLst>
              <a:ext uri="{FF2B5EF4-FFF2-40B4-BE49-F238E27FC236}">
                <a16:creationId xmlns:a16="http://schemas.microsoft.com/office/drawing/2014/main" id="{EF3D313D-C1E4-F741-B230-3F4687551A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91000"/>
            <a:ext cx="35131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3">
            <a:extLst>
              <a:ext uri="{FF2B5EF4-FFF2-40B4-BE49-F238E27FC236}">
                <a16:creationId xmlns:a16="http://schemas.microsoft.com/office/drawing/2014/main" id="{B978AD43-EC30-034E-B209-19966FB326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191000"/>
            <a:ext cx="2057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a:extLst>
              <a:ext uri="{FF2B5EF4-FFF2-40B4-BE49-F238E27FC236}">
                <a16:creationId xmlns:a16="http://schemas.microsoft.com/office/drawing/2014/main" id="{5AAA2D27-2145-D047-8D39-664FE01D2AC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334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a:extLst>
              <a:ext uri="{FF2B5EF4-FFF2-40B4-BE49-F238E27FC236}">
                <a16:creationId xmlns:a16="http://schemas.microsoft.com/office/drawing/2014/main" id="{0BBAE10D-46A9-304B-AE05-F079482F3C0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276600"/>
            <a:ext cx="447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a:extLst>
              <a:ext uri="{FF2B5EF4-FFF2-40B4-BE49-F238E27FC236}">
                <a16:creationId xmlns:a16="http://schemas.microsoft.com/office/drawing/2014/main" id="{C2EDDE99-5C1B-2B45-9B68-F5423137EEC7}"/>
              </a:ext>
            </a:extLst>
          </p:cNvPr>
          <p:cNvSpPr txBox="1">
            <a:spLocks noChangeArrowheads="1"/>
          </p:cNvSpPr>
          <p:nvPr/>
        </p:nvSpPr>
        <p:spPr bwMode="auto">
          <a:xfrm>
            <a:off x="2895600" y="2895600"/>
            <a:ext cx="320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800"/>
              <a:t>SET ASIDE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5290A423-3C16-5045-8F67-65E6EF21D1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350"/>
            <a:ext cx="39782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a:extLst>
              <a:ext uri="{FF2B5EF4-FFF2-40B4-BE49-F238E27FC236}">
                <a16:creationId xmlns:a16="http://schemas.microsoft.com/office/drawing/2014/main" id="{4D401E80-DD41-F549-B21C-2D6084906D76}"/>
              </a:ext>
            </a:extLst>
          </p:cNvPr>
          <p:cNvSpPr>
            <a:spLocks noChangeArrowheads="1"/>
          </p:cNvSpPr>
          <p:nvPr/>
        </p:nvSpPr>
        <p:spPr bwMode="auto">
          <a:xfrm>
            <a:off x="7620000" y="1219200"/>
            <a:ext cx="990600" cy="2286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35" name="Line 4">
            <a:extLst>
              <a:ext uri="{FF2B5EF4-FFF2-40B4-BE49-F238E27FC236}">
                <a16:creationId xmlns:a16="http://schemas.microsoft.com/office/drawing/2014/main" id="{235A0AE6-0C0F-924E-B0CC-BCCEBAA453C5}"/>
              </a:ext>
            </a:extLst>
          </p:cNvPr>
          <p:cNvSpPr>
            <a:spLocks noChangeShapeType="1"/>
          </p:cNvSpPr>
          <p:nvPr/>
        </p:nvSpPr>
        <p:spPr bwMode="auto">
          <a:xfrm>
            <a:off x="7772400" y="4648200"/>
            <a:ext cx="10668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6" name="Rectangle 10">
            <a:extLst>
              <a:ext uri="{FF2B5EF4-FFF2-40B4-BE49-F238E27FC236}">
                <a16:creationId xmlns:a16="http://schemas.microsoft.com/office/drawing/2014/main" id="{5DADC617-EB66-6549-8F72-0253A51A145F}"/>
              </a:ext>
            </a:extLst>
          </p:cNvPr>
          <p:cNvSpPr>
            <a:spLocks noChangeArrowheads="1"/>
          </p:cNvSpPr>
          <p:nvPr/>
        </p:nvSpPr>
        <p:spPr bwMode="auto">
          <a:xfrm>
            <a:off x="4267200" y="5181600"/>
            <a:ext cx="2133600" cy="1143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37" name="Line 9">
            <a:extLst>
              <a:ext uri="{FF2B5EF4-FFF2-40B4-BE49-F238E27FC236}">
                <a16:creationId xmlns:a16="http://schemas.microsoft.com/office/drawing/2014/main" id="{A71020C2-C95C-5E44-9A05-A42D694F9890}"/>
              </a:ext>
            </a:extLst>
          </p:cNvPr>
          <p:cNvSpPr>
            <a:spLocks noChangeShapeType="1"/>
          </p:cNvSpPr>
          <p:nvPr/>
        </p:nvSpPr>
        <p:spPr bwMode="auto">
          <a:xfrm>
            <a:off x="7543800" y="1752600"/>
            <a:ext cx="11430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8" name="Rectangle 3">
            <a:extLst>
              <a:ext uri="{FF2B5EF4-FFF2-40B4-BE49-F238E27FC236}">
                <a16:creationId xmlns:a16="http://schemas.microsoft.com/office/drawing/2014/main" id="{88ADE23F-BF24-5C4C-AE95-A20B3209FAFA}"/>
              </a:ext>
            </a:extLst>
          </p:cNvPr>
          <p:cNvSpPr>
            <a:spLocks noChangeArrowheads="1"/>
          </p:cNvSpPr>
          <p:nvPr/>
        </p:nvSpPr>
        <p:spPr bwMode="auto">
          <a:xfrm>
            <a:off x="7696200" y="2819400"/>
            <a:ext cx="990600" cy="304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39" name="Rectangle 3">
            <a:extLst>
              <a:ext uri="{FF2B5EF4-FFF2-40B4-BE49-F238E27FC236}">
                <a16:creationId xmlns:a16="http://schemas.microsoft.com/office/drawing/2014/main" id="{81D655E4-D57D-7142-8243-FF231388F43F}"/>
              </a:ext>
            </a:extLst>
          </p:cNvPr>
          <p:cNvSpPr>
            <a:spLocks noChangeArrowheads="1"/>
          </p:cNvSpPr>
          <p:nvPr/>
        </p:nvSpPr>
        <p:spPr bwMode="auto">
          <a:xfrm>
            <a:off x="7772400" y="5562600"/>
            <a:ext cx="990600" cy="2286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40" name="Line 4">
            <a:extLst>
              <a:ext uri="{FF2B5EF4-FFF2-40B4-BE49-F238E27FC236}">
                <a16:creationId xmlns:a16="http://schemas.microsoft.com/office/drawing/2014/main" id="{05900061-6929-EB49-A3C8-EB8E87809E20}"/>
              </a:ext>
            </a:extLst>
          </p:cNvPr>
          <p:cNvSpPr>
            <a:spLocks noChangeShapeType="1"/>
          </p:cNvSpPr>
          <p:nvPr/>
        </p:nvSpPr>
        <p:spPr bwMode="auto">
          <a:xfrm>
            <a:off x="7772400" y="4876800"/>
            <a:ext cx="10668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1" name="Line 4">
            <a:extLst>
              <a:ext uri="{FF2B5EF4-FFF2-40B4-BE49-F238E27FC236}">
                <a16:creationId xmlns:a16="http://schemas.microsoft.com/office/drawing/2014/main" id="{1A949E58-0075-0244-8D19-4EC48A634CAA}"/>
              </a:ext>
            </a:extLst>
          </p:cNvPr>
          <p:cNvSpPr>
            <a:spLocks noChangeShapeType="1"/>
          </p:cNvSpPr>
          <p:nvPr/>
        </p:nvSpPr>
        <p:spPr bwMode="auto">
          <a:xfrm>
            <a:off x="7772400" y="5181600"/>
            <a:ext cx="10668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2" name="Line 4">
            <a:extLst>
              <a:ext uri="{FF2B5EF4-FFF2-40B4-BE49-F238E27FC236}">
                <a16:creationId xmlns:a16="http://schemas.microsoft.com/office/drawing/2014/main" id="{DDA7DB49-EC73-244B-950B-424C7E9B31D7}"/>
              </a:ext>
            </a:extLst>
          </p:cNvPr>
          <p:cNvSpPr>
            <a:spLocks noChangeShapeType="1"/>
          </p:cNvSpPr>
          <p:nvPr/>
        </p:nvSpPr>
        <p:spPr bwMode="auto">
          <a:xfrm>
            <a:off x="7696200" y="304800"/>
            <a:ext cx="10668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3" name="Line 4">
            <a:extLst>
              <a:ext uri="{FF2B5EF4-FFF2-40B4-BE49-F238E27FC236}">
                <a16:creationId xmlns:a16="http://schemas.microsoft.com/office/drawing/2014/main" id="{C1055708-C93E-CE42-9D9D-071425017C80}"/>
              </a:ext>
            </a:extLst>
          </p:cNvPr>
          <p:cNvSpPr>
            <a:spLocks noChangeShapeType="1"/>
          </p:cNvSpPr>
          <p:nvPr/>
        </p:nvSpPr>
        <p:spPr bwMode="auto">
          <a:xfrm>
            <a:off x="7772400" y="533400"/>
            <a:ext cx="10668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4" name="Rectangle 10">
            <a:extLst>
              <a:ext uri="{FF2B5EF4-FFF2-40B4-BE49-F238E27FC236}">
                <a16:creationId xmlns:a16="http://schemas.microsoft.com/office/drawing/2014/main" id="{24409AB3-487B-B546-B570-7AD3FB4D2933}"/>
              </a:ext>
            </a:extLst>
          </p:cNvPr>
          <p:cNvSpPr>
            <a:spLocks noChangeArrowheads="1"/>
          </p:cNvSpPr>
          <p:nvPr/>
        </p:nvSpPr>
        <p:spPr bwMode="auto">
          <a:xfrm>
            <a:off x="4267200" y="228600"/>
            <a:ext cx="2362200" cy="762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ea typeface="ヒラギノ角ゴ Pro W3" panose="020B0300000000000000" pitchFamily="34" charset="-128"/>
            </a:endParaRPr>
          </a:p>
        </p:txBody>
      </p:sp>
      <p:sp>
        <p:nvSpPr>
          <p:cNvPr id="18445" name="Text Box 5">
            <a:extLst>
              <a:ext uri="{FF2B5EF4-FFF2-40B4-BE49-F238E27FC236}">
                <a16:creationId xmlns:a16="http://schemas.microsoft.com/office/drawing/2014/main" id="{3A1F6C2B-6AE6-B049-B3F1-6FD92F014FAE}"/>
              </a:ext>
            </a:extLst>
          </p:cNvPr>
          <p:cNvSpPr txBox="1">
            <a:spLocks noChangeArrowheads="1"/>
          </p:cNvSpPr>
          <p:nvPr/>
        </p:nvSpPr>
        <p:spPr bwMode="auto">
          <a:xfrm>
            <a:off x="25400" y="152400"/>
            <a:ext cx="449514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rgbClr val="D92D2D"/>
                </a:solidFill>
                <a:ea typeface="ヒラギノ角ゴ Pro W3" panose="020B0300000000000000" pitchFamily="34" charset="-128"/>
              </a:rPr>
              <a:t>MALPIGHIACEAE,</a:t>
            </a:r>
          </a:p>
          <a:p>
            <a:pPr>
              <a:spcBef>
                <a:spcPct val="0"/>
              </a:spcBef>
              <a:buFontTx/>
              <a:buNone/>
            </a:pPr>
            <a:r>
              <a:rPr lang="en-US" altLang="en-US" sz="2400">
                <a:solidFill>
                  <a:srgbClr val="D92D2D"/>
                </a:solidFill>
                <a:ea typeface="ヒラギノ角ゴ Pro W3" panose="020B0300000000000000" pitchFamily="34" charset="-128"/>
              </a:rPr>
              <a:t>Malpighiales (the leaf-gland order)</a:t>
            </a:r>
          </a:p>
        </p:txBody>
      </p:sp>
      <p:pic>
        <p:nvPicPr>
          <p:cNvPr id="18446" name="Picture 2">
            <a:extLst>
              <a:ext uri="{FF2B5EF4-FFF2-40B4-BE49-F238E27FC236}">
                <a16:creationId xmlns:a16="http://schemas.microsoft.com/office/drawing/2014/main" id="{0D3B48F3-87A2-164A-A7F6-6001883596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657600"/>
            <a:ext cx="18446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4">
            <a:extLst>
              <a:ext uri="{FF2B5EF4-FFF2-40B4-BE49-F238E27FC236}">
                <a16:creationId xmlns:a16="http://schemas.microsoft.com/office/drawing/2014/main" id="{AE70CF96-6BD6-E84B-AD26-6D03A2B4AE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286000" y="1066800"/>
            <a:ext cx="175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
            <a:extLst>
              <a:ext uri="{FF2B5EF4-FFF2-40B4-BE49-F238E27FC236}">
                <a16:creationId xmlns:a16="http://schemas.microsoft.com/office/drawing/2014/main" id="{DB828260-D4B2-894F-9DE0-A8524977DD0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505200"/>
            <a:ext cx="17113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
            <a:extLst>
              <a:ext uri="{FF2B5EF4-FFF2-40B4-BE49-F238E27FC236}">
                <a16:creationId xmlns:a16="http://schemas.microsoft.com/office/drawing/2014/main" id="{FDDAF9BF-E8C0-BD48-8C2D-76E799872A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775" y="1066800"/>
            <a:ext cx="1822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9" name="Object 2">
            <a:extLst>
              <a:ext uri="{FF2B5EF4-FFF2-40B4-BE49-F238E27FC236}">
                <a16:creationId xmlns:a16="http://schemas.microsoft.com/office/drawing/2014/main" id="{E9630497-9CE2-B341-8604-707DB91EEDAD}"/>
              </a:ext>
            </a:extLst>
          </p:cNvPr>
          <p:cNvGraphicFramePr>
            <a:graphicFrameLocks noChangeAspect="1"/>
          </p:cNvGraphicFramePr>
          <p:nvPr/>
        </p:nvGraphicFramePr>
        <p:xfrm>
          <a:off x="304800" y="0"/>
          <a:ext cx="6705600" cy="6521450"/>
        </p:xfrm>
        <a:graphic>
          <a:graphicData uri="http://schemas.openxmlformats.org/presentationml/2006/ole">
            <mc:AlternateContent xmlns:mc="http://schemas.openxmlformats.org/markup-compatibility/2006">
              <mc:Choice xmlns:v="urn:schemas-microsoft-com:vml" Requires="v">
                <p:oleObj spid="_x0000_s53262" name="Document" r:id="rId4" imgW="5486400" imgH="5334000" progId="Word.Document.8">
                  <p:embed/>
                </p:oleObj>
              </mc:Choice>
              <mc:Fallback>
                <p:oleObj name="Document" r:id="rId4" imgW="5486400" imgH="53340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6705600" cy="652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53250" name="Picture 3">
            <a:extLst>
              <a:ext uri="{FF2B5EF4-FFF2-40B4-BE49-F238E27FC236}">
                <a16:creationId xmlns:a16="http://schemas.microsoft.com/office/drawing/2014/main" id="{AA105C7A-28C2-714F-BD61-0A46E8C037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860800"/>
            <a:ext cx="3302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5">
            <a:extLst>
              <a:ext uri="{FF2B5EF4-FFF2-40B4-BE49-F238E27FC236}">
                <a16:creationId xmlns:a16="http://schemas.microsoft.com/office/drawing/2014/main" id="{BCAAE7F3-A114-EC42-81C4-51F9E526566E}"/>
              </a:ext>
            </a:extLst>
          </p:cNvPr>
          <p:cNvSpPr txBox="1">
            <a:spLocks noChangeArrowheads="1"/>
          </p:cNvSpPr>
          <p:nvPr/>
        </p:nvSpPr>
        <p:spPr bwMode="auto">
          <a:xfrm>
            <a:off x="6350" y="30163"/>
            <a:ext cx="40322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ea typeface="ヒラギノ角ゴ Pro W3" panose="020B0300000000000000" pitchFamily="34" charset="-128"/>
              </a:rPr>
              <a:t>The malpighiaceous lianas have winged schizocarps</a:t>
            </a:r>
          </a:p>
        </p:txBody>
      </p:sp>
      <p:sp>
        <p:nvSpPr>
          <p:cNvPr id="55298" name="Text Box 7">
            <a:extLst>
              <a:ext uri="{FF2B5EF4-FFF2-40B4-BE49-F238E27FC236}">
                <a16:creationId xmlns:a16="http://schemas.microsoft.com/office/drawing/2014/main" id="{54841F74-6325-EA44-AEE4-22A450B1D317}"/>
              </a:ext>
            </a:extLst>
          </p:cNvPr>
          <p:cNvSpPr txBox="1">
            <a:spLocks noChangeArrowheads="1"/>
          </p:cNvSpPr>
          <p:nvPr/>
        </p:nvSpPr>
        <p:spPr bwMode="auto">
          <a:xfrm>
            <a:off x="7215188" y="0"/>
            <a:ext cx="1928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solidFill>
                  <a:schemeClr val="bg1"/>
                </a:solidFill>
                <a:ea typeface="ヒラギノ角ゴ Pro W3" panose="020B0300000000000000" pitchFamily="34" charset="-128"/>
              </a:rPr>
              <a:t>Banisteriopsis</a:t>
            </a:r>
          </a:p>
        </p:txBody>
      </p:sp>
      <p:pic>
        <p:nvPicPr>
          <p:cNvPr id="55299" name="Picture 1">
            <a:extLst>
              <a:ext uri="{FF2B5EF4-FFF2-40B4-BE49-F238E27FC236}">
                <a16:creationId xmlns:a16="http://schemas.microsoft.com/office/drawing/2014/main" id="{11732A0A-B960-EA40-B79C-1AC5BD96C2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06600"/>
            <a:ext cx="72898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a:extLst>
              <a:ext uri="{FF2B5EF4-FFF2-40B4-BE49-F238E27FC236}">
                <a16:creationId xmlns:a16="http://schemas.microsoft.com/office/drawing/2014/main" id="{BA2FAA69-A12F-874F-9EC4-098AE4D05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
            <a:ext cx="3302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1">
            <a:extLst>
              <a:ext uri="{FF2B5EF4-FFF2-40B4-BE49-F238E27FC236}">
                <a16:creationId xmlns:a16="http://schemas.microsoft.com/office/drawing/2014/main" id="{79E5CA49-D453-694B-9C30-77E5BFC72027}"/>
              </a:ext>
            </a:extLst>
          </p:cNvPr>
          <p:cNvSpPr txBox="1">
            <a:spLocks noChangeArrowheads="1"/>
          </p:cNvSpPr>
          <p:nvPr/>
        </p:nvSpPr>
        <p:spPr bwMode="auto">
          <a:xfrm>
            <a:off x="228600" y="152400"/>
            <a:ext cx="48672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Key Characters for the Malpighiaceae</a:t>
            </a:r>
          </a:p>
          <a:p>
            <a:pPr>
              <a:spcBef>
                <a:spcPct val="0"/>
              </a:spcBef>
              <a:buFontTx/>
              <a:buNone/>
            </a:pPr>
            <a:endParaRPr lang="en-US" altLang="en-US" sz="2400">
              <a:ea typeface="ヒラギノ角ゴ Pro W3" panose="020B0300000000000000" pitchFamily="34" charset="-128"/>
            </a:endParaRPr>
          </a:p>
          <a:p>
            <a:pPr>
              <a:spcBef>
                <a:spcPct val="0"/>
              </a:spcBef>
              <a:buFontTx/>
              <a:buNone/>
            </a:pPr>
            <a:r>
              <a:rPr lang="en-US" altLang="en-US" sz="2400">
                <a:ea typeface="ヒラギノ角ゴ Pro W3" panose="020B0300000000000000" pitchFamily="34" charset="-128"/>
              </a:rPr>
              <a:t>Rosids with</a:t>
            </a:r>
          </a:p>
          <a:p>
            <a:pPr>
              <a:spcBef>
                <a:spcPct val="0"/>
              </a:spcBef>
              <a:buFontTx/>
              <a:buNone/>
            </a:pPr>
            <a:endParaRPr lang="en-US" altLang="en-US" sz="2400">
              <a:ea typeface="ヒラギノ角ゴ Pro W3" panose="020B0300000000000000" pitchFamily="34" charset="-128"/>
            </a:endParaRPr>
          </a:p>
          <a:p>
            <a:pPr>
              <a:spcBef>
                <a:spcPct val="0"/>
              </a:spcBef>
              <a:buFontTx/>
              <a:buNone/>
            </a:pPr>
            <a:r>
              <a:rPr lang="en-US" altLang="en-US" sz="2400">
                <a:ea typeface="ヒラギノ角ゴ Pro W3" panose="020B0300000000000000" pitchFamily="34" charset="-128"/>
              </a:rPr>
              <a:t>Opposite, simple leaves</a:t>
            </a:r>
          </a:p>
          <a:p>
            <a:pPr>
              <a:spcBef>
                <a:spcPct val="0"/>
              </a:spcBef>
              <a:buFontTx/>
              <a:buNone/>
            </a:pPr>
            <a:r>
              <a:rPr lang="en-US" altLang="en-US" sz="2400">
                <a:ea typeface="ヒラギノ角ゴ Pro W3" panose="020B0300000000000000" pitchFamily="34" charset="-128"/>
              </a:rPr>
              <a:t>No stipules or stipules 2 per leaf</a:t>
            </a:r>
          </a:p>
          <a:p>
            <a:pPr>
              <a:spcBef>
                <a:spcPct val="0"/>
              </a:spcBef>
              <a:buFontTx/>
              <a:buNone/>
            </a:pPr>
            <a:r>
              <a:rPr lang="en-US" altLang="en-US" sz="2400">
                <a:ea typeface="ヒラギノ角ゴ Pro W3" panose="020B0300000000000000" pitchFamily="34" charset="-128"/>
              </a:rPr>
              <a:t>Malpighian hairs</a:t>
            </a:r>
          </a:p>
          <a:p>
            <a:pPr>
              <a:spcBef>
                <a:spcPct val="0"/>
              </a:spcBef>
              <a:buFontTx/>
              <a:buNone/>
            </a:pPr>
            <a:endParaRPr lang="en-US" altLang="en-US" sz="2400">
              <a:ea typeface="ヒラギノ角ゴ Pro W3" panose="020B0300000000000000" pitchFamily="34" charset="-128"/>
            </a:endParaRPr>
          </a:p>
        </p:txBody>
      </p:sp>
      <p:pic>
        <p:nvPicPr>
          <p:cNvPr id="20483" name="Picture 2">
            <a:extLst>
              <a:ext uri="{FF2B5EF4-FFF2-40B4-BE49-F238E27FC236}">
                <a16:creationId xmlns:a16="http://schemas.microsoft.com/office/drawing/2014/main" id="{A0074EBB-DD15-994F-961D-535D04F6E8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91000"/>
            <a:ext cx="35131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a:extLst>
              <a:ext uri="{FF2B5EF4-FFF2-40B4-BE49-F238E27FC236}">
                <a16:creationId xmlns:a16="http://schemas.microsoft.com/office/drawing/2014/main" id="{6621BE39-4D73-F14D-AF49-A7BCAD5A5B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191000"/>
            <a:ext cx="2057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a:extLst>
              <a:ext uri="{FF2B5EF4-FFF2-40B4-BE49-F238E27FC236}">
                <a16:creationId xmlns:a16="http://schemas.microsoft.com/office/drawing/2014/main" id="{4398C2B0-5A69-6847-A2EE-9204F1DB5CE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334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a:extLst>
              <a:ext uri="{FF2B5EF4-FFF2-40B4-BE49-F238E27FC236}">
                <a16:creationId xmlns:a16="http://schemas.microsoft.com/office/drawing/2014/main" id="{8B7BA615-3E3C-3049-8B49-F6C81B6323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276600"/>
            <a:ext cx="447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id="{5565969C-CB4D-1542-ACA2-CE3F2710A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050"/>
            <a:ext cx="4106863"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a:extLst>
              <a:ext uri="{FF2B5EF4-FFF2-40B4-BE49-F238E27FC236}">
                <a16:creationId xmlns:a16="http://schemas.microsoft.com/office/drawing/2014/main" id="{4D978F33-C4BF-1044-B6C9-5F662232F669}"/>
              </a:ext>
            </a:extLst>
          </p:cNvPr>
          <p:cNvSpPr txBox="1">
            <a:spLocks noChangeArrowheads="1"/>
          </p:cNvSpPr>
          <p:nvPr/>
        </p:nvSpPr>
        <p:spPr bwMode="auto">
          <a:xfrm>
            <a:off x="2209800" y="76200"/>
            <a:ext cx="1504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Byrsonima</a:t>
            </a:r>
          </a:p>
        </p:txBody>
      </p:sp>
      <p:sp>
        <p:nvSpPr>
          <p:cNvPr id="22531" name="Text Box 4">
            <a:extLst>
              <a:ext uri="{FF2B5EF4-FFF2-40B4-BE49-F238E27FC236}">
                <a16:creationId xmlns:a16="http://schemas.microsoft.com/office/drawing/2014/main" id="{2E102341-D3AB-C146-8A6F-335C4BA9251B}"/>
              </a:ext>
            </a:extLst>
          </p:cNvPr>
          <p:cNvSpPr txBox="1">
            <a:spLocks noChangeArrowheads="1"/>
          </p:cNvSpPr>
          <p:nvPr/>
        </p:nvSpPr>
        <p:spPr bwMode="auto">
          <a:xfrm>
            <a:off x="304800" y="762000"/>
            <a:ext cx="28733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ea typeface="ヒラギノ角ゴ Pro W3" panose="020B0300000000000000" pitchFamily="34" charset="-128"/>
              </a:rPr>
              <a:t>A HIERARCHY OF  FAMILY CHARACTERS</a:t>
            </a:r>
          </a:p>
          <a:p>
            <a:pPr>
              <a:spcBef>
                <a:spcPct val="50000"/>
              </a:spcBef>
              <a:buFont typeface="Times" pitchFamily="2" charset="0"/>
              <a:buChar char="•"/>
            </a:pPr>
            <a:r>
              <a:rPr lang="en-US" altLang="en-US" sz="2400">
                <a:ea typeface="ヒラギノ角ゴ Pro W3" panose="020B0300000000000000" pitchFamily="34" charset="-128"/>
              </a:rPr>
              <a:t> 5 sepals, 5 petals</a:t>
            </a:r>
          </a:p>
          <a:p>
            <a:pPr>
              <a:spcBef>
                <a:spcPct val="50000"/>
              </a:spcBef>
              <a:buFont typeface="Times" pitchFamily="2" charset="0"/>
              <a:buChar char="•"/>
            </a:pPr>
            <a:r>
              <a:rPr lang="en-US" altLang="en-US" sz="2400">
                <a:ea typeface="ヒラギノ角ゴ Pro W3" panose="020B0300000000000000" pitchFamily="34" charset="-128"/>
              </a:rPr>
              <a:t>Petals separate</a:t>
            </a:r>
          </a:p>
          <a:p>
            <a:pPr>
              <a:spcBef>
                <a:spcPct val="50000"/>
              </a:spcBef>
              <a:buFont typeface="Times" pitchFamily="2" charset="0"/>
              <a:buChar char="•"/>
            </a:pPr>
            <a:r>
              <a:rPr lang="en-US" altLang="en-US" sz="2400">
                <a:ea typeface="ヒラギノ角ゴ Pro W3" panose="020B0300000000000000" pitchFamily="34" charset="-128"/>
              </a:rPr>
              <a:t>Stamens twice the petals</a:t>
            </a:r>
          </a:p>
          <a:p>
            <a:pPr>
              <a:spcBef>
                <a:spcPct val="50000"/>
              </a:spcBef>
              <a:buFont typeface="Times" pitchFamily="2" charset="0"/>
              <a:buChar char="•"/>
            </a:pPr>
            <a:r>
              <a:rPr lang="en-US" altLang="en-US" sz="2400">
                <a:ea typeface="ヒラギノ角ゴ Pro W3" panose="020B0300000000000000" pitchFamily="34" charset="-128"/>
              </a:rPr>
              <a:t>Glands common on sepals and petioles</a:t>
            </a:r>
          </a:p>
        </p:txBody>
      </p:sp>
      <p:pic>
        <p:nvPicPr>
          <p:cNvPr id="22532" name="Picture 1">
            <a:extLst>
              <a:ext uri="{FF2B5EF4-FFF2-40B4-BE49-F238E27FC236}">
                <a16:creationId xmlns:a16="http://schemas.microsoft.com/office/drawing/2014/main" id="{0C928CDE-49C3-DE4C-8AF0-FB30FCE87A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965700"/>
            <a:ext cx="58166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a:extLst>
              <a:ext uri="{FF2B5EF4-FFF2-40B4-BE49-F238E27FC236}">
                <a16:creationId xmlns:a16="http://schemas.microsoft.com/office/drawing/2014/main" id="{CD8977F8-FD2A-3B49-953E-BA3F538D9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4829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3">
            <a:extLst>
              <a:ext uri="{FF2B5EF4-FFF2-40B4-BE49-F238E27FC236}">
                <a16:creationId xmlns:a16="http://schemas.microsoft.com/office/drawing/2014/main" id="{46CEF5DB-2668-8C4B-A7EF-D8C06C895C2B}"/>
              </a:ext>
            </a:extLst>
          </p:cNvPr>
          <p:cNvSpPr txBox="1">
            <a:spLocks noChangeArrowheads="1"/>
          </p:cNvSpPr>
          <p:nvPr/>
        </p:nvSpPr>
        <p:spPr bwMode="auto">
          <a:xfrm>
            <a:off x="228600" y="228600"/>
            <a:ext cx="145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i="1">
                <a:ea typeface="ヒラギノ角ゴ Pro W3" panose="020B0300000000000000" pitchFamily="34" charset="-128"/>
              </a:rPr>
              <a:t>Malpighia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332F0AD0-5B26-2042-A811-AAA0C0A727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17588"/>
            <a:ext cx="5900738"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2">
            <a:extLst>
              <a:ext uri="{FF2B5EF4-FFF2-40B4-BE49-F238E27FC236}">
                <a16:creationId xmlns:a16="http://schemas.microsoft.com/office/drawing/2014/main" id="{7EF38C99-D321-644A-AEE8-B7D28EB3DE90}"/>
              </a:ext>
            </a:extLst>
          </p:cNvPr>
          <p:cNvSpPr txBox="1">
            <a:spLocks noChangeArrowheads="1"/>
          </p:cNvSpPr>
          <p:nvPr/>
        </p:nvSpPr>
        <p:spPr bwMode="auto">
          <a:xfrm>
            <a:off x="838200" y="228600"/>
            <a:ext cx="7700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ea typeface="ヒラギノ角ゴ Pro W3" panose="020B0300000000000000" pitchFamily="34" charset="-128"/>
              </a:rPr>
              <a:t>Clawed petals, common in the family (New World members)</a:t>
            </a:r>
          </a:p>
          <a:p>
            <a:pPr>
              <a:spcBef>
                <a:spcPct val="0"/>
              </a:spcBef>
              <a:buFontTx/>
              <a:buNone/>
            </a:pPr>
            <a:r>
              <a:rPr lang="en-US" altLang="en-US" sz="2400">
                <a:ea typeface="ヒラギノ角ゴ Pro W3" panose="020B0300000000000000" pitchFamily="34" charset="-128"/>
              </a:rPr>
              <a:t>(note variation in symmetry and gland number)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1">
            <a:extLst>
              <a:ext uri="{FF2B5EF4-FFF2-40B4-BE49-F238E27FC236}">
                <a16:creationId xmlns:a16="http://schemas.microsoft.com/office/drawing/2014/main" id="{2BABD214-BB59-7243-BE3A-759CB45EF3DE}"/>
              </a:ext>
            </a:extLst>
          </p:cNvPr>
          <p:cNvSpPr txBox="1">
            <a:spLocks noChangeArrowheads="1"/>
          </p:cNvSpPr>
          <p:nvPr/>
        </p:nvSpPr>
        <p:spPr bwMode="auto">
          <a:xfrm>
            <a:off x="1981200" y="2286000"/>
            <a:ext cx="5262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800"/>
              <a:t>ON POLLINATION</a:t>
            </a:r>
          </a:p>
        </p:txBody>
      </p:sp>
    </p:spTree>
    <p:extLst>
      <p:ext uri="{BB962C8B-B14F-4D97-AF65-F5344CB8AC3E}">
        <p14:creationId xmlns:p14="http://schemas.microsoft.com/office/powerpoint/2010/main" val="1912715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abot-91-2_300.jpg">
            <a:extLst>
              <a:ext uri="{FF2B5EF4-FFF2-40B4-BE49-F238E27FC236}">
                <a16:creationId xmlns:a16="http://schemas.microsoft.com/office/drawing/2014/main" id="{4EA8E3AB-6390-A24F-89F3-8E280D1E26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4800"/>
            <a:ext cx="51054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2">
            <a:extLst>
              <a:ext uri="{FF2B5EF4-FFF2-40B4-BE49-F238E27FC236}">
                <a16:creationId xmlns:a16="http://schemas.microsoft.com/office/drawing/2014/main" id="{607E8982-3589-694E-A948-25E79AD88B28}"/>
              </a:ext>
            </a:extLst>
          </p:cNvPr>
          <p:cNvSpPr txBox="1">
            <a:spLocks noChangeArrowheads="1"/>
          </p:cNvSpPr>
          <p:nvPr/>
        </p:nvSpPr>
        <p:spPr bwMode="auto">
          <a:xfrm>
            <a:off x="609600" y="609600"/>
            <a:ext cx="266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i="1">
                <a:ea typeface="ヒラギノ角ゴ Pro W3" panose="020B0300000000000000" pitchFamily="34" charset="-128"/>
              </a:rPr>
              <a:t>Jubelina (</a:t>
            </a:r>
            <a:r>
              <a:rPr lang="en-US" altLang="en-US">
                <a:ea typeface="ヒラギノ角ゴ Pro W3" panose="020B0300000000000000" pitchFamily="34" charset="-128"/>
              </a:rPr>
              <a:t>aka</a:t>
            </a:r>
            <a:r>
              <a:rPr lang="en-US" altLang="en-US" i="1">
                <a:ea typeface="ヒラギノ角ゴ Pro W3" panose="020B0300000000000000" pitchFamily="34" charset="-128"/>
              </a:rPr>
              <a:t> Diplopterys</a:t>
            </a:r>
            <a:r>
              <a:rPr lang="en-US" altLang="en-US">
                <a:ea typeface="ヒラギノ角ゴ Pro W3" panose="020B0300000000000000" pitchFamily="34" charset="-128"/>
              </a:rPr>
              <a:t>)</a:t>
            </a:r>
            <a:r>
              <a:rPr lang="en-US" altLang="en-US" i="1">
                <a:ea typeface="ヒラギノ角ゴ Pro W3" panose="020B0300000000000000" pitchFamily="34" charset="-128"/>
              </a:rPr>
              <a:t> </a:t>
            </a:r>
          </a:p>
          <a:p>
            <a:pPr>
              <a:spcBef>
                <a:spcPct val="0"/>
              </a:spcBef>
              <a:buFontTx/>
              <a:buNone/>
            </a:pPr>
            <a:endParaRPr lang="en-US" altLang="en-US">
              <a:ea typeface="ヒラギノ角ゴ Pro W3" panose="020B0300000000000000" pitchFamily="34" charset="-128"/>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2018</TotalTime>
  <Words>2531</Words>
  <Application>Microsoft Macintosh PowerPoint</Application>
  <PresentationFormat>On-screen Show (4:3)</PresentationFormat>
  <Paragraphs>200</Paragraphs>
  <Slides>31</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0" baseType="lpstr">
      <vt:lpstr>Papyrus</vt:lpstr>
      <vt:lpstr>Textile</vt:lpstr>
      <vt:lpstr>Times</vt:lpstr>
      <vt:lpstr>Times-Bold</vt:lpstr>
      <vt:lpstr>Times-BoldItalic</vt:lpstr>
      <vt:lpstr>Times-Italic</vt:lpstr>
      <vt:lpstr>Times-Roman</vt:lpstr>
      <vt:lpstr>Blank Presentation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depot</dc:creator>
  <cp:lastModifiedBy>David Barrington</cp:lastModifiedBy>
  <cp:revision>71</cp:revision>
  <dcterms:created xsi:type="dcterms:W3CDTF">2010-10-19T16:31:40Z</dcterms:created>
  <dcterms:modified xsi:type="dcterms:W3CDTF">2021-10-26T10:27:39Z</dcterms:modified>
</cp:coreProperties>
</file>