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8"/>
  </p:notesMasterIdLst>
  <p:sldIdLst>
    <p:sldId id="258" r:id="rId2"/>
    <p:sldId id="310" r:id="rId3"/>
    <p:sldId id="284" r:id="rId4"/>
    <p:sldId id="311" r:id="rId5"/>
    <p:sldId id="312" r:id="rId6"/>
    <p:sldId id="274" r:id="rId7"/>
    <p:sldId id="317" r:id="rId8"/>
    <p:sldId id="275" r:id="rId9"/>
    <p:sldId id="324" r:id="rId10"/>
    <p:sldId id="313" r:id="rId11"/>
    <p:sldId id="316" r:id="rId12"/>
    <p:sldId id="290" r:id="rId13"/>
    <p:sldId id="293" r:id="rId14"/>
    <p:sldId id="262" r:id="rId15"/>
    <p:sldId id="266" r:id="rId16"/>
    <p:sldId id="267" r:id="rId17"/>
    <p:sldId id="260" r:id="rId18"/>
    <p:sldId id="305" r:id="rId19"/>
    <p:sldId id="325" r:id="rId20"/>
    <p:sldId id="269" r:id="rId21"/>
    <p:sldId id="289" r:id="rId22"/>
    <p:sldId id="318" r:id="rId23"/>
    <p:sldId id="277" r:id="rId24"/>
    <p:sldId id="270" r:id="rId25"/>
    <p:sldId id="271" r:id="rId26"/>
    <p:sldId id="291" r:id="rId27"/>
    <p:sldId id="279" r:id="rId28"/>
    <p:sldId id="297" r:id="rId29"/>
    <p:sldId id="314" r:id="rId30"/>
    <p:sldId id="276" r:id="rId31"/>
    <p:sldId id="319" r:id="rId32"/>
    <p:sldId id="320" r:id="rId33"/>
    <p:sldId id="299" r:id="rId34"/>
    <p:sldId id="321" r:id="rId35"/>
    <p:sldId id="322" r:id="rId36"/>
    <p:sldId id="323" r:id="rId37"/>
    <p:sldId id="273" r:id="rId38"/>
    <p:sldId id="307" r:id="rId39"/>
    <p:sldId id="288" r:id="rId40"/>
    <p:sldId id="292" r:id="rId41"/>
    <p:sldId id="283" r:id="rId42"/>
    <p:sldId id="282" r:id="rId43"/>
    <p:sldId id="301" r:id="rId44"/>
    <p:sldId id="294" r:id="rId45"/>
    <p:sldId id="295" r:id="rId46"/>
    <p:sldId id="303" r:id="rId47"/>
  </p:sldIdLst>
  <p:sldSz cx="9144000" cy="6858000" type="screen4x3"/>
  <p:notesSz cx="6858000" cy="9144000"/>
  <p:defaultTextStyle>
    <a:defPPr>
      <a:defRPr lang="en-US"/>
    </a:defPPr>
    <a:lvl1pPr algn="r"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1pPr>
    <a:lvl2pPr marL="457200" algn="r"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2pPr>
    <a:lvl3pPr marL="914400" algn="r"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3pPr>
    <a:lvl4pPr marL="1371600" algn="r"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4pPr>
    <a:lvl5pPr marL="1828800" algn="r" rtl="0" eaLnBrk="0" fontAlgn="base" hangingPunct="0">
      <a:spcBef>
        <a:spcPct val="0"/>
      </a:spcBef>
      <a:spcAft>
        <a:spcPct val="0"/>
      </a:spcAft>
      <a:defRPr sz="2400" kern="1200">
        <a:solidFill>
          <a:schemeClr val="tx1"/>
        </a:solidFill>
        <a:latin typeface="Times"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imes"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imes"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imes"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imes"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2A3D"/>
    <a:srgbClr val="DBA7A1"/>
    <a:srgbClr val="D49198"/>
    <a:srgbClr val="FA11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6868"/>
    <p:restoredTop sz="84168"/>
  </p:normalViewPr>
  <p:slideViewPr>
    <p:cSldViewPr>
      <p:cViewPr varScale="1">
        <p:scale>
          <a:sx n="122" d="100"/>
          <a:sy n="122" d="100"/>
        </p:scale>
        <p:origin x="318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p:scale>
          <a:sx n="75" d="100"/>
          <a:sy n="75" d="100"/>
        </p:scale>
        <p:origin x="-2376" y="-5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C4308051-C018-2949-A349-04AEA73FFF97}" type="slidenum">
              <a:rPr lang="en-US"/>
              <a:pPr>
                <a:defRPr/>
              </a:pPr>
              <a:t>‹#›</a:t>
            </a:fld>
            <a:endParaRPr lang="en-US"/>
          </a:p>
        </p:txBody>
      </p:sp>
    </p:spTree>
    <p:extLst>
      <p:ext uri="{BB962C8B-B14F-4D97-AF65-F5344CB8AC3E}">
        <p14:creationId xmlns:p14="http://schemas.microsoft.com/office/powerpoint/2010/main" val="2307434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pitchFamily="-108"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
        <p:nvSpPr>
          <p:cNvPr id="15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85A0913-AF6B-734B-9578-54F81DD1FC0D}" type="slidenum">
              <a:rPr lang="en-US" sz="1200"/>
              <a:pPr/>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pitchFamily="-108" charset="0"/>
                <a:ea typeface="ＭＳ Ｐゴシック" charset="-128"/>
                <a:cs typeface="ＭＳ Ｐゴシック" charset="-128"/>
              </a:rPr>
              <a:t>The genus Koompassia comprises three known species, one of which is Koompassia excelsa. It is known as Tualang in the Malay dialect, which refers to ‘the tree of swarming bees’. It is most often found growing naturally as an emergent tree in the tropical moist forest, and sometimes on cultivated areas in its native range from southern Thailand to Peninsular Malaysia, north‐eastern Sumatra, Borneo and the Palawan. The Tualang tree is a large evergreen tree with a buttressed columnar bole, frequently unbranched for up to 30 m in height. The tree has a smooth and shiny bark, a dome‐like crown made up of many small sub‐crowns with gnarly branches, and imparipinnate or pinnately compound leaves. It was recorded as the tallest broadleaf rain forest tree growing up to 85 m in height and reaching up to 3 m in diameter at breast height. The tree is protected from felling in Borneo because of its significance in the local culture and mythical belief, and its value in sustaining the local honeybees which produce the Tualang honey which is appreciated for its therapeutic benefits.</a:t>
            </a:r>
          </a:p>
          <a:p>
            <a:r>
              <a:rPr lang="en-US"/>
              <a:t>https://onlinelibrary.wiley.com/doi/abs/10.1002/9783527678518.ehg2012015</a:t>
            </a:r>
          </a:p>
          <a:p>
            <a:endParaRPr lang="en-US"/>
          </a:p>
          <a:p>
            <a:r>
              <a:rPr lang="en-US" sz="1200" b="0" i="1" kern="1200">
                <a:solidFill>
                  <a:schemeClr val="tx1"/>
                </a:solidFill>
                <a:effectLst/>
                <a:latin typeface="Times" pitchFamily="-108" charset="0"/>
                <a:ea typeface="ＭＳ Ｐゴシック" charset="-128"/>
                <a:cs typeface="ＭＳ Ｐゴシック" charset="-128"/>
              </a:rPr>
              <a:t>Apis dorsata</a:t>
            </a:r>
            <a:r>
              <a:rPr lang="en-US" sz="1200" b="0" i="0" kern="1200">
                <a:solidFill>
                  <a:schemeClr val="tx1"/>
                </a:solidFill>
                <a:effectLst/>
                <a:latin typeface="Times" pitchFamily="-108" charset="0"/>
                <a:ea typeface="ＭＳ Ｐゴシック" charset="-128"/>
                <a:cs typeface="ＭＳ Ｐゴシック" charset="-128"/>
              </a:rPr>
              <a:t> builds open nests that hang from under thick tree branches or under cliffs (</a:t>
            </a:r>
            <a:r>
              <a:rPr lang="en-US" sz="1200" b="1" i="0" kern="1200">
                <a:solidFill>
                  <a:schemeClr val="tx1"/>
                </a:solidFill>
                <a:effectLst/>
                <a:latin typeface="Times" pitchFamily="-108" charset="0"/>
                <a:ea typeface="ＭＳ Ｐゴシック" charset="-128"/>
                <a:cs typeface="ＭＳ Ｐゴシック" charset="-128"/>
              </a:rPr>
              <a:t>Figure 6</a:t>
            </a:r>
            <a:r>
              <a:rPr lang="en-US" sz="1200" b="0" i="0" kern="1200">
                <a:solidFill>
                  <a:schemeClr val="tx1"/>
                </a:solidFill>
                <a:effectLst/>
                <a:latin typeface="Times" pitchFamily="-108" charset="0"/>
                <a:ea typeface="ＭＳ Ｐゴシック" charset="-128"/>
                <a:cs typeface="ＭＳ Ｐゴシック" charset="-128"/>
              </a:rPr>
              <a:t>). They build a single large comb up to 150 cm in length and 70 cm tall. The comb is permanently covered by a curtain of up to 100,000 worker bees (</a:t>
            </a:r>
            <a:r>
              <a:rPr lang="en-US" sz="1200" b="1" i="0" kern="1200">
                <a:solidFill>
                  <a:schemeClr val="tx1"/>
                </a:solidFill>
                <a:effectLst/>
                <a:latin typeface="Times" pitchFamily="-108" charset="0"/>
                <a:ea typeface="ＭＳ Ｐゴシック" charset="-128"/>
                <a:cs typeface="ＭＳ Ｐゴシック" charset="-128"/>
              </a:rPr>
              <a:t>Figure 7</a:t>
            </a:r>
            <a:r>
              <a:rPr lang="en-US" sz="1200" b="0" i="0" kern="1200">
                <a:solidFill>
                  <a:schemeClr val="tx1"/>
                </a:solidFill>
                <a:effectLst/>
                <a:latin typeface="Times" pitchFamily="-108" charset="0"/>
                <a:ea typeface="ＭＳ Ｐゴシック" charset="-128"/>
                <a:cs typeface="ＭＳ Ｐゴシック" charset="-128"/>
              </a:rPr>
              <a:t>). This curtain is several layers of bees thick and forms a protective barrier separating the vulnerable brood from the environment. This curtain is sufficient to protect the nest during storms with heavy wind and rain.</a:t>
            </a:r>
          </a:p>
          <a:p>
            <a:endParaRPr lang="en-US"/>
          </a:p>
          <a:p>
            <a:r>
              <a:rPr lang="en-US" sz="1200" b="0" i="0" kern="1200">
                <a:solidFill>
                  <a:schemeClr val="tx1"/>
                </a:solidFill>
                <a:effectLst/>
                <a:latin typeface="Times" pitchFamily="-108" charset="0"/>
                <a:ea typeface="ＭＳ Ｐゴシック" charset="-128"/>
                <a:cs typeface="ＭＳ Ｐゴシック" charset="-128"/>
              </a:rPr>
              <a:t>Itioka,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 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a:t>
            </a:r>
            <a:endParaRPr lang="en-US"/>
          </a:p>
          <a:p>
            <a:endParaRPr lang="en-US"/>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22</a:t>
            </a:fld>
            <a:endParaRPr lang="en-US"/>
          </a:p>
        </p:txBody>
      </p:sp>
    </p:spTree>
    <p:extLst>
      <p:ext uri="{BB962C8B-B14F-4D97-AF65-F5344CB8AC3E}">
        <p14:creationId xmlns:p14="http://schemas.microsoft.com/office/powerpoint/2010/main" val="363419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F9B51FA-A3D0-C349-AEAA-5F9107CE3B2F}" type="slidenum">
              <a:rPr lang="en-US" sz="1200"/>
              <a:pPr/>
              <a:t>23</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248E1F3-7CE7-6241-B178-C4FD8926D2A7}" type="slidenum">
              <a:rPr lang="en-US" sz="1200"/>
              <a:pPr/>
              <a:t>24</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8157C7A-A3CF-7D44-BE42-713048ABAC1E}" type="slidenum">
              <a:rPr lang="en-US" sz="1200"/>
              <a:pPr/>
              <a:t>25</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B9D1FE8-838B-F047-A606-254EA4A94F2D}" type="slidenum">
              <a:rPr lang="en-US" sz="1200"/>
              <a:pPr/>
              <a:t>26</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2DD8C40-6B50-A645-BB6F-40FAA6AF2B37}" type="slidenum">
              <a:rPr lang="en-US" sz="1200"/>
              <a:pPr/>
              <a:t>27</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218261EE-C314-074E-A384-1E152F3C7764}" type="slidenum">
              <a:rPr lang="en-US" sz="1200"/>
              <a:pPr/>
              <a:t>28</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DCDD42A7-3239-A94C-9A59-9AEC81920C73}" type="slidenum">
              <a:rPr lang="en-US" sz="1200"/>
              <a:pPr/>
              <a:t>30</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See Luckow 1995 on Parkia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pitchFamily="-108" charset="0"/>
                <a:ea typeface="ＭＳ Ｐゴシック" charset="-128"/>
                <a:cs typeface="ＭＳ Ｐゴシック" charset="-128"/>
              </a:rPr>
              <a:t>The genus Koompassia comprises three known species, one of which is Koompassia excelsa. It is known as Tualang in the Malay dialect, which refers to ‘the tree of swarming bees’. It is most often found growing naturally as an emergent tree in the tropical moist forest, and sometimes on cultivated areas in its native range from southern Thailand to Peninsular Malaysia, north‐eastern Sumatra, Borneo and the Palawan. The Tualang tree is a large evergreen tree with a buttressed columnar bole, frequently unbranched for up to 30 m in height. The tree has a smooth and shiny bark, a dome‐like crown made up of many small sub‐crowns with gnarly branches, and imparipinnate or pinnately compound leaves. It was recorded as the tallest broadleaf rain forest tree growing up to 85 m in height and reaching up to 3 m in diameter at breast height. The tree is protected from felling in Borneo because of its significance in the local culture and mythical belief, and its value in sustaining the local honeybees which produce the Tualang honey which is appreciated for its therapeutic benefits.</a:t>
            </a:r>
          </a:p>
          <a:p>
            <a:r>
              <a:rPr lang="en-US"/>
              <a:t>https://onlinelibrary.wiley.com/doi/abs/10.1002/9783527678518.ehg2012015</a:t>
            </a:r>
          </a:p>
          <a:p>
            <a:endParaRPr lang="en-US"/>
          </a:p>
          <a:p>
            <a:r>
              <a:rPr lang="en-US" sz="1200" b="0" i="1" kern="1200">
                <a:solidFill>
                  <a:schemeClr val="tx1"/>
                </a:solidFill>
                <a:effectLst/>
                <a:latin typeface="Times" pitchFamily="-108" charset="0"/>
                <a:ea typeface="ＭＳ Ｐゴシック" charset="-128"/>
                <a:cs typeface="ＭＳ Ｐゴシック" charset="-128"/>
              </a:rPr>
              <a:t>Apis dorsata</a:t>
            </a:r>
            <a:r>
              <a:rPr lang="en-US" sz="1200" b="0" i="0" kern="1200">
                <a:solidFill>
                  <a:schemeClr val="tx1"/>
                </a:solidFill>
                <a:effectLst/>
                <a:latin typeface="Times" pitchFamily="-108" charset="0"/>
                <a:ea typeface="ＭＳ Ｐゴシック" charset="-128"/>
                <a:cs typeface="ＭＳ Ｐゴシック" charset="-128"/>
              </a:rPr>
              <a:t> builds open nests that hang from under thick tree branches or under cliffs (</a:t>
            </a:r>
            <a:r>
              <a:rPr lang="en-US" sz="1200" b="1" i="0" kern="1200">
                <a:solidFill>
                  <a:schemeClr val="tx1"/>
                </a:solidFill>
                <a:effectLst/>
                <a:latin typeface="Times" pitchFamily="-108" charset="0"/>
                <a:ea typeface="ＭＳ Ｐゴシック" charset="-128"/>
                <a:cs typeface="ＭＳ Ｐゴシック" charset="-128"/>
              </a:rPr>
              <a:t>Figure 6</a:t>
            </a:r>
            <a:r>
              <a:rPr lang="en-US" sz="1200" b="0" i="0" kern="1200">
                <a:solidFill>
                  <a:schemeClr val="tx1"/>
                </a:solidFill>
                <a:effectLst/>
                <a:latin typeface="Times" pitchFamily="-108" charset="0"/>
                <a:ea typeface="ＭＳ Ｐゴシック" charset="-128"/>
                <a:cs typeface="ＭＳ Ｐゴシック" charset="-128"/>
              </a:rPr>
              <a:t>). They build a single large comb up to 150 cm in length and 70 cm tall. The comb is permanently covered by a curtain of up to 100,000 worker bees (</a:t>
            </a:r>
            <a:r>
              <a:rPr lang="en-US" sz="1200" b="1" i="0" kern="1200">
                <a:solidFill>
                  <a:schemeClr val="tx1"/>
                </a:solidFill>
                <a:effectLst/>
                <a:latin typeface="Times" pitchFamily="-108" charset="0"/>
                <a:ea typeface="ＭＳ Ｐゴシック" charset="-128"/>
                <a:cs typeface="ＭＳ Ｐゴシック" charset="-128"/>
              </a:rPr>
              <a:t>Figure 7</a:t>
            </a:r>
            <a:r>
              <a:rPr lang="en-US" sz="1200" b="0" i="0" kern="1200">
                <a:solidFill>
                  <a:schemeClr val="tx1"/>
                </a:solidFill>
                <a:effectLst/>
                <a:latin typeface="Times" pitchFamily="-108" charset="0"/>
                <a:ea typeface="ＭＳ Ｐゴシック" charset="-128"/>
                <a:cs typeface="ＭＳ Ｐゴシック" charset="-128"/>
              </a:rPr>
              <a:t>). This curtain is several layers of bees thick and forms a protective barrier separating the vulnerable brood from the environment. This curtain is sufficient to protect the nest during storms with heavy wind and rain.</a:t>
            </a:r>
          </a:p>
          <a:p>
            <a:endParaRPr lang="en-US"/>
          </a:p>
          <a:p>
            <a:r>
              <a:rPr lang="en-US" sz="1200" b="0" i="0" kern="1200">
                <a:solidFill>
                  <a:schemeClr val="tx1"/>
                </a:solidFill>
                <a:effectLst/>
                <a:latin typeface="Times" pitchFamily="-108" charset="0"/>
                <a:ea typeface="ＭＳ Ｐゴシック" charset="-128"/>
                <a:cs typeface="ＭＳ Ｐゴシック" charset="-128"/>
              </a:rPr>
              <a:t>Itioka,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 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a:t>
            </a:r>
            <a:endParaRPr lang="en-US"/>
          </a:p>
          <a:p>
            <a:endParaRPr lang="en-US"/>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31</a:t>
            </a:fld>
            <a:endParaRPr lang="en-US"/>
          </a:p>
        </p:txBody>
      </p:sp>
    </p:spTree>
    <p:extLst>
      <p:ext uri="{BB962C8B-B14F-4D97-AF65-F5344CB8AC3E}">
        <p14:creationId xmlns:p14="http://schemas.microsoft.com/office/powerpoint/2010/main" val="12395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0B37E5A-D164-9B4F-B0BB-0D50F40863C9}" type="slidenum">
              <a:rPr lang="en-US" sz="1200"/>
              <a:pPr/>
              <a:t>33</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Gondwana vicariance versus south american origin and dispersal to old world tested by Luckow, 1995, A cladistic analysis of Parkia.  American Journal of Botany.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16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fld id="{3E3F28B4-0973-164E-8683-C9FAA30A2424}"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conceicao oliveria 2020.pdf</a:t>
            </a:r>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34</a:t>
            </a:fld>
            <a:endParaRPr lang="en-US"/>
          </a:p>
        </p:txBody>
      </p:sp>
    </p:spTree>
    <p:extLst>
      <p:ext uri="{BB962C8B-B14F-4D97-AF65-F5344CB8AC3E}">
        <p14:creationId xmlns:p14="http://schemas.microsoft.com/office/powerpoint/2010/main" val="1417936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conceicao oliveria 2020.pdf</a:t>
            </a:r>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35</a:t>
            </a:fld>
            <a:endParaRPr lang="en-US"/>
          </a:p>
        </p:txBody>
      </p:sp>
    </p:spTree>
    <p:extLst>
      <p:ext uri="{BB962C8B-B14F-4D97-AF65-F5344CB8AC3E}">
        <p14:creationId xmlns:p14="http://schemas.microsoft.com/office/powerpoint/2010/main" val="844321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conceicao oliveria 2020.pdf</a:t>
            </a:r>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36</a:t>
            </a:fld>
            <a:endParaRPr lang="en-US"/>
          </a:p>
        </p:txBody>
      </p:sp>
    </p:spTree>
    <p:extLst>
      <p:ext uri="{BB962C8B-B14F-4D97-AF65-F5344CB8AC3E}">
        <p14:creationId xmlns:p14="http://schemas.microsoft.com/office/powerpoint/2010/main" val="205619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51875E58-91D4-6943-A36F-18AEAC6C9387}" type="slidenum">
              <a:rPr lang="en-US" sz="1200"/>
              <a:pPr/>
              <a:t>37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1E9CA39E-57C9-0745-AA5F-3395678643A4}" type="slidenum">
              <a:rPr lang="en-US" sz="1200"/>
              <a:pPr/>
              <a:t>38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68A7292-218D-DB45-8FC8-B98FFBCB3AFB}" type="slidenum">
              <a:rPr lang="en-US" sz="1200"/>
              <a:pPr/>
              <a:t>41</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no obvious toxicity evidenced in the literature 081030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80000"/>
              </a:lnSpc>
            </a:pPr>
            <a:r>
              <a:rPr lang="en-US" sz="1100">
                <a:latin typeface="Times" charset="0"/>
                <a:ea typeface="ＭＳ Ｐゴシック" charset="0"/>
                <a:cs typeface="ＭＳ Ｐゴシック" charset="0"/>
              </a:rPr>
              <a:t>Abrin works by penetrating the cells of the body and inhibiting cell protein synthesis. By attaching to a carbohydrate chain on the cell surface, the abrin molecule anchors itself to the cell, is subsequently engulfed and enters the inner parts of the cell where it reacts with a ribosomal subunit and interferes with the normal protein synthesis process of the cell. Without these proteins, cells cannot survive. This is harmful to the human body and death may occur. The severity of the effects of Abrin poisoning vary on the means of exposure to the substance (whether inhaled, ingested, or injected).</a:t>
            </a:r>
          </a:p>
          <a:p>
            <a:pPr>
              <a:lnSpc>
                <a:spcPct val="80000"/>
              </a:lnSpc>
            </a:pPr>
            <a:endParaRPr lang="en-US" sz="1100">
              <a:latin typeface="Times" charset="0"/>
              <a:ea typeface="ＭＳ Ｐゴシック" charset="0"/>
              <a:cs typeface="ＭＳ Ｐゴシック" charset="0"/>
            </a:endParaRPr>
          </a:p>
          <a:p>
            <a:pPr>
              <a:lnSpc>
                <a:spcPct val="80000"/>
              </a:lnSpc>
            </a:pPr>
            <a:r>
              <a:rPr lang="en-US" sz="1100">
                <a:latin typeface="Times" charset="0"/>
                <a:ea typeface="ＭＳ Ｐゴシック" charset="0"/>
                <a:cs typeface="ＭＳ Ｐゴシック" charset="0"/>
              </a:rPr>
              <a:t>see Olsnes 2004 for escellent general accounts of lectins, esp. abrin and ricin.   Some extracts follow:</a:t>
            </a:r>
          </a:p>
          <a:p>
            <a:pPr>
              <a:lnSpc>
                <a:spcPct val="80000"/>
              </a:lnSpc>
            </a:pPr>
            <a:endParaRPr lang="en-US" sz="1100">
              <a:latin typeface="Times" charset="0"/>
              <a:ea typeface="ＭＳ Ｐゴシック" charset="0"/>
              <a:cs typeface="ＭＳ Ｐゴシック" charset="0"/>
            </a:endParaRPr>
          </a:p>
          <a:p>
            <a:pPr>
              <a:lnSpc>
                <a:spcPct val="80000"/>
              </a:lnSpc>
            </a:pPr>
            <a:r>
              <a:rPr lang="en-US" sz="1100">
                <a:latin typeface="Times" charset="0"/>
                <a:ea typeface="ＭＳ Ｐゴシック" charset="0"/>
                <a:cs typeface="ＭＳ Ｐゴシック" charset="0"/>
              </a:rPr>
              <a:t>Paul Ehrlich (1891) was convinced that the toxins had to be</a:t>
            </a:r>
          </a:p>
          <a:p>
            <a:pPr>
              <a:lnSpc>
                <a:spcPct val="80000"/>
              </a:lnSpc>
            </a:pPr>
            <a:r>
              <a:rPr lang="en-US" sz="1100">
                <a:latin typeface="Times" charset="0"/>
                <a:ea typeface="ＭＳ Ｐゴシック" charset="0"/>
                <a:cs typeface="ＭＳ Ｐゴシック" charset="0"/>
              </a:rPr>
              <a:t>fixed in the tissue to act. He proposed that the active toxins</a:t>
            </a:r>
          </a:p>
          <a:p>
            <a:pPr>
              <a:lnSpc>
                <a:spcPct val="80000"/>
              </a:lnSpc>
            </a:pPr>
            <a:r>
              <a:rPr lang="en-US" sz="1100">
                <a:latin typeface="Times" charset="0"/>
                <a:ea typeface="ＭＳ Ｐゴシック" charset="0"/>
                <a:cs typeface="ＭＳ Ｐゴシック" charset="0"/>
              </a:rPr>
              <a:t>consist of a binding part, a haptophore, and a toxin part, a</a:t>
            </a:r>
          </a:p>
          <a:p>
            <a:pPr>
              <a:lnSpc>
                <a:spcPct val="80000"/>
              </a:lnSpc>
            </a:pPr>
            <a:r>
              <a:rPr lang="en-US" sz="1100">
                <a:latin typeface="Times" charset="0"/>
                <a:ea typeface="ＭＳ Ｐゴシック" charset="0"/>
                <a:cs typeface="ＭＳ Ｐゴシック" charset="0"/>
              </a:rPr>
              <a:t>toxophore. He concluded that the haptophore bound almost</a:t>
            </a:r>
          </a:p>
          <a:p>
            <a:pPr>
              <a:lnSpc>
                <a:spcPct val="80000"/>
              </a:lnSpc>
            </a:pPr>
            <a:r>
              <a:rPr lang="en-US" sz="1100">
                <a:latin typeface="Times" charset="0"/>
                <a:ea typeface="ＭＳ Ｐゴシック" charset="0"/>
                <a:cs typeface="ＭＳ Ｐゴシック" charset="0"/>
              </a:rPr>
              <a:t>immediately to cells even at low temperature, whereas the</a:t>
            </a:r>
          </a:p>
          <a:p>
            <a:pPr>
              <a:lnSpc>
                <a:spcPct val="80000"/>
              </a:lnSpc>
            </a:pPr>
            <a:r>
              <a:rPr lang="en-US" sz="1100">
                <a:latin typeface="Times" charset="0"/>
                <a:ea typeface="ＭＳ Ｐゴシック" charset="0"/>
                <a:cs typeface="ＭＳ Ｐゴシック" charset="0"/>
              </a:rPr>
              <a:t>toxophore acted more slowly and was inhibited at low</a:t>
            </a:r>
          </a:p>
          <a:p>
            <a:pPr>
              <a:lnSpc>
                <a:spcPct val="80000"/>
              </a:lnSpc>
            </a:pPr>
            <a:r>
              <a:rPr lang="en-US" sz="1100">
                <a:latin typeface="Times" charset="0"/>
                <a:ea typeface="ＭＳ Ｐゴシック" charset="0"/>
                <a:cs typeface="ＭＳ Ｐゴシック" charset="0"/>
              </a:rPr>
              <a:t>temperature.</a:t>
            </a:r>
          </a:p>
          <a:p>
            <a:pPr>
              <a:lnSpc>
                <a:spcPct val="80000"/>
              </a:lnSpc>
            </a:pPr>
            <a:endParaRPr lang="en-US" sz="1100">
              <a:latin typeface="Times" charset="0"/>
              <a:ea typeface="ＭＳ Ｐゴシック" charset="0"/>
              <a:cs typeface="ＭＳ Ｐゴシック" charset="0"/>
            </a:endParaRPr>
          </a:p>
          <a:p>
            <a:pPr>
              <a:lnSpc>
                <a:spcPct val="80000"/>
              </a:lnSpc>
            </a:pPr>
            <a:r>
              <a:rPr lang="en-US" sz="1100">
                <a:latin typeface="Times" charset="0"/>
                <a:ea typeface="ＭＳ Ｐゴシック" charset="0"/>
                <a:cs typeface="ＭＳ Ｐゴシック" charset="0"/>
              </a:rPr>
              <a:t>Fractionation of the reticulocyte lysate into ribosomes</a:t>
            </a:r>
          </a:p>
          <a:p>
            <a:pPr>
              <a:lnSpc>
                <a:spcPct val="80000"/>
              </a:lnSpc>
            </a:pPr>
            <a:r>
              <a:rPr lang="en-US" sz="1100">
                <a:latin typeface="Times" charset="0"/>
                <a:ea typeface="ＭＳ Ｐゴシック" charset="0"/>
                <a:cs typeface="ＭＳ Ｐゴシック" charset="0"/>
              </a:rPr>
              <a:t>and soluble factors demonstrated that the toxin A-chains act</a:t>
            </a:r>
          </a:p>
          <a:p>
            <a:pPr>
              <a:lnSpc>
                <a:spcPct val="80000"/>
              </a:lnSpc>
            </a:pPr>
            <a:r>
              <a:rPr lang="en-US" sz="1100">
                <a:latin typeface="Times" charset="0"/>
                <a:ea typeface="ＭＳ Ｐゴシック" charset="0"/>
                <a:cs typeface="ＭＳ Ｐゴシック" charset="0"/>
              </a:rPr>
              <a:t>on the ribosomes (Olsnes et al., 1973; Montanaro et al.,</a:t>
            </a:r>
          </a:p>
          <a:p>
            <a:pPr>
              <a:lnSpc>
                <a:spcPct val="80000"/>
              </a:lnSpc>
            </a:pPr>
            <a:r>
              <a:rPr lang="en-US" sz="1100">
                <a:latin typeface="Times" charset="0"/>
                <a:ea typeface="ＭＳ Ｐゴシック" charset="0"/>
                <a:cs typeface="ＭＳ Ｐゴシック" charset="0"/>
              </a:rPr>
              <a:t>1973). It was subsequently found that the large, 60 S subunit</a:t>
            </a:r>
          </a:p>
          <a:p>
            <a:pPr>
              <a:lnSpc>
                <a:spcPct val="80000"/>
              </a:lnSpc>
            </a:pPr>
            <a:r>
              <a:rPr lang="en-US" sz="1100">
                <a:latin typeface="Times" charset="0"/>
                <a:ea typeface="ＭＳ Ｐゴシック" charset="0"/>
                <a:cs typeface="ＭＳ Ｐゴシック" charset="0"/>
              </a:rPr>
              <a:t>of the ribosomes is the target (Sperti et al., 1973) and that the</a:t>
            </a:r>
          </a:p>
          <a:p>
            <a:pPr>
              <a:lnSpc>
                <a:spcPct val="80000"/>
              </a:lnSpc>
            </a:pPr>
            <a:r>
              <a:rPr lang="en-US" sz="1100">
                <a:latin typeface="Times" charset="0"/>
                <a:ea typeface="ＭＳ Ｐゴシック" charset="0"/>
                <a:cs typeface="ＭＳ Ｐゴシック" charset="0"/>
              </a:rPr>
              <a:t>effect of the toxins interferes with the interaction of</a:t>
            </a:r>
          </a:p>
          <a:p>
            <a:pPr>
              <a:lnSpc>
                <a:spcPct val="80000"/>
              </a:lnSpc>
            </a:pPr>
            <a:r>
              <a:rPr lang="en-US" sz="1100">
                <a:latin typeface="Times" charset="0"/>
                <a:ea typeface="ＭＳ Ｐゴシック" charset="0"/>
                <a:cs typeface="ＭＳ Ｐゴシック" charset="0"/>
              </a:rPr>
              <a:t>elongation factors with the ribosomes (Montanaro et al.,</a:t>
            </a:r>
          </a:p>
          <a:p>
            <a:pPr>
              <a:lnSpc>
                <a:spcPct val="80000"/>
              </a:lnSpc>
            </a:pPr>
            <a:r>
              <a:rPr lang="en-US" sz="1100">
                <a:latin typeface="Times" charset="0"/>
                <a:ea typeface="ＭＳ Ｐゴシック" charset="0"/>
                <a:cs typeface="ＭＳ Ｐゴシック" charset="0"/>
              </a:rPr>
              <a:t>1973; Olsnes et al., 1975). It was found that one A-chain</a:t>
            </a:r>
          </a:p>
          <a:p>
            <a:pPr>
              <a:lnSpc>
                <a:spcPct val="80000"/>
              </a:lnSpc>
            </a:pPr>
            <a:r>
              <a:rPr lang="en-US" sz="1100">
                <a:latin typeface="Times" charset="0"/>
                <a:ea typeface="ＭＳ Ｐゴシック" charset="0"/>
                <a:cs typeface="ＭＳ Ｐゴシック" charset="0"/>
              </a:rPr>
              <a:t>molecule is able to inactivate 2000 ribosomes per minute</a:t>
            </a:r>
          </a:p>
          <a:p>
            <a:pPr>
              <a:lnSpc>
                <a:spcPct val="80000"/>
              </a:lnSpc>
            </a:pPr>
            <a:r>
              <a:rPr lang="en-US" sz="1100">
                <a:latin typeface="Times" charset="0"/>
                <a:ea typeface="ＭＳ Ｐゴシック" charset="0"/>
                <a:cs typeface="ＭＳ Ｐゴシック" charset="0"/>
              </a:rPr>
              <a:t>and that the Km of the reaction is 0.1–0.2 mM (Olsnes et al.,</a:t>
            </a:r>
          </a:p>
          <a:p>
            <a:pPr>
              <a:lnSpc>
                <a:spcPct val="80000"/>
              </a:lnSpc>
            </a:pPr>
            <a:r>
              <a:rPr lang="en-US" sz="1100">
                <a:latin typeface="Times" charset="0"/>
                <a:ea typeface="ＭＳ Ｐゴシック" charset="0"/>
                <a:cs typeface="ＭＳ Ｐゴシック" charset="0"/>
              </a:rPr>
              <a:t>1975).</a:t>
            </a:r>
          </a:p>
          <a:p>
            <a:pPr>
              <a:lnSpc>
                <a:spcPct val="80000"/>
              </a:lnSpc>
            </a:pPr>
            <a:endParaRPr lang="en-US" sz="1100">
              <a:latin typeface="Times" charset="0"/>
              <a:ea typeface="ＭＳ Ｐゴシック" charset="0"/>
              <a:cs typeface="ＭＳ Ｐゴシック" charset="0"/>
            </a:endParaRPr>
          </a:p>
          <a:p>
            <a:pPr>
              <a:lnSpc>
                <a:spcPct val="80000"/>
              </a:lnSpc>
            </a:pPr>
            <a:r>
              <a:rPr lang="en-US" sz="1100">
                <a:latin typeface="Times" charset="0"/>
                <a:ea typeface="ＭＳ Ｐゴシック" charset="0"/>
                <a:cs typeface="ＭＳ Ｐゴシック" charset="0"/>
              </a:rPr>
              <a:t>In elegant studies, Endo and co-workers (Endo et al.,</a:t>
            </a:r>
          </a:p>
          <a:p>
            <a:pPr>
              <a:lnSpc>
                <a:spcPct val="80000"/>
              </a:lnSpc>
            </a:pPr>
            <a:r>
              <a:rPr lang="en-US" sz="1100">
                <a:latin typeface="Times" charset="0"/>
                <a:ea typeface="ＭＳ Ｐゴシック" charset="0"/>
                <a:cs typeface="ＭＳ Ｐゴシック" charset="0"/>
              </a:rPr>
              <a:t>1987; Endo and Tsurugi, 1987) found that the A-chain is a</a:t>
            </a:r>
          </a:p>
          <a:p>
            <a:pPr>
              <a:lnSpc>
                <a:spcPct val="80000"/>
              </a:lnSpc>
            </a:pPr>
            <a:r>
              <a:rPr lang="en-US" sz="1100">
                <a:latin typeface="Times" charset="0"/>
                <a:ea typeface="ＭＳ Ｐゴシック" charset="0"/>
                <a:cs typeface="ＭＳ Ｐゴシック" charset="0"/>
              </a:rPr>
              <a:t>glycosidase that removes an adenine residue from an</a:t>
            </a:r>
          </a:p>
          <a:p>
            <a:pPr>
              <a:lnSpc>
                <a:spcPct val="80000"/>
              </a:lnSpc>
            </a:pPr>
            <a:r>
              <a:rPr lang="en-US" sz="1100">
                <a:latin typeface="Times" charset="0"/>
                <a:ea typeface="ＭＳ Ｐゴシック" charset="0"/>
                <a:cs typeface="ＭＳ Ｐゴシック" charset="0"/>
              </a:rPr>
              <a:t>exposed loop of 28 S ribosomal RNA (A4324 in rat 28 S</a:t>
            </a:r>
          </a:p>
          <a:p>
            <a:pPr>
              <a:lnSpc>
                <a:spcPct val="80000"/>
              </a:lnSpc>
            </a:pPr>
            <a:r>
              <a:rPr lang="en-US" sz="1100">
                <a:latin typeface="Times" charset="0"/>
                <a:ea typeface="ＭＳ Ｐゴシック" charset="0"/>
                <a:cs typeface="ＭＳ Ｐゴシック" charset="0"/>
              </a:rPr>
              <a:t>RNA) This loop is involved in the binding of elongation</a:t>
            </a:r>
          </a:p>
          <a:p>
            <a:pPr>
              <a:lnSpc>
                <a:spcPct val="80000"/>
              </a:lnSpc>
            </a:pPr>
            <a:r>
              <a:rPr lang="en-US" sz="1100">
                <a:latin typeface="Times" charset="0"/>
                <a:ea typeface="ＭＳ Ｐゴシック" charset="0"/>
                <a:cs typeface="ＭＳ Ｐゴシック" charset="0"/>
              </a:rPr>
              <a:t>factors and the modified ribosomes are, therefore, unable to</a:t>
            </a:r>
          </a:p>
          <a:p>
            <a:pPr>
              <a:lnSpc>
                <a:spcPct val="80000"/>
              </a:lnSpc>
            </a:pPr>
            <a:r>
              <a:rPr lang="en-US" sz="1100">
                <a:latin typeface="Times" charset="0"/>
                <a:ea typeface="ＭＳ Ｐゴシック" charset="0"/>
                <a:cs typeface="ＭＳ Ｐゴシック" charset="0"/>
              </a:rPr>
              <a:t>support protein synthesis (Endo et al., 1991).</a:t>
            </a:r>
          </a:p>
          <a:p>
            <a:pPr>
              <a:lnSpc>
                <a:spcPct val="80000"/>
              </a:lnSpc>
            </a:pPr>
            <a:endParaRPr lang="en-US" sz="1100">
              <a:latin typeface="Times" charset="0"/>
              <a:ea typeface="ＭＳ Ｐゴシック" charset="0"/>
              <a:cs typeface="ＭＳ Ｐゴシック" charset="0"/>
            </a:endParaRPr>
          </a:p>
          <a:p>
            <a:pPr>
              <a:lnSpc>
                <a:spcPct val="80000"/>
              </a:lnSpc>
            </a:pPr>
            <a:r>
              <a:rPr lang="en-US" sz="1100">
                <a:latin typeface="Times" charset="0"/>
                <a:ea typeface="ＭＳ Ｐゴシック" charset="0"/>
                <a:cs typeface="ＭＳ Ｐゴシック" charset="0"/>
              </a:rPr>
              <a:t>The toxin does not by itself break the RNA chain, but the</a:t>
            </a:r>
          </a:p>
          <a:p>
            <a:pPr>
              <a:lnSpc>
                <a:spcPct val="80000"/>
              </a:lnSpc>
            </a:pPr>
            <a:r>
              <a:rPr lang="en-US" sz="1100">
                <a:latin typeface="Times" charset="0"/>
                <a:ea typeface="ＭＳ Ｐゴシック" charset="0"/>
                <a:cs typeface="ＭＳ Ｐゴシック" charset="0"/>
              </a:rPr>
              <a:t>depurinated RNA is susceptible to hydrolysis at alkaline pH,</a:t>
            </a:r>
          </a:p>
          <a:p>
            <a:pPr>
              <a:lnSpc>
                <a:spcPct val="80000"/>
              </a:lnSpc>
            </a:pPr>
            <a:r>
              <a:rPr lang="en-US" sz="1100">
                <a:latin typeface="Times" charset="0"/>
                <a:ea typeface="ＭＳ Ｐゴシック" charset="0"/>
                <a:cs typeface="ＭＳ Ｐゴシック" charset="0"/>
              </a:rPr>
              <a:t>and at acidic pH in the presence of anilin. Endo</a:t>
            </a:r>
            <a:r>
              <a:rPr lang="ja-JP" altLang="en-US" sz="1100">
                <a:latin typeface="Times" charset="0"/>
                <a:ea typeface="ＭＳ Ｐゴシック" charset="0"/>
                <a:cs typeface="ＭＳ Ｐゴシック" charset="0"/>
              </a:rPr>
              <a:t>’</a:t>
            </a:r>
            <a:r>
              <a:rPr lang="en-US" altLang="ja-JP" sz="1100">
                <a:latin typeface="Times" charset="0"/>
                <a:ea typeface="ＭＳ Ｐゴシック" charset="0"/>
                <a:cs typeface="ＭＳ Ｐゴシック" charset="0"/>
              </a:rPr>
              <a:t>s group</a:t>
            </a:r>
          </a:p>
          <a:p>
            <a:pPr>
              <a:lnSpc>
                <a:spcPct val="80000"/>
              </a:lnSpc>
            </a:pPr>
            <a:r>
              <a:rPr lang="en-US" sz="1100">
                <a:latin typeface="Times" charset="0"/>
                <a:ea typeface="ＭＳ Ｐゴシック" charset="0"/>
                <a:cs typeface="ＭＳ Ｐゴシック" charset="0"/>
              </a:rPr>
              <a:t>(Ogasawara et al., 1999) more recently identified a specific</a:t>
            </a:r>
          </a:p>
          <a:p>
            <a:pPr>
              <a:lnSpc>
                <a:spcPct val="80000"/>
              </a:lnSpc>
            </a:pPr>
            <a:r>
              <a:rPr lang="en-US" sz="1100">
                <a:latin typeface="Times" charset="0"/>
                <a:ea typeface="ＭＳ Ｐゴシック" charset="0"/>
                <a:cs typeface="ＭＳ Ｐゴシック" charset="0"/>
              </a:rPr>
              <a:t>lyase in various plants that cleaves the RNA at the</a:t>
            </a:r>
          </a:p>
          <a:p>
            <a:pPr>
              <a:lnSpc>
                <a:spcPct val="80000"/>
              </a:lnSpc>
            </a:pPr>
            <a:r>
              <a:rPr lang="en-US" sz="1100">
                <a:latin typeface="Times" charset="0"/>
                <a:ea typeface="ＭＳ Ｐゴシック" charset="0"/>
                <a:cs typeface="ＭＳ Ｐゴシック" charset="0"/>
              </a:rPr>
              <a:t>apurinated site.</a:t>
            </a:r>
          </a:p>
        </p:txBody>
      </p:sp>
      <p:sp>
        <p:nvSpPr>
          <p:cNvPr id="747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83130E8A-92F8-9D47-B9A7-A1F66341C794}" type="slidenum">
              <a:rPr lang="en-US" sz="1200"/>
              <a:pPr/>
              <a:t>43</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Bauhinia</a:t>
            </a:r>
          </a:p>
          <a:p>
            <a:r>
              <a:rPr lang="en-US">
                <a:latin typeface="Times" charset="0"/>
                <a:ea typeface="ＭＳ Ｐゴシック" charset="0"/>
                <a:cs typeface="ＭＳ Ｐゴシック" charset="0"/>
              </a:rPr>
              <a:t>Duparquetia, a S. Afr. Shrub with 1-imparapinnate lvs. And faboid estimvation.  See Prenner 2008.</a:t>
            </a:r>
          </a:p>
          <a:p>
            <a:r>
              <a:rPr lang="en-US">
                <a:latin typeface="Times" charset="0"/>
                <a:ea typeface="ＭＳ Ｐゴシック" charset="0"/>
                <a:cs typeface="ＭＳ Ｐゴシック" charset="0"/>
              </a:rPr>
              <a:t>Gleditsia – See Herendeen et al, 2003 on Umtiza lineage</a:t>
            </a:r>
          </a:p>
        </p:txBody>
      </p:sp>
      <p:sp>
        <p:nvSpPr>
          <p:cNvPr id="768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6E22A72C-2DEB-0E44-900B-CCF47C90886D}" type="slidenum">
              <a:rPr lang="en-US" sz="1200"/>
              <a:pPr/>
              <a:t>46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pitchFamily="-108" charset="0"/>
                <a:ea typeface="ＭＳ Ｐゴシック" charset="-128"/>
                <a:cs typeface="ＭＳ Ｐゴシック" charset="-128"/>
              </a:rPr>
              <a:t>The genus Koompassia comprises three known species, one of which is Koompassia excelsa. It is known as Tualang in the Malay dialect, which refers to ‘the tree of swarming bees’. It is most often found growing naturally as an emergent tree in the tropical moist forest, and sometimes on cultivated areas in its native range from southern Thailand to Peninsular Malaysia, north‐eastern Sumatra, Borneo and the Palawan. The Tualang tree is a large evergreen tree with a buttressed columnar bole, frequently unbranched for up to 30 m in height. The tree has a smooth and shiny bark, a dome‐like crown made up of many small sub‐crowns with gnarly branches, and imparipinnate or pinnately compound leaves. It was recorded as the tallest broadleaf rain forest tree growing up to 85 m in height and reaching up to 3 m in diameter at breast height. The tree is protected from felling in Borneo because of its significance in the local culture and mythical belief, and its value in sustaining the local honeybees which produce the Tualang honey which is appreciated for its therapeutic benefits.</a:t>
            </a:r>
          </a:p>
          <a:p>
            <a:r>
              <a:rPr lang="en-US"/>
              <a:t>https://onlinelibrary.wiley.com/doi/abs/10.1002/9783527678518.ehg2012015</a:t>
            </a:r>
          </a:p>
          <a:p>
            <a:endParaRPr lang="en-US"/>
          </a:p>
          <a:p>
            <a:r>
              <a:rPr lang="en-US" sz="1200" b="0" i="1" kern="1200">
                <a:solidFill>
                  <a:schemeClr val="tx1"/>
                </a:solidFill>
                <a:effectLst/>
                <a:latin typeface="Times" pitchFamily="-108" charset="0"/>
                <a:ea typeface="ＭＳ Ｐゴシック" charset="-128"/>
                <a:cs typeface="ＭＳ Ｐゴシック" charset="-128"/>
              </a:rPr>
              <a:t>Apis dorsata</a:t>
            </a:r>
            <a:r>
              <a:rPr lang="en-US" sz="1200" b="0" i="0" kern="1200">
                <a:solidFill>
                  <a:schemeClr val="tx1"/>
                </a:solidFill>
                <a:effectLst/>
                <a:latin typeface="Times" pitchFamily="-108" charset="0"/>
                <a:ea typeface="ＭＳ Ｐゴシック" charset="-128"/>
                <a:cs typeface="ＭＳ Ｐゴシック" charset="-128"/>
              </a:rPr>
              <a:t> builds open nests that hang from under thick tree branches or under cliffs (</a:t>
            </a:r>
            <a:r>
              <a:rPr lang="en-US" sz="1200" b="1" i="0" kern="1200">
                <a:solidFill>
                  <a:schemeClr val="tx1"/>
                </a:solidFill>
                <a:effectLst/>
                <a:latin typeface="Times" pitchFamily="-108" charset="0"/>
                <a:ea typeface="ＭＳ Ｐゴシック" charset="-128"/>
                <a:cs typeface="ＭＳ Ｐゴシック" charset="-128"/>
              </a:rPr>
              <a:t>Figure 6</a:t>
            </a:r>
            <a:r>
              <a:rPr lang="en-US" sz="1200" b="0" i="0" kern="1200">
                <a:solidFill>
                  <a:schemeClr val="tx1"/>
                </a:solidFill>
                <a:effectLst/>
                <a:latin typeface="Times" pitchFamily="-108" charset="0"/>
                <a:ea typeface="ＭＳ Ｐゴシック" charset="-128"/>
                <a:cs typeface="ＭＳ Ｐゴシック" charset="-128"/>
              </a:rPr>
              <a:t>). They build a single large comb up to 150 cm in length and 70 cm tall. The comb is permanently covered by a curtain of up to 100,000 worker bees (</a:t>
            </a:r>
            <a:r>
              <a:rPr lang="en-US" sz="1200" b="1" i="0" kern="1200">
                <a:solidFill>
                  <a:schemeClr val="tx1"/>
                </a:solidFill>
                <a:effectLst/>
                <a:latin typeface="Times" pitchFamily="-108" charset="0"/>
                <a:ea typeface="ＭＳ Ｐゴシック" charset="-128"/>
                <a:cs typeface="ＭＳ Ｐゴシック" charset="-128"/>
              </a:rPr>
              <a:t>Figure 7</a:t>
            </a:r>
            <a:r>
              <a:rPr lang="en-US" sz="1200" b="0" i="0" kern="1200">
                <a:solidFill>
                  <a:schemeClr val="tx1"/>
                </a:solidFill>
                <a:effectLst/>
                <a:latin typeface="Times" pitchFamily="-108" charset="0"/>
                <a:ea typeface="ＭＳ Ｐゴシック" charset="-128"/>
                <a:cs typeface="ＭＳ Ｐゴシック" charset="-128"/>
              </a:rPr>
              <a:t>). This curtain is several layers of bees thick and forms a protective barrier separating the vulnerable brood from the environment. This curtain is sufficient to protect the nest during storms with heavy wind and rain.</a:t>
            </a:r>
          </a:p>
          <a:p>
            <a:endParaRPr lang="en-US"/>
          </a:p>
          <a:p>
            <a:r>
              <a:rPr lang="en-US" sz="1200" b="0" i="0" kern="1200">
                <a:solidFill>
                  <a:schemeClr val="tx1"/>
                </a:solidFill>
                <a:effectLst/>
                <a:latin typeface="Times" pitchFamily="-108" charset="0"/>
                <a:ea typeface="ＭＳ Ｐゴシック" charset="-128"/>
                <a:cs typeface="ＭＳ Ｐゴシック" charset="-128"/>
              </a:rPr>
              <a:t>Itioka,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 tioka, T., Inoue, T., Kaliang, H., Kato, M., Nagamitsu, T., Momose, K., Sakai, S., Yumoto, T., Mohamad, S.U., Hamid, A.A. and Yamane, S., 2001. Six-year population fluctuation of the giant honey bee Apis dorsata (Hymenoptera: Apidae) in a tropical lowland dipterocarp forest in Sarawak. </a:t>
            </a:r>
            <a:r>
              <a:rPr lang="en-US" sz="1200" b="0" i="1" kern="1200">
                <a:solidFill>
                  <a:schemeClr val="tx1"/>
                </a:solidFill>
                <a:effectLst/>
                <a:latin typeface="Times" pitchFamily="-108" charset="0"/>
                <a:ea typeface="ＭＳ Ｐゴシック" charset="-128"/>
                <a:cs typeface="ＭＳ Ｐゴシック" charset="-128"/>
              </a:rPr>
              <a:t>Annals of the Entomological Society of America</a:t>
            </a:r>
            <a:r>
              <a:rPr lang="en-US" sz="1200" b="0" i="0" kern="1200">
                <a:solidFill>
                  <a:schemeClr val="tx1"/>
                </a:solidFill>
                <a:effectLst/>
                <a:latin typeface="Times" pitchFamily="-108" charset="0"/>
                <a:ea typeface="ＭＳ Ｐゴシック" charset="-128"/>
                <a:cs typeface="ＭＳ Ｐゴシック" charset="-128"/>
              </a:rPr>
              <a:t>, </a:t>
            </a:r>
            <a:r>
              <a:rPr lang="en-US" sz="1200" b="0" i="1" kern="1200">
                <a:solidFill>
                  <a:schemeClr val="tx1"/>
                </a:solidFill>
                <a:effectLst/>
                <a:latin typeface="Times" pitchFamily="-108" charset="0"/>
                <a:ea typeface="ＭＳ Ｐゴシック" charset="-128"/>
                <a:cs typeface="ＭＳ Ｐゴシック" charset="-128"/>
              </a:rPr>
              <a:t>94</a:t>
            </a:r>
            <a:r>
              <a:rPr lang="en-US" sz="1200" b="0" i="0" kern="1200">
                <a:solidFill>
                  <a:schemeClr val="tx1"/>
                </a:solidFill>
                <a:effectLst/>
                <a:latin typeface="Times" pitchFamily="-108" charset="0"/>
                <a:ea typeface="ＭＳ Ｐゴシック" charset="-128"/>
                <a:cs typeface="ＭＳ Ｐゴシック" charset="-128"/>
              </a:rPr>
              <a:t>(4), pp.545-549.</a:t>
            </a:r>
            <a:endParaRPr lang="en-US"/>
          </a:p>
          <a:p>
            <a:endParaRPr lang="en-US"/>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7</a:t>
            </a:fld>
            <a:endParaRPr lang="en-US"/>
          </a:p>
        </p:txBody>
      </p:sp>
    </p:spTree>
    <p:extLst>
      <p:ext uri="{BB962C8B-B14F-4D97-AF65-F5344CB8AC3E}">
        <p14:creationId xmlns:p14="http://schemas.microsoft.com/office/powerpoint/2010/main" val="96791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4308051-C018-2949-A349-04AEA73FFF97}" type="slidenum">
              <a:rPr lang="en-US"/>
              <a:pPr>
                <a:defRPr/>
              </a:pPr>
              <a:t>8</a:t>
            </a:fld>
            <a:endParaRPr lang="en-US"/>
          </a:p>
        </p:txBody>
      </p:sp>
    </p:spTree>
    <p:extLst>
      <p:ext uri="{BB962C8B-B14F-4D97-AF65-F5344CB8AC3E}">
        <p14:creationId xmlns:p14="http://schemas.microsoft.com/office/powerpoint/2010/main" val="87110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Miosoid</a:t>
            </a:r>
            <a:r>
              <a:rPr lang="en-US" dirty="0"/>
              <a:t>: </a:t>
            </a:r>
            <a:r>
              <a:rPr lang="en-US" dirty="0" err="1"/>
              <a:t>Enterolobium</a:t>
            </a:r>
            <a:endParaRPr lang="en-US" dirty="0"/>
          </a:p>
        </p:txBody>
      </p:sp>
      <p:sp>
        <p:nvSpPr>
          <p:cNvPr id="4" name="Slide Number Placeholder 3"/>
          <p:cNvSpPr>
            <a:spLocks noGrp="1"/>
          </p:cNvSpPr>
          <p:nvPr>
            <p:ph type="sldNum" sz="quarter" idx="10"/>
          </p:nvPr>
        </p:nvSpPr>
        <p:spPr/>
        <p:txBody>
          <a:bodyPr/>
          <a:lstStyle/>
          <a:p>
            <a:pPr>
              <a:defRPr/>
            </a:pPr>
            <a:fld id="{C4308051-C018-2949-A349-04AEA73FFF97}" type="slidenum">
              <a:rPr lang="en-US" smtClean="0"/>
              <a:pPr>
                <a:defRPr/>
              </a:pPr>
              <a:t>10</a:t>
            </a:fld>
            <a:endParaRPr lang="en-US"/>
          </a:p>
        </p:txBody>
      </p:sp>
    </p:spTree>
    <p:extLst>
      <p:ext uri="{BB962C8B-B14F-4D97-AF65-F5344CB8AC3E}">
        <p14:creationId xmlns:p14="http://schemas.microsoft.com/office/powerpoint/2010/main" val="30867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pitchFamily="-108" charset="0"/>
                <a:ea typeface="ＭＳ Ｐゴシック" charset="-128"/>
                <a:cs typeface="ＭＳ Ｐゴシック" charset="-128"/>
              </a:rPr>
              <a:t>Floral organ initiation illustrating patterns of petal aestivation (the arrangement of petals in the flower bud) in </a:t>
            </a:r>
            <a:r>
              <a:rPr lang="en-US" sz="1200" kern="1200" dirty="0" err="1">
                <a:solidFill>
                  <a:schemeClr val="tx1"/>
                </a:solidFill>
                <a:latin typeface="Times" pitchFamily="-108" charset="0"/>
                <a:ea typeface="ＭＳ Ｐゴシック" charset="-128"/>
                <a:cs typeface="ＭＳ Ｐゴシック" charset="-128"/>
              </a:rPr>
              <a:t>Fabaceae</a:t>
            </a:r>
            <a:r>
              <a:rPr lang="en-US" sz="1200" kern="1200" dirty="0">
                <a:solidFill>
                  <a:schemeClr val="tx1"/>
                </a:solidFill>
                <a:latin typeface="Times" pitchFamily="-108" charset="0"/>
                <a:ea typeface="ＭＳ Ｐゴシック" charset="-128"/>
                <a:cs typeface="ＭＳ Ｐゴシック" charset="-128"/>
              </a:rPr>
              <a:t>, as viewed in scanning electron micrographs of representative species from each subfamily. </a:t>
            </a:r>
            <a:r>
              <a:rPr lang="en-US" sz="1200" kern="1200" dirty="0" err="1">
                <a:solidFill>
                  <a:schemeClr val="tx1"/>
                </a:solidFill>
                <a:latin typeface="Times" pitchFamily="-108" charset="0"/>
                <a:ea typeface="ＭＳ Ｐゴシック" charset="-128"/>
                <a:cs typeface="ＭＳ Ｐゴシック" charset="-128"/>
              </a:rPr>
              <a:t>Abaxial</a:t>
            </a:r>
            <a:r>
              <a:rPr lang="en-US" sz="1200" kern="1200" dirty="0">
                <a:solidFill>
                  <a:schemeClr val="tx1"/>
                </a:solidFill>
                <a:latin typeface="Times" pitchFamily="-108" charset="0"/>
                <a:ea typeface="ＭＳ Ｐゴシック" charset="-128"/>
                <a:cs typeface="ＭＳ Ｐゴシック" charset="-128"/>
              </a:rPr>
              <a:t> side (away from stem) of flower bud is at bottom of figures. Image 1 (from Fig. 4; Tucker 2003), </a:t>
            </a:r>
            <a:r>
              <a:rPr lang="en-US" sz="1200" i="1" kern="1200" dirty="0" err="1">
                <a:solidFill>
                  <a:schemeClr val="tx1"/>
                </a:solidFill>
                <a:latin typeface="Times" pitchFamily="-108" charset="0"/>
                <a:ea typeface="ＭＳ Ｐゴシック" charset="-128"/>
                <a:cs typeface="ＭＳ Ｐゴシック" charset="-128"/>
              </a:rPr>
              <a:t>Neptunia</a:t>
            </a:r>
            <a:r>
              <a:rPr lang="en-US" sz="1200" i="1" kern="1200" dirty="0">
                <a:solidFill>
                  <a:schemeClr val="tx1"/>
                </a:solidFill>
                <a:latin typeface="Times" pitchFamily="-108" charset="0"/>
                <a:ea typeface="ＭＳ Ｐゴシック" charset="-128"/>
                <a:cs typeface="ＭＳ Ｐゴシック" charset="-128"/>
              </a:rPr>
              <a:t> </a:t>
            </a:r>
            <a:r>
              <a:rPr lang="en-US" sz="1200" i="1" kern="1200" dirty="0" err="1">
                <a:solidFill>
                  <a:schemeClr val="tx1"/>
                </a:solidFill>
                <a:latin typeface="Times" pitchFamily="-108" charset="0"/>
                <a:ea typeface="ＭＳ Ｐゴシック" charset="-128"/>
                <a:cs typeface="ＭＳ Ｐゴシック" charset="-128"/>
              </a:rPr>
              <a:t>pubescens</a:t>
            </a:r>
            <a:r>
              <a:rPr lang="en-US" sz="1200" i="0" kern="1200" dirty="0">
                <a:solidFill>
                  <a:schemeClr val="tx1"/>
                </a:solidFill>
                <a:latin typeface="Times" pitchFamily="-108" charset="0"/>
                <a:ea typeface="ＭＳ Ｐゴシック" charset="-128"/>
                <a:cs typeface="ＭＳ Ｐゴシック" charset="-128"/>
              </a:rPr>
              <a:t> (</a:t>
            </a:r>
            <a:r>
              <a:rPr lang="en-US" sz="1200" b="1" i="0" kern="1200" dirty="0" err="1">
                <a:solidFill>
                  <a:schemeClr val="tx1"/>
                </a:solidFill>
                <a:latin typeface="Times" pitchFamily="-108" charset="0"/>
                <a:ea typeface="ＭＳ Ｐゴシック" charset="-128"/>
                <a:cs typeface="ＭＳ Ｐゴシック" charset="-128"/>
              </a:rPr>
              <a:t>Mimosoideae</a:t>
            </a:r>
            <a:r>
              <a:rPr lang="en-US" sz="1200" b="0" i="0" kern="1200" dirty="0">
                <a:solidFill>
                  <a:schemeClr val="tx1"/>
                </a:solidFill>
                <a:latin typeface="Times" pitchFamily="-108" charset="0"/>
                <a:ea typeface="ＭＳ Ｐゴシック" charset="-128"/>
                <a:cs typeface="ＭＳ Ｐゴシック" charset="-128"/>
              </a:rPr>
              <a:t>) with '</a:t>
            </a:r>
            <a:r>
              <a:rPr lang="en-US" sz="1200" b="0" i="0" kern="1200" dirty="0" err="1">
                <a:solidFill>
                  <a:schemeClr val="tx1"/>
                </a:solidFill>
                <a:latin typeface="Times" pitchFamily="-108" charset="0"/>
                <a:ea typeface="ＭＳ Ｐゴシック" charset="-128"/>
                <a:cs typeface="ＭＳ Ｐゴシック" charset="-128"/>
              </a:rPr>
              <a:t>valvate</a:t>
            </a:r>
            <a:r>
              <a:rPr lang="en-US" sz="1200" b="0" i="0" kern="1200" dirty="0">
                <a:solidFill>
                  <a:schemeClr val="tx1"/>
                </a:solidFill>
                <a:latin typeface="Times" pitchFamily="-108" charset="0"/>
                <a:ea typeface="ＭＳ Ｐゴシック" charset="-128"/>
                <a:cs typeface="ＭＳ Ｐゴシック" charset="-128"/>
              </a:rPr>
              <a:t>' corolla aestivation of petals: A and a, outer and inner whorl of stamens, P, petals, C, carpel. Scale bar = 50 </a:t>
            </a:r>
            <a:r>
              <a:rPr lang="en-US" sz="1200" b="0" i="0" kern="1200" dirty="0" err="1">
                <a:solidFill>
                  <a:schemeClr val="tx1"/>
                </a:solidFill>
                <a:latin typeface="Times" pitchFamily="-108" charset="0"/>
                <a:ea typeface="ＭＳ Ｐゴシック" charset="-128"/>
                <a:cs typeface="ＭＳ Ｐゴシック" charset="-128"/>
              </a:rPr>
              <a:t>μm</a:t>
            </a:r>
            <a:r>
              <a:rPr lang="en-US" sz="1200" b="0" i="0" kern="1200" dirty="0">
                <a:solidFill>
                  <a:schemeClr val="tx1"/>
                </a:solidFill>
                <a:latin typeface="Times" pitchFamily="-108" charset="0"/>
                <a:ea typeface="ＭＳ Ｐゴシック" charset="-128"/>
                <a:cs typeface="ＭＳ Ｐゴシック" charset="-128"/>
              </a:rPr>
              <a:t>. Image 2 (from Fig. 2; Tucker 2003), </a:t>
            </a:r>
            <a:r>
              <a:rPr lang="en-US" sz="1200" b="0" i="1" kern="1200" dirty="0" err="1">
                <a:solidFill>
                  <a:schemeClr val="tx1"/>
                </a:solidFill>
                <a:latin typeface="Times" pitchFamily="-108" charset="0"/>
                <a:ea typeface="ＭＳ Ｐゴシック" charset="-128"/>
                <a:cs typeface="ＭＳ Ｐゴシック" charset="-128"/>
              </a:rPr>
              <a:t>Cercis</a:t>
            </a:r>
            <a:r>
              <a:rPr lang="en-US" sz="1200" b="0" i="1" kern="1200" dirty="0">
                <a:solidFill>
                  <a:schemeClr val="tx1"/>
                </a:solidFill>
                <a:latin typeface="Times" pitchFamily="-108" charset="0"/>
                <a:ea typeface="ＭＳ Ｐゴシック" charset="-128"/>
                <a:cs typeface="ＭＳ Ｐゴシック" charset="-128"/>
              </a:rPr>
              <a:t> </a:t>
            </a:r>
            <a:r>
              <a:rPr lang="en-US" sz="1200" b="0" i="1" kern="1200" dirty="0" err="1">
                <a:solidFill>
                  <a:schemeClr val="tx1"/>
                </a:solidFill>
                <a:latin typeface="Times" pitchFamily="-108" charset="0"/>
                <a:ea typeface="ＭＳ Ｐゴシック" charset="-128"/>
                <a:cs typeface="ＭＳ Ｐゴシック" charset="-128"/>
              </a:rPr>
              <a:t>canadensis</a:t>
            </a:r>
            <a:r>
              <a:rPr lang="en-US" sz="1200" b="0" i="0" kern="1200" dirty="0">
                <a:solidFill>
                  <a:schemeClr val="tx1"/>
                </a:solidFill>
                <a:latin typeface="Times" pitchFamily="-108" charset="0"/>
                <a:ea typeface="ＭＳ Ｐゴシック" charset="-128"/>
                <a:cs typeface="ＭＳ Ｐゴシック" charset="-128"/>
              </a:rPr>
              <a:t> (</a:t>
            </a:r>
            <a:r>
              <a:rPr lang="en-US" sz="1200" b="1" i="0" kern="1200" dirty="0" err="1">
                <a:solidFill>
                  <a:schemeClr val="tx1"/>
                </a:solidFill>
                <a:latin typeface="Times" pitchFamily="-108" charset="0"/>
                <a:ea typeface="ＭＳ Ｐゴシック" charset="-128"/>
                <a:cs typeface="ＭＳ Ｐゴシック" charset="-128"/>
              </a:rPr>
              <a:t>Caesalpinioideae</a:t>
            </a:r>
            <a:r>
              <a:rPr lang="en-US" sz="1200" b="0" i="0" kern="1200" dirty="0">
                <a:solidFill>
                  <a:schemeClr val="tx1"/>
                </a:solidFill>
                <a:latin typeface="Times" pitchFamily="-108" charset="0"/>
                <a:ea typeface="ＭＳ Ｐゴシック" charset="-128"/>
                <a:cs typeface="ＭＳ Ｐゴシック" charset="-128"/>
              </a:rPr>
              <a:t>) with ascending 'imbricate' (or '</a:t>
            </a:r>
            <a:r>
              <a:rPr lang="en-US" sz="1200" b="0" i="0" kern="1200" dirty="0" err="1">
                <a:solidFill>
                  <a:schemeClr val="tx1"/>
                </a:solidFill>
                <a:latin typeface="Times" pitchFamily="-108" charset="0"/>
                <a:ea typeface="ＭＳ Ｐゴシック" charset="-128"/>
                <a:cs typeface="ＭＳ Ｐゴシック" charset="-128"/>
              </a:rPr>
              <a:t>cochleate</a:t>
            </a:r>
            <a:r>
              <a:rPr lang="en-US" sz="1200" b="0" i="0" kern="1200" dirty="0">
                <a:solidFill>
                  <a:schemeClr val="tx1"/>
                </a:solidFill>
                <a:latin typeface="Times" pitchFamily="-108" charset="0"/>
                <a:ea typeface="ＭＳ Ｐゴシック" charset="-128"/>
                <a:cs typeface="ＭＳ Ｐゴシック" charset="-128"/>
              </a:rPr>
              <a:t>') aestivation: V, </a:t>
            </a:r>
            <a:r>
              <a:rPr lang="en-US" sz="1200" b="0" i="0" kern="1200" dirty="0" err="1">
                <a:solidFill>
                  <a:schemeClr val="tx1"/>
                </a:solidFill>
                <a:latin typeface="Times" pitchFamily="-108" charset="0"/>
                <a:ea typeface="ＭＳ Ｐゴシック" charset="-128"/>
                <a:cs typeface="ＭＳ Ｐゴシック" charset="-128"/>
              </a:rPr>
              <a:t>vexillum</a:t>
            </a:r>
            <a:r>
              <a:rPr lang="en-US" sz="1200" b="0" i="0" kern="1200" dirty="0">
                <a:solidFill>
                  <a:schemeClr val="tx1"/>
                </a:solidFill>
                <a:latin typeface="Times" pitchFamily="-108" charset="0"/>
                <a:ea typeface="ＭＳ Ｐゴシック" charset="-128"/>
                <a:cs typeface="ＭＳ Ｐゴシック" charset="-128"/>
              </a:rPr>
              <a:t> or banner petal, W, wing petals, K, keel petals, s, sepal. Scale bar = 100 </a:t>
            </a:r>
            <a:r>
              <a:rPr lang="en-US" sz="1200" b="0" i="0" kern="1200" dirty="0" err="1">
                <a:solidFill>
                  <a:schemeClr val="tx1"/>
                </a:solidFill>
                <a:latin typeface="Times" pitchFamily="-108" charset="0"/>
                <a:ea typeface="ＭＳ Ｐゴシック" charset="-128"/>
                <a:cs typeface="ＭＳ Ｐゴシック" charset="-128"/>
              </a:rPr>
              <a:t>μm</a:t>
            </a:r>
            <a:r>
              <a:rPr lang="en-US" sz="1200" b="0" i="0" kern="1200" dirty="0">
                <a:solidFill>
                  <a:schemeClr val="tx1"/>
                </a:solidFill>
                <a:latin typeface="Times" pitchFamily="-108" charset="0"/>
                <a:ea typeface="ＭＳ Ｐゴシック" charset="-128"/>
                <a:cs typeface="ＭＳ Ｐゴシック" charset="-128"/>
              </a:rPr>
              <a:t>. Image 3 (from Fig. 5; Tucker 2003), </a:t>
            </a:r>
            <a:r>
              <a:rPr lang="en-US" sz="1200" b="0" i="1" kern="1200" dirty="0" err="1">
                <a:solidFill>
                  <a:schemeClr val="tx1"/>
                </a:solidFill>
                <a:latin typeface="Times" pitchFamily="-108" charset="0"/>
                <a:ea typeface="ＭＳ Ｐゴシック" charset="-128"/>
                <a:cs typeface="ＭＳ Ｐゴシック" charset="-128"/>
              </a:rPr>
              <a:t>Genista</a:t>
            </a:r>
            <a:r>
              <a:rPr lang="en-US" sz="1200" b="0" i="1" kern="1200" dirty="0">
                <a:solidFill>
                  <a:schemeClr val="tx1"/>
                </a:solidFill>
                <a:latin typeface="Times" pitchFamily="-108" charset="0"/>
                <a:ea typeface="ＭＳ Ｐゴシック" charset="-128"/>
                <a:cs typeface="ＭＳ Ｐゴシック" charset="-128"/>
              </a:rPr>
              <a:t> </a:t>
            </a:r>
            <a:r>
              <a:rPr lang="en-US" sz="1200" b="0" i="1" kern="1200" dirty="0" err="1">
                <a:solidFill>
                  <a:schemeClr val="tx1"/>
                </a:solidFill>
                <a:latin typeface="Times" pitchFamily="-108" charset="0"/>
                <a:ea typeface="ＭＳ Ｐゴシック" charset="-128"/>
                <a:cs typeface="ＭＳ Ｐゴシック" charset="-128"/>
              </a:rPr>
              <a:t>tinctoria</a:t>
            </a:r>
            <a:r>
              <a:rPr lang="en-US" sz="1200" b="0" i="0" kern="1200" dirty="0">
                <a:solidFill>
                  <a:schemeClr val="tx1"/>
                </a:solidFill>
                <a:latin typeface="Times" pitchFamily="-108" charset="0"/>
                <a:ea typeface="ＭＳ Ｐゴシック" charset="-128"/>
                <a:cs typeface="ＭＳ Ｐゴシック" charset="-128"/>
              </a:rPr>
              <a:t> (</a:t>
            </a:r>
            <a:r>
              <a:rPr lang="en-US" sz="1200" b="1" i="0" kern="1200" dirty="0" err="1">
                <a:solidFill>
                  <a:schemeClr val="tx1"/>
                </a:solidFill>
                <a:latin typeface="Times" pitchFamily="-108" charset="0"/>
                <a:ea typeface="ＭＳ Ｐゴシック" charset="-128"/>
                <a:cs typeface="ＭＳ Ｐゴシック" charset="-128"/>
              </a:rPr>
              <a:t>Papilionoideae</a:t>
            </a:r>
            <a:r>
              <a:rPr lang="en-US" sz="1200" b="0" i="0" kern="1200" dirty="0">
                <a:solidFill>
                  <a:schemeClr val="tx1"/>
                </a:solidFill>
                <a:latin typeface="Times" pitchFamily="-108" charset="0"/>
                <a:ea typeface="ＭＳ Ｐゴシック" charset="-128"/>
                <a:cs typeface="ＭＳ Ｐゴシック" charset="-128"/>
              </a:rPr>
              <a:t>), with sepals removed to show descending 'imbricate' aestivation: V, </a:t>
            </a:r>
            <a:r>
              <a:rPr lang="en-US" sz="1200" b="0" i="0" kern="1200" dirty="0" err="1">
                <a:solidFill>
                  <a:schemeClr val="tx1"/>
                </a:solidFill>
                <a:latin typeface="Times" pitchFamily="-108" charset="0"/>
                <a:ea typeface="ＭＳ Ｐゴシック" charset="-128"/>
                <a:cs typeface="ＭＳ Ｐゴシック" charset="-128"/>
              </a:rPr>
              <a:t>vexillum</a:t>
            </a:r>
            <a:r>
              <a:rPr lang="en-US" sz="1200" b="0" i="0" kern="1200" dirty="0">
                <a:solidFill>
                  <a:schemeClr val="tx1"/>
                </a:solidFill>
                <a:latin typeface="Times" pitchFamily="-108" charset="0"/>
                <a:ea typeface="ＭＳ Ｐゴシック" charset="-128"/>
                <a:cs typeface="ＭＳ Ｐゴシック" charset="-128"/>
              </a:rPr>
              <a:t> or banner petal, W, wing petals, K, keel petals, A, outer whorl stamen, C, carpel. Scale bar = 200 </a:t>
            </a:r>
            <a:r>
              <a:rPr lang="en-US" sz="1200" b="0" i="0" kern="1200" dirty="0" err="1">
                <a:solidFill>
                  <a:schemeClr val="tx1"/>
                </a:solidFill>
                <a:latin typeface="Times" pitchFamily="-108" charset="0"/>
                <a:ea typeface="ＭＳ Ｐゴシック" charset="-128"/>
                <a:cs typeface="ＭＳ Ｐゴシック" charset="-128"/>
              </a:rPr>
              <a:t>μm</a:t>
            </a:r>
            <a:r>
              <a:rPr lang="en-US" sz="1200" b="0" i="0" kern="1200" dirty="0">
                <a:solidFill>
                  <a:schemeClr val="tx1"/>
                </a:solidFill>
                <a:latin typeface="Times" pitchFamily="-108" charset="0"/>
                <a:ea typeface="ＭＳ Ｐゴシック" charset="-128"/>
                <a:cs typeface="ＭＳ Ｐゴシック" charset="-128"/>
              </a:rPr>
              <a:t>. © 2003 Shirley C. Tucker.</a:t>
            </a:r>
            <a:endParaRPr lang="en-US" dirty="0"/>
          </a:p>
        </p:txBody>
      </p:sp>
      <p:sp>
        <p:nvSpPr>
          <p:cNvPr id="4" name="Slide Number Placeholder 3"/>
          <p:cNvSpPr>
            <a:spLocks noGrp="1"/>
          </p:cNvSpPr>
          <p:nvPr>
            <p:ph type="sldNum" sz="quarter" idx="10"/>
          </p:nvPr>
        </p:nvSpPr>
        <p:spPr/>
        <p:txBody>
          <a:bodyPr/>
          <a:lstStyle/>
          <a:p>
            <a:pPr>
              <a:defRPr/>
            </a:pPr>
            <a:fld id="{C4308051-C018-2949-A349-04AEA73FFF97}" type="slidenum">
              <a:rPr lang="en-US" smtClean="0"/>
              <a:pPr>
                <a:defRPr/>
              </a:pPr>
              <a:t>11</a:t>
            </a:fld>
            <a:endParaRPr lang="en-US"/>
          </a:p>
        </p:txBody>
      </p:sp>
    </p:spTree>
    <p:extLst>
      <p:ext uri="{BB962C8B-B14F-4D97-AF65-F5344CB8AC3E}">
        <p14:creationId xmlns:p14="http://schemas.microsoft.com/office/powerpoint/2010/main" val="248820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C7BBE28C-42E2-AE46-B337-319DF23217BA}" type="slidenum">
              <a:rPr lang="en-US" sz="1200"/>
              <a:pPr/>
              <a:t>17</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77D0FF4D-72D8-0E48-A670-758F1C3416A1}" type="slidenum">
              <a:rPr lang="en-US" sz="1200"/>
              <a:pPr/>
              <a:t>20</a:t>
            </a:fld>
            <a:endParaRPr lang="en-US"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fld id="{0DFAE377-9130-E34E-A54C-376F453DDEA1}" type="slidenum">
              <a:rPr lang="en-US" sz="1200"/>
              <a:pPr/>
              <a:t>21</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See Luckow 2003 for phylogeny of mimosoids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A3D6A-1767-CF4C-9FED-64632289AB9E}" type="slidenum">
              <a:rPr lang="en-US"/>
              <a:pPr>
                <a:defRPr/>
              </a:pPr>
              <a:t>‹#›</a:t>
            </a:fld>
            <a:endParaRPr lang="en-US"/>
          </a:p>
        </p:txBody>
      </p:sp>
    </p:spTree>
    <p:extLst>
      <p:ext uri="{BB962C8B-B14F-4D97-AF65-F5344CB8AC3E}">
        <p14:creationId xmlns:p14="http://schemas.microsoft.com/office/powerpoint/2010/main" val="345663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C42016-6144-564B-8F2E-64B82BA90843}" type="slidenum">
              <a:rPr lang="en-US"/>
              <a:pPr>
                <a:defRPr/>
              </a:pPr>
              <a:t>‹#›</a:t>
            </a:fld>
            <a:endParaRPr lang="en-US"/>
          </a:p>
        </p:txBody>
      </p:sp>
    </p:spTree>
    <p:extLst>
      <p:ext uri="{BB962C8B-B14F-4D97-AF65-F5344CB8AC3E}">
        <p14:creationId xmlns:p14="http://schemas.microsoft.com/office/powerpoint/2010/main" val="186991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871FC-0CFE-5143-A2A4-23933B0BEF73}" type="slidenum">
              <a:rPr lang="en-US"/>
              <a:pPr>
                <a:defRPr/>
              </a:pPr>
              <a:t>‹#›</a:t>
            </a:fld>
            <a:endParaRPr lang="en-US"/>
          </a:p>
        </p:txBody>
      </p:sp>
    </p:spTree>
    <p:extLst>
      <p:ext uri="{BB962C8B-B14F-4D97-AF65-F5344CB8AC3E}">
        <p14:creationId xmlns:p14="http://schemas.microsoft.com/office/powerpoint/2010/main" val="3641090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3AEA09-0B3C-324B-880B-6CDBCF0CC647}" type="slidenum">
              <a:rPr lang="en-US"/>
              <a:pPr>
                <a:defRPr/>
              </a:pPr>
              <a:t>‹#›</a:t>
            </a:fld>
            <a:endParaRPr lang="en-US"/>
          </a:p>
        </p:txBody>
      </p:sp>
    </p:spTree>
    <p:extLst>
      <p:ext uri="{BB962C8B-B14F-4D97-AF65-F5344CB8AC3E}">
        <p14:creationId xmlns:p14="http://schemas.microsoft.com/office/powerpoint/2010/main" val="307682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724D-3C1B-6A47-8097-9EA6F0AEEF7F}" type="slidenum">
              <a:rPr lang="en-US"/>
              <a:pPr>
                <a:defRPr/>
              </a:pPr>
              <a:t>‹#›</a:t>
            </a:fld>
            <a:endParaRPr lang="en-US"/>
          </a:p>
        </p:txBody>
      </p:sp>
    </p:spTree>
    <p:extLst>
      <p:ext uri="{BB962C8B-B14F-4D97-AF65-F5344CB8AC3E}">
        <p14:creationId xmlns:p14="http://schemas.microsoft.com/office/powerpoint/2010/main" val="247550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274707-68B3-5649-B4AC-33B9D2C71546}" type="slidenum">
              <a:rPr lang="en-US"/>
              <a:pPr>
                <a:defRPr/>
              </a:pPr>
              <a:t>‹#›</a:t>
            </a:fld>
            <a:endParaRPr lang="en-US"/>
          </a:p>
        </p:txBody>
      </p:sp>
    </p:spTree>
    <p:extLst>
      <p:ext uri="{BB962C8B-B14F-4D97-AF65-F5344CB8AC3E}">
        <p14:creationId xmlns:p14="http://schemas.microsoft.com/office/powerpoint/2010/main" val="3917956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948375-8D0B-E74C-9B28-483771B746C4}" type="slidenum">
              <a:rPr lang="en-US"/>
              <a:pPr>
                <a:defRPr/>
              </a:pPr>
              <a:t>‹#›</a:t>
            </a:fld>
            <a:endParaRPr lang="en-US"/>
          </a:p>
        </p:txBody>
      </p:sp>
    </p:spTree>
    <p:extLst>
      <p:ext uri="{BB962C8B-B14F-4D97-AF65-F5344CB8AC3E}">
        <p14:creationId xmlns:p14="http://schemas.microsoft.com/office/powerpoint/2010/main" val="4019714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8027F-F491-3F4C-90E3-AE75829F1FA8}" type="slidenum">
              <a:rPr lang="en-US"/>
              <a:pPr>
                <a:defRPr/>
              </a:pPr>
              <a:t>‹#›</a:t>
            </a:fld>
            <a:endParaRPr lang="en-US"/>
          </a:p>
        </p:txBody>
      </p:sp>
    </p:spTree>
    <p:extLst>
      <p:ext uri="{BB962C8B-B14F-4D97-AF65-F5344CB8AC3E}">
        <p14:creationId xmlns:p14="http://schemas.microsoft.com/office/powerpoint/2010/main" val="344411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4F3564-8967-3542-B540-398DE10342F5}" type="slidenum">
              <a:rPr lang="en-US"/>
              <a:pPr>
                <a:defRPr/>
              </a:pPr>
              <a:t>‹#›</a:t>
            </a:fld>
            <a:endParaRPr lang="en-US"/>
          </a:p>
        </p:txBody>
      </p:sp>
    </p:spTree>
    <p:extLst>
      <p:ext uri="{BB962C8B-B14F-4D97-AF65-F5344CB8AC3E}">
        <p14:creationId xmlns:p14="http://schemas.microsoft.com/office/powerpoint/2010/main" val="296221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87EFAA-18EB-134E-A9A4-C15DD8A920AC}" type="slidenum">
              <a:rPr lang="en-US"/>
              <a:pPr>
                <a:defRPr/>
              </a:pPr>
              <a:t>‹#›</a:t>
            </a:fld>
            <a:endParaRPr lang="en-US"/>
          </a:p>
        </p:txBody>
      </p:sp>
    </p:spTree>
    <p:extLst>
      <p:ext uri="{BB962C8B-B14F-4D97-AF65-F5344CB8AC3E}">
        <p14:creationId xmlns:p14="http://schemas.microsoft.com/office/powerpoint/2010/main" val="2290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323476-1523-F240-BFC2-23F5E803CAC0}" type="slidenum">
              <a:rPr lang="en-US"/>
              <a:pPr>
                <a:defRPr/>
              </a:pPr>
              <a:t>‹#›</a:t>
            </a:fld>
            <a:endParaRPr lang="en-US"/>
          </a:p>
        </p:txBody>
      </p:sp>
    </p:spTree>
    <p:extLst>
      <p:ext uri="{BB962C8B-B14F-4D97-AF65-F5344CB8AC3E}">
        <p14:creationId xmlns:p14="http://schemas.microsoft.com/office/powerpoint/2010/main" val="267636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BCFA3C2F-FC65-C345-8CAF-BF7DBF8E9F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pitchFamily="-108" charset="0"/>
        </a:defRPr>
      </a:lvl6pPr>
      <a:lvl7pPr marL="914400" algn="ctr" rtl="0" fontAlgn="base">
        <a:spcBef>
          <a:spcPct val="0"/>
        </a:spcBef>
        <a:spcAft>
          <a:spcPct val="0"/>
        </a:spcAft>
        <a:defRPr sz="4400">
          <a:solidFill>
            <a:schemeClr val="tx2"/>
          </a:solidFill>
          <a:latin typeface="Times" pitchFamily="-108" charset="0"/>
        </a:defRPr>
      </a:lvl7pPr>
      <a:lvl8pPr marL="1371600" algn="ctr" rtl="0" fontAlgn="base">
        <a:spcBef>
          <a:spcPct val="0"/>
        </a:spcBef>
        <a:spcAft>
          <a:spcPct val="0"/>
        </a:spcAft>
        <a:defRPr sz="4400">
          <a:solidFill>
            <a:schemeClr val="tx2"/>
          </a:solidFill>
          <a:latin typeface="Times" pitchFamily="-108" charset="0"/>
        </a:defRPr>
      </a:lvl8pPr>
      <a:lvl9pPr marL="1828800" algn="ctr" rtl="0" fontAlgn="base">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0" y="0"/>
            <a:ext cx="9144000" cy="6858000"/>
          </a:xfrm>
          <a:prstGeom prst="rect">
            <a:avLst/>
          </a:prstGeom>
          <a:solidFill>
            <a:srgbClr val="C52515"/>
          </a:solidFill>
          <a:ln w="38100" cmpd="dbl">
            <a:solidFill>
              <a:schemeClr val="tx1"/>
            </a:solidFill>
            <a:miter lim="800000"/>
            <a:headEnd/>
            <a:tailEnd/>
          </a:ln>
        </p:spPr>
        <p:txBody>
          <a:bodyPr wrap="none" anchor="ctr"/>
          <a:lstStyle/>
          <a:p>
            <a:pPr algn="ctr"/>
            <a:endParaRPr lang="en-US" sz="8000">
              <a:latin typeface="Textile" charset="0"/>
            </a:endParaRPr>
          </a:p>
        </p:txBody>
      </p:sp>
      <p:sp>
        <p:nvSpPr>
          <p:cNvPr id="14338" name="Text Box 3"/>
          <p:cNvSpPr txBox="1">
            <a:spLocks noChangeArrowheads="1"/>
          </p:cNvSpPr>
          <p:nvPr/>
        </p:nvSpPr>
        <p:spPr bwMode="auto">
          <a:xfrm>
            <a:off x="304800" y="1219200"/>
            <a:ext cx="8458200"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6000">
                <a:latin typeface="Papyrus" charset="0"/>
              </a:rPr>
              <a:t>LEGUMINOSAE</a:t>
            </a:r>
            <a:endParaRPr lang="en-US" sz="8000">
              <a:latin typeface="Textile" charset="0"/>
            </a:endParaRPr>
          </a:p>
          <a:p>
            <a:pPr algn="ctr"/>
            <a:endParaRPr lang="en-US" sz="8000">
              <a:latin typeface="Textile" charset="0"/>
            </a:endParaRPr>
          </a:p>
        </p:txBody>
      </p:sp>
      <p:pic>
        <p:nvPicPr>
          <p:cNvPr id="143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0"/>
            <a:ext cx="563880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066800"/>
            <a:ext cx="8610600" cy="5632311"/>
          </a:xfrm>
          <a:prstGeom prst="rect">
            <a:avLst/>
          </a:prstGeom>
          <a:noFill/>
        </p:spPr>
        <p:txBody>
          <a:bodyPr wrap="square" rtlCol="0">
            <a:spAutoFit/>
          </a:bodyPr>
          <a:lstStyle/>
          <a:p>
            <a:pPr algn="l"/>
            <a:r>
              <a:rPr lang="en-US" dirty="0" err="1"/>
              <a:t>Caesalpinioideae</a:t>
            </a:r>
            <a:r>
              <a:rPr lang="en-US" dirty="0"/>
              <a:t>:    even-pinnate, no glands, barely bilateral flowers with hypanthia        </a:t>
            </a:r>
          </a:p>
          <a:p>
            <a:pPr algn="l"/>
            <a:endParaRPr lang="en-US" dirty="0"/>
          </a:p>
          <a:p>
            <a:pPr algn="l"/>
            <a:endParaRPr lang="en-US" dirty="0"/>
          </a:p>
          <a:p>
            <a:pPr algn="l"/>
            <a:endParaRPr lang="en-US" dirty="0"/>
          </a:p>
          <a:p>
            <a:pPr algn="l"/>
            <a:r>
              <a:rPr lang="en-US" dirty="0" err="1"/>
              <a:t>Mimosoideae</a:t>
            </a:r>
            <a:r>
              <a:rPr lang="en-US" dirty="0"/>
              <a:t>:        even-pinnate, glands, radial </a:t>
            </a:r>
          </a:p>
          <a:p>
            <a:pPr algn="l"/>
            <a:r>
              <a:rPr lang="en-US" dirty="0"/>
              <a:t>		       flowers with hypanthia, in </a:t>
            </a:r>
          </a:p>
          <a:p>
            <a:pPr algn="l"/>
            <a:r>
              <a:rPr lang="en-US" dirty="0"/>
              <a:t>		       heads</a:t>
            </a:r>
          </a:p>
          <a:p>
            <a:pPr algn="l"/>
            <a:endParaRPr lang="en-US" dirty="0"/>
          </a:p>
          <a:p>
            <a:pPr algn="l"/>
            <a:endParaRPr lang="en-US" dirty="0"/>
          </a:p>
          <a:p>
            <a:pPr algn="l"/>
            <a:endParaRPr lang="en-US" dirty="0" err="1"/>
          </a:p>
          <a:p>
            <a:pPr algn="l"/>
            <a:r>
              <a:rPr lang="en-US" dirty="0" err="1"/>
              <a:t>Faboideae</a:t>
            </a:r>
            <a:r>
              <a:rPr lang="en-US" dirty="0"/>
              <a:t>:             odd-pinnate, no glands, </a:t>
            </a:r>
          </a:p>
          <a:p>
            <a:pPr algn="l"/>
            <a:r>
              <a:rPr lang="en-US" dirty="0"/>
              <a:t>		       strongly bilateral flowers </a:t>
            </a:r>
          </a:p>
          <a:p>
            <a:pPr algn="l"/>
            <a:r>
              <a:rPr lang="en-US" dirty="0"/>
              <a:t>		       without hypanthia</a:t>
            </a:r>
          </a:p>
          <a:p>
            <a:pPr algn="l"/>
            <a:endParaRPr lang="en-US" dirty="0"/>
          </a:p>
        </p:txBody>
      </p:sp>
      <p:sp>
        <p:nvSpPr>
          <p:cNvPr id="19457" name="TextBox 1"/>
          <p:cNvSpPr txBox="1">
            <a:spLocks noChangeArrowheads="1"/>
          </p:cNvSpPr>
          <p:nvPr/>
        </p:nvSpPr>
        <p:spPr bwMode="auto">
          <a:xfrm>
            <a:off x="1463295" y="130314"/>
            <a:ext cx="64046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sz="3600" dirty="0">
                <a:ea typeface="ＭＳ Ｐゴシック" charset="0"/>
                <a:cs typeface="ＭＳ Ｐゴシック" charset="0"/>
              </a:rPr>
              <a:t>TRADITIONAL SUBFAMILIES</a:t>
            </a:r>
          </a:p>
        </p:txBody>
      </p:sp>
      <p:pic>
        <p:nvPicPr>
          <p:cNvPr id="2" name="Picture 1"/>
          <p:cNvPicPr>
            <a:picLocks noChangeAspect="1"/>
          </p:cNvPicPr>
          <p:nvPr/>
        </p:nvPicPr>
        <p:blipFill>
          <a:blip r:embed="rId3"/>
          <a:stretch>
            <a:fillRect/>
          </a:stretch>
        </p:blipFill>
        <p:spPr>
          <a:xfrm>
            <a:off x="7162800" y="1600200"/>
            <a:ext cx="1423517" cy="1295400"/>
          </a:xfrm>
          <a:prstGeom prst="rect">
            <a:avLst/>
          </a:prstGeom>
        </p:spPr>
      </p:pic>
      <p:pic>
        <p:nvPicPr>
          <p:cNvPr id="4" name="Picture 3"/>
          <p:cNvPicPr>
            <a:picLocks noChangeAspect="1"/>
          </p:cNvPicPr>
          <p:nvPr/>
        </p:nvPicPr>
        <p:blipFill>
          <a:blip r:embed="rId4"/>
          <a:stretch>
            <a:fillRect/>
          </a:stretch>
        </p:blipFill>
        <p:spPr>
          <a:xfrm>
            <a:off x="6283276" y="2984232"/>
            <a:ext cx="2311399" cy="1428114"/>
          </a:xfrm>
          <a:prstGeom prst="rect">
            <a:avLst/>
          </a:prstGeom>
        </p:spPr>
      </p:pic>
      <p:pic>
        <p:nvPicPr>
          <p:cNvPr id="6" name="Picture 5"/>
          <p:cNvPicPr>
            <a:picLocks noChangeAspect="1"/>
          </p:cNvPicPr>
          <p:nvPr/>
        </p:nvPicPr>
        <p:blipFill>
          <a:blip r:embed="rId5"/>
          <a:stretch>
            <a:fillRect/>
          </a:stretch>
        </p:blipFill>
        <p:spPr>
          <a:xfrm>
            <a:off x="7543800" y="5179800"/>
            <a:ext cx="1050875" cy="1563900"/>
          </a:xfrm>
          <a:prstGeom prst="rect">
            <a:avLst/>
          </a:prstGeom>
        </p:spPr>
      </p:pic>
      <p:pic>
        <p:nvPicPr>
          <p:cNvPr id="5" name="Picture 4">
            <a:extLst>
              <a:ext uri="{FF2B5EF4-FFF2-40B4-BE49-F238E27FC236}">
                <a16:creationId xmlns:a16="http://schemas.microsoft.com/office/drawing/2014/main" id="{9CFDA813-A2C2-7E4F-94A4-9FFE55242168}"/>
              </a:ext>
            </a:extLst>
          </p:cNvPr>
          <p:cNvPicPr>
            <a:picLocks noChangeAspect="1"/>
          </p:cNvPicPr>
          <p:nvPr/>
        </p:nvPicPr>
        <p:blipFill>
          <a:blip r:embed="rId6"/>
          <a:stretch>
            <a:fillRect/>
          </a:stretch>
        </p:blipFill>
        <p:spPr>
          <a:xfrm>
            <a:off x="4866292" y="3657600"/>
            <a:ext cx="1235407" cy="813800"/>
          </a:xfrm>
          <a:prstGeom prst="rect">
            <a:avLst/>
          </a:prstGeom>
        </p:spPr>
      </p:pic>
      <p:pic>
        <p:nvPicPr>
          <p:cNvPr id="7" name="Picture 6">
            <a:extLst>
              <a:ext uri="{FF2B5EF4-FFF2-40B4-BE49-F238E27FC236}">
                <a16:creationId xmlns:a16="http://schemas.microsoft.com/office/drawing/2014/main" id="{3969453A-220F-D047-9328-6ED6C6B5FB18}"/>
              </a:ext>
            </a:extLst>
          </p:cNvPr>
          <p:cNvPicPr>
            <a:picLocks noChangeAspect="1"/>
          </p:cNvPicPr>
          <p:nvPr/>
        </p:nvPicPr>
        <p:blipFill>
          <a:blip r:embed="rId7"/>
          <a:stretch>
            <a:fillRect/>
          </a:stretch>
        </p:blipFill>
        <p:spPr>
          <a:xfrm>
            <a:off x="5232611" y="1600200"/>
            <a:ext cx="1738175" cy="1260509"/>
          </a:xfrm>
          <a:prstGeom prst="rect">
            <a:avLst/>
          </a:prstGeom>
        </p:spPr>
      </p:pic>
      <p:pic>
        <p:nvPicPr>
          <p:cNvPr id="8" name="Picture 7">
            <a:extLst>
              <a:ext uri="{FF2B5EF4-FFF2-40B4-BE49-F238E27FC236}">
                <a16:creationId xmlns:a16="http://schemas.microsoft.com/office/drawing/2014/main" id="{4162F70E-A873-DF40-B487-6C71E4C3015C}"/>
              </a:ext>
            </a:extLst>
          </p:cNvPr>
          <p:cNvPicPr>
            <a:picLocks noChangeAspect="1"/>
          </p:cNvPicPr>
          <p:nvPr/>
        </p:nvPicPr>
        <p:blipFill>
          <a:blip r:embed="rId8"/>
          <a:stretch>
            <a:fillRect/>
          </a:stretch>
        </p:blipFill>
        <p:spPr>
          <a:xfrm rot="5400000">
            <a:off x="5599648" y="4888898"/>
            <a:ext cx="1240254" cy="2438400"/>
          </a:xfrm>
          <a:prstGeom prst="rect">
            <a:avLst/>
          </a:prstGeom>
        </p:spPr>
      </p:pic>
      <p:pic>
        <p:nvPicPr>
          <p:cNvPr id="9" name="Picture 8">
            <a:extLst>
              <a:ext uri="{FF2B5EF4-FFF2-40B4-BE49-F238E27FC236}">
                <a16:creationId xmlns:a16="http://schemas.microsoft.com/office/drawing/2014/main" id="{39D3ADEE-61AF-DA43-A6E4-A089C6DE3A88}"/>
              </a:ext>
            </a:extLst>
          </p:cNvPr>
          <p:cNvPicPr>
            <a:picLocks noChangeAspect="1"/>
          </p:cNvPicPr>
          <p:nvPr/>
        </p:nvPicPr>
        <p:blipFill>
          <a:blip r:embed="rId9"/>
          <a:stretch>
            <a:fillRect/>
          </a:stretch>
        </p:blipFill>
        <p:spPr>
          <a:xfrm>
            <a:off x="3562352" y="3657600"/>
            <a:ext cx="1135616" cy="1142758"/>
          </a:xfrm>
          <a:prstGeom prst="rect">
            <a:avLst/>
          </a:prstGeom>
        </p:spPr>
      </p:pic>
    </p:spTree>
    <p:extLst>
      <p:ext uri="{BB962C8B-B14F-4D97-AF65-F5344CB8AC3E}">
        <p14:creationId xmlns:p14="http://schemas.microsoft.com/office/powerpoint/2010/main" val="63210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4400" y="993280"/>
            <a:ext cx="7252640" cy="2680543"/>
          </a:xfrm>
          <a:prstGeom prst="rect">
            <a:avLst/>
          </a:prstGeom>
        </p:spPr>
      </p:pic>
      <p:sp>
        <p:nvSpPr>
          <p:cNvPr id="4" name="TextBox 3"/>
          <p:cNvSpPr txBox="1"/>
          <p:nvPr/>
        </p:nvSpPr>
        <p:spPr>
          <a:xfrm>
            <a:off x="990600" y="228600"/>
            <a:ext cx="7229262" cy="830997"/>
          </a:xfrm>
          <a:prstGeom prst="rect">
            <a:avLst/>
          </a:prstGeom>
          <a:noFill/>
        </p:spPr>
        <p:txBody>
          <a:bodyPr wrap="none" rtlCol="0">
            <a:spAutoFit/>
          </a:bodyPr>
          <a:lstStyle/>
          <a:p>
            <a:pPr algn="l"/>
            <a:r>
              <a:rPr lang="en-US" dirty="0"/>
              <a:t>Estivation in the </a:t>
            </a:r>
            <a:r>
              <a:rPr lang="en-US" dirty="0" err="1"/>
              <a:t>Fabaceae</a:t>
            </a:r>
            <a:endParaRPr lang="en-US" dirty="0"/>
          </a:p>
          <a:p>
            <a:pPr algn="l"/>
            <a:r>
              <a:rPr lang="en-US" dirty="0" err="1"/>
              <a:t>Mimosoid</a:t>
            </a:r>
            <a:r>
              <a:rPr lang="en-US" dirty="0"/>
              <a:t>                  </a:t>
            </a:r>
            <a:r>
              <a:rPr lang="en-US" dirty="0" err="1"/>
              <a:t>Caesalpinioid</a:t>
            </a:r>
            <a:r>
              <a:rPr lang="en-US" dirty="0"/>
              <a:t>                        </a:t>
            </a:r>
            <a:r>
              <a:rPr lang="en-US" dirty="0" err="1"/>
              <a:t>Faboid</a:t>
            </a:r>
            <a:r>
              <a:rPr lang="en-US" dirty="0"/>
              <a:t>  </a:t>
            </a:r>
          </a:p>
        </p:txBody>
      </p:sp>
      <p:sp>
        <p:nvSpPr>
          <p:cNvPr id="6" name="TextBox 5"/>
          <p:cNvSpPr txBox="1"/>
          <p:nvPr/>
        </p:nvSpPr>
        <p:spPr>
          <a:xfrm>
            <a:off x="1080440" y="3812680"/>
            <a:ext cx="8610600" cy="461665"/>
          </a:xfrm>
          <a:prstGeom prst="rect">
            <a:avLst/>
          </a:prstGeom>
          <a:noFill/>
        </p:spPr>
        <p:txBody>
          <a:bodyPr wrap="square" rtlCol="0">
            <a:spAutoFit/>
          </a:bodyPr>
          <a:lstStyle/>
          <a:p>
            <a:pPr algn="l"/>
            <a:r>
              <a:rPr lang="en-US" dirty="0" err="1"/>
              <a:t>A,a</a:t>
            </a:r>
            <a:r>
              <a:rPr lang="en-US" dirty="0"/>
              <a:t> stamens; C carpel; P petals; V banner; W wing; K keel</a:t>
            </a:r>
          </a:p>
        </p:txBody>
      </p:sp>
      <p:pic>
        <p:nvPicPr>
          <p:cNvPr id="8" name="Picture 7"/>
          <p:cNvPicPr>
            <a:picLocks noChangeAspect="1"/>
          </p:cNvPicPr>
          <p:nvPr/>
        </p:nvPicPr>
        <p:blipFill>
          <a:blip r:embed="rId4"/>
          <a:stretch>
            <a:fillRect/>
          </a:stretch>
        </p:blipFill>
        <p:spPr>
          <a:xfrm>
            <a:off x="1080440" y="4346080"/>
            <a:ext cx="7230337" cy="2547637"/>
          </a:xfrm>
          <a:prstGeom prst="rect">
            <a:avLst/>
          </a:prstGeom>
        </p:spPr>
      </p:pic>
    </p:spTree>
    <p:extLst>
      <p:ext uri="{BB962C8B-B14F-4D97-AF65-F5344CB8AC3E}">
        <p14:creationId xmlns:p14="http://schemas.microsoft.com/office/powerpoint/2010/main" val="3650678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0" y="0"/>
            <a:ext cx="9144000" cy="6858000"/>
          </a:xfrm>
          <a:prstGeom prst="rect">
            <a:avLst/>
          </a:prstGeom>
          <a:solidFill>
            <a:srgbClr val="DBA7A1"/>
          </a:solidFill>
          <a:ln w="38100" cmpd="dbl">
            <a:solidFill>
              <a:schemeClr val="tx1"/>
            </a:solidFill>
            <a:miter lim="800000"/>
            <a:headEnd/>
            <a:tailEnd/>
          </a:ln>
        </p:spPr>
        <p:txBody>
          <a:bodyPr wrap="none" anchor="ctr"/>
          <a:lstStyle/>
          <a:p>
            <a:pPr algn="ctr"/>
            <a:endParaRPr lang="en-US" sz="8000">
              <a:latin typeface="Textile" charset="0"/>
            </a:endParaRPr>
          </a:p>
        </p:txBody>
      </p:sp>
      <p:sp>
        <p:nvSpPr>
          <p:cNvPr id="20482" name="Text Box 3"/>
          <p:cNvSpPr txBox="1">
            <a:spLocks noChangeArrowheads="1"/>
          </p:cNvSpPr>
          <p:nvPr/>
        </p:nvSpPr>
        <p:spPr bwMode="auto">
          <a:xfrm>
            <a:off x="304800" y="1219200"/>
            <a:ext cx="8458200"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6000">
                <a:latin typeface="Papyrus" charset="0"/>
              </a:rPr>
              <a:t>caesalpinioids</a:t>
            </a:r>
            <a:endParaRPr lang="en-US" sz="8000">
              <a:latin typeface="Textile" charset="0"/>
            </a:endParaRPr>
          </a:p>
          <a:p>
            <a:pPr algn="ctr"/>
            <a:endParaRPr lang="en-US" sz="8000">
              <a:latin typeface="Textile" charset="0"/>
            </a:endParaRPr>
          </a:p>
        </p:txBody>
      </p:sp>
      <p:pic>
        <p:nvPicPr>
          <p:cNvPr id="2048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438400"/>
            <a:ext cx="4267200" cy="3705225"/>
          </a:xfrm>
          <a:prstGeom prst="rect">
            <a:avLst/>
          </a:prstGeom>
          <a:solidFill>
            <a:srgbClr val="D49198"/>
          </a:solidFill>
          <a:ln>
            <a:noFill/>
          </a:ln>
          <a:extLs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365125" y="822325"/>
            <a:ext cx="311785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a:t>caesalpinioids:</a:t>
            </a:r>
          </a:p>
          <a:p>
            <a:pPr algn="l">
              <a:buFont typeface="Times" charset="0"/>
              <a:buChar char="•"/>
            </a:pPr>
            <a:r>
              <a:rPr lang="en-US"/>
              <a:t>even-pinnate leaves </a:t>
            </a:r>
          </a:p>
          <a:p>
            <a:pPr algn="l">
              <a:buFont typeface="Times" charset="0"/>
              <a:buChar char="•"/>
            </a:pPr>
            <a:r>
              <a:rPr lang="en-US"/>
              <a:t>barely bilateral flowers</a:t>
            </a:r>
          </a:p>
          <a:p>
            <a:pPr algn="l">
              <a:buFont typeface="Times" charset="0"/>
              <a:buChar char="•"/>
            </a:pPr>
            <a:r>
              <a:rPr lang="en-US"/>
              <a:t>hypanthium</a:t>
            </a:r>
          </a:p>
          <a:p>
            <a:pPr algn="l">
              <a:buFont typeface="Times" charset="0"/>
              <a:buChar char="•"/>
            </a:pPr>
            <a:endParaRPr lang="en-US"/>
          </a:p>
        </p:txBody>
      </p:sp>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5483225"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2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310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52775"/>
            <a:ext cx="4267200" cy="370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 Box 5"/>
          <p:cNvSpPr txBox="1">
            <a:spLocks noChangeArrowheads="1"/>
          </p:cNvSpPr>
          <p:nvPr/>
        </p:nvSpPr>
        <p:spPr bwMode="auto">
          <a:xfrm>
            <a:off x="381000" y="5638800"/>
            <a:ext cx="297815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6000" i="1">
                <a:solidFill>
                  <a:schemeClr val="bg1"/>
                </a:solidFill>
              </a:rPr>
              <a:t>Bauhinia</a:t>
            </a:r>
            <a:endParaRPr lang="en-US" sz="60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9313"/>
            <a:ext cx="9144000" cy="600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Text Box 3"/>
          <p:cNvSpPr txBox="1">
            <a:spLocks noChangeArrowheads="1"/>
          </p:cNvSpPr>
          <p:nvPr/>
        </p:nvSpPr>
        <p:spPr bwMode="auto">
          <a:xfrm>
            <a:off x="136525" y="30163"/>
            <a:ext cx="5868988"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4000" i="1"/>
              <a:t>Delonix regia - </a:t>
            </a:r>
            <a:r>
              <a:rPr lang="en-US" sz="4000"/>
              <a:t>Madagascar</a:t>
            </a:r>
            <a:endParaRPr lang="en-US" sz="4000" i="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188" y="0"/>
            <a:ext cx="4722812" cy="6858000"/>
          </a:xfrm>
          <a:prstGeom prst="rect">
            <a:avLst/>
          </a:prstGeom>
          <a:solidFill>
            <a:srgbClr val="C52515"/>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66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4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2098675"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ext Box 3"/>
          <p:cNvSpPr txBox="1">
            <a:spLocks noChangeArrowheads="1"/>
          </p:cNvSpPr>
          <p:nvPr/>
        </p:nvSpPr>
        <p:spPr bwMode="auto">
          <a:xfrm>
            <a:off x="304800" y="609600"/>
            <a:ext cx="26447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2800" b="1" i="1"/>
              <a:t>Cassia reticulata</a:t>
            </a:r>
          </a:p>
        </p:txBody>
      </p:sp>
      <p:pic>
        <p:nvPicPr>
          <p:cNvPr id="307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62200"/>
            <a:ext cx="5943600" cy="420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5"/>
          <p:cNvSpPr txBox="1">
            <a:spLocks noChangeArrowheads="1"/>
          </p:cNvSpPr>
          <p:nvPr/>
        </p:nvSpPr>
        <p:spPr bwMode="auto">
          <a:xfrm>
            <a:off x="2416175" y="1676400"/>
            <a:ext cx="67325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2800" b="1" i="1"/>
              <a:t>Cassia biflora - </a:t>
            </a:r>
            <a:r>
              <a:rPr lang="en-US" sz="2800" b="1"/>
              <a:t> a mirror-image flower pair</a:t>
            </a:r>
            <a:endParaRPr lang="en-US" sz="2800" b="1" i="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6288"/>
            <a:ext cx="9144000" cy="608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TextBox 4"/>
          <p:cNvSpPr txBox="1">
            <a:spLocks noChangeArrowheads="1"/>
          </p:cNvSpPr>
          <p:nvPr/>
        </p:nvSpPr>
        <p:spPr bwMode="auto">
          <a:xfrm>
            <a:off x="128588" y="457200"/>
            <a:ext cx="35194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800" i="1"/>
              <a:t>Schizolobium</a:t>
            </a:r>
            <a:r>
              <a:rPr lang="en-US" sz="2800"/>
              <a:t> in bloom </a:t>
            </a:r>
            <a:endParaRPr lang="en-US" sz="2800" i="1"/>
          </a:p>
        </p:txBody>
      </p:sp>
      <p:pic>
        <p:nvPicPr>
          <p:cNvPr id="2" name="Picture 1">
            <a:extLst>
              <a:ext uri="{FF2B5EF4-FFF2-40B4-BE49-F238E27FC236}">
                <a16:creationId xmlns:a16="http://schemas.microsoft.com/office/drawing/2014/main" id="{163E37EF-CE0D-AC49-A693-880150378758}"/>
              </a:ext>
            </a:extLst>
          </p:cNvPr>
          <p:cNvPicPr>
            <a:picLocks noChangeAspect="1"/>
          </p:cNvPicPr>
          <p:nvPr/>
        </p:nvPicPr>
        <p:blipFill>
          <a:blip r:embed="rId3"/>
          <a:stretch>
            <a:fillRect/>
          </a:stretch>
        </p:blipFill>
        <p:spPr>
          <a:xfrm>
            <a:off x="6324600" y="4436145"/>
            <a:ext cx="2819400" cy="2400834"/>
          </a:xfrm>
          <a:prstGeom prst="rect">
            <a:avLst/>
          </a:prstGeom>
        </p:spPr>
      </p:pic>
      <p:pic>
        <p:nvPicPr>
          <p:cNvPr id="3" name="Picture 2">
            <a:extLst>
              <a:ext uri="{FF2B5EF4-FFF2-40B4-BE49-F238E27FC236}">
                <a16:creationId xmlns:a16="http://schemas.microsoft.com/office/drawing/2014/main" id="{64C967BD-9A41-E048-8C19-0204ACCD264E}"/>
              </a:ext>
            </a:extLst>
          </p:cNvPr>
          <p:cNvPicPr>
            <a:picLocks noChangeAspect="1"/>
          </p:cNvPicPr>
          <p:nvPr/>
        </p:nvPicPr>
        <p:blipFill>
          <a:blip r:embed="rId4"/>
          <a:stretch>
            <a:fillRect/>
          </a:stretch>
        </p:blipFill>
        <p:spPr>
          <a:xfrm rot="16200000">
            <a:off x="-251961" y="4532299"/>
            <a:ext cx="2276448" cy="17462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2DCE74-F331-5E42-839C-9677C45ABC92}"/>
              </a:ext>
            </a:extLst>
          </p:cNvPr>
          <p:cNvPicPr>
            <a:picLocks noChangeAspect="1"/>
          </p:cNvPicPr>
          <p:nvPr/>
        </p:nvPicPr>
        <p:blipFill>
          <a:blip r:embed="rId2"/>
          <a:stretch>
            <a:fillRect/>
          </a:stretch>
        </p:blipFill>
        <p:spPr>
          <a:xfrm>
            <a:off x="173421" y="2819400"/>
            <a:ext cx="6718300" cy="3810000"/>
          </a:xfrm>
          <a:prstGeom prst="rect">
            <a:avLst/>
          </a:prstGeom>
        </p:spPr>
      </p:pic>
      <p:pic>
        <p:nvPicPr>
          <p:cNvPr id="3" name="Picture 2">
            <a:extLst>
              <a:ext uri="{FF2B5EF4-FFF2-40B4-BE49-F238E27FC236}">
                <a16:creationId xmlns:a16="http://schemas.microsoft.com/office/drawing/2014/main" id="{F11C7B93-6419-0A4A-AA0B-564F61E69271}"/>
              </a:ext>
            </a:extLst>
          </p:cNvPr>
          <p:cNvPicPr>
            <a:picLocks noChangeAspect="1"/>
          </p:cNvPicPr>
          <p:nvPr/>
        </p:nvPicPr>
        <p:blipFill>
          <a:blip r:embed="rId3"/>
          <a:stretch>
            <a:fillRect/>
          </a:stretch>
        </p:blipFill>
        <p:spPr>
          <a:xfrm>
            <a:off x="7010400" y="152400"/>
            <a:ext cx="1960179" cy="3576468"/>
          </a:xfrm>
          <a:prstGeom prst="rect">
            <a:avLst/>
          </a:prstGeom>
        </p:spPr>
      </p:pic>
      <p:sp>
        <p:nvSpPr>
          <p:cNvPr id="4" name="Text Box 3">
            <a:extLst>
              <a:ext uri="{FF2B5EF4-FFF2-40B4-BE49-F238E27FC236}">
                <a16:creationId xmlns:a16="http://schemas.microsoft.com/office/drawing/2014/main" id="{E6618F5E-2920-9D43-97C8-85750A2DA09C}"/>
              </a:ext>
            </a:extLst>
          </p:cNvPr>
          <p:cNvSpPr txBox="1">
            <a:spLocks noChangeArrowheads="1"/>
          </p:cNvSpPr>
          <p:nvPr/>
        </p:nvSpPr>
        <p:spPr bwMode="auto">
          <a:xfrm>
            <a:off x="304800" y="228600"/>
            <a:ext cx="6781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4800" i="1"/>
              <a:t>Hymenaea courbaril</a:t>
            </a:r>
            <a:endParaRPr lang="en-US"/>
          </a:p>
        </p:txBody>
      </p:sp>
      <p:pic>
        <p:nvPicPr>
          <p:cNvPr id="7" name="Picture 6">
            <a:extLst>
              <a:ext uri="{FF2B5EF4-FFF2-40B4-BE49-F238E27FC236}">
                <a16:creationId xmlns:a16="http://schemas.microsoft.com/office/drawing/2014/main" id="{46844B7B-3920-0B4F-88B9-659770D4882F}"/>
              </a:ext>
            </a:extLst>
          </p:cNvPr>
          <p:cNvPicPr>
            <a:picLocks noChangeAspect="1"/>
          </p:cNvPicPr>
          <p:nvPr/>
        </p:nvPicPr>
        <p:blipFill>
          <a:blip r:embed="rId4"/>
          <a:stretch>
            <a:fillRect/>
          </a:stretch>
        </p:blipFill>
        <p:spPr>
          <a:xfrm>
            <a:off x="7010400" y="4114800"/>
            <a:ext cx="1966250" cy="1752600"/>
          </a:xfrm>
          <a:prstGeom prst="rect">
            <a:avLst/>
          </a:prstGeom>
        </p:spPr>
      </p:pic>
      <p:pic>
        <p:nvPicPr>
          <p:cNvPr id="8" name="Picture 7">
            <a:extLst>
              <a:ext uri="{FF2B5EF4-FFF2-40B4-BE49-F238E27FC236}">
                <a16:creationId xmlns:a16="http://schemas.microsoft.com/office/drawing/2014/main" id="{B7BDF50F-F6E9-A74C-8E63-8CACFCC67CB1}"/>
              </a:ext>
            </a:extLst>
          </p:cNvPr>
          <p:cNvPicPr>
            <a:picLocks noChangeAspect="1"/>
          </p:cNvPicPr>
          <p:nvPr/>
        </p:nvPicPr>
        <p:blipFill>
          <a:blip r:embed="rId5"/>
          <a:stretch>
            <a:fillRect/>
          </a:stretch>
        </p:blipFill>
        <p:spPr>
          <a:xfrm>
            <a:off x="4395952" y="1017051"/>
            <a:ext cx="2495769" cy="1726149"/>
          </a:xfrm>
          <a:prstGeom prst="rect">
            <a:avLst/>
          </a:prstGeom>
        </p:spPr>
      </p:pic>
    </p:spTree>
    <p:extLst>
      <p:ext uri="{BB962C8B-B14F-4D97-AF65-F5344CB8AC3E}">
        <p14:creationId xmlns:p14="http://schemas.microsoft.com/office/powerpoint/2010/main" val="355212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2" name="Picture 11"/>
          <p:cNvPicPr>
            <a:picLocks noChangeAspect="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990600" y="-3124200"/>
            <a:ext cx="9107488" cy="6629400"/>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364" name="Rectangle 12"/>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365" name="Rectangle 7"/>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66" name="Rectangle 6"/>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67" name="Rectangle 15"/>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368" name="Text Box 5"/>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pPr algn="ctr"/>
            <a:r>
              <a:rPr lang="en-US"/>
              <a:t>Current Angiosperm Phylogeny Group Tree for Flowering Plants</a:t>
            </a:r>
          </a:p>
          <a:p>
            <a:pPr algn="ctr"/>
            <a:r>
              <a:rPr lang="en-US"/>
              <a:t>2016</a:t>
            </a:r>
          </a:p>
          <a:p>
            <a:pPr algn="ctr"/>
            <a:endParaRPr lang="en-US"/>
          </a:p>
        </p:txBody>
      </p:sp>
      <p:sp>
        <p:nvSpPr>
          <p:cNvPr id="15369" name="Text Box 11"/>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magnoliids</a:t>
            </a:r>
            <a:endParaRPr lang="en-US" i="1"/>
          </a:p>
        </p:txBody>
      </p:sp>
      <p:sp>
        <p:nvSpPr>
          <p:cNvPr id="15370" name="Line 9"/>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371" name="Line 10"/>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372" name="Rectangle 1037"/>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3" name="Text Box 11"/>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monocots</a:t>
            </a:r>
            <a:endParaRPr lang="en-US"/>
          </a:p>
        </p:txBody>
      </p:sp>
      <p:pic>
        <p:nvPicPr>
          <p:cNvPr id="15374"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5" name="Rectangle 6"/>
          <p:cNvSpPr>
            <a:spLocks noChangeArrowheads="1"/>
          </p:cNvSpPr>
          <p:nvPr/>
        </p:nvSpPr>
        <p:spPr bwMode="auto">
          <a:xfrm>
            <a:off x="4699107" y="304800"/>
            <a:ext cx="228600" cy="1447800"/>
          </a:xfrm>
          <a:prstGeom prst="rect">
            <a:avLst/>
          </a:prstGeom>
          <a:noFill/>
          <a:ln w="38100">
            <a:solidFill>
              <a:srgbClr val="3366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6" name="Rectangle 8"/>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7" name="Rectangle 9"/>
          <p:cNvSpPr>
            <a:spLocks noChangeArrowheads="1"/>
          </p:cNvSpPr>
          <p:nvPr/>
        </p:nvSpPr>
        <p:spPr bwMode="auto">
          <a:xfrm>
            <a:off x="4267200" y="304800"/>
            <a:ext cx="1828800" cy="2514600"/>
          </a:xfrm>
          <a:prstGeom prst="rect">
            <a:avLst/>
          </a:prstGeom>
          <a:noFill/>
          <a:ln w="38100">
            <a:solidFill>
              <a:srgbClr val="6B6BC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8" name="Rectangle 1037"/>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9" name="Rectangle 1037"/>
          <p:cNvSpPr>
            <a:spLocks noChangeArrowheads="1"/>
          </p:cNvSpPr>
          <p:nvPr/>
        </p:nvSpPr>
        <p:spPr bwMode="auto">
          <a:xfrm>
            <a:off x="6096000" y="304800"/>
            <a:ext cx="2209800" cy="2667000"/>
          </a:xfrm>
          <a:prstGeom prst="rect">
            <a:avLst/>
          </a:prstGeom>
          <a:noFill/>
          <a:ln w="38100">
            <a:solidFill>
              <a:srgbClr val="008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0" name="Rectangle 1037"/>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FF"/>
              </a:solidFill>
            </a:endParaRPr>
          </a:p>
        </p:txBody>
      </p:sp>
      <p:sp>
        <p:nvSpPr>
          <p:cNvPr id="15381" name="Line 11"/>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pic>
        <p:nvPicPr>
          <p:cNvPr id="15382" name="Picture 26" descr="images-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2057400"/>
            <a:ext cx="925513"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83" name="Picture 27" descr="imag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209800"/>
            <a:ext cx="990600" cy="77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4" name="Rectangle 1037"/>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anchor="ctr"/>
          <a:lstStyle/>
          <a:p>
            <a:endParaRPr lang="en-US"/>
          </a:p>
        </p:txBody>
      </p:sp>
      <p:pic>
        <p:nvPicPr>
          <p:cNvPr id="15385"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5562600"/>
            <a:ext cx="804863"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86" name="Text Box 11"/>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eudicots</a:t>
            </a:r>
            <a:endParaRPr lang="en-US"/>
          </a:p>
        </p:txBody>
      </p:sp>
      <p:sp>
        <p:nvSpPr>
          <p:cNvPr id="15387" name="Line 11"/>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388" name="Rectangle 1036"/>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9" name="Line 11"/>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390" name="Text Box 11"/>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core eudicots</a:t>
            </a:r>
            <a:endParaRPr lang="en-US"/>
          </a:p>
        </p:txBody>
      </p:sp>
      <p:sp>
        <p:nvSpPr>
          <p:cNvPr id="35" name="Line 11"/>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a:defRPr/>
            </a:pPr>
            <a:endParaRPr lang="en-US"/>
          </a:p>
        </p:txBody>
      </p:sp>
      <p:sp>
        <p:nvSpPr>
          <p:cNvPr id="15392" name="Text Box 11"/>
          <p:cNvSpPr txBox="1">
            <a:spLocks noChangeArrowheads="1"/>
          </p:cNvSpPr>
          <p:nvPr/>
        </p:nvSpPr>
        <p:spPr bwMode="auto">
          <a:xfrm>
            <a:off x="5257800" y="3352800"/>
            <a:ext cx="920750" cy="461963"/>
          </a:xfrm>
          <a:prstGeom prst="rect">
            <a:avLst/>
          </a:prstGeom>
          <a:solidFill>
            <a:schemeClr val="bg1"/>
          </a:solidFill>
          <a:ln w="9525">
            <a:solidFill>
              <a:srgbClr val="F41720"/>
            </a:solidFill>
            <a:miter lim="800000"/>
            <a:headEnd/>
            <a:tailEnd/>
          </a:ln>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rosids</a:t>
            </a:r>
            <a:endParaRPr lang="en-US"/>
          </a:p>
        </p:txBody>
      </p:sp>
      <p:sp>
        <p:nvSpPr>
          <p:cNvPr id="15393" name="Line 11"/>
          <p:cNvSpPr>
            <a:spLocks noChangeShapeType="1"/>
          </p:cNvSpPr>
          <p:nvPr/>
        </p:nvSpPr>
        <p:spPr bwMode="auto">
          <a:xfrm flipH="1" flipV="1">
            <a:off x="7239000" y="2971800"/>
            <a:ext cx="685800" cy="1828800"/>
          </a:xfrm>
          <a:prstGeom prst="line">
            <a:avLst/>
          </a:prstGeom>
          <a:noFill/>
          <a:ln w="38100">
            <a:solidFill>
              <a:srgbClr val="008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5394" name="Text Box 11"/>
          <p:cNvSpPr txBox="1">
            <a:spLocks noChangeArrowheads="1"/>
          </p:cNvSpPr>
          <p:nvPr/>
        </p:nvSpPr>
        <p:spPr bwMode="auto">
          <a:xfrm>
            <a:off x="7010400" y="4800600"/>
            <a:ext cx="1125538" cy="461963"/>
          </a:xfrm>
          <a:prstGeom prst="rect">
            <a:avLst/>
          </a:prstGeom>
          <a:solidFill>
            <a:schemeClr val="bg1"/>
          </a:solidFill>
          <a:ln w="9525">
            <a:solidFill>
              <a:srgbClr val="F41720"/>
            </a:solidFill>
            <a:miter lim="800000"/>
            <a:headEnd/>
            <a:tailEnd/>
          </a:ln>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a:solidFill>
                  <a:srgbClr val="F4253F"/>
                </a:solidFill>
              </a:rPr>
              <a:t>asterids</a:t>
            </a:r>
            <a:endParaRPr lang="en-US"/>
          </a:p>
        </p:txBody>
      </p:sp>
      <p:sp>
        <p:nvSpPr>
          <p:cNvPr id="15395" name="Line 10"/>
          <p:cNvSpPr>
            <a:spLocks noChangeShapeType="1"/>
          </p:cNvSpPr>
          <p:nvPr/>
        </p:nvSpPr>
        <p:spPr bwMode="auto">
          <a:xfrm>
            <a:off x="4038599" y="457200"/>
            <a:ext cx="660507" cy="76200"/>
          </a:xfrm>
          <a:prstGeom prst="line">
            <a:avLst/>
          </a:prstGeom>
          <a:noFill/>
          <a:ln w="38100">
            <a:solidFill>
              <a:srgbClr val="3366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 name="Text Box 10"/>
          <p:cNvSpPr txBox="1">
            <a:spLocks noChangeArrowheads="1"/>
          </p:cNvSpPr>
          <p:nvPr/>
        </p:nvSpPr>
        <p:spPr bwMode="auto">
          <a:xfrm>
            <a:off x="2237718" y="304800"/>
            <a:ext cx="1851789" cy="369332"/>
          </a:xfrm>
          <a:prstGeom prst="rect">
            <a:avLst/>
          </a:prstGeom>
          <a:solidFill>
            <a:schemeClr val="bg1"/>
          </a:solidFill>
          <a:ln w="9525">
            <a:solidFill>
              <a:srgbClr val="FF0000"/>
            </a:solidFill>
            <a:miter lim="800000"/>
            <a:headEnd/>
            <a:tailEnd/>
          </a:ln>
          <a:effectLst/>
        </p:spPr>
        <p:txBody>
          <a:bodyPr wrap="none">
            <a:spAutoFit/>
          </a:bodyPr>
          <a:lstStyle/>
          <a:p>
            <a:pPr>
              <a:defRPr/>
            </a:pPr>
            <a:r>
              <a:rPr lang="en-US" sz="1800" dirty="0">
                <a:ln>
                  <a:solidFill>
                    <a:srgbClr val="FF0000"/>
                  </a:solidFill>
                </a:ln>
                <a:solidFill>
                  <a:srgbClr val="D92D2D"/>
                </a:solidFill>
                <a:latin typeface="Times" pitchFamily="-111" charset="0"/>
                <a:ea typeface="+mn-ea"/>
                <a:cs typeface="+mn-cs"/>
              </a:rPr>
              <a:t>LEGUMINOSAE</a:t>
            </a:r>
          </a:p>
        </p:txBody>
      </p:sp>
    </p:spTree>
    <p:extLst>
      <p:ext uri="{BB962C8B-B14F-4D97-AF65-F5344CB8AC3E}">
        <p14:creationId xmlns:p14="http://schemas.microsoft.com/office/powerpoint/2010/main" val="2663785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725" y="0"/>
            <a:ext cx="39782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3"/>
          <p:cNvSpPr txBox="1">
            <a:spLocks noChangeArrowheads="1"/>
          </p:cNvSpPr>
          <p:nvPr/>
        </p:nvSpPr>
        <p:spPr bwMode="auto">
          <a:xfrm>
            <a:off x="38210" y="-3175"/>
            <a:ext cx="3962400"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4800" i="1"/>
              <a:t>Hymenaea        courbaril</a:t>
            </a:r>
            <a:endParaRPr lang="en-US"/>
          </a:p>
        </p:txBody>
      </p:sp>
      <p:pic>
        <p:nvPicPr>
          <p:cNvPr id="337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429000"/>
            <a:ext cx="257016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2819400"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0" y="6216650"/>
            <a:ext cx="2286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spcBef>
                <a:spcPct val="50000"/>
              </a:spcBef>
            </a:pPr>
            <a:r>
              <a:rPr lang="en-US" sz="1800" b="1"/>
              <a:t>Harri Lorenzi</a:t>
            </a:r>
          </a:p>
        </p:txBody>
      </p:sp>
      <p:pic>
        <p:nvPicPr>
          <p:cNvPr id="3" name="Picture 2">
            <a:extLst>
              <a:ext uri="{FF2B5EF4-FFF2-40B4-BE49-F238E27FC236}">
                <a16:creationId xmlns:a16="http://schemas.microsoft.com/office/drawing/2014/main" id="{0BEF4AA0-8BEC-4A48-84FC-30E3C2813B5F}"/>
              </a:ext>
            </a:extLst>
          </p:cNvPr>
          <p:cNvPicPr>
            <a:picLocks noChangeAspect="1"/>
          </p:cNvPicPr>
          <p:nvPr/>
        </p:nvPicPr>
        <p:blipFill>
          <a:blip r:embed="rId6"/>
          <a:stretch>
            <a:fillRect/>
          </a:stretch>
        </p:blipFill>
        <p:spPr>
          <a:xfrm>
            <a:off x="2944813" y="661933"/>
            <a:ext cx="2520950" cy="27749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0" y="0"/>
            <a:ext cx="9144000" cy="6858000"/>
          </a:xfrm>
          <a:prstGeom prst="rect">
            <a:avLst/>
          </a:prstGeom>
          <a:solidFill>
            <a:srgbClr val="A92A3D"/>
          </a:solidFill>
          <a:ln w="38100" cmpd="dbl">
            <a:solidFill>
              <a:schemeClr val="tx1"/>
            </a:solidFill>
            <a:miter lim="800000"/>
            <a:headEnd/>
            <a:tailEnd/>
          </a:ln>
        </p:spPr>
        <p:txBody>
          <a:bodyPr wrap="none" anchor="ctr"/>
          <a:lstStyle/>
          <a:p>
            <a:pPr algn="ctr"/>
            <a:endParaRPr lang="en-US" sz="8000">
              <a:latin typeface="Textile" charset="0"/>
            </a:endParaRPr>
          </a:p>
        </p:txBody>
      </p:sp>
      <p:sp>
        <p:nvSpPr>
          <p:cNvPr id="37890" name="Text Box 3"/>
          <p:cNvSpPr txBox="1">
            <a:spLocks noChangeArrowheads="1"/>
          </p:cNvSpPr>
          <p:nvPr/>
        </p:nvSpPr>
        <p:spPr bwMode="auto">
          <a:xfrm>
            <a:off x="304800" y="1219200"/>
            <a:ext cx="8458200"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6000">
                <a:latin typeface="Papyrus" charset="0"/>
              </a:rPr>
              <a:t>mimosoids</a:t>
            </a:r>
            <a:endParaRPr lang="en-US" sz="8000">
              <a:latin typeface="Textile" charset="0"/>
            </a:endParaRPr>
          </a:p>
          <a:p>
            <a:pPr algn="ctr"/>
            <a:endParaRPr lang="en-US" sz="8000">
              <a:latin typeface="Textile" charset="0"/>
            </a:endParaRPr>
          </a:p>
        </p:txBody>
      </p:sp>
      <p:pic>
        <p:nvPicPr>
          <p:cNvPr id="378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362200"/>
            <a:ext cx="3063875"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AE52CE-6A35-7C45-A558-B9EDB9C33ED5}"/>
              </a:ext>
            </a:extLst>
          </p:cNvPr>
          <p:cNvPicPr>
            <a:picLocks noChangeAspect="1"/>
          </p:cNvPicPr>
          <p:nvPr/>
        </p:nvPicPr>
        <p:blipFill>
          <a:blip r:embed="rId3"/>
          <a:stretch>
            <a:fillRect/>
          </a:stretch>
        </p:blipFill>
        <p:spPr>
          <a:xfrm>
            <a:off x="2209883" y="76200"/>
            <a:ext cx="4724234" cy="6858000"/>
          </a:xfrm>
          <a:prstGeom prst="rect">
            <a:avLst/>
          </a:prstGeom>
        </p:spPr>
      </p:pic>
      <p:sp>
        <p:nvSpPr>
          <p:cNvPr id="3" name="TextBox 2">
            <a:extLst>
              <a:ext uri="{FF2B5EF4-FFF2-40B4-BE49-F238E27FC236}">
                <a16:creationId xmlns:a16="http://schemas.microsoft.com/office/drawing/2014/main" id="{4D2B0AE3-9708-6A47-85B6-234BE2AD350C}"/>
              </a:ext>
            </a:extLst>
          </p:cNvPr>
          <p:cNvSpPr txBox="1"/>
          <p:nvPr/>
        </p:nvSpPr>
        <p:spPr>
          <a:xfrm>
            <a:off x="228536" y="2743200"/>
            <a:ext cx="2087495" cy="830997"/>
          </a:xfrm>
          <a:prstGeom prst="rect">
            <a:avLst/>
          </a:prstGeom>
          <a:noFill/>
        </p:spPr>
        <p:txBody>
          <a:bodyPr wrap="none" rtlCol="0">
            <a:spAutoFit/>
          </a:bodyPr>
          <a:lstStyle/>
          <a:p>
            <a:r>
              <a:rPr lang="en-US"/>
              <a:t>Cassia javanica</a:t>
            </a:r>
          </a:p>
          <a:p>
            <a:r>
              <a:rPr lang="en-US"/>
              <a:t>(mimosoid)</a:t>
            </a:r>
          </a:p>
        </p:txBody>
      </p:sp>
      <p:sp>
        <p:nvSpPr>
          <p:cNvPr id="4" name="TextBox 3">
            <a:extLst>
              <a:ext uri="{FF2B5EF4-FFF2-40B4-BE49-F238E27FC236}">
                <a16:creationId xmlns:a16="http://schemas.microsoft.com/office/drawing/2014/main" id="{DD9077DB-CAAA-BE4E-AAFD-83FC9D1363AA}"/>
              </a:ext>
            </a:extLst>
          </p:cNvPr>
          <p:cNvSpPr txBox="1"/>
          <p:nvPr/>
        </p:nvSpPr>
        <p:spPr>
          <a:xfrm>
            <a:off x="6265969" y="1676400"/>
            <a:ext cx="2069862" cy="1200329"/>
          </a:xfrm>
          <a:prstGeom prst="rect">
            <a:avLst/>
          </a:prstGeom>
          <a:noFill/>
        </p:spPr>
        <p:txBody>
          <a:bodyPr wrap="none" rtlCol="0">
            <a:spAutoFit/>
          </a:bodyPr>
          <a:lstStyle/>
          <a:p>
            <a:r>
              <a:rPr lang="en-US"/>
              <a:t>Parkia javanica</a:t>
            </a:r>
          </a:p>
          <a:p>
            <a:r>
              <a:rPr lang="en-US"/>
              <a:t>(mimosoid)</a:t>
            </a:r>
          </a:p>
          <a:p>
            <a:endParaRPr lang="en-US"/>
          </a:p>
        </p:txBody>
      </p:sp>
      <p:sp>
        <p:nvSpPr>
          <p:cNvPr id="5" name="TextBox 4">
            <a:extLst>
              <a:ext uri="{FF2B5EF4-FFF2-40B4-BE49-F238E27FC236}">
                <a16:creationId xmlns:a16="http://schemas.microsoft.com/office/drawing/2014/main" id="{B622DA82-5E97-D74C-B78E-2F96B09A011F}"/>
              </a:ext>
            </a:extLst>
          </p:cNvPr>
          <p:cNvSpPr txBox="1"/>
          <p:nvPr/>
        </p:nvSpPr>
        <p:spPr>
          <a:xfrm>
            <a:off x="5648813" y="76200"/>
            <a:ext cx="2687018" cy="1200329"/>
          </a:xfrm>
          <a:prstGeom prst="rect">
            <a:avLst/>
          </a:prstGeom>
          <a:noFill/>
        </p:spPr>
        <p:txBody>
          <a:bodyPr wrap="none" rtlCol="0">
            <a:spAutoFit/>
          </a:bodyPr>
          <a:lstStyle/>
          <a:p>
            <a:r>
              <a:rPr lang="en-US"/>
              <a:t>Koompassia excelsa</a:t>
            </a:r>
          </a:p>
          <a:p>
            <a:r>
              <a:rPr lang="en-US" sz="1600"/>
              <a:t>to 290’ tall         </a:t>
            </a:r>
            <a:r>
              <a:rPr lang="en-US"/>
              <a:t>(faboid)</a:t>
            </a:r>
          </a:p>
          <a:p>
            <a:endParaRPr lang="en-US"/>
          </a:p>
        </p:txBody>
      </p:sp>
    </p:spTree>
    <p:extLst>
      <p:ext uri="{BB962C8B-B14F-4D97-AF65-F5344CB8AC3E}">
        <p14:creationId xmlns:p14="http://schemas.microsoft.com/office/powerpoint/2010/main" val="184415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1027"/>
          <p:cNvSpPr txBox="1">
            <a:spLocks noChangeArrowheads="1"/>
          </p:cNvSpPr>
          <p:nvPr/>
        </p:nvSpPr>
        <p:spPr bwMode="auto">
          <a:xfrm>
            <a:off x="365125" y="-46038"/>
            <a:ext cx="6264275" cy="701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4000" i="1"/>
              <a:t>Pithecellobium - </a:t>
            </a:r>
            <a:r>
              <a:rPr lang="en-US" sz="4000"/>
              <a:t>parasol form</a:t>
            </a:r>
            <a:endParaRPr lang="en-US" sz="4000" i="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4675"/>
            <a:ext cx="9144000" cy="628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Text Box 3"/>
          <p:cNvSpPr txBox="1">
            <a:spLocks noChangeArrowheads="1"/>
          </p:cNvSpPr>
          <p:nvPr/>
        </p:nvSpPr>
        <p:spPr bwMode="auto">
          <a:xfrm>
            <a:off x="593725" y="14288"/>
            <a:ext cx="2989263"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2800" b="1" i="1"/>
              <a:t>Albizia</a:t>
            </a:r>
            <a:r>
              <a:rPr lang="en-US" sz="2800" b="1"/>
              <a:t> - mimosoid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625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5467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Text Box 1029"/>
          <p:cNvSpPr txBox="1">
            <a:spLocks noChangeArrowheads="1"/>
          </p:cNvSpPr>
          <p:nvPr/>
        </p:nvSpPr>
        <p:spPr bwMode="auto">
          <a:xfrm>
            <a:off x="365125" y="822325"/>
            <a:ext cx="2955925" cy="301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a:t>mimosoids:</a:t>
            </a:r>
          </a:p>
          <a:p>
            <a:pPr algn="l">
              <a:buFont typeface="Times" charset="0"/>
              <a:buChar char="•"/>
            </a:pPr>
            <a:r>
              <a:rPr lang="en-US"/>
              <a:t>bipinnate leaves with </a:t>
            </a:r>
          </a:p>
          <a:p>
            <a:pPr algn="l">
              <a:buFont typeface="Times" charset="0"/>
              <a:buChar char="•"/>
            </a:pPr>
            <a:r>
              <a:rPr lang="en-US"/>
              <a:t>  glands</a:t>
            </a:r>
          </a:p>
          <a:p>
            <a:pPr algn="l">
              <a:buFont typeface="Times" charset="0"/>
              <a:buChar char="•"/>
            </a:pPr>
            <a:r>
              <a:rPr lang="en-US"/>
              <a:t>head inflorescences</a:t>
            </a:r>
          </a:p>
          <a:p>
            <a:pPr algn="l">
              <a:buFont typeface="Times" charset="0"/>
              <a:buChar char="•"/>
            </a:pPr>
            <a:r>
              <a:rPr lang="en-US"/>
              <a:t>hypanthium</a:t>
            </a:r>
          </a:p>
          <a:p>
            <a:pPr algn="l">
              <a:buFont typeface="Times" charset="0"/>
              <a:buChar char="•"/>
            </a:pPr>
            <a:r>
              <a:rPr lang="en-US"/>
              <a:t>prominent stamens</a:t>
            </a:r>
          </a:p>
          <a:p>
            <a:pPr algn="l">
              <a:buFont typeface="Times" charset="0"/>
              <a:buChar char="•"/>
            </a:pPr>
            <a:r>
              <a:rPr lang="en-US"/>
              <a:t>pollen in polyads</a:t>
            </a:r>
          </a:p>
          <a:p>
            <a:pPr algn="l">
              <a:buFont typeface="Times" charset="0"/>
              <a:buChar char="•"/>
            </a:pPr>
            <a:r>
              <a:rPr lang="en-US"/>
              <a:t>radial symmetry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3"/>
          <p:cNvSpPr txBox="1">
            <a:spLocks noChangeArrowheads="1"/>
          </p:cNvSpPr>
          <p:nvPr/>
        </p:nvSpPr>
        <p:spPr bwMode="auto">
          <a:xfrm>
            <a:off x="304800" y="0"/>
            <a:ext cx="51054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spcBef>
                <a:spcPct val="50000"/>
              </a:spcBef>
            </a:pPr>
            <a:r>
              <a:rPr lang="en-US" sz="4400" i="1"/>
              <a:t>Inga -- </a:t>
            </a:r>
            <a:r>
              <a:rPr lang="en-US" sz="4400"/>
              <a:t>the common coffee shade tree</a:t>
            </a:r>
            <a:endParaRPr lang="en-US" sz="2000"/>
          </a:p>
        </p:txBody>
      </p:sp>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048000"/>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27305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7200"/>
            <a:ext cx="27305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098800"/>
            <a:ext cx="5067300" cy="375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7244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58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7244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6858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2743200"/>
            <a:ext cx="2540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0" name="Text Box 8"/>
          <p:cNvSpPr txBox="1">
            <a:spLocks noChangeArrowheads="1"/>
          </p:cNvSpPr>
          <p:nvPr/>
        </p:nvSpPr>
        <p:spPr bwMode="auto">
          <a:xfrm>
            <a:off x="381000" y="228600"/>
            <a:ext cx="38909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a:t>Pollen polyads in </a:t>
            </a:r>
            <a:r>
              <a:rPr lang="en-US" i="1"/>
              <a:t>Inga</a:t>
            </a:r>
            <a:r>
              <a:rPr lang="en-US"/>
              <a:t> species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8600"/>
            <a:ext cx="1618201" cy="461665"/>
          </a:xfrm>
          <a:prstGeom prst="rect">
            <a:avLst/>
          </a:prstGeom>
          <a:noFill/>
        </p:spPr>
        <p:txBody>
          <a:bodyPr wrap="none" rtlCol="0">
            <a:spAutoFit/>
          </a:bodyPr>
          <a:lstStyle/>
          <a:p>
            <a:r>
              <a:rPr lang="en-US" i="1" dirty="0" err="1"/>
              <a:t>Calliandra</a:t>
            </a:r>
            <a:endParaRPr lang="en-US" i="1" dirty="0"/>
          </a:p>
        </p:txBody>
      </p:sp>
      <p:pic>
        <p:nvPicPr>
          <p:cNvPr id="3" name="Picture 2"/>
          <p:cNvPicPr>
            <a:picLocks noChangeAspect="1"/>
          </p:cNvPicPr>
          <p:nvPr/>
        </p:nvPicPr>
        <p:blipFill>
          <a:blip r:embed="rId2"/>
          <a:stretch>
            <a:fillRect/>
          </a:stretch>
        </p:blipFill>
        <p:spPr>
          <a:xfrm>
            <a:off x="152400" y="1447800"/>
            <a:ext cx="3391972" cy="4495800"/>
          </a:xfrm>
          <a:prstGeom prst="rect">
            <a:avLst/>
          </a:prstGeom>
        </p:spPr>
      </p:pic>
      <p:pic>
        <p:nvPicPr>
          <p:cNvPr id="4" name="Picture 3"/>
          <p:cNvPicPr>
            <a:picLocks noChangeAspect="1"/>
          </p:cNvPicPr>
          <p:nvPr/>
        </p:nvPicPr>
        <p:blipFill>
          <a:blip r:embed="rId3"/>
          <a:stretch>
            <a:fillRect/>
          </a:stretch>
        </p:blipFill>
        <p:spPr>
          <a:xfrm>
            <a:off x="3908705" y="-13186"/>
            <a:ext cx="5235295" cy="3886200"/>
          </a:xfrm>
          <a:prstGeom prst="rect">
            <a:avLst/>
          </a:prstGeom>
        </p:spPr>
      </p:pic>
      <p:pic>
        <p:nvPicPr>
          <p:cNvPr id="5" name="Picture 4"/>
          <p:cNvPicPr>
            <a:picLocks noChangeAspect="1"/>
          </p:cNvPicPr>
          <p:nvPr/>
        </p:nvPicPr>
        <p:blipFill>
          <a:blip r:embed="rId4"/>
          <a:stretch>
            <a:fillRect/>
          </a:stretch>
        </p:blipFill>
        <p:spPr>
          <a:xfrm>
            <a:off x="4953000" y="4038600"/>
            <a:ext cx="4038600" cy="2697628"/>
          </a:xfrm>
          <a:prstGeom prst="rect">
            <a:avLst/>
          </a:prstGeom>
        </p:spPr>
      </p:pic>
    </p:spTree>
    <p:extLst>
      <p:ext uri="{BB962C8B-B14F-4D97-AF65-F5344CB8AC3E}">
        <p14:creationId xmlns:p14="http://schemas.microsoft.com/office/powerpoint/2010/main" val="12500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0" y="0"/>
            <a:ext cx="4191000" cy="3583608"/>
          </a:xfrm>
          <a:prstGeom prst="rect">
            <a:avLst/>
          </a:prstGeom>
        </p:spPr>
      </p:pic>
      <p:pic>
        <p:nvPicPr>
          <p:cNvPr id="3" name="Picture 2"/>
          <p:cNvPicPr>
            <a:picLocks noChangeAspect="1"/>
          </p:cNvPicPr>
          <p:nvPr/>
        </p:nvPicPr>
        <p:blipFill>
          <a:blip r:embed="rId3"/>
          <a:stretch>
            <a:fillRect/>
          </a:stretch>
        </p:blipFill>
        <p:spPr>
          <a:xfrm>
            <a:off x="5003028" y="4419601"/>
            <a:ext cx="4160210" cy="2438400"/>
          </a:xfrm>
          <a:prstGeom prst="rect">
            <a:avLst/>
          </a:prstGeom>
        </p:spPr>
      </p:pic>
      <p:pic>
        <p:nvPicPr>
          <p:cNvPr id="4" name="Picture 3"/>
          <p:cNvPicPr>
            <a:picLocks noChangeAspect="1"/>
          </p:cNvPicPr>
          <p:nvPr/>
        </p:nvPicPr>
        <p:blipFill>
          <a:blip r:embed="rId4"/>
          <a:stretch>
            <a:fillRect/>
          </a:stretch>
        </p:blipFill>
        <p:spPr>
          <a:xfrm>
            <a:off x="2971800" y="4672177"/>
            <a:ext cx="2108200" cy="2209800"/>
          </a:xfrm>
          <a:prstGeom prst="rect">
            <a:avLst/>
          </a:prstGeom>
        </p:spPr>
      </p:pic>
      <p:sp>
        <p:nvSpPr>
          <p:cNvPr id="5" name="TextBox 4"/>
          <p:cNvSpPr txBox="1"/>
          <p:nvPr/>
        </p:nvSpPr>
        <p:spPr>
          <a:xfrm>
            <a:off x="152400" y="304801"/>
            <a:ext cx="4343400" cy="6370974"/>
          </a:xfrm>
          <a:prstGeom prst="rect">
            <a:avLst/>
          </a:prstGeom>
          <a:noFill/>
        </p:spPr>
        <p:txBody>
          <a:bodyPr wrap="square" rtlCol="0">
            <a:spAutoFit/>
          </a:bodyPr>
          <a:lstStyle/>
          <a:p>
            <a:pPr algn="l"/>
            <a:r>
              <a:rPr lang="en-US" b="1" dirty="0"/>
              <a:t>LEGUMINOSAE = FABACEAE </a:t>
            </a:r>
            <a:endParaRPr lang="en-US" dirty="0"/>
          </a:p>
          <a:p>
            <a:pPr algn="l"/>
            <a:r>
              <a:rPr lang="en-US" dirty="0"/>
              <a:t>NUMBERS: 642 Genera, 18,000 species (</a:t>
            </a:r>
            <a:r>
              <a:rPr lang="en-US" dirty="0" err="1"/>
              <a:t>ca</a:t>
            </a:r>
            <a:r>
              <a:rPr lang="en-US" dirty="0"/>
              <a:t> 9.4% of </a:t>
            </a:r>
            <a:r>
              <a:rPr lang="en-US" dirty="0" err="1"/>
              <a:t>eudicots</a:t>
            </a:r>
            <a:r>
              <a:rPr lang="en-US" dirty="0"/>
              <a:t>) </a:t>
            </a:r>
            <a:r>
              <a:rPr lang="en-US" i="1" dirty="0"/>
              <a:t>in three distinctive groups </a:t>
            </a:r>
            <a:endParaRPr lang="en-US" dirty="0"/>
          </a:p>
          <a:p>
            <a:pPr algn="l"/>
            <a:r>
              <a:rPr lang="en-US" dirty="0"/>
              <a:t>ROSID CHARACTERS: petals separate, androecium diplostemonous and/or not fused to petals</a:t>
            </a:r>
          </a:p>
          <a:p>
            <a:pPr algn="l"/>
            <a:r>
              <a:rPr lang="en-US" dirty="0"/>
              <a:t> </a:t>
            </a:r>
          </a:p>
          <a:p>
            <a:pPr algn="l"/>
            <a:r>
              <a:rPr lang="en-US" dirty="0"/>
              <a:t>KEY CHARACTERS: </a:t>
            </a:r>
          </a:p>
          <a:p>
            <a:pPr algn="l"/>
            <a:r>
              <a:rPr lang="en-US" dirty="0"/>
              <a:t> </a:t>
            </a:r>
          </a:p>
          <a:p>
            <a:pPr marL="342900" indent="-342900" algn="l">
              <a:buFont typeface="Arial" panose="020B0604020202020204" pitchFamily="34" charset="0"/>
              <a:buChar char="•"/>
            </a:pPr>
            <a:r>
              <a:rPr lang="en-US" dirty="0"/>
              <a:t>leaves alternate, </a:t>
            </a:r>
          </a:p>
          <a:p>
            <a:pPr algn="l"/>
            <a:r>
              <a:rPr lang="en-US" dirty="0"/>
              <a:t> compound, stipulate,</a:t>
            </a:r>
          </a:p>
          <a:p>
            <a:pPr algn="l"/>
            <a:r>
              <a:rPr lang="en-US" dirty="0"/>
              <a:t> with a </a:t>
            </a:r>
            <a:r>
              <a:rPr lang="en-US" dirty="0" err="1"/>
              <a:t>pulvinus</a:t>
            </a:r>
            <a:endParaRPr lang="en-US" dirty="0"/>
          </a:p>
          <a:p>
            <a:pPr marL="342900" indent="-342900" algn="l">
              <a:buFont typeface="Arial" panose="020B0604020202020204" pitchFamily="34" charset="0"/>
              <a:buChar char="•"/>
            </a:pPr>
            <a:r>
              <a:rPr lang="en-US" dirty="0"/>
              <a:t>fruit a legume</a:t>
            </a:r>
          </a:p>
          <a:p>
            <a:pPr algn="l"/>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8600"/>
            <a:ext cx="428625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2164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457200" y="457200"/>
            <a:ext cx="12588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2800" i="1">
                <a:solidFill>
                  <a:schemeClr val="bg1"/>
                </a:solidFill>
              </a:rPr>
              <a:t>Parkia</a:t>
            </a:r>
            <a:endParaRPr lang="en-US"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AE52CE-6A35-7C45-A558-B9EDB9C33ED5}"/>
              </a:ext>
            </a:extLst>
          </p:cNvPr>
          <p:cNvPicPr>
            <a:picLocks noChangeAspect="1"/>
          </p:cNvPicPr>
          <p:nvPr/>
        </p:nvPicPr>
        <p:blipFill>
          <a:blip r:embed="rId3"/>
          <a:stretch>
            <a:fillRect/>
          </a:stretch>
        </p:blipFill>
        <p:spPr>
          <a:xfrm>
            <a:off x="2209883" y="76200"/>
            <a:ext cx="4724234" cy="6858000"/>
          </a:xfrm>
          <a:prstGeom prst="rect">
            <a:avLst/>
          </a:prstGeom>
        </p:spPr>
      </p:pic>
      <p:sp>
        <p:nvSpPr>
          <p:cNvPr id="3" name="TextBox 2">
            <a:extLst>
              <a:ext uri="{FF2B5EF4-FFF2-40B4-BE49-F238E27FC236}">
                <a16:creationId xmlns:a16="http://schemas.microsoft.com/office/drawing/2014/main" id="{4D2B0AE3-9708-6A47-85B6-234BE2AD350C}"/>
              </a:ext>
            </a:extLst>
          </p:cNvPr>
          <p:cNvSpPr txBox="1"/>
          <p:nvPr/>
        </p:nvSpPr>
        <p:spPr>
          <a:xfrm>
            <a:off x="228536" y="2743200"/>
            <a:ext cx="2087495" cy="830997"/>
          </a:xfrm>
          <a:prstGeom prst="rect">
            <a:avLst/>
          </a:prstGeom>
          <a:noFill/>
        </p:spPr>
        <p:txBody>
          <a:bodyPr wrap="none" rtlCol="0">
            <a:spAutoFit/>
          </a:bodyPr>
          <a:lstStyle/>
          <a:p>
            <a:r>
              <a:rPr lang="en-US"/>
              <a:t>Cassia javanica</a:t>
            </a:r>
          </a:p>
          <a:p>
            <a:r>
              <a:rPr lang="en-US"/>
              <a:t>(mimosoid)</a:t>
            </a:r>
          </a:p>
        </p:txBody>
      </p:sp>
      <p:sp>
        <p:nvSpPr>
          <p:cNvPr id="4" name="TextBox 3">
            <a:extLst>
              <a:ext uri="{FF2B5EF4-FFF2-40B4-BE49-F238E27FC236}">
                <a16:creationId xmlns:a16="http://schemas.microsoft.com/office/drawing/2014/main" id="{DD9077DB-CAAA-BE4E-AAFD-83FC9D1363AA}"/>
              </a:ext>
            </a:extLst>
          </p:cNvPr>
          <p:cNvSpPr txBox="1"/>
          <p:nvPr/>
        </p:nvSpPr>
        <p:spPr>
          <a:xfrm>
            <a:off x="6265969" y="1676400"/>
            <a:ext cx="2069862" cy="1200329"/>
          </a:xfrm>
          <a:prstGeom prst="rect">
            <a:avLst/>
          </a:prstGeom>
          <a:noFill/>
        </p:spPr>
        <p:txBody>
          <a:bodyPr wrap="none" rtlCol="0">
            <a:spAutoFit/>
          </a:bodyPr>
          <a:lstStyle/>
          <a:p>
            <a:r>
              <a:rPr lang="en-US"/>
              <a:t>Parkia javanica</a:t>
            </a:r>
          </a:p>
          <a:p>
            <a:r>
              <a:rPr lang="en-US"/>
              <a:t>(mimosoid)</a:t>
            </a:r>
          </a:p>
          <a:p>
            <a:endParaRPr lang="en-US"/>
          </a:p>
        </p:txBody>
      </p:sp>
      <p:sp>
        <p:nvSpPr>
          <p:cNvPr id="5" name="TextBox 4">
            <a:extLst>
              <a:ext uri="{FF2B5EF4-FFF2-40B4-BE49-F238E27FC236}">
                <a16:creationId xmlns:a16="http://schemas.microsoft.com/office/drawing/2014/main" id="{B622DA82-5E97-D74C-B78E-2F96B09A011F}"/>
              </a:ext>
            </a:extLst>
          </p:cNvPr>
          <p:cNvSpPr txBox="1"/>
          <p:nvPr/>
        </p:nvSpPr>
        <p:spPr>
          <a:xfrm>
            <a:off x="5648813" y="76200"/>
            <a:ext cx="2687018" cy="1200329"/>
          </a:xfrm>
          <a:prstGeom prst="rect">
            <a:avLst/>
          </a:prstGeom>
          <a:noFill/>
        </p:spPr>
        <p:txBody>
          <a:bodyPr wrap="none" rtlCol="0">
            <a:spAutoFit/>
          </a:bodyPr>
          <a:lstStyle/>
          <a:p>
            <a:r>
              <a:rPr lang="en-US"/>
              <a:t>Koompassia excelsa</a:t>
            </a:r>
          </a:p>
          <a:p>
            <a:r>
              <a:rPr lang="en-US" sz="1600"/>
              <a:t>to 290’ tall         </a:t>
            </a:r>
            <a:r>
              <a:rPr lang="en-US"/>
              <a:t>(faboid)</a:t>
            </a:r>
          </a:p>
          <a:p>
            <a:endParaRPr lang="en-US"/>
          </a:p>
        </p:txBody>
      </p:sp>
    </p:spTree>
    <p:extLst>
      <p:ext uri="{BB962C8B-B14F-4D97-AF65-F5344CB8AC3E}">
        <p14:creationId xmlns:p14="http://schemas.microsoft.com/office/powerpoint/2010/main" val="2373147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2B503-FC77-4F4D-9CAD-030CC52E781A}"/>
              </a:ext>
            </a:extLst>
          </p:cNvPr>
          <p:cNvPicPr>
            <a:picLocks noChangeAspect="1"/>
          </p:cNvPicPr>
          <p:nvPr/>
        </p:nvPicPr>
        <p:blipFill>
          <a:blip r:embed="rId2"/>
          <a:stretch>
            <a:fillRect/>
          </a:stretch>
        </p:blipFill>
        <p:spPr>
          <a:xfrm>
            <a:off x="228599" y="152400"/>
            <a:ext cx="5341189" cy="3600534"/>
          </a:xfrm>
          <a:prstGeom prst="rect">
            <a:avLst/>
          </a:prstGeom>
        </p:spPr>
      </p:pic>
      <p:pic>
        <p:nvPicPr>
          <p:cNvPr id="3" name="Picture 2">
            <a:extLst>
              <a:ext uri="{FF2B5EF4-FFF2-40B4-BE49-F238E27FC236}">
                <a16:creationId xmlns:a16="http://schemas.microsoft.com/office/drawing/2014/main" id="{12E735AE-B7C0-2247-AC04-DD8E167512EC}"/>
              </a:ext>
            </a:extLst>
          </p:cNvPr>
          <p:cNvPicPr>
            <a:picLocks noChangeAspect="1"/>
          </p:cNvPicPr>
          <p:nvPr/>
        </p:nvPicPr>
        <p:blipFill>
          <a:blip r:embed="rId3"/>
          <a:stretch>
            <a:fillRect/>
          </a:stretch>
        </p:blipFill>
        <p:spPr>
          <a:xfrm>
            <a:off x="3810000" y="3400418"/>
            <a:ext cx="5341189" cy="3457581"/>
          </a:xfrm>
          <a:prstGeom prst="rect">
            <a:avLst/>
          </a:prstGeom>
        </p:spPr>
      </p:pic>
    </p:spTree>
    <p:extLst>
      <p:ext uri="{BB962C8B-B14F-4D97-AF65-F5344CB8AC3E}">
        <p14:creationId xmlns:p14="http://schemas.microsoft.com/office/powerpoint/2010/main" val="1652393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6700"/>
            <a:ext cx="56515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21" y="3641394"/>
            <a:ext cx="2414588"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609" y="3420717"/>
            <a:ext cx="240347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4" name="Text Box 5"/>
          <p:cNvSpPr txBox="1">
            <a:spLocks noChangeArrowheads="1"/>
          </p:cNvSpPr>
          <p:nvPr/>
        </p:nvSpPr>
        <p:spPr bwMode="auto">
          <a:xfrm>
            <a:off x="0" y="0"/>
            <a:ext cx="3223959"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2800" i="1"/>
              <a:t>Parkia </a:t>
            </a:r>
            <a:r>
              <a:rPr lang="en-US" sz="2800"/>
              <a:t>biogeography</a:t>
            </a:r>
          </a:p>
          <a:p>
            <a:pPr algn="l"/>
            <a:endParaRPr lang="en-US" sz="1400" i="1"/>
          </a:p>
          <a:p>
            <a:pPr algn="l"/>
            <a:r>
              <a:rPr lang="en-US" sz="1400" i="1"/>
              <a:t>Dichrostachys, </a:t>
            </a:r>
            <a:r>
              <a:rPr lang="en-US" sz="1400"/>
              <a:t>the sister genus</a:t>
            </a:r>
          </a:p>
        </p:txBody>
      </p:sp>
      <p:pic>
        <p:nvPicPr>
          <p:cNvPr id="2" name="Picture 1">
            <a:extLst>
              <a:ext uri="{FF2B5EF4-FFF2-40B4-BE49-F238E27FC236}">
                <a16:creationId xmlns:a16="http://schemas.microsoft.com/office/drawing/2014/main" id="{46EB355F-24F5-B043-9829-02CE4760E606}"/>
              </a:ext>
            </a:extLst>
          </p:cNvPr>
          <p:cNvPicPr>
            <a:picLocks noChangeAspect="1"/>
          </p:cNvPicPr>
          <p:nvPr/>
        </p:nvPicPr>
        <p:blipFill>
          <a:blip r:embed="rId6"/>
          <a:stretch>
            <a:fillRect/>
          </a:stretch>
        </p:blipFill>
        <p:spPr>
          <a:xfrm>
            <a:off x="153021" y="902694"/>
            <a:ext cx="2513979" cy="1936169"/>
          </a:xfrm>
          <a:prstGeom prst="rect">
            <a:avLst/>
          </a:prstGeom>
        </p:spPr>
      </p:pic>
      <p:sp>
        <p:nvSpPr>
          <p:cNvPr id="3" name="TextBox 2">
            <a:extLst>
              <a:ext uri="{FF2B5EF4-FFF2-40B4-BE49-F238E27FC236}">
                <a16:creationId xmlns:a16="http://schemas.microsoft.com/office/drawing/2014/main" id="{EF7F87BA-26B0-7049-B812-C6119E6F3327}"/>
              </a:ext>
            </a:extLst>
          </p:cNvPr>
          <p:cNvSpPr txBox="1"/>
          <p:nvPr/>
        </p:nvSpPr>
        <p:spPr>
          <a:xfrm>
            <a:off x="1191680" y="3179729"/>
            <a:ext cx="1021434" cy="461665"/>
          </a:xfrm>
          <a:prstGeom prst="rect">
            <a:avLst/>
          </a:prstGeom>
          <a:noFill/>
        </p:spPr>
        <p:txBody>
          <a:bodyPr wrap="none" rtlCol="0">
            <a:spAutoFit/>
          </a:bodyPr>
          <a:lstStyle/>
          <a:p>
            <a:r>
              <a:rPr lang="en-US" i="1"/>
              <a:t>Parkia</a:t>
            </a: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FEBD7-88FF-C644-9A31-7C189B329B67}"/>
              </a:ext>
            </a:extLst>
          </p:cNvPr>
          <p:cNvPicPr>
            <a:picLocks noChangeAspect="1"/>
          </p:cNvPicPr>
          <p:nvPr/>
        </p:nvPicPr>
        <p:blipFill>
          <a:blip r:embed="rId3"/>
          <a:stretch>
            <a:fillRect/>
          </a:stretch>
        </p:blipFill>
        <p:spPr>
          <a:xfrm>
            <a:off x="1293018" y="0"/>
            <a:ext cx="6557963" cy="6858000"/>
          </a:xfrm>
          <a:prstGeom prst="rect">
            <a:avLst/>
          </a:prstGeom>
        </p:spPr>
      </p:pic>
    </p:spTree>
    <p:extLst>
      <p:ext uri="{BB962C8B-B14F-4D97-AF65-F5344CB8AC3E}">
        <p14:creationId xmlns:p14="http://schemas.microsoft.com/office/powerpoint/2010/main" val="493113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5E97D-0212-4B4B-B39C-9765D5FB95ED}"/>
              </a:ext>
            </a:extLst>
          </p:cNvPr>
          <p:cNvPicPr>
            <a:picLocks noChangeAspect="1"/>
          </p:cNvPicPr>
          <p:nvPr/>
        </p:nvPicPr>
        <p:blipFill>
          <a:blip r:embed="rId3"/>
          <a:stretch>
            <a:fillRect/>
          </a:stretch>
        </p:blipFill>
        <p:spPr>
          <a:xfrm>
            <a:off x="1230602" y="0"/>
            <a:ext cx="6682796" cy="6858000"/>
          </a:xfrm>
          <a:prstGeom prst="rect">
            <a:avLst/>
          </a:prstGeom>
        </p:spPr>
      </p:pic>
      <p:cxnSp>
        <p:nvCxnSpPr>
          <p:cNvPr id="5" name="Straight Connector 4">
            <a:extLst>
              <a:ext uri="{FF2B5EF4-FFF2-40B4-BE49-F238E27FC236}">
                <a16:creationId xmlns:a16="http://schemas.microsoft.com/office/drawing/2014/main" id="{22BCE9A8-A848-F94D-BDBA-B0583E9F941D}"/>
              </a:ext>
            </a:extLst>
          </p:cNvPr>
          <p:cNvCxnSpPr>
            <a:cxnSpLocks/>
          </p:cNvCxnSpPr>
          <p:nvPr/>
        </p:nvCxnSpPr>
        <p:spPr bwMode="auto">
          <a:xfrm>
            <a:off x="2057400" y="-76200"/>
            <a:ext cx="0" cy="63246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D1FF1851-B7D2-6348-95A7-D64FEE03BA9C}"/>
              </a:ext>
            </a:extLst>
          </p:cNvPr>
          <p:cNvCxnSpPr>
            <a:cxnSpLocks/>
          </p:cNvCxnSpPr>
          <p:nvPr/>
        </p:nvCxnSpPr>
        <p:spPr bwMode="auto">
          <a:xfrm>
            <a:off x="4038600" y="152400"/>
            <a:ext cx="0" cy="6096000"/>
          </a:xfrm>
          <a:prstGeom prst="line">
            <a:avLst/>
          </a:prstGeom>
          <a:solidFill>
            <a:schemeClr val="accent1"/>
          </a:solidFill>
          <a:ln w="50800" cap="flat" cmpd="sng" algn="ctr">
            <a:solidFill>
              <a:srgbClr val="92D050"/>
            </a:solidFill>
            <a:prstDash val="solid"/>
            <a:round/>
            <a:headEnd type="none" w="med" len="med"/>
            <a:tailEnd type="none" w="med" len="med"/>
          </a:ln>
          <a:effectLst/>
        </p:spPr>
      </p:cxnSp>
    </p:spTree>
    <p:extLst>
      <p:ext uri="{BB962C8B-B14F-4D97-AF65-F5344CB8AC3E}">
        <p14:creationId xmlns:p14="http://schemas.microsoft.com/office/powerpoint/2010/main" val="4017850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64C2A-F81D-FD45-B64F-5AE3BEED4364}"/>
              </a:ext>
            </a:extLst>
          </p:cNvPr>
          <p:cNvPicPr>
            <a:picLocks noChangeAspect="1"/>
          </p:cNvPicPr>
          <p:nvPr/>
        </p:nvPicPr>
        <p:blipFill>
          <a:blip r:embed="rId3"/>
          <a:stretch>
            <a:fillRect/>
          </a:stretch>
        </p:blipFill>
        <p:spPr>
          <a:xfrm>
            <a:off x="393700" y="273050"/>
            <a:ext cx="8356600" cy="6311900"/>
          </a:xfrm>
          <a:prstGeom prst="rect">
            <a:avLst/>
          </a:prstGeom>
        </p:spPr>
      </p:pic>
      <p:cxnSp>
        <p:nvCxnSpPr>
          <p:cNvPr id="5" name="Straight Connector 4">
            <a:extLst>
              <a:ext uri="{FF2B5EF4-FFF2-40B4-BE49-F238E27FC236}">
                <a16:creationId xmlns:a16="http://schemas.microsoft.com/office/drawing/2014/main" id="{22BCE9A8-A848-F94D-BDBA-B0583E9F941D}"/>
              </a:ext>
            </a:extLst>
          </p:cNvPr>
          <p:cNvCxnSpPr>
            <a:cxnSpLocks/>
          </p:cNvCxnSpPr>
          <p:nvPr/>
        </p:nvCxnSpPr>
        <p:spPr bwMode="auto">
          <a:xfrm>
            <a:off x="3962400" y="0"/>
            <a:ext cx="0" cy="63246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D1FF1851-B7D2-6348-95A7-D64FEE03BA9C}"/>
              </a:ext>
            </a:extLst>
          </p:cNvPr>
          <p:cNvCxnSpPr>
            <a:cxnSpLocks/>
          </p:cNvCxnSpPr>
          <p:nvPr/>
        </p:nvCxnSpPr>
        <p:spPr bwMode="auto">
          <a:xfrm>
            <a:off x="5562600" y="228600"/>
            <a:ext cx="0" cy="6096000"/>
          </a:xfrm>
          <a:prstGeom prst="line">
            <a:avLst/>
          </a:prstGeom>
          <a:solidFill>
            <a:schemeClr val="accent1"/>
          </a:solidFill>
          <a:ln w="50800" cap="flat" cmpd="sng" algn="ctr">
            <a:solidFill>
              <a:srgbClr val="92D050"/>
            </a:solidFill>
            <a:prstDash val="solid"/>
            <a:round/>
            <a:headEnd type="none" w="med" len="med"/>
            <a:tailEnd type="none" w="med" len="med"/>
          </a:ln>
          <a:effectLst/>
        </p:spPr>
      </p:cxnSp>
    </p:spTree>
    <p:extLst>
      <p:ext uri="{BB962C8B-B14F-4D97-AF65-F5344CB8AC3E}">
        <p14:creationId xmlns:p14="http://schemas.microsoft.com/office/powerpoint/2010/main" val="2272024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8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
            <a:ext cx="4572000" cy="352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393" y="3496469"/>
            <a:ext cx="45720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92213"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6" name="Text Box 7"/>
          <p:cNvSpPr txBox="1">
            <a:spLocks noChangeArrowheads="1"/>
          </p:cNvSpPr>
          <p:nvPr/>
        </p:nvSpPr>
        <p:spPr bwMode="auto">
          <a:xfrm>
            <a:off x="1447800" y="228600"/>
            <a:ext cx="28495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3600">
                <a:solidFill>
                  <a:schemeClr val="bg1"/>
                </a:solidFill>
              </a:rPr>
              <a:t>the ant acacias</a:t>
            </a:r>
          </a:p>
        </p:txBody>
      </p:sp>
      <p:pic>
        <p:nvPicPr>
          <p:cNvPr id="61447"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72600" y="0"/>
            <a:ext cx="40259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28575" y="20638"/>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pic>
        <p:nvPicPr>
          <p:cNvPr id="6349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94075"/>
            <a:ext cx="517683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513"/>
            <a:ext cx="4648200" cy="328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166643" y="3904457"/>
            <a:ext cx="3681413"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9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5188" y="152400"/>
            <a:ext cx="4432300"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4" name="Text Box 7"/>
          <p:cNvSpPr txBox="1">
            <a:spLocks noChangeArrowheads="1"/>
          </p:cNvSpPr>
          <p:nvPr/>
        </p:nvSpPr>
        <p:spPr bwMode="auto">
          <a:xfrm>
            <a:off x="304800" y="3429000"/>
            <a:ext cx="28495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3600">
                <a:solidFill>
                  <a:schemeClr val="bg1"/>
                </a:solidFill>
              </a:rPr>
              <a:t>the ant acacias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0" y="0"/>
            <a:ext cx="9144000" cy="6858000"/>
          </a:xfrm>
          <a:prstGeom prst="rect">
            <a:avLst/>
          </a:prstGeom>
          <a:solidFill>
            <a:srgbClr val="C52515"/>
          </a:solidFill>
          <a:ln w="38100" cmpd="dbl">
            <a:solidFill>
              <a:schemeClr val="tx1"/>
            </a:solidFill>
            <a:miter lim="800000"/>
            <a:headEnd/>
            <a:tailEnd/>
          </a:ln>
        </p:spPr>
        <p:txBody>
          <a:bodyPr wrap="none" anchor="ctr"/>
          <a:lstStyle/>
          <a:p>
            <a:pPr algn="ctr"/>
            <a:endParaRPr lang="en-US" sz="8000">
              <a:latin typeface="Textile" charset="0"/>
            </a:endParaRPr>
          </a:p>
        </p:txBody>
      </p:sp>
      <p:sp>
        <p:nvSpPr>
          <p:cNvPr id="65538" name="Text Box 3"/>
          <p:cNvSpPr txBox="1">
            <a:spLocks noChangeArrowheads="1"/>
          </p:cNvSpPr>
          <p:nvPr/>
        </p:nvSpPr>
        <p:spPr bwMode="auto">
          <a:xfrm>
            <a:off x="304800" y="1219200"/>
            <a:ext cx="8458200"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ctr"/>
            <a:r>
              <a:rPr lang="en-US" sz="6000">
                <a:latin typeface="Papyrus" charset="0"/>
              </a:rPr>
              <a:t>faboids</a:t>
            </a:r>
            <a:endParaRPr lang="en-US" sz="8000">
              <a:latin typeface="Textile" charset="0"/>
            </a:endParaRPr>
          </a:p>
          <a:p>
            <a:pPr algn="ctr"/>
            <a:endParaRPr lang="en-US" sz="8000">
              <a:latin typeface="Textile" charset="0"/>
            </a:endParaRP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14600"/>
            <a:ext cx="563880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2951580"/>
            <a:ext cx="3429000" cy="3652419"/>
          </a:xfrm>
          <a:prstGeom prst="rect">
            <a:avLst/>
          </a:prstGeom>
        </p:spPr>
      </p:pic>
      <p:pic>
        <p:nvPicPr>
          <p:cNvPr id="5" name="Picture 4"/>
          <p:cNvPicPr>
            <a:picLocks noChangeAspect="1"/>
          </p:cNvPicPr>
          <p:nvPr/>
        </p:nvPicPr>
        <p:blipFill>
          <a:blip r:embed="rId3"/>
          <a:stretch>
            <a:fillRect/>
          </a:stretch>
        </p:blipFill>
        <p:spPr>
          <a:xfrm>
            <a:off x="4419600" y="1752600"/>
            <a:ext cx="3606403" cy="2971800"/>
          </a:xfrm>
          <a:prstGeom prst="rect">
            <a:avLst/>
          </a:prstGeom>
        </p:spPr>
      </p:pic>
      <p:sp>
        <p:nvSpPr>
          <p:cNvPr id="6" name="TextBox 5"/>
          <p:cNvSpPr txBox="1"/>
          <p:nvPr/>
        </p:nvSpPr>
        <p:spPr>
          <a:xfrm>
            <a:off x="685801" y="152400"/>
            <a:ext cx="6705600" cy="830997"/>
          </a:xfrm>
          <a:prstGeom prst="rect">
            <a:avLst/>
          </a:prstGeom>
          <a:noFill/>
        </p:spPr>
        <p:txBody>
          <a:bodyPr wrap="square" rtlCol="0">
            <a:spAutoFit/>
          </a:bodyPr>
          <a:lstStyle/>
          <a:p>
            <a:pPr algn="l"/>
            <a:r>
              <a:rPr lang="en-US" dirty="0"/>
              <a:t>Beware the </a:t>
            </a:r>
            <a:r>
              <a:rPr lang="en-US" dirty="0" err="1"/>
              <a:t>Sapindales</a:t>
            </a:r>
            <a:r>
              <a:rPr lang="en-US" dirty="0"/>
              <a:t> </a:t>
            </a:r>
            <a:r>
              <a:rPr lang="is-IS" dirty="0"/>
              <a:t>….also with alternate compound leaves and pulvini</a:t>
            </a:r>
            <a:endParaRPr lang="en-US" dirty="0"/>
          </a:p>
        </p:txBody>
      </p:sp>
      <p:sp>
        <p:nvSpPr>
          <p:cNvPr id="7" name="TextBox 6"/>
          <p:cNvSpPr txBox="1"/>
          <p:nvPr/>
        </p:nvSpPr>
        <p:spPr>
          <a:xfrm>
            <a:off x="4103408" y="5257800"/>
            <a:ext cx="2922194" cy="461665"/>
          </a:xfrm>
          <a:prstGeom prst="rect">
            <a:avLst/>
          </a:prstGeom>
          <a:noFill/>
        </p:spPr>
        <p:txBody>
          <a:bodyPr wrap="none" rtlCol="0">
            <a:spAutoFit/>
          </a:bodyPr>
          <a:lstStyle/>
          <a:p>
            <a:r>
              <a:rPr lang="en-US" i="1" dirty="0" err="1"/>
              <a:t>Protium</a:t>
            </a:r>
            <a:r>
              <a:rPr lang="en-US" dirty="0"/>
              <a:t>, </a:t>
            </a:r>
            <a:r>
              <a:rPr lang="en-US" dirty="0" err="1"/>
              <a:t>Burseraceae</a:t>
            </a:r>
            <a:endParaRPr lang="en-US" i="1" dirty="0"/>
          </a:p>
        </p:txBody>
      </p:sp>
    </p:spTree>
    <p:extLst>
      <p:ext uri="{BB962C8B-B14F-4D97-AF65-F5344CB8AC3E}">
        <p14:creationId xmlns:p14="http://schemas.microsoft.com/office/powerpoint/2010/main" val="1844503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912" y="0"/>
            <a:ext cx="5780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2" name="Text Box 3"/>
          <p:cNvSpPr txBox="1">
            <a:spLocks noChangeArrowheads="1"/>
          </p:cNvSpPr>
          <p:nvPr/>
        </p:nvSpPr>
        <p:spPr bwMode="auto">
          <a:xfrm>
            <a:off x="0" y="381000"/>
            <a:ext cx="3581400" cy="228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a:t>faboids:</a:t>
            </a:r>
          </a:p>
          <a:p>
            <a:pPr algn="l">
              <a:buFont typeface="Times" charset="0"/>
              <a:buChar char="•"/>
            </a:pPr>
            <a:r>
              <a:rPr lang="en-US"/>
              <a:t>many herbs</a:t>
            </a:r>
          </a:p>
          <a:p>
            <a:pPr algn="l">
              <a:buFont typeface="Times" charset="0"/>
              <a:buChar char="•"/>
            </a:pPr>
            <a:r>
              <a:rPr lang="en-US"/>
              <a:t>odd-pinnate leaves</a:t>
            </a:r>
          </a:p>
          <a:p>
            <a:pPr algn="l">
              <a:buFont typeface="Times" charset="0"/>
              <a:buChar char="•"/>
            </a:pPr>
            <a:r>
              <a:rPr lang="en-US"/>
              <a:t>strong bilateral symmetry</a:t>
            </a:r>
          </a:p>
          <a:p>
            <a:pPr algn="l">
              <a:buFont typeface="Times" charset="0"/>
              <a:buChar char="•"/>
            </a:pPr>
            <a:r>
              <a:rPr lang="en-US"/>
              <a:t>hypanthium present only in primitive members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76600"/>
            <a:ext cx="5562600" cy="357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800600" cy="320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ext Box 4"/>
          <p:cNvSpPr txBox="1">
            <a:spLocks noChangeArrowheads="1"/>
          </p:cNvSpPr>
          <p:nvPr/>
        </p:nvSpPr>
        <p:spPr bwMode="auto">
          <a:xfrm>
            <a:off x="0" y="0"/>
            <a:ext cx="51181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5400" i="1"/>
              <a:t>Glyricidia sepium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2903538" cy="211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Text Box 3"/>
          <p:cNvSpPr txBox="1">
            <a:spLocks noChangeArrowheads="1"/>
          </p:cNvSpPr>
          <p:nvPr/>
        </p:nvSpPr>
        <p:spPr bwMode="auto">
          <a:xfrm>
            <a:off x="517525" y="242888"/>
            <a:ext cx="2554288"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sz="4800" i="1"/>
              <a:t>Erythrina</a:t>
            </a:r>
          </a:p>
        </p:txBody>
      </p:sp>
      <p:pic>
        <p:nvPicPr>
          <p:cNvPr id="706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663" y="5002213"/>
            <a:ext cx="3589337" cy="185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57200"/>
            <a:ext cx="247332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19200"/>
            <a:ext cx="3784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Abrus precatori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0"/>
            <a:ext cx="4418012" cy="653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TextBox 3"/>
          <p:cNvSpPr txBox="1">
            <a:spLocks noChangeArrowheads="1"/>
          </p:cNvSpPr>
          <p:nvPr/>
        </p:nvSpPr>
        <p:spPr bwMode="auto">
          <a:xfrm>
            <a:off x="609600" y="381000"/>
            <a:ext cx="1001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i="1"/>
              <a:t>Abrus</a:t>
            </a:r>
          </a:p>
        </p:txBody>
      </p:sp>
      <p:pic>
        <p:nvPicPr>
          <p:cNvPr id="737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4160838" cy="324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3937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14400"/>
            <a:ext cx="3937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 Box 4"/>
          <p:cNvSpPr txBox="1">
            <a:spLocks noChangeArrowheads="1"/>
          </p:cNvSpPr>
          <p:nvPr/>
        </p:nvSpPr>
        <p:spPr bwMode="auto">
          <a:xfrm>
            <a:off x="631825" y="449263"/>
            <a:ext cx="25685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spcBef>
                <a:spcPct val="50000"/>
              </a:spcBef>
            </a:pPr>
            <a:r>
              <a:rPr lang="en-US" i="1"/>
              <a:t>Mucuna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251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0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057400"/>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8" name="Text Box 6"/>
          <p:cNvSpPr txBox="1">
            <a:spLocks noChangeArrowheads="1"/>
          </p:cNvSpPr>
          <p:nvPr/>
        </p:nvSpPr>
        <p:spPr bwMode="auto">
          <a:xfrm>
            <a:off x="6324600" y="609600"/>
            <a:ext cx="11826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i="1"/>
              <a:t>Mucuna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867400" cy="6383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TextBox 4"/>
          <p:cNvSpPr txBox="1">
            <a:spLocks noChangeArrowheads="1"/>
          </p:cNvSpPr>
          <p:nvPr/>
        </p:nvSpPr>
        <p:spPr bwMode="auto">
          <a:xfrm>
            <a:off x="4419600" y="304800"/>
            <a:ext cx="5699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100</a:t>
            </a:r>
            <a:endParaRPr lang="en-US"/>
          </a:p>
        </p:txBody>
      </p:sp>
      <p:sp>
        <p:nvSpPr>
          <p:cNvPr id="75779" name="TextBox 5"/>
          <p:cNvSpPr txBox="1">
            <a:spLocks noChangeArrowheads="1"/>
          </p:cNvSpPr>
          <p:nvPr/>
        </p:nvSpPr>
        <p:spPr bwMode="auto">
          <a:xfrm>
            <a:off x="4343400" y="1295400"/>
            <a:ext cx="5683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300</a:t>
            </a:r>
            <a:endParaRPr lang="en-US"/>
          </a:p>
        </p:txBody>
      </p:sp>
      <p:sp>
        <p:nvSpPr>
          <p:cNvPr id="75780" name="TextBox 6"/>
          <p:cNvSpPr txBox="1">
            <a:spLocks noChangeArrowheads="1"/>
          </p:cNvSpPr>
          <p:nvPr/>
        </p:nvSpPr>
        <p:spPr bwMode="auto">
          <a:xfrm>
            <a:off x="4751388" y="2133600"/>
            <a:ext cx="3127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1</a:t>
            </a:r>
            <a:endParaRPr lang="en-US"/>
          </a:p>
        </p:txBody>
      </p:sp>
      <p:sp>
        <p:nvSpPr>
          <p:cNvPr id="75781" name="TextBox 7"/>
          <p:cNvSpPr txBox="1">
            <a:spLocks noChangeArrowheads="1"/>
          </p:cNvSpPr>
          <p:nvPr/>
        </p:nvSpPr>
        <p:spPr bwMode="auto">
          <a:xfrm>
            <a:off x="4343400" y="3810000"/>
            <a:ext cx="825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14000</a:t>
            </a:r>
            <a:endParaRPr lang="en-US"/>
          </a:p>
        </p:txBody>
      </p:sp>
      <p:sp>
        <p:nvSpPr>
          <p:cNvPr id="75782" name="TextBox 8"/>
          <p:cNvSpPr txBox="1">
            <a:spLocks noChangeArrowheads="1"/>
          </p:cNvSpPr>
          <p:nvPr/>
        </p:nvSpPr>
        <p:spPr bwMode="auto">
          <a:xfrm>
            <a:off x="5308600" y="5181600"/>
            <a:ext cx="698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2000</a:t>
            </a:r>
            <a:endParaRPr lang="en-US"/>
          </a:p>
        </p:txBody>
      </p:sp>
      <p:sp>
        <p:nvSpPr>
          <p:cNvPr id="75783" name="TextBox 9"/>
          <p:cNvSpPr txBox="1">
            <a:spLocks noChangeArrowheads="1"/>
          </p:cNvSpPr>
          <p:nvPr/>
        </p:nvSpPr>
        <p:spPr bwMode="auto">
          <a:xfrm>
            <a:off x="5080000" y="6019800"/>
            <a:ext cx="698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r>
              <a:rPr lang="en-US" sz="2000"/>
              <a:t>3300</a:t>
            </a:r>
            <a:endParaRPr lang="en-US"/>
          </a:p>
        </p:txBody>
      </p:sp>
      <p:sp>
        <p:nvSpPr>
          <p:cNvPr id="75784" name="TextBox 10"/>
          <p:cNvSpPr txBox="1">
            <a:spLocks noChangeArrowheads="1"/>
          </p:cNvSpPr>
          <p:nvPr/>
        </p:nvSpPr>
        <p:spPr bwMode="auto">
          <a:xfrm>
            <a:off x="228600" y="304800"/>
            <a:ext cx="2590800" cy="1200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cs typeface="ヒラギノ角ゴ Pro W3" charset="0"/>
              </a:defRPr>
            </a:lvl2pPr>
            <a:lvl3pPr marL="1143000" indent="-228600">
              <a:defRPr sz="2400">
                <a:solidFill>
                  <a:schemeClr val="tx1"/>
                </a:solidFill>
                <a:latin typeface="Times" charset="0"/>
                <a:ea typeface="ヒラギノ角ゴ Pro W3" charset="0"/>
                <a:cs typeface="ヒラギノ角ゴ Pro W3" charset="0"/>
              </a:defRPr>
            </a:lvl3pPr>
            <a:lvl4pPr marL="1600200" indent="-228600">
              <a:defRPr sz="2400">
                <a:solidFill>
                  <a:schemeClr val="tx1"/>
                </a:solidFill>
                <a:latin typeface="Times" charset="0"/>
                <a:ea typeface="ヒラギノ角ゴ Pro W3" charset="0"/>
                <a:cs typeface="ヒラギノ角ゴ Pro W3" charset="0"/>
              </a:defRPr>
            </a:lvl4pPr>
            <a:lvl5pPr marL="2057400" indent="-228600">
              <a:defRPr sz="2400">
                <a:solidFill>
                  <a:schemeClr val="tx1"/>
                </a:solidFill>
                <a:latin typeface="Times" charset="0"/>
                <a:ea typeface="ヒラギノ角ゴ Pro W3" charset="0"/>
                <a:cs typeface="ヒラギノ角ゴ Pro W3" charset="0"/>
              </a:defRPr>
            </a:lvl5pPr>
            <a:lvl6pPr marL="25146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6pPr>
            <a:lvl7pPr marL="29718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7pPr>
            <a:lvl8pPr marL="34290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8pPr>
            <a:lvl9pPr marL="3886200" indent="-228600" algn="r" eaLnBrk="0" fontAlgn="base" hangingPunct="0">
              <a:spcBef>
                <a:spcPct val="0"/>
              </a:spcBef>
              <a:spcAft>
                <a:spcPct val="0"/>
              </a:spcAft>
              <a:defRPr sz="2400">
                <a:solidFill>
                  <a:schemeClr val="tx1"/>
                </a:solidFill>
                <a:latin typeface="Times" charset="0"/>
                <a:ea typeface="ヒラギノ角ゴ Pro W3" charset="0"/>
                <a:cs typeface="ヒラギノ角ゴ Pro W3" charset="0"/>
              </a:defRPr>
            </a:lvl9pPr>
          </a:lstStyle>
          <a:p>
            <a:pPr algn="l"/>
            <a:r>
              <a:rPr lang="en-US"/>
              <a:t>Current Molecular Phylogeny for the Legumes</a:t>
            </a:r>
          </a:p>
        </p:txBody>
      </p:sp>
      <p:pic>
        <p:nvPicPr>
          <p:cNvPr id="7578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717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6"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828800"/>
            <a:ext cx="177165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7"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352800"/>
            <a:ext cx="203200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8"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5481638"/>
            <a:ext cx="1625600" cy="1376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9"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334000"/>
            <a:ext cx="1930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5790" name="Straight Connector 17"/>
          <p:cNvCxnSpPr>
            <a:cxnSpLocks noChangeShapeType="1"/>
          </p:cNvCxnSpPr>
          <p:nvPr/>
        </p:nvCxnSpPr>
        <p:spPr bwMode="auto">
          <a:xfrm>
            <a:off x="2819400" y="3810000"/>
            <a:ext cx="533400" cy="762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cxnSp>
        <p:nvCxnSpPr>
          <p:cNvPr id="75791" name="Straight Connector 18"/>
          <p:cNvCxnSpPr>
            <a:cxnSpLocks noChangeShapeType="1"/>
          </p:cNvCxnSpPr>
          <p:nvPr/>
        </p:nvCxnSpPr>
        <p:spPr bwMode="auto">
          <a:xfrm>
            <a:off x="2819400" y="5334000"/>
            <a:ext cx="533400" cy="762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cxnSp>
        <p:nvCxnSpPr>
          <p:cNvPr id="75792" name="Straight Connector 19"/>
          <p:cNvCxnSpPr>
            <a:cxnSpLocks noChangeShapeType="1"/>
          </p:cNvCxnSpPr>
          <p:nvPr/>
        </p:nvCxnSpPr>
        <p:spPr bwMode="auto">
          <a:xfrm rot="10800000">
            <a:off x="4724400" y="6324600"/>
            <a:ext cx="1371600" cy="3048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cxnSp>
        <p:nvCxnSpPr>
          <p:cNvPr id="75793" name="Straight Connector 21"/>
          <p:cNvCxnSpPr>
            <a:cxnSpLocks noChangeShapeType="1"/>
          </p:cNvCxnSpPr>
          <p:nvPr/>
        </p:nvCxnSpPr>
        <p:spPr bwMode="auto">
          <a:xfrm rot="10800000" flipV="1">
            <a:off x="4419600" y="4572000"/>
            <a:ext cx="1219200" cy="762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cxnSp>
        <p:nvCxnSpPr>
          <p:cNvPr id="75794" name="Straight Connector 25"/>
          <p:cNvCxnSpPr>
            <a:cxnSpLocks noChangeShapeType="1"/>
          </p:cNvCxnSpPr>
          <p:nvPr/>
        </p:nvCxnSpPr>
        <p:spPr bwMode="auto">
          <a:xfrm rot="10800000">
            <a:off x="4572000" y="2362200"/>
            <a:ext cx="2667000" cy="6096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pic>
        <p:nvPicPr>
          <p:cNvPr id="75795"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0"/>
            <a:ext cx="1397000" cy="161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96"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1009650"/>
            <a:ext cx="1728788"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5797" name="Straight Connector 29"/>
          <p:cNvCxnSpPr>
            <a:cxnSpLocks noChangeShapeType="1"/>
          </p:cNvCxnSpPr>
          <p:nvPr/>
        </p:nvCxnSpPr>
        <p:spPr bwMode="auto">
          <a:xfrm rot="10800000" flipV="1">
            <a:off x="4114800" y="1295400"/>
            <a:ext cx="1295400" cy="762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cxnSp>
        <p:nvCxnSpPr>
          <p:cNvPr id="75798" name="Straight Connector 30"/>
          <p:cNvCxnSpPr>
            <a:cxnSpLocks noChangeShapeType="1"/>
          </p:cNvCxnSpPr>
          <p:nvPr/>
        </p:nvCxnSpPr>
        <p:spPr bwMode="auto">
          <a:xfrm rot="10800000">
            <a:off x="4114800" y="1600200"/>
            <a:ext cx="1905000" cy="762000"/>
          </a:xfrm>
          <a:prstGeom prst="line">
            <a:avLst/>
          </a:prstGeom>
          <a:noFill/>
          <a:ln w="50800">
            <a:solidFill>
              <a:srgbClr val="FF0000"/>
            </a:solidFill>
            <a:round/>
            <a:headEnd type="triangle" w="med" len="lg"/>
            <a:tailEnd/>
          </a:ln>
          <a:extLst>
            <a:ext uri="{909E8E84-426E-40dd-AFC4-6F175D3DCCD1}">
              <a14:hiddenFill xmlns="" xmlns:a14="http://schemas.microsoft.com/office/drawing/2010/main">
                <a:noFill/>
              </a14:hiddenFill>
            </a:ext>
          </a:ex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p:cNvSpPr txBox="1">
            <a:spLocks noChangeArrowheads="1"/>
          </p:cNvSpPr>
          <p:nvPr/>
        </p:nvSpPr>
        <p:spPr bwMode="auto">
          <a:xfrm>
            <a:off x="2590800" y="9906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ヒラギノ角ゴ Pro W3" charset="0"/>
                <a:cs typeface="ヒラギノ角ゴ Pro W3" charset="0"/>
              </a:defRPr>
            </a:lvl1pPr>
            <a:lvl2pPr marL="742950" indent="-285750">
              <a:defRPr sz="2400">
                <a:solidFill>
                  <a:schemeClr val="tx1"/>
                </a:solidFill>
                <a:latin typeface="Times" charset="0"/>
                <a:ea typeface="ヒラギノ角ゴ Pro W3" charset="0"/>
              </a:defRPr>
            </a:lvl2pPr>
            <a:lvl3pPr marL="1143000" indent="-228600">
              <a:defRPr sz="2400">
                <a:solidFill>
                  <a:schemeClr val="tx1"/>
                </a:solidFill>
                <a:latin typeface="Times" charset="0"/>
                <a:ea typeface="ヒラギノ角ゴ Pro W3" charset="0"/>
              </a:defRPr>
            </a:lvl3pPr>
            <a:lvl4pPr marL="1600200" indent="-228600">
              <a:defRPr sz="2400">
                <a:solidFill>
                  <a:schemeClr val="tx1"/>
                </a:solidFill>
                <a:latin typeface="Times" charset="0"/>
                <a:ea typeface="ヒラギノ角ゴ Pro W3" charset="0"/>
              </a:defRPr>
            </a:lvl4pPr>
            <a:lvl5pPr marL="2057400" indent="-228600">
              <a:defRPr sz="2400">
                <a:solidFill>
                  <a:schemeClr val="tx1"/>
                </a:solidFill>
                <a:latin typeface="Times" charset="0"/>
                <a:ea typeface="ヒラギノ角ゴ Pro W3" charset="0"/>
              </a:defRPr>
            </a:lvl5pPr>
            <a:lvl6pPr marL="2514600" indent="-228600" eaLnBrk="0" fontAlgn="base" hangingPunct="0">
              <a:spcBef>
                <a:spcPct val="0"/>
              </a:spcBef>
              <a:spcAft>
                <a:spcPct val="0"/>
              </a:spcAft>
              <a:defRPr sz="2400">
                <a:solidFill>
                  <a:schemeClr val="tx1"/>
                </a:solidFill>
                <a:latin typeface="Times" charset="0"/>
                <a:ea typeface="ヒラギノ角ゴ Pro W3" charset="0"/>
              </a:defRPr>
            </a:lvl6pPr>
            <a:lvl7pPr marL="2971800" indent="-228600" eaLnBrk="0" fontAlgn="base" hangingPunct="0">
              <a:spcBef>
                <a:spcPct val="0"/>
              </a:spcBef>
              <a:spcAft>
                <a:spcPct val="0"/>
              </a:spcAft>
              <a:defRPr sz="2400">
                <a:solidFill>
                  <a:schemeClr val="tx1"/>
                </a:solidFill>
                <a:latin typeface="Times" charset="0"/>
                <a:ea typeface="ヒラギノ角ゴ Pro W3" charset="0"/>
              </a:defRPr>
            </a:lvl7pPr>
            <a:lvl8pPr marL="3429000" indent="-228600" eaLnBrk="0" fontAlgn="base" hangingPunct="0">
              <a:spcBef>
                <a:spcPct val="0"/>
              </a:spcBef>
              <a:spcAft>
                <a:spcPct val="0"/>
              </a:spcAft>
              <a:defRPr sz="2400">
                <a:solidFill>
                  <a:schemeClr val="tx1"/>
                </a:solidFill>
                <a:latin typeface="Times" charset="0"/>
                <a:ea typeface="ヒラギノ角ゴ Pro W3" charset="0"/>
              </a:defRPr>
            </a:lvl8pPr>
            <a:lvl9pPr marL="3886200" indent="-228600" eaLnBrk="0" fontAlgn="base" hangingPunct="0">
              <a:spcBef>
                <a:spcPct val="0"/>
              </a:spcBef>
              <a:spcAft>
                <a:spcPct val="0"/>
              </a:spcAft>
              <a:defRPr sz="2400">
                <a:solidFill>
                  <a:schemeClr val="tx1"/>
                </a:solidFill>
                <a:latin typeface="Times" charset="0"/>
                <a:ea typeface="ヒラギノ角ゴ Pro W3" charset="0"/>
              </a:defRPr>
            </a:lvl9pPr>
          </a:lstStyle>
          <a:p>
            <a:r>
              <a:rPr lang="en-US" sz="4800" dirty="0">
                <a:ea typeface="ＭＳ Ｐゴシック" charset="0"/>
                <a:cs typeface="ＭＳ Ｐゴシック" charset="0"/>
              </a:rPr>
              <a:t>ECOLOGY</a:t>
            </a:r>
          </a:p>
        </p:txBody>
      </p:sp>
      <p:pic>
        <p:nvPicPr>
          <p:cNvPr id="2" name="Picture 1"/>
          <p:cNvPicPr>
            <a:picLocks noChangeAspect="1"/>
          </p:cNvPicPr>
          <p:nvPr/>
        </p:nvPicPr>
        <p:blipFill>
          <a:blip r:embed="rId2"/>
          <a:stretch>
            <a:fillRect/>
          </a:stretch>
        </p:blipFill>
        <p:spPr>
          <a:xfrm>
            <a:off x="3048000" y="2286000"/>
            <a:ext cx="2428352" cy="2209800"/>
          </a:xfrm>
          <a:prstGeom prst="rect">
            <a:avLst/>
          </a:prstGeom>
        </p:spPr>
      </p:pic>
    </p:spTree>
    <p:extLst>
      <p:ext uri="{BB962C8B-B14F-4D97-AF65-F5344CB8AC3E}">
        <p14:creationId xmlns:p14="http://schemas.microsoft.com/office/powerpoint/2010/main" val="193606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C:\Data\Teaching\BOT6\Images\Trop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
            <a:ext cx="8229600" cy="640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3"/>
          <p:cNvSpPr>
            <a:spLocks noChangeArrowheads="1"/>
          </p:cNvSpPr>
          <p:nvPr/>
        </p:nvSpPr>
        <p:spPr bwMode="auto">
          <a:xfrm flipH="1">
            <a:off x="5715000" y="381000"/>
            <a:ext cx="2743200" cy="5867400"/>
          </a:xfrm>
          <a:prstGeom prst="rect">
            <a:avLst/>
          </a:prstGeom>
          <a:noFill/>
          <a:ln w="28575">
            <a:solidFill>
              <a:srgbClr val="B10D0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AE52CE-6A35-7C45-A558-B9EDB9C33ED5}"/>
              </a:ext>
            </a:extLst>
          </p:cNvPr>
          <p:cNvPicPr>
            <a:picLocks noChangeAspect="1"/>
          </p:cNvPicPr>
          <p:nvPr/>
        </p:nvPicPr>
        <p:blipFill>
          <a:blip r:embed="rId3"/>
          <a:stretch>
            <a:fillRect/>
          </a:stretch>
        </p:blipFill>
        <p:spPr>
          <a:xfrm>
            <a:off x="2209883" y="76200"/>
            <a:ext cx="4724234" cy="6858000"/>
          </a:xfrm>
          <a:prstGeom prst="rect">
            <a:avLst/>
          </a:prstGeom>
        </p:spPr>
      </p:pic>
      <p:sp>
        <p:nvSpPr>
          <p:cNvPr id="3" name="TextBox 2">
            <a:extLst>
              <a:ext uri="{FF2B5EF4-FFF2-40B4-BE49-F238E27FC236}">
                <a16:creationId xmlns:a16="http://schemas.microsoft.com/office/drawing/2014/main" id="{4D2B0AE3-9708-6A47-85B6-234BE2AD350C}"/>
              </a:ext>
            </a:extLst>
          </p:cNvPr>
          <p:cNvSpPr txBox="1"/>
          <p:nvPr/>
        </p:nvSpPr>
        <p:spPr>
          <a:xfrm>
            <a:off x="228536" y="2743200"/>
            <a:ext cx="2087495" cy="830997"/>
          </a:xfrm>
          <a:prstGeom prst="rect">
            <a:avLst/>
          </a:prstGeom>
          <a:noFill/>
        </p:spPr>
        <p:txBody>
          <a:bodyPr wrap="none" rtlCol="0">
            <a:spAutoFit/>
          </a:bodyPr>
          <a:lstStyle/>
          <a:p>
            <a:r>
              <a:rPr lang="en-US"/>
              <a:t>Cassia javanica</a:t>
            </a:r>
          </a:p>
          <a:p>
            <a:r>
              <a:rPr lang="en-US"/>
              <a:t>(mimosoid)</a:t>
            </a:r>
          </a:p>
        </p:txBody>
      </p:sp>
      <p:sp>
        <p:nvSpPr>
          <p:cNvPr id="4" name="TextBox 3">
            <a:extLst>
              <a:ext uri="{FF2B5EF4-FFF2-40B4-BE49-F238E27FC236}">
                <a16:creationId xmlns:a16="http://schemas.microsoft.com/office/drawing/2014/main" id="{DD9077DB-CAAA-BE4E-AAFD-83FC9D1363AA}"/>
              </a:ext>
            </a:extLst>
          </p:cNvPr>
          <p:cNvSpPr txBox="1"/>
          <p:nvPr/>
        </p:nvSpPr>
        <p:spPr>
          <a:xfrm>
            <a:off x="6265969" y="1676400"/>
            <a:ext cx="2069862" cy="1200329"/>
          </a:xfrm>
          <a:prstGeom prst="rect">
            <a:avLst/>
          </a:prstGeom>
          <a:noFill/>
        </p:spPr>
        <p:txBody>
          <a:bodyPr wrap="none" rtlCol="0">
            <a:spAutoFit/>
          </a:bodyPr>
          <a:lstStyle/>
          <a:p>
            <a:r>
              <a:rPr lang="en-US"/>
              <a:t>Parkia javanica</a:t>
            </a:r>
          </a:p>
          <a:p>
            <a:r>
              <a:rPr lang="en-US"/>
              <a:t>(mimosoid)</a:t>
            </a:r>
          </a:p>
          <a:p>
            <a:endParaRPr lang="en-US"/>
          </a:p>
        </p:txBody>
      </p:sp>
      <p:sp>
        <p:nvSpPr>
          <p:cNvPr id="5" name="TextBox 4">
            <a:extLst>
              <a:ext uri="{FF2B5EF4-FFF2-40B4-BE49-F238E27FC236}">
                <a16:creationId xmlns:a16="http://schemas.microsoft.com/office/drawing/2014/main" id="{B622DA82-5E97-D74C-B78E-2F96B09A011F}"/>
              </a:ext>
            </a:extLst>
          </p:cNvPr>
          <p:cNvSpPr txBox="1"/>
          <p:nvPr/>
        </p:nvSpPr>
        <p:spPr>
          <a:xfrm>
            <a:off x="5648813" y="76200"/>
            <a:ext cx="2687018" cy="1200329"/>
          </a:xfrm>
          <a:prstGeom prst="rect">
            <a:avLst/>
          </a:prstGeom>
          <a:noFill/>
        </p:spPr>
        <p:txBody>
          <a:bodyPr wrap="none" rtlCol="0">
            <a:spAutoFit/>
          </a:bodyPr>
          <a:lstStyle/>
          <a:p>
            <a:r>
              <a:rPr lang="en-US"/>
              <a:t>Koompassia excelsa</a:t>
            </a:r>
          </a:p>
          <a:p>
            <a:r>
              <a:rPr lang="en-US" sz="1600"/>
              <a:t>to 290’ tall         </a:t>
            </a:r>
            <a:r>
              <a:rPr lang="en-US"/>
              <a:t>(faboid)</a:t>
            </a:r>
          </a:p>
          <a:p>
            <a:endParaRPr lang="en-US"/>
          </a:p>
        </p:txBody>
      </p:sp>
    </p:spTree>
    <p:extLst>
      <p:ext uri="{BB962C8B-B14F-4D97-AF65-F5344CB8AC3E}">
        <p14:creationId xmlns:p14="http://schemas.microsoft.com/office/powerpoint/2010/main" val="200554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Data\Teaching\BOT6\Images\DryF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20775"/>
            <a:ext cx="8763000" cy="465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3"/>
          <p:cNvSpPr>
            <a:spLocks noChangeArrowheads="1"/>
          </p:cNvSpPr>
          <p:nvPr/>
        </p:nvSpPr>
        <p:spPr bwMode="auto">
          <a:xfrm flipH="1">
            <a:off x="3733800" y="2667000"/>
            <a:ext cx="1981200" cy="2362200"/>
          </a:xfrm>
          <a:prstGeom prst="rect">
            <a:avLst/>
          </a:prstGeom>
          <a:noFill/>
          <a:ln w="28575">
            <a:solidFill>
              <a:srgbClr val="B10D07"/>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F57BF-E1BA-E64A-9364-76A8296EC473}"/>
              </a:ext>
            </a:extLst>
          </p:cNvPr>
          <p:cNvPicPr>
            <a:picLocks noChangeAspect="1"/>
          </p:cNvPicPr>
          <p:nvPr/>
        </p:nvPicPr>
        <p:blipFill>
          <a:blip r:embed="rId2"/>
          <a:stretch>
            <a:fillRect/>
          </a:stretch>
        </p:blipFill>
        <p:spPr>
          <a:xfrm>
            <a:off x="0" y="397431"/>
            <a:ext cx="9144000" cy="6063137"/>
          </a:xfrm>
          <a:prstGeom prst="rect">
            <a:avLst/>
          </a:prstGeom>
        </p:spPr>
      </p:pic>
      <p:sp>
        <p:nvSpPr>
          <p:cNvPr id="3" name="TextBox 2">
            <a:extLst>
              <a:ext uri="{FF2B5EF4-FFF2-40B4-BE49-F238E27FC236}">
                <a16:creationId xmlns:a16="http://schemas.microsoft.com/office/drawing/2014/main" id="{DD94A915-46BB-9A4E-A248-23E0FC678F86}"/>
              </a:ext>
            </a:extLst>
          </p:cNvPr>
          <p:cNvSpPr txBox="1"/>
          <p:nvPr/>
        </p:nvSpPr>
        <p:spPr>
          <a:xfrm>
            <a:off x="685800" y="6410872"/>
            <a:ext cx="7516738" cy="461665"/>
          </a:xfrm>
          <a:prstGeom prst="rect">
            <a:avLst/>
          </a:prstGeom>
          <a:noFill/>
        </p:spPr>
        <p:txBody>
          <a:bodyPr wrap="none" rtlCol="0">
            <a:spAutoFit/>
          </a:bodyPr>
          <a:lstStyle/>
          <a:p>
            <a:r>
              <a:rPr lang="en-US"/>
              <a:t>Acacia woodland dominated by </a:t>
            </a:r>
            <a:r>
              <a:rPr lang="en-US" i="1"/>
              <a:t>Acacia cambagei</a:t>
            </a:r>
            <a:r>
              <a:rPr lang="en-US"/>
              <a:t>, Australia</a:t>
            </a:r>
          </a:p>
        </p:txBody>
      </p:sp>
    </p:spTree>
    <p:extLst>
      <p:ext uri="{BB962C8B-B14F-4D97-AF65-F5344CB8AC3E}">
        <p14:creationId xmlns:p14="http://schemas.microsoft.com/office/powerpoint/2010/main" val="271823065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3688</TotalTime>
  <Words>2624</Words>
  <Application>Microsoft Macintosh PowerPoint</Application>
  <PresentationFormat>On-screen Show (4:3)</PresentationFormat>
  <Paragraphs>206</Paragraphs>
  <Slides>46</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Papyrus</vt:lpstr>
      <vt:lpstr>Textile</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67</cp:revision>
  <dcterms:created xsi:type="dcterms:W3CDTF">2010-10-26T14:42:12Z</dcterms:created>
  <dcterms:modified xsi:type="dcterms:W3CDTF">2021-10-28T18:52:35Z</dcterms:modified>
</cp:coreProperties>
</file>