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23" r:id="rId3"/>
    <p:sldId id="270" r:id="rId4"/>
    <p:sldId id="326" r:id="rId5"/>
    <p:sldId id="327" r:id="rId6"/>
    <p:sldId id="271" r:id="rId7"/>
    <p:sldId id="258" r:id="rId8"/>
    <p:sldId id="273" r:id="rId9"/>
    <p:sldId id="272" r:id="rId10"/>
    <p:sldId id="257" r:id="rId11"/>
    <p:sldId id="325" r:id="rId12"/>
    <p:sldId id="274" r:id="rId13"/>
    <p:sldId id="263" r:id="rId14"/>
    <p:sldId id="262" r:id="rId15"/>
    <p:sldId id="276" r:id="rId16"/>
    <p:sldId id="261" r:id="rId17"/>
    <p:sldId id="266" r:id="rId18"/>
    <p:sldId id="259" r:id="rId19"/>
    <p:sldId id="260" r:id="rId20"/>
    <p:sldId id="267" r:id="rId21"/>
    <p:sldId id="264" r:id="rId22"/>
    <p:sldId id="265" r:id="rId23"/>
    <p:sldId id="331" r:id="rId24"/>
    <p:sldId id="328" r:id="rId25"/>
    <p:sldId id="329" r:id="rId26"/>
    <p:sldId id="330" r:id="rId27"/>
    <p:sldId id="278" r:id="rId28"/>
    <p:sldId id="324" r:id="rId29"/>
    <p:sldId id="277" r:id="rId30"/>
    <p:sldId id="279" r:id="rId3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2"/>
    <p:restoredTop sz="84171"/>
  </p:normalViewPr>
  <p:slideViewPr>
    <p:cSldViewPr snapToObjects="1">
      <p:cViewPr>
        <p:scale>
          <a:sx n="86" d="100"/>
          <a:sy n="86" d="100"/>
        </p:scale>
        <p:origin x="2104" y="1016"/>
      </p:cViewPr>
      <p:guideLst>
        <p:guide orient="horz" pos="2160"/>
        <p:guide pos="2880"/>
      </p:guideLst>
    </p:cSldViewPr>
  </p:slideViewPr>
  <p:notesTextViewPr>
    <p:cViewPr>
      <p:scale>
        <a:sx n="100" d="100"/>
        <a:sy n="100" d="100"/>
      </p:scale>
      <p:origin x="0" y="0"/>
    </p:cViewPr>
  </p:notesTextViewPr>
  <p:sorterViewPr>
    <p:cViewPr>
      <p:scale>
        <a:sx n="75" d="100"/>
        <a:sy n="75" d="100"/>
      </p:scale>
      <p:origin x="0" y="15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4851C0-39A4-6648-B349-9812959BEC09}"/>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E7111CA-9706-3742-B727-3A5CA5AC6ED6}"/>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panose="020F0502020204030204" pitchFamily="34" charset="0"/>
              </a:defRPr>
            </a:lvl1pPr>
          </a:lstStyle>
          <a:p>
            <a:pPr>
              <a:defRPr/>
            </a:pPr>
            <a:fld id="{6C320F4C-F876-C649-91BB-E7EC02BECDE4}" type="datetime1">
              <a:rPr lang="en-US" altLang="en-US"/>
              <a:pPr>
                <a:defRPr/>
              </a:pPr>
              <a:t>11/17/20</a:t>
            </a:fld>
            <a:endParaRPr lang="en-US" altLang="en-US"/>
          </a:p>
        </p:txBody>
      </p:sp>
      <p:sp>
        <p:nvSpPr>
          <p:cNvPr id="4" name="Slide Image Placeholder 3">
            <a:extLst>
              <a:ext uri="{FF2B5EF4-FFF2-40B4-BE49-F238E27FC236}">
                <a16:creationId xmlns:a16="http://schemas.microsoft.com/office/drawing/2014/main" id="{CAAAB0B9-7E36-1640-B02E-CD925A72B32D}"/>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a:extLst>
              <a:ext uri="{FF2B5EF4-FFF2-40B4-BE49-F238E27FC236}">
                <a16:creationId xmlns:a16="http://schemas.microsoft.com/office/drawing/2014/main" id="{7CB9825E-96C5-B846-ACAD-8E1071D2B9C9}"/>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F522D97-4292-AD42-9FFE-FDD70817D33A}"/>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388E6594-FCDB-7F4C-9294-EA98530176B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D53CC644-3029-9F4D-B673-F0597EF95BF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3pPr>
    <a:lvl4pPr marL="13716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4pPr>
    <a:lvl5pPr marL="1828800" algn="l" defTabSz="457200" rtl="0" eaLnBrk="0" fontAlgn="base" hangingPunct="0">
      <a:spcBef>
        <a:spcPct val="30000"/>
      </a:spcBef>
      <a:spcAft>
        <a:spcPct val="0"/>
      </a:spcAft>
      <a:defRPr sz="1200" kern="1200">
        <a:solidFill>
          <a:schemeClr val="tx1"/>
        </a:solidFill>
        <a:latin typeface="+mn-lt"/>
        <a:ea typeface="ヒラギノ角ゴ Pro W3" charset="-128"/>
        <a:cs typeface="ヒラギノ角ゴ Pro W3"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en.wikipedia.org/wiki/Loganiaceae" TargetMode="External"/><Relationship Id="rId13" Type="http://schemas.openxmlformats.org/officeDocument/2006/relationships/hyperlink" Target="http://en.wikipedia.org/wiki/Oleaceae" TargetMode="External"/><Relationship Id="rId3" Type="http://schemas.openxmlformats.org/officeDocument/2006/relationships/hyperlink" Target="http://en.wikipedia.org/wiki/Euphydryas_chalcedona" TargetMode="External"/><Relationship Id="rId7" Type="http://schemas.openxmlformats.org/officeDocument/2006/relationships/hyperlink" Target="http://en.wikipedia.org/wiki/Ericaceae" TargetMode="External"/><Relationship Id="rId12" Type="http://schemas.openxmlformats.org/officeDocument/2006/relationships/hyperlink" Target="http://en.wikipedia.org/wiki/Lamiaceae" TargetMode="External"/><Relationship Id="rId17" Type="http://schemas.openxmlformats.org/officeDocument/2006/relationships/hyperlink" Target="http://en.wikipedia.org/wiki/Menyanthaceae" TargetMode="External"/><Relationship Id="rId2" Type="http://schemas.openxmlformats.org/officeDocument/2006/relationships/slide" Target="../slides/slide4.xml"/><Relationship Id="rId16" Type="http://schemas.openxmlformats.org/officeDocument/2006/relationships/hyperlink" Target="http://en.wikipedia.org/wiki/Valerianaceae" TargetMode="External"/><Relationship Id="rId1" Type="http://schemas.openxmlformats.org/officeDocument/2006/relationships/notesMaster" Target="../notesMasters/notesMaster1.xml"/><Relationship Id="rId6" Type="http://schemas.openxmlformats.org/officeDocument/2006/relationships/hyperlink" Target="http://en.wikipedia.org/wiki/Asteridae" TargetMode="External"/><Relationship Id="rId11" Type="http://schemas.openxmlformats.org/officeDocument/2006/relationships/hyperlink" Target="http://en.wikipedia.org/wiki/Verbenaceae" TargetMode="External"/><Relationship Id="rId5" Type="http://schemas.openxmlformats.org/officeDocument/2006/relationships/hyperlink" Target="http://en.wikipedia.org/wiki/Catalpol" TargetMode="External"/><Relationship Id="rId15" Type="http://schemas.openxmlformats.org/officeDocument/2006/relationships/hyperlink" Target="http://en.wikipedia.org/wiki/Scrophulariaceae" TargetMode="External"/><Relationship Id="rId10" Type="http://schemas.openxmlformats.org/officeDocument/2006/relationships/hyperlink" Target="http://en.wikipedia.org/wiki/Rubiaceae" TargetMode="External"/><Relationship Id="rId4" Type="http://schemas.openxmlformats.org/officeDocument/2006/relationships/hyperlink" Target="http://en.wikipedia.org/wiki/Aucubin" TargetMode="External"/><Relationship Id="rId9" Type="http://schemas.openxmlformats.org/officeDocument/2006/relationships/hyperlink" Target="http://en.wikipedia.org/wiki/Gentianaceae" TargetMode="External"/><Relationship Id="rId14" Type="http://schemas.openxmlformats.org/officeDocument/2006/relationships/hyperlink" Target="http://en.wikipedia.org/wiki/Plantaginacea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90BF3BB2-A620-4F4D-BED8-9A88AD50CF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908F8B3E-F920-E148-884B-6C471292F1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Ceratostema lanigerum</a:t>
            </a:r>
          </a:p>
        </p:txBody>
      </p:sp>
      <p:sp>
        <p:nvSpPr>
          <p:cNvPr id="15363" name="Slide Number Placeholder 3">
            <a:extLst>
              <a:ext uri="{FF2B5EF4-FFF2-40B4-BE49-F238E27FC236}">
                <a16:creationId xmlns:a16="http://schemas.microsoft.com/office/drawing/2014/main" id="{1DBCBDFA-32D2-9749-BE67-D4856482B8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0BD9CA6A-76E1-1841-A1F9-26B011A7EEC8}" type="slidenum">
              <a:rPr lang="en-US" altLang="en-US"/>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FFBF8526-87CA-3D4C-84EC-DFEE15CAD9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FA805DE5-B5DD-E94D-AEB3-5ABAC9B53C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US" altLang="en-US">
                <a:ea typeface="ＭＳ Ｐゴシック" panose="020B0600070205080204" pitchFamily="34" charset="-128"/>
              </a:rPr>
              <a:t>Semiramisia –sp. nov.</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FAMILY:  ERICACEAE</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Country:  Ecuador</a:t>
            </a:r>
          </a:p>
          <a:p>
            <a:pPr eaLnBrk="1" hangingPunct="1">
              <a:lnSpc>
                <a:spcPct val="90000"/>
              </a:lnSpc>
              <a:spcBef>
                <a:spcPct val="0"/>
              </a:spcBef>
            </a:pPr>
            <a:r>
              <a:rPr lang="en-US" altLang="en-US">
                <a:ea typeface="ＭＳ Ｐゴシック" panose="020B0600070205080204" pitchFamily="34" charset="-128"/>
              </a:rPr>
              <a:t>Photo ID. Code:  21707</a:t>
            </a:r>
          </a:p>
          <a:p>
            <a:pPr eaLnBrk="1" hangingPunct="1">
              <a:lnSpc>
                <a:spcPct val="90000"/>
              </a:lnSpc>
              <a:spcBef>
                <a:spcPct val="0"/>
              </a:spcBef>
            </a:pPr>
            <a:r>
              <a:rPr lang="en-US" altLang="en-US">
                <a:ea typeface="ＭＳ Ｐゴシック" panose="020B0600070205080204" pitchFamily="34" charset="-128"/>
              </a:rPr>
              <a:t>© Photo:  Robin Foster</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det. J. L. Luteyn</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single flower:</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Semiramisia speciosa</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FAMILY:  ERICACEAE</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Country:  Perú</a:t>
            </a:r>
          </a:p>
          <a:p>
            <a:pPr eaLnBrk="1" hangingPunct="1">
              <a:lnSpc>
                <a:spcPct val="90000"/>
              </a:lnSpc>
              <a:spcBef>
                <a:spcPct val="0"/>
              </a:spcBef>
            </a:pPr>
            <a:r>
              <a:rPr lang="en-US" altLang="en-US">
                <a:ea typeface="ＭＳ Ｐゴシック" panose="020B0600070205080204" pitchFamily="34" charset="-128"/>
              </a:rPr>
              <a:t>Photo ID. Code:  8693</a:t>
            </a:r>
          </a:p>
          <a:p>
            <a:pPr eaLnBrk="1" hangingPunct="1">
              <a:lnSpc>
                <a:spcPct val="90000"/>
              </a:lnSpc>
              <a:spcBef>
                <a:spcPct val="0"/>
              </a:spcBef>
            </a:pPr>
            <a:r>
              <a:rPr lang="en-US" altLang="en-US">
                <a:ea typeface="ＭＳ Ｐゴシック" panose="020B0600070205080204" pitchFamily="34" charset="-128"/>
              </a:rPr>
              <a:t>© Photo:  Barbara L. Clauson</a:t>
            </a:r>
          </a:p>
          <a:p>
            <a:pPr eaLnBrk="1" hangingPunct="1">
              <a:lnSpc>
                <a:spcPct val="90000"/>
              </a:lnSpc>
              <a:spcBef>
                <a:spcPct val="0"/>
              </a:spcBef>
            </a:pPr>
            <a:endParaRPr lang="en-US" altLang="en-US">
              <a:ea typeface="ＭＳ Ｐゴシック" panose="020B0600070205080204" pitchFamily="34" charset="-128"/>
            </a:endParaRPr>
          </a:p>
          <a:p>
            <a:pPr eaLnBrk="1" hangingPunct="1">
              <a:lnSpc>
                <a:spcPct val="90000"/>
              </a:lnSpc>
              <a:spcBef>
                <a:spcPct val="0"/>
              </a:spcBef>
            </a:pPr>
            <a:r>
              <a:rPr lang="en-US" altLang="en-US">
                <a:ea typeface="ＭＳ Ｐゴシック" panose="020B0600070205080204" pitchFamily="34" charset="-128"/>
              </a:rPr>
              <a:t>det. J. L. Luteyn</a:t>
            </a:r>
          </a:p>
        </p:txBody>
      </p:sp>
      <p:sp>
        <p:nvSpPr>
          <p:cNvPr id="41987" name="Slide Number Placeholder 3">
            <a:extLst>
              <a:ext uri="{FF2B5EF4-FFF2-40B4-BE49-F238E27FC236}">
                <a16:creationId xmlns:a16="http://schemas.microsoft.com/office/drawing/2014/main" id="{441EC820-9008-4949-AC60-FCCD9AB28D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4C195E8F-071A-D347-AE36-0F10EA857517}" type="slidenum">
              <a:rPr lang="en-US" altLang="en-US"/>
              <a:pPr>
                <a:spcBef>
                  <a:spcPct val="0"/>
                </a:spcBef>
              </a:pPr>
              <a:t>20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1D242AC6-8BFA-F24E-BA2E-D4FEEFEC0F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Notes Placeholder 2">
            <a:extLst>
              <a:ext uri="{FF2B5EF4-FFF2-40B4-BE49-F238E27FC236}">
                <a16:creationId xmlns:a16="http://schemas.microsoft.com/office/drawing/2014/main" id="{C2A8F79F-FA81-FC46-A415-137AA25C87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Befaria resinosa (Ericaceae), Pegamosco - Parque Distrital Entrenubes, Bogota DC, Colombia - Catalina Giraldo 2003 ©</a:t>
            </a:r>
          </a:p>
        </p:txBody>
      </p:sp>
      <p:sp>
        <p:nvSpPr>
          <p:cNvPr id="44035" name="Slide Number Placeholder 3">
            <a:extLst>
              <a:ext uri="{FF2B5EF4-FFF2-40B4-BE49-F238E27FC236}">
                <a16:creationId xmlns:a16="http://schemas.microsoft.com/office/drawing/2014/main" id="{4D5A7D11-CF56-5847-8F1E-B55F4FA893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1CAAF31E-BADD-FF40-A927-B083B7DA9D89}" type="slidenum">
              <a:rPr lang="en-US" altLang="en-US"/>
              <a:pPr>
                <a:spcBef>
                  <a:spcPct val="0"/>
                </a:spcBef>
              </a:pPr>
              <a:t>21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F8E7C220-BD33-564F-9DDB-2451F41DE6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Notes Placeholder 2">
            <a:extLst>
              <a:ext uri="{FF2B5EF4-FFF2-40B4-BE49-F238E27FC236}">
                <a16:creationId xmlns:a16="http://schemas.microsoft.com/office/drawing/2014/main" id="{A50948EB-46E0-A644-85DE-AE6E863BE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Anthopterus wardii</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FAMILY:  ERICACEAE</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Country:  Colombia</a:t>
            </a:r>
          </a:p>
          <a:p>
            <a:pPr eaLnBrk="1" hangingPunct="1">
              <a:spcBef>
                <a:spcPct val="0"/>
              </a:spcBef>
            </a:pPr>
            <a:r>
              <a:rPr lang="en-US" altLang="en-US">
                <a:ea typeface="ＭＳ Ｐゴシック" panose="020B0600070205080204" pitchFamily="34" charset="-128"/>
              </a:rPr>
              <a:t>Photo ID. Code:  3605</a:t>
            </a:r>
          </a:p>
          <a:p>
            <a:pPr eaLnBrk="1" hangingPunct="1">
              <a:spcBef>
                <a:spcPct val="0"/>
              </a:spcBef>
            </a:pPr>
            <a:r>
              <a:rPr lang="en-US" altLang="en-US">
                <a:ea typeface="ＭＳ Ｐゴシック" panose="020B0600070205080204" pitchFamily="34" charset="-128"/>
              </a:rPr>
              <a:t>© Photo:  Robin Foster</a:t>
            </a:r>
          </a:p>
        </p:txBody>
      </p:sp>
      <p:sp>
        <p:nvSpPr>
          <p:cNvPr id="46083" name="Slide Number Placeholder 3">
            <a:extLst>
              <a:ext uri="{FF2B5EF4-FFF2-40B4-BE49-F238E27FC236}">
                <a16:creationId xmlns:a16="http://schemas.microsoft.com/office/drawing/2014/main" id="{AA82C5E9-456F-434C-9008-694402A59F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372C6ECB-67F2-3543-B34E-EC64D742CF3A}" type="slidenum">
              <a:rPr lang="en-US" altLang="en-US"/>
              <a:pPr>
                <a:spcBef>
                  <a:spcPct val="0"/>
                </a:spcBef>
              </a:pPr>
              <a:t>22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CCCE8709-7F3A-0444-B839-45D52F60A0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53986AC3-2DC1-854B-9CC2-6B8331D3D4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a:solidFill>
                  <a:schemeClr val="tx1"/>
                </a:solidFill>
                <a:effectLst/>
                <a:latin typeface="+mn-lt"/>
                <a:ea typeface="ＭＳ Ｐゴシック" pitchFamily="-110" charset="-128"/>
                <a:cs typeface="ＭＳ Ｐゴシック" pitchFamily="-110" charset="-128"/>
              </a:rPr>
              <a:t>Jordan, G.J., Bannister, J.M., Mildenhall, D.C., Zetter, R. and Lee, D.E., 2010. Fossil Ericaceae from New Zealand: deconstructing the use of fossil evidence in historical biogeography. </a:t>
            </a:r>
            <a:r>
              <a:rPr lang="en-US" sz="1200" b="0" i="1" kern="1200">
                <a:solidFill>
                  <a:schemeClr val="tx1"/>
                </a:solidFill>
                <a:effectLst/>
                <a:latin typeface="+mn-lt"/>
                <a:ea typeface="ＭＳ Ｐゴシック" pitchFamily="-110" charset="-128"/>
                <a:cs typeface="ＭＳ Ｐゴシック" pitchFamily="-110" charset="-128"/>
              </a:rPr>
              <a:t>American Journal of Botany</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97</a:t>
            </a:r>
            <a:r>
              <a:rPr lang="en-US" sz="1200" b="0" i="0" kern="1200">
                <a:solidFill>
                  <a:schemeClr val="tx1"/>
                </a:solidFill>
                <a:effectLst/>
                <a:latin typeface="+mn-lt"/>
                <a:ea typeface="ＭＳ Ｐゴシック" pitchFamily="-110" charset="-128"/>
                <a:cs typeface="ＭＳ Ｐゴシック" pitchFamily="-110" charset="-128"/>
              </a:rPr>
              <a:t>(1), pp.59-70.</a:t>
            </a:r>
          </a:p>
          <a:p>
            <a:endParaRPr lang="en-US" sz="1200" b="0" i="0" kern="1200">
              <a:solidFill>
                <a:schemeClr val="tx1"/>
              </a:solidFill>
              <a:effectLst/>
              <a:latin typeface="+mn-lt"/>
              <a:ea typeface="ＭＳ Ｐゴシック" pitchFamily="-110" charset="-128"/>
              <a:cs typeface="ＭＳ Ｐゴシック" pitchFamily="-110" charset="-128"/>
            </a:endParaRPr>
          </a:p>
          <a:p>
            <a:r>
              <a:rPr lang="en-US" sz="1200" b="0" i="0" kern="1200">
                <a:solidFill>
                  <a:schemeClr val="tx1"/>
                </a:solidFill>
                <a:effectLst/>
                <a:latin typeface="+mn-lt"/>
                <a:ea typeface="ＭＳ Ｐゴシック" pitchFamily="-110" charset="-128"/>
                <a:cs typeface="ＭＳ Ｐゴシック" pitchFamily="-110" charset="-128"/>
              </a:rPr>
              <a:t>Wagstaff, S.J., Dawson, M.I., Venter, S., Munzinger, J., Crayn, D.M., Steane, D.A. and Lemson, K.L., 2010. Origin, diversification, and classification of the Australasian genus Dracophyllum (Richeeae, Ericaceae) 1. </a:t>
            </a:r>
            <a:r>
              <a:rPr lang="en-US" sz="1200" b="0" i="1" kern="1200">
                <a:solidFill>
                  <a:schemeClr val="tx1"/>
                </a:solidFill>
                <a:effectLst/>
                <a:latin typeface="+mn-lt"/>
                <a:ea typeface="ＭＳ Ｐゴシック" pitchFamily="-110" charset="-128"/>
                <a:cs typeface="ＭＳ Ｐゴシック" pitchFamily="-110" charset="-128"/>
              </a:rPr>
              <a:t>Annals of the Missouri Botanical Garden</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97</a:t>
            </a:r>
            <a:r>
              <a:rPr lang="en-US" sz="1200" b="0" i="0" kern="1200">
                <a:solidFill>
                  <a:schemeClr val="tx1"/>
                </a:solidFill>
                <a:effectLst/>
                <a:latin typeface="+mn-lt"/>
                <a:ea typeface="ＭＳ Ｐゴシック" pitchFamily="-110" charset="-128"/>
                <a:cs typeface="ＭＳ Ｐゴシック" pitchFamily="-110" charset="-128"/>
              </a:rPr>
              <a:t>(2), pp.235-258.</a:t>
            </a:r>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BCD12B87-A660-B947-A592-9C1A46942F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92A399-5F54-5843-9718-FDE99C8F5A36}" type="slidenum">
              <a:rPr lang="en-US" altLang="en-US">
                <a:latin typeface="Calibri" panose="020F0502020204030204" pitchFamily="34" charset="0"/>
              </a:rPr>
              <a:pPr/>
              <a:t>24</a:t>
            </a:fld>
            <a:endParaRPr lang="en-US" altLang="en-US">
              <a:latin typeface="Calibri" panose="020F0502020204030204" pitchFamily="34" charset="0"/>
            </a:endParaRPr>
          </a:p>
        </p:txBody>
      </p:sp>
    </p:spTree>
    <p:extLst>
      <p:ext uri="{BB962C8B-B14F-4D97-AF65-F5344CB8AC3E}">
        <p14:creationId xmlns:p14="http://schemas.microsoft.com/office/powerpoint/2010/main" val="1952201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CCCE8709-7F3A-0444-B839-45D52F60A0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53986AC3-2DC1-854B-9CC2-6B8331D3D4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a:solidFill>
                  <a:schemeClr val="tx1"/>
                </a:solidFill>
                <a:effectLst/>
                <a:latin typeface="+mn-lt"/>
                <a:ea typeface="ＭＳ Ｐゴシック" pitchFamily="-110" charset="-128"/>
                <a:cs typeface="ＭＳ Ｐゴシック" pitchFamily="-110" charset="-128"/>
              </a:rPr>
              <a:t>Jordan, G.J., Bannister, J.M., Mildenhall, D.C., Zetter, R. and Lee, D.E., 2010. Fossil Ericaceae from New Zealand: deconstructing the use of fossil evidence in historical biogeography. </a:t>
            </a:r>
            <a:r>
              <a:rPr lang="en-US" sz="1200" b="0" i="1" kern="1200">
                <a:solidFill>
                  <a:schemeClr val="tx1"/>
                </a:solidFill>
                <a:effectLst/>
                <a:latin typeface="+mn-lt"/>
                <a:ea typeface="ＭＳ Ｐゴシック" pitchFamily="-110" charset="-128"/>
                <a:cs typeface="ＭＳ Ｐゴシック" pitchFamily="-110" charset="-128"/>
              </a:rPr>
              <a:t>American Journal of Botany</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97</a:t>
            </a:r>
            <a:r>
              <a:rPr lang="en-US" sz="1200" b="0" i="0" kern="1200">
                <a:solidFill>
                  <a:schemeClr val="tx1"/>
                </a:solidFill>
                <a:effectLst/>
                <a:latin typeface="+mn-lt"/>
                <a:ea typeface="ＭＳ Ｐゴシック" pitchFamily="-110" charset="-128"/>
                <a:cs typeface="ＭＳ Ｐゴシック" pitchFamily="-110" charset="-128"/>
              </a:rPr>
              <a:t>(1), pp.59-70.</a:t>
            </a:r>
          </a:p>
          <a:p>
            <a:endParaRPr lang="en-US" sz="1200" b="0" i="0" kern="1200">
              <a:solidFill>
                <a:schemeClr val="tx1"/>
              </a:solidFill>
              <a:effectLst/>
              <a:latin typeface="+mn-lt"/>
              <a:ea typeface="ＭＳ Ｐゴシック" pitchFamily="-110" charset="-128"/>
              <a:cs typeface="ＭＳ Ｐゴシック" pitchFamily="-110" charset="-128"/>
            </a:endParaRPr>
          </a:p>
          <a:p>
            <a:r>
              <a:rPr lang="en-US" sz="1200" b="0" i="0" kern="1200">
                <a:solidFill>
                  <a:schemeClr val="tx1"/>
                </a:solidFill>
                <a:effectLst/>
                <a:latin typeface="+mn-lt"/>
                <a:ea typeface="ＭＳ Ｐゴシック" pitchFamily="-110" charset="-128"/>
                <a:cs typeface="ＭＳ Ｐゴシック" pitchFamily="-110" charset="-128"/>
              </a:rPr>
              <a:t>Wagstaff, S.J., Dawson, M.I., Venter, S., Munzinger, J., Crayn, D.M., Steane, D.A. and Lemson, K.L., 2010. Origin, diversification, and classification of the Australasian genus Dracophyllum (Richeeae, Ericaceae) 1. </a:t>
            </a:r>
            <a:r>
              <a:rPr lang="en-US" sz="1200" b="0" i="1" kern="1200">
                <a:solidFill>
                  <a:schemeClr val="tx1"/>
                </a:solidFill>
                <a:effectLst/>
                <a:latin typeface="+mn-lt"/>
                <a:ea typeface="ＭＳ Ｐゴシック" pitchFamily="-110" charset="-128"/>
                <a:cs typeface="ＭＳ Ｐゴシック" pitchFamily="-110" charset="-128"/>
              </a:rPr>
              <a:t>Annals of the Missouri Botanical Garden</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97</a:t>
            </a:r>
            <a:r>
              <a:rPr lang="en-US" sz="1200" b="0" i="0" kern="1200">
                <a:solidFill>
                  <a:schemeClr val="tx1"/>
                </a:solidFill>
                <a:effectLst/>
                <a:latin typeface="+mn-lt"/>
                <a:ea typeface="ＭＳ Ｐゴシック" pitchFamily="-110" charset="-128"/>
                <a:cs typeface="ＭＳ Ｐゴシック" pitchFamily="-110" charset="-128"/>
              </a:rPr>
              <a:t>(2), pp.235-258.</a:t>
            </a:r>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BCD12B87-A660-B947-A592-9C1A46942F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92A399-5F54-5843-9718-FDE99C8F5A36}" type="slidenum">
              <a:rPr lang="en-US" altLang="en-US">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2339739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CCCE8709-7F3A-0444-B839-45D52F60A0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53986AC3-2DC1-854B-9CC2-6B8331D3D4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kern="1200">
                <a:solidFill>
                  <a:schemeClr val="tx1"/>
                </a:solidFill>
                <a:effectLst/>
                <a:latin typeface="+mn-lt"/>
                <a:ea typeface="ＭＳ Ｐゴシック" pitchFamily="-110" charset="-128"/>
                <a:cs typeface="ＭＳ Ｐゴシック" pitchFamily="-110" charset="-128"/>
              </a:rPr>
              <a:t>Jordan, G.J., Bannister, J.M., Mildenhall, D.C., Zetter, R. and Lee, D.E., 2010. Fossil Ericaceae from New Zealand: deconstructing the use of fossil evidence in historical biogeography. </a:t>
            </a:r>
            <a:r>
              <a:rPr lang="en-US" sz="1200" b="0" i="1" kern="1200">
                <a:solidFill>
                  <a:schemeClr val="tx1"/>
                </a:solidFill>
                <a:effectLst/>
                <a:latin typeface="+mn-lt"/>
                <a:ea typeface="ＭＳ Ｐゴシック" pitchFamily="-110" charset="-128"/>
                <a:cs typeface="ＭＳ Ｐゴシック" pitchFamily="-110" charset="-128"/>
              </a:rPr>
              <a:t>American Journal of Botany</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97</a:t>
            </a:r>
            <a:r>
              <a:rPr lang="en-US" sz="1200" b="0" i="0" kern="1200">
                <a:solidFill>
                  <a:schemeClr val="tx1"/>
                </a:solidFill>
                <a:effectLst/>
                <a:latin typeface="+mn-lt"/>
                <a:ea typeface="ＭＳ Ｐゴシック" pitchFamily="-110" charset="-128"/>
                <a:cs typeface="ＭＳ Ｐゴシック" pitchFamily="-110" charset="-128"/>
              </a:rPr>
              <a:t>(1), pp.59-70.</a:t>
            </a:r>
          </a:p>
          <a:p>
            <a:endParaRPr lang="en-US" sz="1200" b="0" i="0" kern="1200">
              <a:solidFill>
                <a:schemeClr val="tx1"/>
              </a:solidFill>
              <a:effectLst/>
              <a:latin typeface="+mn-lt"/>
              <a:ea typeface="ＭＳ Ｐゴシック" pitchFamily="-110" charset="-128"/>
              <a:cs typeface="ＭＳ Ｐゴシック" pitchFamily="-110" charset="-128"/>
            </a:endParaRPr>
          </a:p>
          <a:p>
            <a:r>
              <a:rPr lang="en-US" sz="1200" b="0" i="0" kern="1200">
                <a:solidFill>
                  <a:schemeClr val="tx1"/>
                </a:solidFill>
                <a:effectLst/>
                <a:latin typeface="+mn-lt"/>
                <a:ea typeface="ＭＳ Ｐゴシック" pitchFamily="-110" charset="-128"/>
                <a:cs typeface="ＭＳ Ｐゴシック" pitchFamily="-110" charset="-128"/>
              </a:rPr>
              <a:t>Wagstaff, S.J., Dawson, M.I., Venter, S., Munzinger, J., Crayn, D.M., Steane, D.A. and Lemson, K.L., 2010. Origin, diversification, and classification of the Australasian genus Dracophyllum (Richeeae, Ericaceae) 1. </a:t>
            </a:r>
            <a:r>
              <a:rPr lang="en-US" sz="1200" b="0" i="1" kern="1200">
                <a:solidFill>
                  <a:schemeClr val="tx1"/>
                </a:solidFill>
                <a:effectLst/>
                <a:latin typeface="+mn-lt"/>
                <a:ea typeface="ＭＳ Ｐゴシック" pitchFamily="-110" charset="-128"/>
                <a:cs typeface="ＭＳ Ｐゴシック" pitchFamily="-110" charset="-128"/>
              </a:rPr>
              <a:t>Annals of the Missouri Botanical Garden</a:t>
            </a:r>
            <a:r>
              <a:rPr lang="en-US" sz="1200" b="0" i="0" kern="1200">
                <a:solidFill>
                  <a:schemeClr val="tx1"/>
                </a:solidFill>
                <a:effectLst/>
                <a:latin typeface="+mn-lt"/>
                <a:ea typeface="ＭＳ Ｐゴシック" pitchFamily="-110" charset="-128"/>
                <a:cs typeface="ＭＳ Ｐゴシック" pitchFamily="-110" charset="-128"/>
              </a:rPr>
              <a:t>, </a:t>
            </a:r>
            <a:r>
              <a:rPr lang="en-US" sz="1200" b="0" i="1" kern="1200">
                <a:solidFill>
                  <a:schemeClr val="tx1"/>
                </a:solidFill>
                <a:effectLst/>
                <a:latin typeface="+mn-lt"/>
                <a:ea typeface="ＭＳ Ｐゴシック" pitchFamily="-110" charset="-128"/>
                <a:cs typeface="ＭＳ Ｐゴシック" pitchFamily="-110" charset="-128"/>
              </a:rPr>
              <a:t>97</a:t>
            </a:r>
            <a:r>
              <a:rPr lang="en-US" sz="1200" b="0" i="0" kern="1200">
                <a:solidFill>
                  <a:schemeClr val="tx1"/>
                </a:solidFill>
                <a:effectLst/>
                <a:latin typeface="+mn-lt"/>
                <a:ea typeface="ＭＳ Ｐゴシック" pitchFamily="-110" charset="-128"/>
                <a:cs typeface="ＭＳ Ｐゴシック" pitchFamily="-110" charset="-128"/>
              </a:rPr>
              <a:t>(2), pp.235-258.</a:t>
            </a:r>
            <a:endParaRPr lang="en-US" altLang="en-US">
              <a:ea typeface="ＭＳ Ｐゴシック" panose="020B0600070205080204" pitchFamily="34" charset="-128"/>
            </a:endParaRPr>
          </a:p>
        </p:txBody>
      </p:sp>
      <p:sp>
        <p:nvSpPr>
          <p:cNvPr id="49155" name="Slide Number Placeholder 3">
            <a:extLst>
              <a:ext uri="{FF2B5EF4-FFF2-40B4-BE49-F238E27FC236}">
                <a16:creationId xmlns:a16="http://schemas.microsoft.com/office/drawing/2014/main" id="{BCD12B87-A660-B947-A592-9C1A46942F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92A399-5F54-5843-9718-FDE99C8F5A36}" type="slidenum">
              <a:rPr lang="en-US" altLang="en-US">
                <a:latin typeface="Calibri" panose="020F0502020204030204" pitchFamily="34" charset="0"/>
              </a:rPr>
              <a:pPr/>
              <a:t>26</a:t>
            </a:fld>
            <a:endParaRPr lang="en-US" altLang="en-US">
              <a:latin typeface="Calibri" panose="020F0502020204030204" pitchFamily="34" charset="0"/>
            </a:endParaRPr>
          </a:p>
        </p:txBody>
      </p:sp>
    </p:spTree>
    <p:extLst>
      <p:ext uri="{BB962C8B-B14F-4D97-AF65-F5344CB8AC3E}">
        <p14:creationId xmlns:p14="http://schemas.microsoft.com/office/powerpoint/2010/main" val="1275433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8C67F7F1-A095-824D-BFB3-ADB8AB8676A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9CA36EBD-4D12-B640-A0ED-A619D205E5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pitchFamily="2" charset="0"/>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F3AF8319-07B9-0D46-9A0E-F5C9175D63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8490EB4-ACB2-DB43-837A-3BB1E5F2B0E6}" type="slidenum">
              <a:rPr lang="en-US" altLang="en-US">
                <a:latin typeface="Times" pitchFamily="2" charset="0"/>
                <a:ea typeface="ヒラギノ角ゴ Pro W3" panose="020B0300000000000000" pitchFamily="34" charset="-128"/>
              </a:rPr>
              <a:pPr/>
              <a:t>2</a:t>
            </a:fld>
            <a:endParaRPr lang="en-US" altLang="en-US">
              <a:latin typeface="Times" pitchFamily="2" charset="0"/>
              <a:ea typeface="ヒラギノ角ゴ Pro W3" panose="020B0300000000000000"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AC940348-63B5-1748-AABD-DAC30F2451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5AD699D9-CCB2-C944-8824-B30954A257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Iridoids are found in many medicinal plants and may be responsible for some of their pharmaceutical activities. Isolated and purified, iridoids exhibit a wide range of bioactivities including cardiovascular, antihepatotoxic, choleretic, hypoglycemic, analgesic, anti-inflammatory, antimutagenic, antispasmodic, antitumor, antiviral, immunomodulator, and purgative activities.[1][2]</a:t>
            </a:r>
          </a:p>
          <a:p>
            <a:r>
              <a:rPr lang="en-US" altLang="en-US">
                <a:ea typeface="ＭＳ Ｐゴシック" panose="020B0600070205080204" pitchFamily="34" charset="-128"/>
              </a:rPr>
              <a:t>The iridoids are produced by plants primarily as a defense against herbivores or against infection by microorganisms. The </a:t>
            </a:r>
            <a:r>
              <a:rPr lang="en-US" altLang="en-US">
                <a:ea typeface="ＭＳ Ｐゴシック" panose="020B0600070205080204" pitchFamily="34" charset="-128"/>
                <a:hlinkClick r:id="rId3"/>
              </a:rPr>
              <a:t>Variable Checkerspot butterfly also uses iridoids obtained through its diet as a defense against avian predators.[3] To humans and other mammals, iridoids are often characterized by a deterrent bitter taste.</a:t>
            </a:r>
          </a:p>
          <a:p>
            <a:r>
              <a:rPr lang="en-US" altLang="en-US">
                <a:ea typeface="ＭＳ Ｐゴシック" panose="020B0600070205080204" pitchFamily="34" charset="-128"/>
                <a:hlinkClick r:id="rId4"/>
              </a:rPr>
              <a:t>Aucubin and </a:t>
            </a:r>
            <a:r>
              <a:rPr lang="en-US" altLang="en-US">
                <a:ea typeface="ＭＳ Ｐゴシック" panose="020B0600070205080204" pitchFamily="34" charset="-128"/>
                <a:hlinkClick r:id="rId5"/>
              </a:rPr>
              <a:t>catalpol are two of the most common iridoids in the plant kingdom. Iridoids are prevalent in the plant subclass </a:t>
            </a:r>
            <a:r>
              <a:rPr lang="en-US" altLang="en-US">
                <a:ea typeface="ＭＳ Ｐゴシック" panose="020B0600070205080204" pitchFamily="34" charset="-128"/>
                <a:hlinkClick r:id="rId6"/>
              </a:rPr>
              <a:t>Asteridae, such as </a:t>
            </a:r>
            <a:r>
              <a:rPr lang="en-US" altLang="en-US">
                <a:ea typeface="ＭＳ Ｐゴシック" panose="020B0600070205080204" pitchFamily="34" charset="-128"/>
                <a:hlinkClick r:id="rId7"/>
              </a:rPr>
              <a:t>Ericaceae, </a:t>
            </a:r>
            <a:r>
              <a:rPr lang="en-US" altLang="en-US">
                <a:ea typeface="ＭＳ Ｐゴシック" panose="020B0600070205080204" pitchFamily="34" charset="-128"/>
                <a:hlinkClick r:id="rId8"/>
              </a:rPr>
              <a:t>Loganiaceae, </a:t>
            </a:r>
            <a:r>
              <a:rPr lang="en-US" altLang="en-US">
                <a:ea typeface="ＭＳ Ｐゴシック" panose="020B0600070205080204" pitchFamily="34" charset="-128"/>
                <a:hlinkClick r:id="rId9"/>
              </a:rPr>
              <a:t>Gentianaceae, </a:t>
            </a:r>
            <a:r>
              <a:rPr lang="en-US" altLang="en-US">
                <a:ea typeface="ＭＳ Ｐゴシック" panose="020B0600070205080204" pitchFamily="34" charset="-128"/>
                <a:hlinkClick r:id="rId10"/>
              </a:rPr>
              <a:t>Rubiaceae, </a:t>
            </a:r>
            <a:r>
              <a:rPr lang="en-US" altLang="en-US">
                <a:ea typeface="ＭＳ Ｐゴシック" panose="020B0600070205080204" pitchFamily="34" charset="-128"/>
                <a:hlinkClick r:id="rId11"/>
              </a:rPr>
              <a:t>Verbenaceae, </a:t>
            </a:r>
            <a:r>
              <a:rPr lang="en-US" altLang="en-US">
                <a:ea typeface="ＭＳ Ｐゴシック" panose="020B0600070205080204" pitchFamily="34" charset="-128"/>
                <a:hlinkClick r:id="rId12"/>
              </a:rPr>
              <a:t>Lamiaceae, </a:t>
            </a:r>
            <a:r>
              <a:rPr lang="en-US" altLang="en-US">
                <a:ea typeface="ＭＳ Ｐゴシック" panose="020B0600070205080204" pitchFamily="34" charset="-128"/>
                <a:hlinkClick r:id="rId13"/>
              </a:rPr>
              <a:t>Oleaceae, </a:t>
            </a:r>
            <a:r>
              <a:rPr lang="en-US" altLang="en-US">
                <a:ea typeface="ＭＳ Ｐゴシック" panose="020B0600070205080204" pitchFamily="34" charset="-128"/>
                <a:hlinkClick r:id="rId14"/>
              </a:rPr>
              <a:t>Plantaginaceae, </a:t>
            </a:r>
            <a:r>
              <a:rPr lang="en-US" altLang="en-US">
                <a:ea typeface="ＭＳ Ｐゴシック" panose="020B0600070205080204" pitchFamily="34" charset="-128"/>
                <a:hlinkClick r:id="rId15"/>
              </a:rPr>
              <a:t>Scrophulariaceae, </a:t>
            </a:r>
            <a:r>
              <a:rPr lang="en-US" altLang="en-US">
                <a:ea typeface="ＭＳ Ｐゴシック" panose="020B0600070205080204" pitchFamily="34" charset="-128"/>
                <a:hlinkClick r:id="rId16"/>
              </a:rPr>
              <a:t>Valerianaceae, and </a:t>
            </a:r>
            <a:r>
              <a:rPr lang="en-US" altLang="en-US">
                <a:ea typeface="ＭＳ Ｐゴシック" panose="020B0600070205080204" pitchFamily="34" charset="-128"/>
                <a:hlinkClick r:id="rId17"/>
              </a:rPr>
              <a:t>Menyanthaceae.</a:t>
            </a:r>
          </a:p>
          <a:p>
            <a:endParaRPr lang="en-US" altLang="en-US">
              <a:ea typeface="ＭＳ Ｐゴシック" panose="020B0600070205080204" pitchFamily="34" charset="-128"/>
            </a:endParaRPr>
          </a:p>
          <a:p>
            <a:endParaRPr lang="en-US" altLang="en-US">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E53B98F0-ECB7-B241-9F7B-2E167313CD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B2014CF-FCCC-0744-8D47-EC9981909FF9}"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CCCE8709-7F3A-0444-B839-45D52F60A04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4" name="Notes Placeholder 2">
            <a:extLst>
              <a:ext uri="{FF2B5EF4-FFF2-40B4-BE49-F238E27FC236}">
                <a16:creationId xmlns:a16="http://schemas.microsoft.com/office/drawing/2014/main" id="{53986AC3-2DC1-854B-9CC2-6B8331D3D4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jordan2010.pdf</a:t>
            </a:r>
          </a:p>
        </p:txBody>
      </p:sp>
      <p:sp>
        <p:nvSpPr>
          <p:cNvPr id="49155" name="Slide Number Placeholder 3">
            <a:extLst>
              <a:ext uri="{FF2B5EF4-FFF2-40B4-BE49-F238E27FC236}">
                <a16:creationId xmlns:a16="http://schemas.microsoft.com/office/drawing/2014/main" id="{BCD12B87-A660-B947-A592-9C1A46942F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D92A399-5F54-5843-9718-FDE99C8F5A36}"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0A3B0633-2009-DF4A-AB9D-FCA7BE5ABA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47D390C2-B053-3144-AA17-3F6E889B3D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http://www.mycorrhiza-research.de/Pages/01_04Erica.html</a:t>
            </a:r>
          </a:p>
          <a:p>
            <a:endParaRPr lang="en-US" altLang="en-US">
              <a:ea typeface="ＭＳ Ｐゴシック" panose="020B0600070205080204" pitchFamily="34" charset="-128"/>
            </a:endParaRPr>
          </a:p>
        </p:txBody>
      </p:sp>
      <p:sp>
        <p:nvSpPr>
          <p:cNvPr id="28675" name="Slide Number Placeholder 3">
            <a:extLst>
              <a:ext uri="{FF2B5EF4-FFF2-40B4-BE49-F238E27FC236}">
                <a16:creationId xmlns:a16="http://schemas.microsoft.com/office/drawing/2014/main" id="{36B5D413-76BB-C340-A03C-E5D38C1A11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50FCC602-2442-D04E-AB5E-46F07FA58884}" type="slidenum">
              <a:rPr lang="en-US" altLang="en-US"/>
              <a:pPr>
                <a:spcBef>
                  <a:spcPct val="0"/>
                </a:spcBef>
              </a:pPr>
              <a:t>12</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48ABE6C2-6B4C-8145-8AE2-41019FE5BD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700F4461-DFA5-5440-9C0E-CFBA6EAC1B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Floral diversity in the blueberries (Vaccinieae, Ericaceae). Top row from left: Paphia meiniana, Queensland, Australia (photo: K. A. Kron); Vaccinium corymbosum, eastern United States (photo: K. A. Kron); Macleania stricta, Ecuador (photo: J. L. Luteyn). Second row from left: Satyria warszewiczii, Panama (photo: E. A. Powell), upper—Dimorphanthera anchorifera, New Guinea (photo: K. A. Kron), lower—Vaccinium poasanum, Central America (photo: E. A. Powell), Agapetes serpens, Thailand (photo: K. A. Kron). Bottom row from left: Ceratostema lanigerum, Ecuador (photo: K. A. Kron), Vaccinium myrtoides, China (photo: K. A. Kron).</a:t>
            </a:r>
          </a:p>
        </p:txBody>
      </p:sp>
      <p:sp>
        <p:nvSpPr>
          <p:cNvPr id="30723" name="Slide Number Placeholder 3">
            <a:extLst>
              <a:ext uri="{FF2B5EF4-FFF2-40B4-BE49-F238E27FC236}">
                <a16:creationId xmlns:a16="http://schemas.microsoft.com/office/drawing/2014/main" id="{375B5E6E-7E82-CF43-AD07-74A9839EF0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57C01618-A1F5-EA4E-92D1-C28776E1D179}" type="slidenum">
              <a:rPr lang="en-US" altLang="en-US"/>
              <a:pPr>
                <a:spcBef>
                  <a:spcPct val="0"/>
                </a:spcBef>
              </a:pPr>
              <a:t>13</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04C6A4A7-37A8-B74D-AB5F-3D83E417D4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78B37363-052D-4043-B45C-B1F921B1C5E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a:defRPr/>
            </a:pPr>
            <a:r>
              <a:rPr lang="en-US" altLang="en-US">
                <a:ea typeface="ＭＳ Ｐゴシック" panose="020B0600070205080204" pitchFamily="34" charset="-128"/>
              </a:rPr>
              <a:t>Grayanotoxins are toxic compounds contained in the leaves, flowers, pollen and nectar of some plants of the </a:t>
            </a:r>
            <a:r>
              <a:rPr lang="en-US" altLang="en-US" i="1">
                <a:ea typeface="ＭＳ Ｐゴシック" panose="020B0600070205080204" pitchFamily="34" charset="-128"/>
              </a:rPr>
              <a:t>Rhododendron </a:t>
            </a:r>
            <a:r>
              <a:rPr lang="en-US" altLang="en-US">
                <a:ea typeface="ＭＳ Ｐゴシック" panose="020B0600070205080204" pitchFamily="34" charset="-128"/>
              </a:rPr>
              <a:t>genus (Ericaceae) and in the toxic honey produced from the nectar of these plants. </a:t>
            </a:r>
          </a:p>
          <a:p>
            <a:pPr>
              <a:defRPr/>
            </a:pPr>
            <a:endParaRPr lang="en-US" altLang="en-US">
              <a:ea typeface="ＭＳ Ｐゴシック" panose="020B0600070205080204" pitchFamily="34" charset="-128"/>
            </a:endParaRPr>
          </a:p>
          <a:p>
            <a:pPr>
              <a:defRPr/>
            </a:pPr>
            <a:r>
              <a:rPr lang="en-US"/>
              <a:t> ”toxic effects have been proved to be initiated by binding to sodium channels in cell membranes, thereby increasing the permeability of sodium ions and inhibiting inactivation of sodium channels. The symptoms of grayanoid intoxication includes dizziness, weakness, excessive perspiration, hypersalivation, vomiting, paraesthesia, hypotension and atrial-ventricular block” from </a:t>
            </a:r>
            <a:r>
              <a:rPr lang="en-US" altLang="en-US">
                <a:ea typeface="ＭＳ Ｐゴシック" panose="020B0600070205080204" pitchFamily="34" charset="-128"/>
              </a:rPr>
              <a:t>***Li, Y., Liu, Y.B. and Yu, S.S., 2013. Grayanoids from the Ericaceae family: structures, biological activities and mechanism of action. </a:t>
            </a:r>
            <a:r>
              <a:rPr lang="en-US" altLang="en-US" i="1">
                <a:ea typeface="ＭＳ Ｐゴシック" panose="020B0600070205080204" pitchFamily="34" charset="-128"/>
              </a:rPr>
              <a:t>Phytochemistry reviews</a:t>
            </a:r>
            <a:r>
              <a:rPr lang="en-US" altLang="en-US">
                <a:ea typeface="ＭＳ Ｐゴシック" panose="020B0600070205080204" pitchFamily="34" charset="-128"/>
              </a:rPr>
              <a:t>, </a:t>
            </a:r>
            <a:r>
              <a:rPr lang="en-US" altLang="en-US" i="1">
                <a:ea typeface="ＭＳ Ｐゴシック" panose="020B0600070205080204" pitchFamily="34" charset="-128"/>
              </a:rPr>
              <a:t>12</a:t>
            </a:r>
            <a:r>
              <a:rPr lang="en-US" altLang="en-US">
                <a:ea typeface="ＭＳ Ｐゴシック" panose="020B0600070205080204" pitchFamily="34" charset="-128"/>
              </a:rPr>
              <a:t>(2), pp.305-325.  li_y2013</a:t>
            </a:r>
          </a:p>
          <a:p>
            <a:pPr>
              <a:defRPr/>
            </a:pPr>
            <a:endParaRPr lang="en-US" altLang="en-US">
              <a:ea typeface="ＭＳ Ｐゴシック" panose="020B0600070205080204" pitchFamily="34" charset="-128"/>
            </a:endParaRPr>
          </a:p>
          <a:p>
            <a:pPr>
              <a:defRPr/>
            </a:pPr>
            <a:r>
              <a:rPr lang="en-US" altLang="en-US">
                <a:ea typeface="ＭＳ Ｐゴシック" panose="020B0600070205080204" pitchFamily="34" charset="-128"/>
              </a:rPr>
              <a:t>Also: </a:t>
            </a:r>
            <a:r>
              <a:rPr lang="en-US"/>
              <a:t> Besides their high toxicities, grayanoids were reported to possess various significant bioactivities, such as sodium channel modulating, </a:t>
            </a:r>
          </a:p>
          <a:p>
            <a:pPr>
              <a:defRPr/>
            </a:pPr>
            <a:r>
              <a:rPr lang="en-US"/>
              <a:t>[NOTE BOTH ECOLOGICAL AND PHARMACEUTICAL DIMENSIONS FOLLOWING HERE] analgesic, sedative, </a:t>
            </a:r>
          </a:p>
          <a:p>
            <a:pPr>
              <a:defRPr/>
            </a:pPr>
            <a:r>
              <a:rPr lang="en-US"/>
              <a:t>insecticidal and antifeeding activities.</a:t>
            </a:r>
          </a:p>
          <a:p>
            <a:pPr>
              <a:defRPr/>
            </a:pPr>
            <a:endParaRPr lang="en-US" altLang="en-US">
              <a:ea typeface="ＭＳ Ｐゴシック" panose="020B0600070205080204" pitchFamily="34" charset="-128"/>
            </a:endParaRPr>
          </a:p>
          <a:p>
            <a:pPr>
              <a:defRPr/>
            </a:pPr>
            <a:endParaRPr lang="en-US" altLang="en-US">
              <a:ea typeface="ＭＳ Ｐゴシック" panose="020B0600070205080204" pitchFamily="34" charset="-128"/>
            </a:endParaRPr>
          </a:p>
          <a:p>
            <a:pPr>
              <a:defRPr/>
            </a:pPr>
            <a:r>
              <a:rPr lang="en-US" altLang="en-US">
                <a:ea typeface="ＭＳ Ｐゴシック" panose="020B0600070205080204" pitchFamily="34" charset="-128"/>
              </a:rPr>
              <a:t>Cortés Casas, J.Y., 2009. Estudio químico de frutos de Pernettya prostrata (Cavan) Sleumer y su evaluación en la producción de hipercalcemia [on line] En la fraccion cloroformo del extracto etanólico se obtuvo un terpeno posiblemente del tipo grayanotoxina al ser comparado con el patrón diterpeno, y al dar positivo la prueba de Godin. </a:t>
            </a:r>
          </a:p>
          <a:p>
            <a:pPr>
              <a:defRPr/>
            </a:pPr>
            <a:r>
              <a:rPr lang="en-US" altLang="en-US">
                <a:ea typeface="ＭＳ Ｐゴシック" panose="020B0600070205080204" pitchFamily="34" charset="-128"/>
              </a:rPr>
              <a:t>El consumo de fruto de </a:t>
            </a:r>
            <a:r>
              <a:rPr lang="en-US" altLang="en-US" i="1">
                <a:ea typeface="ＭＳ Ｐゴシック" panose="020B0600070205080204" pitchFamily="34" charset="-128"/>
              </a:rPr>
              <a:t>Pernettya prostrata </a:t>
            </a:r>
            <a:r>
              <a:rPr lang="en-US" altLang="en-US">
                <a:ea typeface="ＭＳ Ｐゴシック" panose="020B0600070205080204" pitchFamily="34" charset="-128"/>
              </a:rPr>
              <a:t>produjo aumento de calcio en suero sanguíneo en las ratas utilizadas, pensándose que es producto de la posible grayanotoxina presente en el fruto. </a:t>
            </a:r>
          </a:p>
          <a:p>
            <a:pPr>
              <a:defRPr/>
            </a:pPr>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239C7145-C19F-8E4C-8ACF-ECC3172C2C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91DF31E9-52AA-D24E-9A72-CC1BA2F7F60D}" type="slidenum">
              <a:rPr lang="en-US" altLang="en-US"/>
              <a:pPr>
                <a:spcBef>
                  <a:spcPct val="0"/>
                </a:spcBef>
              </a:pPr>
              <a:t>14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3C773080-F8BF-6B4C-8051-1DC4E0FBFC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5490E8D4-9994-6843-86DE-F09C4EAF8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Gunduz, A. and Ayaz, F.A., 2013. 16 Mad Honey. </a:t>
            </a:r>
            <a:r>
              <a:rPr lang="en-US" altLang="en-US" i="1">
                <a:ea typeface="ＭＳ Ｐゴシック" panose="020B0600070205080204" pitchFamily="34" charset="-128"/>
              </a:rPr>
              <a:t>Honey in Traditional and Modern Medicine</a:t>
            </a:r>
            <a:r>
              <a:rPr lang="en-US" altLang="en-US">
                <a:ea typeface="ＭＳ Ｐゴシック" panose="020B0600070205080204" pitchFamily="34" charset="-128"/>
              </a:rPr>
              <a:t>, p.359.</a:t>
            </a:r>
          </a:p>
        </p:txBody>
      </p:sp>
      <p:sp>
        <p:nvSpPr>
          <p:cNvPr id="34819" name="Slide Number Placeholder 3">
            <a:extLst>
              <a:ext uri="{FF2B5EF4-FFF2-40B4-BE49-F238E27FC236}">
                <a16:creationId xmlns:a16="http://schemas.microsoft.com/office/drawing/2014/main" id="{03FEF1E0-ACDB-804E-9107-9D0E21F5E5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9AF71CF1-5DEB-AF4A-AB35-1AE324F4607B}" type="slidenum">
              <a:rPr lang="en-US" altLang="en-US"/>
              <a:pPr>
                <a:spcBef>
                  <a:spcPct val="0"/>
                </a:spcBef>
              </a:pPr>
              <a:t>15</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7873FE82-3B0A-6241-BA90-A72B79F534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A5A739F6-5E50-4046-95DC-FCBF37B124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red: Cavendishia bracteata</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FAMILY:  ERICACEAE</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Country:  Panamá</a:t>
            </a:r>
          </a:p>
          <a:p>
            <a:pPr eaLnBrk="1" hangingPunct="1">
              <a:spcBef>
                <a:spcPct val="0"/>
              </a:spcBef>
            </a:pPr>
            <a:r>
              <a:rPr lang="en-US" altLang="en-US">
                <a:ea typeface="ＭＳ Ｐゴシック" panose="020B0600070205080204" pitchFamily="34" charset="-128"/>
              </a:rPr>
              <a:t>Photo ID. Code:  guerra</a:t>
            </a:r>
          </a:p>
          <a:p>
            <a:pPr eaLnBrk="1" hangingPunct="1">
              <a:spcBef>
                <a:spcPct val="0"/>
              </a:spcBef>
            </a:pPr>
            <a:r>
              <a:rPr lang="en-US" altLang="en-US">
                <a:ea typeface="ＭＳ Ｐゴシック" panose="020B0600070205080204" pitchFamily="34" charset="-128"/>
              </a:rPr>
              <a:t>© Photo:  Marcos Guerra</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det. J. L. Luteyn</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purple:</a:t>
            </a:r>
          </a:p>
          <a:p>
            <a:pPr eaLnBrk="1" hangingPunct="1">
              <a:spcBef>
                <a:spcPct val="0"/>
              </a:spcBef>
            </a:pPr>
            <a:r>
              <a:rPr lang="en-US" altLang="en-US">
                <a:ea typeface="ＭＳ Ｐゴシック" panose="020B0600070205080204" pitchFamily="34" charset="-128"/>
              </a:rPr>
              <a:t>Cavendishia capitulata</a:t>
            </a: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FAMILY:  ERICACEAE</a:t>
            </a:r>
          </a:p>
          <a:p>
            <a:pPr eaLnBrk="1" hangingPunct="1">
              <a:spcBef>
                <a:spcPct val="0"/>
              </a:spcBef>
            </a:pPr>
            <a:endParaRPr lang="en-US" altLang="en-US">
              <a:ea typeface="ＭＳ Ｐゴシック" panose="020B0600070205080204" pitchFamily="34" charset="-128"/>
            </a:endParaRPr>
          </a:p>
          <a:p>
            <a:pPr eaLnBrk="1" hangingPunct="1">
              <a:spcBef>
                <a:spcPct val="0"/>
              </a:spcBef>
            </a:pPr>
            <a:endParaRPr lang="en-US" altLang="en-US">
              <a:ea typeface="ＭＳ Ｐゴシック" panose="020B0600070205080204" pitchFamily="34" charset="-128"/>
            </a:endParaRPr>
          </a:p>
          <a:p>
            <a:pPr eaLnBrk="1" hangingPunct="1">
              <a:spcBef>
                <a:spcPct val="0"/>
              </a:spcBef>
            </a:pPr>
            <a:r>
              <a:rPr lang="en-US" altLang="en-US">
                <a:ea typeface="ＭＳ Ｐゴシック" panose="020B0600070205080204" pitchFamily="34" charset="-128"/>
              </a:rPr>
              <a:t>Country:  Costa Rica</a:t>
            </a:r>
          </a:p>
          <a:p>
            <a:pPr eaLnBrk="1" hangingPunct="1">
              <a:spcBef>
                <a:spcPct val="0"/>
              </a:spcBef>
            </a:pPr>
            <a:r>
              <a:rPr lang="en-US" altLang="en-US">
                <a:ea typeface="ＭＳ Ｐゴシック" panose="020B0600070205080204" pitchFamily="34" charset="-128"/>
              </a:rPr>
              <a:t>Photo ID. Code:  shol9807</a:t>
            </a:r>
          </a:p>
          <a:p>
            <a:pPr eaLnBrk="1" hangingPunct="1">
              <a:spcBef>
                <a:spcPct val="0"/>
              </a:spcBef>
            </a:pPr>
            <a:r>
              <a:rPr lang="en-US" altLang="en-US">
                <a:ea typeface="ＭＳ Ｐゴシック" panose="020B0600070205080204" pitchFamily="34" charset="-128"/>
              </a:rPr>
              <a:t>© Photo:  Sune Holt</a:t>
            </a:r>
          </a:p>
        </p:txBody>
      </p:sp>
      <p:sp>
        <p:nvSpPr>
          <p:cNvPr id="37891" name="Slide Number Placeholder 3">
            <a:extLst>
              <a:ext uri="{FF2B5EF4-FFF2-40B4-BE49-F238E27FC236}">
                <a16:creationId xmlns:a16="http://schemas.microsoft.com/office/drawing/2014/main" id="{E533B5C6-C4DF-9C49-BA2D-E637CEBD0A8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ヒラギノ角ゴ Pro W3" panose="020B0300000000000000" pitchFamily="34" charset="-128"/>
              </a:defRPr>
            </a:lvl3pPr>
            <a:lvl4pPr marL="1600200" indent="-228600">
              <a:spcBef>
                <a:spcPct val="30000"/>
              </a:spcBef>
              <a:defRPr sz="1200">
                <a:solidFill>
                  <a:schemeClr val="tx1"/>
                </a:solidFill>
                <a:latin typeface="Calibri" panose="020F0502020204030204" pitchFamily="34" charset="0"/>
                <a:ea typeface="ヒラギノ角ゴ Pro W3" panose="020B0300000000000000" pitchFamily="34" charset="-128"/>
              </a:defRPr>
            </a:lvl4pPr>
            <a:lvl5pPr marL="2057400" indent="-228600">
              <a:spcBef>
                <a:spcPct val="30000"/>
              </a:spcBef>
              <a:defRPr sz="12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ヒラギノ角ゴ Pro W3" panose="020B0300000000000000" pitchFamily="34" charset="-128"/>
              </a:defRPr>
            </a:lvl9pPr>
          </a:lstStyle>
          <a:p>
            <a:pPr>
              <a:spcBef>
                <a:spcPct val="0"/>
              </a:spcBef>
            </a:pPr>
            <a:fld id="{0B9B2D15-AD5A-BC4F-8A00-4F19DB892F6E}" type="slidenum">
              <a:rPr lang="en-US" altLang="en-US"/>
              <a:pPr>
                <a:spcBef>
                  <a:spcPct val="0"/>
                </a:spcBef>
              </a:pPr>
              <a:t>17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1E38B42-8261-F645-A187-F7C314528887}"/>
              </a:ext>
            </a:extLst>
          </p:cNvPr>
          <p:cNvSpPr>
            <a:spLocks noGrp="1"/>
          </p:cNvSpPr>
          <p:nvPr>
            <p:ph type="dt" sz="half" idx="10"/>
          </p:nvPr>
        </p:nvSpPr>
        <p:spPr/>
        <p:txBody>
          <a:bodyPr/>
          <a:lstStyle>
            <a:lvl1pPr>
              <a:defRPr/>
            </a:lvl1pPr>
          </a:lstStyle>
          <a:p>
            <a:pPr>
              <a:defRPr/>
            </a:pPr>
            <a:fld id="{3FEAE8FD-579F-7840-8B49-7FE8A2FB2ECB}" type="datetime1">
              <a:rPr lang="en-US" altLang="en-US"/>
              <a:pPr>
                <a:defRPr/>
              </a:pPr>
              <a:t>11/17/20</a:t>
            </a:fld>
            <a:endParaRPr lang="en-US" altLang="en-US"/>
          </a:p>
        </p:txBody>
      </p:sp>
      <p:sp>
        <p:nvSpPr>
          <p:cNvPr id="5" name="Footer Placeholder 4">
            <a:extLst>
              <a:ext uri="{FF2B5EF4-FFF2-40B4-BE49-F238E27FC236}">
                <a16:creationId xmlns:a16="http://schemas.microsoft.com/office/drawing/2014/main" id="{B767CE2F-03A4-0B44-8AF4-ABD62D4A5B4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7E8D3B8-7181-634B-BDAD-05D6587B93B0}"/>
              </a:ext>
            </a:extLst>
          </p:cNvPr>
          <p:cNvSpPr>
            <a:spLocks noGrp="1"/>
          </p:cNvSpPr>
          <p:nvPr>
            <p:ph type="sldNum" sz="quarter" idx="12"/>
          </p:nvPr>
        </p:nvSpPr>
        <p:spPr/>
        <p:txBody>
          <a:bodyPr/>
          <a:lstStyle>
            <a:lvl1pPr>
              <a:defRPr/>
            </a:lvl1pPr>
          </a:lstStyle>
          <a:p>
            <a:fld id="{19CEC935-6576-F140-AF60-2342F2305246}" type="slidenum">
              <a:rPr lang="en-US" altLang="en-US"/>
              <a:pPr/>
              <a:t>‹#›</a:t>
            </a:fld>
            <a:endParaRPr lang="en-US" altLang="en-US"/>
          </a:p>
        </p:txBody>
      </p:sp>
    </p:spTree>
    <p:extLst>
      <p:ext uri="{BB962C8B-B14F-4D97-AF65-F5344CB8AC3E}">
        <p14:creationId xmlns:p14="http://schemas.microsoft.com/office/powerpoint/2010/main" val="574795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87EEA-95D0-FC40-B7C4-6EB07CE6A6AA}"/>
              </a:ext>
            </a:extLst>
          </p:cNvPr>
          <p:cNvSpPr>
            <a:spLocks noGrp="1"/>
          </p:cNvSpPr>
          <p:nvPr>
            <p:ph type="dt" sz="half" idx="10"/>
          </p:nvPr>
        </p:nvSpPr>
        <p:spPr/>
        <p:txBody>
          <a:bodyPr/>
          <a:lstStyle>
            <a:lvl1pPr>
              <a:defRPr/>
            </a:lvl1pPr>
          </a:lstStyle>
          <a:p>
            <a:pPr>
              <a:defRPr/>
            </a:pPr>
            <a:fld id="{09B9B950-6C7A-F446-A1FA-8969526D1C4F}" type="datetime1">
              <a:rPr lang="en-US" altLang="en-US"/>
              <a:pPr>
                <a:defRPr/>
              </a:pPr>
              <a:t>11/17/20</a:t>
            </a:fld>
            <a:endParaRPr lang="en-US" altLang="en-US"/>
          </a:p>
        </p:txBody>
      </p:sp>
      <p:sp>
        <p:nvSpPr>
          <p:cNvPr id="5" name="Footer Placeholder 4">
            <a:extLst>
              <a:ext uri="{FF2B5EF4-FFF2-40B4-BE49-F238E27FC236}">
                <a16:creationId xmlns:a16="http://schemas.microsoft.com/office/drawing/2014/main" id="{5024032C-4244-CF4F-841F-855749BD388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835131E-579E-5142-8B5C-2E44CBC83867}"/>
              </a:ext>
            </a:extLst>
          </p:cNvPr>
          <p:cNvSpPr>
            <a:spLocks noGrp="1"/>
          </p:cNvSpPr>
          <p:nvPr>
            <p:ph type="sldNum" sz="quarter" idx="12"/>
          </p:nvPr>
        </p:nvSpPr>
        <p:spPr/>
        <p:txBody>
          <a:bodyPr/>
          <a:lstStyle>
            <a:lvl1pPr>
              <a:defRPr/>
            </a:lvl1pPr>
          </a:lstStyle>
          <a:p>
            <a:fld id="{04299A62-2555-1448-89D3-A122285D63CC}" type="slidenum">
              <a:rPr lang="en-US" altLang="en-US"/>
              <a:pPr/>
              <a:t>‹#›</a:t>
            </a:fld>
            <a:endParaRPr lang="en-US" altLang="en-US"/>
          </a:p>
        </p:txBody>
      </p:sp>
    </p:spTree>
    <p:extLst>
      <p:ext uri="{BB962C8B-B14F-4D97-AF65-F5344CB8AC3E}">
        <p14:creationId xmlns:p14="http://schemas.microsoft.com/office/powerpoint/2010/main" val="4167338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32D043-E22A-8E4E-9BC7-778E186C4C5C}"/>
              </a:ext>
            </a:extLst>
          </p:cNvPr>
          <p:cNvSpPr>
            <a:spLocks noGrp="1"/>
          </p:cNvSpPr>
          <p:nvPr>
            <p:ph type="dt" sz="half" idx="10"/>
          </p:nvPr>
        </p:nvSpPr>
        <p:spPr/>
        <p:txBody>
          <a:bodyPr/>
          <a:lstStyle>
            <a:lvl1pPr>
              <a:defRPr/>
            </a:lvl1pPr>
          </a:lstStyle>
          <a:p>
            <a:pPr>
              <a:defRPr/>
            </a:pPr>
            <a:fld id="{85BE94EA-FEA0-F640-9E36-F44E1079175C}" type="datetime1">
              <a:rPr lang="en-US" altLang="en-US"/>
              <a:pPr>
                <a:defRPr/>
              </a:pPr>
              <a:t>11/17/20</a:t>
            </a:fld>
            <a:endParaRPr lang="en-US" altLang="en-US"/>
          </a:p>
        </p:txBody>
      </p:sp>
      <p:sp>
        <p:nvSpPr>
          <p:cNvPr id="5" name="Footer Placeholder 4">
            <a:extLst>
              <a:ext uri="{FF2B5EF4-FFF2-40B4-BE49-F238E27FC236}">
                <a16:creationId xmlns:a16="http://schemas.microsoft.com/office/drawing/2014/main" id="{0DDF5341-84B6-1F44-83DD-07773B1B8E2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23FAD67-0000-D247-B70B-93F4CA8A6793}"/>
              </a:ext>
            </a:extLst>
          </p:cNvPr>
          <p:cNvSpPr>
            <a:spLocks noGrp="1"/>
          </p:cNvSpPr>
          <p:nvPr>
            <p:ph type="sldNum" sz="quarter" idx="12"/>
          </p:nvPr>
        </p:nvSpPr>
        <p:spPr/>
        <p:txBody>
          <a:bodyPr/>
          <a:lstStyle>
            <a:lvl1pPr>
              <a:defRPr/>
            </a:lvl1pPr>
          </a:lstStyle>
          <a:p>
            <a:fld id="{F76AD33E-E9AF-7846-B2ED-DC884AAB2794}" type="slidenum">
              <a:rPr lang="en-US" altLang="en-US"/>
              <a:pPr/>
              <a:t>‹#›</a:t>
            </a:fld>
            <a:endParaRPr lang="en-US" altLang="en-US"/>
          </a:p>
        </p:txBody>
      </p:sp>
    </p:spTree>
    <p:extLst>
      <p:ext uri="{BB962C8B-B14F-4D97-AF65-F5344CB8AC3E}">
        <p14:creationId xmlns:p14="http://schemas.microsoft.com/office/powerpoint/2010/main" val="2045925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8B4F2A-26D2-0543-B85F-47F50333395A}"/>
              </a:ext>
            </a:extLst>
          </p:cNvPr>
          <p:cNvSpPr>
            <a:spLocks noGrp="1"/>
          </p:cNvSpPr>
          <p:nvPr>
            <p:ph type="dt" sz="half" idx="10"/>
          </p:nvPr>
        </p:nvSpPr>
        <p:spPr/>
        <p:txBody>
          <a:bodyPr/>
          <a:lstStyle>
            <a:lvl1pPr>
              <a:defRPr/>
            </a:lvl1pPr>
          </a:lstStyle>
          <a:p>
            <a:pPr>
              <a:defRPr/>
            </a:pPr>
            <a:fld id="{63FBEBFD-841F-1747-8078-6B6F2C24DC47}" type="datetime1">
              <a:rPr lang="en-US" altLang="en-US"/>
              <a:pPr>
                <a:defRPr/>
              </a:pPr>
              <a:t>11/17/20</a:t>
            </a:fld>
            <a:endParaRPr lang="en-US" altLang="en-US"/>
          </a:p>
        </p:txBody>
      </p:sp>
      <p:sp>
        <p:nvSpPr>
          <p:cNvPr id="5" name="Footer Placeholder 4">
            <a:extLst>
              <a:ext uri="{FF2B5EF4-FFF2-40B4-BE49-F238E27FC236}">
                <a16:creationId xmlns:a16="http://schemas.microsoft.com/office/drawing/2014/main" id="{F631DB68-30FA-0744-AF8B-8572187C48C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918D85-5981-5545-9E68-796EAA7C1CC0}"/>
              </a:ext>
            </a:extLst>
          </p:cNvPr>
          <p:cNvSpPr>
            <a:spLocks noGrp="1"/>
          </p:cNvSpPr>
          <p:nvPr>
            <p:ph type="sldNum" sz="quarter" idx="12"/>
          </p:nvPr>
        </p:nvSpPr>
        <p:spPr/>
        <p:txBody>
          <a:bodyPr/>
          <a:lstStyle>
            <a:lvl1pPr>
              <a:defRPr/>
            </a:lvl1pPr>
          </a:lstStyle>
          <a:p>
            <a:fld id="{B68C1D7C-FFF7-7042-860C-2F1626396ED9}" type="slidenum">
              <a:rPr lang="en-US" altLang="en-US"/>
              <a:pPr/>
              <a:t>‹#›</a:t>
            </a:fld>
            <a:endParaRPr lang="en-US" altLang="en-US"/>
          </a:p>
        </p:txBody>
      </p:sp>
    </p:spTree>
    <p:extLst>
      <p:ext uri="{BB962C8B-B14F-4D97-AF65-F5344CB8AC3E}">
        <p14:creationId xmlns:p14="http://schemas.microsoft.com/office/powerpoint/2010/main" val="1136884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C2E980-A340-F549-85E9-4AA3A1038C0A}"/>
              </a:ext>
            </a:extLst>
          </p:cNvPr>
          <p:cNvSpPr>
            <a:spLocks noGrp="1"/>
          </p:cNvSpPr>
          <p:nvPr>
            <p:ph type="dt" sz="half" idx="10"/>
          </p:nvPr>
        </p:nvSpPr>
        <p:spPr/>
        <p:txBody>
          <a:bodyPr/>
          <a:lstStyle>
            <a:lvl1pPr>
              <a:defRPr/>
            </a:lvl1pPr>
          </a:lstStyle>
          <a:p>
            <a:pPr>
              <a:defRPr/>
            </a:pPr>
            <a:fld id="{519B008E-18A8-044D-B09D-0E3063AB1B12}" type="datetime1">
              <a:rPr lang="en-US" altLang="en-US"/>
              <a:pPr>
                <a:defRPr/>
              </a:pPr>
              <a:t>11/17/20</a:t>
            </a:fld>
            <a:endParaRPr lang="en-US" altLang="en-US"/>
          </a:p>
        </p:txBody>
      </p:sp>
      <p:sp>
        <p:nvSpPr>
          <p:cNvPr id="5" name="Footer Placeholder 4">
            <a:extLst>
              <a:ext uri="{FF2B5EF4-FFF2-40B4-BE49-F238E27FC236}">
                <a16:creationId xmlns:a16="http://schemas.microsoft.com/office/drawing/2014/main" id="{B7646A69-1E7F-EF4B-97C4-BD1CBBB1E0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36AE54E-72C6-8C44-8C1D-D36E3A21B65F}"/>
              </a:ext>
            </a:extLst>
          </p:cNvPr>
          <p:cNvSpPr>
            <a:spLocks noGrp="1"/>
          </p:cNvSpPr>
          <p:nvPr>
            <p:ph type="sldNum" sz="quarter" idx="12"/>
          </p:nvPr>
        </p:nvSpPr>
        <p:spPr/>
        <p:txBody>
          <a:bodyPr/>
          <a:lstStyle>
            <a:lvl1pPr>
              <a:defRPr/>
            </a:lvl1pPr>
          </a:lstStyle>
          <a:p>
            <a:fld id="{885BFF28-8439-9E46-BFF5-8928AA825690}" type="slidenum">
              <a:rPr lang="en-US" altLang="en-US"/>
              <a:pPr/>
              <a:t>‹#›</a:t>
            </a:fld>
            <a:endParaRPr lang="en-US" altLang="en-US"/>
          </a:p>
        </p:txBody>
      </p:sp>
    </p:spTree>
    <p:extLst>
      <p:ext uri="{BB962C8B-B14F-4D97-AF65-F5344CB8AC3E}">
        <p14:creationId xmlns:p14="http://schemas.microsoft.com/office/powerpoint/2010/main" val="288341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790053A-B7B3-C641-9FAD-006A4FB7D95A}"/>
              </a:ext>
            </a:extLst>
          </p:cNvPr>
          <p:cNvSpPr>
            <a:spLocks noGrp="1"/>
          </p:cNvSpPr>
          <p:nvPr>
            <p:ph type="dt" sz="half" idx="10"/>
          </p:nvPr>
        </p:nvSpPr>
        <p:spPr/>
        <p:txBody>
          <a:bodyPr/>
          <a:lstStyle>
            <a:lvl1pPr>
              <a:defRPr/>
            </a:lvl1pPr>
          </a:lstStyle>
          <a:p>
            <a:pPr>
              <a:defRPr/>
            </a:pPr>
            <a:fld id="{97EBC26A-98CA-6C4C-BA6E-9A1D7B8B08E0}" type="datetime1">
              <a:rPr lang="en-US" altLang="en-US"/>
              <a:pPr>
                <a:defRPr/>
              </a:pPr>
              <a:t>11/17/20</a:t>
            </a:fld>
            <a:endParaRPr lang="en-US" altLang="en-US"/>
          </a:p>
        </p:txBody>
      </p:sp>
      <p:sp>
        <p:nvSpPr>
          <p:cNvPr id="6" name="Footer Placeholder 4">
            <a:extLst>
              <a:ext uri="{FF2B5EF4-FFF2-40B4-BE49-F238E27FC236}">
                <a16:creationId xmlns:a16="http://schemas.microsoft.com/office/drawing/2014/main" id="{1CC8A96A-86D2-2245-B639-EA8B285763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35694EA6-21CF-5C45-BC66-9AB3027FEACE}"/>
              </a:ext>
            </a:extLst>
          </p:cNvPr>
          <p:cNvSpPr>
            <a:spLocks noGrp="1"/>
          </p:cNvSpPr>
          <p:nvPr>
            <p:ph type="sldNum" sz="quarter" idx="12"/>
          </p:nvPr>
        </p:nvSpPr>
        <p:spPr/>
        <p:txBody>
          <a:bodyPr/>
          <a:lstStyle>
            <a:lvl1pPr>
              <a:defRPr/>
            </a:lvl1pPr>
          </a:lstStyle>
          <a:p>
            <a:fld id="{0D6B42B2-CCCC-C34C-A6C9-528B33CB306D}" type="slidenum">
              <a:rPr lang="en-US" altLang="en-US"/>
              <a:pPr/>
              <a:t>‹#›</a:t>
            </a:fld>
            <a:endParaRPr lang="en-US" altLang="en-US"/>
          </a:p>
        </p:txBody>
      </p:sp>
    </p:spTree>
    <p:extLst>
      <p:ext uri="{BB962C8B-B14F-4D97-AF65-F5344CB8AC3E}">
        <p14:creationId xmlns:p14="http://schemas.microsoft.com/office/powerpoint/2010/main" val="1583973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AB793E8-165F-8D4E-84EA-290B76F06B4D}"/>
              </a:ext>
            </a:extLst>
          </p:cNvPr>
          <p:cNvSpPr>
            <a:spLocks noGrp="1"/>
          </p:cNvSpPr>
          <p:nvPr>
            <p:ph type="dt" sz="half" idx="10"/>
          </p:nvPr>
        </p:nvSpPr>
        <p:spPr/>
        <p:txBody>
          <a:bodyPr/>
          <a:lstStyle>
            <a:lvl1pPr>
              <a:defRPr/>
            </a:lvl1pPr>
          </a:lstStyle>
          <a:p>
            <a:pPr>
              <a:defRPr/>
            </a:pPr>
            <a:fld id="{B0DA4589-DFE1-C744-931D-3BE8DEE40D28}" type="datetime1">
              <a:rPr lang="en-US" altLang="en-US"/>
              <a:pPr>
                <a:defRPr/>
              </a:pPr>
              <a:t>11/17/20</a:t>
            </a:fld>
            <a:endParaRPr lang="en-US" altLang="en-US"/>
          </a:p>
        </p:txBody>
      </p:sp>
      <p:sp>
        <p:nvSpPr>
          <p:cNvPr id="8" name="Footer Placeholder 4">
            <a:extLst>
              <a:ext uri="{FF2B5EF4-FFF2-40B4-BE49-F238E27FC236}">
                <a16:creationId xmlns:a16="http://schemas.microsoft.com/office/drawing/2014/main" id="{103CCC39-E62A-B044-AA63-8336DD1A851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070896EE-DEF0-8147-A7C3-435BFF0AA1C9}"/>
              </a:ext>
            </a:extLst>
          </p:cNvPr>
          <p:cNvSpPr>
            <a:spLocks noGrp="1"/>
          </p:cNvSpPr>
          <p:nvPr>
            <p:ph type="sldNum" sz="quarter" idx="12"/>
          </p:nvPr>
        </p:nvSpPr>
        <p:spPr/>
        <p:txBody>
          <a:bodyPr/>
          <a:lstStyle>
            <a:lvl1pPr>
              <a:defRPr/>
            </a:lvl1pPr>
          </a:lstStyle>
          <a:p>
            <a:fld id="{5EBF6C85-4496-2D43-9599-A5488320D292}" type="slidenum">
              <a:rPr lang="en-US" altLang="en-US"/>
              <a:pPr/>
              <a:t>‹#›</a:t>
            </a:fld>
            <a:endParaRPr lang="en-US" altLang="en-US"/>
          </a:p>
        </p:txBody>
      </p:sp>
    </p:spTree>
    <p:extLst>
      <p:ext uri="{BB962C8B-B14F-4D97-AF65-F5344CB8AC3E}">
        <p14:creationId xmlns:p14="http://schemas.microsoft.com/office/powerpoint/2010/main" val="3819904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348C429-A841-054E-9901-35AE21ED6CC6}"/>
              </a:ext>
            </a:extLst>
          </p:cNvPr>
          <p:cNvSpPr>
            <a:spLocks noGrp="1"/>
          </p:cNvSpPr>
          <p:nvPr>
            <p:ph type="dt" sz="half" idx="10"/>
          </p:nvPr>
        </p:nvSpPr>
        <p:spPr/>
        <p:txBody>
          <a:bodyPr/>
          <a:lstStyle>
            <a:lvl1pPr>
              <a:defRPr/>
            </a:lvl1pPr>
          </a:lstStyle>
          <a:p>
            <a:pPr>
              <a:defRPr/>
            </a:pPr>
            <a:fld id="{1D998D79-FC92-454F-9531-3724242F3CDF}" type="datetime1">
              <a:rPr lang="en-US" altLang="en-US"/>
              <a:pPr>
                <a:defRPr/>
              </a:pPr>
              <a:t>11/17/20</a:t>
            </a:fld>
            <a:endParaRPr lang="en-US" altLang="en-US"/>
          </a:p>
        </p:txBody>
      </p:sp>
      <p:sp>
        <p:nvSpPr>
          <p:cNvPr id="4" name="Footer Placeholder 4">
            <a:extLst>
              <a:ext uri="{FF2B5EF4-FFF2-40B4-BE49-F238E27FC236}">
                <a16:creationId xmlns:a16="http://schemas.microsoft.com/office/drawing/2014/main" id="{47504675-8CCA-B548-8EAF-3429A2308DF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71BD749-C2A5-ED44-A121-62F0F0A0AA5B}"/>
              </a:ext>
            </a:extLst>
          </p:cNvPr>
          <p:cNvSpPr>
            <a:spLocks noGrp="1"/>
          </p:cNvSpPr>
          <p:nvPr>
            <p:ph type="sldNum" sz="quarter" idx="12"/>
          </p:nvPr>
        </p:nvSpPr>
        <p:spPr/>
        <p:txBody>
          <a:bodyPr/>
          <a:lstStyle>
            <a:lvl1pPr>
              <a:defRPr/>
            </a:lvl1pPr>
          </a:lstStyle>
          <a:p>
            <a:fld id="{5CFCDC6B-2C7F-0649-B113-D06B3A8034DD}" type="slidenum">
              <a:rPr lang="en-US" altLang="en-US"/>
              <a:pPr/>
              <a:t>‹#›</a:t>
            </a:fld>
            <a:endParaRPr lang="en-US" altLang="en-US"/>
          </a:p>
        </p:txBody>
      </p:sp>
    </p:spTree>
    <p:extLst>
      <p:ext uri="{BB962C8B-B14F-4D97-AF65-F5344CB8AC3E}">
        <p14:creationId xmlns:p14="http://schemas.microsoft.com/office/powerpoint/2010/main" val="3123537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6F0F0E2-FB6A-9348-8261-19F2600A1CAE}"/>
              </a:ext>
            </a:extLst>
          </p:cNvPr>
          <p:cNvSpPr>
            <a:spLocks noGrp="1"/>
          </p:cNvSpPr>
          <p:nvPr>
            <p:ph type="dt" sz="half" idx="10"/>
          </p:nvPr>
        </p:nvSpPr>
        <p:spPr/>
        <p:txBody>
          <a:bodyPr/>
          <a:lstStyle>
            <a:lvl1pPr>
              <a:defRPr/>
            </a:lvl1pPr>
          </a:lstStyle>
          <a:p>
            <a:pPr>
              <a:defRPr/>
            </a:pPr>
            <a:fld id="{EA228A0B-7C6C-ED45-8343-4628AD466842}" type="datetime1">
              <a:rPr lang="en-US" altLang="en-US"/>
              <a:pPr>
                <a:defRPr/>
              </a:pPr>
              <a:t>11/17/20</a:t>
            </a:fld>
            <a:endParaRPr lang="en-US" altLang="en-US"/>
          </a:p>
        </p:txBody>
      </p:sp>
      <p:sp>
        <p:nvSpPr>
          <p:cNvPr id="3" name="Footer Placeholder 4">
            <a:extLst>
              <a:ext uri="{FF2B5EF4-FFF2-40B4-BE49-F238E27FC236}">
                <a16:creationId xmlns:a16="http://schemas.microsoft.com/office/drawing/2014/main" id="{C02AFFBB-30B0-C640-9AF0-D27E2D768B2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A095E66-6421-E048-AA37-7BBAE639E218}"/>
              </a:ext>
            </a:extLst>
          </p:cNvPr>
          <p:cNvSpPr>
            <a:spLocks noGrp="1"/>
          </p:cNvSpPr>
          <p:nvPr>
            <p:ph type="sldNum" sz="quarter" idx="12"/>
          </p:nvPr>
        </p:nvSpPr>
        <p:spPr/>
        <p:txBody>
          <a:bodyPr/>
          <a:lstStyle>
            <a:lvl1pPr>
              <a:defRPr/>
            </a:lvl1pPr>
          </a:lstStyle>
          <a:p>
            <a:fld id="{03125D48-E0C2-E343-AB3C-E51E2262FF9F}" type="slidenum">
              <a:rPr lang="en-US" altLang="en-US"/>
              <a:pPr/>
              <a:t>‹#›</a:t>
            </a:fld>
            <a:endParaRPr lang="en-US" altLang="en-US"/>
          </a:p>
        </p:txBody>
      </p:sp>
    </p:spTree>
    <p:extLst>
      <p:ext uri="{BB962C8B-B14F-4D97-AF65-F5344CB8AC3E}">
        <p14:creationId xmlns:p14="http://schemas.microsoft.com/office/powerpoint/2010/main" val="1787039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85CBD7A-A191-DF48-99FB-DE4E3239990B}"/>
              </a:ext>
            </a:extLst>
          </p:cNvPr>
          <p:cNvSpPr>
            <a:spLocks noGrp="1"/>
          </p:cNvSpPr>
          <p:nvPr>
            <p:ph type="dt" sz="half" idx="10"/>
          </p:nvPr>
        </p:nvSpPr>
        <p:spPr/>
        <p:txBody>
          <a:bodyPr/>
          <a:lstStyle>
            <a:lvl1pPr>
              <a:defRPr/>
            </a:lvl1pPr>
          </a:lstStyle>
          <a:p>
            <a:pPr>
              <a:defRPr/>
            </a:pPr>
            <a:fld id="{AFD48D96-E81D-9B4B-AB90-EA1F910920C3}" type="datetime1">
              <a:rPr lang="en-US" altLang="en-US"/>
              <a:pPr>
                <a:defRPr/>
              </a:pPr>
              <a:t>11/17/20</a:t>
            </a:fld>
            <a:endParaRPr lang="en-US" altLang="en-US"/>
          </a:p>
        </p:txBody>
      </p:sp>
      <p:sp>
        <p:nvSpPr>
          <p:cNvPr id="6" name="Footer Placeholder 4">
            <a:extLst>
              <a:ext uri="{FF2B5EF4-FFF2-40B4-BE49-F238E27FC236}">
                <a16:creationId xmlns:a16="http://schemas.microsoft.com/office/drawing/2014/main" id="{B99C7BDE-786A-B046-9AD3-81939DA7315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325525-3B6E-7841-A7E5-728F74A4B997}"/>
              </a:ext>
            </a:extLst>
          </p:cNvPr>
          <p:cNvSpPr>
            <a:spLocks noGrp="1"/>
          </p:cNvSpPr>
          <p:nvPr>
            <p:ph type="sldNum" sz="quarter" idx="12"/>
          </p:nvPr>
        </p:nvSpPr>
        <p:spPr/>
        <p:txBody>
          <a:bodyPr/>
          <a:lstStyle>
            <a:lvl1pPr>
              <a:defRPr/>
            </a:lvl1pPr>
          </a:lstStyle>
          <a:p>
            <a:fld id="{452E0B71-4998-274C-ABC4-9CD364CCF9E8}" type="slidenum">
              <a:rPr lang="en-US" altLang="en-US"/>
              <a:pPr/>
              <a:t>‹#›</a:t>
            </a:fld>
            <a:endParaRPr lang="en-US" altLang="en-US"/>
          </a:p>
        </p:txBody>
      </p:sp>
    </p:spTree>
    <p:extLst>
      <p:ext uri="{BB962C8B-B14F-4D97-AF65-F5344CB8AC3E}">
        <p14:creationId xmlns:p14="http://schemas.microsoft.com/office/powerpoint/2010/main" val="314484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2A7810-272C-914A-AC24-DFFE560C3510}"/>
              </a:ext>
            </a:extLst>
          </p:cNvPr>
          <p:cNvSpPr>
            <a:spLocks noGrp="1"/>
          </p:cNvSpPr>
          <p:nvPr>
            <p:ph type="dt" sz="half" idx="10"/>
          </p:nvPr>
        </p:nvSpPr>
        <p:spPr/>
        <p:txBody>
          <a:bodyPr/>
          <a:lstStyle>
            <a:lvl1pPr>
              <a:defRPr/>
            </a:lvl1pPr>
          </a:lstStyle>
          <a:p>
            <a:pPr>
              <a:defRPr/>
            </a:pPr>
            <a:fld id="{FAA2230B-DC91-5946-B19E-7E901C551C7A}" type="datetime1">
              <a:rPr lang="en-US" altLang="en-US"/>
              <a:pPr>
                <a:defRPr/>
              </a:pPr>
              <a:t>11/17/20</a:t>
            </a:fld>
            <a:endParaRPr lang="en-US" altLang="en-US"/>
          </a:p>
        </p:txBody>
      </p:sp>
      <p:sp>
        <p:nvSpPr>
          <p:cNvPr id="6" name="Footer Placeholder 4">
            <a:extLst>
              <a:ext uri="{FF2B5EF4-FFF2-40B4-BE49-F238E27FC236}">
                <a16:creationId xmlns:a16="http://schemas.microsoft.com/office/drawing/2014/main" id="{D5859154-6F59-1C41-BE88-9A44503F2C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540BBAF-E2F3-044D-88E2-FAD5B7B41241}"/>
              </a:ext>
            </a:extLst>
          </p:cNvPr>
          <p:cNvSpPr>
            <a:spLocks noGrp="1"/>
          </p:cNvSpPr>
          <p:nvPr>
            <p:ph type="sldNum" sz="quarter" idx="12"/>
          </p:nvPr>
        </p:nvSpPr>
        <p:spPr/>
        <p:txBody>
          <a:bodyPr/>
          <a:lstStyle>
            <a:lvl1pPr>
              <a:defRPr/>
            </a:lvl1pPr>
          </a:lstStyle>
          <a:p>
            <a:fld id="{21FF2E4F-69E4-C840-A9EF-EF84F251FC18}" type="slidenum">
              <a:rPr lang="en-US" altLang="en-US"/>
              <a:pPr/>
              <a:t>‹#›</a:t>
            </a:fld>
            <a:endParaRPr lang="en-US" altLang="en-US"/>
          </a:p>
        </p:txBody>
      </p:sp>
    </p:spTree>
    <p:extLst>
      <p:ext uri="{BB962C8B-B14F-4D97-AF65-F5344CB8AC3E}">
        <p14:creationId xmlns:p14="http://schemas.microsoft.com/office/powerpoint/2010/main" val="3240688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C062C5-BAFB-C843-B9D0-287A47DC346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969A289-B71D-4540-B34F-E3475BC7EB0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70C06E-1095-A749-98A6-44B6AD4DA5B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anose="020F0502020204030204" pitchFamily="34" charset="0"/>
              </a:defRPr>
            </a:lvl1pPr>
          </a:lstStyle>
          <a:p>
            <a:pPr>
              <a:defRPr/>
            </a:pPr>
            <a:fld id="{38AA83E5-A4CB-B54E-A2BE-D94C199A6A96}" type="datetime1">
              <a:rPr lang="en-US" altLang="en-US"/>
              <a:pPr>
                <a:defRPr/>
              </a:pPr>
              <a:t>11/17/20</a:t>
            </a:fld>
            <a:endParaRPr lang="en-US" altLang="en-US"/>
          </a:p>
        </p:txBody>
      </p:sp>
      <p:sp>
        <p:nvSpPr>
          <p:cNvPr id="5" name="Footer Placeholder 4">
            <a:extLst>
              <a:ext uri="{FF2B5EF4-FFF2-40B4-BE49-F238E27FC236}">
                <a16:creationId xmlns:a16="http://schemas.microsoft.com/office/drawing/2014/main" id="{0185BE30-13C8-964C-BA57-3BE358A08524}"/>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6" name="Slide Number Placeholder 5">
            <a:extLst>
              <a:ext uri="{FF2B5EF4-FFF2-40B4-BE49-F238E27FC236}">
                <a16:creationId xmlns:a16="http://schemas.microsoft.com/office/drawing/2014/main" id="{B0DDA5F3-70F6-BB41-BB23-48713A896AF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fld id="{1D26C3F8-5023-C04F-9EB7-7BBC38FBBFB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0" charset="-128"/>
          <a:cs typeface="ＭＳ Ｐゴシック" pitchFamily="-110" charset="-128"/>
        </a:defRPr>
      </a:lvl1pPr>
      <a:lvl2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defTabSz="457200"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defTabSz="457200" rtl="0" fontAlgn="base">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110" charset="-128"/>
          <a:cs typeface="ＭＳ Ｐゴシック" pitchFamily="-110"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110" charset="-128"/>
          <a:cs typeface="ＭＳ Ｐゴシック"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ヒラギノ角ゴ Pro W3" charset="-128"/>
          <a:cs typeface="ヒラギノ角ゴ Pro W3"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36.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62.png"/><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63.tiff"/><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8474"/>
        </a:solidFill>
        <a:effectLst/>
      </p:bgPr>
    </p:bg>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5376DF89-2D25-0441-A418-B880391D6E53}"/>
              </a:ext>
            </a:extLst>
          </p:cNvPr>
          <p:cNvSpPr>
            <a:spLocks noGrp="1"/>
          </p:cNvSpPr>
          <p:nvPr>
            <p:ph type="ctrTitle"/>
          </p:nvPr>
        </p:nvSpPr>
        <p:spPr>
          <a:xfrm>
            <a:off x="685800" y="1395413"/>
            <a:ext cx="7772400" cy="1470025"/>
          </a:xfrm>
        </p:spPr>
        <p:txBody>
          <a:bodyPr/>
          <a:lstStyle/>
          <a:p>
            <a:pPr eaLnBrk="1" hangingPunct="1"/>
            <a:r>
              <a:rPr lang="en-US" altLang="en-US" sz="6600">
                <a:latin typeface="Papyrus" panose="020B0602040200020303" pitchFamily="34" charset="77"/>
                <a:ea typeface="ＭＳ Ｐゴシック" panose="020B0600070205080204" pitchFamily="34" charset="-128"/>
              </a:rPr>
              <a:t>ERICACEAE</a:t>
            </a:r>
            <a:endParaRPr lang="en-US" altLang="en-US">
              <a:latin typeface="Papyrus" panose="020B0602040200020303" pitchFamily="34" charset="77"/>
              <a:ea typeface="ＭＳ Ｐゴシック" panose="020B0600070205080204" pitchFamily="34" charset="-128"/>
            </a:endParaRPr>
          </a:p>
        </p:txBody>
      </p:sp>
      <p:pic>
        <p:nvPicPr>
          <p:cNvPr id="14339" name="Picture 1">
            <a:extLst>
              <a:ext uri="{FF2B5EF4-FFF2-40B4-BE49-F238E27FC236}">
                <a16:creationId xmlns:a16="http://schemas.microsoft.com/office/drawing/2014/main" id="{76EFE8AF-464D-B64D-953A-F4B0CE8E3F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3406775"/>
            <a:ext cx="3276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62F17B31-8631-BC40-B6CE-596DB873A57B}"/>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pic>
        <p:nvPicPr>
          <p:cNvPr id="26626" name="Picture 4">
            <a:extLst>
              <a:ext uri="{FF2B5EF4-FFF2-40B4-BE49-F238E27FC236}">
                <a16:creationId xmlns:a16="http://schemas.microsoft.com/office/drawing/2014/main" id="{ED6EECE3-6052-944F-8E52-2572103BC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930275"/>
            <a:ext cx="1606550" cy="2422525"/>
          </a:xfrm>
          <a:prstGeom prst="rect">
            <a:avLst/>
          </a:prstGeom>
          <a:solidFill>
            <a:schemeClr val="bg1"/>
          </a:solidFill>
          <a:ln w="38100">
            <a:solidFill>
              <a:schemeClr val="bg1"/>
            </a:solidFill>
            <a:miter lim="800000"/>
            <a:headEnd/>
            <a:tailEnd/>
          </a:ln>
        </p:spPr>
      </p:pic>
      <p:pic>
        <p:nvPicPr>
          <p:cNvPr id="26627" name="Picture 5">
            <a:extLst>
              <a:ext uri="{FF2B5EF4-FFF2-40B4-BE49-F238E27FC236}">
                <a16:creationId xmlns:a16="http://schemas.microsoft.com/office/drawing/2014/main" id="{67C8B3BD-E114-9D44-8554-1937F9506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63" y="1066800"/>
            <a:ext cx="2092325" cy="2743200"/>
          </a:xfrm>
          <a:prstGeom prst="rect">
            <a:avLst/>
          </a:prstGeom>
          <a:solidFill>
            <a:schemeClr val="bg1"/>
          </a:solidFill>
          <a:ln w="38100">
            <a:solidFill>
              <a:schemeClr val="bg1"/>
            </a:solidFill>
            <a:miter lim="800000"/>
            <a:headEnd/>
            <a:tailEnd/>
          </a:ln>
        </p:spPr>
      </p:pic>
      <p:pic>
        <p:nvPicPr>
          <p:cNvPr id="26628" name="Picture 7">
            <a:extLst>
              <a:ext uri="{FF2B5EF4-FFF2-40B4-BE49-F238E27FC236}">
                <a16:creationId xmlns:a16="http://schemas.microsoft.com/office/drawing/2014/main" id="{B8CB8044-E0C5-5C4E-BF4A-B61AF14755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84388" y="4038600"/>
            <a:ext cx="2667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a:extLst>
              <a:ext uri="{FF2B5EF4-FFF2-40B4-BE49-F238E27FC236}">
                <a16:creationId xmlns:a16="http://schemas.microsoft.com/office/drawing/2014/main" id="{C924CAAD-04AD-754C-B4F5-9FC88965DD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3352800"/>
            <a:ext cx="28400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7">
            <a:extLst>
              <a:ext uri="{FF2B5EF4-FFF2-40B4-BE49-F238E27FC236}">
                <a16:creationId xmlns:a16="http://schemas.microsoft.com/office/drawing/2014/main" id="{19B9653D-0388-0244-AF69-234C3CE52FBA}"/>
              </a:ext>
            </a:extLst>
          </p:cNvPr>
          <p:cNvSpPr txBox="1">
            <a:spLocks noChangeArrowheads="1"/>
          </p:cNvSpPr>
          <p:nvPr/>
        </p:nvSpPr>
        <p:spPr bwMode="auto">
          <a:xfrm>
            <a:off x="0" y="0"/>
            <a:ext cx="434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solidFill>
                  <a:schemeClr val="bg1"/>
                </a:solidFill>
              </a:rPr>
              <a:t>Cavendishia</a:t>
            </a:r>
            <a:r>
              <a:rPr lang="en-US" altLang="en-US" sz="1800">
                <a:solidFill>
                  <a:schemeClr val="bg1"/>
                </a:solidFill>
              </a:rPr>
              <a:t> – bird-pollinated bird-dispersed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1DB1E0-CB14-4146-A317-E61D3E3A391C}"/>
              </a:ext>
            </a:extLst>
          </p:cNvPr>
          <p:cNvPicPr>
            <a:picLocks noChangeAspect="1"/>
          </p:cNvPicPr>
          <p:nvPr/>
        </p:nvPicPr>
        <p:blipFill>
          <a:blip r:embed="rId3"/>
          <a:stretch>
            <a:fillRect/>
          </a:stretch>
        </p:blipFill>
        <p:spPr>
          <a:xfrm>
            <a:off x="914400" y="-18789"/>
            <a:ext cx="3835400" cy="2860298"/>
          </a:xfrm>
          <a:prstGeom prst="rect">
            <a:avLst/>
          </a:prstGeom>
        </p:spPr>
      </p:pic>
      <p:pic>
        <p:nvPicPr>
          <p:cNvPr id="3" name="Picture 2">
            <a:extLst>
              <a:ext uri="{FF2B5EF4-FFF2-40B4-BE49-F238E27FC236}">
                <a16:creationId xmlns:a16="http://schemas.microsoft.com/office/drawing/2014/main" id="{51618B94-3278-AA40-89CA-C340B627FF63}"/>
              </a:ext>
            </a:extLst>
          </p:cNvPr>
          <p:cNvPicPr>
            <a:picLocks noChangeAspect="1"/>
          </p:cNvPicPr>
          <p:nvPr/>
        </p:nvPicPr>
        <p:blipFill>
          <a:blip r:embed="rId4"/>
          <a:stretch>
            <a:fillRect/>
          </a:stretch>
        </p:blipFill>
        <p:spPr>
          <a:xfrm>
            <a:off x="2139428" y="2124578"/>
            <a:ext cx="4305300" cy="3215351"/>
          </a:xfrm>
          <a:prstGeom prst="rect">
            <a:avLst/>
          </a:prstGeom>
        </p:spPr>
      </p:pic>
      <p:pic>
        <p:nvPicPr>
          <p:cNvPr id="4" name="Picture 3">
            <a:extLst>
              <a:ext uri="{FF2B5EF4-FFF2-40B4-BE49-F238E27FC236}">
                <a16:creationId xmlns:a16="http://schemas.microsoft.com/office/drawing/2014/main" id="{C0436D22-78EE-2D4B-9A79-50B2B23547F3}"/>
              </a:ext>
            </a:extLst>
          </p:cNvPr>
          <p:cNvPicPr>
            <a:picLocks noChangeAspect="1"/>
          </p:cNvPicPr>
          <p:nvPr/>
        </p:nvPicPr>
        <p:blipFill>
          <a:blip r:embed="rId5"/>
          <a:stretch>
            <a:fillRect/>
          </a:stretch>
        </p:blipFill>
        <p:spPr>
          <a:xfrm>
            <a:off x="5715000" y="4438650"/>
            <a:ext cx="3327400" cy="2495550"/>
          </a:xfrm>
          <a:prstGeom prst="rect">
            <a:avLst/>
          </a:prstGeom>
        </p:spPr>
      </p:pic>
      <p:sp>
        <p:nvSpPr>
          <p:cNvPr id="5" name="Rectangle 4">
            <a:extLst>
              <a:ext uri="{FF2B5EF4-FFF2-40B4-BE49-F238E27FC236}">
                <a16:creationId xmlns:a16="http://schemas.microsoft.com/office/drawing/2014/main" id="{4F1A2D16-FF1D-6A4A-A550-F1743BA39F41}"/>
              </a:ext>
            </a:extLst>
          </p:cNvPr>
          <p:cNvSpPr/>
          <p:nvPr/>
        </p:nvSpPr>
        <p:spPr>
          <a:xfrm>
            <a:off x="5257800" y="129565"/>
            <a:ext cx="4572000" cy="1569660"/>
          </a:xfrm>
          <a:prstGeom prst="rect">
            <a:avLst/>
          </a:prstGeom>
        </p:spPr>
        <p:txBody>
          <a:bodyPr>
            <a:spAutoFit/>
          </a:bodyPr>
          <a:lstStyle/>
          <a:p>
            <a:r>
              <a:rPr lang="en-US" sz="2400" b="0">
                <a:solidFill>
                  <a:srgbClr val="333333"/>
                </a:solidFill>
                <a:effectLst/>
                <a:latin typeface="Times New Roman" panose="02020603050405020304" pitchFamily="18" charset="0"/>
                <a:cs typeface="Times New Roman" panose="02020603050405020304" pitchFamily="18" charset="0"/>
              </a:rPr>
              <a:t>pollen tetrads from </a:t>
            </a:r>
          </a:p>
          <a:p>
            <a:r>
              <a:rPr lang="en-US" sz="2400" b="0" i="1">
                <a:solidFill>
                  <a:srgbClr val="333333"/>
                </a:solidFill>
                <a:effectLst/>
                <a:latin typeface="Times New Roman" panose="02020603050405020304" pitchFamily="18" charset="0"/>
                <a:cs typeface="Times New Roman" panose="02020603050405020304" pitchFamily="18" charset="0"/>
              </a:rPr>
              <a:t>Vaccinium myrtillus</a:t>
            </a:r>
          </a:p>
          <a:p>
            <a:br>
              <a:rPr lang="en-US" sz="2400">
                <a:latin typeface="Times New Roman" panose="02020603050405020304" pitchFamily="18" charset="0"/>
                <a:cs typeface="Times New Roman" panose="02020603050405020304" pitchFamily="18" charset="0"/>
              </a:rPr>
            </a:br>
            <a:r>
              <a:rPr lang="en-US" sz="2400">
                <a:latin typeface="Times New Roman" panose="02020603050405020304" pitchFamily="18" charset="0"/>
                <a:cs typeface="Times New Roman" panose="02020603050405020304" pitchFamily="18" charset="0"/>
              </a:rPr>
              <a:t>a family character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3" descr="Psammisia guianensis.jpg">
            <a:extLst>
              <a:ext uri="{FF2B5EF4-FFF2-40B4-BE49-F238E27FC236}">
                <a16:creationId xmlns:a16="http://schemas.microsoft.com/office/drawing/2014/main" id="{B6CDD1D1-FA15-7148-83D7-17A7AE5FCD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2588"/>
            <a:ext cx="3886200" cy="576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4">
            <a:extLst>
              <a:ext uri="{FF2B5EF4-FFF2-40B4-BE49-F238E27FC236}">
                <a16:creationId xmlns:a16="http://schemas.microsoft.com/office/drawing/2014/main" id="{5C12D343-5ACD-A842-880B-FB1729D9BF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990600"/>
            <a:ext cx="53721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5">
            <a:extLst>
              <a:ext uri="{FF2B5EF4-FFF2-40B4-BE49-F238E27FC236}">
                <a16:creationId xmlns:a16="http://schemas.microsoft.com/office/drawing/2014/main" id="{693DA2D0-70F6-F947-9256-27ADF93CF28E}"/>
              </a:ext>
            </a:extLst>
          </p:cNvPr>
          <p:cNvSpPr txBox="1">
            <a:spLocks noChangeArrowheads="1"/>
          </p:cNvSpPr>
          <p:nvPr/>
        </p:nvSpPr>
        <p:spPr bwMode="auto">
          <a:xfrm>
            <a:off x="4648200" y="0"/>
            <a:ext cx="4229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Specialist ectendo-mycorrhizae are key to the success of Ericaceae, tropical and temperate</a:t>
            </a:r>
          </a:p>
        </p:txBody>
      </p:sp>
      <p:sp>
        <p:nvSpPr>
          <p:cNvPr id="27652" name="TextBox 6">
            <a:extLst>
              <a:ext uri="{FF2B5EF4-FFF2-40B4-BE49-F238E27FC236}">
                <a16:creationId xmlns:a16="http://schemas.microsoft.com/office/drawing/2014/main" id="{6A78C5DA-2CEE-BE44-AC33-6DC66BB4D747}"/>
              </a:ext>
            </a:extLst>
          </p:cNvPr>
          <p:cNvSpPr txBox="1">
            <a:spLocks noChangeArrowheads="1"/>
          </p:cNvSpPr>
          <p:nvPr/>
        </p:nvSpPr>
        <p:spPr bwMode="auto">
          <a:xfrm flipH="1">
            <a:off x="427038" y="6151563"/>
            <a:ext cx="2697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Arial" panose="020B0604020202020204" pitchFamily="34" charset="0"/>
              </a:rPr>
              <a:t>Psammisia guianensis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1" descr="abot-89-2_300.jpg">
            <a:extLst>
              <a:ext uri="{FF2B5EF4-FFF2-40B4-BE49-F238E27FC236}">
                <a16:creationId xmlns:a16="http://schemas.microsoft.com/office/drawing/2014/main" id="{09472D4F-BDC4-1542-835E-AF0EDB054C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533400"/>
            <a:ext cx="461645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2">
            <a:extLst>
              <a:ext uri="{FF2B5EF4-FFF2-40B4-BE49-F238E27FC236}">
                <a16:creationId xmlns:a16="http://schemas.microsoft.com/office/drawing/2014/main" id="{26556E6C-B37F-F643-9672-70047A4D3CFE}"/>
              </a:ext>
            </a:extLst>
          </p:cNvPr>
          <p:cNvSpPr txBox="1">
            <a:spLocks noChangeArrowheads="1"/>
          </p:cNvSpPr>
          <p:nvPr/>
        </p:nvSpPr>
        <p:spPr bwMode="auto">
          <a:xfrm>
            <a:off x="2393950" y="163513"/>
            <a:ext cx="501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t>Paphia                       Vaccinium                 Macleania</a:t>
            </a:r>
          </a:p>
        </p:txBody>
      </p:sp>
      <p:sp>
        <p:nvSpPr>
          <p:cNvPr id="29699" name="TextBox 3">
            <a:extLst>
              <a:ext uri="{FF2B5EF4-FFF2-40B4-BE49-F238E27FC236}">
                <a16:creationId xmlns:a16="http://schemas.microsoft.com/office/drawing/2014/main" id="{44A598CC-93E6-2D42-BB39-6A39F9A10B2E}"/>
              </a:ext>
            </a:extLst>
          </p:cNvPr>
          <p:cNvSpPr txBox="1">
            <a:spLocks noChangeArrowheads="1"/>
          </p:cNvSpPr>
          <p:nvPr/>
        </p:nvSpPr>
        <p:spPr bwMode="auto">
          <a:xfrm>
            <a:off x="3043238" y="6442075"/>
            <a:ext cx="353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t>Ceratostema                      Vaccinium</a:t>
            </a:r>
          </a:p>
        </p:txBody>
      </p:sp>
      <p:sp>
        <p:nvSpPr>
          <p:cNvPr id="29700" name="TextBox 4">
            <a:extLst>
              <a:ext uri="{FF2B5EF4-FFF2-40B4-BE49-F238E27FC236}">
                <a16:creationId xmlns:a16="http://schemas.microsoft.com/office/drawing/2014/main" id="{1B234AD0-9A13-F34A-A946-0BB9A2DD86CB}"/>
              </a:ext>
            </a:extLst>
          </p:cNvPr>
          <p:cNvSpPr txBox="1">
            <a:spLocks noChangeArrowheads="1"/>
          </p:cNvSpPr>
          <p:nvPr/>
        </p:nvSpPr>
        <p:spPr bwMode="auto">
          <a:xfrm>
            <a:off x="1066800" y="3854450"/>
            <a:ext cx="895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t>Satyria</a:t>
            </a:r>
          </a:p>
        </p:txBody>
      </p:sp>
      <p:sp>
        <p:nvSpPr>
          <p:cNvPr id="29701" name="TextBox 5">
            <a:extLst>
              <a:ext uri="{FF2B5EF4-FFF2-40B4-BE49-F238E27FC236}">
                <a16:creationId xmlns:a16="http://schemas.microsoft.com/office/drawing/2014/main" id="{505E9587-70F8-7945-80C8-E581755C4BC0}"/>
              </a:ext>
            </a:extLst>
          </p:cNvPr>
          <p:cNvSpPr txBox="1">
            <a:spLocks noChangeArrowheads="1"/>
          </p:cNvSpPr>
          <p:nvPr/>
        </p:nvSpPr>
        <p:spPr bwMode="auto">
          <a:xfrm>
            <a:off x="457200" y="2101850"/>
            <a:ext cx="1792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t>Dimorphanthera</a:t>
            </a:r>
          </a:p>
        </p:txBody>
      </p:sp>
      <p:sp>
        <p:nvSpPr>
          <p:cNvPr id="29702" name="TextBox 6">
            <a:extLst>
              <a:ext uri="{FF2B5EF4-FFF2-40B4-BE49-F238E27FC236}">
                <a16:creationId xmlns:a16="http://schemas.microsoft.com/office/drawing/2014/main" id="{57FC0F6A-E946-1140-91AC-91E778BE3D89}"/>
              </a:ext>
            </a:extLst>
          </p:cNvPr>
          <p:cNvSpPr txBox="1">
            <a:spLocks noChangeArrowheads="1"/>
          </p:cNvSpPr>
          <p:nvPr/>
        </p:nvSpPr>
        <p:spPr bwMode="auto">
          <a:xfrm>
            <a:off x="798513" y="5257800"/>
            <a:ext cx="11953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t>Vaccinium</a:t>
            </a:r>
          </a:p>
        </p:txBody>
      </p:sp>
      <p:sp>
        <p:nvSpPr>
          <p:cNvPr id="29703" name="TextBox 7">
            <a:extLst>
              <a:ext uri="{FF2B5EF4-FFF2-40B4-BE49-F238E27FC236}">
                <a16:creationId xmlns:a16="http://schemas.microsoft.com/office/drawing/2014/main" id="{F8D2BEA2-9AFB-F344-A54E-A630046EEA3A}"/>
              </a:ext>
            </a:extLst>
          </p:cNvPr>
          <p:cNvSpPr txBox="1">
            <a:spLocks noChangeArrowheads="1"/>
          </p:cNvSpPr>
          <p:nvPr/>
        </p:nvSpPr>
        <p:spPr bwMode="auto">
          <a:xfrm>
            <a:off x="7227888" y="2655888"/>
            <a:ext cx="1114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t>Agapetes</a:t>
            </a:r>
          </a:p>
        </p:txBody>
      </p:sp>
      <p:sp>
        <p:nvSpPr>
          <p:cNvPr id="29704" name="TextBox 8">
            <a:extLst>
              <a:ext uri="{FF2B5EF4-FFF2-40B4-BE49-F238E27FC236}">
                <a16:creationId xmlns:a16="http://schemas.microsoft.com/office/drawing/2014/main" id="{B2498623-7C44-AA42-93C1-C3889C4AA8CF}"/>
              </a:ext>
            </a:extLst>
          </p:cNvPr>
          <p:cNvSpPr txBox="1">
            <a:spLocks noChangeArrowheads="1"/>
          </p:cNvSpPr>
          <p:nvPr/>
        </p:nvSpPr>
        <p:spPr bwMode="auto">
          <a:xfrm>
            <a:off x="7227888" y="5627688"/>
            <a:ext cx="11953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t>Vaccinium</a:t>
            </a:r>
          </a:p>
        </p:txBody>
      </p:sp>
      <p:cxnSp>
        <p:nvCxnSpPr>
          <p:cNvPr id="12" name="Straight Arrow Connector 11">
            <a:extLst>
              <a:ext uri="{FF2B5EF4-FFF2-40B4-BE49-F238E27FC236}">
                <a16:creationId xmlns:a16="http://schemas.microsoft.com/office/drawing/2014/main" id="{07D2E67C-4E05-CF4A-8A52-9DC5EC1D2CCA}"/>
              </a:ext>
            </a:extLst>
          </p:cNvPr>
          <p:cNvCxnSpPr>
            <a:cxnSpLocks noChangeShapeType="1"/>
          </p:cNvCxnSpPr>
          <p:nvPr/>
        </p:nvCxnSpPr>
        <p:spPr bwMode="auto">
          <a:xfrm>
            <a:off x="2249488" y="2470150"/>
            <a:ext cx="2093912" cy="349250"/>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CFFAB120-B5F3-924A-81C9-8B2F40AA77F5}"/>
              </a:ext>
            </a:extLst>
          </p:cNvPr>
          <p:cNvCxnSpPr>
            <a:cxnSpLocks noChangeShapeType="1"/>
          </p:cNvCxnSpPr>
          <p:nvPr/>
        </p:nvCxnSpPr>
        <p:spPr bwMode="auto">
          <a:xfrm flipV="1">
            <a:off x="1905000" y="4419600"/>
            <a:ext cx="2438400" cy="1033463"/>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5185D448-22BE-8647-A716-1E7983D7EDFD}"/>
              </a:ext>
            </a:extLst>
          </p:cNvPr>
          <p:cNvSpPr>
            <a:spLocks noChangeArrowheads="1"/>
          </p:cNvSpPr>
          <p:nvPr/>
        </p:nvSpPr>
        <p:spPr bwMode="auto">
          <a:xfrm>
            <a:off x="914400" y="11113"/>
            <a:ext cx="17811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000" i="1">
                <a:latin typeface="Times" pitchFamily="2" charset="0"/>
              </a:rPr>
              <a:t>Pernettya</a:t>
            </a:r>
          </a:p>
        </p:txBody>
      </p:sp>
      <p:pic>
        <p:nvPicPr>
          <p:cNvPr id="31746" name="Picture 2" descr="339094474_51eb89e8f3.jpg">
            <a:extLst>
              <a:ext uri="{FF2B5EF4-FFF2-40B4-BE49-F238E27FC236}">
                <a16:creationId xmlns:a16="http://schemas.microsoft.com/office/drawing/2014/main" id="{27647186-CD60-D842-902D-F2E588852C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49238"/>
            <a:ext cx="25717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5" descr="ERIC-pern-pros-ecu-11035.jpg">
            <a:extLst>
              <a:ext uri="{FF2B5EF4-FFF2-40B4-BE49-F238E27FC236}">
                <a16:creationId xmlns:a16="http://schemas.microsoft.com/office/drawing/2014/main" id="{1A7E6B3C-D05C-994E-BF33-1DEA3EB077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3038" y="2700338"/>
            <a:ext cx="29241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Box 2">
            <a:extLst>
              <a:ext uri="{FF2B5EF4-FFF2-40B4-BE49-F238E27FC236}">
                <a16:creationId xmlns:a16="http://schemas.microsoft.com/office/drawing/2014/main" id="{71E47BAF-FCD0-9846-968A-6D1DB8107340}"/>
              </a:ext>
            </a:extLst>
          </p:cNvPr>
          <p:cNvSpPr txBox="1">
            <a:spLocks noChangeArrowheads="1"/>
          </p:cNvSpPr>
          <p:nvPr/>
        </p:nvSpPr>
        <p:spPr bwMode="auto">
          <a:xfrm>
            <a:off x="7010400" y="2741613"/>
            <a:ext cx="1622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 Grayanotoxin</a:t>
            </a:r>
          </a:p>
        </p:txBody>
      </p:sp>
      <p:pic>
        <p:nvPicPr>
          <p:cNvPr id="31749" name="Picture 1">
            <a:extLst>
              <a:ext uri="{FF2B5EF4-FFF2-40B4-BE49-F238E27FC236}">
                <a16:creationId xmlns:a16="http://schemas.microsoft.com/office/drawing/2014/main" id="{EBAD1036-F72B-4449-87EF-B041ABA51E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30850" y="3706813"/>
            <a:ext cx="36131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1">
            <a:extLst>
              <a:ext uri="{FF2B5EF4-FFF2-40B4-BE49-F238E27FC236}">
                <a16:creationId xmlns:a16="http://schemas.microsoft.com/office/drawing/2014/main" id="{6184BC32-4289-1E4D-8D8F-F96145C0BB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124200"/>
            <a:ext cx="85042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1">
            <a:extLst>
              <a:ext uri="{FF2B5EF4-FFF2-40B4-BE49-F238E27FC236}">
                <a16:creationId xmlns:a16="http://schemas.microsoft.com/office/drawing/2014/main" id="{DA1130DB-3F0B-784A-B12A-35F71D11DB34}"/>
              </a:ext>
            </a:extLst>
          </p:cNvPr>
          <p:cNvSpPr>
            <a:spLocks noChangeArrowheads="1"/>
          </p:cNvSpPr>
          <p:nvPr/>
        </p:nvSpPr>
        <p:spPr bwMode="auto">
          <a:xfrm>
            <a:off x="457200" y="1295400"/>
            <a:ext cx="838993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Times New Roman" panose="02020603050405020304" pitchFamily="18" charset="0"/>
              </a:rPr>
              <a:t> Toxic effects of grayanotoxins have been proved to be initiated by binding to sodium channels in cell membranes, thereby increasing the permeability of sodium ions and inhibiting inactivation of sodium channels. The symptoms of grayanoid intoxication includes dizziness, weakness, excessive perspiration, hypersalivation, vomiting, paraesthesia, hypotension and atrial-ventricular block. </a:t>
            </a:r>
          </a:p>
        </p:txBody>
      </p:sp>
      <p:sp>
        <p:nvSpPr>
          <p:cNvPr id="33795" name="Rectangle 2">
            <a:extLst>
              <a:ext uri="{FF2B5EF4-FFF2-40B4-BE49-F238E27FC236}">
                <a16:creationId xmlns:a16="http://schemas.microsoft.com/office/drawing/2014/main" id="{AFFB6CA1-DC38-5C44-AF66-DF8532EC83A8}"/>
              </a:ext>
            </a:extLst>
          </p:cNvPr>
          <p:cNvSpPr>
            <a:spLocks noChangeArrowheads="1"/>
          </p:cNvSpPr>
          <p:nvPr/>
        </p:nvSpPr>
        <p:spPr bwMode="auto">
          <a:xfrm>
            <a:off x="455613" y="95250"/>
            <a:ext cx="83915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Times New Roman" panose="02020603050405020304" pitchFamily="18" charset="0"/>
              </a:rPr>
              <a:t>Grayanoids, foundexclusively in Ericaceae plants, are well-known highly toxic compounds.  In 1960s, the term ‘‘</a:t>
            </a:r>
            <a:r>
              <a:rPr lang="en-US" altLang="ja-JP" sz="1800">
                <a:latin typeface="Times New Roman" panose="02020603050405020304" pitchFamily="18" charset="0"/>
              </a:rPr>
              <a:t>grayanotoxin</a:t>
            </a:r>
            <a:r>
              <a:rPr lang="en-US" altLang="en-US" sz="1800">
                <a:latin typeface="Times New Roman" panose="02020603050405020304" pitchFamily="18" charset="0"/>
              </a:rPr>
              <a:t>’’</a:t>
            </a:r>
            <a:r>
              <a:rPr lang="en-US" altLang="ja-JP" sz="1800">
                <a:latin typeface="Times New Roman" panose="02020603050405020304" pitchFamily="18" charset="0"/>
              </a:rPr>
              <a:t> was bestowed on this family of diterpenes after </a:t>
            </a:r>
            <a:r>
              <a:rPr lang="en-US" altLang="ja-JP" sz="1800" i="1">
                <a:latin typeface="Times New Roman" panose="02020603050405020304" pitchFamily="18" charset="0"/>
              </a:rPr>
              <a:t>Leucothoe grayana</a:t>
            </a:r>
            <a:r>
              <a:rPr lang="en-US" altLang="ja-JP" sz="1800">
                <a:latin typeface="Times New Roman" panose="02020603050405020304" pitchFamily="18" charset="0"/>
              </a:rPr>
              <a:t>, which has a wide array of these compounds. </a:t>
            </a:r>
            <a:endParaRPr lang="en-US" altLang="en-US" sz="1800">
              <a:latin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
            <a:extLst>
              <a:ext uri="{FF2B5EF4-FFF2-40B4-BE49-F238E27FC236}">
                <a16:creationId xmlns:a16="http://schemas.microsoft.com/office/drawing/2014/main" id="{685B7A2E-6A89-F447-B35C-4D5BBF8D9B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74713"/>
            <a:ext cx="8001000" cy="531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TextBox 2">
            <a:extLst>
              <a:ext uri="{FF2B5EF4-FFF2-40B4-BE49-F238E27FC236}">
                <a16:creationId xmlns:a16="http://schemas.microsoft.com/office/drawing/2014/main" id="{A9DC92E1-C5B1-9045-AE4C-89A69267C31D}"/>
              </a:ext>
            </a:extLst>
          </p:cNvPr>
          <p:cNvSpPr txBox="1">
            <a:spLocks noChangeArrowheads="1"/>
          </p:cNvSpPr>
          <p:nvPr/>
        </p:nvSpPr>
        <p:spPr bwMode="auto">
          <a:xfrm>
            <a:off x="381000" y="2286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600" i="1">
                <a:latin typeface="Times" pitchFamily="2" charset="0"/>
              </a:rPr>
              <a:t>Gaultheria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ERIC-cave-brac-pan-guerra.jpg">
            <a:extLst>
              <a:ext uri="{FF2B5EF4-FFF2-40B4-BE49-F238E27FC236}">
                <a16:creationId xmlns:a16="http://schemas.microsoft.com/office/drawing/2014/main" id="{D0B10F15-8550-7244-A438-CE3B8F0EEE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657600" cy="488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2">
            <a:extLst>
              <a:ext uri="{FF2B5EF4-FFF2-40B4-BE49-F238E27FC236}">
                <a16:creationId xmlns:a16="http://schemas.microsoft.com/office/drawing/2014/main" id="{E4023A8E-AA4F-574D-ABB9-D359B704853D}"/>
              </a:ext>
            </a:extLst>
          </p:cNvPr>
          <p:cNvSpPr>
            <a:spLocks noChangeArrowheads="1"/>
          </p:cNvSpPr>
          <p:nvPr/>
        </p:nvSpPr>
        <p:spPr bwMode="auto">
          <a:xfrm>
            <a:off x="304800" y="173038"/>
            <a:ext cx="478472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600" i="1">
                <a:latin typeface="Times" pitchFamily="2" charset="0"/>
              </a:rPr>
              <a:t>Cavendishia</a:t>
            </a:r>
          </a:p>
          <a:p>
            <a:pPr eaLnBrk="1" hangingPunct="1">
              <a:spcBef>
                <a:spcPct val="0"/>
              </a:spcBef>
              <a:buFontTx/>
              <a:buNone/>
            </a:pPr>
            <a:r>
              <a:rPr lang="en-US" altLang="en-US" sz="2800">
                <a:latin typeface="Times" pitchFamily="2" charset="0"/>
              </a:rPr>
              <a:t>	Note arcuate veins, common</a:t>
            </a:r>
          </a:p>
          <a:p>
            <a:pPr eaLnBrk="1" hangingPunct="1">
              <a:spcBef>
                <a:spcPct val="0"/>
              </a:spcBef>
              <a:buFontTx/>
              <a:buNone/>
            </a:pPr>
            <a:r>
              <a:rPr lang="en-US" altLang="en-US" sz="2800">
                <a:latin typeface="Times" pitchFamily="2" charset="0"/>
              </a:rPr>
              <a:t>In the family</a:t>
            </a:r>
          </a:p>
        </p:txBody>
      </p:sp>
      <p:pic>
        <p:nvPicPr>
          <p:cNvPr id="36867" name="Picture 3" descr="ERIC-cave-capi-cos-shol9807.jpg">
            <a:extLst>
              <a:ext uri="{FF2B5EF4-FFF2-40B4-BE49-F238E27FC236}">
                <a16:creationId xmlns:a16="http://schemas.microsoft.com/office/drawing/2014/main" id="{ECA997F6-E540-7341-BE82-C8E96C0F74F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3657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ERIC-cave-ve-col-3527.jpg">
            <a:extLst>
              <a:ext uri="{FF2B5EF4-FFF2-40B4-BE49-F238E27FC236}">
                <a16:creationId xmlns:a16="http://schemas.microsoft.com/office/drawing/2014/main" id="{7CF57DF8-97BC-3C47-AF41-26AF242EB86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97313" y="4114800"/>
            <a:ext cx="3810000"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1">
            <a:extLst>
              <a:ext uri="{FF2B5EF4-FFF2-40B4-BE49-F238E27FC236}">
                <a16:creationId xmlns:a16="http://schemas.microsoft.com/office/drawing/2014/main" id="{DBD5C265-D3B4-0F46-AECA-2E3A68AA44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19200"/>
            <a:ext cx="7835900"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a:extLst>
              <a:ext uri="{FF2B5EF4-FFF2-40B4-BE49-F238E27FC236}">
                <a16:creationId xmlns:a16="http://schemas.microsoft.com/office/drawing/2014/main" id="{53781FD2-881A-DF41-BF87-26F3AB4E56EB}"/>
              </a:ext>
            </a:extLst>
          </p:cNvPr>
          <p:cNvSpPr>
            <a:spLocks noChangeArrowheads="1"/>
          </p:cNvSpPr>
          <p:nvPr/>
        </p:nvSpPr>
        <p:spPr bwMode="auto">
          <a:xfrm>
            <a:off x="990600" y="381000"/>
            <a:ext cx="213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800" i="1">
                <a:latin typeface="Times" pitchFamily="2" charset="0"/>
              </a:rPr>
              <a:t>Ceratostema </a:t>
            </a:r>
            <a:endParaRPr lang="en-US" altLang="en-US" sz="1800">
              <a:latin typeface="Times"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
            <a:extLst>
              <a:ext uri="{FF2B5EF4-FFF2-40B4-BE49-F238E27FC236}">
                <a16:creationId xmlns:a16="http://schemas.microsoft.com/office/drawing/2014/main" id="{5C14B7A8-8748-DF45-848E-4AFF430A8A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95400"/>
            <a:ext cx="7905750" cy="495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TextBox 2">
            <a:extLst>
              <a:ext uri="{FF2B5EF4-FFF2-40B4-BE49-F238E27FC236}">
                <a16:creationId xmlns:a16="http://schemas.microsoft.com/office/drawing/2014/main" id="{599518F4-B8DA-4644-B75E-13C8F1A0622D}"/>
              </a:ext>
            </a:extLst>
          </p:cNvPr>
          <p:cNvSpPr txBox="1">
            <a:spLocks noChangeArrowheads="1"/>
          </p:cNvSpPr>
          <p:nvPr/>
        </p:nvSpPr>
        <p:spPr bwMode="auto">
          <a:xfrm>
            <a:off x="381000" y="2286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600" i="1">
                <a:latin typeface="Times" pitchFamily="2" charset="0"/>
              </a:rPr>
              <a:t>Satyria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5AC6EFC4-B137-7C48-B94A-E5F1E1283D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320800" y="-863600"/>
            <a:ext cx="5676900" cy="786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4">
            <a:extLst>
              <a:ext uri="{FF2B5EF4-FFF2-40B4-BE49-F238E27FC236}">
                <a16:creationId xmlns:a16="http://schemas.microsoft.com/office/drawing/2014/main" id="{903F8222-5657-E34C-A4AC-AC68E210EDEB}"/>
              </a:ext>
            </a:extLst>
          </p:cNvPr>
          <p:cNvSpPr>
            <a:spLocks noChangeArrowheads="1"/>
          </p:cNvSpPr>
          <p:nvPr/>
        </p:nvSpPr>
        <p:spPr bwMode="auto">
          <a:xfrm>
            <a:off x="7620000" y="4572000"/>
            <a:ext cx="1524000" cy="1981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87" name="Rectangle 12">
            <a:extLst>
              <a:ext uri="{FF2B5EF4-FFF2-40B4-BE49-F238E27FC236}">
                <a16:creationId xmlns:a16="http://schemas.microsoft.com/office/drawing/2014/main" id="{A55080FC-412A-1B45-9AC6-FCDACF692A5C}"/>
              </a:ext>
            </a:extLst>
          </p:cNvPr>
          <p:cNvSpPr>
            <a:spLocks noChangeArrowheads="1"/>
          </p:cNvSpPr>
          <p:nvPr/>
        </p:nvSpPr>
        <p:spPr bwMode="auto">
          <a:xfrm>
            <a:off x="-228600" y="4267200"/>
            <a:ext cx="2362200" cy="2819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88" name="Rectangle 7">
            <a:extLst>
              <a:ext uri="{FF2B5EF4-FFF2-40B4-BE49-F238E27FC236}">
                <a16:creationId xmlns:a16="http://schemas.microsoft.com/office/drawing/2014/main" id="{DCD1ADEC-7D12-6847-8809-57D6840FD694}"/>
              </a:ext>
            </a:extLst>
          </p:cNvPr>
          <p:cNvSpPr>
            <a:spLocks noChangeArrowheads="1"/>
          </p:cNvSpPr>
          <p:nvPr/>
        </p:nvSpPr>
        <p:spPr bwMode="auto">
          <a:xfrm>
            <a:off x="1828800" y="152400"/>
            <a:ext cx="1295400" cy="22098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89" name="Rectangle 6">
            <a:extLst>
              <a:ext uri="{FF2B5EF4-FFF2-40B4-BE49-F238E27FC236}">
                <a16:creationId xmlns:a16="http://schemas.microsoft.com/office/drawing/2014/main" id="{A063E640-15CB-F44F-9DEA-DED78F20F150}"/>
              </a:ext>
            </a:extLst>
          </p:cNvPr>
          <p:cNvSpPr>
            <a:spLocks noChangeArrowheads="1"/>
          </p:cNvSpPr>
          <p:nvPr/>
        </p:nvSpPr>
        <p:spPr bwMode="auto">
          <a:xfrm>
            <a:off x="1219200" y="152400"/>
            <a:ext cx="609600" cy="1600200"/>
          </a:xfrm>
          <a:prstGeom prst="rect">
            <a:avLst/>
          </a:prstGeom>
          <a:noFill/>
          <a:ln w="38100">
            <a:solidFill>
              <a:srgbClr val="FF122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90" name="Rectangle 15">
            <a:extLst>
              <a:ext uri="{FF2B5EF4-FFF2-40B4-BE49-F238E27FC236}">
                <a16:creationId xmlns:a16="http://schemas.microsoft.com/office/drawing/2014/main" id="{3226F4DC-37EE-F644-86F6-9F716051AB6C}"/>
              </a:ext>
            </a:extLst>
          </p:cNvPr>
          <p:cNvSpPr>
            <a:spLocks noChangeArrowheads="1"/>
          </p:cNvSpPr>
          <p:nvPr/>
        </p:nvSpPr>
        <p:spPr bwMode="auto">
          <a:xfrm>
            <a:off x="0" y="3886200"/>
            <a:ext cx="2438400" cy="29718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91" name="Text Box 5">
            <a:extLst>
              <a:ext uri="{FF2B5EF4-FFF2-40B4-BE49-F238E27FC236}">
                <a16:creationId xmlns:a16="http://schemas.microsoft.com/office/drawing/2014/main" id="{BBBD7281-660D-6747-B99A-ED2117A3932A}"/>
              </a:ext>
            </a:extLst>
          </p:cNvPr>
          <p:cNvSpPr txBox="1">
            <a:spLocks noChangeArrowheads="1"/>
          </p:cNvSpPr>
          <p:nvPr/>
        </p:nvSpPr>
        <p:spPr bwMode="auto">
          <a:xfrm rot="-86341">
            <a:off x="42863" y="3602038"/>
            <a:ext cx="1905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2400">
                <a:latin typeface="Times" pitchFamily="2" charset="0"/>
                <a:ea typeface="ヒラギノ角ゴ Pro W3" panose="020B0300000000000000" pitchFamily="34" charset="-128"/>
              </a:rPr>
              <a:t>Current Angiosperm Phylogeny Group Tree for Flowering Plants</a:t>
            </a:r>
          </a:p>
          <a:p>
            <a:pPr algn="ctr" eaLnBrk="1" hangingPunct="1">
              <a:spcBef>
                <a:spcPct val="0"/>
              </a:spcBef>
              <a:buFontTx/>
              <a:buNone/>
            </a:pPr>
            <a:r>
              <a:rPr lang="en-US" altLang="en-US" sz="2400">
                <a:latin typeface="Times" pitchFamily="2" charset="0"/>
                <a:ea typeface="ヒラギノ角ゴ Pro W3" panose="020B0300000000000000" pitchFamily="34" charset="-128"/>
              </a:rPr>
              <a:t>2018</a:t>
            </a:r>
          </a:p>
          <a:p>
            <a:pPr algn="ct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92" name="Text Box 11">
            <a:extLst>
              <a:ext uri="{FF2B5EF4-FFF2-40B4-BE49-F238E27FC236}">
                <a16:creationId xmlns:a16="http://schemas.microsoft.com/office/drawing/2014/main" id="{26A3B9B8-8219-244D-9ECB-210BF3E4CD60}"/>
              </a:ext>
            </a:extLst>
          </p:cNvPr>
          <p:cNvSpPr txBox="1">
            <a:spLocks noChangeArrowheads="1"/>
          </p:cNvSpPr>
          <p:nvPr/>
        </p:nvSpPr>
        <p:spPr bwMode="auto">
          <a:xfrm>
            <a:off x="0" y="2895600"/>
            <a:ext cx="1614488" cy="461963"/>
          </a:xfrm>
          <a:prstGeom prst="rect">
            <a:avLst/>
          </a:prstGeom>
          <a:noFill/>
          <a:ln w="9525">
            <a:solidFill>
              <a:srgbClr val="F4172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magnoliids</a:t>
            </a:r>
            <a:endParaRPr lang="en-US" altLang="en-US" sz="2400" i="1">
              <a:latin typeface="Times" pitchFamily="2" charset="0"/>
              <a:ea typeface="ヒラギノ角ゴ Pro W3" panose="020B0300000000000000" pitchFamily="34" charset="-128"/>
            </a:endParaRPr>
          </a:p>
        </p:txBody>
      </p:sp>
      <p:sp>
        <p:nvSpPr>
          <p:cNvPr id="16393" name="Line 9">
            <a:extLst>
              <a:ext uri="{FF2B5EF4-FFF2-40B4-BE49-F238E27FC236}">
                <a16:creationId xmlns:a16="http://schemas.microsoft.com/office/drawing/2014/main" id="{0728058E-3760-8041-A850-063245C5CA66}"/>
              </a:ext>
            </a:extLst>
          </p:cNvPr>
          <p:cNvSpPr>
            <a:spLocks noChangeShapeType="1"/>
          </p:cNvSpPr>
          <p:nvPr/>
        </p:nvSpPr>
        <p:spPr bwMode="auto">
          <a:xfrm flipV="1">
            <a:off x="2362200" y="2438400"/>
            <a:ext cx="228600" cy="19812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4" name="Line 10">
            <a:extLst>
              <a:ext uri="{FF2B5EF4-FFF2-40B4-BE49-F238E27FC236}">
                <a16:creationId xmlns:a16="http://schemas.microsoft.com/office/drawing/2014/main" id="{6A6B6313-96D3-8342-BA84-4F3B19D8DCE9}"/>
              </a:ext>
            </a:extLst>
          </p:cNvPr>
          <p:cNvSpPr>
            <a:spLocks noChangeShapeType="1"/>
          </p:cNvSpPr>
          <p:nvPr/>
        </p:nvSpPr>
        <p:spPr bwMode="auto">
          <a:xfrm flipV="1">
            <a:off x="838200" y="1752600"/>
            <a:ext cx="762000" cy="11430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395" name="Rectangle 1037">
            <a:extLst>
              <a:ext uri="{FF2B5EF4-FFF2-40B4-BE49-F238E27FC236}">
                <a16:creationId xmlns:a16="http://schemas.microsoft.com/office/drawing/2014/main" id="{FEFFF176-2810-9F45-9547-1EF6ACEF81AD}"/>
              </a:ext>
            </a:extLst>
          </p:cNvPr>
          <p:cNvSpPr>
            <a:spLocks noChangeArrowheads="1"/>
          </p:cNvSpPr>
          <p:nvPr/>
        </p:nvSpPr>
        <p:spPr bwMode="auto">
          <a:xfrm>
            <a:off x="10515600" y="1676400"/>
            <a:ext cx="381000" cy="762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96" name="Text Box 11">
            <a:extLst>
              <a:ext uri="{FF2B5EF4-FFF2-40B4-BE49-F238E27FC236}">
                <a16:creationId xmlns:a16="http://schemas.microsoft.com/office/drawing/2014/main" id="{F2D966B4-E67B-FA4E-B903-4C1789C4D2CC}"/>
              </a:ext>
            </a:extLst>
          </p:cNvPr>
          <p:cNvSpPr txBox="1">
            <a:spLocks noChangeArrowheads="1"/>
          </p:cNvSpPr>
          <p:nvPr/>
        </p:nvSpPr>
        <p:spPr bwMode="auto">
          <a:xfrm>
            <a:off x="1676400" y="4419600"/>
            <a:ext cx="138112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monocots</a:t>
            </a:r>
            <a:endParaRPr lang="en-US" altLang="en-US" sz="2400">
              <a:latin typeface="Times" pitchFamily="2" charset="0"/>
              <a:ea typeface="ヒラギノ角ゴ Pro W3" panose="020B0300000000000000" pitchFamily="34" charset="-128"/>
            </a:endParaRPr>
          </a:p>
        </p:txBody>
      </p:sp>
      <p:pic>
        <p:nvPicPr>
          <p:cNvPr id="16397" name="Picture 18">
            <a:extLst>
              <a:ext uri="{FF2B5EF4-FFF2-40B4-BE49-F238E27FC236}">
                <a16:creationId xmlns:a16="http://schemas.microsoft.com/office/drawing/2014/main" id="{C425FA1D-296F-584E-A27A-95477D0DFD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886200"/>
            <a:ext cx="838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8" name="Rectangle 6">
            <a:extLst>
              <a:ext uri="{FF2B5EF4-FFF2-40B4-BE49-F238E27FC236}">
                <a16:creationId xmlns:a16="http://schemas.microsoft.com/office/drawing/2014/main" id="{19C0A9D9-C2B2-9249-95BE-A94B748FB0B6}"/>
              </a:ext>
            </a:extLst>
          </p:cNvPr>
          <p:cNvSpPr>
            <a:spLocks noChangeArrowheads="1"/>
          </p:cNvSpPr>
          <p:nvPr/>
        </p:nvSpPr>
        <p:spPr bwMode="auto">
          <a:xfrm>
            <a:off x="6481763" y="342900"/>
            <a:ext cx="228600"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399" name="Rectangle 8">
            <a:extLst>
              <a:ext uri="{FF2B5EF4-FFF2-40B4-BE49-F238E27FC236}">
                <a16:creationId xmlns:a16="http://schemas.microsoft.com/office/drawing/2014/main" id="{F8C1D05F-4BC5-344C-AE04-198306F973A8}"/>
              </a:ext>
            </a:extLst>
          </p:cNvPr>
          <p:cNvSpPr>
            <a:spLocks noChangeArrowheads="1"/>
          </p:cNvSpPr>
          <p:nvPr/>
        </p:nvSpPr>
        <p:spPr bwMode="auto">
          <a:xfrm>
            <a:off x="3810000" y="228600"/>
            <a:ext cx="5105400" cy="36576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400" name="Rectangle 9">
            <a:extLst>
              <a:ext uri="{FF2B5EF4-FFF2-40B4-BE49-F238E27FC236}">
                <a16:creationId xmlns:a16="http://schemas.microsoft.com/office/drawing/2014/main" id="{DEC389A5-640C-3043-926B-1C3858921828}"/>
              </a:ext>
            </a:extLst>
          </p:cNvPr>
          <p:cNvSpPr>
            <a:spLocks noChangeArrowheads="1"/>
          </p:cNvSpPr>
          <p:nvPr/>
        </p:nvSpPr>
        <p:spPr bwMode="auto">
          <a:xfrm>
            <a:off x="4267200" y="304800"/>
            <a:ext cx="1760538" cy="2514600"/>
          </a:xfrm>
          <a:prstGeom prst="rect">
            <a:avLst/>
          </a:prstGeom>
          <a:noFill/>
          <a:ln w="38100">
            <a:solidFill>
              <a:srgbClr val="6B6BC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401" name="Rectangle 1037">
            <a:extLst>
              <a:ext uri="{FF2B5EF4-FFF2-40B4-BE49-F238E27FC236}">
                <a16:creationId xmlns:a16="http://schemas.microsoft.com/office/drawing/2014/main" id="{C6218FD4-BA19-0F4A-8F88-4FE2A4FCDF53}"/>
              </a:ext>
            </a:extLst>
          </p:cNvPr>
          <p:cNvSpPr>
            <a:spLocks noChangeArrowheads="1"/>
          </p:cNvSpPr>
          <p:nvPr/>
        </p:nvSpPr>
        <p:spPr bwMode="auto">
          <a:xfrm>
            <a:off x="10820400" y="8382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402" name="Rectangle 1037">
            <a:extLst>
              <a:ext uri="{FF2B5EF4-FFF2-40B4-BE49-F238E27FC236}">
                <a16:creationId xmlns:a16="http://schemas.microsoft.com/office/drawing/2014/main" id="{0C1F60DB-CBE0-454E-A31E-ABD625873433}"/>
              </a:ext>
            </a:extLst>
          </p:cNvPr>
          <p:cNvSpPr>
            <a:spLocks noChangeArrowheads="1"/>
          </p:cNvSpPr>
          <p:nvPr/>
        </p:nvSpPr>
        <p:spPr bwMode="auto">
          <a:xfrm>
            <a:off x="6027738" y="304800"/>
            <a:ext cx="2278062"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403" name="Rectangle 1037">
            <a:extLst>
              <a:ext uri="{FF2B5EF4-FFF2-40B4-BE49-F238E27FC236}">
                <a16:creationId xmlns:a16="http://schemas.microsoft.com/office/drawing/2014/main" id="{129E3B2E-A959-6944-A543-E1AC984FF1BA}"/>
              </a:ext>
            </a:extLst>
          </p:cNvPr>
          <p:cNvSpPr>
            <a:spLocks noChangeArrowheads="1"/>
          </p:cNvSpPr>
          <p:nvPr/>
        </p:nvSpPr>
        <p:spPr bwMode="auto">
          <a:xfrm>
            <a:off x="10668000" y="533400"/>
            <a:ext cx="381000" cy="5334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solidFill>
                <a:srgbClr val="0000FF"/>
              </a:solidFill>
              <a:latin typeface="Times" pitchFamily="2" charset="0"/>
              <a:ea typeface="ヒラギノ角ゴ Pro W3" panose="020B0300000000000000" pitchFamily="34" charset="-128"/>
            </a:endParaRPr>
          </a:p>
        </p:txBody>
      </p:sp>
      <p:sp>
        <p:nvSpPr>
          <p:cNvPr id="16404" name="Line 11">
            <a:extLst>
              <a:ext uri="{FF2B5EF4-FFF2-40B4-BE49-F238E27FC236}">
                <a16:creationId xmlns:a16="http://schemas.microsoft.com/office/drawing/2014/main" id="{3509372D-2A70-274F-9562-C673639EEF9A}"/>
              </a:ext>
            </a:extLst>
          </p:cNvPr>
          <p:cNvSpPr>
            <a:spLocks noChangeShapeType="1"/>
          </p:cNvSpPr>
          <p:nvPr/>
        </p:nvSpPr>
        <p:spPr bwMode="auto">
          <a:xfrm flipV="1">
            <a:off x="4114800" y="4648200"/>
            <a:ext cx="1219200" cy="1447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6405" name="Picture 26" descr="images-1.jpg">
            <a:extLst>
              <a:ext uri="{FF2B5EF4-FFF2-40B4-BE49-F238E27FC236}">
                <a16:creationId xmlns:a16="http://schemas.microsoft.com/office/drawing/2014/main" id="{6ADC949A-AB38-304F-A899-02BB7EC859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8788" y="2882900"/>
            <a:ext cx="925512"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6" name="Picture 27" descr="images.jpg">
            <a:extLst>
              <a:ext uri="{FF2B5EF4-FFF2-40B4-BE49-F238E27FC236}">
                <a16:creationId xmlns:a16="http://schemas.microsoft.com/office/drawing/2014/main" id="{66B37B01-1C57-6D4F-AA79-FC961AD6645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53300" y="3003550"/>
            <a:ext cx="990600"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Rectangle 1037">
            <a:extLst>
              <a:ext uri="{FF2B5EF4-FFF2-40B4-BE49-F238E27FC236}">
                <a16:creationId xmlns:a16="http://schemas.microsoft.com/office/drawing/2014/main" id="{AF0037D2-9FDD-7A46-B1B6-F679FCAE89E2}"/>
              </a:ext>
            </a:extLst>
          </p:cNvPr>
          <p:cNvSpPr>
            <a:spLocks noChangeArrowheads="1"/>
          </p:cNvSpPr>
          <p:nvPr/>
        </p:nvSpPr>
        <p:spPr bwMode="auto">
          <a:xfrm>
            <a:off x="6781800" y="4038600"/>
            <a:ext cx="457200" cy="1447800"/>
          </a:xfrm>
          <a:prstGeom prst="rect">
            <a:avLst/>
          </a:prstGeom>
          <a:solidFill>
            <a:srgbClr val="FFFFFF"/>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pic>
        <p:nvPicPr>
          <p:cNvPr id="16408" name="Picture 28">
            <a:extLst>
              <a:ext uri="{FF2B5EF4-FFF2-40B4-BE49-F238E27FC236}">
                <a16:creationId xmlns:a16="http://schemas.microsoft.com/office/drawing/2014/main" id="{6857BB8C-BB5C-D640-A1FB-4CD80BC1E50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5613400"/>
            <a:ext cx="8048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 Box 11">
            <a:extLst>
              <a:ext uri="{FF2B5EF4-FFF2-40B4-BE49-F238E27FC236}">
                <a16:creationId xmlns:a16="http://schemas.microsoft.com/office/drawing/2014/main" id="{DBF85592-6878-B445-94F2-75E712AB0F27}"/>
              </a:ext>
            </a:extLst>
          </p:cNvPr>
          <p:cNvSpPr txBox="1">
            <a:spLocks noChangeArrowheads="1"/>
          </p:cNvSpPr>
          <p:nvPr/>
        </p:nvSpPr>
        <p:spPr bwMode="auto">
          <a:xfrm>
            <a:off x="3429000" y="6096000"/>
            <a:ext cx="1209675"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eudicots</a:t>
            </a:r>
            <a:endParaRPr lang="en-US" altLang="en-US" sz="2400">
              <a:latin typeface="Times" pitchFamily="2" charset="0"/>
              <a:ea typeface="ヒラギノ角ゴ Pro W3" panose="020B0300000000000000" pitchFamily="34" charset="-128"/>
            </a:endParaRPr>
          </a:p>
        </p:txBody>
      </p:sp>
      <p:sp>
        <p:nvSpPr>
          <p:cNvPr id="16410" name="Line 11">
            <a:extLst>
              <a:ext uri="{FF2B5EF4-FFF2-40B4-BE49-F238E27FC236}">
                <a16:creationId xmlns:a16="http://schemas.microsoft.com/office/drawing/2014/main" id="{F7E478FC-0EE5-A04A-A386-78F07AB87FE6}"/>
              </a:ext>
            </a:extLst>
          </p:cNvPr>
          <p:cNvSpPr>
            <a:spLocks noChangeShapeType="1"/>
          </p:cNvSpPr>
          <p:nvPr/>
        </p:nvSpPr>
        <p:spPr bwMode="auto">
          <a:xfrm flipV="1">
            <a:off x="-3352800" y="1066800"/>
            <a:ext cx="2362200" cy="4114800"/>
          </a:xfrm>
          <a:prstGeom prst="line">
            <a:avLst/>
          </a:prstGeom>
          <a:noFill/>
          <a:ln w="38100">
            <a:solidFill>
              <a:srgbClr val="F4253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1" name="Rectangle 1036">
            <a:extLst>
              <a:ext uri="{FF2B5EF4-FFF2-40B4-BE49-F238E27FC236}">
                <a16:creationId xmlns:a16="http://schemas.microsoft.com/office/drawing/2014/main" id="{CE3611B2-B358-8D45-9258-E254E1A510DC}"/>
              </a:ext>
            </a:extLst>
          </p:cNvPr>
          <p:cNvSpPr>
            <a:spLocks noChangeArrowheads="1"/>
          </p:cNvSpPr>
          <p:nvPr/>
        </p:nvSpPr>
        <p:spPr bwMode="auto">
          <a:xfrm>
            <a:off x="3124200" y="152400"/>
            <a:ext cx="5867400" cy="4495800"/>
          </a:xfrm>
          <a:prstGeom prst="rect">
            <a:avLst/>
          </a:prstGeom>
          <a:noFill/>
          <a:ln w="381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2400">
              <a:latin typeface="Times" pitchFamily="2" charset="0"/>
              <a:ea typeface="ヒラギノ角ゴ Pro W3" panose="020B0300000000000000" pitchFamily="34" charset="-128"/>
            </a:endParaRPr>
          </a:p>
        </p:txBody>
      </p:sp>
      <p:sp>
        <p:nvSpPr>
          <p:cNvPr id="16412" name="Line 11">
            <a:extLst>
              <a:ext uri="{FF2B5EF4-FFF2-40B4-BE49-F238E27FC236}">
                <a16:creationId xmlns:a16="http://schemas.microsoft.com/office/drawing/2014/main" id="{012B315A-A02A-4B4C-BD5F-F522E1A39650}"/>
              </a:ext>
            </a:extLst>
          </p:cNvPr>
          <p:cNvSpPr>
            <a:spLocks noChangeShapeType="1"/>
          </p:cNvSpPr>
          <p:nvPr/>
        </p:nvSpPr>
        <p:spPr bwMode="auto">
          <a:xfrm flipV="1">
            <a:off x="5791200" y="3886200"/>
            <a:ext cx="762000" cy="1676400"/>
          </a:xfrm>
          <a:prstGeom prst="line">
            <a:avLst/>
          </a:prstGeom>
          <a:noFill/>
          <a:ln w="38100">
            <a:solidFill>
              <a:srgbClr val="FF66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13" name="Text Box 11">
            <a:extLst>
              <a:ext uri="{FF2B5EF4-FFF2-40B4-BE49-F238E27FC236}">
                <a16:creationId xmlns:a16="http://schemas.microsoft.com/office/drawing/2014/main" id="{E48F0D74-2C3F-4648-8C78-AE8AAB458062}"/>
              </a:ext>
            </a:extLst>
          </p:cNvPr>
          <p:cNvSpPr txBox="1">
            <a:spLocks noChangeArrowheads="1"/>
          </p:cNvSpPr>
          <p:nvPr/>
        </p:nvSpPr>
        <p:spPr bwMode="auto">
          <a:xfrm>
            <a:off x="5105400" y="5562600"/>
            <a:ext cx="1816100" cy="461963"/>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core eudicots</a:t>
            </a:r>
            <a:endParaRPr lang="en-US" altLang="en-US" sz="2400">
              <a:latin typeface="Times" pitchFamily="2" charset="0"/>
              <a:ea typeface="ヒラギノ角ゴ Pro W3" panose="020B0300000000000000" pitchFamily="34" charset="-128"/>
            </a:endParaRPr>
          </a:p>
        </p:txBody>
      </p:sp>
      <p:sp>
        <p:nvSpPr>
          <p:cNvPr id="35" name="Line 11">
            <a:extLst>
              <a:ext uri="{FF2B5EF4-FFF2-40B4-BE49-F238E27FC236}">
                <a16:creationId xmlns:a16="http://schemas.microsoft.com/office/drawing/2014/main" id="{BD1E6987-6B4B-B643-960F-6E6CBC87C1D7}"/>
              </a:ext>
            </a:extLst>
          </p:cNvPr>
          <p:cNvSpPr>
            <a:spLocks noChangeShapeType="1"/>
          </p:cNvSpPr>
          <p:nvPr/>
        </p:nvSpPr>
        <p:spPr bwMode="auto">
          <a:xfrm flipH="1" flipV="1">
            <a:off x="5257800" y="2819400"/>
            <a:ext cx="533400" cy="533400"/>
          </a:xfrm>
          <a:prstGeom prst="line">
            <a:avLst/>
          </a:prstGeom>
          <a:noFill/>
          <a:ln w="38100">
            <a:solidFill>
              <a:schemeClr val="accent6">
                <a:lumMod val="60000"/>
                <a:lumOff val="40000"/>
              </a:schemeClr>
            </a:solidFill>
            <a:round/>
            <a:headEnd/>
            <a:tailEnd type="triangle" w="med" len="med"/>
          </a:ln>
          <a:extLst>
            <a:ext uri="{909E8E84-426E-40dd-AFC4-6F175D3DCCD1}"/>
          </a:extLst>
        </p:spPr>
        <p:txBody>
          <a:bodyPr wrap="none" anchor="ctr"/>
          <a:lstStyle/>
          <a:p>
            <a:pPr eaLnBrk="1" hangingPunct="1">
              <a:defRPr/>
            </a:pPr>
            <a:endParaRPr lang="en-US">
              <a:latin typeface="Times" charset="0"/>
              <a:ea typeface="ヒラギノ角ゴ Pro W3" charset="0"/>
              <a:cs typeface="ヒラギノ角ゴ Pro W3" charset="0"/>
            </a:endParaRPr>
          </a:p>
        </p:txBody>
      </p:sp>
      <p:sp>
        <p:nvSpPr>
          <p:cNvPr id="16415" name="Text Box 11">
            <a:extLst>
              <a:ext uri="{FF2B5EF4-FFF2-40B4-BE49-F238E27FC236}">
                <a16:creationId xmlns:a16="http://schemas.microsoft.com/office/drawing/2014/main" id="{47BBAB50-056F-0048-B641-34FC35675FF6}"/>
              </a:ext>
            </a:extLst>
          </p:cNvPr>
          <p:cNvSpPr txBox="1">
            <a:spLocks noChangeArrowheads="1"/>
          </p:cNvSpPr>
          <p:nvPr/>
        </p:nvSpPr>
        <p:spPr bwMode="auto">
          <a:xfrm>
            <a:off x="5013325" y="3363913"/>
            <a:ext cx="920750" cy="463550"/>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rosids</a:t>
            </a:r>
            <a:endParaRPr lang="en-US" altLang="en-US" sz="2400">
              <a:latin typeface="Times" pitchFamily="2" charset="0"/>
              <a:ea typeface="ヒラギノ角ゴ Pro W3" panose="020B0300000000000000" pitchFamily="34" charset="-128"/>
            </a:endParaRPr>
          </a:p>
        </p:txBody>
      </p:sp>
      <p:sp>
        <p:nvSpPr>
          <p:cNvPr id="16416" name="Text Box 11">
            <a:extLst>
              <a:ext uri="{FF2B5EF4-FFF2-40B4-BE49-F238E27FC236}">
                <a16:creationId xmlns:a16="http://schemas.microsoft.com/office/drawing/2014/main" id="{1B510887-C452-DD4E-B257-BD34F7996980}"/>
              </a:ext>
            </a:extLst>
          </p:cNvPr>
          <p:cNvSpPr txBox="1">
            <a:spLocks noChangeArrowheads="1"/>
          </p:cNvSpPr>
          <p:nvPr/>
        </p:nvSpPr>
        <p:spPr bwMode="auto">
          <a:xfrm>
            <a:off x="5999163" y="3005138"/>
            <a:ext cx="1125537" cy="461962"/>
          </a:xfrm>
          <a:prstGeom prst="rect">
            <a:avLst/>
          </a:prstGeom>
          <a:solidFill>
            <a:schemeClr val="bg1"/>
          </a:solidFill>
          <a:ln w="9525">
            <a:solidFill>
              <a:srgbClr val="F41720"/>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400">
                <a:solidFill>
                  <a:srgbClr val="F4253F"/>
                </a:solidFill>
                <a:latin typeface="Times" pitchFamily="2" charset="0"/>
                <a:ea typeface="ヒラギノ角ゴ Pro W3" panose="020B0300000000000000" pitchFamily="34" charset="-128"/>
              </a:rPr>
              <a:t>asterids</a:t>
            </a:r>
            <a:endParaRPr lang="en-US" altLang="en-US" sz="2400">
              <a:latin typeface="Times" pitchFamily="2" charset="0"/>
              <a:ea typeface="ヒラギノ角ゴ Pro W3" panose="020B0300000000000000" pitchFamily="34" charset="-128"/>
            </a:endParaRPr>
          </a:p>
        </p:txBody>
      </p:sp>
      <p:sp>
        <p:nvSpPr>
          <p:cNvPr id="16417" name="Line 10">
            <a:extLst>
              <a:ext uri="{FF2B5EF4-FFF2-40B4-BE49-F238E27FC236}">
                <a16:creationId xmlns:a16="http://schemas.microsoft.com/office/drawing/2014/main" id="{84E8D748-CFF9-204F-8462-0B9995F052E7}"/>
              </a:ext>
            </a:extLst>
          </p:cNvPr>
          <p:cNvSpPr>
            <a:spLocks noChangeShapeType="1"/>
          </p:cNvSpPr>
          <p:nvPr/>
        </p:nvSpPr>
        <p:spPr bwMode="auto">
          <a:xfrm>
            <a:off x="5138738" y="533400"/>
            <a:ext cx="1343025" cy="15240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Text Box 10">
            <a:extLst>
              <a:ext uri="{FF2B5EF4-FFF2-40B4-BE49-F238E27FC236}">
                <a16:creationId xmlns:a16="http://schemas.microsoft.com/office/drawing/2014/main" id="{B48862D8-956F-2641-889F-FB2D4D41550D}"/>
              </a:ext>
            </a:extLst>
          </p:cNvPr>
          <p:cNvSpPr txBox="1">
            <a:spLocks noChangeArrowheads="1"/>
          </p:cNvSpPr>
          <p:nvPr/>
        </p:nvSpPr>
        <p:spPr bwMode="auto">
          <a:xfrm>
            <a:off x="3587036" y="265112"/>
            <a:ext cx="1479892" cy="369332"/>
          </a:xfrm>
          <a:prstGeom prst="rect">
            <a:avLst/>
          </a:prstGeom>
          <a:solidFill>
            <a:schemeClr val="bg1"/>
          </a:solidFill>
          <a:ln w="9525">
            <a:solidFill>
              <a:srgbClr val="FF0000"/>
            </a:solidFill>
            <a:miter lim="800000"/>
            <a:headEnd/>
            <a:tailEnd/>
          </a:ln>
          <a:effectLst/>
        </p:spPr>
        <p:txBody>
          <a:bodyPr wrap="none">
            <a:spAutoFit/>
          </a:bodyPr>
          <a:lstStyle/>
          <a:p>
            <a:pPr eaLnBrk="1" hangingPunct="1">
              <a:defRPr/>
            </a:pPr>
            <a:r>
              <a:rPr lang="en-US" dirty="0">
                <a:ln>
                  <a:solidFill>
                    <a:srgbClr val="FF0000"/>
                  </a:solidFill>
                </a:ln>
                <a:solidFill>
                  <a:srgbClr val="D92D2D"/>
                </a:solidFill>
                <a:latin typeface="Times" pitchFamily="-111" charset="0"/>
                <a:ea typeface="+mn-ea"/>
              </a:rPr>
              <a:t>ERICACEAE</a:t>
            </a:r>
          </a:p>
        </p:txBody>
      </p:sp>
      <p:sp>
        <p:nvSpPr>
          <p:cNvPr id="16419" name="Line 11">
            <a:extLst>
              <a:ext uri="{FF2B5EF4-FFF2-40B4-BE49-F238E27FC236}">
                <a16:creationId xmlns:a16="http://schemas.microsoft.com/office/drawing/2014/main" id="{DD4EF1D2-5C28-9842-9C98-F5CC0867BCD1}"/>
              </a:ext>
            </a:extLst>
          </p:cNvPr>
          <p:cNvSpPr>
            <a:spLocks noChangeShapeType="1"/>
          </p:cNvSpPr>
          <p:nvPr/>
        </p:nvSpPr>
        <p:spPr bwMode="auto">
          <a:xfrm flipH="1" flipV="1">
            <a:off x="5697538" y="2849563"/>
            <a:ext cx="17462" cy="503237"/>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420" name="Line 11">
            <a:extLst>
              <a:ext uri="{FF2B5EF4-FFF2-40B4-BE49-F238E27FC236}">
                <a16:creationId xmlns:a16="http://schemas.microsoft.com/office/drawing/2014/main" id="{6455B16E-F233-094F-B0C4-173714568774}"/>
              </a:ext>
            </a:extLst>
          </p:cNvPr>
          <p:cNvSpPr>
            <a:spLocks noChangeShapeType="1"/>
          </p:cNvSpPr>
          <p:nvPr/>
        </p:nvSpPr>
        <p:spPr bwMode="auto">
          <a:xfrm flipV="1">
            <a:off x="7010400" y="2971800"/>
            <a:ext cx="228600" cy="139700"/>
          </a:xfrm>
          <a:prstGeom prst="line">
            <a:avLst/>
          </a:prstGeom>
          <a:noFill/>
          <a:ln w="38100">
            <a:solidFill>
              <a:srgbClr val="008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a:extLst>
              <a:ext uri="{FF2B5EF4-FFF2-40B4-BE49-F238E27FC236}">
                <a16:creationId xmlns:a16="http://schemas.microsoft.com/office/drawing/2014/main" id="{4D799A1A-9D78-4043-9F2A-4579AF1F930F}"/>
              </a:ext>
            </a:extLst>
          </p:cNvPr>
          <p:cNvSpPr>
            <a:spLocks noChangeArrowheads="1"/>
          </p:cNvSpPr>
          <p:nvPr/>
        </p:nvSpPr>
        <p:spPr bwMode="auto">
          <a:xfrm>
            <a:off x="533400" y="377825"/>
            <a:ext cx="2346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i="1">
                <a:latin typeface="Times" pitchFamily="2" charset="0"/>
              </a:rPr>
              <a:t>Semiramisia </a:t>
            </a:r>
            <a:endParaRPr lang="en-US" altLang="en-US" sz="1800" i="1">
              <a:latin typeface="Times" pitchFamily="2" charset="0"/>
            </a:endParaRPr>
          </a:p>
        </p:txBody>
      </p:sp>
      <p:pic>
        <p:nvPicPr>
          <p:cNvPr id="40962" name="Picture 2" descr="ERIC-semi-~sp.nov.-ecu-21707.jpg">
            <a:extLst>
              <a:ext uri="{FF2B5EF4-FFF2-40B4-BE49-F238E27FC236}">
                <a16:creationId xmlns:a16="http://schemas.microsoft.com/office/drawing/2014/main" id="{B031A0F7-6604-8C4E-9B81-0B2864E07A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377825"/>
            <a:ext cx="4849813"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ERIC-semi-spec-per-8693.jpg">
            <a:extLst>
              <a:ext uri="{FF2B5EF4-FFF2-40B4-BE49-F238E27FC236}">
                <a16:creationId xmlns:a16="http://schemas.microsoft.com/office/drawing/2014/main" id="{AAB27B11-4D19-2F46-8CAB-2BA002E9B60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9488" y="1104900"/>
            <a:ext cx="3800475"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descr="Catalina Giraldo Concurso Calendario 2008 (42).jpg">
            <a:extLst>
              <a:ext uri="{FF2B5EF4-FFF2-40B4-BE49-F238E27FC236}">
                <a16:creationId xmlns:a16="http://schemas.microsoft.com/office/drawing/2014/main" id="{46AF69B3-B738-5046-B435-94F1A26B97E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7725" y="300038"/>
            <a:ext cx="3927475"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TextBox 3">
            <a:extLst>
              <a:ext uri="{FF2B5EF4-FFF2-40B4-BE49-F238E27FC236}">
                <a16:creationId xmlns:a16="http://schemas.microsoft.com/office/drawing/2014/main" id="{92518D91-E2F6-8D45-BF3C-1FED6E126931}"/>
              </a:ext>
            </a:extLst>
          </p:cNvPr>
          <p:cNvSpPr txBox="1">
            <a:spLocks noChangeArrowheads="1"/>
          </p:cNvSpPr>
          <p:nvPr/>
        </p:nvSpPr>
        <p:spPr bwMode="auto">
          <a:xfrm>
            <a:off x="609600" y="838200"/>
            <a:ext cx="1693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600" i="1">
                <a:latin typeface="Times" pitchFamily="2" charset="0"/>
              </a:rPr>
              <a:t>Befaria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1" descr="ERIC-anth-wa-col-3605.jpg">
            <a:extLst>
              <a:ext uri="{FF2B5EF4-FFF2-40B4-BE49-F238E27FC236}">
                <a16:creationId xmlns:a16="http://schemas.microsoft.com/office/drawing/2014/main" id="{836788BC-80F7-604A-B687-356B5659DF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09600"/>
            <a:ext cx="4419600" cy="590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a:extLst>
              <a:ext uri="{FF2B5EF4-FFF2-40B4-BE49-F238E27FC236}">
                <a16:creationId xmlns:a16="http://schemas.microsoft.com/office/drawing/2014/main" id="{CDACF100-99CE-8D48-A09E-7F95A772BBFE}"/>
              </a:ext>
            </a:extLst>
          </p:cNvPr>
          <p:cNvSpPr>
            <a:spLocks noChangeArrowheads="1"/>
          </p:cNvSpPr>
          <p:nvPr/>
        </p:nvSpPr>
        <p:spPr bwMode="auto">
          <a:xfrm>
            <a:off x="1447800" y="1143000"/>
            <a:ext cx="26066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600" i="1">
                <a:latin typeface="Times" pitchFamily="2" charset="0"/>
              </a:rPr>
              <a:t>Anthopterus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81DD00-F9CE-9A4E-B169-ECAB19F8D5FD}"/>
              </a:ext>
            </a:extLst>
          </p:cNvPr>
          <p:cNvSpPr txBox="1"/>
          <p:nvPr/>
        </p:nvSpPr>
        <p:spPr>
          <a:xfrm>
            <a:off x="513708" y="1006866"/>
            <a:ext cx="1848492" cy="2308324"/>
          </a:xfrm>
          <a:prstGeom prst="rect">
            <a:avLst/>
          </a:prstGeom>
          <a:noFill/>
        </p:spPr>
        <p:txBody>
          <a:bodyPr wrap="square" rtlCol="0">
            <a:spAutoFit/>
          </a:bodyPr>
          <a:lstStyle/>
          <a:p>
            <a:r>
              <a:rPr lang="en-US" sz="2400">
                <a:latin typeface="Times" pitchFamily="2" charset="0"/>
              </a:rPr>
              <a:t>Luteyn, 2002: diversity of the family Ericaceae in the Andes</a:t>
            </a:r>
          </a:p>
        </p:txBody>
      </p:sp>
      <p:pic>
        <p:nvPicPr>
          <p:cNvPr id="4" name="Picture 3">
            <a:extLst>
              <a:ext uri="{FF2B5EF4-FFF2-40B4-BE49-F238E27FC236}">
                <a16:creationId xmlns:a16="http://schemas.microsoft.com/office/drawing/2014/main" id="{6B4DD015-30AB-6449-9DAE-CDBDD7F927F3}"/>
              </a:ext>
            </a:extLst>
          </p:cNvPr>
          <p:cNvPicPr>
            <a:picLocks noChangeAspect="1"/>
          </p:cNvPicPr>
          <p:nvPr/>
        </p:nvPicPr>
        <p:blipFill>
          <a:blip r:embed="rId2"/>
          <a:stretch>
            <a:fillRect/>
          </a:stretch>
        </p:blipFill>
        <p:spPr>
          <a:xfrm>
            <a:off x="2654595" y="152400"/>
            <a:ext cx="6290285" cy="6858000"/>
          </a:xfrm>
          <a:prstGeom prst="rect">
            <a:avLst/>
          </a:prstGeom>
        </p:spPr>
      </p:pic>
      <p:sp>
        <p:nvSpPr>
          <p:cNvPr id="10" name="Freeform 9">
            <a:extLst>
              <a:ext uri="{FF2B5EF4-FFF2-40B4-BE49-F238E27FC236}">
                <a16:creationId xmlns:a16="http://schemas.microsoft.com/office/drawing/2014/main" id="{5E10EE80-C6E1-E045-AE04-C53DF1E2E004}"/>
              </a:ext>
            </a:extLst>
          </p:cNvPr>
          <p:cNvSpPr/>
          <p:nvPr/>
        </p:nvSpPr>
        <p:spPr>
          <a:xfrm>
            <a:off x="3717346" y="585627"/>
            <a:ext cx="3618402" cy="2387264"/>
          </a:xfrm>
          <a:custGeom>
            <a:avLst/>
            <a:gdLst>
              <a:gd name="connsiteX0" fmla="*/ 3618402 w 3618402"/>
              <a:gd name="connsiteY0" fmla="*/ 123290 h 2387264"/>
              <a:gd name="connsiteX1" fmla="*/ 3546483 w 3618402"/>
              <a:gd name="connsiteY1" fmla="*/ 92467 h 2387264"/>
              <a:gd name="connsiteX2" fmla="*/ 3525935 w 3618402"/>
              <a:gd name="connsiteY2" fmla="*/ 61645 h 2387264"/>
              <a:gd name="connsiteX3" fmla="*/ 3464290 w 3618402"/>
              <a:gd name="connsiteY3" fmla="*/ 41097 h 2387264"/>
              <a:gd name="connsiteX4" fmla="*/ 3433467 w 3618402"/>
              <a:gd name="connsiteY4" fmla="*/ 30822 h 2387264"/>
              <a:gd name="connsiteX5" fmla="*/ 3371823 w 3618402"/>
              <a:gd name="connsiteY5" fmla="*/ 10274 h 2387264"/>
              <a:gd name="connsiteX6" fmla="*/ 3341000 w 3618402"/>
              <a:gd name="connsiteY6" fmla="*/ 0 h 2387264"/>
              <a:gd name="connsiteX7" fmla="*/ 2580712 w 3618402"/>
              <a:gd name="connsiteY7" fmla="*/ 10274 h 2387264"/>
              <a:gd name="connsiteX8" fmla="*/ 2529342 w 3618402"/>
              <a:gd name="connsiteY8" fmla="*/ 20548 h 2387264"/>
              <a:gd name="connsiteX9" fmla="*/ 2498519 w 3618402"/>
              <a:gd name="connsiteY9" fmla="*/ 30822 h 2387264"/>
              <a:gd name="connsiteX10" fmla="*/ 2457423 w 3618402"/>
              <a:gd name="connsiteY10" fmla="*/ 41097 h 2387264"/>
              <a:gd name="connsiteX11" fmla="*/ 2364955 w 3618402"/>
              <a:gd name="connsiteY11" fmla="*/ 71919 h 2387264"/>
              <a:gd name="connsiteX12" fmla="*/ 2334133 w 3618402"/>
              <a:gd name="connsiteY12" fmla="*/ 82193 h 2387264"/>
              <a:gd name="connsiteX13" fmla="*/ 2210843 w 3618402"/>
              <a:gd name="connsiteY13" fmla="*/ 113016 h 2387264"/>
              <a:gd name="connsiteX14" fmla="*/ 2108101 w 3618402"/>
              <a:gd name="connsiteY14" fmla="*/ 143838 h 2387264"/>
              <a:gd name="connsiteX15" fmla="*/ 2077279 w 3618402"/>
              <a:gd name="connsiteY15" fmla="*/ 154112 h 2387264"/>
              <a:gd name="connsiteX16" fmla="*/ 2046456 w 3618402"/>
              <a:gd name="connsiteY16" fmla="*/ 164386 h 2387264"/>
              <a:gd name="connsiteX17" fmla="*/ 2015634 w 3618402"/>
              <a:gd name="connsiteY17" fmla="*/ 184935 h 2387264"/>
              <a:gd name="connsiteX18" fmla="*/ 1984811 w 3618402"/>
              <a:gd name="connsiteY18" fmla="*/ 195209 h 2387264"/>
              <a:gd name="connsiteX19" fmla="*/ 1902618 w 3618402"/>
              <a:gd name="connsiteY19" fmla="*/ 215757 h 2387264"/>
              <a:gd name="connsiteX20" fmla="*/ 1840973 w 3618402"/>
              <a:gd name="connsiteY20" fmla="*/ 236306 h 2387264"/>
              <a:gd name="connsiteX21" fmla="*/ 1779328 w 3618402"/>
              <a:gd name="connsiteY21" fmla="*/ 267128 h 2387264"/>
              <a:gd name="connsiteX22" fmla="*/ 1717683 w 3618402"/>
              <a:gd name="connsiteY22" fmla="*/ 287676 h 2387264"/>
              <a:gd name="connsiteX23" fmla="*/ 1686861 w 3618402"/>
              <a:gd name="connsiteY23" fmla="*/ 308225 h 2387264"/>
              <a:gd name="connsiteX24" fmla="*/ 1625216 w 3618402"/>
              <a:gd name="connsiteY24" fmla="*/ 328773 h 2387264"/>
              <a:gd name="connsiteX25" fmla="*/ 1553297 w 3618402"/>
              <a:gd name="connsiteY25" fmla="*/ 380144 h 2387264"/>
              <a:gd name="connsiteX26" fmla="*/ 1471103 w 3618402"/>
              <a:gd name="connsiteY26" fmla="*/ 441789 h 2387264"/>
              <a:gd name="connsiteX27" fmla="*/ 1378636 w 3618402"/>
              <a:gd name="connsiteY27" fmla="*/ 493160 h 2387264"/>
              <a:gd name="connsiteX28" fmla="*/ 1347814 w 3618402"/>
              <a:gd name="connsiteY28" fmla="*/ 513708 h 2387264"/>
              <a:gd name="connsiteX29" fmla="*/ 1327265 w 3618402"/>
              <a:gd name="connsiteY29" fmla="*/ 534256 h 2387264"/>
              <a:gd name="connsiteX30" fmla="*/ 1265620 w 3618402"/>
              <a:gd name="connsiteY30" fmla="*/ 575353 h 2387264"/>
              <a:gd name="connsiteX31" fmla="*/ 1203975 w 3618402"/>
              <a:gd name="connsiteY31" fmla="*/ 616449 h 2387264"/>
              <a:gd name="connsiteX32" fmla="*/ 1183427 w 3618402"/>
              <a:gd name="connsiteY32" fmla="*/ 636998 h 2387264"/>
              <a:gd name="connsiteX33" fmla="*/ 1121782 w 3618402"/>
              <a:gd name="connsiteY33" fmla="*/ 678094 h 2387264"/>
              <a:gd name="connsiteX34" fmla="*/ 1101234 w 3618402"/>
              <a:gd name="connsiteY34" fmla="*/ 698643 h 2387264"/>
              <a:gd name="connsiteX35" fmla="*/ 1039589 w 3618402"/>
              <a:gd name="connsiteY35" fmla="*/ 739739 h 2387264"/>
              <a:gd name="connsiteX36" fmla="*/ 998492 w 3618402"/>
              <a:gd name="connsiteY36" fmla="*/ 780836 h 2387264"/>
              <a:gd name="connsiteX37" fmla="*/ 988218 w 3618402"/>
              <a:gd name="connsiteY37" fmla="*/ 811658 h 2387264"/>
              <a:gd name="connsiteX38" fmla="*/ 947121 w 3618402"/>
              <a:gd name="connsiteY38" fmla="*/ 852755 h 2387264"/>
              <a:gd name="connsiteX39" fmla="*/ 916299 w 3618402"/>
              <a:gd name="connsiteY39" fmla="*/ 883577 h 2387264"/>
              <a:gd name="connsiteX40" fmla="*/ 895751 w 3618402"/>
              <a:gd name="connsiteY40" fmla="*/ 904126 h 2387264"/>
              <a:gd name="connsiteX41" fmla="*/ 875202 w 3618402"/>
              <a:gd name="connsiteY41" fmla="*/ 934948 h 2387264"/>
              <a:gd name="connsiteX42" fmla="*/ 864928 w 3618402"/>
              <a:gd name="connsiteY42" fmla="*/ 965771 h 2387264"/>
              <a:gd name="connsiteX43" fmla="*/ 823832 w 3618402"/>
              <a:gd name="connsiteY43" fmla="*/ 1017142 h 2387264"/>
              <a:gd name="connsiteX44" fmla="*/ 803283 w 3618402"/>
              <a:gd name="connsiteY44" fmla="*/ 1078786 h 2387264"/>
              <a:gd name="connsiteX45" fmla="*/ 793009 w 3618402"/>
              <a:gd name="connsiteY45" fmla="*/ 1109609 h 2387264"/>
              <a:gd name="connsiteX46" fmla="*/ 751912 w 3618402"/>
              <a:gd name="connsiteY46" fmla="*/ 1160980 h 2387264"/>
              <a:gd name="connsiteX47" fmla="*/ 731364 w 3618402"/>
              <a:gd name="connsiteY47" fmla="*/ 1191802 h 2387264"/>
              <a:gd name="connsiteX48" fmla="*/ 690267 w 3618402"/>
              <a:gd name="connsiteY48" fmla="*/ 1232899 h 2387264"/>
              <a:gd name="connsiteX49" fmla="*/ 669719 w 3618402"/>
              <a:gd name="connsiteY49" fmla="*/ 1263721 h 2387264"/>
              <a:gd name="connsiteX50" fmla="*/ 618348 w 3618402"/>
              <a:gd name="connsiteY50" fmla="*/ 1315092 h 2387264"/>
              <a:gd name="connsiteX51" fmla="*/ 608074 w 3618402"/>
              <a:gd name="connsiteY51" fmla="*/ 1345915 h 2387264"/>
              <a:gd name="connsiteX52" fmla="*/ 546429 w 3618402"/>
              <a:gd name="connsiteY52" fmla="*/ 1428108 h 2387264"/>
              <a:gd name="connsiteX53" fmla="*/ 525881 w 3618402"/>
              <a:gd name="connsiteY53" fmla="*/ 1458930 h 2387264"/>
              <a:gd name="connsiteX54" fmla="*/ 495058 w 3618402"/>
              <a:gd name="connsiteY54" fmla="*/ 1510301 h 2387264"/>
              <a:gd name="connsiteX55" fmla="*/ 453962 w 3618402"/>
              <a:gd name="connsiteY55" fmla="*/ 1571946 h 2387264"/>
              <a:gd name="connsiteX56" fmla="*/ 402591 w 3618402"/>
              <a:gd name="connsiteY56" fmla="*/ 1613043 h 2387264"/>
              <a:gd name="connsiteX57" fmla="*/ 340946 w 3618402"/>
              <a:gd name="connsiteY57" fmla="*/ 1705510 h 2387264"/>
              <a:gd name="connsiteX58" fmla="*/ 320398 w 3618402"/>
              <a:gd name="connsiteY58" fmla="*/ 1736333 h 2387264"/>
              <a:gd name="connsiteX59" fmla="*/ 269027 w 3618402"/>
              <a:gd name="connsiteY59" fmla="*/ 1797977 h 2387264"/>
              <a:gd name="connsiteX60" fmla="*/ 227930 w 3618402"/>
              <a:gd name="connsiteY60" fmla="*/ 1839074 h 2387264"/>
              <a:gd name="connsiteX61" fmla="*/ 176560 w 3618402"/>
              <a:gd name="connsiteY61" fmla="*/ 1900719 h 2387264"/>
              <a:gd name="connsiteX62" fmla="*/ 156011 w 3618402"/>
              <a:gd name="connsiteY62" fmla="*/ 1931542 h 2387264"/>
              <a:gd name="connsiteX63" fmla="*/ 125189 w 3618402"/>
              <a:gd name="connsiteY63" fmla="*/ 1962364 h 2387264"/>
              <a:gd name="connsiteX64" fmla="*/ 84092 w 3618402"/>
              <a:gd name="connsiteY64" fmla="*/ 2013735 h 2387264"/>
              <a:gd name="connsiteX65" fmla="*/ 73818 w 3618402"/>
              <a:gd name="connsiteY65" fmla="*/ 2054831 h 2387264"/>
              <a:gd name="connsiteX66" fmla="*/ 63544 w 3618402"/>
              <a:gd name="connsiteY66" fmla="*/ 2106202 h 2387264"/>
              <a:gd name="connsiteX67" fmla="*/ 42996 w 3618402"/>
              <a:gd name="connsiteY67" fmla="*/ 2167847 h 2387264"/>
              <a:gd name="connsiteX68" fmla="*/ 22447 w 3618402"/>
              <a:gd name="connsiteY68" fmla="*/ 2229492 h 2387264"/>
              <a:gd name="connsiteX69" fmla="*/ 12173 w 3618402"/>
              <a:gd name="connsiteY69" fmla="*/ 2260315 h 2387264"/>
              <a:gd name="connsiteX70" fmla="*/ 1899 w 3618402"/>
              <a:gd name="connsiteY70" fmla="*/ 2301411 h 2387264"/>
              <a:gd name="connsiteX71" fmla="*/ 12173 w 3618402"/>
              <a:gd name="connsiteY71" fmla="*/ 2373330 h 2387264"/>
              <a:gd name="connsiteX72" fmla="*/ 176560 w 3618402"/>
              <a:gd name="connsiteY72" fmla="*/ 2383604 h 2387264"/>
              <a:gd name="connsiteX73" fmla="*/ 484784 w 3618402"/>
              <a:gd name="connsiteY73" fmla="*/ 2373330 h 2387264"/>
              <a:gd name="connsiteX74" fmla="*/ 618348 w 3618402"/>
              <a:gd name="connsiteY74" fmla="*/ 2342508 h 2387264"/>
              <a:gd name="connsiteX75" fmla="*/ 649171 w 3618402"/>
              <a:gd name="connsiteY75" fmla="*/ 2332234 h 2387264"/>
              <a:gd name="connsiteX76" fmla="*/ 782735 w 3618402"/>
              <a:gd name="connsiteY76" fmla="*/ 2301411 h 2387264"/>
              <a:gd name="connsiteX77" fmla="*/ 864928 w 3618402"/>
              <a:gd name="connsiteY77" fmla="*/ 2280863 h 2387264"/>
              <a:gd name="connsiteX78" fmla="*/ 977944 w 3618402"/>
              <a:gd name="connsiteY78" fmla="*/ 2250040 h 2387264"/>
              <a:gd name="connsiteX79" fmla="*/ 1008766 w 3618402"/>
              <a:gd name="connsiteY79" fmla="*/ 2229492 h 2387264"/>
              <a:gd name="connsiteX80" fmla="*/ 1049863 w 3618402"/>
              <a:gd name="connsiteY80" fmla="*/ 2188395 h 2387264"/>
              <a:gd name="connsiteX81" fmla="*/ 1101234 w 3618402"/>
              <a:gd name="connsiteY81" fmla="*/ 2137025 h 2387264"/>
              <a:gd name="connsiteX82" fmla="*/ 1142330 w 3618402"/>
              <a:gd name="connsiteY82" fmla="*/ 2085654 h 2387264"/>
              <a:gd name="connsiteX83" fmla="*/ 1162879 w 3618402"/>
              <a:gd name="connsiteY83" fmla="*/ 2024009 h 2387264"/>
              <a:gd name="connsiteX84" fmla="*/ 1203975 w 3618402"/>
              <a:gd name="connsiteY84" fmla="*/ 1962364 h 2387264"/>
              <a:gd name="connsiteX85" fmla="*/ 1234798 w 3618402"/>
              <a:gd name="connsiteY85" fmla="*/ 1900719 h 2387264"/>
              <a:gd name="connsiteX86" fmla="*/ 1255346 w 3618402"/>
              <a:gd name="connsiteY86" fmla="*/ 1859622 h 2387264"/>
              <a:gd name="connsiteX87" fmla="*/ 1265620 w 3618402"/>
              <a:gd name="connsiteY87" fmla="*/ 1828800 h 2387264"/>
              <a:gd name="connsiteX88" fmla="*/ 1306717 w 3618402"/>
              <a:gd name="connsiteY88" fmla="*/ 1787703 h 2387264"/>
              <a:gd name="connsiteX89" fmla="*/ 1316991 w 3618402"/>
              <a:gd name="connsiteY89" fmla="*/ 1756881 h 2387264"/>
              <a:gd name="connsiteX90" fmla="*/ 1358088 w 3618402"/>
              <a:gd name="connsiteY90" fmla="*/ 1705510 h 2387264"/>
              <a:gd name="connsiteX91" fmla="*/ 1388910 w 3618402"/>
              <a:gd name="connsiteY91" fmla="*/ 1654139 h 2387264"/>
              <a:gd name="connsiteX92" fmla="*/ 1399184 w 3618402"/>
              <a:gd name="connsiteY92" fmla="*/ 1623317 h 2387264"/>
              <a:gd name="connsiteX93" fmla="*/ 1440281 w 3618402"/>
              <a:gd name="connsiteY93" fmla="*/ 1582220 h 2387264"/>
              <a:gd name="connsiteX94" fmla="*/ 1481378 w 3618402"/>
              <a:gd name="connsiteY94" fmla="*/ 1530849 h 2387264"/>
              <a:gd name="connsiteX95" fmla="*/ 1501926 w 3618402"/>
              <a:gd name="connsiteY95" fmla="*/ 1500027 h 2387264"/>
              <a:gd name="connsiteX96" fmla="*/ 1584119 w 3618402"/>
              <a:gd name="connsiteY96" fmla="*/ 1417834 h 2387264"/>
              <a:gd name="connsiteX97" fmla="*/ 1604667 w 3618402"/>
              <a:gd name="connsiteY97" fmla="*/ 1397285 h 2387264"/>
              <a:gd name="connsiteX98" fmla="*/ 1625216 w 3618402"/>
              <a:gd name="connsiteY98" fmla="*/ 1376737 h 2387264"/>
              <a:gd name="connsiteX99" fmla="*/ 1656038 w 3618402"/>
              <a:gd name="connsiteY99" fmla="*/ 1325366 h 2387264"/>
              <a:gd name="connsiteX100" fmla="*/ 1666312 w 3618402"/>
              <a:gd name="connsiteY100" fmla="*/ 1294544 h 2387264"/>
              <a:gd name="connsiteX101" fmla="*/ 1686861 w 3618402"/>
              <a:gd name="connsiteY101" fmla="*/ 1273995 h 2387264"/>
              <a:gd name="connsiteX102" fmla="*/ 1727957 w 3618402"/>
              <a:gd name="connsiteY102" fmla="*/ 1212351 h 2387264"/>
              <a:gd name="connsiteX103" fmla="*/ 1748506 w 3618402"/>
              <a:gd name="connsiteY103" fmla="*/ 1191802 h 2387264"/>
              <a:gd name="connsiteX104" fmla="*/ 1789602 w 3618402"/>
              <a:gd name="connsiteY104" fmla="*/ 1140431 h 2387264"/>
              <a:gd name="connsiteX105" fmla="*/ 1851247 w 3618402"/>
              <a:gd name="connsiteY105" fmla="*/ 1109609 h 2387264"/>
              <a:gd name="connsiteX106" fmla="*/ 1902618 w 3618402"/>
              <a:gd name="connsiteY106" fmla="*/ 1068512 h 2387264"/>
              <a:gd name="connsiteX107" fmla="*/ 1933441 w 3618402"/>
              <a:gd name="connsiteY107" fmla="*/ 1058238 h 2387264"/>
              <a:gd name="connsiteX108" fmla="*/ 1995085 w 3618402"/>
              <a:gd name="connsiteY108" fmla="*/ 1017142 h 2387264"/>
              <a:gd name="connsiteX109" fmla="*/ 2015634 w 3618402"/>
              <a:gd name="connsiteY109" fmla="*/ 996593 h 2387264"/>
              <a:gd name="connsiteX110" fmla="*/ 2046456 w 3618402"/>
              <a:gd name="connsiteY110" fmla="*/ 986319 h 2387264"/>
              <a:gd name="connsiteX111" fmla="*/ 2118375 w 3618402"/>
              <a:gd name="connsiteY111" fmla="*/ 934948 h 2387264"/>
              <a:gd name="connsiteX112" fmla="*/ 2169746 w 3618402"/>
              <a:gd name="connsiteY112" fmla="*/ 904126 h 2387264"/>
              <a:gd name="connsiteX113" fmla="*/ 2262214 w 3618402"/>
              <a:gd name="connsiteY113" fmla="*/ 852755 h 2387264"/>
              <a:gd name="connsiteX114" fmla="*/ 2323858 w 3618402"/>
              <a:gd name="connsiteY114" fmla="*/ 821933 h 2387264"/>
              <a:gd name="connsiteX115" fmla="*/ 2354681 w 3618402"/>
              <a:gd name="connsiteY115" fmla="*/ 801384 h 2387264"/>
              <a:gd name="connsiteX116" fmla="*/ 2385503 w 3618402"/>
              <a:gd name="connsiteY116" fmla="*/ 791110 h 2387264"/>
              <a:gd name="connsiteX117" fmla="*/ 2416326 w 3618402"/>
              <a:gd name="connsiteY117" fmla="*/ 770562 h 2387264"/>
              <a:gd name="connsiteX118" fmla="*/ 2477971 w 3618402"/>
              <a:gd name="connsiteY118" fmla="*/ 750013 h 2387264"/>
              <a:gd name="connsiteX119" fmla="*/ 2539616 w 3618402"/>
              <a:gd name="connsiteY119" fmla="*/ 719191 h 2387264"/>
              <a:gd name="connsiteX120" fmla="*/ 2570438 w 3618402"/>
              <a:gd name="connsiteY120" fmla="*/ 698643 h 2387264"/>
              <a:gd name="connsiteX121" fmla="*/ 2632083 w 3618402"/>
              <a:gd name="connsiteY121" fmla="*/ 678094 h 2387264"/>
              <a:gd name="connsiteX122" fmla="*/ 2662906 w 3618402"/>
              <a:gd name="connsiteY122" fmla="*/ 657546 h 2387264"/>
              <a:gd name="connsiteX123" fmla="*/ 2765647 w 3618402"/>
              <a:gd name="connsiteY123" fmla="*/ 626724 h 2387264"/>
              <a:gd name="connsiteX124" fmla="*/ 2817018 w 3618402"/>
              <a:gd name="connsiteY124" fmla="*/ 616449 h 2387264"/>
              <a:gd name="connsiteX125" fmla="*/ 2878663 w 3618402"/>
              <a:gd name="connsiteY125" fmla="*/ 595901 h 2387264"/>
              <a:gd name="connsiteX126" fmla="*/ 2909485 w 3618402"/>
              <a:gd name="connsiteY126" fmla="*/ 585627 h 2387264"/>
              <a:gd name="connsiteX127" fmla="*/ 3032775 w 3618402"/>
              <a:gd name="connsiteY127" fmla="*/ 554804 h 2387264"/>
              <a:gd name="connsiteX128" fmla="*/ 3073872 w 3618402"/>
              <a:gd name="connsiteY128" fmla="*/ 544530 h 2387264"/>
              <a:gd name="connsiteX129" fmla="*/ 3135517 w 3618402"/>
              <a:gd name="connsiteY129" fmla="*/ 523982 h 2387264"/>
              <a:gd name="connsiteX130" fmla="*/ 3197162 w 3618402"/>
              <a:gd name="connsiteY130" fmla="*/ 513708 h 2387264"/>
              <a:gd name="connsiteX131" fmla="*/ 3269081 w 3618402"/>
              <a:gd name="connsiteY131" fmla="*/ 493160 h 2387264"/>
              <a:gd name="connsiteX132" fmla="*/ 3320452 w 3618402"/>
              <a:gd name="connsiteY132" fmla="*/ 482885 h 2387264"/>
              <a:gd name="connsiteX133" fmla="*/ 3402645 w 3618402"/>
              <a:gd name="connsiteY133" fmla="*/ 462337 h 2387264"/>
              <a:gd name="connsiteX134" fmla="*/ 3464290 w 3618402"/>
              <a:gd name="connsiteY134" fmla="*/ 441789 h 2387264"/>
              <a:gd name="connsiteX135" fmla="*/ 3505387 w 3618402"/>
              <a:gd name="connsiteY135" fmla="*/ 400692 h 2387264"/>
              <a:gd name="connsiteX136" fmla="*/ 3546483 w 3618402"/>
              <a:gd name="connsiteY136" fmla="*/ 349321 h 2387264"/>
              <a:gd name="connsiteX137" fmla="*/ 3577306 w 3618402"/>
              <a:gd name="connsiteY137" fmla="*/ 256854 h 2387264"/>
              <a:gd name="connsiteX138" fmla="*/ 3587580 w 3618402"/>
              <a:gd name="connsiteY138" fmla="*/ 226031 h 2387264"/>
              <a:gd name="connsiteX139" fmla="*/ 3577306 w 3618402"/>
              <a:gd name="connsiteY139" fmla="*/ 154112 h 238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3618402" h="2387264">
                <a:moveTo>
                  <a:pt x="3618402" y="123290"/>
                </a:moveTo>
                <a:cubicBezTo>
                  <a:pt x="3594429" y="113016"/>
                  <a:pt x="3568184" y="106935"/>
                  <a:pt x="3546483" y="92467"/>
                </a:cubicBezTo>
                <a:cubicBezTo>
                  <a:pt x="3536209" y="85618"/>
                  <a:pt x="3536406" y="68189"/>
                  <a:pt x="3525935" y="61645"/>
                </a:cubicBezTo>
                <a:cubicBezTo>
                  <a:pt x="3507567" y="50165"/>
                  <a:pt x="3484838" y="47946"/>
                  <a:pt x="3464290" y="41097"/>
                </a:cubicBezTo>
                <a:lnTo>
                  <a:pt x="3433467" y="30822"/>
                </a:lnTo>
                <a:lnTo>
                  <a:pt x="3371823" y="10274"/>
                </a:lnTo>
                <a:lnTo>
                  <a:pt x="3341000" y="0"/>
                </a:lnTo>
                <a:lnTo>
                  <a:pt x="2580712" y="10274"/>
                </a:lnTo>
                <a:cubicBezTo>
                  <a:pt x="2563255" y="10716"/>
                  <a:pt x="2546283" y="16313"/>
                  <a:pt x="2529342" y="20548"/>
                </a:cubicBezTo>
                <a:cubicBezTo>
                  <a:pt x="2518835" y="23175"/>
                  <a:pt x="2508932" y="27847"/>
                  <a:pt x="2498519" y="30822"/>
                </a:cubicBezTo>
                <a:cubicBezTo>
                  <a:pt x="2484942" y="34701"/>
                  <a:pt x="2470948" y="37039"/>
                  <a:pt x="2457423" y="41097"/>
                </a:cubicBezTo>
                <a:cubicBezTo>
                  <a:pt x="2426303" y="50433"/>
                  <a:pt x="2395778" y="61645"/>
                  <a:pt x="2364955" y="71919"/>
                </a:cubicBezTo>
                <a:cubicBezTo>
                  <a:pt x="2354681" y="75344"/>
                  <a:pt x="2344639" y="79566"/>
                  <a:pt x="2334133" y="82193"/>
                </a:cubicBezTo>
                <a:lnTo>
                  <a:pt x="2210843" y="113016"/>
                </a:lnTo>
                <a:cubicBezTo>
                  <a:pt x="2148732" y="128544"/>
                  <a:pt x="2183144" y="118824"/>
                  <a:pt x="2108101" y="143838"/>
                </a:cubicBezTo>
                <a:lnTo>
                  <a:pt x="2077279" y="154112"/>
                </a:lnTo>
                <a:lnTo>
                  <a:pt x="2046456" y="164386"/>
                </a:lnTo>
                <a:cubicBezTo>
                  <a:pt x="2036182" y="171236"/>
                  <a:pt x="2026678" y="179413"/>
                  <a:pt x="2015634" y="184935"/>
                </a:cubicBezTo>
                <a:cubicBezTo>
                  <a:pt x="2005947" y="189778"/>
                  <a:pt x="1995259" y="192359"/>
                  <a:pt x="1984811" y="195209"/>
                </a:cubicBezTo>
                <a:cubicBezTo>
                  <a:pt x="1957565" y="202640"/>
                  <a:pt x="1929410" y="206826"/>
                  <a:pt x="1902618" y="215757"/>
                </a:cubicBezTo>
                <a:lnTo>
                  <a:pt x="1840973" y="236306"/>
                </a:lnTo>
                <a:cubicBezTo>
                  <a:pt x="1728555" y="273779"/>
                  <a:pt x="1898841" y="214012"/>
                  <a:pt x="1779328" y="267128"/>
                </a:cubicBezTo>
                <a:cubicBezTo>
                  <a:pt x="1759535" y="275925"/>
                  <a:pt x="1717683" y="287676"/>
                  <a:pt x="1717683" y="287676"/>
                </a:cubicBezTo>
                <a:cubicBezTo>
                  <a:pt x="1707409" y="294526"/>
                  <a:pt x="1698145" y="303210"/>
                  <a:pt x="1686861" y="308225"/>
                </a:cubicBezTo>
                <a:cubicBezTo>
                  <a:pt x="1667068" y="317022"/>
                  <a:pt x="1625216" y="328773"/>
                  <a:pt x="1625216" y="328773"/>
                </a:cubicBezTo>
                <a:cubicBezTo>
                  <a:pt x="1576461" y="377528"/>
                  <a:pt x="1602498" y="363744"/>
                  <a:pt x="1553297" y="380144"/>
                </a:cubicBezTo>
                <a:cubicBezTo>
                  <a:pt x="1528956" y="404483"/>
                  <a:pt x="1505952" y="430173"/>
                  <a:pt x="1471103" y="441789"/>
                </a:cubicBezTo>
                <a:cubicBezTo>
                  <a:pt x="1416852" y="459873"/>
                  <a:pt x="1449292" y="446056"/>
                  <a:pt x="1378636" y="493160"/>
                </a:cubicBezTo>
                <a:cubicBezTo>
                  <a:pt x="1368362" y="500009"/>
                  <a:pt x="1356545" y="504977"/>
                  <a:pt x="1347814" y="513708"/>
                </a:cubicBezTo>
                <a:cubicBezTo>
                  <a:pt x="1340964" y="520557"/>
                  <a:pt x="1335014" y="528444"/>
                  <a:pt x="1327265" y="534256"/>
                </a:cubicBezTo>
                <a:cubicBezTo>
                  <a:pt x="1307508" y="549074"/>
                  <a:pt x="1283083" y="557890"/>
                  <a:pt x="1265620" y="575353"/>
                </a:cubicBezTo>
                <a:cubicBezTo>
                  <a:pt x="1227140" y="613833"/>
                  <a:pt x="1248582" y="601580"/>
                  <a:pt x="1203975" y="616449"/>
                </a:cubicBezTo>
                <a:cubicBezTo>
                  <a:pt x="1197126" y="623299"/>
                  <a:pt x="1191176" y="631186"/>
                  <a:pt x="1183427" y="636998"/>
                </a:cubicBezTo>
                <a:cubicBezTo>
                  <a:pt x="1163670" y="651816"/>
                  <a:pt x="1139244" y="660631"/>
                  <a:pt x="1121782" y="678094"/>
                </a:cubicBezTo>
                <a:cubicBezTo>
                  <a:pt x="1114933" y="684944"/>
                  <a:pt x="1108983" y="692831"/>
                  <a:pt x="1101234" y="698643"/>
                </a:cubicBezTo>
                <a:cubicBezTo>
                  <a:pt x="1081477" y="713461"/>
                  <a:pt x="1057052" y="722276"/>
                  <a:pt x="1039589" y="739739"/>
                </a:cubicBezTo>
                <a:lnTo>
                  <a:pt x="998492" y="780836"/>
                </a:lnTo>
                <a:cubicBezTo>
                  <a:pt x="995067" y="791110"/>
                  <a:pt x="994513" y="802845"/>
                  <a:pt x="988218" y="811658"/>
                </a:cubicBezTo>
                <a:cubicBezTo>
                  <a:pt x="976957" y="827423"/>
                  <a:pt x="960820" y="839056"/>
                  <a:pt x="947121" y="852755"/>
                </a:cubicBezTo>
                <a:lnTo>
                  <a:pt x="916299" y="883577"/>
                </a:lnTo>
                <a:cubicBezTo>
                  <a:pt x="909450" y="890427"/>
                  <a:pt x="901124" y="896066"/>
                  <a:pt x="895751" y="904126"/>
                </a:cubicBezTo>
                <a:lnTo>
                  <a:pt x="875202" y="934948"/>
                </a:lnTo>
                <a:cubicBezTo>
                  <a:pt x="871777" y="945222"/>
                  <a:pt x="869771" y="956084"/>
                  <a:pt x="864928" y="965771"/>
                </a:cubicBezTo>
                <a:cubicBezTo>
                  <a:pt x="851968" y="991691"/>
                  <a:pt x="842943" y="998030"/>
                  <a:pt x="823832" y="1017142"/>
                </a:cubicBezTo>
                <a:lnTo>
                  <a:pt x="803283" y="1078786"/>
                </a:lnTo>
                <a:cubicBezTo>
                  <a:pt x="799858" y="1089060"/>
                  <a:pt x="799016" y="1100598"/>
                  <a:pt x="793009" y="1109609"/>
                </a:cubicBezTo>
                <a:cubicBezTo>
                  <a:pt x="729766" y="1204473"/>
                  <a:pt x="810471" y="1087782"/>
                  <a:pt x="751912" y="1160980"/>
                </a:cubicBezTo>
                <a:cubicBezTo>
                  <a:pt x="744198" y="1170622"/>
                  <a:pt x="739400" y="1182427"/>
                  <a:pt x="731364" y="1191802"/>
                </a:cubicBezTo>
                <a:cubicBezTo>
                  <a:pt x="718756" y="1206511"/>
                  <a:pt x="701013" y="1216779"/>
                  <a:pt x="690267" y="1232899"/>
                </a:cubicBezTo>
                <a:cubicBezTo>
                  <a:pt x="683418" y="1243173"/>
                  <a:pt x="677850" y="1254428"/>
                  <a:pt x="669719" y="1263721"/>
                </a:cubicBezTo>
                <a:cubicBezTo>
                  <a:pt x="653772" y="1281946"/>
                  <a:pt x="618348" y="1315092"/>
                  <a:pt x="618348" y="1315092"/>
                </a:cubicBezTo>
                <a:cubicBezTo>
                  <a:pt x="614923" y="1325366"/>
                  <a:pt x="613333" y="1336448"/>
                  <a:pt x="608074" y="1345915"/>
                </a:cubicBezTo>
                <a:cubicBezTo>
                  <a:pt x="542902" y="1463228"/>
                  <a:pt x="591777" y="1371424"/>
                  <a:pt x="546429" y="1428108"/>
                </a:cubicBezTo>
                <a:cubicBezTo>
                  <a:pt x="538715" y="1437750"/>
                  <a:pt x="532730" y="1448656"/>
                  <a:pt x="525881" y="1458930"/>
                </a:cubicBezTo>
                <a:cubicBezTo>
                  <a:pt x="506236" y="1517867"/>
                  <a:pt x="528907" y="1465169"/>
                  <a:pt x="495058" y="1510301"/>
                </a:cubicBezTo>
                <a:cubicBezTo>
                  <a:pt x="480240" y="1530058"/>
                  <a:pt x="474510" y="1558247"/>
                  <a:pt x="453962" y="1571946"/>
                </a:cubicBezTo>
                <a:cubicBezTo>
                  <a:pt x="433738" y="1585428"/>
                  <a:pt x="417233" y="1593520"/>
                  <a:pt x="402591" y="1613043"/>
                </a:cubicBezTo>
                <a:cubicBezTo>
                  <a:pt x="402591" y="1613044"/>
                  <a:pt x="351220" y="1690098"/>
                  <a:pt x="340946" y="1705510"/>
                </a:cubicBezTo>
                <a:cubicBezTo>
                  <a:pt x="334097" y="1715784"/>
                  <a:pt x="329130" y="1727602"/>
                  <a:pt x="320398" y="1736333"/>
                </a:cubicBezTo>
                <a:cubicBezTo>
                  <a:pt x="213529" y="1843199"/>
                  <a:pt x="354840" y="1697862"/>
                  <a:pt x="269027" y="1797977"/>
                </a:cubicBezTo>
                <a:cubicBezTo>
                  <a:pt x="256419" y="1812686"/>
                  <a:pt x="238676" y="1822954"/>
                  <a:pt x="227930" y="1839074"/>
                </a:cubicBezTo>
                <a:cubicBezTo>
                  <a:pt x="176917" y="1915596"/>
                  <a:pt x="242477" y="1821619"/>
                  <a:pt x="176560" y="1900719"/>
                </a:cubicBezTo>
                <a:cubicBezTo>
                  <a:pt x="168655" y="1910205"/>
                  <a:pt x="163916" y="1922056"/>
                  <a:pt x="156011" y="1931542"/>
                </a:cubicBezTo>
                <a:cubicBezTo>
                  <a:pt x="146709" y="1942704"/>
                  <a:pt x="134491" y="1951202"/>
                  <a:pt x="125189" y="1962364"/>
                </a:cubicBezTo>
                <a:cubicBezTo>
                  <a:pt x="60386" y="2040128"/>
                  <a:pt x="143875" y="1953952"/>
                  <a:pt x="84092" y="2013735"/>
                </a:cubicBezTo>
                <a:cubicBezTo>
                  <a:pt x="80667" y="2027434"/>
                  <a:pt x="76881" y="2041047"/>
                  <a:pt x="73818" y="2054831"/>
                </a:cubicBezTo>
                <a:cubicBezTo>
                  <a:pt x="70030" y="2071878"/>
                  <a:pt x="68139" y="2089355"/>
                  <a:pt x="63544" y="2106202"/>
                </a:cubicBezTo>
                <a:cubicBezTo>
                  <a:pt x="57845" y="2127099"/>
                  <a:pt x="49845" y="2147299"/>
                  <a:pt x="42996" y="2167847"/>
                </a:cubicBezTo>
                <a:lnTo>
                  <a:pt x="22447" y="2229492"/>
                </a:lnTo>
                <a:cubicBezTo>
                  <a:pt x="19022" y="2239766"/>
                  <a:pt x="14800" y="2249808"/>
                  <a:pt x="12173" y="2260315"/>
                </a:cubicBezTo>
                <a:lnTo>
                  <a:pt x="1899" y="2301411"/>
                </a:lnTo>
                <a:cubicBezTo>
                  <a:pt x="5324" y="2325384"/>
                  <a:pt x="-9738" y="2363019"/>
                  <a:pt x="12173" y="2373330"/>
                </a:cubicBezTo>
                <a:cubicBezTo>
                  <a:pt x="61850" y="2396707"/>
                  <a:pt x="121657" y="2383604"/>
                  <a:pt x="176560" y="2383604"/>
                </a:cubicBezTo>
                <a:cubicBezTo>
                  <a:pt x="279358" y="2383604"/>
                  <a:pt x="382043" y="2376755"/>
                  <a:pt x="484784" y="2373330"/>
                </a:cubicBezTo>
                <a:cubicBezTo>
                  <a:pt x="525537" y="2365180"/>
                  <a:pt x="581170" y="2354900"/>
                  <a:pt x="618348" y="2342508"/>
                </a:cubicBezTo>
                <a:cubicBezTo>
                  <a:pt x="628622" y="2339083"/>
                  <a:pt x="638723" y="2335084"/>
                  <a:pt x="649171" y="2332234"/>
                </a:cubicBezTo>
                <a:cubicBezTo>
                  <a:pt x="788379" y="2294268"/>
                  <a:pt x="678892" y="2325374"/>
                  <a:pt x="782735" y="2301411"/>
                </a:cubicBezTo>
                <a:cubicBezTo>
                  <a:pt x="810253" y="2295061"/>
                  <a:pt x="837236" y="2286401"/>
                  <a:pt x="864928" y="2280863"/>
                </a:cubicBezTo>
                <a:cubicBezTo>
                  <a:pt x="892500" y="2275349"/>
                  <a:pt x="955596" y="2264939"/>
                  <a:pt x="977944" y="2250040"/>
                </a:cubicBezTo>
                <a:cubicBezTo>
                  <a:pt x="988218" y="2243191"/>
                  <a:pt x="999391" y="2237528"/>
                  <a:pt x="1008766" y="2229492"/>
                </a:cubicBezTo>
                <a:cubicBezTo>
                  <a:pt x="1023475" y="2216884"/>
                  <a:pt x="1036164" y="2202094"/>
                  <a:pt x="1049863" y="2188395"/>
                </a:cubicBezTo>
                <a:lnTo>
                  <a:pt x="1101234" y="2137025"/>
                </a:lnTo>
                <a:cubicBezTo>
                  <a:pt x="1118311" y="2119948"/>
                  <a:pt x="1131963" y="2108980"/>
                  <a:pt x="1142330" y="2085654"/>
                </a:cubicBezTo>
                <a:cubicBezTo>
                  <a:pt x="1151127" y="2065861"/>
                  <a:pt x="1150864" y="2042031"/>
                  <a:pt x="1162879" y="2024009"/>
                </a:cubicBezTo>
                <a:cubicBezTo>
                  <a:pt x="1176578" y="2003461"/>
                  <a:pt x="1196165" y="1985792"/>
                  <a:pt x="1203975" y="1962364"/>
                </a:cubicBezTo>
                <a:cubicBezTo>
                  <a:pt x="1222814" y="1905851"/>
                  <a:pt x="1202930" y="1956489"/>
                  <a:pt x="1234798" y="1900719"/>
                </a:cubicBezTo>
                <a:cubicBezTo>
                  <a:pt x="1242397" y="1887421"/>
                  <a:pt x="1249313" y="1873700"/>
                  <a:pt x="1255346" y="1859622"/>
                </a:cubicBezTo>
                <a:cubicBezTo>
                  <a:pt x="1259612" y="1849668"/>
                  <a:pt x="1259325" y="1837613"/>
                  <a:pt x="1265620" y="1828800"/>
                </a:cubicBezTo>
                <a:cubicBezTo>
                  <a:pt x="1276881" y="1813035"/>
                  <a:pt x="1306717" y="1787703"/>
                  <a:pt x="1306717" y="1787703"/>
                </a:cubicBezTo>
                <a:cubicBezTo>
                  <a:pt x="1310142" y="1777429"/>
                  <a:pt x="1312148" y="1766567"/>
                  <a:pt x="1316991" y="1756881"/>
                </a:cubicBezTo>
                <a:cubicBezTo>
                  <a:pt x="1329953" y="1730957"/>
                  <a:pt x="1338973" y="1724624"/>
                  <a:pt x="1358088" y="1705510"/>
                </a:cubicBezTo>
                <a:cubicBezTo>
                  <a:pt x="1387192" y="1618197"/>
                  <a:pt x="1346602" y="1724654"/>
                  <a:pt x="1388910" y="1654139"/>
                </a:cubicBezTo>
                <a:cubicBezTo>
                  <a:pt x="1394482" y="1644853"/>
                  <a:pt x="1392889" y="1632130"/>
                  <a:pt x="1399184" y="1623317"/>
                </a:cubicBezTo>
                <a:cubicBezTo>
                  <a:pt x="1410445" y="1607552"/>
                  <a:pt x="1429535" y="1598340"/>
                  <a:pt x="1440281" y="1582220"/>
                </a:cubicBezTo>
                <a:cubicBezTo>
                  <a:pt x="1503524" y="1487356"/>
                  <a:pt x="1422819" y="1604047"/>
                  <a:pt x="1481378" y="1530849"/>
                </a:cubicBezTo>
                <a:cubicBezTo>
                  <a:pt x="1489092" y="1521207"/>
                  <a:pt x="1493795" y="1509320"/>
                  <a:pt x="1501926" y="1500027"/>
                </a:cubicBezTo>
                <a:cubicBezTo>
                  <a:pt x="1501928" y="1500024"/>
                  <a:pt x="1573158" y="1428795"/>
                  <a:pt x="1584119" y="1417834"/>
                </a:cubicBezTo>
                <a:lnTo>
                  <a:pt x="1604667" y="1397285"/>
                </a:lnTo>
                <a:lnTo>
                  <a:pt x="1625216" y="1376737"/>
                </a:lnTo>
                <a:cubicBezTo>
                  <a:pt x="1654320" y="1289424"/>
                  <a:pt x="1613730" y="1395881"/>
                  <a:pt x="1656038" y="1325366"/>
                </a:cubicBezTo>
                <a:cubicBezTo>
                  <a:pt x="1661610" y="1316080"/>
                  <a:pt x="1660740" y="1303830"/>
                  <a:pt x="1666312" y="1294544"/>
                </a:cubicBezTo>
                <a:cubicBezTo>
                  <a:pt x="1671296" y="1286238"/>
                  <a:pt x="1681049" y="1281745"/>
                  <a:pt x="1686861" y="1273995"/>
                </a:cubicBezTo>
                <a:cubicBezTo>
                  <a:pt x="1701678" y="1254239"/>
                  <a:pt x="1710495" y="1229813"/>
                  <a:pt x="1727957" y="1212351"/>
                </a:cubicBezTo>
                <a:cubicBezTo>
                  <a:pt x="1734807" y="1205501"/>
                  <a:pt x="1742455" y="1199366"/>
                  <a:pt x="1748506" y="1191802"/>
                </a:cubicBezTo>
                <a:cubicBezTo>
                  <a:pt x="1772237" y="1162139"/>
                  <a:pt x="1762041" y="1162480"/>
                  <a:pt x="1789602" y="1140431"/>
                </a:cubicBezTo>
                <a:cubicBezTo>
                  <a:pt x="1818053" y="1117670"/>
                  <a:pt x="1818694" y="1120460"/>
                  <a:pt x="1851247" y="1109609"/>
                </a:cubicBezTo>
                <a:cubicBezTo>
                  <a:pt x="1870358" y="1090499"/>
                  <a:pt x="1876700" y="1081471"/>
                  <a:pt x="1902618" y="1068512"/>
                </a:cubicBezTo>
                <a:cubicBezTo>
                  <a:pt x="1912305" y="1063669"/>
                  <a:pt x="1923167" y="1061663"/>
                  <a:pt x="1933441" y="1058238"/>
                </a:cubicBezTo>
                <a:cubicBezTo>
                  <a:pt x="1953989" y="1044539"/>
                  <a:pt x="1977623" y="1034604"/>
                  <a:pt x="1995085" y="1017142"/>
                </a:cubicBezTo>
                <a:cubicBezTo>
                  <a:pt x="2001935" y="1010292"/>
                  <a:pt x="2007328" y="1001577"/>
                  <a:pt x="2015634" y="996593"/>
                </a:cubicBezTo>
                <a:cubicBezTo>
                  <a:pt x="2024920" y="991021"/>
                  <a:pt x="2036182" y="989744"/>
                  <a:pt x="2046456" y="986319"/>
                </a:cubicBezTo>
                <a:cubicBezTo>
                  <a:pt x="2095211" y="937564"/>
                  <a:pt x="2069174" y="951348"/>
                  <a:pt x="2118375" y="934948"/>
                </a:cubicBezTo>
                <a:cubicBezTo>
                  <a:pt x="2164479" y="888847"/>
                  <a:pt x="2109726" y="937471"/>
                  <a:pt x="2169746" y="904126"/>
                </a:cubicBezTo>
                <a:cubicBezTo>
                  <a:pt x="2275728" y="845247"/>
                  <a:pt x="2192471" y="876002"/>
                  <a:pt x="2262214" y="852755"/>
                </a:cubicBezTo>
                <a:cubicBezTo>
                  <a:pt x="2350550" y="793864"/>
                  <a:pt x="2238782" y="864472"/>
                  <a:pt x="2323858" y="821933"/>
                </a:cubicBezTo>
                <a:cubicBezTo>
                  <a:pt x="2334903" y="816411"/>
                  <a:pt x="2343636" y="806906"/>
                  <a:pt x="2354681" y="801384"/>
                </a:cubicBezTo>
                <a:cubicBezTo>
                  <a:pt x="2364367" y="796541"/>
                  <a:pt x="2375817" y="795953"/>
                  <a:pt x="2385503" y="791110"/>
                </a:cubicBezTo>
                <a:cubicBezTo>
                  <a:pt x="2396548" y="785588"/>
                  <a:pt x="2405042" y="775577"/>
                  <a:pt x="2416326" y="770562"/>
                </a:cubicBezTo>
                <a:cubicBezTo>
                  <a:pt x="2436119" y="761765"/>
                  <a:pt x="2459949" y="762028"/>
                  <a:pt x="2477971" y="750013"/>
                </a:cubicBezTo>
                <a:cubicBezTo>
                  <a:pt x="2517804" y="723458"/>
                  <a:pt x="2497079" y="733370"/>
                  <a:pt x="2539616" y="719191"/>
                </a:cubicBezTo>
                <a:cubicBezTo>
                  <a:pt x="2549890" y="712342"/>
                  <a:pt x="2559154" y="703658"/>
                  <a:pt x="2570438" y="698643"/>
                </a:cubicBezTo>
                <a:cubicBezTo>
                  <a:pt x="2590231" y="689846"/>
                  <a:pt x="2614061" y="690108"/>
                  <a:pt x="2632083" y="678094"/>
                </a:cubicBezTo>
                <a:cubicBezTo>
                  <a:pt x="2642357" y="671245"/>
                  <a:pt x="2651622" y="662561"/>
                  <a:pt x="2662906" y="657546"/>
                </a:cubicBezTo>
                <a:cubicBezTo>
                  <a:pt x="2688518" y="646163"/>
                  <a:pt x="2735761" y="633366"/>
                  <a:pt x="2765647" y="626724"/>
                </a:cubicBezTo>
                <a:cubicBezTo>
                  <a:pt x="2782694" y="622936"/>
                  <a:pt x="2800171" y="621044"/>
                  <a:pt x="2817018" y="616449"/>
                </a:cubicBezTo>
                <a:cubicBezTo>
                  <a:pt x="2837915" y="610750"/>
                  <a:pt x="2858115" y="602750"/>
                  <a:pt x="2878663" y="595901"/>
                </a:cubicBezTo>
                <a:cubicBezTo>
                  <a:pt x="2888937" y="592476"/>
                  <a:pt x="2898979" y="588254"/>
                  <a:pt x="2909485" y="585627"/>
                </a:cubicBezTo>
                <a:lnTo>
                  <a:pt x="3032775" y="554804"/>
                </a:lnTo>
                <a:cubicBezTo>
                  <a:pt x="3046474" y="551379"/>
                  <a:pt x="3060476" y="548995"/>
                  <a:pt x="3073872" y="544530"/>
                </a:cubicBezTo>
                <a:cubicBezTo>
                  <a:pt x="3094420" y="537681"/>
                  <a:pt x="3114152" y="527543"/>
                  <a:pt x="3135517" y="523982"/>
                </a:cubicBezTo>
                <a:cubicBezTo>
                  <a:pt x="3156065" y="520557"/>
                  <a:pt x="3176735" y="517793"/>
                  <a:pt x="3197162" y="513708"/>
                </a:cubicBezTo>
                <a:cubicBezTo>
                  <a:pt x="3293221" y="494496"/>
                  <a:pt x="3190765" y="512739"/>
                  <a:pt x="3269081" y="493160"/>
                </a:cubicBezTo>
                <a:cubicBezTo>
                  <a:pt x="3286022" y="488925"/>
                  <a:pt x="3303436" y="486812"/>
                  <a:pt x="3320452" y="482885"/>
                </a:cubicBezTo>
                <a:cubicBezTo>
                  <a:pt x="3347970" y="476535"/>
                  <a:pt x="3375853" y="471267"/>
                  <a:pt x="3402645" y="462337"/>
                </a:cubicBezTo>
                <a:lnTo>
                  <a:pt x="3464290" y="441789"/>
                </a:lnTo>
                <a:cubicBezTo>
                  <a:pt x="3477989" y="428090"/>
                  <a:pt x="3494641" y="416812"/>
                  <a:pt x="3505387" y="400692"/>
                </a:cubicBezTo>
                <a:cubicBezTo>
                  <a:pt x="3531308" y="361810"/>
                  <a:pt x="3517204" y="378601"/>
                  <a:pt x="3546483" y="349321"/>
                </a:cubicBezTo>
                <a:lnTo>
                  <a:pt x="3577306" y="256854"/>
                </a:lnTo>
                <a:lnTo>
                  <a:pt x="3587580" y="226031"/>
                </a:lnTo>
                <a:cubicBezTo>
                  <a:pt x="3576743" y="161008"/>
                  <a:pt x="3577306" y="185218"/>
                  <a:pt x="3577306" y="154112"/>
                </a:cubicBezTo>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F2440D8A-5A60-5440-A8F2-83B568CFD609}"/>
              </a:ext>
            </a:extLst>
          </p:cNvPr>
          <p:cNvSpPr/>
          <p:nvPr/>
        </p:nvSpPr>
        <p:spPr>
          <a:xfrm>
            <a:off x="4006552" y="3462391"/>
            <a:ext cx="3462760" cy="2794571"/>
          </a:xfrm>
          <a:custGeom>
            <a:avLst/>
            <a:gdLst>
              <a:gd name="connsiteX0" fmla="*/ 565448 w 3462760"/>
              <a:gd name="connsiteY0" fmla="*/ 1284270 h 2794571"/>
              <a:gd name="connsiteX1" fmla="*/ 503803 w 3462760"/>
              <a:gd name="connsiteY1" fmla="*/ 1212351 h 2794571"/>
              <a:gd name="connsiteX2" fmla="*/ 483255 w 3462760"/>
              <a:gd name="connsiteY2" fmla="*/ 1181528 h 2794571"/>
              <a:gd name="connsiteX3" fmla="*/ 442158 w 3462760"/>
              <a:gd name="connsiteY3" fmla="*/ 1140431 h 2794571"/>
              <a:gd name="connsiteX4" fmla="*/ 431884 w 3462760"/>
              <a:gd name="connsiteY4" fmla="*/ 1109609 h 2794571"/>
              <a:gd name="connsiteX5" fmla="*/ 401061 w 3462760"/>
              <a:gd name="connsiteY5" fmla="*/ 1089061 h 2794571"/>
              <a:gd name="connsiteX6" fmla="*/ 349691 w 3462760"/>
              <a:gd name="connsiteY6" fmla="*/ 1037690 h 2794571"/>
              <a:gd name="connsiteX7" fmla="*/ 308594 w 3462760"/>
              <a:gd name="connsiteY7" fmla="*/ 976045 h 2794571"/>
              <a:gd name="connsiteX8" fmla="*/ 288046 w 3462760"/>
              <a:gd name="connsiteY8" fmla="*/ 945222 h 2794571"/>
              <a:gd name="connsiteX9" fmla="*/ 226401 w 3462760"/>
              <a:gd name="connsiteY9" fmla="*/ 863029 h 2794571"/>
              <a:gd name="connsiteX10" fmla="*/ 195578 w 3462760"/>
              <a:gd name="connsiteY10" fmla="*/ 801384 h 2794571"/>
              <a:gd name="connsiteX11" fmla="*/ 185304 w 3462760"/>
              <a:gd name="connsiteY11" fmla="*/ 770562 h 2794571"/>
              <a:gd name="connsiteX12" fmla="*/ 164756 w 3462760"/>
              <a:gd name="connsiteY12" fmla="*/ 750013 h 2794571"/>
              <a:gd name="connsiteX13" fmla="*/ 144208 w 3462760"/>
              <a:gd name="connsiteY13" fmla="*/ 719191 h 2794571"/>
              <a:gd name="connsiteX14" fmla="*/ 113385 w 3462760"/>
              <a:gd name="connsiteY14" fmla="*/ 667820 h 2794571"/>
              <a:gd name="connsiteX15" fmla="*/ 72288 w 3462760"/>
              <a:gd name="connsiteY15" fmla="*/ 575353 h 2794571"/>
              <a:gd name="connsiteX16" fmla="*/ 62014 w 3462760"/>
              <a:gd name="connsiteY16" fmla="*/ 544530 h 2794571"/>
              <a:gd name="connsiteX17" fmla="*/ 41466 w 3462760"/>
              <a:gd name="connsiteY17" fmla="*/ 472611 h 2794571"/>
              <a:gd name="connsiteX18" fmla="*/ 20918 w 3462760"/>
              <a:gd name="connsiteY18" fmla="*/ 441789 h 2794571"/>
              <a:gd name="connsiteX19" fmla="*/ 369 w 3462760"/>
              <a:gd name="connsiteY19" fmla="*/ 380144 h 2794571"/>
              <a:gd name="connsiteX20" fmla="*/ 20918 w 3462760"/>
              <a:gd name="connsiteY20" fmla="*/ 277402 h 2794571"/>
              <a:gd name="connsiteX21" fmla="*/ 41466 w 3462760"/>
              <a:gd name="connsiteY21" fmla="*/ 246580 h 2794571"/>
              <a:gd name="connsiteX22" fmla="*/ 82563 w 3462760"/>
              <a:gd name="connsiteY22" fmla="*/ 195209 h 2794571"/>
              <a:gd name="connsiteX23" fmla="*/ 92837 w 3462760"/>
              <a:gd name="connsiteY23" fmla="*/ 164387 h 2794571"/>
              <a:gd name="connsiteX24" fmla="*/ 144208 w 3462760"/>
              <a:gd name="connsiteY24" fmla="*/ 133564 h 2794571"/>
              <a:gd name="connsiteX25" fmla="*/ 205852 w 3462760"/>
              <a:gd name="connsiteY25" fmla="*/ 92467 h 2794571"/>
              <a:gd name="connsiteX26" fmla="*/ 236675 w 3462760"/>
              <a:gd name="connsiteY26" fmla="*/ 71919 h 2794571"/>
              <a:gd name="connsiteX27" fmla="*/ 298320 w 3462760"/>
              <a:gd name="connsiteY27" fmla="*/ 51371 h 2794571"/>
              <a:gd name="connsiteX28" fmla="*/ 339417 w 3462760"/>
              <a:gd name="connsiteY28" fmla="*/ 30822 h 2794571"/>
              <a:gd name="connsiteX29" fmla="*/ 472981 w 3462760"/>
              <a:gd name="connsiteY29" fmla="*/ 0 h 2794571"/>
              <a:gd name="connsiteX30" fmla="*/ 760657 w 3462760"/>
              <a:gd name="connsiteY30" fmla="*/ 10274 h 2794571"/>
              <a:gd name="connsiteX31" fmla="*/ 853124 w 3462760"/>
              <a:gd name="connsiteY31" fmla="*/ 41097 h 2794571"/>
              <a:gd name="connsiteX32" fmla="*/ 883947 w 3462760"/>
              <a:gd name="connsiteY32" fmla="*/ 51371 h 2794571"/>
              <a:gd name="connsiteX33" fmla="*/ 976414 w 3462760"/>
              <a:gd name="connsiteY33" fmla="*/ 102742 h 2794571"/>
              <a:gd name="connsiteX34" fmla="*/ 1027785 w 3462760"/>
              <a:gd name="connsiteY34" fmla="*/ 143838 h 2794571"/>
              <a:gd name="connsiteX35" fmla="*/ 1068882 w 3462760"/>
              <a:gd name="connsiteY35" fmla="*/ 184935 h 2794571"/>
              <a:gd name="connsiteX36" fmla="*/ 1099704 w 3462760"/>
              <a:gd name="connsiteY36" fmla="*/ 236306 h 2794571"/>
              <a:gd name="connsiteX37" fmla="*/ 1130527 w 3462760"/>
              <a:gd name="connsiteY37" fmla="*/ 287676 h 2794571"/>
              <a:gd name="connsiteX38" fmla="*/ 1151075 w 3462760"/>
              <a:gd name="connsiteY38" fmla="*/ 349321 h 2794571"/>
              <a:gd name="connsiteX39" fmla="*/ 1161349 w 3462760"/>
              <a:gd name="connsiteY39" fmla="*/ 380144 h 2794571"/>
              <a:gd name="connsiteX40" fmla="*/ 1181897 w 3462760"/>
              <a:gd name="connsiteY40" fmla="*/ 452063 h 2794571"/>
              <a:gd name="connsiteX41" fmla="*/ 1202446 w 3462760"/>
              <a:gd name="connsiteY41" fmla="*/ 493160 h 2794571"/>
              <a:gd name="connsiteX42" fmla="*/ 1222994 w 3462760"/>
              <a:gd name="connsiteY42" fmla="*/ 554805 h 2794571"/>
              <a:gd name="connsiteX43" fmla="*/ 1243542 w 3462760"/>
              <a:gd name="connsiteY43" fmla="*/ 585627 h 2794571"/>
              <a:gd name="connsiteX44" fmla="*/ 1274365 w 3462760"/>
              <a:gd name="connsiteY44" fmla="*/ 688369 h 2794571"/>
              <a:gd name="connsiteX45" fmla="*/ 1284639 w 3462760"/>
              <a:gd name="connsiteY45" fmla="*/ 719191 h 2794571"/>
              <a:gd name="connsiteX46" fmla="*/ 1294913 w 3462760"/>
              <a:gd name="connsiteY46" fmla="*/ 760288 h 2794571"/>
              <a:gd name="connsiteX47" fmla="*/ 1315461 w 3462760"/>
              <a:gd name="connsiteY47" fmla="*/ 821933 h 2794571"/>
              <a:gd name="connsiteX48" fmla="*/ 1336010 w 3462760"/>
              <a:gd name="connsiteY48" fmla="*/ 883578 h 2794571"/>
              <a:gd name="connsiteX49" fmla="*/ 1346284 w 3462760"/>
              <a:gd name="connsiteY49" fmla="*/ 914400 h 2794571"/>
              <a:gd name="connsiteX50" fmla="*/ 1356558 w 3462760"/>
              <a:gd name="connsiteY50" fmla="*/ 945222 h 2794571"/>
              <a:gd name="connsiteX51" fmla="*/ 1377106 w 3462760"/>
              <a:gd name="connsiteY51" fmla="*/ 965771 h 2794571"/>
              <a:gd name="connsiteX52" fmla="*/ 1407929 w 3462760"/>
              <a:gd name="connsiteY52" fmla="*/ 1017142 h 2794571"/>
              <a:gd name="connsiteX53" fmla="*/ 1449026 w 3462760"/>
              <a:gd name="connsiteY53" fmla="*/ 1078787 h 2794571"/>
              <a:gd name="connsiteX54" fmla="*/ 1469574 w 3462760"/>
              <a:gd name="connsiteY54" fmla="*/ 1109609 h 2794571"/>
              <a:gd name="connsiteX55" fmla="*/ 1500396 w 3462760"/>
              <a:gd name="connsiteY55" fmla="*/ 1130157 h 2794571"/>
              <a:gd name="connsiteX56" fmla="*/ 1541493 w 3462760"/>
              <a:gd name="connsiteY56" fmla="*/ 1191802 h 2794571"/>
              <a:gd name="connsiteX57" fmla="*/ 1562041 w 3462760"/>
              <a:gd name="connsiteY57" fmla="*/ 1222625 h 2794571"/>
              <a:gd name="connsiteX58" fmla="*/ 1613412 w 3462760"/>
              <a:gd name="connsiteY58" fmla="*/ 1315092 h 2794571"/>
              <a:gd name="connsiteX59" fmla="*/ 1705879 w 3462760"/>
              <a:gd name="connsiteY59" fmla="*/ 1397285 h 2794571"/>
              <a:gd name="connsiteX60" fmla="*/ 1726428 w 3462760"/>
              <a:gd name="connsiteY60" fmla="*/ 1428108 h 2794571"/>
              <a:gd name="connsiteX61" fmla="*/ 1746976 w 3462760"/>
              <a:gd name="connsiteY61" fmla="*/ 1469205 h 2794571"/>
              <a:gd name="connsiteX62" fmla="*/ 1777799 w 3462760"/>
              <a:gd name="connsiteY62" fmla="*/ 1500027 h 2794571"/>
              <a:gd name="connsiteX63" fmla="*/ 1798347 w 3462760"/>
              <a:gd name="connsiteY63" fmla="*/ 1530849 h 2794571"/>
              <a:gd name="connsiteX64" fmla="*/ 1839444 w 3462760"/>
              <a:gd name="connsiteY64" fmla="*/ 1582220 h 2794571"/>
              <a:gd name="connsiteX65" fmla="*/ 1859992 w 3462760"/>
              <a:gd name="connsiteY65" fmla="*/ 1602769 h 2794571"/>
              <a:gd name="connsiteX66" fmla="*/ 1880540 w 3462760"/>
              <a:gd name="connsiteY66" fmla="*/ 1633591 h 2794571"/>
              <a:gd name="connsiteX67" fmla="*/ 1911363 w 3462760"/>
              <a:gd name="connsiteY67" fmla="*/ 1643865 h 2794571"/>
              <a:gd name="connsiteX68" fmla="*/ 1942185 w 3462760"/>
              <a:gd name="connsiteY68" fmla="*/ 1664413 h 2794571"/>
              <a:gd name="connsiteX69" fmla="*/ 2014104 w 3462760"/>
              <a:gd name="connsiteY69" fmla="*/ 1684962 h 2794571"/>
              <a:gd name="connsiteX70" fmla="*/ 2075749 w 3462760"/>
              <a:gd name="connsiteY70" fmla="*/ 1726058 h 2794571"/>
              <a:gd name="connsiteX71" fmla="*/ 2106572 w 3462760"/>
              <a:gd name="connsiteY71" fmla="*/ 1746607 h 2794571"/>
              <a:gd name="connsiteX72" fmla="*/ 2168217 w 3462760"/>
              <a:gd name="connsiteY72" fmla="*/ 1767155 h 2794571"/>
              <a:gd name="connsiteX73" fmla="*/ 2199039 w 3462760"/>
              <a:gd name="connsiteY73" fmla="*/ 1787703 h 2794571"/>
              <a:gd name="connsiteX74" fmla="*/ 2240136 w 3462760"/>
              <a:gd name="connsiteY74" fmla="*/ 1828800 h 2794571"/>
              <a:gd name="connsiteX75" fmla="*/ 2322329 w 3462760"/>
              <a:gd name="connsiteY75" fmla="*/ 1849348 h 2794571"/>
              <a:gd name="connsiteX76" fmla="*/ 2445619 w 3462760"/>
              <a:gd name="connsiteY76" fmla="*/ 1900719 h 2794571"/>
              <a:gd name="connsiteX77" fmla="*/ 2486715 w 3462760"/>
              <a:gd name="connsiteY77" fmla="*/ 1921267 h 2794571"/>
              <a:gd name="connsiteX78" fmla="*/ 2517538 w 3462760"/>
              <a:gd name="connsiteY78" fmla="*/ 1931542 h 2794571"/>
              <a:gd name="connsiteX79" fmla="*/ 2548360 w 3462760"/>
              <a:gd name="connsiteY79" fmla="*/ 1952090 h 2794571"/>
              <a:gd name="connsiteX80" fmla="*/ 2610005 w 3462760"/>
              <a:gd name="connsiteY80" fmla="*/ 1972638 h 2794571"/>
              <a:gd name="connsiteX81" fmla="*/ 2640828 w 3462760"/>
              <a:gd name="connsiteY81" fmla="*/ 1982912 h 2794571"/>
              <a:gd name="connsiteX82" fmla="*/ 2671650 w 3462760"/>
              <a:gd name="connsiteY82" fmla="*/ 2003461 h 2794571"/>
              <a:gd name="connsiteX83" fmla="*/ 2815488 w 3462760"/>
              <a:gd name="connsiteY83" fmla="*/ 2044557 h 2794571"/>
              <a:gd name="connsiteX84" fmla="*/ 2846311 w 3462760"/>
              <a:gd name="connsiteY84" fmla="*/ 2054831 h 2794571"/>
              <a:gd name="connsiteX85" fmla="*/ 2949052 w 3462760"/>
              <a:gd name="connsiteY85" fmla="*/ 2075380 h 2794571"/>
              <a:gd name="connsiteX86" fmla="*/ 3010697 w 3462760"/>
              <a:gd name="connsiteY86" fmla="*/ 2095928 h 2794571"/>
              <a:gd name="connsiteX87" fmla="*/ 3051794 w 3462760"/>
              <a:gd name="connsiteY87" fmla="*/ 2106202 h 2794571"/>
              <a:gd name="connsiteX88" fmla="*/ 3113439 w 3462760"/>
              <a:gd name="connsiteY88" fmla="*/ 2126751 h 2794571"/>
              <a:gd name="connsiteX89" fmla="*/ 3144261 w 3462760"/>
              <a:gd name="connsiteY89" fmla="*/ 2137025 h 2794571"/>
              <a:gd name="connsiteX90" fmla="*/ 3195632 w 3462760"/>
              <a:gd name="connsiteY90" fmla="*/ 2167847 h 2794571"/>
              <a:gd name="connsiteX91" fmla="*/ 3216181 w 3462760"/>
              <a:gd name="connsiteY91" fmla="*/ 2188396 h 2794571"/>
              <a:gd name="connsiteX92" fmla="*/ 3247003 w 3462760"/>
              <a:gd name="connsiteY92" fmla="*/ 2198670 h 2794571"/>
              <a:gd name="connsiteX93" fmla="*/ 3277826 w 3462760"/>
              <a:gd name="connsiteY93" fmla="*/ 2219218 h 2794571"/>
              <a:gd name="connsiteX94" fmla="*/ 3339470 w 3462760"/>
              <a:gd name="connsiteY94" fmla="*/ 2239766 h 2794571"/>
              <a:gd name="connsiteX95" fmla="*/ 3421664 w 3462760"/>
              <a:gd name="connsiteY95" fmla="*/ 2311685 h 2794571"/>
              <a:gd name="connsiteX96" fmla="*/ 3442212 w 3462760"/>
              <a:gd name="connsiteY96" fmla="*/ 2373330 h 2794571"/>
              <a:gd name="connsiteX97" fmla="*/ 3452486 w 3462760"/>
              <a:gd name="connsiteY97" fmla="*/ 2404153 h 2794571"/>
              <a:gd name="connsiteX98" fmla="*/ 3462760 w 3462760"/>
              <a:gd name="connsiteY98" fmla="*/ 2445249 h 2794571"/>
              <a:gd name="connsiteX99" fmla="*/ 3452486 w 3462760"/>
              <a:gd name="connsiteY99" fmla="*/ 2589088 h 2794571"/>
              <a:gd name="connsiteX100" fmla="*/ 3370293 w 3462760"/>
              <a:gd name="connsiteY100" fmla="*/ 2661007 h 2794571"/>
              <a:gd name="connsiteX101" fmla="*/ 3318922 w 3462760"/>
              <a:gd name="connsiteY101" fmla="*/ 2712378 h 2794571"/>
              <a:gd name="connsiteX102" fmla="*/ 3298374 w 3462760"/>
              <a:gd name="connsiteY102" fmla="*/ 2743200 h 2794571"/>
              <a:gd name="connsiteX103" fmla="*/ 3267551 w 3462760"/>
              <a:gd name="connsiteY103" fmla="*/ 2763748 h 2794571"/>
              <a:gd name="connsiteX104" fmla="*/ 3195632 w 3462760"/>
              <a:gd name="connsiteY104" fmla="*/ 2774022 h 2794571"/>
              <a:gd name="connsiteX105" fmla="*/ 3113439 w 3462760"/>
              <a:gd name="connsiteY105" fmla="*/ 2794571 h 2794571"/>
              <a:gd name="connsiteX106" fmla="*/ 2979875 w 3462760"/>
              <a:gd name="connsiteY106" fmla="*/ 2784297 h 2794571"/>
              <a:gd name="connsiteX107" fmla="*/ 2907956 w 3462760"/>
              <a:gd name="connsiteY107" fmla="*/ 2753474 h 2794571"/>
              <a:gd name="connsiteX108" fmla="*/ 2805214 w 3462760"/>
              <a:gd name="connsiteY108" fmla="*/ 2722652 h 2794571"/>
              <a:gd name="connsiteX109" fmla="*/ 2661376 w 3462760"/>
              <a:gd name="connsiteY109" fmla="*/ 2661007 h 2794571"/>
              <a:gd name="connsiteX110" fmla="*/ 2589457 w 3462760"/>
              <a:gd name="connsiteY110" fmla="*/ 2640458 h 2794571"/>
              <a:gd name="connsiteX111" fmla="*/ 2425070 w 3462760"/>
              <a:gd name="connsiteY111" fmla="*/ 2619910 h 2794571"/>
              <a:gd name="connsiteX112" fmla="*/ 2353151 w 3462760"/>
              <a:gd name="connsiteY112" fmla="*/ 2599362 h 2794571"/>
              <a:gd name="connsiteX113" fmla="*/ 2312055 w 3462760"/>
              <a:gd name="connsiteY113" fmla="*/ 2589088 h 2794571"/>
              <a:gd name="connsiteX114" fmla="*/ 2281232 w 3462760"/>
              <a:gd name="connsiteY114" fmla="*/ 2578813 h 2794571"/>
              <a:gd name="connsiteX115" fmla="*/ 2229861 w 3462760"/>
              <a:gd name="connsiteY115" fmla="*/ 2568539 h 2794571"/>
              <a:gd name="connsiteX116" fmla="*/ 2168217 w 3462760"/>
              <a:gd name="connsiteY116" fmla="*/ 2547991 h 2794571"/>
              <a:gd name="connsiteX117" fmla="*/ 2137394 w 3462760"/>
              <a:gd name="connsiteY117" fmla="*/ 2537717 h 2794571"/>
              <a:gd name="connsiteX118" fmla="*/ 2106572 w 3462760"/>
              <a:gd name="connsiteY118" fmla="*/ 2527443 h 2794571"/>
              <a:gd name="connsiteX119" fmla="*/ 2024378 w 3462760"/>
              <a:gd name="connsiteY119" fmla="*/ 2506894 h 2794571"/>
              <a:gd name="connsiteX120" fmla="*/ 1973008 w 3462760"/>
              <a:gd name="connsiteY120" fmla="*/ 2496620 h 2794571"/>
              <a:gd name="connsiteX121" fmla="*/ 1911363 w 3462760"/>
              <a:gd name="connsiteY121" fmla="*/ 2476072 h 2794571"/>
              <a:gd name="connsiteX122" fmla="*/ 1788073 w 3462760"/>
              <a:gd name="connsiteY122" fmla="*/ 2434975 h 2794571"/>
              <a:gd name="connsiteX123" fmla="*/ 1726428 w 3462760"/>
              <a:gd name="connsiteY123" fmla="*/ 2414427 h 2794571"/>
              <a:gd name="connsiteX124" fmla="*/ 1695605 w 3462760"/>
              <a:gd name="connsiteY124" fmla="*/ 2393879 h 2794571"/>
              <a:gd name="connsiteX125" fmla="*/ 1633960 w 3462760"/>
              <a:gd name="connsiteY125" fmla="*/ 2373330 h 2794571"/>
              <a:gd name="connsiteX126" fmla="*/ 1603138 w 3462760"/>
              <a:gd name="connsiteY126" fmla="*/ 2342508 h 2794571"/>
              <a:gd name="connsiteX127" fmla="*/ 1572315 w 3462760"/>
              <a:gd name="connsiteY127" fmla="*/ 2321960 h 2794571"/>
              <a:gd name="connsiteX128" fmla="*/ 1520945 w 3462760"/>
              <a:gd name="connsiteY128" fmla="*/ 2270589 h 2794571"/>
              <a:gd name="connsiteX129" fmla="*/ 1500396 w 3462760"/>
              <a:gd name="connsiteY129" fmla="*/ 2250040 h 2794571"/>
              <a:gd name="connsiteX130" fmla="*/ 1459300 w 3462760"/>
              <a:gd name="connsiteY130" fmla="*/ 2188396 h 2794571"/>
              <a:gd name="connsiteX131" fmla="*/ 1438751 w 3462760"/>
              <a:gd name="connsiteY131" fmla="*/ 2167847 h 2794571"/>
              <a:gd name="connsiteX132" fmla="*/ 1418203 w 3462760"/>
              <a:gd name="connsiteY132" fmla="*/ 2137025 h 2794571"/>
              <a:gd name="connsiteX133" fmla="*/ 1387381 w 3462760"/>
              <a:gd name="connsiteY133" fmla="*/ 2116476 h 2794571"/>
              <a:gd name="connsiteX134" fmla="*/ 1366832 w 3462760"/>
              <a:gd name="connsiteY134" fmla="*/ 2095928 h 2794571"/>
              <a:gd name="connsiteX135" fmla="*/ 1336010 w 3462760"/>
              <a:gd name="connsiteY135" fmla="*/ 2075380 h 2794571"/>
              <a:gd name="connsiteX136" fmla="*/ 1315461 w 3462760"/>
              <a:gd name="connsiteY136" fmla="*/ 2054831 h 2794571"/>
              <a:gd name="connsiteX137" fmla="*/ 1284639 w 3462760"/>
              <a:gd name="connsiteY137" fmla="*/ 2034283 h 2794571"/>
              <a:gd name="connsiteX138" fmla="*/ 1233268 w 3462760"/>
              <a:gd name="connsiteY138" fmla="*/ 1982912 h 2794571"/>
              <a:gd name="connsiteX139" fmla="*/ 1140801 w 3462760"/>
              <a:gd name="connsiteY139" fmla="*/ 1931542 h 2794571"/>
              <a:gd name="connsiteX140" fmla="*/ 1120252 w 3462760"/>
              <a:gd name="connsiteY140" fmla="*/ 1910993 h 2794571"/>
              <a:gd name="connsiteX141" fmla="*/ 1099704 w 3462760"/>
              <a:gd name="connsiteY141" fmla="*/ 1880171 h 2794571"/>
              <a:gd name="connsiteX142" fmla="*/ 1068882 w 3462760"/>
              <a:gd name="connsiteY142" fmla="*/ 1869897 h 2794571"/>
              <a:gd name="connsiteX143" fmla="*/ 1048333 w 3462760"/>
              <a:gd name="connsiteY143" fmla="*/ 1849348 h 2794571"/>
              <a:gd name="connsiteX144" fmla="*/ 1027785 w 3462760"/>
              <a:gd name="connsiteY144" fmla="*/ 1818526 h 2794571"/>
              <a:gd name="connsiteX145" fmla="*/ 996963 w 3462760"/>
              <a:gd name="connsiteY145" fmla="*/ 1797978 h 2794571"/>
              <a:gd name="connsiteX146" fmla="*/ 976414 w 3462760"/>
              <a:gd name="connsiteY146" fmla="*/ 1777429 h 2794571"/>
              <a:gd name="connsiteX147" fmla="*/ 955866 w 3462760"/>
              <a:gd name="connsiteY147" fmla="*/ 1705510 h 2794571"/>
              <a:gd name="connsiteX148" fmla="*/ 935318 w 3462760"/>
              <a:gd name="connsiteY148" fmla="*/ 1674688 h 2794571"/>
              <a:gd name="connsiteX149" fmla="*/ 914769 w 3462760"/>
              <a:gd name="connsiteY149" fmla="*/ 1654139 h 2794571"/>
              <a:gd name="connsiteX150" fmla="*/ 853124 w 3462760"/>
              <a:gd name="connsiteY150" fmla="*/ 1623317 h 2794571"/>
              <a:gd name="connsiteX151" fmla="*/ 791479 w 3462760"/>
              <a:gd name="connsiteY151" fmla="*/ 1571946 h 2794571"/>
              <a:gd name="connsiteX152" fmla="*/ 740109 w 3462760"/>
              <a:gd name="connsiteY152" fmla="*/ 1530849 h 2794571"/>
              <a:gd name="connsiteX153" fmla="*/ 699012 w 3462760"/>
              <a:gd name="connsiteY153" fmla="*/ 1479479 h 2794571"/>
              <a:gd name="connsiteX154" fmla="*/ 678464 w 3462760"/>
              <a:gd name="connsiteY154" fmla="*/ 1458930 h 2794571"/>
              <a:gd name="connsiteX155" fmla="*/ 627093 w 3462760"/>
              <a:gd name="connsiteY155" fmla="*/ 1376737 h 2794571"/>
              <a:gd name="connsiteX156" fmla="*/ 606545 w 3462760"/>
              <a:gd name="connsiteY156" fmla="*/ 1345915 h 2794571"/>
              <a:gd name="connsiteX157" fmla="*/ 565448 w 3462760"/>
              <a:gd name="connsiteY157" fmla="*/ 1284270 h 279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3462760" h="2794571">
                <a:moveTo>
                  <a:pt x="565448" y="1284270"/>
                </a:moveTo>
                <a:cubicBezTo>
                  <a:pt x="544900" y="1260297"/>
                  <a:pt x="523527" y="1237006"/>
                  <a:pt x="503803" y="1212351"/>
                </a:cubicBezTo>
                <a:cubicBezTo>
                  <a:pt x="496089" y="1202709"/>
                  <a:pt x="491291" y="1190903"/>
                  <a:pt x="483255" y="1181528"/>
                </a:cubicBezTo>
                <a:cubicBezTo>
                  <a:pt x="470647" y="1166819"/>
                  <a:pt x="442158" y="1140431"/>
                  <a:pt x="442158" y="1140431"/>
                </a:cubicBezTo>
                <a:cubicBezTo>
                  <a:pt x="438733" y="1130157"/>
                  <a:pt x="438649" y="1118066"/>
                  <a:pt x="431884" y="1109609"/>
                </a:cubicBezTo>
                <a:cubicBezTo>
                  <a:pt x="424170" y="1099967"/>
                  <a:pt x="410354" y="1097192"/>
                  <a:pt x="401061" y="1089061"/>
                </a:cubicBezTo>
                <a:cubicBezTo>
                  <a:pt x="382836" y="1073114"/>
                  <a:pt x="363124" y="1057839"/>
                  <a:pt x="349691" y="1037690"/>
                </a:cubicBezTo>
                <a:lnTo>
                  <a:pt x="308594" y="976045"/>
                </a:lnTo>
                <a:cubicBezTo>
                  <a:pt x="301745" y="965771"/>
                  <a:pt x="296778" y="953953"/>
                  <a:pt x="288046" y="945222"/>
                </a:cubicBezTo>
                <a:cubicBezTo>
                  <a:pt x="263704" y="920881"/>
                  <a:pt x="238020" y="897885"/>
                  <a:pt x="226401" y="863029"/>
                </a:cubicBezTo>
                <a:cubicBezTo>
                  <a:pt x="212222" y="820492"/>
                  <a:pt x="222134" y="841218"/>
                  <a:pt x="195578" y="801384"/>
                </a:cubicBezTo>
                <a:cubicBezTo>
                  <a:pt x="192153" y="791110"/>
                  <a:pt x="190876" y="779848"/>
                  <a:pt x="185304" y="770562"/>
                </a:cubicBezTo>
                <a:cubicBezTo>
                  <a:pt x="180320" y="762256"/>
                  <a:pt x="170807" y="757577"/>
                  <a:pt x="164756" y="750013"/>
                </a:cubicBezTo>
                <a:cubicBezTo>
                  <a:pt x="157042" y="740371"/>
                  <a:pt x="149730" y="730235"/>
                  <a:pt x="144208" y="719191"/>
                </a:cubicBezTo>
                <a:cubicBezTo>
                  <a:pt x="117533" y="665842"/>
                  <a:pt x="153520" y="707957"/>
                  <a:pt x="113385" y="667820"/>
                </a:cubicBezTo>
                <a:cubicBezTo>
                  <a:pt x="88932" y="594461"/>
                  <a:pt x="104852" y="624197"/>
                  <a:pt x="72288" y="575353"/>
                </a:cubicBezTo>
                <a:cubicBezTo>
                  <a:pt x="68863" y="565079"/>
                  <a:pt x="64989" y="554943"/>
                  <a:pt x="62014" y="544530"/>
                </a:cubicBezTo>
                <a:cubicBezTo>
                  <a:pt x="57625" y="529170"/>
                  <a:pt x="49676" y="489032"/>
                  <a:pt x="41466" y="472611"/>
                </a:cubicBezTo>
                <a:cubicBezTo>
                  <a:pt x="35944" y="461567"/>
                  <a:pt x="27767" y="452063"/>
                  <a:pt x="20918" y="441789"/>
                </a:cubicBezTo>
                <a:cubicBezTo>
                  <a:pt x="14068" y="421241"/>
                  <a:pt x="-2694" y="401586"/>
                  <a:pt x="369" y="380144"/>
                </a:cubicBezTo>
                <a:cubicBezTo>
                  <a:pt x="4155" y="353644"/>
                  <a:pt x="6573" y="306092"/>
                  <a:pt x="20918" y="277402"/>
                </a:cubicBezTo>
                <a:cubicBezTo>
                  <a:pt x="26440" y="266358"/>
                  <a:pt x="34617" y="256854"/>
                  <a:pt x="41466" y="246580"/>
                </a:cubicBezTo>
                <a:cubicBezTo>
                  <a:pt x="67289" y="169107"/>
                  <a:pt x="29452" y="261596"/>
                  <a:pt x="82563" y="195209"/>
                </a:cubicBezTo>
                <a:cubicBezTo>
                  <a:pt x="89328" y="186752"/>
                  <a:pt x="87265" y="173673"/>
                  <a:pt x="92837" y="164387"/>
                </a:cubicBezTo>
                <a:cubicBezTo>
                  <a:pt x="106941" y="140880"/>
                  <a:pt x="119962" y="141646"/>
                  <a:pt x="144208" y="133564"/>
                </a:cubicBezTo>
                <a:cubicBezTo>
                  <a:pt x="202633" y="75139"/>
                  <a:pt x="146379" y="122204"/>
                  <a:pt x="205852" y="92467"/>
                </a:cubicBezTo>
                <a:cubicBezTo>
                  <a:pt x="216896" y="86945"/>
                  <a:pt x="225391" y="76934"/>
                  <a:pt x="236675" y="71919"/>
                </a:cubicBezTo>
                <a:cubicBezTo>
                  <a:pt x="256468" y="63122"/>
                  <a:pt x="278947" y="61058"/>
                  <a:pt x="298320" y="51371"/>
                </a:cubicBezTo>
                <a:cubicBezTo>
                  <a:pt x="312019" y="44521"/>
                  <a:pt x="324887" y="35665"/>
                  <a:pt x="339417" y="30822"/>
                </a:cubicBezTo>
                <a:cubicBezTo>
                  <a:pt x="376591" y="18431"/>
                  <a:pt x="432231" y="8150"/>
                  <a:pt x="472981" y="0"/>
                </a:cubicBezTo>
                <a:cubicBezTo>
                  <a:pt x="568873" y="3425"/>
                  <a:pt x="665075" y="1840"/>
                  <a:pt x="760657" y="10274"/>
                </a:cubicBezTo>
                <a:cubicBezTo>
                  <a:pt x="760671" y="10275"/>
                  <a:pt x="837706" y="35958"/>
                  <a:pt x="853124" y="41097"/>
                </a:cubicBezTo>
                <a:lnTo>
                  <a:pt x="883947" y="51371"/>
                </a:lnTo>
                <a:cubicBezTo>
                  <a:pt x="954603" y="98474"/>
                  <a:pt x="922164" y="84657"/>
                  <a:pt x="976414" y="102742"/>
                </a:cubicBezTo>
                <a:cubicBezTo>
                  <a:pt x="1046379" y="172703"/>
                  <a:pt x="937042" y="66058"/>
                  <a:pt x="1027785" y="143838"/>
                </a:cubicBezTo>
                <a:cubicBezTo>
                  <a:pt x="1042494" y="156446"/>
                  <a:pt x="1068882" y="184935"/>
                  <a:pt x="1068882" y="184935"/>
                </a:cubicBezTo>
                <a:cubicBezTo>
                  <a:pt x="1097986" y="272248"/>
                  <a:pt x="1057396" y="165791"/>
                  <a:pt x="1099704" y="236306"/>
                </a:cubicBezTo>
                <a:cubicBezTo>
                  <a:pt x="1139712" y="302987"/>
                  <a:pt x="1078465" y="235616"/>
                  <a:pt x="1130527" y="287676"/>
                </a:cubicBezTo>
                <a:lnTo>
                  <a:pt x="1151075" y="349321"/>
                </a:lnTo>
                <a:cubicBezTo>
                  <a:pt x="1154500" y="359595"/>
                  <a:pt x="1158722" y="369637"/>
                  <a:pt x="1161349" y="380144"/>
                </a:cubicBezTo>
                <a:cubicBezTo>
                  <a:pt x="1166562" y="400995"/>
                  <a:pt x="1173054" y="431431"/>
                  <a:pt x="1181897" y="452063"/>
                </a:cubicBezTo>
                <a:cubicBezTo>
                  <a:pt x="1187930" y="466141"/>
                  <a:pt x="1196758" y="478939"/>
                  <a:pt x="1202446" y="493160"/>
                </a:cubicBezTo>
                <a:cubicBezTo>
                  <a:pt x="1210490" y="513271"/>
                  <a:pt x="1210979" y="536783"/>
                  <a:pt x="1222994" y="554805"/>
                </a:cubicBezTo>
                <a:cubicBezTo>
                  <a:pt x="1229843" y="565079"/>
                  <a:pt x="1238527" y="574343"/>
                  <a:pt x="1243542" y="585627"/>
                </a:cubicBezTo>
                <a:cubicBezTo>
                  <a:pt x="1263077" y="629581"/>
                  <a:pt x="1262410" y="646525"/>
                  <a:pt x="1274365" y="688369"/>
                </a:cubicBezTo>
                <a:cubicBezTo>
                  <a:pt x="1277340" y="698782"/>
                  <a:pt x="1281664" y="708778"/>
                  <a:pt x="1284639" y="719191"/>
                </a:cubicBezTo>
                <a:cubicBezTo>
                  <a:pt x="1288518" y="732768"/>
                  <a:pt x="1290856" y="746763"/>
                  <a:pt x="1294913" y="760288"/>
                </a:cubicBezTo>
                <a:cubicBezTo>
                  <a:pt x="1301137" y="781034"/>
                  <a:pt x="1308611" y="801385"/>
                  <a:pt x="1315461" y="821933"/>
                </a:cubicBezTo>
                <a:lnTo>
                  <a:pt x="1336010" y="883578"/>
                </a:lnTo>
                <a:lnTo>
                  <a:pt x="1346284" y="914400"/>
                </a:lnTo>
                <a:cubicBezTo>
                  <a:pt x="1349709" y="924674"/>
                  <a:pt x="1348900" y="937564"/>
                  <a:pt x="1356558" y="945222"/>
                </a:cubicBezTo>
                <a:lnTo>
                  <a:pt x="1377106" y="965771"/>
                </a:lnTo>
                <a:cubicBezTo>
                  <a:pt x="1396752" y="1024703"/>
                  <a:pt x="1374082" y="972012"/>
                  <a:pt x="1407929" y="1017142"/>
                </a:cubicBezTo>
                <a:cubicBezTo>
                  <a:pt x="1422747" y="1036899"/>
                  <a:pt x="1435327" y="1058239"/>
                  <a:pt x="1449026" y="1078787"/>
                </a:cubicBezTo>
                <a:cubicBezTo>
                  <a:pt x="1455875" y="1089061"/>
                  <a:pt x="1459300" y="1102760"/>
                  <a:pt x="1469574" y="1109609"/>
                </a:cubicBezTo>
                <a:lnTo>
                  <a:pt x="1500396" y="1130157"/>
                </a:lnTo>
                <a:lnTo>
                  <a:pt x="1541493" y="1191802"/>
                </a:lnTo>
                <a:cubicBezTo>
                  <a:pt x="1548342" y="1202076"/>
                  <a:pt x="1558136" y="1210911"/>
                  <a:pt x="1562041" y="1222625"/>
                </a:cubicBezTo>
                <a:cubicBezTo>
                  <a:pt x="1574961" y="1261384"/>
                  <a:pt x="1578083" y="1279763"/>
                  <a:pt x="1613412" y="1315092"/>
                </a:cubicBezTo>
                <a:cubicBezTo>
                  <a:pt x="1683788" y="1385468"/>
                  <a:pt x="1650878" y="1360618"/>
                  <a:pt x="1705879" y="1397285"/>
                </a:cubicBezTo>
                <a:cubicBezTo>
                  <a:pt x="1712729" y="1407559"/>
                  <a:pt x="1720302" y="1417387"/>
                  <a:pt x="1726428" y="1428108"/>
                </a:cubicBezTo>
                <a:cubicBezTo>
                  <a:pt x="1734027" y="1441406"/>
                  <a:pt x="1738074" y="1456742"/>
                  <a:pt x="1746976" y="1469205"/>
                </a:cubicBezTo>
                <a:cubicBezTo>
                  <a:pt x="1755421" y="1481028"/>
                  <a:pt x="1768497" y="1488865"/>
                  <a:pt x="1777799" y="1500027"/>
                </a:cubicBezTo>
                <a:cubicBezTo>
                  <a:pt x="1785704" y="1509513"/>
                  <a:pt x="1791498" y="1520575"/>
                  <a:pt x="1798347" y="1530849"/>
                </a:cubicBezTo>
                <a:cubicBezTo>
                  <a:pt x="1814643" y="1579740"/>
                  <a:pt x="1797195" y="1548421"/>
                  <a:pt x="1839444" y="1582220"/>
                </a:cubicBezTo>
                <a:cubicBezTo>
                  <a:pt x="1847008" y="1588271"/>
                  <a:pt x="1853941" y="1595205"/>
                  <a:pt x="1859992" y="1602769"/>
                </a:cubicBezTo>
                <a:cubicBezTo>
                  <a:pt x="1867706" y="1612411"/>
                  <a:pt x="1870898" y="1625877"/>
                  <a:pt x="1880540" y="1633591"/>
                </a:cubicBezTo>
                <a:cubicBezTo>
                  <a:pt x="1888997" y="1640356"/>
                  <a:pt x="1901089" y="1640440"/>
                  <a:pt x="1911363" y="1643865"/>
                </a:cubicBezTo>
                <a:cubicBezTo>
                  <a:pt x="1921637" y="1650714"/>
                  <a:pt x="1930836" y="1659549"/>
                  <a:pt x="1942185" y="1664413"/>
                </a:cubicBezTo>
                <a:cubicBezTo>
                  <a:pt x="1965455" y="1674386"/>
                  <a:pt x="1991616" y="1672469"/>
                  <a:pt x="2014104" y="1684962"/>
                </a:cubicBezTo>
                <a:cubicBezTo>
                  <a:pt x="2035692" y="1696955"/>
                  <a:pt x="2055201" y="1712359"/>
                  <a:pt x="2075749" y="1726058"/>
                </a:cubicBezTo>
                <a:cubicBezTo>
                  <a:pt x="2086023" y="1732908"/>
                  <a:pt x="2094857" y="1742702"/>
                  <a:pt x="2106572" y="1746607"/>
                </a:cubicBezTo>
                <a:lnTo>
                  <a:pt x="2168217" y="1767155"/>
                </a:lnTo>
                <a:cubicBezTo>
                  <a:pt x="2178491" y="1774004"/>
                  <a:pt x="2189664" y="1779667"/>
                  <a:pt x="2199039" y="1787703"/>
                </a:cubicBezTo>
                <a:cubicBezTo>
                  <a:pt x="2213748" y="1800311"/>
                  <a:pt x="2221139" y="1825001"/>
                  <a:pt x="2240136" y="1828800"/>
                </a:cubicBezTo>
                <a:cubicBezTo>
                  <a:pt x="2265736" y="1833920"/>
                  <a:pt x="2297508" y="1838066"/>
                  <a:pt x="2322329" y="1849348"/>
                </a:cubicBezTo>
                <a:cubicBezTo>
                  <a:pt x="2438225" y="1902028"/>
                  <a:pt x="2365090" y="1880587"/>
                  <a:pt x="2445619" y="1900719"/>
                </a:cubicBezTo>
                <a:cubicBezTo>
                  <a:pt x="2459318" y="1907568"/>
                  <a:pt x="2472638" y="1915234"/>
                  <a:pt x="2486715" y="1921267"/>
                </a:cubicBezTo>
                <a:cubicBezTo>
                  <a:pt x="2496669" y="1925533"/>
                  <a:pt x="2507851" y="1926699"/>
                  <a:pt x="2517538" y="1931542"/>
                </a:cubicBezTo>
                <a:cubicBezTo>
                  <a:pt x="2528582" y="1937064"/>
                  <a:pt x="2537076" y="1947075"/>
                  <a:pt x="2548360" y="1952090"/>
                </a:cubicBezTo>
                <a:cubicBezTo>
                  <a:pt x="2568153" y="1960887"/>
                  <a:pt x="2589457" y="1965789"/>
                  <a:pt x="2610005" y="1972638"/>
                </a:cubicBezTo>
                <a:lnTo>
                  <a:pt x="2640828" y="1982912"/>
                </a:lnTo>
                <a:cubicBezTo>
                  <a:pt x="2651102" y="1989762"/>
                  <a:pt x="2660366" y="1998446"/>
                  <a:pt x="2671650" y="2003461"/>
                </a:cubicBezTo>
                <a:cubicBezTo>
                  <a:pt x="2731007" y="2029842"/>
                  <a:pt x="2750198" y="2022794"/>
                  <a:pt x="2815488" y="2044557"/>
                </a:cubicBezTo>
                <a:cubicBezTo>
                  <a:pt x="2825762" y="2047982"/>
                  <a:pt x="2835758" y="2052396"/>
                  <a:pt x="2846311" y="2054831"/>
                </a:cubicBezTo>
                <a:cubicBezTo>
                  <a:pt x="2880342" y="2062684"/>
                  <a:pt x="2915919" y="2064336"/>
                  <a:pt x="2949052" y="2075380"/>
                </a:cubicBezTo>
                <a:cubicBezTo>
                  <a:pt x="2969600" y="2082229"/>
                  <a:pt x="2989684" y="2090675"/>
                  <a:pt x="3010697" y="2095928"/>
                </a:cubicBezTo>
                <a:cubicBezTo>
                  <a:pt x="3024396" y="2099353"/>
                  <a:pt x="3038269" y="2102144"/>
                  <a:pt x="3051794" y="2106202"/>
                </a:cubicBezTo>
                <a:cubicBezTo>
                  <a:pt x="3072540" y="2112426"/>
                  <a:pt x="3092891" y="2119901"/>
                  <a:pt x="3113439" y="2126751"/>
                </a:cubicBezTo>
                <a:lnTo>
                  <a:pt x="3144261" y="2137025"/>
                </a:lnTo>
                <a:cubicBezTo>
                  <a:pt x="3196331" y="2189092"/>
                  <a:pt x="3128942" y="2127832"/>
                  <a:pt x="3195632" y="2167847"/>
                </a:cubicBezTo>
                <a:cubicBezTo>
                  <a:pt x="3203938" y="2172831"/>
                  <a:pt x="3207875" y="2183412"/>
                  <a:pt x="3216181" y="2188396"/>
                </a:cubicBezTo>
                <a:cubicBezTo>
                  <a:pt x="3225467" y="2193968"/>
                  <a:pt x="3237317" y="2193827"/>
                  <a:pt x="3247003" y="2198670"/>
                </a:cubicBezTo>
                <a:cubicBezTo>
                  <a:pt x="3258048" y="2204192"/>
                  <a:pt x="3266542" y="2214203"/>
                  <a:pt x="3277826" y="2219218"/>
                </a:cubicBezTo>
                <a:cubicBezTo>
                  <a:pt x="3297619" y="2228015"/>
                  <a:pt x="3339470" y="2239766"/>
                  <a:pt x="3339470" y="2239766"/>
                </a:cubicBezTo>
                <a:cubicBezTo>
                  <a:pt x="3411389" y="2287712"/>
                  <a:pt x="3387416" y="2260315"/>
                  <a:pt x="3421664" y="2311685"/>
                </a:cubicBezTo>
                <a:lnTo>
                  <a:pt x="3442212" y="2373330"/>
                </a:lnTo>
                <a:cubicBezTo>
                  <a:pt x="3445637" y="2383604"/>
                  <a:pt x="3449859" y="2393646"/>
                  <a:pt x="3452486" y="2404153"/>
                </a:cubicBezTo>
                <a:lnTo>
                  <a:pt x="3462760" y="2445249"/>
                </a:lnTo>
                <a:cubicBezTo>
                  <a:pt x="3459335" y="2493195"/>
                  <a:pt x="3460839" y="2541751"/>
                  <a:pt x="3452486" y="2589088"/>
                </a:cubicBezTo>
                <a:cubicBezTo>
                  <a:pt x="3446248" y="2624435"/>
                  <a:pt x="3386192" y="2645108"/>
                  <a:pt x="3370293" y="2661007"/>
                </a:cubicBezTo>
                <a:cubicBezTo>
                  <a:pt x="3353169" y="2678131"/>
                  <a:pt x="3332355" y="2692229"/>
                  <a:pt x="3318922" y="2712378"/>
                </a:cubicBezTo>
                <a:cubicBezTo>
                  <a:pt x="3312073" y="2722652"/>
                  <a:pt x="3307105" y="2734469"/>
                  <a:pt x="3298374" y="2743200"/>
                </a:cubicBezTo>
                <a:cubicBezTo>
                  <a:pt x="3289642" y="2751931"/>
                  <a:pt x="3279378" y="2760200"/>
                  <a:pt x="3267551" y="2763748"/>
                </a:cubicBezTo>
                <a:cubicBezTo>
                  <a:pt x="3244356" y="2770706"/>
                  <a:pt x="3219605" y="2770597"/>
                  <a:pt x="3195632" y="2774022"/>
                </a:cubicBezTo>
                <a:cubicBezTo>
                  <a:pt x="3171308" y="2782131"/>
                  <a:pt x="3138240" y="2794571"/>
                  <a:pt x="3113439" y="2794571"/>
                </a:cubicBezTo>
                <a:cubicBezTo>
                  <a:pt x="3068786" y="2794571"/>
                  <a:pt x="3024396" y="2787722"/>
                  <a:pt x="2979875" y="2784297"/>
                </a:cubicBezTo>
                <a:cubicBezTo>
                  <a:pt x="2943345" y="2766032"/>
                  <a:pt x="2943230" y="2763552"/>
                  <a:pt x="2907956" y="2753474"/>
                </a:cubicBezTo>
                <a:cubicBezTo>
                  <a:pt x="2873545" y="2743642"/>
                  <a:pt x="2837767" y="2738929"/>
                  <a:pt x="2805214" y="2722652"/>
                </a:cubicBezTo>
                <a:cubicBezTo>
                  <a:pt x="2703647" y="2671868"/>
                  <a:pt x="2752082" y="2691242"/>
                  <a:pt x="2661376" y="2661007"/>
                </a:cubicBezTo>
                <a:cubicBezTo>
                  <a:pt x="2638363" y="2653336"/>
                  <a:pt x="2613412" y="2644143"/>
                  <a:pt x="2589457" y="2640458"/>
                </a:cubicBezTo>
                <a:cubicBezTo>
                  <a:pt x="2477903" y="2623295"/>
                  <a:pt x="2523800" y="2637861"/>
                  <a:pt x="2425070" y="2619910"/>
                </a:cubicBezTo>
                <a:cubicBezTo>
                  <a:pt x="2380913" y="2611882"/>
                  <a:pt x="2391659" y="2610364"/>
                  <a:pt x="2353151" y="2599362"/>
                </a:cubicBezTo>
                <a:cubicBezTo>
                  <a:pt x="2339574" y="2595483"/>
                  <a:pt x="2325632" y="2592967"/>
                  <a:pt x="2312055" y="2589088"/>
                </a:cubicBezTo>
                <a:cubicBezTo>
                  <a:pt x="2301642" y="2586113"/>
                  <a:pt x="2291739" y="2581440"/>
                  <a:pt x="2281232" y="2578813"/>
                </a:cubicBezTo>
                <a:cubicBezTo>
                  <a:pt x="2264291" y="2574578"/>
                  <a:pt x="2246708" y="2573134"/>
                  <a:pt x="2229861" y="2568539"/>
                </a:cubicBezTo>
                <a:cubicBezTo>
                  <a:pt x="2208965" y="2562840"/>
                  <a:pt x="2188765" y="2554840"/>
                  <a:pt x="2168217" y="2547991"/>
                </a:cubicBezTo>
                <a:lnTo>
                  <a:pt x="2137394" y="2537717"/>
                </a:lnTo>
                <a:cubicBezTo>
                  <a:pt x="2127120" y="2534292"/>
                  <a:pt x="2117078" y="2530070"/>
                  <a:pt x="2106572" y="2527443"/>
                </a:cubicBezTo>
                <a:cubicBezTo>
                  <a:pt x="2079174" y="2520593"/>
                  <a:pt x="2052071" y="2512433"/>
                  <a:pt x="2024378" y="2506894"/>
                </a:cubicBezTo>
                <a:cubicBezTo>
                  <a:pt x="2007255" y="2503469"/>
                  <a:pt x="1989855" y="2501215"/>
                  <a:pt x="1973008" y="2496620"/>
                </a:cubicBezTo>
                <a:cubicBezTo>
                  <a:pt x="1952111" y="2490921"/>
                  <a:pt x="1931911" y="2482921"/>
                  <a:pt x="1911363" y="2476072"/>
                </a:cubicBezTo>
                <a:lnTo>
                  <a:pt x="1788073" y="2434975"/>
                </a:lnTo>
                <a:cubicBezTo>
                  <a:pt x="1788072" y="2434975"/>
                  <a:pt x="1726429" y="2414428"/>
                  <a:pt x="1726428" y="2414427"/>
                </a:cubicBezTo>
                <a:cubicBezTo>
                  <a:pt x="1716154" y="2407578"/>
                  <a:pt x="1706889" y="2398894"/>
                  <a:pt x="1695605" y="2393879"/>
                </a:cubicBezTo>
                <a:cubicBezTo>
                  <a:pt x="1675812" y="2385082"/>
                  <a:pt x="1633960" y="2373330"/>
                  <a:pt x="1633960" y="2373330"/>
                </a:cubicBezTo>
                <a:cubicBezTo>
                  <a:pt x="1623686" y="2363056"/>
                  <a:pt x="1614300" y="2351810"/>
                  <a:pt x="1603138" y="2342508"/>
                </a:cubicBezTo>
                <a:cubicBezTo>
                  <a:pt x="1593652" y="2334603"/>
                  <a:pt x="1581608" y="2330091"/>
                  <a:pt x="1572315" y="2321960"/>
                </a:cubicBezTo>
                <a:cubicBezTo>
                  <a:pt x="1554090" y="2306013"/>
                  <a:pt x="1538068" y="2287713"/>
                  <a:pt x="1520945" y="2270589"/>
                </a:cubicBezTo>
                <a:cubicBezTo>
                  <a:pt x="1514095" y="2263739"/>
                  <a:pt x="1505769" y="2258100"/>
                  <a:pt x="1500396" y="2250040"/>
                </a:cubicBezTo>
                <a:cubicBezTo>
                  <a:pt x="1486697" y="2229492"/>
                  <a:pt x="1476762" y="2205858"/>
                  <a:pt x="1459300" y="2188396"/>
                </a:cubicBezTo>
                <a:cubicBezTo>
                  <a:pt x="1452450" y="2181546"/>
                  <a:pt x="1444802" y="2175411"/>
                  <a:pt x="1438751" y="2167847"/>
                </a:cubicBezTo>
                <a:cubicBezTo>
                  <a:pt x="1431037" y="2158205"/>
                  <a:pt x="1426934" y="2145756"/>
                  <a:pt x="1418203" y="2137025"/>
                </a:cubicBezTo>
                <a:cubicBezTo>
                  <a:pt x="1409472" y="2128294"/>
                  <a:pt x="1397023" y="2124190"/>
                  <a:pt x="1387381" y="2116476"/>
                </a:cubicBezTo>
                <a:cubicBezTo>
                  <a:pt x="1379817" y="2110425"/>
                  <a:pt x="1374396" y="2101979"/>
                  <a:pt x="1366832" y="2095928"/>
                </a:cubicBezTo>
                <a:cubicBezTo>
                  <a:pt x="1357190" y="2088214"/>
                  <a:pt x="1345652" y="2083094"/>
                  <a:pt x="1336010" y="2075380"/>
                </a:cubicBezTo>
                <a:cubicBezTo>
                  <a:pt x="1328446" y="2069329"/>
                  <a:pt x="1323025" y="2060882"/>
                  <a:pt x="1315461" y="2054831"/>
                </a:cubicBezTo>
                <a:cubicBezTo>
                  <a:pt x="1305819" y="2047117"/>
                  <a:pt x="1293932" y="2042414"/>
                  <a:pt x="1284639" y="2034283"/>
                </a:cubicBezTo>
                <a:cubicBezTo>
                  <a:pt x="1266414" y="2018336"/>
                  <a:pt x="1253417" y="1996345"/>
                  <a:pt x="1233268" y="1982912"/>
                </a:cubicBezTo>
                <a:cubicBezTo>
                  <a:pt x="1162612" y="1935809"/>
                  <a:pt x="1195052" y="1949626"/>
                  <a:pt x="1140801" y="1931542"/>
                </a:cubicBezTo>
                <a:cubicBezTo>
                  <a:pt x="1133951" y="1924692"/>
                  <a:pt x="1126303" y="1918557"/>
                  <a:pt x="1120252" y="1910993"/>
                </a:cubicBezTo>
                <a:cubicBezTo>
                  <a:pt x="1112538" y="1901351"/>
                  <a:pt x="1109346" y="1887885"/>
                  <a:pt x="1099704" y="1880171"/>
                </a:cubicBezTo>
                <a:cubicBezTo>
                  <a:pt x="1091247" y="1873406"/>
                  <a:pt x="1079156" y="1873322"/>
                  <a:pt x="1068882" y="1869897"/>
                </a:cubicBezTo>
                <a:cubicBezTo>
                  <a:pt x="1062032" y="1863047"/>
                  <a:pt x="1054384" y="1856912"/>
                  <a:pt x="1048333" y="1849348"/>
                </a:cubicBezTo>
                <a:cubicBezTo>
                  <a:pt x="1040619" y="1839706"/>
                  <a:pt x="1036516" y="1827257"/>
                  <a:pt x="1027785" y="1818526"/>
                </a:cubicBezTo>
                <a:cubicBezTo>
                  <a:pt x="1019054" y="1809795"/>
                  <a:pt x="1006605" y="1805692"/>
                  <a:pt x="996963" y="1797978"/>
                </a:cubicBezTo>
                <a:cubicBezTo>
                  <a:pt x="989399" y="1791927"/>
                  <a:pt x="983264" y="1784279"/>
                  <a:pt x="976414" y="1777429"/>
                </a:cubicBezTo>
                <a:cubicBezTo>
                  <a:pt x="973123" y="1764263"/>
                  <a:pt x="963235" y="1720248"/>
                  <a:pt x="955866" y="1705510"/>
                </a:cubicBezTo>
                <a:cubicBezTo>
                  <a:pt x="950344" y="1694466"/>
                  <a:pt x="943032" y="1684330"/>
                  <a:pt x="935318" y="1674688"/>
                </a:cubicBezTo>
                <a:cubicBezTo>
                  <a:pt x="929267" y="1667124"/>
                  <a:pt x="923075" y="1659123"/>
                  <a:pt x="914769" y="1654139"/>
                </a:cubicBezTo>
                <a:cubicBezTo>
                  <a:pt x="848575" y="1614422"/>
                  <a:pt x="919932" y="1678990"/>
                  <a:pt x="853124" y="1623317"/>
                </a:cubicBezTo>
                <a:cubicBezTo>
                  <a:pt x="774016" y="1557394"/>
                  <a:pt x="868007" y="1622963"/>
                  <a:pt x="791479" y="1571946"/>
                </a:cubicBezTo>
                <a:cubicBezTo>
                  <a:pt x="750555" y="1510560"/>
                  <a:pt x="795247" y="1563932"/>
                  <a:pt x="740109" y="1530849"/>
                </a:cubicBezTo>
                <a:cubicBezTo>
                  <a:pt x="721024" y="1519398"/>
                  <a:pt x="711937" y="1495635"/>
                  <a:pt x="699012" y="1479479"/>
                </a:cubicBezTo>
                <a:cubicBezTo>
                  <a:pt x="692961" y="1471915"/>
                  <a:pt x="685313" y="1465780"/>
                  <a:pt x="678464" y="1458930"/>
                </a:cubicBezTo>
                <a:cubicBezTo>
                  <a:pt x="654010" y="1385571"/>
                  <a:pt x="675937" y="1409300"/>
                  <a:pt x="627093" y="1376737"/>
                </a:cubicBezTo>
                <a:cubicBezTo>
                  <a:pt x="620244" y="1366463"/>
                  <a:pt x="614259" y="1355557"/>
                  <a:pt x="606545" y="1345915"/>
                </a:cubicBezTo>
                <a:lnTo>
                  <a:pt x="565448" y="1284270"/>
                </a:lnTo>
                <a:close/>
              </a:path>
            </a:pathLst>
          </a:cu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4816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1">
            <a:extLst>
              <a:ext uri="{FF2B5EF4-FFF2-40B4-BE49-F238E27FC236}">
                <a16:creationId xmlns:a16="http://schemas.microsoft.com/office/drawing/2014/main" id="{BC7E5E76-D71B-E145-BAB8-BCBA49283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593" y="1276529"/>
            <a:ext cx="1829016" cy="184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a:extLst>
              <a:ext uri="{FF2B5EF4-FFF2-40B4-BE49-F238E27FC236}">
                <a16:creationId xmlns:a16="http://schemas.microsoft.com/office/drawing/2014/main" id="{3726A0AD-D740-544E-B374-E9915F61C36E}"/>
              </a:ext>
            </a:extLst>
          </p:cNvPr>
          <p:cNvSpPr>
            <a:spLocks noChangeArrowheads="1"/>
          </p:cNvSpPr>
          <p:nvPr/>
        </p:nvSpPr>
        <p:spPr bwMode="auto">
          <a:xfrm>
            <a:off x="228600" y="76200"/>
            <a:ext cx="4343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latin typeface="Times" pitchFamily="2" charset="0"/>
              </a:rPr>
              <a:t>Dracophyllum</a:t>
            </a:r>
            <a:r>
              <a:rPr lang="en-US" altLang="en-US" sz="1800">
                <a:latin typeface="Times" pitchFamily="2" charset="0"/>
              </a:rPr>
              <a:t>-type pollen </a:t>
            </a:r>
            <a:r>
              <a:rPr lang="en-US" altLang="en-US" sz="1800" i="1">
                <a:latin typeface="Times" pitchFamily="2" charset="0"/>
              </a:rPr>
              <a:t>(Ericipites longisulcatus)</a:t>
            </a:r>
            <a:r>
              <a:rPr lang="en-US" altLang="en-US" sz="1800">
                <a:latin typeface="Times" pitchFamily="2" charset="0"/>
              </a:rPr>
              <a:t>, remaining in a tetrad as is typical of the Ericaceae, with the colpae matched up.</a:t>
            </a:r>
          </a:p>
        </p:txBody>
      </p:sp>
      <p:sp>
        <p:nvSpPr>
          <p:cNvPr id="48131" name="Rectangle 3">
            <a:extLst>
              <a:ext uri="{FF2B5EF4-FFF2-40B4-BE49-F238E27FC236}">
                <a16:creationId xmlns:a16="http://schemas.microsoft.com/office/drawing/2014/main" id="{A212763F-6CA1-3540-97FE-5BBBF85DBB1B}"/>
              </a:ext>
            </a:extLst>
          </p:cNvPr>
          <p:cNvSpPr>
            <a:spLocks noChangeArrowheads="1"/>
          </p:cNvSpPr>
          <p:nvPr/>
        </p:nvSpPr>
        <p:spPr bwMode="auto">
          <a:xfrm>
            <a:off x="152400" y="3124200"/>
            <a:ext cx="4495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Times" pitchFamily="2" charset="0"/>
              </a:rPr>
              <a:t>from Newvale Mine, NZ (Late Oligocene to Early Miocene). Jordan et al. 2010</a:t>
            </a:r>
          </a:p>
        </p:txBody>
      </p:sp>
      <p:pic>
        <p:nvPicPr>
          <p:cNvPr id="8" name="Picture 7">
            <a:extLst>
              <a:ext uri="{FF2B5EF4-FFF2-40B4-BE49-F238E27FC236}">
                <a16:creationId xmlns:a16="http://schemas.microsoft.com/office/drawing/2014/main" id="{1D1B0F3B-84D0-0D42-B33B-D44326CE058D}"/>
              </a:ext>
            </a:extLst>
          </p:cNvPr>
          <p:cNvPicPr>
            <a:picLocks noChangeAspect="1"/>
          </p:cNvPicPr>
          <p:nvPr/>
        </p:nvPicPr>
        <p:blipFill>
          <a:blip r:embed="rId4"/>
          <a:stretch>
            <a:fillRect/>
          </a:stretch>
        </p:blipFill>
        <p:spPr>
          <a:xfrm>
            <a:off x="-4053667" y="-80375"/>
            <a:ext cx="2223194" cy="2372913"/>
          </a:xfrm>
          <a:prstGeom prst="rect">
            <a:avLst/>
          </a:prstGeom>
        </p:spPr>
      </p:pic>
      <p:pic>
        <p:nvPicPr>
          <p:cNvPr id="11" name="Picture 10">
            <a:extLst>
              <a:ext uri="{FF2B5EF4-FFF2-40B4-BE49-F238E27FC236}">
                <a16:creationId xmlns:a16="http://schemas.microsoft.com/office/drawing/2014/main" id="{6EB8397C-D01B-AF4D-A7B1-2573A2FF5B53}"/>
              </a:ext>
            </a:extLst>
          </p:cNvPr>
          <p:cNvPicPr>
            <a:picLocks noChangeAspect="1"/>
          </p:cNvPicPr>
          <p:nvPr/>
        </p:nvPicPr>
        <p:blipFill>
          <a:blip r:embed="rId5"/>
          <a:stretch>
            <a:fillRect/>
          </a:stretch>
        </p:blipFill>
        <p:spPr>
          <a:xfrm>
            <a:off x="5106654" y="676364"/>
            <a:ext cx="3201237" cy="2390798"/>
          </a:xfrm>
          <a:prstGeom prst="rect">
            <a:avLst/>
          </a:prstGeom>
        </p:spPr>
      </p:pic>
      <p:sp>
        <p:nvSpPr>
          <p:cNvPr id="2" name="Rectangle 1">
            <a:extLst>
              <a:ext uri="{FF2B5EF4-FFF2-40B4-BE49-F238E27FC236}">
                <a16:creationId xmlns:a16="http://schemas.microsoft.com/office/drawing/2014/main" id="{08BBAAB0-A25E-B647-B788-EDACDC2AD301}"/>
              </a:ext>
            </a:extLst>
          </p:cNvPr>
          <p:cNvSpPr/>
          <p:nvPr/>
        </p:nvSpPr>
        <p:spPr>
          <a:xfrm>
            <a:off x="5106654" y="244227"/>
            <a:ext cx="2037802" cy="369332"/>
          </a:xfrm>
          <a:prstGeom prst="rect">
            <a:avLst/>
          </a:prstGeom>
        </p:spPr>
        <p:txBody>
          <a:bodyPr wrap="none">
            <a:spAutoFit/>
          </a:bodyPr>
          <a:lstStyle/>
          <a:p>
            <a:r>
              <a:rPr lang="en-US" altLang="en-US" sz="1800" i="1">
                <a:latin typeface="Times" pitchFamily="2" charset="0"/>
              </a:rPr>
              <a:t>Vaccinium myrtillus</a:t>
            </a:r>
            <a:endParaRPr lang="en-US" i="1"/>
          </a:p>
        </p:txBody>
      </p:sp>
      <p:sp>
        <p:nvSpPr>
          <p:cNvPr id="3" name="TextBox 2">
            <a:extLst>
              <a:ext uri="{FF2B5EF4-FFF2-40B4-BE49-F238E27FC236}">
                <a16:creationId xmlns:a16="http://schemas.microsoft.com/office/drawing/2014/main" id="{C4C45CC5-BDE5-4243-873F-A13FC5CF059E}"/>
              </a:ext>
            </a:extLst>
          </p:cNvPr>
          <p:cNvSpPr txBox="1"/>
          <p:nvPr/>
        </p:nvSpPr>
        <p:spPr>
          <a:xfrm>
            <a:off x="5614665" y="3298498"/>
            <a:ext cx="2185214" cy="369332"/>
          </a:xfrm>
          <a:prstGeom prst="rect">
            <a:avLst/>
          </a:prstGeom>
          <a:noFill/>
        </p:spPr>
        <p:txBody>
          <a:bodyPr wrap="none" rtlCol="0">
            <a:spAutoFit/>
          </a:bodyPr>
          <a:lstStyle/>
          <a:p>
            <a:r>
              <a:rPr lang="en-US" altLang="en-US" sz="1800">
                <a:latin typeface="Times" pitchFamily="2" charset="0"/>
              </a:rPr>
              <a:t>from living Ericaceae</a:t>
            </a:r>
            <a:endParaRPr lang="en-US"/>
          </a:p>
        </p:txBody>
      </p:sp>
      <p:pic>
        <p:nvPicPr>
          <p:cNvPr id="4" name="Picture 3">
            <a:extLst>
              <a:ext uri="{FF2B5EF4-FFF2-40B4-BE49-F238E27FC236}">
                <a16:creationId xmlns:a16="http://schemas.microsoft.com/office/drawing/2014/main" id="{26A851FC-E5C7-544F-9CC7-01EE9A0FB6FB}"/>
              </a:ext>
            </a:extLst>
          </p:cNvPr>
          <p:cNvPicPr>
            <a:picLocks noChangeAspect="1"/>
          </p:cNvPicPr>
          <p:nvPr/>
        </p:nvPicPr>
        <p:blipFill>
          <a:blip r:embed="rId6"/>
          <a:stretch>
            <a:fillRect/>
          </a:stretch>
        </p:blipFill>
        <p:spPr>
          <a:xfrm>
            <a:off x="781578" y="3703482"/>
            <a:ext cx="2653046" cy="2536777"/>
          </a:xfrm>
          <a:prstGeom prst="rect">
            <a:avLst/>
          </a:prstGeom>
        </p:spPr>
      </p:pic>
      <p:pic>
        <p:nvPicPr>
          <p:cNvPr id="6" name="Picture 5">
            <a:extLst>
              <a:ext uri="{FF2B5EF4-FFF2-40B4-BE49-F238E27FC236}">
                <a16:creationId xmlns:a16="http://schemas.microsoft.com/office/drawing/2014/main" id="{537FC133-351C-0346-A683-5B0E91C7BA99}"/>
              </a:ext>
            </a:extLst>
          </p:cNvPr>
          <p:cNvPicPr>
            <a:picLocks noChangeAspect="1"/>
          </p:cNvPicPr>
          <p:nvPr/>
        </p:nvPicPr>
        <p:blipFill>
          <a:blip r:embed="rId7"/>
          <a:stretch>
            <a:fillRect/>
          </a:stretch>
        </p:blipFill>
        <p:spPr>
          <a:xfrm>
            <a:off x="5277378" y="3703482"/>
            <a:ext cx="2522501" cy="2510877"/>
          </a:xfrm>
          <a:prstGeom prst="rect">
            <a:avLst/>
          </a:prstGeom>
        </p:spPr>
      </p:pic>
      <p:sp>
        <p:nvSpPr>
          <p:cNvPr id="12" name="Rectangle 11">
            <a:extLst>
              <a:ext uri="{FF2B5EF4-FFF2-40B4-BE49-F238E27FC236}">
                <a16:creationId xmlns:a16="http://schemas.microsoft.com/office/drawing/2014/main" id="{457D518C-172B-BA4F-83D4-741D7D90A228}"/>
              </a:ext>
            </a:extLst>
          </p:cNvPr>
          <p:cNvSpPr/>
          <p:nvPr/>
        </p:nvSpPr>
        <p:spPr>
          <a:xfrm>
            <a:off x="167087" y="6181470"/>
            <a:ext cx="4023913" cy="646331"/>
          </a:xfrm>
          <a:prstGeom prst="rect">
            <a:avLst/>
          </a:prstGeom>
        </p:spPr>
        <p:txBody>
          <a:bodyPr wrap="square">
            <a:spAutoFit/>
          </a:bodyPr>
          <a:lstStyle/>
          <a:p>
            <a:r>
              <a:rPr lang="en-US">
                <a:latin typeface="Times New Roman" panose="02020603050405020304" pitchFamily="18" charset="0"/>
                <a:cs typeface="Times New Roman" panose="02020603050405020304" pitchFamily="18" charset="0"/>
              </a:rPr>
              <a:t>Oligocene-Early Miocene </a:t>
            </a:r>
            <a:r>
              <a:rPr lang="en-US" i="1">
                <a:latin typeface="Times New Roman" panose="02020603050405020304" pitchFamily="18" charset="0"/>
                <a:cs typeface="Times New Roman" panose="02020603050405020304" pitchFamily="18" charset="0"/>
              </a:rPr>
              <a:t>Cyathodophyllum novae-zelandiae</a:t>
            </a:r>
          </a:p>
        </p:txBody>
      </p:sp>
      <p:sp>
        <p:nvSpPr>
          <p:cNvPr id="13" name="Rectangle 12">
            <a:extLst>
              <a:ext uri="{FF2B5EF4-FFF2-40B4-BE49-F238E27FC236}">
                <a16:creationId xmlns:a16="http://schemas.microsoft.com/office/drawing/2014/main" id="{BC243794-6FDA-504B-AF40-527A1D824F43}"/>
              </a:ext>
            </a:extLst>
          </p:cNvPr>
          <p:cNvSpPr/>
          <p:nvPr/>
        </p:nvSpPr>
        <p:spPr>
          <a:xfrm>
            <a:off x="5460777" y="6399025"/>
            <a:ext cx="2492990" cy="369332"/>
          </a:xfrm>
          <a:prstGeom prst="rect">
            <a:avLst/>
          </a:prstGeom>
        </p:spPr>
        <p:txBody>
          <a:bodyPr wrap="none">
            <a:spAutoFit/>
          </a:bodyPr>
          <a:lstStyle/>
          <a:p>
            <a:r>
              <a:rPr lang="en-US">
                <a:effectLst/>
                <a:latin typeface="Times" pitchFamily="2" charset="0"/>
              </a:rPr>
              <a:t>living </a:t>
            </a:r>
            <a:r>
              <a:rPr lang="en-US" i="1">
                <a:effectLst/>
                <a:latin typeface="Times" pitchFamily="2" charset="0"/>
              </a:rPr>
              <a:t>Cyathodes glauca</a:t>
            </a:r>
          </a:p>
        </p:txBody>
      </p:sp>
      <p:pic>
        <p:nvPicPr>
          <p:cNvPr id="14" name="Picture 13">
            <a:extLst>
              <a:ext uri="{FF2B5EF4-FFF2-40B4-BE49-F238E27FC236}">
                <a16:creationId xmlns:a16="http://schemas.microsoft.com/office/drawing/2014/main" id="{BE338AB6-E207-9545-BC59-CCF715FA8052}"/>
              </a:ext>
            </a:extLst>
          </p:cNvPr>
          <p:cNvPicPr>
            <a:picLocks noChangeAspect="1"/>
          </p:cNvPicPr>
          <p:nvPr/>
        </p:nvPicPr>
        <p:blipFill>
          <a:blip r:embed="rId8"/>
          <a:stretch>
            <a:fillRect/>
          </a:stretch>
        </p:blipFill>
        <p:spPr>
          <a:xfrm>
            <a:off x="9448800" y="-4997"/>
            <a:ext cx="4953000" cy="3225800"/>
          </a:xfrm>
          <a:prstGeom prst="rect">
            <a:avLst/>
          </a:prstGeom>
        </p:spPr>
      </p:pic>
      <p:sp>
        <p:nvSpPr>
          <p:cNvPr id="15" name="TextBox 14">
            <a:extLst>
              <a:ext uri="{FF2B5EF4-FFF2-40B4-BE49-F238E27FC236}">
                <a16:creationId xmlns:a16="http://schemas.microsoft.com/office/drawing/2014/main" id="{4F62BE18-1CBF-7642-83ED-E5D6F30335E9}"/>
              </a:ext>
            </a:extLst>
          </p:cNvPr>
          <p:cNvSpPr txBox="1"/>
          <p:nvPr/>
        </p:nvSpPr>
        <p:spPr>
          <a:xfrm>
            <a:off x="9601200" y="2753373"/>
            <a:ext cx="1800493" cy="369332"/>
          </a:xfrm>
          <a:prstGeom prst="rect">
            <a:avLst/>
          </a:prstGeom>
          <a:noFill/>
        </p:spPr>
        <p:txBody>
          <a:bodyPr wrap="none" rtlCol="0">
            <a:spAutoFit/>
          </a:bodyPr>
          <a:lstStyle/>
          <a:p>
            <a:r>
              <a:rPr lang="en-US"/>
              <a:t>Cyathodes map</a:t>
            </a:r>
          </a:p>
        </p:txBody>
      </p:sp>
    </p:spTree>
    <p:extLst>
      <p:ext uri="{BB962C8B-B14F-4D97-AF65-F5344CB8AC3E}">
        <p14:creationId xmlns:p14="http://schemas.microsoft.com/office/powerpoint/2010/main" val="4079872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B3F91A-B67A-7F42-AA94-E8A032189CE1}"/>
              </a:ext>
            </a:extLst>
          </p:cNvPr>
          <p:cNvPicPr>
            <a:picLocks noChangeAspect="1"/>
          </p:cNvPicPr>
          <p:nvPr/>
        </p:nvPicPr>
        <p:blipFill>
          <a:blip r:embed="rId3"/>
          <a:stretch>
            <a:fillRect/>
          </a:stretch>
        </p:blipFill>
        <p:spPr>
          <a:xfrm>
            <a:off x="160426" y="0"/>
            <a:ext cx="3079630" cy="2328259"/>
          </a:xfrm>
          <a:prstGeom prst="rect">
            <a:avLst/>
          </a:prstGeom>
        </p:spPr>
      </p:pic>
      <p:pic>
        <p:nvPicPr>
          <p:cNvPr id="9" name="Picture 8">
            <a:extLst>
              <a:ext uri="{FF2B5EF4-FFF2-40B4-BE49-F238E27FC236}">
                <a16:creationId xmlns:a16="http://schemas.microsoft.com/office/drawing/2014/main" id="{71D456F1-4462-E04B-92F6-A71E2BD02A4E}"/>
              </a:ext>
            </a:extLst>
          </p:cNvPr>
          <p:cNvPicPr>
            <a:picLocks noChangeAspect="1"/>
          </p:cNvPicPr>
          <p:nvPr/>
        </p:nvPicPr>
        <p:blipFill>
          <a:blip r:embed="rId4"/>
          <a:stretch>
            <a:fillRect/>
          </a:stretch>
        </p:blipFill>
        <p:spPr>
          <a:xfrm>
            <a:off x="3943712" y="520759"/>
            <a:ext cx="5042419" cy="6259069"/>
          </a:xfrm>
          <a:prstGeom prst="rect">
            <a:avLst/>
          </a:prstGeom>
        </p:spPr>
      </p:pic>
      <p:pic>
        <p:nvPicPr>
          <p:cNvPr id="10" name="Picture 9">
            <a:extLst>
              <a:ext uri="{FF2B5EF4-FFF2-40B4-BE49-F238E27FC236}">
                <a16:creationId xmlns:a16="http://schemas.microsoft.com/office/drawing/2014/main" id="{216B6BB9-DECE-8844-9E4C-4AAF90EE2904}"/>
              </a:ext>
            </a:extLst>
          </p:cNvPr>
          <p:cNvPicPr>
            <a:picLocks noChangeAspect="1"/>
          </p:cNvPicPr>
          <p:nvPr/>
        </p:nvPicPr>
        <p:blipFill>
          <a:blip r:embed="rId5"/>
          <a:stretch>
            <a:fillRect/>
          </a:stretch>
        </p:blipFill>
        <p:spPr>
          <a:xfrm>
            <a:off x="83699" y="2380739"/>
            <a:ext cx="3233084" cy="4453935"/>
          </a:xfrm>
          <a:prstGeom prst="rect">
            <a:avLst/>
          </a:prstGeom>
        </p:spPr>
      </p:pic>
      <p:pic>
        <p:nvPicPr>
          <p:cNvPr id="11" name="Picture 10">
            <a:extLst>
              <a:ext uri="{FF2B5EF4-FFF2-40B4-BE49-F238E27FC236}">
                <a16:creationId xmlns:a16="http://schemas.microsoft.com/office/drawing/2014/main" id="{74253DC1-4BF0-934B-8A2C-F7FB17B1FFC1}"/>
              </a:ext>
            </a:extLst>
          </p:cNvPr>
          <p:cNvPicPr>
            <a:picLocks noChangeAspect="1"/>
          </p:cNvPicPr>
          <p:nvPr/>
        </p:nvPicPr>
        <p:blipFill>
          <a:blip r:embed="rId6"/>
          <a:stretch>
            <a:fillRect/>
          </a:stretch>
        </p:blipFill>
        <p:spPr>
          <a:xfrm>
            <a:off x="3331540" y="78172"/>
            <a:ext cx="2853839" cy="3046028"/>
          </a:xfrm>
          <a:prstGeom prst="rect">
            <a:avLst/>
          </a:prstGeom>
        </p:spPr>
      </p:pic>
      <p:sp>
        <p:nvSpPr>
          <p:cNvPr id="2" name="TextBox 1">
            <a:extLst>
              <a:ext uri="{FF2B5EF4-FFF2-40B4-BE49-F238E27FC236}">
                <a16:creationId xmlns:a16="http://schemas.microsoft.com/office/drawing/2014/main" id="{F5B5521B-9583-0C4B-88B6-38912BD46F52}"/>
              </a:ext>
            </a:extLst>
          </p:cNvPr>
          <p:cNvSpPr txBox="1"/>
          <p:nvPr/>
        </p:nvSpPr>
        <p:spPr>
          <a:xfrm>
            <a:off x="158913" y="2665586"/>
            <a:ext cx="1754006" cy="400110"/>
          </a:xfrm>
          <a:prstGeom prst="rect">
            <a:avLst/>
          </a:prstGeom>
          <a:noFill/>
        </p:spPr>
        <p:txBody>
          <a:bodyPr wrap="none" rtlCol="0">
            <a:spAutoFit/>
          </a:bodyPr>
          <a:lstStyle/>
          <a:p>
            <a:r>
              <a:rPr lang="en-US" sz="2000" i="1">
                <a:solidFill>
                  <a:schemeClr val="bg1"/>
                </a:solidFill>
              </a:rPr>
              <a:t>Dracophyllum</a:t>
            </a:r>
            <a:endParaRPr lang="en-US" sz="2000">
              <a:solidFill>
                <a:schemeClr val="bg1"/>
              </a:solidFill>
            </a:endParaRPr>
          </a:p>
        </p:txBody>
      </p:sp>
      <p:sp>
        <p:nvSpPr>
          <p:cNvPr id="3" name="Rectangle 2">
            <a:extLst>
              <a:ext uri="{FF2B5EF4-FFF2-40B4-BE49-F238E27FC236}">
                <a16:creationId xmlns:a16="http://schemas.microsoft.com/office/drawing/2014/main" id="{3C8D4DFC-8209-1644-B530-B806FA6E2432}"/>
              </a:ext>
            </a:extLst>
          </p:cNvPr>
          <p:cNvSpPr/>
          <p:nvPr/>
        </p:nvSpPr>
        <p:spPr>
          <a:xfrm>
            <a:off x="160426" y="2328259"/>
            <a:ext cx="3156357" cy="1862741"/>
          </a:xfrm>
          <a:prstGeom prst="rect">
            <a:avLst/>
          </a:prstGeom>
          <a:noFill/>
          <a:ln w="635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628FBC-8384-C64F-85FC-8B31B19DAD88}"/>
              </a:ext>
            </a:extLst>
          </p:cNvPr>
          <p:cNvSpPr/>
          <p:nvPr/>
        </p:nvSpPr>
        <p:spPr>
          <a:xfrm>
            <a:off x="175183" y="4212747"/>
            <a:ext cx="3156357" cy="1654653"/>
          </a:xfrm>
          <a:prstGeom prst="rect">
            <a:avLst/>
          </a:prstGeom>
          <a:no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9A6FF3-D4E5-DB47-9C0C-D5BEE0CDB712}"/>
              </a:ext>
            </a:extLst>
          </p:cNvPr>
          <p:cNvSpPr txBox="1"/>
          <p:nvPr/>
        </p:nvSpPr>
        <p:spPr>
          <a:xfrm>
            <a:off x="381000" y="5506151"/>
            <a:ext cx="984565" cy="400110"/>
          </a:xfrm>
          <a:prstGeom prst="rect">
            <a:avLst/>
          </a:prstGeom>
          <a:noFill/>
        </p:spPr>
        <p:txBody>
          <a:bodyPr wrap="none" rtlCol="0">
            <a:spAutoFit/>
          </a:bodyPr>
          <a:lstStyle/>
          <a:p>
            <a:r>
              <a:rPr lang="en-US" sz="2000" i="1">
                <a:solidFill>
                  <a:schemeClr val="bg1"/>
                </a:solidFill>
              </a:rPr>
              <a:t>Richea</a:t>
            </a:r>
            <a:endParaRPr lang="en-US" sz="2000">
              <a:solidFill>
                <a:schemeClr val="bg1"/>
              </a:solidFill>
            </a:endParaRPr>
          </a:p>
        </p:txBody>
      </p:sp>
      <p:sp>
        <p:nvSpPr>
          <p:cNvPr id="15" name="TextBox 14">
            <a:extLst>
              <a:ext uri="{FF2B5EF4-FFF2-40B4-BE49-F238E27FC236}">
                <a16:creationId xmlns:a16="http://schemas.microsoft.com/office/drawing/2014/main" id="{639F2571-DCC3-684F-B8C9-2ACE363D9E3F}"/>
              </a:ext>
            </a:extLst>
          </p:cNvPr>
          <p:cNvSpPr txBox="1"/>
          <p:nvPr/>
        </p:nvSpPr>
        <p:spPr>
          <a:xfrm>
            <a:off x="823238" y="6437522"/>
            <a:ext cx="1638590" cy="400110"/>
          </a:xfrm>
          <a:prstGeom prst="rect">
            <a:avLst/>
          </a:prstGeom>
          <a:noFill/>
        </p:spPr>
        <p:txBody>
          <a:bodyPr wrap="none" rtlCol="0">
            <a:spAutoFit/>
          </a:bodyPr>
          <a:lstStyle/>
          <a:p>
            <a:r>
              <a:rPr lang="en-US" sz="2000" i="1">
                <a:solidFill>
                  <a:schemeClr val="bg1"/>
                </a:solidFill>
              </a:rPr>
              <a:t>Sphenotoma</a:t>
            </a:r>
            <a:endParaRPr lang="en-US" sz="2000">
              <a:solidFill>
                <a:schemeClr val="bg1"/>
              </a:solidFill>
            </a:endParaRPr>
          </a:p>
        </p:txBody>
      </p:sp>
      <p:sp>
        <p:nvSpPr>
          <p:cNvPr id="16" name="Rectangle 15">
            <a:extLst>
              <a:ext uri="{FF2B5EF4-FFF2-40B4-BE49-F238E27FC236}">
                <a16:creationId xmlns:a16="http://schemas.microsoft.com/office/drawing/2014/main" id="{F1379D98-4F22-564D-A659-627B6AD8346B}"/>
              </a:ext>
            </a:extLst>
          </p:cNvPr>
          <p:cNvSpPr/>
          <p:nvPr/>
        </p:nvSpPr>
        <p:spPr>
          <a:xfrm>
            <a:off x="6185378" y="520759"/>
            <a:ext cx="2803841" cy="206857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78D82B5-D873-824B-A144-3937AC46D434}"/>
              </a:ext>
            </a:extLst>
          </p:cNvPr>
          <p:cNvSpPr/>
          <p:nvPr/>
        </p:nvSpPr>
        <p:spPr>
          <a:xfrm>
            <a:off x="6129734" y="2589330"/>
            <a:ext cx="2853840" cy="306270"/>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60529F4-4FC0-F54C-856D-2248BAEFCA2D}"/>
              </a:ext>
            </a:extLst>
          </p:cNvPr>
          <p:cNvSpPr/>
          <p:nvPr/>
        </p:nvSpPr>
        <p:spPr>
          <a:xfrm>
            <a:off x="5508451" y="3148402"/>
            <a:ext cx="3475124" cy="418385"/>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C3B776-4721-C849-95D0-F09346819455}"/>
              </a:ext>
            </a:extLst>
          </p:cNvPr>
          <p:cNvSpPr/>
          <p:nvPr/>
        </p:nvSpPr>
        <p:spPr>
          <a:xfrm>
            <a:off x="6135380" y="2893417"/>
            <a:ext cx="2853840" cy="27699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DB00BF-47ED-0B46-9382-049840FD3DD4}"/>
              </a:ext>
            </a:extLst>
          </p:cNvPr>
          <p:cNvSpPr/>
          <p:nvPr/>
        </p:nvSpPr>
        <p:spPr>
          <a:xfrm>
            <a:off x="6135380" y="3595301"/>
            <a:ext cx="2853840" cy="138500"/>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D728595-BE07-DD4C-9148-B16DE3761541}"/>
              </a:ext>
            </a:extLst>
          </p:cNvPr>
          <p:cNvSpPr/>
          <p:nvPr/>
        </p:nvSpPr>
        <p:spPr>
          <a:xfrm>
            <a:off x="175183" y="5906261"/>
            <a:ext cx="3156357" cy="928413"/>
          </a:xfrm>
          <a:prstGeom prst="rect">
            <a:avLst/>
          </a:prstGeom>
          <a:noFill/>
          <a:ln w="635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F8F985-784D-F24F-9CBA-8B37E3D665A2}"/>
              </a:ext>
            </a:extLst>
          </p:cNvPr>
          <p:cNvSpPr/>
          <p:nvPr/>
        </p:nvSpPr>
        <p:spPr>
          <a:xfrm>
            <a:off x="5508451" y="3729489"/>
            <a:ext cx="3475124" cy="309112"/>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CF892B2-2028-5042-9C8B-97BA7ED982E7}"/>
              </a:ext>
            </a:extLst>
          </p:cNvPr>
          <p:cNvSpPr/>
          <p:nvPr/>
        </p:nvSpPr>
        <p:spPr>
          <a:xfrm>
            <a:off x="7791650" y="3384638"/>
            <a:ext cx="1025040" cy="143569"/>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FC1FD4F-B9C0-644D-B8B4-4449ECB14353}"/>
              </a:ext>
            </a:extLst>
          </p:cNvPr>
          <p:cNvSpPr/>
          <p:nvPr/>
        </p:nvSpPr>
        <p:spPr>
          <a:xfrm>
            <a:off x="3381538" y="1495758"/>
            <a:ext cx="276062" cy="409242"/>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B5A7465-E18B-CB4C-847D-EE9972D7D130}"/>
              </a:ext>
            </a:extLst>
          </p:cNvPr>
          <p:cNvSpPr/>
          <p:nvPr/>
        </p:nvSpPr>
        <p:spPr>
          <a:xfrm>
            <a:off x="4495800" y="1651734"/>
            <a:ext cx="228600" cy="481865"/>
          </a:xfrm>
          <a:prstGeom prst="rect">
            <a:avLst/>
          </a:prstGeom>
          <a:noFill/>
          <a:ln w="254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9949024-C6DA-204F-AE60-9A55A3DB7EC6}"/>
              </a:ext>
            </a:extLst>
          </p:cNvPr>
          <p:cNvSpPr/>
          <p:nvPr/>
        </p:nvSpPr>
        <p:spPr>
          <a:xfrm>
            <a:off x="5069571" y="667088"/>
            <a:ext cx="1026430" cy="2068571"/>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113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1D456F1-4462-E04B-92F6-A71E2BD02A4E}"/>
              </a:ext>
            </a:extLst>
          </p:cNvPr>
          <p:cNvPicPr>
            <a:picLocks noChangeAspect="1"/>
          </p:cNvPicPr>
          <p:nvPr/>
        </p:nvPicPr>
        <p:blipFill>
          <a:blip r:embed="rId3"/>
          <a:stretch>
            <a:fillRect/>
          </a:stretch>
        </p:blipFill>
        <p:spPr>
          <a:xfrm>
            <a:off x="3943712" y="520759"/>
            <a:ext cx="5042419" cy="6259069"/>
          </a:xfrm>
          <a:prstGeom prst="rect">
            <a:avLst/>
          </a:prstGeom>
        </p:spPr>
      </p:pic>
      <p:pic>
        <p:nvPicPr>
          <p:cNvPr id="11" name="Picture 10">
            <a:extLst>
              <a:ext uri="{FF2B5EF4-FFF2-40B4-BE49-F238E27FC236}">
                <a16:creationId xmlns:a16="http://schemas.microsoft.com/office/drawing/2014/main" id="{74253DC1-4BF0-934B-8A2C-F7FB17B1FFC1}"/>
              </a:ext>
            </a:extLst>
          </p:cNvPr>
          <p:cNvPicPr>
            <a:picLocks noChangeAspect="1"/>
          </p:cNvPicPr>
          <p:nvPr/>
        </p:nvPicPr>
        <p:blipFill>
          <a:blip r:embed="rId4"/>
          <a:stretch>
            <a:fillRect/>
          </a:stretch>
        </p:blipFill>
        <p:spPr>
          <a:xfrm>
            <a:off x="383990" y="324340"/>
            <a:ext cx="3086763" cy="3294638"/>
          </a:xfrm>
          <a:prstGeom prst="rect">
            <a:avLst/>
          </a:prstGeom>
        </p:spPr>
      </p:pic>
      <p:pic>
        <p:nvPicPr>
          <p:cNvPr id="12" name="Picture 11">
            <a:extLst>
              <a:ext uri="{FF2B5EF4-FFF2-40B4-BE49-F238E27FC236}">
                <a16:creationId xmlns:a16="http://schemas.microsoft.com/office/drawing/2014/main" id="{1937EF5E-D864-6C47-9DA4-53647A27B5C9}"/>
              </a:ext>
            </a:extLst>
          </p:cNvPr>
          <p:cNvPicPr>
            <a:picLocks noChangeAspect="1"/>
          </p:cNvPicPr>
          <p:nvPr/>
        </p:nvPicPr>
        <p:blipFill>
          <a:blip r:embed="rId5"/>
          <a:stretch>
            <a:fillRect/>
          </a:stretch>
        </p:blipFill>
        <p:spPr>
          <a:xfrm>
            <a:off x="383990" y="3221328"/>
            <a:ext cx="2984947" cy="3338428"/>
          </a:xfrm>
          <a:prstGeom prst="rect">
            <a:avLst/>
          </a:prstGeom>
        </p:spPr>
      </p:pic>
      <p:pic>
        <p:nvPicPr>
          <p:cNvPr id="13" name="Picture 1">
            <a:extLst>
              <a:ext uri="{FF2B5EF4-FFF2-40B4-BE49-F238E27FC236}">
                <a16:creationId xmlns:a16="http://schemas.microsoft.com/office/drawing/2014/main" id="{8CAB1DE1-D377-5D4F-B660-B32FA16473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26484"/>
            <a:ext cx="2331017" cy="2354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a:extLst>
              <a:ext uri="{FF2B5EF4-FFF2-40B4-BE49-F238E27FC236}">
                <a16:creationId xmlns:a16="http://schemas.microsoft.com/office/drawing/2014/main" id="{FB63CB72-CCB0-4B4F-A7C5-517D9793DBB8}"/>
              </a:ext>
            </a:extLst>
          </p:cNvPr>
          <p:cNvSpPr>
            <a:spLocks noChangeArrowheads="1"/>
          </p:cNvSpPr>
          <p:nvPr/>
        </p:nvSpPr>
        <p:spPr bwMode="auto">
          <a:xfrm>
            <a:off x="3641098" y="70738"/>
            <a:ext cx="253435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200">
                <a:latin typeface="Times" pitchFamily="2" charset="0"/>
              </a:rPr>
              <a:t>Late Oligocene to Early Miocene</a:t>
            </a:r>
          </a:p>
        </p:txBody>
      </p:sp>
      <p:cxnSp>
        <p:nvCxnSpPr>
          <p:cNvPr id="3" name="Straight Connector 2">
            <a:extLst>
              <a:ext uri="{FF2B5EF4-FFF2-40B4-BE49-F238E27FC236}">
                <a16:creationId xmlns:a16="http://schemas.microsoft.com/office/drawing/2014/main" id="{C834AB68-53C3-364D-8C98-704C98815477}"/>
              </a:ext>
            </a:extLst>
          </p:cNvPr>
          <p:cNvCxnSpPr>
            <a:cxnSpLocks/>
          </p:cNvCxnSpPr>
          <p:nvPr/>
        </p:nvCxnSpPr>
        <p:spPr>
          <a:xfrm>
            <a:off x="7086600" y="324340"/>
            <a:ext cx="0" cy="645548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F127FDE4-2F34-C845-BA5A-8C7F9C8CA85E}"/>
              </a:ext>
            </a:extLst>
          </p:cNvPr>
          <p:cNvSpPr/>
          <p:nvPr/>
        </p:nvSpPr>
        <p:spPr>
          <a:xfrm>
            <a:off x="3427828" y="2768129"/>
            <a:ext cx="2057394" cy="2462213"/>
          </a:xfrm>
          <a:prstGeom prst="rect">
            <a:avLst/>
          </a:prstGeom>
        </p:spPr>
        <p:txBody>
          <a:bodyPr wrap="square">
            <a:spAutoFit/>
          </a:bodyPr>
          <a:lstStyle/>
          <a:p>
            <a:r>
              <a:rPr lang="en-US" sz="1400">
                <a:effectLst/>
                <a:latin typeface="Times" pitchFamily="2" charset="0"/>
              </a:rPr>
              <a:t>These fossils emphasize the fact that at least some of the fossil pollen of Ericaceae</a:t>
            </a:r>
          </a:p>
          <a:p>
            <a:r>
              <a:rPr lang="en-US" sz="1400">
                <a:effectLst/>
                <a:latin typeface="Times" pitchFamily="2" charset="0"/>
              </a:rPr>
              <a:t>may have been derived from extinct lineages and therefore should not be used as evidence for the antiquity of any modern</a:t>
            </a:r>
          </a:p>
          <a:p>
            <a:r>
              <a:rPr lang="en-US" sz="1400">
                <a:effectLst/>
                <a:latin typeface="Times" pitchFamily="2" charset="0"/>
              </a:rPr>
              <a:t>New Zealand clade of Ericaceae.</a:t>
            </a:r>
          </a:p>
        </p:txBody>
      </p:sp>
    </p:spTree>
    <p:extLst>
      <p:ext uri="{BB962C8B-B14F-4D97-AF65-F5344CB8AC3E}">
        <p14:creationId xmlns:p14="http://schemas.microsoft.com/office/powerpoint/2010/main" val="2715103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6E256B6C-2C19-5543-8041-E302812B99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66278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extBox 3">
            <a:extLst>
              <a:ext uri="{FF2B5EF4-FFF2-40B4-BE49-F238E27FC236}">
                <a16:creationId xmlns:a16="http://schemas.microsoft.com/office/drawing/2014/main" id="{4FA23A3C-A20A-EA43-8BEE-0B08F403BE24}"/>
              </a:ext>
            </a:extLst>
          </p:cNvPr>
          <p:cNvSpPr txBox="1">
            <a:spLocks noChangeArrowheads="1"/>
          </p:cNvSpPr>
          <p:nvPr/>
        </p:nvSpPr>
        <p:spPr bwMode="auto">
          <a:xfrm>
            <a:off x="304800" y="381000"/>
            <a:ext cx="24384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000">
                <a:latin typeface="Times" pitchFamily="2" charset="0"/>
              </a:rPr>
              <a:t>ERICACEAE</a:t>
            </a:r>
          </a:p>
          <a:p>
            <a:pPr eaLnBrk="1" hangingPunct="1">
              <a:spcBef>
                <a:spcPct val="0"/>
              </a:spcBef>
              <a:buFont typeface="Wingdings" pitchFamily="2" charset="2"/>
              <a:buChar char="§"/>
            </a:pPr>
            <a:r>
              <a:rPr lang="en-US" altLang="en-US" sz="3000">
                <a:latin typeface="Times" pitchFamily="2" charset="0"/>
              </a:rPr>
              <a:t>alternate, simple leaves with arcuate veins</a:t>
            </a:r>
          </a:p>
          <a:p>
            <a:pPr eaLnBrk="1" hangingPunct="1">
              <a:spcBef>
                <a:spcPct val="0"/>
              </a:spcBef>
              <a:buFont typeface="Wingdings" pitchFamily="2" charset="2"/>
              <a:buChar char="§"/>
            </a:pPr>
            <a:r>
              <a:rPr lang="en-US" altLang="en-US" sz="3000">
                <a:latin typeface="Times" pitchFamily="2" charset="0"/>
              </a:rPr>
              <a:t>stamens 2x 	petals</a:t>
            </a:r>
          </a:p>
          <a:p>
            <a:pPr eaLnBrk="1" hangingPunct="1">
              <a:spcBef>
                <a:spcPct val="0"/>
              </a:spcBef>
              <a:buFont typeface="Wingdings" pitchFamily="2" charset="2"/>
              <a:buChar char="§"/>
            </a:pPr>
            <a:r>
              <a:rPr lang="en-US" altLang="en-US" sz="3000">
                <a:latin typeface="Times" pitchFamily="2" charset="0"/>
              </a:rPr>
              <a:t>inverted stamens</a:t>
            </a:r>
          </a:p>
          <a:p>
            <a:pPr eaLnBrk="1" hangingPunct="1">
              <a:spcBef>
                <a:spcPct val="0"/>
              </a:spcBef>
              <a:buFont typeface="Wingdings" pitchFamily="2" charset="2"/>
              <a:buChar char="§"/>
            </a:pPr>
            <a:r>
              <a:rPr lang="en-US" altLang="en-US" sz="3000">
                <a:latin typeface="Times" pitchFamily="2" charset="0"/>
              </a:rPr>
              <a:t>poricidal anthers</a:t>
            </a:r>
          </a:p>
          <a:p>
            <a:pPr eaLnBrk="1" hangingPunct="1">
              <a:spcBef>
                <a:spcPct val="0"/>
              </a:spcBef>
              <a:buFont typeface="Wingdings" pitchFamily="2" charset="2"/>
              <a:buChar char="§"/>
            </a:pPr>
            <a:r>
              <a:rPr lang="en-US" altLang="en-US" sz="3000">
                <a:latin typeface="Times" pitchFamily="2" charset="0"/>
              </a:rPr>
              <a:t>5-carpellate, many seeds</a:t>
            </a:r>
          </a:p>
          <a:p>
            <a:pPr eaLnBrk="1" hangingPunct="1">
              <a:spcBef>
                <a:spcPct val="0"/>
              </a:spcBef>
              <a:buFont typeface="Wingdings" pitchFamily="2" charset="2"/>
              <a:buChar char="§"/>
            </a:pPr>
            <a:endParaRPr lang="en-US" altLang="en-US" sz="1800">
              <a:latin typeface="Times" pitchFamily="2"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8DA95049-EA16-FC43-8CE5-EBA8421732FC}"/>
              </a:ext>
            </a:extLst>
          </p:cNvPr>
          <p:cNvSpPr txBox="1">
            <a:spLocks noChangeArrowheads="1"/>
          </p:cNvSpPr>
          <p:nvPr/>
        </p:nvSpPr>
        <p:spPr bwMode="auto">
          <a:xfrm>
            <a:off x="685800" y="1395413"/>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lgn="ctr" eaLnBrk="1" hangingPunct="1">
              <a:spcBef>
                <a:spcPct val="0"/>
              </a:spcBef>
              <a:buFontTx/>
              <a:buNone/>
            </a:pPr>
            <a:r>
              <a:rPr lang="en-US" altLang="en-US" sz="6600">
                <a:latin typeface="Papyrus" panose="020B0602040200020303" pitchFamily="34" charset="77"/>
              </a:rPr>
              <a:t>Set aside</a:t>
            </a:r>
            <a:endParaRPr lang="en-US" altLang="en-US" sz="4400">
              <a:latin typeface="Papyrus" panose="020B0602040200020303" pitchFamily="34" charset="77"/>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1">
            <a:extLst>
              <a:ext uri="{FF2B5EF4-FFF2-40B4-BE49-F238E27FC236}">
                <a16:creationId xmlns:a16="http://schemas.microsoft.com/office/drawing/2014/main" id="{5343AFEA-7A8A-C041-B0B7-0F5CD0D1AC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681957" y="-70644"/>
            <a:ext cx="6096000" cy="776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6">
            <a:extLst>
              <a:ext uri="{FF2B5EF4-FFF2-40B4-BE49-F238E27FC236}">
                <a16:creationId xmlns:a16="http://schemas.microsoft.com/office/drawing/2014/main" id="{CBFD30CA-13C1-644F-A283-94620FB8D1D0}"/>
              </a:ext>
            </a:extLst>
          </p:cNvPr>
          <p:cNvSpPr>
            <a:spLocks noChangeArrowheads="1"/>
          </p:cNvSpPr>
          <p:nvPr/>
        </p:nvSpPr>
        <p:spPr bwMode="auto">
          <a:xfrm>
            <a:off x="7391400" y="2667000"/>
            <a:ext cx="228600"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1203" name="Rectangle 6">
            <a:extLst>
              <a:ext uri="{FF2B5EF4-FFF2-40B4-BE49-F238E27FC236}">
                <a16:creationId xmlns:a16="http://schemas.microsoft.com/office/drawing/2014/main" id="{D13EDEA5-48BB-7D4A-83A1-41E7FB26FB23}"/>
              </a:ext>
            </a:extLst>
          </p:cNvPr>
          <p:cNvSpPr>
            <a:spLocks noChangeArrowheads="1"/>
          </p:cNvSpPr>
          <p:nvPr/>
        </p:nvSpPr>
        <p:spPr bwMode="auto">
          <a:xfrm>
            <a:off x="10210800" y="3200400"/>
            <a:ext cx="228600" cy="1447800"/>
          </a:xfrm>
          <a:prstGeom prst="rect">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1204" name="TextBox 1">
            <a:extLst>
              <a:ext uri="{FF2B5EF4-FFF2-40B4-BE49-F238E27FC236}">
                <a16:creationId xmlns:a16="http://schemas.microsoft.com/office/drawing/2014/main" id="{5C98334C-9315-104C-8869-4A1A8451146F}"/>
              </a:ext>
            </a:extLst>
          </p:cNvPr>
          <p:cNvSpPr txBox="1">
            <a:spLocks noChangeArrowheads="1"/>
          </p:cNvSpPr>
          <p:nvPr/>
        </p:nvSpPr>
        <p:spPr bwMode="auto">
          <a:xfrm>
            <a:off x="1066800" y="457200"/>
            <a:ext cx="754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These last two slide are drafts of phylogeny within the family for future development.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Box 1">
            <a:extLst>
              <a:ext uri="{FF2B5EF4-FFF2-40B4-BE49-F238E27FC236}">
                <a16:creationId xmlns:a16="http://schemas.microsoft.com/office/drawing/2014/main" id="{3D602792-049C-5649-88E6-02CC2626A7C6}"/>
              </a:ext>
            </a:extLst>
          </p:cNvPr>
          <p:cNvSpPr txBox="1">
            <a:spLocks noChangeArrowheads="1"/>
          </p:cNvSpPr>
          <p:nvPr/>
        </p:nvSpPr>
        <p:spPr bwMode="auto">
          <a:xfrm>
            <a:off x="0" y="0"/>
            <a:ext cx="7010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400">
                <a:latin typeface="Times" pitchFamily="2" charset="0"/>
              </a:rPr>
              <a:t>general Asterid Characters</a:t>
            </a:r>
          </a:p>
          <a:p>
            <a:pPr eaLnBrk="1" hangingPunct="1">
              <a:spcBef>
                <a:spcPct val="0"/>
              </a:spcBef>
              <a:buFontTx/>
              <a:buNone/>
            </a:pPr>
            <a:endParaRPr lang="en-US" altLang="en-US" sz="3400">
              <a:latin typeface="Times" pitchFamily="2" charset="0"/>
            </a:endParaRPr>
          </a:p>
          <a:p>
            <a:pPr eaLnBrk="1" hangingPunct="1">
              <a:spcBef>
                <a:spcPct val="0"/>
              </a:spcBef>
              <a:buFontTx/>
              <a:buNone/>
            </a:pPr>
            <a:r>
              <a:rPr lang="en-US" altLang="en-US" sz="2800">
                <a:latin typeface="Times" pitchFamily="2" charset="0"/>
              </a:rPr>
              <a:t>fused corolla</a:t>
            </a:r>
          </a:p>
          <a:p>
            <a:pPr eaLnBrk="1" hangingPunct="1">
              <a:spcBef>
                <a:spcPct val="0"/>
              </a:spcBef>
              <a:buFontTx/>
              <a:buNone/>
            </a:pPr>
            <a:r>
              <a:rPr lang="en-US" altLang="en-US" sz="2800">
                <a:latin typeface="Times" pitchFamily="2" charset="0"/>
              </a:rPr>
              <a:t>stamens adnate to corolla</a:t>
            </a:r>
          </a:p>
          <a:p>
            <a:pPr eaLnBrk="1" hangingPunct="1">
              <a:spcBef>
                <a:spcPct val="0"/>
              </a:spcBef>
              <a:buFontTx/>
              <a:buNone/>
            </a:pPr>
            <a:r>
              <a:rPr lang="en-US" altLang="en-US" sz="2800">
                <a:latin typeface="Times" pitchFamily="2" charset="0"/>
              </a:rPr>
              <a:t>stamens equal to or fewer</a:t>
            </a:r>
          </a:p>
          <a:p>
            <a:pPr eaLnBrk="1" hangingPunct="1">
              <a:spcBef>
                <a:spcPct val="0"/>
              </a:spcBef>
              <a:buFontTx/>
              <a:buNone/>
            </a:pPr>
            <a:r>
              <a:rPr lang="en-US" altLang="en-US" sz="2800">
                <a:latin typeface="Times" pitchFamily="2" charset="0"/>
              </a:rPr>
              <a:t> than perianth lobes</a:t>
            </a:r>
          </a:p>
          <a:p>
            <a:pPr eaLnBrk="1" hangingPunct="1">
              <a:spcBef>
                <a:spcPct val="0"/>
              </a:spcBef>
              <a:buFontTx/>
              <a:buNone/>
            </a:pPr>
            <a:r>
              <a:rPr lang="en-US" altLang="en-US" sz="2800">
                <a:latin typeface="Times" pitchFamily="2" charset="0"/>
              </a:rPr>
              <a:t>gynoecium 2-carpellate</a:t>
            </a:r>
          </a:p>
          <a:p>
            <a:pPr eaLnBrk="1" hangingPunct="1">
              <a:spcBef>
                <a:spcPct val="0"/>
              </a:spcBef>
              <a:buFontTx/>
              <a:buNone/>
            </a:pPr>
            <a:r>
              <a:rPr lang="en-US" altLang="en-US" sz="2800">
                <a:latin typeface="Times" pitchFamily="2" charset="0"/>
              </a:rPr>
              <a:t>iridoid glycosides</a:t>
            </a:r>
          </a:p>
          <a:p>
            <a:pPr eaLnBrk="1" hangingPunct="1">
              <a:spcBef>
                <a:spcPct val="0"/>
              </a:spcBef>
              <a:buFontTx/>
              <a:buNone/>
            </a:pPr>
            <a:endParaRPr lang="en-US" altLang="en-US" sz="3400">
              <a:latin typeface="Times" pitchFamily="2" charset="0"/>
            </a:endParaRPr>
          </a:p>
        </p:txBody>
      </p:sp>
      <p:pic>
        <p:nvPicPr>
          <p:cNvPr id="18434" name="Picture 2">
            <a:extLst>
              <a:ext uri="{FF2B5EF4-FFF2-40B4-BE49-F238E27FC236}">
                <a16:creationId xmlns:a16="http://schemas.microsoft.com/office/drawing/2014/main" id="{46D67B6E-C484-F641-873C-FEC7E95D55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52400"/>
            <a:ext cx="409575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3" descr="kalmia-latifolia060420-0753occncheez.jpg">
            <a:extLst>
              <a:ext uri="{FF2B5EF4-FFF2-40B4-BE49-F238E27FC236}">
                <a16:creationId xmlns:a16="http://schemas.microsoft.com/office/drawing/2014/main" id="{A243F42E-5E7F-3C47-BB1A-F6EC393A432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57600"/>
            <a:ext cx="3810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4">
            <a:extLst>
              <a:ext uri="{FF2B5EF4-FFF2-40B4-BE49-F238E27FC236}">
                <a16:creationId xmlns:a16="http://schemas.microsoft.com/office/drawing/2014/main" id="{F1500AAF-EE3B-0248-8F3D-18819B9CF4FA}"/>
              </a:ext>
            </a:extLst>
          </p:cNvPr>
          <p:cNvSpPr>
            <a:spLocks noChangeArrowheads="1"/>
          </p:cNvSpPr>
          <p:nvPr/>
        </p:nvSpPr>
        <p:spPr bwMode="auto">
          <a:xfrm>
            <a:off x="4876800" y="4906963"/>
            <a:ext cx="4114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2800">
                <a:latin typeface="Times" pitchFamily="2" charset="0"/>
              </a:rPr>
              <a:t>Ericaceae make it on only the first two and the last.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7">
            <a:extLst>
              <a:ext uri="{FF2B5EF4-FFF2-40B4-BE49-F238E27FC236}">
                <a16:creationId xmlns:a16="http://schemas.microsoft.com/office/drawing/2014/main" id="{86BB4AE5-0DB7-4249-BDE4-6DF8B5ACDFE8}"/>
              </a:ext>
            </a:extLst>
          </p:cNvPr>
          <p:cNvSpPr>
            <a:spLocks noChangeArrowheads="1"/>
          </p:cNvSpPr>
          <p:nvPr/>
        </p:nvSpPr>
        <p:spPr bwMode="auto">
          <a:xfrm>
            <a:off x="4419600" y="1930400"/>
            <a:ext cx="2209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cxnSp>
        <p:nvCxnSpPr>
          <p:cNvPr id="4" name="Straight Connector 3">
            <a:extLst>
              <a:ext uri="{FF2B5EF4-FFF2-40B4-BE49-F238E27FC236}">
                <a16:creationId xmlns:a16="http://schemas.microsoft.com/office/drawing/2014/main" id="{F59FE976-5295-EC49-B576-074EBDB57E36}"/>
              </a:ext>
            </a:extLst>
          </p:cNvPr>
          <p:cNvCxnSpPr>
            <a:cxnSpLocks noChangeShapeType="1"/>
          </p:cNvCxnSpPr>
          <p:nvPr/>
        </p:nvCxnSpPr>
        <p:spPr bwMode="auto">
          <a:xfrm>
            <a:off x="5562600" y="4597400"/>
            <a:ext cx="0" cy="10668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27" name="TextBox 4">
            <a:extLst>
              <a:ext uri="{FF2B5EF4-FFF2-40B4-BE49-F238E27FC236}">
                <a16:creationId xmlns:a16="http://schemas.microsoft.com/office/drawing/2014/main" id="{60108380-BD62-1F43-9109-DD7EE0F0234E}"/>
              </a:ext>
            </a:extLst>
          </p:cNvPr>
          <p:cNvSpPr txBox="1">
            <a:spLocks noChangeArrowheads="1"/>
          </p:cNvSpPr>
          <p:nvPr/>
        </p:nvSpPr>
        <p:spPr bwMode="auto">
          <a:xfrm>
            <a:off x="4876800" y="1471613"/>
            <a:ext cx="1274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Ericoideae</a:t>
            </a:r>
          </a:p>
        </p:txBody>
      </p:sp>
      <p:cxnSp>
        <p:nvCxnSpPr>
          <p:cNvPr id="6" name="Straight Connector 5">
            <a:extLst>
              <a:ext uri="{FF2B5EF4-FFF2-40B4-BE49-F238E27FC236}">
                <a16:creationId xmlns:a16="http://schemas.microsoft.com/office/drawing/2014/main" id="{952AC78D-C3F9-E549-8735-5E4E917E2C0C}"/>
              </a:ext>
            </a:extLst>
          </p:cNvPr>
          <p:cNvCxnSpPr>
            <a:cxnSpLocks noChangeShapeType="1"/>
          </p:cNvCxnSpPr>
          <p:nvPr/>
        </p:nvCxnSpPr>
        <p:spPr bwMode="auto">
          <a:xfrm>
            <a:off x="2362200" y="5207000"/>
            <a:ext cx="0" cy="4572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26B5EE96-E60E-0842-868A-5737B57C9609}"/>
              </a:ext>
            </a:extLst>
          </p:cNvPr>
          <p:cNvCxnSpPr>
            <a:cxnSpLocks noChangeShapeType="1"/>
          </p:cNvCxnSpPr>
          <p:nvPr/>
        </p:nvCxnSpPr>
        <p:spPr bwMode="auto">
          <a:xfrm>
            <a:off x="2362200" y="5664200"/>
            <a:ext cx="3200400" cy="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AE6A688F-FBC5-8F4A-8C2A-D2518A7E838E}"/>
              </a:ext>
            </a:extLst>
          </p:cNvPr>
          <p:cNvCxnSpPr>
            <a:cxnSpLocks noChangeShapeType="1"/>
          </p:cNvCxnSpPr>
          <p:nvPr/>
        </p:nvCxnSpPr>
        <p:spPr bwMode="auto">
          <a:xfrm>
            <a:off x="5562600" y="6426200"/>
            <a:ext cx="2209800" cy="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4C690F94-DC34-4D4C-9003-7756805F3C7D}"/>
              </a:ext>
            </a:extLst>
          </p:cNvPr>
          <p:cNvCxnSpPr>
            <a:cxnSpLocks noChangeShapeType="1"/>
          </p:cNvCxnSpPr>
          <p:nvPr/>
        </p:nvCxnSpPr>
        <p:spPr bwMode="auto">
          <a:xfrm>
            <a:off x="7772400" y="4597400"/>
            <a:ext cx="0" cy="18288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32" name="Rectangle 1037">
            <a:extLst>
              <a:ext uri="{FF2B5EF4-FFF2-40B4-BE49-F238E27FC236}">
                <a16:creationId xmlns:a16="http://schemas.microsoft.com/office/drawing/2014/main" id="{11CD40B9-368A-2B4E-81A3-4068B5F75D09}"/>
              </a:ext>
            </a:extLst>
          </p:cNvPr>
          <p:cNvSpPr>
            <a:spLocks noChangeArrowheads="1"/>
          </p:cNvSpPr>
          <p:nvPr/>
        </p:nvSpPr>
        <p:spPr bwMode="auto">
          <a:xfrm>
            <a:off x="7467600" y="1917700"/>
            <a:ext cx="685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2233" name="Rectangle 1037">
            <a:extLst>
              <a:ext uri="{FF2B5EF4-FFF2-40B4-BE49-F238E27FC236}">
                <a16:creationId xmlns:a16="http://schemas.microsoft.com/office/drawing/2014/main" id="{0B13373B-F1EF-A44C-A315-7A85642C5B00}"/>
              </a:ext>
            </a:extLst>
          </p:cNvPr>
          <p:cNvSpPr>
            <a:spLocks noChangeArrowheads="1"/>
          </p:cNvSpPr>
          <p:nvPr/>
        </p:nvSpPr>
        <p:spPr bwMode="auto">
          <a:xfrm>
            <a:off x="6781800" y="1917700"/>
            <a:ext cx="4572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cxnSp>
        <p:nvCxnSpPr>
          <p:cNvPr id="17" name="Straight Connector 16">
            <a:extLst>
              <a:ext uri="{FF2B5EF4-FFF2-40B4-BE49-F238E27FC236}">
                <a16:creationId xmlns:a16="http://schemas.microsoft.com/office/drawing/2014/main" id="{89A07261-CC2B-9546-A297-BC7076260610}"/>
              </a:ext>
            </a:extLst>
          </p:cNvPr>
          <p:cNvCxnSpPr>
            <a:cxnSpLocks noChangeShapeType="1"/>
          </p:cNvCxnSpPr>
          <p:nvPr/>
        </p:nvCxnSpPr>
        <p:spPr bwMode="auto">
          <a:xfrm>
            <a:off x="7010400" y="4584700"/>
            <a:ext cx="0" cy="15240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2" name="Straight Connector 21">
            <a:extLst>
              <a:ext uri="{FF2B5EF4-FFF2-40B4-BE49-F238E27FC236}">
                <a16:creationId xmlns:a16="http://schemas.microsoft.com/office/drawing/2014/main" id="{C3A48E8E-5B1D-9842-8CC6-5B848E78B4BD}"/>
              </a:ext>
            </a:extLst>
          </p:cNvPr>
          <p:cNvCxnSpPr>
            <a:cxnSpLocks noChangeShapeType="1"/>
          </p:cNvCxnSpPr>
          <p:nvPr/>
        </p:nvCxnSpPr>
        <p:spPr bwMode="auto">
          <a:xfrm>
            <a:off x="3962400" y="6108700"/>
            <a:ext cx="3048000" cy="127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BA3FF309-A72F-0348-BE90-04EECF96FF2C}"/>
              </a:ext>
            </a:extLst>
          </p:cNvPr>
          <p:cNvCxnSpPr>
            <a:cxnSpLocks noChangeShapeType="1"/>
          </p:cNvCxnSpPr>
          <p:nvPr/>
        </p:nvCxnSpPr>
        <p:spPr bwMode="auto">
          <a:xfrm>
            <a:off x="3975100" y="5664200"/>
            <a:ext cx="0" cy="4445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37" name="TextBox 25">
            <a:extLst>
              <a:ext uri="{FF2B5EF4-FFF2-40B4-BE49-F238E27FC236}">
                <a16:creationId xmlns:a16="http://schemas.microsoft.com/office/drawing/2014/main" id="{B238D812-D977-9341-A8EF-4BF549E361ED}"/>
              </a:ext>
            </a:extLst>
          </p:cNvPr>
          <p:cNvSpPr txBox="1">
            <a:spLocks noChangeArrowheads="1"/>
          </p:cNvSpPr>
          <p:nvPr/>
        </p:nvSpPr>
        <p:spPr bwMode="auto">
          <a:xfrm rot="2865850">
            <a:off x="5434013" y="923925"/>
            <a:ext cx="185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Monotropoideae</a:t>
            </a:r>
          </a:p>
        </p:txBody>
      </p:sp>
      <p:sp>
        <p:nvSpPr>
          <p:cNvPr id="52238" name="TextBox 26">
            <a:extLst>
              <a:ext uri="{FF2B5EF4-FFF2-40B4-BE49-F238E27FC236}">
                <a16:creationId xmlns:a16="http://schemas.microsoft.com/office/drawing/2014/main" id="{2C80F7DF-8A2F-8E46-92F4-4027CA9100A3}"/>
              </a:ext>
            </a:extLst>
          </p:cNvPr>
          <p:cNvSpPr txBox="1">
            <a:spLocks noChangeArrowheads="1"/>
          </p:cNvSpPr>
          <p:nvPr/>
        </p:nvSpPr>
        <p:spPr bwMode="auto">
          <a:xfrm rot="2890637">
            <a:off x="6684963" y="1087438"/>
            <a:ext cx="1404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Pyroloideae</a:t>
            </a:r>
          </a:p>
        </p:txBody>
      </p:sp>
      <p:cxnSp>
        <p:nvCxnSpPr>
          <p:cNvPr id="30" name="Straight Connector 29">
            <a:extLst>
              <a:ext uri="{FF2B5EF4-FFF2-40B4-BE49-F238E27FC236}">
                <a16:creationId xmlns:a16="http://schemas.microsoft.com/office/drawing/2014/main" id="{85419CC5-F595-384C-9091-753C78651757}"/>
              </a:ext>
            </a:extLst>
          </p:cNvPr>
          <p:cNvCxnSpPr>
            <a:cxnSpLocks noChangeShapeType="1"/>
          </p:cNvCxnSpPr>
          <p:nvPr/>
        </p:nvCxnSpPr>
        <p:spPr bwMode="auto">
          <a:xfrm>
            <a:off x="5588000" y="6108700"/>
            <a:ext cx="0" cy="3175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40" name="Rectangle 1037">
            <a:extLst>
              <a:ext uri="{FF2B5EF4-FFF2-40B4-BE49-F238E27FC236}">
                <a16:creationId xmlns:a16="http://schemas.microsoft.com/office/drawing/2014/main" id="{C7CA7916-D6A9-BF48-97A9-45156D9CE309}"/>
              </a:ext>
            </a:extLst>
          </p:cNvPr>
          <p:cNvSpPr>
            <a:spLocks noChangeArrowheads="1"/>
          </p:cNvSpPr>
          <p:nvPr/>
        </p:nvSpPr>
        <p:spPr bwMode="auto">
          <a:xfrm>
            <a:off x="1905000" y="1930400"/>
            <a:ext cx="22098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sp>
        <p:nvSpPr>
          <p:cNvPr id="52241" name="Rectangle 1037">
            <a:extLst>
              <a:ext uri="{FF2B5EF4-FFF2-40B4-BE49-F238E27FC236}">
                <a16:creationId xmlns:a16="http://schemas.microsoft.com/office/drawing/2014/main" id="{F5BC2233-5AF4-C54D-A449-462210E9D21F}"/>
              </a:ext>
            </a:extLst>
          </p:cNvPr>
          <p:cNvSpPr>
            <a:spLocks noChangeArrowheads="1"/>
          </p:cNvSpPr>
          <p:nvPr/>
        </p:nvSpPr>
        <p:spPr bwMode="auto">
          <a:xfrm>
            <a:off x="609600" y="1930400"/>
            <a:ext cx="1016000" cy="2667000"/>
          </a:xfrm>
          <a:prstGeom prst="rect">
            <a:avLst/>
          </a:pr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latin typeface="Arial" panose="020B0604020202020204" pitchFamily="34" charset="0"/>
            </a:endParaRPr>
          </a:p>
        </p:txBody>
      </p:sp>
      <p:cxnSp>
        <p:nvCxnSpPr>
          <p:cNvPr id="35" name="Straight Connector 34">
            <a:extLst>
              <a:ext uri="{FF2B5EF4-FFF2-40B4-BE49-F238E27FC236}">
                <a16:creationId xmlns:a16="http://schemas.microsoft.com/office/drawing/2014/main" id="{65CB872A-DD99-3741-8AA9-23E8815693F1}"/>
              </a:ext>
            </a:extLst>
          </p:cNvPr>
          <p:cNvCxnSpPr>
            <a:cxnSpLocks noChangeShapeType="1"/>
          </p:cNvCxnSpPr>
          <p:nvPr/>
        </p:nvCxnSpPr>
        <p:spPr bwMode="auto">
          <a:xfrm>
            <a:off x="1066800" y="5207000"/>
            <a:ext cx="2286000" cy="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43" name="TextBox 39">
            <a:extLst>
              <a:ext uri="{FF2B5EF4-FFF2-40B4-BE49-F238E27FC236}">
                <a16:creationId xmlns:a16="http://schemas.microsoft.com/office/drawing/2014/main" id="{AE439EF8-76CC-4449-8DE4-225BD20CE270}"/>
              </a:ext>
            </a:extLst>
          </p:cNvPr>
          <p:cNvSpPr txBox="1">
            <a:spLocks noChangeArrowheads="1"/>
          </p:cNvSpPr>
          <p:nvPr/>
        </p:nvSpPr>
        <p:spPr bwMode="auto">
          <a:xfrm>
            <a:off x="2379663" y="1471613"/>
            <a:ext cx="1617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Vaccinioideae</a:t>
            </a:r>
          </a:p>
        </p:txBody>
      </p:sp>
      <p:sp>
        <p:nvSpPr>
          <p:cNvPr id="52244" name="TextBox 40">
            <a:extLst>
              <a:ext uri="{FF2B5EF4-FFF2-40B4-BE49-F238E27FC236}">
                <a16:creationId xmlns:a16="http://schemas.microsoft.com/office/drawing/2014/main" id="{B7140E92-E2D0-D545-B6C8-F00351129D60}"/>
              </a:ext>
            </a:extLst>
          </p:cNvPr>
          <p:cNvSpPr txBox="1">
            <a:spLocks noChangeArrowheads="1"/>
          </p:cNvSpPr>
          <p:nvPr/>
        </p:nvSpPr>
        <p:spPr bwMode="auto">
          <a:xfrm rot="3038591">
            <a:off x="178594" y="1102519"/>
            <a:ext cx="1776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Staphyleoideae</a:t>
            </a:r>
          </a:p>
        </p:txBody>
      </p:sp>
      <p:cxnSp>
        <p:nvCxnSpPr>
          <p:cNvPr id="42" name="Straight Connector 41">
            <a:extLst>
              <a:ext uri="{FF2B5EF4-FFF2-40B4-BE49-F238E27FC236}">
                <a16:creationId xmlns:a16="http://schemas.microsoft.com/office/drawing/2014/main" id="{DA4B107D-DB34-004E-9F03-CF9DCE3822A6}"/>
              </a:ext>
            </a:extLst>
          </p:cNvPr>
          <p:cNvCxnSpPr>
            <a:cxnSpLocks noChangeShapeType="1"/>
          </p:cNvCxnSpPr>
          <p:nvPr/>
        </p:nvCxnSpPr>
        <p:spPr bwMode="auto">
          <a:xfrm>
            <a:off x="3352800" y="4597400"/>
            <a:ext cx="0" cy="6096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5" name="Straight Connector 44">
            <a:extLst>
              <a:ext uri="{FF2B5EF4-FFF2-40B4-BE49-F238E27FC236}">
                <a16:creationId xmlns:a16="http://schemas.microsoft.com/office/drawing/2014/main" id="{3C0C4609-528D-E948-99A4-B1798EB914AF}"/>
              </a:ext>
            </a:extLst>
          </p:cNvPr>
          <p:cNvCxnSpPr>
            <a:cxnSpLocks noChangeShapeType="1"/>
          </p:cNvCxnSpPr>
          <p:nvPr/>
        </p:nvCxnSpPr>
        <p:spPr bwMode="auto">
          <a:xfrm>
            <a:off x="1079500" y="4597400"/>
            <a:ext cx="0" cy="6096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47" name="TextBox 45">
            <a:extLst>
              <a:ext uri="{FF2B5EF4-FFF2-40B4-BE49-F238E27FC236}">
                <a16:creationId xmlns:a16="http://schemas.microsoft.com/office/drawing/2014/main" id="{F87330D5-BF09-AE44-8B1B-FAF47EB55A06}"/>
              </a:ext>
            </a:extLst>
          </p:cNvPr>
          <p:cNvSpPr txBox="1">
            <a:spLocks noChangeArrowheads="1"/>
          </p:cNvSpPr>
          <p:nvPr/>
        </p:nvSpPr>
        <p:spPr bwMode="auto">
          <a:xfrm>
            <a:off x="19050" y="6488113"/>
            <a:ext cx="237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After Kron et al. 2002</a:t>
            </a:r>
          </a:p>
        </p:txBody>
      </p:sp>
      <p:cxnSp>
        <p:nvCxnSpPr>
          <p:cNvPr id="47" name="Straight Connector 46">
            <a:extLst>
              <a:ext uri="{FF2B5EF4-FFF2-40B4-BE49-F238E27FC236}">
                <a16:creationId xmlns:a16="http://schemas.microsoft.com/office/drawing/2014/main" id="{F8420B00-AB70-E742-A6DE-96393DB0ECE7}"/>
              </a:ext>
            </a:extLst>
          </p:cNvPr>
          <p:cNvCxnSpPr>
            <a:cxnSpLocks noChangeShapeType="1"/>
          </p:cNvCxnSpPr>
          <p:nvPr/>
        </p:nvCxnSpPr>
        <p:spPr bwMode="auto">
          <a:xfrm>
            <a:off x="6662738" y="6426200"/>
            <a:ext cx="0" cy="317500"/>
          </a:xfrm>
          <a:prstGeom prst="line">
            <a:avLst/>
          </a:prstGeom>
          <a:noFill/>
          <a:ln w="25400">
            <a:solidFill>
              <a:srgbClr val="008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52249" name="TextBox 47">
            <a:extLst>
              <a:ext uri="{FF2B5EF4-FFF2-40B4-BE49-F238E27FC236}">
                <a16:creationId xmlns:a16="http://schemas.microsoft.com/office/drawing/2014/main" id="{DC23B75D-605F-E443-BCA4-D1101BC43EB6}"/>
              </a:ext>
            </a:extLst>
          </p:cNvPr>
          <p:cNvSpPr txBox="1">
            <a:spLocks noChangeArrowheads="1"/>
          </p:cNvSpPr>
          <p:nvPr/>
        </p:nvSpPr>
        <p:spPr bwMode="auto">
          <a:xfrm>
            <a:off x="2116138" y="2090738"/>
            <a:ext cx="1828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600">
                <a:latin typeface="Arial" panose="020B0604020202020204" pitchFamily="34" charset="0"/>
              </a:rPr>
              <a:t>Includes all Ericaceae with inferior ovaries</a:t>
            </a:r>
          </a:p>
          <a:p>
            <a:pPr eaLnBrk="1" hangingPunct="1">
              <a:spcBef>
                <a:spcPct val="0"/>
              </a:spcBef>
              <a:buFontTx/>
              <a:buNone/>
            </a:pPr>
            <a:endParaRPr lang="en-US" altLang="en-US" sz="1600">
              <a:latin typeface="Arial" panose="020B0604020202020204" pitchFamily="34" charset="0"/>
            </a:endParaRPr>
          </a:p>
          <a:p>
            <a:pPr eaLnBrk="1" hangingPunct="1">
              <a:spcBef>
                <a:spcPct val="0"/>
              </a:spcBef>
              <a:buFontTx/>
              <a:buNone/>
            </a:pPr>
            <a:r>
              <a:rPr lang="en-US" altLang="en-US" sz="1600">
                <a:latin typeface="Arial" panose="020B0604020202020204" pitchFamily="34" charset="0"/>
              </a:rPr>
              <a:t>As well as </a:t>
            </a:r>
            <a:r>
              <a:rPr lang="en-US" altLang="en-US" sz="1600" i="1">
                <a:latin typeface="Arial" panose="020B0604020202020204" pitchFamily="34" charset="0"/>
              </a:rPr>
              <a:t>Pernettya,</a:t>
            </a:r>
            <a:r>
              <a:rPr lang="en-US" altLang="en-US" sz="1600">
                <a:latin typeface="Arial" panose="020B0604020202020204" pitchFamily="34" charset="0"/>
              </a:rPr>
              <a:t> nested within </a:t>
            </a:r>
            <a:r>
              <a:rPr lang="en-US" altLang="en-US" sz="1600" i="1">
                <a:latin typeface="Arial" panose="020B0604020202020204" pitchFamily="34" charset="0"/>
              </a:rPr>
              <a:t>Gaultheria;</a:t>
            </a:r>
            <a:r>
              <a:rPr lang="en-US" altLang="en-US" sz="1600">
                <a:latin typeface="Arial" panose="020B0604020202020204" pitchFamily="34" charset="0"/>
              </a:rPr>
              <a:t> may be sister to the inferior-ovary group</a:t>
            </a:r>
          </a:p>
          <a:p>
            <a:pPr eaLnBrk="1" hangingPunct="1">
              <a:spcBef>
                <a:spcPct val="0"/>
              </a:spcBef>
              <a:buFontTx/>
              <a:buNone/>
            </a:pPr>
            <a:endParaRPr lang="en-US" altLang="en-US" sz="1600">
              <a:latin typeface="Arial" panose="020B0604020202020204" pitchFamily="34" charset="0"/>
            </a:endParaRPr>
          </a:p>
        </p:txBody>
      </p:sp>
      <p:sp>
        <p:nvSpPr>
          <p:cNvPr id="52250" name="TextBox 48">
            <a:extLst>
              <a:ext uri="{FF2B5EF4-FFF2-40B4-BE49-F238E27FC236}">
                <a16:creationId xmlns:a16="http://schemas.microsoft.com/office/drawing/2014/main" id="{FBA6EE07-6B35-2D4C-881E-64C52BA361C0}"/>
              </a:ext>
            </a:extLst>
          </p:cNvPr>
          <p:cNvSpPr txBox="1">
            <a:spLocks noChangeArrowheads="1"/>
          </p:cNvSpPr>
          <p:nvPr/>
        </p:nvSpPr>
        <p:spPr bwMode="auto">
          <a:xfrm>
            <a:off x="4686300" y="1990725"/>
            <a:ext cx="18288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600">
                <a:latin typeface="Arial" panose="020B0604020202020204" pitchFamily="34" charset="0"/>
              </a:rPr>
              <a:t>Includes </a:t>
            </a:r>
            <a:r>
              <a:rPr lang="en-US" altLang="en-US" sz="1600" i="1">
                <a:latin typeface="Arial" panose="020B0604020202020204" pitchFamily="34" charset="0"/>
              </a:rPr>
              <a:t>Rhododendron, Empetraceae, Epigaea, Calluna, Erica, Kalmia</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a:extLst>
              <a:ext uri="{FF2B5EF4-FFF2-40B4-BE49-F238E27FC236}">
                <a16:creationId xmlns:a16="http://schemas.microsoft.com/office/drawing/2014/main" id="{5ACCB754-0734-E443-8687-AE10FFB59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553" y="2995710"/>
            <a:ext cx="1920518" cy="203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4">
            <a:extLst>
              <a:ext uri="{FF2B5EF4-FFF2-40B4-BE49-F238E27FC236}">
                <a16:creationId xmlns:a16="http://schemas.microsoft.com/office/drawing/2014/main" id="{74C305EF-0C73-5F49-B08F-2C77D3E09E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790" y="625573"/>
            <a:ext cx="2306505" cy="1506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a:extLst>
              <a:ext uri="{FF2B5EF4-FFF2-40B4-BE49-F238E27FC236}">
                <a16:creationId xmlns:a16="http://schemas.microsoft.com/office/drawing/2014/main" id="{E04DEC42-B906-3440-9F88-E29393759D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690" y="576360"/>
            <a:ext cx="1609846" cy="153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a:extLst>
              <a:ext uri="{FF2B5EF4-FFF2-40B4-BE49-F238E27FC236}">
                <a16:creationId xmlns:a16="http://schemas.microsoft.com/office/drawing/2014/main" id="{9A911D6D-6FDE-7F4B-9C03-48AD9AE52B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053" y="3344960"/>
            <a:ext cx="1589840" cy="151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8">
            <a:extLst>
              <a:ext uri="{FF2B5EF4-FFF2-40B4-BE49-F238E27FC236}">
                <a16:creationId xmlns:a16="http://schemas.microsoft.com/office/drawing/2014/main" id="{0CBC2992-DD7B-8A4A-A70C-7FDF41FEEB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3390" y="576360"/>
            <a:ext cx="1609846" cy="153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9">
            <a:extLst>
              <a:ext uri="{FF2B5EF4-FFF2-40B4-BE49-F238E27FC236}">
                <a16:creationId xmlns:a16="http://schemas.microsoft.com/office/drawing/2014/main" id="{66A8A28A-87D9-0C4A-8EBE-0ABD6B4ED6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1890" y="3302098"/>
            <a:ext cx="1609846" cy="153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3CBDE96-1C09-CA4F-AAB4-86CAF59D6B28}"/>
              </a:ext>
            </a:extLst>
          </p:cNvPr>
          <p:cNvSpPr/>
          <p:nvPr/>
        </p:nvSpPr>
        <p:spPr>
          <a:xfrm>
            <a:off x="4564828" y="591083"/>
            <a:ext cx="2187662" cy="3233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464" name="TextBox 6">
            <a:extLst>
              <a:ext uri="{FF2B5EF4-FFF2-40B4-BE49-F238E27FC236}">
                <a16:creationId xmlns:a16="http://schemas.microsoft.com/office/drawing/2014/main" id="{E14AEEFB-4779-7D41-B365-A791DD997AEE}"/>
              </a:ext>
            </a:extLst>
          </p:cNvPr>
          <p:cNvSpPr txBox="1">
            <a:spLocks noChangeArrowheads="1"/>
          </p:cNvSpPr>
          <p:nvPr/>
        </p:nvSpPr>
        <p:spPr bwMode="auto">
          <a:xfrm>
            <a:off x="351690" y="345378"/>
            <a:ext cx="8083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b="1">
                <a:latin typeface="Times" pitchFamily="2" charset="0"/>
              </a:rPr>
              <a:t>Iridoid Glycosides, a Signature Asterid Herbivore Deterrant</a:t>
            </a:r>
          </a:p>
        </p:txBody>
      </p:sp>
      <p:pic>
        <p:nvPicPr>
          <p:cNvPr id="19465" name="Picture 2">
            <a:extLst>
              <a:ext uri="{FF2B5EF4-FFF2-40B4-BE49-F238E27FC236}">
                <a16:creationId xmlns:a16="http://schemas.microsoft.com/office/drawing/2014/main" id="{506E14C8-FA15-6743-9C12-6F25853F0A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03257" y="1042710"/>
            <a:ext cx="1939346" cy="141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D24C7B3-E59D-8043-896B-3413D328C308}"/>
              </a:ext>
            </a:extLst>
          </p:cNvPr>
          <p:cNvSpPr txBox="1"/>
          <p:nvPr/>
        </p:nvSpPr>
        <p:spPr>
          <a:xfrm>
            <a:off x="6477000" y="2504558"/>
            <a:ext cx="2589947" cy="1200329"/>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Baltimore checkerspot (</a:t>
            </a:r>
            <a:r>
              <a:rPr lang="en-US" i="1">
                <a:latin typeface="Times New Roman" panose="02020603050405020304" pitchFamily="18" charset="0"/>
                <a:cs typeface="Times New Roman" panose="02020603050405020304" pitchFamily="18" charset="0"/>
              </a:rPr>
              <a:t>Euphydryas phaeton</a:t>
            </a:r>
            <a:r>
              <a:rPr lang="en-US">
                <a:latin typeface="Times New Roman" panose="02020603050405020304" pitchFamily="18" charset="0"/>
                <a:cs typeface="Times New Roman" panose="02020603050405020304" pitchFamily="18" charset="0"/>
              </a:rPr>
              <a:t>) </a:t>
            </a:r>
          </a:p>
          <a:p>
            <a:r>
              <a:rPr lang="en-US">
                <a:latin typeface="Times New Roman" panose="02020603050405020304" pitchFamily="18" charset="0"/>
                <a:cs typeface="Times New Roman" panose="02020603050405020304" pitchFamily="18" charset="0"/>
              </a:rPr>
              <a:t> snd  </a:t>
            </a:r>
            <a:r>
              <a:rPr lang="en-US" i="1">
                <a:latin typeface="Times New Roman" panose="02020603050405020304" pitchFamily="18" charset="0"/>
                <a:cs typeface="Times New Roman" panose="02020603050405020304" pitchFamily="18" charset="0"/>
              </a:rPr>
              <a:t>Chelone glauca</a:t>
            </a:r>
            <a:endParaRPr lang="en-US">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0F32587-3BF7-4248-9E4B-CFD35508143D}"/>
              </a:ext>
            </a:extLst>
          </p:cNvPr>
          <p:cNvPicPr>
            <a:picLocks noChangeAspect="1"/>
          </p:cNvPicPr>
          <p:nvPr/>
        </p:nvPicPr>
        <p:blipFill>
          <a:blip r:embed="rId10"/>
          <a:stretch>
            <a:fillRect/>
          </a:stretch>
        </p:blipFill>
        <p:spPr>
          <a:xfrm>
            <a:off x="6903257" y="3910907"/>
            <a:ext cx="1920518" cy="27840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6D16423B-107D-4A47-8433-F11161F8E9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280920" y="71120"/>
            <a:ext cx="587756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TextBox 6">
            <a:extLst>
              <a:ext uri="{FF2B5EF4-FFF2-40B4-BE49-F238E27FC236}">
                <a16:creationId xmlns:a16="http://schemas.microsoft.com/office/drawing/2014/main" id="{096ADECC-FD6C-F949-8BD1-2AFD9C98A73F}"/>
              </a:ext>
            </a:extLst>
          </p:cNvPr>
          <p:cNvSpPr txBox="1">
            <a:spLocks noChangeArrowheads="1"/>
          </p:cNvSpPr>
          <p:nvPr/>
        </p:nvSpPr>
        <p:spPr bwMode="auto">
          <a:xfrm>
            <a:off x="304800" y="150018"/>
            <a:ext cx="47067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a:spcBef>
                <a:spcPct val="0"/>
              </a:spcBef>
              <a:buFontTx/>
              <a:buNone/>
            </a:pPr>
            <a:r>
              <a:rPr lang="en-US" altLang="en-US" sz="2400" b="1">
                <a:latin typeface="Times" pitchFamily="2" charset="0"/>
              </a:rPr>
              <a:t>Distribution of Iridoid Glycosides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46D63A74-F680-7348-886E-8D90AD4AD8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90725" y="-74612"/>
            <a:ext cx="622935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6CF528AB-B562-FE43-937D-5C6965E6C8C3}"/>
              </a:ext>
            </a:extLst>
          </p:cNvPr>
          <p:cNvSpPr>
            <a:spLocks noChangeArrowheads="1"/>
          </p:cNvSpPr>
          <p:nvPr/>
        </p:nvSpPr>
        <p:spPr bwMode="auto">
          <a:xfrm>
            <a:off x="6819900" y="5394325"/>
            <a:ext cx="1295400" cy="14478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sp>
        <p:nvSpPr>
          <p:cNvPr id="22531" name="Rectangle 4">
            <a:extLst>
              <a:ext uri="{FF2B5EF4-FFF2-40B4-BE49-F238E27FC236}">
                <a16:creationId xmlns:a16="http://schemas.microsoft.com/office/drawing/2014/main" id="{70EC8EDD-5D71-244E-8CF6-1901D10B4E1D}"/>
              </a:ext>
            </a:extLst>
          </p:cNvPr>
          <p:cNvSpPr>
            <a:spLocks noChangeArrowheads="1"/>
          </p:cNvSpPr>
          <p:nvPr/>
        </p:nvSpPr>
        <p:spPr bwMode="auto">
          <a:xfrm>
            <a:off x="1276350" y="4937125"/>
            <a:ext cx="838200" cy="1905000"/>
          </a:xfrm>
          <a:prstGeom prst="rect">
            <a:avLst/>
          </a:prstGeom>
          <a:solidFill>
            <a:schemeClr val="bg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sp>
        <p:nvSpPr>
          <p:cNvPr id="22532" name="Rectangle 5">
            <a:extLst>
              <a:ext uri="{FF2B5EF4-FFF2-40B4-BE49-F238E27FC236}">
                <a16:creationId xmlns:a16="http://schemas.microsoft.com/office/drawing/2014/main" id="{A9FF2EB1-B92B-9E47-8E27-B5FAFCE8D0C3}"/>
              </a:ext>
            </a:extLst>
          </p:cNvPr>
          <p:cNvSpPr>
            <a:spLocks noChangeArrowheads="1"/>
          </p:cNvSpPr>
          <p:nvPr/>
        </p:nvSpPr>
        <p:spPr bwMode="auto">
          <a:xfrm flipH="1">
            <a:off x="8420100" y="2727325"/>
            <a:ext cx="381000" cy="1676400"/>
          </a:xfrm>
          <a:prstGeom prst="rect">
            <a:avLst/>
          </a:prstGeom>
          <a:noFill/>
          <a:ln w="28575">
            <a:solidFill>
              <a:srgbClr val="FA110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sp>
        <p:nvSpPr>
          <p:cNvPr id="22533" name="Line 6">
            <a:extLst>
              <a:ext uri="{FF2B5EF4-FFF2-40B4-BE49-F238E27FC236}">
                <a16:creationId xmlns:a16="http://schemas.microsoft.com/office/drawing/2014/main" id="{4BBE24DD-7F62-6947-9677-587F06BE7131}"/>
              </a:ext>
            </a:extLst>
          </p:cNvPr>
          <p:cNvSpPr>
            <a:spLocks noChangeShapeType="1"/>
          </p:cNvSpPr>
          <p:nvPr/>
        </p:nvSpPr>
        <p:spPr bwMode="auto">
          <a:xfrm>
            <a:off x="4229100" y="3032125"/>
            <a:ext cx="0" cy="8382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4" name="Line 7">
            <a:extLst>
              <a:ext uri="{FF2B5EF4-FFF2-40B4-BE49-F238E27FC236}">
                <a16:creationId xmlns:a16="http://schemas.microsoft.com/office/drawing/2014/main" id="{B46A865A-FD8A-CF46-95F1-199231C1735E}"/>
              </a:ext>
            </a:extLst>
          </p:cNvPr>
          <p:cNvSpPr>
            <a:spLocks noChangeShapeType="1"/>
          </p:cNvSpPr>
          <p:nvPr/>
        </p:nvSpPr>
        <p:spPr bwMode="auto">
          <a:xfrm>
            <a:off x="7200900" y="2803525"/>
            <a:ext cx="0" cy="10668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5" name="Line 8">
            <a:extLst>
              <a:ext uri="{FF2B5EF4-FFF2-40B4-BE49-F238E27FC236}">
                <a16:creationId xmlns:a16="http://schemas.microsoft.com/office/drawing/2014/main" id="{FE43CDA6-A037-2E4E-B37E-F92E974D0455}"/>
              </a:ext>
            </a:extLst>
          </p:cNvPr>
          <p:cNvSpPr>
            <a:spLocks noChangeShapeType="1"/>
          </p:cNvSpPr>
          <p:nvPr/>
        </p:nvSpPr>
        <p:spPr bwMode="auto">
          <a:xfrm>
            <a:off x="7810500" y="2651125"/>
            <a:ext cx="0" cy="11430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6" name="Line 9">
            <a:extLst>
              <a:ext uri="{FF2B5EF4-FFF2-40B4-BE49-F238E27FC236}">
                <a16:creationId xmlns:a16="http://schemas.microsoft.com/office/drawing/2014/main" id="{7691ED5D-001D-F847-844B-C3946B5FCB15}"/>
              </a:ext>
            </a:extLst>
          </p:cNvPr>
          <p:cNvSpPr>
            <a:spLocks noChangeShapeType="1"/>
          </p:cNvSpPr>
          <p:nvPr/>
        </p:nvSpPr>
        <p:spPr bwMode="auto">
          <a:xfrm>
            <a:off x="6057900" y="3108325"/>
            <a:ext cx="0" cy="8382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7" name="Line 10">
            <a:extLst>
              <a:ext uri="{FF2B5EF4-FFF2-40B4-BE49-F238E27FC236}">
                <a16:creationId xmlns:a16="http://schemas.microsoft.com/office/drawing/2014/main" id="{D861FD44-5D79-F641-B200-44B1E028619F}"/>
              </a:ext>
            </a:extLst>
          </p:cNvPr>
          <p:cNvSpPr>
            <a:spLocks noChangeShapeType="1"/>
          </p:cNvSpPr>
          <p:nvPr/>
        </p:nvSpPr>
        <p:spPr bwMode="auto">
          <a:xfrm>
            <a:off x="5219700" y="1127125"/>
            <a:ext cx="0" cy="11430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8" name="Line 11">
            <a:extLst>
              <a:ext uri="{FF2B5EF4-FFF2-40B4-BE49-F238E27FC236}">
                <a16:creationId xmlns:a16="http://schemas.microsoft.com/office/drawing/2014/main" id="{9329567E-3D90-864C-AEB7-5A210C544F72}"/>
              </a:ext>
            </a:extLst>
          </p:cNvPr>
          <p:cNvSpPr>
            <a:spLocks noChangeShapeType="1"/>
          </p:cNvSpPr>
          <p:nvPr/>
        </p:nvSpPr>
        <p:spPr bwMode="auto">
          <a:xfrm>
            <a:off x="3390900" y="2803525"/>
            <a:ext cx="0" cy="10668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39" name="Text Box 12">
            <a:extLst>
              <a:ext uri="{FF2B5EF4-FFF2-40B4-BE49-F238E27FC236}">
                <a16:creationId xmlns:a16="http://schemas.microsoft.com/office/drawing/2014/main" id="{B5F25110-38C2-DF49-8303-411A322B2DD7}"/>
              </a:ext>
            </a:extLst>
          </p:cNvPr>
          <p:cNvSpPr txBox="1">
            <a:spLocks noChangeArrowheads="1"/>
          </p:cNvSpPr>
          <p:nvPr/>
        </p:nvSpPr>
        <p:spPr bwMode="auto">
          <a:xfrm>
            <a:off x="952500" y="-15875"/>
            <a:ext cx="23685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600"/>
              <a:t>ERICALES</a:t>
            </a:r>
          </a:p>
        </p:txBody>
      </p:sp>
      <p:sp>
        <p:nvSpPr>
          <p:cNvPr id="22540" name="Line 11">
            <a:extLst>
              <a:ext uri="{FF2B5EF4-FFF2-40B4-BE49-F238E27FC236}">
                <a16:creationId xmlns:a16="http://schemas.microsoft.com/office/drawing/2014/main" id="{B404D0D1-784D-7643-AA9C-B9D8FF920758}"/>
              </a:ext>
            </a:extLst>
          </p:cNvPr>
          <p:cNvSpPr>
            <a:spLocks noChangeShapeType="1"/>
          </p:cNvSpPr>
          <p:nvPr/>
        </p:nvSpPr>
        <p:spPr bwMode="auto">
          <a:xfrm>
            <a:off x="1638300" y="2651125"/>
            <a:ext cx="0" cy="12192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541" name="Line 11">
            <a:extLst>
              <a:ext uri="{FF2B5EF4-FFF2-40B4-BE49-F238E27FC236}">
                <a16:creationId xmlns:a16="http://schemas.microsoft.com/office/drawing/2014/main" id="{6106BCAC-187A-CE44-B3E7-79A9324E822B}"/>
              </a:ext>
            </a:extLst>
          </p:cNvPr>
          <p:cNvSpPr>
            <a:spLocks noChangeShapeType="1"/>
          </p:cNvSpPr>
          <p:nvPr/>
        </p:nvSpPr>
        <p:spPr bwMode="auto">
          <a:xfrm>
            <a:off x="2857500" y="2727325"/>
            <a:ext cx="0" cy="1143000"/>
          </a:xfrm>
          <a:prstGeom prst="line">
            <a:avLst/>
          </a:prstGeom>
          <a:noFill/>
          <a:ln w="38100">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22542" name="Picture 2">
            <a:extLst>
              <a:ext uri="{FF2B5EF4-FFF2-40B4-BE49-F238E27FC236}">
                <a16:creationId xmlns:a16="http://schemas.microsoft.com/office/drawing/2014/main" id="{8086D834-A58E-CC43-92BE-1C960F0304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3625" y="1431925"/>
            <a:ext cx="7270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3">
            <a:extLst>
              <a:ext uri="{FF2B5EF4-FFF2-40B4-BE49-F238E27FC236}">
                <a16:creationId xmlns:a16="http://schemas.microsoft.com/office/drawing/2014/main" id="{9D833140-10E0-C042-9D04-DE2B04BF7A9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490494" y="1677194"/>
            <a:ext cx="1168400"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4">
            <a:extLst>
              <a:ext uri="{FF2B5EF4-FFF2-40B4-BE49-F238E27FC236}">
                <a16:creationId xmlns:a16="http://schemas.microsoft.com/office/drawing/2014/main" id="{F9103E74-0054-6344-AC94-12BBDF7D0D4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40388" y="1431925"/>
            <a:ext cx="857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5">
            <a:extLst>
              <a:ext uri="{FF2B5EF4-FFF2-40B4-BE49-F238E27FC236}">
                <a16:creationId xmlns:a16="http://schemas.microsoft.com/office/drawing/2014/main" id="{CC932138-891A-374B-A6FB-BFEF2D83004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1163" y="1101725"/>
            <a:ext cx="762000"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6">
            <a:extLst>
              <a:ext uri="{FF2B5EF4-FFF2-40B4-BE49-F238E27FC236}">
                <a16:creationId xmlns:a16="http://schemas.microsoft.com/office/drawing/2014/main" id="{E5CCE3EA-C54A-EA4A-8269-C17C630287E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55938" y="1279525"/>
            <a:ext cx="889000"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7">
            <a:extLst>
              <a:ext uri="{FF2B5EF4-FFF2-40B4-BE49-F238E27FC236}">
                <a16:creationId xmlns:a16="http://schemas.microsoft.com/office/drawing/2014/main" id="{E8807363-D669-7C4E-AEB0-CEC81592FDB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87575" y="1055688"/>
            <a:ext cx="868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8" name="Picture 8">
            <a:extLst>
              <a:ext uri="{FF2B5EF4-FFF2-40B4-BE49-F238E27FC236}">
                <a16:creationId xmlns:a16="http://schemas.microsoft.com/office/drawing/2014/main" id="{6AE55FAB-8056-AB4F-86EA-8E11F0CF446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8050" y="1027113"/>
            <a:ext cx="12065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a:extLst>
              <a:ext uri="{FF2B5EF4-FFF2-40B4-BE49-F238E27FC236}">
                <a16:creationId xmlns:a16="http://schemas.microsoft.com/office/drawing/2014/main" id="{5B551533-B860-F543-BD95-6829D688C3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0"/>
            <a:ext cx="6627813"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TextBox 3">
            <a:extLst>
              <a:ext uri="{FF2B5EF4-FFF2-40B4-BE49-F238E27FC236}">
                <a16:creationId xmlns:a16="http://schemas.microsoft.com/office/drawing/2014/main" id="{897D1609-2153-7148-BBA4-EC4479E095C5}"/>
              </a:ext>
            </a:extLst>
          </p:cNvPr>
          <p:cNvSpPr txBox="1">
            <a:spLocks noChangeArrowheads="1"/>
          </p:cNvSpPr>
          <p:nvPr/>
        </p:nvSpPr>
        <p:spPr bwMode="auto">
          <a:xfrm>
            <a:off x="304800" y="381000"/>
            <a:ext cx="24384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3000">
                <a:latin typeface="Times" pitchFamily="2" charset="0"/>
              </a:rPr>
              <a:t>ERICACEAE</a:t>
            </a:r>
          </a:p>
          <a:p>
            <a:pPr eaLnBrk="1" hangingPunct="1">
              <a:spcBef>
                <a:spcPct val="0"/>
              </a:spcBef>
              <a:buFont typeface="Wingdings" pitchFamily="2" charset="2"/>
              <a:buChar char="§"/>
            </a:pPr>
            <a:r>
              <a:rPr lang="en-US" altLang="en-US" sz="3000">
                <a:latin typeface="Times" pitchFamily="2" charset="0"/>
              </a:rPr>
              <a:t>alternate, simple leaves with arcuate veins</a:t>
            </a:r>
          </a:p>
          <a:p>
            <a:pPr eaLnBrk="1" hangingPunct="1">
              <a:spcBef>
                <a:spcPct val="0"/>
              </a:spcBef>
              <a:buFont typeface="Wingdings" pitchFamily="2" charset="2"/>
              <a:buChar char="§"/>
            </a:pPr>
            <a:r>
              <a:rPr lang="en-US" altLang="en-US" sz="3000">
                <a:latin typeface="Times" pitchFamily="2" charset="0"/>
              </a:rPr>
              <a:t>stamens 2x 	petals</a:t>
            </a:r>
          </a:p>
          <a:p>
            <a:pPr eaLnBrk="1" hangingPunct="1">
              <a:spcBef>
                <a:spcPct val="0"/>
              </a:spcBef>
              <a:buFont typeface="Wingdings" pitchFamily="2" charset="2"/>
              <a:buChar char="§"/>
            </a:pPr>
            <a:r>
              <a:rPr lang="en-US" altLang="en-US" sz="3000">
                <a:latin typeface="Times" pitchFamily="2" charset="0"/>
              </a:rPr>
              <a:t>inverted stamens</a:t>
            </a:r>
          </a:p>
          <a:p>
            <a:pPr eaLnBrk="1" hangingPunct="1">
              <a:spcBef>
                <a:spcPct val="0"/>
              </a:spcBef>
              <a:buFont typeface="Wingdings" pitchFamily="2" charset="2"/>
              <a:buChar char="§"/>
            </a:pPr>
            <a:r>
              <a:rPr lang="en-US" altLang="en-US" sz="3000">
                <a:latin typeface="Times" pitchFamily="2" charset="0"/>
              </a:rPr>
              <a:t>poricidal anthers</a:t>
            </a:r>
          </a:p>
          <a:p>
            <a:pPr eaLnBrk="1" hangingPunct="1">
              <a:spcBef>
                <a:spcPct val="0"/>
              </a:spcBef>
              <a:buFont typeface="Wingdings" pitchFamily="2" charset="2"/>
              <a:buChar char="§"/>
            </a:pPr>
            <a:r>
              <a:rPr lang="en-US" altLang="en-US" sz="3000">
                <a:latin typeface="Times" pitchFamily="2" charset="0"/>
              </a:rPr>
              <a:t>5-carpellate, many seeds</a:t>
            </a:r>
          </a:p>
          <a:p>
            <a:pPr eaLnBrk="1" hangingPunct="1">
              <a:spcBef>
                <a:spcPct val="0"/>
              </a:spcBef>
              <a:buFont typeface="Wingdings" pitchFamily="2" charset="2"/>
              <a:buChar char="§"/>
            </a:pPr>
            <a:endParaRPr lang="en-US" altLang="en-US" sz="1800">
              <a:latin typeface="Times" pitchFamily="2"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3">
            <a:extLst>
              <a:ext uri="{FF2B5EF4-FFF2-40B4-BE49-F238E27FC236}">
                <a16:creationId xmlns:a16="http://schemas.microsoft.com/office/drawing/2014/main" id="{65898AB0-A060-5045-817B-D1F62C57920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54000"/>
            <a:ext cx="35560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extBox 4">
            <a:extLst>
              <a:ext uri="{FF2B5EF4-FFF2-40B4-BE49-F238E27FC236}">
                <a16:creationId xmlns:a16="http://schemas.microsoft.com/office/drawing/2014/main" id="{36D7D8E1-56B8-CC41-B82F-3445411B25BA}"/>
              </a:ext>
            </a:extLst>
          </p:cNvPr>
          <p:cNvSpPr txBox="1">
            <a:spLocks noChangeArrowheads="1"/>
          </p:cNvSpPr>
          <p:nvPr/>
        </p:nvSpPr>
        <p:spPr bwMode="auto">
          <a:xfrm>
            <a:off x="533400" y="381000"/>
            <a:ext cx="388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a:latin typeface="Arial" panose="020B0604020202020204" pitchFamily="34" charset="0"/>
              </a:rPr>
              <a:t>Tropical Ericaceae are mostly epiphytes.</a:t>
            </a:r>
          </a:p>
        </p:txBody>
      </p:sp>
      <p:pic>
        <p:nvPicPr>
          <p:cNvPr id="24579" name="Picture 5">
            <a:extLst>
              <a:ext uri="{FF2B5EF4-FFF2-40B4-BE49-F238E27FC236}">
                <a16:creationId xmlns:a16="http://schemas.microsoft.com/office/drawing/2014/main" id="{D62C85C2-BD40-6C41-AE55-84839446F86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35941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2CC62953-C274-D04F-9D6C-7FEB13B09955}"/>
              </a:ext>
            </a:extLst>
          </p:cNvPr>
          <p:cNvSpPr>
            <a:spLocks noChangeArrowheads="1"/>
          </p:cNvSpPr>
          <p:nvPr/>
        </p:nvSpPr>
        <p:spPr bwMode="auto">
          <a:xfrm>
            <a:off x="0" y="0"/>
            <a:ext cx="9144000" cy="6858000"/>
          </a:xfrm>
          <a:prstGeom prst="rect">
            <a:avLst/>
          </a:prstGeom>
          <a:solidFill>
            <a:schemeClr val="tx2"/>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endParaRPr lang="en-US" altLang="en-US" sz="1800"/>
          </a:p>
        </p:txBody>
      </p:sp>
      <p:pic>
        <p:nvPicPr>
          <p:cNvPr id="25602" name="Picture 3">
            <a:extLst>
              <a:ext uri="{FF2B5EF4-FFF2-40B4-BE49-F238E27FC236}">
                <a16:creationId xmlns:a16="http://schemas.microsoft.com/office/drawing/2014/main" id="{51052A1B-7487-B94A-9587-A794F0536A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7">
            <a:extLst>
              <a:ext uri="{FF2B5EF4-FFF2-40B4-BE49-F238E27FC236}">
                <a16:creationId xmlns:a16="http://schemas.microsoft.com/office/drawing/2014/main" id="{080D5D04-AF86-D24E-AE9A-6934A401F885}"/>
              </a:ext>
            </a:extLst>
          </p:cNvPr>
          <p:cNvSpPr txBox="1">
            <a:spLocks noChangeArrowheads="1"/>
          </p:cNvSpPr>
          <p:nvPr/>
        </p:nvSpPr>
        <p:spPr bwMode="auto">
          <a:xfrm>
            <a:off x="0" y="0"/>
            <a:ext cx="1465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ヒラギノ角ゴ Pro W3" panose="020B0300000000000000"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ヒラギノ角ゴ Pro W3" panose="020B0300000000000000" pitchFamily="34" charset="-128"/>
              </a:defRPr>
            </a:lvl9pPr>
          </a:lstStyle>
          <a:p>
            <a:pPr eaLnBrk="1" hangingPunct="1">
              <a:spcBef>
                <a:spcPct val="0"/>
              </a:spcBef>
              <a:buFontTx/>
              <a:buNone/>
            </a:pPr>
            <a:r>
              <a:rPr lang="en-US" altLang="en-US" sz="1800" i="1">
                <a:solidFill>
                  <a:schemeClr val="bg1"/>
                </a:solidFill>
              </a:rPr>
              <a:t>Cavendishia</a:t>
            </a:r>
            <a:endParaRPr lang="en-US" altLang="en-US" sz="1800">
              <a:solidFill>
                <a:schemeClr val="bg1"/>
              </a:solidFill>
            </a:endParaRPr>
          </a:p>
        </p:txBody>
      </p:sp>
      <p:pic>
        <p:nvPicPr>
          <p:cNvPr id="25604" name="Picture 8">
            <a:extLst>
              <a:ext uri="{FF2B5EF4-FFF2-40B4-BE49-F238E27FC236}">
                <a16:creationId xmlns:a16="http://schemas.microsoft.com/office/drawing/2014/main" id="{51F9F59D-32BA-BC46-AAC6-AFFABD2896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54800" y="3048000"/>
            <a:ext cx="2489200" cy="38100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1025</TotalTime>
  <Words>1651</Words>
  <Application>Microsoft Macintosh PowerPoint</Application>
  <PresentationFormat>On-screen Show (4:3)</PresentationFormat>
  <Paragraphs>187</Paragraphs>
  <Slides>30</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ＭＳ Ｐゴシック</vt:lpstr>
      <vt:lpstr>Calibri</vt:lpstr>
      <vt:lpstr>ヒラギノ角ゴ Pro W3</vt:lpstr>
      <vt:lpstr>Papyrus</vt:lpstr>
      <vt:lpstr>Times</vt:lpstr>
      <vt:lpstr>Wingdings</vt:lpstr>
      <vt:lpstr>Times New Roman</vt:lpstr>
      <vt:lpstr>Office Theme</vt:lpstr>
      <vt:lpstr>ERICACEAE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ERICACEAE</dc:title>
  <dc:creator>David Barrington</dc:creator>
  <cp:lastModifiedBy>David Barrington</cp:lastModifiedBy>
  <cp:revision>49</cp:revision>
  <dcterms:created xsi:type="dcterms:W3CDTF">2012-11-27T17:19:20Z</dcterms:created>
  <dcterms:modified xsi:type="dcterms:W3CDTF">2020-11-17T17:30:21Z</dcterms:modified>
</cp:coreProperties>
</file>