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sldIdLst>
    <p:sldId id="257" r:id="rId2"/>
    <p:sldId id="282" r:id="rId3"/>
    <p:sldId id="284" r:id="rId4"/>
    <p:sldId id="283" r:id="rId5"/>
    <p:sldId id="313" r:id="rId6"/>
    <p:sldId id="311" r:id="rId7"/>
    <p:sldId id="312" r:id="rId8"/>
    <p:sldId id="337" r:id="rId9"/>
    <p:sldId id="344" r:id="rId10"/>
    <p:sldId id="278" r:id="rId11"/>
    <p:sldId id="318" r:id="rId12"/>
    <p:sldId id="343" r:id="rId13"/>
    <p:sldId id="320" r:id="rId14"/>
    <p:sldId id="321" r:id="rId15"/>
    <p:sldId id="324" r:id="rId16"/>
    <p:sldId id="319" r:id="rId17"/>
    <p:sldId id="325" r:id="rId18"/>
    <p:sldId id="315" r:id="rId19"/>
    <p:sldId id="342" r:id="rId20"/>
    <p:sldId id="306" r:id="rId21"/>
    <p:sldId id="316" r:id="rId22"/>
    <p:sldId id="338" r:id="rId23"/>
    <p:sldId id="308" r:id="rId24"/>
    <p:sldId id="272" r:id="rId25"/>
    <p:sldId id="281" r:id="rId26"/>
    <p:sldId id="279" r:id="rId27"/>
    <p:sldId id="274" r:id="rId28"/>
    <p:sldId id="300" r:id="rId29"/>
    <p:sldId id="269" r:id="rId30"/>
    <p:sldId id="309" r:id="rId31"/>
    <p:sldId id="310" r:id="rId32"/>
    <p:sldId id="307" r:id="rId33"/>
    <p:sldId id="275" r:id="rId34"/>
    <p:sldId id="323" r:id="rId35"/>
    <p:sldId id="341" r:id="rId36"/>
    <p:sldId id="328" r:id="rId37"/>
    <p:sldId id="336" r:id="rId38"/>
    <p:sldId id="334" r:id="rId39"/>
    <p:sldId id="340" r:id="rId40"/>
    <p:sldId id="303" r:id="rId41"/>
    <p:sldId id="302" r:id="rId42"/>
    <p:sldId id="296" r:id="rId43"/>
    <p:sldId id="270" r:id="rId44"/>
    <p:sldId id="339" r:id="rId45"/>
    <p:sldId id="301" r:id="rId46"/>
    <p:sldId id="333" r:id="rId47"/>
    <p:sldId id="332" r:id="rId48"/>
    <p:sldId id="335" r:id="rId49"/>
    <p:sldId id="286" r:id="rId50"/>
    <p:sldId id="327" r:id="rId51"/>
    <p:sldId id="329" r:id="rId52"/>
    <p:sldId id="331" r:id="rId53"/>
    <p:sldId id="288" r:id="rId54"/>
    <p:sldId id="322" r:id="rId55"/>
    <p:sldId id="326" r:id="rId56"/>
    <p:sldId id="330" r:id="rId57"/>
    <p:sldId id="289"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8"/>
    <p:restoredTop sz="87211"/>
  </p:normalViewPr>
  <p:slideViewPr>
    <p:cSldViewPr>
      <p:cViewPr>
        <p:scale>
          <a:sx n="127" d="100"/>
          <a:sy n="127" d="100"/>
        </p:scale>
        <p:origin x="1640" y="-16"/>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00" d="100"/>
        <a:sy n="100" d="100"/>
      </p:scale>
      <p:origin x="0" y="5144"/>
    </p:cViewPr>
  </p:sorterViewPr>
  <p:notesViewPr>
    <p:cSldViewPr>
      <p:cViewPr>
        <p:scale>
          <a:sx n="150" d="100"/>
          <a:sy n="150" d="100"/>
        </p:scale>
        <p:origin x="-1584" y="1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344689-A5C4-FC45-AC4F-C076C6567A99}"/>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E36671A3-4931-824C-BEB4-5CF8BE51F4F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2E92BD2-B68E-624E-81CD-6A2E1A409AE8}" type="datetime1">
              <a:rPr lang="en-US" altLang="en-US"/>
              <a:pPr>
                <a:defRPr/>
              </a:pPr>
              <a:t>9/23/21</a:t>
            </a:fld>
            <a:endParaRPr lang="en-US" altLang="en-US"/>
          </a:p>
        </p:txBody>
      </p:sp>
      <p:sp>
        <p:nvSpPr>
          <p:cNvPr id="4" name="Slide Image Placeholder 3">
            <a:extLst>
              <a:ext uri="{FF2B5EF4-FFF2-40B4-BE49-F238E27FC236}">
                <a16:creationId xmlns:a16="http://schemas.microsoft.com/office/drawing/2014/main" id="{75B5B204-6788-0846-B5C0-FD94586241C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3C89B9FA-901B-A84C-B9BA-4893067FB04E}"/>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FF32B47-0067-754A-840F-11269854FD0D}"/>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7" name="Slide Number Placeholder 6">
            <a:extLst>
              <a:ext uri="{FF2B5EF4-FFF2-40B4-BE49-F238E27FC236}">
                <a16:creationId xmlns:a16="http://schemas.microsoft.com/office/drawing/2014/main" id="{AFBD0A55-FFB2-4D44-AE66-5D6EA29AD6D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C4D22274-AA57-D84E-B1F4-966E71B546A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22F32C0B-867E-A340-AB97-6E96661ABE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C0B5A7ED-1EA6-BF45-AA98-C1132DCB32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2CF8FA66-39C2-A044-BBD6-1C6E11E016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2011148-A06C-2C49-9F39-A452C8E28EB6}"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4D22274-AA57-D84E-B1F4-966E71B546A1}" type="slidenum">
              <a:rPr lang="en-US" altLang="en-US"/>
              <a:pPr>
                <a:defRPr/>
              </a:pPr>
              <a:t>31</a:t>
            </a:fld>
            <a:endParaRPr lang="en-US" altLang="en-US"/>
          </a:p>
        </p:txBody>
      </p:sp>
    </p:spTree>
    <p:extLst>
      <p:ext uri="{BB962C8B-B14F-4D97-AF65-F5344CB8AC3E}">
        <p14:creationId xmlns:p14="http://schemas.microsoft.com/office/powerpoint/2010/main" val="772184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4D22274-AA57-D84E-B1F4-966E71B546A1}" type="slidenum">
              <a:rPr lang="en-US" altLang="en-US"/>
              <a:pPr>
                <a:defRPr/>
              </a:pPr>
              <a:t>33</a:t>
            </a:fld>
            <a:endParaRPr lang="en-US" altLang="en-US"/>
          </a:p>
        </p:txBody>
      </p:sp>
    </p:spTree>
    <p:extLst>
      <p:ext uri="{BB962C8B-B14F-4D97-AF65-F5344CB8AC3E}">
        <p14:creationId xmlns:p14="http://schemas.microsoft.com/office/powerpoint/2010/main" val="3193910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9000CF61-B873-564E-8406-1BA033AE74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68B4B6FF-AE2C-8140-899C-E008A0135A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 </a:t>
            </a:r>
            <a:r>
              <a:rPr lang="en-US" altLang="en-US" i="1">
                <a:ea typeface="ＭＳ Ｐゴシック" panose="020B0600070205080204" pitchFamily="34" charset="-128"/>
              </a:rPr>
              <a:t>Lysichiton</a:t>
            </a:r>
            <a:r>
              <a:rPr lang="en-US" altLang="en-US">
                <a:ea typeface="ＭＳ Ｐゴシック" panose="020B0600070205080204" pitchFamily="34" charset="-128"/>
              </a:rPr>
              <a:t>—rewarding mutualism, bees, flies</a:t>
            </a:r>
          </a:p>
          <a:p>
            <a:r>
              <a:rPr lang="en-US" altLang="en-US">
                <a:ea typeface="ＭＳ Ｐゴシック" panose="020B0600070205080204" pitchFamily="34" charset="-128"/>
              </a:rPr>
              <a:t>B </a:t>
            </a:r>
            <a:r>
              <a:rPr lang="en-US" altLang="en-US" i="1">
                <a:ea typeface="ＭＳ Ｐゴシック" panose="020B0600070205080204" pitchFamily="34" charset="-128"/>
              </a:rPr>
              <a:t>Anthurium</a:t>
            </a:r>
            <a:r>
              <a:rPr lang="en-US" altLang="en-US">
                <a:ea typeface="ＭＳ Ｐゴシック" panose="020B0600070205080204" pitchFamily="34" charset="-128"/>
              </a:rPr>
              <a:t>—rewarding mutualism, bees, beetles</a:t>
            </a:r>
          </a:p>
          <a:p>
            <a:r>
              <a:rPr lang="en-US" altLang="en-US">
                <a:ea typeface="ＭＳ Ｐゴシック" panose="020B0600070205080204" pitchFamily="34" charset="-128"/>
              </a:rPr>
              <a:t>C </a:t>
            </a:r>
            <a:r>
              <a:rPr lang="en-US" altLang="en-US" i="1">
                <a:ea typeface="ＭＳ Ｐゴシック" panose="020B0600070205080204" pitchFamily="34" charset="-128"/>
              </a:rPr>
              <a:t>Monstera</a:t>
            </a:r>
            <a:r>
              <a:rPr lang="en-US" altLang="en-US">
                <a:ea typeface="ＭＳ Ｐゴシック" panose="020B0600070205080204" pitchFamily="34" charset="-128"/>
              </a:rPr>
              <a:t>—rewarding mutualism, bees, beetles</a:t>
            </a:r>
          </a:p>
          <a:p>
            <a:r>
              <a:rPr lang="en-US" altLang="en-US">
                <a:ea typeface="ＭＳ Ｐゴシック" panose="020B0600070205080204" pitchFamily="34" charset="-128"/>
              </a:rPr>
              <a:t>D </a:t>
            </a:r>
            <a:r>
              <a:rPr lang="en-US" altLang="en-US" i="1">
                <a:ea typeface="ＭＳ Ｐゴシック" panose="020B0600070205080204" pitchFamily="34" charset="-128"/>
              </a:rPr>
              <a:t>Dracontium—</a:t>
            </a:r>
            <a:r>
              <a:rPr lang="en-US" altLang="en-US">
                <a:ea typeface="ＭＳ Ｐゴシック" panose="020B0600070205080204" pitchFamily="34" charset="-128"/>
              </a:rPr>
              <a:t>unknown type of interaction involving flies</a:t>
            </a:r>
          </a:p>
          <a:p>
            <a:r>
              <a:rPr lang="en-US" altLang="en-US">
                <a:ea typeface="ＭＳ Ｐゴシック" panose="020B0600070205080204" pitchFamily="34" charset="-128"/>
              </a:rPr>
              <a:t>E </a:t>
            </a:r>
            <a:r>
              <a:rPr lang="en-US" altLang="en-US" i="1">
                <a:ea typeface="ＭＳ Ｐゴシック" panose="020B0600070205080204" pitchFamily="34" charset="-128"/>
              </a:rPr>
              <a:t>Stylochaeton—</a:t>
            </a:r>
            <a:r>
              <a:rPr lang="en-US" altLang="en-US">
                <a:ea typeface="ＭＳ Ｐゴシック" panose="020B0600070205080204" pitchFamily="34" charset="-128"/>
              </a:rPr>
              <a:t>deceptive system involving beetles</a:t>
            </a:r>
          </a:p>
          <a:p>
            <a:r>
              <a:rPr lang="en-US" altLang="en-US">
                <a:ea typeface="ＭＳ Ｐゴシック" panose="020B0600070205080204" pitchFamily="34" charset="-128"/>
              </a:rPr>
              <a:t>F </a:t>
            </a:r>
            <a:r>
              <a:rPr lang="en-US" altLang="en-US" i="1">
                <a:ea typeface="ＭＳ Ｐゴシック" panose="020B0600070205080204" pitchFamily="34" charset="-128"/>
              </a:rPr>
              <a:t>Calla—</a:t>
            </a:r>
            <a:r>
              <a:rPr lang="en-US" altLang="en-US">
                <a:ea typeface="ＭＳ Ｐゴシック" panose="020B0600070205080204" pitchFamily="34" charset="-128"/>
              </a:rPr>
              <a:t>suspected rewarding mutualism involving flies and beetles</a:t>
            </a:r>
          </a:p>
          <a:p>
            <a:r>
              <a:rPr lang="en-US" altLang="en-US">
                <a:ea typeface="ＭＳ Ｐゴシック" panose="020B0600070205080204" pitchFamily="34" charset="-128"/>
              </a:rPr>
              <a:t>G </a:t>
            </a:r>
            <a:r>
              <a:rPr lang="en-US" altLang="en-US" i="1">
                <a:ea typeface="ＭＳ Ｐゴシック" panose="020B0600070205080204" pitchFamily="34" charset="-128"/>
              </a:rPr>
              <a:t>Montrichardia—</a:t>
            </a:r>
            <a:r>
              <a:rPr lang="en-US" altLang="en-US">
                <a:ea typeface="ＭＳ Ｐゴシック" panose="020B0600070205080204" pitchFamily="34" charset="-128"/>
              </a:rPr>
              <a:t>mating mutualism, beetles</a:t>
            </a:r>
          </a:p>
          <a:p>
            <a:r>
              <a:rPr lang="en-US" altLang="en-US">
                <a:ea typeface="ＭＳ Ｐゴシック" panose="020B0600070205080204" pitchFamily="34" charset="-128"/>
              </a:rPr>
              <a:t>H </a:t>
            </a:r>
            <a:r>
              <a:rPr lang="en-US" altLang="en-US" i="1">
                <a:ea typeface="ＭＳ Ｐゴシック" panose="020B0600070205080204" pitchFamily="34" charset="-128"/>
              </a:rPr>
              <a:t>Dieffenbachia—</a:t>
            </a:r>
            <a:r>
              <a:rPr lang="en-US" altLang="en-US">
                <a:ea typeface="ＭＳ Ｐゴシック" panose="020B0600070205080204" pitchFamily="34" charset="-128"/>
              </a:rPr>
              <a:t>mating mutualism, beetles</a:t>
            </a:r>
          </a:p>
          <a:p>
            <a:r>
              <a:rPr lang="en-US" altLang="en-US">
                <a:ea typeface="ＭＳ Ｐゴシック" panose="020B0600070205080204" pitchFamily="34" charset="-128"/>
              </a:rPr>
              <a:t>I </a:t>
            </a:r>
            <a:r>
              <a:rPr lang="en-US" altLang="en-US" i="1">
                <a:ea typeface="ＭＳ Ｐゴシック" panose="020B0600070205080204" pitchFamily="34" charset="-128"/>
              </a:rPr>
              <a:t>Amorphophallus—</a:t>
            </a:r>
            <a:r>
              <a:rPr lang="en-US" altLang="en-US">
                <a:ea typeface="ＭＳ Ｐゴシック" panose="020B0600070205080204" pitchFamily="34" charset="-128"/>
              </a:rPr>
              <a:t>deceptive system involving beetles</a:t>
            </a:r>
          </a:p>
          <a:p>
            <a:r>
              <a:rPr lang="en-US" altLang="en-US">
                <a:ea typeface="ＭＳ Ｐゴシック" panose="020B0600070205080204" pitchFamily="34" charset="-128"/>
              </a:rPr>
              <a:t>J </a:t>
            </a:r>
            <a:r>
              <a:rPr lang="en-US" altLang="en-US" i="1">
                <a:ea typeface="ＭＳ Ｐゴシック" panose="020B0600070205080204" pitchFamily="34" charset="-128"/>
              </a:rPr>
              <a:t>Colocasia—</a:t>
            </a:r>
            <a:r>
              <a:rPr lang="en-US" altLang="en-US">
                <a:ea typeface="ＭＳ Ｐゴシック" panose="020B0600070205080204" pitchFamily="34" charset="-128"/>
              </a:rPr>
              <a:t>oviposition mutualism, flies</a:t>
            </a:r>
          </a:p>
          <a:p>
            <a:r>
              <a:rPr lang="en-US" altLang="en-US">
                <a:ea typeface="ＭＳ Ｐゴシック" panose="020B0600070205080204" pitchFamily="34" charset="-128"/>
              </a:rPr>
              <a:t>K </a:t>
            </a:r>
            <a:r>
              <a:rPr lang="en-US" altLang="en-US" i="1">
                <a:ea typeface="ＭＳ Ｐゴシック" panose="020B0600070205080204" pitchFamily="34" charset="-128"/>
              </a:rPr>
              <a:t>Arum—</a:t>
            </a:r>
            <a:r>
              <a:rPr lang="en-US" altLang="en-US">
                <a:ea typeface="ＭＳ Ｐゴシック" panose="020B0600070205080204" pitchFamily="34" charset="-128"/>
              </a:rPr>
              <a:t>deceptive system involving flies</a:t>
            </a:r>
          </a:p>
          <a:p>
            <a:r>
              <a:rPr lang="en-US" altLang="en-US">
                <a:ea typeface="ＭＳ Ｐゴシック" panose="020B0600070205080204" pitchFamily="34" charset="-128"/>
              </a:rPr>
              <a:t>L </a:t>
            </a:r>
            <a:r>
              <a:rPr lang="en-US" altLang="en-US" i="1">
                <a:ea typeface="ＭＳ Ｐゴシック" panose="020B0600070205080204" pitchFamily="34" charset="-128"/>
              </a:rPr>
              <a:t>Arisaema — </a:t>
            </a:r>
            <a:r>
              <a:rPr lang="en-US" altLang="en-US">
                <a:ea typeface="ＭＳ Ｐゴシック" panose="020B0600070205080204" pitchFamily="34" charset="-128"/>
              </a:rPr>
              <a:t>deceptive system involving flies</a:t>
            </a:r>
          </a:p>
        </p:txBody>
      </p:sp>
      <p:sp>
        <p:nvSpPr>
          <p:cNvPr id="54275" name="Slide Number Placeholder 3">
            <a:extLst>
              <a:ext uri="{FF2B5EF4-FFF2-40B4-BE49-F238E27FC236}">
                <a16:creationId xmlns:a16="http://schemas.microsoft.com/office/drawing/2014/main" id="{6F665BD2-E738-984E-A16A-4FC908F902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4ACFDDB0-7433-B74D-9FEE-197DB54AE9AF}" type="slidenum">
              <a:rPr lang="en-US" altLang="en-US" sz="1200"/>
              <a:pPr/>
              <a:t>36</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ＭＳ Ｐゴシック" pitchFamily="-107" charset="-128"/>
                <a:cs typeface="ＭＳ Ｐゴシック" pitchFamily="-107" charset="-128"/>
              </a:rPr>
              <a:t>Fig. 2. Philodendron selloum (length of inflorescence ca. 25 cm). A. One individual of pollinating beetles (Erioscelis emarginata) is approaching a first-evening, pistillate stage inflorescence . After collision with the spathe the beetle will fall into the kettle where the pistillate flowers are in the receptive stage. B. During the second day, the accumulated beetles try to protect themselves against daylight at the base of the kettle. C. On the second evening , the distal staminate flowers of the spadix press out pollen grain chains. The spathe is closing and the beetles are obliged to move upwards and to pass the pollen-producing region. D. Pollen-covered beetles arriving at the top of the spadix, shortly before flying off.  </a:t>
            </a:r>
          </a:p>
          <a:p>
            <a:r>
              <a:rPr lang="en-US"/>
              <a:t>https://www.researchgate.net/publication/299566255_Generalist_and_specialist_pollination_in_basal_angiosperms_ANITA_grade_basal_monocots_magnoliids_Chloranthaceae_and_Ceratophyllaceae_what_we_know_now/figures?lo=1</a:t>
            </a:r>
          </a:p>
        </p:txBody>
      </p:sp>
      <p:sp>
        <p:nvSpPr>
          <p:cNvPr id="4" name="Slide Number Placeholder 3"/>
          <p:cNvSpPr>
            <a:spLocks noGrp="1"/>
          </p:cNvSpPr>
          <p:nvPr>
            <p:ph type="sldNum" sz="quarter" idx="5"/>
          </p:nvPr>
        </p:nvSpPr>
        <p:spPr/>
        <p:txBody>
          <a:bodyPr/>
          <a:lstStyle/>
          <a:p>
            <a:pPr>
              <a:defRPr/>
            </a:pPr>
            <a:fld id="{C4D22274-AA57-D84E-B1F4-966E71B546A1}" type="slidenum">
              <a:rPr lang="en-US" altLang="en-US"/>
              <a:pPr>
                <a:defRPr/>
              </a:pPr>
              <a:t>39</a:t>
            </a:fld>
            <a:endParaRPr lang="en-US" altLang="en-US"/>
          </a:p>
        </p:txBody>
      </p:sp>
    </p:spTree>
    <p:extLst>
      <p:ext uri="{BB962C8B-B14F-4D97-AF65-F5344CB8AC3E}">
        <p14:creationId xmlns:p14="http://schemas.microsoft.com/office/powerpoint/2010/main" val="3956929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DC2BDBBD-2A1E-594B-80CE-6FD782644D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DEFD7224-0863-4244-89BF-E708A5A24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SEE buzgo2000.pdf on Acorus flora l development --- good on primitive carpel. </a:t>
            </a:r>
          </a:p>
          <a:p>
            <a:r>
              <a:rPr lang="en-US" altLang="en-US">
                <a:ea typeface="ＭＳ Ｐゴシック" panose="020B0600070205080204" pitchFamily="34" charset="-128"/>
              </a:rPr>
              <a:t>Many unusual characteristics of Acorus seem at home in the dicot order Piperales: presence of ethereal oil cells, absence of raphides, orthotropous ovules, secretory anther tapetum, cellular endosperm, perisperm and a base chromosome number of x = 11 or 12. Piperales differ, however, in having advanced vessel elements in the stem, apical anther dehiscence, simultaneous pollen mother-cell cytokinesis and (at least in Piper) a very </a:t>
            </a:r>
          </a:p>
          <a:p>
            <a:r>
              <a:rPr lang="en-US" altLang="en-US">
                <a:ea typeface="ＭＳ Ｐゴシック" panose="020B0600070205080204" pitchFamily="34" charset="-128"/>
              </a:rPr>
              <a:t>different type of embryogeny (Dahlgren and Clifford, 1982). They also have S-type sieve- tube plastids, which are unknown in monocots-though Acorus has not been investigated in this regard (Behnke, 1981 )   grayum, 1987, Taxon 36:723ff</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EF6C1D7B-613C-1E4D-B726-BECE9F9EC5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9F0FC46-DCD8-AB4C-AFA9-7DAAD233E293}" type="slidenum">
              <a:rPr lang="en-US" altLang="en-US" sz="1200"/>
              <a:pPr/>
              <a:t>43</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4D22274-AA57-D84E-B1F4-966E71B546A1}" type="slidenum">
              <a:rPr lang="en-US" altLang="en-US"/>
              <a:pPr>
                <a:defRPr/>
              </a:pPr>
              <a:t>44</a:t>
            </a:fld>
            <a:endParaRPr lang="en-US" altLang="en-US"/>
          </a:p>
        </p:txBody>
      </p:sp>
    </p:spTree>
    <p:extLst>
      <p:ext uri="{BB962C8B-B14F-4D97-AF65-F5344CB8AC3E}">
        <p14:creationId xmlns:p14="http://schemas.microsoft.com/office/powerpoint/2010/main" val="528001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38AD5DE6-1973-8640-B0B4-0347AD9E93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B54B0EAB-AA9E-0746-BC2B-FFF7875DB0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22A6979A-86EF-2444-A4A6-39DA9D2752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C1C8832-19A2-0A4F-9EE3-71307C6A88B1}" type="slidenum">
              <a:rPr lang="en-US" altLang="en-US" sz="1200"/>
              <a:pPr/>
              <a:t>52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2724D91D-85D0-7C41-97EA-D747D8306D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4C6543EB-C0E0-DF45-A290-C4971850E7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7AD212D5-8E56-9A43-BDAC-954119EBF1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4CE9ECEA-100B-5E4B-8467-C3C06AE619A1}" type="slidenum">
              <a:rPr lang="en-US" altLang="en-US" sz="120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EAAABF6-5174-0548-8803-5A50CDE6CB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27D921C4-2894-CB48-A113-1FEBDF5751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32015A4-2FCE-1E4E-AA11-BA08B7CA33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DC74CA2-836B-4B49-AC3F-797FF5953533}"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28CF749-9807-194A-9E6E-7726C013E9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B685752-44DE-FA4B-94E7-2E29E0B04C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B9EAA466-90DC-9B4D-A313-980AE76F48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48998410-925A-164D-B308-3C4152EBF070}"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CB1C4EE6-AF10-CD41-AE18-798A76754D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6859DF4D-39E5-D948-98DF-F305A365A6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burger1998.pdf:  A fourth criterion of homology is the logical assumption that the two contrasting homologous</a:t>
            </a:r>
          </a:p>
          <a:p>
            <a:r>
              <a:rPr lang="en-US" altLang="en-US">
                <a:ea typeface="ＭＳ Ｐゴシック" panose="020B0600070205080204" pitchFamily="34" charset="-128"/>
              </a:rPr>
              <a:t>states can not co-occur in the same organism at the same developmental stage (Patterson, </a:t>
            </a:r>
            <a:r>
              <a:rPr lang="is-IS" altLang="en-US">
                <a:ea typeface="ＭＳ Ｐゴシック" panose="020B0600070205080204" pitchFamily="34" charset="-128"/>
              </a:rPr>
              <a:t>1982).</a:t>
            </a:r>
          </a:p>
          <a:p>
            <a:r>
              <a:rPr lang="en-US" altLang="en-US">
                <a:ea typeface="ＭＳ Ｐゴシック" panose="020B0600070205080204" pitchFamily="34" charset="-128"/>
              </a:rPr>
              <a:t>we can conclude that the dicotyledonous character state was simply lost or became suppressed</a:t>
            </a:r>
          </a:p>
          <a:p>
            <a:r>
              <a:rPr lang="en-US" altLang="en-US">
                <a:ea typeface="ＭＳ Ｐゴシック" panose="020B0600070205080204" pitchFamily="34" charset="-128"/>
              </a:rPr>
              <a:t>in the early origin of monocots.</a:t>
            </a:r>
          </a:p>
        </p:txBody>
      </p:sp>
      <p:sp>
        <p:nvSpPr>
          <p:cNvPr id="24579" name="Slide Number Placeholder 3">
            <a:extLst>
              <a:ext uri="{FF2B5EF4-FFF2-40B4-BE49-F238E27FC236}">
                <a16:creationId xmlns:a16="http://schemas.microsoft.com/office/drawing/2014/main" id="{25808C23-CAFB-C643-88AE-E1DED6DF74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BB88238-1DC0-AA41-B4FC-6CA843E38362}" type="slidenum">
              <a:rPr lang="en-US" altLang="en-US" sz="1200"/>
              <a:pPr/>
              <a:t>6</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D5267463-4414-6548-A166-5E93C1A0A4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BB1AB1BC-F7FA-8F49-BB48-AC1BA503DE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burger1998.pdf “a monocot-like embryo flanked by two large overarching cotyledons. All these</a:t>
            </a:r>
          </a:p>
          <a:p>
            <a:r>
              <a:rPr lang="en-US" altLang="en-US">
                <a:ea typeface="ＭＳ Ｐゴシック" panose="020B0600070205080204" pitchFamily="34" charset="-128"/>
              </a:rPr>
              <a:t>studies lend credence to the interpretation that all three "cotyledons" co-occur within the embryo</a:t>
            </a:r>
          </a:p>
          <a:p>
            <a:r>
              <a:rPr lang="en-US" altLang="en-US">
                <a:ea typeface="ＭＳ Ｐゴシック" panose="020B0600070205080204" pitchFamily="34" charset="-128"/>
              </a:rPr>
              <a:t>of Nymphaeales. Such a co-occurrence violates a fourth criterion of homology, and I believe</a:t>
            </a:r>
          </a:p>
          <a:p>
            <a:r>
              <a:rPr lang="en-US" altLang="en-US">
                <a:ea typeface="ＭＳ Ｐゴシック" panose="020B0600070205080204" pitchFamily="34" charset="-128"/>
              </a:rPr>
              <a:t>we must conclude that the cotyledons of monocots and dicots are fundamentally</a:t>
            </a:r>
          </a:p>
          <a:p>
            <a:r>
              <a:rPr lang="en-US" altLang="en-US">
                <a:ea typeface="ＭＳ Ｐゴシック" panose="020B0600070205080204" pitchFamily="34" charset="-128"/>
              </a:rPr>
              <a:t>different structures that do not share a common phylogenetic origin.”  </a:t>
            </a:r>
          </a:p>
        </p:txBody>
      </p:sp>
      <p:sp>
        <p:nvSpPr>
          <p:cNvPr id="26627" name="Slide Number Placeholder 3">
            <a:extLst>
              <a:ext uri="{FF2B5EF4-FFF2-40B4-BE49-F238E27FC236}">
                <a16:creationId xmlns:a16="http://schemas.microsoft.com/office/drawing/2014/main" id="{C095C63A-119F-7340-96E3-16A762C752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EB9AB16-E49C-9E4C-A93C-A7EA722DF15D}" type="slidenum">
              <a:rPr lang="en-US" altLang="en-US" sz="1200"/>
              <a:pPr/>
              <a:t>7</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3E5CC0A-8AAA-2D4A-A155-D605A00900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073539B2-50AB-0F45-AA12-A103556F05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Croat lexicon for Anthuirum: http://www.aroid.org/TAP/Articles/standanthdesc.php</a:t>
            </a:r>
          </a:p>
        </p:txBody>
      </p:sp>
      <p:sp>
        <p:nvSpPr>
          <p:cNvPr id="33795" name="Slide Number Placeholder 3">
            <a:extLst>
              <a:ext uri="{FF2B5EF4-FFF2-40B4-BE49-F238E27FC236}">
                <a16:creationId xmlns:a16="http://schemas.microsoft.com/office/drawing/2014/main" id="{C6E79F07-7435-2A42-9E1F-8FA3E921B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99318297-3065-074E-954B-F80AAD0EB675}" type="slidenum">
              <a:rPr lang="en-US" altLang="en-US" sz="1200"/>
              <a:pPr/>
              <a:t>16</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ＭＳ Ｐゴシック" pitchFamily="-107" charset="-128"/>
                <a:cs typeface="ＭＳ Ｐゴシック" pitchFamily="-107" charset="-128"/>
              </a:rPr>
              <a:t>Buzgo, M., 2001. Flower structure and development of Araceae compared with alismatids and Acoraceae. </a:t>
            </a:r>
            <a:r>
              <a:rPr lang="en-US" sz="1200" b="0" i="1" kern="1200">
                <a:solidFill>
                  <a:schemeClr val="tx1"/>
                </a:solidFill>
                <a:effectLst/>
                <a:latin typeface="+mn-lt"/>
                <a:ea typeface="ＭＳ Ｐゴシック" pitchFamily="-107" charset="-128"/>
                <a:cs typeface="ＭＳ Ｐゴシック" pitchFamily="-107" charset="-128"/>
              </a:rPr>
              <a:t>Botanical Journal of the Linnean Society</a:t>
            </a:r>
            <a:r>
              <a:rPr lang="en-US" sz="1200" b="0" i="0" kern="1200">
                <a:solidFill>
                  <a:schemeClr val="tx1"/>
                </a:solidFill>
                <a:effectLst/>
                <a:latin typeface="+mn-lt"/>
                <a:ea typeface="ＭＳ Ｐゴシック" pitchFamily="-107" charset="-128"/>
                <a:cs typeface="ＭＳ Ｐゴシック" pitchFamily="-107" charset="-128"/>
              </a:rPr>
              <a:t>, </a:t>
            </a:r>
            <a:r>
              <a:rPr lang="en-US" sz="1200" b="0" i="1" kern="1200">
                <a:solidFill>
                  <a:schemeClr val="tx1"/>
                </a:solidFill>
                <a:effectLst/>
                <a:latin typeface="+mn-lt"/>
                <a:ea typeface="ＭＳ Ｐゴシック" pitchFamily="-107" charset="-128"/>
                <a:cs typeface="ＭＳ Ｐゴシック" pitchFamily="-107" charset="-128"/>
              </a:rPr>
              <a:t>136</a:t>
            </a:r>
            <a:r>
              <a:rPr lang="en-US" sz="1200" b="0" i="0" kern="1200">
                <a:solidFill>
                  <a:schemeClr val="tx1"/>
                </a:solidFill>
                <a:effectLst/>
                <a:latin typeface="+mn-lt"/>
                <a:ea typeface="ＭＳ Ｐゴシック" pitchFamily="-107" charset="-128"/>
                <a:cs typeface="ＭＳ Ｐゴシック" pitchFamily="-107" charset="-128"/>
              </a:rPr>
              <a:t>(4), pp.393-425.</a:t>
            </a:r>
            <a:endParaRPr lang="en-US"/>
          </a:p>
        </p:txBody>
      </p:sp>
      <p:sp>
        <p:nvSpPr>
          <p:cNvPr id="4" name="Slide Number Placeholder 3"/>
          <p:cNvSpPr>
            <a:spLocks noGrp="1"/>
          </p:cNvSpPr>
          <p:nvPr>
            <p:ph type="sldNum" sz="quarter" idx="5"/>
          </p:nvPr>
        </p:nvSpPr>
        <p:spPr/>
        <p:txBody>
          <a:bodyPr/>
          <a:lstStyle/>
          <a:p>
            <a:pPr>
              <a:defRPr/>
            </a:pPr>
            <a:fld id="{C4D22274-AA57-D84E-B1F4-966E71B546A1}" type="slidenum">
              <a:rPr lang="en-US" altLang="en-US"/>
              <a:pPr>
                <a:defRPr/>
              </a:pPr>
              <a:t>19</a:t>
            </a:fld>
            <a:endParaRPr lang="en-US" altLang="en-US"/>
          </a:p>
        </p:txBody>
      </p:sp>
    </p:spTree>
    <p:extLst>
      <p:ext uri="{BB962C8B-B14F-4D97-AF65-F5344CB8AC3E}">
        <p14:creationId xmlns:p14="http://schemas.microsoft.com/office/powerpoint/2010/main" val="57007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447D8864-4575-9B4A-A729-3C1CEC5DA9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8318B276-D85B-EE4D-BF95-0430B5B3D5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infl picture: http://lh6.ggpht.com/_l--br1jG3MI/RsdzBiU0kCI/AAAAAAAACIU/qYzMIJONnqM/2007.8.1.Badajos+Rio.042.JPG</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Known in some countries as Moco-Moco, the leaves are said to be the favourite food of manatees. The non-green parts, especially fruits in the fruiting head (spadix) are edible - the seeds can be roasted. Commonly eaten where they occur along the Orinoco delta Brucher (1989) . In Surinam a milky juice in the stem is used to treat deep cuts (external) and against nose bleeds.</a:t>
            </a:r>
          </a:p>
        </p:txBody>
      </p:sp>
      <p:sp>
        <p:nvSpPr>
          <p:cNvPr id="44035" name="Slide Number Placeholder 3">
            <a:extLst>
              <a:ext uri="{FF2B5EF4-FFF2-40B4-BE49-F238E27FC236}">
                <a16:creationId xmlns:a16="http://schemas.microsoft.com/office/drawing/2014/main" id="{30F37812-8E6D-0447-8DD4-40FA5A09A9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391784F9-E483-CD4A-A235-D0791429C45F}" type="slidenum">
              <a:rPr lang="en-US" altLang="en-US" sz="1200"/>
              <a:pPr/>
              <a:t>26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7FD757-B463-2C4C-883A-2AECFD1A03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40169C-92C8-C742-9CF8-ACAFDF0405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2F401C-F312-C546-9554-8E7EF99FBCD2}"/>
              </a:ext>
            </a:extLst>
          </p:cNvPr>
          <p:cNvSpPr>
            <a:spLocks noGrp="1" noChangeArrowheads="1"/>
          </p:cNvSpPr>
          <p:nvPr>
            <p:ph type="sldNum" sz="quarter" idx="12"/>
          </p:nvPr>
        </p:nvSpPr>
        <p:spPr>
          <a:ln/>
        </p:spPr>
        <p:txBody>
          <a:bodyPr/>
          <a:lstStyle>
            <a:lvl1pPr>
              <a:defRPr/>
            </a:lvl1pPr>
          </a:lstStyle>
          <a:p>
            <a:pPr>
              <a:defRPr/>
            </a:pPr>
            <a:fld id="{BF24C873-58B9-184D-99BB-288E5CD7401E}" type="slidenum">
              <a:rPr lang="en-US" altLang="en-US"/>
              <a:pPr>
                <a:defRPr/>
              </a:pPr>
              <a:t>‹#›</a:t>
            </a:fld>
            <a:endParaRPr lang="en-US" altLang="en-US"/>
          </a:p>
        </p:txBody>
      </p:sp>
    </p:spTree>
    <p:extLst>
      <p:ext uri="{BB962C8B-B14F-4D97-AF65-F5344CB8AC3E}">
        <p14:creationId xmlns:p14="http://schemas.microsoft.com/office/powerpoint/2010/main" val="324031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665ABA-C0A6-4B40-846B-812EA52C70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52E655-E605-9549-B0A9-796BCD2B0D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147224-7D8C-A444-9773-35EBB068BAB3}"/>
              </a:ext>
            </a:extLst>
          </p:cNvPr>
          <p:cNvSpPr>
            <a:spLocks noGrp="1" noChangeArrowheads="1"/>
          </p:cNvSpPr>
          <p:nvPr>
            <p:ph type="sldNum" sz="quarter" idx="12"/>
          </p:nvPr>
        </p:nvSpPr>
        <p:spPr>
          <a:ln/>
        </p:spPr>
        <p:txBody>
          <a:bodyPr/>
          <a:lstStyle>
            <a:lvl1pPr>
              <a:defRPr/>
            </a:lvl1pPr>
          </a:lstStyle>
          <a:p>
            <a:pPr>
              <a:defRPr/>
            </a:pPr>
            <a:fld id="{DF145907-6E22-ED44-AFF1-779858642595}" type="slidenum">
              <a:rPr lang="en-US" altLang="en-US"/>
              <a:pPr>
                <a:defRPr/>
              </a:pPr>
              <a:t>‹#›</a:t>
            </a:fld>
            <a:endParaRPr lang="en-US" altLang="en-US"/>
          </a:p>
        </p:txBody>
      </p:sp>
    </p:spTree>
    <p:extLst>
      <p:ext uri="{BB962C8B-B14F-4D97-AF65-F5344CB8AC3E}">
        <p14:creationId xmlns:p14="http://schemas.microsoft.com/office/powerpoint/2010/main" val="134642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79E00B-9F50-204A-B882-31BCEC3D0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BC218A-3AD1-7B45-A35A-BEB0512AD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A8C906-9C5C-9940-99BC-C7BDE5E39F20}"/>
              </a:ext>
            </a:extLst>
          </p:cNvPr>
          <p:cNvSpPr>
            <a:spLocks noGrp="1" noChangeArrowheads="1"/>
          </p:cNvSpPr>
          <p:nvPr>
            <p:ph type="sldNum" sz="quarter" idx="12"/>
          </p:nvPr>
        </p:nvSpPr>
        <p:spPr>
          <a:ln/>
        </p:spPr>
        <p:txBody>
          <a:bodyPr/>
          <a:lstStyle>
            <a:lvl1pPr>
              <a:defRPr/>
            </a:lvl1pPr>
          </a:lstStyle>
          <a:p>
            <a:pPr>
              <a:defRPr/>
            </a:pPr>
            <a:fld id="{251883F6-F248-6C4A-A579-8F5F41A51943}" type="slidenum">
              <a:rPr lang="en-US" altLang="en-US"/>
              <a:pPr>
                <a:defRPr/>
              </a:pPr>
              <a:t>‹#›</a:t>
            </a:fld>
            <a:endParaRPr lang="en-US" altLang="en-US"/>
          </a:p>
        </p:txBody>
      </p:sp>
    </p:spTree>
    <p:extLst>
      <p:ext uri="{BB962C8B-B14F-4D97-AF65-F5344CB8AC3E}">
        <p14:creationId xmlns:p14="http://schemas.microsoft.com/office/powerpoint/2010/main" val="2341852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39290A-2E13-DD4C-9D47-C3F12D60F2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FB206-A467-1B40-8F41-F8A008E5F7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B3835C-1849-5846-AC67-F7F054E26064}"/>
              </a:ext>
            </a:extLst>
          </p:cNvPr>
          <p:cNvSpPr>
            <a:spLocks noGrp="1" noChangeArrowheads="1"/>
          </p:cNvSpPr>
          <p:nvPr>
            <p:ph type="sldNum" sz="quarter" idx="12"/>
          </p:nvPr>
        </p:nvSpPr>
        <p:spPr>
          <a:ln/>
        </p:spPr>
        <p:txBody>
          <a:bodyPr/>
          <a:lstStyle>
            <a:lvl1pPr>
              <a:defRPr/>
            </a:lvl1pPr>
          </a:lstStyle>
          <a:p>
            <a:pPr>
              <a:defRPr/>
            </a:pPr>
            <a:fld id="{86682A89-9B79-EA43-81F1-C821166C09BD}" type="slidenum">
              <a:rPr lang="en-US" altLang="en-US"/>
              <a:pPr>
                <a:defRPr/>
              </a:pPr>
              <a:t>‹#›</a:t>
            </a:fld>
            <a:endParaRPr lang="en-US" altLang="en-US"/>
          </a:p>
        </p:txBody>
      </p:sp>
    </p:spTree>
    <p:extLst>
      <p:ext uri="{BB962C8B-B14F-4D97-AF65-F5344CB8AC3E}">
        <p14:creationId xmlns:p14="http://schemas.microsoft.com/office/powerpoint/2010/main" val="376932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76BF2C8-AAD8-A243-A3AB-7FCAAA1247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20A981-DB73-AE46-AE0F-C39810C237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95571B-59DD-0B43-8E24-182C1C30137A}"/>
              </a:ext>
            </a:extLst>
          </p:cNvPr>
          <p:cNvSpPr>
            <a:spLocks noGrp="1" noChangeArrowheads="1"/>
          </p:cNvSpPr>
          <p:nvPr>
            <p:ph type="sldNum" sz="quarter" idx="12"/>
          </p:nvPr>
        </p:nvSpPr>
        <p:spPr>
          <a:ln/>
        </p:spPr>
        <p:txBody>
          <a:bodyPr/>
          <a:lstStyle>
            <a:lvl1pPr>
              <a:defRPr/>
            </a:lvl1pPr>
          </a:lstStyle>
          <a:p>
            <a:pPr>
              <a:defRPr/>
            </a:pPr>
            <a:fld id="{97CBD78A-6AAF-FD45-B392-B29F7A17A289}" type="slidenum">
              <a:rPr lang="en-US" altLang="en-US"/>
              <a:pPr>
                <a:defRPr/>
              </a:pPr>
              <a:t>‹#›</a:t>
            </a:fld>
            <a:endParaRPr lang="en-US" altLang="en-US"/>
          </a:p>
        </p:txBody>
      </p:sp>
    </p:spTree>
    <p:extLst>
      <p:ext uri="{BB962C8B-B14F-4D97-AF65-F5344CB8AC3E}">
        <p14:creationId xmlns:p14="http://schemas.microsoft.com/office/powerpoint/2010/main" val="388155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4C48DF-11B3-C748-879F-27C8DB5659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B75C49-AB08-1543-850B-82B06621B2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92BD5B-7548-CF43-9175-DF5CC8EC6089}"/>
              </a:ext>
            </a:extLst>
          </p:cNvPr>
          <p:cNvSpPr>
            <a:spLocks noGrp="1" noChangeArrowheads="1"/>
          </p:cNvSpPr>
          <p:nvPr>
            <p:ph type="sldNum" sz="quarter" idx="12"/>
          </p:nvPr>
        </p:nvSpPr>
        <p:spPr>
          <a:ln/>
        </p:spPr>
        <p:txBody>
          <a:bodyPr/>
          <a:lstStyle>
            <a:lvl1pPr>
              <a:defRPr/>
            </a:lvl1pPr>
          </a:lstStyle>
          <a:p>
            <a:pPr>
              <a:defRPr/>
            </a:pPr>
            <a:fld id="{39E8BC6F-EAD8-A744-9AFB-59D18F904661}" type="slidenum">
              <a:rPr lang="en-US" altLang="en-US"/>
              <a:pPr>
                <a:defRPr/>
              </a:pPr>
              <a:t>‹#›</a:t>
            </a:fld>
            <a:endParaRPr lang="en-US" altLang="en-US"/>
          </a:p>
        </p:txBody>
      </p:sp>
    </p:spTree>
    <p:extLst>
      <p:ext uri="{BB962C8B-B14F-4D97-AF65-F5344CB8AC3E}">
        <p14:creationId xmlns:p14="http://schemas.microsoft.com/office/powerpoint/2010/main" val="2125272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AF36E6F-E7C8-1541-98A8-79344F6856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069B27-A651-8643-9A5D-A558FC391B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84B50E6-1F6F-0A41-849A-CFEF315ED503}"/>
              </a:ext>
            </a:extLst>
          </p:cNvPr>
          <p:cNvSpPr>
            <a:spLocks noGrp="1" noChangeArrowheads="1"/>
          </p:cNvSpPr>
          <p:nvPr>
            <p:ph type="sldNum" sz="quarter" idx="12"/>
          </p:nvPr>
        </p:nvSpPr>
        <p:spPr>
          <a:ln/>
        </p:spPr>
        <p:txBody>
          <a:bodyPr/>
          <a:lstStyle>
            <a:lvl1pPr>
              <a:defRPr/>
            </a:lvl1pPr>
          </a:lstStyle>
          <a:p>
            <a:pPr>
              <a:defRPr/>
            </a:pPr>
            <a:fld id="{3FB5A381-F5A6-FF49-B448-CCCA17CA063A}" type="slidenum">
              <a:rPr lang="en-US" altLang="en-US"/>
              <a:pPr>
                <a:defRPr/>
              </a:pPr>
              <a:t>‹#›</a:t>
            </a:fld>
            <a:endParaRPr lang="en-US" altLang="en-US"/>
          </a:p>
        </p:txBody>
      </p:sp>
    </p:spTree>
    <p:extLst>
      <p:ext uri="{BB962C8B-B14F-4D97-AF65-F5344CB8AC3E}">
        <p14:creationId xmlns:p14="http://schemas.microsoft.com/office/powerpoint/2010/main" val="397521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5C1EA7-477E-E044-BA90-12D7586CE38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9F27987-CFA0-3445-9D7A-01478FE521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F35022-285B-0D4D-8A47-8B8C98946726}"/>
              </a:ext>
            </a:extLst>
          </p:cNvPr>
          <p:cNvSpPr>
            <a:spLocks noGrp="1" noChangeArrowheads="1"/>
          </p:cNvSpPr>
          <p:nvPr>
            <p:ph type="sldNum" sz="quarter" idx="12"/>
          </p:nvPr>
        </p:nvSpPr>
        <p:spPr>
          <a:ln/>
        </p:spPr>
        <p:txBody>
          <a:bodyPr/>
          <a:lstStyle>
            <a:lvl1pPr>
              <a:defRPr/>
            </a:lvl1pPr>
          </a:lstStyle>
          <a:p>
            <a:pPr>
              <a:defRPr/>
            </a:pPr>
            <a:fld id="{48F49033-7402-A347-B90C-5B2F7E59ECBF}" type="slidenum">
              <a:rPr lang="en-US" altLang="en-US"/>
              <a:pPr>
                <a:defRPr/>
              </a:pPr>
              <a:t>‹#›</a:t>
            </a:fld>
            <a:endParaRPr lang="en-US" altLang="en-US"/>
          </a:p>
        </p:txBody>
      </p:sp>
    </p:spTree>
    <p:extLst>
      <p:ext uri="{BB962C8B-B14F-4D97-AF65-F5344CB8AC3E}">
        <p14:creationId xmlns:p14="http://schemas.microsoft.com/office/powerpoint/2010/main" val="357134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87E29F-5335-B147-AD68-42DF7AE32B6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872EB0D-C020-A44B-AC7F-51C21DC254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3BBF42B-84D2-0F44-9038-1CF96286CC3B}"/>
              </a:ext>
            </a:extLst>
          </p:cNvPr>
          <p:cNvSpPr>
            <a:spLocks noGrp="1" noChangeArrowheads="1"/>
          </p:cNvSpPr>
          <p:nvPr>
            <p:ph type="sldNum" sz="quarter" idx="12"/>
          </p:nvPr>
        </p:nvSpPr>
        <p:spPr>
          <a:ln/>
        </p:spPr>
        <p:txBody>
          <a:bodyPr/>
          <a:lstStyle>
            <a:lvl1pPr>
              <a:defRPr/>
            </a:lvl1pPr>
          </a:lstStyle>
          <a:p>
            <a:pPr>
              <a:defRPr/>
            </a:pPr>
            <a:fld id="{217408E4-848F-2745-A64D-065CD58098B3}" type="slidenum">
              <a:rPr lang="en-US" altLang="en-US"/>
              <a:pPr>
                <a:defRPr/>
              </a:pPr>
              <a:t>‹#›</a:t>
            </a:fld>
            <a:endParaRPr lang="en-US" altLang="en-US"/>
          </a:p>
        </p:txBody>
      </p:sp>
    </p:spTree>
    <p:extLst>
      <p:ext uri="{BB962C8B-B14F-4D97-AF65-F5344CB8AC3E}">
        <p14:creationId xmlns:p14="http://schemas.microsoft.com/office/powerpoint/2010/main" val="140564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FCB220-C5E9-CF43-8C45-FBE15F1235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DFACF7-8D46-4742-9E71-2916D7CD4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867776-1D9B-1044-9294-9A6EEDABFA7B}"/>
              </a:ext>
            </a:extLst>
          </p:cNvPr>
          <p:cNvSpPr>
            <a:spLocks noGrp="1" noChangeArrowheads="1"/>
          </p:cNvSpPr>
          <p:nvPr>
            <p:ph type="sldNum" sz="quarter" idx="12"/>
          </p:nvPr>
        </p:nvSpPr>
        <p:spPr>
          <a:ln/>
        </p:spPr>
        <p:txBody>
          <a:bodyPr/>
          <a:lstStyle>
            <a:lvl1pPr>
              <a:defRPr/>
            </a:lvl1pPr>
          </a:lstStyle>
          <a:p>
            <a:pPr>
              <a:defRPr/>
            </a:pPr>
            <a:fld id="{5B5BD52C-246E-E244-95F2-0B473743CB2E}" type="slidenum">
              <a:rPr lang="en-US" altLang="en-US"/>
              <a:pPr>
                <a:defRPr/>
              </a:pPr>
              <a:t>‹#›</a:t>
            </a:fld>
            <a:endParaRPr lang="en-US" altLang="en-US"/>
          </a:p>
        </p:txBody>
      </p:sp>
    </p:spTree>
    <p:extLst>
      <p:ext uri="{BB962C8B-B14F-4D97-AF65-F5344CB8AC3E}">
        <p14:creationId xmlns:p14="http://schemas.microsoft.com/office/powerpoint/2010/main" val="3652261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B4284C-B90A-FB47-8A8D-CFE4C3DFDB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0919ED-092B-EB44-85C4-1F78BCE8A4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8FF00E-7435-5E41-A546-2273FD8A4232}"/>
              </a:ext>
            </a:extLst>
          </p:cNvPr>
          <p:cNvSpPr>
            <a:spLocks noGrp="1" noChangeArrowheads="1"/>
          </p:cNvSpPr>
          <p:nvPr>
            <p:ph type="sldNum" sz="quarter" idx="12"/>
          </p:nvPr>
        </p:nvSpPr>
        <p:spPr>
          <a:ln/>
        </p:spPr>
        <p:txBody>
          <a:bodyPr/>
          <a:lstStyle>
            <a:lvl1pPr>
              <a:defRPr/>
            </a:lvl1pPr>
          </a:lstStyle>
          <a:p>
            <a:pPr>
              <a:defRPr/>
            </a:pPr>
            <a:fld id="{303EAE5A-8760-434E-A90D-2325E82462E7}" type="slidenum">
              <a:rPr lang="en-US" altLang="en-US"/>
              <a:pPr>
                <a:defRPr/>
              </a:pPr>
              <a:t>‹#›</a:t>
            </a:fld>
            <a:endParaRPr lang="en-US" altLang="en-US"/>
          </a:p>
        </p:txBody>
      </p:sp>
    </p:spTree>
    <p:extLst>
      <p:ext uri="{BB962C8B-B14F-4D97-AF65-F5344CB8AC3E}">
        <p14:creationId xmlns:p14="http://schemas.microsoft.com/office/powerpoint/2010/main" val="719226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5DE91DE-4738-344C-8C18-D8D36E108F9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E3D9DD-07A2-8648-882F-2D6479A405F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790A-E1BB-D94A-BB15-A391771A915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ヒラギノ角ゴ Pro W3" charset="0"/>
                <a:cs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B91FEFAB-91C5-6948-85F6-11CBEDDDB7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ヒラギノ角ゴ Pro W3" charset="0"/>
                <a:cs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A61C6CFB-2D11-4A4A-A81E-32F8765825C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67DC510-4C0B-1C44-A9B4-926202A016F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pitchFamily="-107" charset="0"/>
        </a:defRPr>
      </a:lvl6pPr>
      <a:lvl7pPr marL="914400" algn="ctr" rtl="0" fontAlgn="base">
        <a:spcBef>
          <a:spcPct val="0"/>
        </a:spcBef>
        <a:spcAft>
          <a:spcPct val="0"/>
        </a:spcAft>
        <a:defRPr sz="4400">
          <a:solidFill>
            <a:schemeClr val="tx2"/>
          </a:solidFill>
          <a:latin typeface="Times" pitchFamily="-107" charset="0"/>
        </a:defRPr>
      </a:lvl7pPr>
      <a:lvl8pPr marL="1371600" algn="ctr" rtl="0" fontAlgn="base">
        <a:spcBef>
          <a:spcPct val="0"/>
        </a:spcBef>
        <a:spcAft>
          <a:spcPct val="0"/>
        </a:spcAft>
        <a:defRPr sz="4400">
          <a:solidFill>
            <a:schemeClr val="tx2"/>
          </a:solidFill>
          <a:latin typeface="Times" pitchFamily="-107" charset="0"/>
        </a:defRPr>
      </a:lvl8pPr>
      <a:lvl9pPr marL="1828800" algn="ctr" rtl="0" fontAlgn="base">
        <a:spcBef>
          <a:spcPct val="0"/>
        </a:spcBef>
        <a:spcAft>
          <a:spcPct val="0"/>
        </a:spcAft>
        <a:defRPr sz="4400">
          <a:solidFill>
            <a:schemeClr val="tx2"/>
          </a:solidFill>
          <a:latin typeface="Time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5A47EC9-950D-BA46-B9DF-3F61B890B17C}"/>
              </a:ext>
            </a:extLst>
          </p:cNvPr>
          <p:cNvSpPr>
            <a:spLocks noChangeArrowheads="1"/>
          </p:cNvSpPr>
          <p:nvPr/>
        </p:nvSpPr>
        <p:spPr bwMode="auto">
          <a:xfrm>
            <a:off x="0" y="0"/>
            <a:ext cx="9144000" cy="6858000"/>
          </a:xfrm>
          <a:prstGeom prst="rect">
            <a:avLst/>
          </a:prstGeom>
          <a:solidFill>
            <a:srgbClr val="35913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8000">
              <a:latin typeface="Textile" charset="0"/>
              <a:ea typeface="ヒラギノ角ゴ Pro W3" panose="020B0300000000000000" pitchFamily="34" charset="-128"/>
            </a:endParaRPr>
          </a:p>
        </p:txBody>
      </p:sp>
      <p:sp>
        <p:nvSpPr>
          <p:cNvPr id="14338" name="Text Box 3">
            <a:extLst>
              <a:ext uri="{FF2B5EF4-FFF2-40B4-BE49-F238E27FC236}">
                <a16:creationId xmlns:a16="http://schemas.microsoft.com/office/drawing/2014/main" id="{39308A42-6D7B-3047-9987-72D604E5F457}"/>
              </a:ext>
            </a:extLst>
          </p:cNvPr>
          <p:cNvSpPr txBox="1">
            <a:spLocks noChangeArrowheads="1"/>
          </p:cNvSpPr>
          <p:nvPr/>
        </p:nvSpPr>
        <p:spPr bwMode="auto">
          <a:xfrm>
            <a:off x="1143000" y="304800"/>
            <a:ext cx="69342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8000">
                <a:latin typeface="Textile" charset="0"/>
                <a:ea typeface="ヒラギノ角ゴ Pro W3" panose="020B0300000000000000" pitchFamily="34" charset="-128"/>
              </a:rPr>
              <a:t>ARACEAE</a:t>
            </a:r>
          </a:p>
        </p:txBody>
      </p:sp>
      <p:pic>
        <p:nvPicPr>
          <p:cNvPr id="14339" name="Picture 4">
            <a:extLst>
              <a:ext uri="{FF2B5EF4-FFF2-40B4-BE49-F238E27FC236}">
                <a16:creationId xmlns:a16="http://schemas.microsoft.com/office/drawing/2014/main" id="{F13E6489-E9BC-C84A-A384-BCA0583EF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3657600" cy="480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9CF24BD5-2A8C-7E4A-856F-35D5E5578F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741363"/>
            <a:ext cx="9144000"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3">
            <a:extLst>
              <a:ext uri="{FF2B5EF4-FFF2-40B4-BE49-F238E27FC236}">
                <a16:creationId xmlns:a16="http://schemas.microsoft.com/office/drawing/2014/main" id="{D616EE78-A0F8-3A44-9852-47F8D0C69367}"/>
              </a:ext>
            </a:extLst>
          </p:cNvPr>
          <p:cNvSpPr txBox="1">
            <a:spLocks noChangeArrowheads="1"/>
          </p:cNvSpPr>
          <p:nvPr/>
        </p:nvSpPr>
        <p:spPr bwMode="auto">
          <a:xfrm>
            <a:off x="152400" y="0"/>
            <a:ext cx="5029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ARACEAE</a:t>
            </a:r>
          </a:p>
          <a:p>
            <a:pPr>
              <a:spcBef>
                <a:spcPct val="0"/>
              </a:spcBef>
              <a:buFontTx/>
              <a:buNone/>
            </a:pPr>
            <a:r>
              <a:rPr lang="en-US" altLang="en-US" sz="2400">
                <a:ea typeface="ヒラギノ角ゴ Pro W3" panose="020B0300000000000000" pitchFamily="34" charset="-128"/>
              </a:rPr>
              <a:t>    Key Characters</a:t>
            </a:r>
          </a:p>
          <a:p>
            <a:pPr>
              <a:spcBef>
                <a:spcPct val="0"/>
              </a:spcBef>
              <a:buFontTx/>
              <a:buNone/>
            </a:pPr>
            <a:r>
              <a:rPr lang="en-US" altLang="en-US" sz="2400">
                <a:ea typeface="ヒラギノ角ゴ Pro W3" panose="020B0300000000000000" pitchFamily="34" charset="-128"/>
              </a:rPr>
              <a:t>        	net venation, no dead-end veins</a:t>
            </a:r>
          </a:p>
          <a:p>
            <a:pPr>
              <a:spcBef>
                <a:spcPct val="0"/>
              </a:spcBef>
              <a:buFontTx/>
              <a:buNone/>
            </a:pPr>
            <a:r>
              <a:rPr lang="en-US" altLang="en-US" sz="2400">
                <a:ea typeface="ヒラギノ角ゴ Pro W3" panose="020B0300000000000000" pitchFamily="34" charset="-128"/>
              </a:rPr>
              <a:t>		raphides</a:t>
            </a:r>
          </a:p>
          <a:p>
            <a:pPr>
              <a:spcBef>
                <a:spcPct val="0"/>
              </a:spcBef>
              <a:buFontTx/>
              <a:buNone/>
            </a:pPr>
            <a:r>
              <a:rPr lang="en-US" altLang="en-US" sz="2400">
                <a:ea typeface="ヒラギノ角ゴ Pro W3" panose="020B0300000000000000" pitchFamily="34" charset="-128"/>
              </a:rPr>
              <a:t>		spathe (inflorescence bract)</a:t>
            </a:r>
          </a:p>
          <a:p>
            <a:pPr>
              <a:spcBef>
                <a:spcPct val="0"/>
              </a:spcBef>
              <a:buFontTx/>
              <a:buNone/>
            </a:pPr>
            <a:r>
              <a:rPr lang="en-US" altLang="en-US" sz="2400">
                <a:ea typeface="ヒラギノ角ゴ Pro W3" panose="020B0300000000000000" pitchFamily="34" charset="-128"/>
              </a:rPr>
              <a:t>		spadix (thick spike)</a:t>
            </a:r>
          </a:p>
          <a:p>
            <a:pPr>
              <a:spcBef>
                <a:spcPct val="0"/>
              </a:spcBef>
              <a:buFontTx/>
              <a:buNone/>
            </a:pPr>
            <a:r>
              <a:rPr lang="en-US" altLang="en-US" sz="2400">
                <a:ea typeface="ヒラギノ角ゴ Pro W3" panose="020B0300000000000000" pitchFamily="34" charset="-128"/>
              </a:rPr>
              <a:t>		monocot numbers in flowers</a:t>
            </a:r>
          </a:p>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a:extLst>
              <a:ext uri="{FF2B5EF4-FFF2-40B4-BE49-F238E27FC236}">
                <a16:creationId xmlns:a16="http://schemas.microsoft.com/office/drawing/2014/main" id="{871142CD-0372-E845-83FA-4D29F034B4AD}"/>
              </a:ext>
            </a:extLst>
          </p:cNvPr>
          <p:cNvSpPr txBox="1">
            <a:spLocks noChangeArrowheads="1"/>
          </p:cNvSpPr>
          <p:nvPr/>
        </p:nvSpPr>
        <p:spPr bwMode="auto">
          <a:xfrm>
            <a:off x="1447800" y="1981200"/>
            <a:ext cx="5943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000">
                <a:ea typeface="ヒラギノ角ゴ Pro W3" panose="020B0300000000000000" pitchFamily="34" charset="-128"/>
              </a:rPr>
              <a:t>MORPHOLOGY</a:t>
            </a:r>
          </a:p>
          <a:p>
            <a:pPr>
              <a:spcBef>
                <a:spcPct val="0"/>
              </a:spcBef>
              <a:buFontTx/>
              <a:buNone/>
            </a:pPr>
            <a:r>
              <a:rPr lang="en-US" altLang="en-US" sz="4000">
                <a:ea typeface="ヒラギノ角ゴ Pro W3" panose="020B0300000000000000" pitchFamily="34" charset="-128"/>
              </a:rPr>
              <a:t>KEY CHARACTERS – GENERAL MONOCOT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BB8C9D-5CA4-B441-A024-C7975167DACB}"/>
              </a:ext>
            </a:extLst>
          </p:cNvPr>
          <p:cNvPicPr>
            <a:picLocks noChangeAspect="1"/>
          </p:cNvPicPr>
          <p:nvPr/>
        </p:nvPicPr>
        <p:blipFill>
          <a:blip r:embed="rId2"/>
          <a:stretch>
            <a:fillRect/>
          </a:stretch>
        </p:blipFill>
        <p:spPr>
          <a:xfrm>
            <a:off x="4724400" y="2209800"/>
            <a:ext cx="3695700" cy="3403600"/>
          </a:xfrm>
          <a:prstGeom prst="rect">
            <a:avLst/>
          </a:prstGeom>
        </p:spPr>
      </p:pic>
      <p:sp>
        <p:nvSpPr>
          <p:cNvPr id="3" name="Rectangle 2">
            <a:extLst>
              <a:ext uri="{FF2B5EF4-FFF2-40B4-BE49-F238E27FC236}">
                <a16:creationId xmlns:a16="http://schemas.microsoft.com/office/drawing/2014/main" id="{9348A65E-4E47-6A4A-9F26-DC22B3A73D1D}"/>
              </a:ext>
            </a:extLst>
          </p:cNvPr>
          <p:cNvSpPr/>
          <p:nvPr/>
        </p:nvSpPr>
        <p:spPr>
          <a:xfrm>
            <a:off x="762000" y="304800"/>
            <a:ext cx="4572000" cy="1569660"/>
          </a:xfrm>
          <a:prstGeom prst="rect">
            <a:avLst/>
          </a:prstGeom>
        </p:spPr>
        <p:txBody>
          <a:bodyPr>
            <a:spAutoFit/>
          </a:bodyPr>
          <a:lstStyle/>
          <a:p>
            <a:pPr marL="342900" indent="-342900">
              <a:buFont typeface="Arial"/>
              <a:buChar char="•"/>
              <a:defRPr/>
            </a:pPr>
            <a:r>
              <a:rPr lang="en-US" b="1" i="1" dirty="0">
                <a:latin typeface="Times" charset="0"/>
                <a:ea typeface="ヒラギノ角ゴ Pro W3" charset="0"/>
                <a:cs typeface="ヒラギノ角ゴ Pro W3" charset="0"/>
              </a:rPr>
              <a:t>vascular bundles in stem scattered, closed </a:t>
            </a:r>
          </a:p>
          <a:p>
            <a:pPr marL="342900" indent="-342900">
              <a:buFont typeface="Arial"/>
              <a:buChar char="•"/>
              <a:defRPr/>
            </a:pPr>
            <a:r>
              <a:rPr lang="en-US" b="1" i="1" dirty="0">
                <a:latin typeface="Times" charset="0"/>
                <a:ea typeface="ヒラギノ角ゴ Pro W3" charset="0"/>
                <a:cs typeface="ヒラギノ角ゴ Pro W3" charset="0"/>
              </a:rPr>
              <a:t>herbaceous</a:t>
            </a:r>
            <a:r>
              <a:rPr lang="en-US" dirty="0">
                <a:latin typeface="Times" charset="0"/>
                <a:ea typeface="ヒラギノ角ゴ Pro W3" charset="0"/>
                <a:cs typeface="ヒラギノ角ゴ Pro W3" charset="0"/>
              </a:rPr>
              <a:t>, </a:t>
            </a:r>
            <a:r>
              <a:rPr lang="en-US" b="1" i="1" dirty="0">
                <a:latin typeface="Times" charset="0"/>
                <a:ea typeface="ヒラギノ角ゴ Pro W3" charset="0"/>
                <a:cs typeface="ヒラギノ角ゴ Pro W3" charset="0"/>
              </a:rPr>
              <a:t>no </a:t>
            </a:r>
            <a:r>
              <a:rPr lang="en-US" b="1" i="1" dirty="0" err="1">
                <a:latin typeface="Times" charset="0"/>
                <a:ea typeface="ヒラギノ角ゴ Pro W3" charset="0"/>
                <a:cs typeface="ヒラギノ角ゴ Pro W3" charset="0"/>
              </a:rPr>
              <a:t>interfascicular</a:t>
            </a:r>
            <a:r>
              <a:rPr lang="en-US" b="1" i="1" dirty="0">
                <a:latin typeface="Times" charset="0"/>
                <a:ea typeface="ヒラギノ角ゴ Pro W3" charset="0"/>
                <a:cs typeface="ヒラギノ角ゴ Pro W3" charset="0"/>
              </a:rPr>
              <a:t> cambium developing </a:t>
            </a:r>
            <a:r>
              <a:rPr lang="en-US" dirty="0">
                <a:latin typeface="Times" charset="0"/>
                <a:ea typeface="ヒラギノ角ゴ Pro W3" charset="0"/>
                <a:cs typeface="ヒラギノ角ゴ Pro W3" charset="0"/>
              </a:rPr>
              <a:t> </a:t>
            </a:r>
          </a:p>
        </p:txBody>
      </p:sp>
      <p:sp>
        <p:nvSpPr>
          <p:cNvPr id="4" name="TextBox 3">
            <a:extLst>
              <a:ext uri="{FF2B5EF4-FFF2-40B4-BE49-F238E27FC236}">
                <a16:creationId xmlns:a16="http://schemas.microsoft.com/office/drawing/2014/main" id="{C8CAC524-4176-1942-B49E-A2121F94BAC4}"/>
              </a:ext>
            </a:extLst>
          </p:cNvPr>
          <p:cNvSpPr txBox="1"/>
          <p:nvPr/>
        </p:nvSpPr>
        <p:spPr>
          <a:xfrm>
            <a:off x="2063578" y="4213654"/>
            <a:ext cx="2199641" cy="461665"/>
          </a:xfrm>
          <a:prstGeom prst="rect">
            <a:avLst/>
          </a:prstGeom>
          <a:noFill/>
        </p:spPr>
        <p:txBody>
          <a:bodyPr wrap="none" rtlCol="0">
            <a:spAutoFit/>
          </a:bodyPr>
          <a:lstStyle/>
          <a:p>
            <a:r>
              <a:rPr lang="en-US" i="1"/>
              <a:t>Pothos, </a:t>
            </a:r>
            <a:r>
              <a:rPr lang="en-US"/>
              <a:t>Araceae</a:t>
            </a:r>
            <a:endParaRPr lang="en-US" i="1"/>
          </a:p>
        </p:txBody>
      </p:sp>
      <p:sp>
        <p:nvSpPr>
          <p:cNvPr id="5" name="TextBox 4">
            <a:extLst>
              <a:ext uri="{FF2B5EF4-FFF2-40B4-BE49-F238E27FC236}">
                <a16:creationId xmlns:a16="http://schemas.microsoft.com/office/drawing/2014/main" id="{79D122EB-B7A2-CD43-A6DD-9C854D7BA06E}"/>
              </a:ext>
            </a:extLst>
          </p:cNvPr>
          <p:cNvSpPr txBox="1"/>
          <p:nvPr/>
        </p:nvSpPr>
        <p:spPr>
          <a:xfrm>
            <a:off x="5513987" y="5764074"/>
            <a:ext cx="2889637" cy="369332"/>
          </a:xfrm>
          <a:prstGeom prst="rect">
            <a:avLst/>
          </a:prstGeom>
          <a:noFill/>
        </p:spPr>
        <p:txBody>
          <a:bodyPr wrap="none" rtlCol="0">
            <a:spAutoFit/>
          </a:bodyPr>
          <a:lstStyle/>
          <a:p>
            <a:r>
              <a:rPr lang="en-US" sz="1800"/>
              <a:t>French and Tomlinson, 1981.</a:t>
            </a:r>
          </a:p>
        </p:txBody>
      </p:sp>
    </p:spTree>
    <p:extLst>
      <p:ext uri="{BB962C8B-B14F-4D97-AF65-F5344CB8AC3E}">
        <p14:creationId xmlns:p14="http://schemas.microsoft.com/office/powerpoint/2010/main" val="258677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9">
            <a:extLst>
              <a:ext uri="{FF2B5EF4-FFF2-40B4-BE49-F238E27FC236}">
                <a16:creationId xmlns:a16="http://schemas.microsoft.com/office/drawing/2014/main" id="{83179DA1-BE9D-164B-85E9-7B1BFDC2A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3"/>
            <a:ext cx="534670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4">
            <a:extLst>
              <a:ext uri="{FF2B5EF4-FFF2-40B4-BE49-F238E27FC236}">
                <a16:creationId xmlns:a16="http://schemas.microsoft.com/office/drawing/2014/main" id="{3833D160-6D1F-B842-A4CD-D1407EC64E57}"/>
              </a:ext>
            </a:extLst>
          </p:cNvPr>
          <p:cNvSpPr txBox="1">
            <a:spLocks noChangeArrowheads="1"/>
          </p:cNvSpPr>
          <p:nvPr/>
        </p:nvSpPr>
        <p:spPr bwMode="auto">
          <a:xfrm>
            <a:off x="762000" y="762000"/>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monosulcate pollen</a:t>
            </a:r>
            <a:r>
              <a:rPr lang="en-US" altLang="en-US" sz="2400" i="1">
                <a:ea typeface="ヒラギノ角ゴ Pro W3" panose="020B0300000000000000" pitchFamily="34" charset="-128"/>
              </a:rPr>
              <a:t> </a:t>
            </a:r>
          </a:p>
        </p:txBody>
      </p:sp>
      <p:pic>
        <p:nvPicPr>
          <p:cNvPr id="29699" name="Picture 6">
            <a:extLst>
              <a:ext uri="{FF2B5EF4-FFF2-40B4-BE49-F238E27FC236}">
                <a16:creationId xmlns:a16="http://schemas.microsoft.com/office/drawing/2014/main" id="{8569AF98-58C2-3149-8109-D88C0E102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a:extLst>
              <a:ext uri="{FF2B5EF4-FFF2-40B4-BE49-F238E27FC236}">
                <a16:creationId xmlns:a16="http://schemas.microsoft.com/office/drawing/2014/main" id="{057BE198-86A8-2448-B689-5C9C5E230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3430588"/>
          </a:xfrm>
          <a:prstGeom prst="rect">
            <a:avLst/>
          </a:prstGeom>
          <a:solidFill>
            <a:schemeClr val="bg1"/>
          </a:solidFill>
          <a:ln w="9525">
            <a:solidFill>
              <a:schemeClr val="bg1"/>
            </a:solidFill>
            <a:miter lim="800000"/>
            <a:headEnd/>
            <a:tailEnd/>
          </a:ln>
        </p:spPr>
      </p:pic>
      <p:pic>
        <p:nvPicPr>
          <p:cNvPr id="29701" name="Picture 1">
            <a:extLst>
              <a:ext uri="{FF2B5EF4-FFF2-40B4-BE49-F238E27FC236}">
                <a16:creationId xmlns:a16="http://schemas.microsoft.com/office/drawing/2014/main" id="{FCA629D9-DC25-5745-9404-2357E262A2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3163" y="4191000"/>
            <a:ext cx="286226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4">
            <a:extLst>
              <a:ext uri="{FF2B5EF4-FFF2-40B4-BE49-F238E27FC236}">
                <a16:creationId xmlns:a16="http://schemas.microsoft.com/office/drawing/2014/main" id="{63377E43-4ED2-F44B-9D8F-B651171B2B5D}"/>
              </a:ext>
            </a:extLst>
          </p:cNvPr>
          <p:cNvSpPr txBox="1">
            <a:spLocks noChangeArrowheads="1"/>
          </p:cNvSpPr>
          <p:nvPr/>
        </p:nvSpPr>
        <p:spPr bwMode="auto">
          <a:xfrm>
            <a:off x="5410200" y="3657600"/>
            <a:ext cx="3597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As opposed to trisulcate </a:t>
            </a:r>
            <a:r>
              <a:rPr lang="is-IS" altLang="en-US" sz="2400">
                <a:ea typeface="ヒラギノ角ゴ Pro W3" panose="020B0300000000000000" pitchFamily="34" charset="-128"/>
              </a:rPr>
              <a:t>…</a:t>
            </a:r>
            <a:endParaRPr lang="en-US" altLang="en-US" sz="2400" i="1">
              <a:ea typeface="ヒラギノ角ゴ Pro W3" panose="020B0300000000000000" pitchFamily="34" charset="-128"/>
            </a:endParaRPr>
          </a:p>
        </p:txBody>
      </p:sp>
      <p:sp>
        <p:nvSpPr>
          <p:cNvPr id="2" name="Rectangle 1">
            <a:extLst>
              <a:ext uri="{FF2B5EF4-FFF2-40B4-BE49-F238E27FC236}">
                <a16:creationId xmlns:a16="http://schemas.microsoft.com/office/drawing/2014/main" id="{6B55D144-C1EA-C545-81B6-B7F694DCD85D}"/>
              </a:ext>
            </a:extLst>
          </p:cNvPr>
          <p:cNvSpPr/>
          <p:nvPr/>
        </p:nvSpPr>
        <p:spPr>
          <a:xfrm>
            <a:off x="2673350" y="1976735"/>
            <a:ext cx="1441420" cy="461665"/>
          </a:xfrm>
          <a:prstGeom prst="rect">
            <a:avLst/>
          </a:prstGeom>
        </p:spPr>
        <p:txBody>
          <a:bodyPr wrap="none">
            <a:spAutoFit/>
          </a:bodyPr>
          <a:lstStyle/>
          <a:p>
            <a:r>
              <a:rPr lang="en-US" altLang="en-US" i="1"/>
              <a:t> Monstera</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22C63B77-47FE-7149-B0F6-64C10C0FB3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35894" y="-858043"/>
            <a:ext cx="6527800" cy="888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4">
            <a:extLst>
              <a:ext uri="{FF2B5EF4-FFF2-40B4-BE49-F238E27FC236}">
                <a16:creationId xmlns:a16="http://schemas.microsoft.com/office/drawing/2014/main" id="{051E56E1-9BC2-9949-B306-4734F7458D81}"/>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0723" name="Rectangle 12">
            <a:extLst>
              <a:ext uri="{FF2B5EF4-FFF2-40B4-BE49-F238E27FC236}">
                <a16:creationId xmlns:a16="http://schemas.microsoft.com/office/drawing/2014/main" id="{117A003F-D69C-F04E-9F23-B6214FA9ADCF}"/>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0724" name="Rectangle 7">
            <a:extLst>
              <a:ext uri="{FF2B5EF4-FFF2-40B4-BE49-F238E27FC236}">
                <a16:creationId xmlns:a16="http://schemas.microsoft.com/office/drawing/2014/main" id="{6196CE67-E9B7-8940-A842-1E9A39F8A384}"/>
              </a:ext>
            </a:extLst>
          </p:cNvPr>
          <p:cNvSpPr>
            <a:spLocks noChangeArrowheads="1"/>
          </p:cNvSpPr>
          <p:nvPr/>
        </p:nvSpPr>
        <p:spPr bwMode="auto">
          <a:xfrm>
            <a:off x="2133600" y="228600"/>
            <a:ext cx="14478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0725" name="Rectangle 6">
            <a:extLst>
              <a:ext uri="{FF2B5EF4-FFF2-40B4-BE49-F238E27FC236}">
                <a16:creationId xmlns:a16="http://schemas.microsoft.com/office/drawing/2014/main" id="{9E7D29EF-66CB-A045-934B-DCC33AB19052}"/>
              </a:ext>
            </a:extLst>
          </p:cNvPr>
          <p:cNvSpPr>
            <a:spLocks noChangeArrowheads="1"/>
          </p:cNvSpPr>
          <p:nvPr/>
        </p:nvSpPr>
        <p:spPr bwMode="auto">
          <a:xfrm>
            <a:off x="1447800" y="0"/>
            <a:ext cx="685800" cy="1981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0726" name="Rectangle 15">
            <a:extLst>
              <a:ext uri="{FF2B5EF4-FFF2-40B4-BE49-F238E27FC236}">
                <a16:creationId xmlns:a16="http://schemas.microsoft.com/office/drawing/2014/main" id="{33241048-3020-7B44-A1FD-6FB4F24E88D9}"/>
              </a:ext>
            </a:extLst>
          </p:cNvPr>
          <p:cNvSpPr>
            <a:spLocks noChangeArrowheads="1"/>
          </p:cNvSpPr>
          <p:nvPr/>
        </p:nvSpPr>
        <p:spPr bwMode="auto">
          <a:xfrm>
            <a:off x="0" y="3886200"/>
            <a:ext cx="21336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0727" name="Text Box 5">
            <a:extLst>
              <a:ext uri="{FF2B5EF4-FFF2-40B4-BE49-F238E27FC236}">
                <a16:creationId xmlns:a16="http://schemas.microsoft.com/office/drawing/2014/main" id="{2AE2177B-F6EC-F443-B6AB-4757B4914AB2}"/>
              </a:ext>
            </a:extLst>
          </p:cNvPr>
          <p:cNvSpPr txBox="1">
            <a:spLocks noChangeArrowheads="1"/>
          </p:cNvSpPr>
          <p:nvPr/>
        </p:nvSpPr>
        <p:spPr bwMode="auto">
          <a:xfrm rot="-86341">
            <a:off x="42863" y="3602038"/>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r>
              <a:rPr lang="en-US" altLang="en-US" sz="2400">
                <a:ea typeface="ヒラギノ角ゴ Pro W3" panose="020B0300000000000000" pitchFamily="34" charset="-128"/>
              </a:rPr>
              <a:t>2016</a:t>
            </a:r>
          </a:p>
          <a:p>
            <a:pPr algn="ctr">
              <a:spcBef>
                <a:spcPct val="0"/>
              </a:spcBef>
              <a:buFontTx/>
              <a:buNone/>
            </a:pPr>
            <a:endParaRPr lang="en-US" altLang="en-US" sz="2400">
              <a:ea typeface="ヒラギノ角ゴ Pro W3" panose="020B0300000000000000" pitchFamily="34" charset="-128"/>
            </a:endParaRPr>
          </a:p>
        </p:txBody>
      </p:sp>
      <p:sp>
        <p:nvSpPr>
          <p:cNvPr id="30728" name="Text Box 11">
            <a:extLst>
              <a:ext uri="{FF2B5EF4-FFF2-40B4-BE49-F238E27FC236}">
                <a16:creationId xmlns:a16="http://schemas.microsoft.com/office/drawing/2014/main" id="{62713618-2BAB-5C47-BFA4-76DF8952517F}"/>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30729" name="Line 9">
            <a:extLst>
              <a:ext uri="{FF2B5EF4-FFF2-40B4-BE49-F238E27FC236}">
                <a16:creationId xmlns:a16="http://schemas.microsoft.com/office/drawing/2014/main" id="{D84B29CF-EE69-7446-AC27-57B9B20D0BAF}"/>
              </a:ext>
            </a:extLst>
          </p:cNvPr>
          <p:cNvSpPr>
            <a:spLocks noChangeShapeType="1"/>
          </p:cNvSpPr>
          <p:nvPr/>
        </p:nvSpPr>
        <p:spPr bwMode="auto">
          <a:xfrm flipV="1">
            <a:off x="2514600" y="1981200"/>
            <a:ext cx="457200" cy="13716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0" name="Text Box 10">
            <a:extLst>
              <a:ext uri="{FF2B5EF4-FFF2-40B4-BE49-F238E27FC236}">
                <a16:creationId xmlns:a16="http://schemas.microsoft.com/office/drawing/2014/main" id="{9828691C-0256-2649-9C95-01D3970EC343}"/>
              </a:ext>
            </a:extLst>
          </p:cNvPr>
          <p:cNvSpPr txBox="1">
            <a:spLocks noChangeArrowheads="1"/>
          </p:cNvSpPr>
          <p:nvPr/>
        </p:nvSpPr>
        <p:spPr bwMode="auto">
          <a:xfrm>
            <a:off x="1752600" y="3352800"/>
            <a:ext cx="1352550" cy="4572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F4253F"/>
                </a:solidFill>
                <a:ea typeface="ヒラギノ角ゴ Pro W3" panose="020B0300000000000000" pitchFamily="34" charset="-128"/>
              </a:rPr>
              <a:t>monocots</a:t>
            </a:r>
            <a:endParaRPr lang="en-US" altLang="en-US" sz="2400" i="1">
              <a:ea typeface="ヒラギノ角ゴ Pro W3" panose="020B0300000000000000" pitchFamily="34" charset="-128"/>
            </a:endParaRPr>
          </a:p>
        </p:txBody>
      </p:sp>
      <p:sp>
        <p:nvSpPr>
          <p:cNvPr id="30731" name="Line 10">
            <a:extLst>
              <a:ext uri="{FF2B5EF4-FFF2-40B4-BE49-F238E27FC236}">
                <a16:creationId xmlns:a16="http://schemas.microsoft.com/office/drawing/2014/main" id="{C1C65919-8349-1046-8D47-AE922801A3C6}"/>
              </a:ext>
            </a:extLst>
          </p:cNvPr>
          <p:cNvSpPr>
            <a:spLocks noChangeShapeType="1"/>
          </p:cNvSpPr>
          <p:nvPr/>
        </p:nvSpPr>
        <p:spPr bwMode="auto">
          <a:xfrm flipV="1">
            <a:off x="1219200" y="2057400"/>
            <a:ext cx="381000" cy="762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0732" name="Picture 9">
            <a:extLst>
              <a:ext uri="{FF2B5EF4-FFF2-40B4-BE49-F238E27FC236}">
                <a16:creationId xmlns:a16="http://schemas.microsoft.com/office/drawing/2014/main" id="{FE4F1BA3-4DFD-AC45-B825-D36406B2C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257800"/>
            <a:ext cx="11430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a:extLst>
              <a:ext uri="{FF2B5EF4-FFF2-40B4-BE49-F238E27FC236}">
                <a16:creationId xmlns:a16="http://schemas.microsoft.com/office/drawing/2014/main" id="{4FE6D7E1-75C7-C941-9EBB-849D478A58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257800"/>
            <a:ext cx="105727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34" name="Straight Arrow Connector 2">
            <a:extLst>
              <a:ext uri="{FF2B5EF4-FFF2-40B4-BE49-F238E27FC236}">
                <a16:creationId xmlns:a16="http://schemas.microsoft.com/office/drawing/2014/main" id="{31F22F08-C75D-604A-B798-D05651B6D2D9}"/>
              </a:ext>
            </a:extLst>
          </p:cNvPr>
          <p:cNvCxnSpPr>
            <a:cxnSpLocks noChangeShapeType="1"/>
          </p:cNvCxnSpPr>
          <p:nvPr/>
        </p:nvCxnSpPr>
        <p:spPr bwMode="auto">
          <a:xfrm>
            <a:off x="6324600" y="5715000"/>
            <a:ext cx="76200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a:extLst>
              <a:ext uri="{FF2B5EF4-FFF2-40B4-BE49-F238E27FC236}">
                <a16:creationId xmlns:a16="http://schemas.microsoft.com/office/drawing/2014/main" id="{0F244ECF-83DB-D745-81D8-AC296E3EDF87}"/>
              </a:ext>
            </a:extLst>
          </p:cNvPr>
          <p:cNvSpPr txBox="1">
            <a:spLocks noChangeArrowheads="1"/>
          </p:cNvSpPr>
          <p:nvPr/>
        </p:nvSpPr>
        <p:spPr bwMode="auto">
          <a:xfrm>
            <a:off x="1447800" y="1981200"/>
            <a:ext cx="5943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000">
                <a:ea typeface="ヒラギノ角ゴ Pro W3" panose="020B0300000000000000" pitchFamily="34" charset="-128"/>
              </a:rPr>
              <a:t>MORPHOLOGY</a:t>
            </a:r>
          </a:p>
          <a:p>
            <a:pPr>
              <a:spcBef>
                <a:spcPct val="0"/>
              </a:spcBef>
              <a:buFontTx/>
              <a:buNone/>
            </a:pPr>
            <a:r>
              <a:rPr lang="en-US" altLang="en-US" sz="4000">
                <a:ea typeface="ヒラギノ角ゴ Pro W3" panose="020B0300000000000000" pitchFamily="34" charset="-128"/>
              </a:rPr>
              <a:t>KEY CHARACTERS – ARACEAE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id="{CBAEC40F-F6D4-BF46-A3E5-26A01153D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a:extLst>
              <a:ext uri="{FF2B5EF4-FFF2-40B4-BE49-F238E27FC236}">
                <a16:creationId xmlns:a16="http://schemas.microsoft.com/office/drawing/2014/main" id="{A3D2CE2F-8E77-E744-86CE-D915B4B1A7F5}"/>
              </a:ext>
            </a:extLst>
          </p:cNvPr>
          <p:cNvSpPr txBox="1">
            <a:spLocks noChangeArrowheads="1"/>
          </p:cNvSpPr>
          <p:nvPr/>
        </p:nvSpPr>
        <p:spPr bwMode="auto">
          <a:xfrm>
            <a:off x="136525" y="1050925"/>
            <a:ext cx="32924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dicot-like secondary and tertiary veins in </a:t>
            </a:r>
            <a:r>
              <a:rPr lang="en-US" altLang="en-US" sz="2400" i="1">
                <a:ea typeface="ヒラギノ角ゴ Pro W3" panose="020B0300000000000000" pitchFamily="34" charset="-128"/>
              </a:rPr>
              <a:t>Anthurium</a:t>
            </a:r>
            <a:r>
              <a:rPr lang="en-US" altLang="en-US" sz="2400">
                <a:ea typeface="ヒラギノ角ゴ Pro W3" panose="020B0300000000000000" pitchFamily="34" charset="-128"/>
              </a:rPr>
              <a:t>, Araceae</a:t>
            </a:r>
          </a:p>
          <a:p>
            <a:pPr>
              <a:spcBef>
                <a:spcPct val="0"/>
              </a:spcBef>
              <a:buFontTx/>
              <a:buNone/>
            </a:pPr>
            <a:endParaRPr lang="en-US" altLang="en-US" sz="2400">
              <a:ea typeface="ヒラギノ角ゴ Pro W3" panose="020B0300000000000000" pitchFamily="34" charset="-128"/>
            </a:endParaRPr>
          </a:p>
          <a:p>
            <a:pPr>
              <a:spcBef>
                <a:spcPct val="0"/>
              </a:spcBef>
              <a:buFontTx/>
              <a:buNone/>
            </a:pPr>
            <a:endParaRPr lang="en-US" altLang="en-US" sz="2400">
              <a:ea typeface="ヒラギノ角ゴ Pro W3" panose="020B0300000000000000" pitchFamily="34" charset="-128"/>
            </a:endParaRP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textbook monocot veins</a:t>
            </a:r>
          </a:p>
        </p:txBody>
      </p:sp>
      <p:pic>
        <p:nvPicPr>
          <p:cNvPr id="32771" name="Picture 4">
            <a:extLst>
              <a:ext uri="{FF2B5EF4-FFF2-40B4-BE49-F238E27FC236}">
                <a16:creationId xmlns:a16="http://schemas.microsoft.com/office/drawing/2014/main" id="{BD0E65DF-4471-C941-974B-210491DCD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56"/>
          <a:stretch>
            <a:fillRect/>
          </a:stretch>
        </p:blipFill>
        <p:spPr bwMode="auto">
          <a:xfrm>
            <a:off x="0" y="3810000"/>
            <a:ext cx="40386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a:extLst>
              <a:ext uri="{FF2B5EF4-FFF2-40B4-BE49-F238E27FC236}">
                <a16:creationId xmlns:a16="http://schemas.microsoft.com/office/drawing/2014/main" id="{94840A1F-B87D-954B-87F4-407FF5D04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0"/>
            <a:ext cx="2909887" cy="27162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2">
            <a:extLst>
              <a:ext uri="{FF2B5EF4-FFF2-40B4-BE49-F238E27FC236}">
                <a16:creationId xmlns:a16="http://schemas.microsoft.com/office/drawing/2014/main" id="{594D1E21-9120-9046-9663-8433C75F20B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765550"/>
            <a:ext cx="24384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3">
            <a:extLst>
              <a:ext uri="{FF2B5EF4-FFF2-40B4-BE49-F238E27FC236}">
                <a16:creationId xmlns:a16="http://schemas.microsoft.com/office/drawing/2014/main" id="{2B26DCED-25A7-7B45-B5F8-AF00B2B6F5A4}"/>
              </a:ext>
            </a:extLst>
          </p:cNvPr>
          <p:cNvSpPr txBox="1">
            <a:spLocks noChangeArrowheads="1"/>
          </p:cNvSpPr>
          <p:nvPr/>
        </p:nvSpPr>
        <p:spPr bwMode="auto">
          <a:xfrm>
            <a:off x="8153400" y="6396038"/>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solidFill>
                  <a:schemeClr val="bg1"/>
                </a:solidFill>
                <a:ea typeface="ヒラギノ角ゴ Pro W3" panose="020B0300000000000000" pitchFamily="34" charset="-128"/>
              </a:rPr>
              <a:t>dicot</a:t>
            </a:r>
            <a:endParaRPr lang="en-US" altLang="en-US" sz="2400">
              <a:solidFill>
                <a:schemeClr val="bg1"/>
              </a:solidFill>
              <a:ea typeface="ヒラギノ角ゴ Pro W3" panose="020B0300000000000000"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10AAC703-7FA7-8B46-8F3A-3ED878BA2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0"/>
            <a:ext cx="54864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
            <a:extLst>
              <a:ext uri="{FF2B5EF4-FFF2-40B4-BE49-F238E27FC236}">
                <a16:creationId xmlns:a16="http://schemas.microsoft.com/office/drawing/2014/main" id="{6BEA1E44-8E74-294F-A32C-AD55E82710A2}"/>
              </a:ext>
            </a:extLst>
          </p:cNvPr>
          <p:cNvSpPr>
            <a:spLocks noChangeArrowheads="1"/>
          </p:cNvSpPr>
          <p:nvPr/>
        </p:nvSpPr>
        <p:spPr bwMode="auto">
          <a:xfrm>
            <a:off x="457200" y="3410293"/>
            <a:ext cx="25908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taro (</a:t>
            </a:r>
            <a:r>
              <a:rPr lang="en-US" altLang="en-US" sz="2400" i="1">
                <a:ea typeface="ヒラギノ角ゴ Pro W3" panose="020B0300000000000000" pitchFamily="34" charset="-128"/>
              </a:rPr>
              <a:t>Colocasia esculenta) </a:t>
            </a:r>
            <a:r>
              <a:rPr lang="en-US" altLang="en-US" sz="2400">
                <a:ea typeface="ヒラギノ角ゴ Pro W3" panose="020B0300000000000000" pitchFamily="34" charset="-128"/>
              </a:rPr>
              <a:t>calcium oxalate</a:t>
            </a:r>
            <a:r>
              <a:rPr lang="en-US" altLang="en-US" sz="2400" i="1">
                <a:ea typeface="ヒラギノ角ゴ Pro W3" panose="020B0300000000000000" pitchFamily="34" charset="-128"/>
              </a:rPr>
              <a:t> </a:t>
            </a:r>
            <a:r>
              <a:rPr lang="en-US" altLang="en-US" sz="2400">
                <a:ea typeface="ヒラギノ角ゴ Pro W3" panose="020B0300000000000000" pitchFamily="34" charset="-128"/>
              </a:rPr>
              <a:t>raphides 500x:</a:t>
            </a:r>
          </a:p>
          <a:p>
            <a:pPr>
              <a:spcBef>
                <a:spcPct val="0"/>
              </a:spcBef>
              <a:buFontTx/>
              <a:buNone/>
            </a:pPr>
            <a:endParaRPr lang="en-US" altLang="en-US" sz="2400">
              <a:ea typeface="ヒラギノ角ゴ Pro W3" panose="020B0300000000000000" pitchFamily="34" charset="-128"/>
            </a:endParaRP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 </a:t>
            </a:r>
            <a:r>
              <a:rPr lang="en-US" altLang="en-US" sz="1400">
                <a:ea typeface="ヒラギノ角ゴ Pro W3" panose="020B0300000000000000" pitchFamily="34" charset="-128"/>
              </a:rPr>
              <a:t>photo by Tina Weatherby Carvalho</a:t>
            </a:r>
          </a:p>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3">
            <a:extLst>
              <a:ext uri="{FF2B5EF4-FFF2-40B4-BE49-F238E27FC236}">
                <a16:creationId xmlns:a16="http://schemas.microsoft.com/office/drawing/2014/main" id="{7C2579DD-B6F4-7C47-931D-8913B2441B75}"/>
              </a:ext>
            </a:extLst>
          </p:cNvPr>
          <p:cNvSpPr txBox="1">
            <a:spLocks noChangeArrowheads="1"/>
          </p:cNvSpPr>
          <p:nvPr/>
        </p:nvSpPr>
        <p:spPr bwMode="auto">
          <a:xfrm>
            <a:off x="304800" y="457200"/>
            <a:ext cx="556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ea typeface="ヒラギノ角ゴ Pro W3" panose="020B0300000000000000" pitchFamily="34" charset="-128"/>
              </a:rPr>
              <a:t>Spathe and spadix: </a:t>
            </a:r>
            <a:r>
              <a:rPr lang="en-US" altLang="en-US" sz="2400" i="1">
                <a:ea typeface="ヒラギノ角ゴ Pro W3" panose="020B0300000000000000" pitchFamily="34" charset="-128"/>
              </a:rPr>
              <a:t>Zantedischia, </a:t>
            </a:r>
            <a:r>
              <a:rPr lang="en-US" altLang="en-US" sz="2400">
                <a:ea typeface="ヒラギノ角ゴ Pro W3" panose="020B0300000000000000" pitchFamily="34" charset="-128"/>
              </a:rPr>
              <a:t>the  "cally lily"</a:t>
            </a:r>
          </a:p>
        </p:txBody>
      </p:sp>
      <p:pic>
        <p:nvPicPr>
          <p:cNvPr id="35842" name="Picture 1">
            <a:extLst>
              <a:ext uri="{FF2B5EF4-FFF2-40B4-BE49-F238E27FC236}">
                <a16:creationId xmlns:a16="http://schemas.microsoft.com/office/drawing/2014/main" id="{FA2AB4B5-2057-FE43-B277-A5D4C3EC8E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162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27534-2DC1-444D-9B21-F56607B74490}"/>
              </a:ext>
            </a:extLst>
          </p:cNvPr>
          <p:cNvPicPr>
            <a:picLocks noChangeAspect="1"/>
          </p:cNvPicPr>
          <p:nvPr/>
        </p:nvPicPr>
        <p:blipFill>
          <a:blip r:embed="rId3"/>
          <a:stretch>
            <a:fillRect/>
          </a:stretch>
        </p:blipFill>
        <p:spPr>
          <a:xfrm>
            <a:off x="0" y="462160"/>
            <a:ext cx="9144000" cy="5933680"/>
          </a:xfrm>
          <a:prstGeom prst="rect">
            <a:avLst/>
          </a:prstGeom>
        </p:spPr>
      </p:pic>
      <p:sp>
        <p:nvSpPr>
          <p:cNvPr id="3" name="TextBox 2">
            <a:extLst>
              <a:ext uri="{FF2B5EF4-FFF2-40B4-BE49-F238E27FC236}">
                <a16:creationId xmlns:a16="http://schemas.microsoft.com/office/drawing/2014/main" id="{498DCCD7-14C2-7B42-AC41-B33F9887E6A5}"/>
              </a:ext>
            </a:extLst>
          </p:cNvPr>
          <p:cNvSpPr txBox="1"/>
          <p:nvPr/>
        </p:nvSpPr>
        <p:spPr>
          <a:xfrm>
            <a:off x="457200" y="76200"/>
            <a:ext cx="6296083" cy="461665"/>
          </a:xfrm>
          <a:prstGeom prst="rect">
            <a:avLst/>
          </a:prstGeom>
          <a:noFill/>
        </p:spPr>
        <p:txBody>
          <a:bodyPr wrap="none" rtlCol="0">
            <a:spAutoFit/>
          </a:bodyPr>
          <a:lstStyle/>
          <a:p>
            <a:r>
              <a:rPr lang="en-US"/>
              <a:t>The gynoecium of the Araceae – one simple pistil</a:t>
            </a:r>
          </a:p>
        </p:txBody>
      </p:sp>
    </p:spTree>
    <p:extLst>
      <p:ext uri="{BB962C8B-B14F-4D97-AF65-F5344CB8AC3E}">
        <p14:creationId xmlns:p14="http://schemas.microsoft.com/office/powerpoint/2010/main" val="267288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78124-E195-D34D-AA9B-A923888EE045}"/>
              </a:ext>
            </a:extLst>
          </p:cNvPr>
          <p:cNvSpPr/>
          <p:nvPr/>
        </p:nvSpPr>
        <p:spPr>
          <a:xfrm>
            <a:off x="152400" y="228600"/>
            <a:ext cx="4572000" cy="5632450"/>
          </a:xfrm>
          <a:prstGeom prst="rect">
            <a:avLst/>
          </a:prstGeom>
        </p:spPr>
        <p:txBody>
          <a:bodyPr>
            <a:spAutoFit/>
          </a:bodyPr>
          <a:lstStyle/>
          <a:p>
            <a:pPr>
              <a:defRPr/>
            </a:pPr>
            <a:r>
              <a:rPr lang="en-US" dirty="0">
                <a:latin typeface="Times" charset="0"/>
                <a:ea typeface="ヒラギノ角ゴ Pro W3" charset="0"/>
                <a:cs typeface="ヒラギノ角ゴ Pro W3" charset="0"/>
              </a:rPr>
              <a:t>CHARACTERS DIAGNOSTIC OF MONOCOTS: </a:t>
            </a:r>
          </a:p>
          <a:p>
            <a:pPr marL="342900" indent="-342900">
              <a:buFont typeface="Arial"/>
              <a:buChar char="•"/>
              <a:defRPr/>
            </a:pPr>
            <a:r>
              <a:rPr lang="en-US" b="1" i="1" dirty="0">
                <a:latin typeface="Times" charset="0"/>
                <a:ea typeface="ヒラギノ角ゴ Pro W3" charset="0"/>
                <a:cs typeface="ヒラギノ角ゴ Pro W3" charset="0"/>
              </a:rPr>
              <a:t>branching </a:t>
            </a:r>
            <a:r>
              <a:rPr lang="en-US" b="1" i="1" dirty="0" err="1">
                <a:latin typeface="Times" charset="0"/>
                <a:ea typeface="ヒラギノ角ゴ Pro W3" charset="0"/>
                <a:cs typeface="ヒラギノ角ゴ Pro W3" charset="0"/>
              </a:rPr>
              <a:t>sympodial</a:t>
            </a:r>
            <a:endParaRPr lang="en-US" b="1" i="1" dirty="0">
              <a:latin typeface="Times" charset="0"/>
              <a:ea typeface="ヒラギノ角ゴ Pro W3" charset="0"/>
              <a:cs typeface="ヒラギノ角ゴ Pro W3" charset="0"/>
            </a:endParaRPr>
          </a:p>
          <a:p>
            <a:pPr marL="342900" indent="-342900">
              <a:buFont typeface="Arial"/>
              <a:buChar char="•"/>
              <a:defRPr/>
            </a:pPr>
            <a:r>
              <a:rPr lang="en-US" b="1" i="1" dirty="0">
                <a:latin typeface="Times" charset="0"/>
                <a:ea typeface="ヒラギノ角ゴ Pro W3" charset="0"/>
                <a:cs typeface="ヒラギノ角ゴ Pro W3" charset="0"/>
              </a:rPr>
              <a:t>vascular bundles in stem scattered, closed </a:t>
            </a:r>
          </a:p>
          <a:p>
            <a:pPr marL="342900" indent="-342900">
              <a:buFont typeface="Arial"/>
              <a:buChar char="•"/>
              <a:defRPr/>
            </a:pPr>
            <a:r>
              <a:rPr lang="en-US" b="1" i="1" dirty="0">
                <a:latin typeface="Times" charset="0"/>
                <a:ea typeface="ヒラギノ角ゴ Pro W3" charset="0"/>
                <a:cs typeface="ヒラギノ角ゴ Pro W3" charset="0"/>
              </a:rPr>
              <a:t>herbaceous</a:t>
            </a:r>
            <a:r>
              <a:rPr lang="en-US" dirty="0">
                <a:latin typeface="Times" charset="0"/>
                <a:ea typeface="ヒラギノ角ゴ Pro W3" charset="0"/>
                <a:cs typeface="ヒラギノ角ゴ Pro W3" charset="0"/>
              </a:rPr>
              <a:t>, </a:t>
            </a:r>
            <a:r>
              <a:rPr lang="en-US" b="1" i="1" dirty="0">
                <a:latin typeface="Times" charset="0"/>
                <a:ea typeface="ヒラギノ角ゴ Pro W3" charset="0"/>
                <a:cs typeface="ヒラギノ角ゴ Pro W3" charset="0"/>
              </a:rPr>
              <a:t>no </a:t>
            </a:r>
            <a:r>
              <a:rPr lang="en-US" b="1" i="1" dirty="0" err="1">
                <a:latin typeface="Times" charset="0"/>
                <a:ea typeface="ヒラギノ角ゴ Pro W3" charset="0"/>
                <a:cs typeface="ヒラギノ角ゴ Pro W3" charset="0"/>
              </a:rPr>
              <a:t>interfascicular</a:t>
            </a:r>
            <a:r>
              <a:rPr lang="en-US" b="1" i="1" dirty="0">
                <a:latin typeface="Times" charset="0"/>
                <a:ea typeface="ヒラギノ角ゴ Pro W3" charset="0"/>
                <a:cs typeface="ヒラギノ角ゴ Pro W3" charset="0"/>
              </a:rPr>
              <a:t> cambium developing </a:t>
            </a:r>
            <a:r>
              <a:rPr lang="en-US" dirty="0">
                <a:latin typeface="Times" charset="0"/>
                <a:ea typeface="ヒラギノ角ゴ Pro W3" charset="0"/>
                <a:cs typeface="ヒラギノ角ゴ Pro W3" charset="0"/>
              </a:rPr>
              <a:t> </a:t>
            </a:r>
          </a:p>
          <a:p>
            <a:pPr marL="342900" indent="-342900">
              <a:buFont typeface="Arial"/>
              <a:buChar char="•"/>
              <a:defRPr/>
            </a:pPr>
            <a:r>
              <a:rPr lang="en-US" b="1" i="1" dirty="0">
                <a:latin typeface="Times" charset="0"/>
                <a:ea typeface="ヒラギノ角ゴ Pro W3" charset="0"/>
                <a:cs typeface="ヒラギノ角ゴ Pro W3" charset="0"/>
              </a:rPr>
              <a:t>cotyledon 1</a:t>
            </a:r>
          </a:p>
          <a:p>
            <a:pPr marL="342900" indent="-342900">
              <a:buFont typeface="Arial"/>
              <a:buChar char="•"/>
              <a:defRPr/>
            </a:pPr>
            <a:r>
              <a:rPr lang="en-US" dirty="0">
                <a:solidFill>
                  <a:srgbClr val="FF0000"/>
                </a:solidFill>
                <a:latin typeface="Times" charset="0"/>
                <a:ea typeface="ヒラギノ角ゴ Pro W3" charset="0"/>
                <a:cs typeface="ヒラギノ角ゴ Pro W3" charset="0"/>
              </a:rPr>
              <a:t>tertiary veins without free endings </a:t>
            </a:r>
          </a:p>
          <a:p>
            <a:pPr marL="342900" indent="-342900">
              <a:buFont typeface="Arial"/>
              <a:buChar char="•"/>
              <a:defRPr/>
            </a:pPr>
            <a:r>
              <a:rPr lang="en-US" dirty="0">
                <a:solidFill>
                  <a:srgbClr val="FF0000"/>
                </a:solidFill>
                <a:latin typeface="Times" charset="0"/>
                <a:ea typeface="ヒラギノ角ゴ Pro W3" charset="0"/>
                <a:cs typeface="ヒラギノ角ゴ Pro W3" charset="0"/>
              </a:rPr>
              <a:t>pollen </a:t>
            </a:r>
            <a:r>
              <a:rPr lang="en-US" dirty="0" err="1">
                <a:solidFill>
                  <a:srgbClr val="FF0000"/>
                </a:solidFill>
                <a:latin typeface="Times" charset="0"/>
                <a:ea typeface="ヒラギノ角ゴ Pro W3" charset="0"/>
                <a:cs typeface="ヒラギノ角ゴ Pro W3" charset="0"/>
              </a:rPr>
              <a:t>monosulcate</a:t>
            </a:r>
            <a:endParaRPr lang="en-US" dirty="0">
              <a:solidFill>
                <a:srgbClr val="FF0000"/>
              </a:solidFill>
              <a:latin typeface="Times" charset="0"/>
              <a:ea typeface="ヒラギノ角ゴ Pro W3" charset="0"/>
              <a:cs typeface="ヒラギノ角ゴ Pro W3" charset="0"/>
            </a:endParaRPr>
          </a:p>
          <a:p>
            <a:pPr marL="342900" indent="-342900">
              <a:buFont typeface="Arial"/>
              <a:buChar char="•"/>
              <a:defRPr/>
            </a:pPr>
            <a:r>
              <a:rPr lang="en-US" dirty="0">
                <a:latin typeface="Times" charset="0"/>
                <a:ea typeface="ヒラギノ角ゴ Pro W3" charset="0"/>
                <a:cs typeface="ヒラギノ角ゴ Pro W3" charset="0"/>
              </a:rPr>
              <a:t>leaf base sheathing</a:t>
            </a:r>
          </a:p>
          <a:p>
            <a:pPr marL="342900" indent="-342900">
              <a:buFont typeface="Arial"/>
              <a:buChar char="•"/>
              <a:defRPr/>
            </a:pPr>
            <a:r>
              <a:rPr lang="en-US" dirty="0">
                <a:latin typeface="Times" charset="0"/>
                <a:ea typeface="ヒラギノ角ゴ Pro W3" charset="0"/>
                <a:cs typeface="ヒラギノ角ゴ Pro W3" charset="0"/>
              </a:rPr>
              <a:t>gynoecium three-parted</a:t>
            </a:r>
          </a:p>
          <a:p>
            <a:pPr marL="342900" indent="-342900">
              <a:buFont typeface="Arial"/>
              <a:buChar char="•"/>
              <a:defRPr/>
            </a:pPr>
            <a:r>
              <a:rPr lang="en-US" dirty="0">
                <a:latin typeface="Times" charset="0"/>
                <a:ea typeface="ヒラギノ角ゴ Pro W3" charset="0"/>
                <a:cs typeface="ヒラギノ角ゴ Pro W3" charset="0"/>
              </a:rPr>
              <a:t>primary root present but </a:t>
            </a:r>
            <a:r>
              <a:rPr lang="en-US" dirty="0" err="1">
                <a:latin typeface="Times" charset="0"/>
                <a:ea typeface="ヒラギノ角ゴ Pro W3" charset="0"/>
                <a:cs typeface="ヒラギノ角ゴ Pro W3" charset="0"/>
              </a:rPr>
              <a:t>unbranched</a:t>
            </a:r>
            <a:r>
              <a:rPr lang="en-US" dirty="0">
                <a:latin typeface="Times" charset="0"/>
                <a:ea typeface="ヒラギノ角ゴ Pro W3" charset="0"/>
                <a:cs typeface="ヒラギノ角ゴ Pro W3" charset="0"/>
              </a:rPr>
              <a:t>, not persisting</a:t>
            </a:r>
          </a:p>
        </p:txBody>
      </p:sp>
      <p:sp>
        <p:nvSpPr>
          <p:cNvPr id="16386" name="Rectangle 6">
            <a:extLst>
              <a:ext uri="{FF2B5EF4-FFF2-40B4-BE49-F238E27FC236}">
                <a16:creationId xmlns:a16="http://schemas.microsoft.com/office/drawing/2014/main" id="{F09838D3-DD36-A24A-920E-62ECFF2B6D14}"/>
              </a:ext>
            </a:extLst>
          </p:cNvPr>
          <p:cNvSpPr>
            <a:spLocks noChangeArrowheads="1"/>
          </p:cNvSpPr>
          <p:nvPr/>
        </p:nvSpPr>
        <p:spPr bwMode="auto">
          <a:xfrm>
            <a:off x="4800600" y="21336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b="1" i="1">
                <a:ea typeface="ヒラギノ角ゴ Pro W3" panose="020B0300000000000000" pitchFamily="34" charset="-128"/>
              </a:rPr>
              <a:t>expanded to begin with</a:t>
            </a:r>
          </a:p>
        </p:txBody>
      </p:sp>
      <p:sp>
        <p:nvSpPr>
          <p:cNvPr id="16387" name="Rectangle 7">
            <a:extLst>
              <a:ext uri="{FF2B5EF4-FFF2-40B4-BE49-F238E27FC236}">
                <a16:creationId xmlns:a16="http://schemas.microsoft.com/office/drawing/2014/main" id="{99E59B01-BFFD-4C48-B433-EE052510D9F8}"/>
              </a:ext>
            </a:extLst>
          </p:cNvPr>
          <p:cNvSpPr>
            <a:spLocks noChangeArrowheads="1"/>
          </p:cNvSpPr>
          <p:nvPr/>
        </p:nvSpPr>
        <p:spPr bwMode="auto">
          <a:xfrm>
            <a:off x="4800600" y="3429000"/>
            <a:ext cx="254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F0000"/>
                </a:solidFill>
                <a:ea typeface="ヒラギノ角ゴ Pro W3" panose="020B0300000000000000" pitchFamily="34" charset="-128"/>
              </a:rPr>
              <a:t>covered in Araceae</a:t>
            </a:r>
            <a:endParaRPr lang="en-US" altLang="en-US" sz="2400">
              <a:ea typeface="ヒラギノ角ゴ Pro W3" panose="020B0300000000000000" pitchFamily="34" charset="-128"/>
            </a:endParaRPr>
          </a:p>
        </p:txBody>
      </p:sp>
      <p:cxnSp>
        <p:nvCxnSpPr>
          <p:cNvPr id="16388" name="Straight Connector 4">
            <a:extLst>
              <a:ext uri="{FF2B5EF4-FFF2-40B4-BE49-F238E27FC236}">
                <a16:creationId xmlns:a16="http://schemas.microsoft.com/office/drawing/2014/main" id="{AA42B1E3-30D6-2340-AE22-B84433B094F0}"/>
              </a:ext>
            </a:extLst>
          </p:cNvPr>
          <p:cNvCxnSpPr>
            <a:cxnSpLocks noChangeShapeType="1"/>
          </p:cNvCxnSpPr>
          <p:nvPr/>
        </p:nvCxnSpPr>
        <p:spPr bwMode="auto">
          <a:xfrm>
            <a:off x="4724400" y="1143000"/>
            <a:ext cx="0" cy="17494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6389" name="Straight Connector 7">
            <a:extLst>
              <a:ext uri="{FF2B5EF4-FFF2-40B4-BE49-F238E27FC236}">
                <a16:creationId xmlns:a16="http://schemas.microsoft.com/office/drawing/2014/main" id="{B19EF8F0-2374-434F-8BAE-DC640E580A9C}"/>
              </a:ext>
            </a:extLst>
          </p:cNvPr>
          <p:cNvCxnSpPr>
            <a:cxnSpLocks noChangeShapeType="1"/>
          </p:cNvCxnSpPr>
          <p:nvPr/>
        </p:nvCxnSpPr>
        <p:spPr bwMode="auto">
          <a:xfrm>
            <a:off x="4724400" y="3276600"/>
            <a:ext cx="0" cy="990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BF06E8AA-24E1-1440-9CDF-ADFE65D395AF}"/>
              </a:ext>
            </a:extLst>
          </p:cNvPr>
          <p:cNvSpPr txBox="1">
            <a:spLocks noChangeArrowheads="1"/>
          </p:cNvSpPr>
          <p:nvPr/>
        </p:nvSpPr>
        <p:spPr bwMode="auto">
          <a:xfrm>
            <a:off x="3048000" y="1524000"/>
            <a:ext cx="2852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000">
                <a:ea typeface="ヒラギノ角ゴ Pro W3" panose="020B0300000000000000" pitchFamily="34" charset="-128"/>
              </a:rPr>
              <a:t>LIFE FORM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a:extLst>
              <a:ext uri="{FF2B5EF4-FFF2-40B4-BE49-F238E27FC236}">
                <a16:creationId xmlns:a16="http://schemas.microsoft.com/office/drawing/2014/main" id="{8E331C50-843E-1347-8000-1C17D0832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4038600"/>
            <a:ext cx="1917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4">
            <a:extLst>
              <a:ext uri="{FF2B5EF4-FFF2-40B4-BE49-F238E27FC236}">
                <a16:creationId xmlns:a16="http://schemas.microsoft.com/office/drawing/2014/main" id="{4107874D-09AD-844B-B167-60ACA8D58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56388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a:extLst>
              <a:ext uri="{FF2B5EF4-FFF2-40B4-BE49-F238E27FC236}">
                <a16:creationId xmlns:a16="http://schemas.microsoft.com/office/drawing/2014/main" id="{4725DDA0-5C45-4742-B1E3-E6CDD8BBAA3C}"/>
              </a:ext>
            </a:extLst>
          </p:cNvPr>
          <p:cNvSpPr txBox="1">
            <a:spLocks noChangeArrowheads="1"/>
          </p:cNvSpPr>
          <p:nvPr/>
        </p:nvSpPr>
        <p:spPr bwMode="auto">
          <a:xfrm>
            <a:off x="0" y="304800"/>
            <a:ext cx="3292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Monstera</a:t>
            </a:r>
            <a:r>
              <a:rPr lang="en-US" altLang="en-US" sz="2400">
                <a:ea typeface="ヒラギノ角ゴ Pro W3" panose="020B0300000000000000" pitchFamily="34" charset="-128"/>
              </a:rPr>
              <a:t> - hemiepiphyte with holes in leaves</a:t>
            </a:r>
            <a:endParaRPr lang="en-US" altLang="en-US" sz="2400" i="1">
              <a:ea typeface="ヒラギノ角ゴ Pro W3" panose="020B0300000000000000" pitchFamily="34" charset="-128"/>
            </a:endParaRPr>
          </a:p>
        </p:txBody>
      </p:sp>
      <p:pic>
        <p:nvPicPr>
          <p:cNvPr id="37892" name="Picture 5">
            <a:extLst>
              <a:ext uri="{FF2B5EF4-FFF2-40B4-BE49-F238E27FC236}">
                <a16:creationId xmlns:a16="http://schemas.microsoft.com/office/drawing/2014/main" id="{43D6374F-762C-B043-BD0E-F81525155A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25" y="1676400"/>
            <a:ext cx="34417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29C1ED63-C651-6545-B203-530DEE5BF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5455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5">
            <a:extLst>
              <a:ext uri="{FF2B5EF4-FFF2-40B4-BE49-F238E27FC236}">
                <a16:creationId xmlns:a16="http://schemas.microsoft.com/office/drawing/2014/main" id="{4557FDDF-3FFB-CD4A-95A3-94B814CD84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1738313"/>
            <a:ext cx="34417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E2F53E93-09DB-4F4B-99B4-6C22A9753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3">
            <a:extLst>
              <a:ext uri="{FF2B5EF4-FFF2-40B4-BE49-F238E27FC236}">
                <a16:creationId xmlns:a16="http://schemas.microsoft.com/office/drawing/2014/main" id="{20297713-08FE-F04D-A604-223EFC4EF381}"/>
              </a:ext>
            </a:extLst>
          </p:cNvPr>
          <p:cNvSpPr txBox="1">
            <a:spLocks noChangeArrowheads="1"/>
          </p:cNvSpPr>
          <p:nvPr/>
        </p:nvSpPr>
        <p:spPr bwMode="auto">
          <a:xfrm>
            <a:off x="365125" y="669925"/>
            <a:ext cx="3673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Philodendron</a:t>
            </a:r>
            <a:r>
              <a:rPr lang="en-US" altLang="en-US" sz="2400">
                <a:ea typeface="ヒラギノ角ゴ Pro W3" panose="020B0300000000000000" pitchFamily="34" charset="-128"/>
              </a:rPr>
              <a:t> - juvenile stem ascending trunk of a balsa tree</a:t>
            </a:r>
            <a:endParaRPr lang="en-US" altLang="en-US" sz="2400" i="1">
              <a:ea typeface="ヒラギノ角ゴ Pro W3" panose="020B0300000000000000"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7DF87037-B2CD-8548-80CA-28FF1E25A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088"/>
            <a:ext cx="8915400"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83BC1DF6-4B41-2645-B5B2-7FBB09F0F3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79450"/>
            <a:ext cx="822960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2">
            <a:extLst>
              <a:ext uri="{FF2B5EF4-FFF2-40B4-BE49-F238E27FC236}">
                <a16:creationId xmlns:a16="http://schemas.microsoft.com/office/drawing/2014/main" id="{5E18A3B8-8832-3747-9B91-54D0D688CFEA}"/>
              </a:ext>
            </a:extLst>
          </p:cNvPr>
          <p:cNvSpPr txBox="1">
            <a:spLocks noChangeArrowheads="1"/>
          </p:cNvSpPr>
          <p:nvPr/>
        </p:nvSpPr>
        <p:spPr bwMode="auto">
          <a:xfrm>
            <a:off x="152400" y="76200"/>
            <a:ext cx="9086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Monstera </a:t>
            </a:r>
            <a:r>
              <a:rPr lang="en-US" altLang="en-US" sz="2400">
                <a:ea typeface="ヒラギノ角ゴ Pro W3" panose="020B0300000000000000" pitchFamily="34" charset="-128"/>
              </a:rPr>
              <a:t> inflorescences as fruit in the market (active animal dispersal)</a:t>
            </a:r>
            <a:endParaRPr lang="en-US" altLang="en-US" sz="2400" i="1">
              <a:ea typeface="ヒラギノ角ゴ Pro W3" panose="020B0300000000000000"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3">
            <a:extLst>
              <a:ext uri="{FF2B5EF4-FFF2-40B4-BE49-F238E27FC236}">
                <a16:creationId xmlns:a16="http://schemas.microsoft.com/office/drawing/2014/main" id="{712B9AEB-B5B4-6349-8EEA-FE1581E27E92}"/>
              </a:ext>
            </a:extLst>
          </p:cNvPr>
          <p:cNvSpPr txBox="1">
            <a:spLocks noChangeArrowheads="1"/>
          </p:cNvSpPr>
          <p:nvPr/>
        </p:nvSpPr>
        <p:spPr bwMode="auto">
          <a:xfrm>
            <a:off x="0" y="0"/>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i="1">
                <a:ea typeface="ヒラギノ角ゴ Pro W3" panose="020B0300000000000000" pitchFamily="34" charset="-128"/>
              </a:rPr>
              <a:t>Montrichardia - </a:t>
            </a:r>
            <a:r>
              <a:rPr lang="en-US" altLang="en-US" sz="2400">
                <a:ea typeface="ヒラギノ角ゴ Pro W3" panose="020B0300000000000000" pitchFamily="34" charset="-128"/>
              </a:rPr>
              <a:t>monopodial</a:t>
            </a:r>
            <a:r>
              <a:rPr lang="en-US" altLang="en-US" sz="2400" i="1">
                <a:ea typeface="ヒラギノ角ゴ Pro W3" panose="020B0300000000000000" pitchFamily="34" charset="-128"/>
              </a:rPr>
              <a:t>, </a:t>
            </a:r>
            <a:r>
              <a:rPr lang="en-US" altLang="en-US" sz="2400">
                <a:ea typeface="ヒラギノ角ゴ Pro W3" panose="020B0300000000000000" pitchFamily="34" charset="-128"/>
              </a:rPr>
              <a:t>coastal swamp forests, a treelet without wood.  </a:t>
            </a:r>
          </a:p>
        </p:txBody>
      </p:sp>
      <p:pic>
        <p:nvPicPr>
          <p:cNvPr id="43010" name="Picture 3">
            <a:extLst>
              <a:ext uri="{FF2B5EF4-FFF2-40B4-BE49-F238E27FC236}">
                <a16:creationId xmlns:a16="http://schemas.microsoft.com/office/drawing/2014/main" id="{6C2F1EF3-784C-7648-9087-C1CA8369D7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41600"/>
            <a:ext cx="29876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9">
            <a:extLst>
              <a:ext uri="{FF2B5EF4-FFF2-40B4-BE49-F238E27FC236}">
                <a16:creationId xmlns:a16="http://schemas.microsoft.com/office/drawing/2014/main" id="{AB390D3B-E82E-A74B-BEC5-4645F08375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0"/>
            <a:ext cx="4791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0">
            <a:extLst>
              <a:ext uri="{FF2B5EF4-FFF2-40B4-BE49-F238E27FC236}">
                <a16:creationId xmlns:a16="http://schemas.microsoft.com/office/drawing/2014/main" id="{5FDCCDCA-471F-704F-8229-69D4EFC2BF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667000"/>
            <a:ext cx="29384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7CD09E49-02D5-1E4E-BA18-C3123EB07F6E}"/>
              </a:ext>
            </a:extLst>
          </p:cNvPr>
          <p:cNvSpPr txBox="1">
            <a:spLocks noChangeArrowheads="1"/>
          </p:cNvSpPr>
          <p:nvPr/>
        </p:nvSpPr>
        <p:spPr bwMode="auto">
          <a:xfrm>
            <a:off x="441325" y="14288"/>
            <a:ext cx="8597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ea typeface="ヒラギノ角ゴ Pro W3" panose="020B0300000000000000" pitchFamily="34" charset="-128"/>
              </a:rPr>
              <a:t>Emergent  aquatics include </a:t>
            </a:r>
            <a:r>
              <a:rPr lang="en-US" altLang="en-US" sz="2800" i="1">
                <a:ea typeface="ヒラギノ角ゴ Pro W3" panose="020B0300000000000000" pitchFamily="34" charset="-128"/>
              </a:rPr>
              <a:t>Colocasia esculenta </a:t>
            </a:r>
            <a:r>
              <a:rPr lang="en-US" altLang="en-US" sz="2800" b="1" i="1">
                <a:ea typeface="ヒラギノ角ゴ Pro W3" panose="020B0300000000000000" pitchFamily="34" charset="-128"/>
              </a:rPr>
              <a:t>-- </a:t>
            </a:r>
            <a:r>
              <a:rPr lang="en-US" altLang="en-US" sz="2800" b="1">
                <a:ea typeface="ヒラギノ角ゴ Pro W3" panose="020B0300000000000000" pitchFamily="34" charset="-128"/>
              </a:rPr>
              <a:t> </a:t>
            </a:r>
            <a:r>
              <a:rPr lang="en-US" altLang="en-US" sz="2800">
                <a:ea typeface="ヒラギノ角ゴ Pro W3" panose="020B0300000000000000" pitchFamily="34" charset="-128"/>
              </a:rPr>
              <a:t>TARO</a:t>
            </a:r>
            <a:endParaRPr lang="en-US" altLang="en-US" sz="2800" i="1">
              <a:ea typeface="ヒラギノ角ゴ Pro W3" panose="020B0300000000000000" pitchFamily="34" charset="-128"/>
            </a:endParaRPr>
          </a:p>
        </p:txBody>
      </p:sp>
      <p:pic>
        <p:nvPicPr>
          <p:cNvPr id="45058" name="Picture 4">
            <a:extLst>
              <a:ext uri="{FF2B5EF4-FFF2-40B4-BE49-F238E27FC236}">
                <a16:creationId xmlns:a16="http://schemas.microsoft.com/office/drawing/2014/main" id="{B0B17510-8D78-EB4D-9326-510A7CDFC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573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a:extLst>
              <a:ext uri="{FF2B5EF4-FFF2-40B4-BE49-F238E27FC236}">
                <a16:creationId xmlns:a16="http://schemas.microsoft.com/office/drawing/2014/main" id="{FA62B9BB-2D8C-E948-A125-4F40C0191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3657600" cy="480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60" name="Rectangle 6">
            <a:extLst>
              <a:ext uri="{FF2B5EF4-FFF2-40B4-BE49-F238E27FC236}">
                <a16:creationId xmlns:a16="http://schemas.microsoft.com/office/drawing/2014/main" id="{F717AA76-9B3E-4F4D-B6AA-1F8E50C4635B}"/>
              </a:ext>
            </a:extLst>
          </p:cNvPr>
          <p:cNvSpPr>
            <a:spLocks noChangeArrowheads="1"/>
          </p:cNvSpPr>
          <p:nvPr/>
        </p:nvSpPr>
        <p:spPr bwMode="auto">
          <a:xfrm>
            <a:off x="6538913" y="6400800"/>
            <a:ext cx="26066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b="1" i="1">
                <a:latin typeface="Times-BoldItalic" pitchFamily="2" charset="0"/>
                <a:ea typeface="ヒラギノ角ゴ Pro W3" panose="020B0300000000000000" pitchFamily="34" charset="-128"/>
              </a:rPr>
              <a:t>Colocasia affinis</a:t>
            </a:r>
            <a:endParaRPr lang="en-US" altLang="en-US" sz="2400">
              <a:latin typeface="Times-Roman" pitchFamily="2" charset="0"/>
              <a:ea typeface="ヒラギノ角ゴ Pro W3" panose="020B0300000000000000"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a:extLst>
              <a:ext uri="{FF2B5EF4-FFF2-40B4-BE49-F238E27FC236}">
                <a16:creationId xmlns:a16="http://schemas.microsoft.com/office/drawing/2014/main" id="{4612A131-785C-4B44-BE3C-2C14E69205D5}"/>
              </a:ext>
            </a:extLst>
          </p:cNvPr>
          <p:cNvSpPr txBox="1">
            <a:spLocks noChangeArrowheads="1"/>
          </p:cNvSpPr>
          <p:nvPr/>
        </p:nvSpPr>
        <p:spPr bwMode="auto">
          <a:xfrm>
            <a:off x="1828800" y="2743200"/>
            <a:ext cx="594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4000">
                <a:ea typeface="ヒラギノ角ゴ Pro W3" panose="020B0300000000000000" pitchFamily="34" charset="-128"/>
              </a:rPr>
              <a:t>FLOATING AQUATICS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602AFEB0-2F4F-1E46-BE03-C39013619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49133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a:extLst>
              <a:ext uri="{FF2B5EF4-FFF2-40B4-BE49-F238E27FC236}">
                <a16:creationId xmlns:a16="http://schemas.microsoft.com/office/drawing/2014/main" id="{7F00B93D-C9D8-9543-943F-601AE009E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888" y="0"/>
            <a:ext cx="4710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4121F202-2AB8-234C-8ECA-D7E441A419B2}"/>
              </a:ext>
            </a:extLst>
          </p:cNvPr>
          <p:cNvSpPr txBox="1">
            <a:spLocks noChangeArrowheads="1"/>
          </p:cNvSpPr>
          <p:nvPr/>
        </p:nvSpPr>
        <p:spPr bwMode="auto">
          <a:xfrm>
            <a:off x="0" y="0"/>
            <a:ext cx="428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i="1">
                <a:ea typeface="ヒラギノ角ゴ Pro W3" panose="020B0300000000000000" pitchFamily="34" charset="-128"/>
              </a:rPr>
              <a:t>Pistia </a:t>
            </a:r>
            <a:r>
              <a:rPr lang="en-US" altLang="en-US" sz="2400">
                <a:ea typeface="ヒラギノ角ゴ Pro W3" panose="020B0300000000000000" pitchFamily="34" charset="-128"/>
              </a:rPr>
              <a:t>and </a:t>
            </a:r>
            <a:r>
              <a:rPr lang="en-US" altLang="en-US" sz="2400" i="1">
                <a:ea typeface="ヒラギノ角ゴ Pro W3" panose="020B0300000000000000" pitchFamily="34" charset="-128"/>
              </a:rPr>
              <a:t>Lemna – </a:t>
            </a:r>
            <a:r>
              <a:rPr lang="en-US" altLang="en-US" sz="2400">
                <a:ea typeface="ヒラギノ角ゴ Pro W3" panose="020B0300000000000000" pitchFamily="34" charset="-128"/>
              </a:rPr>
              <a:t>floating aquatics in the Araceae, but separate origins</a:t>
            </a:r>
          </a:p>
        </p:txBody>
      </p:sp>
      <p:pic>
        <p:nvPicPr>
          <p:cNvPr id="47108" name="Picture 5">
            <a:extLst>
              <a:ext uri="{FF2B5EF4-FFF2-40B4-BE49-F238E27FC236}">
                <a16:creationId xmlns:a16="http://schemas.microsoft.com/office/drawing/2014/main" id="{C3622A70-DC5B-5D40-9CCF-C1F4716D9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6">
            <a:extLst>
              <a:ext uri="{FF2B5EF4-FFF2-40B4-BE49-F238E27FC236}">
                <a16:creationId xmlns:a16="http://schemas.microsoft.com/office/drawing/2014/main" id="{9E0BEA22-1ABE-744A-8B17-73179EB11AC9}"/>
              </a:ext>
            </a:extLst>
          </p:cNvPr>
          <p:cNvSpPr txBox="1">
            <a:spLocks noChangeArrowheads="1"/>
          </p:cNvSpPr>
          <p:nvPr/>
        </p:nvSpPr>
        <p:spPr bwMode="auto">
          <a:xfrm>
            <a:off x="5867400" y="0"/>
            <a:ext cx="10144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Lemna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ECE149-47F1-FE40-B9D0-FC7C0E1A8EB1}"/>
              </a:ext>
            </a:extLst>
          </p:cNvPr>
          <p:cNvSpPr/>
          <p:nvPr/>
        </p:nvSpPr>
        <p:spPr>
          <a:xfrm>
            <a:off x="152400" y="228600"/>
            <a:ext cx="4572000" cy="1200150"/>
          </a:xfrm>
          <a:prstGeom prst="rect">
            <a:avLst/>
          </a:prstGeom>
        </p:spPr>
        <p:txBody>
          <a:bodyPr>
            <a:spAutoFit/>
          </a:bodyPr>
          <a:lstStyle/>
          <a:p>
            <a:pPr>
              <a:defRPr/>
            </a:pPr>
            <a:r>
              <a:rPr lang="en-US" dirty="0">
                <a:latin typeface="Times" charset="0"/>
                <a:ea typeface="ヒラギノ角ゴ Pro W3" charset="0"/>
                <a:cs typeface="ヒラギノ角ゴ Pro W3" charset="0"/>
              </a:rPr>
              <a:t>CHARACTERS DIAGNOSTIC OF MONOCOTS: </a:t>
            </a:r>
          </a:p>
          <a:p>
            <a:pPr marL="342900" indent="-342900">
              <a:buFont typeface="Arial"/>
              <a:buChar char="•"/>
              <a:defRPr/>
            </a:pPr>
            <a:r>
              <a:rPr lang="en-US" dirty="0">
                <a:latin typeface="Times" charset="0"/>
                <a:ea typeface="ヒラギノ角ゴ Pro W3" charset="0"/>
                <a:cs typeface="ヒラギノ角ゴ Pro W3" charset="0"/>
              </a:rPr>
              <a:t>branching </a:t>
            </a:r>
            <a:r>
              <a:rPr lang="en-US" dirty="0" err="1">
                <a:latin typeface="Times" charset="0"/>
                <a:ea typeface="ヒラギノ角ゴ Pro W3" charset="0"/>
                <a:cs typeface="ヒラギノ角ゴ Pro W3" charset="0"/>
              </a:rPr>
              <a:t>sympodial</a:t>
            </a:r>
            <a:endParaRPr lang="en-US" dirty="0">
              <a:latin typeface="Times" charset="0"/>
              <a:ea typeface="ヒラギノ角ゴ Pro W3" charset="0"/>
              <a:cs typeface="ヒラギノ角ゴ Pro W3" charset="0"/>
            </a:endParaRPr>
          </a:p>
        </p:txBody>
      </p:sp>
      <p:pic>
        <p:nvPicPr>
          <p:cNvPr id="18434" name="Picture 2">
            <a:extLst>
              <a:ext uri="{FF2B5EF4-FFF2-40B4-BE49-F238E27FC236}">
                <a16:creationId xmlns:a16="http://schemas.microsoft.com/office/drawing/2014/main" id="{C3533268-89AA-B84F-BFBB-24B306D5F7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533400"/>
            <a:ext cx="43307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a:extLst>
              <a:ext uri="{FF2B5EF4-FFF2-40B4-BE49-F238E27FC236}">
                <a16:creationId xmlns:a16="http://schemas.microsoft.com/office/drawing/2014/main" id="{CD3DF192-0D4B-C448-9F00-5AEFC54B68C9}"/>
              </a:ext>
            </a:extLst>
          </p:cNvPr>
          <p:cNvPicPr>
            <a:picLocks noChangeAspect="1"/>
          </p:cNvPicPr>
          <p:nvPr/>
        </p:nvPicPr>
        <p:blipFill>
          <a:blip r:embed="rId4">
            <a:extLst>
              <a:ext uri="{28A0092B-C50C-407E-A947-70E740481C1C}">
                <a14:useLocalDpi xmlns:a14="http://schemas.microsoft.com/office/drawing/2010/main" val="0"/>
              </a:ext>
            </a:extLst>
          </a:blip>
          <a:srcRect r="4213"/>
          <a:stretch>
            <a:fillRect/>
          </a:stretch>
        </p:blipFill>
        <p:spPr bwMode="auto">
          <a:xfrm>
            <a:off x="3175" y="4460875"/>
            <a:ext cx="43307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6C9D3F85-C7E7-814F-9E3F-56A969A6E9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3962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id="{2C0B3D04-26A2-A743-A60D-3BF00CDB38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2475" y="2678113"/>
            <a:ext cx="582930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46D23CA8-9F6C-AE4E-AF67-686D00634B5C}"/>
              </a:ext>
            </a:extLst>
          </p:cNvPr>
          <p:cNvSpPr txBox="1">
            <a:spLocks noChangeArrowheads="1"/>
          </p:cNvSpPr>
          <p:nvPr/>
        </p:nvSpPr>
        <p:spPr bwMode="auto">
          <a:xfrm>
            <a:off x="6705600" y="152400"/>
            <a:ext cx="4283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4000" i="1">
                <a:ea typeface="ヒラギノ角ゴ Pro W3" panose="020B0300000000000000" pitchFamily="34" charset="-128"/>
              </a:rPr>
              <a:t>Wolffia</a:t>
            </a:r>
            <a:endParaRPr lang="en-US" altLang="en-US" sz="4000">
              <a:ea typeface="ヒラギノ角ゴ Pro W3" panose="020B0300000000000000" pitchFamily="34" charset="-128"/>
            </a:endParaRPr>
          </a:p>
        </p:txBody>
      </p:sp>
      <p:pic>
        <p:nvPicPr>
          <p:cNvPr id="48132" name="Picture 4">
            <a:extLst>
              <a:ext uri="{FF2B5EF4-FFF2-40B4-BE49-F238E27FC236}">
                <a16:creationId xmlns:a16="http://schemas.microsoft.com/office/drawing/2014/main" id="{3FF75AF3-84B9-5B46-91B0-FF5BDAF3B2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914400"/>
            <a:ext cx="34163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133" name="Straight Connector 6">
            <a:extLst>
              <a:ext uri="{FF2B5EF4-FFF2-40B4-BE49-F238E27FC236}">
                <a16:creationId xmlns:a16="http://schemas.microsoft.com/office/drawing/2014/main" id="{963C7F43-8D5D-1A43-94FB-A928027C62F8}"/>
              </a:ext>
            </a:extLst>
          </p:cNvPr>
          <p:cNvCxnSpPr>
            <a:cxnSpLocks noChangeShapeType="1"/>
          </p:cNvCxnSpPr>
          <p:nvPr/>
        </p:nvCxnSpPr>
        <p:spPr bwMode="auto">
          <a:xfrm>
            <a:off x="4343400" y="3429000"/>
            <a:ext cx="1219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48134" name="TextBox 7">
            <a:extLst>
              <a:ext uri="{FF2B5EF4-FFF2-40B4-BE49-F238E27FC236}">
                <a16:creationId xmlns:a16="http://schemas.microsoft.com/office/drawing/2014/main" id="{6B5B8482-3626-0248-95BE-E88A555ADD57}"/>
              </a:ext>
            </a:extLst>
          </p:cNvPr>
          <p:cNvSpPr txBox="1">
            <a:spLocks noChangeArrowheads="1"/>
          </p:cNvSpPr>
          <p:nvPr/>
        </p:nvSpPr>
        <p:spPr bwMode="auto">
          <a:xfrm>
            <a:off x="4495800" y="2895600"/>
            <a:ext cx="893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F0000"/>
                </a:solidFill>
                <a:ea typeface="ヒラギノ角ゴ Pro W3" panose="020B0300000000000000" pitchFamily="34" charset="-128"/>
              </a:rPr>
              <a:t>1 mm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EAFB2A0F-AEA3-9F45-A935-6A1087BB08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318" y="152400"/>
            <a:ext cx="8615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7">
            <a:extLst>
              <a:ext uri="{FF2B5EF4-FFF2-40B4-BE49-F238E27FC236}">
                <a16:creationId xmlns:a16="http://schemas.microsoft.com/office/drawing/2014/main" id="{EEBF623E-47D2-A34D-9A7A-19B3A217A7E2}"/>
              </a:ext>
            </a:extLst>
          </p:cNvPr>
          <p:cNvSpPr>
            <a:spLocks noChangeArrowheads="1"/>
          </p:cNvSpPr>
          <p:nvPr/>
        </p:nvSpPr>
        <p:spPr bwMode="auto">
          <a:xfrm>
            <a:off x="1295400" y="1828800"/>
            <a:ext cx="228600" cy="34290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49155" name="Rectangle 7">
            <a:extLst>
              <a:ext uri="{FF2B5EF4-FFF2-40B4-BE49-F238E27FC236}">
                <a16:creationId xmlns:a16="http://schemas.microsoft.com/office/drawing/2014/main" id="{59110B24-EC8F-AB45-AF3C-FE979321310B}"/>
              </a:ext>
            </a:extLst>
          </p:cNvPr>
          <p:cNvSpPr>
            <a:spLocks noChangeArrowheads="1"/>
          </p:cNvSpPr>
          <p:nvPr/>
        </p:nvSpPr>
        <p:spPr bwMode="auto">
          <a:xfrm>
            <a:off x="8077200" y="381000"/>
            <a:ext cx="457200" cy="6172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49156" name="Picture 4">
            <a:extLst>
              <a:ext uri="{FF2B5EF4-FFF2-40B4-BE49-F238E27FC236}">
                <a16:creationId xmlns:a16="http://schemas.microsoft.com/office/drawing/2014/main" id="{782FFF4A-68FF-4A4E-ABF6-8E5497E0B9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962400"/>
            <a:ext cx="9985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a:extLst>
              <a:ext uri="{FF2B5EF4-FFF2-40B4-BE49-F238E27FC236}">
                <a16:creationId xmlns:a16="http://schemas.microsoft.com/office/drawing/2014/main" id="{EF3868A7-3C6B-AB45-B5F7-770AADC25C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962400"/>
            <a:ext cx="75247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6">
            <a:extLst>
              <a:ext uri="{FF2B5EF4-FFF2-40B4-BE49-F238E27FC236}">
                <a16:creationId xmlns:a16="http://schemas.microsoft.com/office/drawing/2014/main" id="{8556640B-F56F-9747-A275-B89C7D0ABC7A}"/>
              </a:ext>
            </a:extLst>
          </p:cNvPr>
          <p:cNvSpPr txBox="1">
            <a:spLocks noChangeArrowheads="1"/>
          </p:cNvSpPr>
          <p:nvPr/>
        </p:nvSpPr>
        <p:spPr bwMode="auto">
          <a:xfrm>
            <a:off x="152400" y="0"/>
            <a:ext cx="5953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The floating aquatic life form originated twice.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a:extLst>
              <a:ext uri="{FF2B5EF4-FFF2-40B4-BE49-F238E27FC236}">
                <a16:creationId xmlns:a16="http://schemas.microsoft.com/office/drawing/2014/main" id="{18416186-6281-C040-8386-60ECB209EF55}"/>
              </a:ext>
            </a:extLst>
          </p:cNvPr>
          <p:cNvSpPr txBox="1">
            <a:spLocks noChangeArrowheads="1"/>
          </p:cNvSpPr>
          <p:nvPr/>
        </p:nvSpPr>
        <p:spPr bwMode="auto">
          <a:xfrm>
            <a:off x="2743200" y="2286000"/>
            <a:ext cx="3546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000">
                <a:ea typeface="ヒラギノ角ゴ Pro W3" panose="020B0300000000000000" pitchFamily="34" charset="-128"/>
              </a:rPr>
              <a:t>POLLINATION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3">
            <a:extLst>
              <a:ext uri="{FF2B5EF4-FFF2-40B4-BE49-F238E27FC236}">
                <a16:creationId xmlns:a16="http://schemas.microsoft.com/office/drawing/2014/main" id="{B2C93AE6-1C6E-D644-BA62-1DBB9A4216BB}"/>
              </a:ext>
            </a:extLst>
          </p:cNvPr>
          <p:cNvSpPr txBox="1">
            <a:spLocks noChangeArrowheads="1"/>
          </p:cNvSpPr>
          <p:nvPr/>
        </p:nvSpPr>
        <p:spPr bwMode="auto">
          <a:xfrm>
            <a:off x="457200" y="6096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i="1">
                <a:ea typeface="ヒラギノ角ゴ Pro W3" panose="020B0300000000000000" pitchFamily="34" charset="-128"/>
              </a:rPr>
              <a:t>Amorphophallus titanum — </a:t>
            </a:r>
            <a:r>
              <a:rPr lang="en-US" altLang="en-US" sz="2400">
                <a:ea typeface="ヒラギノ角ゴ Pro W3" panose="020B0300000000000000" pitchFamily="34" charset="-128"/>
              </a:rPr>
              <a:t>originally from Sumatra</a:t>
            </a:r>
          </a:p>
        </p:txBody>
      </p:sp>
      <p:pic>
        <p:nvPicPr>
          <p:cNvPr id="51202" name="Picture 4">
            <a:extLst>
              <a:ext uri="{FF2B5EF4-FFF2-40B4-BE49-F238E27FC236}">
                <a16:creationId xmlns:a16="http://schemas.microsoft.com/office/drawing/2014/main" id="{03CC6103-239D-994C-95AE-AE27EEE9A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8600"/>
            <a:ext cx="48006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3">
            <a:extLst>
              <a:ext uri="{FF2B5EF4-FFF2-40B4-BE49-F238E27FC236}">
                <a16:creationId xmlns:a16="http://schemas.microsoft.com/office/drawing/2014/main" id="{F38C425F-103F-534E-9FB9-E96FD03EE16C}"/>
              </a:ext>
            </a:extLst>
          </p:cNvPr>
          <p:cNvSpPr txBox="1">
            <a:spLocks noChangeArrowheads="1"/>
          </p:cNvSpPr>
          <p:nvPr/>
        </p:nvSpPr>
        <p:spPr bwMode="auto">
          <a:xfrm>
            <a:off x="2286000" y="762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i="1">
                <a:ea typeface="ヒラギノ角ゴ Pro W3" panose="020B0300000000000000" pitchFamily="34" charset="-128"/>
              </a:rPr>
              <a:t>Amorphophallus titanum — </a:t>
            </a:r>
            <a:r>
              <a:rPr lang="en-US" altLang="en-US" sz="2400">
                <a:ea typeface="ヒラギノ角ゴ Pro W3" panose="020B0300000000000000" pitchFamily="34" charset="-128"/>
              </a:rPr>
              <a:t>Sumatra</a:t>
            </a:r>
          </a:p>
        </p:txBody>
      </p:sp>
      <p:pic>
        <p:nvPicPr>
          <p:cNvPr id="52226" name="Picture 1">
            <a:extLst>
              <a:ext uri="{FF2B5EF4-FFF2-40B4-BE49-F238E27FC236}">
                <a16:creationId xmlns:a16="http://schemas.microsoft.com/office/drawing/2014/main" id="{976B5C6E-67A7-8747-84B6-8536403594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2400" y="685800"/>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
            <a:extLst>
              <a:ext uri="{FF2B5EF4-FFF2-40B4-BE49-F238E27FC236}">
                <a16:creationId xmlns:a16="http://schemas.microsoft.com/office/drawing/2014/main" id="{F4707E99-421D-B24C-9F93-7D821955A8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1">
            <a:extLst>
              <a:ext uri="{FF2B5EF4-FFF2-40B4-BE49-F238E27FC236}">
                <a16:creationId xmlns:a16="http://schemas.microsoft.com/office/drawing/2014/main" id="{50D54E9A-1CE8-FD4D-B850-FA9EB474A617}"/>
              </a:ext>
            </a:extLst>
          </p:cNvPr>
          <p:cNvSpPr txBox="1">
            <a:spLocks noChangeArrowheads="1"/>
          </p:cNvSpPr>
          <p:nvPr/>
        </p:nvSpPr>
        <p:spPr bwMode="auto">
          <a:xfrm>
            <a:off x="4724400" y="6096000"/>
            <a:ext cx="411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The  Cornell bloom, 2014, with heat map by Karl Niklas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42FFE8-CF0D-D644-865C-BD6FFDF7C39A}"/>
              </a:ext>
            </a:extLst>
          </p:cNvPr>
          <p:cNvPicPr>
            <a:picLocks noChangeAspect="1"/>
          </p:cNvPicPr>
          <p:nvPr/>
        </p:nvPicPr>
        <p:blipFill>
          <a:blip r:embed="rId2"/>
          <a:stretch>
            <a:fillRect/>
          </a:stretch>
        </p:blipFill>
        <p:spPr>
          <a:xfrm>
            <a:off x="0" y="1143000"/>
            <a:ext cx="9144000" cy="3735106"/>
          </a:xfrm>
          <a:prstGeom prst="rect">
            <a:avLst/>
          </a:prstGeom>
        </p:spPr>
      </p:pic>
    </p:spTree>
    <p:extLst>
      <p:ext uri="{BB962C8B-B14F-4D97-AF65-F5344CB8AC3E}">
        <p14:creationId xmlns:p14="http://schemas.microsoft.com/office/powerpoint/2010/main" val="271964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a:extLst>
              <a:ext uri="{FF2B5EF4-FFF2-40B4-BE49-F238E27FC236}">
                <a16:creationId xmlns:a16="http://schemas.microsoft.com/office/drawing/2014/main" id="{F6A6DDE2-0D62-EB4D-8FD0-63D67F2C57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8" y="1455738"/>
            <a:ext cx="5829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11">
            <a:extLst>
              <a:ext uri="{FF2B5EF4-FFF2-40B4-BE49-F238E27FC236}">
                <a16:creationId xmlns:a16="http://schemas.microsoft.com/office/drawing/2014/main" id="{9390DCC5-266B-7F45-9C2A-2F493C6097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22312" y="954088"/>
            <a:ext cx="53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12">
            <a:extLst>
              <a:ext uri="{FF2B5EF4-FFF2-40B4-BE49-F238E27FC236}">
                <a16:creationId xmlns:a16="http://schemas.microsoft.com/office/drawing/2014/main" id="{9050B454-07D6-0546-8519-C0FA4B859E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3750" y="501650"/>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3">
            <a:extLst>
              <a:ext uri="{FF2B5EF4-FFF2-40B4-BE49-F238E27FC236}">
                <a16:creationId xmlns:a16="http://schemas.microsoft.com/office/drawing/2014/main" id="{C2EAFF08-FCAA-AD43-904E-EA64ED767B9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506537" y="169863"/>
            <a:ext cx="33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4">
            <a:extLst>
              <a:ext uri="{FF2B5EF4-FFF2-40B4-BE49-F238E27FC236}">
                <a16:creationId xmlns:a16="http://schemas.microsoft.com/office/drawing/2014/main" id="{B2D7AEE2-06F1-0E4E-9625-8FA84759A9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08112" y="954088"/>
            <a:ext cx="53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6">
            <a:extLst>
              <a:ext uri="{FF2B5EF4-FFF2-40B4-BE49-F238E27FC236}">
                <a16:creationId xmlns:a16="http://schemas.microsoft.com/office/drawing/2014/main" id="{79F8BC8F-12B6-7547-B82A-DAE5F1ACC8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44737" y="169863"/>
            <a:ext cx="33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7">
            <a:extLst>
              <a:ext uri="{FF2B5EF4-FFF2-40B4-BE49-F238E27FC236}">
                <a16:creationId xmlns:a16="http://schemas.microsoft.com/office/drawing/2014/main" id="{0FC60540-B382-C244-AE75-671A1D4AE1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46312" y="954088"/>
            <a:ext cx="53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1">
            <a:extLst>
              <a:ext uri="{FF2B5EF4-FFF2-40B4-BE49-F238E27FC236}">
                <a16:creationId xmlns:a16="http://schemas.microsoft.com/office/drawing/2014/main" id="{F994ADFA-80D9-3549-8890-CE8773F909E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84550" y="501650"/>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22">
            <a:extLst>
              <a:ext uri="{FF2B5EF4-FFF2-40B4-BE49-F238E27FC236}">
                <a16:creationId xmlns:a16="http://schemas.microsoft.com/office/drawing/2014/main" id="{6934A72D-0DF3-6440-B233-385A35C3FE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402137" y="169863"/>
            <a:ext cx="33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25">
            <a:extLst>
              <a:ext uri="{FF2B5EF4-FFF2-40B4-BE49-F238E27FC236}">
                <a16:creationId xmlns:a16="http://schemas.microsoft.com/office/drawing/2014/main" id="{BBC27D93-92BD-3A4A-BD7A-D7F4EBB5E3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545137" y="169863"/>
            <a:ext cx="33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27">
            <a:extLst>
              <a:ext uri="{FF2B5EF4-FFF2-40B4-BE49-F238E27FC236}">
                <a16:creationId xmlns:a16="http://schemas.microsoft.com/office/drawing/2014/main" id="{8260A436-A94B-664A-AA80-BEB47992E7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518150" y="501650"/>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28">
            <a:extLst>
              <a:ext uri="{FF2B5EF4-FFF2-40B4-BE49-F238E27FC236}">
                <a16:creationId xmlns:a16="http://schemas.microsoft.com/office/drawing/2014/main" id="{5FEA2E69-1DA3-D349-81D5-AF1B84E044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73137" y="5664201"/>
            <a:ext cx="33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31">
            <a:extLst>
              <a:ext uri="{FF2B5EF4-FFF2-40B4-BE49-F238E27FC236}">
                <a16:creationId xmlns:a16="http://schemas.microsoft.com/office/drawing/2014/main" id="{344C25DA-7CF2-414D-93F4-0ED38CC18A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735137" y="5653088"/>
            <a:ext cx="33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34">
            <a:extLst>
              <a:ext uri="{FF2B5EF4-FFF2-40B4-BE49-F238E27FC236}">
                <a16:creationId xmlns:a16="http://schemas.microsoft.com/office/drawing/2014/main" id="{73DB400D-D9AF-194F-BB3A-E9F90A149F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01937" y="5653088"/>
            <a:ext cx="33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39">
            <a:extLst>
              <a:ext uri="{FF2B5EF4-FFF2-40B4-BE49-F238E27FC236}">
                <a16:creationId xmlns:a16="http://schemas.microsoft.com/office/drawing/2014/main" id="{DBB6D12B-C9A1-0F49-8C50-B8FB3BB855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689350" y="5969000"/>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42">
            <a:extLst>
              <a:ext uri="{FF2B5EF4-FFF2-40B4-BE49-F238E27FC236}">
                <a16:creationId xmlns:a16="http://schemas.microsoft.com/office/drawing/2014/main" id="{066B0438-C95A-D34C-9833-CFF7F6DE0E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756150" y="5988050"/>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45">
            <a:extLst>
              <a:ext uri="{FF2B5EF4-FFF2-40B4-BE49-F238E27FC236}">
                <a16:creationId xmlns:a16="http://schemas.microsoft.com/office/drawing/2014/main" id="{C23319C6-6D80-064A-BACC-56DDE81C73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746750" y="5961063"/>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3B2A4AED-007D-094F-8719-68D3CA1DB51F}"/>
              </a:ext>
            </a:extLst>
          </p:cNvPr>
          <p:cNvSpPr txBox="1"/>
          <p:nvPr/>
        </p:nvSpPr>
        <p:spPr>
          <a:xfrm>
            <a:off x="609600" y="3200400"/>
            <a:ext cx="3508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R</a:t>
            </a:r>
          </a:p>
        </p:txBody>
      </p:sp>
      <p:sp>
        <p:nvSpPr>
          <p:cNvPr id="48" name="TextBox 47">
            <a:extLst>
              <a:ext uri="{FF2B5EF4-FFF2-40B4-BE49-F238E27FC236}">
                <a16:creationId xmlns:a16="http://schemas.microsoft.com/office/drawing/2014/main" id="{337FFB4E-5376-4844-867E-8CAF2BEB2DD1}"/>
              </a:ext>
            </a:extLst>
          </p:cNvPr>
          <p:cNvSpPr txBox="1"/>
          <p:nvPr/>
        </p:nvSpPr>
        <p:spPr>
          <a:xfrm>
            <a:off x="2514600" y="5257800"/>
            <a:ext cx="3508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D</a:t>
            </a:r>
          </a:p>
        </p:txBody>
      </p:sp>
      <p:sp>
        <p:nvSpPr>
          <p:cNvPr id="49" name="TextBox 48">
            <a:extLst>
              <a:ext uri="{FF2B5EF4-FFF2-40B4-BE49-F238E27FC236}">
                <a16:creationId xmlns:a16="http://schemas.microsoft.com/office/drawing/2014/main" id="{72D2F176-7C2A-4846-88A4-2A74157540F3}"/>
              </a:ext>
            </a:extLst>
          </p:cNvPr>
          <p:cNvSpPr txBox="1"/>
          <p:nvPr/>
        </p:nvSpPr>
        <p:spPr>
          <a:xfrm>
            <a:off x="1447800" y="3200400"/>
            <a:ext cx="3508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R</a:t>
            </a:r>
          </a:p>
        </p:txBody>
      </p:sp>
      <p:sp>
        <p:nvSpPr>
          <p:cNvPr id="50" name="TextBox 49">
            <a:extLst>
              <a:ext uri="{FF2B5EF4-FFF2-40B4-BE49-F238E27FC236}">
                <a16:creationId xmlns:a16="http://schemas.microsoft.com/office/drawing/2014/main" id="{2CD606A3-B882-C24A-A825-A6A38CA6D8D1}"/>
              </a:ext>
            </a:extLst>
          </p:cNvPr>
          <p:cNvSpPr txBox="1"/>
          <p:nvPr/>
        </p:nvSpPr>
        <p:spPr>
          <a:xfrm>
            <a:off x="2133600" y="3200400"/>
            <a:ext cx="3508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R</a:t>
            </a:r>
          </a:p>
        </p:txBody>
      </p:sp>
      <p:sp>
        <p:nvSpPr>
          <p:cNvPr id="51" name="TextBox 50">
            <a:extLst>
              <a:ext uri="{FF2B5EF4-FFF2-40B4-BE49-F238E27FC236}">
                <a16:creationId xmlns:a16="http://schemas.microsoft.com/office/drawing/2014/main" id="{33B8C652-864F-E545-B643-59FFCA8CCB03}"/>
              </a:ext>
            </a:extLst>
          </p:cNvPr>
          <p:cNvSpPr txBox="1"/>
          <p:nvPr/>
        </p:nvSpPr>
        <p:spPr>
          <a:xfrm>
            <a:off x="2971800" y="3200400"/>
            <a:ext cx="325438" cy="369888"/>
          </a:xfrm>
          <a:prstGeom prst="rect">
            <a:avLst/>
          </a:prstGeom>
          <a:solidFill>
            <a:schemeClr val="accent2">
              <a:lumMod val="40000"/>
              <a:lumOff val="60000"/>
            </a:schemeClr>
          </a:solidFill>
        </p:spPr>
        <p:txBody>
          <a:bodyPr>
            <a:spAutoFit/>
          </a:bodyPr>
          <a:lstStyle/>
          <a:p>
            <a:pPr>
              <a:defRPr/>
            </a:pPr>
            <a:r>
              <a:rPr lang="en-US" sz="1800" b="1" dirty="0">
                <a:latin typeface="Helvetica"/>
                <a:ea typeface="ヒラギノ角ゴ Pro W3" charset="0"/>
                <a:cs typeface="Helvetica"/>
              </a:rPr>
              <a:t>?</a:t>
            </a:r>
          </a:p>
        </p:txBody>
      </p:sp>
      <p:sp>
        <p:nvSpPr>
          <p:cNvPr id="52" name="TextBox 51">
            <a:extLst>
              <a:ext uri="{FF2B5EF4-FFF2-40B4-BE49-F238E27FC236}">
                <a16:creationId xmlns:a16="http://schemas.microsoft.com/office/drawing/2014/main" id="{65276277-4514-0740-ADC2-A993C5BF32EA}"/>
              </a:ext>
            </a:extLst>
          </p:cNvPr>
          <p:cNvSpPr txBox="1"/>
          <p:nvPr/>
        </p:nvSpPr>
        <p:spPr>
          <a:xfrm>
            <a:off x="4191000" y="3200400"/>
            <a:ext cx="3508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D</a:t>
            </a:r>
          </a:p>
        </p:txBody>
      </p:sp>
      <p:sp>
        <p:nvSpPr>
          <p:cNvPr id="53" name="TextBox 52">
            <a:extLst>
              <a:ext uri="{FF2B5EF4-FFF2-40B4-BE49-F238E27FC236}">
                <a16:creationId xmlns:a16="http://schemas.microsoft.com/office/drawing/2014/main" id="{0CAFCFFC-FC90-B743-8696-56DBFF93C1FF}"/>
              </a:ext>
            </a:extLst>
          </p:cNvPr>
          <p:cNvSpPr txBox="1"/>
          <p:nvPr/>
        </p:nvSpPr>
        <p:spPr>
          <a:xfrm>
            <a:off x="5029200" y="3200400"/>
            <a:ext cx="492125"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R?</a:t>
            </a:r>
          </a:p>
        </p:txBody>
      </p:sp>
      <p:sp>
        <p:nvSpPr>
          <p:cNvPr id="54" name="TextBox 53">
            <a:extLst>
              <a:ext uri="{FF2B5EF4-FFF2-40B4-BE49-F238E27FC236}">
                <a16:creationId xmlns:a16="http://schemas.microsoft.com/office/drawing/2014/main" id="{49B19A63-5121-BC49-96FE-CB7F237D1BF8}"/>
              </a:ext>
            </a:extLst>
          </p:cNvPr>
          <p:cNvSpPr txBox="1"/>
          <p:nvPr/>
        </p:nvSpPr>
        <p:spPr>
          <a:xfrm>
            <a:off x="609600" y="5257800"/>
            <a:ext cx="3762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M</a:t>
            </a:r>
          </a:p>
        </p:txBody>
      </p:sp>
      <p:sp>
        <p:nvSpPr>
          <p:cNvPr id="55" name="TextBox 54">
            <a:extLst>
              <a:ext uri="{FF2B5EF4-FFF2-40B4-BE49-F238E27FC236}">
                <a16:creationId xmlns:a16="http://schemas.microsoft.com/office/drawing/2014/main" id="{6AA69AAF-C779-7D44-807F-112C274958E0}"/>
              </a:ext>
            </a:extLst>
          </p:cNvPr>
          <p:cNvSpPr txBox="1"/>
          <p:nvPr/>
        </p:nvSpPr>
        <p:spPr>
          <a:xfrm>
            <a:off x="1600200" y="5257800"/>
            <a:ext cx="3762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M</a:t>
            </a:r>
          </a:p>
        </p:txBody>
      </p:sp>
      <p:sp>
        <p:nvSpPr>
          <p:cNvPr id="56" name="TextBox 55">
            <a:extLst>
              <a:ext uri="{FF2B5EF4-FFF2-40B4-BE49-F238E27FC236}">
                <a16:creationId xmlns:a16="http://schemas.microsoft.com/office/drawing/2014/main" id="{CF10E354-E739-9149-8074-E6A531FB5AFB}"/>
              </a:ext>
            </a:extLst>
          </p:cNvPr>
          <p:cNvSpPr txBox="1"/>
          <p:nvPr/>
        </p:nvSpPr>
        <p:spPr>
          <a:xfrm>
            <a:off x="3352800" y="5257800"/>
            <a:ext cx="3635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O</a:t>
            </a:r>
          </a:p>
        </p:txBody>
      </p:sp>
      <p:sp>
        <p:nvSpPr>
          <p:cNvPr id="57" name="TextBox 56">
            <a:extLst>
              <a:ext uri="{FF2B5EF4-FFF2-40B4-BE49-F238E27FC236}">
                <a16:creationId xmlns:a16="http://schemas.microsoft.com/office/drawing/2014/main" id="{255E519A-6318-674C-8FCC-815BC821AEF9}"/>
              </a:ext>
            </a:extLst>
          </p:cNvPr>
          <p:cNvSpPr txBox="1"/>
          <p:nvPr/>
        </p:nvSpPr>
        <p:spPr>
          <a:xfrm>
            <a:off x="4419600" y="5257800"/>
            <a:ext cx="3508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D</a:t>
            </a:r>
          </a:p>
        </p:txBody>
      </p:sp>
      <p:sp>
        <p:nvSpPr>
          <p:cNvPr id="58" name="TextBox 57">
            <a:extLst>
              <a:ext uri="{FF2B5EF4-FFF2-40B4-BE49-F238E27FC236}">
                <a16:creationId xmlns:a16="http://schemas.microsoft.com/office/drawing/2014/main" id="{B3D0337E-E0EE-DB43-A090-D742A2F94E08}"/>
              </a:ext>
            </a:extLst>
          </p:cNvPr>
          <p:cNvSpPr txBox="1"/>
          <p:nvPr/>
        </p:nvSpPr>
        <p:spPr>
          <a:xfrm>
            <a:off x="5410200" y="5257800"/>
            <a:ext cx="350838" cy="369888"/>
          </a:xfrm>
          <a:prstGeom prst="rect">
            <a:avLst/>
          </a:prstGeom>
          <a:solidFill>
            <a:schemeClr val="accent2">
              <a:lumMod val="40000"/>
              <a:lumOff val="60000"/>
            </a:schemeClr>
          </a:solidFill>
        </p:spPr>
        <p:txBody>
          <a:bodyPr wrap="none">
            <a:spAutoFit/>
          </a:bodyPr>
          <a:lstStyle/>
          <a:p>
            <a:pPr>
              <a:defRPr/>
            </a:pPr>
            <a:r>
              <a:rPr lang="en-US" sz="1800" b="1" dirty="0">
                <a:latin typeface="Helvetica"/>
                <a:ea typeface="ヒラギノ角ゴ Pro W3" charset="0"/>
                <a:cs typeface="Helvetica"/>
              </a:rPr>
              <a:t>D</a:t>
            </a:r>
          </a:p>
        </p:txBody>
      </p:sp>
      <p:sp>
        <p:nvSpPr>
          <p:cNvPr id="53278" name="Rectangle 7">
            <a:extLst>
              <a:ext uri="{FF2B5EF4-FFF2-40B4-BE49-F238E27FC236}">
                <a16:creationId xmlns:a16="http://schemas.microsoft.com/office/drawing/2014/main" id="{18200E36-C738-0143-87CC-CFF8828C97FB}"/>
              </a:ext>
            </a:extLst>
          </p:cNvPr>
          <p:cNvSpPr>
            <a:spLocks noChangeArrowheads="1"/>
          </p:cNvSpPr>
          <p:nvPr/>
        </p:nvSpPr>
        <p:spPr bwMode="auto">
          <a:xfrm>
            <a:off x="304800" y="914400"/>
            <a:ext cx="2667000" cy="2819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53279" name="Rectangle 7">
            <a:extLst>
              <a:ext uri="{FF2B5EF4-FFF2-40B4-BE49-F238E27FC236}">
                <a16:creationId xmlns:a16="http://schemas.microsoft.com/office/drawing/2014/main" id="{460A07F9-1644-F042-B5ED-B0F32E28AFE0}"/>
              </a:ext>
            </a:extLst>
          </p:cNvPr>
          <p:cNvSpPr>
            <a:spLocks noChangeArrowheads="1"/>
          </p:cNvSpPr>
          <p:nvPr/>
        </p:nvSpPr>
        <p:spPr bwMode="auto">
          <a:xfrm>
            <a:off x="4343400" y="3657600"/>
            <a:ext cx="2133600" cy="2971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53280" name="TextBox 60">
            <a:extLst>
              <a:ext uri="{FF2B5EF4-FFF2-40B4-BE49-F238E27FC236}">
                <a16:creationId xmlns:a16="http://schemas.microsoft.com/office/drawing/2014/main" id="{5AF27CE3-8782-2D4D-BE60-463ACA133FAD}"/>
              </a:ext>
            </a:extLst>
          </p:cNvPr>
          <p:cNvSpPr txBox="1">
            <a:spLocks noChangeArrowheads="1"/>
          </p:cNvSpPr>
          <p:nvPr/>
        </p:nvSpPr>
        <p:spPr bwMode="auto">
          <a:xfrm>
            <a:off x="6445405" y="582523"/>
            <a:ext cx="2667000" cy="1200329"/>
          </a:xfrm>
          <a:prstGeom prst="rect">
            <a:avLst/>
          </a:prstGeom>
          <a:noFill/>
          <a:ln w="2857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ea typeface="ヒラギノ角ゴ Pro W3" panose="020B0300000000000000" pitchFamily="34" charset="-128"/>
              </a:rPr>
              <a:t>R     Reward</a:t>
            </a:r>
          </a:p>
          <a:p>
            <a:pPr>
              <a:spcBef>
                <a:spcPct val="0"/>
              </a:spcBef>
              <a:buFontTx/>
              <a:buNone/>
            </a:pPr>
            <a:r>
              <a:rPr lang="en-US" altLang="en-US" sz="1800">
                <a:ea typeface="ヒラギノ角ゴ Pro W3" panose="020B0300000000000000" pitchFamily="34" charset="-128"/>
              </a:rPr>
              <a:t>D     Deception</a:t>
            </a:r>
          </a:p>
          <a:p>
            <a:pPr>
              <a:spcBef>
                <a:spcPct val="0"/>
              </a:spcBef>
              <a:buFontTx/>
              <a:buNone/>
            </a:pPr>
            <a:r>
              <a:rPr lang="en-US" altLang="en-US" sz="1800">
                <a:ea typeface="ヒラギノ角ゴ Pro W3" panose="020B0300000000000000" pitchFamily="34" charset="-128"/>
              </a:rPr>
              <a:t>M    Mating</a:t>
            </a:r>
          </a:p>
          <a:p>
            <a:pPr>
              <a:spcBef>
                <a:spcPct val="0"/>
              </a:spcBef>
              <a:buFontTx/>
              <a:buNone/>
            </a:pPr>
            <a:r>
              <a:rPr lang="en-US" altLang="en-US" sz="1800">
                <a:ea typeface="ヒラギノ角ゴ Pro W3" panose="020B0300000000000000" pitchFamily="34" charset="-128"/>
              </a:rPr>
              <a:t>O     Ovipositing</a:t>
            </a:r>
          </a:p>
        </p:txBody>
      </p:sp>
      <p:sp>
        <p:nvSpPr>
          <p:cNvPr id="53281" name="Rectangle 7">
            <a:extLst>
              <a:ext uri="{FF2B5EF4-FFF2-40B4-BE49-F238E27FC236}">
                <a16:creationId xmlns:a16="http://schemas.microsoft.com/office/drawing/2014/main" id="{A2B2B400-7B46-BB4A-8DAB-9B1491922FCD}"/>
              </a:ext>
            </a:extLst>
          </p:cNvPr>
          <p:cNvSpPr>
            <a:spLocks noChangeArrowheads="1"/>
          </p:cNvSpPr>
          <p:nvPr/>
        </p:nvSpPr>
        <p:spPr bwMode="auto">
          <a:xfrm>
            <a:off x="228600" y="3581400"/>
            <a:ext cx="6477000" cy="2133600"/>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53282" name="TextBox 1">
            <a:extLst>
              <a:ext uri="{FF2B5EF4-FFF2-40B4-BE49-F238E27FC236}">
                <a16:creationId xmlns:a16="http://schemas.microsoft.com/office/drawing/2014/main" id="{A5D13265-F1DC-C845-82EB-7D5249156440}"/>
              </a:ext>
            </a:extLst>
          </p:cNvPr>
          <p:cNvSpPr txBox="1">
            <a:spLocks noChangeArrowheads="1"/>
          </p:cNvSpPr>
          <p:nvPr/>
        </p:nvSpPr>
        <p:spPr bwMode="auto">
          <a:xfrm>
            <a:off x="201613" y="6202363"/>
            <a:ext cx="2633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Chartier et al., 2014</a:t>
            </a:r>
          </a:p>
        </p:txBody>
      </p:sp>
      <p:sp>
        <p:nvSpPr>
          <p:cNvPr id="2" name="TextBox 1">
            <a:extLst>
              <a:ext uri="{FF2B5EF4-FFF2-40B4-BE49-F238E27FC236}">
                <a16:creationId xmlns:a16="http://schemas.microsoft.com/office/drawing/2014/main" id="{97D8F043-9809-D145-93B3-39F2F1C1BA18}"/>
              </a:ext>
            </a:extLst>
          </p:cNvPr>
          <p:cNvSpPr txBox="1"/>
          <p:nvPr/>
        </p:nvSpPr>
        <p:spPr>
          <a:xfrm>
            <a:off x="6796870" y="1920835"/>
            <a:ext cx="2416046" cy="4524315"/>
          </a:xfrm>
          <a:prstGeom prst="rect">
            <a:avLst/>
          </a:prstGeom>
          <a:noFill/>
        </p:spPr>
        <p:txBody>
          <a:bodyPr wrap="none" rtlCol="0">
            <a:spAutoFit/>
          </a:bodyPr>
          <a:lstStyle/>
          <a:p>
            <a:r>
              <a:rPr lang="en-US" altLang="en-US">
                <a:ea typeface="ＭＳ Ｐゴシック" panose="020B0600070205080204" pitchFamily="34" charset="-128"/>
              </a:rPr>
              <a:t>A </a:t>
            </a:r>
            <a:r>
              <a:rPr lang="en-US" altLang="en-US" i="1">
                <a:ea typeface="ＭＳ Ｐゴシック" panose="020B0600070205080204" pitchFamily="34" charset="-128"/>
              </a:rPr>
              <a:t>Lysichiton</a:t>
            </a:r>
          </a:p>
          <a:p>
            <a:r>
              <a:rPr lang="en-US" altLang="en-US">
                <a:ea typeface="ＭＳ Ｐゴシック" panose="020B0600070205080204" pitchFamily="34" charset="-128"/>
              </a:rPr>
              <a:t>B </a:t>
            </a:r>
            <a:r>
              <a:rPr lang="en-US" altLang="en-US" i="1">
                <a:ea typeface="ＭＳ Ｐゴシック" panose="020B0600070205080204" pitchFamily="34" charset="-128"/>
              </a:rPr>
              <a:t>Anthurium</a:t>
            </a:r>
            <a:endParaRPr lang="en-US" altLang="en-US">
              <a:ea typeface="ＭＳ Ｐゴシック" panose="020B0600070205080204" pitchFamily="34" charset="-128"/>
            </a:endParaRPr>
          </a:p>
          <a:p>
            <a:r>
              <a:rPr lang="en-US" altLang="en-US">
                <a:ea typeface="ＭＳ Ｐゴシック" panose="020B0600070205080204" pitchFamily="34" charset="-128"/>
              </a:rPr>
              <a:t>C </a:t>
            </a:r>
            <a:r>
              <a:rPr lang="en-US" altLang="en-US" i="1">
                <a:ea typeface="ＭＳ Ｐゴシック" panose="020B0600070205080204" pitchFamily="34" charset="-128"/>
              </a:rPr>
              <a:t>Monstera</a:t>
            </a:r>
          </a:p>
          <a:p>
            <a:r>
              <a:rPr lang="en-US" altLang="en-US">
                <a:ea typeface="ＭＳ Ｐゴシック" panose="020B0600070205080204" pitchFamily="34" charset="-128"/>
              </a:rPr>
              <a:t>D </a:t>
            </a:r>
            <a:r>
              <a:rPr lang="en-US" altLang="en-US" i="1">
                <a:ea typeface="ＭＳ Ｐゴシック" panose="020B0600070205080204" pitchFamily="34" charset="-128"/>
              </a:rPr>
              <a:t>Dracontium</a:t>
            </a:r>
            <a:endParaRPr lang="en-US" altLang="en-US">
              <a:ea typeface="ＭＳ Ｐゴシック" panose="020B0600070205080204" pitchFamily="34" charset="-128"/>
            </a:endParaRPr>
          </a:p>
          <a:p>
            <a:r>
              <a:rPr lang="en-US" altLang="en-US">
                <a:ea typeface="ＭＳ Ｐゴシック" panose="020B0600070205080204" pitchFamily="34" charset="-128"/>
              </a:rPr>
              <a:t>E </a:t>
            </a:r>
            <a:r>
              <a:rPr lang="en-US" altLang="en-US" i="1">
                <a:ea typeface="ＭＳ Ｐゴシック" panose="020B0600070205080204" pitchFamily="34" charset="-128"/>
              </a:rPr>
              <a:t>Stylochaeton</a:t>
            </a:r>
            <a:endParaRPr lang="en-US" altLang="en-US">
              <a:ea typeface="ＭＳ Ｐゴシック" panose="020B0600070205080204" pitchFamily="34" charset="-128"/>
            </a:endParaRPr>
          </a:p>
          <a:p>
            <a:r>
              <a:rPr lang="en-US" altLang="en-US">
                <a:ea typeface="ＭＳ Ｐゴシック" panose="020B0600070205080204" pitchFamily="34" charset="-128"/>
              </a:rPr>
              <a:t>F </a:t>
            </a:r>
            <a:r>
              <a:rPr lang="en-US" altLang="en-US" i="1">
                <a:ea typeface="ＭＳ Ｐゴシック" panose="020B0600070205080204" pitchFamily="34" charset="-128"/>
              </a:rPr>
              <a:t>Calla</a:t>
            </a:r>
            <a:endParaRPr lang="en-US" altLang="en-US">
              <a:ea typeface="ＭＳ Ｐゴシック" panose="020B0600070205080204" pitchFamily="34" charset="-128"/>
            </a:endParaRPr>
          </a:p>
          <a:p>
            <a:r>
              <a:rPr lang="en-US" altLang="en-US">
                <a:ea typeface="ＭＳ Ｐゴシック" panose="020B0600070205080204" pitchFamily="34" charset="-128"/>
              </a:rPr>
              <a:t>G </a:t>
            </a:r>
            <a:r>
              <a:rPr lang="en-US" altLang="en-US" i="1">
                <a:ea typeface="ＭＳ Ｐゴシック" panose="020B0600070205080204" pitchFamily="34" charset="-128"/>
              </a:rPr>
              <a:t>Montricharda</a:t>
            </a:r>
          </a:p>
          <a:p>
            <a:r>
              <a:rPr lang="en-US" altLang="en-US">
                <a:ea typeface="ＭＳ Ｐゴシック" panose="020B0600070205080204" pitchFamily="34" charset="-128"/>
              </a:rPr>
              <a:t>H </a:t>
            </a:r>
            <a:r>
              <a:rPr lang="en-US" altLang="en-US" i="1">
                <a:ea typeface="ＭＳ Ｐゴシック" panose="020B0600070205080204" pitchFamily="34" charset="-128"/>
              </a:rPr>
              <a:t>Dieffenbachia</a:t>
            </a:r>
            <a:endParaRPr lang="en-US" altLang="en-US">
              <a:ea typeface="ＭＳ Ｐゴシック" panose="020B0600070205080204" pitchFamily="34" charset="-128"/>
            </a:endParaRPr>
          </a:p>
          <a:p>
            <a:r>
              <a:rPr lang="en-US" altLang="en-US">
                <a:ea typeface="ＭＳ Ｐゴシック" panose="020B0600070205080204" pitchFamily="34" charset="-128"/>
              </a:rPr>
              <a:t>I </a:t>
            </a:r>
            <a:r>
              <a:rPr lang="en-US" altLang="en-US" i="1">
                <a:ea typeface="ＭＳ Ｐゴシック" panose="020B0600070205080204" pitchFamily="34" charset="-128"/>
              </a:rPr>
              <a:t>Amorphophallus</a:t>
            </a:r>
            <a:endParaRPr lang="en-US" altLang="en-US">
              <a:ea typeface="ＭＳ Ｐゴシック" panose="020B0600070205080204" pitchFamily="34" charset="-128"/>
            </a:endParaRPr>
          </a:p>
          <a:p>
            <a:r>
              <a:rPr lang="en-US" altLang="en-US">
                <a:ea typeface="ＭＳ Ｐゴシック" panose="020B0600070205080204" pitchFamily="34" charset="-128"/>
              </a:rPr>
              <a:t>J </a:t>
            </a:r>
            <a:r>
              <a:rPr lang="en-US" altLang="en-US" i="1">
                <a:ea typeface="ＭＳ Ｐゴシック" panose="020B0600070205080204" pitchFamily="34" charset="-128"/>
              </a:rPr>
              <a:t>Colocasia</a:t>
            </a:r>
            <a:endParaRPr lang="en-US" altLang="en-US">
              <a:ea typeface="ＭＳ Ｐゴシック" panose="020B0600070205080204" pitchFamily="34" charset="-128"/>
            </a:endParaRPr>
          </a:p>
          <a:p>
            <a:r>
              <a:rPr lang="en-US" altLang="en-US">
                <a:ea typeface="ＭＳ Ｐゴシック" panose="020B0600070205080204" pitchFamily="34" charset="-128"/>
              </a:rPr>
              <a:t>K </a:t>
            </a:r>
            <a:r>
              <a:rPr lang="en-US" altLang="en-US" i="1">
                <a:ea typeface="ＭＳ Ｐゴシック" panose="020B0600070205080204" pitchFamily="34" charset="-128"/>
              </a:rPr>
              <a:t>Arum</a:t>
            </a:r>
            <a:endParaRPr lang="en-US" altLang="en-US">
              <a:ea typeface="ＭＳ Ｐゴシック" panose="020B0600070205080204" pitchFamily="34" charset="-128"/>
            </a:endParaRPr>
          </a:p>
          <a:p>
            <a:r>
              <a:rPr lang="en-US" altLang="en-US">
                <a:ea typeface="ＭＳ Ｐゴシック" panose="020B0600070205080204" pitchFamily="34" charset="-128"/>
              </a:rPr>
              <a:t>L </a:t>
            </a:r>
            <a:r>
              <a:rPr lang="en-US" altLang="en-US" i="1">
                <a:ea typeface="ＭＳ Ｐゴシック" panose="020B0600070205080204" pitchFamily="34" charset="-128"/>
              </a:rPr>
              <a:t>Arisaema</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a:extLst>
              <a:ext uri="{FF2B5EF4-FFF2-40B4-BE49-F238E27FC236}">
                <a16:creationId xmlns:a16="http://schemas.microsoft.com/office/drawing/2014/main" id="{86BF423E-6118-974A-BFFC-2B4908FB4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04C99E7-069D-1B40-AEB1-DA78A8B78CEE}"/>
              </a:ext>
            </a:extLst>
          </p:cNvPr>
          <p:cNvPicPr>
            <a:picLocks noChangeAspect="1"/>
          </p:cNvPicPr>
          <p:nvPr/>
        </p:nvPicPr>
        <p:blipFill>
          <a:blip r:embed="rId3"/>
          <a:stretch>
            <a:fillRect/>
          </a:stretch>
        </p:blipFill>
        <p:spPr>
          <a:xfrm>
            <a:off x="381000" y="196850"/>
            <a:ext cx="2624044" cy="1784350"/>
          </a:xfrm>
          <a:prstGeom prst="rect">
            <a:avLst/>
          </a:prstGeom>
        </p:spPr>
      </p:pic>
      <p:pic>
        <p:nvPicPr>
          <p:cNvPr id="3" name="Picture 2">
            <a:extLst>
              <a:ext uri="{FF2B5EF4-FFF2-40B4-BE49-F238E27FC236}">
                <a16:creationId xmlns:a16="http://schemas.microsoft.com/office/drawing/2014/main" id="{FF01A018-E486-DF4F-B1FC-2F5D089AC209}"/>
              </a:ext>
            </a:extLst>
          </p:cNvPr>
          <p:cNvPicPr>
            <a:picLocks noChangeAspect="1"/>
          </p:cNvPicPr>
          <p:nvPr/>
        </p:nvPicPr>
        <p:blipFill>
          <a:blip r:embed="rId4"/>
          <a:stretch>
            <a:fillRect/>
          </a:stretch>
        </p:blipFill>
        <p:spPr>
          <a:xfrm>
            <a:off x="6237354" y="260350"/>
            <a:ext cx="2891406" cy="1676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0D063694-2F18-C04C-8565-2A68D7728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7138"/>
            <a:ext cx="9144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49A2EF-7783-BC43-9C66-D71401989BF1}"/>
              </a:ext>
            </a:extLst>
          </p:cNvPr>
          <p:cNvPicPr>
            <a:picLocks noChangeAspect="1"/>
          </p:cNvPicPr>
          <p:nvPr/>
        </p:nvPicPr>
        <p:blipFill>
          <a:blip r:embed="rId3"/>
          <a:stretch>
            <a:fillRect/>
          </a:stretch>
        </p:blipFill>
        <p:spPr>
          <a:xfrm>
            <a:off x="4000730" y="1169432"/>
            <a:ext cx="5003443" cy="4828425"/>
          </a:xfrm>
          <a:prstGeom prst="rect">
            <a:avLst/>
          </a:prstGeom>
        </p:spPr>
      </p:pic>
      <p:sp>
        <p:nvSpPr>
          <p:cNvPr id="49154" name="Rectangle 7">
            <a:extLst>
              <a:ext uri="{FF2B5EF4-FFF2-40B4-BE49-F238E27FC236}">
                <a16:creationId xmlns:a16="http://schemas.microsoft.com/office/drawing/2014/main" id="{EEBF623E-47D2-A34D-9A7A-19B3A217A7E2}"/>
              </a:ext>
            </a:extLst>
          </p:cNvPr>
          <p:cNvSpPr>
            <a:spLocks noChangeArrowheads="1"/>
          </p:cNvSpPr>
          <p:nvPr/>
        </p:nvSpPr>
        <p:spPr bwMode="auto">
          <a:xfrm>
            <a:off x="6041124" y="1288341"/>
            <a:ext cx="228600" cy="1132692"/>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1800">
              <a:ea typeface="ヒラギノ角ゴ Pro W3" panose="020B0300000000000000" pitchFamily="34" charset="-128"/>
            </a:endParaRPr>
          </a:p>
        </p:txBody>
      </p:sp>
      <p:sp>
        <p:nvSpPr>
          <p:cNvPr id="49158" name="TextBox 6">
            <a:extLst>
              <a:ext uri="{FF2B5EF4-FFF2-40B4-BE49-F238E27FC236}">
                <a16:creationId xmlns:a16="http://schemas.microsoft.com/office/drawing/2014/main" id="{8556640B-F56F-9747-A275-B89C7D0ABC7A}"/>
              </a:ext>
            </a:extLst>
          </p:cNvPr>
          <p:cNvSpPr txBox="1">
            <a:spLocks noChangeArrowheads="1"/>
          </p:cNvSpPr>
          <p:nvPr/>
        </p:nvSpPr>
        <p:spPr bwMode="auto">
          <a:xfrm>
            <a:off x="4419600" y="800100"/>
            <a:ext cx="3202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ea typeface="ヒラギノ角ゴ Pro W3" panose="020B0300000000000000" pitchFamily="34" charset="-128"/>
              </a:rPr>
              <a:t>Where does </a:t>
            </a:r>
            <a:r>
              <a:rPr lang="en-US" altLang="en-US" sz="1800" i="1">
                <a:ea typeface="ヒラギノ角ゴ Pro W3" panose="020B0300000000000000" pitchFamily="34" charset="-128"/>
              </a:rPr>
              <a:t>Philodendron </a:t>
            </a:r>
            <a:r>
              <a:rPr lang="en-US" altLang="en-US" sz="1800">
                <a:ea typeface="ヒラギノ角ゴ Pro W3" panose="020B0300000000000000" pitchFamily="34" charset="-128"/>
              </a:rPr>
              <a:t>fit in?</a:t>
            </a:r>
          </a:p>
        </p:txBody>
      </p:sp>
      <p:pic>
        <p:nvPicPr>
          <p:cNvPr id="2" name="Picture 1">
            <a:extLst>
              <a:ext uri="{FF2B5EF4-FFF2-40B4-BE49-F238E27FC236}">
                <a16:creationId xmlns:a16="http://schemas.microsoft.com/office/drawing/2014/main" id="{614C69F2-4647-9849-8E0B-BC5292B91956}"/>
              </a:ext>
            </a:extLst>
          </p:cNvPr>
          <p:cNvPicPr>
            <a:picLocks noChangeAspect="1"/>
          </p:cNvPicPr>
          <p:nvPr/>
        </p:nvPicPr>
        <p:blipFill>
          <a:blip r:embed="rId4"/>
          <a:stretch>
            <a:fillRect/>
          </a:stretch>
        </p:blipFill>
        <p:spPr>
          <a:xfrm>
            <a:off x="12560" y="828570"/>
            <a:ext cx="3963886" cy="5839346"/>
          </a:xfrm>
          <a:prstGeom prst="rect">
            <a:avLst/>
          </a:prstGeom>
        </p:spPr>
      </p:pic>
      <p:sp>
        <p:nvSpPr>
          <p:cNvPr id="3" name="TextBox 2">
            <a:extLst>
              <a:ext uri="{FF2B5EF4-FFF2-40B4-BE49-F238E27FC236}">
                <a16:creationId xmlns:a16="http://schemas.microsoft.com/office/drawing/2014/main" id="{FDB234BF-67AE-5D4F-9418-52A4DAD0542F}"/>
              </a:ext>
            </a:extLst>
          </p:cNvPr>
          <p:cNvSpPr txBox="1"/>
          <p:nvPr/>
        </p:nvSpPr>
        <p:spPr>
          <a:xfrm>
            <a:off x="36844" y="3348133"/>
            <a:ext cx="1826141" cy="400110"/>
          </a:xfrm>
          <a:prstGeom prst="rect">
            <a:avLst/>
          </a:prstGeom>
          <a:noFill/>
        </p:spPr>
        <p:txBody>
          <a:bodyPr wrap="none" rtlCol="0">
            <a:spAutoFit/>
          </a:bodyPr>
          <a:lstStyle/>
          <a:p>
            <a:r>
              <a:rPr lang="en-US" sz="2000">
                <a:solidFill>
                  <a:schemeClr val="bg1"/>
                </a:solidFill>
              </a:rPr>
              <a:t>1</a:t>
            </a:r>
            <a:r>
              <a:rPr lang="en-US" sz="2000" baseline="30000">
                <a:solidFill>
                  <a:schemeClr val="bg1"/>
                </a:solidFill>
              </a:rPr>
              <a:t>st</a:t>
            </a:r>
            <a:r>
              <a:rPr lang="en-US" sz="2000">
                <a:solidFill>
                  <a:schemeClr val="bg1"/>
                </a:solidFill>
              </a:rPr>
              <a:t>-day pistillate</a:t>
            </a:r>
          </a:p>
        </p:txBody>
      </p:sp>
      <p:sp>
        <p:nvSpPr>
          <p:cNvPr id="7" name="TextBox 6">
            <a:extLst>
              <a:ext uri="{FF2B5EF4-FFF2-40B4-BE49-F238E27FC236}">
                <a16:creationId xmlns:a16="http://schemas.microsoft.com/office/drawing/2014/main" id="{07DD630E-8424-1F44-8321-CF53F5595005}"/>
              </a:ext>
            </a:extLst>
          </p:cNvPr>
          <p:cNvSpPr txBox="1"/>
          <p:nvPr/>
        </p:nvSpPr>
        <p:spPr>
          <a:xfrm>
            <a:off x="2084774" y="888231"/>
            <a:ext cx="1891672" cy="400110"/>
          </a:xfrm>
          <a:prstGeom prst="rect">
            <a:avLst/>
          </a:prstGeom>
          <a:noFill/>
        </p:spPr>
        <p:txBody>
          <a:bodyPr wrap="square" rtlCol="0">
            <a:spAutoFit/>
          </a:bodyPr>
          <a:lstStyle/>
          <a:p>
            <a:r>
              <a:rPr lang="en-US" sz="2000">
                <a:solidFill>
                  <a:schemeClr val="bg1"/>
                </a:solidFill>
              </a:rPr>
              <a:t>2</a:t>
            </a:r>
            <a:r>
              <a:rPr lang="en-US" sz="2000" baseline="30000">
                <a:solidFill>
                  <a:schemeClr val="bg1"/>
                </a:solidFill>
              </a:rPr>
              <a:t> nd</a:t>
            </a:r>
            <a:r>
              <a:rPr lang="en-US" sz="2000">
                <a:solidFill>
                  <a:schemeClr val="bg1"/>
                </a:solidFill>
              </a:rPr>
              <a:t> day hideout</a:t>
            </a:r>
          </a:p>
        </p:txBody>
      </p:sp>
      <p:sp>
        <p:nvSpPr>
          <p:cNvPr id="8" name="TextBox 7">
            <a:extLst>
              <a:ext uri="{FF2B5EF4-FFF2-40B4-BE49-F238E27FC236}">
                <a16:creationId xmlns:a16="http://schemas.microsoft.com/office/drawing/2014/main" id="{72FCE0AD-2C81-0648-A612-662CFE153785}"/>
              </a:ext>
            </a:extLst>
          </p:cNvPr>
          <p:cNvSpPr txBox="1"/>
          <p:nvPr/>
        </p:nvSpPr>
        <p:spPr>
          <a:xfrm>
            <a:off x="36844" y="6180915"/>
            <a:ext cx="2150512" cy="400110"/>
          </a:xfrm>
          <a:prstGeom prst="rect">
            <a:avLst/>
          </a:prstGeom>
          <a:noFill/>
        </p:spPr>
        <p:txBody>
          <a:bodyPr wrap="square" rtlCol="0">
            <a:spAutoFit/>
          </a:bodyPr>
          <a:lstStyle/>
          <a:p>
            <a:r>
              <a:rPr lang="en-US" sz="2000"/>
              <a:t>2</a:t>
            </a:r>
            <a:r>
              <a:rPr lang="en-US" sz="2000" baseline="30000"/>
              <a:t> nd</a:t>
            </a:r>
            <a:r>
              <a:rPr lang="en-US" sz="2000"/>
              <a:t> eve staminate</a:t>
            </a:r>
          </a:p>
        </p:txBody>
      </p:sp>
      <p:sp>
        <p:nvSpPr>
          <p:cNvPr id="10" name="TextBox 9">
            <a:extLst>
              <a:ext uri="{FF2B5EF4-FFF2-40B4-BE49-F238E27FC236}">
                <a16:creationId xmlns:a16="http://schemas.microsoft.com/office/drawing/2014/main" id="{4CBE37A4-2CF7-FB4E-A250-16855626F738}"/>
              </a:ext>
            </a:extLst>
          </p:cNvPr>
          <p:cNvSpPr txBox="1"/>
          <p:nvPr/>
        </p:nvSpPr>
        <p:spPr>
          <a:xfrm>
            <a:off x="1988495" y="3830006"/>
            <a:ext cx="1891672" cy="400110"/>
          </a:xfrm>
          <a:prstGeom prst="rect">
            <a:avLst/>
          </a:prstGeom>
          <a:noFill/>
        </p:spPr>
        <p:txBody>
          <a:bodyPr wrap="square" rtlCol="0">
            <a:spAutoFit/>
          </a:bodyPr>
          <a:lstStyle/>
          <a:p>
            <a:r>
              <a:rPr lang="en-US" sz="2000">
                <a:solidFill>
                  <a:schemeClr val="bg1"/>
                </a:solidFill>
              </a:rPr>
              <a:t>2</a:t>
            </a:r>
            <a:r>
              <a:rPr lang="en-US" sz="2000" baseline="30000">
                <a:solidFill>
                  <a:schemeClr val="bg1"/>
                </a:solidFill>
              </a:rPr>
              <a:t> nd</a:t>
            </a:r>
            <a:r>
              <a:rPr lang="en-US" sz="2000">
                <a:solidFill>
                  <a:schemeClr val="bg1"/>
                </a:solidFill>
              </a:rPr>
              <a:t> eve exit</a:t>
            </a:r>
          </a:p>
        </p:txBody>
      </p:sp>
      <p:pic>
        <p:nvPicPr>
          <p:cNvPr id="5" name="Picture 4">
            <a:extLst>
              <a:ext uri="{FF2B5EF4-FFF2-40B4-BE49-F238E27FC236}">
                <a16:creationId xmlns:a16="http://schemas.microsoft.com/office/drawing/2014/main" id="{F078A7EF-70AB-5C4A-AC35-403904935502}"/>
              </a:ext>
            </a:extLst>
          </p:cNvPr>
          <p:cNvPicPr>
            <a:picLocks noChangeAspect="1"/>
          </p:cNvPicPr>
          <p:nvPr/>
        </p:nvPicPr>
        <p:blipFill>
          <a:blip r:embed="rId5"/>
          <a:stretch>
            <a:fillRect/>
          </a:stretch>
        </p:blipFill>
        <p:spPr>
          <a:xfrm>
            <a:off x="3975609" y="4923300"/>
            <a:ext cx="2425191" cy="1657725"/>
          </a:xfrm>
          <a:prstGeom prst="rect">
            <a:avLst/>
          </a:prstGeom>
        </p:spPr>
      </p:pic>
    </p:spTree>
    <p:extLst>
      <p:ext uri="{BB962C8B-B14F-4D97-AF65-F5344CB8AC3E}">
        <p14:creationId xmlns:p14="http://schemas.microsoft.com/office/powerpoint/2010/main" val="169808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C65855E7-7742-C84E-BBD6-C03C4B17EC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143000"/>
            <a:ext cx="8755062"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AFCB75-EDBF-924A-B348-C94B6C981A5C}"/>
              </a:ext>
            </a:extLst>
          </p:cNvPr>
          <p:cNvSpPr/>
          <p:nvPr/>
        </p:nvSpPr>
        <p:spPr>
          <a:xfrm>
            <a:off x="34925" y="15875"/>
            <a:ext cx="5299075" cy="1016000"/>
          </a:xfrm>
          <a:prstGeom prst="rect">
            <a:avLst/>
          </a:prstGeom>
        </p:spPr>
        <p:txBody>
          <a:bodyPr>
            <a:spAutoFit/>
          </a:bodyPr>
          <a:lstStyle/>
          <a:p>
            <a:pPr>
              <a:defRPr/>
            </a:pPr>
            <a:r>
              <a:rPr lang="en-US" sz="2000" dirty="0">
                <a:latin typeface="Times" charset="0"/>
                <a:ea typeface="ヒラギノ角ゴ Pro W3" charset="0"/>
                <a:cs typeface="ヒラギノ角ゴ Pro W3" charset="0"/>
              </a:rPr>
              <a:t>CHARACTERS DIAGNOSTIC OF MONOCOTS: </a:t>
            </a:r>
          </a:p>
          <a:p>
            <a:pPr marL="342900" indent="-342900">
              <a:buFont typeface="Arial"/>
              <a:buChar char="•"/>
              <a:defRPr/>
            </a:pPr>
            <a:r>
              <a:rPr lang="en-US" sz="2000" dirty="0">
                <a:latin typeface="Times" charset="0"/>
                <a:ea typeface="ヒラギノ角ゴ Pro W3" charset="0"/>
                <a:cs typeface="ヒラギノ角ゴ Pro W3" charset="0"/>
              </a:rPr>
              <a:t>vascular bundles in stem scattered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a:extLst>
              <a:ext uri="{FF2B5EF4-FFF2-40B4-BE49-F238E27FC236}">
                <a16:creationId xmlns:a16="http://schemas.microsoft.com/office/drawing/2014/main" id="{55DBBDC3-C42C-224A-90C3-CE329819B44D}"/>
              </a:ext>
            </a:extLst>
          </p:cNvPr>
          <p:cNvSpPr txBox="1">
            <a:spLocks noChangeArrowheads="1"/>
          </p:cNvSpPr>
          <p:nvPr/>
        </p:nvSpPr>
        <p:spPr bwMode="auto">
          <a:xfrm>
            <a:off x="1447800" y="1981200"/>
            <a:ext cx="5943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000">
                <a:ea typeface="ヒラギノ角ゴ Pro W3" panose="020B0300000000000000" pitchFamily="34" charset="-128"/>
              </a:rPr>
              <a:t>PHYLOGENETIC CONTEXT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1">
            <a:extLst>
              <a:ext uri="{FF2B5EF4-FFF2-40B4-BE49-F238E27FC236}">
                <a16:creationId xmlns:a16="http://schemas.microsoft.com/office/drawing/2014/main" id="{399937D5-CB18-2048-B484-A2F1BC7DF5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3">
            <a:extLst>
              <a:ext uri="{FF2B5EF4-FFF2-40B4-BE49-F238E27FC236}">
                <a16:creationId xmlns:a16="http://schemas.microsoft.com/office/drawing/2014/main" id="{38D8ACCC-823A-DB4D-98D0-AD8582098F73}"/>
              </a:ext>
            </a:extLst>
          </p:cNvPr>
          <p:cNvSpPr>
            <a:spLocks noChangeArrowheads="1"/>
          </p:cNvSpPr>
          <p:nvPr/>
        </p:nvSpPr>
        <p:spPr bwMode="auto">
          <a:xfrm>
            <a:off x="0" y="4114800"/>
            <a:ext cx="2362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400">
              <a:ea typeface="ヒラギノ角ゴ Pro W3" panose="020B0300000000000000" pitchFamily="34" charset="-128"/>
            </a:endParaRPr>
          </a:p>
        </p:txBody>
      </p:sp>
      <p:sp>
        <p:nvSpPr>
          <p:cNvPr id="59395" name="Text Box 5">
            <a:extLst>
              <a:ext uri="{FF2B5EF4-FFF2-40B4-BE49-F238E27FC236}">
                <a16:creationId xmlns:a16="http://schemas.microsoft.com/office/drawing/2014/main" id="{7090451C-4E69-CF49-B16E-339FE3D7F777}"/>
              </a:ext>
            </a:extLst>
          </p:cNvPr>
          <p:cNvSpPr txBox="1">
            <a:spLocks noChangeArrowheads="1"/>
          </p:cNvSpPr>
          <p:nvPr/>
        </p:nvSpPr>
        <p:spPr bwMode="auto">
          <a:xfrm>
            <a:off x="228600" y="4038600"/>
            <a:ext cx="1905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endParaRPr lang="en-US" altLang="en-US" sz="2400">
              <a:ea typeface="ヒラギノ角ゴ Pro W3" panose="020B0300000000000000" pitchFamily="34" charset="-128"/>
            </a:endParaRPr>
          </a:p>
        </p:txBody>
      </p:sp>
      <p:sp>
        <p:nvSpPr>
          <p:cNvPr id="59396" name="Rectangle 7">
            <a:extLst>
              <a:ext uri="{FF2B5EF4-FFF2-40B4-BE49-F238E27FC236}">
                <a16:creationId xmlns:a16="http://schemas.microsoft.com/office/drawing/2014/main" id="{0A17A70A-5C72-F54A-83A1-27339E3DB84B}"/>
              </a:ext>
            </a:extLst>
          </p:cNvPr>
          <p:cNvSpPr>
            <a:spLocks noChangeArrowheads="1"/>
          </p:cNvSpPr>
          <p:nvPr/>
        </p:nvSpPr>
        <p:spPr bwMode="auto">
          <a:xfrm>
            <a:off x="1828800" y="0"/>
            <a:ext cx="16002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59397" name="Line 9">
            <a:extLst>
              <a:ext uri="{FF2B5EF4-FFF2-40B4-BE49-F238E27FC236}">
                <a16:creationId xmlns:a16="http://schemas.microsoft.com/office/drawing/2014/main" id="{4286518E-E63D-6C43-97EC-E48204129D6F}"/>
              </a:ext>
            </a:extLst>
          </p:cNvPr>
          <p:cNvSpPr>
            <a:spLocks noChangeShapeType="1"/>
          </p:cNvSpPr>
          <p:nvPr/>
        </p:nvSpPr>
        <p:spPr bwMode="auto">
          <a:xfrm flipV="1">
            <a:off x="1295400" y="1676400"/>
            <a:ext cx="533400" cy="1524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398" name="Text Box 10">
            <a:extLst>
              <a:ext uri="{FF2B5EF4-FFF2-40B4-BE49-F238E27FC236}">
                <a16:creationId xmlns:a16="http://schemas.microsoft.com/office/drawing/2014/main" id="{C6E2DFE1-D52E-B944-9D0C-826994850CA9}"/>
              </a:ext>
            </a:extLst>
          </p:cNvPr>
          <p:cNvSpPr txBox="1">
            <a:spLocks noChangeArrowheads="1"/>
          </p:cNvSpPr>
          <p:nvPr/>
        </p:nvSpPr>
        <p:spPr bwMode="auto">
          <a:xfrm>
            <a:off x="212725" y="3184525"/>
            <a:ext cx="135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F4253F"/>
                </a:solidFill>
                <a:ea typeface="ヒラギノ角ゴ Pro W3" panose="020B0300000000000000" pitchFamily="34" charset="-128"/>
              </a:rPr>
              <a:t>monocots</a:t>
            </a:r>
            <a:endParaRPr lang="en-US" altLang="en-US" sz="2400" i="1">
              <a:ea typeface="ヒラギノ角ゴ Pro W3" panose="020B0300000000000000" pitchFamily="34" charset="-128"/>
            </a:endParaRPr>
          </a:p>
        </p:txBody>
      </p:sp>
      <p:sp>
        <p:nvSpPr>
          <p:cNvPr id="59399" name="Rectangle 11">
            <a:extLst>
              <a:ext uri="{FF2B5EF4-FFF2-40B4-BE49-F238E27FC236}">
                <a16:creationId xmlns:a16="http://schemas.microsoft.com/office/drawing/2014/main" id="{4FE8D386-3EAE-334C-B0D0-8B7207387647}"/>
              </a:ext>
            </a:extLst>
          </p:cNvPr>
          <p:cNvSpPr>
            <a:spLocks noChangeArrowheads="1"/>
          </p:cNvSpPr>
          <p:nvPr/>
        </p:nvSpPr>
        <p:spPr bwMode="auto">
          <a:xfrm>
            <a:off x="1828800" y="152400"/>
            <a:ext cx="381000" cy="1447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a:extLst>
              <a:ext uri="{FF2B5EF4-FFF2-40B4-BE49-F238E27FC236}">
                <a16:creationId xmlns:a16="http://schemas.microsoft.com/office/drawing/2014/main" id="{235B5FC7-B721-A447-B1B6-AD833CE77716}"/>
              </a:ext>
            </a:extLst>
          </p:cNvPr>
          <p:cNvSpPr txBox="1">
            <a:spLocks noChangeArrowheads="1"/>
          </p:cNvSpPr>
          <p:nvPr/>
        </p:nvSpPr>
        <p:spPr bwMode="auto">
          <a:xfrm>
            <a:off x="2057400" y="1295400"/>
            <a:ext cx="5943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000">
                <a:ea typeface="ヒラギノ角ゴ Pro W3" panose="020B0300000000000000" pitchFamily="34" charset="-128"/>
              </a:rPr>
              <a:t>ACORACEAE – PRIMITIVE, MAGNOLIID-LIKE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a:extLst>
              <a:ext uri="{FF2B5EF4-FFF2-40B4-BE49-F238E27FC236}">
                <a16:creationId xmlns:a16="http://schemas.microsoft.com/office/drawing/2014/main" id="{B586EE29-BAC4-7F40-8E42-0D4DA6CA4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5306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3">
            <a:extLst>
              <a:ext uri="{FF2B5EF4-FFF2-40B4-BE49-F238E27FC236}">
                <a16:creationId xmlns:a16="http://schemas.microsoft.com/office/drawing/2014/main" id="{DD3FF03B-E90E-5A4B-91C2-130CE3997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71600"/>
            <a:ext cx="31750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4">
            <a:extLst>
              <a:ext uri="{FF2B5EF4-FFF2-40B4-BE49-F238E27FC236}">
                <a16:creationId xmlns:a16="http://schemas.microsoft.com/office/drawing/2014/main" id="{EEF8EED7-86EB-6948-BCA3-47D00635E42E}"/>
              </a:ext>
            </a:extLst>
          </p:cNvPr>
          <p:cNvSpPr txBox="1">
            <a:spLocks noChangeArrowheads="1"/>
          </p:cNvSpPr>
          <p:nvPr/>
        </p:nvSpPr>
        <p:spPr bwMode="auto">
          <a:xfrm>
            <a:off x="441325" y="60325"/>
            <a:ext cx="7527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Acorus</a:t>
            </a:r>
            <a:r>
              <a:rPr lang="en-US" altLang="en-US" sz="2400">
                <a:ea typeface="ヒラギノ角ゴ Pro W3" panose="020B0300000000000000" pitchFamily="34" charset="-128"/>
              </a:rPr>
              <a:t> (sweetflag) – currently the</a:t>
            </a:r>
            <a:r>
              <a:rPr lang="en-US" altLang="ja-JP" sz="2400">
                <a:ea typeface="ヒラギノ角ゴ Pro W3" panose="020B0300000000000000" pitchFamily="34" charset="-128"/>
              </a:rPr>
              <a:t> most primitive monocot</a:t>
            </a:r>
          </a:p>
          <a:p>
            <a:pPr>
              <a:spcBef>
                <a:spcPct val="0"/>
              </a:spcBef>
              <a:buFontTx/>
              <a:buNone/>
            </a:pPr>
            <a:r>
              <a:rPr lang="en-US" altLang="en-US" sz="2400">
                <a:ea typeface="ヒラギノ角ゴ Pro W3" panose="020B0300000000000000" pitchFamily="34" charset="-128"/>
              </a:rPr>
              <a:t>ethereal oils, absence of raphides suggest Magnoliids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1">
            <a:extLst>
              <a:ext uri="{FF2B5EF4-FFF2-40B4-BE49-F238E27FC236}">
                <a16:creationId xmlns:a16="http://schemas.microsoft.com/office/drawing/2014/main" id="{399937D5-CB18-2048-B484-A2F1BC7DF5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3">
            <a:extLst>
              <a:ext uri="{FF2B5EF4-FFF2-40B4-BE49-F238E27FC236}">
                <a16:creationId xmlns:a16="http://schemas.microsoft.com/office/drawing/2014/main" id="{38D8ACCC-823A-DB4D-98D0-AD8582098F73}"/>
              </a:ext>
            </a:extLst>
          </p:cNvPr>
          <p:cNvSpPr>
            <a:spLocks noChangeArrowheads="1"/>
          </p:cNvSpPr>
          <p:nvPr/>
        </p:nvSpPr>
        <p:spPr bwMode="auto">
          <a:xfrm>
            <a:off x="0" y="4114800"/>
            <a:ext cx="2362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400">
              <a:ea typeface="ヒラギノ角ゴ Pro W3" panose="020B0300000000000000" pitchFamily="34" charset="-128"/>
            </a:endParaRPr>
          </a:p>
        </p:txBody>
      </p:sp>
      <p:sp>
        <p:nvSpPr>
          <p:cNvPr id="59395" name="Text Box 5">
            <a:extLst>
              <a:ext uri="{FF2B5EF4-FFF2-40B4-BE49-F238E27FC236}">
                <a16:creationId xmlns:a16="http://schemas.microsoft.com/office/drawing/2014/main" id="{7090451C-4E69-CF49-B16E-339FE3D7F777}"/>
              </a:ext>
            </a:extLst>
          </p:cNvPr>
          <p:cNvSpPr txBox="1">
            <a:spLocks noChangeArrowheads="1"/>
          </p:cNvSpPr>
          <p:nvPr/>
        </p:nvSpPr>
        <p:spPr bwMode="auto">
          <a:xfrm>
            <a:off x="228600" y="4038600"/>
            <a:ext cx="1905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endParaRPr lang="en-US" altLang="en-US" sz="2400">
              <a:ea typeface="ヒラギノ角ゴ Pro W3" panose="020B0300000000000000" pitchFamily="34" charset="-128"/>
            </a:endParaRPr>
          </a:p>
        </p:txBody>
      </p:sp>
      <p:sp>
        <p:nvSpPr>
          <p:cNvPr id="59396" name="Rectangle 7">
            <a:extLst>
              <a:ext uri="{FF2B5EF4-FFF2-40B4-BE49-F238E27FC236}">
                <a16:creationId xmlns:a16="http://schemas.microsoft.com/office/drawing/2014/main" id="{0A17A70A-5C72-F54A-83A1-27339E3DB84B}"/>
              </a:ext>
            </a:extLst>
          </p:cNvPr>
          <p:cNvSpPr>
            <a:spLocks noChangeArrowheads="1"/>
          </p:cNvSpPr>
          <p:nvPr/>
        </p:nvSpPr>
        <p:spPr bwMode="auto">
          <a:xfrm>
            <a:off x="1828800" y="0"/>
            <a:ext cx="16002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59397" name="Line 9">
            <a:extLst>
              <a:ext uri="{FF2B5EF4-FFF2-40B4-BE49-F238E27FC236}">
                <a16:creationId xmlns:a16="http://schemas.microsoft.com/office/drawing/2014/main" id="{4286518E-E63D-6C43-97EC-E48204129D6F}"/>
              </a:ext>
            </a:extLst>
          </p:cNvPr>
          <p:cNvSpPr>
            <a:spLocks noChangeShapeType="1"/>
          </p:cNvSpPr>
          <p:nvPr/>
        </p:nvSpPr>
        <p:spPr bwMode="auto">
          <a:xfrm flipV="1">
            <a:off x="1295400" y="1676400"/>
            <a:ext cx="533400" cy="1524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398" name="Text Box 10">
            <a:extLst>
              <a:ext uri="{FF2B5EF4-FFF2-40B4-BE49-F238E27FC236}">
                <a16:creationId xmlns:a16="http://schemas.microsoft.com/office/drawing/2014/main" id="{C6E2DFE1-D52E-B944-9D0C-826994850CA9}"/>
              </a:ext>
            </a:extLst>
          </p:cNvPr>
          <p:cNvSpPr txBox="1">
            <a:spLocks noChangeArrowheads="1"/>
          </p:cNvSpPr>
          <p:nvPr/>
        </p:nvSpPr>
        <p:spPr bwMode="auto">
          <a:xfrm>
            <a:off x="212725" y="3184525"/>
            <a:ext cx="135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F4253F"/>
                </a:solidFill>
                <a:ea typeface="ヒラギノ角ゴ Pro W3" panose="020B0300000000000000" pitchFamily="34" charset="-128"/>
              </a:rPr>
              <a:t>monocots</a:t>
            </a:r>
            <a:endParaRPr lang="en-US" altLang="en-US" sz="2400" i="1">
              <a:ea typeface="ヒラギノ角ゴ Pro W3" panose="020B0300000000000000" pitchFamily="34" charset="-128"/>
            </a:endParaRPr>
          </a:p>
        </p:txBody>
      </p:sp>
      <p:sp>
        <p:nvSpPr>
          <p:cNvPr id="59399" name="Rectangle 11">
            <a:extLst>
              <a:ext uri="{FF2B5EF4-FFF2-40B4-BE49-F238E27FC236}">
                <a16:creationId xmlns:a16="http://schemas.microsoft.com/office/drawing/2014/main" id="{4FE8D386-3EAE-334C-B0D0-8B7207387647}"/>
              </a:ext>
            </a:extLst>
          </p:cNvPr>
          <p:cNvSpPr>
            <a:spLocks noChangeArrowheads="1"/>
          </p:cNvSpPr>
          <p:nvPr/>
        </p:nvSpPr>
        <p:spPr bwMode="auto">
          <a:xfrm>
            <a:off x="1992650" y="114300"/>
            <a:ext cx="674350" cy="1447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2" name="Picture 1">
            <a:extLst>
              <a:ext uri="{FF2B5EF4-FFF2-40B4-BE49-F238E27FC236}">
                <a16:creationId xmlns:a16="http://schemas.microsoft.com/office/drawing/2014/main" id="{77927D05-5B93-5143-9C53-3B809C7A1AF5}"/>
              </a:ext>
            </a:extLst>
          </p:cNvPr>
          <p:cNvPicPr>
            <a:picLocks noChangeAspect="1"/>
          </p:cNvPicPr>
          <p:nvPr/>
        </p:nvPicPr>
        <p:blipFill>
          <a:blip r:embed="rId4"/>
          <a:stretch>
            <a:fillRect/>
          </a:stretch>
        </p:blipFill>
        <p:spPr>
          <a:xfrm>
            <a:off x="4204446" y="1676400"/>
            <a:ext cx="10799657" cy="5010150"/>
          </a:xfrm>
          <a:prstGeom prst="rect">
            <a:avLst/>
          </a:prstGeom>
        </p:spPr>
      </p:pic>
    </p:spTree>
    <p:extLst>
      <p:ext uri="{BB962C8B-B14F-4D97-AF65-F5344CB8AC3E}">
        <p14:creationId xmlns:p14="http://schemas.microsoft.com/office/powerpoint/2010/main" val="274073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
            <a:extLst>
              <a:ext uri="{FF2B5EF4-FFF2-40B4-BE49-F238E27FC236}">
                <a16:creationId xmlns:a16="http://schemas.microsoft.com/office/drawing/2014/main" id="{F57C185A-EB62-9040-9858-8F70A0EE5010}"/>
              </a:ext>
            </a:extLst>
          </p:cNvPr>
          <p:cNvSpPr txBox="1">
            <a:spLocks noChangeArrowheads="1"/>
          </p:cNvSpPr>
          <p:nvPr/>
        </p:nvSpPr>
        <p:spPr bwMode="auto">
          <a:xfrm>
            <a:off x="1447800" y="1981200"/>
            <a:ext cx="594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4000">
                <a:ea typeface="ヒラギノ角ゴ Pro W3" panose="020B0300000000000000" pitchFamily="34" charset="-128"/>
              </a:rPr>
              <a:t>SET ASIDE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95DFD0D1-6B61-1D45-B73C-A185A7D8E090}"/>
              </a:ext>
            </a:extLst>
          </p:cNvPr>
          <p:cNvSpPr>
            <a:spLocks noChangeArrowheads="1"/>
          </p:cNvSpPr>
          <p:nvPr/>
        </p:nvSpPr>
        <p:spPr bwMode="auto">
          <a:xfrm>
            <a:off x="152400" y="1600200"/>
            <a:ext cx="4572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t>A</a:t>
            </a:r>
            <a:r>
              <a:rPr lang="en-US" altLang="en-US" sz="2400" i="1"/>
              <a:t> Lysichiton</a:t>
            </a:r>
            <a:r>
              <a:rPr lang="en-US" altLang="en-US" sz="2400"/>
              <a:t>—rewarding mutualism, bees, flies</a:t>
            </a:r>
          </a:p>
          <a:p>
            <a:pPr>
              <a:spcBef>
                <a:spcPct val="0"/>
              </a:spcBef>
              <a:buFontTx/>
              <a:buNone/>
            </a:pPr>
            <a:r>
              <a:rPr lang="en-US" altLang="en-US" sz="2400"/>
              <a:t>B </a:t>
            </a:r>
            <a:r>
              <a:rPr lang="en-US" altLang="en-US" sz="2400" b="1" i="1"/>
              <a:t>Anthurium</a:t>
            </a:r>
            <a:r>
              <a:rPr lang="en-US" altLang="en-US" sz="2400"/>
              <a:t>—rewarding mutualism, bees, beetles</a:t>
            </a:r>
          </a:p>
          <a:p>
            <a:pPr>
              <a:spcBef>
                <a:spcPct val="0"/>
              </a:spcBef>
              <a:buFontTx/>
              <a:buNone/>
            </a:pPr>
            <a:r>
              <a:rPr lang="en-US" altLang="en-US" sz="2400"/>
              <a:t>C </a:t>
            </a:r>
            <a:r>
              <a:rPr lang="en-US" altLang="en-US" sz="2400" b="1" i="1"/>
              <a:t>Monstera</a:t>
            </a:r>
            <a:r>
              <a:rPr lang="en-US" altLang="en-US" sz="2400"/>
              <a:t>—rewarding mutualism, bees, beetles</a:t>
            </a:r>
          </a:p>
          <a:p>
            <a:pPr>
              <a:spcBef>
                <a:spcPct val="0"/>
              </a:spcBef>
              <a:buFontTx/>
              <a:buNone/>
            </a:pPr>
            <a:r>
              <a:rPr lang="en-US" altLang="en-US" sz="2400"/>
              <a:t>D </a:t>
            </a:r>
            <a:r>
              <a:rPr lang="en-US" altLang="en-US" sz="2400" i="1"/>
              <a:t>Dracontium—</a:t>
            </a:r>
            <a:r>
              <a:rPr lang="en-US" altLang="en-US" sz="2400"/>
              <a:t>unknown type of interaction involving flies</a:t>
            </a:r>
          </a:p>
          <a:p>
            <a:pPr>
              <a:spcBef>
                <a:spcPct val="0"/>
              </a:spcBef>
              <a:buFontTx/>
              <a:buNone/>
            </a:pPr>
            <a:r>
              <a:rPr lang="en-US" altLang="en-US" sz="2400"/>
              <a:t>E </a:t>
            </a:r>
            <a:r>
              <a:rPr lang="en-US" altLang="en-US" sz="2400" i="1"/>
              <a:t>Stylochaeton—</a:t>
            </a:r>
            <a:r>
              <a:rPr lang="en-US" altLang="en-US" sz="2400"/>
              <a:t>deceptive system involving beetles</a:t>
            </a:r>
          </a:p>
          <a:p>
            <a:pPr>
              <a:spcBef>
                <a:spcPct val="0"/>
              </a:spcBef>
              <a:buFontTx/>
              <a:buNone/>
            </a:pPr>
            <a:r>
              <a:rPr lang="en-US" altLang="en-US" sz="2400"/>
              <a:t>F </a:t>
            </a:r>
            <a:r>
              <a:rPr lang="en-US" altLang="en-US" sz="2400" i="1"/>
              <a:t>Calla—</a:t>
            </a:r>
            <a:r>
              <a:rPr lang="en-US" altLang="en-US" sz="2400"/>
              <a:t>suspected rewarding mutualism involving flies and beetles</a:t>
            </a:r>
          </a:p>
        </p:txBody>
      </p:sp>
      <p:sp>
        <p:nvSpPr>
          <p:cNvPr id="55298" name="Rectangle 2">
            <a:extLst>
              <a:ext uri="{FF2B5EF4-FFF2-40B4-BE49-F238E27FC236}">
                <a16:creationId xmlns:a16="http://schemas.microsoft.com/office/drawing/2014/main" id="{F2E1D2B1-3C94-8641-975E-C614204BAB3E}"/>
              </a:ext>
            </a:extLst>
          </p:cNvPr>
          <p:cNvSpPr>
            <a:spLocks noChangeArrowheads="1"/>
          </p:cNvSpPr>
          <p:nvPr/>
        </p:nvSpPr>
        <p:spPr bwMode="auto">
          <a:xfrm>
            <a:off x="4800600" y="178435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t>G </a:t>
            </a:r>
            <a:r>
              <a:rPr lang="en-US" altLang="en-US" sz="2400" i="1"/>
              <a:t>Montrichardia—</a:t>
            </a:r>
            <a:r>
              <a:rPr lang="en-US" altLang="en-US" sz="2400"/>
              <a:t>mating mutualism, beetles</a:t>
            </a:r>
          </a:p>
          <a:p>
            <a:pPr>
              <a:spcBef>
                <a:spcPct val="0"/>
              </a:spcBef>
              <a:buFontTx/>
              <a:buNone/>
            </a:pPr>
            <a:r>
              <a:rPr lang="en-US" altLang="en-US" sz="2400"/>
              <a:t>H </a:t>
            </a:r>
            <a:r>
              <a:rPr lang="en-US" altLang="en-US" sz="2400" i="1"/>
              <a:t>Dieffenbachia—</a:t>
            </a:r>
            <a:r>
              <a:rPr lang="en-US" altLang="en-US" sz="2400"/>
              <a:t>mating mutualism, beetles</a:t>
            </a:r>
          </a:p>
          <a:p>
            <a:pPr>
              <a:spcBef>
                <a:spcPct val="0"/>
              </a:spcBef>
              <a:buFontTx/>
              <a:buNone/>
            </a:pPr>
            <a:r>
              <a:rPr lang="en-US" altLang="en-US" sz="2400"/>
              <a:t>I </a:t>
            </a:r>
            <a:r>
              <a:rPr lang="en-US" altLang="en-US" sz="2400" b="1" i="1"/>
              <a:t>Amorphophallus</a:t>
            </a:r>
            <a:r>
              <a:rPr lang="en-US" altLang="en-US" sz="2400" i="1"/>
              <a:t>—</a:t>
            </a:r>
            <a:r>
              <a:rPr lang="en-US" altLang="en-US" sz="2400"/>
              <a:t>deceptive system involving beetles</a:t>
            </a:r>
          </a:p>
          <a:p>
            <a:pPr>
              <a:spcBef>
                <a:spcPct val="0"/>
              </a:spcBef>
              <a:buFontTx/>
              <a:buNone/>
            </a:pPr>
            <a:r>
              <a:rPr lang="en-US" altLang="en-US" sz="2400"/>
              <a:t>J </a:t>
            </a:r>
            <a:r>
              <a:rPr lang="en-US" altLang="en-US" sz="2400" b="1" i="1"/>
              <a:t>Colocasia</a:t>
            </a:r>
            <a:r>
              <a:rPr lang="en-US" altLang="en-US" sz="2400" i="1"/>
              <a:t>—</a:t>
            </a:r>
            <a:r>
              <a:rPr lang="en-US" altLang="en-US" sz="2400"/>
              <a:t>oviposition mutualism, flies</a:t>
            </a:r>
          </a:p>
          <a:p>
            <a:pPr>
              <a:spcBef>
                <a:spcPct val="0"/>
              </a:spcBef>
              <a:buFontTx/>
              <a:buNone/>
            </a:pPr>
            <a:r>
              <a:rPr lang="en-US" altLang="en-US" sz="2400"/>
              <a:t>K </a:t>
            </a:r>
            <a:r>
              <a:rPr lang="en-US" altLang="en-US" sz="2400" i="1"/>
              <a:t>Arum—</a:t>
            </a:r>
            <a:r>
              <a:rPr lang="en-US" altLang="en-US" sz="2400"/>
              <a:t>deceptive system involving flies</a:t>
            </a:r>
          </a:p>
          <a:p>
            <a:pPr>
              <a:spcBef>
                <a:spcPct val="0"/>
              </a:spcBef>
              <a:buFontTx/>
              <a:buNone/>
            </a:pPr>
            <a:r>
              <a:rPr lang="en-US" altLang="en-US" sz="2400"/>
              <a:t>L </a:t>
            </a:r>
            <a:r>
              <a:rPr lang="en-US" altLang="en-US" sz="2400" b="1" i="1"/>
              <a:t>Arisaema</a:t>
            </a:r>
            <a:r>
              <a:rPr lang="en-US" altLang="en-US" sz="2400" i="1"/>
              <a:t> — </a:t>
            </a:r>
            <a:r>
              <a:rPr lang="en-US" altLang="en-US" sz="2400"/>
              <a:t>deceptive system involving flies</a:t>
            </a:r>
          </a:p>
        </p:txBody>
      </p:sp>
      <p:sp>
        <p:nvSpPr>
          <p:cNvPr id="55299" name="TextBox 3">
            <a:extLst>
              <a:ext uri="{FF2B5EF4-FFF2-40B4-BE49-F238E27FC236}">
                <a16:creationId xmlns:a16="http://schemas.microsoft.com/office/drawing/2014/main" id="{E87262E6-38CF-454D-B185-45B7C902ADB2}"/>
              </a:ext>
            </a:extLst>
          </p:cNvPr>
          <p:cNvSpPr txBox="1">
            <a:spLocks noChangeArrowheads="1"/>
          </p:cNvSpPr>
          <p:nvPr/>
        </p:nvSpPr>
        <p:spPr bwMode="auto">
          <a:xfrm>
            <a:off x="533400" y="457200"/>
            <a:ext cx="4511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The genera in the preceding figure:</a:t>
            </a:r>
          </a:p>
        </p:txBody>
      </p:sp>
    </p:spTree>
    <p:extLst>
      <p:ext uri="{BB962C8B-B14F-4D97-AF65-F5344CB8AC3E}">
        <p14:creationId xmlns:p14="http://schemas.microsoft.com/office/powerpoint/2010/main" val="3053554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2">
            <a:extLst>
              <a:ext uri="{FF2B5EF4-FFF2-40B4-BE49-F238E27FC236}">
                <a16:creationId xmlns:a16="http://schemas.microsoft.com/office/drawing/2014/main" id="{0564132B-9EE7-D940-98BC-BE4476FAFA51}"/>
              </a:ext>
            </a:extLst>
          </p:cNvPr>
          <p:cNvSpPr txBox="1">
            <a:spLocks noChangeArrowheads="1"/>
          </p:cNvSpPr>
          <p:nvPr/>
        </p:nvSpPr>
        <p:spPr bwMode="auto">
          <a:xfrm>
            <a:off x="381000" y="152400"/>
            <a:ext cx="773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Chartier et al., Evolution of pollinator–plant interaction types</a:t>
            </a:r>
          </a:p>
        </p:txBody>
      </p:sp>
      <p:sp>
        <p:nvSpPr>
          <p:cNvPr id="4" name="TextBox 3">
            <a:extLst>
              <a:ext uri="{FF2B5EF4-FFF2-40B4-BE49-F238E27FC236}">
                <a16:creationId xmlns:a16="http://schemas.microsoft.com/office/drawing/2014/main" id="{C437D56E-FAF7-4649-8F3C-BAB440D00DC8}"/>
              </a:ext>
            </a:extLst>
          </p:cNvPr>
          <p:cNvSpPr txBox="1"/>
          <p:nvPr/>
        </p:nvSpPr>
        <p:spPr>
          <a:xfrm>
            <a:off x="609600" y="914400"/>
            <a:ext cx="7543800" cy="1323975"/>
          </a:xfrm>
          <a:prstGeom prst="rect">
            <a:avLst/>
          </a:prstGeom>
          <a:noFill/>
        </p:spPr>
        <p:txBody>
          <a:bodyPr>
            <a:spAutoFit/>
          </a:bodyPr>
          <a:lstStyle/>
          <a:p>
            <a:pPr>
              <a:defRPr/>
            </a:pPr>
            <a:r>
              <a:rPr lang="en-US" sz="1600" dirty="0">
                <a:latin typeface="Times" charset="0"/>
                <a:ea typeface="ヒラギノ角ゴ Pro W3" charset="0"/>
                <a:cs typeface="ヒラギノ角ゴ Pro W3" charset="0"/>
              </a:rPr>
              <a:t>The specific questions we wanted to answer with these data were </a:t>
            </a:r>
          </a:p>
          <a:p>
            <a:pPr marL="400050" indent="-400050">
              <a:buFontTx/>
              <a:buAutoNum type="romanLcParenBoth"/>
              <a:defRPr/>
            </a:pPr>
            <a:r>
              <a:rPr lang="en-US" sz="1600" dirty="0">
                <a:latin typeface="Times" charset="0"/>
                <a:ea typeface="ヒラギノ角ゴ Pro W3" charset="0"/>
                <a:cs typeface="ヒラギノ角ゴ Pro W3" charset="0"/>
              </a:rPr>
              <a:t>what is the phylogenetic distribution of mutualistic and deceptive pollination systems in the </a:t>
            </a:r>
            <a:r>
              <a:rPr lang="en-US" sz="1600" dirty="0" err="1">
                <a:latin typeface="Times" charset="0"/>
                <a:ea typeface="ヒラギノ角ゴ Pro W3" charset="0"/>
                <a:cs typeface="ヒラギノ角ゴ Pro W3" charset="0"/>
              </a:rPr>
              <a:t>Araceae</a:t>
            </a:r>
            <a:r>
              <a:rPr lang="en-US" sz="1600" dirty="0">
                <a:latin typeface="Times" charset="0"/>
                <a:ea typeface="ヒラギノ角ゴ Pro W3" charset="0"/>
                <a:cs typeface="ヒラギノ角ゴ Pro W3" charset="0"/>
              </a:rPr>
              <a:t>? </a:t>
            </a:r>
          </a:p>
          <a:p>
            <a:pPr marL="400050" indent="-400050">
              <a:buFontTx/>
              <a:buAutoNum type="romanLcParenBoth"/>
              <a:defRPr/>
            </a:pPr>
            <a:r>
              <a:rPr lang="en-US" sz="1600" dirty="0">
                <a:latin typeface="Times" charset="0"/>
                <a:ea typeface="ヒラギノ角ゴ Pro W3" charset="0"/>
                <a:cs typeface="ヒラギノ角ゴ Pro W3" charset="0"/>
              </a:rPr>
              <a:t>(ii) are there inflorescence traits that are correlated with interaction types, for example, unisexual flowers, </a:t>
            </a:r>
            <a:r>
              <a:rPr lang="en-US" sz="1600" dirty="0" err="1">
                <a:latin typeface="Times" charset="0"/>
                <a:ea typeface="ヒラギノ角ゴ Pro W3" charset="0"/>
                <a:cs typeface="ヒラギノ角ゴ Pro W3" charset="0"/>
              </a:rPr>
              <a:t>spadix</a:t>
            </a:r>
            <a:r>
              <a:rPr lang="en-US" sz="1600" dirty="0">
                <a:latin typeface="Times" charset="0"/>
                <a:ea typeface="ヒラギノ角ゴ Pro W3" charset="0"/>
                <a:cs typeface="ヒラギノ角ゴ Pro W3" charset="0"/>
              </a:rPr>
              <a:t> appendages, or constricted </a:t>
            </a:r>
            <a:r>
              <a:rPr lang="en-US" sz="1600" dirty="0" err="1">
                <a:latin typeface="Times" charset="0"/>
                <a:ea typeface="ヒラギノ角ゴ Pro W3" charset="0"/>
                <a:cs typeface="ヒラギノ角ゴ Pro W3" charset="0"/>
              </a:rPr>
              <a:t>spathes</a:t>
            </a:r>
            <a:r>
              <a:rPr lang="en-US" sz="1600" dirty="0">
                <a:latin typeface="Times" charset="0"/>
                <a:ea typeface="ヒラギノ角ゴ Pro W3" charset="0"/>
                <a:cs typeface="ヒラギノ角ゴ Pro W3" charset="0"/>
              </a:rPr>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1">
            <a:extLst>
              <a:ext uri="{FF2B5EF4-FFF2-40B4-BE49-F238E27FC236}">
                <a16:creationId xmlns:a16="http://schemas.microsoft.com/office/drawing/2014/main" id="{0789CBA3-1E82-E446-8104-0B8846F6D6A1}"/>
              </a:ext>
            </a:extLst>
          </p:cNvPr>
          <p:cNvSpPr txBox="1">
            <a:spLocks noChangeArrowheads="1"/>
          </p:cNvSpPr>
          <p:nvPr/>
        </p:nvSpPr>
        <p:spPr bwMode="auto">
          <a:xfrm>
            <a:off x="838200" y="2971800"/>
            <a:ext cx="7543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600">
                <a:ea typeface="ヒラギノ角ゴ Pro W3" panose="020B0300000000000000" pitchFamily="34" charset="-128"/>
              </a:rPr>
              <a:t>Bayesian stochastic trait mapping showed that </a:t>
            </a:r>
          </a:p>
          <a:p>
            <a:pPr>
              <a:spcBef>
                <a:spcPct val="0"/>
              </a:spcBef>
              <a:buFontTx/>
              <a:buNone/>
            </a:pPr>
            <a:r>
              <a:rPr lang="en-US" altLang="en-US" sz="1600">
                <a:ea typeface="ヒラギノ角ゴ Pro W3" panose="020B0300000000000000" pitchFamily="34" charset="-128"/>
              </a:rPr>
              <a:t>1. spadix zonation, </a:t>
            </a:r>
          </a:p>
          <a:p>
            <a:pPr>
              <a:spcBef>
                <a:spcPct val="0"/>
              </a:spcBef>
              <a:buFontTx/>
              <a:buNone/>
            </a:pPr>
            <a:r>
              <a:rPr lang="en-US" altLang="en-US" sz="1600">
                <a:ea typeface="ヒラギノ角ゴ Pro W3" panose="020B0300000000000000" pitchFamily="34" charset="-128"/>
              </a:rPr>
              <a:t>2. presence of an appendix</a:t>
            </a:r>
          </a:p>
          <a:p>
            <a:pPr>
              <a:spcBef>
                <a:spcPct val="0"/>
              </a:spcBef>
              <a:buFontTx/>
              <a:buNone/>
            </a:pPr>
            <a:r>
              <a:rPr lang="en-US" altLang="en-US" sz="1600">
                <a:ea typeface="ヒラギノ角ゴ Pro W3" panose="020B0300000000000000" pitchFamily="34" charset="-128"/>
              </a:rPr>
              <a:t>3. flower sexuality (transition from bisexual to unisexual) were correlated with pollination interaction type.</a:t>
            </a:r>
          </a:p>
          <a:p>
            <a:pPr>
              <a:spcBef>
                <a:spcPct val="0"/>
              </a:spcBef>
              <a:buFontTx/>
              <a:buNone/>
            </a:pPr>
            <a:endParaRPr lang="en-US" altLang="en-US" sz="1600">
              <a:ea typeface="ヒラギノ角ゴ Pro W3" panose="020B0300000000000000" pitchFamily="34" charset="-128"/>
            </a:endParaRPr>
          </a:p>
          <a:p>
            <a:pPr>
              <a:spcBef>
                <a:spcPct val="0"/>
              </a:spcBef>
              <a:buFontTx/>
              <a:buNone/>
            </a:pPr>
            <a:r>
              <a:rPr lang="en-US" altLang="en-US" sz="1600">
                <a:ea typeface="ヒラギノ角ゴ Pro W3" panose="020B0300000000000000" pitchFamily="34" charset="-128"/>
              </a:rPr>
              <a:t>Having unisexual flowers appears to have provided the morphological precondition for the evolution of traps. </a:t>
            </a:r>
          </a:p>
        </p:txBody>
      </p:sp>
      <p:sp>
        <p:nvSpPr>
          <p:cNvPr id="65538" name="TextBox 2">
            <a:extLst>
              <a:ext uri="{FF2B5EF4-FFF2-40B4-BE49-F238E27FC236}">
                <a16:creationId xmlns:a16="http://schemas.microsoft.com/office/drawing/2014/main" id="{FDF76214-4ED9-4646-84D2-6C5F08CDA932}"/>
              </a:ext>
            </a:extLst>
          </p:cNvPr>
          <p:cNvSpPr txBox="1">
            <a:spLocks noChangeArrowheads="1"/>
          </p:cNvSpPr>
          <p:nvPr/>
        </p:nvSpPr>
        <p:spPr bwMode="auto">
          <a:xfrm>
            <a:off x="381000" y="152400"/>
            <a:ext cx="773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Chartier et al., Evolution of pollinator–plant interaction types</a:t>
            </a:r>
          </a:p>
        </p:txBody>
      </p:sp>
      <p:sp>
        <p:nvSpPr>
          <p:cNvPr id="4" name="TextBox 3">
            <a:extLst>
              <a:ext uri="{FF2B5EF4-FFF2-40B4-BE49-F238E27FC236}">
                <a16:creationId xmlns:a16="http://schemas.microsoft.com/office/drawing/2014/main" id="{172F0B45-227C-DB4E-99FF-8ECEBD95FBF5}"/>
              </a:ext>
            </a:extLst>
          </p:cNvPr>
          <p:cNvSpPr txBox="1"/>
          <p:nvPr/>
        </p:nvSpPr>
        <p:spPr>
          <a:xfrm>
            <a:off x="609600" y="914400"/>
            <a:ext cx="7543800" cy="1323975"/>
          </a:xfrm>
          <a:prstGeom prst="rect">
            <a:avLst/>
          </a:prstGeom>
          <a:noFill/>
        </p:spPr>
        <p:txBody>
          <a:bodyPr>
            <a:spAutoFit/>
          </a:bodyPr>
          <a:lstStyle/>
          <a:p>
            <a:pPr>
              <a:defRPr/>
            </a:pPr>
            <a:r>
              <a:rPr lang="en-US" sz="1600" dirty="0">
                <a:latin typeface="Times" charset="0"/>
                <a:ea typeface="ヒラギノ角ゴ Pro W3" charset="0"/>
                <a:cs typeface="ヒラギノ角ゴ Pro W3" charset="0"/>
              </a:rPr>
              <a:t>The specific questions we wanted to answer with these data were </a:t>
            </a:r>
          </a:p>
          <a:p>
            <a:pPr marL="400050" indent="-400050">
              <a:buFontTx/>
              <a:buAutoNum type="romanLcParenBoth"/>
              <a:defRPr/>
            </a:pPr>
            <a:r>
              <a:rPr lang="en-US" sz="1600" dirty="0">
                <a:latin typeface="Times" charset="0"/>
                <a:ea typeface="ヒラギノ角ゴ Pro W3" charset="0"/>
                <a:cs typeface="ヒラギノ角ゴ Pro W3" charset="0"/>
              </a:rPr>
              <a:t>what is the phylogenetic distribution of mutualistic and deceptive pollination systems in the </a:t>
            </a:r>
            <a:r>
              <a:rPr lang="en-US" sz="1600" dirty="0" err="1">
                <a:latin typeface="Times" charset="0"/>
                <a:ea typeface="ヒラギノ角ゴ Pro W3" charset="0"/>
                <a:cs typeface="ヒラギノ角ゴ Pro W3" charset="0"/>
              </a:rPr>
              <a:t>Araceae</a:t>
            </a:r>
            <a:r>
              <a:rPr lang="en-US" sz="1600" dirty="0">
                <a:latin typeface="Times" charset="0"/>
                <a:ea typeface="ヒラギノ角ゴ Pro W3" charset="0"/>
                <a:cs typeface="ヒラギノ角ゴ Pro W3" charset="0"/>
              </a:rPr>
              <a:t>? </a:t>
            </a:r>
          </a:p>
          <a:p>
            <a:pPr marL="400050" indent="-400050">
              <a:buFontTx/>
              <a:buAutoNum type="romanLcParenBoth"/>
              <a:defRPr/>
            </a:pPr>
            <a:r>
              <a:rPr lang="en-US" sz="1600" dirty="0">
                <a:latin typeface="Times" charset="0"/>
                <a:ea typeface="ヒラギノ角ゴ Pro W3" charset="0"/>
                <a:cs typeface="ヒラギノ角ゴ Pro W3" charset="0"/>
              </a:rPr>
              <a:t>(ii) are there inflorescence traits that are correlated with interaction types, for example, unisexual flowers, </a:t>
            </a:r>
            <a:r>
              <a:rPr lang="en-US" sz="1600" dirty="0" err="1">
                <a:latin typeface="Times" charset="0"/>
                <a:ea typeface="ヒラギノ角ゴ Pro W3" charset="0"/>
                <a:cs typeface="ヒラギノ角ゴ Pro W3" charset="0"/>
              </a:rPr>
              <a:t>spadix</a:t>
            </a:r>
            <a:r>
              <a:rPr lang="en-US" sz="1600" dirty="0">
                <a:latin typeface="Times" charset="0"/>
                <a:ea typeface="ヒラギノ角ゴ Pro W3" charset="0"/>
                <a:cs typeface="ヒラギノ角ゴ Pro W3" charset="0"/>
              </a:rPr>
              <a:t> appendages, or constricted </a:t>
            </a:r>
            <a:r>
              <a:rPr lang="en-US" sz="1600" dirty="0" err="1">
                <a:latin typeface="Times" charset="0"/>
                <a:ea typeface="ヒラギノ角ゴ Pro W3" charset="0"/>
                <a:cs typeface="ヒラギノ角ゴ Pro W3" charset="0"/>
              </a:rPr>
              <a:t>spathes</a:t>
            </a:r>
            <a:r>
              <a:rPr lang="en-US" sz="1600" dirty="0">
                <a:latin typeface="Times" charset="0"/>
                <a:ea typeface="ヒラギノ角ゴ Pro W3" charset="0"/>
                <a:cs typeface="ヒラギノ角ゴ Pro W3"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1">
            <a:extLst>
              <a:ext uri="{FF2B5EF4-FFF2-40B4-BE49-F238E27FC236}">
                <a16:creationId xmlns:a16="http://schemas.microsoft.com/office/drawing/2014/main" id="{E16F3BF4-4F9B-1641-AB4C-D97170519B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
            <a:extLst>
              <a:ext uri="{FF2B5EF4-FFF2-40B4-BE49-F238E27FC236}">
                <a16:creationId xmlns:a16="http://schemas.microsoft.com/office/drawing/2014/main" id="{BC9D5CF1-5AAD-4F47-8B7A-91491E9D5589}"/>
              </a:ext>
            </a:extLst>
          </p:cNvPr>
          <p:cNvSpPr>
            <a:spLocks noChangeArrowheads="1"/>
          </p:cNvSpPr>
          <p:nvPr/>
        </p:nvSpPr>
        <p:spPr bwMode="auto">
          <a:xfrm>
            <a:off x="0" y="4114800"/>
            <a:ext cx="2362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400">
              <a:ea typeface="ヒラギノ角ゴ Pro W3" panose="020B0300000000000000" pitchFamily="34" charset="-128"/>
            </a:endParaRPr>
          </a:p>
        </p:txBody>
      </p:sp>
      <p:sp>
        <p:nvSpPr>
          <p:cNvPr id="66563" name="Text Box 5">
            <a:extLst>
              <a:ext uri="{FF2B5EF4-FFF2-40B4-BE49-F238E27FC236}">
                <a16:creationId xmlns:a16="http://schemas.microsoft.com/office/drawing/2014/main" id="{09D845EF-6987-A14A-9775-77D9EBEE97DB}"/>
              </a:ext>
            </a:extLst>
          </p:cNvPr>
          <p:cNvSpPr txBox="1">
            <a:spLocks noChangeArrowheads="1"/>
          </p:cNvSpPr>
          <p:nvPr/>
        </p:nvSpPr>
        <p:spPr bwMode="auto">
          <a:xfrm>
            <a:off x="228600" y="4038600"/>
            <a:ext cx="1905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endParaRPr lang="en-US" altLang="en-US" sz="2400">
              <a:ea typeface="ヒラギノ角ゴ Pro W3" panose="020B0300000000000000" pitchFamily="34" charset="-128"/>
            </a:endParaRPr>
          </a:p>
        </p:txBody>
      </p:sp>
      <p:sp>
        <p:nvSpPr>
          <p:cNvPr id="66564" name="Rectangle 7">
            <a:extLst>
              <a:ext uri="{FF2B5EF4-FFF2-40B4-BE49-F238E27FC236}">
                <a16:creationId xmlns:a16="http://schemas.microsoft.com/office/drawing/2014/main" id="{1FEFEE5E-90C8-FC47-9B53-F2EFB7FF2153}"/>
              </a:ext>
            </a:extLst>
          </p:cNvPr>
          <p:cNvSpPr>
            <a:spLocks noChangeArrowheads="1"/>
          </p:cNvSpPr>
          <p:nvPr/>
        </p:nvSpPr>
        <p:spPr bwMode="auto">
          <a:xfrm>
            <a:off x="1828800" y="0"/>
            <a:ext cx="16002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66565" name="Line 9">
            <a:extLst>
              <a:ext uri="{FF2B5EF4-FFF2-40B4-BE49-F238E27FC236}">
                <a16:creationId xmlns:a16="http://schemas.microsoft.com/office/drawing/2014/main" id="{EECD79C6-4687-3442-92AD-8643CB566BFD}"/>
              </a:ext>
            </a:extLst>
          </p:cNvPr>
          <p:cNvSpPr>
            <a:spLocks noChangeShapeType="1"/>
          </p:cNvSpPr>
          <p:nvPr/>
        </p:nvSpPr>
        <p:spPr bwMode="auto">
          <a:xfrm flipV="1">
            <a:off x="1295400" y="1676400"/>
            <a:ext cx="533400" cy="1524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6" name="Text Box 10">
            <a:extLst>
              <a:ext uri="{FF2B5EF4-FFF2-40B4-BE49-F238E27FC236}">
                <a16:creationId xmlns:a16="http://schemas.microsoft.com/office/drawing/2014/main" id="{39928321-5267-1646-A2C1-ABE35A3C673B}"/>
              </a:ext>
            </a:extLst>
          </p:cNvPr>
          <p:cNvSpPr txBox="1">
            <a:spLocks noChangeArrowheads="1"/>
          </p:cNvSpPr>
          <p:nvPr/>
        </p:nvSpPr>
        <p:spPr bwMode="auto">
          <a:xfrm>
            <a:off x="212725" y="3184525"/>
            <a:ext cx="135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F4253F"/>
                </a:solidFill>
                <a:ea typeface="ヒラギノ角ゴ Pro W3" panose="020B0300000000000000" pitchFamily="34" charset="-128"/>
              </a:rPr>
              <a:t>monocots</a:t>
            </a:r>
            <a:endParaRPr lang="en-US" altLang="en-US" sz="2400" i="1">
              <a:ea typeface="ヒラギノ角ゴ Pro W3" panose="020B0300000000000000" pitchFamily="34" charset="-128"/>
            </a:endParaRPr>
          </a:p>
        </p:txBody>
      </p:sp>
      <p:sp>
        <p:nvSpPr>
          <p:cNvPr id="66567" name="Rectangle 11">
            <a:extLst>
              <a:ext uri="{FF2B5EF4-FFF2-40B4-BE49-F238E27FC236}">
                <a16:creationId xmlns:a16="http://schemas.microsoft.com/office/drawing/2014/main" id="{6DDBD24F-083D-9046-86CF-72E850DFF8AA}"/>
              </a:ext>
            </a:extLst>
          </p:cNvPr>
          <p:cNvSpPr>
            <a:spLocks noChangeArrowheads="1"/>
          </p:cNvSpPr>
          <p:nvPr/>
        </p:nvSpPr>
        <p:spPr bwMode="auto">
          <a:xfrm>
            <a:off x="1828800" y="152400"/>
            <a:ext cx="381000" cy="1447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a:extLst>
              <a:ext uri="{FF2B5EF4-FFF2-40B4-BE49-F238E27FC236}">
                <a16:creationId xmlns:a16="http://schemas.microsoft.com/office/drawing/2014/main" id="{8437BC48-0C21-404A-A7CA-8C3E0C04F7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05200"/>
            <a:ext cx="35814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a:extLst>
              <a:ext uri="{FF2B5EF4-FFF2-40B4-BE49-F238E27FC236}">
                <a16:creationId xmlns:a16="http://schemas.microsoft.com/office/drawing/2014/main" id="{16A50FE7-CC2E-F545-9F16-15C9BFC07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
            <a:ext cx="350678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a:extLst>
              <a:ext uri="{FF2B5EF4-FFF2-40B4-BE49-F238E27FC236}">
                <a16:creationId xmlns:a16="http://schemas.microsoft.com/office/drawing/2014/main" id="{82EF27FF-6E54-CA45-A430-F6323070E9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3429000"/>
            <a:ext cx="29559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4">
            <a:extLst>
              <a:ext uri="{FF2B5EF4-FFF2-40B4-BE49-F238E27FC236}">
                <a16:creationId xmlns:a16="http://schemas.microsoft.com/office/drawing/2014/main" id="{02A2A385-41CF-524B-AFAC-1F44DBCD6098}"/>
              </a:ext>
            </a:extLst>
          </p:cNvPr>
          <p:cNvSpPr txBox="1">
            <a:spLocks noChangeArrowheads="1"/>
          </p:cNvSpPr>
          <p:nvPr/>
        </p:nvSpPr>
        <p:spPr bwMode="auto">
          <a:xfrm>
            <a:off x="22225" y="1600200"/>
            <a:ext cx="57689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In the early-divergent groups and eudicots—but not in monocots—a cambium develops between the xylem and phloem of the original (primary) vascular bundles, i.e. there is no </a:t>
            </a:r>
            <a:r>
              <a:rPr lang="en-US" altLang="en-US" sz="2400" i="1">
                <a:ea typeface="ヒラギノ角ゴ Pro W3" panose="020B0300000000000000" pitchFamily="34" charset="-128"/>
              </a:rPr>
              <a:t>interfascicular </a:t>
            </a:r>
            <a:r>
              <a:rPr lang="en-US" altLang="en-US" sz="2400">
                <a:ea typeface="ヒラギノ角ゴ Pro W3" panose="020B0300000000000000" pitchFamily="34" charset="-128"/>
              </a:rPr>
              <a:t> cambium.</a:t>
            </a:r>
          </a:p>
        </p:txBody>
      </p:sp>
      <p:sp>
        <p:nvSpPr>
          <p:cNvPr id="6" name="Rectangle 5">
            <a:extLst>
              <a:ext uri="{FF2B5EF4-FFF2-40B4-BE49-F238E27FC236}">
                <a16:creationId xmlns:a16="http://schemas.microsoft.com/office/drawing/2014/main" id="{F808FD3D-340B-4F49-9300-719CCBD15E64}"/>
              </a:ext>
            </a:extLst>
          </p:cNvPr>
          <p:cNvSpPr/>
          <p:nvPr/>
        </p:nvSpPr>
        <p:spPr>
          <a:xfrm>
            <a:off x="34925" y="15875"/>
            <a:ext cx="3698875" cy="1323975"/>
          </a:xfrm>
          <a:prstGeom prst="rect">
            <a:avLst/>
          </a:prstGeom>
        </p:spPr>
        <p:txBody>
          <a:bodyPr>
            <a:spAutoFit/>
          </a:bodyPr>
          <a:lstStyle/>
          <a:p>
            <a:pPr>
              <a:defRPr/>
            </a:pPr>
            <a:r>
              <a:rPr lang="en-US" sz="2000" dirty="0">
                <a:latin typeface="Times" charset="0"/>
                <a:ea typeface="ヒラギノ角ゴ Pro W3" charset="0"/>
                <a:cs typeface="ヒラギノ角ゴ Pro W3" charset="0"/>
              </a:rPr>
              <a:t>CHARACTERS DIAGNOSTIC OF MONOCOTS: </a:t>
            </a:r>
          </a:p>
          <a:p>
            <a:pPr marL="342900" indent="-342900">
              <a:buFont typeface="Arial"/>
              <a:buChar char="•"/>
              <a:defRPr/>
            </a:pPr>
            <a:r>
              <a:rPr lang="en-US" sz="2000" dirty="0">
                <a:latin typeface="Times" charset="0"/>
                <a:ea typeface="ヒラギノ角ゴ Pro W3" charset="0"/>
                <a:cs typeface="ヒラギノ角ゴ Pro W3" charset="0"/>
              </a:rPr>
              <a:t>no </a:t>
            </a:r>
            <a:r>
              <a:rPr lang="en-US" sz="2000" dirty="0" err="1">
                <a:latin typeface="Times" charset="0"/>
                <a:ea typeface="ヒラギノ角ゴ Pro W3" charset="0"/>
                <a:cs typeface="ヒラギノ角ゴ Pro W3" charset="0"/>
              </a:rPr>
              <a:t>interfascicular</a:t>
            </a:r>
            <a:r>
              <a:rPr lang="en-US" sz="2000" dirty="0">
                <a:latin typeface="Times" charset="0"/>
                <a:ea typeface="ヒラギノ角ゴ Pro W3" charset="0"/>
                <a:cs typeface="ヒラギノ角ゴ Pro W3" charset="0"/>
              </a:rPr>
              <a:t> cambium developing</a:t>
            </a:r>
            <a:r>
              <a:rPr lang="en-US" sz="2000" b="1" i="1" dirty="0">
                <a:latin typeface="Times" charset="0"/>
                <a:ea typeface="ヒラギノ角ゴ Pro W3" charset="0"/>
                <a:cs typeface="ヒラギノ角ゴ Pro W3" charset="0"/>
              </a:rPr>
              <a:t> </a:t>
            </a:r>
            <a:r>
              <a:rPr lang="en-US" sz="2000" dirty="0">
                <a:latin typeface="Times" charset="0"/>
                <a:ea typeface="ヒラギノ角ゴ Pro W3" charset="0"/>
                <a:cs typeface="ヒラギノ角ゴ Pro W3" charset="0"/>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a:extLst>
              <a:ext uri="{FF2B5EF4-FFF2-40B4-BE49-F238E27FC236}">
                <a16:creationId xmlns:a16="http://schemas.microsoft.com/office/drawing/2014/main" id="{A4270DB6-6DF4-7745-B885-73F1C6E9B5E1}"/>
              </a:ext>
            </a:extLst>
          </p:cNvPr>
          <p:cNvSpPr txBox="1">
            <a:spLocks noChangeArrowheads="1"/>
          </p:cNvSpPr>
          <p:nvPr/>
        </p:nvSpPr>
        <p:spPr bwMode="auto">
          <a:xfrm>
            <a:off x="381000" y="152400"/>
            <a:ext cx="773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Chartier et al., Evolution of pollinator–plant interaction types</a:t>
            </a:r>
          </a:p>
        </p:txBody>
      </p:sp>
      <p:sp>
        <p:nvSpPr>
          <p:cNvPr id="4" name="TextBox 3">
            <a:extLst>
              <a:ext uri="{FF2B5EF4-FFF2-40B4-BE49-F238E27FC236}">
                <a16:creationId xmlns:a16="http://schemas.microsoft.com/office/drawing/2014/main" id="{48514B0D-F7DE-5649-81AF-8BFA2484B6FE}"/>
              </a:ext>
            </a:extLst>
          </p:cNvPr>
          <p:cNvSpPr txBox="1"/>
          <p:nvPr/>
        </p:nvSpPr>
        <p:spPr>
          <a:xfrm>
            <a:off x="609600" y="914400"/>
            <a:ext cx="7543800" cy="1323975"/>
          </a:xfrm>
          <a:prstGeom prst="rect">
            <a:avLst/>
          </a:prstGeom>
          <a:noFill/>
        </p:spPr>
        <p:txBody>
          <a:bodyPr>
            <a:spAutoFit/>
          </a:bodyPr>
          <a:lstStyle/>
          <a:p>
            <a:pPr>
              <a:defRPr/>
            </a:pPr>
            <a:r>
              <a:rPr lang="en-US" sz="1600" dirty="0">
                <a:latin typeface="Times" charset="0"/>
                <a:ea typeface="ヒラギノ角ゴ Pro W3" charset="0"/>
                <a:cs typeface="ヒラギノ角ゴ Pro W3" charset="0"/>
              </a:rPr>
              <a:t>The specific questions we wanted to answer with these data were </a:t>
            </a:r>
          </a:p>
          <a:p>
            <a:pPr marL="400050" indent="-400050">
              <a:buFontTx/>
              <a:buAutoNum type="romanLcParenBoth"/>
              <a:defRPr/>
            </a:pPr>
            <a:r>
              <a:rPr lang="en-US" sz="1600" dirty="0">
                <a:latin typeface="Times" charset="0"/>
                <a:ea typeface="ヒラギノ角ゴ Pro W3" charset="0"/>
                <a:cs typeface="ヒラギノ角ゴ Pro W3" charset="0"/>
              </a:rPr>
              <a:t>what is the phylogenetic distribution of mutualistic and deceptive pollination systems in the </a:t>
            </a:r>
            <a:r>
              <a:rPr lang="en-US" sz="1600" dirty="0" err="1">
                <a:latin typeface="Times" charset="0"/>
                <a:ea typeface="ヒラギノ角ゴ Pro W3" charset="0"/>
                <a:cs typeface="ヒラギノ角ゴ Pro W3" charset="0"/>
              </a:rPr>
              <a:t>Araceae</a:t>
            </a:r>
            <a:r>
              <a:rPr lang="en-US" sz="1600" dirty="0">
                <a:latin typeface="Times" charset="0"/>
                <a:ea typeface="ヒラギノ角ゴ Pro W3" charset="0"/>
                <a:cs typeface="ヒラギノ角ゴ Pro W3" charset="0"/>
              </a:rPr>
              <a:t>? </a:t>
            </a:r>
          </a:p>
          <a:p>
            <a:pPr marL="400050" indent="-400050">
              <a:buFontTx/>
              <a:buAutoNum type="romanLcParenBoth"/>
              <a:defRPr/>
            </a:pPr>
            <a:r>
              <a:rPr lang="en-US" sz="1600" dirty="0">
                <a:latin typeface="Times" charset="0"/>
                <a:ea typeface="ヒラギノ角ゴ Pro W3" charset="0"/>
                <a:cs typeface="ヒラギノ角ゴ Pro W3" charset="0"/>
              </a:rPr>
              <a:t>(ii) are there inflorescence traits that are correlated with interaction types, for example, unisexual flowers, </a:t>
            </a:r>
            <a:r>
              <a:rPr lang="en-US" sz="1600" dirty="0" err="1">
                <a:latin typeface="Times" charset="0"/>
                <a:ea typeface="ヒラギノ角ゴ Pro W3" charset="0"/>
                <a:cs typeface="ヒラギノ角ゴ Pro W3" charset="0"/>
              </a:rPr>
              <a:t>spadix</a:t>
            </a:r>
            <a:r>
              <a:rPr lang="en-US" sz="1600" dirty="0">
                <a:latin typeface="Times" charset="0"/>
                <a:ea typeface="ヒラギノ角ゴ Pro W3" charset="0"/>
                <a:cs typeface="ヒラギノ角ゴ Pro W3" charset="0"/>
              </a:rPr>
              <a:t> appendages, or constricted </a:t>
            </a:r>
            <a:r>
              <a:rPr lang="en-US" sz="1600" dirty="0" err="1">
                <a:latin typeface="Times" charset="0"/>
                <a:ea typeface="ヒラギノ角ゴ Pro W3" charset="0"/>
                <a:cs typeface="ヒラギノ角ゴ Pro W3" charset="0"/>
              </a:rPr>
              <a:t>spathes</a:t>
            </a:r>
            <a:r>
              <a:rPr lang="en-US" sz="1600" dirty="0">
                <a:latin typeface="Times" charset="0"/>
                <a:ea typeface="ヒラギノ角ゴ Pro W3" charset="0"/>
                <a:cs typeface="ヒラギノ角ゴ Pro W3"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A9911B79-96A8-C148-9623-61A0D4713809}"/>
              </a:ext>
            </a:extLst>
          </p:cNvPr>
          <p:cNvSpPr>
            <a:spLocks noChangeArrowheads="1"/>
          </p:cNvSpPr>
          <p:nvPr/>
        </p:nvSpPr>
        <p:spPr bwMode="auto">
          <a:xfrm>
            <a:off x="533400" y="58738"/>
            <a:ext cx="8382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POLLINATION TYPES</a:t>
            </a:r>
          </a:p>
          <a:p>
            <a:pPr>
              <a:spcBef>
                <a:spcPct val="0"/>
              </a:spcBef>
              <a:buFontTx/>
              <a:buNone/>
            </a:pPr>
            <a:r>
              <a:rPr lang="en-US" altLang="en-US" sz="2400">
                <a:ea typeface="ヒラギノ角ゴ Pro W3" panose="020B0300000000000000" pitchFamily="34" charset="-128"/>
              </a:rPr>
              <a:t>1. food rewards, such as stigmatic exudates, small amounts of nectar (Vogel and Martens 2000; Diaz and Kite 2006), or liquid</a:t>
            </a:r>
          </a:p>
          <a:p>
            <a:pPr>
              <a:spcBef>
                <a:spcPct val="0"/>
              </a:spcBef>
              <a:buFontTx/>
              <a:buNone/>
            </a:pPr>
            <a:r>
              <a:rPr lang="en-US" altLang="en-US" sz="2400">
                <a:ea typeface="ヒラギノ角ゴ Pro W3" panose="020B0300000000000000" pitchFamily="34" charset="-128"/>
              </a:rPr>
              <a:t>floral perfume for male euglossine bees (Hentrich et al. 2007,</a:t>
            </a:r>
          </a:p>
          <a:p>
            <a:pPr>
              <a:spcBef>
                <a:spcPct val="0"/>
              </a:spcBef>
              <a:buFontTx/>
              <a:buNone/>
            </a:pPr>
            <a:r>
              <a:rPr lang="en-US" altLang="en-US" sz="2400">
                <a:ea typeface="ヒラギノ角ゴ Pro W3" panose="020B0300000000000000" pitchFamily="34" charset="-128"/>
              </a:rPr>
              <a:t>2010). </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2. Mating/oviposition site mutualisms involve flies or beetles</a:t>
            </a:r>
          </a:p>
          <a:p>
            <a:pPr>
              <a:spcBef>
                <a:spcPct val="0"/>
              </a:spcBef>
              <a:buFontTx/>
              <a:buNone/>
            </a:pPr>
            <a:r>
              <a:rPr lang="en-US" altLang="en-US" sz="2400">
                <a:ea typeface="ヒラギノ角ゴ Pro W3" panose="020B0300000000000000" pitchFamily="34" charset="-128"/>
              </a:rPr>
              <a:t>that mate or oviposit in the inflorescences (Gibernau et al. 1999;</a:t>
            </a:r>
          </a:p>
          <a:p>
            <a:pPr>
              <a:spcBef>
                <a:spcPct val="0"/>
              </a:spcBef>
              <a:buFontTx/>
              <a:buNone/>
            </a:pPr>
            <a:r>
              <a:rPr lang="en-US" altLang="en-US" sz="2400">
                <a:ea typeface="ヒラギノ角ゴ Pro W3" panose="020B0300000000000000" pitchFamily="34" charset="-128"/>
              </a:rPr>
              <a:t>Sakai 2002; Urru et al. 2010; our Table S2). </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3. Antagonistic [deceptive] interactions involve the attraction and trapping of pollinators without either a food reward or a suitable site for larval development </a:t>
            </a:r>
            <a:r>
              <a:rPr lang="nb-NO" altLang="en-US" sz="2400">
                <a:ea typeface="ヒラギノ角ゴ Pro W3" panose="020B0300000000000000" pitchFamily="34" charset="-128"/>
              </a:rPr>
              <a:t>(Urru et al. 2011).</a:t>
            </a:r>
            <a:endParaRPr lang="en-US" altLang="en-US" sz="2400">
              <a:ea typeface="ヒラギノ角ゴ Pro W3" panose="020B0300000000000000" pitchFamily="34" charset="-128"/>
            </a:endParaRPr>
          </a:p>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1E5B1BEE-7A57-724F-8325-28EA43462D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13669" y="-1151731"/>
            <a:ext cx="6350000" cy="911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7">
            <a:extLst>
              <a:ext uri="{FF2B5EF4-FFF2-40B4-BE49-F238E27FC236}">
                <a16:creationId xmlns:a16="http://schemas.microsoft.com/office/drawing/2014/main" id="{8631EED3-2600-334B-A21B-6F7A0408E4A2}"/>
              </a:ext>
            </a:extLst>
          </p:cNvPr>
          <p:cNvSpPr>
            <a:spLocks noChangeArrowheads="1"/>
          </p:cNvSpPr>
          <p:nvPr/>
        </p:nvSpPr>
        <p:spPr bwMode="auto">
          <a:xfrm>
            <a:off x="2667000" y="0"/>
            <a:ext cx="8382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a:extLst>
              <a:ext uri="{FF2B5EF4-FFF2-40B4-BE49-F238E27FC236}">
                <a16:creationId xmlns:a16="http://schemas.microsoft.com/office/drawing/2014/main" id="{01DE7EAA-0B9F-204D-A21E-5E2266F9D6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51B09FB3-54B4-784C-81E4-37EC341F7C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08125" y="-803275"/>
            <a:ext cx="6832600" cy="843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5FA1875D-3ED5-6C4B-A9E9-91ECD3F0D8ED}"/>
              </a:ext>
            </a:extLst>
          </p:cNvPr>
          <p:cNvSpPr txBox="1">
            <a:spLocks noChangeArrowheads="1"/>
          </p:cNvSpPr>
          <p:nvPr/>
        </p:nvSpPr>
        <p:spPr bwMode="auto">
          <a:xfrm rot="-5400000">
            <a:off x="-2795587" y="3371850"/>
            <a:ext cx="6510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General Angiosperm Relations --- Soltis et al. 2008</a:t>
            </a:r>
          </a:p>
        </p:txBody>
      </p:sp>
      <p:cxnSp>
        <p:nvCxnSpPr>
          <p:cNvPr id="72707" name="Straight Arrow Connector 4">
            <a:extLst>
              <a:ext uri="{FF2B5EF4-FFF2-40B4-BE49-F238E27FC236}">
                <a16:creationId xmlns:a16="http://schemas.microsoft.com/office/drawing/2014/main" id="{10A2CAFB-6AED-D14E-AF89-E6E88524212E}"/>
              </a:ext>
            </a:extLst>
          </p:cNvPr>
          <p:cNvCxnSpPr>
            <a:cxnSpLocks noChangeShapeType="1"/>
          </p:cNvCxnSpPr>
          <p:nvPr/>
        </p:nvCxnSpPr>
        <p:spPr bwMode="auto">
          <a:xfrm>
            <a:off x="3810000" y="4876800"/>
            <a:ext cx="1066800" cy="76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2708" name="TextBox 5">
            <a:extLst>
              <a:ext uri="{FF2B5EF4-FFF2-40B4-BE49-F238E27FC236}">
                <a16:creationId xmlns:a16="http://schemas.microsoft.com/office/drawing/2014/main" id="{C00D2D84-7AFD-BD40-8A93-736DDD0D9EE9}"/>
              </a:ext>
            </a:extLst>
          </p:cNvPr>
          <p:cNvSpPr txBox="1">
            <a:spLocks noChangeArrowheads="1"/>
          </p:cNvSpPr>
          <p:nvPr/>
        </p:nvSpPr>
        <p:spPr bwMode="auto">
          <a:xfrm>
            <a:off x="1143000" y="4419600"/>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F0000"/>
                </a:solidFill>
                <a:ea typeface="ヒラギノ角ゴ Pro W3" panose="020B0300000000000000" pitchFamily="34" charset="-128"/>
              </a:rPr>
              <a:t>No monosulcate pollen in descendants of this ancestor.</a:t>
            </a:r>
          </a:p>
        </p:txBody>
      </p:sp>
      <p:sp>
        <p:nvSpPr>
          <p:cNvPr id="72709" name="TextBox 8">
            <a:extLst>
              <a:ext uri="{FF2B5EF4-FFF2-40B4-BE49-F238E27FC236}">
                <a16:creationId xmlns:a16="http://schemas.microsoft.com/office/drawing/2014/main" id="{420D8475-100D-6543-81DA-B331F04B8DFC}"/>
              </a:ext>
            </a:extLst>
          </p:cNvPr>
          <p:cNvSpPr txBox="1">
            <a:spLocks noChangeArrowheads="1"/>
          </p:cNvSpPr>
          <p:nvPr/>
        </p:nvSpPr>
        <p:spPr bwMode="auto">
          <a:xfrm>
            <a:off x="4038600" y="5657850"/>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F0000"/>
                </a:solidFill>
                <a:ea typeface="ヒラギノ角ゴ Pro W3" panose="020B0300000000000000" pitchFamily="34" charset="-128"/>
              </a:rPr>
              <a:t>Mostly monosulcate pollen in early flowers and gymnosperms.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a:extLst>
              <a:ext uri="{FF2B5EF4-FFF2-40B4-BE49-F238E27FC236}">
                <a16:creationId xmlns:a16="http://schemas.microsoft.com/office/drawing/2014/main" id="{407D993C-3F5D-2546-AD5C-796D6BCFE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520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3">
            <a:extLst>
              <a:ext uri="{FF2B5EF4-FFF2-40B4-BE49-F238E27FC236}">
                <a16:creationId xmlns:a16="http://schemas.microsoft.com/office/drawing/2014/main" id="{2A18B76B-BDA8-D440-B6B7-1B0EF6B22CF2}"/>
              </a:ext>
            </a:extLst>
          </p:cNvPr>
          <p:cNvSpPr>
            <a:spLocks noChangeArrowheads="1"/>
          </p:cNvSpPr>
          <p:nvPr/>
        </p:nvSpPr>
        <p:spPr bwMode="auto">
          <a:xfrm>
            <a:off x="7162800" y="304800"/>
            <a:ext cx="1143000" cy="457200"/>
          </a:xfrm>
          <a:prstGeom prst="rect">
            <a:avLst/>
          </a:prstGeom>
          <a:noFill/>
          <a:ln w="38100">
            <a:solidFill>
              <a:srgbClr val="FF28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73731" name="Line 4">
            <a:extLst>
              <a:ext uri="{FF2B5EF4-FFF2-40B4-BE49-F238E27FC236}">
                <a16:creationId xmlns:a16="http://schemas.microsoft.com/office/drawing/2014/main" id="{7103ECC9-1FCB-5948-92F2-FAF6A4AF8667}"/>
              </a:ext>
            </a:extLst>
          </p:cNvPr>
          <p:cNvSpPr>
            <a:spLocks noChangeShapeType="1"/>
          </p:cNvSpPr>
          <p:nvPr/>
        </p:nvSpPr>
        <p:spPr bwMode="auto">
          <a:xfrm>
            <a:off x="7391400" y="1524000"/>
            <a:ext cx="1066800" cy="0"/>
          </a:xfrm>
          <a:prstGeom prst="line">
            <a:avLst/>
          </a:prstGeom>
          <a:noFill/>
          <a:ln w="38100">
            <a:solidFill>
              <a:srgbClr val="2ED64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2" name="Line 5">
            <a:extLst>
              <a:ext uri="{FF2B5EF4-FFF2-40B4-BE49-F238E27FC236}">
                <a16:creationId xmlns:a16="http://schemas.microsoft.com/office/drawing/2014/main" id="{989F6438-E991-844C-8D2D-90A7D2DADFA9}"/>
              </a:ext>
            </a:extLst>
          </p:cNvPr>
          <p:cNvSpPr>
            <a:spLocks noChangeShapeType="1"/>
          </p:cNvSpPr>
          <p:nvPr/>
        </p:nvSpPr>
        <p:spPr bwMode="auto">
          <a:xfrm>
            <a:off x="7543800" y="2362200"/>
            <a:ext cx="1066800" cy="0"/>
          </a:xfrm>
          <a:prstGeom prst="line">
            <a:avLst/>
          </a:prstGeom>
          <a:noFill/>
          <a:ln w="38100">
            <a:solidFill>
              <a:srgbClr val="2ED64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3" name="Line 6">
            <a:extLst>
              <a:ext uri="{FF2B5EF4-FFF2-40B4-BE49-F238E27FC236}">
                <a16:creationId xmlns:a16="http://schemas.microsoft.com/office/drawing/2014/main" id="{DDFB01F3-06BD-1B46-8FF4-92E2761B8B7A}"/>
              </a:ext>
            </a:extLst>
          </p:cNvPr>
          <p:cNvSpPr>
            <a:spLocks noChangeShapeType="1"/>
          </p:cNvSpPr>
          <p:nvPr/>
        </p:nvSpPr>
        <p:spPr bwMode="auto">
          <a:xfrm>
            <a:off x="7543800" y="6705600"/>
            <a:ext cx="1295400" cy="0"/>
          </a:xfrm>
          <a:prstGeom prst="line">
            <a:avLst/>
          </a:prstGeom>
          <a:noFill/>
          <a:ln w="38100">
            <a:solidFill>
              <a:srgbClr val="2ED64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a:extLst>
              <a:ext uri="{FF2B5EF4-FFF2-40B4-BE49-F238E27FC236}">
                <a16:creationId xmlns:a16="http://schemas.microsoft.com/office/drawing/2014/main" id="{8060565D-D0F5-FC4C-B51F-98AA7F39A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93850" y="-1212850"/>
            <a:ext cx="5943600" cy="882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8D2AD272-C046-6944-BAB8-5EB0B52276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4E759D-B421-F14F-9F9C-2FC629F3725C}"/>
              </a:ext>
            </a:extLst>
          </p:cNvPr>
          <p:cNvSpPr/>
          <p:nvPr/>
        </p:nvSpPr>
        <p:spPr>
          <a:xfrm>
            <a:off x="34925" y="15875"/>
            <a:ext cx="2209800" cy="1323975"/>
          </a:xfrm>
          <a:prstGeom prst="rect">
            <a:avLst/>
          </a:prstGeom>
        </p:spPr>
        <p:txBody>
          <a:bodyPr>
            <a:spAutoFit/>
          </a:bodyPr>
          <a:lstStyle/>
          <a:p>
            <a:pPr>
              <a:defRPr/>
            </a:pPr>
            <a:r>
              <a:rPr lang="en-US" sz="2000" dirty="0">
                <a:latin typeface="Times" charset="0"/>
                <a:ea typeface="ヒラギノ角ゴ Pro W3" charset="0"/>
                <a:cs typeface="ヒラギノ角ゴ Pro W3" charset="0"/>
              </a:rPr>
              <a:t>CHARACTERS DIAGNOSTIC OF MONOCOTS: </a:t>
            </a:r>
          </a:p>
          <a:p>
            <a:pPr marL="342900" indent="-342900">
              <a:buFont typeface="Arial"/>
              <a:buChar char="•"/>
              <a:defRPr/>
            </a:pPr>
            <a:r>
              <a:rPr lang="en-US" sz="2000" dirty="0">
                <a:latin typeface="Times" charset="0"/>
                <a:ea typeface="ヒラギノ角ゴ Pro W3" charset="0"/>
                <a:cs typeface="ヒラギノ角ゴ Pro W3" charset="0"/>
              </a:rPr>
              <a:t>One cotyledon</a:t>
            </a:r>
          </a:p>
        </p:txBody>
      </p:sp>
      <p:pic>
        <p:nvPicPr>
          <p:cNvPr id="23554" name="Picture 1">
            <a:extLst>
              <a:ext uri="{FF2B5EF4-FFF2-40B4-BE49-F238E27FC236}">
                <a16:creationId xmlns:a16="http://schemas.microsoft.com/office/drawing/2014/main" id="{8378CC59-F2EC-AD45-848F-FE0EA8C5C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98538"/>
            <a:ext cx="3894138"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a:extLst>
              <a:ext uri="{FF2B5EF4-FFF2-40B4-BE49-F238E27FC236}">
                <a16:creationId xmlns:a16="http://schemas.microsoft.com/office/drawing/2014/main" id="{7D8960D4-8284-2245-A6AB-15DE83FABC10}"/>
              </a:ext>
            </a:extLst>
          </p:cNvPr>
          <p:cNvSpPr txBox="1">
            <a:spLocks noChangeArrowheads="1"/>
          </p:cNvSpPr>
          <p:nvPr/>
        </p:nvSpPr>
        <p:spPr bwMode="auto">
          <a:xfrm>
            <a:off x="5257800" y="12700"/>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Two planes of symmetry</a:t>
            </a:r>
          </a:p>
        </p:txBody>
      </p:sp>
      <p:sp>
        <p:nvSpPr>
          <p:cNvPr id="23556" name="TextBox 9">
            <a:extLst>
              <a:ext uri="{FF2B5EF4-FFF2-40B4-BE49-F238E27FC236}">
                <a16:creationId xmlns:a16="http://schemas.microsoft.com/office/drawing/2014/main" id="{F4D1501A-AA12-7846-82F4-D87866C8F478}"/>
              </a:ext>
            </a:extLst>
          </p:cNvPr>
          <p:cNvSpPr txBox="1">
            <a:spLocks noChangeArrowheads="1"/>
          </p:cNvSpPr>
          <p:nvPr/>
        </p:nvSpPr>
        <p:spPr bwMode="auto">
          <a:xfrm>
            <a:off x="7467600" y="33338"/>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One plane of symmetry</a:t>
            </a:r>
          </a:p>
        </p:txBody>
      </p:sp>
      <p:pic>
        <p:nvPicPr>
          <p:cNvPr id="23557" name="Picture 3">
            <a:extLst>
              <a:ext uri="{FF2B5EF4-FFF2-40B4-BE49-F238E27FC236}">
                <a16:creationId xmlns:a16="http://schemas.microsoft.com/office/drawing/2014/main" id="{AE327D86-DA09-8148-9BB3-B534725B82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62200"/>
            <a:ext cx="42799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2EA3E71-5299-6E4E-B7EA-2DC1523F47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219200"/>
            <a:ext cx="45212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a:extLst>
              <a:ext uri="{FF2B5EF4-FFF2-40B4-BE49-F238E27FC236}">
                <a16:creationId xmlns:a16="http://schemas.microsoft.com/office/drawing/2014/main" id="{276296CB-807C-8F46-AED5-9B81AE2E2A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2514600"/>
            <a:ext cx="45227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3">
            <a:extLst>
              <a:ext uri="{FF2B5EF4-FFF2-40B4-BE49-F238E27FC236}">
                <a16:creationId xmlns:a16="http://schemas.microsoft.com/office/drawing/2014/main" id="{17708A72-4381-7348-AA70-3B1E1EA79566}"/>
              </a:ext>
            </a:extLst>
          </p:cNvPr>
          <p:cNvSpPr txBox="1">
            <a:spLocks noChangeArrowheads="1"/>
          </p:cNvSpPr>
          <p:nvPr/>
        </p:nvSpPr>
        <p:spPr bwMode="auto">
          <a:xfrm>
            <a:off x="0" y="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William Burger on the monocot “cotyledon”: not homologous with those of dicots; </a:t>
            </a:r>
            <a:r>
              <a:rPr lang="en-US" altLang="en-US" sz="2400" i="1">
                <a:ea typeface="ヒラギノ角ゴ Pro W3" panose="020B0300000000000000" pitchFamily="34" charset="-128"/>
              </a:rPr>
              <a:t>Barclaya </a:t>
            </a:r>
            <a:r>
              <a:rPr lang="en-US" altLang="en-US" sz="2400">
                <a:ea typeface="ヒラギノ角ゴ Pro W3" panose="020B0300000000000000" pitchFamily="34" charset="-128"/>
              </a:rPr>
              <a:t>has both. </a:t>
            </a:r>
          </a:p>
        </p:txBody>
      </p:sp>
      <p:sp>
        <p:nvSpPr>
          <p:cNvPr id="25604" name="TextBox 4">
            <a:extLst>
              <a:ext uri="{FF2B5EF4-FFF2-40B4-BE49-F238E27FC236}">
                <a16:creationId xmlns:a16="http://schemas.microsoft.com/office/drawing/2014/main" id="{84A8124E-199E-2D4D-9DE0-573221DBDE97}"/>
              </a:ext>
            </a:extLst>
          </p:cNvPr>
          <p:cNvSpPr txBox="1">
            <a:spLocks noChangeArrowheads="1"/>
          </p:cNvSpPr>
          <p:nvPr/>
        </p:nvSpPr>
        <p:spPr bwMode="auto">
          <a:xfrm>
            <a:off x="-1219200" y="1828800"/>
            <a:ext cx="55102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                            Barclaya</a:t>
            </a:r>
            <a:r>
              <a:rPr lang="en-US" altLang="en-US" sz="2400">
                <a:ea typeface="ヒラギノ角ゴ Pro W3" panose="020B0300000000000000" pitchFamily="34" charset="-128"/>
              </a:rPr>
              <a:t>, Nymphaeaceae</a:t>
            </a:r>
          </a:p>
        </p:txBody>
      </p:sp>
      <p:cxnSp>
        <p:nvCxnSpPr>
          <p:cNvPr id="25605" name="Straight Arrow Connector 2">
            <a:extLst>
              <a:ext uri="{FF2B5EF4-FFF2-40B4-BE49-F238E27FC236}">
                <a16:creationId xmlns:a16="http://schemas.microsoft.com/office/drawing/2014/main" id="{C906388C-D087-5047-9E34-E7740B50369F}"/>
              </a:ext>
            </a:extLst>
          </p:cNvPr>
          <p:cNvCxnSpPr>
            <a:cxnSpLocks/>
          </p:cNvCxnSpPr>
          <p:nvPr/>
        </p:nvCxnSpPr>
        <p:spPr bwMode="auto">
          <a:xfrm flipV="1">
            <a:off x="2514600" y="4235450"/>
            <a:ext cx="990600" cy="1789113"/>
          </a:xfrm>
          <a:prstGeom prst="straightConnector1">
            <a:avLst/>
          </a:prstGeom>
          <a:noFill/>
          <a:ln w="63500" algn="ctr">
            <a:solidFill>
              <a:srgbClr val="FF0000"/>
            </a:solidFill>
            <a:round/>
            <a:headEn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a:extLst>
              <a:ext uri="{FF2B5EF4-FFF2-40B4-BE49-F238E27FC236}">
                <a16:creationId xmlns:a16="http://schemas.microsoft.com/office/drawing/2014/main" id="{4F2D1332-BCC3-F24C-B143-4767A66E07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08101" y="-825500"/>
            <a:ext cx="6527800" cy="888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4">
            <a:extLst>
              <a:ext uri="{FF2B5EF4-FFF2-40B4-BE49-F238E27FC236}">
                <a16:creationId xmlns:a16="http://schemas.microsoft.com/office/drawing/2014/main" id="{0E1FA85A-8BE2-D54E-B33C-DCE5F6B5579B}"/>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76803" name="Rectangle 12">
            <a:extLst>
              <a:ext uri="{FF2B5EF4-FFF2-40B4-BE49-F238E27FC236}">
                <a16:creationId xmlns:a16="http://schemas.microsoft.com/office/drawing/2014/main" id="{A33AA5CE-B30E-044C-906E-8CAD0CE4ECE9}"/>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76804" name="Rectangle 7">
            <a:extLst>
              <a:ext uri="{FF2B5EF4-FFF2-40B4-BE49-F238E27FC236}">
                <a16:creationId xmlns:a16="http://schemas.microsoft.com/office/drawing/2014/main" id="{3F23DFC6-FFD3-6F43-89EC-6BAA3E1B112E}"/>
              </a:ext>
            </a:extLst>
          </p:cNvPr>
          <p:cNvSpPr>
            <a:spLocks noChangeArrowheads="1"/>
          </p:cNvSpPr>
          <p:nvPr/>
        </p:nvSpPr>
        <p:spPr bwMode="auto">
          <a:xfrm>
            <a:off x="1981200" y="228600"/>
            <a:ext cx="1447800" cy="2595788"/>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76805" name="Rectangle 15">
            <a:extLst>
              <a:ext uri="{FF2B5EF4-FFF2-40B4-BE49-F238E27FC236}">
                <a16:creationId xmlns:a16="http://schemas.microsoft.com/office/drawing/2014/main" id="{9A355686-DB51-8443-98FD-D57BEA19C2B7}"/>
              </a:ext>
            </a:extLst>
          </p:cNvPr>
          <p:cNvSpPr>
            <a:spLocks noChangeArrowheads="1"/>
          </p:cNvSpPr>
          <p:nvPr/>
        </p:nvSpPr>
        <p:spPr bwMode="auto">
          <a:xfrm>
            <a:off x="0" y="3886200"/>
            <a:ext cx="21336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76806" name="Text Box 5">
            <a:extLst>
              <a:ext uri="{FF2B5EF4-FFF2-40B4-BE49-F238E27FC236}">
                <a16:creationId xmlns:a16="http://schemas.microsoft.com/office/drawing/2014/main" id="{D232D685-D342-F64E-A562-6AB52BAFD398}"/>
              </a:ext>
            </a:extLst>
          </p:cNvPr>
          <p:cNvSpPr txBox="1">
            <a:spLocks noChangeArrowheads="1"/>
          </p:cNvSpPr>
          <p:nvPr/>
        </p:nvSpPr>
        <p:spPr bwMode="auto">
          <a:xfrm rot="-86341">
            <a:off x="28575" y="4541838"/>
            <a:ext cx="2792413" cy="2308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r>
              <a:rPr lang="en-US" altLang="en-US" sz="2400">
                <a:ea typeface="ヒラギノ角ゴ Pro W3" panose="020B0300000000000000" pitchFamily="34" charset="-128"/>
              </a:rPr>
              <a:t>2016</a:t>
            </a:r>
          </a:p>
          <a:p>
            <a:pPr algn="ctr">
              <a:spcBef>
                <a:spcPct val="0"/>
              </a:spcBef>
              <a:buFontTx/>
              <a:buNone/>
            </a:pPr>
            <a:endParaRPr lang="en-US" altLang="en-US" sz="2400">
              <a:ea typeface="ヒラギノ角ゴ Pro W3" panose="020B0300000000000000" pitchFamily="34" charset="-128"/>
            </a:endParaRPr>
          </a:p>
        </p:txBody>
      </p:sp>
      <p:sp>
        <p:nvSpPr>
          <p:cNvPr id="76807" name="Text Box 11">
            <a:extLst>
              <a:ext uri="{FF2B5EF4-FFF2-40B4-BE49-F238E27FC236}">
                <a16:creationId xmlns:a16="http://schemas.microsoft.com/office/drawing/2014/main" id="{3AE5B74E-FE59-824B-B175-6B5071B8D17D}"/>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76808" name="Line 9">
            <a:extLst>
              <a:ext uri="{FF2B5EF4-FFF2-40B4-BE49-F238E27FC236}">
                <a16:creationId xmlns:a16="http://schemas.microsoft.com/office/drawing/2014/main" id="{4693C539-401F-234D-AE31-CC2846E86E38}"/>
              </a:ext>
            </a:extLst>
          </p:cNvPr>
          <p:cNvSpPr>
            <a:spLocks noChangeShapeType="1"/>
          </p:cNvSpPr>
          <p:nvPr/>
        </p:nvSpPr>
        <p:spPr bwMode="auto">
          <a:xfrm flipV="1">
            <a:off x="2514599" y="2851150"/>
            <a:ext cx="334931" cy="50165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809" name="Text Box 10">
            <a:extLst>
              <a:ext uri="{FF2B5EF4-FFF2-40B4-BE49-F238E27FC236}">
                <a16:creationId xmlns:a16="http://schemas.microsoft.com/office/drawing/2014/main" id="{EFBD03DC-D448-514B-A9B2-1D45E1156ADE}"/>
              </a:ext>
            </a:extLst>
          </p:cNvPr>
          <p:cNvSpPr txBox="1">
            <a:spLocks noChangeArrowheads="1"/>
          </p:cNvSpPr>
          <p:nvPr/>
        </p:nvSpPr>
        <p:spPr bwMode="auto">
          <a:xfrm>
            <a:off x="1752600" y="3352800"/>
            <a:ext cx="1352550" cy="4572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F4253F"/>
                </a:solidFill>
                <a:ea typeface="ヒラギノ角ゴ Pro W3" panose="020B0300000000000000" pitchFamily="34" charset="-128"/>
              </a:rPr>
              <a:t>monocots</a:t>
            </a:r>
            <a:endParaRPr lang="en-US" altLang="en-US" sz="2400" i="1">
              <a:ea typeface="ヒラギノ角ゴ Pro W3" panose="020B0300000000000000" pitchFamily="34" charset="-128"/>
            </a:endParaRPr>
          </a:p>
        </p:txBody>
      </p:sp>
      <p:sp>
        <p:nvSpPr>
          <p:cNvPr id="76810" name="Line 10">
            <a:extLst>
              <a:ext uri="{FF2B5EF4-FFF2-40B4-BE49-F238E27FC236}">
                <a16:creationId xmlns:a16="http://schemas.microsoft.com/office/drawing/2014/main" id="{B2EF9E8C-A35D-5540-A2C4-A4BF607D3178}"/>
              </a:ext>
            </a:extLst>
          </p:cNvPr>
          <p:cNvSpPr>
            <a:spLocks noChangeShapeType="1"/>
          </p:cNvSpPr>
          <p:nvPr/>
        </p:nvSpPr>
        <p:spPr bwMode="auto">
          <a:xfrm flipV="1">
            <a:off x="1457325" y="2198461"/>
            <a:ext cx="334931" cy="652689"/>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811" name="Text Box 11">
            <a:extLst>
              <a:ext uri="{FF2B5EF4-FFF2-40B4-BE49-F238E27FC236}">
                <a16:creationId xmlns:a16="http://schemas.microsoft.com/office/drawing/2014/main" id="{31343AFC-F674-A84F-98D0-77AA498E56CF}"/>
              </a:ext>
            </a:extLst>
          </p:cNvPr>
          <p:cNvSpPr txBox="1">
            <a:spLocks noChangeArrowheads="1"/>
          </p:cNvSpPr>
          <p:nvPr/>
        </p:nvSpPr>
        <p:spPr bwMode="auto">
          <a:xfrm>
            <a:off x="95250" y="85725"/>
            <a:ext cx="129063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ANITAS</a:t>
            </a:r>
            <a:endParaRPr lang="en-US" altLang="en-US" sz="2400" i="1">
              <a:ea typeface="ヒラギノ角ゴ Pro W3" panose="020B0300000000000000" pitchFamily="34" charset="-128"/>
            </a:endParaRPr>
          </a:p>
        </p:txBody>
      </p:sp>
      <p:sp>
        <p:nvSpPr>
          <p:cNvPr id="76812" name="Rectangle 7">
            <a:extLst>
              <a:ext uri="{FF2B5EF4-FFF2-40B4-BE49-F238E27FC236}">
                <a16:creationId xmlns:a16="http://schemas.microsoft.com/office/drawing/2014/main" id="{F36FABBF-0575-354E-A29A-BB85AEE83381}"/>
              </a:ext>
            </a:extLst>
          </p:cNvPr>
          <p:cNvSpPr>
            <a:spLocks noChangeArrowheads="1"/>
          </p:cNvSpPr>
          <p:nvPr/>
        </p:nvSpPr>
        <p:spPr bwMode="auto">
          <a:xfrm>
            <a:off x="928688" y="609600"/>
            <a:ext cx="442912" cy="1501775"/>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973CB-0BD1-6141-B6DB-DFCDC38721FB}"/>
              </a:ext>
            </a:extLst>
          </p:cNvPr>
          <p:cNvPicPr>
            <a:picLocks noChangeAspect="1"/>
          </p:cNvPicPr>
          <p:nvPr/>
        </p:nvPicPr>
        <p:blipFill>
          <a:blip r:embed="rId2"/>
          <a:stretch>
            <a:fillRect/>
          </a:stretch>
        </p:blipFill>
        <p:spPr>
          <a:xfrm>
            <a:off x="1162050" y="635000"/>
            <a:ext cx="6819900" cy="5588000"/>
          </a:xfrm>
          <a:prstGeom prst="rect">
            <a:avLst/>
          </a:prstGeom>
        </p:spPr>
      </p:pic>
      <p:sp>
        <p:nvSpPr>
          <p:cNvPr id="4" name="TextBox 3">
            <a:extLst>
              <a:ext uri="{FF2B5EF4-FFF2-40B4-BE49-F238E27FC236}">
                <a16:creationId xmlns:a16="http://schemas.microsoft.com/office/drawing/2014/main" id="{737FAC36-5FAF-2F4D-B682-C656A253ADA7}"/>
              </a:ext>
            </a:extLst>
          </p:cNvPr>
          <p:cNvSpPr txBox="1"/>
          <p:nvPr/>
        </p:nvSpPr>
        <p:spPr>
          <a:xfrm>
            <a:off x="2532185" y="371789"/>
            <a:ext cx="4469109" cy="461665"/>
          </a:xfrm>
          <a:prstGeom prst="rect">
            <a:avLst/>
          </a:prstGeom>
          <a:noFill/>
        </p:spPr>
        <p:txBody>
          <a:bodyPr wrap="none" rtlCol="0">
            <a:spAutoFit/>
          </a:bodyPr>
          <a:lstStyle/>
          <a:p>
            <a:r>
              <a:rPr lang="en-US"/>
              <a:t>Presentations as of Today, Sept. 23</a:t>
            </a:r>
          </a:p>
        </p:txBody>
      </p:sp>
    </p:spTree>
    <p:extLst>
      <p:ext uri="{BB962C8B-B14F-4D97-AF65-F5344CB8AC3E}">
        <p14:creationId xmlns:p14="http://schemas.microsoft.com/office/powerpoint/2010/main" val="71124989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2925</TotalTime>
  <Words>1748</Words>
  <Application>Microsoft Macintosh PowerPoint</Application>
  <PresentationFormat>On-screen Show (4:3)</PresentationFormat>
  <Paragraphs>219</Paragraphs>
  <Slides>57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Helvetica</vt:lpstr>
      <vt:lpstr>Textile</vt:lpstr>
      <vt:lpstr>Times</vt:lpstr>
      <vt:lpstr>Times-BoldItalic</vt:lpstr>
      <vt:lpstr>Times-Roman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dbarring</dc:creator>
  <cp:lastModifiedBy>David Barrington</cp:lastModifiedBy>
  <cp:revision>89</cp:revision>
  <cp:lastPrinted>2010-09-28T17:00:20Z</cp:lastPrinted>
  <dcterms:created xsi:type="dcterms:W3CDTF">2010-09-28T15:17:41Z</dcterms:created>
  <dcterms:modified xsi:type="dcterms:W3CDTF">2021-09-23T18:45:34Z</dcterms:modified>
</cp:coreProperties>
</file>