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9" r:id="rId3"/>
    <p:sldId id="282" r:id="rId4"/>
    <p:sldId id="260" r:id="rId5"/>
    <p:sldId id="270" r:id="rId6"/>
    <p:sldId id="278" r:id="rId7"/>
    <p:sldId id="279" r:id="rId8"/>
    <p:sldId id="273" r:id="rId9"/>
    <p:sldId id="283" r:id="rId10"/>
    <p:sldId id="274" r:id="rId11"/>
    <p:sldId id="281" r:id="rId12"/>
    <p:sldId id="268" r:id="rId13"/>
    <p:sldId id="269" r:id="rId14"/>
    <p:sldId id="271" r:id="rId15"/>
    <p:sldId id="277" r:id="rId16"/>
    <p:sldId id="288" r:id="rId17"/>
    <p:sldId id="286" r:id="rId18"/>
    <p:sldId id="287" r:id="rId19"/>
    <p:sldId id="264" r:id="rId20"/>
    <p:sldId id="265" r:id="rId21"/>
    <p:sldId id="266" r:id="rId22"/>
    <p:sldId id="267" r:id="rId23"/>
    <p:sldId id="276" r:id="rId24"/>
    <p:sldId id="263" r:id="rId25"/>
    <p:sldId id="284" r:id="rId26"/>
    <p:sldId id="272" r:id="rId27"/>
    <p:sldId id="257" r:id="rId28"/>
    <p:sldId id="280" r:id="rId29"/>
    <p:sldId id="285" r:id="rId3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87007"/>
  </p:normalViewPr>
  <p:slideViewPr>
    <p:cSldViewPr snapToObjects="1">
      <p:cViewPr>
        <p:scale>
          <a:sx n="135" d="100"/>
          <a:sy n="135" d="100"/>
        </p:scale>
        <p:origin x="248" y="-8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8CA764-F2BF-024E-B811-D78A4A68DF95}"/>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4153DB56-E4FC-5441-98F5-B62F0EFA5D9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BF9EA30-51DF-5B45-AB16-E49C0132A2CA}" type="datetime1">
              <a:rPr lang="en-US" altLang="en-US"/>
              <a:pPr>
                <a:defRPr/>
              </a:pPr>
              <a:t>11/24/20</a:t>
            </a:fld>
            <a:endParaRPr lang="en-US" altLang="en-US"/>
          </a:p>
        </p:txBody>
      </p:sp>
      <p:sp>
        <p:nvSpPr>
          <p:cNvPr id="4" name="Slide Image Placeholder 3">
            <a:extLst>
              <a:ext uri="{FF2B5EF4-FFF2-40B4-BE49-F238E27FC236}">
                <a16:creationId xmlns:a16="http://schemas.microsoft.com/office/drawing/2014/main" id="{D7B644A8-DEB0-6D4E-9ACC-DF6EAD216CC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4522BCC2-6FEC-2D48-91EE-D85AAB6AF5B0}"/>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BC12FB-B9CA-DD47-951F-3978451DBD01}"/>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25693D6-E6CC-D546-AA10-14E57FF08A8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F677FD9-7E86-1047-BEBA-734D90155FB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022133A-279F-754A-A3E9-5EEF23FAD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D5F0FBB0-25D3-4349-B60D-DC6F503644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1363C129-2637-504F-9D3A-5DDFF5E753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D4D0CFCC-2150-DA45-955E-5450271786C5}" type="slidenum">
              <a:rPr lang="en-US" altLang="en-US">
                <a:latin typeface="Times" pitchFamily="2" charset="0"/>
                <a:ea typeface="ヒラギノ角ゴ Pro W3" panose="020B0300000000000000" pitchFamily="34" charset="-128"/>
              </a:rPr>
              <a:pPr>
                <a:spcBef>
                  <a:spcPct val="0"/>
                </a:spcBef>
              </a:pPr>
              <a:t>3</a:t>
            </a:fld>
            <a:endParaRPr lang="en-US" altLang="en-US">
              <a:latin typeface="Times" pitchFamily="2" charset="0"/>
              <a:ea typeface="ヒラギノ角ゴ Pro W3" panose="020B0300000000000000"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17D12AD0-BB21-424D-8974-BD0C8F110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2505DDD-6D23-BF46-BF72-A730059F5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alkaloids are itotic inhibitors used to impede cancers BY STABILIZING MCIRTUBULES TO INHIBIT THE SEPARATION OF SISTER CHROMATIS, INHIBITING CELL DIVISION OF THE CANCER CELLS BECAUSE THE COMPOUND ACCUMULATES IN THE CELLS WITH ACTIVE MICROTUBULE ACTIVITY.    </a:t>
            </a:r>
          </a:p>
        </p:txBody>
      </p:sp>
      <p:sp>
        <p:nvSpPr>
          <p:cNvPr id="44035" name="Slide Number Placeholder 3">
            <a:extLst>
              <a:ext uri="{FF2B5EF4-FFF2-40B4-BE49-F238E27FC236}">
                <a16:creationId xmlns:a16="http://schemas.microsoft.com/office/drawing/2014/main" id="{2F1ACCEC-8CB3-874D-A9D2-321A1224E2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8E6C7F52-4CB2-AF46-BAE7-98A019B4EE70}" type="slidenum">
              <a:rPr lang="en-US" altLang="en-US"/>
              <a:pPr>
                <a:spcBef>
                  <a:spcPct val="0"/>
                </a:spcBef>
              </a:pPr>
              <a:t>26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FB924398-F41C-D24A-9C48-CA24740968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70EB9871-3F4B-AF48-8CB9-1E7997DFE2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Rauvolfia (also spelled Rauwolfia) is a genus of evergreen trees and shrubs in the Apocynaceae family. The approximately 85 species in the genus can mainly be found in tropical regions. Rauvolfia caffra is the South African quinine tree. Rauvolfia serpentina, or Indian Snakeroot or Sarpagandha, contains a number of bioactive chemicals, including ajmaline, deserpidine, rescinnamine, serpentinine, and yohimbine. Reserpine is an alkaloid first isolated from R. serpentina which was widely used as an antihypertensive drug. It had drastic psychological side effects and has been now replaced by blood-pressure-lowering drugs that lack such adverse effects. But in herbal form rather than the form of isolated active ingredients, it is a safe and effective resource for hypertensive patients. The pharmaceutical companies have stopped producing this drug as reserpine or deserpedine, or any other form. It is only available currently in the U.S. via herbal medicine ordering, over the Internet.</a:t>
            </a:r>
          </a:p>
        </p:txBody>
      </p:sp>
      <p:sp>
        <p:nvSpPr>
          <p:cNvPr id="46083" name="Slide Number Placeholder 3">
            <a:extLst>
              <a:ext uri="{FF2B5EF4-FFF2-40B4-BE49-F238E27FC236}">
                <a16:creationId xmlns:a16="http://schemas.microsoft.com/office/drawing/2014/main" id="{A661DA5B-D699-794B-96D7-FE7CCD4796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60FA307D-8D5E-7142-8F98-8C989AA0A277}" type="slidenum">
              <a:rPr lang="en-US" altLang="en-US"/>
              <a:pPr>
                <a:spcBef>
                  <a:spcPct val="0"/>
                </a:spcBef>
              </a:pPr>
              <a:t>27</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A0360B1C-809E-5544-A566-E7CC86AE64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8BCB77FF-0724-6746-978A-1C983ADCDD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[these] alkaloids are mitotic inhibitors used to impede cancers</a:t>
            </a:r>
          </a:p>
        </p:txBody>
      </p:sp>
      <p:sp>
        <p:nvSpPr>
          <p:cNvPr id="48131" name="Slide Number Placeholder 3">
            <a:extLst>
              <a:ext uri="{FF2B5EF4-FFF2-40B4-BE49-F238E27FC236}">
                <a16:creationId xmlns:a16="http://schemas.microsoft.com/office/drawing/2014/main" id="{3398967F-285E-8A44-991E-52B11FEF6A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03BCE655-7F13-C840-8B64-9C3D389E5CA1}" type="slidenum">
              <a:rPr lang="en-US" altLang="en-US"/>
              <a:pPr>
                <a:spcBef>
                  <a:spcPct val="0"/>
                </a:spcBef>
              </a:pPr>
              <a:t>28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DEDA729A-54D7-FD4C-A028-5F39131F3A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EF3F0494-D55B-AA40-BDB1-E26621CB88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Open fruits: http://www.projectnoah.org/spottings/6409324</a:t>
            </a:r>
          </a:p>
          <a:p>
            <a:endParaRPr lang="en-US" altLang="en-US">
              <a:ea typeface="ＭＳ Ｐゴシック" panose="020B0600070205080204" pitchFamily="34" charset="-128"/>
            </a:endParaRPr>
          </a:p>
          <a:p>
            <a:r>
              <a:rPr lang="en-US" altLang="en-US">
                <a:ea typeface="ＭＳ Ｐゴシック" panose="020B0600070205080204" pitchFamily="34" charset="-128"/>
              </a:rPr>
              <a:t>McDiarmid, R.W., Ricklefs, R.E. and Foster, M.S., 1977. Dispersal of Stemmadenia donnell-smithii (Apocynaceae) by birds. </a:t>
            </a:r>
            <a:r>
              <a:rPr lang="en-US" altLang="en-US" i="1">
                <a:ea typeface="ＭＳ Ｐゴシック" panose="020B0600070205080204" pitchFamily="34" charset="-128"/>
              </a:rPr>
              <a:t>Biotropica</a:t>
            </a:r>
            <a:r>
              <a:rPr lang="en-US" altLang="en-US">
                <a:ea typeface="ＭＳ Ｐゴシック" panose="020B0600070205080204" pitchFamily="34" charset="-128"/>
              </a:rPr>
              <a:t>, pp.9-25.</a:t>
            </a:r>
          </a:p>
        </p:txBody>
      </p:sp>
      <p:sp>
        <p:nvSpPr>
          <p:cNvPr id="23555" name="Slide Number Placeholder 3">
            <a:extLst>
              <a:ext uri="{FF2B5EF4-FFF2-40B4-BE49-F238E27FC236}">
                <a16:creationId xmlns:a16="http://schemas.microsoft.com/office/drawing/2014/main" id="{C2C50291-A49C-E64E-8163-C6B5C3C188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5CADBED8-12D4-AA46-A553-26F24262183F}" type="slidenum">
              <a:rPr lang="en-US" altLang="en-US"/>
              <a:pPr>
                <a:spcBef>
                  <a:spcPct val="0"/>
                </a:spcBef>
              </a:pPr>
              <a:t>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1C9CE117-820D-6F45-BAE9-3F0F27609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26FB32D0-E9D7-4D48-9C41-E40B7652C2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See Sloan2006.pdf</a:t>
            </a:r>
          </a:p>
          <a:p>
            <a:r>
              <a:rPr lang="en-US" altLang="en-US">
                <a:ea typeface="ＭＳ Ｐゴシック" panose="020B0600070205080204" pitchFamily="34" charset="-128"/>
              </a:rPr>
              <a:t>Pseudosphinx tetrio</a:t>
            </a:r>
          </a:p>
          <a:p>
            <a:r>
              <a:rPr lang="en-US" altLang="en-US">
                <a:ea typeface="ＭＳ Ｐゴシック" panose="020B0600070205080204" pitchFamily="34" charset="-128"/>
              </a:rPr>
              <a:t>http://images.google.com/imgres?imgurl=http://www.inra.fr/papillon/sphingid/images/ptetriol.jpg&amp;imgrefurl=http://www.inra.fr/papillon/sphingid/texteng/p_tetrio.htm&amp;usg=__R3IoxVJsNIWz3AQeogRjN-R6w80=&amp;h=451&amp;w=600&amp;sz=65&amp;hl=en&amp;start=103&amp;tbnid=GFX4beexh6qBIM:&amp;tbnh=101&amp;tbnw=135&amp;prev=/images%3Fq%3Dapocynaceae%26start%3D100%26gbv%3D2%26ndsp%3D20%26hl%3Den%26sa%3DN</a:t>
            </a:r>
          </a:p>
        </p:txBody>
      </p:sp>
      <p:sp>
        <p:nvSpPr>
          <p:cNvPr id="28675" name="Slide Number Placeholder 3">
            <a:extLst>
              <a:ext uri="{FF2B5EF4-FFF2-40B4-BE49-F238E27FC236}">
                <a16:creationId xmlns:a16="http://schemas.microsoft.com/office/drawing/2014/main" id="{28D7FF62-4003-A241-840E-DA2920844D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22E7FF22-CB96-7746-BDB9-78FF43A559A9}" type="slidenum">
              <a:rPr lang="en-US" altLang="en-US"/>
              <a:pPr>
                <a:spcBef>
                  <a:spcPct val="0"/>
                </a:spcBef>
              </a:pPr>
              <a:t>12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1C136FA-B09C-664E-8552-FA059C69EA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17ABDD24-E1A2-BE4F-A7EC-65B842442C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900">
                <a:ea typeface="ＭＳ Ｐゴシック" panose="020B0600070205080204" pitchFamily="34" charset="-128"/>
              </a:rPr>
              <a:t>Phenology of Plumeria alba and its Herbivores in a Tropical Dry Forest</a:t>
            </a:r>
          </a:p>
          <a:p>
            <a:pPr>
              <a:lnSpc>
                <a:spcPct val="80000"/>
              </a:lnSpc>
            </a:pPr>
            <a:r>
              <a:rPr lang="en-US" altLang="en-US" sz="900">
                <a:ea typeface="ＭＳ Ｐゴシック" panose="020B0600070205080204" pitchFamily="34" charset="-128"/>
              </a:rPr>
              <a:t>Steven A. Sloan 2,1 Jess K. Zimmerman 3 Alberto M. Sabat 4</a:t>
            </a:r>
          </a:p>
          <a:p>
            <a:pPr>
              <a:lnSpc>
                <a:spcPct val="80000"/>
              </a:lnSpc>
            </a:pPr>
            <a:r>
              <a:rPr lang="en-US" altLang="en-US" sz="900">
                <a:ea typeface="ＭＳ Ｐゴシック" panose="020B0600070205080204" pitchFamily="34" charset="-128"/>
              </a:rPr>
              <a:t>  2 Department of Biology, University of Puerto Rico, Rio Piedras Campus, San Juan, Puerto Rico 00931-3360, U.S.A.</a:t>
            </a:r>
          </a:p>
          <a:p>
            <a:pPr>
              <a:lnSpc>
                <a:spcPct val="80000"/>
              </a:lnSpc>
            </a:pPr>
            <a:r>
              <a:rPr lang="en-US" altLang="en-US" sz="900">
                <a:ea typeface="ＭＳ Ｐゴシック" panose="020B0600070205080204" pitchFamily="34" charset="-128"/>
              </a:rPr>
              <a:t>  3 Institute for Tropical Ecosystem Studies, PO Box 23341, San Juan, Puerto Rico 00931-3341, U.S.A.</a:t>
            </a:r>
          </a:p>
          <a:p>
            <a:pPr>
              <a:lnSpc>
                <a:spcPct val="80000"/>
              </a:lnSpc>
            </a:pPr>
            <a:r>
              <a:rPr lang="en-US" altLang="en-US" sz="900">
                <a:ea typeface="ＭＳ Ｐゴシック" panose="020B0600070205080204" pitchFamily="34" charset="-128"/>
              </a:rPr>
              <a:t>and   4 Department of Biology, University of Puerto Rico, Rio Piedras Campus, San Juan, Puerto Rico 00931-3360, U.S.A.</a:t>
            </a:r>
          </a:p>
          <a:p>
            <a:pPr>
              <a:lnSpc>
                <a:spcPct val="80000"/>
              </a:lnSpc>
            </a:pPr>
            <a:r>
              <a:rPr lang="en-US" altLang="en-US" sz="900">
                <a:ea typeface="ＭＳ Ｐゴシック" panose="020B0600070205080204" pitchFamily="34" charset="-128"/>
              </a:rPr>
              <a:t>  1 Corresponding author; Current Address: Department of Biology, University of Puerto Rico, Bayamón Campus, Parque Industrial Minillas #170, Carr. 174, Bayamón, Puerto Rico 00959 U.S.A.; e-mail: stevenasloan@hotmail.com</a:t>
            </a:r>
          </a:p>
          <a:p>
            <a:pPr>
              <a:lnSpc>
                <a:spcPct val="80000"/>
              </a:lnSpc>
            </a:pPr>
            <a:r>
              <a:rPr lang="en-US" altLang="en-US" sz="900">
                <a:ea typeface="ＭＳ Ｐゴシック" panose="020B0600070205080204" pitchFamily="34" charset="-128"/>
              </a:rPr>
              <a:t>Copyright 2007 The Author(s) Journal compilation © 2007 by The Association for Tropical Biology and Conservation</a:t>
            </a:r>
          </a:p>
          <a:p>
            <a:pPr>
              <a:lnSpc>
                <a:spcPct val="80000"/>
              </a:lnSpc>
            </a:pPr>
            <a:r>
              <a:rPr lang="en-US" altLang="en-US" sz="900">
                <a:ea typeface="ＭＳ Ｐゴシック" panose="020B0600070205080204" pitchFamily="34" charset="-128"/>
              </a:rPr>
              <a:t>KEYWORDS</a:t>
            </a:r>
          </a:p>
          <a:p>
            <a:pPr>
              <a:lnSpc>
                <a:spcPct val="80000"/>
              </a:lnSpc>
            </a:pPr>
            <a:r>
              <a:rPr lang="en-US" altLang="en-US" sz="900">
                <a:ea typeface="ＭＳ Ｐゴシック" panose="020B0600070205080204" pitchFamily="34" charset="-128"/>
              </a:rPr>
              <a:t>Apocynaceae • Guánica • herbivory • photoperiod • plant–insect interaction • Pseudosphinx tetrio • Puerto Rico • Sphingidae</a:t>
            </a:r>
          </a:p>
          <a:p>
            <a:pPr>
              <a:lnSpc>
                <a:spcPct val="80000"/>
              </a:lnSpc>
            </a:pPr>
            <a:r>
              <a:rPr lang="en-US" altLang="en-US" sz="900">
                <a:ea typeface="ＭＳ Ｐゴシック" panose="020B0600070205080204" pitchFamily="34" charset="-128"/>
              </a:rPr>
              <a:t>ABSTRACT</a:t>
            </a:r>
          </a:p>
          <a:p>
            <a:pPr>
              <a:lnSpc>
                <a:spcPct val="80000"/>
              </a:lnSpc>
            </a:pPr>
            <a:endParaRPr lang="en-US" altLang="en-US" sz="900">
              <a:ea typeface="ＭＳ Ｐゴシック" panose="020B0600070205080204" pitchFamily="34" charset="-128"/>
            </a:endParaRPr>
          </a:p>
          <a:p>
            <a:pPr>
              <a:lnSpc>
                <a:spcPct val="80000"/>
              </a:lnSpc>
            </a:pPr>
            <a:r>
              <a:rPr lang="en-US" altLang="en-US" sz="900">
                <a:ea typeface="ＭＳ Ｐゴシック" panose="020B0600070205080204" pitchFamily="34" charset="-128"/>
              </a:rPr>
              <a:t>Understanding phenology in plant populations requires distinction between proximate mechanisms and ultimate (evolutionary) causation. Leaf production and abscission, flower production, and herbivory were monitored for 2 yr in a population of the stem succulent tree, Plumeria alba L. in the Guánica State Forest in southwest Puerto Rico. Dependence of phenological events on abiotic (rainfall and day length) and biotic factors (herbivore abundance/damage) was quantified to discern potential relationships. Leaf flush and flowering were not associated with periods of highest rainfall as might be expected in a dry tropical forest. Rather, these events were highly correlated with day length. We observed that most leaf flush began in March and April, which was several months before the wettest period of the year (August to November). This result is consistent with other studies that show that leaf flush in Plumeria is under photoperiodic control and that the plants initiate growth and reproduction when cloudiness is low and seasonal light availability is greatest. Herbivore damage by caterpillars of the sphinx moth Pseudosphinx tetrio is restricted primarily to the wettest season, consistent with the hypothesis that early leaf flush and reproduction has been selected to avoid herbivory. It is not clear whether photoperiodic control of leaf flush and reproduction serves to maximize seasonal light availability, minimize the impact of herbivores, or both. However, it is clear that peak rainfall is not likely to have been the sole selective factor determining leaf flush and flowering in P. alba.</a:t>
            </a:r>
          </a:p>
        </p:txBody>
      </p:sp>
      <p:sp>
        <p:nvSpPr>
          <p:cNvPr id="30723" name="Slide Number Placeholder 3">
            <a:extLst>
              <a:ext uri="{FF2B5EF4-FFF2-40B4-BE49-F238E27FC236}">
                <a16:creationId xmlns:a16="http://schemas.microsoft.com/office/drawing/2014/main" id="{E1C88989-6D6B-E844-ADE9-ACB05669CA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4A3C495-6649-2548-B9F5-6BCFCFD94915}" type="slidenum">
              <a:rPr lang="en-US" altLang="en-US"/>
              <a:pPr>
                <a:spcBef>
                  <a:spcPct val="0"/>
                </a:spcBef>
              </a:pPr>
              <a:t>13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ＭＳ Ｐゴシック" pitchFamily="-110" charset="-128"/>
                <a:cs typeface="ＭＳ Ｐゴシック" pitchFamily="-110" charset="-128"/>
              </a:rPr>
              <a:t>Fishbein, M., Livshultz, T., Straub, S.C., Simões, A.O., Boutte, J., McDonnell, A. and Foote, A., 2018. Evolution on the backbone: Apocynaceae phylogenomics and new perspectives on growth forms, flowers, and fruits. </a:t>
            </a:r>
            <a:r>
              <a:rPr lang="en-US" sz="1200" b="0" i="1" kern="1200">
                <a:solidFill>
                  <a:schemeClr val="tx1"/>
                </a:solidFill>
                <a:effectLst/>
                <a:latin typeface="+mn-lt"/>
                <a:ea typeface="ＭＳ Ｐゴシック" pitchFamily="-110" charset="-128"/>
                <a:cs typeface="ＭＳ Ｐゴシック" pitchFamily="-110" charset="-128"/>
              </a:rPr>
              <a:t>American Journal of Botany</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105</a:t>
            </a:r>
            <a:r>
              <a:rPr lang="en-US" sz="1200" b="0" i="0" kern="1200">
                <a:solidFill>
                  <a:schemeClr val="tx1"/>
                </a:solidFill>
                <a:effectLst/>
                <a:latin typeface="+mn-lt"/>
                <a:ea typeface="ＭＳ Ｐゴシック" pitchFamily="-110" charset="-128"/>
                <a:cs typeface="ＭＳ Ｐゴシック" pitchFamily="-110" charset="-128"/>
              </a:rPr>
              <a:t>(3), pp.495-513.</a:t>
            </a:r>
            <a:endParaRPr lang="en-US"/>
          </a:p>
        </p:txBody>
      </p:sp>
      <p:sp>
        <p:nvSpPr>
          <p:cNvPr id="4" name="Slide Number Placeholder 3"/>
          <p:cNvSpPr>
            <a:spLocks noGrp="1"/>
          </p:cNvSpPr>
          <p:nvPr>
            <p:ph type="sldNum" sz="quarter" idx="5"/>
          </p:nvPr>
        </p:nvSpPr>
        <p:spPr/>
        <p:txBody>
          <a:bodyPr/>
          <a:lstStyle/>
          <a:p>
            <a:fld id="{8F677FD9-7E86-1047-BEBA-734D90155FB2}" type="slidenum">
              <a:rPr lang="en-US" altLang="en-US"/>
              <a:pPr/>
              <a:t>16</a:t>
            </a:fld>
            <a:endParaRPr lang="en-US" altLang="en-US"/>
          </a:p>
        </p:txBody>
      </p:sp>
    </p:spTree>
    <p:extLst>
      <p:ext uri="{BB962C8B-B14F-4D97-AF65-F5344CB8AC3E}">
        <p14:creationId xmlns:p14="http://schemas.microsoft.com/office/powerpoint/2010/main" val="108609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chronogram: </a:t>
            </a:r>
            <a:r>
              <a:rPr lang="en-US" sz="1200" b="0" i="0" kern="1200">
                <a:solidFill>
                  <a:schemeClr val="tx1"/>
                </a:solidFill>
                <a:effectLst/>
                <a:latin typeface="+mn-lt"/>
                <a:ea typeface="ＭＳ Ｐゴシック" pitchFamily="-110" charset="-128"/>
                <a:cs typeface="ＭＳ Ｐゴシック" pitchFamily="-110" charset="-128"/>
              </a:rPr>
              <a:t>Fishbein, M., Livshultz, T., Straub, S.C., Simões, A.O., Boutte, J., McDonnell, A. and Foote, A., 2018. Evolution on the backbone: Apocynaceae phylogenomics and new perspectives on growth forms, flowers, and fruits. </a:t>
            </a:r>
            <a:r>
              <a:rPr lang="en-US" sz="1200" b="0" i="1" kern="1200">
                <a:solidFill>
                  <a:schemeClr val="tx1"/>
                </a:solidFill>
                <a:effectLst/>
                <a:latin typeface="+mn-lt"/>
                <a:ea typeface="ＭＳ Ｐゴシック" pitchFamily="-110" charset="-128"/>
                <a:cs typeface="ＭＳ Ｐゴシック" pitchFamily="-110" charset="-128"/>
              </a:rPr>
              <a:t>American Journal of Botany</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105</a:t>
            </a:r>
            <a:r>
              <a:rPr lang="en-US" sz="1200" b="0" i="0" kern="1200">
                <a:solidFill>
                  <a:schemeClr val="tx1"/>
                </a:solidFill>
                <a:effectLst/>
                <a:latin typeface="+mn-lt"/>
                <a:ea typeface="ＭＳ Ｐゴシック" pitchFamily="-110" charset="-128"/>
                <a:cs typeface="ＭＳ Ｐゴシック" pitchFamily="-110" charset="-128"/>
              </a:rPr>
              <a:t>(3), pp.495-513.</a:t>
            </a:r>
            <a:endParaRPr lang="en-US"/>
          </a:p>
        </p:txBody>
      </p:sp>
      <p:sp>
        <p:nvSpPr>
          <p:cNvPr id="4" name="Slide Number Placeholder 3"/>
          <p:cNvSpPr>
            <a:spLocks noGrp="1"/>
          </p:cNvSpPr>
          <p:nvPr>
            <p:ph type="sldNum" sz="quarter" idx="5"/>
          </p:nvPr>
        </p:nvSpPr>
        <p:spPr/>
        <p:txBody>
          <a:bodyPr/>
          <a:lstStyle/>
          <a:p>
            <a:fld id="{8F677FD9-7E86-1047-BEBA-734D90155FB2}" type="slidenum">
              <a:rPr lang="en-US" altLang="en-US"/>
              <a:pPr/>
              <a:t>17</a:t>
            </a:fld>
            <a:endParaRPr lang="en-US" altLang="en-US"/>
          </a:p>
        </p:txBody>
      </p:sp>
    </p:spTree>
    <p:extLst>
      <p:ext uri="{BB962C8B-B14F-4D97-AF65-F5344CB8AC3E}">
        <p14:creationId xmlns:p14="http://schemas.microsoft.com/office/powerpoint/2010/main" val="142906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9A30708-2829-314E-A449-FB593034B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D1CE2C54-FF37-3847-92C3-D6D9052F12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wikipedia: </a:t>
            </a:r>
            <a:r>
              <a:rPr lang="en-US" altLang="en-US" i="1">
                <a:ea typeface="ＭＳ Ｐゴシック" panose="020B0600070205080204" pitchFamily="34" charset="-128"/>
              </a:rPr>
              <a:t>Hoodia gordonii, is being investigated for use as an appetite suppressant.[2] "In the last few years, hoodia has been heavily marketed for weight loss and has become immensely popular.</a:t>
            </a:r>
            <a:r>
              <a:rPr lang="ja-JP" altLang="en-US" i="1">
                <a:ea typeface="ＭＳ Ｐゴシック" panose="020B0600070205080204" pitchFamily="34" charset="-128"/>
              </a:rPr>
              <a:t>”</a:t>
            </a:r>
            <a:endParaRPr lang="en-US" altLang="ja-JP" i="1">
              <a:ea typeface="ＭＳ Ｐゴシック" panose="020B0600070205080204" pitchFamily="34" charset="-128"/>
            </a:endParaRPr>
          </a:p>
          <a:p>
            <a:endParaRPr lang="en-US" altLang="en-US" i="1">
              <a:ea typeface="ＭＳ Ｐゴシック" panose="020B0600070205080204" pitchFamily="34" charset="-128"/>
            </a:endParaRPr>
          </a:p>
          <a:p>
            <a:r>
              <a:rPr lang="en-US" altLang="en-US">
                <a:ea typeface="ＭＳ Ｐゴシック" panose="020B0600070205080204" pitchFamily="34" charset="-128"/>
              </a:rPr>
              <a:t>Hoodia is currently listed in Appendix II to the Convention on International Trade in Endangered Species of Wild Fauna and Flora (CITES), which includes species not currently considered endangered but are at risk if trade is not controlled.[4]</a:t>
            </a:r>
          </a:p>
        </p:txBody>
      </p:sp>
      <p:sp>
        <p:nvSpPr>
          <p:cNvPr id="36867" name="Slide Number Placeholder 3">
            <a:extLst>
              <a:ext uri="{FF2B5EF4-FFF2-40B4-BE49-F238E27FC236}">
                <a16:creationId xmlns:a16="http://schemas.microsoft.com/office/drawing/2014/main" id="{5D84878E-C2D9-144C-BDAD-F3ACDE5290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E2B50AE7-0294-D44C-B512-C16A4430FD3B}" type="slidenum">
              <a:rPr lang="en-US" altLang="en-US"/>
              <a:pPr>
                <a:spcBef>
                  <a:spcPct val="0"/>
                </a:spcBef>
              </a:pPr>
              <a:t>21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532BF4F5-D28B-0846-9516-0BA08F9E10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4CD3D24-B4C4-A149-A6D5-204CD818E5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ttp://images.google.com/imgres?imgurl=http://k41.pbase.com/v3/26/576926/2/46514666.Huernia_transvaalensis.jpg&amp;imgrefurl=http://www.pbase.com/dorff/image/46514666&amp;usg=__V8G5pXxGMog-a2l6C7_aWTnGwVA=&amp;h=792&amp;w=800&amp;sz=167&amp;hl=en&amp;start=81&amp;tbnid=R4aCf3-54opZyM:&amp;tbnh=142&amp;tbnw=143&amp;prev=/images%3Fq%3Dapocynaceae%26start%3D80%26gbv%3D2%26ndsp%3D20%26hl%3Den%26sa%3DN</a:t>
            </a:r>
          </a:p>
        </p:txBody>
      </p:sp>
      <p:sp>
        <p:nvSpPr>
          <p:cNvPr id="38915" name="Slide Number Placeholder 3">
            <a:extLst>
              <a:ext uri="{FF2B5EF4-FFF2-40B4-BE49-F238E27FC236}">
                <a16:creationId xmlns:a16="http://schemas.microsoft.com/office/drawing/2014/main" id="{E065AA29-1BA2-DB44-98DD-1610B3C58C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590419A4-2CA3-D44B-84E5-BF4F2574E088}" type="slidenum">
              <a:rPr lang="en-US" altLang="en-US"/>
              <a:pPr>
                <a:spcBef>
                  <a:spcPct val="0"/>
                </a:spcBef>
              </a:pPr>
              <a:t>22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CA834CB2-15A8-DD4F-9D1E-763F35C615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B8CBF521-E495-6D48-8BF8-562BAFB6C5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Cardiac glycosides inhibit this pump by stabilizing it in the E2-P transition state, so that sodium cannot be extruded: intracellular sodium concentration therefore increases. A second membrane ion pump, NCX, is responsible for pumping calcium ions out of the cell and sodium ions in (3Na/Ca); raised intracellular sodium levels inhibit this pump, so calcium ions are not extruded and will also begin to build up inside the cell.</a:t>
            </a:r>
          </a:p>
        </p:txBody>
      </p:sp>
      <p:sp>
        <p:nvSpPr>
          <p:cNvPr id="41987" name="Slide Number Placeholder 3">
            <a:extLst>
              <a:ext uri="{FF2B5EF4-FFF2-40B4-BE49-F238E27FC236}">
                <a16:creationId xmlns:a16="http://schemas.microsoft.com/office/drawing/2014/main" id="{5F189E7E-BC35-A243-9BB0-AC42C60643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C0E2D5CA-6C98-A34E-85F8-C5511C1338F3}" type="slidenum">
              <a:rPr lang="en-US" altLang="en-US"/>
              <a:pPr>
                <a:spcBef>
                  <a:spcPct val="0"/>
                </a:spcBef>
              </a:pPr>
              <a:t>24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5F83D9-FC11-3E4F-AE6B-E17EC84A04EA}"/>
              </a:ext>
            </a:extLst>
          </p:cNvPr>
          <p:cNvSpPr>
            <a:spLocks noGrp="1"/>
          </p:cNvSpPr>
          <p:nvPr>
            <p:ph type="dt" sz="half" idx="10"/>
          </p:nvPr>
        </p:nvSpPr>
        <p:spPr/>
        <p:txBody>
          <a:bodyPr/>
          <a:lstStyle>
            <a:lvl1pPr>
              <a:defRPr/>
            </a:lvl1pPr>
          </a:lstStyle>
          <a:p>
            <a:pPr>
              <a:defRPr/>
            </a:pPr>
            <a:fld id="{998EFBE9-8ADE-7440-AD71-2CB13F54389F}" type="datetime1">
              <a:rPr lang="en-US" altLang="en-US"/>
              <a:pPr>
                <a:defRPr/>
              </a:pPr>
              <a:t>11/24/20</a:t>
            </a:fld>
            <a:endParaRPr lang="en-US" altLang="en-US"/>
          </a:p>
        </p:txBody>
      </p:sp>
      <p:sp>
        <p:nvSpPr>
          <p:cNvPr id="5" name="Footer Placeholder 4">
            <a:extLst>
              <a:ext uri="{FF2B5EF4-FFF2-40B4-BE49-F238E27FC236}">
                <a16:creationId xmlns:a16="http://schemas.microsoft.com/office/drawing/2014/main" id="{C11E20BC-D0E2-864C-994D-4AB601422A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EA254E-AD6E-E340-896D-6FEBEC09AB16}"/>
              </a:ext>
            </a:extLst>
          </p:cNvPr>
          <p:cNvSpPr>
            <a:spLocks noGrp="1"/>
          </p:cNvSpPr>
          <p:nvPr>
            <p:ph type="sldNum" sz="quarter" idx="12"/>
          </p:nvPr>
        </p:nvSpPr>
        <p:spPr/>
        <p:txBody>
          <a:bodyPr/>
          <a:lstStyle>
            <a:lvl1pPr>
              <a:defRPr/>
            </a:lvl1pPr>
          </a:lstStyle>
          <a:p>
            <a:fld id="{4ED6BD9F-28B2-D047-87EE-4D9F037BA270}" type="slidenum">
              <a:rPr lang="en-US" altLang="en-US"/>
              <a:pPr/>
              <a:t>‹#›</a:t>
            </a:fld>
            <a:endParaRPr lang="en-US" altLang="en-US"/>
          </a:p>
        </p:txBody>
      </p:sp>
    </p:spTree>
    <p:extLst>
      <p:ext uri="{BB962C8B-B14F-4D97-AF65-F5344CB8AC3E}">
        <p14:creationId xmlns:p14="http://schemas.microsoft.com/office/powerpoint/2010/main" val="184310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9E9C0-C5A5-D343-9AAB-5B2694AC3F44}"/>
              </a:ext>
            </a:extLst>
          </p:cNvPr>
          <p:cNvSpPr>
            <a:spLocks noGrp="1"/>
          </p:cNvSpPr>
          <p:nvPr>
            <p:ph type="dt" sz="half" idx="10"/>
          </p:nvPr>
        </p:nvSpPr>
        <p:spPr/>
        <p:txBody>
          <a:bodyPr/>
          <a:lstStyle>
            <a:lvl1pPr>
              <a:defRPr/>
            </a:lvl1pPr>
          </a:lstStyle>
          <a:p>
            <a:pPr>
              <a:defRPr/>
            </a:pPr>
            <a:fld id="{FF5756D8-57B4-884C-8F52-A13B5B10B81C}" type="datetime1">
              <a:rPr lang="en-US" altLang="en-US"/>
              <a:pPr>
                <a:defRPr/>
              </a:pPr>
              <a:t>11/24/20</a:t>
            </a:fld>
            <a:endParaRPr lang="en-US" altLang="en-US"/>
          </a:p>
        </p:txBody>
      </p:sp>
      <p:sp>
        <p:nvSpPr>
          <p:cNvPr id="5" name="Footer Placeholder 4">
            <a:extLst>
              <a:ext uri="{FF2B5EF4-FFF2-40B4-BE49-F238E27FC236}">
                <a16:creationId xmlns:a16="http://schemas.microsoft.com/office/drawing/2014/main" id="{6FD34E3C-95D8-D048-BB0C-05A7F65265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01FE4-7CC7-7E4C-B10C-9D407D085C60}"/>
              </a:ext>
            </a:extLst>
          </p:cNvPr>
          <p:cNvSpPr>
            <a:spLocks noGrp="1"/>
          </p:cNvSpPr>
          <p:nvPr>
            <p:ph type="sldNum" sz="quarter" idx="12"/>
          </p:nvPr>
        </p:nvSpPr>
        <p:spPr/>
        <p:txBody>
          <a:bodyPr/>
          <a:lstStyle>
            <a:lvl1pPr>
              <a:defRPr/>
            </a:lvl1pPr>
          </a:lstStyle>
          <a:p>
            <a:fld id="{9EA8A275-AF57-DB47-96C0-AF3AD73902FE}" type="slidenum">
              <a:rPr lang="en-US" altLang="en-US"/>
              <a:pPr/>
              <a:t>‹#›</a:t>
            </a:fld>
            <a:endParaRPr lang="en-US" altLang="en-US"/>
          </a:p>
        </p:txBody>
      </p:sp>
    </p:spTree>
    <p:extLst>
      <p:ext uri="{BB962C8B-B14F-4D97-AF65-F5344CB8AC3E}">
        <p14:creationId xmlns:p14="http://schemas.microsoft.com/office/powerpoint/2010/main" val="98937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E772F-4615-B947-8BCD-54C077E4BEF0}"/>
              </a:ext>
            </a:extLst>
          </p:cNvPr>
          <p:cNvSpPr>
            <a:spLocks noGrp="1"/>
          </p:cNvSpPr>
          <p:nvPr>
            <p:ph type="dt" sz="half" idx="10"/>
          </p:nvPr>
        </p:nvSpPr>
        <p:spPr/>
        <p:txBody>
          <a:bodyPr/>
          <a:lstStyle>
            <a:lvl1pPr>
              <a:defRPr/>
            </a:lvl1pPr>
          </a:lstStyle>
          <a:p>
            <a:pPr>
              <a:defRPr/>
            </a:pPr>
            <a:fld id="{329359C2-9DB6-CB4C-9845-C411215F86DC}" type="datetime1">
              <a:rPr lang="en-US" altLang="en-US"/>
              <a:pPr>
                <a:defRPr/>
              </a:pPr>
              <a:t>11/24/20</a:t>
            </a:fld>
            <a:endParaRPr lang="en-US" altLang="en-US"/>
          </a:p>
        </p:txBody>
      </p:sp>
      <p:sp>
        <p:nvSpPr>
          <p:cNvPr id="5" name="Footer Placeholder 4">
            <a:extLst>
              <a:ext uri="{FF2B5EF4-FFF2-40B4-BE49-F238E27FC236}">
                <a16:creationId xmlns:a16="http://schemas.microsoft.com/office/drawing/2014/main" id="{AB877AFF-C46B-A04E-BAC5-DD7E8F8364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89C172-2814-874A-ABDB-F9A4F130BDF4}"/>
              </a:ext>
            </a:extLst>
          </p:cNvPr>
          <p:cNvSpPr>
            <a:spLocks noGrp="1"/>
          </p:cNvSpPr>
          <p:nvPr>
            <p:ph type="sldNum" sz="quarter" idx="12"/>
          </p:nvPr>
        </p:nvSpPr>
        <p:spPr/>
        <p:txBody>
          <a:bodyPr/>
          <a:lstStyle>
            <a:lvl1pPr>
              <a:defRPr/>
            </a:lvl1pPr>
          </a:lstStyle>
          <a:p>
            <a:fld id="{DA1CEFBC-0E5A-574E-B2C8-26A6218D4B70}" type="slidenum">
              <a:rPr lang="en-US" altLang="en-US"/>
              <a:pPr/>
              <a:t>‹#›</a:t>
            </a:fld>
            <a:endParaRPr lang="en-US" altLang="en-US"/>
          </a:p>
        </p:txBody>
      </p:sp>
    </p:spTree>
    <p:extLst>
      <p:ext uri="{BB962C8B-B14F-4D97-AF65-F5344CB8AC3E}">
        <p14:creationId xmlns:p14="http://schemas.microsoft.com/office/powerpoint/2010/main" val="420482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DDBA8-3750-4749-AD6B-99A4B3987F15}"/>
              </a:ext>
            </a:extLst>
          </p:cNvPr>
          <p:cNvSpPr>
            <a:spLocks noGrp="1"/>
          </p:cNvSpPr>
          <p:nvPr>
            <p:ph type="dt" sz="half" idx="10"/>
          </p:nvPr>
        </p:nvSpPr>
        <p:spPr/>
        <p:txBody>
          <a:bodyPr/>
          <a:lstStyle>
            <a:lvl1pPr>
              <a:defRPr/>
            </a:lvl1pPr>
          </a:lstStyle>
          <a:p>
            <a:pPr>
              <a:defRPr/>
            </a:pPr>
            <a:fld id="{01BD84AB-B12D-A841-B24E-C5F07CC220F9}" type="datetime1">
              <a:rPr lang="en-US" altLang="en-US"/>
              <a:pPr>
                <a:defRPr/>
              </a:pPr>
              <a:t>11/24/20</a:t>
            </a:fld>
            <a:endParaRPr lang="en-US" altLang="en-US"/>
          </a:p>
        </p:txBody>
      </p:sp>
      <p:sp>
        <p:nvSpPr>
          <p:cNvPr id="5" name="Footer Placeholder 4">
            <a:extLst>
              <a:ext uri="{FF2B5EF4-FFF2-40B4-BE49-F238E27FC236}">
                <a16:creationId xmlns:a16="http://schemas.microsoft.com/office/drawing/2014/main" id="{214227F8-850B-EA4B-A88E-72E992DC88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541504-763A-1F4F-829A-0E349101CD42}"/>
              </a:ext>
            </a:extLst>
          </p:cNvPr>
          <p:cNvSpPr>
            <a:spLocks noGrp="1"/>
          </p:cNvSpPr>
          <p:nvPr>
            <p:ph type="sldNum" sz="quarter" idx="12"/>
          </p:nvPr>
        </p:nvSpPr>
        <p:spPr/>
        <p:txBody>
          <a:bodyPr/>
          <a:lstStyle>
            <a:lvl1pPr>
              <a:defRPr/>
            </a:lvl1pPr>
          </a:lstStyle>
          <a:p>
            <a:fld id="{AEB7F7F4-7C69-0E43-9E7B-EA9A6B7F020B}" type="slidenum">
              <a:rPr lang="en-US" altLang="en-US"/>
              <a:pPr/>
              <a:t>‹#›</a:t>
            </a:fld>
            <a:endParaRPr lang="en-US" altLang="en-US"/>
          </a:p>
        </p:txBody>
      </p:sp>
    </p:spTree>
    <p:extLst>
      <p:ext uri="{BB962C8B-B14F-4D97-AF65-F5344CB8AC3E}">
        <p14:creationId xmlns:p14="http://schemas.microsoft.com/office/powerpoint/2010/main" val="66371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73252D-5A16-C646-9BC4-B51D41182E9B}"/>
              </a:ext>
            </a:extLst>
          </p:cNvPr>
          <p:cNvSpPr>
            <a:spLocks noGrp="1"/>
          </p:cNvSpPr>
          <p:nvPr>
            <p:ph type="dt" sz="half" idx="10"/>
          </p:nvPr>
        </p:nvSpPr>
        <p:spPr/>
        <p:txBody>
          <a:bodyPr/>
          <a:lstStyle>
            <a:lvl1pPr>
              <a:defRPr/>
            </a:lvl1pPr>
          </a:lstStyle>
          <a:p>
            <a:pPr>
              <a:defRPr/>
            </a:pPr>
            <a:fld id="{DD96980C-A945-3042-BCB4-BABEEABD6734}" type="datetime1">
              <a:rPr lang="en-US" altLang="en-US"/>
              <a:pPr>
                <a:defRPr/>
              </a:pPr>
              <a:t>11/24/20</a:t>
            </a:fld>
            <a:endParaRPr lang="en-US" altLang="en-US"/>
          </a:p>
        </p:txBody>
      </p:sp>
      <p:sp>
        <p:nvSpPr>
          <p:cNvPr id="5" name="Footer Placeholder 4">
            <a:extLst>
              <a:ext uri="{FF2B5EF4-FFF2-40B4-BE49-F238E27FC236}">
                <a16:creationId xmlns:a16="http://schemas.microsoft.com/office/drawing/2014/main" id="{EA25AF44-E759-7E46-B1AE-80EAD1FB2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696A8D-51F7-3342-A5FD-E275116D92AB}"/>
              </a:ext>
            </a:extLst>
          </p:cNvPr>
          <p:cNvSpPr>
            <a:spLocks noGrp="1"/>
          </p:cNvSpPr>
          <p:nvPr>
            <p:ph type="sldNum" sz="quarter" idx="12"/>
          </p:nvPr>
        </p:nvSpPr>
        <p:spPr/>
        <p:txBody>
          <a:bodyPr/>
          <a:lstStyle>
            <a:lvl1pPr>
              <a:defRPr/>
            </a:lvl1pPr>
          </a:lstStyle>
          <a:p>
            <a:fld id="{21F47894-E1AB-5D4D-BB47-2B4CD3516AF5}" type="slidenum">
              <a:rPr lang="en-US" altLang="en-US"/>
              <a:pPr/>
              <a:t>‹#›</a:t>
            </a:fld>
            <a:endParaRPr lang="en-US" altLang="en-US"/>
          </a:p>
        </p:txBody>
      </p:sp>
    </p:spTree>
    <p:extLst>
      <p:ext uri="{BB962C8B-B14F-4D97-AF65-F5344CB8AC3E}">
        <p14:creationId xmlns:p14="http://schemas.microsoft.com/office/powerpoint/2010/main" val="85165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F09A372-DCAC-C048-BF6F-9547ACBF650F}"/>
              </a:ext>
            </a:extLst>
          </p:cNvPr>
          <p:cNvSpPr>
            <a:spLocks noGrp="1"/>
          </p:cNvSpPr>
          <p:nvPr>
            <p:ph type="dt" sz="half" idx="10"/>
          </p:nvPr>
        </p:nvSpPr>
        <p:spPr/>
        <p:txBody>
          <a:bodyPr/>
          <a:lstStyle>
            <a:lvl1pPr>
              <a:defRPr/>
            </a:lvl1pPr>
          </a:lstStyle>
          <a:p>
            <a:pPr>
              <a:defRPr/>
            </a:pPr>
            <a:fld id="{E4020BE8-49EF-ED45-BA90-87D4D34E3442}" type="datetime1">
              <a:rPr lang="en-US" altLang="en-US"/>
              <a:pPr>
                <a:defRPr/>
              </a:pPr>
              <a:t>11/24/20</a:t>
            </a:fld>
            <a:endParaRPr lang="en-US" altLang="en-US"/>
          </a:p>
        </p:txBody>
      </p:sp>
      <p:sp>
        <p:nvSpPr>
          <p:cNvPr id="6" name="Footer Placeholder 4">
            <a:extLst>
              <a:ext uri="{FF2B5EF4-FFF2-40B4-BE49-F238E27FC236}">
                <a16:creationId xmlns:a16="http://schemas.microsoft.com/office/drawing/2014/main" id="{5836997A-A909-C243-9AF7-92EDE04939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FEAB6E-6B40-8D45-8134-E875A49FDD78}"/>
              </a:ext>
            </a:extLst>
          </p:cNvPr>
          <p:cNvSpPr>
            <a:spLocks noGrp="1"/>
          </p:cNvSpPr>
          <p:nvPr>
            <p:ph type="sldNum" sz="quarter" idx="12"/>
          </p:nvPr>
        </p:nvSpPr>
        <p:spPr/>
        <p:txBody>
          <a:bodyPr/>
          <a:lstStyle>
            <a:lvl1pPr>
              <a:defRPr/>
            </a:lvl1pPr>
          </a:lstStyle>
          <a:p>
            <a:fld id="{87873D44-E033-524A-83FA-E56FE20B3D4C}" type="slidenum">
              <a:rPr lang="en-US" altLang="en-US"/>
              <a:pPr/>
              <a:t>‹#›</a:t>
            </a:fld>
            <a:endParaRPr lang="en-US" altLang="en-US"/>
          </a:p>
        </p:txBody>
      </p:sp>
    </p:spTree>
    <p:extLst>
      <p:ext uri="{BB962C8B-B14F-4D97-AF65-F5344CB8AC3E}">
        <p14:creationId xmlns:p14="http://schemas.microsoft.com/office/powerpoint/2010/main" val="57869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5CB7D1-6898-AF48-8959-094F74F3D62F}"/>
              </a:ext>
            </a:extLst>
          </p:cNvPr>
          <p:cNvSpPr>
            <a:spLocks noGrp="1"/>
          </p:cNvSpPr>
          <p:nvPr>
            <p:ph type="dt" sz="half" idx="10"/>
          </p:nvPr>
        </p:nvSpPr>
        <p:spPr/>
        <p:txBody>
          <a:bodyPr/>
          <a:lstStyle>
            <a:lvl1pPr>
              <a:defRPr/>
            </a:lvl1pPr>
          </a:lstStyle>
          <a:p>
            <a:pPr>
              <a:defRPr/>
            </a:pPr>
            <a:fld id="{DC961646-7283-8840-B722-5D32CF04F24B}" type="datetime1">
              <a:rPr lang="en-US" altLang="en-US"/>
              <a:pPr>
                <a:defRPr/>
              </a:pPr>
              <a:t>11/24/20</a:t>
            </a:fld>
            <a:endParaRPr lang="en-US" altLang="en-US"/>
          </a:p>
        </p:txBody>
      </p:sp>
      <p:sp>
        <p:nvSpPr>
          <p:cNvPr id="8" name="Footer Placeholder 4">
            <a:extLst>
              <a:ext uri="{FF2B5EF4-FFF2-40B4-BE49-F238E27FC236}">
                <a16:creationId xmlns:a16="http://schemas.microsoft.com/office/drawing/2014/main" id="{11B280FD-34D2-4D45-97FC-05CF8CB384C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9789793-62D9-6D42-B0E1-5C5C21947F92}"/>
              </a:ext>
            </a:extLst>
          </p:cNvPr>
          <p:cNvSpPr>
            <a:spLocks noGrp="1"/>
          </p:cNvSpPr>
          <p:nvPr>
            <p:ph type="sldNum" sz="quarter" idx="12"/>
          </p:nvPr>
        </p:nvSpPr>
        <p:spPr/>
        <p:txBody>
          <a:bodyPr/>
          <a:lstStyle>
            <a:lvl1pPr>
              <a:defRPr/>
            </a:lvl1pPr>
          </a:lstStyle>
          <a:p>
            <a:fld id="{3657CE1A-27E4-8247-A5F5-398987FE281D}" type="slidenum">
              <a:rPr lang="en-US" altLang="en-US"/>
              <a:pPr/>
              <a:t>‹#›</a:t>
            </a:fld>
            <a:endParaRPr lang="en-US" altLang="en-US"/>
          </a:p>
        </p:txBody>
      </p:sp>
    </p:spTree>
    <p:extLst>
      <p:ext uri="{BB962C8B-B14F-4D97-AF65-F5344CB8AC3E}">
        <p14:creationId xmlns:p14="http://schemas.microsoft.com/office/powerpoint/2010/main" val="13735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F933BE-AF1E-044E-8CBE-B19CF213E831}"/>
              </a:ext>
            </a:extLst>
          </p:cNvPr>
          <p:cNvSpPr>
            <a:spLocks noGrp="1"/>
          </p:cNvSpPr>
          <p:nvPr>
            <p:ph type="dt" sz="half" idx="10"/>
          </p:nvPr>
        </p:nvSpPr>
        <p:spPr/>
        <p:txBody>
          <a:bodyPr/>
          <a:lstStyle>
            <a:lvl1pPr>
              <a:defRPr/>
            </a:lvl1pPr>
          </a:lstStyle>
          <a:p>
            <a:pPr>
              <a:defRPr/>
            </a:pPr>
            <a:fld id="{4F21CCAA-7A67-0C41-A8E1-C650EEF3BA29}" type="datetime1">
              <a:rPr lang="en-US" altLang="en-US"/>
              <a:pPr>
                <a:defRPr/>
              </a:pPr>
              <a:t>11/24/20</a:t>
            </a:fld>
            <a:endParaRPr lang="en-US" altLang="en-US"/>
          </a:p>
        </p:txBody>
      </p:sp>
      <p:sp>
        <p:nvSpPr>
          <p:cNvPr id="4" name="Footer Placeholder 4">
            <a:extLst>
              <a:ext uri="{FF2B5EF4-FFF2-40B4-BE49-F238E27FC236}">
                <a16:creationId xmlns:a16="http://schemas.microsoft.com/office/drawing/2014/main" id="{BF871A67-F9DD-9049-985A-433DA8F3E1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33BB961-5054-F240-A7A1-919FE87B3ED5}"/>
              </a:ext>
            </a:extLst>
          </p:cNvPr>
          <p:cNvSpPr>
            <a:spLocks noGrp="1"/>
          </p:cNvSpPr>
          <p:nvPr>
            <p:ph type="sldNum" sz="quarter" idx="12"/>
          </p:nvPr>
        </p:nvSpPr>
        <p:spPr/>
        <p:txBody>
          <a:bodyPr/>
          <a:lstStyle>
            <a:lvl1pPr>
              <a:defRPr/>
            </a:lvl1pPr>
          </a:lstStyle>
          <a:p>
            <a:fld id="{40CAF8FD-53FA-314B-B5CF-96FFEAFA3C7C}" type="slidenum">
              <a:rPr lang="en-US" altLang="en-US"/>
              <a:pPr/>
              <a:t>‹#›</a:t>
            </a:fld>
            <a:endParaRPr lang="en-US" altLang="en-US"/>
          </a:p>
        </p:txBody>
      </p:sp>
    </p:spTree>
    <p:extLst>
      <p:ext uri="{BB962C8B-B14F-4D97-AF65-F5344CB8AC3E}">
        <p14:creationId xmlns:p14="http://schemas.microsoft.com/office/powerpoint/2010/main" val="1232271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9C56938-3412-3D48-9DF4-0E94A180D08D}"/>
              </a:ext>
            </a:extLst>
          </p:cNvPr>
          <p:cNvSpPr>
            <a:spLocks noGrp="1"/>
          </p:cNvSpPr>
          <p:nvPr>
            <p:ph type="dt" sz="half" idx="10"/>
          </p:nvPr>
        </p:nvSpPr>
        <p:spPr/>
        <p:txBody>
          <a:bodyPr/>
          <a:lstStyle>
            <a:lvl1pPr>
              <a:defRPr/>
            </a:lvl1pPr>
          </a:lstStyle>
          <a:p>
            <a:pPr>
              <a:defRPr/>
            </a:pPr>
            <a:fld id="{FB0E20C9-D25D-D241-B1FA-B36650D6912D}" type="datetime1">
              <a:rPr lang="en-US" altLang="en-US"/>
              <a:pPr>
                <a:defRPr/>
              </a:pPr>
              <a:t>11/24/20</a:t>
            </a:fld>
            <a:endParaRPr lang="en-US" altLang="en-US"/>
          </a:p>
        </p:txBody>
      </p:sp>
      <p:sp>
        <p:nvSpPr>
          <p:cNvPr id="3" name="Footer Placeholder 4">
            <a:extLst>
              <a:ext uri="{FF2B5EF4-FFF2-40B4-BE49-F238E27FC236}">
                <a16:creationId xmlns:a16="http://schemas.microsoft.com/office/drawing/2014/main" id="{E9739C85-E3C3-C043-8BA5-B6E79444CE8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B784399-5B61-C14F-836E-2C0B184E327A}"/>
              </a:ext>
            </a:extLst>
          </p:cNvPr>
          <p:cNvSpPr>
            <a:spLocks noGrp="1"/>
          </p:cNvSpPr>
          <p:nvPr>
            <p:ph type="sldNum" sz="quarter" idx="12"/>
          </p:nvPr>
        </p:nvSpPr>
        <p:spPr/>
        <p:txBody>
          <a:bodyPr/>
          <a:lstStyle>
            <a:lvl1pPr>
              <a:defRPr/>
            </a:lvl1pPr>
          </a:lstStyle>
          <a:p>
            <a:fld id="{774FB409-AA31-7C4E-9EF5-752E34F4D93E}" type="slidenum">
              <a:rPr lang="en-US" altLang="en-US"/>
              <a:pPr/>
              <a:t>‹#›</a:t>
            </a:fld>
            <a:endParaRPr lang="en-US" altLang="en-US"/>
          </a:p>
        </p:txBody>
      </p:sp>
    </p:spTree>
    <p:extLst>
      <p:ext uri="{BB962C8B-B14F-4D97-AF65-F5344CB8AC3E}">
        <p14:creationId xmlns:p14="http://schemas.microsoft.com/office/powerpoint/2010/main" val="15015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0DEEB80-9D16-1849-A792-A234120CE247}"/>
              </a:ext>
            </a:extLst>
          </p:cNvPr>
          <p:cNvSpPr>
            <a:spLocks noGrp="1"/>
          </p:cNvSpPr>
          <p:nvPr>
            <p:ph type="dt" sz="half" idx="10"/>
          </p:nvPr>
        </p:nvSpPr>
        <p:spPr/>
        <p:txBody>
          <a:bodyPr/>
          <a:lstStyle>
            <a:lvl1pPr>
              <a:defRPr/>
            </a:lvl1pPr>
          </a:lstStyle>
          <a:p>
            <a:pPr>
              <a:defRPr/>
            </a:pPr>
            <a:fld id="{C8D49D39-7430-3A4D-ADFC-863779606016}" type="datetime1">
              <a:rPr lang="en-US" altLang="en-US"/>
              <a:pPr>
                <a:defRPr/>
              </a:pPr>
              <a:t>11/24/20</a:t>
            </a:fld>
            <a:endParaRPr lang="en-US" altLang="en-US"/>
          </a:p>
        </p:txBody>
      </p:sp>
      <p:sp>
        <p:nvSpPr>
          <p:cNvPr id="6" name="Footer Placeholder 4">
            <a:extLst>
              <a:ext uri="{FF2B5EF4-FFF2-40B4-BE49-F238E27FC236}">
                <a16:creationId xmlns:a16="http://schemas.microsoft.com/office/drawing/2014/main" id="{BA40498A-6E2F-734A-8CB6-DAEB53AE86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C31821-2CF9-6941-A6E6-17F0CC267EDD}"/>
              </a:ext>
            </a:extLst>
          </p:cNvPr>
          <p:cNvSpPr>
            <a:spLocks noGrp="1"/>
          </p:cNvSpPr>
          <p:nvPr>
            <p:ph type="sldNum" sz="quarter" idx="12"/>
          </p:nvPr>
        </p:nvSpPr>
        <p:spPr/>
        <p:txBody>
          <a:bodyPr/>
          <a:lstStyle>
            <a:lvl1pPr>
              <a:defRPr/>
            </a:lvl1pPr>
          </a:lstStyle>
          <a:p>
            <a:fld id="{9737E5BB-7EEE-1C45-B6C5-60CF50D292D0}" type="slidenum">
              <a:rPr lang="en-US" altLang="en-US"/>
              <a:pPr/>
              <a:t>‹#›</a:t>
            </a:fld>
            <a:endParaRPr lang="en-US" altLang="en-US"/>
          </a:p>
        </p:txBody>
      </p:sp>
    </p:spTree>
    <p:extLst>
      <p:ext uri="{BB962C8B-B14F-4D97-AF65-F5344CB8AC3E}">
        <p14:creationId xmlns:p14="http://schemas.microsoft.com/office/powerpoint/2010/main" val="20936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16F8FC-A021-D547-8135-CC37E8786E08}"/>
              </a:ext>
            </a:extLst>
          </p:cNvPr>
          <p:cNvSpPr>
            <a:spLocks noGrp="1"/>
          </p:cNvSpPr>
          <p:nvPr>
            <p:ph type="dt" sz="half" idx="10"/>
          </p:nvPr>
        </p:nvSpPr>
        <p:spPr/>
        <p:txBody>
          <a:bodyPr/>
          <a:lstStyle>
            <a:lvl1pPr>
              <a:defRPr/>
            </a:lvl1pPr>
          </a:lstStyle>
          <a:p>
            <a:pPr>
              <a:defRPr/>
            </a:pPr>
            <a:fld id="{03D94672-F914-6C4E-B8A6-72B2B67774DE}" type="datetime1">
              <a:rPr lang="en-US" altLang="en-US"/>
              <a:pPr>
                <a:defRPr/>
              </a:pPr>
              <a:t>11/24/20</a:t>
            </a:fld>
            <a:endParaRPr lang="en-US" altLang="en-US"/>
          </a:p>
        </p:txBody>
      </p:sp>
      <p:sp>
        <p:nvSpPr>
          <p:cNvPr id="6" name="Footer Placeholder 4">
            <a:extLst>
              <a:ext uri="{FF2B5EF4-FFF2-40B4-BE49-F238E27FC236}">
                <a16:creationId xmlns:a16="http://schemas.microsoft.com/office/drawing/2014/main" id="{51EC7745-A2CE-0A41-B533-37841AC37A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B1B2F9-2022-394F-A2C8-485C64C4C170}"/>
              </a:ext>
            </a:extLst>
          </p:cNvPr>
          <p:cNvSpPr>
            <a:spLocks noGrp="1"/>
          </p:cNvSpPr>
          <p:nvPr>
            <p:ph type="sldNum" sz="quarter" idx="12"/>
          </p:nvPr>
        </p:nvSpPr>
        <p:spPr/>
        <p:txBody>
          <a:bodyPr/>
          <a:lstStyle>
            <a:lvl1pPr>
              <a:defRPr/>
            </a:lvl1pPr>
          </a:lstStyle>
          <a:p>
            <a:fld id="{8785F4F1-4724-624B-8960-A1755419A02C}" type="slidenum">
              <a:rPr lang="en-US" altLang="en-US"/>
              <a:pPr/>
              <a:t>‹#›</a:t>
            </a:fld>
            <a:endParaRPr lang="en-US" altLang="en-US"/>
          </a:p>
        </p:txBody>
      </p:sp>
    </p:spTree>
    <p:extLst>
      <p:ext uri="{BB962C8B-B14F-4D97-AF65-F5344CB8AC3E}">
        <p14:creationId xmlns:p14="http://schemas.microsoft.com/office/powerpoint/2010/main" val="425442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9F50DF-06D7-B243-94B3-F874563D181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38E8DCE-AB8C-054C-B929-C8425FDDD86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6104A7-0CDB-F147-BC9B-A86A7ED506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defRPr>
            </a:lvl1pPr>
          </a:lstStyle>
          <a:p>
            <a:pPr>
              <a:defRPr/>
            </a:pPr>
            <a:fld id="{53B1E432-F162-F64E-BF12-CEB1645271AE}" type="datetime1">
              <a:rPr lang="en-US" altLang="en-US"/>
              <a:pPr>
                <a:defRPr/>
              </a:pPr>
              <a:t>11/24/20</a:t>
            </a:fld>
            <a:endParaRPr lang="en-US" altLang="en-US"/>
          </a:p>
        </p:txBody>
      </p:sp>
      <p:sp>
        <p:nvSpPr>
          <p:cNvPr id="5" name="Footer Placeholder 4">
            <a:extLst>
              <a:ext uri="{FF2B5EF4-FFF2-40B4-BE49-F238E27FC236}">
                <a16:creationId xmlns:a16="http://schemas.microsoft.com/office/drawing/2014/main" id="{FBACCBCC-BCF7-F046-B144-6B6A333E14AF}"/>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11DF41F-9D84-F241-B86B-8DDF11CAD1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8A656886-1AEB-904E-8C25-D61EF6AD65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7604FAC8-A9DD-4F46-9709-FA21E1A43B57}"/>
              </a:ext>
            </a:extLst>
          </p:cNvPr>
          <p:cNvSpPr>
            <a:spLocks noGrp="1"/>
          </p:cNvSpPr>
          <p:nvPr>
            <p:ph type="ctrTitle"/>
          </p:nvPr>
        </p:nvSpPr>
        <p:spPr>
          <a:xfrm>
            <a:off x="2251075" y="304800"/>
            <a:ext cx="4632325" cy="2895600"/>
          </a:xfrm>
        </p:spPr>
        <p:txBody>
          <a:bodyPr/>
          <a:lstStyle/>
          <a:p>
            <a:pPr eaLnBrk="1" hangingPunct="1"/>
            <a:r>
              <a:rPr lang="en-US" altLang="en-US">
                <a:ea typeface="ＭＳ Ｐゴシック" panose="020B0600070205080204" pitchFamily="34" charset="-128"/>
              </a:rPr>
              <a:t>APOCYNACEAE (including Asclepiaceae)</a:t>
            </a:r>
          </a:p>
        </p:txBody>
      </p:sp>
      <p:pic>
        <p:nvPicPr>
          <p:cNvPr id="14338" name="Picture 3" descr="images.jpg">
            <a:extLst>
              <a:ext uri="{FF2B5EF4-FFF2-40B4-BE49-F238E27FC236}">
                <a16:creationId xmlns:a16="http://schemas.microsoft.com/office/drawing/2014/main" id="{FC30A70A-79D3-E24D-9143-74EC18B908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932238"/>
            <a:ext cx="1473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a:extLst>
              <a:ext uri="{FF2B5EF4-FFF2-40B4-BE49-F238E27FC236}">
                <a16:creationId xmlns:a16="http://schemas.microsoft.com/office/drawing/2014/main" id="{AE82ADB2-69BD-A940-A5E1-1AF5E3B45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5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a:extLst>
              <a:ext uri="{FF2B5EF4-FFF2-40B4-BE49-F238E27FC236}">
                <a16:creationId xmlns:a16="http://schemas.microsoft.com/office/drawing/2014/main" id="{08E99F05-F1A9-B246-9585-C9387841F4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0"/>
            <a:ext cx="226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CE9952A2-FC82-ED4A-9DE9-48C0D33D7E76}"/>
              </a:ext>
            </a:extLst>
          </p:cNvPr>
          <p:cNvSpPr txBox="1">
            <a:spLocks noChangeArrowheads="1"/>
          </p:cNvSpPr>
          <p:nvPr/>
        </p:nvSpPr>
        <p:spPr bwMode="auto">
          <a:xfrm>
            <a:off x="407988" y="85725"/>
            <a:ext cx="1649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800" i="1">
                <a:latin typeface="Arial" panose="020B0604020202020204" pitchFamily="34" charset="0"/>
              </a:rPr>
              <a:t>Thevetia</a:t>
            </a:r>
          </a:p>
        </p:txBody>
      </p:sp>
      <p:pic>
        <p:nvPicPr>
          <p:cNvPr id="25602" name="Picture 2" descr="CascabelaThevetia.jpg">
            <a:extLst>
              <a:ext uri="{FF2B5EF4-FFF2-40B4-BE49-F238E27FC236}">
                <a16:creationId xmlns:a16="http://schemas.microsoft.com/office/drawing/2014/main" id="{F5EF767E-145D-FC4A-AAE7-18C0F52DC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988" y="609600"/>
            <a:ext cx="74390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6FECC0AF-3690-F143-88C4-DBD8EB7176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16200"/>
            <a:ext cx="6350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a:extLst>
              <a:ext uri="{FF2B5EF4-FFF2-40B4-BE49-F238E27FC236}">
                <a16:creationId xmlns:a16="http://schemas.microsoft.com/office/drawing/2014/main" id="{88368818-DC30-9D4B-B81D-616F8BD050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1063" y="304800"/>
            <a:ext cx="568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a:extLst>
              <a:ext uri="{FF2B5EF4-FFF2-40B4-BE49-F238E27FC236}">
                <a16:creationId xmlns:a16="http://schemas.microsoft.com/office/drawing/2014/main" id="{88FCC57C-A132-C64E-B735-C1C9C2BF26EA}"/>
              </a:ext>
            </a:extLst>
          </p:cNvPr>
          <p:cNvSpPr txBox="1">
            <a:spLocks noChangeArrowheads="1"/>
          </p:cNvSpPr>
          <p:nvPr/>
        </p:nvSpPr>
        <p:spPr bwMode="auto">
          <a:xfrm>
            <a:off x="407988" y="85725"/>
            <a:ext cx="2247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800">
                <a:latin typeface="Arial" panose="020B0604020202020204" pitchFamily="34" charset="0"/>
              </a:rPr>
              <a:t>Climbers: </a:t>
            </a:r>
          </a:p>
          <a:p>
            <a:pPr eaLnBrk="1" hangingPunct="1">
              <a:spcBef>
                <a:spcPct val="0"/>
              </a:spcBef>
              <a:buFontTx/>
              <a:buNone/>
            </a:pPr>
            <a:r>
              <a:rPr lang="en-US" altLang="en-US" sz="2800" i="1">
                <a:latin typeface="Arial" panose="020B0604020202020204" pitchFamily="34" charset="0"/>
              </a:rPr>
              <a:t>   Marsdenia</a:t>
            </a:r>
          </a:p>
        </p:txBody>
      </p:sp>
      <p:pic>
        <p:nvPicPr>
          <p:cNvPr id="26628" name="Picture 4">
            <a:extLst>
              <a:ext uri="{FF2B5EF4-FFF2-40B4-BE49-F238E27FC236}">
                <a16:creationId xmlns:a16="http://schemas.microsoft.com/office/drawing/2014/main" id="{0C40CF93-3312-3441-BDC8-77AC4058BB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3538" y="3962400"/>
            <a:ext cx="37226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ptetriol.jpg">
            <a:extLst>
              <a:ext uri="{FF2B5EF4-FFF2-40B4-BE49-F238E27FC236}">
                <a16:creationId xmlns:a16="http://schemas.microsoft.com/office/drawing/2014/main" id="{7D8714B4-2977-C04B-933A-4EED17EA88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6576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p_tetrio.jpg">
            <a:extLst>
              <a:ext uri="{FF2B5EF4-FFF2-40B4-BE49-F238E27FC236}">
                <a16:creationId xmlns:a16="http://schemas.microsoft.com/office/drawing/2014/main" id="{F801468F-4DA7-6F4C-9B0F-016A8F167A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4650" y="4427538"/>
            <a:ext cx="368935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seed6.jpg">
            <a:extLst>
              <a:ext uri="{FF2B5EF4-FFF2-40B4-BE49-F238E27FC236}">
                <a16:creationId xmlns:a16="http://schemas.microsoft.com/office/drawing/2014/main" id="{26510A98-AC3D-024D-A495-9F847AC48A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251200"/>
            <a:ext cx="455771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Plumeria_acutifolia_b.jpg">
            <a:extLst>
              <a:ext uri="{FF2B5EF4-FFF2-40B4-BE49-F238E27FC236}">
                <a16:creationId xmlns:a16="http://schemas.microsoft.com/office/drawing/2014/main" id="{1EFCE3EB-B650-8040-AE9A-37640DB9D7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064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a:extLst>
              <a:ext uri="{FF2B5EF4-FFF2-40B4-BE49-F238E27FC236}">
                <a16:creationId xmlns:a16="http://schemas.microsoft.com/office/drawing/2014/main" id="{60662634-1465-7A4B-B153-3FAE70F60773}"/>
              </a:ext>
            </a:extLst>
          </p:cNvPr>
          <p:cNvSpPr txBox="1">
            <a:spLocks noChangeArrowheads="1"/>
          </p:cNvSpPr>
          <p:nvPr/>
        </p:nvSpPr>
        <p:spPr bwMode="auto">
          <a:xfrm>
            <a:off x="5334000" y="3124200"/>
            <a:ext cx="3690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Plumeria</a:t>
            </a:r>
            <a:r>
              <a:rPr lang="en-US" altLang="en-US" sz="1800">
                <a:latin typeface="Arial" panose="020B0604020202020204" pitchFamily="34" charset="0"/>
              </a:rPr>
              <a:t> and </a:t>
            </a:r>
            <a:r>
              <a:rPr lang="en-US" altLang="en-US" sz="1800" i="1">
                <a:latin typeface="Arial" panose="020B0604020202020204" pitchFamily="34" charset="0"/>
              </a:rPr>
              <a:t>Pseudosphinx tetrio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20F997B2-A6C8-C342-A58E-ECF4142B5A74}"/>
              </a:ext>
            </a:extLst>
          </p:cNvPr>
          <p:cNvSpPr>
            <a:spLocks noChangeArrowheads="1"/>
          </p:cNvSpPr>
          <p:nvPr/>
        </p:nvSpPr>
        <p:spPr bwMode="auto">
          <a:xfrm>
            <a:off x="1752600" y="30480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On </a:t>
            </a:r>
            <a:r>
              <a:rPr lang="en-US" altLang="en-US" sz="1800" i="1">
                <a:latin typeface="Arial" panose="020B0604020202020204" pitchFamily="34" charset="0"/>
              </a:rPr>
              <a:t>Plumeria</a:t>
            </a:r>
            <a:r>
              <a:rPr lang="en-US" altLang="en-US" sz="1800">
                <a:latin typeface="Arial" panose="020B0604020202020204" pitchFamily="34" charset="0"/>
              </a:rPr>
              <a:t>, herbivore damage by caterpillars of the sphinx moth </a:t>
            </a:r>
            <a:r>
              <a:rPr lang="en-US" altLang="en-US" sz="1800" i="1">
                <a:latin typeface="Arial" panose="020B0604020202020204" pitchFamily="34" charset="0"/>
              </a:rPr>
              <a:t>Pseudosphinx tetrio </a:t>
            </a:r>
            <a:r>
              <a:rPr lang="en-US" altLang="en-US" sz="1800">
                <a:latin typeface="Arial" panose="020B0604020202020204" pitchFamily="34" charset="0"/>
              </a:rPr>
              <a:t>is restricted primarily to the wettest season, consistent with the hypothesis that early leaf flush and reproduction has been selected to avoid herbivory. </a:t>
            </a:r>
          </a:p>
        </p:txBody>
      </p:sp>
      <p:pic>
        <p:nvPicPr>
          <p:cNvPr id="29698" name="Picture 1" descr="ptetriol.jpg">
            <a:extLst>
              <a:ext uri="{FF2B5EF4-FFF2-40B4-BE49-F238E27FC236}">
                <a16:creationId xmlns:a16="http://schemas.microsoft.com/office/drawing/2014/main" id="{3E358BAC-5F68-FE4B-BAE1-08E4BCC481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6576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5CFDBF8D-D013-164F-B741-F7F2F354288E}"/>
              </a:ext>
            </a:extLst>
          </p:cNvPr>
          <p:cNvSpPr>
            <a:spLocks noGrp="1"/>
          </p:cNvSpPr>
          <p:nvPr>
            <p:ph type="title"/>
          </p:nvPr>
        </p:nvSpPr>
        <p:spPr>
          <a:xfrm>
            <a:off x="1905000" y="76200"/>
            <a:ext cx="8229600" cy="1143000"/>
          </a:xfrm>
        </p:spPr>
        <p:txBody>
          <a:bodyPr/>
          <a:lstStyle/>
          <a:p>
            <a:r>
              <a:rPr lang="en-US" altLang="en-US" i="1">
                <a:ea typeface="ＭＳ Ｐゴシック" panose="020B0600070205080204" pitchFamily="34" charset="-128"/>
              </a:rPr>
              <a:t>Asclepias</a:t>
            </a:r>
          </a:p>
        </p:txBody>
      </p:sp>
      <p:pic>
        <p:nvPicPr>
          <p:cNvPr id="31746" name="Picture 3">
            <a:extLst>
              <a:ext uri="{FF2B5EF4-FFF2-40B4-BE49-F238E27FC236}">
                <a16:creationId xmlns:a16="http://schemas.microsoft.com/office/drawing/2014/main" id="{AED527A9-706D-EF4A-AEF5-97B6F29561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46482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a:extLst>
              <a:ext uri="{FF2B5EF4-FFF2-40B4-BE49-F238E27FC236}">
                <a16:creationId xmlns:a16="http://schemas.microsoft.com/office/drawing/2014/main" id="{8A09AE61-C719-184F-9ADF-159928116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
            <a:ext cx="2730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Asclepias.jpg">
            <a:extLst>
              <a:ext uri="{FF2B5EF4-FFF2-40B4-BE49-F238E27FC236}">
                <a16:creationId xmlns:a16="http://schemas.microsoft.com/office/drawing/2014/main" id="{D0A56A7F-4A75-014F-8F90-83CBCE1EEE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a:extLst>
              <a:ext uri="{FF2B5EF4-FFF2-40B4-BE49-F238E27FC236}">
                <a16:creationId xmlns:a16="http://schemas.microsoft.com/office/drawing/2014/main" id="{6D6A3E05-837F-E24D-B273-F8CB99F9250A}"/>
              </a:ext>
            </a:extLst>
          </p:cNvPr>
          <p:cNvSpPr txBox="1">
            <a:spLocks noChangeArrowheads="1"/>
          </p:cNvSpPr>
          <p:nvPr/>
        </p:nvSpPr>
        <p:spPr bwMode="auto">
          <a:xfrm>
            <a:off x="2209800" y="2922588"/>
            <a:ext cx="5430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4000">
                <a:latin typeface="Arial" panose="020B0604020202020204" pitchFamily="34" charset="0"/>
              </a:rPr>
              <a:t>The African xerophytes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D361C-AD02-C340-BADE-AE93F247714F}"/>
              </a:ext>
            </a:extLst>
          </p:cNvPr>
          <p:cNvPicPr>
            <a:picLocks noChangeAspect="1"/>
          </p:cNvPicPr>
          <p:nvPr/>
        </p:nvPicPr>
        <p:blipFill>
          <a:blip r:embed="rId3"/>
          <a:stretch>
            <a:fillRect/>
          </a:stretch>
        </p:blipFill>
        <p:spPr>
          <a:xfrm>
            <a:off x="1091106" y="0"/>
            <a:ext cx="6961788" cy="6858000"/>
          </a:xfrm>
          <a:prstGeom prst="rect">
            <a:avLst/>
          </a:prstGeom>
        </p:spPr>
      </p:pic>
    </p:spTree>
    <p:extLst>
      <p:ext uri="{BB962C8B-B14F-4D97-AF65-F5344CB8AC3E}">
        <p14:creationId xmlns:p14="http://schemas.microsoft.com/office/powerpoint/2010/main" val="1264758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2EEDE-7E32-104B-979F-1AB180BE4369}"/>
              </a:ext>
            </a:extLst>
          </p:cNvPr>
          <p:cNvPicPr>
            <a:picLocks noChangeAspect="1"/>
          </p:cNvPicPr>
          <p:nvPr/>
        </p:nvPicPr>
        <p:blipFill>
          <a:blip r:embed="rId3"/>
          <a:stretch>
            <a:fillRect/>
          </a:stretch>
        </p:blipFill>
        <p:spPr>
          <a:xfrm>
            <a:off x="-1447800" y="-76200"/>
            <a:ext cx="8763000" cy="6858000"/>
          </a:xfrm>
          <a:prstGeom prst="rect">
            <a:avLst/>
          </a:prstGeom>
        </p:spPr>
      </p:pic>
      <p:pic>
        <p:nvPicPr>
          <p:cNvPr id="3" name="Picture 2" descr="Stapelia 2.jpg                                                 00044AD1Macintosh HD                   ABA78158:">
            <a:extLst>
              <a:ext uri="{FF2B5EF4-FFF2-40B4-BE49-F238E27FC236}">
                <a16:creationId xmlns:a16="http://schemas.microsoft.com/office/drawing/2014/main" id="{8E9E3494-9D71-6548-BB00-3421F306D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52401"/>
            <a:ext cx="130585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3CA3CE6-6030-6F4B-9E08-5C8BAEAEBEAF}"/>
              </a:ext>
            </a:extLst>
          </p:cNvPr>
          <p:cNvPicPr>
            <a:picLocks noChangeAspect="1"/>
          </p:cNvPicPr>
          <p:nvPr/>
        </p:nvPicPr>
        <p:blipFill>
          <a:blip r:embed="rId5"/>
          <a:stretch>
            <a:fillRect/>
          </a:stretch>
        </p:blipFill>
        <p:spPr>
          <a:xfrm>
            <a:off x="6858000" y="2819400"/>
            <a:ext cx="1213972" cy="914400"/>
          </a:xfrm>
          <a:prstGeom prst="rect">
            <a:avLst/>
          </a:prstGeom>
        </p:spPr>
      </p:pic>
      <p:pic>
        <p:nvPicPr>
          <p:cNvPr id="5" name="Picture 4">
            <a:extLst>
              <a:ext uri="{FF2B5EF4-FFF2-40B4-BE49-F238E27FC236}">
                <a16:creationId xmlns:a16="http://schemas.microsoft.com/office/drawing/2014/main" id="{810A29D2-F31E-C543-8CA8-3328248B277E}"/>
              </a:ext>
            </a:extLst>
          </p:cNvPr>
          <p:cNvPicPr>
            <a:picLocks noChangeAspect="1"/>
          </p:cNvPicPr>
          <p:nvPr/>
        </p:nvPicPr>
        <p:blipFill>
          <a:blip r:embed="rId6"/>
          <a:stretch>
            <a:fillRect/>
          </a:stretch>
        </p:blipFill>
        <p:spPr>
          <a:xfrm>
            <a:off x="6783854" y="4114802"/>
            <a:ext cx="1369492" cy="914400"/>
          </a:xfrm>
          <a:prstGeom prst="rect">
            <a:avLst/>
          </a:prstGeom>
        </p:spPr>
      </p:pic>
      <p:pic>
        <p:nvPicPr>
          <p:cNvPr id="6" name="Picture 5">
            <a:extLst>
              <a:ext uri="{FF2B5EF4-FFF2-40B4-BE49-F238E27FC236}">
                <a16:creationId xmlns:a16="http://schemas.microsoft.com/office/drawing/2014/main" id="{71D336B0-1BB6-D34D-94D5-22F57C646F6C}"/>
              </a:ext>
            </a:extLst>
          </p:cNvPr>
          <p:cNvPicPr>
            <a:picLocks noChangeAspect="1"/>
          </p:cNvPicPr>
          <p:nvPr/>
        </p:nvPicPr>
        <p:blipFill>
          <a:blip r:embed="rId7"/>
          <a:stretch>
            <a:fillRect/>
          </a:stretch>
        </p:blipFill>
        <p:spPr>
          <a:xfrm>
            <a:off x="7608446" y="950750"/>
            <a:ext cx="1220368" cy="994106"/>
          </a:xfrm>
          <a:prstGeom prst="rect">
            <a:avLst/>
          </a:prstGeom>
        </p:spPr>
      </p:pic>
      <p:cxnSp>
        <p:nvCxnSpPr>
          <p:cNvPr id="8" name="Straight Arrow Connector 7">
            <a:extLst>
              <a:ext uri="{FF2B5EF4-FFF2-40B4-BE49-F238E27FC236}">
                <a16:creationId xmlns:a16="http://schemas.microsoft.com/office/drawing/2014/main" id="{0C8D96CA-4734-A742-B245-83D07869819D}"/>
              </a:ext>
            </a:extLst>
          </p:cNvPr>
          <p:cNvCxnSpPr>
            <a:cxnSpLocks/>
          </p:cNvCxnSpPr>
          <p:nvPr/>
        </p:nvCxnSpPr>
        <p:spPr>
          <a:xfrm flipH="1">
            <a:off x="5029200" y="3276600"/>
            <a:ext cx="1905000" cy="99060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CBFCEB3-B08E-E640-A9BA-AC7ADB6A8C22}"/>
              </a:ext>
            </a:extLst>
          </p:cNvPr>
          <p:cNvCxnSpPr>
            <a:cxnSpLocks/>
          </p:cNvCxnSpPr>
          <p:nvPr/>
        </p:nvCxnSpPr>
        <p:spPr>
          <a:xfrm flipH="1">
            <a:off x="5029200" y="4724400"/>
            <a:ext cx="1828800" cy="7620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597B867-F4FE-5C48-9A23-8F6BCA2CA57F}"/>
              </a:ext>
            </a:extLst>
          </p:cNvPr>
          <p:cNvCxnSpPr>
            <a:cxnSpLocks/>
          </p:cNvCxnSpPr>
          <p:nvPr/>
        </p:nvCxnSpPr>
        <p:spPr>
          <a:xfrm flipH="1">
            <a:off x="5029200" y="800101"/>
            <a:ext cx="1905000" cy="1391526"/>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7B97A3E-B6DB-EA43-A604-51B514F2830D}"/>
              </a:ext>
            </a:extLst>
          </p:cNvPr>
          <p:cNvCxnSpPr>
            <a:cxnSpLocks/>
          </p:cNvCxnSpPr>
          <p:nvPr/>
        </p:nvCxnSpPr>
        <p:spPr>
          <a:xfrm flipH="1">
            <a:off x="5029200" y="1494426"/>
            <a:ext cx="2705073" cy="697201"/>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725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A91166-1D93-274B-8184-300B03E742B5}"/>
              </a:ext>
            </a:extLst>
          </p:cNvPr>
          <p:cNvPicPr>
            <a:picLocks noChangeAspect="1"/>
          </p:cNvPicPr>
          <p:nvPr/>
        </p:nvPicPr>
        <p:blipFill>
          <a:blip r:embed="rId2"/>
          <a:stretch>
            <a:fillRect/>
          </a:stretch>
        </p:blipFill>
        <p:spPr>
          <a:xfrm>
            <a:off x="3276600" y="535069"/>
            <a:ext cx="4793225" cy="3200402"/>
          </a:xfrm>
          <a:prstGeom prst="rect">
            <a:avLst/>
          </a:prstGeom>
        </p:spPr>
      </p:pic>
      <p:sp>
        <p:nvSpPr>
          <p:cNvPr id="3" name="TextBox 2">
            <a:extLst>
              <a:ext uri="{FF2B5EF4-FFF2-40B4-BE49-F238E27FC236}">
                <a16:creationId xmlns:a16="http://schemas.microsoft.com/office/drawing/2014/main" id="{02D4687B-DF5C-274C-B7F5-E206D8BA3027}"/>
              </a:ext>
            </a:extLst>
          </p:cNvPr>
          <p:cNvSpPr txBox="1"/>
          <p:nvPr/>
        </p:nvSpPr>
        <p:spPr>
          <a:xfrm>
            <a:off x="219099" y="76200"/>
            <a:ext cx="1362874" cy="461665"/>
          </a:xfrm>
          <a:prstGeom prst="rect">
            <a:avLst/>
          </a:prstGeom>
          <a:noFill/>
        </p:spPr>
        <p:txBody>
          <a:bodyPr wrap="none" rtlCol="0">
            <a:spAutoFit/>
          </a:bodyPr>
          <a:lstStyle/>
          <a:p>
            <a:r>
              <a:rPr lang="en-US" sz="2400" b="1" i="1">
                <a:latin typeface="Times" pitchFamily="2" charset="0"/>
              </a:rPr>
              <a:t>Plumeria</a:t>
            </a:r>
          </a:p>
        </p:txBody>
      </p:sp>
      <p:pic>
        <p:nvPicPr>
          <p:cNvPr id="4" name="Picture 3">
            <a:extLst>
              <a:ext uri="{FF2B5EF4-FFF2-40B4-BE49-F238E27FC236}">
                <a16:creationId xmlns:a16="http://schemas.microsoft.com/office/drawing/2014/main" id="{B5E3222B-79D6-254E-97AC-7B4ABD8E7C23}"/>
              </a:ext>
            </a:extLst>
          </p:cNvPr>
          <p:cNvPicPr>
            <a:picLocks noChangeAspect="1"/>
          </p:cNvPicPr>
          <p:nvPr/>
        </p:nvPicPr>
        <p:blipFill>
          <a:blip r:embed="rId3"/>
          <a:stretch>
            <a:fillRect/>
          </a:stretch>
        </p:blipFill>
        <p:spPr>
          <a:xfrm>
            <a:off x="67811" y="685800"/>
            <a:ext cx="3028324" cy="4504394"/>
          </a:xfrm>
          <a:prstGeom prst="rect">
            <a:avLst/>
          </a:prstGeom>
        </p:spPr>
      </p:pic>
      <p:pic>
        <p:nvPicPr>
          <p:cNvPr id="5" name="Picture 4">
            <a:extLst>
              <a:ext uri="{FF2B5EF4-FFF2-40B4-BE49-F238E27FC236}">
                <a16:creationId xmlns:a16="http://schemas.microsoft.com/office/drawing/2014/main" id="{B1C368FF-DB6B-7545-B0D2-D9C9B2EC4937}"/>
              </a:ext>
            </a:extLst>
          </p:cNvPr>
          <p:cNvPicPr>
            <a:picLocks noChangeAspect="1"/>
          </p:cNvPicPr>
          <p:nvPr/>
        </p:nvPicPr>
        <p:blipFill>
          <a:blip r:embed="rId4"/>
          <a:stretch>
            <a:fillRect/>
          </a:stretch>
        </p:blipFill>
        <p:spPr>
          <a:xfrm>
            <a:off x="5543224" y="3886200"/>
            <a:ext cx="2527300" cy="1563330"/>
          </a:xfrm>
          <a:prstGeom prst="rect">
            <a:avLst/>
          </a:prstGeom>
        </p:spPr>
      </p:pic>
    </p:spTree>
    <p:extLst>
      <p:ext uri="{BB962C8B-B14F-4D97-AF65-F5344CB8AC3E}">
        <p14:creationId xmlns:p14="http://schemas.microsoft.com/office/powerpoint/2010/main" val="18008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CB130E17-6617-7944-AC93-AEAF4B4698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3056"/>
            <a:ext cx="3352800" cy="426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2">
            <a:extLst>
              <a:ext uri="{FF2B5EF4-FFF2-40B4-BE49-F238E27FC236}">
                <a16:creationId xmlns:a16="http://schemas.microsoft.com/office/drawing/2014/main" id="{284EB826-8FE5-7F46-89B8-A732A52C931C}"/>
              </a:ext>
            </a:extLst>
          </p:cNvPr>
          <p:cNvSpPr txBox="1">
            <a:spLocks noChangeArrowheads="1"/>
          </p:cNvSpPr>
          <p:nvPr/>
        </p:nvSpPr>
        <p:spPr bwMode="auto">
          <a:xfrm>
            <a:off x="304800" y="0"/>
            <a:ext cx="195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Pachypodium</a:t>
            </a:r>
          </a:p>
          <a:p>
            <a:pPr eaLnBrk="1" hangingPunct="1">
              <a:spcBef>
                <a:spcPct val="0"/>
              </a:spcBef>
              <a:buFontTx/>
              <a:buNone/>
            </a:pPr>
            <a:r>
              <a:rPr lang="en-US" altLang="en-US" sz="1800">
                <a:latin typeface="Arial" panose="020B0604020202020204" pitchFamily="34" charset="0"/>
              </a:rPr>
              <a:t>African succulent</a:t>
            </a:r>
          </a:p>
        </p:txBody>
      </p:sp>
      <p:pic>
        <p:nvPicPr>
          <p:cNvPr id="2" name="Picture 1">
            <a:extLst>
              <a:ext uri="{FF2B5EF4-FFF2-40B4-BE49-F238E27FC236}">
                <a16:creationId xmlns:a16="http://schemas.microsoft.com/office/drawing/2014/main" id="{4D73A3A5-6BE0-CF48-9378-F58E9CFDCE48}"/>
              </a:ext>
            </a:extLst>
          </p:cNvPr>
          <p:cNvPicPr>
            <a:picLocks noChangeAspect="1"/>
          </p:cNvPicPr>
          <p:nvPr/>
        </p:nvPicPr>
        <p:blipFill>
          <a:blip r:embed="rId3"/>
          <a:stretch>
            <a:fillRect/>
          </a:stretch>
        </p:blipFill>
        <p:spPr>
          <a:xfrm>
            <a:off x="685800" y="1066800"/>
            <a:ext cx="4029186" cy="5181600"/>
          </a:xfrm>
          <a:prstGeom prst="rect">
            <a:avLst/>
          </a:prstGeom>
        </p:spPr>
      </p:pic>
      <p:pic>
        <p:nvPicPr>
          <p:cNvPr id="3" name="Picture 2">
            <a:extLst>
              <a:ext uri="{FF2B5EF4-FFF2-40B4-BE49-F238E27FC236}">
                <a16:creationId xmlns:a16="http://schemas.microsoft.com/office/drawing/2014/main" id="{542B4249-54A7-BC4F-AB0D-2FC6BBCD280C}"/>
              </a:ext>
            </a:extLst>
          </p:cNvPr>
          <p:cNvPicPr>
            <a:picLocks noChangeAspect="1"/>
          </p:cNvPicPr>
          <p:nvPr/>
        </p:nvPicPr>
        <p:blipFill>
          <a:blip r:embed="rId4"/>
          <a:stretch>
            <a:fillRect/>
          </a:stretch>
        </p:blipFill>
        <p:spPr>
          <a:xfrm>
            <a:off x="5114814" y="4724400"/>
            <a:ext cx="2724150" cy="18960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4035611D-7511-1547-8531-236E0C984AD3}"/>
              </a:ext>
            </a:extLst>
          </p:cNvPr>
          <p:cNvSpPr txBox="1">
            <a:spLocks noChangeArrowheads="1"/>
          </p:cNvSpPr>
          <p:nvPr/>
        </p:nvSpPr>
        <p:spPr bwMode="auto">
          <a:xfrm>
            <a:off x="0" y="0"/>
            <a:ext cx="7010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400">
                <a:latin typeface="Times" pitchFamily="2" charset="0"/>
              </a:rPr>
              <a:t>general Asterid Characters</a:t>
            </a:r>
          </a:p>
          <a:p>
            <a:pPr eaLnBrk="1" hangingPunct="1">
              <a:spcBef>
                <a:spcPct val="0"/>
              </a:spcBef>
              <a:buFontTx/>
              <a:buNone/>
            </a:pPr>
            <a:endParaRPr lang="en-US" altLang="en-US" sz="3400">
              <a:latin typeface="Times" pitchFamily="2" charset="0"/>
            </a:endParaRPr>
          </a:p>
          <a:p>
            <a:pPr eaLnBrk="1" hangingPunct="1">
              <a:spcBef>
                <a:spcPct val="0"/>
              </a:spcBef>
              <a:buFontTx/>
              <a:buNone/>
            </a:pPr>
            <a:r>
              <a:rPr lang="en-US" altLang="en-US" sz="2800">
                <a:latin typeface="Times" pitchFamily="2" charset="0"/>
              </a:rPr>
              <a:t>fused corolla</a:t>
            </a:r>
          </a:p>
          <a:p>
            <a:pPr eaLnBrk="1" hangingPunct="1">
              <a:spcBef>
                <a:spcPct val="0"/>
              </a:spcBef>
              <a:buFontTx/>
              <a:buNone/>
            </a:pPr>
            <a:r>
              <a:rPr lang="en-US" altLang="en-US" sz="2800">
                <a:latin typeface="Times" pitchFamily="2" charset="0"/>
              </a:rPr>
              <a:t>stamens adnate to corolla</a:t>
            </a:r>
          </a:p>
          <a:p>
            <a:pPr eaLnBrk="1" hangingPunct="1">
              <a:spcBef>
                <a:spcPct val="0"/>
              </a:spcBef>
              <a:buFontTx/>
              <a:buNone/>
            </a:pPr>
            <a:r>
              <a:rPr lang="en-US" altLang="en-US" sz="2800">
                <a:latin typeface="Times" pitchFamily="2" charset="0"/>
              </a:rPr>
              <a:t>stamens equal to or fewer</a:t>
            </a:r>
          </a:p>
          <a:p>
            <a:pPr eaLnBrk="1" hangingPunct="1">
              <a:spcBef>
                <a:spcPct val="0"/>
              </a:spcBef>
              <a:buFontTx/>
              <a:buNone/>
            </a:pPr>
            <a:r>
              <a:rPr lang="en-US" altLang="en-US" sz="2800">
                <a:latin typeface="Times" pitchFamily="2" charset="0"/>
              </a:rPr>
              <a:t> than perianth lobes</a:t>
            </a:r>
          </a:p>
          <a:p>
            <a:pPr eaLnBrk="1" hangingPunct="1">
              <a:spcBef>
                <a:spcPct val="0"/>
              </a:spcBef>
              <a:buFontTx/>
              <a:buNone/>
            </a:pPr>
            <a:r>
              <a:rPr lang="en-US" altLang="en-US" sz="2800">
                <a:latin typeface="Times" pitchFamily="2" charset="0"/>
              </a:rPr>
              <a:t>gynoecium 2-carpellate </a:t>
            </a:r>
          </a:p>
          <a:p>
            <a:pPr eaLnBrk="1" hangingPunct="1">
              <a:spcBef>
                <a:spcPct val="0"/>
              </a:spcBef>
              <a:buFontTx/>
              <a:buNone/>
            </a:pPr>
            <a:endParaRPr lang="en-US" altLang="en-US" sz="3400">
              <a:latin typeface="Times" pitchFamily="2" charset="0"/>
            </a:endParaRPr>
          </a:p>
        </p:txBody>
      </p:sp>
      <p:pic>
        <p:nvPicPr>
          <p:cNvPr id="15362" name="Picture 2">
            <a:extLst>
              <a:ext uri="{FF2B5EF4-FFF2-40B4-BE49-F238E27FC236}">
                <a16:creationId xmlns:a16="http://schemas.microsoft.com/office/drawing/2014/main" id="{A1DAA206-F3DD-6145-BD0E-079DAA82A4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533400"/>
            <a:ext cx="409575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Stapelia 2.jpg                                                 00044AD1Macintosh HD                   ABA78158:">
            <a:extLst>
              <a:ext uri="{FF2B5EF4-FFF2-40B4-BE49-F238E27FC236}">
                <a16:creationId xmlns:a16="http://schemas.microsoft.com/office/drawing/2014/main" id="{21CE7A76-E44A-A940-8562-7EB642A29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41148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Stapelia 1.jpg                                                 00044AD1Macintosh HD                   ABA78158:">
            <a:extLst>
              <a:ext uri="{FF2B5EF4-FFF2-40B4-BE49-F238E27FC236}">
                <a16:creationId xmlns:a16="http://schemas.microsoft.com/office/drawing/2014/main" id="{E557D1FF-76D9-B747-8989-B9E9CB225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19400"/>
            <a:ext cx="52578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4BA46882-3546-6547-8F1D-EB10F3E7C065}"/>
              </a:ext>
            </a:extLst>
          </p:cNvPr>
          <p:cNvSpPr txBox="1">
            <a:spLocks noChangeArrowheads="1"/>
          </p:cNvSpPr>
          <p:nvPr/>
        </p:nvSpPr>
        <p:spPr bwMode="auto">
          <a:xfrm>
            <a:off x="685800" y="304800"/>
            <a:ext cx="7224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Stapelia - </a:t>
            </a:r>
            <a:r>
              <a:rPr lang="en-US" altLang="en-US" sz="1800">
                <a:latin typeface="Arial" panose="020B0604020202020204" pitchFamily="34" charset="0"/>
              </a:rPr>
              <a:t>African carrion-insect dispersed flower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800px-Hoodia_gordonii_P1010383.JPG">
            <a:extLst>
              <a:ext uri="{FF2B5EF4-FFF2-40B4-BE49-F238E27FC236}">
                <a16:creationId xmlns:a16="http://schemas.microsoft.com/office/drawing/2014/main" id="{C04EB17E-E80B-884D-8253-DB40E5936B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048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a:extLst>
              <a:ext uri="{FF2B5EF4-FFF2-40B4-BE49-F238E27FC236}">
                <a16:creationId xmlns:a16="http://schemas.microsoft.com/office/drawing/2014/main" id="{FAA61962-EC62-3C42-806E-E8B59BF341B6}"/>
              </a:ext>
            </a:extLst>
          </p:cNvPr>
          <p:cNvSpPr txBox="1">
            <a:spLocks noChangeArrowheads="1"/>
          </p:cNvSpPr>
          <p:nvPr/>
        </p:nvSpPr>
        <p:spPr bwMode="auto">
          <a:xfrm>
            <a:off x="228600" y="304800"/>
            <a:ext cx="969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Hoodia</a:t>
            </a:r>
          </a:p>
        </p:txBody>
      </p:sp>
      <p:pic>
        <p:nvPicPr>
          <p:cNvPr id="2" name="Picture 1">
            <a:extLst>
              <a:ext uri="{FF2B5EF4-FFF2-40B4-BE49-F238E27FC236}">
                <a16:creationId xmlns:a16="http://schemas.microsoft.com/office/drawing/2014/main" id="{A04E6ED7-9B5D-E64D-B51A-EB19075CF17A}"/>
              </a:ext>
            </a:extLst>
          </p:cNvPr>
          <p:cNvPicPr>
            <a:picLocks noChangeAspect="1"/>
          </p:cNvPicPr>
          <p:nvPr/>
        </p:nvPicPr>
        <p:blipFill>
          <a:blip r:embed="rId4"/>
          <a:stretch>
            <a:fillRect/>
          </a:stretch>
        </p:blipFill>
        <p:spPr>
          <a:xfrm>
            <a:off x="6654800" y="5305258"/>
            <a:ext cx="2184400" cy="13081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46514666.Huernia_transvaalensis.jpg">
            <a:extLst>
              <a:ext uri="{FF2B5EF4-FFF2-40B4-BE49-F238E27FC236}">
                <a16:creationId xmlns:a16="http://schemas.microsoft.com/office/drawing/2014/main" id="{69A6FDEA-F46C-CA4F-9E59-8E2A9E502E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62372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3">
            <a:extLst>
              <a:ext uri="{FF2B5EF4-FFF2-40B4-BE49-F238E27FC236}">
                <a16:creationId xmlns:a16="http://schemas.microsoft.com/office/drawing/2014/main" id="{E95C583E-B537-8A4B-944C-A44F67D5868B}"/>
              </a:ext>
            </a:extLst>
          </p:cNvPr>
          <p:cNvSpPr txBox="1">
            <a:spLocks noChangeArrowheads="1"/>
          </p:cNvSpPr>
          <p:nvPr/>
        </p:nvSpPr>
        <p:spPr bwMode="auto">
          <a:xfrm>
            <a:off x="533400" y="457200"/>
            <a:ext cx="1439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Huernia</a:t>
            </a:r>
          </a:p>
          <a:p>
            <a:pPr eaLnBrk="1" hangingPunct="1">
              <a:spcBef>
                <a:spcPct val="0"/>
              </a:spcBef>
              <a:buFontTx/>
              <a:buNone/>
            </a:pPr>
            <a:endParaRPr lang="en-US" altLang="en-US" sz="1800" i="1">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South Africa</a:t>
            </a:r>
          </a:p>
        </p:txBody>
      </p:sp>
      <p:pic>
        <p:nvPicPr>
          <p:cNvPr id="2" name="Picture 1">
            <a:extLst>
              <a:ext uri="{FF2B5EF4-FFF2-40B4-BE49-F238E27FC236}">
                <a16:creationId xmlns:a16="http://schemas.microsoft.com/office/drawing/2014/main" id="{4F979AC2-2C46-A140-9D0C-E632F61CA600}"/>
              </a:ext>
            </a:extLst>
          </p:cNvPr>
          <p:cNvPicPr>
            <a:picLocks noChangeAspect="1"/>
          </p:cNvPicPr>
          <p:nvPr/>
        </p:nvPicPr>
        <p:blipFill>
          <a:blip r:embed="rId4"/>
          <a:stretch>
            <a:fillRect/>
          </a:stretch>
        </p:blipFill>
        <p:spPr>
          <a:xfrm>
            <a:off x="228600" y="5184274"/>
            <a:ext cx="2590800" cy="1473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9FC010D-A8FD-8D49-8277-EDF3B6447DD1}"/>
              </a:ext>
            </a:extLst>
          </p:cNvPr>
          <p:cNvSpPr>
            <a:spLocks noChangeArrowheads="1"/>
          </p:cNvSpPr>
          <p:nvPr/>
        </p:nvSpPr>
        <p:spPr bwMode="auto">
          <a:xfrm>
            <a:off x="2286000" y="1858963"/>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a:latin typeface="Arial" panose="020B0604020202020204" pitchFamily="34" charset="0"/>
              </a:rPr>
              <a:t>Medicinal and Toxic Apocynaceae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BB84BD2-919D-2041-BFA7-E14486303A1E}"/>
              </a:ext>
            </a:extLst>
          </p:cNvPr>
          <p:cNvSpPr>
            <a:spLocks noGrp="1"/>
          </p:cNvSpPr>
          <p:nvPr>
            <p:ph type="title"/>
          </p:nvPr>
        </p:nvSpPr>
        <p:spPr>
          <a:xfrm>
            <a:off x="3378200" y="709613"/>
            <a:ext cx="5588000" cy="866775"/>
          </a:xfrm>
        </p:spPr>
        <p:txBody>
          <a:bodyPr/>
          <a:lstStyle/>
          <a:p>
            <a:pPr eaLnBrk="1" hangingPunct="1"/>
            <a:r>
              <a:rPr lang="en-US" altLang="en-US" i="1">
                <a:ea typeface="ＭＳ Ｐゴシック" panose="020B0600070205080204" pitchFamily="34" charset="-128"/>
              </a:rPr>
              <a:t> Nereum oleander:</a:t>
            </a:r>
            <a:br>
              <a:rPr lang="en-US" altLang="en-US" i="1">
                <a:ea typeface="ＭＳ Ｐゴシック" panose="020B0600070205080204" pitchFamily="34" charset="-128"/>
              </a:rPr>
            </a:br>
            <a:r>
              <a:rPr lang="en-US" altLang="en-US">
                <a:ea typeface="ＭＳ Ｐゴシック" panose="020B0600070205080204" pitchFamily="34" charset="-128"/>
              </a:rPr>
              <a:t>cardiac glycoside poisoning</a:t>
            </a:r>
            <a:endParaRPr lang="en-US" altLang="en-US" i="1">
              <a:ea typeface="ＭＳ Ｐゴシック" panose="020B0600070205080204" pitchFamily="34" charset="-128"/>
            </a:endParaRPr>
          </a:p>
        </p:txBody>
      </p:sp>
      <p:pic>
        <p:nvPicPr>
          <p:cNvPr id="40962" name="Picture 6" descr="180px-Oleandrin.jpg">
            <a:extLst>
              <a:ext uri="{FF2B5EF4-FFF2-40B4-BE49-F238E27FC236}">
                <a16:creationId xmlns:a16="http://schemas.microsoft.com/office/drawing/2014/main" id="{FF10E6F5-A7C9-B743-A38D-1065936B53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243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7" descr="oleander01.jpg">
            <a:extLst>
              <a:ext uri="{FF2B5EF4-FFF2-40B4-BE49-F238E27FC236}">
                <a16:creationId xmlns:a16="http://schemas.microsoft.com/office/drawing/2014/main" id="{96C9CCE1-A15A-D548-B4D8-95E98051F3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1336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a:extLst>
              <a:ext uri="{FF2B5EF4-FFF2-40B4-BE49-F238E27FC236}">
                <a16:creationId xmlns:a16="http://schemas.microsoft.com/office/drawing/2014/main" id="{D1423EAB-3BDF-3D4B-BAD7-6A30157813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18000"/>
            <a:ext cx="3378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
            <a:extLst>
              <a:ext uri="{FF2B5EF4-FFF2-40B4-BE49-F238E27FC236}">
                <a16:creationId xmlns:a16="http://schemas.microsoft.com/office/drawing/2014/main" id="{8C562E6A-0D41-A043-8D8F-008BD65128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5700" y="4114800"/>
            <a:ext cx="2908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2">
            <a:extLst>
              <a:ext uri="{FF2B5EF4-FFF2-40B4-BE49-F238E27FC236}">
                <a16:creationId xmlns:a16="http://schemas.microsoft.com/office/drawing/2014/main" id="{59CCD7AC-07EC-944D-8E6C-BA1D671116D0}"/>
              </a:ext>
            </a:extLst>
          </p:cNvPr>
          <p:cNvSpPr txBox="1">
            <a:spLocks noChangeArrowheads="1"/>
          </p:cNvSpPr>
          <p:nvPr/>
        </p:nvSpPr>
        <p:spPr bwMode="auto">
          <a:xfrm>
            <a:off x="6235700" y="4114800"/>
            <a:ext cx="1460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DIGITOXIN from </a:t>
            </a:r>
            <a:r>
              <a:rPr lang="en-US" altLang="en-US" sz="1800" i="1">
                <a:latin typeface="Arial" panose="020B0604020202020204" pitchFamily="34" charset="0"/>
              </a:rPr>
              <a:t>Digitalis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BD1194A8-18FB-974E-A650-DA9357EA9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847725"/>
            <a:ext cx="25019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a:extLst>
              <a:ext uri="{FF2B5EF4-FFF2-40B4-BE49-F238E27FC236}">
                <a16:creationId xmlns:a16="http://schemas.microsoft.com/office/drawing/2014/main" id="{794194E2-36B7-5842-8EAF-4BF8D9EB1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47725"/>
            <a:ext cx="33321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48F45E2F-8215-DA48-889A-CE2F9C27FC0E}"/>
              </a:ext>
            </a:extLst>
          </p:cNvPr>
          <p:cNvSpPr>
            <a:spLocks noChangeArrowheads="1"/>
          </p:cNvSpPr>
          <p:nvPr/>
        </p:nvSpPr>
        <p:spPr bwMode="auto">
          <a:xfrm>
            <a:off x="2809875" y="6248400"/>
            <a:ext cx="587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i="1">
                <a:solidFill>
                  <a:srgbClr val="555555"/>
                </a:solidFill>
                <a:latin typeface="Egyptienne F T_R W01"/>
              </a:rPr>
              <a:t>Bird images copyright Lincoln Brower, Sweet Briar College</a:t>
            </a:r>
            <a:endParaRPr lang="en-US" altLang="en-US"/>
          </a:p>
        </p:txBody>
      </p:sp>
      <p:sp>
        <p:nvSpPr>
          <p:cNvPr id="50180" name="Rectangle 4">
            <a:extLst>
              <a:ext uri="{FF2B5EF4-FFF2-40B4-BE49-F238E27FC236}">
                <a16:creationId xmlns:a16="http://schemas.microsoft.com/office/drawing/2014/main" id="{2AB0C7A3-C85B-B742-A733-E8384936683E}"/>
              </a:ext>
            </a:extLst>
          </p:cNvPr>
          <p:cNvSpPr>
            <a:spLocks noChangeArrowheads="1"/>
          </p:cNvSpPr>
          <p:nvPr/>
        </p:nvSpPr>
        <p:spPr bwMode="auto">
          <a:xfrm>
            <a:off x="609600" y="298450"/>
            <a:ext cx="636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How a bluejay avoids </a:t>
            </a:r>
            <a:r>
              <a:rPr lang="en-US" altLang="en-US" i="1"/>
              <a:t>Asclepias </a:t>
            </a:r>
            <a:r>
              <a:rPr lang="en-US" altLang="en-US"/>
              <a:t>cardiac glycoside poisoning.</a:t>
            </a:r>
          </a:p>
        </p:txBody>
      </p:sp>
      <p:pic>
        <p:nvPicPr>
          <p:cNvPr id="50181" name="Picture 5">
            <a:extLst>
              <a:ext uri="{FF2B5EF4-FFF2-40B4-BE49-F238E27FC236}">
                <a16:creationId xmlns:a16="http://schemas.microsoft.com/office/drawing/2014/main" id="{F0B6F550-3E15-9A4B-B583-D4838EB9D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16438"/>
            <a:ext cx="3429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2F2027F5-9E3E-5A4E-B34B-4D2078A965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282" y="847725"/>
            <a:ext cx="2286000" cy="269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73078E5F-491B-0649-921A-E6793C8CFD64}"/>
              </a:ext>
            </a:extLst>
          </p:cNvPr>
          <p:cNvSpPr>
            <a:spLocks noGrp="1"/>
          </p:cNvSpPr>
          <p:nvPr>
            <p:ph type="title"/>
          </p:nvPr>
        </p:nvSpPr>
        <p:spPr>
          <a:xfrm>
            <a:off x="0" y="-149225"/>
            <a:ext cx="8229600" cy="1143000"/>
          </a:xfrm>
        </p:spPr>
        <p:txBody>
          <a:bodyPr/>
          <a:lstStyle/>
          <a:p>
            <a:r>
              <a:rPr lang="en-US" altLang="en-US" i="1">
                <a:ea typeface="ＭＳ Ｐゴシック" panose="020B0600070205080204" pitchFamily="34" charset="-128"/>
              </a:rPr>
              <a:t>Catharanthus</a:t>
            </a:r>
            <a:r>
              <a:rPr lang="en-US" altLang="en-US">
                <a:ea typeface="ＭＳ Ｐゴシック" panose="020B0600070205080204" pitchFamily="34" charset="-128"/>
              </a:rPr>
              <a:t> – leukemia medicine</a:t>
            </a:r>
          </a:p>
        </p:txBody>
      </p:sp>
      <p:pic>
        <p:nvPicPr>
          <p:cNvPr id="43010" name="Picture 3" descr="Catharanthus_roseus.jpg">
            <a:extLst>
              <a:ext uri="{FF2B5EF4-FFF2-40B4-BE49-F238E27FC236}">
                <a16:creationId xmlns:a16="http://schemas.microsoft.com/office/drawing/2014/main" id="{73FFE57A-34A9-B741-B5DF-3D602F8830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597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220px-Vinblastin.svg.png">
            <a:extLst>
              <a:ext uri="{FF2B5EF4-FFF2-40B4-BE49-F238E27FC236}">
                <a16:creationId xmlns:a16="http://schemas.microsoft.com/office/drawing/2014/main" id="{ED5159D3-6234-D640-BCF5-D98555FC70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872651"/>
            <a:ext cx="2794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262px-Vincristin.svg.png">
            <a:extLst>
              <a:ext uri="{FF2B5EF4-FFF2-40B4-BE49-F238E27FC236}">
                <a16:creationId xmlns:a16="http://schemas.microsoft.com/office/drawing/2014/main" id="{F263EDDA-43E1-5C4A-B49D-D940799FCE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4200" y="3151188"/>
            <a:ext cx="33274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a:extLst>
              <a:ext uri="{FF2B5EF4-FFF2-40B4-BE49-F238E27FC236}">
                <a16:creationId xmlns:a16="http://schemas.microsoft.com/office/drawing/2014/main" id="{B8E9DFFD-1945-9443-9F7D-9DAE41D437F3}"/>
              </a:ext>
            </a:extLst>
          </p:cNvPr>
          <p:cNvSpPr txBox="1">
            <a:spLocks noChangeArrowheads="1"/>
          </p:cNvSpPr>
          <p:nvPr/>
        </p:nvSpPr>
        <p:spPr bwMode="auto">
          <a:xfrm>
            <a:off x="5588000" y="3151188"/>
            <a:ext cx="128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vinblastine</a:t>
            </a:r>
          </a:p>
        </p:txBody>
      </p:sp>
      <p:sp>
        <p:nvSpPr>
          <p:cNvPr id="43014" name="TextBox 7">
            <a:extLst>
              <a:ext uri="{FF2B5EF4-FFF2-40B4-BE49-F238E27FC236}">
                <a16:creationId xmlns:a16="http://schemas.microsoft.com/office/drawing/2014/main" id="{F8D38CD3-2B2F-7540-B1A8-B2004BC080FB}"/>
              </a:ext>
            </a:extLst>
          </p:cNvPr>
          <p:cNvSpPr txBox="1">
            <a:spLocks noChangeArrowheads="1"/>
          </p:cNvSpPr>
          <p:nvPr/>
        </p:nvSpPr>
        <p:spPr bwMode="auto">
          <a:xfrm>
            <a:off x="5588000" y="60960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vincristine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5D1B2B54-047F-D149-9E43-827702EB0AC8}"/>
              </a:ext>
            </a:extLst>
          </p:cNvPr>
          <p:cNvSpPr>
            <a:spLocks noGrp="1"/>
          </p:cNvSpPr>
          <p:nvPr>
            <p:ph type="title"/>
          </p:nvPr>
        </p:nvSpPr>
        <p:spPr>
          <a:xfrm>
            <a:off x="228600" y="0"/>
            <a:ext cx="8229600" cy="1143000"/>
          </a:xfrm>
        </p:spPr>
        <p:txBody>
          <a:bodyPr/>
          <a:lstStyle/>
          <a:p>
            <a:pPr eaLnBrk="1" hangingPunct="1"/>
            <a:r>
              <a:rPr lang="en-US" altLang="en-US" i="1">
                <a:ea typeface="ＭＳ Ｐゴシック" panose="020B0600070205080204" pitchFamily="34" charset="-128"/>
              </a:rPr>
              <a:t>Rauwolfia, </a:t>
            </a:r>
            <a:r>
              <a:rPr lang="en-US" altLang="en-US">
                <a:ea typeface="ＭＳ Ｐゴシック" panose="020B0600070205080204" pitchFamily="34" charset="-128"/>
              </a:rPr>
              <a:t>antihypertensive</a:t>
            </a:r>
            <a:endParaRPr lang="en-US" altLang="en-US" i="1">
              <a:ea typeface="ＭＳ Ｐゴシック" panose="020B0600070205080204" pitchFamily="34" charset="-128"/>
            </a:endParaRPr>
          </a:p>
        </p:txBody>
      </p:sp>
      <p:pic>
        <p:nvPicPr>
          <p:cNvPr id="45058" name="Picture 3" descr="800px-Rauvolfia_sandwicensis.jpg">
            <a:extLst>
              <a:ext uri="{FF2B5EF4-FFF2-40B4-BE49-F238E27FC236}">
                <a16:creationId xmlns:a16="http://schemas.microsoft.com/office/drawing/2014/main" id="{6996D1D8-9250-BF44-BA16-39A57DD1ED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2192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220px-Reserpine.png">
            <a:extLst>
              <a:ext uri="{FF2B5EF4-FFF2-40B4-BE49-F238E27FC236}">
                <a16:creationId xmlns:a16="http://schemas.microsoft.com/office/drawing/2014/main" id="{8F1FB391-E0F1-3545-9269-B6C569D554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3162300"/>
            <a:ext cx="342423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4">
            <a:extLst>
              <a:ext uri="{FF2B5EF4-FFF2-40B4-BE49-F238E27FC236}">
                <a16:creationId xmlns:a16="http://schemas.microsoft.com/office/drawing/2014/main" id="{15E4300E-BE49-E749-A4FF-52805F20C9D7}"/>
              </a:ext>
            </a:extLst>
          </p:cNvPr>
          <p:cNvSpPr txBox="1">
            <a:spLocks noChangeArrowheads="1"/>
          </p:cNvSpPr>
          <p:nvPr/>
        </p:nvSpPr>
        <p:spPr bwMode="auto">
          <a:xfrm>
            <a:off x="1138238" y="2033588"/>
            <a:ext cx="1147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reserpine</a:t>
            </a:r>
          </a:p>
        </p:txBody>
      </p:sp>
      <p:sp>
        <p:nvSpPr>
          <p:cNvPr id="45061" name="Rectangle 1">
            <a:extLst>
              <a:ext uri="{FF2B5EF4-FFF2-40B4-BE49-F238E27FC236}">
                <a16:creationId xmlns:a16="http://schemas.microsoft.com/office/drawing/2014/main" id="{28E95ED5-0F09-FF48-B281-D6BD2E10A845}"/>
              </a:ext>
            </a:extLst>
          </p:cNvPr>
          <p:cNvSpPr>
            <a:spLocks noChangeArrowheads="1"/>
          </p:cNvSpPr>
          <p:nvPr/>
        </p:nvSpPr>
        <p:spPr bwMode="auto">
          <a:xfrm>
            <a:off x="228600" y="5345113"/>
            <a:ext cx="891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in herbal form rather than the form of isolated active ingredients, it is a safe and effective resource for hypertensive patients.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C4BCA432-4581-D549-8C3A-2F88815B4371}"/>
              </a:ext>
            </a:extLst>
          </p:cNvPr>
          <p:cNvSpPr>
            <a:spLocks noGrp="1"/>
          </p:cNvSpPr>
          <p:nvPr>
            <p:ph type="title"/>
          </p:nvPr>
        </p:nvSpPr>
        <p:spPr>
          <a:xfrm>
            <a:off x="38100" y="38100"/>
            <a:ext cx="2587625" cy="4152900"/>
          </a:xfrm>
        </p:spPr>
        <p:txBody>
          <a:bodyPr/>
          <a:lstStyle/>
          <a:p>
            <a:pPr algn="l"/>
            <a:r>
              <a:rPr lang="en-US" altLang="en-US" sz="3200" i="1">
                <a:ea typeface="ＭＳ Ｐゴシック" panose="020B0600070205080204" pitchFamily="34" charset="-128"/>
              </a:rPr>
              <a:t>The Gentianales</a:t>
            </a:r>
            <a:br>
              <a:rPr lang="en-US" altLang="en-US" sz="3200" i="1">
                <a:ea typeface="ＭＳ Ｐゴシック" panose="020B0600070205080204" pitchFamily="34" charset="-128"/>
              </a:rPr>
            </a:br>
            <a:r>
              <a:rPr lang="en-US" altLang="en-US" sz="3200" i="1">
                <a:ea typeface="ＭＳ Ｐゴシック" panose="020B0600070205080204" pitchFamily="34" charset="-128"/>
              </a:rPr>
              <a:t>signature: </a:t>
            </a:r>
            <a:r>
              <a:rPr lang="en-US" altLang="en-US" sz="3200">
                <a:ea typeface="ＭＳ Ｐゴシック" panose="020B0600070205080204" pitchFamily="34" charset="-128"/>
              </a:rPr>
              <a:t>monoterpene (i.e. 10 carbons)  indole alkaloids</a:t>
            </a:r>
          </a:p>
        </p:txBody>
      </p:sp>
      <p:pic>
        <p:nvPicPr>
          <p:cNvPr id="47106" name="Picture 4" descr="220px-Vinblastin.svg.png">
            <a:extLst>
              <a:ext uri="{FF2B5EF4-FFF2-40B4-BE49-F238E27FC236}">
                <a16:creationId xmlns:a16="http://schemas.microsoft.com/office/drawing/2014/main" id="{2C2182C8-BF2E-1E48-87A6-282341CAF0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440238"/>
            <a:ext cx="2370138"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262px-Vincristin.svg.png">
            <a:extLst>
              <a:ext uri="{FF2B5EF4-FFF2-40B4-BE49-F238E27FC236}">
                <a16:creationId xmlns:a16="http://schemas.microsoft.com/office/drawing/2014/main" id="{B746E645-1616-EC49-B0EF-5F84C84A75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49763"/>
            <a:ext cx="27511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6">
            <a:extLst>
              <a:ext uri="{FF2B5EF4-FFF2-40B4-BE49-F238E27FC236}">
                <a16:creationId xmlns:a16="http://schemas.microsoft.com/office/drawing/2014/main" id="{76B352BA-37F2-6744-A44C-D62991B19EB6}"/>
              </a:ext>
            </a:extLst>
          </p:cNvPr>
          <p:cNvSpPr txBox="1">
            <a:spLocks noChangeArrowheads="1"/>
          </p:cNvSpPr>
          <p:nvPr/>
        </p:nvSpPr>
        <p:spPr bwMode="auto">
          <a:xfrm>
            <a:off x="6926263" y="3197225"/>
            <a:ext cx="1287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vinblastine</a:t>
            </a:r>
          </a:p>
        </p:txBody>
      </p:sp>
      <p:sp>
        <p:nvSpPr>
          <p:cNvPr id="47109" name="TextBox 7">
            <a:extLst>
              <a:ext uri="{FF2B5EF4-FFF2-40B4-BE49-F238E27FC236}">
                <a16:creationId xmlns:a16="http://schemas.microsoft.com/office/drawing/2014/main" id="{63AB8FA4-6908-BF45-B51F-F174276E246D}"/>
              </a:ext>
            </a:extLst>
          </p:cNvPr>
          <p:cNvSpPr txBox="1">
            <a:spLocks noChangeArrowheads="1"/>
          </p:cNvSpPr>
          <p:nvPr/>
        </p:nvSpPr>
        <p:spPr bwMode="auto">
          <a:xfrm>
            <a:off x="6629400" y="6281738"/>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vincristine</a:t>
            </a:r>
          </a:p>
        </p:txBody>
      </p:sp>
      <p:pic>
        <p:nvPicPr>
          <p:cNvPr id="47110" name="Picture 4" descr="220px-Reserpine.png">
            <a:extLst>
              <a:ext uri="{FF2B5EF4-FFF2-40B4-BE49-F238E27FC236}">
                <a16:creationId xmlns:a16="http://schemas.microsoft.com/office/drawing/2014/main" id="{E9FA863C-4077-9C4D-B056-07A2144B02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3363" y="5075238"/>
            <a:ext cx="342423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
            <a:extLst>
              <a:ext uri="{FF2B5EF4-FFF2-40B4-BE49-F238E27FC236}">
                <a16:creationId xmlns:a16="http://schemas.microsoft.com/office/drawing/2014/main" id="{7445A36C-5CC4-C443-9031-B5E206FCD6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980282"/>
            <a:ext cx="6804025"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Box 6">
            <a:extLst>
              <a:ext uri="{FF2B5EF4-FFF2-40B4-BE49-F238E27FC236}">
                <a16:creationId xmlns:a16="http://schemas.microsoft.com/office/drawing/2014/main" id="{511B7D58-514E-AE48-AE86-A9B08E3A7354}"/>
              </a:ext>
            </a:extLst>
          </p:cNvPr>
          <p:cNvSpPr txBox="1">
            <a:spLocks noChangeArrowheads="1"/>
          </p:cNvSpPr>
          <p:nvPr/>
        </p:nvSpPr>
        <p:spPr bwMode="auto">
          <a:xfrm>
            <a:off x="3878262" y="6064741"/>
            <a:ext cx="128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vinblastine</a:t>
            </a:r>
          </a:p>
        </p:txBody>
      </p:sp>
      <p:sp>
        <p:nvSpPr>
          <p:cNvPr id="47113" name="TextBox 4">
            <a:extLst>
              <a:ext uri="{FF2B5EF4-FFF2-40B4-BE49-F238E27FC236}">
                <a16:creationId xmlns:a16="http://schemas.microsoft.com/office/drawing/2014/main" id="{14563238-52D6-C442-8056-C9C91AD7AFD3}"/>
              </a:ext>
            </a:extLst>
          </p:cNvPr>
          <p:cNvSpPr txBox="1">
            <a:spLocks noChangeArrowheads="1"/>
          </p:cNvSpPr>
          <p:nvPr/>
        </p:nvSpPr>
        <p:spPr bwMode="auto">
          <a:xfrm>
            <a:off x="139700" y="6275388"/>
            <a:ext cx="1147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reserpine</a:t>
            </a:r>
          </a:p>
        </p:txBody>
      </p:sp>
      <p:sp>
        <p:nvSpPr>
          <p:cNvPr id="47114" name="TextBox 2">
            <a:extLst>
              <a:ext uri="{FF2B5EF4-FFF2-40B4-BE49-F238E27FC236}">
                <a16:creationId xmlns:a16="http://schemas.microsoft.com/office/drawing/2014/main" id="{2DA54ACA-199B-454E-80A4-97022A18EA2D}"/>
              </a:ext>
            </a:extLst>
          </p:cNvPr>
          <p:cNvSpPr txBox="1">
            <a:spLocks noChangeArrowheads="1"/>
          </p:cNvSpPr>
          <p:nvPr/>
        </p:nvSpPr>
        <p:spPr bwMode="auto">
          <a:xfrm>
            <a:off x="3468688" y="822325"/>
            <a:ext cx="993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i="1">
                <a:latin typeface="Arial" panose="020B0604020202020204" pitchFamily="34" charset="0"/>
              </a:rPr>
              <a:t>Rubiaceae</a:t>
            </a:r>
          </a:p>
        </p:txBody>
      </p:sp>
      <p:sp>
        <p:nvSpPr>
          <p:cNvPr id="47115" name="TextBox 13">
            <a:extLst>
              <a:ext uri="{FF2B5EF4-FFF2-40B4-BE49-F238E27FC236}">
                <a16:creationId xmlns:a16="http://schemas.microsoft.com/office/drawing/2014/main" id="{72E6AA56-50E1-6C4C-A636-73F101F03348}"/>
              </a:ext>
            </a:extLst>
          </p:cNvPr>
          <p:cNvSpPr txBox="1">
            <a:spLocks noChangeArrowheads="1"/>
          </p:cNvSpPr>
          <p:nvPr/>
        </p:nvSpPr>
        <p:spPr bwMode="auto">
          <a:xfrm>
            <a:off x="5611813" y="854075"/>
            <a:ext cx="1214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i="1">
                <a:latin typeface="Arial" panose="020B0604020202020204" pitchFamily="34" charset="0"/>
              </a:rPr>
              <a:t>Apocynaceae</a:t>
            </a:r>
          </a:p>
        </p:txBody>
      </p:sp>
      <p:sp>
        <p:nvSpPr>
          <p:cNvPr id="47116" name="TextBox 14">
            <a:extLst>
              <a:ext uri="{FF2B5EF4-FFF2-40B4-BE49-F238E27FC236}">
                <a16:creationId xmlns:a16="http://schemas.microsoft.com/office/drawing/2014/main" id="{C81957C1-FD52-D64E-ADD6-E1BB9E2B986D}"/>
              </a:ext>
            </a:extLst>
          </p:cNvPr>
          <p:cNvSpPr txBox="1">
            <a:spLocks noChangeArrowheads="1"/>
          </p:cNvSpPr>
          <p:nvPr/>
        </p:nvSpPr>
        <p:spPr bwMode="auto">
          <a:xfrm>
            <a:off x="7635875" y="811213"/>
            <a:ext cx="1216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i="1">
                <a:latin typeface="Arial" panose="020B0604020202020204" pitchFamily="34" charset="0"/>
              </a:rPr>
              <a:t>Apocynaceae</a:t>
            </a:r>
          </a:p>
        </p:txBody>
      </p:sp>
      <p:sp>
        <p:nvSpPr>
          <p:cNvPr id="2" name="Oval 1">
            <a:extLst>
              <a:ext uri="{FF2B5EF4-FFF2-40B4-BE49-F238E27FC236}">
                <a16:creationId xmlns:a16="http://schemas.microsoft.com/office/drawing/2014/main" id="{1C3F49E8-8DB3-5E4C-B5C7-80294367E148}"/>
              </a:ext>
            </a:extLst>
          </p:cNvPr>
          <p:cNvSpPr/>
          <p:nvPr/>
        </p:nvSpPr>
        <p:spPr>
          <a:xfrm>
            <a:off x="2566260" y="2977753"/>
            <a:ext cx="1205639" cy="8556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62AFE0-090E-AD47-BBDF-2E13D34421AE}"/>
              </a:ext>
            </a:extLst>
          </p:cNvPr>
          <p:cNvSpPr/>
          <p:nvPr/>
        </p:nvSpPr>
        <p:spPr>
          <a:xfrm>
            <a:off x="4953000" y="3024584"/>
            <a:ext cx="1074738" cy="80883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F6503C-3CAD-4348-930D-80F399DD2137}"/>
              </a:ext>
            </a:extLst>
          </p:cNvPr>
          <p:cNvSpPr/>
          <p:nvPr/>
        </p:nvSpPr>
        <p:spPr>
          <a:xfrm>
            <a:off x="7162353" y="3199606"/>
            <a:ext cx="1074738" cy="88979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B87D85-9E40-F74B-A152-2A7A092B6544}"/>
              </a:ext>
            </a:extLst>
          </p:cNvPr>
          <p:cNvSpPr/>
          <p:nvPr/>
        </p:nvSpPr>
        <p:spPr>
          <a:xfrm rot="1274176">
            <a:off x="551085" y="5026016"/>
            <a:ext cx="975145" cy="65937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DBD236-B24C-7141-AE02-551135E0C977}"/>
              </a:ext>
            </a:extLst>
          </p:cNvPr>
          <p:cNvSpPr/>
          <p:nvPr/>
        </p:nvSpPr>
        <p:spPr>
          <a:xfrm rot="1951668">
            <a:off x="3632163" y="4807118"/>
            <a:ext cx="834982" cy="63360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6F6F62-879A-F544-B250-CD14F61D81E4}"/>
              </a:ext>
            </a:extLst>
          </p:cNvPr>
          <p:cNvSpPr/>
          <p:nvPr/>
        </p:nvSpPr>
        <p:spPr>
          <a:xfrm rot="1951668">
            <a:off x="6307137" y="4817579"/>
            <a:ext cx="916958" cy="781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C849571-C89B-9043-AD81-E137AC10EE45}"/>
              </a:ext>
            </a:extLst>
          </p:cNvPr>
          <p:cNvSpPr>
            <a:spLocks noGrp="1"/>
          </p:cNvSpPr>
          <p:nvPr>
            <p:ph type="title"/>
          </p:nvPr>
        </p:nvSpPr>
        <p:spPr>
          <a:xfrm>
            <a:off x="479425" y="1825625"/>
            <a:ext cx="8229600" cy="1143000"/>
          </a:xfrm>
        </p:spPr>
        <p:txBody>
          <a:bodyPr/>
          <a:lstStyle/>
          <a:p>
            <a:pPr eaLnBrk="1" hangingPunct="1"/>
            <a:r>
              <a:rPr lang="en-US" altLang="en-US" sz="2400" i="1">
                <a:ea typeface="ＭＳ Ｐゴシック" panose="020B0600070205080204" pitchFamily="34" charset="-128"/>
              </a:rPr>
              <a:t>Allamanda </a:t>
            </a:r>
            <a:r>
              <a:rPr lang="en-US" altLang="en-US" sz="2400">
                <a:ea typeface="ＭＳ Ｐゴシック" panose="020B0600070205080204" pitchFamily="34" charset="-128"/>
              </a:rPr>
              <a:t>and </a:t>
            </a:r>
            <a:r>
              <a:rPr lang="en-US" altLang="en-US" sz="2400" i="1">
                <a:ea typeface="ＭＳ Ｐゴシック" panose="020B0600070205080204" pitchFamily="34" charset="-128"/>
              </a:rPr>
              <a:t>Dipladenia</a:t>
            </a:r>
          </a:p>
        </p:txBody>
      </p:sp>
      <p:pic>
        <p:nvPicPr>
          <p:cNvPr id="49154" name="Picture 4">
            <a:extLst>
              <a:ext uri="{FF2B5EF4-FFF2-40B4-BE49-F238E27FC236}">
                <a16:creationId xmlns:a16="http://schemas.microsoft.com/office/drawing/2014/main" id="{50CD08F4-38D7-3746-9EBF-3387EB3DBD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22588"/>
            <a:ext cx="43434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Brownb12.jpg">
            <a:extLst>
              <a:ext uri="{FF2B5EF4-FFF2-40B4-BE49-F238E27FC236}">
                <a16:creationId xmlns:a16="http://schemas.microsoft.com/office/drawing/2014/main" id="{F64FB3C5-69E8-784B-A1CF-8BE240305A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968625"/>
            <a:ext cx="4049712"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4">
            <a:extLst>
              <a:ext uri="{FF2B5EF4-FFF2-40B4-BE49-F238E27FC236}">
                <a16:creationId xmlns:a16="http://schemas.microsoft.com/office/drawing/2014/main" id="{103FAEB1-1EEA-1B44-BD2B-84D51AB5F896}"/>
              </a:ext>
            </a:extLst>
          </p:cNvPr>
          <p:cNvSpPr txBox="1">
            <a:spLocks noChangeArrowheads="1"/>
          </p:cNvSpPr>
          <p:nvPr/>
        </p:nvSpPr>
        <p:spPr bwMode="auto">
          <a:xfrm>
            <a:off x="169863" y="317500"/>
            <a:ext cx="330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a:latin typeface="Arial" panose="020B0604020202020204" pitchFamily="34" charset="0"/>
              </a:rPr>
              <a:t>APOCYNACEAE</a:t>
            </a:r>
          </a:p>
        </p:txBody>
      </p:sp>
      <p:sp>
        <p:nvSpPr>
          <p:cNvPr id="49157" name="TextBox 5">
            <a:extLst>
              <a:ext uri="{FF2B5EF4-FFF2-40B4-BE49-F238E27FC236}">
                <a16:creationId xmlns:a16="http://schemas.microsoft.com/office/drawing/2014/main" id="{B9E9D409-E24C-0447-81A3-E04FBF3764F9}"/>
              </a:ext>
            </a:extLst>
          </p:cNvPr>
          <p:cNvSpPr txBox="1">
            <a:spLocks noChangeArrowheads="1"/>
          </p:cNvSpPr>
          <p:nvPr/>
        </p:nvSpPr>
        <p:spPr bwMode="auto">
          <a:xfrm>
            <a:off x="1408113" y="901700"/>
            <a:ext cx="1749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pPr>
            <a:r>
              <a:rPr lang="en-US" altLang="en-US" sz="1800">
                <a:latin typeface="Arial" panose="020B0604020202020204" pitchFamily="34" charset="0"/>
              </a:rPr>
              <a:t>milky latex</a:t>
            </a:r>
          </a:p>
          <a:p>
            <a:pPr eaLnBrk="1" hangingPunct="1">
              <a:spcBef>
                <a:spcPct val="0"/>
              </a:spcBef>
            </a:pPr>
            <a:r>
              <a:rPr lang="en-US" altLang="en-US" sz="1800">
                <a:latin typeface="Arial" panose="020B0604020202020204" pitchFamily="34" charset="0"/>
              </a:rPr>
              <a:t>short filaments</a:t>
            </a:r>
          </a:p>
          <a:p>
            <a:pPr eaLnBrk="1" hangingPunct="1">
              <a:spcBef>
                <a:spcPct val="0"/>
              </a:spcBef>
            </a:pPr>
            <a:r>
              <a:rPr lang="en-US" altLang="en-US" sz="1800">
                <a:latin typeface="Arial" panose="020B0604020202020204" pitchFamily="34" charset="0"/>
              </a:rPr>
              <a:t>superior ovary</a:t>
            </a:r>
          </a:p>
        </p:txBody>
      </p:sp>
      <p:pic>
        <p:nvPicPr>
          <p:cNvPr id="49158" name="Picture 6" descr="pulai_ty.jpg">
            <a:extLst>
              <a:ext uri="{FF2B5EF4-FFF2-40B4-BE49-F238E27FC236}">
                <a16:creationId xmlns:a16="http://schemas.microsoft.com/office/drawing/2014/main" id="{369C864F-6BF5-C24D-BC0A-9BC9A34D9367}"/>
              </a:ext>
            </a:extLst>
          </p:cNvPr>
          <p:cNvPicPr>
            <a:picLocks noChangeAspect="1"/>
          </p:cNvPicPr>
          <p:nvPr/>
        </p:nvPicPr>
        <p:blipFill>
          <a:blip r:embed="rId4">
            <a:extLst>
              <a:ext uri="{28A0092B-C50C-407E-A947-70E740481C1C}">
                <a14:useLocalDpi xmlns:a14="http://schemas.microsoft.com/office/drawing/2010/main" val="0"/>
              </a:ext>
            </a:extLst>
          </a:blip>
          <a:srcRect l="52696"/>
          <a:stretch>
            <a:fillRect/>
          </a:stretch>
        </p:blipFill>
        <p:spPr bwMode="auto">
          <a:xfrm>
            <a:off x="7339013" y="0"/>
            <a:ext cx="180498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7">
            <a:extLst>
              <a:ext uri="{FF2B5EF4-FFF2-40B4-BE49-F238E27FC236}">
                <a16:creationId xmlns:a16="http://schemas.microsoft.com/office/drawing/2014/main" id="{0BB74404-1855-0B4C-90D1-5EE6626DA669}"/>
              </a:ext>
            </a:extLst>
          </p:cNvPr>
          <p:cNvSpPr txBox="1">
            <a:spLocks noChangeArrowheads="1"/>
          </p:cNvSpPr>
          <p:nvPr/>
        </p:nvSpPr>
        <p:spPr bwMode="auto">
          <a:xfrm>
            <a:off x="5943600" y="533400"/>
            <a:ext cx="117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laticifer in</a:t>
            </a:r>
          </a:p>
          <a:p>
            <a:pPr eaLnBrk="1" hangingPunct="1">
              <a:spcBef>
                <a:spcPct val="0"/>
              </a:spcBef>
              <a:buFontTx/>
              <a:buNone/>
            </a:pPr>
            <a:r>
              <a:rPr lang="en-US" altLang="en-US" sz="1800" i="1">
                <a:latin typeface="Arial" panose="020B0604020202020204" pitchFamily="34" charset="0"/>
              </a:rPr>
              <a:t>Alstonia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AEAC90BD-718F-FA48-9F3D-CDF8E88E3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0800" y="-863600"/>
            <a:ext cx="56769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a:extLst>
              <a:ext uri="{FF2B5EF4-FFF2-40B4-BE49-F238E27FC236}">
                <a16:creationId xmlns:a16="http://schemas.microsoft.com/office/drawing/2014/main" id="{170F2A2C-1C89-8A44-86B7-5543A0A4C010}"/>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87" name="Rectangle 12">
            <a:extLst>
              <a:ext uri="{FF2B5EF4-FFF2-40B4-BE49-F238E27FC236}">
                <a16:creationId xmlns:a16="http://schemas.microsoft.com/office/drawing/2014/main" id="{C559E02F-18CD-B844-948D-A3919969D0CA}"/>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88" name="Rectangle 7">
            <a:extLst>
              <a:ext uri="{FF2B5EF4-FFF2-40B4-BE49-F238E27FC236}">
                <a16:creationId xmlns:a16="http://schemas.microsoft.com/office/drawing/2014/main" id="{EE9334B7-E2BD-9149-991E-684E9B01E405}"/>
              </a:ext>
            </a:extLst>
          </p:cNvPr>
          <p:cNvSpPr>
            <a:spLocks noChangeArrowheads="1"/>
          </p:cNvSpPr>
          <p:nvPr/>
        </p:nvSpPr>
        <p:spPr bwMode="auto">
          <a:xfrm>
            <a:off x="1828800" y="152400"/>
            <a:ext cx="12954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89" name="Rectangle 6">
            <a:extLst>
              <a:ext uri="{FF2B5EF4-FFF2-40B4-BE49-F238E27FC236}">
                <a16:creationId xmlns:a16="http://schemas.microsoft.com/office/drawing/2014/main" id="{00415840-47B2-FD44-9FC8-6A17E476B9DA}"/>
              </a:ext>
            </a:extLst>
          </p:cNvPr>
          <p:cNvSpPr>
            <a:spLocks noChangeArrowheads="1"/>
          </p:cNvSpPr>
          <p:nvPr/>
        </p:nvSpPr>
        <p:spPr bwMode="auto">
          <a:xfrm>
            <a:off x="1219200" y="152400"/>
            <a:ext cx="6096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90" name="Rectangle 15">
            <a:extLst>
              <a:ext uri="{FF2B5EF4-FFF2-40B4-BE49-F238E27FC236}">
                <a16:creationId xmlns:a16="http://schemas.microsoft.com/office/drawing/2014/main" id="{CF2A7DF5-1103-1E4B-8F1E-BABEA5958867}"/>
              </a:ext>
            </a:extLst>
          </p:cNvPr>
          <p:cNvSpPr>
            <a:spLocks noChangeArrowheads="1"/>
          </p:cNvSpPr>
          <p:nvPr/>
        </p:nvSpPr>
        <p:spPr bwMode="auto">
          <a:xfrm>
            <a:off x="0" y="3886200"/>
            <a:ext cx="24384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91" name="Text Box 5">
            <a:extLst>
              <a:ext uri="{FF2B5EF4-FFF2-40B4-BE49-F238E27FC236}">
                <a16:creationId xmlns:a16="http://schemas.microsoft.com/office/drawing/2014/main" id="{0CEF6E46-0794-A44E-8D8C-AEBA4A5E92B4}"/>
              </a:ext>
            </a:extLst>
          </p:cNvPr>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2400">
                <a:latin typeface="Times" pitchFamily="2" charset="0"/>
                <a:ea typeface="ヒラギノ角ゴ Pro W3" panose="020B0300000000000000" pitchFamily="34" charset="-128"/>
              </a:rPr>
              <a:t>Current Angiosperm Phylogeny Group Tree for Flowering Plants</a:t>
            </a:r>
          </a:p>
          <a:p>
            <a:pPr algn="ctr" eaLnBrk="1" hangingPunct="1">
              <a:spcBef>
                <a:spcPct val="0"/>
              </a:spcBef>
              <a:buFontTx/>
              <a:buNone/>
            </a:pPr>
            <a:r>
              <a:rPr lang="en-US" altLang="en-US" sz="2400">
                <a:latin typeface="Times" pitchFamily="2" charset="0"/>
                <a:ea typeface="ヒラギノ角ゴ Pro W3" panose="020B0300000000000000" pitchFamily="34" charset="-128"/>
              </a:rPr>
              <a:t>2016</a:t>
            </a:r>
          </a:p>
          <a:p>
            <a:pPr algn="ct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92" name="Text Box 11">
            <a:extLst>
              <a:ext uri="{FF2B5EF4-FFF2-40B4-BE49-F238E27FC236}">
                <a16:creationId xmlns:a16="http://schemas.microsoft.com/office/drawing/2014/main" id="{5B85CA4A-5807-F84E-8ECE-7E2241B5A13D}"/>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magnoliids</a:t>
            </a:r>
            <a:endParaRPr lang="en-US" altLang="en-US" sz="2400" i="1">
              <a:latin typeface="Times" pitchFamily="2" charset="0"/>
              <a:ea typeface="ヒラギノ角ゴ Pro W3" panose="020B0300000000000000" pitchFamily="34" charset="-128"/>
            </a:endParaRPr>
          </a:p>
        </p:txBody>
      </p:sp>
      <p:sp>
        <p:nvSpPr>
          <p:cNvPr id="16393" name="Line 9">
            <a:extLst>
              <a:ext uri="{FF2B5EF4-FFF2-40B4-BE49-F238E27FC236}">
                <a16:creationId xmlns:a16="http://schemas.microsoft.com/office/drawing/2014/main" id="{A215712D-12DF-A048-88EA-D8E978474FB8}"/>
              </a:ext>
            </a:extLst>
          </p:cNvPr>
          <p:cNvSpPr>
            <a:spLocks noChangeShapeType="1"/>
          </p:cNvSpPr>
          <p:nvPr/>
        </p:nvSpPr>
        <p:spPr bwMode="auto">
          <a:xfrm flipV="1">
            <a:off x="2362200" y="2438400"/>
            <a:ext cx="228600" cy="1981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a:extLst>
              <a:ext uri="{FF2B5EF4-FFF2-40B4-BE49-F238E27FC236}">
                <a16:creationId xmlns:a16="http://schemas.microsoft.com/office/drawing/2014/main" id="{4B9E1BDE-8280-2E43-B696-2BCC175D39C7}"/>
              </a:ext>
            </a:extLst>
          </p:cNvPr>
          <p:cNvSpPr>
            <a:spLocks noChangeShapeType="1"/>
          </p:cNvSpPr>
          <p:nvPr/>
        </p:nvSpPr>
        <p:spPr bwMode="auto">
          <a:xfrm flipV="1">
            <a:off x="838200" y="1752600"/>
            <a:ext cx="762000" cy="1143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5" name="Rectangle 1037">
            <a:extLst>
              <a:ext uri="{FF2B5EF4-FFF2-40B4-BE49-F238E27FC236}">
                <a16:creationId xmlns:a16="http://schemas.microsoft.com/office/drawing/2014/main" id="{CD334100-5B1D-F042-B89B-06BDE008D592}"/>
              </a:ext>
            </a:extLst>
          </p:cNvPr>
          <p:cNvSpPr>
            <a:spLocks noChangeArrowheads="1"/>
          </p:cNvSpPr>
          <p:nvPr/>
        </p:nvSpPr>
        <p:spPr bwMode="auto">
          <a:xfrm>
            <a:off x="10515600" y="16764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96" name="Text Box 11">
            <a:extLst>
              <a:ext uri="{FF2B5EF4-FFF2-40B4-BE49-F238E27FC236}">
                <a16:creationId xmlns:a16="http://schemas.microsoft.com/office/drawing/2014/main" id="{3DFC786C-3998-FD42-9497-3E0B5BA447C5}"/>
              </a:ext>
            </a:extLst>
          </p:cNvPr>
          <p:cNvSpPr txBox="1">
            <a:spLocks noChangeArrowheads="1"/>
          </p:cNvSpPr>
          <p:nvPr/>
        </p:nvSpPr>
        <p:spPr bwMode="auto">
          <a:xfrm>
            <a:off x="1676400" y="4419600"/>
            <a:ext cx="138112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monocots</a:t>
            </a:r>
            <a:endParaRPr lang="en-US" altLang="en-US" sz="2400">
              <a:latin typeface="Times" pitchFamily="2" charset="0"/>
              <a:ea typeface="ヒラギノ角ゴ Pro W3" panose="020B0300000000000000" pitchFamily="34" charset="-128"/>
            </a:endParaRPr>
          </a:p>
        </p:txBody>
      </p:sp>
      <p:pic>
        <p:nvPicPr>
          <p:cNvPr id="16397" name="Picture 18">
            <a:extLst>
              <a:ext uri="{FF2B5EF4-FFF2-40B4-BE49-F238E27FC236}">
                <a16:creationId xmlns:a16="http://schemas.microsoft.com/office/drawing/2014/main" id="{58A5CFBD-08AE-E344-8170-495ACEC78F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862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Rectangle 6">
            <a:extLst>
              <a:ext uri="{FF2B5EF4-FFF2-40B4-BE49-F238E27FC236}">
                <a16:creationId xmlns:a16="http://schemas.microsoft.com/office/drawing/2014/main" id="{7B4F4247-9C82-AC40-AEE8-1683804B86DB}"/>
              </a:ext>
            </a:extLst>
          </p:cNvPr>
          <p:cNvSpPr>
            <a:spLocks noChangeArrowheads="1"/>
          </p:cNvSpPr>
          <p:nvPr/>
        </p:nvSpPr>
        <p:spPr bwMode="auto">
          <a:xfrm>
            <a:off x="6781800" y="3048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399" name="Rectangle 8">
            <a:extLst>
              <a:ext uri="{FF2B5EF4-FFF2-40B4-BE49-F238E27FC236}">
                <a16:creationId xmlns:a16="http://schemas.microsoft.com/office/drawing/2014/main" id="{3753A9EE-634E-4A4F-8F66-30A8D68D2821}"/>
              </a:ext>
            </a:extLst>
          </p:cNvPr>
          <p:cNvSpPr>
            <a:spLocks noChangeArrowheads="1"/>
          </p:cNvSpPr>
          <p:nvPr/>
        </p:nvSpPr>
        <p:spPr bwMode="auto">
          <a:xfrm>
            <a:off x="3810000" y="228600"/>
            <a:ext cx="5105400" cy="3657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400" name="Rectangle 9">
            <a:extLst>
              <a:ext uri="{FF2B5EF4-FFF2-40B4-BE49-F238E27FC236}">
                <a16:creationId xmlns:a16="http://schemas.microsoft.com/office/drawing/2014/main" id="{416B3A34-C72E-C941-ABFE-812D3AAA4EA4}"/>
              </a:ext>
            </a:extLst>
          </p:cNvPr>
          <p:cNvSpPr>
            <a:spLocks noChangeArrowheads="1"/>
          </p:cNvSpPr>
          <p:nvPr/>
        </p:nvSpPr>
        <p:spPr bwMode="auto">
          <a:xfrm>
            <a:off x="4267200" y="304800"/>
            <a:ext cx="1828800" cy="2514600"/>
          </a:xfrm>
          <a:prstGeom prst="rect">
            <a:avLst/>
          </a:prstGeom>
          <a:noFill/>
          <a:ln w="38100">
            <a:solidFill>
              <a:srgbClr val="6B6BC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401" name="Rectangle 1037">
            <a:extLst>
              <a:ext uri="{FF2B5EF4-FFF2-40B4-BE49-F238E27FC236}">
                <a16:creationId xmlns:a16="http://schemas.microsoft.com/office/drawing/2014/main" id="{874DBA2D-0982-6D49-96B9-B7CA4CF6A131}"/>
              </a:ext>
            </a:extLst>
          </p:cNvPr>
          <p:cNvSpPr>
            <a:spLocks noChangeArrowheads="1"/>
          </p:cNvSpPr>
          <p:nvPr/>
        </p:nvSpPr>
        <p:spPr bwMode="auto">
          <a:xfrm>
            <a:off x="10820400" y="8382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402" name="Rectangle 1037">
            <a:extLst>
              <a:ext uri="{FF2B5EF4-FFF2-40B4-BE49-F238E27FC236}">
                <a16:creationId xmlns:a16="http://schemas.microsoft.com/office/drawing/2014/main" id="{4081D166-90D7-E745-9D56-DCD99EBF6B30}"/>
              </a:ext>
            </a:extLst>
          </p:cNvPr>
          <p:cNvSpPr>
            <a:spLocks noChangeArrowheads="1"/>
          </p:cNvSpPr>
          <p:nvPr/>
        </p:nvSpPr>
        <p:spPr bwMode="auto">
          <a:xfrm>
            <a:off x="6096000" y="3048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403" name="Rectangle 1037">
            <a:extLst>
              <a:ext uri="{FF2B5EF4-FFF2-40B4-BE49-F238E27FC236}">
                <a16:creationId xmlns:a16="http://schemas.microsoft.com/office/drawing/2014/main" id="{F2690EE4-1FC3-BB4B-8E86-FE53DA0ED505}"/>
              </a:ext>
            </a:extLst>
          </p:cNvPr>
          <p:cNvSpPr>
            <a:spLocks noChangeArrowheads="1"/>
          </p:cNvSpPr>
          <p:nvPr/>
        </p:nvSpPr>
        <p:spPr bwMode="auto">
          <a:xfrm>
            <a:off x="10668000" y="533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solidFill>
                <a:srgbClr val="0000FF"/>
              </a:solidFill>
              <a:latin typeface="Arial" panose="020B0604020202020204" pitchFamily="34" charset="0"/>
            </a:endParaRPr>
          </a:p>
        </p:txBody>
      </p:sp>
      <p:sp>
        <p:nvSpPr>
          <p:cNvPr id="16404" name="Line 11">
            <a:extLst>
              <a:ext uri="{FF2B5EF4-FFF2-40B4-BE49-F238E27FC236}">
                <a16:creationId xmlns:a16="http://schemas.microsoft.com/office/drawing/2014/main" id="{7C9498EC-748A-0B4C-A648-59AB2828B298}"/>
              </a:ext>
            </a:extLst>
          </p:cNvPr>
          <p:cNvSpPr>
            <a:spLocks noChangeShapeType="1"/>
          </p:cNvSpPr>
          <p:nvPr/>
        </p:nvSpPr>
        <p:spPr bwMode="auto">
          <a:xfrm flipV="1">
            <a:off x="4114800" y="4648200"/>
            <a:ext cx="1219200" cy="1447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405" name="Picture 26" descr="images-1.jpg">
            <a:extLst>
              <a:ext uri="{FF2B5EF4-FFF2-40B4-BE49-F238E27FC236}">
                <a16:creationId xmlns:a16="http://schemas.microsoft.com/office/drawing/2014/main" id="{BD6C7FF6-0BC0-A84A-B3E9-AE06F8D5DF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057400"/>
            <a:ext cx="9255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7" descr="images.jpg">
            <a:extLst>
              <a:ext uri="{FF2B5EF4-FFF2-40B4-BE49-F238E27FC236}">
                <a16:creationId xmlns:a16="http://schemas.microsoft.com/office/drawing/2014/main" id="{D9A50F9D-5BF9-4D4E-AC0F-34B9588DD5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09800"/>
            <a:ext cx="990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Rectangle 1037">
            <a:extLst>
              <a:ext uri="{FF2B5EF4-FFF2-40B4-BE49-F238E27FC236}">
                <a16:creationId xmlns:a16="http://schemas.microsoft.com/office/drawing/2014/main" id="{30877B55-280F-0045-9624-6A72F74C43FB}"/>
              </a:ext>
            </a:extLst>
          </p:cNvPr>
          <p:cNvSpPr>
            <a:spLocks noChangeArrowheads="1"/>
          </p:cNvSpPr>
          <p:nvPr/>
        </p:nvSpPr>
        <p:spPr bwMode="auto">
          <a:xfrm>
            <a:off x="6781800" y="4038600"/>
            <a:ext cx="457200" cy="14478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pic>
        <p:nvPicPr>
          <p:cNvPr id="16408" name="Picture 28">
            <a:extLst>
              <a:ext uri="{FF2B5EF4-FFF2-40B4-BE49-F238E27FC236}">
                <a16:creationId xmlns:a16="http://schemas.microsoft.com/office/drawing/2014/main" id="{02C5315F-4AD3-3548-BC3C-66B9E0BA58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562600"/>
            <a:ext cx="804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11">
            <a:extLst>
              <a:ext uri="{FF2B5EF4-FFF2-40B4-BE49-F238E27FC236}">
                <a16:creationId xmlns:a16="http://schemas.microsoft.com/office/drawing/2014/main" id="{78A942B2-01F8-8342-9B83-2E1F68880612}"/>
              </a:ext>
            </a:extLst>
          </p:cNvPr>
          <p:cNvSpPr txBox="1">
            <a:spLocks noChangeArrowheads="1"/>
          </p:cNvSpPr>
          <p:nvPr/>
        </p:nvSpPr>
        <p:spPr bwMode="auto">
          <a:xfrm>
            <a:off x="3429000" y="6096000"/>
            <a:ext cx="120967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eudicots</a:t>
            </a:r>
            <a:endParaRPr lang="en-US" altLang="en-US" sz="2400">
              <a:latin typeface="Times" pitchFamily="2" charset="0"/>
              <a:ea typeface="ヒラギノ角ゴ Pro W3" panose="020B0300000000000000" pitchFamily="34" charset="-128"/>
            </a:endParaRPr>
          </a:p>
        </p:txBody>
      </p:sp>
      <p:sp>
        <p:nvSpPr>
          <p:cNvPr id="16410" name="Line 11">
            <a:extLst>
              <a:ext uri="{FF2B5EF4-FFF2-40B4-BE49-F238E27FC236}">
                <a16:creationId xmlns:a16="http://schemas.microsoft.com/office/drawing/2014/main" id="{66E1DFC7-10D3-D541-ACE8-EA1AA07B109E}"/>
              </a:ext>
            </a:extLst>
          </p:cNvPr>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1" name="Rectangle 1036">
            <a:extLst>
              <a:ext uri="{FF2B5EF4-FFF2-40B4-BE49-F238E27FC236}">
                <a16:creationId xmlns:a16="http://schemas.microsoft.com/office/drawing/2014/main" id="{18A28B49-5457-B747-ACBB-7D7D0CB3A2F3}"/>
              </a:ext>
            </a:extLst>
          </p:cNvPr>
          <p:cNvSpPr>
            <a:spLocks noChangeArrowheads="1"/>
          </p:cNvSpPr>
          <p:nvPr/>
        </p:nvSpPr>
        <p:spPr bwMode="auto">
          <a:xfrm>
            <a:off x="3124200" y="152400"/>
            <a:ext cx="5867400" cy="44958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6412" name="Line 11">
            <a:extLst>
              <a:ext uri="{FF2B5EF4-FFF2-40B4-BE49-F238E27FC236}">
                <a16:creationId xmlns:a16="http://schemas.microsoft.com/office/drawing/2014/main" id="{6FBAD03A-45A6-1343-8B7A-B512B754A165}"/>
              </a:ext>
            </a:extLst>
          </p:cNvPr>
          <p:cNvSpPr>
            <a:spLocks noChangeShapeType="1"/>
          </p:cNvSpPr>
          <p:nvPr/>
        </p:nvSpPr>
        <p:spPr bwMode="auto">
          <a:xfrm flipV="1">
            <a:off x="5791200" y="3886200"/>
            <a:ext cx="762000" cy="16764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3" name="Text Box 11">
            <a:extLst>
              <a:ext uri="{FF2B5EF4-FFF2-40B4-BE49-F238E27FC236}">
                <a16:creationId xmlns:a16="http://schemas.microsoft.com/office/drawing/2014/main" id="{B655EB5C-0C63-E646-B3C3-1D79AF26B9AE}"/>
              </a:ext>
            </a:extLst>
          </p:cNvPr>
          <p:cNvSpPr txBox="1">
            <a:spLocks noChangeArrowheads="1"/>
          </p:cNvSpPr>
          <p:nvPr/>
        </p:nvSpPr>
        <p:spPr bwMode="auto">
          <a:xfrm>
            <a:off x="5105400" y="5562600"/>
            <a:ext cx="181610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core eudicots</a:t>
            </a:r>
            <a:endParaRPr lang="en-US" altLang="en-US" sz="2400">
              <a:latin typeface="Times" pitchFamily="2" charset="0"/>
              <a:ea typeface="ヒラギノ角ゴ Pro W3" panose="020B0300000000000000" pitchFamily="34" charset="-128"/>
            </a:endParaRPr>
          </a:p>
        </p:txBody>
      </p:sp>
      <p:sp>
        <p:nvSpPr>
          <p:cNvPr id="35" name="Line 11">
            <a:extLst>
              <a:ext uri="{FF2B5EF4-FFF2-40B4-BE49-F238E27FC236}">
                <a16:creationId xmlns:a16="http://schemas.microsoft.com/office/drawing/2014/main" id="{DDCF32B3-FB98-8E4A-815F-F0B8F7CFF2AD}"/>
              </a:ext>
            </a:extLst>
          </p:cNvPr>
          <p:cNvSpPr>
            <a:spLocks noChangeShapeType="1"/>
          </p:cNvSpPr>
          <p:nvPr/>
        </p:nvSpPr>
        <p:spPr bwMode="auto">
          <a:xfrm flipH="1" flipV="1">
            <a:off x="5257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extLst>
        </p:spPr>
        <p:txBody>
          <a:bodyPr wrap="none" anchor="ctr"/>
          <a:lstStyle/>
          <a:p>
            <a:pPr eaLnBrk="1" hangingPunct="1">
              <a:defRPr/>
            </a:pPr>
            <a:endParaRPr lang="en-US">
              <a:latin typeface="Arial" charset="0"/>
              <a:ea typeface="ＭＳ Ｐゴシック" charset="0"/>
              <a:cs typeface="ＭＳ Ｐゴシック" charset="0"/>
            </a:endParaRPr>
          </a:p>
        </p:txBody>
      </p:sp>
      <p:sp>
        <p:nvSpPr>
          <p:cNvPr id="16415" name="Text Box 11">
            <a:extLst>
              <a:ext uri="{FF2B5EF4-FFF2-40B4-BE49-F238E27FC236}">
                <a16:creationId xmlns:a16="http://schemas.microsoft.com/office/drawing/2014/main" id="{22C37D06-E23B-AC41-A9EF-F716DD1F2333}"/>
              </a:ext>
            </a:extLst>
          </p:cNvPr>
          <p:cNvSpPr txBox="1">
            <a:spLocks noChangeArrowheads="1"/>
          </p:cNvSpPr>
          <p:nvPr/>
        </p:nvSpPr>
        <p:spPr bwMode="auto">
          <a:xfrm>
            <a:off x="5257800" y="3352800"/>
            <a:ext cx="92075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rosids</a:t>
            </a:r>
            <a:endParaRPr lang="en-US" altLang="en-US" sz="2400">
              <a:latin typeface="Times" pitchFamily="2" charset="0"/>
              <a:ea typeface="ヒラギノ角ゴ Pro W3" panose="020B0300000000000000" pitchFamily="34" charset="-128"/>
            </a:endParaRPr>
          </a:p>
        </p:txBody>
      </p:sp>
      <p:sp>
        <p:nvSpPr>
          <p:cNvPr id="16416" name="Line 11">
            <a:extLst>
              <a:ext uri="{FF2B5EF4-FFF2-40B4-BE49-F238E27FC236}">
                <a16:creationId xmlns:a16="http://schemas.microsoft.com/office/drawing/2014/main" id="{7594B89B-B182-8042-8E3C-849FD81755BD}"/>
              </a:ext>
            </a:extLst>
          </p:cNvPr>
          <p:cNvSpPr>
            <a:spLocks noChangeShapeType="1"/>
          </p:cNvSpPr>
          <p:nvPr/>
        </p:nvSpPr>
        <p:spPr bwMode="auto">
          <a:xfrm flipH="1" flipV="1">
            <a:off x="7239000" y="2971800"/>
            <a:ext cx="685800" cy="18288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1AAC27A8-8D20-3B44-8740-87C3993D88C5}"/>
              </a:ext>
            </a:extLst>
          </p:cNvPr>
          <p:cNvSpPr txBox="1">
            <a:spLocks noChangeArrowheads="1"/>
          </p:cNvSpPr>
          <p:nvPr/>
        </p:nvSpPr>
        <p:spPr bwMode="auto">
          <a:xfrm>
            <a:off x="7010400" y="4800600"/>
            <a:ext cx="1125538"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asterids</a:t>
            </a:r>
            <a:endParaRPr lang="en-US" altLang="en-US" sz="2400">
              <a:latin typeface="Times" pitchFamily="2" charset="0"/>
              <a:ea typeface="ヒラギノ角ゴ Pro W3" panose="020B0300000000000000" pitchFamily="34" charset="-128"/>
            </a:endParaRPr>
          </a:p>
        </p:txBody>
      </p:sp>
      <p:sp>
        <p:nvSpPr>
          <p:cNvPr id="16418" name="Line 10">
            <a:extLst>
              <a:ext uri="{FF2B5EF4-FFF2-40B4-BE49-F238E27FC236}">
                <a16:creationId xmlns:a16="http://schemas.microsoft.com/office/drawing/2014/main" id="{6E71F0DE-485A-2945-867A-E7C00EC60F75}"/>
              </a:ext>
            </a:extLst>
          </p:cNvPr>
          <p:cNvSpPr>
            <a:spLocks noChangeShapeType="1"/>
          </p:cNvSpPr>
          <p:nvPr/>
        </p:nvSpPr>
        <p:spPr bwMode="auto">
          <a:xfrm flipV="1">
            <a:off x="6019800" y="685800"/>
            <a:ext cx="685800" cy="762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Text Box 10">
            <a:extLst>
              <a:ext uri="{FF2B5EF4-FFF2-40B4-BE49-F238E27FC236}">
                <a16:creationId xmlns:a16="http://schemas.microsoft.com/office/drawing/2014/main" id="{141556C7-A535-8142-8DAF-391CB97EE3B2}"/>
              </a:ext>
            </a:extLst>
          </p:cNvPr>
          <p:cNvSpPr txBox="1">
            <a:spLocks noChangeArrowheads="1"/>
          </p:cNvSpPr>
          <p:nvPr/>
        </p:nvSpPr>
        <p:spPr bwMode="auto">
          <a:xfrm>
            <a:off x="3962400" y="554104"/>
            <a:ext cx="1915997" cy="369332"/>
          </a:xfrm>
          <a:prstGeom prst="rect">
            <a:avLst/>
          </a:prstGeom>
          <a:solidFill>
            <a:schemeClr val="bg1"/>
          </a:solidFill>
          <a:ln w="9525">
            <a:solidFill>
              <a:srgbClr val="FF0000"/>
            </a:solidFill>
            <a:miter lim="800000"/>
            <a:headEnd/>
            <a:tailEnd/>
          </a:ln>
          <a:effectLst/>
        </p:spPr>
        <p:txBody>
          <a:bodyPr wrap="none">
            <a:spAutoFit/>
          </a:bodyPr>
          <a:lstStyle/>
          <a:p>
            <a:pPr eaLnBrk="1" fontAlgn="auto" hangingPunct="1">
              <a:spcBef>
                <a:spcPts val="0"/>
              </a:spcBef>
              <a:spcAft>
                <a:spcPts val="0"/>
              </a:spcAft>
              <a:defRPr/>
            </a:pPr>
            <a:r>
              <a:rPr lang="en-US" dirty="0">
                <a:ln>
                  <a:solidFill>
                    <a:srgbClr val="FF0000"/>
                  </a:solidFill>
                </a:ln>
                <a:solidFill>
                  <a:srgbClr val="D92D2D"/>
                </a:solidFill>
                <a:latin typeface="Times" pitchFamily="-111" charset="0"/>
                <a:ea typeface="+mn-ea"/>
              </a:rPr>
              <a:t>APOCYNACEAE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D4B540C2-EA52-4D49-8B8D-312A3D156B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2806700"/>
            <a:ext cx="17780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4EA95975-BF5B-4E4F-808B-CFA9A6301863}"/>
              </a:ext>
            </a:extLst>
          </p:cNvPr>
          <p:cNvSpPr>
            <a:spLocks noChangeArrowheads="1"/>
          </p:cNvSpPr>
          <p:nvPr/>
        </p:nvSpPr>
        <p:spPr bwMode="auto">
          <a:xfrm>
            <a:off x="7086600" y="4419600"/>
            <a:ext cx="1524000" cy="2438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sp>
        <p:nvSpPr>
          <p:cNvPr id="18435" name="TextBox 8">
            <a:extLst>
              <a:ext uri="{FF2B5EF4-FFF2-40B4-BE49-F238E27FC236}">
                <a16:creationId xmlns:a16="http://schemas.microsoft.com/office/drawing/2014/main" id="{3C7D2785-224A-DB4E-BB8E-334028E184CF}"/>
              </a:ext>
            </a:extLst>
          </p:cNvPr>
          <p:cNvSpPr txBox="1">
            <a:spLocks noChangeArrowheads="1"/>
          </p:cNvSpPr>
          <p:nvPr/>
        </p:nvSpPr>
        <p:spPr bwMode="auto">
          <a:xfrm>
            <a:off x="177800" y="873125"/>
            <a:ext cx="1889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Asterids with </a:t>
            </a:r>
          </a:p>
          <a:p>
            <a:pPr eaLnBrk="1" hangingPunct="1">
              <a:spcBef>
                <a:spcPct val="0"/>
              </a:spcBef>
            </a:pPr>
            <a:r>
              <a:rPr lang="en-US" altLang="en-US" sz="1800">
                <a:latin typeface="Arial" panose="020B0604020202020204" pitchFamily="34" charset="0"/>
              </a:rPr>
              <a:t>opposite leaves</a:t>
            </a:r>
          </a:p>
          <a:p>
            <a:pPr eaLnBrk="1" hangingPunct="1">
              <a:spcBef>
                <a:spcPct val="0"/>
              </a:spcBef>
            </a:pPr>
            <a:r>
              <a:rPr lang="en-US" altLang="en-US" sz="1800">
                <a:latin typeface="Arial" panose="020B0604020202020204" pitchFamily="34" charset="0"/>
              </a:rPr>
              <a:t>radial symmetry</a:t>
            </a:r>
          </a:p>
          <a:p>
            <a:pPr eaLnBrk="1" hangingPunct="1">
              <a:spcBef>
                <a:spcPct val="0"/>
              </a:spcBef>
            </a:pPr>
            <a:r>
              <a:rPr lang="en-US" altLang="en-US" sz="1800">
                <a:latin typeface="Arial" panose="020B0604020202020204" pitchFamily="34" charset="0"/>
              </a:rPr>
              <a:t>contorted petals</a:t>
            </a:r>
          </a:p>
        </p:txBody>
      </p:sp>
      <p:pic>
        <p:nvPicPr>
          <p:cNvPr id="18436" name="Picture 1">
            <a:extLst>
              <a:ext uri="{FF2B5EF4-FFF2-40B4-BE49-F238E27FC236}">
                <a16:creationId xmlns:a16="http://schemas.microsoft.com/office/drawing/2014/main" id="{F77D66BA-74AB-974B-899D-69BEBE9824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57487" y="228601"/>
            <a:ext cx="5610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6">
            <a:extLst>
              <a:ext uri="{FF2B5EF4-FFF2-40B4-BE49-F238E27FC236}">
                <a16:creationId xmlns:a16="http://schemas.microsoft.com/office/drawing/2014/main" id="{7F76261B-A72A-1143-A191-B26A3FC7F897}"/>
              </a:ext>
            </a:extLst>
          </p:cNvPr>
          <p:cNvSpPr>
            <a:spLocks noChangeArrowheads="1"/>
          </p:cNvSpPr>
          <p:nvPr/>
        </p:nvSpPr>
        <p:spPr bwMode="auto">
          <a:xfrm flipH="1">
            <a:off x="7391400" y="685800"/>
            <a:ext cx="457200" cy="16764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sp>
        <p:nvSpPr>
          <p:cNvPr id="18438" name="Line 9">
            <a:extLst>
              <a:ext uri="{FF2B5EF4-FFF2-40B4-BE49-F238E27FC236}">
                <a16:creationId xmlns:a16="http://schemas.microsoft.com/office/drawing/2014/main" id="{DDF517E6-FA0A-2042-A873-8F095D9AF038}"/>
              </a:ext>
            </a:extLst>
          </p:cNvPr>
          <p:cNvSpPr>
            <a:spLocks noChangeShapeType="1"/>
          </p:cNvSpPr>
          <p:nvPr/>
        </p:nvSpPr>
        <p:spPr bwMode="auto">
          <a:xfrm>
            <a:off x="7938" y="3124200"/>
            <a:ext cx="0" cy="1295400"/>
          </a:xfrm>
          <a:prstGeom prst="line">
            <a:avLst/>
          </a:prstGeom>
          <a:noFill/>
          <a:ln w="38100">
            <a:solidFill>
              <a:srgbClr val="838BF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9" name="Text Box 5">
            <a:extLst>
              <a:ext uri="{FF2B5EF4-FFF2-40B4-BE49-F238E27FC236}">
                <a16:creationId xmlns:a16="http://schemas.microsoft.com/office/drawing/2014/main" id="{F228410F-3B4B-C544-8B1C-8C56B17E941F}"/>
              </a:ext>
            </a:extLst>
          </p:cNvPr>
          <p:cNvSpPr txBox="1">
            <a:spLocks noChangeArrowheads="1"/>
          </p:cNvSpPr>
          <p:nvPr/>
        </p:nvSpPr>
        <p:spPr bwMode="auto">
          <a:xfrm>
            <a:off x="188913" y="201613"/>
            <a:ext cx="33686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a:t>GENTIANALES</a:t>
            </a:r>
          </a:p>
        </p:txBody>
      </p:sp>
      <p:sp>
        <p:nvSpPr>
          <p:cNvPr id="18440" name="Rectangle 6">
            <a:extLst>
              <a:ext uri="{FF2B5EF4-FFF2-40B4-BE49-F238E27FC236}">
                <a16:creationId xmlns:a16="http://schemas.microsoft.com/office/drawing/2014/main" id="{921CFC0A-3140-314A-B11A-32491C608B45}"/>
              </a:ext>
            </a:extLst>
          </p:cNvPr>
          <p:cNvSpPr>
            <a:spLocks noChangeArrowheads="1"/>
          </p:cNvSpPr>
          <p:nvPr/>
        </p:nvSpPr>
        <p:spPr bwMode="auto">
          <a:xfrm flipH="1">
            <a:off x="1905000" y="2162175"/>
            <a:ext cx="457200" cy="16764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pic>
        <p:nvPicPr>
          <p:cNvPr id="18441" name="Picture 3">
            <a:extLst>
              <a:ext uri="{FF2B5EF4-FFF2-40B4-BE49-F238E27FC236}">
                <a16:creationId xmlns:a16="http://schemas.microsoft.com/office/drawing/2014/main" id="{95E98697-FF20-B945-830B-9504016FFE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8738"/>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23E9CC3-07F4-274E-B6FB-99A88E251946}"/>
              </a:ext>
            </a:extLst>
          </p:cNvPr>
          <p:cNvSpPr>
            <a:spLocks noGrp="1"/>
          </p:cNvSpPr>
          <p:nvPr>
            <p:ph type="title"/>
          </p:nvPr>
        </p:nvSpPr>
        <p:spPr>
          <a:xfrm>
            <a:off x="479425" y="1825625"/>
            <a:ext cx="8229600" cy="1143000"/>
          </a:xfrm>
        </p:spPr>
        <p:txBody>
          <a:bodyPr/>
          <a:lstStyle/>
          <a:p>
            <a:pPr eaLnBrk="1" hangingPunct="1"/>
            <a:r>
              <a:rPr lang="en-US" altLang="en-US" sz="2400" i="1">
                <a:ea typeface="ＭＳ Ｐゴシック" panose="020B0600070205080204" pitchFamily="34" charset="-128"/>
              </a:rPr>
              <a:t>Allamanda </a:t>
            </a:r>
            <a:r>
              <a:rPr lang="en-US" altLang="en-US" sz="2400">
                <a:ea typeface="ＭＳ Ｐゴシック" panose="020B0600070205080204" pitchFamily="34" charset="-128"/>
              </a:rPr>
              <a:t>and </a:t>
            </a:r>
            <a:r>
              <a:rPr lang="en-US" altLang="en-US" sz="2400" i="1">
                <a:ea typeface="ＭＳ Ｐゴシック" panose="020B0600070205080204" pitchFamily="34" charset="-128"/>
              </a:rPr>
              <a:t>Dipladenia</a:t>
            </a:r>
          </a:p>
        </p:txBody>
      </p:sp>
      <p:pic>
        <p:nvPicPr>
          <p:cNvPr id="19458" name="Picture 4">
            <a:extLst>
              <a:ext uri="{FF2B5EF4-FFF2-40B4-BE49-F238E27FC236}">
                <a16:creationId xmlns:a16="http://schemas.microsoft.com/office/drawing/2014/main" id="{9A5C31CC-5009-534A-992C-B7C03DF86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22588"/>
            <a:ext cx="43434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Brownb12.jpg">
            <a:extLst>
              <a:ext uri="{FF2B5EF4-FFF2-40B4-BE49-F238E27FC236}">
                <a16:creationId xmlns:a16="http://schemas.microsoft.com/office/drawing/2014/main" id="{968238F7-439A-464D-8CC3-CB32684F4D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968625"/>
            <a:ext cx="4049712"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a:extLst>
              <a:ext uri="{FF2B5EF4-FFF2-40B4-BE49-F238E27FC236}">
                <a16:creationId xmlns:a16="http://schemas.microsoft.com/office/drawing/2014/main" id="{CF4C86F2-92F4-7A49-BE89-2AD8200F332E}"/>
              </a:ext>
            </a:extLst>
          </p:cNvPr>
          <p:cNvSpPr txBox="1">
            <a:spLocks noChangeArrowheads="1"/>
          </p:cNvSpPr>
          <p:nvPr/>
        </p:nvSpPr>
        <p:spPr bwMode="auto">
          <a:xfrm>
            <a:off x="169863" y="317500"/>
            <a:ext cx="330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a:latin typeface="Arial" panose="020B0604020202020204" pitchFamily="34" charset="0"/>
              </a:rPr>
              <a:t>APOCYNACEAE</a:t>
            </a:r>
          </a:p>
        </p:txBody>
      </p:sp>
      <p:sp>
        <p:nvSpPr>
          <p:cNvPr id="19461" name="TextBox 5">
            <a:extLst>
              <a:ext uri="{FF2B5EF4-FFF2-40B4-BE49-F238E27FC236}">
                <a16:creationId xmlns:a16="http://schemas.microsoft.com/office/drawing/2014/main" id="{6D0FEBC3-2705-504C-B149-7258158F56F1}"/>
              </a:ext>
            </a:extLst>
          </p:cNvPr>
          <p:cNvSpPr txBox="1">
            <a:spLocks noChangeArrowheads="1"/>
          </p:cNvSpPr>
          <p:nvPr/>
        </p:nvSpPr>
        <p:spPr bwMode="auto">
          <a:xfrm>
            <a:off x="1408113" y="901700"/>
            <a:ext cx="1749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pPr>
            <a:r>
              <a:rPr lang="en-US" altLang="en-US" sz="1800">
                <a:latin typeface="Arial" panose="020B0604020202020204" pitchFamily="34" charset="0"/>
              </a:rPr>
              <a:t>milky latex</a:t>
            </a:r>
          </a:p>
          <a:p>
            <a:pPr eaLnBrk="1" hangingPunct="1">
              <a:spcBef>
                <a:spcPct val="0"/>
              </a:spcBef>
            </a:pPr>
            <a:r>
              <a:rPr lang="en-US" altLang="en-US" sz="1800">
                <a:latin typeface="Arial" panose="020B0604020202020204" pitchFamily="34" charset="0"/>
              </a:rPr>
              <a:t>short filaments</a:t>
            </a:r>
          </a:p>
          <a:p>
            <a:pPr eaLnBrk="1" hangingPunct="1">
              <a:spcBef>
                <a:spcPct val="0"/>
              </a:spcBef>
            </a:pPr>
            <a:r>
              <a:rPr lang="en-US" altLang="en-US" sz="1800">
                <a:latin typeface="Arial" panose="020B0604020202020204" pitchFamily="34" charset="0"/>
              </a:rPr>
              <a:t>superior ovary</a:t>
            </a:r>
          </a:p>
        </p:txBody>
      </p:sp>
      <p:pic>
        <p:nvPicPr>
          <p:cNvPr id="19462" name="Picture 6" descr="pulai_ty.jpg">
            <a:extLst>
              <a:ext uri="{FF2B5EF4-FFF2-40B4-BE49-F238E27FC236}">
                <a16:creationId xmlns:a16="http://schemas.microsoft.com/office/drawing/2014/main" id="{20C0D9E5-0961-8449-B1F3-9374DDEDD20E}"/>
              </a:ext>
            </a:extLst>
          </p:cNvPr>
          <p:cNvPicPr>
            <a:picLocks noChangeAspect="1"/>
          </p:cNvPicPr>
          <p:nvPr/>
        </p:nvPicPr>
        <p:blipFill>
          <a:blip r:embed="rId4">
            <a:extLst>
              <a:ext uri="{28A0092B-C50C-407E-A947-70E740481C1C}">
                <a14:useLocalDpi xmlns:a14="http://schemas.microsoft.com/office/drawing/2010/main" val="0"/>
              </a:ext>
            </a:extLst>
          </a:blip>
          <a:srcRect l="52696"/>
          <a:stretch>
            <a:fillRect/>
          </a:stretch>
        </p:blipFill>
        <p:spPr bwMode="auto">
          <a:xfrm>
            <a:off x="7339013" y="0"/>
            <a:ext cx="180498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7">
            <a:extLst>
              <a:ext uri="{FF2B5EF4-FFF2-40B4-BE49-F238E27FC236}">
                <a16:creationId xmlns:a16="http://schemas.microsoft.com/office/drawing/2014/main" id="{BA70D875-932B-8048-B4AF-9C481601078A}"/>
              </a:ext>
            </a:extLst>
          </p:cNvPr>
          <p:cNvSpPr txBox="1">
            <a:spLocks noChangeArrowheads="1"/>
          </p:cNvSpPr>
          <p:nvPr/>
        </p:nvSpPr>
        <p:spPr bwMode="auto">
          <a:xfrm>
            <a:off x="5943600" y="533400"/>
            <a:ext cx="1173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laticifer in</a:t>
            </a:r>
          </a:p>
          <a:p>
            <a:pPr eaLnBrk="1" hangingPunct="1">
              <a:spcBef>
                <a:spcPct val="0"/>
              </a:spcBef>
              <a:buFontTx/>
              <a:buNone/>
            </a:pPr>
            <a:r>
              <a:rPr lang="en-US" altLang="en-US" sz="1800" i="1">
                <a:latin typeface="Arial" panose="020B0604020202020204" pitchFamily="34" charset="0"/>
              </a:rPr>
              <a:t>Alstonia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125251D2-A846-C448-92B5-76ABDD3BFE73}"/>
              </a:ext>
            </a:extLst>
          </p:cNvPr>
          <p:cNvSpPr>
            <a:spLocks noChangeArrowheads="1"/>
          </p:cNvSpPr>
          <p:nvPr/>
        </p:nvSpPr>
        <p:spPr bwMode="auto">
          <a:xfrm>
            <a:off x="0" y="0"/>
            <a:ext cx="893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800" i="1">
                <a:latin typeface="Arial" panose="020B0604020202020204" pitchFamily="34" charset="0"/>
              </a:rPr>
              <a:t>Vinca (periwinkle) </a:t>
            </a:r>
            <a:r>
              <a:rPr lang="en-US" altLang="en-US" sz="2800">
                <a:latin typeface="Arial" panose="020B0604020202020204" pitchFamily="34" charset="0"/>
              </a:rPr>
              <a:t>local and typical Apocynaceae</a:t>
            </a:r>
          </a:p>
        </p:txBody>
      </p:sp>
      <p:pic>
        <p:nvPicPr>
          <p:cNvPr id="20482" name="Picture 2">
            <a:extLst>
              <a:ext uri="{FF2B5EF4-FFF2-40B4-BE49-F238E27FC236}">
                <a16:creationId xmlns:a16="http://schemas.microsoft.com/office/drawing/2014/main" id="{E37D6E29-2EB1-F343-B30D-2C9C0F8323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84200"/>
            <a:ext cx="5502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0AA35F85-E7A5-7849-AD0E-310244E93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8493" y="1829593"/>
            <a:ext cx="48387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257FE328-40D8-0E4D-BCAE-F77E4AABD893}"/>
              </a:ext>
            </a:extLst>
          </p:cNvPr>
          <p:cNvSpPr>
            <a:spLocks noChangeArrowheads="1"/>
          </p:cNvSpPr>
          <p:nvPr/>
        </p:nvSpPr>
        <p:spPr bwMode="auto">
          <a:xfrm>
            <a:off x="1371600" y="1524000"/>
            <a:ext cx="6324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a:latin typeface="Arial" panose="020B0604020202020204" pitchFamily="34" charset="0"/>
              </a:rPr>
              <a:t>Common Tropical American Apocynaceae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a:extLst>
              <a:ext uri="{FF2B5EF4-FFF2-40B4-BE49-F238E27FC236}">
                <a16:creationId xmlns:a16="http://schemas.microsoft.com/office/drawing/2014/main" id="{F7C6D71C-54AF-8E41-9F86-C211D990F559}"/>
              </a:ext>
            </a:extLst>
          </p:cNvPr>
          <p:cNvSpPr txBox="1">
            <a:spLocks noChangeArrowheads="1"/>
          </p:cNvSpPr>
          <p:nvPr/>
        </p:nvSpPr>
        <p:spPr bwMode="auto">
          <a:xfrm>
            <a:off x="76200" y="19050"/>
            <a:ext cx="572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Stemmadenia</a:t>
            </a:r>
            <a:r>
              <a:rPr lang="en-US" altLang="en-US" sz="1800">
                <a:latin typeface="Arial" panose="020B0604020202020204" pitchFamily="34" charset="0"/>
              </a:rPr>
              <a:t> and </a:t>
            </a:r>
            <a:r>
              <a:rPr lang="en-US" altLang="en-US" sz="1800" i="1">
                <a:latin typeface="Arial" panose="020B0604020202020204" pitchFamily="34" charset="0"/>
              </a:rPr>
              <a:t>Tabernaemontana </a:t>
            </a:r>
            <a:r>
              <a:rPr lang="en-US" altLang="en-US" sz="1800">
                <a:latin typeface="Arial" panose="020B0604020202020204" pitchFamily="34" charset="0"/>
              </a:rPr>
              <a:t>– American treelets of moist and dry forests</a:t>
            </a:r>
            <a:endParaRPr lang="en-US" altLang="en-US" sz="1800" i="1">
              <a:latin typeface="Arial" panose="020B0604020202020204" pitchFamily="34" charset="0"/>
            </a:endParaRPr>
          </a:p>
        </p:txBody>
      </p:sp>
      <p:pic>
        <p:nvPicPr>
          <p:cNvPr id="22530" name="Picture 3">
            <a:extLst>
              <a:ext uri="{FF2B5EF4-FFF2-40B4-BE49-F238E27FC236}">
                <a16:creationId xmlns:a16="http://schemas.microsoft.com/office/drawing/2014/main" id="{AC2DD5CB-74FE-FF44-B3B6-611392C58D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4779963"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a:extLst>
              <a:ext uri="{FF2B5EF4-FFF2-40B4-BE49-F238E27FC236}">
                <a16:creationId xmlns:a16="http://schemas.microsoft.com/office/drawing/2014/main" id="{64D081D0-A9B6-3545-9528-87862D9F42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381000"/>
            <a:ext cx="33575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a:extLst>
              <a:ext uri="{FF2B5EF4-FFF2-40B4-BE49-F238E27FC236}">
                <a16:creationId xmlns:a16="http://schemas.microsoft.com/office/drawing/2014/main" id="{FA1F6745-DABB-D549-A6F9-B4A1D9CDAF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303713"/>
            <a:ext cx="2971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a:extLst>
              <a:ext uri="{FF2B5EF4-FFF2-40B4-BE49-F238E27FC236}">
                <a16:creationId xmlns:a16="http://schemas.microsoft.com/office/drawing/2014/main" id="{74C5ED44-6944-3549-A0BC-3ECBC45CC9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635000"/>
            <a:ext cx="3887788"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B4C9B2F-F530-044F-AA3F-8A54855DAE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8863" y="0"/>
            <a:ext cx="55467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1">
            <a:extLst>
              <a:ext uri="{FF2B5EF4-FFF2-40B4-BE49-F238E27FC236}">
                <a16:creationId xmlns:a16="http://schemas.microsoft.com/office/drawing/2014/main" id="{EE839A70-D02A-BD41-BB5C-CA450F19AD5F}"/>
              </a:ext>
            </a:extLst>
          </p:cNvPr>
          <p:cNvSpPr txBox="1">
            <a:spLocks noChangeArrowheads="1"/>
          </p:cNvSpPr>
          <p:nvPr/>
        </p:nvSpPr>
        <p:spPr bwMode="auto">
          <a:xfrm>
            <a:off x="0" y="33338"/>
            <a:ext cx="502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latin typeface="Arial" panose="020B0604020202020204" pitchFamily="34" charset="0"/>
              </a:rPr>
              <a:t>Bird-dispersal of fruits:</a:t>
            </a:r>
          </a:p>
        </p:txBody>
      </p:sp>
      <p:pic>
        <p:nvPicPr>
          <p:cNvPr id="24579" name="Picture 3">
            <a:extLst>
              <a:ext uri="{FF2B5EF4-FFF2-40B4-BE49-F238E27FC236}">
                <a16:creationId xmlns:a16="http://schemas.microsoft.com/office/drawing/2014/main" id="{E28EF54B-69C0-0243-93E2-DE3DBE5740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50974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a:extLst>
              <a:ext uri="{FF2B5EF4-FFF2-40B4-BE49-F238E27FC236}">
                <a16:creationId xmlns:a16="http://schemas.microsoft.com/office/drawing/2014/main" id="{7C2FEFB8-55D2-7046-BB31-4D5502141A36}"/>
              </a:ext>
            </a:extLst>
          </p:cNvPr>
          <p:cNvSpPr>
            <a:spLocks noChangeArrowheads="1"/>
          </p:cNvSpPr>
          <p:nvPr/>
        </p:nvSpPr>
        <p:spPr bwMode="auto">
          <a:xfrm>
            <a:off x="17463" y="566738"/>
            <a:ext cx="3581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Characteristics of </a:t>
            </a:r>
            <a:r>
              <a:rPr lang="en-US" altLang="en-US" sz="1800" i="1">
                <a:latin typeface="Arial" panose="020B0604020202020204" pitchFamily="34" charset="0"/>
              </a:rPr>
              <a:t>Stemmadenia</a:t>
            </a:r>
            <a:r>
              <a:rPr lang="en-US" altLang="en-US" sz="1800">
                <a:latin typeface="Arial" panose="020B0604020202020204" pitchFamily="34" charset="0"/>
              </a:rPr>
              <a:t> that enhance dispersal include peak fruit availability in dry season, slow rate of opening, seed protection until maturation by husk, bright color of arils, relative accessibility and ease of separation of seed from husk and aril from seed, and high nutritive value of the aril. </a:t>
            </a:r>
          </a:p>
        </p:txBody>
      </p:sp>
      <p:sp>
        <p:nvSpPr>
          <p:cNvPr id="24581" name="Rectangle 5">
            <a:extLst>
              <a:ext uri="{FF2B5EF4-FFF2-40B4-BE49-F238E27FC236}">
                <a16:creationId xmlns:a16="http://schemas.microsoft.com/office/drawing/2014/main" id="{6FE76590-EA13-F64C-B0FA-22B1451F2455}"/>
              </a:ext>
            </a:extLst>
          </p:cNvPr>
          <p:cNvSpPr>
            <a:spLocks noChangeArrowheads="1"/>
          </p:cNvSpPr>
          <p:nvPr/>
        </p:nvSpPr>
        <p:spPr bwMode="auto">
          <a:xfrm>
            <a:off x="5562600" y="4267200"/>
            <a:ext cx="304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McDiarmid, R.W., Ricklefs, R.E. and Foster, M.S., 1977. Dispersal of </a:t>
            </a:r>
            <a:r>
              <a:rPr lang="en-US" altLang="en-US" sz="1800" i="1">
                <a:latin typeface="Arial" panose="020B0604020202020204" pitchFamily="34" charset="0"/>
              </a:rPr>
              <a:t>Stemmadenia donnell-smithii </a:t>
            </a:r>
            <a:r>
              <a:rPr lang="en-US" altLang="en-US" sz="1800">
                <a:latin typeface="Arial" panose="020B0604020202020204" pitchFamily="34" charset="0"/>
              </a:rPr>
              <a:t>(Apocynaceae) by birds. </a:t>
            </a:r>
            <a:r>
              <a:rPr lang="en-US" altLang="en-US" sz="1800" i="1">
                <a:latin typeface="Arial" panose="020B0604020202020204" pitchFamily="34" charset="0"/>
              </a:rPr>
              <a:t>Biotropica</a:t>
            </a:r>
            <a:r>
              <a:rPr lang="en-US" altLang="en-US" sz="1800">
                <a:latin typeface="Arial" panose="020B0604020202020204" pitchFamily="34" charset="0"/>
              </a:rPr>
              <a:t>, pp.9-25.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1235</TotalTime>
  <Words>1613</Words>
  <Application>Microsoft Macintosh PowerPoint</Application>
  <PresentationFormat>On-screen Show (4:3)</PresentationFormat>
  <Paragraphs>116</Paragraphs>
  <Slides>29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ＭＳ Ｐゴシック</vt:lpstr>
      <vt:lpstr>Calibri</vt:lpstr>
      <vt:lpstr>ヒラギノ角ゴ Pro W3</vt:lpstr>
      <vt:lpstr>Times</vt:lpstr>
      <vt:lpstr>Egyptienne F T_R W01</vt:lpstr>
      <vt:lpstr>Office Theme</vt:lpstr>
      <vt:lpstr>APOCYNACEAE (including Asclepiaceae)</vt:lpstr>
      <vt:lpstr>PowerPoint Presentation</vt:lpstr>
      <vt:lpstr>PowerPoint Presentation</vt:lpstr>
      <vt:lpstr>PowerPoint Presentation</vt:lpstr>
      <vt:lpstr>Allamanda and Dipladenia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Asclepias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Nereum oleander: cardiac glycoside poisoning</vt:lpstr>
      <vt:lpstr>PowerPoint Presentation</vt:lpstr>
      <vt:lpstr>Catharanthus – leukemia medicine</vt:lpstr>
      <vt:lpstr>Rauwolfia, antihypertensive</vt:lpstr>
      <vt:lpstr>The Gentianales signature: monoterpene (i.e. 10 carbons)  indole alkaloids</vt:lpstr>
      <vt:lpstr>Allamanda and Dipladenia</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APOCYNACEAE (including Asclepiaceae)</dc:title>
  <dc:creator>David Barrington</dc:creator>
  <cp:lastModifiedBy>David Barrington</cp:lastModifiedBy>
  <cp:revision>37</cp:revision>
  <dcterms:created xsi:type="dcterms:W3CDTF">2012-11-29T17:24:29Z</dcterms:created>
  <dcterms:modified xsi:type="dcterms:W3CDTF">2020-11-24T17:44:24Z</dcterms:modified>
</cp:coreProperties>
</file>