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6"/>
  </p:notesMasterIdLst>
  <p:handoutMasterIdLst>
    <p:handoutMasterId r:id="rId57"/>
  </p:handoutMasterIdLst>
  <p:sldIdLst>
    <p:sldId id="287" r:id="rId2"/>
    <p:sldId id="278" r:id="rId3"/>
    <p:sldId id="313" r:id="rId4"/>
    <p:sldId id="293" r:id="rId5"/>
    <p:sldId id="322" r:id="rId6"/>
    <p:sldId id="285" r:id="rId7"/>
    <p:sldId id="321" r:id="rId8"/>
    <p:sldId id="292" r:id="rId9"/>
    <p:sldId id="326" r:id="rId10"/>
    <p:sldId id="323" r:id="rId11"/>
    <p:sldId id="310" r:id="rId12"/>
    <p:sldId id="311" r:id="rId13"/>
    <p:sldId id="307" r:id="rId14"/>
    <p:sldId id="324" r:id="rId15"/>
    <p:sldId id="308" r:id="rId16"/>
    <p:sldId id="264" r:id="rId17"/>
    <p:sldId id="309" r:id="rId18"/>
    <p:sldId id="260" r:id="rId19"/>
    <p:sldId id="273" r:id="rId20"/>
    <p:sldId id="261" r:id="rId21"/>
    <p:sldId id="277" r:id="rId22"/>
    <p:sldId id="317" r:id="rId23"/>
    <p:sldId id="302" r:id="rId24"/>
    <p:sldId id="296" r:id="rId25"/>
    <p:sldId id="297" r:id="rId26"/>
    <p:sldId id="316" r:id="rId27"/>
    <p:sldId id="290" r:id="rId28"/>
    <p:sldId id="265" r:id="rId29"/>
    <p:sldId id="286" r:id="rId30"/>
    <p:sldId id="305" r:id="rId31"/>
    <p:sldId id="306" r:id="rId32"/>
    <p:sldId id="294" r:id="rId33"/>
    <p:sldId id="271" r:id="rId34"/>
    <p:sldId id="272" r:id="rId35"/>
    <p:sldId id="279" r:id="rId36"/>
    <p:sldId id="299" r:id="rId37"/>
    <p:sldId id="325" r:id="rId38"/>
    <p:sldId id="304" r:id="rId39"/>
    <p:sldId id="269" r:id="rId40"/>
    <p:sldId id="280" r:id="rId41"/>
    <p:sldId id="266" r:id="rId42"/>
    <p:sldId id="263" r:id="rId43"/>
    <p:sldId id="274" r:id="rId44"/>
    <p:sldId id="270" r:id="rId45"/>
    <p:sldId id="298" r:id="rId46"/>
    <p:sldId id="300" r:id="rId47"/>
    <p:sldId id="267" r:id="rId48"/>
    <p:sldId id="275" r:id="rId49"/>
    <p:sldId id="276" r:id="rId50"/>
    <p:sldId id="303" r:id="rId51"/>
    <p:sldId id="281" r:id="rId52"/>
    <p:sldId id="282" r:id="rId53"/>
    <p:sldId id="295" r:id="rId54"/>
    <p:sldId id="320" r:id="rId5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100"/>
    <p:restoredTop sz="89592"/>
  </p:normalViewPr>
  <p:slideViewPr>
    <p:cSldViewPr>
      <p:cViewPr varScale="1">
        <p:scale>
          <a:sx n="114" d="100"/>
          <a:sy n="114" d="100"/>
        </p:scale>
        <p:origin x="232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272"/>
    </p:cViewPr>
  </p:sorterViewPr>
  <p:notesViewPr>
    <p:cSldViewPr>
      <p:cViewPr varScale="1">
        <p:scale>
          <a:sx n="82" d="100"/>
          <a:sy n="82" d="100"/>
        </p:scale>
        <p:origin x="-392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CFC987-43B2-0444-BAAC-A58DE6F99E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F2FE1A2A-746C-CB47-A5E7-E452938F1A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C1C45504-8B65-9741-AA99-68E97C4EAAC1}" type="datetimeFigureOut">
              <a:rPr lang="en-US"/>
              <a:pPr>
                <a:defRPr/>
              </a:pPr>
              <a:t>9/7/21</a:t>
            </a:fld>
            <a:endParaRPr lang="en-US"/>
          </a:p>
        </p:txBody>
      </p:sp>
      <p:sp>
        <p:nvSpPr>
          <p:cNvPr id="4" name="Footer Placeholder 3">
            <a:extLst>
              <a:ext uri="{FF2B5EF4-FFF2-40B4-BE49-F238E27FC236}">
                <a16:creationId xmlns:a16="http://schemas.microsoft.com/office/drawing/2014/main" id="{2144298D-3C2B-844D-B8A9-9460EE7E825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5053E163-DC6D-D644-A74C-7C67F73F5D2D}"/>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259D1007-4842-BD4B-865C-B59CD0421190}"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B0835375-A4C3-954C-9527-0AD8EDAB885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en-US"/>
          </a:p>
        </p:txBody>
      </p:sp>
      <p:sp>
        <p:nvSpPr>
          <p:cNvPr id="51203" name="Rectangle 3">
            <a:extLst>
              <a:ext uri="{FF2B5EF4-FFF2-40B4-BE49-F238E27FC236}">
                <a16:creationId xmlns:a16="http://schemas.microsoft.com/office/drawing/2014/main" id="{CE7D5783-EC10-E343-8D57-235AC6032E25}"/>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0"/>
                <a:cs typeface="ＭＳ Ｐゴシック" charset="0"/>
              </a:defRPr>
            </a:lvl1pPr>
          </a:lstStyle>
          <a:p>
            <a:pPr>
              <a:defRPr/>
            </a:pPr>
            <a:endParaRPr lang="en-US"/>
          </a:p>
        </p:txBody>
      </p:sp>
      <p:sp>
        <p:nvSpPr>
          <p:cNvPr id="13316" name="Rectangle 4">
            <a:extLst>
              <a:ext uri="{FF2B5EF4-FFF2-40B4-BE49-F238E27FC236}">
                <a16:creationId xmlns:a16="http://schemas.microsoft.com/office/drawing/2014/main" id="{136B1E35-12F7-2C4A-A2FA-F192EFA3AF84}"/>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5" name="Rectangle 5">
            <a:extLst>
              <a:ext uri="{FF2B5EF4-FFF2-40B4-BE49-F238E27FC236}">
                <a16:creationId xmlns:a16="http://schemas.microsoft.com/office/drawing/2014/main" id="{9054C896-FD6F-2144-8572-AA5CEC74FC63}"/>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06" name="Rectangle 6">
            <a:extLst>
              <a:ext uri="{FF2B5EF4-FFF2-40B4-BE49-F238E27FC236}">
                <a16:creationId xmlns:a16="http://schemas.microsoft.com/office/drawing/2014/main" id="{15005F8A-FA52-524B-81CA-459BB0033589}"/>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ＭＳ Ｐゴシック" charset="0"/>
              </a:defRPr>
            </a:lvl1pPr>
          </a:lstStyle>
          <a:p>
            <a:pPr>
              <a:defRPr/>
            </a:pPr>
            <a:endParaRPr lang="en-US"/>
          </a:p>
        </p:txBody>
      </p:sp>
      <p:sp>
        <p:nvSpPr>
          <p:cNvPr id="51207" name="Rectangle 7">
            <a:extLst>
              <a:ext uri="{FF2B5EF4-FFF2-40B4-BE49-F238E27FC236}">
                <a16:creationId xmlns:a16="http://schemas.microsoft.com/office/drawing/2014/main" id="{7D117C82-0601-0349-8288-72889603B805}"/>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358DE6A-7E1D-B049-BE1B-2DDB482A0D9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ＭＳ Ｐゴシック" charset="0"/>
      </a:defRPr>
    </a:lvl3pPr>
    <a:lvl4pPr marL="13716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ＭＳ Ｐゴシック" charset="0"/>
      </a:defRPr>
    </a:lvl4pPr>
    <a:lvl5pPr marL="18288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en.wikipedia.org/wiki/Pumpkin" TargetMode="External"/><Relationship Id="rId13" Type="http://schemas.openxmlformats.org/officeDocument/2006/relationships/hyperlink" Target="http://en.wikipedia.org/wiki/Phenol" TargetMode="External"/><Relationship Id="rId18" Type="http://schemas.openxmlformats.org/officeDocument/2006/relationships/hyperlink" Target="http://en.wikipedia.org/wiki/Oxidative_enzyme" TargetMode="External"/><Relationship Id="rId3" Type="http://schemas.openxmlformats.org/officeDocument/2006/relationships/hyperlink" Target="http://en.wikipedia.org/wiki/Chemical_compound" TargetMode="External"/><Relationship Id="rId21" Type="http://schemas.openxmlformats.org/officeDocument/2006/relationships/hyperlink" Target="http://en.wikipedia.org/wiki/Isoprene" TargetMode="External"/><Relationship Id="rId7" Type="http://schemas.openxmlformats.org/officeDocument/2006/relationships/hyperlink" Target="http://en.wikipedia.org/wiki/Flax" TargetMode="External"/><Relationship Id="rId12" Type="http://schemas.openxmlformats.org/officeDocument/2006/relationships/hyperlink" Target="http://en.wikipedia.org/wiki/Isoflavones" TargetMode="External"/><Relationship Id="rId17" Type="http://schemas.openxmlformats.org/officeDocument/2006/relationships/hyperlink" Target="http://en.wikipedia.org/wiki/Catalysis" TargetMode="External"/><Relationship Id="rId2" Type="http://schemas.openxmlformats.org/officeDocument/2006/relationships/slide" Target="../slides/slide29.xml"/><Relationship Id="rId16" Type="http://schemas.openxmlformats.org/officeDocument/2006/relationships/hyperlink" Target="http://en.wikipedia.org/wiki/Cinnamic_acid" TargetMode="External"/><Relationship Id="rId20" Type="http://schemas.openxmlformats.org/officeDocument/2006/relationships/hyperlink" Target="http://en.wikipedia.org/wiki/Terpene" TargetMode="External"/><Relationship Id="rId1" Type="http://schemas.openxmlformats.org/officeDocument/2006/relationships/notesMaster" Target="../notesMasters/notesMaster1.xml"/><Relationship Id="rId6" Type="http://schemas.openxmlformats.org/officeDocument/2006/relationships/hyperlink" Target="http://en.wikipedia.org/wiki/Antioxidants" TargetMode="External"/><Relationship Id="rId11" Type="http://schemas.openxmlformats.org/officeDocument/2006/relationships/hyperlink" Target="http://en.wikipedia.org/wiki/Broccoli" TargetMode="External"/><Relationship Id="rId5" Type="http://schemas.openxmlformats.org/officeDocument/2006/relationships/hyperlink" Target="http://en.wikipedia.org/wiki/Phytoestrogens" TargetMode="External"/><Relationship Id="rId15" Type="http://schemas.openxmlformats.org/officeDocument/2006/relationships/hyperlink" Target="http://en.wikipedia.org/wiki/Dimerization" TargetMode="External"/><Relationship Id="rId10" Type="http://schemas.openxmlformats.org/officeDocument/2006/relationships/hyperlink" Target="http://en.wikipedia.org/wiki/Soybean" TargetMode="External"/><Relationship Id="rId19" Type="http://schemas.openxmlformats.org/officeDocument/2006/relationships/hyperlink" Target="http://en.wikipedia.org/wiki/Dirigent_protein" TargetMode="External"/><Relationship Id="rId4" Type="http://schemas.openxmlformats.org/officeDocument/2006/relationships/hyperlink" Target="http://en.wikipedia.org/wiki/Plant" TargetMode="External"/><Relationship Id="rId9" Type="http://schemas.openxmlformats.org/officeDocument/2006/relationships/hyperlink" Target="http://en.wikipedia.org/wiki/Rye" TargetMode="External"/><Relationship Id="rId14" Type="http://schemas.openxmlformats.org/officeDocument/2006/relationships/hyperlink" Target="http://en.wikipedia.org/wiki/Phenylalanine" TargetMode="Externa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image" Target="../media/image48.pn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4788A791-8D2A-F04C-8689-9243F8761B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3C44427-CC3D-D849-B7E0-0806EB12B594}" type="slidenum">
              <a:rPr lang="en-US" altLang="en-US" sz="1200" smtClean="0"/>
              <a:pPr/>
              <a:t>4</a:t>
            </a:fld>
            <a:endParaRPr lang="en-US" altLang="en-US" sz="1200"/>
          </a:p>
        </p:txBody>
      </p:sp>
      <p:sp>
        <p:nvSpPr>
          <p:cNvPr id="19458" name="Rectangle 2">
            <a:extLst>
              <a:ext uri="{FF2B5EF4-FFF2-40B4-BE49-F238E27FC236}">
                <a16:creationId xmlns:a16="http://schemas.microsoft.com/office/drawing/2014/main" id="{8D5D19A7-C1F6-3748-8554-2796D0BC8C68}"/>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0BC260B8-8F31-0F48-89E9-11740AF839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NewRomanMS" charset="0"/>
                <a:ea typeface="ＭＳ Ｐゴシック" panose="020B0600070205080204" pitchFamily="34" charset="-128"/>
              </a:rPr>
              <a:t>The medicinal value of Pawpaw seed extracts has been documented since 1884. An alkaloid anti-cancer drug named asimicin was isolated from the Pawpaw in 1991. It is commercially available as the herbal medicine Pawpaw Cell-Reg.  It is also an effective pesticide and has been used to treat head lice</a:t>
            </a:r>
          </a:p>
        </p:txBody>
      </p:sp>
      <p:pic>
        <p:nvPicPr>
          <p:cNvPr id="19460" name="Picture 4">
            <a:extLst>
              <a:ext uri="{FF2B5EF4-FFF2-40B4-BE49-F238E27FC236}">
                <a16:creationId xmlns:a16="http://schemas.microsoft.com/office/drawing/2014/main" id="{86823F89-6EFB-8F4D-A0F7-85982DF7F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5867400"/>
            <a:ext cx="36449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5">
            <a:extLst>
              <a:ext uri="{FF2B5EF4-FFF2-40B4-BE49-F238E27FC236}">
                <a16:creationId xmlns:a16="http://schemas.microsoft.com/office/drawing/2014/main" id="{36A52BDC-BC7D-1D40-955B-359BB249FAB0}"/>
              </a:ext>
            </a:extLst>
          </p:cNvPr>
          <p:cNvSpPr>
            <a:spLocks noChangeArrowheads="1"/>
          </p:cNvSpPr>
          <p:nvPr/>
        </p:nvSpPr>
        <p:spPr bwMode="auto">
          <a:xfrm>
            <a:off x="1447800" y="7772400"/>
            <a:ext cx="302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Times-Roman" pitchFamily="2" charset="0"/>
              </a:rPr>
              <a:t>Structure of asimicin.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8093928B-45A5-9546-81D1-0FC3C9873EF4}"/>
              </a:ext>
            </a:extLst>
          </p:cNvPr>
          <p:cNvSpPr>
            <a:spLocks noGrp="1" noRot="1" noChangeAspect="1" noChangeArrowheads="1" noTextEdit="1"/>
          </p:cNvSpPr>
          <p:nvPr>
            <p:ph type="sldImg"/>
          </p:nvPr>
        </p:nvSpPr>
        <p:spPr>
          <a:ln/>
        </p:spPr>
      </p:sp>
      <p:sp>
        <p:nvSpPr>
          <p:cNvPr id="52226" name="Notes Placeholder 2">
            <a:extLst>
              <a:ext uri="{FF2B5EF4-FFF2-40B4-BE49-F238E27FC236}">
                <a16:creationId xmlns:a16="http://schemas.microsoft.com/office/drawing/2014/main" id="{C05F5A18-12D0-1C4C-92D4-0C5F83F861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Chemistry: Goodrich, K. R., Zjhra, M. L., Ley, C. A., &amp; Raguso, R. A. (2006). When flowers smell fermented: the chemistry and ontogeny of yeasty floral scent in pawpaw (Asimina triloba: Annonaceae). </a:t>
            </a:r>
            <a:r>
              <a:rPr lang="en-US" altLang="en-US" i="1">
                <a:latin typeface="Times" pitchFamily="2" charset="0"/>
                <a:ea typeface="ＭＳ Ｐゴシック" panose="020B0600070205080204" pitchFamily="34" charset="-128"/>
              </a:rPr>
              <a:t>International Journal of Plant Sciences</a:t>
            </a:r>
            <a:r>
              <a:rPr lang="en-US" altLang="en-US">
                <a:latin typeface="Times" pitchFamily="2" charset="0"/>
                <a:ea typeface="ＭＳ Ｐゴシック" panose="020B0600070205080204" pitchFamily="34" charset="-128"/>
              </a:rPr>
              <a:t>, </a:t>
            </a:r>
            <a:r>
              <a:rPr lang="en-US" altLang="en-US" i="1">
                <a:latin typeface="Times" pitchFamily="2" charset="0"/>
                <a:ea typeface="ＭＳ Ｐゴシック" panose="020B0600070205080204" pitchFamily="34" charset="-128"/>
              </a:rPr>
              <a:t>167</a:t>
            </a:r>
            <a:r>
              <a:rPr lang="en-US" altLang="en-US">
                <a:latin typeface="Times" pitchFamily="2" charset="0"/>
                <a:ea typeface="ＭＳ Ｐゴシック" panose="020B0600070205080204" pitchFamily="34" charset="-128"/>
              </a:rPr>
              <a:t>(1), 33-46.</a:t>
            </a:r>
          </a:p>
          <a:p>
            <a:r>
              <a:rPr lang="en-US" altLang="en-US">
                <a:latin typeface="Times" pitchFamily="2" charset="0"/>
                <a:ea typeface="ＭＳ Ｐゴシック" panose="020B0600070205080204" pitchFamily="34" charset="-128"/>
              </a:rPr>
              <a:t>Phenology and fruit-fly visitors: Norman, E. M., Rice, K., &amp; Cochran, S. (1992). Reproductive biology of Asimina parviflora (Annonaceae). </a:t>
            </a:r>
            <a:r>
              <a:rPr lang="en-US" altLang="en-US" i="1">
                <a:latin typeface="Times" pitchFamily="2" charset="0"/>
                <a:ea typeface="ＭＳ Ｐゴシック" panose="020B0600070205080204" pitchFamily="34" charset="-128"/>
              </a:rPr>
              <a:t>Bulletin of the Torrey Botanical Club</a:t>
            </a:r>
            <a:r>
              <a:rPr lang="en-US" altLang="en-US">
                <a:latin typeface="Times" pitchFamily="2" charset="0"/>
                <a:ea typeface="ＭＳ Ｐゴシック" panose="020B0600070205080204" pitchFamily="34" charset="-128"/>
              </a:rPr>
              <a:t>, 1-5.</a:t>
            </a:r>
          </a:p>
        </p:txBody>
      </p:sp>
      <p:sp>
        <p:nvSpPr>
          <p:cNvPr id="52227" name="Slide Number Placeholder 3">
            <a:extLst>
              <a:ext uri="{FF2B5EF4-FFF2-40B4-BE49-F238E27FC236}">
                <a16:creationId xmlns:a16="http://schemas.microsoft.com/office/drawing/2014/main" id="{DB7BF853-F62B-F546-AA28-452E264617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1723F7C-3D35-1F41-A1B7-BFE14B4E8FA1}" type="slidenum">
              <a:rPr lang="en-US" altLang="en-US" sz="1200" smtClean="0"/>
              <a:pPr/>
              <a:t>36</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Times" pitchFamily="-111" charset="0"/>
                <a:ea typeface="ＭＳ Ｐゴシック" pitchFamily="-111" charset="-128"/>
                <a:cs typeface="ＭＳ Ｐゴシック" pitchFamily="-111" charset="-128"/>
              </a:rPr>
              <a:t>Gottsberger, G., 2012. How diverse are Annonaceae with regard to pollination?. </a:t>
            </a:r>
            <a:r>
              <a:rPr lang="en-US" sz="1200" b="0" i="1" kern="1200">
                <a:solidFill>
                  <a:schemeClr val="tx1"/>
                </a:solidFill>
                <a:effectLst/>
                <a:latin typeface="Times" pitchFamily="-111" charset="0"/>
                <a:ea typeface="ＭＳ Ｐゴシック" pitchFamily="-111" charset="-128"/>
                <a:cs typeface="ＭＳ Ｐゴシック" pitchFamily="-111" charset="-128"/>
              </a:rPr>
              <a:t>Botanical Journal of the Linnean Society</a:t>
            </a:r>
            <a:r>
              <a:rPr lang="en-US" sz="1200" b="0" i="0" kern="1200">
                <a:solidFill>
                  <a:schemeClr val="tx1"/>
                </a:solidFill>
                <a:effectLst/>
                <a:latin typeface="Times" pitchFamily="-111" charset="0"/>
                <a:ea typeface="ＭＳ Ｐゴシック" pitchFamily="-111" charset="-128"/>
                <a:cs typeface="ＭＳ Ｐゴシック" pitchFamily="-111" charset="-128"/>
              </a:rPr>
              <a:t>, </a:t>
            </a:r>
            <a:r>
              <a:rPr lang="en-US" sz="1200" b="0" i="1" kern="1200">
                <a:solidFill>
                  <a:schemeClr val="tx1"/>
                </a:solidFill>
                <a:effectLst/>
                <a:latin typeface="Times" pitchFamily="-111" charset="0"/>
                <a:ea typeface="ＭＳ Ｐゴシック" pitchFamily="-111" charset="-128"/>
                <a:cs typeface="ＭＳ Ｐゴシック" pitchFamily="-111" charset="-128"/>
              </a:rPr>
              <a:t>169</a:t>
            </a:r>
            <a:r>
              <a:rPr lang="en-US" sz="1200" b="0" i="0" kern="1200">
                <a:solidFill>
                  <a:schemeClr val="tx1"/>
                </a:solidFill>
                <a:effectLst/>
                <a:latin typeface="Times" pitchFamily="-111" charset="0"/>
                <a:ea typeface="ＭＳ Ｐゴシック" pitchFamily="-111" charset="-128"/>
                <a:cs typeface="ＭＳ Ｐゴシック" pitchFamily="-111" charset="-128"/>
              </a:rPr>
              <a:t>(1), pp.245-261.</a:t>
            </a:r>
            <a:endParaRPr lang="en-US"/>
          </a:p>
        </p:txBody>
      </p:sp>
      <p:sp>
        <p:nvSpPr>
          <p:cNvPr id="4" name="Slide Number Placeholder 3"/>
          <p:cNvSpPr>
            <a:spLocks noGrp="1"/>
          </p:cNvSpPr>
          <p:nvPr>
            <p:ph type="sldNum" sz="quarter" idx="5"/>
          </p:nvPr>
        </p:nvSpPr>
        <p:spPr/>
        <p:txBody>
          <a:bodyPr/>
          <a:lstStyle/>
          <a:p>
            <a:pPr>
              <a:defRPr/>
            </a:pPr>
            <a:fld id="{C358DE6A-7E1D-B049-BE1B-2DDB482A0D9A}" type="slidenum">
              <a:rPr lang="en-US" altLang="en-US"/>
              <a:pPr>
                <a:defRPr/>
              </a:pPr>
              <a:t>37</a:t>
            </a:fld>
            <a:endParaRPr lang="en-US" altLang="en-US"/>
          </a:p>
        </p:txBody>
      </p:sp>
    </p:spTree>
    <p:extLst>
      <p:ext uri="{BB962C8B-B14F-4D97-AF65-F5344CB8AC3E}">
        <p14:creationId xmlns:p14="http://schemas.microsoft.com/office/powerpoint/2010/main" val="940381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94A110FD-1D5E-FF4B-9589-A60ABC5EF792}"/>
              </a:ext>
            </a:extLst>
          </p:cNvPr>
          <p:cNvSpPr>
            <a:spLocks noGrp="1" noRot="1" noChangeAspect="1" noChangeArrowheads="1" noTextEdit="1"/>
          </p:cNvSpPr>
          <p:nvPr>
            <p:ph type="sldImg"/>
          </p:nvPr>
        </p:nvSpPr>
        <p:spPr>
          <a:ln/>
        </p:spPr>
      </p:sp>
      <p:sp>
        <p:nvSpPr>
          <p:cNvPr id="60418" name="Notes Placeholder 2">
            <a:extLst>
              <a:ext uri="{FF2B5EF4-FFF2-40B4-BE49-F238E27FC236}">
                <a16:creationId xmlns:a16="http://schemas.microsoft.com/office/drawing/2014/main" id="{7EA84885-69F5-184F-84AA-7C22ABE7F9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DDCC9009-BA9F-2448-9C73-16589E7AB1E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2269963-A45C-684D-98A6-24C8921DC587}" type="slidenum">
              <a:rPr lang="en-US" altLang="en-US" sz="1200" smtClean="0"/>
              <a:pPr/>
              <a:t>45</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2B7CCD57-D577-9D42-8ABB-E9D052C67B19}"/>
              </a:ext>
            </a:extLst>
          </p:cNvPr>
          <p:cNvSpPr>
            <a:spLocks noGrp="1" noRot="1" noChangeAspect="1" noChangeArrowheads="1" noTextEdit="1"/>
          </p:cNvSpPr>
          <p:nvPr>
            <p:ph type="sldImg"/>
          </p:nvPr>
        </p:nvSpPr>
        <p:spPr>
          <a:ln/>
        </p:spPr>
      </p:sp>
      <p:sp>
        <p:nvSpPr>
          <p:cNvPr id="26626" name="Notes Placeholder 2">
            <a:extLst>
              <a:ext uri="{FF2B5EF4-FFF2-40B4-BE49-F238E27FC236}">
                <a16:creationId xmlns:a16="http://schemas.microsoft.com/office/drawing/2014/main" id="{8A03F879-A4C9-A24D-8B05-439288A4227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CERAMBYCID ON ASIMINA </a:t>
            </a:r>
          </a:p>
        </p:txBody>
      </p:sp>
      <p:sp>
        <p:nvSpPr>
          <p:cNvPr id="26627" name="Slide Number Placeholder 3">
            <a:extLst>
              <a:ext uri="{FF2B5EF4-FFF2-40B4-BE49-F238E27FC236}">
                <a16:creationId xmlns:a16="http://schemas.microsoft.com/office/drawing/2014/main" id="{315DA0DF-EEBD-E444-92C8-279BF6C9EDC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C34DFCA-21D7-6A4C-860B-4756A27654CB}" type="slidenum">
              <a:rPr lang="en-US" altLang="en-US" sz="1200" smtClean="0"/>
              <a:pPr/>
              <a:t>13</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358DE6A-7E1D-B049-BE1B-2DDB482A0D9A}" type="slidenum">
              <a:rPr lang="en-US" altLang="en-US"/>
              <a:pPr>
                <a:defRPr/>
              </a:pPr>
              <a:t>17</a:t>
            </a:fld>
            <a:endParaRPr lang="en-US" altLang="en-US"/>
          </a:p>
        </p:txBody>
      </p:sp>
    </p:spTree>
    <p:extLst>
      <p:ext uri="{BB962C8B-B14F-4D97-AF65-F5344CB8AC3E}">
        <p14:creationId xmlns:p14="http://schemas.microsoft.com/office/powerpoint/2010/main" val="3339407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570804D7-FECB-1B41-BC4C-42A6A51850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812AE05-9FC4-B542-884C-CDE4EBA1B618}" type="slidenum">
              <a:rPr lang="en-US" altLang="en-US" sz="1200" smtClean="0"/>
              <a:pPr/>
              <a:t>18</a:t>
            </a:fld>
            <a:endParaRPr lang="en-US" altLang="en-US" sz="1200"/>
          </a:p>
        </p:txBody>
      </p:sp>
      <p:sp>
        <p:nvSpPr>
          <p:cNvPr id="68610" name="Rectangle 2">
            <a:extLst>
              <a:ext uri="{FF2B5EF4-FFF2-40B4-BE49-F238E27FC236}">
                <a16:creationId xmlns:a16="http://schemas.microsoft.com/office/drawing/2014/main" id="{B40A0C6E-B891-9E42-BF34-FA305962D0F7}"/>
              </a:ext>
            </a:extLst>
          </p:cNvPr>
          <p:cNvSpPr>
            <a:spLocks noGrp="1" noRot="1" noChangeAspect="1" noChangeArrowheads="1" noTextEdit="1"/>
          </p:cNvSpPr>
          <p:nvPr>
            <p:ph type="sldImg"/>
          </p:nvPr>
        </p:nvSpPr>
        <p:spPr>
          <a:ln/>
        </p:spPr>
      </p:sp>
      <p:sp>
        <p:nvSpPr>
          <p:cNvPr id="68611" name="Rectangle 4">
            <a:extLst>
              <a:ext uri="{FF2B5EF4-FFF2-40B4-BE49-F238E27FC236}">
                <a16:creationId xmlns:a16="http://schemas.microsoft.com/office/drawing/2014/main" id="{D3BE9215-61B4-F84C-8F1A-AE33C27F72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300">
                <a:solidFill>
                  <a:srgbClr val="000000"/>
                </a:solidFill>
                <a:latin typeface="Lucida Grande" panose="020B0600040502020204" pitchFamily="34" charset="0"/>
                <a:ea typeface="ＭＳ Ｐゴシック" panose="020B0600070205080204" pitchFamily="34" charset="-128"/>
              </a:rPr>
              <a:t>Cross section through the dehisced anther of Xylopia collina of the pawpaw family (Annonaceae). Species of the genus Xylopia, as well as other members of this family, produce large pollen that is shed in units of four or sometimes even 32 grains (some tetrads visible in illustration). Associated with these compound pollen units in most genera are layers of sterile tissue, called septa, that separate the grains into chambers within each anther. Tsou and Johnson investigated the variation and development of the septa of Annonaceae, and found that despite variability in appearance, the septal tissues of all species were formed by the same developmental pathway. They propose that these tissues may have evolved in Annonaceae in response to a requirement for extra nutrients and support tissues for large pollen units.  AJB V90.7</a:t>
            </a:r>
          </a:p>
        </p:txBody>
      </p:sp>
    </p:spTree>
    <p:extLst>
      <p:ext uri="{BB962C8B-B14F-4D97-AF65-F5344CB8AC3E}">
        <p14:creationId xmlns:p14="http://schemas.microsoft.com/office/powerpoint/2010/main" val="3592086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7339442F-2DDB-6640-B827-A7BA02121C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48C18A5-3B0B-8840-B832-15415C3FA996}" type="slidenum">
              <a:rPr lang="en-US" altLang="en-US" sz="1200" smtClean="0"/>
              <a:pPr/>
              <a:t>19</a:t>
            </a:fld>
            <a:endParaRPr lang="en-US" altLang="en-US" sz="1200"/>
          </a:p>
        </p:txBody>
      </p:sp>
      <p:sp>
        <p:nvSpPr>
          <p:cNvPr id="31746" name="Rectangle 2">
            <a:extLst>
              <a:ext uri="{FF2B5EF4-FFF2-40B4-BE49-F238E27FC236}">
                <a16:creationId xmlns:a16="http://schemas.microsoft.com/office/drawing/2014/main" id="{41EE8085-AA28-0348-93E1-E28714C81091}"/>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B164DFC5-490F-1242-A493-2E027D54CE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300">
                <a:solidFill>
                  <a:srgbClr val="000000"/>
                </a:solidFill>
                <a:latin typeface="Lucida Grande" panose="020B0600040502020204" pitchFamily="34" charset="0"/>
                <a:ea typeface="ＭＳ Ｐゴシック" panose="020B0600070205080204" pitchFamily="34" charset="-128"/>
              </a:rPr>
              <a:t> 	Fournier, G. ; Hadjiakhoondi, A. ; Charles, B. ; Leboeuf, M. ; Cave, A. </a:t>
            </a:r>
          </a:p>
          <a:p>
            <a:pPr>
              <a:spcBef>
                <a:spcPct val="0"/>
              </a:spcBef>
            </a:pPr>
            <a:r>
              <a:rPr lang="en-US" altLang="en-US" sz="1300">
                <a:solidFill>
                  <a:srgbClr val="000000"/>
                </a:solidFill>
                <a:latin typeface="Lucida Grande" panose="020B0600040502020204" pitchFamily="34" charset="0"/>
                <a:ea typeface="ＭＳ Ｐゴシック" panose="020B0600070205080204" pitchFamily="34" charset="-128"/>
              </a:rPr>
              <a:t>Title: 	Volatile components of Anaxagorea dolichocarpa fruit.</a:t>
            </a:r>
          </a:p>
          <a:p>
            <a:pPr>
              <a:spcBef>
                <a:spcPct val="0"/>
              </a:spcBef>
            </a:pPr>
            <a:r>
              <a:rPr lang="en-US" altLang="en-US" sz="1300">
                <a:solidFill>
                  <a:srgbClr val="000000"/>
                </a:solidFill>
                <a:latin typeface="Lucida Grande" panose="020B0600040502020204" pitchFamily="34" charset="0"/>
                <a:ea typeface="ＭＳ Ｐゴシック" panose="020B0600070205080204" pitchFamily="34" charset="-128"/>
              </a:rPr>
              <a:t>Source: 	Biochemical systematics and ecology. 22, no. 6 (Sept 1994): p. 605-608.</a:t>
            </a:r>
          </a:p>
          <a:p>
            <a:pPr>
              <a:spcBef>
                <a:spcPct val="0"/>
              </a:spcBef>
            </a:pPr>
            <a:r>
              <a:rPr lang="en-US" altLang="en-US" sz="1300">
                <a:solidFill>
                  <a:srgbClr val="000000"/>
                </a:solidFill>
                <a:latin typeface="Lucida Grande" panose="020B0600040502020204" pitchFamily="34" charset="0"/>
                <a:ea typeface="ＭＳ Ｐゴシック" panose="020B0600070205080204" pitchFamily="34" charset="-128"/>
              </a:rPr>
              <a:t>Additional Info: Oxford, U.K. : Elsevier Science Ltd. Publishing Agencies: Non-US Imprint, not FAO</a:t>
            </a:r>
          </a:p>
          <a:p>
            <a:pPr>
              <a:spcBef>
                <a:spcPct val="0"/>
              </a:spcBef>
            </a:pPr>
            <a:r>
              <a:rPr lang="en-US" altLang="en-US" sz="1300">
                <a:solidFill>
                  <a:srgbClr val="000000"/>
                </a:solidFill>
                <a:latin typeface="Lucida Grande" panose="020B0600040502020204" pitchFamily="34" charset="0"/>
                <a:ea typeface="ＭＳ Ｐゴシック" panose="020B0600070205080204" pitchFamily="34" charset="-128"/>
              </a:rPr>
              <a:t>Standard No: 	ISSN: 0305-1978</a:t>
            </a:r>
          </a:p>
          <a:p>
            <a:pPr>
              <a:spcBef>
                <a:spcPct val="0"/>
              </a:spcBef>
            </a:pPr>
            <a:r>
              <a:rPr lang="en-US" altLang="en-US" sz="1300">
                <a:solidFill>
                  <a:srgbClr val="000000"/>
                </a:solidFill>
                <a:latin typeface="Lucida Grande" panose="020B0600040502020204" pitchFamily="34" charset="0"/>
                <a:ea typeface="ＭＳ Ｐゴシック" panose="020B0600070205080204" pitchFamily="34" charset="-128"/>
              </a:rPr>
              <a:t>Language: 	English</a:t>
            </a:r>
          </a:p>
          <a:p>
            <a:pPr>
              <a:spcBef>
                <a:spcPct val="0"/>
              </a:spcBef>
            </a:pPr>
            <a:r>
              <a:rPr lang="en-US" altLang="en-US" sz="1300">
                <a:solidFill>
                  <a:srgbClr val="000000"/>
                </a:solidFill>
                <a:latin typeface="Lucida Grande" panose="020B0600040502020204" pitchFamily="34" charset="0"/>
                <a:ea typeface="ＭＳ Ｐゴシック" panose="020B0600070205080204" pitchFamily="34" charset="-128"/>
              </a:rPr>
              <a:t>Abstract: 	The main volatile components of the oil extracted from the fruits of Anaxagorea dolichocarpa Sprag. and Sandw., Annonaceae, are delta-cadinol, caryophyllene oxide, delta-cadinene, alpha-copaene and gamma-muurolene. These sesquiterpene compounds were identified previously in several other Annonaceae oils, particularly from some Xylopia species. Chemotaxonomic connections are considered between Anaxagorea and Xylopia.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675D60AD-DE8C-2643-ACBF-76248142F6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27D0CE8-53E9-3540-8DCC-B08ECD85A765}" type="slidenum">
              <a:rPr lang="en-US" altLang="en-US" sz="1200" smtClean="0"/>
              <a:pPr/>
              <a:t>27</a:t>
            </a:fld>
            <a:endParaRPr lang="en-US" altLang="en-US" sz="1200"/>
          </a:p>
        </p:txBody>
      </p:sp>
      <p:sp>
        <p:nvSpPr>
          <p:cNvPr id="39938" name="Rectangle 2">
            <a:extLst>
              <a:ext uri="{FF2B5EF4-FFF2-40B4-BE49-F238E27FC236}">
                <a16:creationId xmlns:a16="http://schemas.microsoft.com/office/drawing/2014/main" id="{E5512DD3-671A-464F-9B5D-7EC55AEDD19E}"/>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D4E57C6C-F4E4-9D45-95C5-824A43131E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NewRomanMS" charset="0"/>
                <a:ea typeface="ＭＳ Ｐゴシック" panose="020B0600070205080204" pitchFamily="34" charset="-128"/>
              </a:rPr>
              <a:t>The medicinal value of Pawpaw seed extracts has been documented since 1884. An alkaloid anti-cancer drug named asimicin was isolated from the Pawpaw in 1991. It is commercially available as the herbal medicine Pawpaw Cell-Reg.  It is also an effective pesticide and has been used to treat head lice</a:t>
            </a:r>
          </a:p>
        </p:txBody>
      </p:sp>
      <p:pic>
        <p:nvPicPr>
          <p:cNvPr id="39940" name="Picture 4">
            <a:extLst>
              <a:ext uri="{FF2B5EF4-FFF2-40B4-BE49-F238E27FC236}">
                <a16:creationId xmlns:a16="http://schemas.microsoft.com/office/drawing/2014/main" id="{732FA120-6B7C-1947-ACDF-3627B1352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5867400"/>
            <a:ext cx="36449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5">
            <a:extLst>
              <a:ext uri="{FF2B5EF4-FFF2-40B4-BE49-F238E27FC236}">
                <a16:creationId xmlns:a16="http://schemas.microsoft.com/office/drawing/2014/main" id="{CC325A6E-DEE9-5D40-B00F-E3084E54C12E}"/>
              </a:ext>
            </a:extLst>
          </p:cNvPr>
          <p:cNvSpPr>
            <a:spLocks noChangeArrowheads="1"/>
          </p:cNvSpPr>
          <p:nvPr/>
        </p:nvSpPr>
        <p:spPr bwMode="auto">
          <a:xfrm>
            <a:off x="1447800" y="7772400"/>
            <a:ext cx="302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Times-Roman" pitchFamily="2" charset="0"/>
              </a:rPr>
              <a:t>Structure of asimicin.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94876275-AF46-BA46-951D-2B4A1A8674E9}"/>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3D68E1AD-6A1D-8142-89E8-91AEC5C336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Also </a:t>
            </a:r>
            <a:r>
              <a:rPr lang="en-US" altLang="en-US" i="1">
                <a:solidFill>
                  <a:srgbClr val="000000"/>
                </a:solidFill>
                <a:latin typeface="Times" pitchFamily="2" charset="0"/>
                <a:ea typeface="ＭＳ Ｐゴシック" panose="020B0600070205080204" pitchFamily="34" charset="-128"/>
              </a:rPr>
              <a:t>Unonopsis</a:t>
            </a:r>
            <a:r>
              <a:rPr lang="en-US" altLang="en-US">
                <a:solidFill>
                  <a:srgbClr val="000000"/>
                </a:solidFill>
                <a:latin typeface="Times" pitchFamily="2" charset="0"/>
                <a:ea typeface="ＭＳ Ｐゴシック" panose="020B0600070205080204" pitchFamily="34" charset="-128"/>
              </a:rPr>
              <a:t> </a:t>
            </a:r>
            <a:r>
              <a:rPr lang="en-US" altLang="en-US" i="1">
                <a:solidFill>
                  <a:srgbClr val="000000"/>
                </a:solidFill>
                <a:latin typeface="Times" pitchFamily="2" charset="0"/>
                <a:ea typeface="ＭＳ Ｐゴシック" panose="020B0600070205080204" pitchFamily="34" charset="-128"/>
              </a:rPr>
              <a:t>pittieri</a:t>
            </a:r>
            <a:r>
              <a:rPr lang="en-US" altLang="en-US">
                <a:solidFill>
                  <a:srgbClr val="000000"/>
                </a:solidFill>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
        <p:nvSpPr>
          <p:cNvPr id="41987" name="Slide Number Placeholder 3">
            <a:extLst>
              <a:ext uri="{FF2B5EF4-FFF2-40B4-BE49-F238E27FC236}">
                <a16:creationId xmlns:a16="http://schemas.microsoft.com/office/drawing/2014/main" id="{53D9D6CC-C9CE-284F-91FA-83E6E183B4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266D33B-94FF-6446-89D0-C4BB616AD4F7}" type="slidenum">
              <a:rPr lang="en-US" altLang="en-US" sz="1200" smtClean="0"/>
              <a:pPr/>
              <a:t>28</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DA5AEB29-00EF-0443-9271-CFB505CF32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9697920-BE94-044E-81F6-609AB33E6610}" type="slidenum">
              <a:rPr lang="en-US" altLang="en-US" sz="1200" smtClean="0"/>
              <a:pPr/>
              <a:t>29</a:t>
            </a:fld>
            <a:endParaRPr lang="en-US" altLang="en-US" sz="1200"/>
          </a:p>
        </p:txBody>
      </p:sp>
      <p:sp>
        <p:nvSpPr>
          <p:cNvPr id="44034" name="Rectangle 2">
            <a:extLst>
              <a:ext uri="{FF2B5EF4-FFF2-40B4-BE49-F238E27FC236}">
                <a16:creationId xmlns:a16="http://schemas.microsoft.com/office/drawing/2014/main" id="{77562E33-BA12-B24A-98A4-A2ADE3352D58}"/>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D36FB0DA-F889-3E45-854F-C3487D3294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Helvetica-Bold" pitchFamily="2" charset="0"/>
                <a:ea typeface="ＭＳ Ｐゴシック" panose="020B0600070205080204" pitchFamily="34" charset="-128"/>
              </a:rPr>
              <a:t>lignan</a:t>
            </a:r>
            <a:r>
              <a:rPr lang="en-US" altLang="en-US">
                <a:latin typeface="Helvetica" pitchFamily="2" charset="0"/>
                <a:ea typeface="ＭＳ Ｐゴシック" panose="020B0600070205080204" pitchFamily="34" charset="-128"/>
              </a:rPr>
              <a:t> is a </a:t>
            </a:r>
            <a:r>
              <a:rPr lang="en-US" altLang="en-US">
                <a:solidFill>
                  <a:srgbClr val="0726B5"/>
                </a:solidFill>
                <a:latin typeface="Times" pitchFamily="2" charset="0"/>
                <a:ea typeface="ＭＳ Ｐゴシック" panose="020B0600070205080204" pitchFamily="34" charset="-128"/>
                <a:hlinkClick r:id="rId3"/>
              </a:rPr>
              <a:t>chemical compound</a:t>
            </a:r>
            <a:r>
              <a:rPr lang="en-US" altLang="en-US">
                <a:latin typeface="Helvetica" pitchFamily="2" charset="0"/>
                <a:ea typeface="ＭＳ Ｐゴシック" panose="020B0600070205080204" pitchFamily="34" charset="-128"/>
              </a:rPr>
              <a:t> found in </a:t>
            </a:r>
            <a:r>
              <a:rPr lang="en-US" altLang="en-US">
                <a:solidFill>
                  <a:srgbClr val="0726B5"/>
                </a:solidFill>
                <a:latin typeface="Times" pitchFamily="2" charset="0"/>
                <a:ea typeface="ＭＳ Ｐゴシック" panose="020B0600070205080204" pitchFamily="34" charset="-128"/>
                <a:hlinkClick r:id="rId4"/>
              </a:rPr>
              <a:t>plants</a:t>
            </a:r>
            <a:r>
              <a:rPr lang="en-US" altLang="en-US">
                <a:latin typeface="Helvetica" pitchFamily="2" charset="0"/>
                <a:ea typeface="ＭＳ Ｐゴシック" panose="020B0600070205080204" pitchFamily="34" charset="-128"/>
              </a:rPr>
              <a:t>. Lignans are one of the two major classes of </a:t>
            </a:r>
            <a:r>
              <a:rPr lang="en-US" altLang="en-US">
                <a:solidFill>
                  <a:srgbClr val="0726B5"/>
                </a:solidFill>
                <a:latin typeface="Times" pitchFamily="2" charset="0"/>
                <a:ea typeface="ＭＳ Ｐゴシック" panose="020B0600070205080204" pitchFamily="34" charset="-128"/>
                <a:hlinkClick r:id="rId5"/>
              </a:rPr>
              <a:t>phytoestrogens</a:t>
            </a:r>
            <a:r>
              <a:rPr lang="en-US" altLang="en-US">
                <a:latin typeface="Helvetica" pitchFamily="2" charset="0"/>
                <a:ea typeface="ＭＳ Ｐゴシック" panose="020B0600070205080204" pitchFamily="34" charset="-128"/>
              </a:rPr>
              <a:t>, which are </a:t>
            </a:r>
            <a:r>
              <a:rPr lang="en-US" altLang="en-US">
                <a:solidFill>
                  <a:srgbClr val="0726B5"/>
                </a:solidFill>
                <a:latin typeface="Times" pitchFamily="2" charset="0"/>
                <a:ea typeface="ＭＳ Ｐゴシック" panose="020B0600070205080204" pitchFamily="34" charset="-128"/>
                <a:hlinkClick r:id="rId6"/>
              </a:rPr>
              <a:t>antioxidants</a:t>
            </a:r>
            <a:r>
              <a:rPr lang="en-US" altLang="en-US">
                <a:latin typeface="Helvetica" pitchFamily="2" charset="0"/>
                <a:ea typeface="ＭＳ Ｐゴシック" panose="020B0600070205080204" pitchFamily="34" charset="-128"/>
              </a:rPr>
              <a:t> found in a variety of plants which includes </a:t>
            </a:r>
            <a:r>
              <a:rPr lang="en-US" altLang="en-US">
                <a:solidFill>
                  <a:srgbClr val="0726B5"/>
                </a:solidFill>
                <a:latin typeface="Times" pitchFamily="2" charset="0"/>
                <a:ea typeface="ＭＳ Ｐゴシック" panose="020B0600070205080204" pitchFamily="34" charset="-128"/>
                <a:hlinkClick r:id="rId7"/>
              </a:rPr>
              <a:t>flax</a:t>
            </a:r>
            <a:r>
              <a:rPr lang="en-US" altLang="en-US">
                <a:latin typeface="Helvetica" pitchFamily="2" charset="0"/>
                <a:ea typeface="ＭＳ Ｐゴシック" panose="020B0600070205080204" pitchFamily="34" charset="-128"/>
              </a:rPr>
              <a:t> seeds, </a:t>
            </a:r>
            <a:r>
              <a:rPr lang="en-US" altLang="en-US">
                <a:solidFill>
                  <a:srgbClr val="0726B5"/>
                </a:solidFill>
                <a:latin typeface="Times" pitchFamily="2" charset="0"/>
                <a:ea typeface="ＭＳ Ｐゴシック" panose="020B0600070205080204" pitchFamily="34" charset="-128"/>
                <a:hlinkClick r:id="rId8"/>
              </a:rPr>
              <a:t>pumpkin</a:t>
            </a:r>
            <a:r>
              <a:rPr lang="en-US" altLang="en-US">
                <a:latin typeface="Helvetica" pitchFamily="2" charset="0"/>
                <a:ea typeface="ＭＳ Ｐゴシック" panose="020B0600070205080204" pitchFamily="34" charset="-128"/>
              </a:rPr>
              <a:t> seeds, sesame seeds, </a:t>
            </a:r>
            <a:r>
              <a:rPr lang="en-US" altLang="en-US">
                <a:solidFill>
                  <a:srgbClr val="0726B5"/>
                </a:solidFill>
                <a:latin typeface="Times" pitchFamily="2" charset="0"/>
                <a:ea typeface="ＭＳ Ｐゴシック" panose="020B0600070205080204" pitchFamily="34" charset="-128"/>
                <a:hlinkClick r:id="rId9"/>
              </a:rPr>
              <a:t>rye</a:t>
            </a:r>
            <a:r>
              <a:rPr lang="en-US" altLang="en-US">
                <a:latin typeface="Helvetica" pitchFamily="2" charset="0"/>
                <a:ea typeface="ＭＳ Ｐゴシック" panose="020B0600070205080204" pitchFamily="34" charset="-128"/>
              </a:rPr>
              <a:t>, </a:t>
            </a:r>
            <a:r>
              <a:rPr lang="en-US" altLang="en-US">
                <a:solidFill>
                  <a:srgbClr val="0726B5"/>
                </a:solidFill>
                <a:latin typeface="Times" pitchFamily="2" charset="0"/>
                <a:ea typeface="ＭＳ Ｐゴシック" panose="020B0600070205080204" pitchFamily="34" charset="-128"/>
                <a:hlinkClick r:id="rId10"/>
              </a:rPr>
              <a:t>soybeans</a:t>
            </a:r>
            <a:r>
              <a:rPr lang="en-US" altLang="en-US">
                <a:latin typeface="Helvetica" pitchFamily="2" charset="0"/>
                <a:ea typeface="ＭＳ Ｐゴシック" panose="020B0600070205080204" pitchFamily="34" charset="-128"/>
              </a:rPr>
              <a:t>, </a:t>
            </a:r>
            <a:r>
              <a:rPr lang="en-US" altLang="en-US">
                <a:solidFill>
                  <a:srgbClr val="0726B5"/>
                </a:solidFill>
                <a:latin typeface="Times" pitchFamily="2" charset="0"/>
                <a:ea typeface="ＭＳ Ｐゴシック" panose="020B0600070205080204" pitchFamily="34" charset="-128"/>
                <a:hlinkClick r:id="rId11"/>
              </a:rPr>
              <a:t>broccoli</a:t>
            </a:r>
            <a:r>
              <a:rPr lang="en-US" altLang="en-US">
                <a:latin typeface="Helvetica" pitchFamily="2" charset="0"/>
                <a:ea typeface="ＭＳ Ｐゴシック" panose="020B0600070205080204" pitchFamily="34" charset="-128"/>
              </a:rPr>
              <a:t>, beans, and some berries. The other class of </a:t>
            </a:r>
            <a:r>
              <a:rPr lang="en-US" altLang="en-US">
                <a:solidFill>
                  <a:srgbClr val="0726B5"/>
                </a:solidFill>
                <a:latin typeface="Times" pitchFamily="2" charset="0"/>
                <a:ea typeface="ＭＳ Ｐゴシック" panose="020B0600070205080204" pitchFamily="34" charset="-128"/>
                <a:hlinkClick r:id="rId5"/>
              </a:rPr>
              <a:t>phytoestrogens</a:t>
            </a:r>
            <a:r>
              <a:rPr lang="en-US" altLang="en-US">
                <a:latin typeface="Helvetica" pitchFamily="2" charset="0"/>
                <a:ea typeface="ＭＳ Ｐゴシック" panose="020B0600070205080204" pitchFamily="34" charset="-128"/>
              </a:rPr>
              <a:t> is the </a:t>
            </a:r>
            <a:r>
              <a:rPr lang="en-US" altLang="en-US">
                <a:solidFill>
                  <a:srgbClr val="0726B5"/>
                </a:solidFill>
                <a:latin typeface="Times" pitchFamily="2" charset="0"/>
                <a:ea typeface="ＭＳ Ｐゴシック" panose="020B0600070205080204" pitchFamily="34" charset="-128"/>
                <a:hlinkClick r:id="rId12"/>
              </a:rPr>
              <a:t>isoflavones</a:t>
            </a:r>
            <a:r>
              <a:rPr lang="en-US" altLang="en-US">
                <a:latin typeface="Helvetica" pitchFamily="2" charset="0"/>
                <a:ea typeface="ＭＳ Ｐゴシック" panose="020B0600070205080204" pitchFamily="34" charset="-128"/>
              </a:rPr>
              <a:t>. Plant lignans are poly</a:t>
            </a:r>
            <a:r>
              <a:rPr lang="en-US" altLang="en-US">
                <a:solidFill>
                  <a:srgbClr val="0726B5"/>
                </a:solidFill>
                <a:latin typeface="Times" pitchFamily="2" charset="0"/>
                <a:ea typeface="ＭＳ Ｐゴシック" panose="020B0600070205080204" pitchFamily="34" charset="-128"/>
                <a:hlinkClick r:id="rId13"/>
              </a:rPr>
              <a:t>phenolic</a:t>
            </a:r>
            <a:r>
              <a:rPr lang="en-US" altLang="en-US">
                <a:latin typeface="Helvetica" pitchFamily="2" charset="0"/>
                <a:ea typeface="ＭＳ Ｐゴシック" panose="020B0600070205080204" pitchFamily="34" charset="-128"/>
              </a:rPr>
              <a:t> substances derived from </a:t>
            </a:r>
            <a:r>
              <a:rPr lang="en-US" altLang="en-US">
                <a:solidFill>
                  <a:srgbClr val="0726B5"/>
                </a:solidFill>
                <a:latin typeface="Times" pitchFamily="2" charset="0"/>
                <a:ea typeface="ＭＳ Ｐゴシック" panose="020B0600070205080204" pitchFamily="34" charset="-128"/>
                <a:hlinkClick r:id="rId14"/>
              </a:rPr>
              <a:t>phenylalanine</a:t>
            </a:r>
            <a:r>
              <a:rPr lang="en-US" altLang="en-US">
                <a:latin typeface="Helvetica" pitchFamily="2" charset="0"/>
                <a:ea typeface="ＭＳ Ｐゴシック" panose="020B0600070205080204" pitchFamily="34" charset="-128"/>
              </a:rPr>
              <a:t> via </a:t>
            </a:r>
            <a:r>
              <a:rPr lang="en-US" altLang="en-US">
                <a:solidFill>
                  <a:srgbClr val="0726B5"/>
                </a:solidFill>
                <a:latin typeface="Times" pitchFamily="2" charset="0"/>
                <a:ea typeface="ＭＳ Ｐゴシック" panose="020B0600070205080204" pitchFamily="34" charset="-128"/>
                <a:hlinkClick r:id="rId15"/>
              </a:rPr>
              <a:t>dimerization</a:t>
            </a:r>
            <a:r>
              <a:rPr lang="en-US" altLang="en-US">
                <a:latin typeface="Helvetica" pitchFamily="2" charset="0"/>
                <a:ea typeface="ＭＳ Ｐゴシック" panose="020B0600070205080204" pitchFamily="34" charset="-128"/>
              </a:rPr>
              <a:t> of substituted cinnamic alcohols (see </a:t>
            </a:r>
            <a:r>
              <a:rPr lang="en-US" altLang="en-US">
                <a:solidFill>
                  <a:srgbClr val="0726B5"/>
                </a:solidFill>
                <a:latin typeface="Times" pitchFamily="2" charset="0"/>
                <a:ea typeface="ＭＳ Ｐゴシック" panose="020B0600070205080204" pitchFamily="34" charset="-128"/>
                <a:hlinkClick r:id="rId16"/>
              </a:rPr>
              <a:t>cinnamic acid</a:t>
            </a:r>
            <a:r>
              <a:rPr lang="en-US" altLang="en-US">
                <a:latin typeface="Helvetica" pitchFamily="2" charset="0"/>
                <a:ea typeface="ＭＳ Ｐゴシック" panose="020B0600070205080204" pitchFamily="34" charset="-128"/>
              </a:rPr>
              <a:t>) to a dibenzylbutane skeleton </a:t>
            </a:r>
            <a:r>
              <a:rPr lang="en-US" altLang="en-US" b="1">
                <a:latin typeface="Helvetica-Bold" pitchFamily="2" charset="0"/>
                <a:ea typeface="ＭＳ Ｐゴシック" panose="020B0600070205080204" pitchFamily="34" charset="-128"/>
              </a:rPr>
              <a:t>2</a:t>
            </a:r>
            <a:r>
              <a:rPr lang="en-US" altLang="en-US">
                <a:latin typeface="Helvetica" pitchFamily="2" charset="0"/>
                <a:ea typeface="ＭＳ Ｐゴシック" panose="020B0600070205080204" pitchFamily="34" charset="-128"/>
              </a:rPr>
              <a:t>. This reaction is </a:t>
            </a:r>
            <a:r>
              <a:rPr lang="en-US" altLang="en-US">
                <a:solidFill>
                  <a:srgbClr val="0726B5"/>
                </a:solidFill>
                <a:latin typeface="Times" pitchFamily="2" charset="0"/>
                <a:ea typeface="ＭＳ Ｐゴシック" panose="020B0600070205080204" pitchFamily="34" charset="-128"/>
                <a:hlinkClick r:id="rId17"/>
              </a:rPr>
              <a:t>catalysed</a:t>
            </a:r>
            <a:r>
              <a:rPr lang="en-US" altLang="en-US">
                <a:latin typeface="Helvetica" pitchFamily="2" charset="0"/>
                <a:ea typeface="ＭＳ Ｐゴシック" panose="020B0600070205080204" pitchFamily="34" charset="-128"/>
              </a:rPr>
              <a:t> by </a:t>
            </a:r>
            <a:r>
              <a:rPr lang="en-US" altLang="en-US">
                <a:solidFill>
                  <a:srgbClr val="0726B5"/>
                </a:solidFill>
                <a:latin typeface="Times" pitchFamily="2" charset="0"/>
                <a:ea typeface="ＭＳ Ｐゴシック" panose="020B0600070205080204" pitchFamily="34" charset="-128"/>
                <a:hlinkClick r:id="rId18"/>
              </a:rPr>
              <a:t>oxidative enzymes</a:t>
            </a:r>
            <a:r>
              <a:rPr lang="en-US" altLang="en-US">
                <a:latin typeface="Helvetica" pitchFamily="2" charset="0"/>
                <a:ea typeface="ＭＳ Ｐゴシック" panose="020B0600070205080204" pitchFamily="34" charset="-128"/>
              </a:rPr>
              <a:t> and is often controlled by </a:t>
            </a:r>
            <a:r>
              <a:rPr lang="en-US" altLang="en-US">
                <a:solidFill>
                  <a:srgbClr val="0726B5"/>
                </a:solidFill>
                <a:latin typeface="Times" pitchFamily="2" charset="0"/>
                <a:ea typeface="ＭＳ Ｐゴシック" panose="020B0600070205080204" pitchFamily="34" charset="-128"/>
                <a:hlinkClick r:id="rId19"/>
              </a:rPr>
              <a:t>dirigent proteins</a:t>
            </a:r>
            <a:r>
              <a:rPr lang="en-US" altLang="en-US">
                <a:latin typeface="Helvetica" pitchFamily="2" charset="0"/>
                <a:ea typeface="ＭＳ Ｐゴシック" panose="020B0600070205080204" pitchFamily="34" charset="-128"/>
              </a:rPr>
              <a:t>.</a:t>
            </a:r>
          </a:p>
          <a:p>
            <a:pPr eaLnBrk="1" hangingPunct="1"/>
            <a:endParaRPr lang="en-US" altLang="en-US">
              <a:latin typeface="Helvetica" pitchFamily="2" charset="0"/>
              <a:ea typeface="ＭＳ Ｐゴシック" panose="020B0600070205080204" pitchFamily="34" charset="-128"/>
            </a:endParaRPr>
          </a:p>
          <a:p>
            <a:pPr eaLnBrk="1" hangingPunct="1"/>
            <a:r>
              <a:rPr lang="en-US" altLang="en-US">
                <a:latin typeface="Helvetica" pitchFamily="2" charset="0"/>
                <a:ea typeface="ＭＳ Ｐゴシック" panose="020B0600070205080204" pitchFamily="34" charset="-128"/>
              </a:rPr>
              <a:t>Many natural products are built up of C6C3 units (a propylbenzene skeleton </a:t>
            </a:r>
            <a:r>
              <a:rPr lang="en-US" altLang="en-US" b="1">
                <a:latin typeface="Helvetica-Bold" pitchFamily="2" charset="0"/>
                <a:ea typeface="ＭＳ Ｐゴシック" panose="020B0600070205080204" pitchFamily="34" charset="-128"/>
              </a:rPr>
              <a:t>1</a:t>
            </a:r>
            <a:r>
              <a:rPr lang="en-US" altLang="en-US">
                <a:latin typeface="Helvetica" pitchFamily="2" charset="0"/>
                <a:ea typeface="ＭＳ Ｐゴシック" panose="020B0600070205080204" pitchFamily="34" charset="-128"/>
              </a:rPr>
              <a:t>) derived from cinnamyl units just as </a:t>
            </a:r>
            <a:r>
              <a:rPr lang="en-US" altLang="en-US">
                <a:solidFill>
                  <a:srgbClr val="0726B5"/>
                </a:solidFill>
                <a:latin typeface="Times" pitchFamily="2" charset="0"/>
                <a:ea typeface="ＭＳ Ｐゴシック" panose="020B0600070205080204" pitchFamily="34" charset="-128"/>
                <a:hlinkClick r:id="rId20"/>
              </a:rPr>
              <a:t>terpene</a:t>
            </a:r>
            <a:r>
              <a:rPr lang="en-US" altLang="en-US">
                <a:latin typeface="Helvetica" pitchFamily="2" charset="0"/>
                <a:ea typeface="ＭＳ Ｐゴシック" panose="020B0600070205080204" pitchFamily="34" charset="-128"/>
              </a:rPr>
              <a:t> chemistry builds on </a:t>
            </a:r>
            <a:r>
              <a:rPr lang="en-US" altLang="en-US">
                <a:solidFill>
                  <a:srgbClr val="0726B5"/>
                </a:solidFill>
                <a:latin typeface="Times" pitchFamily="2" charset="0"/>
                <a:ea typeface="ＭＳ Ｐゴシック" panose="020B0600070205080204" pitchFamily="34" charset="-128"/>
                <a:hlinkClick r:id="rId21"/>
              </a:rPr>
              <a:t>isoprene</a:t>
            </a:r>
            <a:r>
              <a:rPr lang="en-US" altLang="en-US">
                <a:latin typeface="Helvetica" pitchFamily="2" charset="0"/>
                <a:ea typeface="ＭＳ Ｐゴシック" panose="020B0600070205080204" pitchFamily="34" charset="-128"/>
              </a:rPr>
              <a:t> units. Structure </a:t>
            </a:r>
            <a:r>
              <a:rPr lang="en-US" altLang="en-US" b="1">
                <a:latin typeface="Helvetica-Bold" pitchFamily="2" charset="0"/>
                <a:ea typeface="ＭＳ Ｐゴシック" panose="020B0600070205080204" pitchFamily="34" charset="-128"/>
              </a:rPr>
              <a:t>3</a:t>
            </a:r>
            <a:r>
              <a:rPr lang="en-US" altLang="en-US">
                <a:latin typeface="Helvetica" pitchFamily="2" charset="0"/>
                <a:ea typeface="ＭＳ Ｐゴシック" panose="020B0600070205080204" pitchFamily="34" charset="-128"/>
              </a:rPr>
              <a:t> is a neolignan.</a:t>
            </a:r>
          </a:p>
          <a:p>
            <a:pPr eaLnBrk="1" hangingPunct="1"/>
            <a:endParaRPr lang="en-US" altLang="en-US">
              <a:latin typeface="Helvetica" pitchFamily="2" charset="0"/>
              <a:ea typeface="ＭＳ Ｐゴシック" panose="020B0600070205080204" pitchFamily="34" charset="-128"/>
            </a:endParaRPr>
          </a:p>
          <a:p>
            <a:pPr eaLnBrk="1" hangingPunct="1"/>
            <a:r>
              <a:rPr lang="en-US" altLang="en-US">
                <a:latin typeface="Helvetica" pitchFamily="2" charset="0"/>
                <a:ea typeface="ＭＳ Ｐゴシック" panose="020B0600070205080204" pitchFamily="34" charset="-128"/>
              </a:rPr>
              <a:t>James K. Nitao1   Contact Information, Kelly S. Johnson1, J. Mark Scriber1 and Muraleedharan G. Nair2</a:t>
            </a:r>
          </a:p>
          <a:p>
            <a:pPr eaLnBrk="1" hangingPunct="1"/>
            <a:endParaRPr lang="en-US" altLang="en-US">
              <a:latin typeface="Helvetica" pitchFamily="2" charset="0"/>
              <a:ea typeface="ＭＳ Ｐゴシック" panose="020B0600070205080204" pitchFamily="34" charset="-128"/>
            </a:endParaRPr>
          </a:p>
          <a:p>
            <a:pPr eaLnBrk="1" hangingPunct="1"/>
            <a:r>
              <a:rPr lang="en-US" altLang="en-US">
                <a:latin typeface="Helvetica" pitchFamily="2" charset="0"/>
                <a:ea typeface="ＭＳ Ｐゴシック" panose="020B0600070205080204" pitchFamily="34" charset="-128"/>
              </a:rPr>
              <a:t>1992  </a:t>
            </a:r>
          </a:p>
          <a:p>
            <a:pPr eaLnBrk="1" hangingPunct="1"/>
            <a:r>
              <a:rPr lang="en-US" altLang="en-US">
                <a:latin typeface="Helvetica" pitchFamily="2" charset="0"/>
                <a:ea typeface="ＭＳ Ｐゴシック" panose="020B0600070205080204" pitchFamily="34" charset="-128"/>
              </a:rPr>
              <a:t>Abstract  The role of toxins and deterrents in preventingtroilus group species (Lepidoptera, Papilionidae) from feeding on magnoliaceous hosts was investigated using bioassay-directed isolation ofMagnolia virginiana allelochemicals. A fraction consisting of three neolignan compounds significantly reduced survival of first instarP. palamedes, atroilus group member. Two of these compounds, magnolol and a biphenyl ether, were tested individually and were both toxic toP. palamedes. The larval survival ofP. troilus, anothertroilus group species, was also significantly reduced by magnolol but not by the biphenyl ether. In contrast,P. glaucus, a polyphagousglaucus group species that feeds on magnoliaceous hosts, was not affected by either compound. The effect of these compounds against a. polyphagous nonpapilionid was examined using the fall webworm (Hyphantria cunea, Lepidoptera: Arctiidae). The biphenyl ether but not magnolol significantly lowered webworm first-instar survival, demonstrating that polyphagy does not preadapt lepidopterans to feeding on this neolignan. These results demonstrate that although phagostimulants play a role in the specialization of thetroilus group on the Lauraceae, the presence of toxins and/or deterrents in nonhosts is also important in determining food plant patterns in these species.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F6E590EF-6781-C847-80B7-127C1A4EA2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C1324BC-3CC6-834A-9A48-E9D94D556713}" type="slidenum">
              <a:rPr lang="en-US" altLang="en-US" sz="1200" smtClean="0"/>
              <a:pPr/>
              <a:t>32</a:t>
            </a:fld>
            <a:endParaRPr lang="en-US" altLang="en-US" sz="1200"/>
          </a:p>
        </p:txBody>
      </p:sp>
      <p:sp>
        <p:nvSpPr>
          <p:cNvPr id="48130" name="Rectangle 2">
            <a:extLst>
              <a:ext uri="{FF2B5EF4-FFF2-40B4-BE49-F238E27FC236}">
                <a16:creationId xmlns:a16="http://schemas.microsoft.com/office/drawing/2014/main" id="{EE582BBB-4675-EB49-BA60-91AF71DDFABE}"/>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0D8E32DE-1536-A443-AA67-DE3E98F9D2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Roman" pitchFamily="2" charset="0"/>
                <a:ea typeface="ＭＳ Ｐゴシック" panose="020B0600070205080204" pitchFamily="34" charset="-128"/>
              </a:rPr>
              <a:t> Pollinators found by Norman et al, (1986) in Ocala National Forest, Volusia, and Marion counties were: </a:t>
            </a:r>
            <a:r>
              <a:rPr lang="en-US" altLang="en-US" i="1">
                <a:latin typeface="Times-Italic" pitchFamily="2" charset="0"/>
                <a:ea typeface="ＭＳ Ｐゴシック" panose="020B0600070205080204" pitchFamily="34" charset="-128"/>
              </a:rPr>
              <a:t>Typocerus zebra</a:t>
            </a:r>
            <a:r>
              <a:rPr lang="en-US" altLang="en-US">
                <a:latin typeface="Times-Roman" pitchFamily="2" charset="0"/>
                <a:ea typeface="ＭＳ Ｐゴシック" panose="020B0600070205080204" pitchFamily="34" charset="-128"/>
              </a:rPr>
              <a:t> (Oliv.)(Cerambycidae), </a:t>
            </a:r>
            <a:r>
              <a:rPr lang="en-US" altLang="en-US" i="1">
                <a:latin typeface="Times-Italic" pitchFamily="2" charset="0"/>
                <a:ea typeface="ＭＳ Ｐゴシック" panose="020B0600070205080204" pitchFamily="34" charset="-128"/>
              </a:rPr>
              <a:t>Trichiotinus rufobrunneus</a:t>
            </a:r>
            <a:r>
              <a:rPr lang="en-US" altLang="en-US">
                <a:latin typeface="Times-Roman" pitchFamily="2" charset="0"/>
                <a:ea typeface="ＭＳ Ｐゴシック" panose="020B0600070205080204" pitchFamily="34" charset="-128"/>
              </a:rPr>
              <a:t> (Csy.), </a:t>
            </a:r>
            <a:r>
              <a:rPr lang="en-US" altLang="en-US" i="1">
                <a:latin typeface="Times-Italic" pitchFamily="2" charset="0"/>
                <a:ea typeface="ＭＳ Ｐゴシック" panose="020B0600070205080204" pitchFamily="34" charset="-128"/>
              </a:rPr>
              <a:t>T. Lunulatus</a:t>
            </a:r>
            <a:r>
              <a:rPr lang="en-US" altLang="en-US">
                <a:latin typeface="Times-Roman" pitchFamily="2" charset="0"/>
                <a:ea typeface="ＭＳ Ｐゴシック" panose="020B0600070205080204" pitchFamily="34" charset="-128"/>
              </a:rPr>
              <a:t> (Fab.), and </a:t>
            </a:r>
            <a:r>
              <a:rPr lang="en-US" altLang="en-US" i="1">
                <a:latin typeface="Times-Italic" pitchFamily="2" charset="0"/>
                <a:ea typeface="ＭＳ Ｐゴシック" panose="020B0600070205080204" pitchFamily="34" charset="-128"/>
              </a:rPr>
              <a:t>Euphoria sepulcralis</a:t>
            </a:r>
            <a:r>
              <a:rPr lang="en-US" altLang="en-US">
                <a:latin typeface="Times-Roman" pitchFamily="2" charset="0"/>
                <a:ea typeface="ＭＳ Ｐゴシック" panose="020B0600070205080204" pitchFamily="34" charset="-128"/>
              </a:rPr>
              <a:t> (Fab.) (Scarabaeidae). </a:t>
            </a:r>
          </a:p>
        </p:txBody>
      </p:sp>
      <p:pic>
        <p:nvPicPr>
          <p:cNvPr id="48132" name="Picture 4">
            <a:extLst>
              <a:ext uri="{FF2B5EF4-FFF2-40B4-BE49-F238E27FC236}">
                <a16:creationId xmlns:a16="http://schemas.microsoft.com/office/drawing/2014/main" id="{1B2666B9-C217-6F4E-94AF-E07AD0048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143000"/>
            <a:ext cx="18288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a:extLst>
              <a:ext uri="{FF2B5EF4-FFF2-40B4-BE49-F238E27FC236}">
                <a16:creationId xmlns:a16="http://schemas.microsoft.com/office/drawing/2014/main" id="{91DC67E8-01BB-A243-9919-C3E1477EF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676400"/>
            <a:ext cx="1752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EF0D848-24A7-8945-80D5-07982E8DC4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20D42E-4C1F-5844-9A0F-866ECC3621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2ADFFB-469E-C84A-9440-ADDAF0D36F6A}"/>
              </a:ext>
            </a:extLst>
          </p:cNvPr>
          <p:cNvSpPr>
            <a:spLocks noGrp="1" noChangeArrowheads="1"/>
          </p:cNvSpPr>
          <p:nvPr>
            <p:ph type="sldNum" sz="quarter" idx="12"/>
          </p:nvPr>
        </p:nvSpPr>
        <p:spPr>
          <a:ln/>
        </p:spPr>
        <p:txBody>
          <a:bodyPr/>
          <a:lstStyle>
            <a:lvl1pPr>
              <a:defRPr/>
            </a:lvl1pPr>
          </a:lstStyle>
          <a:p>
            <a:pPr>
              <a:defRPr/>
            </a:pPr>
            <a:fld id="{B2167F62-237A-4E41-B687-9876F29099F9}" type="slidenum">
              <a:rPr lang="en-US" altLang="en-US"/>
              <a:pPr>
                <a:defRPr/>
              </a:pPr>
              <a:t>‹#›</a:t>
            </a:fld>
            <a:endParaRPr lang="en-US" altLang="en-US"/>
          </a:p>
        </p:txBody>
      </p:sp>
    </p:spTree>
    <p:extLst>
      <p:ext uri="{BB962C8B-B14F-4D97-AF65-F5344CB8AC3E}">
        <p14:creationId xmlns:p14="http://schemas.microsoft.com/office/powerpoint/2010/main" val="3006377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1A757A-7AEF-544C-81A0-A9AF8AAEA6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B53844-AC80-1E4B-BDC7-9546C2FF14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914EED-B55D-EC4C-BFD4-3709758C0ECF}"/>
              </a:ext>
            </a:extLst>
          </p:cNvPr>
          <p:cNvSpPr>
            <a:spLocks noGrp="1" noChangeArrowheads="1"/>
          </p:cNvSpPr>
          <p:nvPr>
            <p:ph type="sldNum" sz="quarter" idx="12"/>
          </p:nvPr>
        </p:nvSpPr>
        <p:spPr>
          <a:ln/>
        </p:spPr>
        <p:txBody>
          <a:bodyPr/>
          <a:lstStyle>
            <a:lvl1pPr>
              <a:defRPr/>
            </a:lvl1pPr>
          </a:lstStyle>
          <a:p>
            <a:pPr>
              <a:defRPr/>
            </a:pPr>
            <a:fld id="{F28E3043-976C-2247-89BB-2DE1415D57DA}" type="slidenum">
              <a:rPr lang="en-US" altLang="en-US"/>
              <a:pPr>
                <a:defRPr/>
              </a:pPr>
              <a:t>‹#›</a:t>
            </a:fld>
            <a:endParaRPr lang="en-US" altLang="en-US"/>
          </a:p>
        </p:txBody>
      </p:sp>
    </p:spTree>
    <p:extLst>
      <p:ext uri="{BB962C8B-B14F-4D97-AF65-F5344CB8AC3E}">
        <p14:creationId xmlns:p14="http://schemas.microsoft.com/office/powerpoint/2010/main" val="3357806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21D55A-CD35-D046-993A-2695672BE2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3178AB-FFBC-1446-AC91-F54B4CFAAE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1C1518-50B6-1F42-9374-AA79C6B77B71}"/>
              </a:ext>
            </a:extLst>
          </p:cNvPr>
          <p:cNvSpPr>
            <a:spLocks noGrp="1" noChangeArrowheads="1"/>
          </p:cNvSpPr>
          <p:nvPr>
            <p:ph type="sldNum" sz="quarter" idx="12"/>
          </p:nvPr>
        </p:nvSpPr>
        <p:spPr>
          <a:ln/>
        </p:spPr>
        <p:txBody>
          <a:bodyPr/>
          <a:lstStyle>
            <a:lvl1pPr>
              <a:defRPr/>
            </a:lvl1pPr>
          </a:lstStyle>
          <a:p>
            <a:pPr>
              <a:defRPr/>
            </a:pPr>
            <a:fld id="{2A0664C4-92C8-1F4A-BD16-33EA61C0D837}" type="slidenum">
              <a:rPr lang="en-US" altLang="en-US"/>
              <a:pPr>
                <a:defRPr/>
              </a:pPr>
              <a:t>‹#›</a:t>
            </a:fld>
            <a:endParaRPr lang="en-US" altLang="en-US"/>
          </a:p>
        </p:txBody>
      </p:sp>
    </p:spTree>
    <p:extLst>
      <p:ext uri="{BB962C8B-B14F-4D97-AF65-F5344CB8AC3E}">
        <p14:creationId xmlns:p14="http://schemas.microsoft.com/office/powerpoint/2010/main" val="37335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10A9F9-089A-1E42-8A38-46FF213E3A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F78E2C-5EE9-AD4A-B10E-03890D04F4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A1194C-0D21-3847-81F9-8EA6417F017F}"/>
              </a:ext>
            </a:extLst>
          </p:cNvPr>
          <p:cNvSpPr>
            <a:spLocks noGrp="1" noChangeArrowheads="1"/>
          </p:cNvSpPr>
          <p:nvPr>
            <p:ph type="sldNum" sz="quarter" idx="12"/>
          </p:nvPr>
        </p:nvSpPr>
        <p:spPr>
          <a:ln/>
        </p:spPr>
        <p:txBody>
          <a:bodyPr/>
          <a:lstStyle>
            <a:lvl1pPr>
              <a:defRPr/>
            </a:lvl1pPr>
          </a:lstStyle>
          <a:p>
            <a:pPr>
              <a:defRPr/>
            </a:pPr>
            <a:fld id="{3DC3A2F2-C543-2549-A60F-B09E03F6C9C1}" type="slidenum">
              <a:rPr lang="en-US" altLang="en-US"/>
              <a:pPr>
                <a:defRPr/>
              </a:pPr>
              <a:t>‹#›</a:t>
            </a:fld>
            <a:endParaRPr lang="en-US" altLang="en-US"/>
          </a:p>
        </p:txBody>
      </p:sp>
    </p:spTree>
    <p:extLst>
      <p:ext uri="{BB962C8B-B14F-4D97-AF65-F5344CB8AC3E}">
        <p14:creationId xmlns:p14="http://schemas.microsoft.com/office/powerpoint/2010/main" val="953117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0C84323-7A07-CD4E-B951-7FD8A270AE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427F4F0-3E7C-AD40-89A3-9A8CA3A95C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BA699B-A90C-954B-9780-1F4A3367B00F}"/>
              </a:ext>
            </a:extLst>
          </p:cNvPr>
          <p:cNvSpPr>
            <a:spLocks noGrp="1" noChangeArrowheads="1"/>
          </p:cNvSpPr>
          <p:nvPr>
            <p:ph type="sldNum" sz="quarter" idx="12"/>
          </p:nvPr>
        </p:nvSpPr>
        <p:spPr>
          <a:ln/>
        </p:spPr>
        <p:txBody>
          <a:bodyPr/>
          <a:lstStyle>
            <a:lvl1pPr>
              <a:defRPr/>
            </a:lvl1pPr>
          </a:lstStyle>
          <a:p>
            <a:pPr>
              <a:defRPr/>
            </a:pPr>
            <a:fld id="{C14D76F5-5228-7145-868C-FB9A652CCADC}" type="slidenum">
              <a:rPr lang="en-US" altLang="en-US"/>
              <a:pPr>
                <a:defRPr/>
              </a:pPr>
              <a:t>‹#›</a:t>
            </a:fld>
            <a:endParaRPr lang="en-US" altLang="en-US"/>
          </a:p>
        </p:txBody>
      </p:sp>
    </p:spTree>
    <p:extLst>
      <p:ext uri="{BB962C8B-B14F-4D97-AF65-F5344CB8AC3E}">
        <p14:creationId xmlns:p14="http://schemas.microsoft.com/office/powerpoint/2010/main" val="2049019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B1FFF60-F18A-BB4B-8981-9DC954F9A3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9B0085-40DC-4646-A6A7-69BE078A3D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2AD56E2-BA6B-3747-9FAB-3C0BA46C3D1B}"/>
              </a:ext>
            </a:extLst>
          </p:cNvPr>
          <p:cNvSpPr>
            <a:spLocks noGrp="1" noChangeArrowheads="1"/>
          </p:cNvSpPr>
          <p:nvPr>
            <p:ph type="sldNum" sz="quarter" idx="12"/>
          </p:nvPr>
        </p:nvSpPr>
        <p:spPr>
          <a:ln/>
        </p:spPr>
        <p:txBody>
          <a:bodyPr/>
          <a:lstStyle>
            <a:lvl1pPr>
              <a:defRPr/>
            </a:lvl1pPr>
          </a:lstStyle>
          <a:p>
            <a:pPr>
              <a:defRPr/>
            </a:pPr>
            <a:fld id="{1105D67B-0FDB-FB43-8EF7-36328F637674}" type="slidenum">
              <a:rPr lang="en-US" altLang="en-US"/>
              <a:pPr>
                <a:defRPr/>
              </a:pPr>
              <a:t>‹#›</a:t>
            </a:fld>
            <a:endParaRPr lang="en-US" altLang="en-US"/>
          </a:p>
        </p:txBody>
      </p:sp>
    </p:spTree>
    <p:extLst>
      <p:ext uri="{BB962C8B-B14F-4D97-AF65-F5344CB8AC3E}">
        <p14:creationId xmlns:p14="http://schemas.microsoft.com/office/powerpoint/2010/main" val="760972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B437BBB-27D5-AD4A-B540-687FA2D092C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8C3DDBC-26BC-744C-BD21-9078855C1E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565615B-63E2-5D46-BB70-5F8ADC00E591}"/>
              </a:ext>
            </a:extLst>
          </p:cNvPr>
          <p:cNvSpPr>
            <a:spLocks noGrp="1" noChangeArrowheads="1"/>
          </p:cNvSpPr>
          <p:nvPr>
            <p:ph type="sldNum" sz="quarter" idx="12"/>
          </p:nvPr>
        </p:nvSpPr>
        <p:spPr>
          <a:ln/>
        </p:spPr>
        <p:txBody>
          <a:bodyPr/>
          <a:lstStyle>
            <a:lvl1pPr>
              <a:defRPr/>
            </a:lvl1pPr>
          </a:lstStyle>
          <a:p>
            <a:pPr>
              <a:defRPr/>
            </a:pPr>
            <a:fld id="{53A48EBC-1FFA-954F-9847-CA7480BBFBD5}" type="slidenum">
              <a:rPr lang="en-US" altLang="en-US"/>
              <a:pPr>
                <a:defRPr/>
              </a:pPr>
              <a:t>‹#›</a:t>
            </a:fld>
            <a:endParaRPr lang="en-US" altLang="en-US"/>
          </a:p>
        </p:txBody>
      </p:sp>
    </p:spTree>
    <p:extLst>
      <p:ext uri="{BB962C8B-B14F-4D97-AF65-F5344CB8AC3E}">
        <p14:creationId xmlns:p14="http://schemas.microsoft.com/office/powerpoint/2010/main" val="466762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17647A1-1B9D-7044-A957-8446D60244A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C46559-D3C2-EC46-8B9B-571477A31D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2CBCB07-0F2C-9942-8500-4F536706917E}"/>
              </a:ext>
            </a:extLst>
          </p:cNvPr>
          <p:cNvSpPr>
            <a:spLocks noGrp="1" noChangeArrowheads="1"/>
          </p:cNvSpPr>
          <p:nvPr>
            <p:ph type="sldNum" sz="quarter" idx="12"/>
          </p:nvPr>
        </p:nvSpPr>
        <p:spPr>
          <a:ln/>
        </p:spPr>
        <p:txBody>
          <a:bodyPr/>
          <a:lstStyle>
            <a:lvl1pPr>
              <a:defRPr/>
            </a:lvl1pPr>
          </a:lstStyle>
          <a:p>
            <a:pPr>
              <a:defRPr/>
            </a:pPr>
            <a:fld id="{BE9A5164-3D91-F549-A1CA-70F8701BF20D}" type="slidenum">
              <a:rPr lang="en-US" altLang="en-US"/>
              <a:pPr>
                <a:defRPr/>
              </a:pPr>
              <a:t>‹#›</a:t>
            </a:fld>
            <a:endParaRPr lang="en-US" altLang="en-US"/>
          </a:p>
        </p:txBody>
      </p:sp>
    </p:spTree>
    <p:extLst>
      <p:ext uri="{BB962C8B-B14F-4D97-AF65-F5344CB8AC3E}">
        <p14:creationId xmlns:p14="http://schemas.microsoft.com/office/powerpoint/2010/main" val="1382597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B40A0CF-83E1-CE48-81E1-12972836863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6E4EFD5-44BF-AB47-9674-86C3F9277F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D2580C7-9D0B-AC4D-94D7-CC061BC465DA}"/>
              </a:ext>
            </a:extLst>
          </p:cNvPr>
          <p:cNvSpPr>
            <a:spLocks noGrp="1" noChangeArrowheads="1"/>
          </p:cNvSpPr>
          <p:nvPr>
            <p:ph type="sldNum" sz="quarter" idx="12"/>
          </p:nvPr>
        </p:nvSpPr>
        <p:spPr>
          <a:ln/>
        </p:spPr>
        <p:txBody>
          <a:bodyPr/>
          <a:lstStyle>
            <a:lvl1pPr>
              <a:defRPr/>
            </a:lvl1pPr>
          </a:lstStyle>
          <a:p>
            <a:pPr>
              <a:defRPr/>
            </a:pPr>
            <a:fld id="{BC43449F-BEF1-184C-BCDC-74EF6AC699D0}" type="slidenum">
              <a:rPr lang="en-US" altLang="en-US"/>
              <a:pPr>
                <a:defRPr/>
              </a:pPr>
              <a:t>‹#›</a:t>
            </a:fld>
            <a:endParaRPr lang="en-US" altLang="en-US"/>
          </a:p>
        </p:txBody>
      </p:sp>
    </p:spTree>
    <p:extLst>
      <p:ext uri="{BB962C8B-B14F-4D97-AF65-F5344CB8AC3E}">
        <p14:creationId xmlns:p14="http://schemas.microsoft.com/office/powerpoint/2010/main" val="4244204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407A1DD-C7D6-344E-BCDA-7B4A80CF252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EF25BA-7AFF-EB47-B96B-8CEF13678F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1A8348-31B2-A54C-B700-8C2521900737}"/>
              </a:ext>
            </a:extLst>
          </p:cNvPr>
          <p:cNvSpPr>
            <a:spLocks noGrp="1" noChangeArrowheads="1"/>
          </p:cNvSpPr>
          <p:nvPr>
            <p:ph type="sldNum" sz="quarter" idx="12"/>
          </p:nvPr>
        </p:nvSpPr>
        <p:spPr>
          <a:ln/>
        </p:spPr>
        <p:txBody>
          <a:bodyPr/>
          <a:lstStyle>
            <a:lvl1pPr>
              <a:defRPr/>
            </a:lvl1pPr>
          </a:lstStyle>
          <a:p>
            <a:pPr>
              <a:defRPr/>
            </a:pPr>
            <a:fld id="{0EA3588A-6EC1-AA46-B2DF-667878494CFD}" type="slidenum">
              <a:rPr lang="en-US" altLang="en-US"/>
              <a:pPr>
                <a:defRPr/>
              </a:pPr>
              <a:t>‹#›</a:t>
            </a:fld>
            <a:endParaRPr lang="en-US" altLang="en-US"/>
          </a:p>
        </p:txBody>
      </p:sp>
    </p:spTree>
    <p:extLst>
      <p:ext uri="{BB962C8B-B14F-4D97-AF65-F5344CB8AC3E}">
        <p14:creationId xmlns:p14="http://schemas.microsoft.com/office/powerpoint/2010/main" val="1511973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D251EE-4665-B242-83C9-3D72BA87614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4B2CA3F-2879-5A49-90AC-4F9796BAE9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F21C882-F3AC-AD4C-9F91-49F3CDB8AAEC}"/>
              </a:ext>
            </a:extLst>
          </p:cNvPr>
          <p:cNvSpPr>
            <a:spLocks noGrp="1" noChangeArrowheads="1"/>
          </p:cNvSpPr>
          <p:nvPr>
            <p:ph type="sldNum" sz="quarter" idx="12"/>
          </p:nvPr>
        </p:nvSpPr>
        <p:spPr>
          <a:ln/>
        </p:spPr>
        <p:txBody>
          <a:bodyPr/>
          <a:lstStyle>
            <a:lvl1pPr>
              <a:defRPr/>
            </a:lvl1pPr>
          </a:lstStyle>
          <a:p>
            <a:pPr>
              <a:defRPr/>
            </a:pPr>
            <a:fld id="{A786E243-0FE1-A949-98B1-A4D851726192}" type="slidenum">
              <a:rPr lang="en-US" altLang="en-US"/>
              <a:pPr>
                <a:defRPr/>
              </a:pPr>
              <a:t>‹#›</a:t>
            </a:fld>
            <a:endParaRPr lang="en-US" altLang="en-US"/>
          </a:p>
        </p:txBody>
      </p:sp>
    </p:spTree>
    <p:extLst>
      <p:ext uri="{BB962C8B-B14F-4D97-AF65-F5344CB8AC3E}">
        <p14:creationId xmlns:p14="http://schemas.microsoft.com/office/powerpoint/2010/main" val="2104470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B611E0E-7465-0A42-BB15-190C84A6780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629F1B4-E200-9547-893B-1048ABCA1BD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8EA27B1-D6BB-B944-B03F-EFF570454CE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DA5F9E8E-49B5-A544-8EB2-038B41AD4D2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21F163F1-A573-6A4F-A16B-C3917B61E57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0BDF35F-9782-7C46-ACB7-13E6B5868EA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hyperlink" Target="https://www.purestbotanical.com/product/enantia-chlorantha" TargetMode="External"/><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9.tiff"/><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EAA83D72-D016-4E41-B79D-3E6A6B7D7253}"/>
              </a:ext>
            </a:extLst>
          </p:cNvPr>
          <p:cNvSpPr>
            <a:spLocks noChangeArrowheads="1"/>
          </p:cNvSpPr>
          <p:nvPr/>
        </p:nvSpPr>
        <p:spPr bwMode="auto">
          <a:xfrm>
            <a:off x="0" y="0"/>
            <a:ext cx="9144000" cy="6858000"/>
          </a:xfrm>
          <a:prstGeom prst="rect">
            <a:avLst/>
          </a:prstGeom>
          <a:solidFill>
            <a:srgbClr val="C21716"/>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8000">
              <a:latin typeface="Textile" charset="0"/>
            </a:endParaRPr>
          </a:p>
        </p:txBody>
      </p:sp>
      <p:sp>
        <p:nvSpPr>
          <p:cNvPr id="15362" name="Text Box 3">
            <a:extLst>
              <a:ext uri="{FF2B5EF4-FFF2-40B4-BE49-F238E27FC236}">
                <a16:creationId xmlns:a16="http://schemas.microsoft.com/office/drawing/2014/main" id="{D1A33AB8-B096-F142-AA70-23483BB18CEF}"/>
              </a:ext>
            </a:extLst>
          </p:cNvPr>
          <p:cNvSpPr txBox="1">
            <a:spLocks noChangeArrowheads="1"/>
          </p:cNvSpPr>
          <p:nvPr/>
        </p:nvSpPr>
        <p:spPr bwMode="auto">
          <a:xfrm>
            <a:off x="266700" y="304800"/>
            <a:ext cx="86106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8000">
                <a:latin typeface="Textile" charset="0"/>
              </a:rPr>
              <a:t>ANNONACEAE</a:t>
            </a:r>
          </a:p>
        </p:txBody>
      </p:sp>
      <p:pic>
        <p:nvPicPr>
          <p:cNvPr id="15363" name="Picture 5">
            <a:extLst>
              <a:ext uri="{FF2B5EF4-FFF2-40B4-BE49-F238E27FC236}">
                <a16:creationId xmlns:a16="http://schemas.microsoft.com/office/drawing/2014/main" id="{31FC7B04-1DDE-514C-9004-EE46CBDE6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1600200"/>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a:extLst>
              <a:ext uri="{FF2B5EF4-FFF2-40B4-BE49-F238E27FC236}">
                <a16:creationId xmlns:a16="http://schemas.microsoft.com/office/drawing/2014/main" id="{CA966B47-F752-6942-8921-AC8F8695F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112713"/>
            <a:ext cx="8458200" cy="615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extBox 2">
            <a:extLst>
              <a:ext uri="{FF2B5EF4-FFF2-40B4-BE49-F238E27FC236}">
                <a16:creationId xmlns:a16="http://schemas.microsoft.com/office/drawing/2014/main" id="{662E4E07-7B2F-8D4F-83A1-25FCEA7866D5}"/>
              </a:ext>
            </a:extLst>
          </p:cNvPr>
          <p:cNvSpPr txBox="1">
            <a:spLocks noChangeArrowheads="1"/>
          </p:cNvSpPr>
          <p:nvPr/>
        </p:nvSpPr>
        <p:spPr bwMode="auto">
          <a:xfrm>
            <a:off x="5943600" y="193675"/>
            <a:ext cx="2568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a:t>Many families</a:t>
            </a:r>
          </a:p>
        </p:txBody>
      </p:sp>
      <p:sp>
        <p:nvSpPr>
          <p:cNvPr id="76803" name="TextBox 3">
            <a:extLst>
              <a:ext uri="{FF2B5EF4-FFF2-40B4-BE49-F238E27FC236}">
                <a16:creationId xmlns:a16="http://schemas.microsoft.com/office/drawing/2014/main" id="{83547F89-39AD-DF45-9E62-38765BEC2E4D}"/>
              </a:ext>
            </a:extLst>
          </p:cNvPr>
          <p:cNvSpPr txBox="1">
            <a:spLocks noChangeArrowheads="1"/>
          </p:cNvSpPr>
          <p:nvPr/>
        </p:nvSpPr>
        <p:spPr bwMode="auto">
          <a:xfrm>
            <a:off x="1371600" y="136525"/>
            <a:ext cx="1965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a:t>Malvaceae</a:t>
            </a:r>
          </a:p>
        </p:txBody>
      </p:sp>
      <p:sp>
        <p:nvSpPr>
          <p:cNvPr id="76804" name="TextBox 4">
            <a:extLst>
              <a:ext uri="{FF2B5EF4-FFF2-40B4-BE49-F238E27FC236}">
                <a16:creationId xmlns:a16="http://schemas.microsoft.com/office/drawing/2014/main" id="{35D3DA1F-D980-B743-A882-81531AD30D6B}"/>
              </a:ext>
            </a:extLst>
          </p:cNvPr>
          <p:cNvSpPr txBox="1">
            <a:spLocks noChangeArrowheads="1"/>
          </p:cNvSpPr>
          <p:nvPr/>
        </p:nvSpPr>
        <p:spPr bwMode="auto">
          <a:xfrm>
            <a:off x="3270250" y="1487488"/>
            <a:ext cx="2603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a:t>Anacardiaceae</a:t>
            </a:r>
          </a:p>
        </p:txBody>
      </p:sp>
      <p:sp>
        <p:nvSpPr>
          <p:cNvPr id="76805" name="TextBox 5">
            <a:extLst>
              <a:ext uri="{FF2B5EF4-FFF2-40B4-BE49-F238E27FC236}">
                <a16:creationId xmlns:a16="http://schemas.microsoft.com/office/drawing/2014/main" id="{954EC6F1-3C6E-8948-B379-5D3E3C0597D6}"/>
              </a:ext>
            </a:extLst>
          </p:cNvPr>
          <p:cNvSpPr txBox="1">
            <a:spLocks noChangeArrowheads="1"/>
          </p:cNvSpPr>
          <p:nvPr/>
        </p:nvSpPr>
        <p:spPr bwMode="auto">
          <a:xfrm>
            <a:off x="685800" y="5845175"/>
            <a:ext cx="3038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a:t>Melastomataceae</a:t>
            </a:r>
          </a:p>
        </p:txBody>
      </p:sp>
      <p:sp>
        <p:nvSpPr>
          <p:cNvPr id="76806" name="TextBox 6">
            <a:extLst>
              <a:ext uri="{FF2B5EF4-FFF2-40B4-BE49-F238E27FC236}">
                <a16:creationId xmlns:a16="http://schemas.microsoft.com/office/drawing/2014/main" id="{4440AFD2-D445-F74E-A03B-662D52AD0078}"/>
              </a:ext>
            </a:extLst>
          </p:cNvPr>
          <p:cNvSpPr txBox="1">
            <a:spLocks noChangeArrowheads="1"/>
          </p:cNvSpPr>
          <p:nvPr/>
        </p:nvSpPr>
        <p:spPr bwMode="auto">
          <a:xfrm>
            <a:off x="6172200" y="3810000"/>
            <a:ext cx="2487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a:t>Aquifoliaceae</a:t>
            </a:r>
          </a:p>
        </p:txBody>
      </p:sp>
      <p:sp>
        <p:nvSpPr>
          <p:cNvPr id="76807" name="TextBox 7">
            <a:extLst>
              <a:ext uri="{FF2B5EF4-FFF2-40B4-BE49-F238E27FC236}">
                <a16:creationId xmlns:a16="http://schemas.microsoft.com/office/drawing/2014/main" id="{EDBF8777-602A-E841-826E-B6AFD71444F8}"/>
              </a:ext>
            </a:extLst>
          </p:cNvPr>
          <p:cNvSpPr txBox="1">
            <a:spLocks noChangeArrowheads="1"/>
          </p:cNvSpPr>
          <p:nvPr/>
        </p:nvSpPr>
        <p:spPr bwMode="auto">
          <a:xfrm>
            <a:off x="6929438" y="5891213"/>
            <a:ext cx="22145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a:t>Myrtaceae, </a:t>
            </a:r>
          </a:p>
          <a:p>
            <a:r>
              <a:rPr lang="en-US" altLang="en-US" sz="3200"/>
              <a:t>Primulaceae</a:t>
            </a:r>
          </a:p>
        </p:txBody>
      </p:sp>
      <p:sp>
        <p:nvSpPr>
          <p:cNvPr id="76808" name="TextBox 8">
            <a:extLst>
              <a:ext uri="{FF2B5EF4-FFF2-40B4-BE49-F238E27FC236}">
                <a16:creationId xmlns:a16="http://schemas.microsoft.com/office/drawing/2014/main" id="{06C188F2-DA14-054C-8405-DAD445E1F3F7}"/>
              </a:ext>
            </a:extLst>
          </p:cNvPr>
          <p:cNvSpPr txBox="1">
            <a:spLocks noChangeArrowheads="1"/>
          </p:cNvSpPr>
          <p:nvPr/>
        </p:nvSpPr>
        <p:spPr bwMode="auto">
          <a:xfrm>
            <a:off x="3465513" y="3179763"/>
            <a:ext cx="2008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a:t>magnoliids</a:t>
            </a:r>
          </a:p>
        </p:txBody>
      </p:sp>
      <p:sp>
        <p:nvSpPr>
          <p:cNvPr id="76809" name="TextBox 9">
            <a:extLst>
              <a:ext uri="{FF2B5EF4-FFF2-40B4-BE49-F238E27FC236}">
                <a16:creationId xmlns:a16="http://schemas.microsoft.com/office/drawing/2014/main" id="{D83A5AAF-A933-6141-9694-B68836718CFC}"/>
              </a:ext>
            </a:extLst>
          </p:cNvPr>
          <p:cNvSpPr txBox="1">
            <a:spLocks noChangeArrowheads="1"/>
          </p:cNvSpPr>
          <p:nvPr/>
        </p:nvSpPr>
        <p:spPr bwMode="auto">
          <a:xfrm>
            <a:off x="685800" y="2216150"/>
            <a:ext cx="19637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3200"/>
              <a:t>Piperaceae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FA5364DD-3D99-0947-94B5-2C5AD450CB51}"/>
              </a:ext>
            </a:extLst>
          </p:cNvPr>
          <p:cNvSpPr>
            <a:spLocks noGrp="1" noChangeArrowheads="1"/>
          </p:cNvSpPr>
          <p:nvPr>
            <p:ph type="ctrTitle"/>
          </p:nvPr>
        </p:nvSpPr>
        <p:spPr/>
        <p:txBody>
          <a:bodyPr/>
          <a:lstStyle/>
          <a:p>
            <a:endParaRPr lang="en-US" altLang="en-US">
              <a:ea typeface="ＭＳ Ｐゴシック" panose="020B0600070205080204" pitchFamily="34" charset="-128"/>
            </a:endParaRPr>
          </a:p>
        </p:txBody>
      </p:sp>
      <p:sp>
        <p:nvSpPr>
          <p:cNvPr id="23554" name="Subtitle 2">
            <a:extLst>
              <a:ext uri="{FF2B5EF4-FFF2-40B4-BE49-F238E27FC236}">
                <a16:creationId xmlns:a16="http://schemas.microsoft.com/office/drawing/2014/main" id="{C8670739-C9BE-C943-8993-240F0BC75556}"/>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pic>
        <p:nvPicPr>
          <p:cNvPr id="23555" name="Picture 3">
            <a:extLst>
              <a:ext uri="{FF2B5EF4-FFF2-40B4-BE49-F238E27FC236}">
                <a16:creationId xmlns:a16="http://schemas.microsoft.com/office/drawing/2014/main" id="{DDD58D23-13DD-064C-9D39-8372BEDBA9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1475" y="533400"/>
            <a:ext cx="73421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4">
            <a:extLst>
              <a:ext uri="{FF2B5EF4-FFF2-40B4-BE49-F238E27FC236}">
                <a16:creationId xmlns:a16="http://schemas.microsoft.com/office/drawing/2014/main" id="{DC5B73A1-06B5-F44F-939C-2333D9DFA95F}"/>
              </a:ext>
            </a:extLst>
          </p:cNvPr>
          <p:cNvSpPr txBox="1">
            <a:spLocks noChangeArrowheads="1"/>
          </p:cNvSpPr>
          <p:nvPr/>
        </p:nvSpPr>
        <p:spPr bwMode="auto">
          <a:xfrm>
            <a:off x="160338" y="57150"/>
            <a:ext cx="1668462" cy="1201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Secondary Vein patterns </a:t>
            </a:r>
          </a:p>
        </p:txBody>
      </p:sp>
      <p:sp>
        <p:nvSpPr>
          <p:cNvPr id="23557" name="Rectangle 5">
            <a:extLst>
              <a:ext uri="{FF2B5EF4-FFF2-40B4-BE49-F238E27FC236}">
                <a16:creationId xmlns:a16="http://schemas.microsoft.com/office/drawing/2014/main" id="{7768257A-697F-9147-98D7-CC10E6DF01C2}"/>
              </a:ext>
            </a:extLst>
          </p:cNvPr>
          <p:cNvSpPr>
            <a:spLocks noChangeArrowheads="1"/>
          </p:cNvSpPr>
          <p:nvPr/>
        </p:nvSpPr>
        <p:spPr bwMode="auto">
          <a:xfrm>
            <a:off x="160338" y="6027738"/>
            <a:ext cx="89836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Hickey, L.J., 1973. Classification of the architecture of dicotyledonous leaves. American journal of botany, pp.17-33.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8AD4C5E3-14B9-8847-9339-B03010142511}"/>
              </a:ext>
            </a:extLst>
          </p:cNvPr>
          <p:cNvSpPr>
            <a:spLocks noGrp="1" noChangeArrowheads="1"/>
          </p:cNvSpPr>
          <p:nvPr>
            <p:ph type="title"/>
          </p:nvPr>
        </p:nvSpPr>
        <p:spPr>
          <a:xfrm>
            <a:off x="304800" y="228600"/>
            <a:ext cx="7772400" cy="1143000"/>
          </a:xfrm>
        </p:spPr>
        <p:txBody>
          <a:bodyPr/>
          <a:lstStyle/>
          <a:p>
            <a:r>
              <a:rPr lang="en-US" altLang="en-US" sz="3600">
                <a:ea typeface="ＭＳ Ｐゴシック" panose="020B0600070205080204" pitchFamily="34" charset="-128"/>
              </a:rPr>
              <a:t>Tertiary vein patterns</a:t>
            </a:r>
          </a:p>
        </p:txBody>
      </p:sp>
      <p:pic>
        <p:nvPicPr>
          <p:cNvPr id="24578" name="Content Placeholder 3">
            <a:extLst>
              <a:ext uri="{FF2B5EF4-FFF2-40B4-BE49-F238E27FC236}">
                <a16:creationId xmlns:a16="http://schemas.microsoft.com/office/drawing/2014/main" id="{97A15072-8E60-7A4C-92AB-758ABBE4AB2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4417" b="4417"/>
          <a:stretch>
            <a:fillRect/>
          </a:stretch>
        </p:blip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E2B575F1-F826-1843-8ACC-893B1D73B3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100" y="558800"/>
            <a:ext cx="77978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Box 2">
            <a:extLst>
              <a:ext uri="{FF2B5EF4-FFF2-40B4-BE49-F238E27FC236}">
                <a16:creationId xmlns:a16="http://schemas.microsoft.com/office/drawing/2014/main" id="{99BCCFD4-77C6-064E-8581-6B93071988AF}"/>
              </a:ext>
            </a:extLst>
          </p:cNvPr>
          <p:cNvSpPr txBox="1">
            <a:spLocks noChangeArrowheads="1"/>
          </p:cNvSpPr>
          <p:nvPr/>
        </p:nvSpPr>
        <p:spPr bwMode="auto">
          <a:xfrm>
            <a:off x="228600" y="0"/>
            <a:ext cx="2603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Magnoliid venation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CA9EED-787E-144B-8651-97EE4F822F58}"/>
              </a:ext>
            </a:extLst>
          </p:cNvPr>
          <p:cNvSpPr txBox="1"/>
          <p:nvPr/>
        </p:nvSpPr>
        <p:spPr>
          <a:xfrm>
            <a:off x="1066800" y="685800"/>
            <a:ext cx="2321655" cy="1323439"/>
          </a:xfrm>
          <a:prstGeom prst="rect">
            <a:avLst/>
          </a:prstGeom>
          <a:noFill/>
        </p:spPr>
        <p:txBody>
          <a:bodyPr wrap="square" rtlCol="0">
            <a:spAutoFit/>
          </a:bodyPr>
          <a:lstStyle/>
          <a:p>
            <a:pPr algn="ctr"/>
            <a:r>
              <a:rPr lang="en-US" sz="4000"/>
              <a:t>Go Outside</a:t>
            </a:r>
          </a:p>
        </p:txBody>
      </p:sp>
      <p:pic>
        <p:nvPicPr>
          <p:cNvPr id="3" name="Picture 2">
            <a:extLst>
              <a:ext uri="{FF2B5EF4-FFF2-40B4-BE49-F238E27FC236}">
                <a16:creationId xmlns:a16="http://schemas.microsoft.com/office/drawing/2014/main" id="{AD88EA3A-9817-414B-869E-EA3C6A3B4025}"/>
              </a:ext>
            </a:extLst>
          </p:cNvPr>
          <p:cNvPicPr>
            <a:picLocks noChangeAspect="1"/>
          </p:cNvPicPr>
          <p:nvPr/>
        </p:nvPicPr>
        <p:blipFill>
          <a:blip r:embed="rId2"/>
          <a:stretch>
            <a:fillRect/>
          </a:stretch>
        </p:blipFill>
        <p:spPr>
          <a:xfrm>
            <a:off x="4332383" y="3858"/>
            <a:ext cx="4821263" cy="6858000"/>
          </a:xfrm>
          <a:prstGeom prst="rect">
            <a:avLst/>
          </a:prstGeom>
        </p:spPr>
      </p:pic>
      <p:sp>
        <p:nvSpPr>
          <p:cNvPr id="4" name="Rectangle 3">
            <a:extLst>
              <a:ext uri="{FF2B5EF4-FFF2-40B4-BE49-F238E27FC236}">
                <a16:creationId xmlns:a16="http://schemas.microsoft.com/office/drawing/2014/main" id="{86AFB61D-F8A7-8B4A-98D1-7773CD0789BB}"/>
              </a:ext>
            </a:extLst>
          </p:cNvPr>
          <p:cNvSpPr/>
          <p:nvPr/>
        </p:nvSpPr>
        <p:spPr>
          <a:xfrm>
            <a:off x="228600" y="6023145"/>
            <a:ext cx="3810000" cy="584775"/>
          </a:xfrm>
          <a:prstGeom prst="rect">
            <a:avLst/>
          </a:prstGeom>
        </p:spPr>
        <p:txBody>
          <a:bodyPr wrap="square">
            <a:spAutoFit/>
          </a:bodyPr>
          <a:lstStyle/>
          <a:p>
            <a:r>
              <a:rPr lang="en-US" sz="1600"/>
              <a:t>https://www.invasive.org/browse/detail.cfm?imgnum=5562534</a:t>
            </a:r>
          </a:p>
        </p:txBody>
      </p:sp>
    </p:spTree>
    <p:extLst>
      <p:ext uri="{BB962C8B-B14F-4D97-AF65-F5344CB8AC3E}">
        <p14:creationId xmlns:p14="http://schemas.microsoft.com/office/powerpoint/2010/main" val="428919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a:extLst>
              <a:ext uri="{FF2B5EF4-FFF2-40B4-BE49-F238E27FC236}">
                <a16:creationId xmlns:a16="http://schemas.microsoft.com/office/drawing/2014/main" id="{AAE15DB0-B036-384E-9C6A-9903E604C3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81000"/>
            <a:ext cx="47132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3">
            <a:extLst>
              <a:ext uri="{FF2B5EF4-FFF2-40B4-BE49-F238E27FC236}">
                <a16:creationId xmlns:a16="http://schemas.microsoft.com/office/drawing/2014/main" id="{10415BF5-D708-D047-A8EF-6A16F3F10D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0"/>
            <a:ext cx="5019675"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4">
            <a:extLst>
              <a:ext uri="{FF2B5EF4-FFF2-40B4-BE49-F238E27FC236}">
                <a16:creationId xmlns:a16="http://schemas.microsoft.com/office/drawing/2014/main" id="{5E29BCB4-1E1C-EE49-AB85-2DA47CA810C8}"/>
              </a:ext>
            </a:extLst>
          </p:cNvPr>
          <p:cNvSpPr txBox="1">
            <a:spLocks noChangeArrowheads="1"/>
          </p:cNvSpPr>
          <p:nvPr/>
        </p:nvSpPr>
        <p:spPr bwMode="auto">
          <a:xfrm>
            <a:off x="304800" y="304800"/>
            <a:ext cx="3581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Big flowers with two whorls of three tepals (with a third smaller whorl below)</a:t>
            </a:r>
          </a:p>
        </p:txBody>
      </p:sp>
      <p:sp>
        <p:nvSpPr>
          <p:cNvPr id="27652" name="TextBox 5">
            <a:extLst>
              <a:ext uri="{FF2B5EF4-FFF2-40B4-BE49-F238E27FC236}">
                <a16:creationId xmlns:a16="http://schemas.microsoft.com/office/drawing/2014/main" id="{C42F09AA-E072-3A4C-B745-2A27C5EDC27E}"/>
              </a:ext>
            </a:extLst>
          </p:cNvPr>
          <p:cNvSpPr txBox="1">
            <a:spLocks noChangeArrowheads="1"/>
          </p:cNvSpPr>
          <p:nvPr/>
        </p:nvSpPr>
        <p:spPr bwMode="auto">
          <a:xfrm>
            <a:off x="152400" y="2590800"/>
            <a:ext cx="3052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i="1"/>
              <a:t>Lettowianthus stellatus</a:t>
            </a:r>
            <a:endParaRPr lang="en-US" altLang="en-US" sz="2400"/>
          </a:p>
        </p:txBody>
      </p:sp>
      <p:sp>
        <p:nvSpPr>
          <p:cNvPr id="27653" name="TextBox 6">
            <a:extLst>
              <a:ext uri="{FF2B5EF4-FFF2-40B4-BE49-F238E27FC236}">
                <a16:creationId xmlns:a16="http://schemas.microsoft.com/office/drawing/2014/main" id="{F453A889-A3FC-7641-9E0C-D2B81B754176}"/>
              </a:ext>
            </a:extLst>
          </p:cNvPr>
          <p:cNvSpPr txBox="1">
            <a:spLocks noChangeArrowheads="1"/>
          </p:cNvSpPr>
          <p:nvPr/>
        </p:nvSpPr>
        <p:spPr bwMode="auto">
          <a:xfrm>
            <a:off x="6705600" y="3962400"/>
            <a:ext cx="2128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i="1"/>
              <a:t>Asimina triloba</a:t>
            </a:r>
            <a:endParaRPr lang="en-US" altLang="en-US"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a:extLst>
              <a:ext uri="{FF2B5EF4-FFF2-40B4-BE49-F238E27FC236}">
                <a16:creationId xmlns:a16="http://schemas.microsoft.com/office/drawing/2014/main" id="{79240C5B-7CA3-0A44-B30E-46FAEB615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971800"/>
            <a:ext cx="54864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5">
            <a:extLst>
              <a:ext uri="{FF2B5EF4-FFF2-40B4-BE49-F238E27FC236}">
                <a16:creationId xmlns:a16="http://schemas.microsoft.com/office/drawing/2014/main" id="{28A3C415-1A81-C344-9B86-F40F41985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591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6">
            <a:extLst>
              <a:ext uri="{FF2B5EF4-FFF2-40B4-BE49-F238E27FC236}">
                <a16:creationId xmlns:a16="http://schemas.microsoft.com/office/drawing/2014/main" id="{BED2456A-2D94-A043-A1D1-9462F55E8437}"/>
              </a:ext>
            </a:extLst>
          </p:cNvPr>
          <p:cNvSpPr txBox="1">
            <a:spLocks noChangeArrowheads="1"/>
          </p:cNvSpPr>
          <p:nvPr/>
        </p:nvSpPr>
        <p:spPr bwMode="auto">
          <a:xfrm>
            <a:off x="5562600" y="0"/>
            <a:ext cx="31242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i="1"/>
              <a:t>Cananga</a:t>
            </a:r>
            <a:r>
              <a:rPr lang="en-US" altLang="en-US"/>
              <a:t>, the Old-World tree source of the Old-World tree source of </a:t>
            </a:r>
            <a:r>
              <a:rPr lang="en-US" altLang="en-US" i="1"/>
              <a:t>ylang-ylang</a:t>
            </a:r>
            <a:endParaRPr lang="en-US"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78878C17-064B-394B-AD6D-8B323A3149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85800"/>
            <a:ext cx="43307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2">
            <a:extLst>
              <a:ext uri="{FF2B5EF4-FFF2-40B4-BE49-F238E27FC236}">
                <a16:creationId xmlns:a16="http://schemas.microsoft.com/office/drawing/2014/main" id="{3F537889-CF1A-2440-A0AC-056887766C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895600"/>
            <a:ext cx="46863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3">
            <a:extLst>
              <a:ext uri="{FF2B5EF4-FFF2-40B4-BE49-F238E27FC236}">
                <a16:creationId xmlns:a16="http://schemas.microsoft.com/office/drawing/2014/main" id="{D3DF0A3F-1038-9F43-856F-C00B671EA2C5}"/>
              </a:ext>
            </a:extLst>
          </p:cNvPr>
          <p:cNvSpPr txBox="1">
            <a:spLocks noChangeArrowheads="1"/>
          </p:cNvSpPr>
          <p:nvPr/>
        </p:nvSpPr>
        <p:spPr bwMode="auto">
          <a:xfrm>
            <a:off x="685800" y="990600"/>
            <a:ext cx="335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Many stamens that have appendages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1">
            <a:extLst>
              <a:ext uri="{FF2B5EF4-FFF2-40B4-BE49-F238E27FC236}">
                <a16:creationId xmlns:a16="http://schemas.microsoft.com/office/drawing/2014/main" id="{2DE3979C-1FEE-E14F-82A5-591524CD4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85800"/>
            <a:ext cx="45339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15">
            <a:extLst>
              <a:ext uri="{FF2B5EF4-FFF2-40B4-BE49-F238E27FC236}">
                <a16:creationId xmlns:a16="http://schemas.microsoft.com/office/drawing/2014/main" id="{87916B3F-D75D-9847-9539-6BB59A9DF4EB}"/>
              </a:ext>
            </a:extLst>
          </p:cNvPr>
          <p:cNvSpPr>
            <a:spLocks noChangeArrowheads="1"/>
          </p:cNvSpPr>
          <p:nvPr/>
        </p:nvSpPr>
        <p:spPr bwMode="auto">
          <a:xfrm>
            <a:off x="228600" y="0"/>
            <a:ext cx="46593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t>Pollen in groups of 4 (up to 32)</a:t>
            </a:r>
            <a:endParaRPr lang="en-US" altLang="en-US" sz="2800" i="1"/>
          </a:p>
        </p:txBody>
      </p:sp>
      <p:sp>
        <p:nvSpPr>
          <p:cNvPr id="67587" name="Rectangle 16">
            <a:extLst>
              <a:ext uri="{FF2B5EF4-FFF2-40B4-BE49-F238E27FC236}">
                <a16:creationId xmlns:a16="http://schemas.microsoft.com/office/drawing/2014/main" id="{11EE8A15-201E-ED43-BE0C-60FB9B73DEAB}"/>
              </a:ext>
            </a:extLst>
          </p:cNvPr>
          <p:cNvSpPr>
            <a:spLocks noChangeArrowheads="1"/>
          </p:cNvSpPr>
          <p:nvPr/>
        </p:nvSpPr>
        <p:spPr bwMode="auto">
          <a:xfrm>
            <a:off x="152400" y="6134100"/>
            <a:ext cx="895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i="1"/>
              <a:t>Xylopia</a:t>
            </a:r>
          </a:p>
        </p:txBody>
      </p:sp>
      <p:pic>
        <p:nvPicPr>
          <p:cNvPr id="67588" name="Picture 17">
            <a:extLst>
              <a:ext uri="{FF2B5EF4-FFF2-40B4-BE49-F238E27FC236}">
                <a16:creationId xmlns:a16="http://schemas.microsoft.com/office/drawing/2014/main" id="{33F9867B-C493-0C41-82BD-6474FBDB06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810000"/>
            <a:ext cx="3357563"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18">
            <a:extLst>
              <a:ext uri="{FF2B5EF4-FFF2-40B4-BE49-F238E27FC236}">
                <a16:creationId xmlns:a16="http://schemas.microsoft.com/office/drawing/2014/main" id="{10E6E840-1F4E-3C40-A4B7-08099267F4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04800"/>
            <a:ext cx="32956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624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a:extLst>
              <a:ext uri="{FF2B5EF4-FFF2-40B4-BE49-F238E27FC236}">
                <a16:creationId xmlns:a16="http://schemas.microsoft.com/office/drawing/2014/main" id="{7377E4AC-2897-624A-858F-C0DB08FB2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05000"/>
            <a:ext cx="53340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5">
            <a:extLst>
              <a:ext uri="{FF2B5EF4-FFF2-40B4-BE49-F238E27FC236}">
                <a16:creationId xmlns:a16="http://schemas.microsoft.com/office/drawing/2014/main" id="{D39AD510-347E-074F-9BF1-45532C7B3D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438400"/>
            <a:ext cx="30432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6">
            <a:extLst>
              <a:ext uri="{FF2B5EF4-FFF2-40B4-BE49-F238E27FC236}">
                <a16:creationId xmlns:a16="http://schemas.microsoft.com/office/drawing/2014/main" id="{E4615F38-393F-264D-B1F6-71732727A772}"/>
              </a:ext>
            </a:extLst>
          </p:cNvPr>
          <p:cNvSpPr txBox="1">
            <a:spLocks noChangeArrowheads="1"/>
          </p:cNvSpPr>
          <p:nvPr/>
        </p:nvSpPr>
        <p:spPr bwMode="auto">
          <a:xfrm>
            <a:off x="136525" y="288925"/>
            <a:ext cx="5321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i="1"/>
              <a:t>Anaxagorea</a:t>
            </a:r>
            <a:r>
              <a:rPr lang="en-US" altLang="en-US" sz="2400"/>
              <a:t> - explosive dispersal of seeds</a:t>
            </a:r>
            <a:endParaRPr lang="en-US" altLang="en-US" sz="2400" i="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a:extLst>
              <a:ext uri="{FF2B5EF4-FFF2-40B4-BE49-F238E27FC236}">
                <a16:creationId xmlns:a16="http://schemas.microsoft.com/office/drawing/2014/main" id="{ECCA6D5B-F8B4-7346-906A-A7E482AC9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90600"/>
            <a:ext cx="8305800" cy="5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 Box 3">
            <a:extLst>
              <a:ext uri="{FF2B5EF4-FFF2-40B4-BE49-F238E27FC236}">
                <a16:creationId xmlns:a16="http://schemas.microsoft.com/office/drawing/2014/main" id="{79021DB1-4133-7A46-A36C-4B36FB160794}"/>
              </a:ext>
            </a:extLst>
          </p:cNvPr>
          <p:cNvSpPr txBox="1">
            <a:spLocks noChangeArrowheads="1"/>
          </p:cNvSpPr>
          <p:nvPr/>
        </p:nvSpPr>
        <p:spPr bwMode="auto">
          <a:xfrm>
            <a:off x="517525" y="90488"/>
            <a:ext cx="34083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i="1"/>
              <a:t>Guatteria - </a:t>
            </a:r>
            <a:r>
              <a:rPr lang="en-US" altLang="en-US" sz="2800"/>
              <a:t>Costa Rica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a:extLst>
              <a:ext uri="{FF2B5EF4-FFF2-40B4-BE49-F238E27FC236}">
                <a16:creationId xmlns:a16="http://schemas.microsoft.com/office/drawing/2014/main" id="{9B1CCDFA-F2AA-2344-8C0A-A75E3E4D4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814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4" name="Picture 10">
            <a:extLst>
              <a:ext uri="{FF2B5EF4-FFF2-40B4-BE49-F238E27FC236}">
                <a16:creationId xmlns:a16="http://schemas.microsoft.com/office/drawing/2014/main" id="{8B796CCA-887A-1449-AD68-C127608AB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0"/>
            <a:ext cx="54864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11">
            <a:extLst>
              <a:ext uri="{FF2B5EF4-FFF2-40B4-BE49-F238E27FC236}">
                <a16:creationId xmlns:a16="http://schemas.microsoft.com/office/drawing/2014/main" id="{EADAF852-BD51-E148-9763-9B2C662F5DDB}"/>
              </a:ext>
            </a:extLst>
          </p:cNvPr>
          <p:cNvSpPr txBox="1">
            <a:spLocks noChangeArrowheads="1"/>
          </p:cNvSpPr>
          <p:nvPr/>
        </p:nvSpPr>
        <p:spPr bwMode="auto">
          <a:xfrm>
            <a:off x="685800" y="457200"/>
            <a:ext cx="42449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800" i="1"/>
              <a:t>Polyalthia</a:t>
            </a:r>
            <a:endParaRPr lang="en-US" altLang="en-US" sz="2400" i="1"/>
          </a:p>
        </p:txBody>
      </p:sp>
    </p:spTree>
    <p:extLst>
      <p:ext uri="{BB962C8B-B14F-4D97-AF65-F5344CB8AC3E}">
        <p14:creationId xmlns:p14="http://schemas.microsoft.com/office/powerpoint/2010/main" val="3924229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a:extLst>
              <a:ext uri="{FF2B5EF4-FFF2-40B4-BE49-F238E27FC236}">
                <a16:creationId xmlns:a16="http://schemas.microsoft.com/office/drawing/2014/main" id="{C49E772B-B8D3-8A49-96D7-2D2155DB4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1" y="78692"/>
            <a:ext cx="3324521" cy="60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ext Box 4">
            <a:extLst>
              <a:ext uri="{FF2B5EF4-FFF2-40B4-BE49-F238E27FC236}">
                <a16:creationId xmlns:a16="http://schemas.microsoft.com/office/drawing/2014/main" id="{B36842B1-8989-634A-8F4A-9A39C6685AD6}"/>
              </a:ext>
            </a:extLst>
          </p:cNvPr>
          <p:cNvSpPr txBox="1">
            <a:spLocks noChangeArrowheads="1"/>
          </p:cNvSpPr>
          <p:nvPr/>
        </p:nvSpPr>
        <p:spPr bwMode="auto">
          <a:xfrm>
            <a:off x="300534" y="498033"/>
            <a:ext cx="1131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i="1"/>
              <a:t>Annona</a:t>
            </a:r>
          </a:p>
        </p:txBody>
      </p:sp>
      <p:pic>
        <p:nvPicPr>
          <p:cNvPr id="32771" name="Picture 1">
            <a:extLst>
              <a:ext uri="{FF2B5EF4-FFF2-40B4-BE49-F238E27FC236}">
                <a16:creationId xmlns:a16="http://schemas.microsoft.com/office/drawing/2014/main" id="{CD66C0CF-4349-244E-AB06-4209EDDB4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89" y="3305617"/>
            <a:ext cx="3275013"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2">
            <a:extLst>
              <a:ext uri="{FF2B5EF4-FFF2-40B4-BE49-F238E27FC236}">
                <a16:creationId xmlns:a16="http://schemas.microsoft.com/office/drawing/2014/main" id="{23A1FEDC-4FD8-7343-ADDA-0BD17C7B63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1" y="76763"/>
            <a:ext cx="25400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a:extLst>
              <a:ext uri="{FF2B5EF4-FFF2-40B4-BE49-F238E27FC236}">
                <a16:creationId xmlns:a16="http://schemas.microsoft.com/office/drawing/2014/main" id="{726BEABD-4EA4-5046-AC0B-B2595A5766D2}"/>
              </a:ext>
            </a:extLst>
          </p:cNvPr>
          <p:cNvSpPr txBox="1">
            <a:spLocks noChangeArrowheads="1"/>
          </p:cNvSpPr>
          <p:nvPr/>
        </p:nvSpPr>
        <p:spPr bwMode="auto">
          <a:xfrm>
            <a:off x="925633" y="6274121"/>
            <a:ext cx="6907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rumen (of a cow)                         ruminate endosperm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3">
            <a:extLst>
              <a:ext uri="{FF2B5EF4-FFF2-40B4-BE49-F238E27FC236}">
                <a16:creationId xmlns:a16="http://schemas.microsoft.com/office/drawing/2014/main" id="{2B17BF53-72F6-A249-8640-38AE0387D2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3E7172A-6EE0-1048-998D-E6DF006708EA}"/>
              </a:ext>
            </a:extLst>
          </p:cNvPr>
          <p:cNvSpPr txBox="1"/>
          <p:nvPr/>
        </p:nvSpPr>
        <p:spPr>
          <a:xfrm>
            <a:off x="1981200" y="1295400"/>
            <a:ext cx="5441950" cy="2678113"/>
          </a:xfrm>
          <a:prstGeom prst="rect">
            <a:avLst/>
          </a:prstGeom>
          <a:noFill/>
        </p:spPr>
        <p:txBody>
          <a:bodyPr wrap="none">
            <a:spAutoFit/>
          </a:bodyPr>
          <a:lstStyle/>
          <a:p>
            <a:pPr>
              <a:defRPr/>
            </a:pPr>
            <a:r>
              <a:rPr lang="en-US" dirty="0">
                <a:solidFill>
                  <a:schemeClr val="bg1"/>
                </a:solidFill>
                <a:latin typeface="Times" charset="0"/>
                <a:ea typeface="ＭＳ Ｐゴシック" charset="0"/>
                <a:cs typeface="ＭＳ Ｐゴシック" charset="0"/>
              </a:rPr>
              <a:t>Key Family Characters - </a:t>
            </a:r>
            <a:r>
              <a:rPr lang="en-US" dirty="0" err="1">
                <a:solidFill>
                  <a:schemeClr val="bg1"/>
                </a:solidFill>
                <a:latin typeface="Times" charset="0"/>
                <a:ea typeface="ＭＳ Ｐゴシック" charset="0"/>
                <a:cs typeface="ＭＳ Ｐゴシック" charset="0"/>
              </a:rPr>
              <a:t>Annonaceae</a:t>
            </a:r>
            <a:endParaRPr lang="en-US" dirty="0">
              <a:solidFill>
                <a:schemeClr val="bg1"/>
              </a:solidFill>
              <a:latin typeface="Times" charset="0"/>
              <a:ea typeface="ＭＳ Ｐゴシック" charset="0"/>
              <a:cs typeface="ＭＳ Ｐゴシック" charset="0"/>
            </a:endParaRPr>
          </a:p>
          <a:p>
            <a:pPr marL="457200" indent="-457200">
              <a:buFontTx/>
              <a:buAutoNum type="arabicPeriod"/>
              <a:defRPr/>
            </a:pPr>
            <a:r>
              <a:rPr lang="en-US" dirty="0">
                <a:solidFill>
                  <a:schemeClr val="bg1"/>
                </a:solidFill>
                <a:latin typeface="Times" charset="0"/>
                <a:ea typeface="ＭＳ Ｐゴシック" charset="0"/>
                <a:cs typeface="ＭＳ Ｐゴシック" charset="0"/>
              </a:rPr>
              <a:t>Alternate simple, distichous leaves</a:t>
            </a:r>
          </a:p>
          <a:p>
            <a:pPr marL="457200" indent="-457200">
              <a:buFontTx/>
              <a:buAutoNum type="arabicPeriod"/>
              <a:defRPr/>
            </a:pPr>
            <a:r>
              <a:rPr lang="en-US" dirty="0" err="1">
                <a:solidFill>
                  <a:schemeClr val="bg1"/>
                </a:solidFill>
                <a:latin typeface="Times" charset="0"/>
                <a:ea typeface="ＭＳ Ｐゴシック" charset="0"/>
                <a:cs typeface="ＭＳ Ｐゴシック" charset="0"/>
              </a:rPr>
              <a:t>Magnoliid</a:t>
            </a:r>
            <a:r>
              <a:rPr lang="en-US" dirty="0">
                <a:solidFill>
                  <a:schemeClr val="bg1"/>
                </a:solidFill>
                <a:latin typeface="Times" charset="0"/>
                <a:ea typeface="ＭＳ Ｐゴシック" charset="0"/>
                <a:cs typeface="ＭＳ Ｐゴシック" charset="0"/>
              </a:rPr>
              <a:t> tertiary veins</a:t>
            </a:r>
          </a:p>
          <a:p>
            <a:pPr marL="457200" indent="-457200">
              <a:buFontTx/>
              <a:buAutoNum type="arabicPeriod"/>
              <a:defRPr/>
            </a:pPr>
            <a:r>
              <a:rPr lang="en-US" dirty="0">
                <a:solidFill>
                  <a:schemeClr val="bg1"/>
                </a:solidFill>
                <a:latin typeface="Times" charset="0"/>
                <a:ea typeface="ＭＳ Ｐゴシック" charset="0"/>
                <a:cs typeface="ＭＳ Ｐゴシック" charset="0"/>
              </a:rPr>
              <a:t>Unappealing </a:t>
            </a:r>
            <a:r>
              <a:rPr lang="en-US" dirty="0" err="1">
                <a:solidFill>
                  <a:schemeClr val="bg1"/>
                </a:solidFill>
                <a:latin typeface="Times" charset="0"/>
                <a:ea typeface="ＭＳ Ｐゴシック" charset="0"/>
                <a:cs typeface="ＭＳ Ｐゴシック" charset="0"/>
              </a:rPr>
              <a:t>magnoliid</a:t>
            </a:r>
            <a:r>
              <a:rPr lang="en-US" dirty="0">
                <a:solidFill>
                  <a:schemeClr val="bg1"/>
                </a:solidFill>
                <a:latin typeface="Times" charset="0"/>
                <a:ea typeface="ＭＳ Ｐゴシック" charset="0"/>
                <a:cs typeface="ＭＳ Ｐゴシック" charset="0"/>
              </a:rPr>
              <a:t> essential oils</a:t>
            </a:r>
          </a:p>
          <a:p>
            <a:pPr marL="457200" indent="-457200">
              <a:buFontTx/>
              <a:buAutoNum type="arabicPeriod"/>
              <a:defRPr/>
            </a:pPr>
            <a:r>
              <a:rPr lang="en-US" dirty="0">
                <a:solidFill>
                  <a:schemeClr val="bg1"/>
                </a:solidFill>
                <a:latin typeface="Times" charset="0"/>
                <a:ea typeface="ＭＳ Ｐゴシック" charset="0"/>
                <a:cs typeface="ＭＳ Ｐゴシック" charset="0"/>
              </a:rPr>
              <a:t>Big flowers with 2-3 whorls of 3 </a:t>
            </a:r>
            <a:r>
              <a:rPr lang="en-US" dirty="0" err="1">
                <a:solidFill>
                  <a:schemeClr val="bg1"/>
                </a:solidFill>
                <a:latin typeface="Times" charset="0"/>
                <a:ea typeface="ＭＳ Ｐゴシック" charset="0"/>
                <a:cs typeface="ＭＳ Ｐゴシック" charset="0"/>
              </a:rPr>
              <a:t>tepals</a:t>
            </a:r>
            <a:endParaRPr lang="en-US" dirty="0">
              <a:solidFill>
                <a:schemeClr val="bg1"/>
              </a:solidFill>
              <a:latin typeface="Times" charset="0"/>
              <a:ea typeface="ＭＳ Ｐゴシック" charset="0"/>
              <a:cs typeface="ＭＳ Ｐゴシック" charset="0"/>
            </a:endParaRPr>
          </a:p>
          <a:p>
            <a:pPr marL="457200" indent="-457200">
              <a:buFontTx/>
              <a:buAutoNum type="arabicPeriod"/>
              <a:defRPr/>
            </a:pPr>
            <a:r>
              <a:rPr lang="en-US" dirty="0">
                <a:solidFill>
                  <a:schemeClr val="bg1"/>
                </a:solidFill>
                <a:latin typeface="Times" charset="0"/>
                <a:ea typeface="ＭＳ Ｐゴシック" charset="0"/>
                <a:cs typeface="ＭＳ Ｐゴシック" charset="0"/>
              </a:rPr>
              <a:t>Many stamens that have appendages</a:t>
            </a:r>
          </a:p>
          <a:p>
            <a:pPr marL="457200" indent="-457200">
              <a:buFontTx/>
              <a:buAutoNum type="arabicPeriod"/>
              <a:defRPr/>
            </a:pPr>
            <a:endParaRPr lang="en-US" dirty="0">
              <a:latin typeface="Times" charset="0"/>
              <a:ea typeface="ＭＳ Ｐゴシック" charset="0"/>
              <a:cs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1">
            <a:extLst>
              <a:ext uri="{FF2B5EF4-FFF2-40B4-BE49-F238E27FC236}">
                <a16:creationId xmlns:a16="http://schemas.microsoft.com/office/drawing/2014/main" id="{707CF319-3D0F-AA42-AB76-FBDA73A00F9D}"/>
              </a:ext>
            </a:extLst>
          </p:cNvPr>
          <p:cNvSpPr txBox="1">
            <a:spLocks noChangeArrowheads="1"/>
          </p:cNvSpPr>
          <p:nvPr/>
        </p:nvSpPr>
        <p:spPr bwMode="auto">
          <a:xfrm>
            <a:off x="762000" y="1905000"/>
            <a:ext cx="78787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6000"/>
              <a:t>Magnoliids, Magnoliales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1">
            <a:extLst>
              <a:ext uri="{FF2B5EF4-FFF2-40B4-BE49-F238E27FC236}">
                <a16:creationId xmlns:a16="http://schemas.microsoft.com/office/drawing/2014/main" id="{EDADE006-A587-EE49-A815-8791EC804C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748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11">
            <a:extLst>
              <a:ext uri="{FF2B5EF4-FFF2-40B4-BE49-F238E27FC236}">
                <a16:creationId xmlns:a16="http://schemas.microsoft.com/office/drawing/2014/main" id="{65652A4E-E73D-F446-85D7-56B6D352E1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9107487" cy="66294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5843" name="Rectangle 4">
            <a:extLst>
              <a:ext uri="{FF2B5EF4-FFF2-40B4-BE49-F238E27FC236}">
                <a16:creationId xmlns:a16="http://schemas.microsoft.com/office/drawing/2014/main" id="{DFC38E9A-7912-5E45-96DE-94CB2363C8A1}"/>
              </a:ext>
            </a:extLst>
          </p:cNvPr>
          <p:cNvSpPr>
            <a:spLocks noChangeArrowheads="1"/>
          </p:cNvSpPr>
          <p:nvPr/>
        </p:nvSpPr>
        <p:spPr bwMode="auto">
          <a:xfrm>
            <a:off x="7620000" y="4572000"/>
            <a:ext cx="1524000" cy="1981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35844" name="Rectangle 12">
            <a:extLst>
              <a:ext uri="{FF2B5EF4-FFF2-40B4-BE49-F238E27FC236}">
                <a16:creationId xmlns:a16="http://schemas.microsoft.com/office/drawing/2014/main" id="{B40EB2B7-C7AF-F642-A4F3-5967B8AE92EF}"/>
              </a:ext>
            </a:extLst>
          </p:cNvPr>
          <p:cNvSpPr>
            <a:spLocks noChangeArrowheads="1"/>
          </p:cNvSpPr>
          <p:nvPr/>
        </p:nvSpPr>
        <p:spPr bwMode="auto">
          <a:xfrm>
            <a:off x="-228600" y="4267200"/>
            <a:ext cx="2362200" cy="28194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35845" name="Rectangle 7">
            <a:extLst>
              <a:ext uri="{FF2B5EF4-FFF2-40B4-BE49-F238E27FC236}">
                <a16:creationId xmlns:a16="http://schemas.microsoft.com/office/drawing/2014/main" id="{5ECE3B95-BBDC-A24F-9732-D1586F449DB4}"/>
              </a:ext>
            </a:extLst>
          </p:cNvPr>
          <p:cNvSpPr>
            <a:spLocks noChangeArrowheads="1"/>
          </p:cNvSpPr>
          <p:nvPr/>
        </p:nvSpPr>
        <p:spPr bwMode="auto">
          <a:xfrm>
            <a:off x="1981200" y="152400"/>
            <a:ext cx="1524000" cy="16764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35846" name="Rectangle 6">
            <a:extLst>
              <a:ext uri="{FF2B5EF4-FFF2-40B4-BE49-F238E27FC236}">
                <a16:creationId xmlns:a16="http://schemas.microsoft.com/office/drawing/2014/main" id="{0C80738D-5BD5-A14B-BBC0-C12638DA56EC}"/>
              </a:ext>
            </a:extLst>
          </p:cNvPr>
          <p:cNvSpPr>
            <a:spLocks noChangeArrowheads="1"/>
          </p:cNvSpPr>
          <p:nvPr/>
        </p:nvSpPr>
        <p:spPr bwMode="auto">
          <a:xfrm>
            <a:off x="1143000" y="0"/>
            <a:ext cx="838200" cy="19812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35847" name="Rectangle 15">
            <a:extLst>
              <a:ext uri="{FF2B5EF4-FFF2-40B4-BE49-F238E27FC236}">
                <a16:creationId xmlns:a16="http://schemas.microsoft.com/office/drawing/2014/main" id="{01857898-DC50-1545-9E52-C4760348A090}"/>
              </a:ext>
            </a:extLst>
          </p:cNvPr>
          <p:cNvSpPr>
            <a:spLocks noChangeArrowheads="1"/>
          </p:cNvSpPr>
          <p:nvPr/>
        </p:nvSpPr>
        <p:spPr bwMode="auto">
          <a:xfrm>
            <a:off x="0" y="3886200"/>
            <a:ext cx="2133600" cy="2971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35848" name="Text Box 5">
            <a:extLst>
              <a:ext uri="{FF2B5EF4-FFF2-40B4-BE49-F238E27FC236}">
                <a16:creationId xmlns:a16="http://schemas.microsoft.com/office/drawing/2014/main" id="{F9697B26-E731-7545-891E-F0E99180F0D6}"/>
              </a:ext>
            </a:extLst>
          </p:cNvPr>
          <p:cNvSpPr txBox="1">
            <a:spLocks noChangeArrowheads="1"/>
          </p:cNvSpPr>
          <p:nvPr/>
        </p:nvSpPr>
        <p:spPr bwMode="auto">
          <a:xfrm rot="-86341">
            <a:off x="42863" y="3417888"/>
            <a:ext cx="1905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400"/>
              <a:t>Current Angiosperm Phylogeny Group Tree for Flowering Plants</a:t>
            </a:r>
          </a:p>
          <a:p>
            <a:pPr algn="ctr">
              <a:spcBef>
                <a:spcPct val="0"/>
              </a:spcBef>
              <a:buFontTx/>
              <a:buNone/>
            </a:pPr>
            <a:r>
              <a:rPr lang="en-US" altLang="en-US" sz="2400"/>
              <a:t>2008</a:t>
            </a:r>
          </a:p>
          <a:p>
            <a:pPr algn="ctr">
              <a:spcBef>
                <a:spcPct val="0"/>
              </a:spcBef>
              <a:buFontTx/>
              <a:buNone/>
            </a:pPr>
            <a:endParaRPr lang="en-US" altLang="en-US" sz="2400"/>
          </a:p>
        </p:txBody>
      </p:sp>
      <p:sp>
        <p:nvSpPr>
          <p:cNvPr id="35849" name="Text Box 11">
            <a:extLst>
              <a:ext uri="{FF2B5EF4-FFF2-40B4-BE49-F238E27FC236}">
                <a16:creationId xmlns:a16="http://schemas.microsoft.com/office/drawing/2014/main" id="{36DC0434-249E-834A-8CD2-78064CB6595B}"/>
              </a:ext>
            </a:extLst>
          </p:cNvPr>
          <p:cNvSpPr txBox="1">
            <a:spLocks noChangeArrowheads="1"/>
          </p:cNvSpPr>
          <p:nvPr/>
        </p:nvSpPr>
        <p:spPr bwMode="auto">
          <a:xfrm>
            <a:off x="0" y="2895600"/>
            <a:ext cx="1614488" cy="461963"/>
          </a:xfrm>
          <a:prstGeom prst="rect">
            <a:avLst/>
          </a:prstGeom>
          <a:noFill/>
          <a:ln w="9525">
            <a:solidFill>
              <a:srgbClr val="F4172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rgbClr val="F4253F"/>
                </a:solidFill>
              </a:rPr>
              <a:t>magnoliids</a:t>
            </a:r>
            <a:endParaRPr lang="en-US" altLang="en-US" sz="2400" i="1"/>
          </a:p>
        </p:txBody>
      </p:sp>
      <p:sp>
        <p:nvSpPr>
          <p:cNvPr id="35850" name="Line 9">
            <a:extLst>
              <a:ext uri="{FF2B5EF4-FFF2-40B4-BE49-F238E27FC236}">
                <a16:creationId xmlns:a16="http://schemas.microsoft.com/office/drawing/2014/main" id="{8761825B-18AC-964F-8E15-87C5D406905C}"/>
              </a:ext>
            </a:extLst>
          </p:cNvPr>
          <p:cNvSpPr>
            <a:spLocks noChangeShapeType="1"/>
          </p:cNvSpPr>
          <p:nvPr/>
        </p:nvSpPr>
        <p:spPr bwMode="auto">
          <a:xfrm flipV="1">
            <a:off x="2514600" y="1828800"/>
            <a:ext cx="533400" cy="15240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51" name="Text Box 10">
            <a:extLst>
              <a:ext uri="{FF2B5EF4-FFF2-40B4-BE49-F238E27FC236}">
                <a16:creationId xmlns:a16="http://schemas.microsoft.com/office/drawing/2014/main" id="{5EB56B6B-BDA9-7E4C-9F19-0604F0CD361C}"/>
              </a:ext>
            </a:extLst>
          </p:cNvPr>
          <p:cNvSpPr txBox="1">
            <a:spLocks noChangeArrowheads="1"/>
          </p:cNvSpPr>
          <p:nvPr/>
        </p:nvSpPr>
        <p:spPr bwMode="auto">
          <a:xfrm>
            <a:off x="1752600" y="3352800"/>
            <a:ext cx="1352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i="1">
                <a:solidFill>
                  <a:srgbClr val="F4253F"/>
                </a:solidFill>
              </a:rPr>
              <a:t>monocots</a:t>
            </a:r>
            <a:endParaRPr lang="en-US" altLang="en-US" sz="2400" i="1"/>
          </a:p>
        </p:txBody>
      </p:sp>
      <p:sp>
        <p:nvSpPr>
          <p:cNvPr id="35852" name="Line 10">
            <a:extLst>
              <a:ext uri="{FF2B5EF4-FFF2-40B4-BE49-F238E27FC236}">
                <a16:creationId xmlns:a16="http://schemas.microsoft.com/office/drawing/2014/main" id="{6EAC843D-4187-EC4E-A4D6-22E00ED21D08}"/>
              </a:ext>
            </a:extLst>
          </p:cNvPr>
          <p:cNvSpPr>
            <a:spLocks noChangeShapeType="1"/>
          </p:cNvSpPr>
          <p:nvPr/>
        </p:nvSpPr>
        <p:spPr bwMode="auto">
          <a:xfrm flipV="1">
            <a:off x="1219200" y="2057400"/>
            <a:ext cx="304800" cy="7620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a:extLst>
              <a:ext uri="{FF2B5EF4-FFF2-40B4-BE49-F238E27FC236}">
                <a16:creationId xmlns:a16="http://schemas.microsoft.com/office/drawing/2014/main" id="{F25BC37F-CAFA-8447-9A0C-D97FBBD2B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750" y="0"/>
            <a:ext cx="49212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3">
            <a:extLst>
              <a:ext uri="{FF2B5EF4-FFF2-40B4-BE49-F238E27FC236}">
                <a16:creationId xmlns:a16="http://schemas.microsoft.com/office/drawing/2014/main" id="{D086F1EE-04BA-0947-8D4B-508B3AEED013}"/>
              </a:ext>
            </a:extLst>
          </p:cNvPr>
          <p:cNvSpPr>
            <a:spLocks noChangeArrowheads="1"/>
          </p:cNvSpPr>
          <p:nvPr/>
        </p:nvSpPr>
        <p:spPr bwMode="auto">
          <a:xfrm>
            <a:off x="4191000" y="5257800"/>
            <a:ext cx="1905000" cy="1066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36867" name="Text Box 4">
            <a:extLst>
              <a:ext uri="{FF2B5EF4-FFF2-40B4-BE49-F238E27FC236}">
                <a16:creationId xmlns:a16="http://schemas.microsoft.com/office/drawing/2014/main" id="{C4342CA5-B9E4-0449-896F-2B0FB667CDE5}"/>
              </a:ext>
            </a:extLst>
          </p:cNvPr>
          <p:cNvSpPr txBox="1">
            <a:spLocks noChangeArrowheads="1"/>
          </p:cNvSpPr>
          <p:nvPr/>
        </p:nvSpPr>
        <p:spPr bwMode="auto">
          <a:xfrm>
            <a:off x="136525" y="212725"/>
            <a:ext cx="37766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Magnoliales and the relations</a:t>
            </a:r>
          </a:p>
          <a:p>
            <a:pPr>
              <a:spcBef>
                <a:spcPct val="0"/>
              </a:spcBef>
              <a:buFontTx/>
              <a:buNone/>
            </a:pPr>
            <a:r>
              <a:rPr lang="en-US" altLang="en-US" sz="2400"/>
              <a:t>of the </a:t>
            </a:r>
            <a:r>
              <a:rPr lang="en-US" altLang="en-US" sz="2400" b="1"/>
              <a:t>Annonaceae</a:t>
            </a:r>
            <a:endParaRPr lang="en-US" altLang="en-US" sz="2400"/>
          </a:p>
        </p:txBody>
      </p:sp>
      <p:pic>
        <p:nvPicPr>
          <p:cNvPr id="36868" name="Picture 6">
            <a:extLst>
              <a:ext uri="{FF2B5EF4-FFF2-40B4-BE49-F238E27FC236}">
                <a16:creationId xmlns:a16="http://schemas.microsoft.com/office/drawing/2014/main" id="{87C27285-C029-E141-A11C-71CD0814F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10000"/>
            <a:ext cx="41148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Box 1">
            <a:extLst>
              <a:ext uri="{FF2B5EF4-FFF2-40B4-BE49-F238E27FC236}">
                <a16:creationId xmlns:a16="http://schemas.microsoft.com/office/drawing/2014/main" id="{65DE2F40-C986-BB41-A461-B57D62CC7462}"/>
              </a:ext>
            </a:extLst>
          </p:cNvPr>
          <p:cNvSpPr txBox="1">
            <a:spLocks noChangeArrowheads="1"/>
          </p:cNvSpPr>
          <p:nvPr/>
        </p:nvSpPr>
        <p:spPr bwMode="auto">
          <a:xfrm>
            <a:off x="762000" y="1905000"/>
            <a:ext cx="7772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6000"/>
              <a:t>Herbivory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6" descr="&#9;bfly3.jpg                                                      000291C3&#10;BARRINGTON                     BB75487B:">
            <a:extLst>
              <a:ext uri="{FF2B5EF4-FFF2-40B4-BE49-F238E27FC236}">
                <a16:creationId xmlns:a16="http://schemas.microsoft.com/office/drawing/2014/main" id="{DA3B5966-D388-F142-ABD7-3CC42F3DC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911225"/>
            <a:ext cx="5105400"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Picture 8">
            <a:extLst>
              <a:ext uri="{FF2B5EF4-FFF2-40B4-BE49-F238E27FC236}">
                <a16:creationId xmlns:a16="http://schemas.microsoft.com/office/drawing/2014/main" id="{46A82EE2-5CB1-CD4E-A518-467815DC1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276600"/>
            <a:ext cx="3886200"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5">
            <a:extLst>
              <a:ext uri="{FF2B5EF4-FFF2-40B4-BE49-F238E27FC236}">
                <a16:creationId xmlns:a16="http://schemas.microsoft.com/office/drawing/2014/main" id="{37E9EA5B-32EE-F243-BE88-F9288FDB5677}"/>
              </a:ext>
            </a:extLst>
          </p:cNvPr>
          <p:cNvSpPr txBox="1">
            <a:spLocks noChangeArrowheads="1"/>
          </p:cNvSpPr>
          <p:nvPr/>
        </p:nvSpPr>
        <p:spPr bwMode="auto">
          <a:xfrm>
            <a:off x="365125" y="46038"/>
            <a:ext cx="51212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a:t>Caterpillars of </a:t>
            </a:r>
            <a:r>
              <a:rPr lang="en-US" altLang="en-US" i="1"/>
              <a:t>Eurytides marcellus</a:t>
            </a:r>
            <a:r>
              <a:rPr lang="en-US" altLang="en-US"/>
              <a:t>, the zebra swallowtail,</a:t>
            </a:r>
          </a:p>
          <a:p>
            <a:pPr>
              <a:spcBef>
                <a:spcPct val="0"/>
              </a:spcBef>
              <a:buFontTx/>
              <a:buNone/>
            </a:pPr>
            <a:r>
              <a:rPr lang="en-US" altLang="en-US"/>
              <a:t> eat pawpaw</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a:extLst>
              <a:ext uri="{FF2B5EF4-FFF2-40B4-BE49-F238E27FC236}">
                <a16:creationId xmlns:a16="http://schemas.microsoft.com/office/drawing/2014/main" id="{23E71F10-CE90-1946-BACB-D5966FAD7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004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Rectangle 3">
            <a:extLst>
              <a:ext uri="{FF2B5EF4-FFF2-40B4-BE49-F238E27FC236}">
                <a16:creationId xmlns:a16="http://schemas.microsoft.com/office/drawing/2014/main" id="{D4CA0538-F00A-C24F-AE08-84076CCCF515}"/>
              </a:ext>
            </a:extLst>
          </p:cNvPr>
          <p:cNvSpPr>
            <a:spLocks noChangeArrowheads="1"/>
          </p:cNvSpPr>
          <p:nvPr/>
        </p:nvSpPr>
        <p:spPr bwMode="auto">
          <a:xfrm>
            <a:off x="3581400" y="152400"/>
            <a:ext cx="2362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rgbClr val="000000"/>
                </a:solidFill>
              </a:rPr>
              <a:t>Larvae of</a:t>
            </a:r>
            <a:r>
              <a:rPr lang="en-US" altLang="en-US" sz="2400" i="1">
                <a:solidFill>
                  <a:srgbClr val="000000"/>
                </a:solidFill>
              </a:rPr>
              <a:t> Milanion</a:t>
            </a:r>
            <a:r>
              <a:rPr lang="en-US" altLang="en-US" sz="2400">
                <a:solidFill>
                  <a:srgbClr val="000000"/>
                </a:solidFill>
              </a:rPr>
              <a:t> (Hesperidae) eat </a:t>
            </a:r>
            <a:r>
              <a:rPr lang="en-US" altLang="en-US" sz="2400" i="1">
                <a:solidFill>
                  <a:srgbClr val="000000"/>
                </a:solidFill>
              </a:rPr>
              <a:t>Rollinia</a:t>
            </a:r>
            <a:r>
              <a:rPr lang="en-US" altLang="en-US" sz="2400">
                <a:solidFill>
                  <a:srgbClr val="000000"/>
                </a:solidFill>
              </a:rPr>
              <a:t>, (Annonaceae)</a:t>
            </a:r>
          </a:p>
        </p:txBody>
      </p:sp>
      <p:pic>
        <p:nvPicPr>
          <p:cNvPr id="40963" name="Picture 1">
            <a:extLst>
              <a:ext uri="{FF2B5EF4-FFF2-40B4-BE49-F238E27FC236}">
                <a16:creationId xmlns:a16="http://schemas.microsoft.com/office/drawing/2014/main" id="{28BB3EB4-2F2A-214F-8ABE-F55B26740F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749675"/>
            <a:ext cx="45212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2">
            <a:extLst>
              <a:ext uri="{FF2B5EF4-FFF2-40B4-BE49-F238E27FC236}">
                <a16:creationId xmlns:a16="http://schemas.microsoft.com/office/drawing/2014/main" id="{D9B6BFE2-63EF-F547-8A6B-292EF3BEEA7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2500" y="76200"/>
            <a:ext cx="31115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2">
            <a:extLst>
              <a:ext uri="{FF2B5EF4-FFF2-40B4-BE49-F238E27FC236}">
                <a16:creationId xmlns:a16="http://schemas.microsoft.com/office/drawing/2014/main" id="{BF4F5F63-CF47-8D44-9592-52E7FFC2A4E6}"/>
              </a:ext>
            </a:extLst>
          </p:cNvPr>
          <p:cNvSpPr txBox="1">
            <a:spLocks noChangeArrowheads="1"/>
          </p:cNvSpPr>
          <p:nvPr/>
        </p:nvSpPr>
        <p:spPr bwMode="auto">
          <a:xfrm>
            <a:off x="1828800" y="304800"/>
            <a:ext cx="5559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Neolignans in the Magnoliales and Laurales</a:t>
            </a:r>
          </a:p>
        </p:txBody>
      </p:sp>
      <p:pic>
        <p:nvPicPr>
          <p:cNvPr id="43010" name="Picture 3">
            <a:extLst>
              <a:ext uri="{FF2B5EF4-FFF2-40B4-BE49-F238E27FC236}">
                <a16:creationId xmlns:a16="http://schemas.microsoft.com/office/drawing/2014/main" id="{03CE0AC7-80FD-644D-B91A-8C0F236CC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81063"/>
            <a:ext cx="5181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4">
            <a:extLst>
              <a:ext uri="{FF2B5EF4-FFF2-40B4-BE49-F238E27FC236}">
                <a16:creationId xmlns:a16="http://schemas.microsoft.com/office/drawing/2014/main" id="{A97DB7C6-90A4-4542-AE7F-EF2344BA6E70}"/>
              </a:ext>
            </a:extLst>
          </p:cNvPr>
          <p:cNvSpPr>
            <a:spLocks noChangeArrowheads="1"/>
          </p:cNvSpPr>
          <p:nvPr/>
        </p:nvSpPr>
        <p:spPr bwMode="auto">
          <a:xfrm>
            <a:off x="5943600" y="854075"/>
            <a:ext cx="2590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30000"/>
              </a:spcBef>
              <a:buFontTx/>
              <a:buNone/>
            </a:pPr>
            <a:r>
              <a:rPr lang="en-US" altLang="en-US" sz="1400">
                <a:latin typeface="Helvetica" pitchFamily="2" charset="0"/>
              </a:rPr>
              <a:t>Many natural products are built up of C6C3 units (a propylbenzene skeleton, </a:t>
            </a:r>
            <a:r>
              <a:rPr lang="en-US" altLang="en-US" sz="1400" b="1">
                <a:latin typeface="Helvetica-Bold" pitchFamily="2" charset="0"/>
              </a:rPr>
              <a:t>1</a:t>
            </a:r>
            <a:r>
              <a:rPr lang="en-US" altLang="en-US" sz="1400">
                <a:latin typeface="Helvetica" pitchFamily="2" charset="0"/>
              </a:rPr>
              <a:t>) derived from cinnamyl units.  </a:t>
            </a:r>
            <a:r>
              <a:rPr lang="en-US" altLang="en-US" sz="1600">
                <a:latin typeface="Helvetica" pitchFamily="2" charset="0"/>
              </a:rPr>
              <a:t>Structure </a:t>
            </a:r>
            <a:r>
              <a:rPr lang="en-US" altLang="en-US" sz="1600" b="1">
                <a:latin typeface="Helvetica-Bold" pitchFamily="2" charset="0"/>
              </a:rPr>
              <a:t>3</a:t>
            </a:r>
            <a:r>
              <a:rPr lang="en-US" altLang="en-US" sz="1600">
                <a:latin typeface="Helvetica" pitchFamily="2" charset="0"/>
              </a:rPr>
              <a:t> is a neolignan.</a:t>
            </a:r>
            <a:endParaRPr lang="en-US" altLang="en-US" sz="1200">
              <a:latin typeface="Helvetica" pitchFamily="2" charset="0"/>
            </a:endParaRPr>
          </a:p>
        </p:txBody>
      </p:sp>
      <p:pic>
        <p:nvPicPr>
          <p:cNvPr id="43012" name="Picture 1">
            <a:extLst>
              <a:ext uri="{FF2B5EF4-FFF2-40B4-BE49-F238E27FC236}">
                <a16:creationId xmlns:a16="http://schemas.microsoft.com/office/drawing/2014/main" id="{9C8150FB-38B5-3241-9A86-E6D299C08B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054225"/>
            <a:ext cx="50133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2">
            <a:extLst>
              <a:ext uri="{FF2B5EF4-FFF2-40B4-BE49-F238E27FC236}">
                <a16:creationId xmlns:a16="http://schemas.microsoft.com/office/drawing/2014/main" id="{8422E24F-7BB6-904D-BFCC-2E258D9E07B8}"/>
              </a:ext>
            </a:extLst>
          </p:cNvPr>
          <p:cNvSpPr>
            <a:spLocks noChangeArrowheads="1"/>
          </p:cNvSpPr>
          <p:nvPr/>
        </p:nvSpPr>
        <p:spPr bwMode="auto">
          <a:xfrm>
            <a:off x="152400" y="3284538"/>
            <a:ext cx="91328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Palmatine, a protoberberine alkaloid in the Annonaceae; protoberberines also found throughout the Magnoliales and Laurales</a:t>
            </a:r>
          </a:p>
        </p:txBody>
      </p:sp>
      <p:pic>
        <p:nvPicPr>
          <p:cNvPr id="43014" name="Picture 1">
            <a:extLst>
              <a:ext uri="{FF2B5EF4-FFF2-40B4-BE49-F238E27FC236}">
                <a16:creationId xmlns:a16="http://schemas.microsoft.com/office/drawing/2014/main" id="{283545B3-B88E-6540-8C5B-4F07E99A30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333875"/>
            <a:ext cx="1736725"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Box 4">
            <a:extLst>
              <a:ext uri="{FF2B5EF4-FFF2-40B4-BE49-F238E27FC236}">
                <a16:creationId xmlns:a16="http://schemas.microsoft.com/office/drawing/2014/main" id="{0C5CE84D-D58E-AC44-8603-F4CE8AC10BEB}"/>
              </a:ext>
            </a:extLst>
          </p:cNvPr>
          <p:cNvSpPr txBox="1">
            <a:spLocks noChangeArrowheads="1"/>
          </p:cNvSpPr>
          <p:nvPr/>
        </p:nvSpPr>
        <p:spPr bwMode="auto">
          <a:xfrm>
            <a:off x="349250" y="6089650"/>
            <a:ext cx="22431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Helvetica" pitchFamily="2" charset="0"/>
              </a:rPr>
              <a:t>tetracycic ring </a:t>
            </a:r>
          </a:p>
          <a:p>
            <a:r>
              <a:rPr lang="en-US" altLang="en-US" sz="1400">
                <a:latin typeface="Helvetica" pitchFamily="2" charset="0"/>
              </a:rPr>
              <a:t>typical of protoberberines </a:t>
            </a:r>
          </a:p>
        </p:txBody>
      </p:sp>
      <p:pic>
        <p:nvPicPr>
          <p:cNvPr id="43016" name="Picture 5">
            <a:extLst>
              <a:ext uri="{FF2B5EF4-FFF2-40B4-BE49-F238E27FC236}">
                <a16:creationId xmlns:a16="http://schemas.microsoft.com/office/drawing/2014/main" id="{4E0E148F-38D1-2A42-85D6-6A81F17FC4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3288" y="4373563"/>
            <a:ext cx="239395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6">
            <a:extLst>
              <a:ext uri="{FF2B5EF4-FFF2-40B4-BE49-F238E27FC236}">
                <a16:creationId xmlns:a16="http://schemas.microsoft.com/office/drawing/2014/main" id="{312EC6EB-9FEC-CE48-A3F7-872A333224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5288" y="4394200"/>
            <a:ext cx="21844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8" name="TextBox 12">
            <a:extLst>
              <a:ext uri="{FF2B5EF4-FFF2-40B4-BE49-F238E27FC236}">
                <a16:creationId xmlns:a16="http://schemas.microsoft.com/office/drawing/2014/main" id="{DAEFACEF-16BD-E545-B15B-6B0D92772FE0}"/>
              </a:ext>
            </a:extLst>
          </p:cNvPr>
          <p:cNvSpPr txBox="1">
            <a:spLocks noChangeArrowheads="1"/>
          </p:cNvSpPr>
          <p:nvPr/>
        </p:nvSpPr>
        <p:spPr bwMode="auto">
          <a:xfrm>
            <a:off x="6099175" y="6007100"/>
            <a:ext cx="2816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Helvetica" pitchFamily="2" charset="0"/>
              </a:rPr>
              <a:t>palmatine, in </a:t>
            </a:r>
            <a:r>
              <a:rPr lang="en-US" altLang="en-US" sz="1400" i="1">
                <a:latin typeface="Helvetica" pitchFamily="2" charset="0"/>
              </a:rPr>
              <a:t>Enantia chloranthia </a:t>
            </a:r>
            <a:r>
              <a:rPr lang="en-US" altLang="en-US" sz="1400">
                <a:latin typeface="Helvetica" pitchFamily="2" charset="0"/>
              </a:rPr>
              <a:t>(Annonaceae) , a SE Asian  traditional antimalarial</a:t>
            </a:r>
          </a:p>
        </p:txBody>
      </p:sp>
      <p:pic>
        <p:nvPicPr>
          <p:cNvPr id="43019" name="Picture 7">
            <a:hlinkClick r:id="rId8"/>
            <a:extLst>
              <a:ext uri="{FF2B5EF4-FFF2-40B4-BE49-F238E27FC236}">
                <a16:creationId xmlns:a16="http://schemas.microsoft.com/office/drawing/2014/main" id="{DA9B9AD5-9B33-1D41-B02D-63BCEFEC85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8163" y="3883025"/>
            <a:ext cx="259715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F5D5F44-336E-7049-9FA5-CFE4889B7B7E}"/>
              </a:ext>
            </a:extLst>
          </p:cNvPr>
          <p:cNvPicPr>
            <a:picLocks noChangeAspect="1"/>
          </p:cNvPicPr>
          <p:nvPr/>
        </p:nvPicPr>
        <p:blipFill>
          <a:blip r:embed="rId10"/>
          <a:stretch>
            <a:fillRect/>
          </a:stretch>
        </p:blipFill>
        <p:spPr>
          <a:xfrm rot="5400000">
            <a:off x="7264400" y="1483520"/>
            <a:ext cx="1181100" cy="22987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a:extLst>
              <a:ext uri="{FF2B5EF4-FFF2-40B4-BE49-F238E27FC236}">
                <a16:creationId xmlns:a16="http://schemas.microsoft.com/office/drawing/2014/main" id="{2C60393F-0054-0A45-8212-8488C2AD26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0075160-6EB7-6447-BD76-B8F7327ACE5D}"/>
              </a:ext>
            </a:extLst>
          </p:cNvPr>
          <p:cNvSpPr txBox="1"/>
          <p:nvPr/>
        </p:nvSpPr>
        <p:spPr>
          <a:xfrm>
            <a:off x="1981200" y="1295400"/>
            <a:ext cx="5218113" cy="2678113"/>
          </a:xfrm>
          <a:prstGeom prst="rect">
            <a:avLst/>
          </a:prstGeom>
          <a:noFill/>
        </p:spPr>
        <p:txBody>
          <a:bodyPr wrap="none">
            <a:spAutoFit/>
          </a:bodyPr>
          <a:lstStyle/>
          <a:p>
            <a:pPr>
              <a:defRPr/>
            </a:pPr>
            <a:r>
              <a:rPr lang="en-US" dirty="0">
                <a:solidFill>
                  <a:schemeClr val="bg1"/>
                </a:solidFill>
                <a:latin typeface="Times" charset="0"/>
                <a:ea typeface="ＭＳ Ｐゴシック" charset="0"/>
                <a:cs typeface="ＭＳ Ｐゴシック" charset="0"/>
              </a:rPr>
              <a:t>Key Family Characters - </a:t>
            </a:r>
            <a:r>
              <a:rPr lang="en-US" dirty="0" err="1">
                <a:solidFill>
                  <a:schemeClr val="bg1"/>
                </a:solidFill>
                <a:latin typeface="Times" charset="0"/>
                <a:ea typeface="ＭＳ Ｐゴシック" charset="0"/>
                <a:cs typeface="ＭＳ Ｐゴシック" charset="0"/>
              </a:rPr>
              <a:t>Annonaceae</a:t>
            </a:r>
            <a:endParaRPr lang="en-US" dirty="0">
              <a:solidFill>
                <a:schemeClr val="bg1"/>
              </a:solidFill>
              <a:latin typeface="Times" charset="0"/>
              <a:ea typeface="ＭＳ Ｐゴシック" charset="0"/>
              <a:cs typeface="ＭＳ Ｐゴシック" charset="0"/>
            </a:endParaRPr>
          </a:p>
          <a:p>
            <a:pPr marL="457200" indent="-457200">
              <a:buFontTx/>
              <a:buAutoNum type="arabicPeriod"/>
              <a:defRPr/>
            </a:pPr>
            <a:r>
              <a:rPr lang="en-US" dirty="0">
                <a:solidFill>
                  <a:schemeClr val="bg1"/>
                </a:solidFill>
                <a:latin typeface="Times" charset="0"/>
                <a:ea typeface="ＭＳ Ｐゴシック" charset="0"/>
                <a:cs typeface="ＭＳ Ｐゴシック" charset="0"/>
              </a:rPr>
              <a:t>Alternate simple, distichous leaves</a:t>
            </a:r>
          </a:p>
          <a:p>
            <a:pPr marL="457200" indent="-457200">
              <a:buFontTx/>
              <a:buAutoNum type="arabicPeriod"/>
              <a:defRPr/>
            </a:pPr>
            <a:r>
              <a:rPr lang="en-US" dirty="0" err="1">
                <a:solidFill>
                  <a:schemeClr val="bg1"/>
                </a:solidFill>
                <a:latin typeface="Times" charset="0"/>
                <a:ea typeface="ＭＳ Ｐゴシック" charset="0"/>
                <a:cs typeface="ＭＳ Ｐゴシック" charset="0"/>
              </a:rPr>
              <a:t>Magnoliid</a:t>
            </a:r>
            <a:r>
              <a:rPr lang="en-US" dirty="0">
                <a:solidFill>
                  <a:schemeClr val="bg1"/>
                </a:solidFill>
                <a:latin typeface="Times" charset="0"/>
                <a:ea typeface="ＭＳ Ｐゴシック" charset="0"/>
                <a:cs typeface="ＭＳ Ｐゴシック" charset="0"/>
              </a:rPr>
              <a:t> tertiary veins</a:t>
            </a:r>
          </a:p>
          <a:p>
            <a:pPr marL="457200" indent="-457200">
              <a:buFontTx/>
              <a:buAutoNum type="arabicPeriod"/>
              <a:defRPr/>
            </a:pPr>
            <a:r>
              <a:rPr lang="en-US" dirty="0">
                <a:solidFill>
                  <a:schemeClr val="bg1"/>
                </a:solidFill>
                <a:latin typeface="Times" charset="0"/>
                <a:ea typeface="ＭＳ Ｐゴシック" charset="0"/>
                <a:cs typeface="ＭＳ Ｐゴシック" charset="0"/>
              </a:rPr>
              <a:t>Unappealing </a:t>
            </a:r>
            <a:r>
              <a:rPr lang="en-US" dirty="0" err="1">
                <a:solidFill>
                  <a:schemeClr val="bg1"/>
                </a:solidFill>
                <a:latin typeface="Times" charset="0"/>
                <a:ea typeface="ＭＳ Ｐゴシック" charset="0"/>
                <a:cs typeface="ＭＳ Ｐゴシック" charset="0"/>
              </a:rPr>
              <a:t>magnoliid</a:t>
            </a:r>
            <a:r>
              <a:rPr lang="en-US" dirty="0">
                <a:solidFill>
                  <a:schemeClr val="bg1"/>
                </a:solidFill>
                <a:latin typeface="Times" charset="0"/>
                <a:ea typeface="ＭＳ Ｐゴシック" charset="0"/>
                <a:cs typeface="ＭＳ Ｐゴシック" charset="0"/>
              </a:rPr>
              <a:t> essential oils</a:t>
            </a:r>
          </a:p>
          <a:p>
            <a:pPr marL="457200" indent="-457200">
              <a:buFontTx/>
              <a:buAutoNum type="arabicPeriod"/>
              <a:defRPr/>
            </a:pPr>
            <a:r>
              <a:rPr lang="en-US" dirty="0">
                <a:solidFill>
                  <a:schemeClr val="bg1"/>
                </a:solidFill>
                <a:latin typeface="Times" charset="0"/>
                <a:ea typeface="ＭＳ Ｐゴシック" charset="0"/>
                <a:cs typeface="ＭＳ Ｐゴシック" charset="0"/>
              </a:rPr>
              <a:t>Big flowers with 3 whorls of 3 </a:t>
            </a:r>
            <a:r>
              <a:rPr lang="en-US" dirty="0" err="1">
                <a:solidFill>
                  <a:schemeClr val="bg1"/>
                </a:solidFill>
                <a:latin typeface="Times" charset="0"/>
                <a:ea typeface="ＭＳ Ｐゴシック" charset="0"/>
                <a:cs typeface="ＭＳ Ｐゴシック" charset="0"/>
              </a:rPr>
              <a:t>tepals</a:t>
            </a:r>
            <a:endParaRPr lang="en-US" dirty="0">
              <a:solidFill>
                <a:schemeClr val="bg1"/>
              </a:solidFill>
              <a:latin typeface="Times" charset="0"/>
              <a:ea typeface="ＭＳ Ｐゴシック" charset="0"/>
              <a:cs typeface="ＭＳ Ｐゴシック" charset="0"/>
            </a:endParaRPr>
          </a:p>
          <a:p>
            <a:pPr marL="457200" indent="-457200">
              <a:buFontTx/>
              <a:buAutoNum type="arabicPeriod"/>
              <a:defRPr/>
            </a:pPr>
            <a:r>
              <a:rPr lang="en-US" dirty="0">
                <a:solidFill>
                  <a:schemeClr val="bg1"/>
                </a:solidFill>
                <a:latin typeface="Times" charset="0"/>
                <a:ea typeface="ＭＳ Ｐゴシック" charset="0"/>
                <a:cs typeface="ＭＳ Ｐゴシック" charset="0"/>
              </a:rPr>
              <a:t>Many stamens that have appendages</a:t>
            </a:r>
          </a:p>
          <a:p>
            <a:pPr marL="457200" indent="-457200">
              <a:buFontTx/>
              <a:buAutoNum type="arabicPeriod"/>
              <a:defRPr/>
            </a:pPr>
            <a:endParaRPr lang="en-US" dirty="0">
              <a:latin typeface="Times" charset="0"/>
              <a:ea typeface="ＭＳ Ｐゴシック" charset="0"/>
              <a:cs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Box 1">
            <a:extLst>
              <a:ext uri="{FF2B5EF4-FFF2-40B4-BE49-F238E27FC236}">
                <a16:creationId xmlns:a16="http://schemas.microsoft.com/office/drawing/2014/main" id="{F6451A70-AE5F-FC48-9200-DB8578C6CCEE}"/>
              </a:ext>
            </a:extLst>
          </p:cNvPr>
          <p:cNvSpPr txBox="1">
            <a:spLocks noChangeArrowheads="1"/>
          </p:cNvSpPr>
          <p:nvPr/>
        </p:nvSpPr>
        <p:spPr bwMode="auto">
          <a:xfrm>
            <a:off x="762000" y="1905000"/>
            <a:ext cx="7772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6000"/>
              <a:t>Pollination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a:extLst>
              <a:ext uri="{FF2B5EF4-FFF2-40B4-BE49-F238E27FC236}">
                <a16:creationId xmlns:a16="http://schemas.microsoft.com/office/drawing/2014/main" id="{F0BA87FB-BE56-6046-8703-A4073528AF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a:extLst>
              <a:ext uri="{FF2B5EF4-FFF2-40B4-BE49-F238E27FC236}">
                <a16:creationId xmlns:a16="http://schemas.microsoft.com/office/drawing/2014/main" id="{7C28C786-1037-F640-BF42-AD6ED8F38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28600"/>
            <a:ext cx="36576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ext Box 5">
            <a:extLst>
              <a:ext uri="{FF2B5EF4-FFF2-40B4-BE49-F238E27FC236}">
                <a16:creationId xmlns:a16="http://schemas.microsoft.com/office/drawing/2014/main" id="{563C28B3-5B15-F44A-A620-B3CA3FDC8C30}"/>
              </a:ext>
            </a:extLst>
          </p:cNvPr>
          <p:cNvSpPr txBox="1">
            <a:spLocks noChangeArrowheads="1"/>
          </p:cNvSpPr>
          <p:nvPr/>
        </p:nvSpPr>
        <p:spPr bwMode="auto">
          <a:xfrm>
            <a:off x="81369" y="3505200"/>
            <a:ext cx="449063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a:p>
            <a:pPr>
              <a:spcBef>
                <a:spcPct val="0"/>
              </a:spcBef>
              <a:buFont typeface="Times" pitchFamily="2" charset="0"/>
              <a:buChar char="•"/>
            </a:pPr>
            <a:r>
              <a:rPr lang="en-US" altLang="en-US" sz="2400"/>
              <a:t> Many stamens often with appendages</a:t>
            </a:r>
          </a:p>
          <a:p>
            <a:pPr>
              <a:spcBef>
                <a:spcPct val="0"/>
              </a:spcBef>
              <a:buFont typeface="Times" pitchFamily="2" charset="0"/>
              <a:buChar char="•"/>
            </a:pPr>
            <a:r>
              <a:rPr lang="en-US" altLang="en-US" sz="2400"/>
              <a:t> Chamber to accommodate several animals</a:t>
            </a:r>
          </a:p>
          <a:p>
            <a:pPr>
              <a:spcBef>
                <a:spcPct val="0"/>
              </a:spcBef>
              <a:buFont typeface="Times" pitchFamily="2" charset="0"/>
              <a:buChar char="•"/>
            </a:pPr>
            <a:r>
              <a:rPr lang="en-US" altLang="en-US" sz="2400"/>
              <a:t> Night-flowering</a:t>
            </a:r>
          </a:p>
          <a:p>
            <a:pPr>
              <a:spcBef>
                <a:spcPct val="0"/>
              </a:spcBef>
              <a:buFont typeface="Times" pitchFamily="2" charset="0"/>
              <a:buChar char="•"/>
            </a:pPr>
            <a:r>
              <a:rPr lang="en-US" altLang="en-US" sz="2400"/>
              <a:t> Without markings</a:t>
            </a:r>
          </a:p>
          <a:p>
            <a:pPr>
              <a:spcBef>
                <a:spcPct val="0"/>
              </a:spcBef>
              <a:buFont typeface="Times" pitchFamily="2" charset="0"/>
              <a:buChar char="•"/>
            </a:pPr>
            <a:r>
              <a:rPr lang="en-US" altLang="en-US" sz="2400"/>
              <a:t> Scent attractant for beetles</a:t>
            </a:r>
          </a:p>
        </p:txBody>
      </p:sp>
      <p:pic>
        <p:nvPicPr>
          <p:cNvPr id="47107" name="Picture 7">
            <a:extLst>
              <a:ext uri="{FF2B5EF4-FFF2-40B4-BE49-F238E27FC236}">
                <a16:creationId xmlns:a16="http://schemas.microsoft.com/office/drawing/2014/main" id="{05E1092A-CCDA-3345-BF09-24F1822DED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3505200"/>
            <a:ext cx="20875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8">
            <a:extLst>
              <a:ext uri="{FF2B5EF4-FFF2-40B4-BE49-F238E27FC236}">
                <a16:creationId xmlns:a16="http://schemas.microsoft.com/office/drawing/2014/main" id="{7E1FD407-8378-5F4B-AB64-B9A2A23FC0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28600"/>
            <a:ext cx="2133600"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9">
            <a:extLst>
              <a:ext uri="{FF2B5EF4-FFF2-40B4-BE49-F238E27FC236}">
                <a16:creationId xmlns:a16="http://schemas.microsoft.com/office/drawing/2014/main" id="{FCB7F650-92F5-F544-80BB-2CB583E15B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228600"/>
            <a:ext cx="25908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9249378-9518-B64F-A1A5-2D1D145B954A}"/>
              </a:ext>
            </a:extLst>
          </p:cNvPr>
          <p:cNvPicPr>
            <a:picLocks noChangeAspect="1"/>
          </p:cNvPicPr>
          <p:nvPr/>
        </p:nvPicPr>
        <p:blipFill>
          <a:blip r:embed="rId7"/>
          <a:stretch>
            <a:fillRect/>
          </a:stretch>
        </p:blipFill>
        <p:spPr>
          <a:xfrm>
            <a:off x="3691712" y="3776762"/>
            <a:ext cx="2632888" cy="2774950"/>
          </a:xfrm>
          <a:prstGeom prst="rect">
            <a:avLst/>
          </a:prstGeom>
        </p:spPr>
      </p:pic>
      <p:sp>
        <p:nvSpPr>
          <p:cNvPr id="3" name="TextBox 2">
            <a:extLst>
              <a:ext uri="{FF2B5EF4-FFF2-40B4-BE49-F238E27FC236}">
                <a16:creationId xmlns:a16="http://schemas.microsoft.com/office/drawing/2014/main" id="{F07F5D3D-FDA9-9649-B230-B9D87556A166}"/>
              </a:ext>
            </a:extLst>
          </p:cNvPr>
          <p:cNvSpPr txBox="1"/>
          <p:nvPr/>
        </p:nvSpPr>
        <p:spPr>
          <a:xfrm>
            <a:off x="152400" y="1641979"/>
            <a:ext cx="2412187" cy="2308324"/>
          </a:xfrm>
          <a:prstGeom prst="rect">
            <a:avLst/>
          </a:prstGeom>
          <a:noFill/>
        </p:spPr>
        <p:txBody>
          <a:bodyPr wrap="square" rtlCol="0">
            <a:spAutoFit/>
          </a:bodyPr>
          <a:lstStyle/>
          <a:p>
            <a:r>
              <a:rPr lang="en-US" altLang="en-US"/>
              <a:t>The beetle pollination syndrome - nuptial-chamber variant </a:t>
            </a:r>
          </a:p>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a:extLst>
              <a:ext uri="{FF2B5EF4-FFF2-40B4-BE49-F238E27FC236}">
                <a16:creationId xmlns:a16="http://schemas.microsoft.com/office/drawing/2014/main" id="{DB9D149A-FDE8-7E41-A2F2-328572E582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828800"/>
            <a:ext cx="63500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Text Box 3">
            <a:extLst>
              <a:ext uri="{FF2B5EF4-FFF2-40B4-BE49-F238E27FC236}">
                <a16:creationId xmlns:a16="http://schemas.microsoft.com/office/drawing/2014/main" id="{45963346-6651-CA42-952C-1EC34A5E98B6}"/>
              </a:ext>
            </a:extLst>
          </p:cNvPr>
          <p:cNvSpPr txBox="1">
            <a:spLocks noChangeArrowheads="1"/>
          </p:cNvSpPr>
          <p:nvPr/>
        </p:nvSpPr>
        <p:spPr bwMode="auto">
          <a:xfrm>
            <a:off x="746125" y="517525"/>
            <a:ext cx="5118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i="1"/>
              <a:t>Uvaria</a:t>
            </a:r>
            <a:r>
              <a:rPr lang="en-US" altLang="en-US" sz="2400"/>
              <a:t> - Thailand: cockroach-pollinated</a:t>
            </a:r>
          </a:p>
        </p:txBody>
      </p:sp>
    </p:spTree>
    <p:extLst>
      <p:ext uri="{BB962C8B-B14F-4D97-AF65-F5344CB8AC3E}">
        <p14:creationId xmlns:p14="http://schemas.microsoft.com/office/powerpoint/2010/main" val="3108108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a:extLst>
              <a:ext uri="{FF2B5EF4-FFF2-40B4-BE49-F238E27FC236}">
                <a16:creationId xmlns:a16="http://schemas.microsoft.com/office/drawing/2014/main" id="{FA99216E-03BA-EB45-9B2F-BD8D8B6619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685800"/>
            <a:ext cx="39560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4">
            <a:extLst>
              <a:ext uri="{FF2B5EF4-FFF2-40B4-BE49-F238E27FC236}">
                <a16:creationId xmlns:a16="http://schemas.microsoft.com/office/drawing/2014/main" id="{6CDE0078-9737-3F46-9702-C7BFA8FAB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85800"/>
            <a:ext cx="411162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5">
            <a:extLst>
              <a:ext uri="{FF2B5EF4-FFF2-40B4-BE49-F238E27FC236}">
                <a16:creationId xmlns:a16="http://schemas.microsoft.com/office/drawing/2014/main" id="{FF79244D-E0D9-FB40-9403-AB3DBED31DCC}"/>
              </a:ext>
            </a:extLst>
          </p:cNvPr>
          <p:cNvSpPr txBox="1">
            <a:spLocks noChangeArrowheads="1"/>
          </p:cNvSpPr>
          <p:nvPr/>
        </p:nvSpPr>
        <p:spPr bwMode="auto">
          <a:xfrm>
            <a:off x="212725" y="90488"/>
            <a:ext cx="71072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i="1"/>
              <a:t>Sapranthus</a:t>
            </a:r>
            <a:r>
              <a:rPr lang="en-US" altLang="en-US" sz="2800"/>
              <a:t> - a carrion flower in the Annonaceae</a:t>
            </a:r>
            <a:endParaRPr lang="en-US" altLang="en-US" sz="2800" i="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a:extLst>
              <a:ext uri="{FF2B5EF4-FFF2-40B4-BE49-F238E27FC236}">
                <a16:creationId xmlns:a16="http://schemas.microsoft.com/office/drawing/2014/main" id="{B22DA3D8-FE73-934B-8D4E-2438066E3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58888"/>
            <a:ext cx="8458200" cy="559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3">
            <a:extLst>
              <a:ext uri="{FF2B5EF4-FFF2-40B4-BE49-F238E27FC236}">
                <a16:creationId xmlns:a16="http://schemas.microsoft.com/office/drawing/2014/main" id="{7F4B6FBF-1A44-6344-B562-31AD00BEDADA}"/>
              </a:ext>
            </a:extLst>
          </p:cNvPr>
          <p:cNvSpPr>
            <a:spLocks noChangeArrowheads="1"/>
          </p:cNvSpPr>
          <p:nvPr/>
        </p:nvSpPr>
        <p:spPr bwMode="auto">
          <a:xfrm>
            <a:off x="457200" y="228600"/>
            <a:ext cx="5105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i="1"/>
              <a:t>Sapranthus</a:t>
            </a:r>
            <a:endParaRPr lang="en-US" altLang="en-US" sz="2400" i="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a:extLst>
              <a:ext uri="{FF2B5EF4-FFF2-40B4-BE49-F238E27FC236}">
                <a16:creationId xmlns:a16="http://schemas.microsoft.com/office/drawing/2014/main" id="{9604E746-A06F-4447-B2D7-E0E13C6C04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4829"/>
            <a:ext cx="7543800" cy="563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F53860E-49B8-A04B-B477-31AB51B39794}"/>
              </a:ext>
            </a:extLst>
          </p:cNvPr>
          <p:cNvPicPr>
            <a:picLocks noChangeAspect="1"/>
          </p:cNvPicPr>
          <p:nvPr/>
        </p:nvPicPr>
        <p:blipFill>
          <a:blip r:embed="rId4"/>
          <a:stretch>
            <a:fillRect/>
          </a:stretch>
        </p:blipFill>
        <p:spPr>
          <a:xfrm>
            <a:off x="533400" y="5699711"/>
            <a:ext cx="1676400" cy="1126459"/>
          </a:xfrm>
          <a:prstGeom prst="rect">
            <a:avLst/>
          </a:prstGeom>
        </p:spPr>
      </p:pic>
      <p:sp>
        <p:nvSpPr>
          <p:cNvPr id="3" name="TextBox 2">
            <a:extLst>
              <a:ext uri="{FF2B5EF4-FFF2-40B4-BE49-F238E27FC236}">
                <a16:creationId xmlns:a16="http://schemas.microsoft.com/office/drawing/2014/main" id="{1BCDF65F-51A5-DF4B-AEFC-8815C1E8A5D9}"/>
              </a:ext>
            </a:extLst>
          </p:cNvPr>
          <p:cNvSpPr txBox="1"/>
          <p:nvPr/>
        </p:nvSpPr>
        <p:spPr>
          <a:xfrm>
            <a:off x="373284" y="462155"/>
            <a:ext cx="1676400" cy="1200329"/>
          </a:xfrm>
          <a:prstGeom prst="rect">
            <a:avLst/>
          </a:prstGeom>
          <a:noFill/>
        </p:spPr>
        <p:txBody>
          <a:bodyPr wrap="square" rtlCol="0">
            <a:spAutoFit/>
          </a:bodyPr>
          <a:lstStyle/>
          <a:p>
            <a:r>
              <a:rPr lang="en-US"/>
              <a:t>pawpaw: pollinated by fruitflies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EACE90-D341-9B4E-9CD7-C6DDF1B81984}"/>
              </a:ext>
            </a:extLst>
          </p:cNvPr>
          <p:cNvPicPr>
            <a:picLocks noChangeAspect="1"/>
          </p:cNvPicPr>
          <p:nvPr/>
        </p:nvPicPr>
        <p:blipFill>
          <a:blip r:embed="rId3"/>
          <a:stretch>
            <a:fillRect/>
          </a:stretch>
        </p:blipFill>
        <p:spPr>
          <a:xfrm>
            <a:off x="4572000" y="-27008"/>
            <a:ext cx="4329386" cy="6504008"/>
          </a:xfrm>
          <a:prstGeom prst="rect">
            <a:avLst/>
          </a:prstGeom>
        </p:spPr>
      </p:pic>
      <p:pic>
        <p:nvPicPr>
          <p:cNvPr id="3" name="Picture 2">
            <a:extLst>
              <a:ext uri="{FF2B5EF4-FFF2-40B4-BE49-F238E27FC236}">
                <a16:creationId xmlns:a16="http://schemas.microsoft.com/office/drawing/2014/main" id="{42E53630-481B-B04E-BBAB-EDD7CAB3680E}"/>
              </a:ext>
            </a:extLst>
          </p:cNvPr>
          <p:cNvPicPr>
            <a:picLocks noChangeAspect="1"/>
          </p:cNvPicPr>
          <p:nvPr/>
        </p:nvPicPr>
        <p:blipFill>
          <a:blip r:embed="rId4"/>
          <a:stretch>
            <a:fillRect/>
          </a:stretch>
        </p:blipFill>
        <p:spPr>
          <a:xfrm>
            <a:off x="609600" y="1333500"/>
            <a:ext cx="3644900" cy="5143500"/>
          </a:xfrm>
          <a:prstGeom prst="rect">
            <a:avLst/>
          </a:prstGeom>
        </p:spPr>
      </p:pic>
      <p:sp>
        <p:nvSpPr>
          <p:cNvPr id="4" name="TextBox 3">
            <a:extLst>
              <a:ext uri="{FF2B5EF4-FFF2-40B4-BE49-F238E27FC236}">
                <a16:creationId xmlns:a16="http://schemas.microsoft.com/office/drawing/2014/main" id="{821CDCCB-A0CD-DC48-ACF1-547DC1DE98C5}"/>
              </a:ext>
            </a:extLst>
          </p:cNvPr>
          <p:cNvSpPr txBox="1"/>
          <p:nvPr/>
        </p:nvSpPr>
        <p:spPr>
          <a:xfrm>
            <a:off x="914400" y="381000"/>
            <a:ext cx="1021433" cy="461665"/>
          </a:xfrm>
          <a:prstGeom prst="rect">
            <a:avLst/>
          </a:prstGeom>
          <a:noFill/>
        </p:spPr>
        <p:txBody>
          <a:bodyPr wrap="none" rtlCol="0">
            <a:spAutoFit/>
          </a:bodyPr>
          <a:lstStyle/>
          <a:p>
            <a:r>
              <a:rPr lang="en-US"/>
              <a:t>thrips?</a:t>
            </a:r>
          </a:p>
        </p:txBody>
      </p:sp>
      <p:sp>
        <p:nvSpPr>
          <p:cNvPr id="5" name="Rectangle 4">
            <a:extLst>
              <a:ext uri="{FF2B5EF4-FFF2-40B4-BE49-F238E27FC236}">
                <a16:creationId xmlns:a16="http://schemas.microsoft.com/office/drawing/2014/main" id="{05DA22AE-C204-2A48-A74C-A9D0CDDCD511}"/>
              </a:ext>
            </a:extLst>
          </p:cNvPr>
          <p:cNvSpPr/>
          <p:nvPr/>
        </p:nvSpPr>
        <p:spPr>
          <a:xfrm>
            <a:off x="914400" y="6413697"/>
            <a:ext cx="1739579" cy="461665"/>
          </a:xfrm>
          <a:prstGeom prst="rect">
            <a:avLst/>
          </a:prstGeom>
        </p:spPr>
        <p:txBody>
          <a:bodyPr wrap="none">
            <a:spAutoFit/>
          </a:bodyPr>
          <a:lstStyle/>
          <a:p>
            <a:r>
              <a:rPr lang="en-US" i="1"/>
              <a:t>Bocageopsis</a:t>
            </a:r>
          </a:p>
        </p:txBody>
      </p:sp>
      <p:pic>
        <p:nvPicPr>
          <p:cNvPr id="6" name="Picture 5">
            <a:extLst>
              <a:ext uri="{FF2B5EF4-FFF2-40B4-BE49-F238E27FC236}">
                <a16:creationId xmlns:a16="http://schemas.microsoft.com/office/drawing/2014/main" id="{2369ECB4-D4E1-0C46-AAD4-DBE30262DB06}"/>
              </a:ext>
            </a:extLst>
          </p:cNvPr>
          <p:cNvPicPr>
            <a:picLocks noChangeAspect="1"/>
          </p:cNvPicPr>
          <p:nvPr/>
        </p:nvPicPr>
        <p:blipFill>
          <a:blip r:embed="rId5"/>
          <a:stretch>
            <a:fillRect/>
          </a:stretch>
        </p:blipFill>
        <p:spPr>
          <a:xfrm>
            <a:off x="4214792" y="2312204"/>
            <a:ext cx="1500208" cy="1672290"/>
          </a:xfrm>
          <a:prstGeom prst="rect">
            <a:avLst/>
          </a:prstGeom>
        </p:spPr>
      </p:pic>
    </p:spTree>
    <p:extLst>
      <p:ext uri="{BB962C8B-B14F-4D97-AF65-F5344CB8AC3E}">
        <p14:creationId xmlns:p14="http://schemas.microsoft.com/office/powerpoint/2010/main" val="1656291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1">
            <a:extLst>
              <a:ext uri="{FF2B5EF4-FFF2-40B4-BE49-F238E27FC236}">
                <a16:creationId xmlns:a16="http://schemas.microsoft.com/office/drawing/2014/main" id="{ACCEAA47-0FC8-1C47-B3FB-8E47EE12E69E}"/>
              </a:ext>
            </a:extLst>
          </p:cNvPr>
          <p:cNvSpPr txBox="1">
            <a:spLocks noChangeArrowheads="1"/>
          </p:cNvSpPr>
          <p:nvPr/>
        </p:nvSpPr>
        <p:spPr bwMode="auto">
          <a:xfrm>
            <a:off x="762000" y="1905000"/>
            <a:ext cx="7772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6000"/>
              <a:t>Fruits and Dispersal</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a:extLst>
              <a:ext uri="{FF2B5EF4-FFF2-40B4-BE49-F238E27FC236}">
                <a16:creationId xmlns:a16="http://schemas.microsoft.com/office/drawing/2014/main" id="{57CB1D49-8BC6-1A4E-9177-F3B60D710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016000"/>
            <a:ext cx="8890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Text Box 3">
            <a:extLst>
              <a:ext uri="{FF2B5EF4-FFF2-40B4-BE49-F238E27FC236}">
                <a16:creationId xmlns:a16="http://schemas.microsoft.com/office/drawing/2014/main" id="{445E2280-1C06-5D4C-B0A3-6099A91A54CB}"/>
              </a:ext>
            </a:extLst>
          </p:cNvPr>
          <p:cNvSpPr txBox="1">
            <a:spLocks noChangeArrowheads="1"/>
          </p:cNvSpPr>
          <p:nvPr/>
        </p:nvSpPr>
        <p:spPr bwMode="auto">
          <a:xfrm>
            <a:off x="517525" y="90488"/>
            <a:ext cx="27289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i="1"/>
              <a:t>Guatteria - </a:t>
            </a:r>
            <a:r>
              <a:rPr lang="en-US" altLang="en-US" sz="2800"/>
              <a:t>Brazil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a:extLst>
              <a:ext uri="{FF2B5EF4-FFF2-40B4-BE49-F238E27FC236}">
                <a16:creationId xmlns:a16="http://schemas.microsoft.com/office/drawing/2014/main" id="{1F0CE8BD-B528-934D-BC7F-262E06445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61468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5">
            <a:extLst>
              <a:ext uri="{FF2B5EF4-FFF2-40B4-BE49-F238E27FC236}">
                <a16:creationId xmlns:a16="http://schemas.microsoft.com/office/drawing/2014/main" id="{F76DB728-EDBB-6444-9B50-BF867F56C3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0"/>
            <a:ext cx="35814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6">
            <a:extLst>
              <a:ext uri="{FF2B5EF4-FFF2-40B4-BE49-F238E27FC236}">
                <a16:creationId xmlns:a16="http://schemas.microsoft.com/office/drawing/2014/main" id="{9490F7CF-43D8-4343-922D-63258A25F7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4351338"/>
            <a:ext cx="3657600"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11">
            <a:extLst>
              <a:ext uri="{FF2B5EF4-FFF2-40B4-BE49-F238E27FC236}">
                <a16:creationId xmlns:a16="http://schemas.microsoft.com/office/drawing/2014/main" id="{5543D00B-577E-F544-BC62-0770D62F5B17}"/>
              </a:ext>
            </a:extLst>
          </p:cNvPr>
          <p:cNvSpPr txBox="1">
            <a:spLocks noChangeArrowheads="1"/>
          </p:cNvSpPr>
          <p:nvPr/>
        </p:nvSpPr>
        <p:spPr bwMode="auto">
          <a:xfrm>
            <a:off x="365125" y="46038"/>
            <a:ext cx="50450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i="1"/>
              <a:t>Asimina</a:t>
            </a:r>
            <a:r>
              <a:rPr lang="en-US" altLang="en-US"/>
              <a:t>, the pawpaw of eastern North America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a:extLst>
              <a:ext uri="{FF2B5EF4-FFF2-40B4-BE49-F238E27FC236}">
                <a16:creationId xmlns:a16="http://schemas.microsoft.com/office/drawing/2014/main" id="{AFF30406-7EE9-9F49-8783-083E3E7955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8458200" cy="55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 Box 3">
            <a:extLst>
              <a:ext uri="{FF2B5EF4-FFF2-40B4-BE49-F238E27FC236}">
                <a16:creationId xmlns:a16="http://schemas.microsoft.com/office/drawing/2014/main" id="{04BF72D9-5C6E-8843-8BC1-8E6D7401A672}"/>
              </a:ext>
            </a:extLst>
          </p:cNvPr>
          <p:cNvSpPr txBox="1">
            <a:spLocks noChangeArrowheads="1"/>
          </p:cNvSpPr>
          <p:nvPr/>
        </p:nvSpPr>
        <p:spPr bwMode="auto">
          <a:xfrm>
            <a:off x="0" y="0"/>
            <a:ext cx="1289050" cy="519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i="1"/>
              <a:t>Xylopia</a:t>
            </a:r>
            <a:endParaRPr lang="en-US" altLang="en-US" sz="2800"/>
          </a:p>
        </p:txBody>
      </p:sp>
      <p:pic>
        <p:nvPicPr>
          <p:cNvPr id="56323" name="Picture 4">
            <a:extLst>
              <a:ext uri="{FF2B5EF4-FFF2-40B4-BE49-F238E27FC236}">
                <a16:creationId xmlns:a16="http://schemas.microsoft.com/office/drawing/2014/main" id="{AA4D04FD-11FF-244B-91E3-7DD286CD89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49700"/>
            <a:ext cx="3238500" cy="29083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6324" name="Picture 5">
            <a:extLst>
              <a:ext uri="{FF2B5EF4-FFF2-40B4-BE49-F238E27FC236}">
                <a16:creationId xmlns:a16="http://schemas.microsoft.com/office/drawing/2014/main" id="{6E3AFFC2-BCC0-354B-9890-90311EBDD0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039" b="23462"/>
          <a:stretch>
            <a:fillRect/>
          </a:stretch>
        </p:blipFill>
        <p:spPr bwMode="auto">
          <a:xfrm>
            <a:off x="6094413" y="4813300"/>
            <a:ext cx="3049587"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7">
            <a:extLst>
              <a:ext uri="{FF2B5EF4-FFF2-40B4-BE49-F238E27FC236}">
                <a16:creationId xmlns:a16="http://schemas.microsoft.com/office/drawing/2014/main" id="{4518F801-55CD-A048-A88D-3B0015D3B055}"/>
              </a:ext>
            </a:extLst>
          </p:cNvPr>
          <p:cNvSpPr txBox="1">
            <a:spLocks noChangeArrowheads="1"/>
          </p:cNvSpPr>
          <p:nvPr/>
        </p:nvSpPr>
        <p:spPr bwMode="auto">
          <a:xfrm>
            <a:off x="3886200" y="5943600"/>
            <a:ext cx="2062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seeds with arils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a:extLst>
              <a:ext uri="{FF2B5EF4-FFF2-40B4-BE49-F238E27FC236}">
                <a16:creationId xmlns:a16="http://schemas.microsoft.com/office/drawing/2014/main" id="{28350F88-0A84-5E4E-BC82-D4C3B2798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675" y="1039813"/>
            <a:ext cx="38227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3">
            <a:extLst>
              <a:ext uri="{FF2B5EF4-FFF2-40B4-BE49-F238E27FC236}">
                <a16:creationId xmlns:a16="http://schemas.microsoft.com/office/drawing/2014/main" id="{CD6AACE9-CDAB-C544-B942-605C564B4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25" y="3659188"/>
            <a:ext cx="3581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4">
            <a:extLst>
              <a:ext uri="{FF2B5EF4-FFF2-40B4-BE49-F238E27FC236}">
                <a16:creationId xmlns:a16="http://schemas.microsoft.com/office/drawing/2014/main" id="{31E32D7A-8070-8A40-8837-3E1238F690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888" y="1066800"/>
            <a:ext cx="365760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a:extLst>
              <a:ext uri="{FF2B5EF4-FFF2-40B4-BE49-F238E27FC236}">
                <a16:creationId xmlns:a16="http://schemas.microsoft.com/office/drawing/2014/main" id="{4B80A759-6371-6B44-9B40-7E4EE0F88B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7325" y="3659188"/>
            <a:ext cx="3657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 Box 7">
            <a:extLst>
              <a:ext uri="{FF2B5EF4-FFF2-40B4-BE49-F238E27FC236}">
                <a16:creationId xmlns:a16="http://schemas.microsoft.com/office/drawing/2014/main" id="{2A62FC90-5DFE-F146-867A-E3A27743A1A7}"/>
              </a:ext>
            </a:extLst>
          </p:cNvPr>
          <p:cNvSpPr txBox="1">
            <a:spLocks noChangeArrowheads="1"/>
          </p:cNvSpPr>
          <p:nvPr/>
        </p:nvSpPr>
        <p:spPr bwMode="auto">
          <a:xfrm>
            <a:off x="288925" y="136525"/>
            <a:ext cx="4838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variation in commercial </a:t>
            </a:r>
            <a:r>
              <a:rPr lang="en-US" altLang="en-US" sz="2400" i="1"/>
              <a:t>Annona</a:t>
            </a:r>
            <a:r>
              <a:rPr lang="en-US" altLang="en-US" sz="2400"/>
              <a:t> fruits</a:t>
            </a:r>
          </a:p>
        </p:txBody>
      </p:sp>
      <p:sp>
        <p:nvSpPr>
          <p:cNvPr id="54278" name="Text Box 7">
            <a:extLst>
              <a:ext uri="{FF2B5EF4-FFF2-40B4-BE49-F238E27FC236}">
                <a16:creationId xmlns:a16="http://schemas.microsoft.com/office/drawing/2014/main" id="{57946165-7D81-4245-B4F6-DB61754477D2}"/>
              </a:ext>
            </a:extLst>
          </p:cNvPr>
          <p:cNvSpPr txBox="1">
            <a:spLocks noChangeArrowheads="1"/>
          </p:cNvSpPr>
          <p:nvPr/>
        </p:nvSpPr>
        <p:spPr bwMode="auto">
          <a:xfrm>
            <a:off x="1447800" y="639763"/>
            <a:ext cx="1516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400"/>
              <a:t>guanabaná</a:t>
            </a:r>
          </a:p>
        </p:txBody>
      </p:sp>
      <p:sp>
        <p:nvSpPr>
          <p:cNvPr id="54279" name="Text Box 7">
            <a:extLst>
              <a:ext uri="{FF2B5EF4-FFF2-40B4-BE49-F238E27FC236}">
                <a16:creationId xmlns:a16="http://schemas.microsoft.com/office/drawing/2014/main" id="{E1AF7599-A21C-D546-A329-68B2924CB436}"/>
              </a:ext>
            </a:extLst>
          </p:cNvPr>
          <p:cNvSpPr txBox="1">
            <a:spLocks noChangeArrowheads="1"/>
          </p:cNvSpPr>
          <p:nvPr/>
        </p:nvSpPr>
        <p:spPr bwMode="auto">
          <a:xfrm>
            <a:off x="5334000" y="6191250"/>
            <a:ext cx="1481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400"/>
              <a:t>cherimoya</a:t>
            </a:r>
          </a:p>
        </p:txBody>
      </p:sp>
      <p:sp>
        <p:nvSpPr>
          <p:cNvPr id="54280" name="Text Box 7">
            <a:extLst>
              <a:ext uri="{FF2B5EF4-FFF2-40B4-BE49-F238E27FC236}">
                <a16:creationId xmlns:a16="http://schemas.microsoft.com/office/drawing/2014/main" id="{1856D6DE-22F7-9240-BDB8-7A74E24C02EA}"/>
              </a:ext>
            </a:extLst>
          </p:cNvPr>
          <p:cNvSpPr txBox="1">
            <a:spLocks noChangeArrowheads="1"/>
          </p:cNvSpPr>
          <p:nvPr/>
        </p:nvSpPr>
        <p:spPr bwMode="auto">
          <a:xfrm>
            <a:off x="5480050" y="577850"/>
            <a:ext cx="1312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400"/>
              <a:t>sweetsop</a:t>
            </a:r>
          </a:p>
        </p:txBody>
      </p:sp>
      <p:sp>
        <p:nvSpPr>
          <p:cNvPr id="54281" name="Text Box 7">
            <a:extLst>
              <a:ext uri="{FF2B5EF4-FFF2-40B4-BE49-F238E27FC236}">
                <a16:creationId xmlns:a16="http://schemas.microsoft.com/office/drawing/2014/main" id="{C8676537-0D2B-3342-BB92-2E251CC5EF16}"/>
              </a:ext>
            </a:extLst>
          </p:cNvPr>
          <p:cNvSpPr txBox="1">
            <a:spLocks noChangeArrowheads="1"/>
          </p:cNvSpPr>
          <p:nvPr/>
        </p:nvSpPr>
        <p:spPr bwMode="auto">
          <a:xfrm>
            <a:off x="1577975" y="6173788"/>
            <a:ext cx="1814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400"/>
              <a:t>custard apple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3">
            <a:extLst>
              <a:ext uri="{FF2B5EF4-FFF2-40B4-BE49-F238E27FC236}">
                <a16:creationId xmlns:a16="http://schemas.microsoft.com/office/drawing/2014/main" id="{9FF0AD5D-AA37-6141-896F-862A463A43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371600"/>
            <a:ext cx="29591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4">
            <a:extLst>
              <a:ext uri="{FF2B5EF4-FFF2-40B4-BE49-F238E27FC236}">
                <a16:creationId xmlns:a16="http://schemas.microsoft.com/office/drawing/2014/main" id="{31953F56-03C0-A54F-9FA8-3B30466A0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546600"/>
            <a:ext cx="38100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5">
            <a:extLst>
              <a:ext uri="{FF2B5EF4-FFF2-40B4-BE49-F238E27FC236}">
                <a16:creationId xmlns:a16="http://schemas.microsoft.com/office/drawing/2014/main" id="{0C5CAF29-587F-D542-B19B-21E43836BE6F}"/>
              </a:ext>
            </a:extLst>
          </p:cNvPr>
          <p:cNvSpPr>
            <a:spLocks noChangeArrowheads="1"/>
          </p:cNvSpPr>
          <p:nvPr/>
        </p:nvSpPr>
        <p:spPr bwMode="auto">
          <a:xfrm>
            <a:off x="5334000" y="422275"/>
            <a:ext cx="3810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solidFill>
                  <a:srgbClr val="000000"/>
                </a:solidFill>
              </a:rPr>
              <a:t>Cherimoya (</a:t>
            </a:r>
            <a:r>
              <a:rPr lang="en-US" altLang="en-US" sz="2400" b="1" i="1">
                <a:solidFill>
                  <a:srgbClr val="000000"/>
                </a:solidFill>
              </a:rPr>
              <a:t>Annona cherimola</a:t>
            </a:r>
            <a:r>
              <a:rPr lang="en-US" altLang="en-US" sz="2400" b="1">
                <a:solidFill>
                  <a:srgbClr val="000000"/>
                </a:solidFill>
              </a:rPr>
              <a:t>)</a:t>
            </a:r>
          </a:p>
        </p:txBody>
      </p:sp>
      <p:sp>
        <p:nvSpPr>
          <p:cNvPr id="55300" name="Rectangle 6">
            <a:extLst>
              <a:ext uri="{FF2B5EF4-FFF2-40B4-BE49-F238E27FC236}">
                <a16:creationId xmlns:a16="http://schemas.microsoft.com/office/drawing/2014/main" id="{6496C6D7-C904-7940-A872-8CBD6E5FECD9}"/>
              </a:ext>
            </a:extLst>
          </p:cNvPr>
          <p:cNvSpPr>
            <a:spLocks noChangeArrowheads="1"/>
          </p:cNvSpPr>
          <p:nvPr/>
        </p:nvSpPr>
        <p:spPr bwMode="auto">
          <a:xfrm>
            <a:off x="5410200" y="7924800"/>
            <a:ext cx="3733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300">
                <a:solidFill>
                  <a:srgbClr val="000000"/>
                </a:solidFill>
                <a:latin typeface="Lucida Grande" panose="020B0600040502020204" pitchFamily="34" charset="0"/>
              </a:rPr>
              <a:t>http://www.hort.purdue.edu/newcrop/tropical/lecture_34/lec_34.html</a:t>
            </a:r>
          </a:p>
        </p:txBody>
      </p:sp>
      <p:pic>
        <p:nvPicPr>
          <p:cNvPr id="55301" name="Picture 7">
            <a:extLst>
              <a:ext uri="{FF2B5EF4-FFF2-40B4-BE49-F238E27FC236}">
                <a16:creationId xmlns:a16="http://schemas.microsoft.com/office/drawing/2014/main" id="{DBA1D7D9-AB70-E141-8413-4252930FD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50020">
            <a:off x="-457200" y="4572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a:extLst>
              <a:ext uri="{FF2B5EF4-FFF2-40B4-BE49-F238E27FC236}">
                <a16:creationId xmlns:a16="http://schemas.microsoft.com/office/drawing/2014/main" id="{E7E0C5B7-0D2C-7F4E-B032-F520CC79F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171700"/>
            <a:ext cx="59436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Picture 3">
            <a:extLst>
              <a:ext uri="{FF2B5EF4-FFF2-40B4-BE49-F238E27FC236}">
                <a16:creationId xmlns:a16="http://schemas.microsoft.com/office/drawing/2014/main" id="{354CCA0C-D905-8642-A1C4-1585CB26E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57763"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4">
            <a:extLst>
              <a:ext uri="{FF2B5EF4-FFF2-40B4-BE49-F238E27FC236}">
                <a16:creationId xmlns:a16="http://schemas.microsoft.com/office/drawing/2014/main" id="{A2EB4133-BA35-A640-B1F5-FE0E5FC00551}"/>
              </a:ext>
            </a:extLst>
          </p:cNvPr>
          <p:cNvSpPr>
            <a:spLocks noChangeArrowheads="1"/>
          </p:cNvSpPr>
          <p:nvPr/>
        </p:nvSpPr>
        <p:spPr bwMode="auto">
          <a:xfrm>
            <a:off x="5029200" y="304800"/>
            <a:ext cx="33528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i="1"/>
              <a:t>Duguetia lepidota - </a:t>
            </a:r>
            <a:r>
              <a:rPr lang="en-US" altLang="en-US"/>
              <a:t>upper Orinoco River</a:t>
            </a:r>
            <a:endParaRPr lang="en-US" altLang="en-US" sz="24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2">
            <a:extLst>
              <a:ext uri="{FF2B5EF4-FFF2-40B4-BE49-F238E27FC236}">
                <a16:creationId xmlns:a16="http://schemas.microsoft.com/office/drawing/2014/main" id="{2749E7A0-5C3C-7F41-A78A-6BA39C3C065C}"/>
              </a:ext>
            </a:extLst>
          </p:cNvPr>
          <p:cNvSpPr txBox="1">
            <a:spLocks noChangeArrowheads="1"/>
          </p:cNvSpPr>
          <p:nvPr/>
        </p:nvSpPr>
        <p:spPr bwMode="auto">
          <a:xfrm>
            <a:off x="517525" y="212725"/>
            <a:ext cx="1319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i="1"/>
              <a:t>Duguetia</a:t>
            </a:r>
          </a:p>
        </p:txBody>
      </p:sp>
      <p:pic>
        <p:nvPicPr>
          <p:cNvPr id="58370" name="Picture 3">
            <a:extLst>
              <a:ext uri="{FF2B5EF4-FFF2-40B4-BE49-F238E27FC236}">
                <a16:creationId xmlns:a16="http://schemas.microsoft.com/office/drawing/2014/main" id="{8962661D-91E6-B140-9B97-5F13E2B44F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4495800" cy="36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4">
            <a:extLst>
              <a:ext uri="{FF2B5EF4-FFF2-40B4-BE49-F238E27FC236}">
                <a16:creationId xmlns:a16="http://schemas.microsoft.com/office/drawing/2014/main" id="{ABD101FD-BE03-D94B-A15C-C04650BB0EE4}"/>
              </a:ext>
            </a:extLst>
          </p:cNvPr>
          <p:cNvSpPr>
            <a:spLocks noChangeArrowheads="1"/>
          </p:cNvSpPr>
          <p:nvPr/>
        </p:nvSpPr>
        <p:spPr bwMode="auto">
          <a:xfrm>
            <a:off x="0" y="4572000"/>
            <a:ext cx="4306888"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300">
                <a:solidFill>
                  <a:srgbClr val="000000"/>
                </a:solidFill>
              </a:rPr>
              <a:t>Cross-section of fruit of </a:t>
            </a:r>
            <a:r>
              <a:rPr lang="en-US" altLang="en-US" sz="1300" i="1">
                <a:solidFill>
                  <a:srgbClr val="000000"/>
                </a:solidFill>
              </a:rPr>
              <a:t>Duguetia stelechantha</a:t>
            </a:r>
            <a:r>
              <a:rPr lang="en-US" altLang="en-US" sz="1300">
                <a:solidFill>
                  <a:srgbClr val="000000"/>
                </a:solidFill>
              </a:rPr>
              <a:t> (Annonaceae).</a:t>
            </a:r>
          </a:p>
        </p:txBody>
      </p:sp>
      <p:pic>
        <p:nvPicPr>
          <p:cNvPr id="58372" name="Picture 6">
            <a:extLst>
              <a:ext uri="{FF2B5EF4-FFF2-40B4-BE49-F238E27FC236}">
                <a16:creationId xmlns:a16="http://schemas.microsoft.com/office/drawing/2014/main" id="{37336F57-F732-CD40-BF94-4FBC7FB6C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743200"/>
            <a:ext cx="42672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Rectangle 7">
            <a:extLst>
              <a:ext uri="{FF2B5EF4-FFF2-40B4-BE49-F238E27FC236}">
                <a16:creationId xmlns:a16="http://schemas.microsoft.com/office/drawing/2014/main" id="{4218C556-0906-D644-8913-4C23E14CD6C0}"/>
              </a:ext>
            </a:extLst>
          </p:cNvPr>
          <p:cNvSpPr>
            <a:spLocks noChangeArrowheads="1"/>
          </p:cNvSpPr>
          <p:nvPr/>
        </p:nvSpPr>
        <p:spPr bwMode="auto">
          <a:xfrm>
            <a:off x="4495800" y="5715000"/>
            <a:ext cx="4648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i="1"/>
              <a:t>Pygocentrus nattereri</a:t>
            </a:r>
            <a:r>
              <a:rPr lang="en-US" altLang="en-US" sz="2400"/>
              <a:t> - the red-bellied piranha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3">
            <a:extLst>
              <a:ext uri="{FF2B5EF4-FFF2-40B4-BE49-F238E27FC236}">
                <a16:creationId xmlns:a16="http://schemas.microsoft.com/office/drawing/2014/main" id="{597CADE0-443B-5B4F-8582-C0F4D5C780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2B8A3DF-C136-5A48-8B33-F4DEE4306A3F}"/>
              </a:ext>
            </a:extLst>
          </p:cNvPr>
          <p:cNvSpPr txBox="1"/>
          <p:nvPr/>
        </p:nvSpPr>
        <p:spPr>
          <a:xfrm>
            <a:off x="1981200" y="1295400"/>
            <a:ext cx="5441950" cy="2678113"/>
          </a:xfrm>
          <a:prstGeom prst="rect">
            <a:avLst/>
          </a:prstGeom>
          <a:noFill/>
        </p:spPr>
        <p:txBody>
          <a:bodyPr wrap="none">
            <a:spAutoFit/>
          </a:bodyPr>
          <a:lstStyle/>
          <a:p>
            <a:pPr>
              <a:defRPr/>
            </a:pPr>
            <a:r>
              <a:rPr lang="en-US" dirty="0">
                <a:solidFill>
                  <a:schemeClr val="bg1"/>
                </a:solidFill>
                <a:latin typeface="Times" charset="0"/>
                <a:ea typeface="ＭＳ Ｐゴシック" charset="0"/>
                <a:cs typeface="ＭＳ Ｐゴシック" charset="0"/>
              </a:rPr>
              <a:t>Key Family Characters - </a:t>
            </a:r>
            <a:r>
              <a:rPr lang="en-US" dirty="0" err="1">
                <a:solidFill>
                  <a:schemeClr val="bg1"/>
                </a:solidFill>
                <a:latin typeface="Times" charset="0"/>
                <a:ea typeface="ＭＳ Ｐゴシック" charset="0"/>
                <a:cs typeface="ＭＳ Ｐゴシック" charset="0"/>
              </a:rPr>
              <a:t>Annonaceae</a:t>
            </a:r>
            <a:endParaRPr lang="en-US" dirty="0">
              <a:solidFill>
                <a:schemeClr val="bg1"/>
              </a:solidFill>
              <a:latin typeface="Times" charset="0"/>
              <a:ea typeface="ＭＳ Ｐゴシック" charset="0"/>
              <a:cs typeface="ＭＳ Ｐゴシック" charset="0"/>
            </a:endParaRPr>
          </a:p>
          <a:p>
            <a:pPr marL="457200" indent="-457200">
              <a:buFontTx/>
              <a:buAutoNum type="arabicPeriod"/>
              <a:defRPr/>
            </a:pPr>
            <a:r>
              <a:rPr lang="en-US" dirty="0">
                <a:solidFill>
                  <a:schemeClr val="bg1"/>
                </a:solidFill>
                <a:latin typeface="Times" charset="0"/>
                <a:ea typeface="ＭＳ Ｐゴシック" charset="0"/>
                <a:cs typeface="ＭＳ Ｐゴシック" charset="0"/>
              </a:rPr>
              <a:t>Alternate simple, distichous leaves</a:t>
            </a:r>
          </a:p>
          <a:p>
            <a:pPr marL="457200" indent="-457200">
              <a:buFontTx/>
              <a:buAutoNum type="arabicPeriod"/>
              <a:defRPr/>
            </a:pPr>
            <a:r>
              <a:rPr lang="en-US" dirty="0" err="1">
                <a:solidFill>
                  <a:schemeClr val="bg1"/>
                </a:solidFill>
                <a:latin typeface="Times" charset="0"/>
                <a:ea typeface="ＭＳ Ｐゴシック" charset="0"/>
                <a:cs typeface="ＭＳ Ｐゴシック" charset="0"/>
              </a:rPr>
              <a:t>Magnoliid</a:t>
            </a:r>
            <a:r>
              <a:rPr lang="en-US" dirty="0">
                <a:solidFill>
                  <a:schemeClr val="bg1"/>
                </a:solidFill>
                <a:latin typeface="Times" charset="0"/>
                <a:ea typeface="ＭＳ Ｐゴシック" charset="0"/>
                <a:cs typeface="ＭＳ Ｐゴシック" charset="0"/>
              </a:rPr>
              <a:t> tertiary veins</a:t>
            </a:r>
          </a:p>
          <a:p>
            <a:pPr marL="457200" indent="-457200">
              <a:buFontTx/>
              <a:buAutoNum type="arabicPeriod"/>
              <a:defRPr/>
            </a:pPr>
            <a:r>
              <a:rPr lang="en-US" dirty="0">
                <a:solidFill>
                  <a:schemeClr val="bg1"/>
                </a:solidFill>
                <a:latin typeface="Times" charset="0"/>
                <a:ea typeface="ＭＳ Ｐゴシック" charset="0"/>
                <a:cs typeface="ＭＳ Ｐゴシック" charset="0"/>
              </a:rPr>
              <a:t>Unappealing </a:t>
            </a:r>
            <a:r>
              <a:rPr lang="en-US" dirty="0" err="1">
                <a:solidFill>
                  <a:schemeClr val="bg1"/>
                </a:solidFill>
                <a:latin typeface="Times" charset="0"/>
                <a:ea typeface="ＭＳ Ｐゴシック" charset="0"/>
                <a:cs typeface="ＭＳ Ｐゴシック" charset="0"/>
              </a:rPr>
              <a:t>magnoliid</a:t>
            </a:r>
            <a:r>
              <a:rPr lang="en-US" dirty="0">
                <a:solidFill>
                  <a:schemeClr val="bg1"/>
                </a:solidFill>
                <a:latin typeface="Times" charset="0"/>
                <a:ea typeface="ＭＳ Ｐゴシック" charset="0"/>
                <a:cs typeface="ＭＳ Ｐゴシック" charset="0"/>
              </a:rPr>
              <a:t> essential oils</a:t>
            </a:r>
          </a:p>
          <a:p>
            <a:pPr marL="457200" indent="-457200">
              <a:buFontTx/>
              <a:buAutoNum type="arabicPeriod"/>
              <a:defRPr/>
            </a:pPr>
            <a:r>
              <a:rPr lang="en-US" dirty="0">
                <a:solidFill>
                  <a:schemeClr val="bg1"/>
                </a:solidFill>
                <a:latin typeface="Times" charset="0"/>
                <a:ea typeface="ＭＳ Ｐゴシック" charset="0"/>
                <a:cs typeface="ＭＳ Ｐゴシック" charset="0"/>
              </a:rPr>
              <a:t>Big flowers with 2-3 whorls of 3 </a:t>
            </a:r>
            <a:r>
              <a:rPr lang="en-US" dirty="0" err="1">
                <a:solidFill>
                  <a:schemeClr val="bg1"/>
                </a:solidFill>
                <a:latin typeface="Times" charset="0"/>
                <a:ea typeface="ＭＳ Ｐゴシック" charset="0"/>
                <a:cs typeface="ＭＳ Ｐゴシック" charset="0"/>
              </a:rPr>
              <a:t>tepals</a:t>
            </a:r>
            <a:endParaRPr lang="en-US" dirty="0">
              <a:solidFill>
                <a:schemeClr val="bg1"/>
              </a:solidFill>
              <a:latin typeface="Times" charset="0"/>
              <a:ea typeface="ＭＳ Ｐゴシック" charset="0"/>
              <a:cs typeface="ＭＳ Ｐゴシック" charset="0"/>
            </a:endParaRPr>
          </a:p>
          <a:p>
            <a:pPr marL="457200" indent="-457200">
              <a:buFontTx/>
              <a:buAutoNum type="arabicPeriod"/>
              <a:defRPr/>
            </a:pPr>
            <a:r>
              <a:rPr lang="en-US" dirty="0">
                <a:solidFill>
                  <a:schemeClr val="bg1"/>
                </a:solidFill>
                <a:latin typeface="Times" charset="0"/>
                <a:ea typeface="ＭＳ Ｐゴシック" charset="0"/>
                <a:cs typeface="ＭＳ Ｐゴシック" charset="0"/>
              </a:rPr>
              <a:t>Many stamens that have appendages</a:t>
            </a:r>
          </a:p>
          <a:p>
            <a:pPr marL="457200" indent="-457200">
              <a:buFontTx/>
              <a:buAutoNum type="arabicPeriod"/>
              <a:defRPr/>
            </a:pPr>
            <a:endParaRPr lang="en-US" dirty="0">
              <a:latin typeface="Times" charset="0"/>
              <a:ea typeface="ＭＳ Ｐゴシック" charset="0"/>
              <a:cs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Box 1">
            <a:extLst>
              <a:ext uri="{FF2B5EF4-FFF2-40B4-BE49-F238E27FC236}">
                <a16:creationId xmlns:a16="http://schemas.microsoft.com/office/drawing/2014/main" id="{B44993A9-078C-A346-B686-57AA93504C24}"/>
              </a:ext>
            </a:extLst>
          </p:cNvPr>
          <p:cNvSpPr txBox="1">
            <a:spLocks noChangeArrowheads="1"/>
          </p:cNvSpPr>
          <p:nvPr/>
        </p:nvSpPr>
        <p:spPr bwMode="auto">
          <a:xfrm>
            <a:off x="2438400" y="2743200"/>
            <a:ext cx="55086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6000"/>
              <a:t>EXTRA SLIDES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87B9345B-158B-3446-9568-231B012D259C}"/>
              </a:ext>
            </a:extLst>
          </p:cNvPr>
          <p:cNvSpPr>
            <a:spLocks noChangeArrowheads="1"/>
          </p:cNvSpPr>
          <p:nvPr/>
        </p:nvSpPr>
        <p:spPr bwMode="auto">
          <a:xfrm>
            <a:off x="152400" y="152400"/>
            <a:ext cx="27193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800" i="1">
                <a:solidFill>
                  <a:srgbClr val="000000"/>
                </a:solidFill>
              </a:rPr>
              <a:t>Desmos chinensis</a:t>
            </a:r>
            <a:endParaRPr lang="en-US" altLang="en-US" sz="2400">
              <a:solidFill>
                <a:srgbClr val="000000"/>
              </a:solidFill>
            </a:endParaRPr>
          </a:p>
        </p:txBody>
      </p:sp>
      <p:pic>
        <p:nvPicPr>
          <p:cNvPr id="66562" name="Picture 3">
            <a:extLst>
              <a:ext uri="{FF2B5EF4-FFF2-40B4-BE49-F238E27FC236}">
                <a16:creationId xmlns:a16="http://schemas.microsoft.com/office/drawing/2014/main" id="{58BDEED0-125F-CB41-ABAD-4C59E05E8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4">
            <a:extLst>
              <a:ext uri="{FF2B5EF4-FFF2-40B4-BE49-F238E27FC236}">
                <a16:creationId xmlns:a16="http://schemas.microsoft.com/office/drawing/2014/main" id="{F5D3CA06-C354-A84A-B1E3-6C713B754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147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5">
            <a:extLst>
              <a:ext uri="{FF2B5EF4-FFF2-40B4-BE49-F238E27FC236}">
                <a16:creationId xmlns:a16="http://schemas.microsoft.com/office/drawing/2014/main" id="{4A142D5F-B354-1845-9FE2-E6E33FC01E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314700"/>
            <a:ext cx="45720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a:extLst>
              <a:ext uri="{FF2B5EF4-FFF2-40B4-BE49-F238E27FC236}">
                <a16:creationId xmlns:a16="http://schemas.microsoft.com/office/drawing/2014/main" id="{AB99420A-51AA-5148-AEE7-7FD7253EC5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4200"/>
            <a:ext cx="9144000"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a:extLst>
              <a:ext uri="{FF2B5EF4-FFF2-40B4-BE49-F238E27FC236}">
                <a16:creationId xmlns:a16="http://schemas.microsoft.com/office/drawing/2014/main" id="{41EBE675-F445-BF45-8BD9-36DE3EE92A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38300"/>
            <a:ext cx="9144000"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a:extLst>
              <a:ext uri="{FF2B5EF4-FFF2-40B4-BE49-F238E27FC236}">
                <a16:creationId xmlns:a16="http://schemas.microsoft.com/office/drawing/2014/main" id="{6D837A37-7739-7742-B4EE-8BBAE5167A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1925"/>
            <a:ext cx="914400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508E6D8F-8773-194B-9CFD-8CAF383468B9}"/>
              </a:ext>
            </a:extLst>
          </p:cNvPr>
          <p:cNvSpPr>
            <a:spLocks noChangeArrowheads="1"/>
          </p:cNvSpPr>
          <p:nvPr/>
        </p:nvSpPr>
        <p:spPr bwMode="auto">
          <a:xfrm>
            <a:off x="1295400" y="3048000"/>
            <a:ext cx="1828800" cy="2378075"/>
          </a:xfrm>
          <a:prstGeom prst="rect">
            <a:avLst/>
          </a:prstGeom>
          <a:noFill/>
          <a:ln w="38100">
            <a:solidFill>
              <a:srgbClr val="F4253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Box 1">
            <a:extLst>
              <a:ext uri="{FF2B5EF4-FFF2-40B4-BE49-F238E27FC236}">
                <a16:creationId xmlns:a16="http://schemas.microsoft.com/office/drawing/2014/main" id="{0CC70D45-57C6-9247-8A08-EE636714DC8A}"/>
              </a:ext>
            </a:extLst>
          </p:cNvPr>
          <p:cNvSpPr txBox="1">
            <a:spLocks noChangeArrowheads="1"/>
          </p:cNvSpPr>
          <p:nvPr/>
        </p:nvSpPr>
        <p:spPr bwMode="auto">
          <a:xfrm>
            <a:off x="762000" y="1905000"/>
            <a:ext cx="7772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6000"/>
              <a:t>Economic Plants in the Tropics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90C30221-90DC-0844-8D0F-34266A3230DB}"/>
              </a:ext>
            </a:extLst>
          </p:cNvPr>
          <p:cNvSpPr>
            <a:spLocks noChangeArrowheads="1"/>
          </p:cNvSpPr>
          <p:nvPr/>
        </p:nvSpPr>
        <p:spPr bwMode="auto">
          <a:xfrm>
            <a:off x="304800" y="838200"/>
            <a:ext cx="8305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CY" pitchFamily="2" charset="0"/>
              </a:rPr>
              <a:t>Author(s):  	Andrade, B.M. ; Oliveira-Filho, A.T. ; Soares, A.R. </a:t>
            </a:r>
          </a:p>
          <a:p>
            <a:pPr>
              <a:spcBef>
                <a:spcPct val="0"/>
              </a:spcBef>
              <a:buFontTx/>
              <a:buNone/>
            </a:pPr>
            <a:r>
              <a:rPr lang="en-US" altLang="en-US" sz="1400">
                <a:solidFill>
                  <a:srgbClr val="000000"/>
                </a:solidFill>
                <a:latin typeface="Times CY" pitchFamily="2" charset="0"/>
              </a:rPr>
              <a:t>Title: 	Pollination and breeding system of Xylopia brasiliensis sprengel (Annonaceae) in south-eastern Brazil.</a:t>
            </a:r>
          </a:p>
          <a:p>
            <a:pPr>
              <a:spcBef>
                <a:spcPct val="0"/>
              </a:spcBef>
              <a:buFontTx/>
              <a:buNone/>
            </a:pPr>
            <a:r>
              <a:rPr lang="en-US" altLang="en-US" sz="1400">
                <a:solidFill>
                  <a:srgbClr val="000000"/>
                </a:solidFill>
                <a:latin typeface="Times CY" pitchFamily="2" charset="0"/>
              </a:rPr>
              <a:t>Source: 	Journal of tropical ecology. 12, no. pt.2 (Mar 1996): p. 313-320.</a:t>
            </a:r>
          </a:p>
        </p:txBody>
      </p:sp>
      <p:sp>
        <p:nvSpPr>
          <p:cNvPr id="71682" name="Text Box 3">
            <a:extLst>
              <a:ext uri="{FF2B5EF4-FFF2-40B4-BE49-F238E27FC236}">
                <a16:creationId xmlns:a16="http://schemas.microsoft.com/office/drawing/2014/main" id="{71A26236-34F9-8542-B43B-C72DC3BF130E}"/>
              </a:ext>
            </a:extLst>
          </p:cNvPr>
          <p:cNvSpPr txBox="1">
            <a:spLocks noChangeArrowheads="1"/>
          </p:cNvSpPr>
          <p:nvPr/>
        </p:nvSpPr>
        <p:spPr bwMode="auto">
          <a:xfrm>
            <a:off x="898525" y="136525"/>
            <a:ext cx="4000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References for the Annonaceae</a:t>
            </a:r>
          </a:p>
        </p:txBody>
      </p:sp>
      <p:sp>
        <p:nvSpPr>
          <p:cNvPr id="71683" name="Rectangle 8">
            <a:extLst>
              <a:ext uri="{FF2B5EF4-FFF2-40B4-BE49-F238E27FC236}">
                <a16:creationId xmlns:a16="http://schemas.microsoft.com/office/drawing/2014/main" id="{260656CC-D7EE-F24E-AEF5-B8FE86511673}"/>
              </a:ext>
            </a:extLst>
          </p:cNvPr>
          <p:cNvSpPr>
            <a:spLocks noChangeArrowheads="1"/>
          </p:cNvSpPr>
          <p:nvPr/>
        </p:nvSpPr>
        <p:spPr bwMode="auto">
          <a:xfrm>
            <a:off x="342900" y="5791200"/>
            <a:ext cx="8305800" cy="517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latin typeface="Times CY" pitchFamily="2" charset="0"/>
              </a:rPr>
              <a:t>Gottsberger, G. 1978. Seed dispersal by fish in the inundated regions of Humaita, Amazonia. Biotropica 10(3): 170-183.</a:t>
            </a:r>
          </a:p>
        </p:txBody>
      </p:sp>
      <p:sp>
        <p:nvSpPr>
          <p:cNvPr id="71684" name="Rectangle 9">
            <a:extLst>
              <a:ext uri="{FF2B5EF4-FFF2-40B4-BE49-F238E27FC236}">
                <a16:creationId xmlns:a16="http://schemas.microsoft.com/office/drawing/2014/main" id="{117D9E9A-926F-754A-9235-B44FE1F1B1D3}"/>
              </a:ext>
            </a:extLst>
          </p:cNvPr>
          <p:cNvSpPr>
            <a:spLocks noChangeArrowheads="1"/>
          </p:cNvSpPr>
          <p:nvPr/>
        </p:nvSpPr>
        <p:spPr bwMode="auto">
          <a:xfrm>
            <a:off x="381000" y="1905000"/>
            <a:ext cx="78486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CY" pitchFamily="2" charset="0"/>
              </a:rPr>
              <a:t>Author(s): 	Armstrong, J.E. ; Marsh, D. </a:t>
            </a:r>
          </a:p>
          <a:p>
            <a:pPr>
              <a:spcBef>
                <a:spcPct val="0"/>
              </a:spcBef>
              <a:buFontTx/>
              <a:buNone/>
            </a:pPr>
            <a:r>
              <a:rPr lang="en-US" altLang="en-US" sz="1400">
                <a:solidFill>
                  <a:srgbClr val="000000"/>
                </a:solidFill>
                <a:latin typeface="Times CY" pitchFamily="2" charset="0"/>
              </a:rPr>
              <a:t>Title: 	Floral herbivory, floral phenology, visitation rate, and fruit set in Anaxagorea crassipetala (Annonaceae), a lowland rain forest tree of Costa Rica.</a:t>
            </a:r>
          </a:p>
          <a:p>
            <a:pPr>
              <a:spcBef>
                <a:spcPct val="0"/>
              </a:spcBef>
              <a:buFontTx/>
              <a:buNone/>
            </a:pPr>
            <a:r>
              <a:rPr lang="en-US" altLang="en-US" sz="1400">
                <a:solidFill>
                  <a:srgbClr val="000000"/>
                </a:solidFill>
                <a:latin typeface="Times CY" pitchFamily="2" charset="0"/>
              </a:rPr>
              <a:t>Source: 	The journal of the Torrey Botanical Society. 124, no. 3 (July/Sept 1997. ): p. 228-235.</a:t>
            </a:r>
          </a:p>
        </p:txBody>
      </p:sp>
      <p:sp>
        <p:nvSpPr>
          <p:cNvPr id="71685" name="Rectangle 10">
            <a:extLst>
              <a:ext uri="{FF2B5EF4-FFF2-40B4-BE49-F238E27FC236}">
                <a16:creationId xmlns:a16="http://schemas.microsoft.com/office/drawing/2014/main" id="{2C35DBA4-13A5-A248-B250-B460F54D1771}"/>
              </a:ext>
            </a:extLst>
          </p:cNvPr>
          <p:cNvSpPr>
            <a:spLocks noChangeArrowheads="1"/>
          </p:cNvSpPr>
          <p:nvPr/>
        </p:nvSpPr>
        <p:spPr bwMode="auto">
          <a:xfrm>
            <a:off x="304800" y="4495800"/>
            <a:ext cx="8077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CY" pitchFamily="2" charset="0"/>
              </a:rPr>
              <a:t> 	Fournier, G. ; Hadjiakhoondi, A. ; Charles, B. ; Leboeuf, M. ; Cave, A. </a:t>
            </a:r>
          </a:p>
          <a:p>
            <a:pPr>
              <a:spcBef>
                <a:spcPct val="0"/>
              </a:spcBef>
              <a:buFontTx/>
              <a:buNone/>
            </a:pPr>
            <a:r>
              <a:rPr lang="en-US" altLang="en-US" sz="1400">
                <a:solidFill>
                  <a:srgbClr val="000000"/>
                </a:solidFill>
                <a:latin typeface="Times CY" pitchFamily="2" charset="0"/>
              </a:rPr>
              <a:t>Title: 	Volatile components of Anaxagorea dolichocarpa fruit.</a:t>
            </a:r>
          </a:p>
          <a:p>
            <a:pPr>
              <a:spcBef>
                <a:spcPct val="0"/>
              </a:spcBef>
              <a:buFontTx/>
              <a:buNone/>
            </a:pPr>
            <a:r>
              <a:rPr lang="en-US" altLang="en-US" sz="1400">
                <a:solidFill>
                  <a:srgbClr val="000000"/>
                </a:solidFill>
                <a:latin typeface="Times CY" pitchFamily="2" charset="0"/>
              </a:rPr>
              <a:t>Source: 	Biochemical systematics and ecology. 22, no. 6 (Sept 1994): p. 605-608.</a:t>
            </a:r>
          </a:p>
          <a:p>
            <a:pPr>
              <a:spcBef>
                <a:spcPct val="0"/>
              </a:spcBef>
              <a:buFontTx/>
              <a:buNone/>
            </a:pPr>
            <a:r>
              <a:rPr lang="en-US" altLang="en-US" sz="1400">
                <a:solidFill>
                  <a:srgbClr val="000000"/>
                </a:solidFill>
                <a:latin typeface="Times CY" pitchFamily="2" charset="0"/>
              </a:rPr>
              <a:t>Additional Info: Oxford, U.K. : Elsevier Science Ltd. Publishing Agencies: Non-US Imprint, not FAO</a:t>
            </a:r>
          </a:p>
        </p:txBody>
      </p:sp>
      <p:sp>
        <p:nvSpPr>
          <p:cNvPr id="71686" name="Text Box 14">
            <a:extLst>
              <a:ext uri="{FF2B5EF4-FFF2-40B4-BE49-F238E27FC236}">
                <a16:creationId xmlns:a16="http://schemas.microsoft.com/office/drawing/2014/main" id="{ED4FDE5B-30AD-A34F-AC5E-CEC353031961}"/>
              </a:ext>
            </a:extLst>
          </p:cNvPr>
          <p:cNvSpPr txBox="1">
            <a:spLocks noChangeArrowheads="1"/>
          </p:cNvSpPr>
          <p:nvPr/>
        </p:nvSpPr>
        <p:spPr bwMode="auto">
          <a:xfrm>
            <a:off x="334963" y="3200400"/>
            <a:ext cx="84740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b="1">
                <a:latin typeface="Times CY" pitchFamily="2" charset="0"/>
              </a:rPr>
              <a:t>Authors: </a:t>
            </a:r>
            <a:r>
              <a:rPr lang="en-US" altLang="en-US" sz="1400">
                <a:latin typeface="Times CY" pitchFamily="2" charset="0"/>
              </a:rPr>
              <a:t>James A. Doyle, Hervé Sauquet, Tanya Scharaschkin, and Annick Le Thomas</a:t>
            </a:r>
          </a:p>
          <a:p>
            <a:pPr>
              <a:spcBef>
                <a:spcPct val="0"/>
              </a:spcBef>
              <a:buFontTx/>
              <a:buNone/>
            </a:pPr>
            <a:r>
              <a:rPr lang="en-US" altLang="en-US" sz="1400" b="1">
                <a:latin typeface="Times CY" pitchFamily="2" charset="0"/>
              </a:rPr>
              <a:t>Title: </a:t>
            </a:r>
            <a:r>
              <a:rPr lang="en-US" altLang="en-US" sz="1400">
                <a:latin typeface="Times CY" pitchFamily="2" charset="0"/>
              </a:rPr>
              <a:t>Phylogeny, Molecular and Fossil Dating, and Biogeographic History of Annonaceae and Myristicaceae (Magnoliales)</a:t>
            </a:r>
          </a:p>
          <a:p>
            <a:pPr>
              <a:spcBef>
                <a:spcPct val="0"/>
              </a:spcBef>
              <a:buFontTx/>
              <a:buNone/>
            </a:pPr>
            <a:r>
              <a:rPr lang="en-US" altLang="en-US" sz="1400" b="1">
                <a:latin typeface="Times CY" pitchFamily="2" charset="0"/>
              </a:rPr>
              <a:t>Source: </a:t>
            </a:r>
            <a:r>
              <a:rPr lang="en-US" altLang="en-US" sz="1400" i="1">
                <a:latin typeface="Times CY" pitchFamily="2" charset="0"/>
              </a:rPr>
              <a:t>International Journal of Plant Sciences</a:t>
            </a:r>
            <a:r>
              <a:rPr lang="en-US" altLang="en-US" sz="1400">
                <a:latin typeface="Times CY" pitchFamily="2" charset="0"/>
              </a:rPr>
              <a:t>, volume 165 (2004), pages S55–S67</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7A2B5BC3-A45D-B346-A1F0-E14A68552101}"/>
              </a:ext>
            </a:extLst>
          </p:cNvPr>
          <p:cNvSpPr>
            <a:spLocks noChangeArrowheads="1"/>
          </p:cNvSpPr>
          <p:nvPr/>
        </p:nvSpPr>
        <p:spPr bwMode="auto">
          <a:xfrm>
            <a:off x="304800" y="2667000"/>
            <a:ext cx="7772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latin typeface="Times CY" pitchFamily="2" charset="0"/>
              </a:rPr>
              <a:t>Olesen, J.M.   Title:  Flower mining by moth larvae vs. pollination by beetles and bees in the Cauliflorous Sapranthus palanga (Annonaceae) in Costa Rica.  Source:  Flora : Morphologie, Geobotanik, Okologie. 187, no. 1/2 (Aug 1992): p. 9-15.</a:t>
            </a:r>
          </a:p>
        </p:txBody>
      </p:sp>
      <p:sp>
        <p:nvSpPr>
          <p:cNvPr id="72706" name="Text Box 3">
            <a:extLst>
              <a:ext uri="{FF2B5EF4-FFF2-40B4-BE49-F238E27FC236}">
                <a16:creationId xmlns:a16="http://schemas.microsoft.com/office/drawing/2014/main" id="{8AA4D1EE-1811-DB45-9881-57742FE83F02}"/>
              </a:ext>
            </a:extLst>
          </p:cNvPr>
          <p:cNvSpPr txBox="1">
            <a:spLocks noChangeArrowheads="1"/>
          </p:cNvSpPr>
          <p:nvPr/>
        </p:nvSpPr>
        <p:spPr bwMode="auto">
          <a:xfrm>
            <a:off x="304800" y="1524000"/>
            <a:ext cx="77724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CY" pitchFamily="2" charset="0"/>
              </a:rPr>
              <a:t>Author(s):  	Magamitsu, T. ; Inoue, T. </a:t>
            </a:r>
          </a:p>
          <a:p>
            <a:pPr>
              <a:spcBef>
                <a:spcPct val="0"/>
              </a:spcBef>
              <a:buFontTx/>
              <a:buNone/>
            </a:pPr>
            <a:r>
              <a:rPr lang="en-US" altLang="en-US" sz="1400">
                <a:solidFill>
                  <a:srgbClr val="000000"/>
                </a:solidFill>
                <a:latin typeface="Times CY" pitchFamily="2" charset="0"/>
              </a:rPr>
              <a:t>Title: 	Cockroach pollination and breeding system of Uvaria elmeri (Annonaceae) in a lowland mixed-dipterocarp forest in Sarawak.</a:t>
            </a:r>
          </a:p>
          <a:p>
            <a:pPr>
              <a:spcBef>
                <a:spcPct val="0"/>
              </a:spcBef>
              <a:buFontTx/>
              <a:buNone/>
            </a:pPr>
            <a:r>
              <a:rPr lang="en-US" altLang="en-US" sz="1400">
                <a:solidFill>
                  <a:srgbClr val="000000"/>
                </a:solidFill>
                <a:latin typeface="Times CY" pitchFamily="2" charset="0"/>
              </a:rPr>
              <a:t>Source: 	American journal of botany. 84, no. 2 (Feb 1997): p. 208-213.</a:t>
            </a:r>
          </a:p>
        </p:txBody>
      </p:sp>
      <p:sp>
        <p:nvSpPr>
          <p:cNvPr id="72707" name="Rectangle 6">
            <a:extLst>
              <a:ext uri="{FF2B5EF4-FFF2-40B4-BE49-F238E27FC236}">
                <a16:creationId xmlns:a16="http://schemas.microsoft.com/office/drawing/2014/main" id="{BF1923BC-8EF0-664D-B707-2A401E641610}"/>
              </a:ext>
            </a:extLst>
          </p:cNvPr>
          <p:cNvSpPr>
            <a:spLocks noChangeArrowheads="1"/>
          </p:cNvSpPr>
          <p:nvPr/>
        </p:nvSpPr>
        <p:spPr bwMode="auto">
          <a:xfrm>
            <a:off x="228600" y="3962400"/>
            <a:ext cx="81534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CY" pitchFamily="2" charset="0"/>
              </a:rPr>
              <a:t>Rogstad, S.H. </a:t>
            </a:r>
          </a:p>
          <a:p>
            <a:pPr>
              <a:spcBef>
                <a:spcPct val="0"/>
              </a:spcBef>
              <a:buFontTx/>
              <a:buNone/>
            </a:pPr>
            <a:r>
              <a:rPr lang="en-US" altLang="en-US" sz="1400">
                <a:solidFill>
                  <a:srgbClr val="000000"/>
                </a:solidFill>
                <a:latin typeface="Times CY" pitchFamily="2" charset="0"/>
              </a:rPr>
              <a:t>Title: 	The biosystematics and evolution of the Polyalthia hypoleuca species complex (Annonaceae) of Malesia. III. Floral ontogeny and breeding systems.</a:t>
            </a:r>
          </a:p>
          <a:p>
            <a:pPr>
              <a:spcBef>
                <a:spcPct val="0"/>
              </a:spcBef>
              <a:buFontTx/>
              <a:buNone/>
            </a:pPr>
            <a:r>
              <a:rPr lang="en-US" altLang="en-US" sz="1400">
                <a:solidFill>
                  <a:srgbClr val="000000"/>
                </a:solidFill>
                <a:latin typeface="Times CY" pitchFamily="2" charset="0"/>
              </a:rPr>
              <a:t>Source: 	American journal of botany. 81, no. 2 (Feb 1994): p. 145-154.</a:t>
            </a:r>
          </a:p>
        </p:txBody>
      </p:sp>
      <p:sp>
        <p:nvSpPr>
          <p:cNvPr id="72708" name="Text Box 8">
            <a:extLst>
              <a:ext uri="{FF2B5EF4-FFF2-40B4-BE49-F238E27FC236}">
                <a16:creationId xmlns:a16="http://schemas.microsoft.com/office/drawing/2014/main" id="{32A59951-E9B7-B84A-B4A7-0C819D43A251}"/>
              </a:ext>
            </a:extLst>
          </p:cNvPr>
          <p:cNvSpPr txBox="1">
            <a:spLocks noChangeArrowheads="1"/>
          </p:cNvSpPr>
          <p:nvPr/>
        </p:nvSpPr>
        <p:spPr bwMode="auto">
          <a:xfrm>
            <a:off x="228600" y="5181600"/>
            <a:ext cx="5165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i="1"/>
              <a:t>Annona </a:t>
            </a:r>
            <a:r>
              <a:rPr lang="en-US" altLang="en-US" sz="1400"/>
              <a:t>website - http://www.botanik.univie.ac.at/~rainer/annona.htm</a:t>
            </a:r>
          </a:p>
        </p:txBody>
      </p:sp>
      <p:sp>
        <p:nvSpPr>
          <p:cNvPr id="72709" name="Rectangle 9">
            <a:extLst>
              <a:ext uri="{FF2B5EF4-FFF2-40B4-BE49-F238E27FC236}">
                <a16:creationId xmlns:a16="http://schemas.microsoft.com/office/drawing/2014/main" id="{70D9822F-3B4B-3141-A14A-EB01F14A9728}"/>
              </a:ext>
            </a:extLst>
          </p:cNvPr>
          <p:cNvSpPr>
            <a:spLocks noChangeArrowheads="1"/>
          </p:cNvSpPr>
          <p:nvPr/>
        </p:nvSpPr>
        <p:spPr bwMode="auto">
          <a:xfrm>
            <a:off x="304800" y="533400"/>
            <a:ext cx="80010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CY" pitchFamily="2" charset="0"/>
              </a:rPr>
              <a:t>Author(s):  	Gottsberger, G. </a:t>
            </a:r>
          </a:p>
          <a:p>
            <a:pPr>
              <a:spcBef>
                <a:spcPct val="0"/>
              </a:spcBef>
              <a:buFontTx/>
              <a:buNone/>
            </a:pPr>
            <a:r>
              <a:rPr lang="en-US" altLang="en-US" sz="1400">
                <a:solidFill>
                  <a:srgbClr val="000000"/>
                </a:solidFill>
                <a:latin typeface="Times CY" pitchFamily="2" charset="0"/>
              </a:rPr>
              <a:t>Title: 	Beetle pollination and flowering rhythm of Annona spp. (Annonaceae) in Brazil.</a:t>
            </a:r>
          </a:p>
          <a:p>
            <a:pPr>
              <a:spcBef>
                <a:spcPct val="0"/>
              </a:spcBef>
              <a:buFontTx/>
              <a:buNone/>
            </a:pPr>
            <a:r>
              <a:rPr lang="en-US" altLang="en-US" sz="1400">
                <a:solidFill>
                  <a:srgbClr val="000000"/>
                </a:solidFill>
                <a:latin typeface="Times CY" pitchFamily="2" charset="0"/>
              </a:rPr>
              <a:t>Source: 	Plant systematics and evolution. 167, no. 3/4 (1989): p. 165-187.</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3">
            <a:extLst>
              <a:ext uri="{FF2B5EF4-FFF2-40B4-BE49-F238E27FC236}">
                <a16:creationId xmlns:a16="http://schemas.microsoft.com/office/drawing/2014/main" id="{D5E2C49E-C644-4449-B22D-D06E976189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a:extLst>
              <a:ext uri="{FF2B5EF4-FFF2-40B4-BE49-F238E27FC236}">
                <a16:creationId xmlns:a16="http://schemas.microsoft.com/office/drawing/2014/main" id="{5CED4445-6983-B546-99D5-B6320393C91A}"/>
              </a:ext>
            </a:extLst>
          </p:cNvPr>
          <p:cNvSpPr>
            <a:spLocks noChangeArrowheads="1"/>
          </p:cNvSpPr>
          <p:nvPr/>
        </p:nvSpPr>
        <p:spPr bwMode="auto">
          <a:xfrm>
            <a:off x="2286000" y="-2157413"/>
            <a:ext cx="4572000" cy="1117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synapomorphies of Archaeanthus</a:t>
            </a:r>
          </a:p>
          <a:p>
            <a:pPr>
              <a:spcBef>
                <a:spcPct val="0"/>
              </a:spcBef>
              <a:buFontTx/>
              <a:buNone/>
            </a:pPr>
            <a:r>
              <a:rPr lang="en-US" altLang="en-US" sz="2400"/>
              <a:t>and Magnoliaceae </a:t>
            </a:r>
          </a:p>
          <a:p>
            <a:pPr>
              <a:spcBef>
                <a:spcPct val="0"/>
              </a:spcBef>
              <a:buFontTx/>
              <a:buNone/>
            </a:pPr>
            <a:r>
              <a:rPr lang="en-US" altLang="en-US" sz="2400"/>
              <a:t>1. sheathing leaf</a:t>
            </a:r>
          </a:p>
          <a:p>
            <a:pPr>
              <a:spcBef>
                <a:spcPct val="0"/>
              </a:spcBef>
              <a:buFontTx/>
              <a:buNone/>
            </a:pPr>
            <a:r>
              <a:rPr lang="en-US" altLang="en-US" sz="2400"/>
              <a:t>2. bilobed stipules</a:t>
            </a:r>
          </a:p>
          <a:p>
            <a:pPr>
              <a:spcBef>
                <a:spcPct val="0"/>
              </a:spcBef>
              <a:buFontTx/>
              <a:buNone/>
            </a:pPr>
            <a:r>
              <a:rPr lang="en-US" altLang="en-US" sz="2400"/>
              <a:t>3</a:t>
            </a:r>
            <a:r>
              <a:rPr lang="en-US" altLang="en-US" sz="2400" b="1"/>
              <a:t>. elongate receptacle</a:t>
            </a:r>
            <a:r>
              <a:rPr lang="en-US" altLang="en-US" sz="2400"/>
              <a:t>. Other</a:t>
            </a:r>
          </a:p>
          <a:p>
            <a:pPr>
              <a:spcBef>
                <a:spcPct val="0"/>
              </a:spcBef>
              <a:buFontTx/>
              <a:buNone/>
            </a:pPr>
            <a:r>
              <a:rPr lang="en-US" altLang="en-US" sz="2400"/>
              <a:t>features that support a position in this part of the tree</a:t>
            </a:r>
          </a:p>
          <a:p>
            <a:pPr>
              <a:spcBef>
                <a:spcPct val="0"/>
              </a:spcBef>
              <a:buFontTx/>
              <a:buNone/>
            </a:pPr>
            <a:r>
              <a:rPr lang="en-US" altLang="en-US" sz="2400"/>
              <a:t>1. </a:t>
            </a:r>
            <a:r>
              <a:rPr lang="en-US" altLang="en-US" sz="2400" b="1"/>
              <a:t>more than one whorl or series of plicate [conduplicate] carpels </a:t>
            </a:r>
            <a:r>
              <a:rPr lang="en-US" altLang="en-US" sz="2400"/>
              <a:t>(a synapomorphy of Magnoliales and Laurales)</a:t>
            </a:r>
          </a:p>
          <a:p>
            <a:pPr>
              <a:spcBef>
                <a:spcPct val="0"/>
              </a:spcBef>
              <a:buFontTx/>
              <a:buNone/>
            </a:pPr>
            <a:r>
              <a:rPr lang="en-US" altLang="en-US" sz="2400"/>
              <a:t>2. solitary flower</a:t>
            </a:r>
          </a:p>
          <a:p>
            <a:pPr>
              <a:spcBef>
                <a:spcPct val="0"/>
              </a:spcBef>
              <a:buFontTx/>
              <a:buNone/>
            </a:pPr>
            <a:r>
              <a:rPr lang="en-US" altLang="en-US" sz="2400"/>
              <a:t>(a synapomorphy of either Magnoliales plus Laurales, or of Magnoliales other than Myristicaceae</a:t>
            </a:r>
          </a:p>
          <a:p>
            <a:pPr>
              <a:spcBef>
                <a:spcPct val="0"/>
              </a:spcBef>
              <a:buFontTx/>
              <a:buNone/>
            </a:pPr>
            <a:r>
              <a:rPr lang="en-US" altLang="en-US" sz="2400"/>
              <a:t>3. calyptra (a synapomorphy of Magnoliaceae or of Magnoliales other</a:t>
            </a:r>
          </a:p>
          <a:p>
            <a:pPr>
              <a:spcBef>
                <a:spcPct val="0"/>
              </a:spcBef>
              <a:buFontTx/>
              <a:buNone/>
            </a:pPr>
            <a:r>
              <a:rPr lang="en-US" altLang="en-US" sz="2400"/>
              <a:t>than Myristicaceae), </a:t>
            </a:r>
          </a:p>
          <a:p>
            <a:pPr>
              <a:spcBef>
                <a:spcPct val="0"/>
              </a:spcBef>
              <a:buFontTx/>
              <a:buNone/>
            </a:pPr>
            <a:r>
              <a:rPr lang="en-US" altLang="en-US" sz="2400"/>
              <a:t>4. </a:t>
            </a:r>
            <a:r>
              <a:rPr lang="en-US" altLang="en-US" sz="2400" b="1"/>
              <a:t>plicate carpels </a:t>
            </a:r>
            <a:r>
              <a:rPr lang="en-US" altLang="en-US" sz="2400"/>
              <a:t>(a synapomorphy of mesangiosperms other than Chloranthaceae and Ceratophyllum). </a:t>
            </a:r>
          </a:p>
          <a:p>
            <a:pPr>
              <a:spcBef>
                <a:spcPct val="0"/>
              </a:spcBef>
              <a:buFontTx/>
              <a:buNone/>
            </a:pPr>
            <a:r>
              <a:rPr lang="en-US" altLang="en-US" sz="2400"/>
              <a:t>The presence of </a:t>
            </a:r>
            <a:r>
              <a:rPr lang="en-US" altLang="en-US" sz="2400" b="1"/>
              <a:t>more than two whorls (or series) of three tepals </a:t>
            </a:r>
            <a:r>
              <a:rPr lang="en-US" altLang="en-US" sz="2400"/>
              <a:t>may be retained from the first angiosperms (Endress &amp; Doyle,</a:t>
            </a:r>
          </a:p>
          <a:p>
            <a:pPr>
              <a:spcBef>
                <a:spcPct val="0"/>
              </a:spcBef>
              <a:buFontTx/>
              <a:buNone/>
            </a:pPr>
            <a:r>
              <a:rPr lang="en-US" altLang="en-US" sz="2400"/>
              <a:t>2009). </a:t>
            </a:r>
          </a:p>
          <a:p>
            <a:pPr>
              <a:spcBef>
                <a:spcPct val="0"/>
              </a:spcBef>
              <a:buFontTx/>
              <a:buNone/>
            </a:pPr>
            <a:endParaRPr lang="en-US" altLang="en-US" sz="2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C:\Data\Teaching\BOT6\Images\TropRain.jpg">
            <a:extLst>
              <a:ext uri="{FF2B5EF4-FFF2-40B4-BE49-F238E27FC236}">
                <a16:creationId xmlns:a16="http://schemas.microsoft.com/office/drawing/2014/main" id="{E47E77B1-F28F-F448-8659-902DE38CB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229600" cy="64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3">
            <a:extLst>
              <a:ext uri="{FF2B5EF4-FFF2-40B4-BE49-F238E27FC236}">
                <a16:creationId xmlns:a16="http://schemas.microsoft.com/office/drawing/2014/main" id="{BB5D6F8F-E53C-2240-84D7-32D3AB9FECC4}"/>
              </a:ext>
            </a:extLst>
          </p:cNvPr>
          <p:cNvSpPr>
            <a:spLocks noChangeArrowheads="1"/>
          </p:cNvSpPr>
          <p:nvPr/>
        </p:nvSpPr>
        <p:spPr bwMode="auto">
          <a:xfrm>
            <a:off x="1752600" y="3048000"/>
            <a:ext cx="1524000" cy="2971800"/>
          </a:xfrm>
          <a:prstGeom prst="rect">
            <a:avLst/>
          </a:prstGeom>
          <a:noFill/>
          <a:ln w="38100">
            <a:solidFill>
              <a:srgbClr val="F4253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20483" name="Text Box 4">
            <a:extLst>
              <a:ext uri="{FF2B5EF4-FFF2-40B4-BE49-F238E27FC236}">
                <a16:creationId xmlns:a16="http://schemas.microsoft.com/office/drawing/2014/main" id="{9055B053-BFA2-A149-8F71-85746BB38B84}"/>
              </a:ext>
            </a:extLst>
          </p:cNvPr>
          <p:cNvSpPr txBox="1">
            <a:spLocks noChangeArrowheads="1"/>
          </p:cNvSpPr>
          <p:nvPr/>
        </p:nvSpPr>
        <p:spPr bwMode="auto">
          <a:xfrm>
            <a:off x="669925" y="136525"/>
            <a:ext cx="47434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Annonaceae - lower understory trees </a:t>
            </a:r>
          </a:p>
          <a:p>
            <a:pPr>
              <a:spcBef>
                <a:spcPct val="0"/>
              </a:spcBef>
              <a:buFontTx/>
              <a:buNone/>
            </a:pPr>
            <a:r>
              <a:rPr lang="en-US" altLang="en-US" sz="2400"/>
              <a:t>                             and treelets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72749DE8-5924-8D44-B9BA-706C395D4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8" y="1333500"/>
            <a:ext cx="85185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Box 2">
            <a:extLst>
              <a:ext uri="{FF2B5EF4-FFF2-40B4-BE49-F238E27FC236}">
                <a16:creationId xmlns:a16="http://schemas.microsoft.com/office/drawing/2014/main" id="{55FFE9B2-B539-1046-B757-E8FC2851DCC9}"/>
              </a:ext>
            </a:extLst>
          </p:cNvPr>
          <p:cNvSpPr txBox="1">
            <a:spLocks noChangeArrowheads="1"/>
          </p:cNvSpPr>
          <p:nvPr/>
        </p:nvSpPr>
        <p:spPr bwMode="auto">
          <a:xfrm>
            <a:off x="962025" y="515938"/>
            <a:ext cx="4329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Annonaceae – World Distribution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a:extLst>
              <a:ext uri="{FF2B5EF4-FFF2-40B4-BE49-F238E27FC236}">
                <a16:creationId xmlns:a16="http://schemas.microsoft.com/office/drawing/2014/main" id="{3774C0CD-37D4-934C-AD12-643C105659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C4EE73E-8860-F146-BC9F-600824650479}"/>
              </a:ext>
            </a:extLst>
          </p:cNvPr>
          <p:cNvSpPr txBox="1"/>
          <p:nvPr/>
        </p:nvSpPr>
        <p:spPr>
          <a:xfrm>
            <a:off x="1981200" y="1295400"/>
            <a:ext cx="5441950" cy="2678113"/>
          </a:xfrm>
          <a:prstGeom prst="rect">
            <a:avLst/>
          </a:prstGeom>
          <a:noFill/>
        </p:spPr>
        <p:txBody>
          <a:bodyPr wrap="none">
            <a:spAutoFit/>
          </a:bodyPr>
          <a:lstStyle/>
          <a:p>
            <a:pPr>
              <a:defRPr/>
            </a:pPr>
            <a:r>
              <a:rPr lang="en-US" dirty="0">
                <a:solidFill>
                  <a:schemeClr val="bg1"/>
                </a:solidFill>
                <a:latin typeface="Times" charset="0"/>
                <a:ea typeface="ＭＳ Ｐゴシック" charset="0"/>
                <a:cs typeface="ＭＳ Ｐゴシック" charset="0"/>
              </a:rPr>
              <a:t>Key Family Characters - </a:t>
            </a:r>
            <a:r>
              <a:rPr lang="en-US" dirty="0" err="1">
                <a:solidFill>
                  <a:schemeClr val="bg1"/>
                </a:solidFill>
                <a:latin typeface="Times" charset="0"/>
                <a:ea typeface="ＭＳ Ｐゴシック" charset="0"/>
                <a:cs typeface="ＭＳ Ｐゴシック" charset="0"/>
              </a:rPr>
              <a:t>Annonaceae</a:t>
            </a:r>
            <a:endParaRPr lang="en-US" dirty="0">
              <a:solidFill>
                <a:schemeClr val="bg1"/>
              </a:solidFill>
              <a:latin typeface="Times" charset="0"/>
              <a:ea typeface="ＭＳ Ｐゴシック" charset="0"/>
              <a:cs typeface="ＭＳ Ｐゴシック" charset="0"/>
            </a:endParaRPr>
          </a:p>
          <a:p>
            <a:pPr marL="457200" indent="-457200">
              <a:buFontTx/>
              <a:buAutoNum type="arabicPeriod"/>
              <a:defRPr/>
            </a:pPr>
            <a:r>
              <a:rPr lang="en-US" dirty="0">
                <a:solidFill>
                  <a:schemeClr val="bg1"/>
                </a:solidFill>
                <a:latin typeface="Times" charset="0"/>
                <a:ea typeface="ＭＳ Ｐゴシック" charset="0"/>
                <a:cs typeface="ＭＳ Ｐゴシック" charset="0"/>
              </a:rPr>
              <a:t>Alternate simple, distichous leaves</a:t>
            </a:r>
          </a:p>
          <a:p>
            <a:pPr marL="457200" indent="-457200">
              <a:buFontTx/>
              <a:buAutoNum type="arabicPeriod"/>
              <a:defRPr/>
            </a:pPr>
            <a:r>
              <a:rPr lang="en-US" dirty="0" err="1">
                <a:solidFill>
                  <a:schemeClr val="bg1"/>
                </a:solidFill>
                <a:latin typeface="Times" charset="0"/>
                <a:ea typeface="ＭＳ Ｐゴシック" charset="0"/>
                <a:cs typeface="ＭＳ Ｐゴシック" charset="0"/>
              </a:rPr>
              <a:t>Magnoliid</a:t>
            </a:r>
            <a:r>
              <a:rPr lang="en-US" dirty="0">
                <a:solidFill>
                  <a:schemeClr val="bg1"/>
                </a:solidFill>
                <a:latin typeface="Times" charset="0"/>
                <a:ea typeface="ＭＳ Ｐゴシック" charset="0"/>
                <a:cs typeface="ＭＳ Ｐゴシック" charset="0"/>
              </a:rPr>
              <a:t> tertiary veins</a:t>
            </a:r>
          </a:p>
          <a:p>
            <a:pPr marL="457200" indent="-457200">
              <a:buFontTx/>
              <a:buAutoNum type="arabicPeriod"/>
              <a:defRPr/>
            </a:pPr>
            <a:r>
              <a:rPr lang="en-US" dirty="0">
                <a:solidFill>
                  <a:schemeClr val="bg1"/>
                </a:solidFill>
                <a:latin typeface="Times" charset="0"/>
                <a:ea typeface="ＭＳ Ｐゴシック" charset="0"/>
                <a:cs typeface="ＭＳ Ｐゴシック" charset="0"/>
              </a:rPr>
              <a:t>Unappealing </a:t>
            </a:r>
            <a:r>
              <a:rPr lang="en-US" dirty="0" err="1">
                <a:solidFill>
                  <a:schemeClr val="bg1"/>
                </a:solidFill>
                <a:latin typeface="Times" charset="0"/>
                <a:ea typeface="ＭＳ Ｐゴシック" charset="0"/>
                <a:cs typeface="ＭＳ Ｐゴシック" charset="0"/>
              </a:rPr>
              <a:t>magnoliid</a:t>
            </a:r>
            <a:r>
              <a:rPr lang="en-US" dirty="0">
                <a:solidFill>
                  <a:schemeClr val="bg1"/>
                </a:solidFill>
                <a:latin typeface="Times" charset="0"/>
                <a:ea typeface="ＭＳ Ｐゴシック" charset="0"/>
                <a:cs typeface="ＭＳ Ｐゴシック" charset="0"/>
              </a:rPr>
              <a:t> essential oils</a:t>
            </a:r>
          </a:p>
          <a:p>
            <a:pPr marL="457200" indent="-457200">
              <a:buFontTx/>
              <a:buAutoNum type="arabicPeriod"/>
              <a:defRPr/>
            </a:pPr>
            <a:r>
              <a:rPr lang="en-US" dirty="0">
                <a:solidFill>
                  <a:schemeClr val="bg1"/>
                </a:solidFill>
                <a:latin typeface="Times" charset="0"/>
                <a:ea typeface="ＭＳ Ｐゴシック" charset="0"/>
                <a:cs typeface="ＭＳ Ｐゴシック" charset="0"/>
              </a:rPr>
              <a:t>Big flowers with 2-3 whorls of 3 </a:t>
            </a:r>
            <a:r>
              <a:rPr lang="en-US" dirty="0" err="1">
                <a:solidFill>
                  <a:schemeClr val="bg1"/>
                </a:solidFill>
                <a:latin typeface="Times" charset="0"/>
                <a:ea typeface="ＭＳ Ｐゴシック" charset="0"/>
                <a:cs typeface="ＭＳ Ｐゴシック" charset="0"/>
              </a:rPr>
              <a:t>tepals</a:t>
            </a:r>
            <a:endParaRPr lang="en-US" dirty="0">
              <a:solidFill>
                <a:schemeClr val="bg1"/>
              </a:solidFill>
              <a:latin typeface="Times" charset="0"/>
              <a:ea typeface="ＭＳ Ｐゴシック" charset="0"/>
              <a:cs typeface="ＭＳ Ｐゴシック" charset="0"/>
            </a:endParaRPr>
          </a:p>
          <a:p>
            <a:pPr marL="457200" indent="-457200">
              <a:buFontTx/>
              <a:buAutoNum type="arabicPeriod"/>
              <a:defRPr/>
            </a:pPr>
            <a:r>
              <a:rPr lang="en-US" dirty="0">
                <a:solidFill>
                  <a:schemeClr val="bg1"/>
                </a:solidFill>
                <a:latin typeface="Times" charset="0"/>
                <a:ea typeface="ＭＳ Ｐゴシック" charset="0"/>
                <a:cs typeface="ＭＳ Ｐゴシック" charset="0"/>
              </a:rPr>
              <a:t>Many stamens that have appendages</a:t>
            </a:r>
          </a:p>
          <a:p>
            <a:pPr marL="457200" indent="-457200">
              <a:buFontTx/>
              <a:buAutoNum type="arabicPeriod"/>
              <a:defRPr/>
            </a:pPr>
            <a:endParaRPr lang="en-US" dirty="0">
              <a:latin typeface="Times" charset="0"/>
              <a:ea typeface="ＭＳ Ｐゴシック" charset="0"/>
              <a:cs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AFF721-8925-0044-A623-E625F3A60A29}"/>
              </a:ext>
            </a:extLst>
          </p:cNvPr>
          <p:cNvSpPr txBox="1"/>
          <p:nvPr/>
        </p:nvSpPr>
        <p:spPr>
          <a:xfrm>
            <a:off x="3196463" y="2971800"/>
            <a:ext cx="2751074" cy="707886"/>
          </a:xfrm>
          <a:prstGeom prst="rect">
            <a:avLst/>
          </a:prstGeom>
          <a:noFill/>
        </p:spPr>
        <p:txBody>
          <a:bodyPr wrap="none" rtlCol="0">
            <a:spAutoFit/>
          </a:bodyPr>
          <a:lstStyle/>
          <a:p>
            <a:r>
              <a:rPr lang="en-US" sz="4000"/>
              <a:t>Morphology</a:t>
            </a:r>
          </a:p>
        </p:txBody>
      </p:sp>
    </p:spTree>
    <p:extLst>
      <p:ext uri="{BB962C8B-B14F-4D97-AF65-F5344CB8AC3E}">
        <p14:creationId xmlns:p14="http://schemas.microsoft.com/office/powerpoint/2010/main" val="2760586299"/>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2600</TotalTime>
  <Words>2156</Words>
  <Application>Microsoft Macintosh PowerPoint</Application>
  <PresentationFormat>On-screen Show (4:3)</PresentationFormat>
  <Paragraphs>184</Paragraphs>
  <Slides>54</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Helvetica</vt:lpstr>
      <vt:lpstr>Helvetica-Bold</vt:lpstr>
      <vt:lpstr>Lucida Grande</vt:lpstr>
      <vt:lpstr>Textile</vt:lpstr>
      <vt:lpstr>Times</vt:lpstr>
      <vt:lpstr>Times CY</vt:lpstr>
      <vt:lpstr>Times-Italic</vt:lpstr>
      <vt:lpstr>Times-Roman</vt:lpstr>
      <vt:lpstr>TimesNewRomanMS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Tertiary vein patterns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dbarring</dc:creator>
  <cp:lastModifiedBy>David Barrington</cp:lastModifiedBy>
  <cp:revision>84</cp:revision>
  <dcterms:created xsi:type="dcterms:W3CDTF">2004-09-09T09:07:02Z</dcterms:created>
  <dcterms:modified xsi:type="dcterms:W3CDTF">2021-09-07T16:38:50Z</dcterms:modified>
</cp:coreProperties>
</file>