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65" r:id="rId2"/>
    <p:sldId id="272" r:id="rId3"/>
    <p:sldId id="271" r:id="rId4"/>
    <p:sldId id="266" r:id="rId5"/>
    <p:sldId id="257" r:id="rId6"/>
    <p:sldId id="258" r:id="rId7"/>
    <p:sldId id="270" r:id="rId8"/>
    <p:sldId id="263" r:id="rId9"/>
    <p:sldId id="262" r:id="rId10"/>
    <p:sldId id="259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09" autoAdjust="0"/>
    <p:restoredTop sz="85737" autoAdjust="0"/>
  </p:normalViewPr>
  <p:slideViewPr>
    <p:cSldViewPr snapToGrid="0" snapToObjects="1">
      <p:cViewPr varScale="1">
        <p:scale>
          <a:sx n="69" d="100"/>
          <a:sy n="69" d="100"/>
        </p:scale>
        <p:origin x="-21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B50B4-FF3B-0A4A-B0A2-67AFBB266D7B}" type="datetimeFigureOut">
              <a:rPr lang="en-US" smtClean="0"/>
              <a:t>11/8/16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681B2-E44E-C947-9582-917BC53104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43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Borneo </a:t>
            </a:r>
            <a:r>
              <a:rPr lang="en-US" sz="1200" b="1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681B2-E44E-C947-9582-917BC531048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1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Shorea</a:t>
            </a:r>
            <a:r>
              <a:rPr lang="en-US" dirty="0" smtClean="0"/>
              <a:t> </a:t>
            </a:r>
            <a:r>
              <a:rPr lang="en-US" dirty="0" err="1" smtClean="0"/>
              <a:t>gratissima</a:t>
            </a:r>
            <a:r>
              <a:rPr lang="en-US" dirty="0" smtClean="0"/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Sumber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Singapore Botanical Garden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681B2-E44E-C947-9582-917BC53104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20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Loveless, M. D., Hamrick, J. L., &amp; Foster, R. B. (1998). Population structure and mating system 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Tachigali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versicolor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monocarpic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neotropical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tree.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Heredity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81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(2), 134-143.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681B2-E44E-C947-9582-917BC53104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40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Zhiyuan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H., Yong, T.,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Xiaobao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D. and Min, C., 2012. Buttress trees in a 20-hectare tropical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dipterocarp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rainforest 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Xishuangbanna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SW China.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 of Plant Ecology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p.rts031.</a:t>
            </a:r>
          </a:p>
          <a:p>
            <a:endParaRPr lang="en-US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BIG TREES HAVE BUTTRESSES, LITTLE ONES DON’T ACROSS PHYOLOGENETIC LINEAGES.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681B2-E44E-C947-9582-917BC53104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858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David M. Newbery Æ  Sarah Schwan Æ</a:t>
            </a:r>
          </a:p>
          <a:p>
            <a:r>
              <a:rPr lang="nl-NL" dirty="0" smtClean="0"/>
              <a:t> George B. Chuyong Æ  Xander M. van der Burgt. 2009.</a:t>
            </a:r>
          </a:p>
          <a:p>
            <a:r>
              <a:rPr lang="en-US" dirty="0" smtClean="0"/>
              <a:t>Buttress form of the central African rain forest tree </a:t>
            </a:r>
            <a:r>
              <a:rPr lang="en-US" dirty="0" err="1" smtClean="0"/>
              <a:t>Microberlinia</a:t>
            </a:r>
            <a:endParaRPr lang="en-US" dirty="0" smtClean="0"/>
          </a:p>
          <a:p>
            <a:r>
              <a:rPr lang="en-US" dirty="0" err="1" smtClean="0"/>
              <a:t>Bisulcata</a:t>
            </a:r>
            <a:r>
              <a:rPr lang="en-US" dirty="0" smtClean="0"/>
              <a:t>, and its possible role in nutrient acquisition.</a:t>
            </a:r>
          </a:p>
          <a:p>
            <a:r>
              <a:rPr lang="en-US" dirty="0" smtClean="0"/>
              <a:t>Trees 23:219–234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681B2-E44E-C947-9582-917BC53104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32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Annals of Botany 85: 1–6, 2000 Article No. anbo.1999.0985, available online at http:</a:t>
            </a:r>
            <a:r>
              <a:rPr lang="en-US" dirty="0" err="1" smtClean="0"/>
              <a:t>www.idealibrary.com</a:t>
            </a:r>
            <a:r>
              <a:rPr lang="en-US" dirty="0" smtClean="0"/>
              <a:t> on</a:t>
            </a:r>
          </a:p>
          <a:p>
            <a:r>
              <a:rPr lang="en-US" dirty="0" smtClean="0"/>
              <a:t>The Buttressed Blue Marble Tree: Wood and Growth Characteristics of </a:t>
            </a:r>
            <a:r>
              <a:rPr lang="en-US" dirty="0" err="1" smtClean="0"/>
              <a:t>Elaeocarpus</a:t>
            </a:r>
            <a:r>
              <a:rPr lang="en-US" dirty="0" smtClean="0"/>
              <a:t> </a:t>
            </a:r>
            <a:r>
              <a:rPr lang="en-US" dirty="0" err="1" smtClean="0"/>
              <a:t>angustifolius</a:t>
            </a:r>
            <a:r>
              <a:rPr lang="en-US" dirty="0" smtClean="0"/>
              <a:t> (</a:t>
            </a:r>
            <a:r>
              <a:rPr lang="en-US" dirty="0" err="1" smtClean="0"/>
              <a:t>Elaeocarpaceae</a:t>
            </a:r>
            <a:r>
              <a:rPr lang="en-US" dirty="0" smtClean="0"/>
              <a:t>)</a:t>
            </a:r>
          </a:p>
          <a:p>
            <a:r>
              <a:rPr lang="en-US" dirty="0" smtClean="0"/>
              <a:t>D. W. WOODCOCK*, G. DOS SANTOS and D. TAYLOR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681B2-E44E-C947-9582-917BC53104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04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M.J. Crook, A.R. </a:t>
            </a:r>
            <a:r>
              <a:rPr lang="en-US" dirty="0" err="1" smtClean="0"/>
              <a:t>Ennos</a:t>
            </a:r>
            <a:r>
              <a:rPr lang="en-US" dirty="0" smtClean="0"/>
              <a:t> and J.R. Banks, 1997</a:t>
            </a:r>
          </a:p>
          <a:p>
            <a:r>
              <a:rPr lang="en-US" dirty="0" smtClean="0"/>
              <a:t>	The function of buttress roots: a comparative study of the anchorage systems of buttressed </a:t>
            </a:r>
            <a:r>
              <a:rPr lang="en-US" b="1" dirty="0" smtClean="0"/>
              <a:t>(</a:t>
            </a:r>
            <a:r>
              <a:rPr lang="en-US" b="1" dirty="0" err="1" smtClean="0"/>
              <a:t>Aglaia</a:t>
            </a:r>
            <a:r>
              <a:rPr lang="en-US" b="1" dirty="0" smtClean="0"/>
              <a:t> </a:t>
            </a:r>
            <a:r>
              <a:rPr lang="en-US" dirty="0" smtClean="0"/>
              <a:t>and </a:t>
            </a:r>
            <a:r>
              <a:rPr lang="en-US" b="1" dirty="0" err="1" smtClean="0"/>
              <a:t>Nephelium</a:t>
            </a:r>
            <a:r>
              <a:rPr lang="en-US" b="1" dirty="0" smtClean="0"/>
              <a:t> </a:t>
            </a:r>
            <a:r>
              <a:rPr lang="en-US" b="1" dirty="0" err="1" smtClean="0"/>
              <a:t>ramboutan</a:t>
            </a:r>
            <a:r>
              <a:rPr lang="en-US" b="1" dirty="0" smtClean="0"/>
              <a:t> </a:t>
            </a:r>
            <a:r>
              <a:rPr lang="en-US" dirty="0" smtClean="0"/>
              <a:t>species) and non-buttressed </a:t>
            </a:r>
            <a:r>
              <a:rPr lang="en-US" b="1" dirty="0" smtClean="0"/>
              <a:t>(</a:t>
            </a:r>
            <a:r>
              <a:rPr lang="en-US" b="1" dirty="0" err="1" smtClean="0"/>
              <a:t>Mallotus</a:t>
            </a:r>
            <a:r>
              <a:rPr lang="en-US" b="1" dirty="0" smtClean="0"/>
              <a:t> </a:t>
            </a:r>
            <a:r>
              <a:rPr lang="en-US" b="1" dirty="0" err="1" smtClean="0"/>
              <a:t>wrayi</a:t>
            </a:r>
            <a:r>
              <a:rPr lang="en-US" b="1" dirty="0" smtClean="0"/>
              <a:t>) </a:t>
            </a:r>
            <a:r>
              <a:rPr lang="en-US" dirty="0" smtClean="0"/>
              <a:t>tropical trees. Journal of Experimental Botany,  48: 1703-1716, 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681B2-E44E-C947-9582-917BC53104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880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American Journal of Botany 90(9): 1349–1356. 2003.</a:t>
            </a:r>
          </a:p>
          <a:p>
            <a:r>
              <a:rPr lang="en-US" b="1" dirty="0" smtClean="0"/>
              <a:t>BIOMECHANICS OF BUTTRESSED TREES: BENDING STRAINS AND STRESSES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Clair, B., Fournier, M., Prevost, M.F.,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Beauchene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 and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Bardet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S., 2003. Biomechanics of buttressed trees: bending strains and stresses.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American journal of Botany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</a:t>
            </a:r>
            <a:r>
              <a:rPr lang="en-US" sz="120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(9), pp.1349-1356.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681B2-E44E-C947-9582-917BC53104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73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 of the bending tests and buttress forms of trees of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Sloanea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spp. Inset: left, first tree, with flat buttresses; right, second tree, with curved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buttresses. On the first tree, measurements were made in every part of the buttressed zone. On the second tree, the locations of the measurements are indicated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 arrows.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mechanism of strain perception that controls growth locally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still a puzzling question. Nevertheless, regardless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adaptive theories, the different buttress shapes (plate or shell)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two trees can explain the different observed patterns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strains, because in the second tree, the buttress base is almost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perpendicular to the bending plane.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681B2-E44E-C947-9582-917BC53104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98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E95B-2C17-FD4C-8D21-86067CFD439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ED86-08D1-C547-8A18-CA07538C3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96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E95B-2C17-FD4C-8D21-86067CFD439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ED86-08D1-C547-8A18-CA07538C3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0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E95B-2C17-FD4C-8D21-86067CFD439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ED86-08D1-C547-8A18-CA07538C3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20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E95B-2C17-FD4C-8D21-86067CFD439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ED86-08D1-C547-8A18-CA07538C3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9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E95B-2C17-FD4C-8D21-86067CFD439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ED86-08D1-C547-8A18-CA07538C3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5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E95B-2C17-FD4C-8D21-86067CFD439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ED86-08D1-C547-8A18-CA07538C3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2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E95B-2C17-FD4C-8D21-86067CFD439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ED86-08D1-C547-8A18-CA07538C3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69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E95B-2C17-FD4C-8D21-86067CFD439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ED86-08D1-C547-8A18-CA07538C3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92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E95B-2C17-FD4C-8D21-86067CFD439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ED86-08D1-C547-8A18-CA07538C3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29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E95B-2C17-FD4C-8D21-86067CFD439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ED86-08D1-C547-8A18-CA07538C3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CE95B-2C17-FD4C-8D21-86067CFD439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EED86-08D1-C547-8A18-CA07538C3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0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CE95B-2C17-FD4C-8D21-86067CFD439D}" type="datetimeFigureOut">
              <a:rPr lang="en-US" smtClean="0"/>
              <a:t>11/8/16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AEED86-08D1-C547-8A18-CA07538C38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5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0"/>
            <a:ext cx="10336098" cy="68550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61115" y="453611"/>
            <a:ext cx="7051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imes"/>
                <a:cs typeface="Times"/>
              </a:rPr>
              <a:t>Buttress Roots --- a little side trip</a:t>
            </a:r>
            <a:r>
              <a:rPr lang="en-US" sz="3000" dirty="0" smtClean="0">
                <a:latin typeface="Times"/>
                <a:cs typeface="Times"/>
              </a:rPr>
              <a:t>			</a:t>
            </a:r>
            <a:endParaRPr lang="en-US" sz="30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976073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606" y="0"/>
            <a:ext cx="6546394" cy="44010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586" y="301828"/>
            <a:ext cx="25047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 Crook et al., 1997, working on </a:t>
            </a:r>
            <a:r>
              <a:rPr lang="en-US" i="1" dirty="0" err="1">
                <a:latin typeface="Times"/>
                <a:cs typeface="Times"/>
              </a:rPr>
              <a:t>Nephelium</a:t>
            </a:r>
            <a:r>
              <a:rPr lang="en-US" dirty="0">
                <a:latin typeface="Times"/>
                <a:cs typeface="Times"/>
              </a:rPr>
              <a:t> (</a:t>
            </a:r>
            <a:r>
              <a:rPr lang="en-US" dirty="0" err="1">
                <a:latin typeface="Times"/>
                <a:cs typeface="Times"/>
              </a:rPr>
              <a:t>Sapindaceae</a:t>
            </a:r>
            <a:r>
              <a:rPr lang="en-US" dirty="0">
                <a:latin typeface="Times"/>
                <a:cs typeface="Times"/>
              </a:rPr>
              <a:t>), the litchi </a:t>
            </a:r>
            <a:r>
              <a:rPr lang="en-US" dirty="0" smtClean="0">
                <a:latin typeface="Times"/>
                <a:cs typeface="Times"/>
              </a:rPr>
              <a:t>tree:</a:t>
            </a:r>
          </a:p>
          <a:p>
            <a:endParaRPr lang="en-US" dirty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Buttresses contribute </a:t>
            </a:r>
            <a:r>
              <a:rPr lang="en-US" dirty="0">
                <a:latin typeface="Times"/>
                <a:cs typeface="Times"/>
              </a:rPr>
              <a:t>around 60% </a:t>
            </a:r>
            <a:r>
              <a:rPr lang="en-US" dirty="0" smtClean="0">
                <a:latin typeface="Times"/>
                <a:cs typeface="Times"/>
              </a:rPr>
              <a:t>of the </a:t>
            </a:r>
            <a:r>
              <a:rPr lang="en-US" dirty="0">
                <a:latin typeface="Times"/>
                <a:cs typeface="Times"/>
              </a:rPr>
              <a:t>anchorage of buttressed trees</a:t>
            </a:r>
            <a:r>
              <a:rPr lang="en-US" dirty="0" smtClean="0">
                <a:latin typeface="Times"/>
                <a:cs typeface="Times"/>
              </a:rPr>
              <a:t>, producing around six </a:t>
            </a:r>
            <a:r>
              <a:rPr lang="en-US" dirty="0">
                <a:latin typeface="Times"/>
                <a:cs typeface="Times"/>
              </a:rPr>
              <a:t>times more anchorage than the thin laterals </a:t>
            </a:r>
            <a:r>
              <a:rPr lang="en-US" dirty="0" smtClean="0">
                <a:latin typeface="Times"/>
                <a:cs typeface="Times"/>
              </a:rPr>
              <a:t>of </a:t>
            </a:r>
            <a:r>
              <a:rPr lang="en-US" dirty="0" err="1" smtClean="0">
                <a:latin typeface="Times"/>
                <a:cs typeface="Times"/>
              </a:rPr>
              <a:t>unbuttressed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>
                <a:latin typeface="Times"/>
                <a:cs typeface="Times"/>
              </a:rPr>
              <a:t>trees</a:t>
            </a:r>
            <a:r>
              <a:rPr lang="en-US" dirty="0" smtClean="0">
                <a:latin typeface="Times"/>
                <a:cs typeface="Times"/>
              </a:rPr>
              <a:t>. 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565" y="4371770"/>
            <a:ext cx="3314973" cy="2486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0500" y="4371770"/>
            <a:ext cx="2965065" cy="1965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24384"/>
            <a:ext cx="27305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4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3953" y="242402"/>
            <a:ext cx="3492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/>
              <a:t>Sloanea</a:t>
            </a:r>
            <a:r>
              <a:rPr lang="en-US" i="1" dirty="0" smtClean="0"/>
              <a:t> </a:t>
            </a:r>
            <a:r>
              <a:rPr lang="en-US" i="1" dirty="0" err="1" smtClean="0"/>
              <a:t>woolsii</a:t>
            </a:r>
            <a:r>
              <a:rPr lang="en-US" dirty="0" smtClean="0"/>
              <a:t>, </a:t>
            </a:r>
            <a:r>
              <a:rPr lang="en-US" dirty="0" err="1" smtClean="0"/>
              <a:t>Elaeocarpaceae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/>
              <a:t>Northeastern New South Wales and Queensland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2403"/>
            <a:ext cx="4241800" cy="635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364" y="2702571"/>
            <a:ext cx="2718608" cy="362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78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073" y="-312981"/>
            <a:ext cx="6265927" cy="62659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2519" y="182826"/>
            <a:ext cx="2883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 smtClean="0"/>
              <a:t>Sloanea</a:t>
            </a:r>
            <a:r>
              <a:rPr lang="en-US" i="1" dirty="0" smtClean="0"/>
              <a:t> </a:t>
            </a:r>
            <a:r>
              <a:rPr lang="en-US" dirty="0" smtClean="0"/>
              <a:t>buttress strains:</a:t>
            </a:r>
            <a:endParaRPr lang="en-US" i="1" dirty="0" smtClean="0"/>
          </a:p>
          <a:p>
            <a:endParaRPr lang="en-US" i="1" dirty="0"/>
          </a:p>
          <a:p>
            <a:r>
              <a:rPr lang="en-US" dirty="0" smtClean="0"/>
              <a:t>Risks </a:t>
            </a:r>
            <a:r>
              <a:rPr lang="en-US" dirty="0"/>
              <a:t>of failure were greater on the buttress sides, where shear and tangential stresses are greater, not on the </a:t>
            </a:r>
            <a:r>
              <a:rPr lang="en-US" dirty="0" smtClean="0"/>
              <a:t>ridges, where longitudinal stresses are greater.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2520" y="3451747"/>
            <a:ext cx="20252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Without chronological data during the development of the tree, it cannot be proved that buttress formation is activated by stress or strain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1291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507" y="135919"/>
            <a:ext cx="7133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Buttress shape matters: first </a:t>
            </a:r>
            <a:r>
              <a:rPr lang="en-US" dirty="0"/>
              <a:t>tree, with flat </a:t>
            </a:r>
            <a:r>
              <a:rPr lang="en-US" dirty="0" smtClean="0"/>
              <a:t>(plate) buttresses</a:t>
            </a:r>
            <a:r>
              <a:rPr lang="en-US" dirty="0"/>
              <a:t>; right, second tree, </a:t>
            </a:r>
            <a:r>
              <a:rPr lang="en-US" dirty="0" smtClean="0"/>
              <a:t>left, with curved buttresses</a:t>
            </a:r>
            <a:r>
              <a:rPr lang="en-US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145"/>
            <a:ext cx="5393183" cy="49609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11669"/>
            <a:ext cx="9682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Still, the </a:t>
            </a:r>
            <a:r>
              <a:rPr lang="en-US" i="1" dirty="0"/>
              <a:t>mechanism of strain perception that controls growth </a:t>
            </a:r>
            <a:r>
              <a:rPr lang="en-US" i="1" dirty="0" smtClean="0"/>
              <a:t>locally is </a:t>
            </a:r>
            <a:r>
              <a:rPr lang="en-US" i="1" dirty="0"/>
              <a:t>still a puzzling question.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609" y="0"/>
            <a:ext cx="3132489" cy="385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99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8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910" y="1065969"/>
            <a:ext cx="7796670" cy="51717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8230" y="166572"/>
            <a:ext cx="8352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"/>
                <a:cs typeface="Times"/>
              </a:rPr>
              <a:t>Buttress roots of </a:t>
            </a:r>
            <a:r>
              <a:rPr lang="en-US" sz="2800" i="1" dirty="0" err="1" smtClean="0">
                <a:latin typeface="Times"/>
                <a:cs typeface="Times"/>
              </a:rPr>
              <a:t>Schizolobium</a:t>
            </a:r>
            <a:r>
              <a:rPr lang="en-US" sz="2800" i="1" dirty="0" smtClean="0">
                <a:latin typeface="Times"/>
                <a:cs typeface="Times"/>
              </a:rPr>
              <a:t> </a:t>
            </a:r>
            <a:r>
              <a:rPr lang="en-US" sz="2800" i="1" dirty="0" err="1" smtClean="0">
                <a:latin typeface="Times"/>
                <a:cs typeface="Times"/>
              </a:rPr>
              <a:t>parahyba</a:t>
            </a:r>
            <a:r>
              <a:rPr lang="en-US" sz="2800" i="1" dirty="0" smtClean="0">
                <a:latin typeface="Times"/>
                <a:cs typeface="Times"/>
              </a:rPr>
              <a:t> </a:t>
            </a:r>
            <a:r>
              <a:rPr lang="en-US" sz="2800" dirty="0" smtClean="0">
                <a:latin typeface="Times"/>
                <a:cs typeface="Times"/>
              </a:rPr>
              <a:t>[</a:t>
            </a:r>
            <a:r>
              <a:rPr lang="en-US" sz="2800" dirty="0" err="1" smtClean="0">
                <a:latin typeface="Times"/>
                <a:cs typeface="Times"/>
              </a:rPr>
              <a:t>Caesalpinioid</a:t>
            </a:r>
            <a:r>
              <a:rPr lang="en-US" sz="2800" dirty="0" smtClean="0">
                <a:latin typeface="Times"/>
                <a:cs typeface="Times"/>
              </a:rPr>
              <a:t>] </a:t>
            </a:r>
            <a:endParaRPr lang="en-US" sz="28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679461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79237" y="711522"/>
            <a:ext cx="2445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Tachigali</a:t>
            </a:r>
            <a:r>
              <a:rPr lang="en-US" dirty="0" smtClean="0"/>
              <a:t> [</a:t>
            </a:r>
            <a:r>
              <a:rPr lang="en-US" dirty="0" err="1" smtClean="0"/>
              <a:t>Caesalpinioid</a:t>
            </a:r>
            <a:r>
              <a:rPr lang="en-US" dirty="0" smtClean="0"/>
              <a:t>]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371" y="2928261"/>
            <a:ext cx="4707456" cy="35305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41" y="195855"/>
            <a:ext cx="5504493" cy="412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260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75118" y="242403"/>
            <a:ext cx="10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Tachigali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404" y="3141563"/>
            <a:ext cx="4707456" cy="3530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041" y="701609"/>
            <a:ext cx="5290589" cy="35270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691" y="4239290"/>
            <a:ext cx="215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 passages in 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832" y="395838"/>
            <a:ext cx="3233832" cy="2688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0941" y="4550504"/>
            <a:ext cx="1876335" cy="212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145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66" y="480560"/>
            <a:ext cx="7841528" cy="5881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5179" y="34326"/>
            <a:ext cx="240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Parkia</a:t>
            </a:r>
            <a:r>
              <a:rPr lang="en-US" dirty="0" smtClean="0"/>
              <a:t> [</a:t>
            </a:r>
            <a:r>
              <a:rPr lang="en-US" dirty="0" err="1" smtClean="0"/>
              <a:t>mimosoid</a:t>
            </a:r>
            <a:r>
              <a:rPr lang="en-US" dirty="0" smtClean="0"/>
              <a:t>] , </a:t>
            </a:r>
            <a:r>
              <a:rPr lang="en-US" dirty="0" err="1" smtClean="0"/>
              <a:t>Osa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74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202" y="0"/>
            <a:ext cx="525613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753" y="63263"/>
            <a:ext cx="33936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Buttress trees in a 20-hectare tropical </a:t>
            </a:r>
            <a:r>
              <a:rPr lang="en-US" dirty="0" err="1"/>
              <a:t>dipterocarp</a:t>
            </a:r>
            <a:r>
              <a:rPr lang="en-US" dirty="0"/>
              <a:t> rainforest in </a:t>
            </a:r>
            <a:r>
              <a:rPr lang="en-US" dirty="0" smtClean="0"/>
              <a:t>southwest China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098" y="1142602"/>
            <a:ext cx="37973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17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021" y="34325"/>
            <a:ext cx="655624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Times"/>
                <a:cs typeface="Times"/>
              </a:rPr>
              <a:t> </a:t>
            </a:r>
            <a:r>
              <a:rPr lang="en-US" sz="2400" i="1" dirty="0" err="1" smtClean="0">
                <a:latin typeface="Times"/>
                <a:cs typeface="Times"/>
              </a:rPr>
              <a:t>Microberlinia</a:t>
            </a:r>
            <a:r>
              <a:rPr lang="en-US" sz="2400" i="1" dirty="0" smtClean="0">
                <a:latin typeface="Times"/>
                <a:cs typeface="Times"/>
              </a:rPr>
              <a:t> </a:t>
            </a:r>
            <a:r>
              <a:rPr lang="en-US" sz="2400" i="1" dirty="0" err="1" smtClean="0">
                <a:latin typeface="Times"/>
                <a:cs typeface="Times"/>
              </a:rPr>
              <a:t>bisulcata</a:t>
            </a:r>
            <a:r>
              <a:rPr lang="en-US" sz="2400" i="1" dirty="0" smtClean="0">
                <a:latin typeface="Times"/>
                <a:cs typeface="Times"/>
              </a:rPr>
              <a:t> </a:t>
            </a:r>
            <a:r>
              <a:rPr lang="en-US" sz="2400" dirty="0" smtClean="0">
                <a:latin typeface="Times"/>
                <a:cs typeface="Times"/>
              </a:rPr>
              <a:t>[a </a:t>
            </a:r>
            <a:r>
              <a:rPr lang="en-US" sz="2400" dirty="0" err="1" smtClean="0">
                <a:latin typeface="Times"/>
                <a:cs typeface="Times"/>
              </a:rPr>
              <a:t>Caesalpiniod</a:t>
            </a:r>
            <a:r>
              <a:rPr lang="en-US" sz="2400" dirty="0" smtClean="0">
                <a:latin typeface="Times"/>
                <a:cs typeface="Times"/>
              </a:rPr>
              <a:t> legume]</a:t>
            </a:r>
          </a:p>
          <a:p>
            <a:r>
              <a:rPr lang="en-US" dirty="0">
                <a:latin typeface="Times"/>
                <a:cs typeface="Times"/>
              </a:rPr>
              <a:t> </a:t>
            </a:r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For </a:t>
            </a:r>
            <a:r>
              <a:rPr lang="en-US" dirty="0">
                <a:latin typeface="Times"/>
                <a:cs typeface="Times"/>
              </a:rPr>
              <a:t>sites across the tropics in general, the degree of</a:t>
            </a:r>
          </a:p>
          <a:p>
            <a:r>
              <a:rPr lang="en-US" dirty="0">
                <a:latin typeface="Times"/>
                <a:cs typeface="Times"/>
              </a:rPr>
              <a:t>shallowness and spatial extension of buttresses of the</a:t>
            </a:r>
          </a:p>
          <a:p>
            <a:r>
              <a:rPr lang="en-US" dirty="0">
                <a:latin typeface="Times"/>
                <a:cs typeface="Times"/>
              </a:rPr>
              <a:t>dominant species is hypothesized to increase with</a:t>
            </a:r>
          </a:p>
          <a:p>
            <a:r>
              <a:rPr lang="en-US" dirty="0">
                <a:latin typeface="Times"/>
                <a:cs typeface="Times"/>
              </a:rPr>
              <a:t>decreasing nutrient </a:t>
            </a:r>
            <a:r>
              <a:rPr lang="en-US" dirty="0" smtClean="0">
                <a:latin typeface="Times"/>
                <a:cs typeface="Times"/>
              </a:rPr>
              <a:t>availability: Newbery et al. 2009. 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825" y="1912904"/>
            <a:ext cx="6334018" cy="47462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21" y="3953037"/>
            <a:ext cx="2157288" cy="184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94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4833" y="366142"/>
            <a:ext cx="7622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Times"/>
                <a:cs typeface="Times"/>
              </a:rPr>
              <a:t>Elaeocarpus</a:t>
            </a:r>
            <a:r>
              <a:rPr lang="en-US" b="1" i="1" dirty="0">
                <a:latin typeface="Times"/>
                <a:cs typeface="Times"/>
              </a:rPr>
              <a:t> </a:t>
            </a:r>
            <a:r>
              <a:rPr lang="en-US" b="1" i="1" dirty="0" err="1" smtClean="0">
                <a:latin typeface="Times"/>
                <a:cs typeface="Times"/>
              </a:rPr>
              <a:t>angustifolius</a:t>
            </a:r>
            <a:r>
              <a:rPr lang="en-US" b="1" i="1" dirty="0" smtClean="0">
                <a:latin typeface="Times"/>
                <a:cs typeface="Times"/>
              </a:rPr>
              <a:t> </a:t>
            </a:r>
            <a:r>
              <a:rPr lang="en-US" b="1" dirty="0" smtClean="0">
                <a:latin typeface="Times"/>
                <a:cs typeface="Times"/>
              </a:rPr>
              <a:t>[</a:t>
            </a:r>
            <a:r>
              <a:rPr lang="en-US" b="1" dirty="0" err="1" smtClean="0">
                <a:latin typeface="Times"/>
                <a:cs typeface="Times"/>
              </a:rPr>
              <a:t>Elaeocarpaceae</a:t>
            </a:r>
            <a:r>
              <a:rPr lang="en-US" b="1" dirty="0" smtClean="0">
                <a:latin typeface="Times"/>
                <a:cs typeface="Times"/>
              </a:rPr>
              <a:t>] </a:t>
            </a:r>
            <a:r>
              <a:rPr lang="en-US" dirty="0" smtClean="0">
                <a:latin typeface="Times"/>
                <a:cs typeface="Times"/>
              </a:rPr>
              <a:t>of eastern Australia and New Caledonia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61" y="1142449"/>
            <a:ext cx="5808679" cy="3906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561" y="5175650"/>
            <a:ext cx="8785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/>
                <a:cs typeface="Times"/>
              </a:rPr>
              <a:t>The trees have buttresses arranged uniformly around </a:t>
            </a:r>
            <a:r>
              <a:rPr lang="en-US" dirty="0" smtClean="0">
                <a:latin typeface="Times"/>
                <a:cs typeface="Times"/>
              </a:rPr>
              <a:t>the circumference </a:t>
            </a:r>
            <a:r>
              <a:rPr lang="en-US" dirty="0">
                <a:latin typeface="Times"/>
                <a:cs typeface="Times"/>
              </a:rPr>
              <a:t>and exhibit no difference in values of </a:t>
            </a:r>
            <a:r>
              <a:rPr lang="en-US" dirty="0" smtClean="0">
                <a:latin typeface="Times"/>
                <a:cs typeface="Times"/>
              </a:rPr>
              <a:t>wood specific </a:t>
            </a:r>
            <a:r>
              <a:rPr lang="en-US" dirty="0">
                <a:latin typeface="Times"/>
                <a:cs typeface="Times"/>
              </a:rPr>
              <a:t>gravity on the windward and leeward sides in </a:t>
            </a:r>
            <a:r>
              <a:rPr lang="en-US" dirty="0" smtClean="0">
                <a:latin typeface="Times"/>
                <a:cs typeface="Times"/>
              </a:rPr>
              <a:t>spite of </a:t>
            </a:r>
            <a:r>
              <a:rPr lang="en-US" dirty="0">
                <a:latin typeface="Times"/>
                <a:cs typeface="Times"/>
              </a:rPr>
              <a:t>their location in the trade wind </a:t>
            </a:r>
            <a:r>
              <a:rPr lang="en-US" dirty="0" err="1" smtClean="0">
                <a:latin typeface="Times"/>
                <a:cs typeface="Times"/>
              </a:rPr>
              <a:t>belt.Woodcock</a:t>
            </a:r>
            <a:r>
              <a:rPr lang="en-US" dirty="0" smtClean="0">
                <a:latin typeface="Times"/>
                <a:cs typeface="Times"/>
              </a:rPr>
              <a:t> et al., 2000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94136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1445</TotalTime>
  <Words>744</Words>
  <Application>Microsoft Macintosh PowerPoint</Application>
  <PresentationFormat>On-screen Show (4:3)</PresentationFormat>
  <Paragraphs>65</Paragraphs>
  <Slides>13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UVM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Barrington</dc:creator>
  <cp:lastModifiedBy>David  Barrington</cp:lastModifiedBy>
  <cp:revision>35</cp:revision>
  <dcterms:created xsi:type="dcterms:W3CDTF">2012-10-19T13:13:53Z</dcterms:created>
  <dcterms:modified xsi:type="dcterms:W3CDTF">2016-11-08T20:14:02Z</dcterms:modified>
</cp:coreProperties>
</file>