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89"/>
  </p:notesMasterIdLst>
  <p:handoutMasterIdLst>
    <p:handoutMasterId r:id="rId90"/>
  </p:handoutMasterIdLst>
  <p:sldIdLst>
    <p:sldId id="421" r:id="rId2"/>
    <p:sldId id="369" r:id="rId3"/>
    <p:sldId id="370" r:id="rId4"/>
    <p:sldId id="430" r:id="rId5"/>
    <p:sldId id="371" r:id="rId6"/>
    <p:sldId id="376" r:id="rId7"/>
    <p:sldId id="404" r:id="rId8"/>
    <p:sldId id="387" r:id="rId9"/>
    <p:sldId id="279" r:id="rId10"/>
    <p:sldId id="274" r:id="rId11"/>
    <p:sldId id="264" r:id="rId12"/>
    <p:sldId id="263" r:id="rId13"/>
    <p:sldId id="372" r:id="rId14"/>
    <p:sldId id="492" r:id="rId15"/>
    <p:sldId id="378" r:id="rId16"/>
    <p:sldId id="432" r:id="rId17"/>
    <p:sldId id="368" r:id="rId18"/>
    <p:sldId id="367" r:id="rId19"/>
    <p:sldId id="489" r:id="rId20"/>
    <p:sldId id="491" r:id="rId21"/>
    <p:sldId id="399" r:id="rId22"/>
    <p:sldId id="312" r:id="rId23"/>
    <p:sldId id="405" r:id="rId24"/>
    <p:sldId id="433" r:id="rId25"/>
    <p:sldId id="373" r:id="rId26"/>
    <p:sldId id="406" r:id="rId27"/>
    <p:sldId id="428" r:id="rId28"/>
    <p:sldId id="490" r:id="rId29"/>
    <p:sldId id="411" r:id="rId30"/>
    <p:sldId id="412" r:id="rId31"/>
    <p:sldId id="407" r:id="rId32"/>
    <p:sldId id="408" r:id="rId33"/>
    <p:sldId id="409" r:id="rId34"/>
    <p:sldId id="410" r:id="rId35"/>
    <p:sldId id="292" r:id="rId36"/>
    <p:sldId id="431" r:id="rId37"/>
    <p:sldId id="470" r:id="rId38"/>
    <p:sldId id="471" r:id="rId39"/>
    <p:sldId id="472" r:id="rId40"/>
    <p:sldId id="422" r:id="rId41"/>
    <p:sldId id="300" r:id="rId42"/>
    <p:sldId id="314" r:id="rId43"/>
    <p:sldId id="434" r:id="rId44"/>
    <p:sldId id="435" r:id="rId45"/>
    <p:sldId id="380" r:id="rId46"/>
    <p:sldId id="286" r:id="rId47"/>
    <p:sldId id="393" r:id="rId48"/>
    <p:sldId id="394" r:id="rId49"/>
    <p:sldId id="298" r:id="rId50"/>
    <p:sldId id="429" r:id="rId51"/>
    <p:sldId id="484" r:id="rId52"/>
    <p:sldId id="423" r:id="rId53"/>
    <p:sldId id="444" r:id="rId54"/>
    <p:sldId id="465" r:id="rId55"/>
    <p:sldId id="466" r:id="rId56"/>
    <p:sldId id="487" r:id="rId57"/>
    <p:sldId id="467" r:id="rId58"/>
    <p:sldId id="425" r:id="rId59"/>
    <p:sldId id="443" r:id="rId60"/>
    <p:sldId id="442" r:id="rId61"/>
    <p:sldId id="290" r:id="rId62"/>
    <p:sldId id="426" r:id="rId63"/>
    <p:sldId id="440" r:id="rId64"/>
    <p:sldId id="441" r:id="rId65"/>
    <p:sldId id="468" r:id="rId66"/>
    <p:sldId id="437" r:id="rId67"/>
    <p:sldId id="287" r:id="rId68"/>
    <p:sldId id="438" r:id="rId69"/>
    <p:sldId id="439" r:id="rId70"/>
    <p:sldId id="403" r:id="rId71"/>
    <p:sldId id="319" r:id="rId72"/>
    <p:sldId id="413" r:id="rId73"/>
    <p:sldId id="493" r:id="rId74"/>
    <p:sldId id="427" r:id="rId75"/>
    <p:sldId id="400" r:id="rId76"/>
    <p:sldId id="414" r:id="rId77"/>
    <p:sldId id="415" r:id="rId78"/>
    <p:sldId id="416" r:id="rId79"/>
    <p:sldId id="417" r:id="rId80"/>
    <p:sldId id="418" r:id="rId81"/>
    <p:sldId id="419" r:id="rId82"/>
    <p:sldId id="420" r:id="rId83"/>
    <p:sldId id="469" r:id="rId84"/>
    <p:sldId id="424" r:id="rId85"/>
    <p:sldId id="436" r:id="rId86"/>
    <p:sldId id="401" r:id="rId87"/>
    <p:sldId id="402" r:id="rId8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ヒラギノ角ゴ Pro W3" panose="020B0300000000000000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9989"/>
    <p:restoredTop sz="94892"/>
  </p:normalViewPr>
  <p:slideViewPr>
    <p:cSldViewPr>
      <p:cViewPr varScale="1">
        <p:scale>
          <a:sx n="155" d="100"/>
          <a:sy n="155" d="100"/>
        </p:scale>
        <p:origin x="1992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" d="1"/>
        <a:sy n="1" d="1"/>
      </p:scale>
      <p:origin x="0" y="8016"/>
    </p:cViewPr>
  </p:sorterViewPr>
  <p:notesViewPr>
    <p:cSldViewPr>
      <p:cViewPr varScale="1">
        <p:scale>
          <a:sx n="138" d="100"/>
          <a:sy n="138" d="100"/>
        </p:scale>
        <p:origin x="1232" y="17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notesMaster" Target="notesMasters/notesMaster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handoutMaster" Target="handoutMasters/handout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viewProps" Target="viewProp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7E88B0-5AF7-6744-A20E-1EE212AB47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6D8017-0CD0-0A47-910B-683A9CA9D0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fld id="{1AD152D4-1677-2F46-A14D-F625BFAC162E}" type="datetimeFigureOut">
              <a:rPr lang="en-US"/>
              <a:pPr>
                <a:defRPr/>
              </a:pPr>
              <a:t>4/4/23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E1679-5BFD-884B-A4FC-7A40EC78F9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083703-3DB7-5843-B2CF-37DEE54FFFE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C935163D-B668-9846-9A25-FC63E9F5BBA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5E1DA7D7-858A-9846-BF9D-55E81C273FA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58FB303-4EEF-C54F-A02C-B70B7698F99E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365C22D0-DC9C-F341-8A3F-6EBEEF32342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7844A2B4-BEC8-D94C-9809-B73A9D061D3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x-none" noProof="0"/>
              <a:t>Click to edit Master text styles</a:t>
            </a:r>
          </a:p>
          <a:p>
            <a:pPr lvl="1"/>
            <a:r>
              <a:rPr lang="en-US" altLang="x-none" noProof="0"/>
              <a:t>Second level</a:t>
            </a:r>
          </a:p>
          <a:p>
            <a:pPr lvl="2"/>
            <a:r>
              <a:rPr lang="en-US" altLang="x-none" noProof="0"/>
              <a:t>Third level</a:t>
            </a:r>
          </a:p>
          <a:p>
            <a:pPr lvl="3"/>
            <a:r>
              <a:rPr lang="en-US" altLang="x-none" noProof="0"/>
              <a:t>Fourth level</a:t>
            </a:r>
          </a:p>
          <a:p>
            <a:pPr lvl="4"/>
            <a:r>
              <a:rPr lang="en-US" altLang="x-none" noProof="0"/>
              <a:t>Fifth level</a:t>
            </a:r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F7E20F05-A766-A344-B52D-CC876E6FDC5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71DCF3C6-CC4B-9B4D-9C86-9EAB5F2D8A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0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08" charset="0"/>
        <a:ea typeface="ＭＳ Ｐゴシック" pitchFamily="-108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08" charset="0"/>
        <a:ea typeface="ヒラギノ角ゴ Pro W3" charset="-128"/>
        <a:cs typeface="ヒラギノ角ゴ Pro W3" charset="-128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08" charset="0"/>
        <a:ea typeface="ヒラギノ角ゴ Pro W3" charset="-128"/>
        <a:cs typeface="ヒラギノ角ゴ Pro W3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08" charset="0"/>
        <a:ea typeface="ヒラギノ角ゴ Pro W3" charset="-128"/>
        <a:cs typeface="ヒラギノ角ゴ Pro W3" charset="0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>
            <a:extLst>
              <a:ext uri="{FF2B5EF4-FFF2-40B4-BE49-F238E27FC236}">
                <a16:creationId xmlns:a16="http://schemas.microsoft.com/office/drawing/2014/main" id="{DBB89F78-D70F-D449-B4A6-C3BDD0D1EF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E1DBA691-2607-DC4A-BFC0-9BD9713070C6}" type="slidenum">
              <a:rPr lang="en-US" altLang="en-US" sz="1200"/>
              <a:pPr/>
              <a:t>1</a:t>
            </a:fld>
            <a:endParaRPr lang="en-US" altLang="en-US" sz="1200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9535254A-CB54-DB44-A651-A7993C695B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CD5556A-30CF-E24D-8F8B-AA2F74F00D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604CF469-AFA9-7A4B-BF56-479EEB1933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B7F86920-03E4-5C45-8B19-2C8AF83A16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Kreier et al. 1008</a:t>
            </a:r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29028AC9-E85D-BF4C-B64C-ECEF4BD0D6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ACF21F0C-055B-674C-95D5-41CF20CF187B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>
            <a:extLst>
              <a:ext uri="{FF2B5EF4-FFF2-40B4-BE49-F238E27FC236}">
                <a16:creationId xmlns:a16="http://schemas.microsoft.com/office/drawing/2014/main" id="{DBB89F78-D70F-D449-B4A6-C3BDD0D1EF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E1DBA691-2607-DC4A-BFC0-9BD9713070C6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9535254A-CB54-DB44-A651-A7993C695B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CD5556A-30CF-E24D-8F8B-AA2F74F00D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  <p:extLst>
      <p:ext uri="{BB962C8B-B14F-4D97-AF65-F5344CB8AC3E}">
        <p14:creationId xmlns:p14="http://schemas.microsoft.com/office/powerpoint/2010/main" val="9239819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5945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Suissa, J.S. and Sundue, M.A., 2020. Diversity Patterns of Neotropical Ferns: Revisiting Tryon's Centers of Richness and Endemism.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American Fern Journal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110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(4), pp.211-232.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37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02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C9EFBC0D-D7BE-1643-995F-330E5104F2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51216B38-12F5-684D-A93B-67AED97E4ED2}" type="slidenum">
              <a:rPr lang="en-US" altLang="en-US" sz="1200"/>
              <a:pPr/>
              <a:t>40</a:t>
            </a:fld>
            <a:endParaRPr lang="en-US" altLang="en-US" sz="1200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101F02DE-25E1-0A4A-BBD1-0B4A875440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F965FA3A-2BB6-3D43-A1EC-68A412B2D1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Rothwell, G.W. and Stockey, R.A., 1991. Onoclea sensibilis in the Paleocene of North America, a dramatic example of structural and ecological stasis.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Review of Palaeobotany and Palynology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70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(1-2), pp.113-124. Rothwell, G.W. and Stockey, R.A., 1991. Onoclea sensibilis in the Paleocene of North America, a dramatic example of structural and ecological stasis.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Review of Palaeobotany and Palynology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70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(1-2), pp.113-124.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44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51874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45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5285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Image Placeholder 1">
            <a:extLst>
              <a:ext uri="{FF2B5EF4-FFF2-40B4-BE49-F238E27FC236}">
                <a16:creationId xmlns:a16="http://schemas.microsoft.com/office/drawing/2014/main" id="{0C74E79B-9B5B-724E-88BA-07D86643BC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6" name="Notes Placeholder 2">
            <a:extLst>
              <a:ext uri="{FF2B5EF4-FFF2-40B4-BE49-F238E27FC236}">
                <a16:creationId xmlns:a16="http://schemas.microsoft.com/office/drawing/2014/main" id="{98B60CD0-5559-C54B-B5E4-7EA602B5A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 hill2001.pdf Plate I. a. Part of a frond of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Lophosoria quadripinnata from the Late Oligocene-Early Miocene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sediments at Balfour. Note the sori present. b. Part of a frond of extant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L. quadripinnata from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South America. c,d. A single sorus of fossil (c) and living (d)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L. quadripinnata. e,f. Spores from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fossil (e) and living (f)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L. quadripinnata.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Therefore, the discovery of macrofossils bearing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Cyatheacidites annulatus spores</a:t>
            </a:r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57347" name="Slide Number Placeholder 3">
            <a:extLst>
              <a:ext uri="{FF2B5EF4-FFF2-40B4-BE49-F238E27FC236}">
                <a16:creationId xmlns:a16="http://schemas.microsoft.com/office/drawing/2014/main" id="{A7459970-2D26-7842-8FE8-D3F496C3DB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D8CD8D00-F4D5-AE41-884E-2F7197B62F30}" type="slidenum">
              <a:rPr lang="en-US" altLang="en-US" sz="1200"/>
              <a:pPr/>
              <a:t>47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Image Placeholder 1">
            <a:extLst>
              <a:ext uri="{FF2B5EF4-FFF2-40B4-BE49-F238E27FC236}">
                <a16:creationId xmlns:a16="http://schemas.microsoft.com/office/drawing/2014/main" id="{4DE2DA66-BA4C-804C-AE75-DABFDDBBA3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4" name="Notes Placeholder 2">
            <a:extLst>
              <a:ext uri="{FF2B5EF4-FFF2-40B4-BE49-F238E27FC236}">
                <a16:creationId xmlns:a16="http://schemas.microsoft.com/office/drawing/2014/main" id="{41FDDCFA-194D-A24D-AD91-1AECC3D67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Calibri" panose="020F0502020204030204" pitchFamily="34" charset="0"/>
                <a:ea typeface="ＭＳ Ｐゴシック" panose="020B0600070205080204" pitchFamily="34" charset="-128"/>
              </a:rPr>
              <a:t> hill2001.pdf </a:t>
            </a:r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Figure 3..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  Stratigraphic range chart for the dispersed spore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Cyatheacidites annulatus. * = macrofossil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record of </a:t>
            </a:r>
            <a:r>
              <a:rPr lang="en-US" altLang="en-US" i="1">
                <a:latin typeface="Times" pitchFamily="2" charset="0"/>
                <a:ea typeface="ＭＳ Ｐゴシック" panose="020B0600070205080204" pitchFamily="34" charset="-128"/>
              </a:rPr>
              <a:t>Lophosoria cupulatus, o = macrofossil record of L. quadripinnata. Modified from Dettmann</a:t>
            </a:r>
          </a:p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(1986), with additional data for New Zealand.</a:t>
            </a:r>
          </a:p>
        </p:txBody>
      </p:sp>
      <p:sp>
        <p:nvSpPr>
          <p:cNvPr id="59395" name="Slide Number Placeholder 3">
            <a:extLst>
              <a:ext uri="{FF2B5EF4-FFF2-40B4-BE49-F238E27FC236}">
                <a16:creationId xmlns:a16="http://schemas.microsoft.com/office/drawing/2014/main" id="{AEDA9ADD-0E26-4240-AD83-7AB6854E2C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8B17CF71-C1A9-B845-9469-9F1CC85B9BA7}" type="slidenum">
              <a:rPr lang="en-US" altLang="en-US" sz="1200"/>
              <a:pPr/>
              <a:t>48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Antarctic location: Cantrill, D.J., 1998. Early Cretaceous fern foliage from President Head, Snow Island, Antarctica.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Alcheringa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22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(3), pp.241-258.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49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98012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1CDD6F47-B35D-B14A-9577-2F29E9E4A9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BDF34783-4136-114F-8CB8-ED948CAB726E}" type="slidenum">
              <a:rPr lang="en-US" altLang="en-US" sz="1200"/>
              <a:pPr/>
              <a:t>52</a:t>
            </a:fld>
            <a:endParaRPr lang="en-US" altLang="en-US" sz="1200"/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08CE37BE-5BD2-0D41-9244-C6D9167B1F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73067B93-0224-104B-823E-2BA3FA10C9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53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52070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>
            <a:extLst>
              <a:ext uri="{FF2B5EF4-FFF2-40B4-BE49-F238E27FC236}">
                <a16:creationId xmlns:a16="http://schemas.microsoft.com/office/drawing/2014/main" id="{089B3B35-54D3-C647-AA6A-BD38318B28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2" name="Notes Placeholder 2">
            <a:extLst>
              <a:ext uri="{FF2B5EF4-FFF2-40B4-BE49-F238E27FC236}">
                <a16:creationId xmlns:a16="http://schemas.microsoft.com/office/drawing/2014/main" id="{5706A52E-DD6D-1646-831C-9827C9516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Trewick et al 2002 (trewick2002.pdf)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Fig. 4 Distribution of trnL haplotypes in populations of Asplenium ceterach in and around Europe. Symbol colour indicates haploytpe and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symbol shape indicates ploidy (circle, 2Å~; square, 4Å~; hexagon, 6Å~). Polymorphic populations are indicated by combination of fill colour.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The approximate extent of the Pleistocene periglacial (including montane glaciers in Italian Alps) is indicated by a black line (redrawn from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Taberlet et al. 1998).</a:t>
            </a:r>
          </a:p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66563" name="Slide Number Placeholder 3">
            <a:extLst>
              <a:ext uri="{FF2B5EF4-FFF2-40B4-BE49-F238E27FC236}">
                <a16:creationId xmlns:a16="http://schemas.microsoft.com/office/drawing/2014/main" id="{C4087929-24C9-7E4E-B282-7CB3E3F8E3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10486C23-D807-0144-819F-58F31517EC78}" type="slidenum">
              <a:rPr lang="en-US" altLang="en-US" sz="1200"/>
              <a:pPr/>
              <a:t>62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278521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>
            <a:extLst>
              <a:ext uri="{FF2B5EF4-FFF2-40B4-BE49-F238E27FC236}">
                <a16:creationId xmlns:a16="http://schemas.microsoft.com/office/drawing/2014/main" id="{089B3B35-54D3-C647-AA6A-BD38318B28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2" name="Notes Placeholder 2">
            <a:extLst>
              <a:ext uri="{FF2B5EF4-FFF2-40B4-BE49-F238E27FC236}">
                <a16:creationId xmlns:a16="http://schemas.microsoft.com/office/drawing/2014/main" id="{5706A52E-DD6D-1646-831C-9827C9516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Trewick et al 2002 (trewick2002.pdf)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Fig. 4 Distribution of trnL haplotypes in populations of Asplenium ceterach in and around Europe. Symbol colour indicates haploytpe and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symbol shape indicates ploidy (circle, 2Å~; square, 4Å~; hexagon, 6Å~). Polymorphic populations are indicated by combination of fill colour.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The approximate extent of the Pleistocene periglacial (including montane glaciers in Italian Alps) is indicated by a black line (redrawn from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Taberlet et al. 1998).</a:t>
            </a:r>
          </a:p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66563" name="Slide Number Placeholder 3">
            <a:extLst>
              <a:ext uri="{FF2B5EF4-FFF2-40B4-BE49-F238E27FC236}">
                <a16:creationId xmlns:a16="http://schemas.microsoft.com/office/drawing/2014/main" id="{C4087929-24C9-7E4E-B282-7CB3E3F8E3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10486C23-D807-0144-819F-58F31517EC78}" type="slidenum">
              <a:rPr lang="en-US" altLang="en-US" sz="1200"/>
              <a:pPr/>
              <a:t>63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314726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>
            <a:extLst>
              <a:ext uri="{FF2B5EF4-FFF2-40B4-BE49-F238E27FC236}">
                <a16:creationId xmlns:a16="http://schemas.microsoft.com/office/drawing/2014/main" id="{089B3B35-54D3-C647-AA6A-BD38318B28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2" name="Notes Placeholder 2">
            <a:extLst>
              <a:ext uri="{FF2B5EF4-FFF2-40B4-BE49-F238E27FC236}">
                <a16:creationId xmlns:a16="http://schemas.microsoft.com/office/drawing/2014/main" id="{5706A52E-DD6D-1646-831C-9827C9516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Trewick et al 2002 (trewick2002.pdf)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Fig. 4 Distribution of trnL haplotypes in populations of Asplenium ceterach in and around Europe. Symbol colour indicates haploytpe and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symbol shape indicates ploidy (circle, 2Å~; square, 4Å~; hexagon, 6Å~). Polymorphic populations are indicated by combination of fill colour.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The approximate extent of the Pleistocene periglacial (including montane glaciers in Italian Alps) is indicated by a black line (redrawn from</a:t>
            </a:r>
          </a:p>
          <a:p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Taberlet et al. 1998).</a:t>
            </a:r>
          </a:p>
          <a:p>
            <a:endParaRPr lang="en-US" altLang="en-US">
              <a:latin typeface="Times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66563" name="Slide Number Placeholder 3">
            <a:extLst>
              <a:ext uri="{FF2B5EF4-FFF2-40B4-BE49-F238E27FC236}">
                <a16:creationId xmlns:a16="http://schemas.microsoft.com/office/drawing/2014/main" id="{C4087929-24C9-7E4E-B282-7CB3E3F8E3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10486C23-D807-0144-819F-58F31517EC78}" type="slidenum">
              <a:rPr lang="en-US" altLang="en-US" sz="1200"/>
              <a:pPr/>
              <a:t>64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8587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7">
            <a:extLst>
              <a:ext uri="{FF2B5EF4-FFF2-40B4-BE49-F238E27FC236}">
                <a16:creationId xmlns:a16="http://schemas.microsoft.com/office/drawing/2014/main" id="{D70333C6-7897-0742-846D-7446517CF4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8F3605A5-9E19-B942-AF42-A410EF60950F}" type="slidenum">
              <a:rPr lang="en-US" altLang="en-US" sz="1200"/>
              <a:pPr/>
              <a:t>65</a:t>
            </a:fld>
            <a:endParaRPr lang="en-US" altLang="en-US" sz="1200"/>
          </a:p>
        </p:txBody>
      </p:sp>
      <p:sp>
        <p:nvSpPr>
          <p:cNvPr id="73730" name="Rectangle 2">
            <a:extLst>
              <a:ext uri="{FF2B5EF4-FFF2-40B4-BE49-F238E27FC236}">
                <a16:creationId xmlns:a16="http://schemas.microsoft.com/office/drawing/2014/main" id="{4441C047-5309-7547-ADB7-0C7A1595B6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A70D2869-F843-074E-8033-8244246A1B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  <p:extLst>
      <p:ext uri="{BB962C8B-B14F-4D97-AF65-F5344CB8AC3E}">
        <p14:creationId xmlns:p14="http://schemas.microsoft.com/office/powerpoint/2010/main" val="37767273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Gastony, G.J. and M.C. Ungerer. 1997. Molecular systematics and a revised taxonomy of the onocleoid ferns (Dryopteridaceae: Onocleeae). American Journal of Botany 84: 840–849.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Testo, W. and Sundue, M., 2016. A 4000-species dataset provides new insight into the evolution of ferns.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Molecular Phylogenetics and Evolution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105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 pp.200-211.</a:t>
            </a:r>
            <a:endParaRPr lang="en-US" sz="1200" kern="1200">
              <a:solidFill>
                <a:schemeClr val="tx1"/>
              </a:solidFill>
              <a:effectLst/>
              <a:latin typeface="Times" pitchFamily="-108" charset="0"/>
              <a:ea typeface="ＭＳ Ｐゴシック" charset="-128"/>
              <a:cs typeface="ＭＳ Ｐゴシック" charset="-128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68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121085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Gastony, G.J. and M.C. Ungerer. 1997. Molecular systematics and a revised taxonomy of the onocleoid ferns (Dryopteridaceae: Onocleeae). American Journal of Botany 84: 840–849.</a:t>
            </a:r>
          </a:p>
          <a:p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Testo, W. and Sundue, M., 2016. A 4000-species dataset provides new insight into the evolution of ferns.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Molecular Phylogenetics and Evolution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200" b="0" i="1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105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Times" pitchFamily="-108" charset="0"/>
                <a:ea typeface="ＭＳ Ｐゴシック" charset="-128"/>
                <a:cs typeface="ＭＳ Ｐゴシック" charset="-128"/>
              </a:rPr>
              <a:t>, pp.200-211.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69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57368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Apparently the Wang work on </a:t>
            </a:r>
            <a:r>
              <a:rPr lang="en-US" i="1"/>
              <a:t>Matteuccia </a:t>
            </a:r>
            <a:r>
              <a:rPr lang="en-US" i="0"/>
              <a:t>was not published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15F2FD-2E79-9145-8CD8-6783E4DB69B8}" type="slidenum">
              <a:rPr lang="en-US" altLang="en-US"/>
              <a:pPr>
                <a:defRPr/>
              </a:pPr>
              <a:t>71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10582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7">
            <a:extLst>
              <a:ext uri="{FF2B5EF4-FFF2-40B4-BE49-F238E27FC236}">
                <a16:creationId xmlns:a16="http://schemas.microsoft.com/office/drawing/2014/main" id="{D70333C6-7897-0742-846D-7446517CF4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8F3605A5-9E19-B942-AF42-A410EF60950F}" type="slidenum">
              <a:rPr lang="en-US" altLang="en-US" sz="1200"/>
              <a:pPr/>
              <a:t>72</a:t>
            </a:fld>
            <a:endParaRPr lang="en-US" altLang="en-US" sz="1200"/>
          </a:p>
        </p:txBody>
      </p:sp>
      <p:sp>
        <p:nvSpPr>
          <p:cNvPr id="73730" name="Rectangle 2">
            <a:extLst>
              <a:ext uri="{FF2B5EF4-FFF2-40B4-BE49-F238E27FC236}">
                <a16:creationId xmlns:a16="http://schemas.microsoft.com/office/drawing/2014/main" id="{4441C047-5309-7547-ADB7-0C7A1595B6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A70D2869-F843-074E-8033-8244246A1B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  <p:extLst>
      <p:ext uri="{BB962C8B-B14F-4D97-AF65-F5344CB8AC3E}">
        <p14:creationId xmlns:p14="http://schemas.microsoft.com/office/powerpoint/2010/main" val="47864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Slide Image Placeholder 1">
            <a:extLst>
              <a:ext uri="{FF2B5EF4-FFF2-40B4-BE49-F238E27FC236}">
                <a16:creationId xmlns:a16="http://schemas.microsoft.com/office/drawing/2014/main" id="{EECD8AB1-A85E-4041-A29C-518E79C255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6" name="Notes Placeholder 2">
            <a:extLst>
              <a:ext uri="{FF2B5EF4-FFF2-40B4-BE49-F238E27FC236}">
                <a16:creationId xmlns:a16="http://schemas.microsoft.com/office/drawing/2014/main" id="{BF7AC964-44EB-584F-9157-3A2DE7CBDD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" pitchFamily="2" charset="0"/>
                <a:ea typeface="ヒラギノ角ゴ Pro W3" panose="020B0300000000000000" pitchFamily="34" charset="-128"/>
              </a:rPr>
              <a:t>korall2007.pdf   korall2013.pdf</a:t>
            </a:r>
          </a:p>
          <a:p>
            <a:endParaRPr lang="en-US" altLang="en-US">
              <a:latin typeface="Times" pitchFamily="2" charset="0"/>
              <a:ea typeface="ヒラギノ角ゴ Pro W3" panose="020B0300000000000000" pitchFamily="34" charset="-128"/>
            </a:endParaRPr>
          </a:p>
        </p:txBody>
      </p:sp>
      <p:sp>
        <p:nvSpPr>
          <p:cNvPr id="77827" name="Slide Number Placeholder 3">
            <a:extLst>
              <a:ext uri="{FF2B5EF4-FFF2-40B4-BE49-F238E27FC236}">
                <a16:creationId xmlns:a16="http://schemas.microsoft.com/office/drawing/2014/main" id="{7ED55F10-0568-8041-9629-CBA89F7839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573418EF-F58B-C849-926C-5C03C181CF16}" type="slidenum">
              <a:rPr lang="en-US" altLang="en-US" sz="1200"/>
              <a:pPr/>
              <a:t>78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>
            <a:extLst>
              <a:ext uri="{FF2B5EF4-FFF2-40B4-BE49-F238E27FC236}">
                <a16:creationId xmlns:a16="http://schemas.microsoft.com/office/drawing/2014/main" id="{70996393-A502-D54D-A562-D092861EE6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fld id="{A2195FE8-DC95-F643-8961-33D247D10A3A}" type="slidenum">
              <a:rPr lang="en-US" altLang="en-US" sz="1200"/>
              <a:pPr/>
              <a:t>84</a:t>
            </a:fld>
            <a:endParaRPr lang="en-US" altLang="en-US" sz="1200"/>
          </a:p>
        </p:txBody>
      </p:sp>
      <p:sp>
        <p:nvSpPr>
          <p:cNvPr id="83970" name="Rectangle 2">
            <a:extLst>
              <a:ext uri="{FF2B5EF4-FFF2-40B4-BE49-F238E27FC236}">
                <a16:creationId xmlns:a16="http://schemas.microsoft.com/office/drawing/2014/main" id="{819A5800-3098-3840-BC97-F0FA5A14A4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5567D3AE-753D-4D42-8170-BEBB11A99C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itchFamily="2" charset="0"/>
                <a:ea typeface="ＭＳ Ｐゴシック" panose="020B0600070205080204" pitchFamily="34" charset="-128"/>
              </a:rPr>
              <a:t>Cibotium distribution slide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2EEA8B2-B657-EF42-A180-053C010E597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0320869-570A-824C-A398-FE4A5142BB8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144AF07-C64B-2D4C-A53B-6014A959E3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EB048-E072-794B-947B-6002746BC55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0437951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73AF097-B88B-C648-97A1-B09EC5C248F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2FCA0B1-B943-5044-B67B-331BDD7B22F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D51E5C1-2792-7C44-8C91-B90E8FC532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CCA6E-30AA-464F-8817-D32BAD03905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53863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A3953DC-B63B-8D4F-9AF4-C241D7EF4AB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955D698-113B-7048-ADE9-ACEA098AF8B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B83941C-E426-5146-B81D-DEBD62C058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38DDDA-151E-0B43-BC22-0BB1072426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1329549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F67DB7-852F-2F49-94E0-194AC2250B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EB5462-9A58-A842-A127-22F0103B576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144401-D585-824A-BE8D-3FF067E0FA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686FE5-5EBB-D144-BBA0-A21150932E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2576585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BE1E788-9022-974A-BA8A-5D0C1E54BCD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0444009-8F7B-1848-AECB-DF1DA5D97C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DA6CF7A6-69FD-CC43-A50A-ECC09C1087F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267C80-1887-F044-8E2E-376464812E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0857029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0D33D689-93F1-3E45-BA2D-DDA997B24DB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535F793-34CA-1543-9530-37A19F6D8D0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B990B9CB-F7F0-8347-8C72-7A388613CD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9F4E70-E339-1F47-9377-7154465836F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4691588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3528D5E6-7D17-9642-8CF6-326D96BD32B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D1BBC34B-8800-DB40-964D-D64C8A7F18F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01E8CB93-A8BB-904B-85C7-0428467B9DE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7DC1A-0216-9B46-A9C6-A1B3DB72D0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2876569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4D8A4CE-D364-134E-A547-D000B8135EF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2B5E24-D83D-7643-95D6-E4F17592516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1C50521-0914-D84B-94A1-9110675BE2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105597-2E22-694F-87FA-A175CCC3A1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3991325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B5ACEF-3D1A-A442-96D5-C2A9D890082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E744A0-20BC-A24D-B202-3188C60DC47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2843037-D8EC-FB46-BC47-D4F35B1B18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6A87D7-ACFA-274B-B25F-413ADADC479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8947082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14E9AB9-EB38-0D40-9F97-857A4850D5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4EBDFE0-3AB6-7447-B54A-FFEFBFB7C95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86DD0A3-F32F-BB40-8790-E3B9616786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E9AB5-0D16-5841-B070-F411936404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8701358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0F37B22-128F-334D-B781-FD4FE88FFB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75617B5-3A7A-414A-96F5-F31852B285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A312AA3-2337-8146-8677-B960A66A03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4A1DB-3498-2748-A3D3-B7552FAC2A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8833841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2406C79-9BCC-B247-AB69-18B2391531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6589D9E-0652-AF47-A667-D598DA30F3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36DC2ACB-4E03-5A47-A451-6D60AC59BCD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CD78B7E7-2345-AC41-AC1F-538B764D35A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" charset="0"/>
                <a:ea typeface="ヒラギノ角ゴ Pro W3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0589019-19EB-1941-85FC-F5F7E92C626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D3AA2C74-2CA8-2740-B4B1-69AE09C074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0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108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ヒラギノ角ゴ Pro W3" charset="-128"/>
          <a:cs typeface="ヒラギノ角ゴ Pro W3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ヒラギノ角ゴ Pro W3" charset="-128"/>
          <a:cs typeface="ヒラギノ角ゴ Pro W3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ヒラギノ角ゴ Pro W3" charset="-128"/>
          <a:cs typeface="ヒラギノ角ゴ Pro W3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8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8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8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8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1.png"/><Relationship Id="rId4" Type="http://schemas.openxmlformats.org/officeDocument/2006/relationships/image" Target="../media/image11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8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8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2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5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5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8.png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2">
            <a:extLst>
              <a:ext uri="{FF2B5EF4-FFF2-40B4-BE49-F238E27FC236}">
                <a16:creationId xmlns:a16="http://schemas.microsoft.com/office/drawing/2014/main" id="{187A8A00-845C-4347-A419-DE5C8FD831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8610600" cy="4031873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 i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Vicariance and the fossil record.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Periglacial migration.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>
            <a:extLst>
              <a:ext uri="{FF2B5EF4-FFF2-40B4-BE49-F238E27FC236}">
                <a16:creationId xmlns:a16="http://schemas.microsoft.com/office/drawing/2014/main" id="{1E5062F3-B3FF-D145-83F7-D93DA0743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9144000" cy="504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0" name="Text Box 3">
            <a:extLst>
              <a:ext uri="{FF2B5EF4-FFF2-40B4-BE49-F238E27FC236}">
                <a16:creationId xmlns:a16="http://schemas.microsoft.com/office/drawing/2014/main" id="{7F5CD25E-34B6-5546-9C86-895BADE74F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60325"/>
            <a:ext cx="86264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Takhtajan (1986) provides the most recent representation of vegetation regions worldwide.  </a:t>
            </a: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2">
            <a:extLst>
              <a:ext uri="{FF2B5EF4-FFF2-40B4-BE49-F238E27FC236}">
                <a16:creationId xmlns:a16="http://schemas.microsoft.com/office/drawing/2014/main" id="{98F6EC18-68C9-1B4E-908A-7174FD699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136525"/>
            <a:ext cx="87026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Hermann Christ sketched the areas of rich fern diversity throughout the world in 1909.</a:t>
            </a:r>
          </a:p>
        </p:txBody>
      </p:sp>
      <p:pic>
        <p:nvPicPr>
          <p:cNvPr id="18434" name="Picture 3">
            <a:extLst>
              <a:ext uri="{FF2B5EF4-FFF2-40B4-BE49-F238E27FC236}">
                <a16:creationId xmlns:a16="http://schemas.microsoft.com/office/drawing/2014/main" id="{F38CEB0F-47DA-684F-9885-07F309B56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88" y="2325688"/>
            <a:ext cx="6610350" cy="453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1">
            <a:extLst>
              <a:ext uri="{FF2B5EF4-FFF2-40B4-BE49-F238E27FC236}">
                <a16:creationId xmlns:a16="http://schemas.microsoft.com/office/drawing/2014/main" id="{0A59DF6D-9C65-4D45-931F-57E539043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63" y="958850"/>
            <a:ext cx="2408237" cy="335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2">
            <a:extLst>
              <a:ext uri="{FF2B5EF4-FFF2-40B4-BE49-F238E27FC236}">
                <a16:creationId xmlns:a16="http://schemas.microsoft.com/office/drawing/2014/main" id="{4B49ED0A-45FB-0742-BB65-4E67A5F5C2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136525"/>
            <a:ext cx="25304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Hermann Christ sketched the areas of rich fern diversity throughout the world in 1909.</a:t>
            </a:r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643F2A2D-5A7E-9847-A7B9-DB4E8E1176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81000"/>
            <a:ext cx="3886200" cy="575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>
            <a:extLst>
              <a:ext uri="{FF2B5EF4-FFF2-40B4-BE49-F238E27FC236}">
                <a16:creationId xmlns:a16="http://schemas.microsoft.com/office/drawing/2014/main" id="{E28F013E-A7CD-0749-9145-EBC85DFFE9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2670175"/>
            <a:ext cx="5613400" cy="405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2">
            <a:extLst>
              <a:ext uri="{FF2B5EF4-FFF2-40B4-BE49-F238E27FC236}">
                <a16:creationId xmlns:a16="http://schemas.microsoft.com/office/drawing/2014/main" id="{0CA553E0-C462-D74E-96DA-91EDF94A67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136525"/>
            <a:ext cx="80930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Rolla Tryon defined endemic centers in tropical America using modern distribution data in 1972.  </a:t>
            </a:r>
          </a:p>
        </p:txBody>
      </p:sp>
      <p:pic>
        <p:nvPicPr>
          <p:cNvPr id="20482" name="Picture 3">
            <a:extLst>
              <a:ext uri="{FF2B5EF4-FFF2-40B4-BE49-F238E27FC236}">
                <a16:creationId xmlns:a16="http://schemas.microsoft.com/office/drawing/2014/main" id="{9698BA6B-6179-624A-ACF6-154DA34518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082675"/>
            <a:ext cx="43180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1">
            <a:extLst>
              <a:ext uri="{FF2B5EF4-FFF2-40B4-BE49-F238E27FC236}">
                <a16:creationId xmlns:a16="http://schemas.microsoft.com/office/drawing/2014/main" id="{8A3FF54B-9A44-EF44-9A40-F0B093E66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82675"/>
            <a:ext cx="33782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2">
            <a:extLst>
              <a:ext uri="{FF2B5EF4-FFF2-40B4-BE49-F238E27FC236}">
                <a16:creationId xmlns:a16="http://schemas.microsoft.com/office/drawing/2014/main" id="{9842EB5A-BF1C-CF4B-80DF-B56D46C76F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87026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The Mexican endemic center is characterized by xerophytic ferns in the Pteridaceae, related to our own pellaeas.  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597FB80D-B937-E040-94BB-9FE4B9A0C0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0375" y="1695450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21507" name="Picture 4">
            <a:extLst>
              <a:ext uri="{FF2B5EF4-FFF2-40B4-BE49-F238E27FC236}">
                <a16:creationId xmlns:a16="http://schemas.microsoft.com/office/drawing/2014/main" id="{EC7D2B02-AE6C-DA48-844F-4DC94C07A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743200"/>
            <a:ext cx="20828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5">
            <a:extLst>
              <a:ext uri="{FF2B5EF4-FFF2-40B4-BE49-F238E27FC236}">
                <a16:creationId xmlns:a16="http://schemas.microsoft.com/office/drawing/2014/main" id="{AAFEC7BE-FCEC-1446-AB8C-8F5812B72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990600"/>
            <a:ext cx="3276600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6">
            <a:extLst>
              <a:ext uri="{FF2B5EF4-FFF2-40B4-BE49-F238E27FC236}">
                <a16:creationId xmlns:a16="http://schemas.microsoft.com/office/drawing/2014/main" id="{04E0FCE8-E3C0-E641-8734-7CA9121B4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325" y="457200"/>
            <a:ext cx="235267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7">
            <a:extLst>
              <a:ext uri="{FF2B5EF4-FFF2-40B4-BE49-F238E27FC236}">
                <a16:creationId xmlns:a16="http://schemas.microsoft.com/office/drawing/2014/main" id="{088E8D81-6D0C-FD40-B865-BBEF83192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743200"/>
            <a:ext cx="1954213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1" name="Text Box 8">
            <a:extLst>
              <a:ext uri="{FF2B5EF4-FFF2-40B4-BE49-F238E27FC236}">
                <a16:creationId xmlns:a16="http://schemas.microsoft.com/office/drawing/2014/main" id="{B33280C4-2612-634D-A113-574BD37591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3184525"/>
            <a:ext cx="16160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i="1">
                <a:ea typeface="ヒラギノ角ゴ Pro W3" panose="020B0300000000000000" pitchFamily="34" charset="-128"/>
              </a:rPr>
              <a:t>Cheilanthes eatoni</a:t>
            </a:r>
          </a:p>
        </p:txBody>
      </p:sp>
      <p:sp>
        <p:nvSpPr>
          <p:cNvPr id="21512" name="Text Box 10">
            <a:extLst>
              <a:ext uri="{FF2B5EF4-FFF2-40B4-BE49-F238E27FC236}">
                <a16:creationId xmlns:a16="http://schemas.microsoft.com/office/drawing/2014/main" id="{737B163B-3C09-A44F-846D-E3D8BC2A23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2600" y="1905000"/>
            <a:ext cx="16160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i="1">
                <a:ea typeface="ヒラギノ角ゴ Pro W3" panose="020B0300000000000000" pitchFamily="34" charset="-128"/>
              </a:rPr>
              <a:t>Pellaea breweri</a:t>
            </a:r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7">
            <a:extLst>
              <a:ext uri="{FF2B5EF4-FFF2-40B4-BE49-F238E27FC236}">
                <a16:creationId xmlns:a16="http://schemas.microsoft.com/office/drawing/2014/main" id="{99FAAE0F-A074-4647-9E5F-73D39AA68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572000"/>
            <a:ext cx="3048000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0" name="Picture 8">
            <a:extLst>
              <a:ext uri="{FF2B5EF4-FFF2-40B4-BE49-F238E27FC236}">
                <a16:creationId xmlns:a16="http://schemas.microsoft.com/office/drawing/2014/main" id="{FC325953-E440-314E-992F-323F1467B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743200"/>
            <a:ext cx="5484813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4">
            <a:extLst>
              <a:ext uri="{FF2B5EF4-FFF2-40B4-BE49-F238E27FC236}">
                <a16:creationId xmlns:a16="http://schemas.microsoft.com/office/drawing/2014/main" id="{A819F782-8E2D-324D-9FEA-AE3E34AD9B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100" y="685800"/>
            <a:ext cx="4025900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 Box 2">
            <a:extLst>
              <a:ext uri="{FF2B5EF4-FFF2-40B4-BE49-F238E27FC236}">
                <a16:creationId xmlns:a16="http://schemas.microsoft.com/office/drawing/2014/main" id="{AE7C701A-F0AB-5745-A899-BE3CE1AA48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87026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The Mexican endemic center is characterized by xerophytic ferns in the Pteridaceae, related to our own pellaeas.  </a:t>
            </a:r>
          </a:p>
        </p:txBody>
      </p:sp>
      <p:sp>
        <p:nvSpPr>
          <p:cNvPr id="22533" name="Text Box 2">
            <a:extLst>
              <a:ext uri="{FF2B5EF4-FFF2-40B4-BE49-F238E27FC236}">
                <a16:creationId xmlns:a16="http://schemas.microsoft.com/office/drawing/2014/main" id="{B6477EF3-F9B9-2E49-8EBE-B271B5223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0" y="3733800"/>
            <a:ext cx="31242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      Argyrochosma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Myriosorus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 i="1">
              <a:ea typeface="ヒラギノ角ゴ Pro W3" panose="020B0300000000000000" pitchFamily="34" charset="-128"/>
            </a:endParaRPr>
          </a:p>
        </p:txBody>
      </p:sp>
      <p:pic>
        <p:nvPicPr>
          <p:cNvPr id="8" name="Picture 11" descr="IMG_4634 copy">
            <a:extLst>
              <a:ext uri="{FF2B5EF4-FFF2-40B4-BE49-F238E27FC236}">
                <a16:creationId xmlns:a16="http://schemas.microsoft.com/office/drawing/2014/main" id="{0904D1E9-D3B4-BF4E-A2E2-B12BBB1A0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20000" contrast="30000"/>
          </a:blip>
          <a:srcRect/>
          <a:stretch>
            <a:fillRect/>
          </a:stretch>
        </p:blipFill>
        <p:spPr bwMode="auto">
          <a:xfrm>
            <a:off x="228600" y="990600"/>
            <a:ext cx="4876800" cy="2909888"/>
          </a:xfrm>
          <a:prstGeom prst="rect">
            <a:avLst/>
          </a:prstGeom>
          <a:noFill/>
          <a:ln>
            <a:noFill/>
          </a:ln>
          <a:effectLst>
            <a:outerShdw blurRad="63500" dist="89803" dir="2700000" algn="ctr" rotWithShape="0">
              <a:srgbClr val="CC3300">
                <a:alpha val="25998"/>
              </a:srgbClr>
            </a:outerShdw>
          </a:effectLst>
        </p:spPr>
      </p:pic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>
            <a:extLst>
              <a:ext uri="{FF2B5EF4-FFF2-40B4-BE49-F238E27FC236}">
                <a16:creationId xmlns:a16="http://schemas.microsoft.com/office/drawing/2014/main" id="{81365F99-4244-054B-A385-800993EC28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762000"/>
            <a:ext cx="4062413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4" name="Picture 3">
            <a:extLst>
              <a:ext uri="{FF2B5EF4-FFF2-40B4-BE49-F238E27FC236}">
                <a16:creationId xmlns:a16="http://schemas.microsoft.com/office/drawing/2014/main" id="{B13F9BF7-B272-6B42-B02A-24482E09C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572000"/>
            <a:ext cx="4276725" cy="209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 Box 4">
            <a:extLst>
              <a:ext uri="{FF2B5EF4-FFF2-40B4-BE49-F238E27FC236}">
                <a16:creationId xmlns:a16="http://schemas.microsoft.com/office/drawing/2014/main" id="{F13A2DC9-ECFA-8B43-BE43-739ABB26DC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08525" y="304800"/>
            <a:ext cx="4435475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Polystichum fournieri: </a:t>
            </a:r>
            <a:r>
              <a:rPr lang="en-US" altLang="en-US" sz="2400">
                <a:ea typeface="ヒラギノ角ゴ Pro W3" panose="020B0300000000000000" pitchFamily="34" charset="-128"/>
              </a:rPr>
              <a:t>a dwarf high-forest species of the Mexican endemic center.</a:t>
            </a:r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3">
            <a:extLst>
              <a:ext uri="{FF2B5EF4-FFF2-40B4-BE49-F238E27FC236}">
                <a16:creationId xmlns:a16="http://schemas.microsoft.com/office/drawing/2014/main" id="{940428ED-3133-5346-A113-51AE825A44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25963" cy="678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8" name="Picture 4">
            <a:extLst>
              <a:ext uri="{FF2B5EF4-FFF2-40B4-BE49-F238E27FC236}">
                <a16:creationId xmlns:a16="http://schemas.microsoft.com/office/drawing/2014/main" id="{B8640734-B564-4348-A00F-07E55D3F1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138" y="0"/>
            <a:ext cx="4614862" cy="307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 Box 5">
            <a:extLst>
              <a:ext uri="{FF2B5EF4-FFF2-40B4-BE49-F238E27FC236}">
                <a16:creationId xmlns:a16="http://schemas.microsoft.com/office/drawing/2014/main" id="{C30616DD-0910-2546-9D8E-C2D806D7BA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5800" y="3124200"/>
            <a:ext cx="4648200" cy="173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 b="1" i="1">
                <a:ea typeface="ヒラギノ角ゴ Pro W3" panose="020B0300000000000000" pitchFamily="34" charset="-128"/>
              </a:rPr>
              <a:t>Polystichum alfarii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600" b="1">
                <a:ea typeface="ヒラギノ角ゴ Pro W3" panose="020B0300000000000000" pitchFamily="34" charset="-128"/>
              </a:rPr>
              <a:t>  from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600" b="1">
                <a:ea typeface="ヒラギノ角ゴ Pro W3" panose="020B0300000000000000" pitchFamily="34" charset="-128"/>
              </a:rPr>
              <a:t>    Central America</a:t>
            </a:r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4">
            <a:extLst>
              <a:ext uri="{FF2B5EF4-FFF2-40B4-BE49-F238E27FC236}">
                <a16:creationId xmlns:a16="http://schemas.microsoft.com/office/drawing/2014/main" id="{F8DD617F-F621-DA42-8E35-C9C7C927C4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2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2" name="Text Box 6">
            <a:extLst>
              <a:ext uri="{FF2B5EF4-FFF2-40B4-BE49-F238E27FC236}">
                <a16:creationId xmlns:a16="http://schemas.microsoft.com/office/drawing/2014/main" id="{4E22ED5F-B729-1A4C-9150-4799F7A961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9125" y="228600"/>
            <a:ext cx="34448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i="1">
                <a:ea typeface="ヒラギノ角ゴ Pro W3" panose="020B0300000000000000" pitchFamily="34" charset="-128"/>
              </a:rPr>
              <a:t>Polystichum alfarii</a:t>
            </a: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25603" name="Picture 7">
            <a:extLst>
              <a:ext uri="{FF2B5EF4-FFF2-40B4-BE49-F238E27FC236}">
                <a16:creationId xmlns:a16="http://schemas.microsoft.com/office/drawing/2014/main" id="{51C48E4C-81B6-ED4C-8B70-67F2036D17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838200"/>
            <a:ext cx="2536825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8">
            <a:extLst>
              <a:ext uri="{FF2B5EF4-FFF2-40B4-BE49-F238E27FC236}">
                <a16:creationId xmlns:a16="http://schemas.microsoft.com/office/drawing/2014/main" id="{751166B5-5075-FF4C-AACE-FE342FBE6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90663" cy="290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Text Box 9">
            <a:extLst>
              <a:ext uri="{FF2B5EF4-FFF2-40B4-BE49-F238E27FC236}">
                <a16:creationId xmlns:a16="http://schemas.microsoft.com/office/drawing/2014/main" id="{1F32F62D-361B-D843-8C74-909182581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0"/>
            <a:ext cx="72501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solidFill>
                  <a:srgbClr val="100808"/>
                </a:solidFill>
                <a:ea typeface="ヒラギノ角ゴ Pro W3" panose="020B0300000000000000" pitchFamily="34" charset="-128"/>
              </a:rPr>
              <a:t>Polystichum alfarii</a:t>
            </a:r>
            <a:r>
              <a:rPr lang="en-US" altLang="en-US" sz="24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 distribution and habitat preference</a:t>
            </a:r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 Box 2">
            <a:extLst>
              <a:ext uri="{FF2B5EF4-FFF2-40B4-BE49-F238E27FC236}">
                <a16:creationId xmlns:a16="http://schemas.microsoft.com/office/drawing/2014/main" id="{C5D7AB41-201A-BD4F-9C39-5875F4293C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7638" y="1981200"/>
            <a:ext cx="39338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>
                <a:ea typeface="ヒラギノ角ゴ Pro W3" panose="020B0300000000000000" pitchFamily="34" charset="-128"/>
              </a:rPr>
              <a:t>Polystichum (Plecosorus)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>
                <a:ea typeface="ヒラギノ角ゴ Pro W3" panose="020B0300000000000000" pitchFamily="34" charset="-128"/>
              </a:rPr>
              <a:t>speciosissimum</a:t>
            </a:r>
            <a:r>
              <a:rPr lang="en-US" altLang="en-US" sz="2000" i="1">
                <a:ea typeface="ヒラギノ角ゴ Pro W3" panose="020B0300000000000000" pitchFamily="34" charset="-128"/>
              </a:rPr>
              <a:t> </a:t>
            </a:r>
          </a:p>
        </p:txBody>
      </p:sp>
      <p:sp>
        <p:nvSpPr>
          <p:cNvPr id="26626" name="Text Box 3">
            <a:extLst>
              <a:ext uri="{FF2B5EF4-FFF2-40B4-BE49-F238E27FC236}">
                <a16:creationId xmlns:a16="http://schemas.microsoft.com/office/drawing/2014/main" id="{29339A27-28F7-B540-978B-31A9914E3A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5400" y="0"/>
            <a:ext cx="27638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ea typeface="ヒラギノ角ゴ Pro W3" panose="020B0300000000000000" pitchFamily="34" charset="-128"/>
              </a:rPr>
              <a:t>Oaxaca, Mexico, 2900m</a:t>
            </a:r>
            <a:endParaRPr lang="en-US" altLang="en-US" sz="2000">
              <a:ea typeface="ヒラギノ角ゴ Pro W3" panose="020B0300000000000000" pitchFamily="34" charset="-128"/>
            </a:endParaRPr>
          </a:p>
        </p:txBody>
      </p:sp>
      <p:sp>
        <p:nvSpPr>
          <p:cNvPr id="26627" name="Text Box 4">
            <a:extLst>
              <a:ext uri="{FF2B5EF4-FFF2-40B4-BE49-F238E27FC236}">
                <a16:creationId xmlns:a16="http://schemas.microsoft.com/office/drawing/2014/main" id="{E17B12F1-0DD9-184D-A8EC-73468485B5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461125"/>
            <a:ext cx="44291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ea typeface="ヒラギノ角ゴ Pro W3" panose="020B0300000000000000" pitchFamily="34" charset="-128"/>
              </a:rPr>
              <a:t>Cerro de la Muerte, Costa Rica, 3200m</a:t>
            </a:r>
          </a:p>
        </p:txBody>
      </p:sp>
      <p:pic>
        <p:nvPicPr>
          <p:cNvPr id="26628" name="Picture 5" descr="speccrhab5.jpg                                                 00007268Macintosh HD                   ABA78158:">
            <a:extLst>
              <a:ext uri="{FF2B5EF4-FFF2-40B4-BE49-F238E27FC236}">
                <a16:creationId xmlns:a16="http://schemas.microsoft.com/office/drawing/2014/main" id="{0C2380CF-8191-6247-8840-0F1F878E5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775" y="3011488"/>
            <a:ext cx="3959225" cy="3846512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9" name="Picture 6" descr="specmexhab5.jpg                                                00007268Macintosh HD                   ABA78158:">
            <a:extLst>
              <a:ext uri="{FF2B5EF4-FFF2-40B4-BE49-F238E27FC236}">
                <a16:creationId xmlns:a16="http://schemas.microsoft.com/office/drawing/2014/main" id="{1CB0AEA7-89C2-9542-93AD-8A332CABA2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75238" cy="33782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0" name="Text Box 7">
            <a:extLst>
              <a:ext uri="{FF2B5EF4-FFF2-40B4-BE49-F238E27FC236}">
                <a16:creationId xmlns:a16="http://schemas.microsoft.com/office/drawing/2014/main" id="{1CC5F3C5-B238-BF44-B75D-C43F13FE56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505200"/>
            <a:ext cx="4876800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ea typeface="ヒラギノ角ゴ Pro W3" panose="020B0300000000000000" pitchFamily="34" charset="-128"/>
              </a:rPr>
              <a:t>Genetic data allow inferences about the history of disjunctions between endemic centers.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specmap5.jpg                                                   00007268Macintosh HD                   ABA78158:">
            <a:extLst>
              <a:ext uri="{FF2B5EF4-FFF2-40B4-BE49-F238E27FC236}">
                <a16:creationId xmlns:a16="http://schemas.microsoft.com/office/drawing/2014/main" id="{097B5BE0-CEFA-E040-B48E-880E00D0A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>
            <a:extLst>
              <a:ext uri="{FF2B5EF4-FFF2-40B4-BE49-F238E27FC236}">
                <a16:creationId xmlns:a16="http://schemas.microsoft.com/office/drawing/2014/main" id="{5A50A1A1-935E-6544-8EB9-A40D1AAD7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66800"/>
            <a:ext cx="84582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4" name="Text Box 3">
            <a:extLst>
              <a:ext uri="{FF2B5EF4-FFF2-40B4-BE49-F238E27FC236}">
                <a16:creationId xmlns:a16="http://schemas.microsoft.com/office/drawing/2014/main" id="{2B9C7E68-6DCB-7649-A0C4-8C17B5E3AC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166688"/>
            <a:ext cx="35877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>
                <a:ea typeface="ヒラギノ角ゴ Pro W3" panose="020B0300000000000000" pitchFamily="34" charset="-128"/>
              </a:rPr>
              <a:t>Polystichum concinnum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F286A9-CB3D-64FA-79C2-F5EB9803F1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2400"/>
            <a:ext cx="868680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098393"/>
      </p:ext>
    </p:extLst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 Box 2">
            <a:extLst>
              <a:ext uri="{FF2B5EF4-FFF2-40B4-BE49-F238E27FC236}">
                <a16:creationId xmlns:a16="http://schemas.microsoft.com/office/drawing/2014/main" id="{5ABE8427-4CF7-A74F-82D0-EF23599DE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136525"/>
            <a:ext cx="80930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On the Andean Endemic Center</a:t>
            </a:r>
          </a:p>
        </p:txBody>
      </p:sp>
      <p:pic>
        <p:nvPicPr>
          <p:cNvPr id="29698" name="Picture 3">
            <a:extLst>
              <a:ext uri="{FF2B5EF4-FFF2-40B4-BE49-F238E27FC236}">
                <a16:creationId xmlns:a16="http://schemas.microsoft.com/office/drawing/2014/main" id="{36B2E901-DFCA-3347-BDE7-A27708612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066800"/>
            <a:ext cx="43180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936A65-CABB-BA4F-9119-C637C1253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332"/>
            <a:ext cx="3213100" cy="5600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0C76AF-3E60-5A43-AB70-B61A4394E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0292" y="3452237"/>
            <a:ext cx="3973708" cy="3467100"/>
          </a:xfrm>
          <a:prstGeom prst="rect">
            <a:avLst/>
          </a:prstGeom>
        </p:spPr>
      </p:pic>
      <p:pic>
        <p:nvPicPr>
          <p:cNvPr id="6" name="Picture 5" descr="IMG_4933.JPG">
            <a:extLst>
              <a:ext uri="{FF2B5EF4-FFF2-40B4-BE49-F238E27FC236}">
                <a16:creationId xmlns:a16="http://schemas.microsoft.com/office/drawing/2014/main" id="{64C9E106-7F4F-C044-9CBD-5F32D778B6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5100" y="1222968"/>
            <a:ext cx="4452049" cy="2968032"/>
          </a:xfrm>
          <a:prstGeom prst="rect">
            <a:avLst/>
          </a:prstGeom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D2DA8C95-26B6-CE42-9A43-0A3C0F209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213519"/>
            <a:ext cx="4191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Montane terrain in the Andean endemic center</a:t>
            </a:r>
          </a:p>
        </p:txBody>
      </p:sp>
    </p:spTree>
    <p:extLst>
      <p:ext uri="{BB962C8B-B14F-4D97-AF65-F5344CB8AC3E}">
        <p14:creationId xmlns:p14="http://schemas.microsoft.com/office/powerpoint/2010/main" val="2158235449"/>
      </p:ext>
    </p:extLst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>
            <a:extLst>
              <a:ext uri="{FF2B5EF4-FFF2-40B4-BE49-F238E27FC236}">
                <a16:creationId xmlns:a16="http://schemas.microsoft.com/office/drawing/2014/main" id="{73013034-4D62-FC4E-A902-F91975A66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04800"/>
            <a:ext cx="1905000" cy="292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2" name="Picture 3">
            <a:extLst>
              <a:ext uri="{FF2B5EF4-FFF2-40B4-BE49-F238E27FC236}">
                <a16:creationId xmlns:a16="http://schemas.microsoft.com/office/drawing/2014/main" id="{D8AA9E58-3C14-E54B-93B1-A081651BF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3898900"/>
            <a:ext cx="1905000" cy="29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Text Box 4">
            <a:extLst>
              <a:ext uri="{FF2B5EF4-FFF2-40B4-BE49-F238E27FC236}">
                <a16:creationId xmlns:a16="http://schemas.microsoft.com/office/drawing/2014/main" id="{97F82E95-9FB2-7A41-8C53-5F85423CDA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04800"/>
            <a:ext cx="550227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Jamesonia</a:t>
            </a:r>
            <a:r>
              <a:rPr lang="en-US" altLang="en-US" sz="2400">
                <a:ea typeface="ヒラギノ角ゴ Pro W3" panose="020B0300000000000000" pitchFamily="34" charset="-128"/>
              </a:rPr>
              <a:t> is the centerfold genus for the Andean endemic center.  Virtually all species are endemic above treeline in the Andes.  </a:t>
            </a:r>
            <a:endParaRPr lang="en-US" altLang="en-US" sz="2400" i="1">
              <a:ea typeface="ヒラギノ角ゴ Pro W3" panose="020B0300000000000000" pitchFamily="34" charset="-128"/>
            </a:endParaRPr>
          </a:p>
        </p:txBody>
      </p:sp>
      <p:pic>
        <p:nvPicPr>
          <p:cNvPr id="30724" name="Picture 5">
            <a:extLst>
              <a:ext uri="{FF2B5EF4-FFF2-40B4-BE49-F238E27FC236}">
                <a16:creationId xmlns:a16="http://schemas.microsoft.com/office/drawing/2014/main" id="{017ECA22-3472-2F42-8FE7-332594D9B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676400"/>
            <a:ext cx="3328988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3">
            <a:extLst>
              <a:ext uri="{FF2B5EF4-FFF2-40B4-BE49-F238E27FC236}">
                <a16:creationId xmlns:a16="http://schemas.microsoft.com/office/drawing/2014/main" id="{90CA384C-D521-C646-AF1A-206B25AEAE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228600"/>
            <a:ext cx="5154613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6" name="Text Box 4">
            <a:extLst>
              <a:ext uri="{FF2B5EF4-FFF2-40B4-BE49-F238E27FC236}">
                <a16:creationId xmlns:a16="http://schemas.microsoft.com/office/drawing/2014/main" id="{9F140A02-EB96-0742-8654-3F0BB857F8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04800"/>
            <a:ext cx="329247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Work of Patricia Sánchez-Baracaldo shows that </a:t>
            </a:r>
            <a:r>
              <a:rPr lang="en-US" altLang="en-US" sz="2400" i="1">
                <a:ea typeface="ヒラギノ角ゴ Pro W3" panose="020B0300000000000000" pitchFamily="34" charset="-128"/>
              </a:rPr>
              <a:t>Jamesonia </a:t>
            </a:r>
            <a:r>
              <a:rPr lang="en-US" altLang="en-US" sz="2400">
                <a:ea typeface="ヒラギノ角ゴ Pro W3" panose="020B0300000000000000" pitchFamily="34" charset="-128"/>
              </a:rPr>
              <a:t>of the Andean páramos originated three times from related cloud-forest lineages in </a:t>
            </a:r>
            <a:r>
              <a:rPr lang="en-US" altLang="en-US" sz="2400" i="1">
                <a:ea typeface="ヒラギノ角ゴ Pro W3" panose="020B0300000000000000" pitchFamily="34" charset="-128"/>
              </a:rPr>
              <a:t>Eriosorus</a:t>
            </a:r>
            <a:r>
              <a:rPr lang="en-US" altLang="en-US" sz="2400">
                <a:ea typeface="ヒラギノ角ゴ Pro W3" panose="020B0300000000000000" pitchFamily="34" charset="-128"/>
              </a:rPr>
              <a:t>.</a:t>
            </a:r>
          </a:p>
        </p:txBody>
      </p:sp>
      <p:sp>
        <p:nvSpPr>
          <p:cNvPr id="31747" name="Text Box 5">
            <a:extLst>
              <a:ext uri="{FF2B5EF4-FFF2-40B4-BE49-F238E27FC236}">
                <a16:creationId xmlns:a16="http://schemas.microsoft.com/office/drawing/2014/main" id="{FDEFC06F-1062-6146-B485-15B5D02BF4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2725" y="822325"/>
            <a:ext cx="18256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ea typeface="ヒラギノ角ゴ Pro W3" panose="020B0300000000000000" pitchFamily="34" charset="-128"/>
              </a:rPr>
              <a:t>J - Jamesonia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ea typeface="ヒラギノ角ゴ Pro W3" panose="020B0300000000000000" pitchFamily="34" charset="-128"/>
              </a:rPr>
              <a:t>E - Eriosorus</a:t>
            </a:r>
          </a:p>
        </p:txBody>
      </p:sp>
      <p:pic>
        <p:nvPicPr>
          <p:cNvPr id="31748" name="Picture 6">
            <a:extLst>
              <a:ext uri="{FF2B5EF4-FFF2-40B4-BE49-F238E27FC236}">
                <a16:creationId xmlns:a16="http://schemas.microsoft.com/office/drawing/2014/main" id="{8159A559-0860-5A4C-851E-3A6391D83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505200"/>
            <a:ext cx="317500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Text Box 7">
            <a:extLst>
              <a:ext uri="{FF2B5EF4-FFF2-40B4-BE49-F238E27FC236}">
                <a16:creationId xmlns:a16="http://schemas.microsoft.com/office/drawing/2014/main" id="{5493DD5C-5232-8C45-A4AD-0E26BDC592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6148388"/>
            <a:ext cx="20447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i="1">
                <a:ea typeface="ヒラギノ角ゴ Pro W3" panose="020B0300000000000000" pitchFamily="34" charset="-128"/>
              </a:rPr>
              <a:t>Eriosorus congestus</a:t>
            </a:r>
          </a:p>
        </p:txBody>
      </p:sp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TextBox 1">
            <a:extLst>
              <a:ext uri="{FF2B5EF4-FFF2-40B4-BE49-F238E27FC236}">
                <a16:creationId xmlns:a16="http://schemas.microsoft.com/office/drawing/2014/main" id="{16D921E6-34A7-254B-BC49-4EB3372414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304800"/>
            <a:ext cx="335280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r>
              <a:rPr lang="en-US" altLang="en-US" sz="4400"/>
              <a:t>End of Mar. 28 Lecture</a:t>
            </a:r>
          </a:p>
        </p:txBody>
      </p:sp>
      <p:pic>
        <p:nvPicPr>
          <p:cNvPr id="128002" name="Picture 5">
            <a:extLst>
              <a:ext uri="{FF2B5EF4-FFF2-40B4-BE49-F238E27FC236}">
                <a16:creationId xmlns:a16="http://schemas.microsoft.com/office/drawing/2014/main" id="{5DEBF001-9553-5B4A-B6C5-6917306B2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962275" y="676275"/>
            <a:ext cx="685800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5617097"/>
      </p:ext>
    </p:extLst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 Box 2">
            <a:extLst>
              <a:ext uri="{FF2B5EF4-FFF2-40B4-BE49-F238E27FC236}">
                <a16:creationId xmlns:a16="http://schemas.microsoft.com/office/drawing/2014/main" id="{5ABE8427-4CF7-A74F-82D0-EF23599DE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136525"/>
            <a:ext cx="80930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On the Andean Endemic Center</a:t>
            </a:r>
          </a:p>
        </p:txBody>
      </p:sp>
      <p:pic>
        <p:nvPicPr>
          <p:cNvPr id="29698" name="Picture 3">
            <a:extLst>
              <a:ext uri="{FF2B5EF4-FFF2-40B4-BE49-F238E27FC236}">
                <a16:creationId xmlns:a16="http://schemas.microsoft.com/office/drawing/2014/main" id="{36B2E901-DFCA-3347-BDE7-A27708612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066800"/>
            <a:ext cx="43180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1479124"/>
      </p:ext>
    </p:extLst>
  </p:cSld>
  <p:clrMapOvr>
    <a:masterClrMapping/>
  </p:clrMapOvr>
  <p:transition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517129.jpg">
            <a:extLst>
              <a:ext uri="{FF2B5EF4-FFF2-40B4-BE49-F238E27FC236}">
                <a16:creationId xmlns:a16="http://schemas.microsoft.com/office/drawing/2014/main" id="{181C6B0F-0594-3A4D-AC0B-425CC729B2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25" y="0"/>
            <a:ext cx="4270375" cy="320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0" name="Picture 3">
            <a:extLst>
              <a:ext uri="{FF2B5EF4-FFF2-40B4-BE49-F238E27FC236}">
                <a16:creationId xmlns:a16="http://schemas.microsoft.com/office/drawing/2014/main" id="{29CC9935-46F6-734C-8259-46B648ED40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67000"/>
            <a:ext cx="60452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extBox 4">
            <a:extLst>
              <a:ext uri="{FF2B5EF4-FFF2-40B4-BE49-F238E27FC236}">
                <a16:creationId xmlns:a16="http://schemas.microsoft.com/office/drawing/2014/main" id="{2B765DF5-F1E9-7D43-A92F-BA198D3D1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609600"/>
            <a:ext cx="4191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Andean </a:t>
            </a:r>
            <a:r>
              <a:rPr lang="en-US" altLang="en-US" sz="2400" i="1">
                <a:ea typeface="ヒラギノ角ゴ Pro W3" panose="020B0300000000000000" pitchFamily="34" charset="-128"/>
              </a:rPr>
              <a:t>Serpocaulon </a:t>
            </a:r>
            <a:r>
              <a:rPr lang="en-US" altLang="en-US" sz="2400">
                <a:ea typeface="ヒラギノ角ゴ Pro W3" panose="020B0300000000000000" pitchFamily="34" charset="-128"/>
              </a:rPr>
              <a:t>has a southern origin. </a:t>
            </a:r>
          </a:p>
        </p:txBody>
      </p:sp>
      <p:sp>
        <p:nvSpPr>
          <p:cNvPr id="32772" name="TextBox 5">
            <a:extLst>
              <a:ext uri="{FF2B5EF4-FFF2-40B4-BE49-F238E27FC236}">
                <a16:creationId xmlns:a16="http://schemas.microsoft.com/office/drawing/2014/main" id="{A23D916B-EB57-CC4A-9838-2977CA27F7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4191000"/>
            <a:ext cx="233838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Kreier et al. 2008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8130" y="0"/>
            <a:ext cx="5715000" cy="1676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89">
                <a:latin typeface="Times New Roman" charset="0"/>
                <a:ea typeface="Times New Roman" charset="0"/>
                <a:cs typeface="Times New Roman" charset="0"/>
              </a:rPr>
              <a:t>Monique McHenry’s work on Andean phylogeny yielded a clear understanding of the biogeography of ferns in the Andean páramos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799" y="2920612"/>
            <a:ext cx="5062491" cy="396180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6407844"/>
            <a:ext cx="30957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>
                <a:latin typeface="Times New Roman" charset="0"/>
                <a:ea typeface="Times New Roman" charset="0"/>
                <a:cs typeface="Times New Roman" charset="0"/>
              </a:rPr>
              <a:t>McHenry and Barrington, 2014</a:t>
            </a:r>
            <a:endParaRPr lang="en-US" sz="1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85212-D3C6-7549-A917-F0622C918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1" y="1447800"/>
            <a:ext cx="2743199" cy="4114800"/>
          </a:xfrm>
          <a:prstGeom prst="rect">
            <a:avLst/>
          </a:prstGeom>
          <a:ln>
            <a:solidFill>
              <a:srgbClr val="E3E9F5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31F88C-D12D-874D-B028-AD53D852C3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73" y="0"/>
            <a:ext cx="203932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524453"/>
      </p:ext>
    </p:extLst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>
            <a:extLst>
              <a:ext uri="{FF2B5EF4-FFF2-40B4-BE49-F238E27FC236}">
                <a16:creationId xmlns:a16="http://schemas.microsoft.com/office/drawing/2014/main" id="{45A5CAD2-E854-344F-9F35-9D0C598329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596900"/>
            <a:ext cx="8712200" cy="626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8" name="TextBox 3">
            <a:extLst>
              <a:ext uri="{FF2B5EF4-FFF2-40B4-BE49-F238E27FC236}">
                <a16:creationId xmlns:a16="http://schemas.microsoft.com/office/drawing/2014/main" id="{FD2D36CE-2DA6-914E-A5E3-1BA5FB9F6F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1100" y="6394450"/>
            <a:ext cx="38163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ea typeface="ヒラギノ角ゴ Pro W3" panose="020B0300000000000000" pitchFamily="34" charset="-128"/>
              </a:rPr>
              <a:t>Branch colors are elevations </a:t>
            </a:r>
          </a:p>
        </p:txBody>
      </p:sp>
      <p:pic>
        <p:nvPicPr>
          <p:cNvPr id="34819" name="Picture 4">
            <a:extLst>
              <a:ext uri="{FF2B5EF4-FFF2-40B4-BE49-F238E27FC236}">
                <a16:creationId xmlns:a16="http://schemas.microsoft.com/office/drawing/2014/main" id="{FDEBD2E8-1D6D-FA47-ABBC-E90B5C0E9A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03200" y="4756150"/>
            <a:ext cx="1879600" cy="431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20" name="TextBox 5">
            <a:extLst>
              <a:ext uri="{FF2B5EF4-FFF2-40B4-BE49-F238E27FC236}">
                <a16:creationId xmlns:a16="http://schemas.microsoft.com/office/drawing/2014/main" id="{0BF6E99F-FEE3-2D4D-9B29-E0E1202B5F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4100" y="3651250"/>
            <a:ext cx="4354513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ea typeface="ヒラギノ角ゴ Pro W3" panose="020B0300000000000000" pitchFamily="34" charset="-128"/>
              </a:rPr>
              <a:t>Dot colors are geographic regions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>
              <a:solidFill>
                <a:srgbClr val="000000"/>
              </a:solidFill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>
              <a:solidFill>
                <a:srgbClr val="000000"/>
              </a:solidFill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ea typeface="ヒラギノ角ゴ Pro W3" panose="020B0300000000000000" pitchFamily="34" charset="-128"/>
              </a:rPr>
              <a:t>Mexico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ea typeface="ヒラギノ角ゴ Pro W3" panose="020B0300000000000000" pitchFamily="34" charset="-128"/>
              </a:rPr>
              <a:t>Greater Antilles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>
              <a:solidFill>
                <a:srgbClr val="000000"/>
              </a:solidFill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ea typeface="ヒラギノ角ゴ Pro W3" panose="020B0300000000000000" pitchFamily="34" charset="-128"/>
              </a:rPr>
              <a:t>Andes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rgbClr val="000000"/>
                </a:solidFill>
                <a:ea typeface="ヒラギノ角ゴ Pro W3" panose="020B0300000000000000" pitchFamily="34" charset="-128"/>
              </a:rPr>
              <a:t>Brazil</a:t>
            </a:r>
          </a:p>
        </p:txBody>
      </p:sp>
      <p:sp>
        <p:nvSpPr>
          <p:cNvPr id="34821" name="Text Box 2">
            <a:extLst>
              <a:ext uri="{FF2B5EF4-FFF2-40B4-BE49-F238E27FC236}">
                <a16:creationId xmlns:a16="http://schemas.microsoft.com/office/drawing/2014/main" id="{EE7BB218-E7C6-E841-8A80-9B006F7815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8991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i="1">
                <a:ea typeface="ヒラギノ角ゴ Pro W3" panose="020B0300000000000000" pitchFamily="34" charset="-128"/>
              </a:rPr>
              <a:t>Polystichum </a:t>
            </a:r>
            <a:r>
              <a:rPr lang="en-US" altLang="en-US" sz="2800">
                <a:ea typeface="ヒラギノ角ゴ Pro W3" panose="020B0300000000000000" pitchFamily="34" charset="-128"/>
              </a:rPr>
              <a:t>in the Andes, a case history of divergence.</a:t>
            </a:r>
            <a:endParaRPr lang="en-US" altLang="en-US" sz="2000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2">
            <a:extLst>
              <a:ext uri="{FF2B5EF4-FFF2-40B4-BE49-F238E27FC236}">
                <a16:creationId xmlns:a16="http://schemas.microsoft.com/office/drawing/2014/main" id="{187A8A00-845C-4347-A419-DE5C8FD831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8610600" cy="4031873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 i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Vicariance and the fossil record.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Periglacial migration.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37160328"/>
      </p:ext>
    </p:extLst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>
            <a:extLst>
              <a:ext uri="{FF2B5EF4-FFF2-40B4-BE49-F238E27FC236}">
                <a16:creationId xmlns:a16="http://schemas.microsoft.com/office/drawing/2014/main" id="{F9171ADE-451E-5942-BF04-F97BE14B2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533400"/>
            <a:ext cx="2209800" cy="321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2" name="Picture 3">
            <a:extLst>
              <a:ext uri="{FF2B5EF4-FFF2-40B4-BE49-F238E27FC236}">
                <a16:creationId xmlns:a16="http://schemas.microsoft.com/office/drawing/2014/main" id="{10D47659-7A5D-AA49-A00A-A3A3C5219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600"/>
            <a:ext cx="37338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 Box 4">
            <a:extLst>
              <a:ext uri="{FF2B5EF4-FFF2-40B4-BE49-F238E27FC236}">
                <a16:creationId xmlns:a16="http://schemas.microsoft.com/office/drawing/2014/main" id="{DF38D508-E52B-174D-BF7C-929CC94DDD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Guayana Highlands - singularly ancient, singularly isolated</a:t>
            </a:r>
          </a:p>
        </p:txBody>
      </p:sp>
      <p:pic>
        <p:nvPicPr>
          <p:cNvPr id="35844" name="Picture 7">
            <a:extLst>
              <a:ext uri="{FF2B5EF4-FFF2-40B4-BE49-F238E27FC236}">
                <a16:creationId xmlns:a16="http://schemas.microsoft.com/office/drawing/2014/main" id="{D1199C8A-6772-414F-A644-FD351B840C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886200"/>
            <a:ext cx="3708400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9">
            <a:extLst>
              <a:ext uri="{FF2B5EF4-FFF2-40B4-BE49-F238E27FC236}">
                <a16:creationId xmlns:a16="http://schemas.microsoft.com/office/drawing/2014/main" id="{B588D831-1754-3743-8A38-74A3C95D3F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48100"/>
            <a:ext cx="4013200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6" name="Text Box 4">
            <a:extLst>
              <a:ext uri="{FF2B5EF4-FFF2-40B4-BE49-F238E27FC236}">
                <a16:creationId xmlns:a16="http://schemas.microsoft.com/office/drawing/2014/main" id="{9E28B041-1136-F840-B6E1-3E09FFE7F5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3429000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Alex Kubacki on the cliffs.</a:t>
            </a:r>
          </a:p>
        </p:txBody>
      </p:sp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 Box 4">
            <a:extLst>
              <a:ext uri="{FF2B5EF4-FFF2-40B4-BE49-F238E27FC236}">
                <a16:creationId xmlns:a16="http://schemas.microsoft.com/office/drawing/2014/main" id="{9EE7A330-A76B-F84E-8E24-41DA1C0710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Guayana Highlands - singularly ancient, singularly isolated</a:t>
            </a:r>
          </a:p>
        </p:txBody>
      </p:sp>
      <p:pic>
        <p:nvPicPr>
          <p:cNvPr id="36866" name="Picture 5">
            <a:extLst>
              <a:ext uri="{FF2B5EF4-FFF2-40B4-BE49-F238E27FC236}">
                <a16:creationId xmlns:a16="http://schemas.microsoft.com/office/drawing/2014/main" id="{596BB7A9-7546-DD43-BEE6-E7877B455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4487863"/>
            <a:ext cx="4267200" cy="237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Text Box 6">
            <a:extLst>
              <a:ext uri="{FF2B5EF4-FFF2-40B4-BE49-F238E27FC236}">
                <a16:creationId xmlns:a16="http://schemas.microsoft.com/office/drawing/2014/main" id="{82C36184-3FDE-3943-9360-B2FFA7C87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73613" y="4038600"/>
            <a:ext cx="43703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map of </a:t>
            </a:r>
            <a:r>
              <a:rPr lang="en-US" altLang="en-US" sz="2400" i="1">
                <a:ea typeface="ヒラギノ角ゴ Pro W3" panose="020B0300000000000000" pitchFamily="34" charset="-128"/>
              </a:rPr>
              <a:t>Pterozonium cyclophyllum</a:t>
            </a: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36868" name="Picture 7">
            <a:extLst>
              <a:ext uri="{FF2B5EF4-FFF2-40B4-BE49-F238E27FC236}">
                <a16:creationId xmlns:a16="http://schemas.microsoft.com/office/drawing/2014/main" id="{A48E5B13-9A7C-6F49-88B2-06FEF63CF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524000"/>
            <a:ext cx="35814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9" name="Picture 9">
            <a:extLst>
              <a:ext uri="{FF2B5EF4-FFF2-40B4-BE49-F238E27FC236}">
                <a16:creationId xmlns:a16="http://schemas.microsoft.com/office/drawing/2014/main" id="{4FE232F0-64DB-594A-9B0B-D3D2F6361B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33400"/>
            <a:ext cx="4013200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 Box 2">
            <a:extLst>
              <a:ext uri="{FF2B5EF4-FFF2-40B4-BE49-F238E27FC236}">
                <a16:creationId xmlns:a16="http://schemas.microsoft.com/office/drawing/2014/main" id="{C8EADEBE-8F55-D74F-B44B-3A162DC880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136525"/>
            <a:ext cx="80930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Rolla Tryon defined endemic centers in tropical America using modern distribution data in 1972.  </a:t>
            </a:r>
          </a:p>
        </p:txBody>
      </p:sp>
      <p:pic>
        <p:nvPicPr>
          <p:cNvPr id="37890" name="Picture 3">
            <a:extLst>
              <a:ext uri="{FF2B5EF4-FFF2-40B4-BE49-F238E27FC236}">
                <a16:creationId xmlns:a16="http://schemas.microsoft.com/office/drawing/2014/main" id="{7B3A68ED-26E7-4F45-BA10-28F42C499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066800"/>
            <a:ext cx="43180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ext Box 3">
            <a:extLst>
              <a:ext uri="{FF2B5EF4-FFF2-40B4-BE49-F238E27FC236}">
                <a16:creationId xmlns:a16="http://schemas.microsoft.com/office/drawing/2014/main" id="{79AF2C0D-7FE9-1042-9ABE-49E29A87B3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365125"/>
            <a:ext cx="84740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The Serra do Mar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55DC9C-9AE0-6566-C4E8-31818F152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125" y="1676400"/>
            <a:ext cx="8543781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54101"/>
      </p:ext>
    </p:extLst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ext Box 3">
            <a:extLst>
              <a:ext uri="{FF2B5EF4-FFF2-40B4-BE49-F238E27FC236}">
                <a16:creationId xmlns:a16="http://schemas.microsoft.com/office/drawing/2014/main" id="{79AF2C0D-7FE9-1042-9ABE-49E29A87B3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365125"/>
            <a:ext cx="84740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The Serra do Mar</a:t>
            </a:r>
          </a:p>
        </p:txBody>
      </p:sp>
      <p:pic>
        <p:nvPicPr>
          <p:cNvPr id="38914" name="Picture 3">
            <a:extLst>
              <a:ext uri="{FF2B5EF4-FFF2-40B4-BE49-F238E27FC236}">
                <a16:creationId xmlns:a16="http://schemas.microsoft.com/office/drawing/2014/main" id="{78645BC0-380F-6647-96D9-CEF49961E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990600"/>
            <a:ext cx="80772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>
            <a:extLst>
              <a:ext uri="{FF2B5EF4-FFF2-40B4-BE49-F238E27FC236}">
                <a16:creationId xmlns:a16="http://schemas.microsoft.com/office/drawing/2014/main" id="{050EB560-6926-6145-94BC-1B4B6DA817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381000"/>
            <a:ext cx="4484688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8" name="Text Box 3">
            <a:extLst>
              <a:ext uri="{FF2B5EF4-FFF2-40B4-BE49-F238E27FC236}">
                <a16:creationId xmlns:a16="http://schemas.microsoft.com/office/drawing/2014/main" id="{B7DA3A1B-C102-9649-A572-8250BC5455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365125"/>
            <a:ext cx="352107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Cyathea corcovadensis</a:t>
            </a: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a common treefern of the Brazilian endemic center</a:t>
            </a:r>
            <a:endParaRPr lang="en-US" altLang="en-US" sz="2400" i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Box 3">
            <a:extLst>
              <a:ext uri="{FF2B5EF4-FFF2-40B4-BE49-F238E27FC236}">
                <a16:creationId xmlns:a16="http://schemas.microsoft.com/office/drawing/2014/main" id="{187F657D-E1FA-4146-BA90-CED8298FAA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304800"/>
            <a:ext cx="1422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rochaleanum</a:t>
            </a:r>
          </a:p>
        </p:txBody>
      </p:sp>
      <p:pic>
        <p:nvPicPr>
          <p:cNvPr id="40962" name="Picture 5">
            <a:extLst>
              <a:ext uri="{FF2B5EF4-FFF2-40B4-BE49-F238E27FC236}">
                <a16:creationId xmlns:a16="http://schemas.microsoft.com/office/drawing/2014/main" id="{DFC8613D-454C-C644-BC02-143548374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3400"/>
            <a:ext cx="9347200" cy="622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6">
            <a:extLst>
              <a:ext uri="{FF2B5EF4-FFF2-40B4-BE49-F238E27FC236}">
                <a16:creationId xmlns:a16="http://schemas.microsoft.com/office/drawing/2014/main" id="{0F76D72A-19EB-514E-A771-82B1DF2C30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475" y="4089400"/>
            <a:ext cx="3565525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7">
            <a:extLst>
              <a:ext uri="{FF2B5EF4-FFF2-40B4-BE49-F238E27FC236}">
                <a16:creationId xmlns:a16="http://schemas.microsoft.com/office/drawing/2014/main" id="{1ACF23D5-816A-EC4D-A6C4-591EFF5CF8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51200" cy="243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5" name="TextBox 8">
            <a:extLst>
              <a:ext uri="{FF2B5EF4-FFF2-40B4-BE49-F238E27FC236}">
                <a16:creationId xmlns:a16="http://schemas.microsoft.com/office/drawing/2014/main" id="{854E36CD-FBDF-8344-95FE-60DDF47CE5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-20638"/>
            <a:ext cx="4778375" cy="101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000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Long-distance Dispersal from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000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The Andes</a:t>
            </a:r>
          </a:p>
        </p:txBody>
      </p:sp>
      <p:pic>
        <p:nvPicPr>
          <p:cNvPr id="40966" name="Picture 10">
            <a:extLst>
              <a:ext uri="{FF2B5EF4-FFF2-40B4-BE49-F238E27FC236}">
                <a16:creationId xmlns:a16="http://schemas.microsoft.com/office/drawing/2014/main" id="{ECDA08F1-1075-CC47-9EA8-656C748E8F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219200"/>
            <a:ext cx="59690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1">
            <a:extLst>
              <a:ext uri="{FF2B5EF4-FFF2-40B4-BE49-F238E27FC236}">
                <a16:creationId xmlns:a16="http://schemas.microsoft.com/office/drawing/2014/main" id="{43875525-9B54-DE4F-8561-A2B5B9DB6D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900" y="2933700"/>
            <a:ext cx="5245100" cy="392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6" name="Rectangle 2">
            <a:extLst>
              <a:ext uri="{FF2B5EF4-FFF2-40B4-BE49-F238E27FC236}">
                <a16:creationId xmlns:a16="http://schemas.microsoft.com/office/drawing/2014/main" id="{7EAC0065-9D3F-1943-82C9-31E279E385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9688"/>
            <a:ext cx="9144000" cy="523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Austral origins: </a:t>
            </a:r>
            <a:r>
              <a:rPr lang="en-US" altLang="en-US" sz="2800" i="1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P. auritum, P. bradei, and P. caudescens</a:t>
            </a:r>
            <a:endParaRPr lang="en-US" altLang="en-US" sz="2800">
              <a:latin typeface="Times New Roman" panose="02020603050405020304" pitchFamily="18" charset="0"/>
              <a:ea typeface="ヒラギノ角ゴ Pro W3" panose="020B0300000000000000" pitchFamily="34" charset="-128"/>
            </a:endParaRPr>
          </a:p>
        </p:txBody>
      </p:sp>
      <p:pic>
        <p:nvPicPr>
          <p:cNvPr id="41987" name="Picture 3">
            <a:extLst>
              <a:ext uri="{FF2B5EF4-FFF2-40B4-BE49-F238E27FC236}">
                <a16:creationId xmlns:a16="http://schemas.microsoft.com/office/drawing/2014/main" id="{3D762B79-987A-954D-A6EE-DD72E44EC4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60438"/>
            <a:ext cx="3898900" cy="521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4">
            <a:extLst>
              <a:ext uri="{FF2B5EF4-FFF2-40B4-BE49-F238E27FC236}">
                <a16:creationId xmlns:a16="http://schemas.microsoft.com/office/drawing/2014/main" id="{0C80F534-D4C9-1E4F-8B9B-6C558AC205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673100"/>
            <a:ext cx="2489200" cy="2755900"/>
          </a:xfrm>
          <a:prstGeom prst="rect">
            <a:avLst/>
          </a:prstGeom>
          <a:noFill/>
          <a:ln w="25400">
            <a:solidFill>
              <a:srgbClr val="3366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1">
            <a:extLst>
              <a:ext uri="{FF2B5EF4-FFF2-40B4-BE49-F238E27FC236}">
                <a16:creationId xmlns:a16="http://schemas.microsoft.com/office/drawing/2014/main" id="{1D01E037-E9F8-7E42-A7CB-C19A43EE23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550" y="-63500"/>
            <a:ext cx="9226550" cy="692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0" name="Picture 2">
            <a:extLst>
              <a:ext uri="{FF2B5EF4-FFF2-40B4-BE49-F238E27FC236}">
                <a16:creationId xmlns:a16="http://schemas.microsoft.com/office/drawing/2014/main" id="{89ED43A2-6B3E-3C4D-8905-391F868984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800" y="1778000"/>
            <a:ext cx="2997200" cy="5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1" name="Picture 3">
            <a:extLst>
              <a:ext uri="{FF2B5EF4-FFF2-40B4-BE49-F238E27FC236}">
                <a16:creationId xmlns:a16="http://schemas.microsoft.com/office/drawing/2014/main" id="{DC0E9D4C-448E-1540-AE9D-97B57B7D76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550" y="1779588"/>
            <a:ext cx="2171700" cy="5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2" name="Rectangle 4">
            <a:extLst>
              <a:ext uri="{FF2B5EF4-FFF2-40B4-BE49-F238E27FC236}">
                <a16:creationId xmlns:a16="http://schemas.microsoft.com/office/drawing/2014/main" id="{3BCE615D-903D-984A-9CBA-889621D31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9688"/>
            <a:ext cx="91440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The closest allies of </a:t>
            </a:r>
            <a:r>
              <a:rPr lang="en-US" altLang="en-US" sz="2800" i="1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Polystichum auritum</a:t>
            </a:r>
            <a:r>
              <a:rPr lang="en-US" altLang="en-US" sz="2800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, like </a:t>
            </a:r>
            <a:r>
              <a:rPr lang="en-US" altLang="en-US" sz="2800" i="1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P. mohrioides,</a:t>
            </a:r>
            <a:r>
              <a:rPr lang="en-US" altLang="en-US" sz="2800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 are Austral.  </a:t>
            </a:r>
          </a:p>
        </p:txBody>
      </p:sp>
    </p:spTree>
  </p:cSld>
  <p:clrMapOvr>
    <a:masterClrMapping/>
  </p:clrMapOvr>
  <p:transition>
    <p:wipe dir="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 Box 2">
            <a:extLst>
              <a:ext uri="{FF2B5EF4-FFF2-40B4-BE49-F238E27FC236}">
                <a16:creationId xmlns:a16="http://schemas.microsoft.com/office/drawing/2014/main" id="{5127936D-AB15-174C-A330-AEB027BCC6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52400"/>
            <a:ext cx="86868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Times New Roman" panose="02020603050405020304" pitchFamily="18" charset="0"/>
                <a:ea typeface="ヒラギノ角ゴ Pro W3" panose="020B0300000000000000" pitchFamily="34" charset="-128"/>
              </a:rPr>
              <a:t>Brazil combines Andean and Austral Lineages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i="1">
              <a:latin typeface="Times New Roman" panose="02020603050405020304" pitchFamily="18" charset="0"/>
              <a:ea typeface="ヒラギノ角ゴ Pro W3" panose="020B0300000000000000" pitchFamily="34" charset="-128"/>
            </a:endParaRPr>
          </a:p>
        </p:txBody>
      </p:sp>
      <p:pic>
        <p:nvPicPr>
          <p:cNvPr id="44034" name="Picture 4">
            <a:extLst>
              <a:ext uri="{FF2B5EF4-FFF2-40B4-BE49-F238E27FC236}">
                <a16:creationId xmlns:a16="http://schemas.microsoft.com/office/drawing/2014/main" id="{F5D1793E-7EB6-5D40-AF16-47DE509627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363" y="1230313"/>
            <a:ext cx="5100637" cy="562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2">
            <a:extLst>
              <a:ext uri="{FF2B5EF4-FFF2-40B4-BE49-F238E27FC236}">
                <a16:creationId xmlns:a16="http://schemas.microsoft.com/office/drawing/2014/main" id="{6CB75C78-3A6B-3A4F-975D-091D14830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1905000"/>
            <a:ext cx="494665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58" name="Text Box 4">
            <a:extLst>
              <a:ext uri="{FF2B5EF4-FFF2-40B4-BE49-F238E27FC236}">
                <a16:creationId xmlns:a16="http://schemas.microsoft.com/office/drawing/2014/main" id="{16582777-5391-044A-B992-5EC7C126C8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8245475" cy="15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The</a:t>
            </a:r>
            <a:r>
              <a:rPr lang="en-US" altLang="en-US" i="1">
                <a:ea typeface="ヒラギノ角ゴ Pro W3" panose="020B0300000000000000" pitchFamily="34" charset="-128"/>
              </a:rPr>
              <a:t> Sphaeropteris horrida</a:t>
            </a:r>
            <a:r>
              <a:rPr lang="en-US" altLang="en-US">
                <a:ea typeface="ヒラギノ角ゴ Pro W3" panose="020B0300000000000000" pitchFamily="34" charset="-128"/>
              </a:rPr>
              <a:t> group: Tryon postulated long-distance dispersal between endemic centers followed by speciation.</a:t>
            </a:r>
          </a:p>
        </p:txBody>
      </p:sp>
      <p:pic>
        <p:nvPicPr>
          <p:cNvPr id="45059" name="Picture 5">
            <a:extLst>
              <a:ext uri="{FF2B5EF4-FFF2-40B4-BE49-F238E27FC236}">
                <a16:creationId xmlns:a16="http://schemas.microsoft.com/office/drawing/2014/main" id="{DC38EA82-CF67-694C-800C-33E00BFCF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905000"/>
            <a:ext cx="3173413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A4895F7-DB22-F844-B695-82A9C2B53096}"/>
              </a:ext>
            </a:extLst>
          </p:cNvPr>
          <p:cNvSpPr/>
          <p:nvPr/>
        </p:nvSpPr>
        <p:spPr>
          <a:xfrm>
            <a:off x="1696490" y="4910411"/>
            <a:ext cx="7295110" cy="12051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/>
              <a:t>Global fern species richness estimated from 803,703 occurrence records. Colored squares represent richness estimate for each 1˚×1˚ grid cell. Diversity hotspots as inferred from patterns of fern species richness and endemism are circled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1AC663-0DE5-1A4A-9A9A-CCC829883D7D}"/>
              </a:ext>
            </a:extLst>
          </p:cNvPr>
          <p:cNvSpPr/>
          <p:nvPr/>
        </p:nvSpPr>
        <p:spPr>
          <a:xfrm>
            <a:off x="0" y="6213710"/>
            <a:ext cx="114860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/>
              <a:t>Explaining global patterns of fern diversity: mountains, climate, and niche heterogeneity. </a:t>
            </a:r>
          </a:p>
          <a:p>
            <a:r>
              <a:rPr lang="en-US" sz="1600"/>
              <a:t>Jacob S. Suissa, Michael A. Sundue, and Weston L. Testo. 2021</a:t>
            </a: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8A77BB1F-D811-3744-8918-E398F0F84D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6490" y="136525"/>
            <a:ext cx="80930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Testing Tryon’s Hypothesized Endemic Centers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E8365E-ACA7-F84E-ABD0-A6F8AB3CFD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742417"/>
            <a:ext cx="6939483" cy="41555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CE22F07-6CCB-0046-B1E8-FFD2CEF9A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371" y="228600"/>
            <a:ext cx="1226957" cy="16059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E9E5DE-A6ED-6D43-A358-1E8959A89F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371" y="1862235"/>
            <a:ext cx="1226956" cy="18264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E15322E-4D26-E144-877A-2CA0FD329C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12" y="3750323"/>
            <a:ext cx="1224215" cy="171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93569"/>
      </p:ext>
    </p:extLst>
  </p:cSld>
  <p:clrMapOvr>
    <a:masterClrMapping/>
  </p:clrMapOvr>
  <p:transition>
    <p:wipe dir="d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462611-8336-E44B-B571-20CAB54E32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3211305"/>
            <a:ext cx="4133850" cy="3468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A71751-6575-3748-A65C-604CDF2A98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46" y="158319"/>
            <a:ext cx="4328404" cy="3657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A4895F7-DB22-F844-B695-82A9C2B53096}"/>
              </a:ext>
            </a:extLst>
          </p:cNvPr>
          <p:cNvSpPr/>
          <p:nvPr/>
        </p:nvSpPr>
        <p:spPr>
          <a:xfrm>
            <a:off x="291683" y="3875764"/>
            <a:ext cx="389931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800"/>
              <a:t>Global fern species richness estimated from 803,703 occurrence records. Colored squares represent richness estimate for each 1˚×1˚ grid cell. Diversity hotspots as inferred from patterns of fern species richness and endemism are circled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1AC663-0DE5-1A4A-9A9A-CCC829883D7D}"/>
              </a:ext>
            </a:extLst>
          </p:cNvPr>
          <p:cNvSpPr/>
          <p:nvPr/>
        </p:nvSpPr>
        <p:spPr>
          <a:xfrm>
            <a:off x="4724400" y="152400"/>
            <a:ext cx="432840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/>
              <a:t>Explaining global patterns of fern diversity: mountains, climate, and niche heterogeneity</a:t>
            </a:r>
          </a:p>
          <a:p>
            <a:r>
              <a:rPr lang="en-US" b="1"/>
              <a:t> </a:t>
            </a:r>
            <a:endParaRPr lang="en-US"/>
          </a:p>
          <a:p>
            <a:r>
              <a:rPr lang="en-US"/>
              <a:t>Jacob S. Suissa, Michael A. Sundue, and Weston L. Testo. 2020</a:t>
            </a:r>
          </a:p>
        </p:txBody>
      </p:sp>
    </p:spTree>
    <p:extLst>
      <p:ext uri="{BB962C8B-B14F-4D97-AF65-F5344CB8AC3E}">
        <p14:creationId xmlns:p14="http://schemas.microsoft.com/office/powerpoint/2010/main" val="2299695795"/>
      </p:ext>
    </p:extLst>
  </p:cSld>
  <p:clrMapOvr>
    <a:masterClrMapping/>
  </p:clrMapOvr>
  <p:transition>
    <p:wipe dir="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104B1A-3306-8A4C-B1F1-EC036F416D77}"/>
              </a:ext>
            </a:extLst>
          </p:cNvPr>
          <p:cNvSpPr txBox="1"/>
          <p:nvPr/>
        </p:nvSpPr>
        <p:spPr>
          <a:xfrm>
            <a:off x="190500" y="5943600"/>
            <a:ext cx="88773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>
                <a:latin typeface="Times" pitchFamily="-108" charset="0"/>
                <a:ea typeface="ＭＳ Ｐゴシック" charset="-128"/>
                <a:cs typeface="ＭＳ Ｐゴシック" charset="-128"/>
              </a:rPr>
              <a:t>Suissa, J.S. and Sundue, M.A., 2020. Diversity Patterns of Neotropical Ferns: Revisiting Tryon's Centers of Richness and Endemism. </a:t>
            </a:r>
            <a:r>
              <a:rPr lang="en-US" sz="1800" i="1">
                <a:latin typeface="Times" pitchFamily="-108" charset="0"/>
                <a:ea typeface="ＭＳ Ｐゴシック" charset="-128"/>
                <a:cs typeface="ＭＳ Ｐゴシック" charset="-128"/>
              </a:rPr>
              <a:t>American Fern Journal</a:t>
            </a:r>
            <a:r>
              <a:rPr lang="en-US" sz="1800"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800" i="1">
                <a:latin typeface="Times" pitchFamily="-108" charset="0"/>
                <a:ea typeface="ＭＳ Ｐゴシック" charset="-128"/>
                <a:cs typeface="ＭＳ Ｐゴシック" charset="-128"/>
              </a:rPr>
              <a:t>110</a:t>
            </a:r>
            <a:r>
              <a:rPr lang="en-US" sz="1800">
                <a:latin typeface="Times" pitchFamily="-108" charset="0"/>
                <a:ea typeface="ＭＳ Ｐゴシック" charset="-128"/>
                <a:cs typeface="ＭＳ Ｐゴシック" charset="-128"/>
              </a:rPr>
              <a:t>(4), pp.211-232.</a:t>
            </a:r>
            <a:endParaRPr lang="en-US" sz="1800"/>
          </a:p>
          <a:p>
            <a:endParaRPr lang="en-US" sz="1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573401-2EA6-D540-A584-5AC961F750EF}"/>
              </a:ext>
            </a:extLst>
          </p:cNvPr>
          <p:cNvSpPr/>
          <p:nvPr/>
        </p:nvSpPr>
        <p:spPr>
          <a:xfrm>
            <a:off x="71535" y="152400"/>
            <a:ext cx="267166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/>
              <a:t>REGIONAL HOTSPOTS</a:t>
            </a:r>
          </a:p>
          <a:p>
            <a:r>
              <a:rPr lang="en-US" sz="2000"/>
              <a:t> </a:t>
            </a:r>
          </a:p>
          <a:p>
            <a:pPr marL="287338" indent="-287338"/>
            <a:r>
              <a:rPr lang="en-US" sz="2000"/>
              <a:t>Tropical Mexico (yellow) </a:t>
            </a:r>
          </a:p>
          <a:p>
            <a:pPr marL="287338" indent="-287338"/>
            <a:r>
              <a:rPr lang="en-US" sz="2000"/>
              <a:t>Mesoamerica (orange) </a:t>
            </a:r>
          </a:p>
          <a:p>
            <a:pPr marL="287338" indent="-287338"/>
            <a:r>
              <a:rPr lang="en-US" sz="2000"/>
              <a:t>Greater Antilles (green) </a:t>
            </a:r>
          </a:p>
          <a:p>
            <a:pPr marL="287338" indent="-287338"/>
            <a:r>
              <a:rPr lang="en-US" sz="2000"/>
              <a:t>Tropical Andes (blue) </a:t>
            </a:r>
          </a:p>
          <a:p>
            <a:pPr marL="287338" indent="-287338"/>
            <a:r>
              <a:rPr lang="en-US" sz="2000"/>
              <a:t>Guiana Highlands (red) </a:t>
            </a:r>
          </a:p>
          <a:p>
            <a:pPr marL="287338" indent="-287338"/>
            <a:r>
              <a:rPr lang="en-US" sz="2000"/>
              <a:t>Southeastern Brazil (purple).</a:t>
            </a:r>
          </a:p>
          <a:p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6F4666-9E67-854B-A53A-A9C002E0C2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800" y="152400"/>
            <a:ext cx="6449448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907372"/>
      </p:ext>
    </p:extLst>
  </p:cSld>
  <p:clrMapOvr>
    <a:masterClrMapping/>
  </p:clrMapOvr>
  <p:transition>
    <p:wipe dir="d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104B1A-3306-8A4C-B1F1-EC036F416D77}"/>
              </a:ext>
            </a:extLst>
          </p:cNvPr>
          <p:cNvSpPr txBox="1"/>
          <p:nvPr/>
        </p:nvSpPr>
        <p:spPr>
          <a:xfrm>
            <a:off x="271365" y="6172200"/>
            <a:ext cx="88773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>
                <a:latin typeface="Times" pitchFamily="-108" charset="0"/>
                <a:ea typeface="ＭＳ Ｐゴシック" charset="-128"/>
                <a:cs typeface="ＭＳ Ｐゴシック" charset="-128"/>
              </a:rPr>
              <a:t>Suissa, J.S. and Sundue, M.A., 2020. Diversity Patterns of Neotropical Ferns: Revisiting Tryon's Centers of Richness and Endemism. </a:t>
            </a:r>
            <a:r>
              <a:rPr lang="en-US" sz="1800" i="1">
                <a:latin typeface="Times" pitchFamily="-108" charset="0"/>
                <a:ea typeface="ＭＳ Ｐゴシック" charset="-128"/>
                <a:cs typeface="ＭＳ Ｐゴシック" charset="-128"/>
              </a:rPr>
              <a:t>American Fern Journal</a:t>
            </a:r>
            <a:r>
              <a:rPr lang="en-US" sz="1800">
                <a:latin typeface="Times" pitchFamily="-108" charset="0"/>
                <a:ea typeface="ＭＳ Ｐゴシック" charset="-128"/>
                <a:cs typeface="ＭＳ Ｐゴシック" charset="-128"/>
              </a:rPr>
              <a:t>, </a:t>
            </a:r>
            <a:r>
              <a:rPr lang="en-US" sz="1800" i="1">
                <a:latin typeface="Times" pitchFamily="-108" charset="0"/>
                <a:ea typeface="ＭＳ Ｐゴシック" charset="-128"/>
                <a:cs typeface="ＭＳ Ｐゴシック" charset="-128"/>
              </a:rPr>
              <a:t>110</a:t>
            </a:r>
            <a:r>
              <a:rPr lang="en-US" sz="1800">
                <a:latin typeface="Times" pitchFamily="-108" charset="0"/>
                <a:ea typeface="ＭＳ Ｐゴシック" charset="-128"/>
                <a:cs typeface="ＭＳ Ｐゴシック" charset="-128"/>
              </a:rPr>
              <a:t>(4), pp.211-232.</a:t>
            </a:r>
            <a:endParaRPr lang="en-US" sz="1800"/>
          </a:p>
          <a:p>
            <a:endParaRPr lang="en-US" sz="1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573401-2EA6-D540-A584-5AC961F750EF}"/>
              </a:ext>
            </a:extLst>
          </p:cNvPr>
          <p:cNvSpPr/>
          <p:nvPr/>
        </p:nvSpPr>
        <p:spPr>
          <a:xfrm>
            <a:off x="184280" y="5029200"/>
            <a:ext cx="72961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/>
              <a:t>Tryon corroborated!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A0551-810B-8243-9E0C-5D843A2DD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817" y="685800"/>
            <a:ext cx="8678366" cy="395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472883"/>
      </p:ext>
    </p:extLst>
  </p:cSld>
  <p:clrMapOvr>
    <a:masterClrMapping/>
  </p:clrMapOvr>
  <p:transition>
    <p:wipe dir="d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ext Box 2">
            <a:extLst>
              <a:ext uri="{FF2B5EF4-FFF2-40B4-BE49-F238E27FC236}">
                <a16:creationId xmlns:a16="http://schemas.microsoft.com/office/drawing/2014/main" id="{B0E3E53C-AA22-5340-A0C0-5E5F13FDD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8610600" cy="4031873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 i="1">
                <a:ea typeface="ヒラギノ角ゴ Pro W3" panose="020B0300000000000000" pitchFamily="34" charset="-128"/>
              </a:rPr>
              <a:t>Vicariance and the fossil record</a:t>
            </a:r>
            <a:r>
              <a:rPr lang="en-US" altLang="en-US" b="1">
                <a:ea typeface="ヒラギノ角ゴ Pro W3" panose="020B0300000000000000" pitchFamily="34" charset="-128"/>
              </a:rPr>
              <a:t>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Periglacial migration.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ext Box 2">
            <a:extLst>
              <a:ext uri="{FF2B5EF4-FFF2-40B4-BE49-F238E27FC236}">
                <a16:creationId xmlns:a16="http://schemas.microsoft.com/office/drawing/2014/main" id="{75D0F7FA-A77B-A647-AAAC-26EDAF44FB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143000"/>
            <a:ext cx="7543800" cy="393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ea typeface="ヒラギノ角ゴ Pro W3" panose="020B0300000000000000" pitchFamily="34" charset="-128"/>
              </a:rPr>
              <a:t>Vicariance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ea typeface="ヒラギノ角ゴ Pro W3" panose="020B0300000000000000" pitchFamily="34" charset="-128"/>
              </a:rPr>
              <a:t> 	- Disjunction resulting from extinction of central populations.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ea typeface="ヒラギノ角ゴ Pro W3" panose="020B0300000000000000" pitchFamily="34" charset="-128"/>
              </a:rPr>
              <a:t>	- Evident in ferns in spite of their great dispersibility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ea typeface="ヒラギノ角ゴ Pro W3" panose="020B0300000000000000" pitchFamily="34" charset="-128"/>
              </a:rPr>
              <a:t>	- Best argued including both  current and fossil distribution.</a:t>
            </a:r>
          </a:p>
        </p:txBody>
      </p:sp>
    </p:spTree>
  </p:cSld>
  <p:clrMapOvr>
    <a:masterClrMapping/>
  </p:clrMapOvr>
  <p:transition>
    <p:wipe dir="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3" name="Picture 8">
            <a:extLst>
              <a:ext uri="{FF2B5EF4-FFF2-40B4-BE49-F238E27FC236}">
                <a16:creationId xmlns:a16="http://schemas.microsoft.com/office/drawing/2014/main" id="{313585D6-48D9-FE4E-BA78-A3A269ED0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256471"/>
            <a:ext cx="5181600" cy="3975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154" name="Text Box 9">
            <a:extLst>
              <a:ext uri="{FF2B5EF4-FFF2-40B4-BE49-F238E27FC236}">
                <a16:creationId xmlns:a16="http://schemas.microsoft.com/office/drawing/2014/main" id="{2DA6F1E7-3EFC-B940-8B79-71B69D721F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5334000"/>
            <a:ext cx="3632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Matteuccia struthiopteris</a:t>
            </a:r>
            <a:r>
              <a:rPr lang="en-US" altLang="en-US" sz="2400">
                <a:ea typeface="ヒラギノ角ゴ Pro W3" panose="020B0300000000000000" pitchFamily="34" charset="-128"/>
              </a:rPr>
              <a:t> – ostrich fern</a:t>
            </a:r>
          </a:p>
        </p:txBody>
      </p:sp>
      <p:sp>
        <p:nvSpPr>
          <p:cNvPr id="49155" name="TextBox 5">
            <a:extLst>
              <a:ext uri="{FF2B5EF4-FFF2-40B4-BE49-F238E27FC236}">
                <a16:creationId xmlns:a16="http://schemas.microsoft.com/office/drawing/2014/main" id="{D317434D-77A6-3349-BDBB-05CA10F23E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159603"/>
            <a:ext cx="57144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VICARIANCE IN THE ONOCLEACAEAE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E78CB57B-751A-6841-9C20-9B960DB70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5" y="1256471"/>
            <a:ext cx="2841844" cy="397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7">
            <a:extLst>
              <a:ext uri="{FF2B5EF4-FFF2-40B4-BE49-F238E27FC236}">
                <a16:creationId xmlns:a16="http://schemas.microsoft.com/office/drawing/2014/main" id="{D3D4FCAC-DCF3-5C49-880F-93485D87C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7665" y="5334000"/>
            <a:ext cx="321066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Onoclea sensibilis</a:t>
            </a:r>
            <a:r>
              <a:rPr lang="en-US" altLang="en-US" sz="2400">
                <a:ea typeface="ヒラギノ角ゴ Pro W3" panose="020B0300000000000000" pitchFamily="34" charset="-128"/>
              </a:rPr>
              <a:t> – sensitive fern</a:t>
            </a:r>
            <a:endParaRPr lang="en-US" altLang="en-US" sz="2400" b="1" i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F501A8-088A-CB43-9A9C-1293C2151D2E}"/>
              </a:ext>
            </a:extLst>
          </p:cNvPr>
          <p:cNvSpPr/>
          <p:nvPr/>
        </p:nvSpPr>
        <p:spPr>
          <a:xfrm>
            <a:off x="6172200" y="4114800"/>
            <a:ext cx="30818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>
                <a:solidFill>
                  <a:schemeClr val="tx2"/>
                </a:solidFill>
                <a:effectLst/>
              </a:rPr>
              <a:t>A fossil of </a:t>
            </a:r>
            <a:r>
              <a:rPr lang="en-US" b="0" i="1">
                <a:solidFill>
                  <a:schemeClr val="tx2"/>
                </a:solidFill>
                <a:effectLst/>
              </a:rPr>
              <a:t>Onoclea sensibilis</a:t>
            </a:r>
            <a:r>
              <a:rPr lang="en-US" b="0" i="0">
                <a:solidFill>
                  <a:schemeClr val="tx2"/>
                </a:solidFill>
                <a:effectLst/>
              </a:rPr>
              <a:t> from the Paleocene (65 mya) of North Dakota. 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6CF2C4-78C5-854F-B4CC-B49AE37AC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-362673" y="2604939"/>
            <a:ext cx="4306747" cy="3581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A804DA-F876-0F4A-898F-3681476D08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252984"/>
            <a:ext cx="5410200" cy="37582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1248B98-9A8A-4C45-97C6-228FA6CC83A5}"/>
              </a:ext>
            </a:extLst>
          </p:cNvPr>
          <p:cNvSpPr/>
          <p:nvPr/>
        </p:nvSpPr>
        <p:spPr>
          <a:xfrm>
            <a:off x="26796" y="1316203"/>
            <a:ext cx="3081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>
                <a:solidFill>
                  <a:schemeClr val="tx2"/>
                </a:solidFill>
                <a:effectLst/>
              </a:rPr>
              <a:t>A modern </a:t>
            </a:r>
            <a:r>
              <a:rPr lang="en-US" b="0" i="1">
                <a:solidFill>
                  <a:schemeClr val="tx2"/>
                </a:solidFill>
                <a:effectLst/>
              </a:rPr>
              <a:t>Onoclea sensibilis</a:t>
            </a:r>
            <a:r>
              <a:rPr lang="en-US" b="0" i="0">
                <a:solidFill>
                  <a:schemeClr val="tx2"/>
                </a:solidFill>
                <a:effectLst/>
              </a:rPr>
              <a:t> frond.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711839"/>
      </p:ext>
    </p:extLst>
  </p:cSld>
  <p:clrMapOvr>
    <a:masterClrMapping/>
  </p:clrMapOvr>
  <p:transition>
    <p:wipe dir="d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6EF11D9-4B1C-F345-8E4C-5E14EBAFE1B2}"/>
              </a:ext>
            </a:extLst>
          </p:cNvPr>
          <p:cNvSpPr/>
          <p:nvPr/>
        </p:nvSpPr>
        <p:spPr>
          <a:xfrm>
            <a:off x="152400" y="76200"/>
            <a:ext cx="8839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>
                <a:solidFill>
                  <a:schemeClr val="tx2"/>
                </a:solidFill>
                <a:effectLst/>
              </a:rPr>
              <a:t>Fertile and sun-gathering leaves of modern and fossil </a:t>
            </a:r>
            <a:r>
              <a:rPr lang="en-US" b="0" i="1">
                <a:solidFill>
                  <a:schemeClr val="tx2"/>
                </a:solidFill>
                <a:effectLst/>
              </a:rPr>
              <a:t>Onoclea sensibilis</a:t>
            </a:r>
            <a:r>
              <a:rPr lang="en-US" b="0" i="0">
                <a:solidFill>
                  <a:schemeClr val="tx2"/>
                </a:solidFill>
                <a:effectLst/>
              </a:rPr>
              <a:t> from the Paleocene of Alberta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83BF00-065B-884F-AC2D-B213DE788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2160" y="2438400"/>
            <a:ext cx="2734490" cy="41337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20DE50-B232-334F-81E2-F5B4D16C79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2111126" y="2127820"/>
            <a:ext cx="4619198" cy="25930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5AF73E-F081-C44D-9895-0955A5B58E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" y="1139398"/>
            <a:ext cx="2549387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774557"/>
      </p:ext>
    </p:extLst>
  </p:cSld>
  <p:clrMapOvr>
    <a:masterClrMapping/>
  </p:clrMapOvr>
  <p:transition>
    <p:wipe dir="d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Picture 2">
            <a:extLst>
              <a:ext uri="{FF2B5EF4-FFF2-40B4-BE49-F238E27FC236}">
                <a16:creationId xmlns:a16="http://schemas.microsoft.com/office/drawing/2014/main" id="{0D92A00A-BF29-4240-B28D-9834A357E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191000"/>
            <a:ext cx="1579563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78" name="Text Box 3">
            <a:extLst>
              <a:ext uri="{FF2B5EF4-FFF2-40B4-BE49-F238E27FC236}">
                <a16:creationId xmlns:a16="http://schemas.microsoft.com/office/drawing/2014/main" id="{47274165-D04C-144A-8C6F-39CD8DB8DA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6400800"/>
            <a:ext cx="1233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Onoclea</a:t>
            </a:r>
          </a:p>
        </p:txBody>
      </p:sp>
      <p:pic>
        <p:nvPicPr>
          <p:cNvPr id="50179" name="Picture 4">
            <a:extLst>
              <a:ext uri="{FF2B5EF4-FFF2-40B4-BE49-F238E27FC236}">
                <a16:creationId xmlns:a16="http://schemas.microsoft.com/office/drawing/2014/main" id="{8AF868E6-619F-214A-9B82-AA6CBA024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00"/>
          <a:stretch>
            <a:fillRect/>
          </a:stretch>
        </p:blipFill>
        <p:spPr bwMode="auto">
          <a:xfrm>
            <a:off x="304800" y="228600"/>
            <a:ext cx="8610600" cy="311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0" name="Text Box 5">
            <a:extLst>
              <a:ext uri="{FF2B5EF4-FFF2-40B4-BE49-F238E27FC236}">
                <a16:creationId xmlns:a16="http://schemas.microsoft.com/office/drawing/2014/main" id="{774E72C7-0D95-6E4A-AB45-8DA6BE2684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352800"/>
            <a:ext cx="8610600" cy="701675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Distribution of Onocleoid Ferns. Solid line, </a:t>
            </a:r>
            <a:r>
              <a:rPr lang="en-US" altLang="en-US" sz="2000" b="1" i="1">
                <a:solidFill>
                  <a:srgbClr val="100808"/>
                </a:solidFill>
                <a:ea typeface="ヒラギノ角ゴ Pro W3" panose="020B0300000000000000" pitchFamily="34" charset="-128"/>
              </a:rPr>
              <a:t>Onoclea sensibilis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; </a:t>
            </a:r>
            <a:r>
              <a:rPr lang="en-US" altLang="en-US" sz="2000" b="1">
                <a:solidFill>
                  <a:srgbClr val="FF1418"/>
                </a:solidFill>
                <a:ea typeface="ヒラギノ角ゴ Pro W3" panose="020B0300000000000000" pitchFamily="34" charset="-128"/>
              </a:rPr>
              <a:t>Fossils of Onoclea in red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.  Modified from Kato and Iwatsuki.</a:t>
            </a:r>
          </a:p>
        </p:txBody>
      </p:sp>
      <p:sp>
        <p:nvSpPr>
          <p:cNvPr id="50181" name="Text Box 6">
            <a:extLst>
              <a:ext uri="{FF2B5EF4-FFF2-40B4-BE49-F238E27FC236}">
                <a16:creationId xmlns:a16="http://schemas.microsoft.com/office/drawing/2014/main" id="{698E116A-9ADE-EC42-894A-C9CFDF2A4F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4419600"/>
            <a:ext cx="68580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Onoclea sensibilis</a:t>
            </a:r>
            <a:r>
              <a:rPr lang="en-US" altLang="en-US" sz="2400" b="1">
                <a:ea typeface="ヒラギノ角ゴ Pro W3" panose="020B0300000000000000" pitchFamily="34" charset="-128"/>
              </a:rPr>
              <a:t> has the well-known Eastern Asia - Eastern North America distribution.  Fossils of </a:t>
            </a:r>
            <a:r>
              <a:rPr lang="en-US" altLang="en-US" sz="2400" b="1" i="1">
                <a:ea typeface="ヒラギノ角ゴ Pro W3" panose="020B0300000000000000" pitchFamily="34" charset="-128"/>
              </a:rPr>
              <a:t>Onoclea</a:t>
            </a:r>
            <a:r>
              <a:rPr lang="en-US" altLang="en-US" sz="2400" b="1">
                <a:ea typeface="ヒラギノ角ゴ Pro W3" panose="020B0300000000000000" pitchFamily="34" charset="-128"/>
              </a:rPr>
              <a:t> from the early Cenozoic suggest extinction of populations in a more continuous distribution explain the disjunction (=vicariance).  </a:t>
            </a:r>
            <a:endParaRPr lang="en-US" altLang="en-US" sz="2400" b="1" i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7" name="Picture 3">
            <a:extLst>
              <a:ext uri="{FF2B5EF4-FFF2-40B4-BE49-F238E27FC236}">
                <a16:creationId xmlns:a16="http://schemas.microsoft.com/office/drawing/2014/main" id="{A84D7208-2AD4-984C-B2F5-E789D6622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648200"/>
            <a:ext cx="38100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298" name="Picture 7">
            <a:extLst>
              <a:ext uri="{FF2B5EF4-FFF2-40B4-BE49-F238E27FC236}">
                <a16:creationId xmlns:a16="http://schemas.microsoft.com/office/drawing/2014/main" id="{4FD90750-DC85-8241-AAEB-D53FEE864C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905000"/>
            <a:ext cx="3810000" cy="256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299" name="Picture 9">
            <a:extLst>
              <a:ext uri="{FF2B5EF4-FFF2-40B4-BE49-F238E27FC236}">
                <a16:creationId xmlns:a16="http://schemas.microsoft.com/office/drawing/2014/main" id="{BF14C565-74C3-264A-BF27-22C3CAE42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3505200" cy="265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0" name="Picture 10">
            <a:extLst>
              <a:ext uri="{FF2B5EF4-FFF2-40B4-BE49-F238E27FC236}">
                <a16:creationId xmlns:a16="http://schemas.microsoft.com/office/drawing/2014/main" id="{E82A9094-3960-254A-A81B-B37945342E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000"/>
          <a:stretch>
            <a:fillRect/>
          </a:stretch>
        </p:blipFill>
        <p:spPr bwMode="auto">
          <a:xfrm>
            <a:off x="228600" y="3048000"/>
            <a:ext cx="3533775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301" name="Text Box 11">
            <a:extLst>
              <a:ext uri="{FF2B5EF4-FFF2-40B4-BE49-F238E27FC236}">
                <a16:creationId xmlns:a16="http://schemas.microsoft.com/office/drawing/2014/main" id="{9416F409-1773-5E42-9F00-597C138BB8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762000"/>
            <a:ext cx="37496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Lophosoria - </a:t>
            </a:r>
            <a:r>
              <a:rPr lang="en-US" altLang="en-US" sz="2400" b="1">
                <a:ea typeface="ヒラギノ角ゴ Pro W3" panose="020B0300000000000000" pitchFamily="34" charset="-128"/>
              </a:rPr>
              <a:t>neotropical Dicksoniaceae with distinctive spores.</a:t>
            </a:r>
          </a:p>
        </p:txBody>
      </p:sp>
      <p:sp>
        <p:nvSpPr>
          <p:cNvPr id="55302" name="Text Box 12">
            <a:extLst>
              <a:ext uri="{FF2B5EF4-FFF2-40B4-BE49-F238E27FC236}">
                <a16:creationId xmlns:a16="http://schemas.microsoft.com/office/drawing/2014/main" id="{CF3720EF-1EA4-1642-9FC7-A9FA721D26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228600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</p:txBody>
      </p:sp>
      <p:sp>
        <p:nvSpPr>
          <p:cNvPr id="55303" name="Text Box 13">
            <a:extLst>
              <a:ext uri="{FF2B5EF4-FFF2-40B4-BE49-F238E27FC236}">
                <a16:creationId xmlns:a16="http://schemas.microsoft.com/office/drawing/2014/main" id="{030239A2-2C4B-414E-8578-A476DF521C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0325" y="136525"/>
            <a:ext cx="53197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THE IMPORTANCE OF FOSSIL DATA</a:t>
            </a:r>
          </a:p>
        </p:txBody>
      </p:sp>
    </p:spTree>
  </p:cSld>
  <p:clrMapOvr>
    <a:masterClrMapping/>
  </p:clrMapOvr>
  <p:transition>
    <p:wipe dir="d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1" name="Picture 3">
            <a:extLst>
              <a:ext uri="{FF2B5EF4-FFF2-40B4-BE49-F238E27FC236}">
                <a16:creationId xmlns:a16="http://schemas.microsoft.com/office/drawing/2014/main" id="{989977CE-5450-354D-96BF-118E755C1B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300" y="152400"/>
            <a:ext cx="37211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22" name="TextBox 4">
            <a:extLst>
              <a:ext uri="{FF2B5EF4-FFF2-40B4-BE49-F238E27FC236}">
                <a16:creationId xmlns:a16="http://schemas.microsoft.com/office/drawing/2014/main" id="{11A81164-A22D-FE42-BE30-E2C0827B2C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685800"/>
            <a:ext cx="411480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Tasmanian fossils (late Oligocene) of </a:t>
            </a:r>
            <a:r>
              <a:rPr lang="en-US" altLang="en-US" sz="2400" i="1">
                <a:ea typeface="ヒラギノ角ゴ Pro W3" panose="020B0300000000000000" pitchFamily="34" charset="-128"/>
              </a:rPr>
              <a:t>Lophosoria</a:t>
            </a:r>
            <a:r>
              <a:rPr lang="en-US" altLang="en-US" sz="2400">
                <a:ea typeface="ヒラギノ角ゴ Pro W3" panose="020B0300000000000000" pitchFamily="34" charset="-128"/>
              </a:rPr>
              <a:t> leaves with their distinctive spores included (organic connection)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sori and spores of fossil (left) and modern (right) </a:t>
            </a:r>
            <a:r>
              <a:rPr lang="en-US" altLang="en-US" sz="2400" i="1">
                <a:ea typeface="ヒラギノ角ゴ Pro W3" panose="020B0300000000000000" pitchFamily="34" charset="-128"/>
              </a:rPr>
              <a:t>Lophosoria</a:t>
            </a:r>
            <a:endParaRPr lang="en-US" altLang="en-US" sz="2400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>
            <a:extLst>
              <a:ext uri="{FF2B5EF4-FFF2-40B4-BE49-F238E27FC236}">
                <a16:creationId xmlns:a16="http://schemas.microsoft.com/office/drawing/2014/main" id="{6B49B39A-2C2D-2942-AECB-8593F559C67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8370" name="Subtitle 2">
            <a:extLst>
              <a:ext uri="{FF2B5EF4-FFF2-40B4-BE49-F238E27FC236}">
                <a16:creationId xmlns:a16="http://schemas.microsoft.com/office/drawing/2014/main" id="{881BDAFF-2DD7-7F41-9874-5800EC840D3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58371" name="Picture 3">
            <a:extLst>
              <a:ext uri="{FF2B5EF4-FFF2-40B4-BE49-F238E27FC236}">
                <a16:creationId xmlns:a16="http://schemas.microsoft.com/office/drawing/2014/main" id="{C5BEA4D6-940C-9740-9006-CA6F08D184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1492250" y="-730250"/>
            <a:ext cx="6248400" cy="862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2" name="TextBox 4">
            <a:extLst>
              <a:ext uri="{FF2B5EF4-FFF2-40B4-BE49-F238E27FC236}">
                <a16:creationId xmlns:a16="http://schemas.microsoft.com/office/drawing/2014/main" id="{8C0E0DCA-3D7F-3F4B-8D3A-7410FB4ABC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0"/>
            <a:ext cx="43672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Lophosoria</a:t>
            </a:r>
            <a:r>
              <a:rPr lang="en-US" altLang="en-US" sz="2400">
                <a:ea typeface="ヒラギノ角ゴ Pro W3" panose="020B0300000000000000" pitchFamily="34" charset="-128"/>
              </a:rPr>
              <a:t> in the fossil record</a:t>
            </a:r>
            <a:endParaRPr lang="en-US" altLang="en-US" sz="2400" i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>
            <a:extLst>
              <a:ext uri="{FF2B5EF4-FFF2-40B4-BE49-F238E27FC236}">
                <a16:creationId xmlns:a16="http://schemas.microsoft.com/office/drawing/2014/main" id="{B245AAF1-5758-794F-A859-1495B4FCBC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1025" y="21621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60418" name="Picture 3">
            <a:extLst>
              <a:ext uri="{FF2B5EF4-FFF2-40B4-BE49-F238E27FC236}">
                <a16:creationId xmlns:a16="http://schemas.microsoft.com/office/drawing/2014/main" id="{5F7FFEE7-DA22-B44D-9612-2E67E0647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893" y="840006"/>
            <a:ext cx="4856163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419" name="Text Box 4">
            <a:extLst>
              <a:ext uri="{FF2B5EF4-FFF2-40B4-BE49-F238E27FC236}">
                <a16:creationId xmlns:a16="http://schemas.microsoft.com/office/drawing/2014/main" id="{D2F50033-6063-D543-88BC-E162A6E8C5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12725"/>
            <a:ext cx="32162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ea typeface="ヒラギノ角ゴ Pro W3" panose="020B0300000000000000" pitchFamily="34" charset="-128"/>
              </a:rPr>
              <a:t>Past distribution of </a:t>
            </a:r>
            <a:r>
              <a:rPr lang="en-US" altLang="en-US" sz="2400" b="1" i="1">
                <a:ea typeface="ヒラギノ角ゴ Pro W3" panose="020B0300000000000000" pitchFamily="34" charset="-128"/>
              </a:rPr>
              <a:t>Lophosoria</a:t>
            </a:r>
            <a:r>
              <a:rPr lang="en-US" altLang="en-US" sz="2400" b="1">
                <a:ea typeface="ヒラギノ角ゴ Pro W3" panose="020B0300000000000000" pitchFamily="34" charset="-128"/>
              </a:rPr>
              <a:t> from fossil spores</a:t>
            </a:r>
          </a:p>
        </p:txBody>
      </p:sp>
      <p:sp>
        <p:nvSpPr>
          <p:cNvPr id="60420" name="Text Box 5">
            <a:extLst>
              <a:ext uri="{FF2B5EF4-FFF2-40B4-BE49-F238E27FC236}">
                <a16:creationId xmlns:a16="http://schemas.microsoft.com/office/drawing/2014/main" id="{E1432352-83AD-6F48-80D3-FA884E4987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293" y="3901454"/>
            <a:ext cx="36576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ea typeface="ヒラギノ角ゴ Pro W3" panose="020B0300000000000000" pitchFamily="34" charset="-128"/>
              </a:rPr>
              <a:t>Current distribution of </a:t>
            </a:r>
            <a:r>
              <a:rPr lang="en-US" altLang="en-US" sz="2400" b="1" i="1">
                <a:ea typeface="ヒラギノ角ゴ Pro W3" panose="020B0300000000000000" pitchFamily="34" charset="-128"/>
              </a:rPr>
              <a:t>Lophosoria</a:t>
            </a:r>
            <a:endParaRPr lang="en-US" altLang="en-US" sz="2400" b="1">
              <a:ea typeface="ヒラギノ角ゴ Pro W3" panose="020B0300000000000000" pitchFamily="34" charset="-128"/>
            </a:endParaRPr>
          </a:p>
        </p:txBody>
      </p:sp>
      <p:sp>
        <p:nvSpPr>
          <p:cNvPr id="60422" name="Line 7">
            <a:extLst>
              <a:ext uri="{FF2B5EF4-FFF2-40B4-BE49-F238E27FC236}">
                <a16:creationId xmlns:a16="http://schemas.microsoft.com/office/drawing/2014/main" id="{05BD858D-CA42-564D-A131-5CA6438F1483}"/>
              </a:ext>
            </a:extLst>
          </p:cNvPr>
          <p:cNvSpPr>
            <a:spLocks noChangeShapeType="1"/>
          </p:cNvSpPr>
          <p:nvPr/>
        </p:nvSpPr>
        <p:spPr bwMode="auto">
          <a:xfrm>
            <a:off x="3683000" y="1268413"/>
            <a:ext cx="1752600" cy="1524000"/>
          </a:xfrm>
          <a:prstGeom prst="line">
            <a:avLst/>
          </a:prstGeom>
          <a:noFill/>
          <a:ln w="38100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C7269F-BCB1-1540-A079-291D37B442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2893" y="3564918"/>
            <a:ext cx="1720677" cy="2378682"/>
          </a:xfrm>
          <a:prstGeom prst="rect">
            <a:avLst/>
          </a:prstGeom>
        </p:spPr>
      </p:pic>
      <p:sp>
        <p:nvSpPr>
          <p:cNvPr id="10" name="Line 6">
            <a:extLst>
              <a:ext uri="{FF2B5EF4-FFF2-40B4-BE49-F238E27FC236}">
                <a16:creationId xmlns:a16="http://schemas.microsoft.com/office/drawing/2014/main" id="{F9126CB8-5E3A-5A40-BC69-9C55AC814FA5}"/>
              </a:ext>
            </a:extLst>
          </p:cNvPr>
          <p:cNvSpPr>
            <a:spLocks noChangeShapeType="1"/>
          </p:cNvSpPr>
          <p:nvPr/>
        </p:nvSpPr>
        <p:spPr bwMode="auto">
          <a:xfrm>
            <a:off x="3683000" y="4267200"/>
            <a:ext cx="1117600" cy="533400"/>
          </a:xfrm>
          <a:prstGeom prst="line">
            <a:avLst/>
          </a:prstGeom>
          <a:noFill/>
          <a:ln w="38100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7D3598-6DC4-D74C-A505-ECED7C1D2F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3600" y="3200400"/>
            <a:ext cx="71033" cy="811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ADAA29-8F2B-0148-993C-1F79AB3A23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7702" y="4724171"/>
            <a:ext cx="71033" cy="81181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1" name="Picture 1">
            <a:extLst>
              <a:ext uri="{FF2B5EF4-FFF2-40B4-BE49-F238E27FC236}">
                <a16:creationId xmlns:a16="http://schemas.microsoft.com/office/drawing/2014/main" id="{72844541-1622-CD40-82DD-D3B6F29189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2425406"/>
            <a:ext cx="6832600" cy="4242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8">
            <a:extLst>
              <a:ext uri="{FF2B5EF4-FFF2-40B4-BE49-F238E27FC236}">
                <a16:creationId xmlns:a16="http://schemas.microsoft.com/office/drawing/2014/main" id="{59CC6D0E-A640-8142-BB70-B68585A80B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" y="381000"/>
            <a:ext cx="89916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solidFill>
                  <a:srgbClr val="B5C8FF"/>
                </a:solidFill>
                <a:ea typeface="ヒラギノ角ゴ Pro W3" panose="020B0300000000000000" pitchFamily="34" charset="-128"/>
              </a:rPr>
              <a:t>Lophosoria’s history</a:t>
            </a:r>
          </a:p>
          <a:p>
            <a:pPr marL="514350" indent="-514350">
              <a:spcBef>
                <a:spcPct val="0"/>
              </a:spcBef>
              <a:buFontTx/>
              <a:buAutoNum type="arabicPeriod"/>
            </a:pPr>
            <a:r>
              <a:rPr lang="en-US" altLang="en-US" sz="2400" b="1">
                <a:solidFill>
                  <a:srgbClr val="B5C8FF"/>
                </a:solidFill>
                <a:ea typeface="ヒラギノ角ゴ Pro W3" panose="020B0300000000000000" pitchFamily="34" charset="-128"/>
              </a:rPr>
              <a:t>Early vicariance with continental drift.</a:t>
            </a:r>
          </a:p>
          <a:p>
            <a:pPr marL="514350" indent="-514350">
              <a:spcBef>
                <a:spcPct val="0"/>
              </a:spcBef>
              <a:buFontTx/>
              <a:buAutoNum type="arabicPeriod"/>
            </a:pPr>
            <a:r>
              <a:rPr lang="en-US" altLang="en-US" sz="2400" b="1">
                <a:solidFill>
                  <a:srgbClr val="B5C8FF"/>
                </a:solidFill>
                <a:ea typeface="ヒラギノ角ゴ Pro W3" panose="020B0300000000000000" pitchFamily="34" charset="-128"/>
              </a:rPr>
              <a:t>“Recent” extinction of non-South American lineages.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B5C8FF"/>
                </a:solidFill>
                <a:ea typeface="ヒラギノ角ゴ Pro W3" panose="020B0300000000000000" pitchFamily="34" charset="-128"/>
              </a:rPr>
              <a:t>2. Migration north as tropical climates have become more limited.</a:t>
            </a:r>
          </a:p>
        </p:txBody>
      </p:sp>
    </p:spTree>
  </p:cSld>
  <p:clrMapOvr>
    <a:masterClrMapping/>
  </p:clrMapOvr>
  <p:transition>
    <p:wipe dir="d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TextBox 1">
            <a:extLst>
              <a:ext uri="{FF2B5EF4-FFF2-40B4-BE49-F238E27FC236}">
                <a16:creationId xmlns:a16="http://schemas.microsoft.com/office/drawing/2014/main" id="{71DB3FD9-8593-7346-BFB9-85B2AFD0CE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304800"/>
            <a:ext cx="335280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r>
              <a:rPr lang="en-US" altLang="en-US" sz="4400"/>
              <a:t>End of Mar. 30 Lecture</a:t>
            </a:r>
          </a:p>
        </p:txBody>
      </p:sp>
      <p:pic>
        <p:nvPicPr>
          <p:cNvPr id="126978" name="Picture 5">
            <a:extLst>
              <a:ext uri="{FF2B5EF4-FFF2-40B4-BE49-F238E27FC236}">
                <a16:creationId xmlns:a16="http://schemas.microsoft.com/office/drawing/2014/main" id="{F6C4028C-0650-F746-87EB-DE33EC3E6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962275" y="676275"/>
            <a:ext cx="685800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9937745"/>
      </p:ext>
    </p:extLst>
  </p:cSld>
  <p:clrMapOvr>
    <a:masterClrMapping/>
  </p:clrMapOvr>
  <p:transition>
    <p:wipe dir="d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Text Box 2">
            <a:extLst>
              <a:ext uri="{FF2B5EF4-FFF2-40B4-BE49-F238E27FC236}">
                <a16:creationId xmlns:a16="http://schemas.microsoft.com/office/drawing/2014/main" id="{A978BA97-24F2-8544-B4D2-FB62D48E42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" y="1143000"/>
            <a:ext cx="8610600" cy="4031873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Vicariance and the fossil record.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 i="1">
                <a:ea typeface="ヒラギノ角ゴ Pro W3" panose="020B0300000000000000" pitchFamily="34" charset="-128"/>
              </a:rPr>
              <a:t>Periglacial migration</a:t>
            </a:r>
            <a:r>
              <a:rPr lang="en-US" altLang="en-US" b="1">
                <a:ea typeface="ヒラギノ角ゴ Pro W3" panose="020B0300000000000000" pitchFamily="34" charset="-128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TextBox 4">
            <a:extLst>
              <a:ext uri="{FF2B5EF4-FFF2-40B4-BE49-F238E27FC236}">
                <a16:creationId xmlns:a16="http://schemas.microsoft.com/office/drawing/2014/main" id="{CC2A6F69-74CD-7A4D-8F48-1965978889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304800"/>
            <a:ext cx="648057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b="1"/>
              <a:t>Biogeography of the northeast North American serpentine tetraploid </a:t>
            </a:r>
            <a:r>
              <a:rPr lang="en-US" altLang="en-US" sz="1800" b="1" i="1"/>
              <a:t>Adiantum viridimontanum</a:t>
            </a:r>
          </a:p>
        </p:txBody>
      </p:sp>
      <p:pic>
        <p:nvPicPr>
          <p:cNvPr id="100354" name="Picture 1">
            <a:extLst>
              <a:ext uri="{FF2B5EF4-FFF2-40B4-BE49-F238E27FC236}">
                <a16:creationId xmlns:a16="http://schemas.microsoft.com/office/drawing/2014/main" id="{F240596A-F900-5341-839A-354FFFB8D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762000"/>
            <a:ext cx="2351485" cy="2983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0355" name="Picture 3">
            <a:extLst>
              <a:ext uri="{FF2B5EF4-FFF2-40B4-BE49-F238E27FC236}">
                <a16:creationId xmlns:a16="http://schemas.microsoft.com/office/drawing/2014/main" id="{D2E0B3EA-94CA-754A-AC9C-B3A65CCF2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695831"/>
            <a:ext cx="1941909" cy="2912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0356" name="Picture 6">
            <a:extLst>
              <a:ext uri="{FF2B5EF4-FFF2-40B4-BE49-F238E27FC236}">
                <a16:creationId xmlns:a16="http://schemas.microsoft.com/office/drawing/2014/main" id="{25EEDF49-13EF-5F43-8A4A-13E00F725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119" y="1132878"/>
            <a:ext cx="1000125" cy="1284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0357" name="Picture 7">
            <a:extLst>
              <a:ext uri="{FF2B5EF4-FFF2-40B4-BE49-F238E27FC236}">
                <a16:creationId xmlns:a16="http://schemas.microsoft.com/office/drawing/2014/main" id="{3D488FE3-867C-E746-BE50-9E27D9338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647" y="3248605"/>
            <a:ext cx="4920664" cy="3334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B72F7DA-4B64-844C-99C3-D99365176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154" y="2845542"/>
            <a:ext cx="4920664" cy="3334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8FEF2C9D-FEDE-084A-8113-30CD9E70563D}"/>
              </a:ext>
            </a:extLst>
          </p:cNvPr>
          <p:cNvSpPr/>
          <p:nvPr/>
        </p:nvSpPr>
        <p:spPr bwMode="auto">
          <a:xfrm>
            <a:off x="4848225" y="3355975"/>
            <a:ext cx="117475" cy="58739"/>
          </a:xfrm>
          <a:custGeom>
            <a:avLst/>
            <a:gdLst>
              <a:gd name="connsiteX0" fmla="*/ 117475 w 117475"/>
              <a:gd name="connsiteY0" fmla="*/ 0 h 58739"/>
              <a:gd name="connsiteX1" fmla="*/ 95250 w 117475"/>
              <a:gd name="connsiteY1" fmla="*/ 3175 h 58739"/>
              <a:gd name="connsiteX2" fmla="*/ 19050 w 117475"/>
              <a:gd name="connsiteY2" fmla="*/ 9525 h 58739"/>
              <a:gd name="connsiteX3" fmla="*/ 12700 w 117475"/>
              <a:gd name="connsiteY3" fmla="*/ 19050 h 58739"/>
              <a:gd name="connsiteX4" fmla="*/ 3175 w 117475"/>
              <a:gd name="connsiteY4" fmla="*/ 25400 h 58739"/>
              <a:gd name="connsiteX5" fmla="*/ 0 w 117475"/>
              <a:gd name="connsiteY5" fmla="*/ 34925 h 58739"/>
              <a:gd name="connsiteX6" fmla="*/ 3175 w 117475"/>
              <a:gd name="connsiteY6" fmla="*/ 47625 h 58739"/>
              <a:gd name="connsiteX7" fmla="*/ 50800 w 117475"/>
              <a:gd name="connsiteY7" fmla="*/ 53975 h 58739"/>
              <a:gd name="connsiteX8" fmla="*/ 69850 w 117475"/>
              <a:gd name="connsiteY8" fmla="*/ 41275 h 58739"/>
              <a:gd name="connsiteX9" fmla="*/ 79375 w 117475"/>
              <a:gd name="connsiteY9" fmla="*/ 34925 h 58739"/>
              <a:gd name="connsiteX10" fmla="*/ 88900 w 117475"/>
              <a:gd name="connsiteY10" fmla="*/ 31750 h 58739"/>
              <a:gd name="connsiteX11" fmla="*/ 117475 w 117475"/>
              <a:gd name="connsiteY11" fmla="*/ 0 h 58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475" h="58739">
                <a:moveTo>
                  <a:pt x="117475" y="0"/>
                </a:moveTo>
                <a:cubicBezTo>
                  <a:pt x="110067" y="1058"/>
                  <a:pt x="102715" y="2642"/>
                  <a:pt x="95250" y="3175"/>
                </a:cubicBezTo>
                <a:cubicBezTo>
                  <a:pt x="18867" y="8631"/>
                  <a:pt x="50641" y="-1005"/>
                  <a:pt x="19050" y="9525"/>
                </a:cubicBezTo>
                <a:cubicBezTo>
                  <a:pt x="16933" y="12700"/>
                  <a:pt x="15398" y="16352"/>
                  <a:pt x="12700" y="19050"/>
                </a:cubicBezTo>
                <a:cubicBezTo>
                  <a:pt x="10002" y="21748"/>
                  <a:pt x="5559" y="22420"/>
                  <a:pt x="3175" y="25400"/>
                </a:cubicBezTo>
                <a:cubicBezTo>
                  <a:pt x="1084" y="28013"/>
                  <a:pt x="1058" y="31750"/>
                  <a:pt x="0" y="34925"/>
                </a:cubicBezTo>
                <a:cubicBezTo>
                  <a:pt x="1058" y="39158"/>
                  <a:pt x="1010" y="43836"/>
                  <a:pt x="3175" y="47625"/>
                </a:cubicBezTo>
                <a:cubicBezTo>
                  <a:pt x="14128" y="66793"/>
                  <a:pt x="29748" y="55729"/>
                  <a:pt x="50800" y="53975"/>
                </a:cubicBezTo>
                <a:lnTo>
                  <a:pt x="69850" y="41275"/>
                </a:lnTo>
                <a:cubicBezTo>
                  <a:pt x="73025" y="39158"/>
                  <a:pt x="75755" y="36132"/>
                  <a:pt x="79375" y="34925"/>
                </a:cubicBezTo>
                <a:cubicBezTo>
                  <a:pt x="82550" y="33867"/>
                  <a:pt x="86533" y="34117"/>
                  <a:pt x="88900" y="31750"/>
                </a:cubicBezTo>
                <a:lnTo>
                  <a:pt x="117475" y="0"/>
                </a:lnTo>
                <a:close/>
              </a:path>
            </a:pathLst>
          </a:cu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pitchFamily="-10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080715"/>
      </p:ext>
    </p:extLst>
  </p:cSld>
  <p:clrMapOvr>
    <a:masterClrMapping/>
  </p:clrMapOvr>
  <p:transition>
    <p:wipe dir="d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 Box 4">
            <a:extLst>
              <a:ext uri="{FF2B5EF4-FFF2-40B4-BE49-F238E27FC236}">
                <a16:creationId xmlns:a16="http://schemas.microsoft.com/office/drawing/2014/main" id="{63B1216E-5DE0-5B42-A4F8-C5C8AFE755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8781" y="-385763"/>
            <a:ext cx="1342034" cy="21390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790" b="1" i="1" dirty="0">
                <a:solidFill>
                  <a:schemeClr val="tx2"/>
                </a:solidFill>
              </a:rPr>
              <a:t>Adiantum </a:t>
            </a:r>
            <a:r>
              <a:rPr lang="en-US" sz="790" b="1" i="1" dirty="0" err="1">
                <a:solidFill>
                  <a:schemeClr val="tx2"/>
                </a:solidFill>
              </a:rPr>
              <a:t>pedatum</a:t>
            </a:r>
            <a:r>
              <a:rPr lang="en-US" sz="790" b="1" dirty="0">
                <a:solidFill>
                  <a:schemeClr val="tx2"/>
                </a:solidFill>
              </a:rPr>
              <a:t> - Japan</a:t>
            </a:r>
            <a:endParaRPr lang="en-US" sz="790" dirty="0">
              <a:solidFill>
                <a:schemeClr val="tx2"/>
              </a:solidFill>
            </a:endParaRPr>
          </a:p>
        </p:txBody>
      </p:sp>
      <p:sp>
        <p:nvSpPr>
          <p:cNvPr id="101390" name="Rectangle 11">
            <a:extLst>
              <a:ext uri="{FF2B5EF4-FFF2-40B4-BE49-F238E27FC236}">
                <a16:creationId xmlns:a16="http://schemas.microsoft.com/office/drawing/2014/main" id="{BA3B356E-6E4F-F94F-ABD8-6FF7350C7F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1529" y="5686872"/>
            <a:ext cx="3429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i="1"/>
              <a:t>Adiantum myriosorum </a:t>
            </a:r>
            <a:r>
              <a:rPr lang="en-US" altLang="en-US" sz="1200"/>
              <a:t>and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200"/>
              <a:t> two additional species</a:t>
            </a:r>
            <a:endParaRPr lang="en-US" altLang="en-US" sz="1200" i="1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C2E6B22-A343-DF4B-AB76-66AA99BD2EFA}"/>
              </a:ext>
            </a:extLst>
          </p:cNvPr>
          <p:cNvGrpSpPr/>
          <p:nvPr/>
        </p:nvGrpSpPr>
        <p:grpSpPr>
          <a:xfrm>
            <a:off x="533400" y="144850"/>
            <a:ext cx="8305800" cy="5991964"/>
            <a:chOff x="1250156" y="959636"/>
            <a:chExt cx="6729413" cy="4545399"/>
          </a:xfrm>
        </p:grpSpPr>
        <p:pic>
          <p:nvPicPr>
            <p:cNvPr id="101377" name="Picture 2">
              <a:extLst>
                <a:ext uri="{FF2B5EF4-FFF2-40B4-BE49-F238E27FC236}">
                  <a16:creationId xmlns:a16="http://schemas.microsoft.com/office/drawing/2014/main" id="{86241791-C5A1-244C-BAB2-90CC69A074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0156" y="2803923"/>
              <a:ext cx="6630591" cy="23681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2A5326B-0A80-704B-A7BF-DD56BCF85D8A}"/>
                </a:ext>
              </a:extLst>
            </p:cNvPr>
            <p:cNvSpPr/>
            <p:nvPr/>
          </p:nvSpPr>
          <p:spPr>
            <a:xfrm>
              <a:off x="1250156" y="2552700"/>
              <a:ext cx="6729413" cy="11572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51435" tIns="25718" rIns="51435" bIns="25718" anchor="ctr"/>
            <a:lstStyle/>
            <a:p>
              <a:pPr algn="ctr">
                <a:defRPr/>
              </a:pPr>
              <a:endParaRPr lang="en-US" sz="790"/>
            </a:p>
          </p:txBody>
        </p:sp>
        <p:pic>
          <p:nvPicPr>
            <p:cNvPr id="101379" name="Picture 2">
              <a:extLst>
                <a:ext uri="{FF2B5EF4-FFF2-40B4-BE49-F238E27FC236}">
                  <a16:creationId xmlns:a16="http://schemas.microsoft.com/office/drawing/2014/main" id="{C1853B1E-F422-D748-B0B5-51BC64806DB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1291" y="1608535"/>
              <a:ext cx="1298972" cy="19609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01382" name="Group 1">
              <a:extLst>
                <a:ext uri="{FF2B5EF4-FFF2-40B4-BE49-F238E27FC236}">
                  <a16:creationId xmlns:a16="http://schemas.microsoft.com/office/drawing/2014/main" id="{17F6D250-82E8-1240-B79A-84D02F3D097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78731" y="4082653"/>
              <a:ext cx="5672138" cy="812006"/>
              <a:chOff x="280173" y="3320840"/>
              <a:chExt cx="10083027" cy="1443665"/>
            </a:xfrm>
          </p:grpSpPr>
          <p:sp>
            <p:nvSpPr>
              <p:cNvPr id="4" name="Freeform 3">
                <a:extLst>
                  <a:ext uri="{FF2B5EF4-FFF2-40B4-BE49-F238E27FC236}">
                    <a16:creationId xmlns:a16="http://schemas.microsoft.com/office/drawing/2014/main" id="{14B11587-CFAF-9343-9B5C-540A468CA4FF}"/>
                  </a:ext>
                </a:extLst>
              </p:cNvPr>
              <p:cNvSpPr/>
              <p:nvPr/>
            </p:nvSpPr>
            <p:spPr>
              <a:xfrm>
                <a:off x="2546950" y="4068074"/>
                <a:ext cx="717494" cy="442414"/>
              </a:xfrm>
              <a:custGeom>
                <a:avLst/>
                <a:gdLst>
                  <a:gd name="connsiteX0" fmla="*/ 619828 w 711882"/>
                  <a:gd name="connsiteY0" fmla="*/ 42958 h 405036"/>
                  <a:gd name="connsiteX1" fmla="*/ 558459 w 711882"/>
                  <a:gd name="connsiteY1" fmla="*/ 55232 h 405036"/>
                  <a:gd name="connsiteX2" fmla="*/ 540048 w 711882"/>
                  <a:gd name="connsiteY2" fmla="*/ 67506 h 405036"/>
                  <a:gd name="connsiteX3" fmla="*/ 503227 w 711882"/>
                  <a:gd name="connsiteY3" fmla="*/ 79779 h 405036"/>
                  <a:gd name="connsiteX4" fmla="*/ 466405 w 711882"/>
                  <a:gd name="connsiteY4" fmla="*/ 98190 h 405036"/>
                  <a:gd name="connsiteX5" fmla="*/ 447994 w 711882"/>
                  <a:gd name="connsiteY5" fmla="*/ 110464 h 405036"/>
                  <a:gd name="connsiteX6" fmla="*/ 435721 w 711882"/>
                  <a:gd name="connsiteY6" fmla="*/ 128875 h 405036"/>
                  <a:gd name="connsiteX7" fmla="*/ 417310 w 711882"/>
                  <a:gd name="connsiteY7" fmla="*/ 135012 h 405036"/>
                  <a:gd name="connsiteX8" fmla="*/ 380488 w 711882"/>
                  <a:gd name="connsiteY8" fmla="*/ 153422 h 405036"/>
                  <a:gd name="connsiteX9" fmla="*/ 276161 w 711882"/>
                  <a:gd name="connsiteY9" fmla="*/ 135012 h 405036"/>
                  <a:gd name="connsiteX10" fmla="*/ 257750 w 711882"/>
                  <a:gd name="connsiteY10" fmla="*/ 128875 h 405036"/>
                  <a:gd name="connsiteX11" fmla="*/ 239339 w 711882"/>
                  <a:gd name="connsiteY11" fmla="*/ 122738 h 405036"/>
                  <a:gd name="connsiteX12" fmla="*/ 214792 w 711882"/>
                  <a:gd name="connsiteY12" fmla="*/ 92053 h 405036"/>
                  <a:gd name="connsiteX13" fmla="*/ 196381 w 711882"/>
                  <a:gd name="connsiteY13" fmla="*/ 79779 h 405036"/>
                  <a:gd name="connsiteX14" fmla="*/ 177970 w 711882"/>
                  <a:gd name="connsiteY14" fmla="*/ 61369 h 405036"/>
                  <a:gd name="connsiteX15" fmla="*/ 141149 w 711882"/>
                  <a:gd name="connsiteY15" fmla="*/ 49095 h 405036"/>
                  <a:gd name="connsiteX16" fmla="*/ 42958 w 711882"/>
                  <a:gd name="connsiteY16" fmla="*/ 55232 h 405036"/>
                  <a:gd name="connsiteX17" fmla="*/ 24547 w 711882"/>
                  <a:gd name="connsiteY17" fmla="*/ 61369 h 405036"/>
                  <a:gd name="connsiteX18" fmla="*/ 12274 w 711882"/>
                  <a:gd name="connsiteY18" fmla="*/ 98190 h 405036"/>
                  <a:gd name="connsiteX19" fmla="*/ 0 w 711882"/>
                  <a:gd name="connsiteY19" fmla="*/ 141149 h 405036"/>
                  <a:gd name="connsiteX20" fmla="*/ 6137 w 711882"/>
                  <a:gd name="connsiteY20" fmla="*/ 239339 h 405036"/>
                  <a:gd name="connsiteX21" fmla="*/ 18411 w 711882"/>
                  <a:gd name="connsiteY21" fmla="*/ 257750 h 405036"/>
                  <a:gd name="connsiteX22" fmla="*/ 30684 w 711882"/>
                  <a:gd name="connsiteY22" fmla="*/ 294571 h 405036"/>
                  <a:gd name="connsiteX23" fmla="*/ 36821 w 711882"/>
                  <a:gd name="connsiteY23" fmla="*/ 312982 h 405036"/>
                  <a:gd name="connsiteX24" fmla="*/ 49095 w 711882"/>
                  <a:gd name="connsiteY24" fmla="*/ 349804 h 405036"/>
                  <a:gd name="connsiteX25" fmla="*/ 55232 w 711882"/>
                  <a:gd name="connsiteY25" fmla="*/ 368214 h 405036"/>
                  <a:gd name="connsiteX26" fmla="*/ 73643 w 711882"/>
                  <a:gd name="connsiteY26" fmla="*/ 380488 h 405036"/>
                  <a:gd name="connsiteX27" fmla="*/ 85917 w 711882"/>
                  <a:gd name="connsiteY27" fmla="*/ 398899 h 405036"/>
                  <a:gd name="connsiteX28" fmla="*/ 104327 w 711882"/>
                  <a:gd name="connsiteY28" fmla="*/ 405036 h 405036"/>
                  <a:gd name="connsiteX29" fmla="*/ 405036 w 711882"/>
                  <a:gd name="connsiteY29" fmla="*/ 398899 h 405036"/>
                  <a:gd name="connsiteX30" fmla="*/ 466405 w 711882"/>
                  <a:gd name="connsiteY30" fmla="*/ 380488 h 405036"/>
                  <a:gd name="connsiteX31" fmla="*/ 503227 w 711882"/>
                  <a:gd name="connsiteY31" fmla="*/ 355941 h 405036"/>
                  <a:gd name="connsiteX32" fmla="*/ 521637 w 711882"/>
                  <a:gd name="connsiteY32" fmla="*/ 343667 h 405036"/>
                  <a:gd name="connsiteX33" fmla="*/ 533911 w 711882"/>
                  <a:gd name="connsiteY33" fmla="*/ 325256 h 405036"/>
                  <a:gd name="connsiteX34" fmla="*/ 552322 w 711882"/>
                  <a:gd name="connsiteY34" fmla="*/ 319119 h 405036"/>
                  <a:gd name="connsiteX35" fmla="*/ 558459 w 711882"/>
                  <a:gd name="connsiteY35" fmla="*/ 300708 h 405036"/>
                  <a:gd name="connsiteX36" fmla="*/ 576870 w 711882"/>
                  <a:gd name="connsiteY36" fmla="*/ 288435 h 405036"/>
                  <a:gd name="connsiteX37" fmla="*/ 595280 w 711882"/>
                  <a:gd name="connsiteY37" fmla="*/ 190244 h 405036"/>
                  <a:gd name="connsiteX38" fmla="*/ 613691 w 711882"/>
                  <a:gd name="connsiteY38" fmla="*/ 177970 h 405036"/>
                  <a:gd name="connsiteX39" fmla="*/ 632102 w 711882"/>
                  <a:gd name="connsiteY39" fmla="*/ 159559 h 405036"/>
                  <a:gd name="connsiteX40" fmla="*/ 687334 w 711882"/>
                  <a:gd name="connsiteY40" fmla="*/ 128875 h 405036"/>
                  <a:gd name="connsiteX41" fmla="*/ 711882 w 711882"/>
                  <a:gd name="connsiteY41" fmla="*/ 73643 h 405036"/>
                  <a:gd name="connsiteX42" fmla="*/ 705745 w 711882"/>
                  <a:gd name="connsiteY42" fmla="*/ 55232 h 405036"/>
                  <a:gd name="connsiteX43" fmla="*/ 650513 w 711882"/>
                  <a:gd name="connsiteY43" fmla="*/ 12273 h 405036"/>
                  <a:gd name="connsiteX44" fmla="*/ 632102 w 711882"/>
                  <a:gd name="connsiteY44" fmla="*/ 0 h 405036"/>
                  <a:gd name="connsiteX45" fmla="*/ 619828 w 711882"/>
                  <a:gd name="connsiteY45" fmla="*/ 42958 h 4050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</a:cxnLst>
                <a:rect l="l" t="t" r="r" b="b"/>
                <a:pathLst>
                  <a:path w="711882" h="405036">
                    <a:moveTo>
                      <a:pt x="619828" y="42958"/>
                    </a:moveTo>
                    <a:cubicBezTo>
                      <a:pt x="603997" y="45220"/>
                      <a:pt x="575597" y="46663"/>
                      <a:pt x="558459" y="55232"/>
                    </a:cubicBezTo>
                    <a:cubicBezTo>
                      <a:pt x="551862" y="58531"/>
                      <a:pt x="546788" y="64510"/>
                      <a:pt x="540048" y="67506"/>
                    </a:cubicBezTo>
                    <a:cubicBezTo>
                      <a:pt x="528226" y="72760"/>
                      <a:pt x="503227" y="79779"/>
                      <a:pt x="503227" y="79779"/>
                    </a:cubicBezTo>
                    <a:cubicBezTo>
                      <a:pt x="450464" y="114955"/>
                      <a:pt x="517222" y="72782"/>
                      <a:pt x="466405" y="98190"/>
                    </a:cubicBezTo>
                    <a:cubicBezTo>
                      <a:pt x="459808" y="101489"/>
                      <a:pt x="454131" y="106373"/>
                      <a:pt x="447994" y="110464"/>
                    </a:cubicBezTo>
                    <a:cubicBezTo>
                      <a:pt x="443903" y="116601"/>
                      <a:pt x="441480" y="124267"/>
                      <a:pt x="435721" y="128875"/>
                    </a:cubicBezTo>
                    <a:cubicBezTo>
                      <a:pt x="430670" y="132916"/>
                      <a:pt x="423096" y="132119"/>
                      <a:pt x="417310" y="135012"/>
                    </a:cubicBezTo>
                    <a:cubicBezTo>
                      <a:pt x="369731" y="158802"/>
                      <a:pt x="426757" y="138001"/>
                      <a:pt x="380488" y="153422"/>
                    </a:cubicBezTo>
                    <a:cubicBezTo>
                      <a:pt x="300096" y="146115"/>
                      <a:pt x="334418" y="154431"/>
                      <a:pt x="276161" y="135012"/>
                    </a:cubicBezTo>
                    <a:lnTo>
                      <a:pt x="257750" y="128875"/>
                    </a:lnTo>
                    <a:lnTo>
                      <a:pt x="239339" y="122738"/>
                    </a:lnTo>
                    <a:cubicBezTo>
                      <a:pt x="186576" y="87561"/>
                      <a:pt x="248671" y="134402"/>
                      <a:pt x="214792" y="92053"/>
                    </a:cubicBezTo>
                    <a:cubicBezTo>
                      <a:pt x="210184" y="86294"/>
                      <a:pt x="202047" y="84501"/>
                      <a:pt x="196381" y="79779"/>
                    </a:cubicBezTo>
                    <a:cubicBezTo>
                      <a:pt x="189714" y="74223"/>
                      <a:pt x="185557" y="65584"/>
                      <a:pt x="177970" y="61369"/>
                    </a:cubicBezTo>
                    <a:cubicBezTo>
                      <a:pt x="166660" y="55086"/>
                      <a:pt x="141149" y="49095"/>
                      <a:pt x="141149" y="49095"/>
                    </a:cubicBezTo>
                    <a:cubicBezTo>
                      <a:pt x="108419" y="51141"/>
                      <a:pt x="75572" y="51799"/>
                      <a:pt x="42958" y="55232"/>
                    </a:cubicBezTo>
                    <a:cubicBezTo>
                      <a:pt x="36525" y="55909"/>
                      <a:pt x="28307" y="56105"/>
                      <a:pt x="24547" y="61369"/>
                    </a:cubicBezTo>
                    <a:cubicBezTo>
                      <a:pt x="17027" y="71897"/>
                      <a:pt x="16365" y="85916"/>
                      <a:pt x="12274" y="98190"/>
                    </a:cubicBezTo>
                    <a:cubicBezTo>
                      <a:pt x="3469" y="124606"/>
                      <a:pt x="7707" y="110320"/>
                      <a:pt x="0" y="141149"/>
                    </a:cubicBezTo>
                    <a:cubicBezTo>
                      <a:pt x="2046" y="173879"/>
                      <a:pt x="1022" y="206946"/>
                      <a:pt x="6137" y="239339"/>
                    </a:cubicBezTo>
                    <a:cubicBezTo>
                      <a:pt x="7287" y="246624"/>
                      <a:pt x="15415" y="251010"/>
                      <a:pt x="18411" y="257750"/>
                    </a:cubicBezTo>
                    <a:cubicBezTo>
                      <a:pt x="23665" y="269572"/>
                      <a:pt x="26593" y="282297"/>
                      <a:pt x="30684" y="294571"/>
                    </a:cubicBezTo>
                    <a:lnTo>
                      <a:pt x="36821" y="312982"/>
                    </a:lnTo>
                    <a:lnTo>
                      <a:pt x="49095" y="349804"/>
                    </a:lnTo>
                    <a:cubicBezTo>
                      <a:pt x="51141" y="355941"/>
                      <a:pt x="49850" y="364626"/>
                      <a:pt x="55232" y="368214"/>
                    </a:cubicBezTo>
                    <a:lnTo>
                      <a:pt x="73643" y="380488"/>
                    </a:lnTo>
                    <a:cubicBezTo>
                      <a:pt x="77734" y="386625"/>
                      <a:pt x="80158" y="394291"/>
                      <a:pt x="85917" y="398899"/>
                    </a:cubicBezTo>
                    <a:cubicBezTo>
                      <a:pt x="90968" y="402940"/>
                      <a:pt x="97858" y="405036"/>
                      <a:pt x="104327" y="405036"/>
                    </a:cubicBezTo>
                    <a:cubicBezTo>
                      <a:pt x="204584" y="405036"/>
                      <a:pt x="304800" y="400945"/>
                      <a:pt x="405036" y="398899"/>
                    </a:cubicBezTo>
                    <a:cubicBezTo>
                      <a:pt x="418759" y="395468"/>
                      <a:pt x="457439" y="386465"/>
                      <a:pt x="466405" y="380488"/>
                    </a:cubicBezTo>
                    <a:lnTo>
                      <a:pt x="503227" y="355941"/>
                    </a:lnTo>
                    <a:lnTo>
                      <a:pt x="521637" y="343667"/>
                    </a:lnTo>
                    <a:cubicBezTo>
                      <a:pt x="525728" y="337530"/>
                      <a:pt x="528152" y="329864"/>
                      <a:pt x="533911" y="325256"/>
                    </a:cubicBezTo>
                    <a:cubicBezTo>
                      <a:pt x="538962" y="321215"/>
                      <a:pt x="547748" y="323693"/>
                      <a:pt x="552322" y="319119"/>
                    </a:cubicBezTo>
                    <a:cubicBezTo>
                      <a:pt x="556896" y="314545"/>
                      <a:pt x="554418" y="305759"/>
                      <a:pt x="558459" y="300708"/>
                    </a:cubicBezTo>
                    <a:cubicBezTo>
                      <a:pt x="563067" y="294949"/>
                      <a:pt x="570733" y="292526"/>
                      <a:pt x="576870" y="288435"/>
                    </a:cubicBezTo>
                    <a:cubicBezTo>
                      <a:pt x="611557" y="236400"/>
                      <a:pt x="561020" y="318717"/>
                      <a:pt x="595280" y="190244"/>
                    </a:cubicBezTo>
                    <a:cubicBezTo>
                      <a:pt x="597180" y="183117"/>
                      <a:pt x="608025" y="182692"/>
                      <a:pt x="613691" y="177970"/>
                    </a:cubicBezTo>
                    <a:cubicBezTo>
                      <a:pt x="620358" y="172414"/>
                      <a:pt x="625251" y="164887"/>
                      <a:pt x="632102" y="159559"/>
                    </a:cubicBezTo>
                    <a:cubicBezTo>
                      <a:pt x="663754" y="134941"/>
                      <a:pt x="659556" y="138134"/>
                      <a:pt x="687334" y="128875"/>
                    </a:cubicBezTo>
                    <a:cubicBezTo>
                      <a:pt x="701940" y="85056"/>
                      <a:pt x="692431" y="102818"/>
                      <a:pt x="711882" y="73643"/>
                    </a:cubicBezTo>
                    <a:cubicBezTo>
                      <a:pt x="709836" y="67506"/>
                      <a:pt x="709333" y="60615"/>
                      <a:pt x="705745" y="55232"/>
                    </a:cubicBezTo>
                    <a:cubicBezTo>
                      <a:pt x="694209" y="37928"/>
                      <a:pt x="665142" y="22026"/>
                      <a:pt x="650513" y="12273"/>
                    </a:cubicBezTo>
                    <a:lnTo>
                      <a:pt x="632102" y="0"/>
                    </a:lnTo>
                    <a:lnTo>
                      <a:pt x="619828" y="42958"/>
                    </a:ln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9748B7C6-215B-6646-9505-658DEE22D129}"/>
                  </a:ext>
                </a:extLst>
              </p:cNvPr>
              <p:cNvSpPr/>
              <p:nvPr/>
            </p:nvSpPr>
            <p:spPr>
              <a:xfrm>
                <a:off x="1209320" y="3428797"/>
                <a:ext cx="679397" cy="992785"/>
              </a:xfrm>
              <a:custGeom>
                <a:avLst/>
                <a:gdLst>
                  <a:gd name="connsiteX0" fmla="*/ 17268 w 679643"/>
                  <a:gd name="connsiteY0" fmla="*/ 54142 h 992605"/>
                  <a:gd name="connsiteX1" fmla="*/ 47347 w 679643"/>
                  <a:gd name="connsiteY1" fmla="*/ 96253 h 992605"/>
                  <a:gd name="connsiteX2" fmla="*/ 65394 w 679643"/>
                  <a:gd name="connsiteY2" fmla="*/ 102268 h 992605"/>
                  <a:gd name="connsiteX3" fmla="*/ 89458 w 679643"/>
                  <a:gd name="connsiteY3" fmla="*/ 138363 h 992605"/>
                  <a:gd name="connsiteX4" fmla="*/ 125552 w 679643"/>
                  <a:gd name="connsiteY4" fmla="*/ 168442 h 992605"/>
                  <a:gd name="connsiteX5" fmla="*/ 155631 w 679643"/>
                  <a:gd name="connsiteY5" fmla="*/ 198521 h 992605"/>
                  <a:gd name="connsiteX6" fmla="*/ 203758 w 679643"/>
                  <a:gd name="connsiteY6" fmla="*/ 240632 h 992605"/>
                  <a:gd name="connsiteX7" fmla="*/ 221805 w 679643"/>
                  <a:gd name="connsiteY7" fmla="*/ 252663 h 992605"/>
                  <a:gd name="connsiteX8" fmla="*/ 233836 w 679643"/>
                  <a:gd name="connsiteY8" fmla="*/ 270711 h 992605"/>
                  <a:gd name="connsiteX9" fmla="*/ 251884 w 679643"/>
                  <a:gd name="connsiteY9" fmla="*/ 276726 h 992605"/>
                  <a:gd name="connsiteX10" fmla="*/ 287979 w 679643"/>
                  <a:gd name="connsiteY10" fmla="*/ 306805 h 992605"/>
                  <a:gd name="connsiteX11" fmla="*/ 312042 w 679643"/>
                  <a:gd name="connsiteY11" fmla="*/ 342900 h 992605"/>
                  <a:gd name="connsiteX12" fmla="*/ 336105 w 679643"/>
                  <a:gd name="connsiteY12" fmla="*/ 378995 h 992605"/>
                  <a:gd name="connsiteX13" fmla="*/ 348136 w 679643"/>
                  <a:gd name="connsiteY13" fmla="*/ 397042 h 992605"/>
                  <a:gd name="connsiteX14" fmla="*/ 366184 w 679643"/>
                  <a:gd name="connsiteY14" fmla="*/ 409074 h 992605"/>
                  <a:gd name="connsiteX15" fmla="*/ 390247 w 679643"/>
                  <a:gd name="connsiteY15" fmla="*/ 445168 h 992605"/>
                  <a:gd name="connsiteX16" fmla="*/ 402279 w 679643"/>
                  <a:gd name="connsiteY16" fmla="*/ 481263 h 992605"/>
                  <a:gd name="connsiteX17" fmla="*/ 408294 w 679643"/>
                  <a:gd name="connsiteY17" fmla="*/ 499311 h 992605"/>
                  <a:gd name="connsiteX18" fmla="*/ 420326 w 679643"/>
                  <a:gd name="connsiteY18" fmla="*/ 517358 h 992605"/>
                  <a:gd name="connsiteX19" fmla="*/ 426342 w 679643"/>
                  <a:gd name="connsiteY19" fmla="*/ 697832 h 992605"/>
                  <a:gd name="connsiteX20" fmla="*/ 444389 w 679643"/>
                  <a:gd name="connsiteY20" fmla="*/ 812132 h 992605"/>
                  <a:gd name="connsiteX21" fmla="*/ 450405 w 679643"/>
                  <a:gd name="connsiteY21" fmla="*/ 830179 h 992605"/>
                  <a:gd name="connsiteX22" fmla="*/ 456421 w 679643"/>
                  <a:gd name="connsiteY22" fmla="*/ 848226 h 992605"/>
                  <a:gd name="connsiteX23" fmla="*/ 516579 w 679643"/>
                  <a:gd name="connsiteY23" fmla="*/ 938463 h 992605"/>
                  <a:gd name="connsiteX24" fmla="*/ 540642 w 679643"/>
                  <a:gd name="connsiteY24" fmla="*/ 974558 h 992605"/>
                  <a:gd name="connsiteX25" fmla="*/ 552673 w 679643"/>
                  <a:gd name="connsiteY25" fmla="*/ 992605 h 992605"/>
                  <a:gd name="connsiteX26" fmla="*/ 570721 w 679643"/>
                  <a:gd name="connsiteY26" fmla="*/ 986589 h 992605"/>
                  <a:gd name="connsiteX27" fmla="*/ 618847 w 679643"/>
                  <a:gd name="connsiteY27" fmla="*/ 980574 h 992605"/>
                  <a:gd name="connsiteX28" fmla="*/ 606815 w 679643"/>
                  <a:gd name="connsiteY28" fmla="*/ 944479 h 992605"/>
                  <a:gd name="connsiteX29" fmla="*/ 588768 w 679643"/>
                  <a:gd name="connsiteY29" fmla="*/ 908384 h 992605"/>
                  <a:gd name="connsiteX30" fmla="*/ 576736 w 679643"/>
                  <a:gd name="connsiteY30" fmla="*/ 872289 h 992605"/>
                  <a:gd name="connsiteX31" fmla="*/ 570721 w 679643"/>
                  <a:gd name="connsiteY31" fmla="*/ 854242 h 992605"/>
                  <a:gd name="connsiteX32" fmla="*/ 558689 w 679643"/>
                  <a:gd name="connsiteY32" fmla="*/ 836195 h 992605"/>
                  <a:gd name="connsiteX33" fmla="*/ 552673 w 679643"/>
                  <a:gd name="connsiteY33" fmla="*/ 679784 h 992605"/>
                  <a:gd name="connsiteX34" fmla="*/ 570721 w 679643"/>
                  <a:gd name="connsiteY34" fmla="*/ 673768 h 992605"/>
                  <a:gd name="connsiteX35" fmla="*/ 588768 w 679643"/>
                  <a:gd name="connsiteY35" fmla="*/ 661737 h 992605"/>
                  <a:gd name="connsiteX36" fmla="*/ 672989 w 679643"/>
                  <a:gd name="connsiteY36" fmla="*/ 643689 h 992605"/>
                  <a:gd name="connsiteX37" fmla="*/ 672989 w 679643"/>
                  <a:gd name="connsiteY37" fmla="*/ 583532 h 992605"/>
                  <a:gd name="connsiteX38" fmla="*/ 660958 w 679643"/>
                  <a:gd name="connsiteY38" fmla="*/ 529389 h 992605"/>
                  <a:gd name="connsiteX39" fmla="*/ 624863 w 679643"/>
                  <a:gd name="connsiteY39" fmla="*/ 511342 h 992605"/>
                  <a:gd name="connsiteX40" fmla="*/ 582752 w 679643"/>
                  <a:gd name="connsiteY40" fmla="*/ 505326 h 992605"/>
                  <a:gd name="connsiteX41" fmla="*/ 546658 w 679643"/>
                  <a:gd name="connsiteY41" fmla="*/ 499311 h 992605"/>
                  <a:gd name="connsiteX42" fmla="*/ 510563 w 679643"/>
                  <a:gd name="connsiteY42" fmla="*/ 481263 h 992605"/>
                  <a:gd name="connsiteX43" fmla="*/ 480484 w 679643"/>
                  <a:gd name="connsiteY43" fmla="*/ 451184 h 992605"/>
                  <a:gd name="connsiteX44" fmla="*/ 456421 w 679643"/>
                  <a:gd name="connsiteY44" fmla="*/ 421105 h 992605"/>
                  <a:gd name="connsiteX45" fmla="*/ 444389 w 679643"/>
                  <a:gd name="connsiteY45" fmla="*/ 403058 h 992605"/>
                  <a:gd name="connsiteX46" fmla="*/ 426342 w 679643"/>
                  <a:gd name="connsiteY46" fmla="*/ 385011 h 992605"/>
                  <a:gd name="connsiteX47" fmla="*/ 414310 w 679643"/>
                  <a:gd name="connsiteY47" fmla="*/ 348916 h 992605"/>
                  <a:gd name="connsiteX48" fmla="*/ 396263 w 679643"/>
                  <a:gd name="connsiteY48" fmla="*/ 330868 h 992605"/>
                  <a:gd name="connsiteX49" fmla="*/ 384231 w 679643"/>
                  <a:gd name="connsiteY49" fmla="*/ 312821 h 992605"/>
                  <a:gd name="connsiteX50" fmla="*/ 348136 w 679643"/>
                  <a:gd name="connsiteY50" fmla="*/ 282742 h 992605"/>
                  <a:gd name="connsiteX51" fmla="*/ 324073 w 679643"/>
                  <a:gd name="connsiteY51" fmla="*/ 276726 h 992605"/>
                  <a:gd name="connsiteX52" fmla="*/ 300010 w 679643"/>
                  <a:gd name="connsiteY52" fmla="*/ 240632 h 992605"/>
                  <a:gd name="connsiteX53" fmla="*/ 287979 w 679643"/>
                  <a:gd name="connsiteY53" fmla="*/ 222584 h 992605"/>
                  <a:gd name="connsiteX54" fmla="*/ 275947 w 679643"/>
                  <a:gd name="connsiteY54" fmla="*/ 186489 h 992605"/>
                  <a:gd name="connsiteX55" fmla="*/ 263915 w 679643"/>
                  <a:gd name="connsiteY55" fmla="*/ 168442 h 992605"/>
                  <a:gd name="connsiteX56" fmla="*/ 227821 w 679643"/>
                  <a:gd name="connsiteY56" fmla="*/ 144379 h 992605"/>
                  <a:gd name="connsiteX57" fmla="*/ 215789 w 679643"/>
                  <a:gd name="connsiteY57" fmla="*/ 126332 h 992605"/>
                  <a:gd name="connsiteX58" fmla="*/ 179694 w 679643"/>
                  <a:gd name="connsiteY58" fmla="*/ 102268 h 992605"/>
                  <a:gd name="connsiteX59" fmla="*/ 149615 w 679643"/>
                  <a:gd name="connsiteY59" fmla="*/ 72189 h 992605"/>
                  <a:gd name="connsiteX60" fmla="*/ 137584 w 679643"/>
                  <a:gd name="connsiteY60" fmla="*/ 54142 h 992605"/>
                  <a:gd name="connsiteX61" fmla="*/ 101489 w 679643"/>
                  <a:gd name="connsiteY61" fmla="*/ 30079 h 992605"/>
                  <a:gd name="connsiteX62" fmla="*/ 89458 w 679643"/>
                  <a:gd name="connsiteY62" fmla="*/ 12032 h 992605"/>
                  <a:gd name="connsiteX63" fmla="*/ 53363 w 679643"/>
                  <a:gd name="connsiteY63" fmla="*/ 0 h 992605"/>
                  <a:gd name="connsiteX64" fmla="*/ 29300 w 679643"/>
                  <a:gd name="connsiteY64" fmla="*/ 6016 h 992605"/>
                  <a:gd name="connsiteX65" fmla="*/ 5236 w 679643"/>
                  <a:gd name="connsiteY65" fmla="*/ 42111 h 992605"/>
                  <a:gd name="connsiteX66" fmla="*/ 17268 w 679643"/>
                  <a:gd name="connsiteY66" fmla="*/ 54142 h 9926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</a:cxnLst>
                <a:rect l="l" t="t" r="r" b="b"/>
                <a:pathLst>
                  <a:path w="679643" h="992605">
                    <a:moveTo>
                      <a:pt x="17268" y="54142"/>
                    </a:moveTo>
                    <a:cubicBezTo>
                      <a:pt x="24286" y="63166"/>
                      <a:pt x="35149" y="84055"/>
                      <a:pt x="47347" y="96253"/>
                    </a:cubicBezTo>
                    <a:cubicBezTo>
                      <a:pt x="51831" y="100737"/>
                      <a:pt x="60910" y="97784"/>
                      <a:pt x="65394" y="102268"/>
                    </a:cubicBezTo>
                    <a:cubicBezTo>
                      <a:pt x="75619" y="112493"/>
                      <a:pt x="77426" y="130342"/>
                      <a:pt x="89458" y="138363"/>
                    </a:cubicBezTo>
                    <a:cubicBezTo>
                      <a:pt x="107203" y="150194"/>
                      <a:pt x="111077" y="151073"/>
                      <a:pt x="125552" y="168442"/>
                    </a:cubicBezTo>
                    <a:cubicBezTo>
                      <a:pt x="150618" y="198521"/>
                      <a:pt x="122545" y="176462"/>
                      <a:pt x="155631" y="198521"/>
                    </a:cubicBezTo>
                    <a:cubicBezTo>
                      <a:pt x="175684" y="228599"/>
                      <a:pt x="161648" y="212558"/>
                      <a:pt x="203758" y="240632"/>
                    </a:cubicBezTo>
                    <a:lnTo>
                      <a:pt x="221805" y="252663"/>
                    </a:lnTo>
                    <a:cubicBezTo>
                      <a:pt x="225815" y="258679"/>
                      <a:pt x="228190" y="266194"/>
                      <a:pt x="233836" y="270711"/>
                    </a:cubicBezTo>
                    <a:cubicBezTo>
                      <a:pt x="238788" y="274672"/>
                      <a:pt x="246212" y="273890"/>
                      <a:pt x="251884" y="276726"/>
                    </a:cubicBezTo>
                    <a:cubicBezTo>
                      <a:pt x="264520" y="283044"/>
                      <a:pt x="279515" y="295923"/>
                      <a:pt x="287979" y="306805"/>
                    </a:cubicBezTo>
                    <a:cubicBezTo>
                      <a:pt x="296857" y="318219"/>
                      <a:pt x="304021" y="330868"/>
                      <a:pt x="312042" y="342900"/>
                    </a:cubicBezTo>
                    <a:lnTo>
                      <a:pt x="336105" y="378995"/>
                    </a:lnTo>
                    <a:cubicBezTo>
                      <a:pt x="340115" y="385011"/>
                      <a:pt x="342120" y="393032"/>
                      <a:pt x="348136" y="397042"/>
                    </a:cubicBezTo>
                    <a:lnTo>
                      <a:pt x="366184" y="409074"/>
                    </a:lnTo>
                    <a:cubicBezTo>
                      <a:pt x="374205" y="421105"/>
                      <a:pt x="385674" y="431450"/>
                      <a:pt x="390247" y="445168"/>
                    </a:cubicBezTo>
                    <a:lnTo>
                      <a:pt x="402279" y="481263"/>
                    </a:lnTo>
                    <a:cubicBezTo>
                      <a:pt x="404284" y="487279"/>
                      <a:pt x="404776" y="494035"/>
                      <a:pt x="408294" y="499311"/>
                    </a:cubicBezTo>
                    <a:lnTo>
                      <a:pt x="420326" y="517358"/>
                    </a:lnTo>
                    <a:cubicBezTo>
                      <a:pt x="422331" y="577516"/>
                      <a:pt x="423545" y="637706"/>
                      <a:pt x="426342" y="697832"/>
                    </a:cubicBezTo>
                    <a:cubicBezTo>
                      <a:pt x="430119" y="779043"/>
                      <a:pt x="425648" y="755909"/>
                      <a:pt x="444389" y="812132"/>
                    </a:cubicBezTo>
                    <a:lnTo>
                      <a:pt x="450405" y="830179"/>
                    </a:lnTo>
                    <a:cubicBezTo>
                      <a:pt x="452410" y="836195"/>
                      <a:pt x="452904" y="842950"/>
                      <a:pt x="456421" y="848226"/>
                    </a:cubicBezTo>
                    <a:lnTo>
                      <a:pt x="516579" y="938463"/>
                    </a:lnTo>
                    <a:lnTo>
                      <a:pt x="540642" y="974558"/>
                    </a:lnTo>
                    <a:lnTo>
                      <a:pt x="552673" y="992605"/>
                    </a:lnTo>
                    <a:cubicBezTo>
                      <a:pt x="558689" y="990600"/>
                      <a:pt x="564482" y="987723"/>
                      <a:pt x="570721" y="986589"/>
                    </a:cubicBezTo>
                    <a:cubicBezTo>
                      <a:pt x="586627" y="983697"/>
                      <a:pt x="608326" y="992849"/>
                      <a:pt x="618847" y="980574"/>
                    </a:cubicBezTo>
                    <a:cubicBezTo>
                      <a:pt x="627101" y="970945"/>
                      <a:pt x="610825" y="956511"/>
                      <a:pt x="606815" y="944479"/>
                    </a:cubicBezTo>
                    <a:cubicBezTo>
                      <a:pt x="584876" y="878662"/>
                      <a:pt x="619867" y="978356"/>
                      <a:pt x="588768" y="908384"/>
                    </a:cubicBezTo>
                    <a:cubicBezTo>
                      <a:pt x="583617" y="896795"/>
                      <a:pt x="580746" y="884321"/>
                      <a:pt x="576736" y="872289"/>
                    </a:cubicBezTo>
                    <a:cubicBezTo>
                      <a:pt x="574731" y="866273"/>
                      <a:pt x="574238" y="859518"/>
                      <a:pt x="570721" y="854242"/>
                    </a:cubicBezTo>
                    <a:lnTo>
                      <a:pt x="558689" y="836195"/>
                    </a:lnTo>
                    <a:cubicBezTo>
                      <a:pt x="537715" y="773270"/>
                      <a:pt x="534137" y="777100"/>
                      <a:pt x="552673" y="679784"/>
                    </a:cubicBezTo>
                    <a:cubicBezTo>
                      <a:pt x="553860" y="673555"/>
                      <a:pt x="565049" y="676604"/>
                      <a:pt x="570721" y="673768"/>
                    </a:cubicBezTo>
                    <a:cubicBezTo>
                      <a:pt x="577188" y="670535"/>
                      <a:pt x="582161" y="664673"/>
                      <a:pt x="588768" y="661737"/>
                    </a:cubicBezTo>
                    <a:cubicBezTo>
                      <a:pt x="622312" y="646829"/>
                      <a:pt x="635081" y="648428"/>
                      <a:pt x="672989" y="643689"/>
                    </a:cubicBezTo>
                    <a:cubicBezTo>
                      <a:pt x="683326" y="612679"/>
                      <a:pt x="680266" y="630828"/>
                      <a:pt x="672989" y="583532"/>
                    </a:cubicBezTo>
                    <a:cubicBezTo>
                      <a:pt x="672934" y="583175"/>
                      <a:pt x="667189" y="537177"/>
                      <a:pt x="660958" y="529389"/>
                    </a:cubicBezTo>
                    <a:cubicBezTo>
                      <a:pt x="654199" y="520941"/>
                      <a:pt x="635240" y="513418"/>
                      <a:pt x="624863" y="511342"/>
                    </a:cubicBezTo>
                    <a:cubicBezTo>
                      <a:pt x="610959" y="508561"/>
                      <a:pt x="596767" y="507482"/>
                      <a:pt x="582752" y="505326"/>
                    </a:cubicBezTo>
                    <a:cubicBezTo>
                      <a:pt x="570697" y="503471"/>
                      <a:pt x="558689" y="501316"/>
                      <a:pt x="546658" y="499311"/>
                    </a:cubicBezTo>
                    <a:cubicBezTo>
                      <a:pt x="531978" y="494418"/>
                      <a:pt x="522226" y="492926"/>
                      <a:pt x="510563" y="481263"/>
                    </a:cubicBezTo>
                    <a:cubicBezTo>
                      <a:pt x="470458" y="441158"/>
                      <a:pt x="528609" y="483269"/>
                      <a:pt x="480484" y="451184"/>
                    </a:cubicBezTo>
                    <a:cubicBezTo>
                      <a:pt x="468772" y="416051"/>
                      <a:pt x="483631" y="448315"/>
                      <a:pt x="456421" y="421105"/>
                    </a:cubicBezTo>
                    <a:cubicBezTo>
                      <a:pt x="451309" y="415993"/>
                      <a:pt x="449018" y="408612"/>
                      <a:pt x="444389" y="403058"/>
                    </a:cubicBezTo>
                    <a:cubicBezTo>
                      <a:pt x="438943" y="396522"/>
                      <a:pt x="432358" y="391027"/>
                      <a:pt x="426342" y="385011"/>
                    </a:cubicBezTo>
                    <a:cubicBezTo>
                      <a:pt x="422331" y="372979"/>
                      <a:pt x="423278" y="357884"/>
                      <a:pt x="414310" y="348916"/>
                    </a:cubicBezTo>
                    <a:cubicBezTo>
                      <a:pt x="408294" y="342900"/>
                      <a:pt x="401709" y="337404"/>
                      <a:pt x="396263" y="330868"/>
                    </a:cubicBezTo>
                    <a:cubicBezTo>
                      <a:pt x="391634" y="325314"/>
                      <a:pt x="388860" y="318375"/>
                      <a:pt x="384231" y="312821"/>
                    </a:cubicBezTo>
                    <a:cubicBezTo>
                      <a:pt x="376200" y="303184"/>
                      <a:pt x="360405" y="288000"/>
                      <a:pt x="348136" y="282742"/>
                    </a:cubicBezTo>
                    <a:cubicBezTo>
                      <a:pt x="340537" y="279485"/>
                      <a:pt x="332094" y="278731"/>
                      <a:pt x="324073" y="276726"/>
                    </a:cubicBezTo>
                    <a:lnTo>
                      <a:pt x="300010" y="240632"/>
                    </a:lnTo>
                    <a:cubicBezTo>
                      <a:pt x="295999" y="234616"/>
                      <a:pt x="290265" y="229443"/>
                      <a:pt x="287979" y="222584"/>
                    </a:cubicBezTo>
                    <a:cubicBezTo>
                      <a:pt x="283968" y="210552"/>
                      <a:pt x="282982" y="197041"/>
                      <a:pt x="275947" y="186489"/>
                    </a:cubicBezTo>
                    <a:cubicBezTo>
                      <a:pt x="271936" y="180473"/>
                      <a:pt x="269356" y="173203"/>
                      <a:pt x="263915" y="168442"/>
                    </a:cubicBezTo>
                    <a:cubicBezTo>
                      <a:pt x="253033" y="158920"/>
                      <a:pt x="227821" y="144379"/>
                      <a:pt x="227821" y="144379"/>
                    </a:cubicBezTo>
                    <a:cubicBezTo>
                      <a:pt x="223810" y="138363"/>
                      <a:pt x="221230" y="131093"/>
                      <a:pt x="215789" y="126332"/>
                    </a:cubicBezTo>
                    <a:cubicBezTo>
                      <a:pt x="204906" y="116810"/>
                      <a:pt x="179694" y="102268"/>
                      <a:pt x="179694" y="102268"/>
                    </a:cubicBezTo>
                    <a:cubicBezTo>
                      <a:pt x="147612" y="54144"/>
                      <a:pt x="189720" y="112294"/>
                      <a:pt x="149615" y="72189"/>
                    </a:cubicBezTo>
                    <a:cubicBezTo>
                      <a:pt x="144503" y="67077"/>
                      <a:pt x="143025" y="58903"/>
                      <a:pt x="137584" y="54142"/>
                    </a:cubicBezTo>
                    <a:cubicBezTo>
                      <a:pt x="126702" y="44620"/>
                      <a:pt x="101489" y="30079"/>
                      <a:pt x="101489" y="30079"/>
                    </a:cubicBezTo>
                    <a:cubicBezTo>
                      <a:pt x="97479" y="24063"/>
                      <a:pt x="95589" y="15864"/>
                      <a:pt x="89458" y="12032"/>
                    </a:cubicBezTo>
                    <a:cubicBezTo>
                      <a:pt x="78703" y="5310"/>
                      <a:pt x="53363" y="0"/>
                      <a:pt x="53363" y="0"/>
                    </a:cubicBezTo>
                    <a:cubicBezTo>
                      <a:pt x="45342" y="2005"/>
                      <a:pt x="35522" y="572"/>
                      <a:pt x="29300" y="6016"/>
                    </a:cubicBezTo>
                    <a:cubicBezTo>
                      <a:pt x="18417" y="15538"/>
                      <a:pt x="13257" y="30079"/>
                      <a:pt x="5236" y="42111"/>
                    </a:cubicBezTo>
                    <a:cubicBezTo>
                      <a:pt x="-9280" y="63886"/>
                      <a:pt x="10250" y="45118"/>
                      <a:pt x="17268" y="54142"/>
                    </a:cubicBezTo>
                    <a:close/>
                  </a:path>
                </a:pathLst>
              </a:cu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  <p:sp>
            <p:nvSpPr>
              <p:cNvPr id="9" name="Freeform 8">
                <a:extLst>
                  <a:ext uri="{FF2B5EF4-FFF2-40B4-BE49-F238E27FC236}">
                    <a16:creationId xmlns:a16="http://schemas.microsoft.com/office/drawing/2014/main" id="{FAE7F497-95DE-D248-BE1F-AFC60EC0CA4A}"/>
                  </a:ext>
                </a:extLst>
              </p:cNvPr>
              <p:cNvSpPr/>
              <p:nvPr/>
            </p:nvSpPr>
            <p:spPr>
              <a:xfrm>
                <a:off x="565902" y="3320840"/>
                <a:ext cx="450815" cy="294236"/>
              </a:xfrm>
              <a:custGeom>
                <a:avLst/>
                <a:gdLst>
                  <a:gd name="connsiteX0" fmla="*/ 451361 w 451705"/>
                  <a:gd name="connsiteY0" fmla="*/ 90237 h 294773"/>
                  <a:gd name="connsiteX1" fmla="*/ 409251 w 451705"/>
                  <a:gd name="connsiteY1" fmla="*/ 96252 h 294773"/>
                  <a:gd name="connsiteX2" fmla="*/ 306982 w 451705"/>
                  <a:gd name="connsiteY2" fmla="*/ 102268 h 294773"/>
                  <a:gd name="connsiteX3" fmla="*/ 294951 w 451705"/>
                  <a:gd name="connsiteY3" fmla="*/ 120316 h 294773"/>
                  <a:gd name="connsiteX4" fmla="*/ 258856 w 451705"/>
                  <a:gd name="connsiteY4" fmla="*/ 156410 h 294773"/>
                  <a:gd name="connsiteX5" fmla="*/ 168619 w 451705"/>
                  <a:gd name="connsiteY5" fmla="*/ 216568 h 294773"/>
                  <a:gd name="connsiteX6" fmla="*/ 132525 w 451705"/>
                  <a:gd name="connsiteY6" fmla="*/ 240631 h 294773"/>
                  <a:gd name="connsiteX7" fmla="*/ 114477 w 451705"/>
                  <a:gd name="connsiteY7" fmla="*/ 246647 h 294773"/>
                  <a:gd name="connsiteX8" fmla="*/ 78382 w 451705"/>
                  <a:gd name="connsiteY8" fmla="*/ 270710 h 294773"/>
                  <a:gd name="connsiteX9" fmla="*/ 60335 w 451705"/>
                  <a:gd name="connsiteY9" fmla="*/ 282742 h 294773"/>
                  <a:gd name="connsiteX10" fmla="*/ 12209 w 451705"/>
                  <a:gd name="connsiteY10" fmla="*/ 294773 h 294773"/>
                  <a:gd name="connsiteX11" fmla="*/ 177 w 451705"/>
                  <a:gd name="connsiteY11" fmla="*/ 276726 h 294773"/>
                  <a:gd name="connsiteX12" fmla="*/ 6193 w 451705"/>
                  <a:gd name="connsiteY12" fmla="*/ 252663 h 294773"/>
                  <a:gd name="connsiteX13" fmla="*/ 12209 w 451705"/>
                  <a:gd name="connsiteY13" fmla="*/ 234616 h 294773"/>
                  <a:gd name="connsiteX14" fmla="*/ 42288 w 451705"/>
                  <a:gd name="connsiteY14" fmla="*/ 198521 h 294773"/>
                  <a:gd name="connsiteX15" fmla="*/ 48304 w 451705"/>
                  <a:gd name="connsiteY15" fmla="*/ 180473 h 294773"/>
                  <a:gd name="connsiteX16" fmla="*/ 72367 w 451705"/>
                  <a:gd name="connsiteY16" fmla="*/ 144379 h 294773"/>
                  <a:gd name="connsiteX17" fmla="*/ 96430 w 451705"/>
                  <a:gd name="connsiteY17" fmla="*/ 114300 h 294773"/>
                  <a:gd name="connsiteX18" fmla="*/ 108461 w 451705"/>
                  <a:gd name="connsiteY18" fmla="*/ 96252 h 294773"/>
                  <a:gd name="connsiteX19" fmla="*/ 144556 w 451705"/>
                  <a:gd name="connsiteY19" fmla="*/ 72189 h 294773"/>
                  <a:gd name="connsiteX20" fmla="*/ 180651 w 451705"/>
                  <a:gd name="connsiteY20" fmla="*/ 48126 h 294773"/>
                  <a:gd name="connsiteX21" fmla="*/ 198698 w 451705"/>
                  <a:gd name="connsiteY21" fmla="*/ 36095 h 294773"/>
                  <a:gd name="connsiteX22" fmla="*/ 234793 w 451705"/>
                  <a:gd name="connsiteY22" fmla="*/ 24063 h 294773"/>
                  <a:gd name="connsiteX23" fmla="*/ 288935 w 451705"/>
                  <a:gd name="connsiteY23" fmla="*/ 6016 h 294773"/>
                  <a:gd name="connsiteX24" fmla="*/ 306982 w 451705"/>
                  <a:gd name="connsiteY24" fmla="*/ 0 h 294773"/>
                  <a:gd name="connsiteX25" fmla="*/ 355109 w 451705"/>
                  <a:gd name="connsiteY25" fmla="*/ 12031 h 294773"/>
                  <a:gd name="connsiteX26" fmla="*/ 367140 w 451705"/>
                  <a:gd name="connsiteY26" fmla="*/ 30079 h 294773"/>
                  <a:gd name="connsiteX27" fmla="*/ 385188 w 451705"/>
                  <a:gd name="connsiteY27" fmla="*/ 42110 h 294773"/>
                  <a:gd name="connsiteX28" fmla="*/ 451361 w 451705"/>
                  <a:gd name="connsiteY28" fmla="*/ 90237 h 2947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51705" h="294773">
                    <a:moveTo>
                      <a:pt x="451361" y="90237"/>
                    </a:moveTo>
                    <a:cubicBezTo>
                      <a:pt x="455371" y="99261"/>
                      <a:pt x="423381" y="95075"/>
                      <a:pt x="409251" y="96252"/>
                    </a:cubicBezTo>
                    <a:cubicBezTo>
                      <a:pt x="375220" y="99088"/>
                      <a:pt x="340398" y="95233"/>
                      <a:pt x="306982" y="102268"/>
                    </a:cubicBezTo>
                    <a:cubicBezTo>
                      <a:pt x="299907" y="103758"/>
                      <a:pt x="299754" y="114912"/>
                      <a:pt x="294951" y="120316"/>
                    </a:cubicBezTo>
                    <a:cubicBezTo>
                      <a:pt x="283647" y="133033"/>
                      <a:pt x="273013" y="146972"/>
                      <a:pt x="258856" y="156410"/>
                    </a:cubicBezTo>
                    <a:lnTo>
                      <a:pt x="168619" y="216568"/>
                    </a:lnTo>
                    <a:lnTo>
                      <a:pt x="132525" y="240631"/>
                    </a:lnTo>
                    <a:lnTo>
                      <a:pt x="114477" y="246647"/>
                    </a:lnTo>
                    <a:lnTo>
                      <a:pt x="78382" y="270710"/>
                    </a:lnTo>
                    <a:cubicBezTo>
                      <a:pt x="72366" y="274721"/>
                      <a:pt x="67425" y="281324"/>
                      <a:pt x="60335" y="282742"/>
                    </a:cubicBezTo>
                    <a:cubicBezTo>
                      <a:pt x="24038" y="290002"/>
                      <a:pt x="39956" y="285525"/>
                      <a:pt x="12209" y="294773"/>
                    </a:cubicBezTo>
                    <a:cubicBezTo>
                      <a:pt x="8198" y="288757"/>
                      <a:pt x="1200" y="283883"/>
                      <a:pt x="177" y="276726"/>
                    </a:cubicBezTo>
                    <a:cubicBezTo>
                      <a:pt x="-992" y="268541"/>
                      <a:pt x="3922" y="260613"/>
                      <a:pt x="6193" y="252663"/>
                    </a:cubicBezTo>
                    <a:cubicBezTo>
                      <a:pt x="7935" y="246566"/>
                      <a:pt x="9373" y="240288"/>
                      <a:pt x="12209" y="234616"/>
                    </a:cubicBezTo>
                    <a:cubicBezTo>
                      <a:pt x="20586" y="217861"/>
                      <a:pt x="28980" y="211829"/>
                      <a:pt x="42288" y="198521"/>
                    </a:cubicBezTo>
                    <a:cubicBezTo>
                      <a:pt x="44293" y="192505"/>
                      <a:pt x="45224" y="186016"/>
                      <a:pt x="48304" y="180473"/>
                    </a:cubicBezTo>
                    <a:cubicBezTo>
                      <a:pt x="55326" y="167833"/>
                      <a:pt x="72367" y="144379"/>
                      <a:pt x="72367" y="144379"/>
                    </a:cubicBezTo>
                    <a:cubicBezTo>
                      <a:pt x="84077" y="109242"/>
                      <a:pt x="69218" y="141512"/>
                      <a:pt x="96430" y="114300"/>
                    </a:cubicBezTo>
                    <a:cubicBezTo>
                      <a:pt x="101542" y="109188"/>
                      <a:pt x="103020" y="101013"/>
                      <a:pt x="108461" y="96252"/>
                    </a:cubicBezTo>
                    <a:cubicBezTo>
                      <a:pt x="119343" y="86730"/>
                      <a:pt x="132524" y="80210"/>
                      <a:pt x="144556" y="72189"/>
                    </a:cubicBezTo>
                    <a:lnTo>
                      <a:pt x="180651" y="48126"/>
                    </a:lnTo>
                    <a:cubicBezTo>
                      <a:pt x="186667" y="44116"/>
                      <a:pt x="191839" y="38381"/>
                      <a:pt x="198698" y="36095"/>
                    </a:cubicBezTo>
                    <a:lnTo>
                      <a:pt x="234793" y="24063"/>
                    </a:lnTo>
                    <a:lnTo>
                      <a:pt x="288935" y="6016"/>
                    </a:lnTo>
                    <a:lnTo>
                      <a:pt x="306982" y="0"/>
                    </a:lnTo>
                    <a:cubicBezTo>
                      <a:pt x="308475" y="299"/>
                      <a:pt x="348945" y="7100"/>
                      <a:pt x="355109" y="12031"/>
                    </a:cubicBezTo>
                    <a:cubicBezTo>
                      <a:pt x="360755" y="16548"/>
                      <a:pt x="362028" y="24967"/>
                      <a:pt x="367140" y="30079"/>
                    </a:cubicBezTo>
                    <a:cubicBezTo>
                      <a:pt x="372252" y="35191"/>
                      <a:pt x="379172" y="38100"/>
                      <a:pt x="385188" y="42110"/>
                    </a:cubicBezTo>
                    <a:cubicBezTo>
                      <a:pt x="414813" y="86547"/>
                      <a:pt x="447351" y="81213"/>
                      <a:pt x="451361" y="90237"/>
                    </a:cubicBezTo>
                    <a:close/>
                  </a:path>
                </a:pathLst>
              </a:cu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  <p:sp>
            <p:nvSpPr>
              <p:cNvPr id="10" name="Freeform 9">
                <a:extLst>
                  <a:ext uri="{FF2B5EF4-FFF2-40B4-BE49-F238E27FC236}">
                    <a16:creationId xmlns:a16="http://schemas.microsoft.com/office/drawing/2014/main" id="{2CA9C2D7-492B-CC49-85FB-FABE142C46B2}"/>
                  </a:ext>
                </a:extLst>
              </p:cNvPr>
              <p:cNvSpPr/>
              <p:nvPr/>
            </p:nvSpPr>
            <p:spPr>
              <a:xfrm>
                <a:off x="280173" y="3615076"/>
                <a:ext cx="184137" cy="112192"/>
              </a:xfrm>
              <a:custGeom>
                <a:avLst/>
                <a:gdLst>
                  <a:gd name="connsiteX0" fmla="*/ 147286 w 184218"/>
                  <a:gd name="connsiteY0" fmla="*/ 0 h 111937"/>
                  <a:gd name="connsiteX1" fmla="*/ 85917 w 184218"/>
                  <a:gd name="connsiteY1" fmla="*/ 24547 h 111937"/>
                  <a:gd name="connsiteX2" fmla="*/ 42959 w 184218"/>
                  <a:gd name="connsiteY2" fmla="*/ 30684 h 111937"/>
                  <a:gd name="connsiteX3" fmla="*/ 12274 w 184218"/>
                  <a:gd name="connsiteY3" fmla="*/ 55232 h 111937"/>
                  <a:gd name="connsiteX4" fmla="*/ 0 w 184218"/>
                  <a:gd name="connsiteY4" fmla="*/ 92053 h 111937"/>
                  <a:gd name="connsiteX5" fmla="*/ 12274 w 184218"/>
                  <a:gd name="connsiteY5" fmla="*/ 110464 h 111937"/>
                  <a:gd name="connsiteX6" fmla="*/ 159560 w 184218"/>
                  <a:gd name="connsiteY6" fmla="*/ 98190 h 111937"/>
                  <a:gd name="connsiteX7" fmla="*/ 177971 w 184218"/>
                  <a:gd name="connsiteY7" fmla="*/ 85916 h 111937"/>
                  <a:gd name="connsiteX8" fmla="*/ 177971 w 184218"/>
                  <a:gd name="connsiteY8" fmla="*/ 49095 h 111937"/>
                  <a:gd name="connsiteX9" fmla="*/ 141149 w 184218"/>
                  <a:gd name="connsiteY9" fmla="*/ 36821 h 111937"/>
                  <a:gd name="connsiteX10" fmla="*/ 104328 w 184218"/>
                  <a:gd name="connsiteY10" fmla="*/ 30684 h 1119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84218" h="111937">
                    <a:moveTo>
                      <a:pt x="147286" y="0"/>
                    </a:moveTo>
                    <a:cubicBezTo>
                      <a:pt x="145011" y="975"/>
                      <a:pt x="99745" y="21781"/>
                      <a:pt x="85917" y="24547"/>
                    </a:cubicBezTo>
                    <a:cubicBezTo>
                      <a:pt x="71733" y="27384"/>
                      <a:pt x="57278" y="28638"/>
                      <a:pt x="42959" y="30684"/>
                    </a:cubicBezTo>
                    <a:cubicBezTo>
                      <a:pt x="22994" y="37339"/>
                      <a:pt x="21930" y="33507"/>
                      <a:pt x="12274" y="55232"/>
                    </a:cubicBezTo>
                    <a:cubicBezTo>
                      <a:pt x="7019" y="67055"/>
                      <a:pt x="0" y="92053"/>
                      <a:pt x="0" y="92053"/>
                    </a:cubicBezTo>
                    <a:cubicBezTo>
                      <a:pt x="4091" y="98190"/>
                      <a:pt x="4935" y="109730"/>
                      <a:pt x="12274" y="110464"/>
                    </a:cubicBezTo>
                    <a:cubicBezTo>
                      <a:pt x="63479" y="115584"/>
                      <a:pt x="110549" y="106359"/>
                      <a:pt x="159560" y="98190"/>
                    </a:cubicBezTo>
                    <a:cubicBezTo>
                      <a:pt x="165697" y="94099"/>
                      <a:pt x="173363" y="91675"/>
                      <a:pt x="177971" y="85916"/>
                    </a:cubicBezTo>
                    <a:cubicBezTo>
                      <a:pt x="183922" y="78477"/>
                      <a:pt x="188385" y="56534"/>
                      <a:pt x="177971" y="49095"/>
                    </a:cubicBezTo>
                    <a:cubicBezTo>
                      <a:pt x="167443" y="41575"/>
                      <a:pt x="153423" y="40912"/>
                      <a:pt x="141149" y="36821"/>
                    </a:cubicBezTo>
                    <a:cubicBezTo>
                      <a:pt x="116916" y="28743"/>
                      <a:pt x="129208" y="30684"/>
                      <a:pt x="104328" y="30684"/>
                    </a:cubicBezTo>
                  </a:path>
                </a:pathLst>
              </a:cu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38B9EC69-38AC-C845-92C7-FA505DAD05F1}"/>
                  </a:ext>
                </a:extLst>
              </p:cNvPr>
              <p:cNvSpPr/>
              <p:nvPr/>
            </p:nvSpPr>
            <p:spPr>
              <a:xfrm>
                <a:off x="7700638" y="4385595"/>
                <a:ext cx="1064602" cy="378910"/>
              </a:xfrm>
              <a:custGeom>
                <a:avLst/>
                <a:gdLst>
                  <a:gd name="connsiteX0" fmla="*/ 102300 w 1064826"/>
                  <a:gd name="connsiteY0" fmla="*/ 246647 h 378994"/>
                  <a:gd name="connsiteX1" fmla="*/ 204568 w 1064826"/>
                  <a:gd name="connsiteY1" fmla="*/ 246647 h 378994"/>
                  <a:gd name="connsiteX2" fmla="*/ 240663 w 1064826"/>
                  <a:gd name="connsiteY2" fmla="*/ 222584 h 378994"/>
                  <a:gd name="connsiteX3" fmla="*/ 258710 w 1064826"/>
                  <a:gd name="connsiteY3" fmla="*/ 210552 h 378994"/>
                  <a:gd name="connsiteX4" fmla="*/ 300821 w 1064826"/>
                  <a:gd name="connsiteY4" fmla="*/ 162426 h 378994"/>
                  <a:gd name="connsiteX5" fmla="*/ 336916 w 1064826"/>
                  <a:gd name="connsiteY5" fmla="*/ 138363 h 378994"/>
                  <a:gd name="connsiteX6" fmla="*/ 354963 w 1064826"/>
                  <a:gd name="connsiteY6" fmla="*/ 126331 h 378994"/>
                  <a:gd name="connsiteX7" fmla="*/ 391058 w 1064826"/>
                  <a:gd name="connsiteY7" fmla="*/ 114300 h 378994"/>
                  <a:gd name="connsiteX8" fmla="*/ 445200 w 1064826"/>
                  <a:gd name="connsiteY8" fmla="*/ 84221 h 378994"/>
                  <a:gd name="connsiteX9" fmla="*/ 481295 w 1064826"/>
                  <a:gd name="connsiteY9" fmla="*/ 60157 h 378994"/>
                  <a:gd name="connsiteX10" fmla="*/ 499342 w 1064826"/>
                  <a:gd name="connsiteY10" fmla="*/ 48126 h 378994"/>
                  <a:gd name="connsiteX11" fmla="*/ 529421 w 1064826"/>
                  <a:gd name="connsiteY11" fmla="*/ 42110 h 378994"/>
                  <a:gd name="connsiteX12" fmla="*/ 565516 w 1064826"/>
                  <a:gd name="connsiteY12" fmla="*/ 30078 h 378994"/>
                  <a:gd name="connsiteX13" fmla="*/ 583563 w 1064826"/>
                  <a:gd name="connsiteY13" fmla="*/ 24063 h 378994"/>
                  <a:gd name="connsiteX14" fmla="*/ 637705 w 1064826"/>
                  <a:gd name="connsiteY14" fmla="*/ 6015 h 378994"/>
                  <a:gd name="connsiteX15" fmla="*/ 655753 w 1064826"/>
                  <a:gd name="connsiteY15" fmla="*/ 0 h 378994"/>
                  <a:gd name="connsiteX16" fmla="*/ 758021 w 1064826"/>
                  <a:gd name="connsiteY16" fmla="*/ 6015 h 378994"/>
                  <a:gd name="connsiteX17" fmla="*/ 794116 w 1064826"/>
                  <a:gd name="connsiteY17" fmla="*/ 30078 h 378994"/>
                  <a:gd name="connsiteX18" fmla="*/ 818179 w 1064826"/>
                  <a:gd name="connsiteY18" fmla="*/ 66173 h 378994"/>
                  <a:gd name="connsiteX19" fmla="*/ 956542 w 1064826"/>
                  <a:gd name="connsiteY19" fmla="*/ 78205 h 378994"/>
                  <a:gd name="connsiteX20" fmla="*/ 1016700 w 1064826"/>
                  <a:gd name="connsiteY20" fmla="*/ 84221 h 378994"/>
                  <a:gd name="connsiteX21" fmla="*/ 1058810 w 1064826"/>
                  <a:gd name="connsiteY21" fmla="*/ 102268 h 378994"/>
                  <a:gd name="connsiteX22" fmla="*/ 1064826 w 1064826"/>
                  <a:gd name="connsiteY22" fmla="*/ 120315 h 378994"/>
                  <a:gd name="connsiteX23" fmla="*/ 1058810 w 1064826"/>
                  <a:gd name="connsiteY23" fmla="*/ 180473 h 378994"/>
                  <a:gd name="connsiteX24" fmla="*/ 1046779 w 1064826"/>
                  <a:gd name="connsiteY24" fmla="*/ 198521 h 378994"/>
                  <a:gd name="connsiteX25" fmla="*/ 1010684 w 1064826"/>
                  <a:gd name="connsiteY25" fmla="*/ 234615 h 378994"/>
                  <a:gd name="connsiteX26" fmla="*/ 980605 w 1064826"/>
                  <a:gd name="connsiteY26" fmla="*/ 264694 h 378994"/>
                  <a:gd name="connsiteX27" fmla="*/ 968574 w 1064826"/>
                  <a:gd name="connsiteY27" fmla="*/ 282742 h 378994"/>
                  <a:gd name="connsiteX28" fmla="*/ 914432 w 1064826"/>
                  <a:gd name="connsiteY28" fmla="*/ 306805 h 378994"/>
                  <a:gd name="connsiteX29" fmla="*/ 896384 w 1064826"/>
                  <a:gd name="connsiteY29" fmla="*/ 312821 h 378994"/>
                  <a:gd name="connsiteX30" fmla="*/ 812163 w 1064826"/>
                  <a:gd name="connsiteY30" fmla="*/ 324852 h 378994"/>
                  <a:gd name="connsiteX31" fmla="*/ 739974 w 1064826"/>
                  <a:gd name="connsiteY31" fmla="*/ 336884 h 378994"/>
                  <a:gd name="connsiteX32" fmla="*/ 649737 w 1064826"/>
                  <a:gd name="connsiteY32" fmla="*/ 324852 h 378994"/>
                  <a:gd name="connsiteX33" fmla="*/ 613642 w 1064826"/>
                  <a:gd name="connsiteY33" fmla="*/ 318836 h 378994"/>
                  <a:gd name="connsiteX34" fmla="*/ 571532 w 1064826"/>
                  <a:gd name="connsiteY34" fmla="*/ 330868 h 378994"/>
                  <a:gd name="connsiteX35" fmla="*/ 535437 w 1064826"/>
                  <a:gd name="connsiteY35" fmla="*/ 348915 h 378994"/>
                  <a:gd name="connsiteX36" fmla="*/ 481295 w 1064826"/>
                  <a:gd name="connsiteY36" fmla="*/ 372978 h 378994"/>
                  <a:gd name="connsiteX37" fmla="*/ 463247 w 1064826"/>
                  <a:gd name="connsiteY37" fmla="*/ 378994 h 378994"/>
                  <a:gd name="connsiteX38" fmla="*/ 216600 w 1064826"/>
                  <a:gd name="connsiteY38" fmla="*/ 366963 h 378994"/>
                  <a:gd name="connsiteX39" fmla="*/ 198553 w 1064826"/>
                  <a:gd name="connsiteY39" fmla="*/ 360947 h 378994"/>
                  <a:gd name="connsiteX40" fmla="*/ 168474 w 1064826"/>
                  <a:gd name="connsiteY40" fmla="*/ 354931 h 378994"/>
                  <a:gd name="connsiteX41" fmla="*/ 96284 w 1064826"/>
                  <a:gd name="connsiteY41" fmla="*/ 348915 h 378994"/>
                  <a:gd name="connsiteX42" fmla="*/ 36126 w 1064826"/>
                  <a:gd name="connsiteY42" fmla="*/ 342900 h 378994"/>
                  <a:gd name="connsiteX43" fmla="*/ 32 w 1064826"/>
                  <a:gd name="connsiteY43" fmla="*/ 330868 h 378994"/>
                  <a:gd name="connsiteX44" fmla="*/ 6047 w 1064826"/>
                  <a:gd name="connsiteY44" fmla="*/ 258678 h 378994"/>
                  <a:gd name="connsiteX45" fmla="*/ 12063 w 1064826"/>
                  <a:gd name="connsiteY45" fmla="*/ 240631 h 378994"/>
                  <a:gd name="connsiteX46" fmla="*/ 30110 w 1064826"/>
                  <a:gd name="connsiteY46" fmla="*/ 234615 h 378994"/>
                  <a:gd name="connsiteX47" fmla="*/ 48158 w 1064826"/>
                  <a:gd name="connsiteY47" fmla="*/ 216568 h 378994"/>
                  <a:gd name="connsiteX48" fmla="*/ 102300 w 1064826"/>
                  <a:gd name="connsiteY48" fmla="*/ 246647 h 3789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</a:cxnLst>
                <a:rect l="l" t="t" r="r" b="b"/>
                <a:pathLst>
                  <a:path w="1064826" h="378994">
                    <a:moveTo>
                      <a:pt x="102300" y="246647"/>
                    </a:moveTo>
                    <a:cubicBezTo>
                      <a:pt x="128368" y="251660"/>
                      <a:pt x="164958" y="259025"/>
                      <a:pt x="204568" y="246647"/>
                    </a:cubicBezTo>
                    <a:cubicBezTo>
                      <a:pt x="218370" y="242334"/>
                      <a:pt x="228631" y="230605"/>
                      <a:pt x="240663" y="222584"/>
                    </a:cubicBezTo>
                    <a:lnTo>
                      <a:pt x="258710" y="210552"/>
                    </a:lnTo>
                    <a:cubicBezTo>
                      <a:pt x="301829" y="145875"/>
                      <a:pt x="263220" y="193761"/>
                      <a:pt x="300821" y="162426"/>
                    </a:cubicBezTo>
                    <a:cubicBezTo>
                      <a:pt x="330863" y="137391"/>
                      <a:pt x="305198" y="148934"/>
                      <a:pt x="336916" y="138363"/>
                    </a:cubicBezTo>
                    <a:cubicBezTo>
                      <a:pt x="342932" y="134352"/>
                      <a:pt x="348356" y="129267"/>
                      <a:pt x="354963" y="126331"/>
                    </a:cubicBezTo>
                    <a:cubicBezTo>
                      <a:pt x="366552" y="121180"/>
                      <a:pt x="391058" y="114300"/>
                      <a:pt x="391058" y="114300"/>
                    </a:cubicBezTo>
                    <a:cubicBezTo>
                      <a:pt x="432429" y="86719"/>
                      <a:pt x="413435" y="94808"/>
                      <a:pt x="445200" y="84221"/>
                    </a:cubicBezTo>
                    <a:lnTo>
                      <a:pt x="481295" y="60157"/>
                    </a:lnTo>
                    <a:cubicBezTo>
                      <a:pt x="487311" y="56147"/>
                      <a:pt x="492253" y="49544"/>
                      <a:pt x="499342" y="48126"/>
                    </a:cubicBezTo>
                    <a:cubicBezTo>
                      <a:pt x="509368" y="46121"/>
                      <a:pt x="519556" y="44800"/>
                      <a:pt x="529421" y="42110"/>
                    </a:cubicBezTo>
                    <a:cubicBezTo>
                      <a:pt x="541657" y="38773"/>
                      <a:pt x="553484" y="34088"/>
                      <a:pt x="565516" y="30078"/>
                    </a:cubicBezTo>
                    <a:lnTo>
                      <a:pt x="583563" y="24063"/>
                    </a:lnTo>
                    <a:lnTo>
                      <a:pt x="637705" y="6015"/>
                    </a:lnTo>
                    <a:lnTo>
                      <a:pt x="655753" y="0"/>
                    </a:lnTo>
                    <a:cubicBezTo>
                      <a:pt x="689842" y="2005"/>
                      <a:pt x="724652" y="-1239"/>
                      <a:pt x="758021" y="6015"/>
                    </a:cubicBezTo>
                    <a:cubicBezTo>
                      <a:pt x="772151" y="9087"/>
                      <a:pt x="794116" y="30078"/>
                      <a:pt x="794116" y="30078"/>
                    </a:cubicBezTo>
                    <a:cubicBezTo>
                      <a:pt x="802137" y="42110"/>
                      <a:pt x="804461" y="61600"/>
                      <a:pt x="818179" y="66173"/>
                    </a:cubicBezTo>
                    <a:cubicBezTo>
                      <a:pt x="875571" y="85305"/>
                      <a:pt x="821977" y="69234"/>
                      <a:pt x="956542" y="78205"/>
                    </a:cubicBezTo>
                    <a:cubicBezTo>
                      <a:pt x="976650" y="79546"/>
                      <a:pt x="996647" y="82216"/>
                      <a:pt x="1016700" y="84221"/>
                    </a:cubicBezTo>
                    <a:cubicBezTo>
                      <a:pt x="1031151" y="87833"/>
                      <a:pt x="1048423" y="89284"/>
                      <a:pt x="1058810" y="102268"/>
                    </a:cubicBezTo>
                    <a:cubicBezTo>
                      <a:pt x="1062771" y="107220"/>
                      <a:pt x="1062821" y="114299"/>
                      <a:pt x="1064826" y="120315"/>
                    </a:cubicBezTo>
                    <a:cubicBezTo>
                      <a:pt x="1062821" y="140368"/>
                      <a:pt x="1063341" y="160836"/>
                      <a:pt x="1058810" y="180473"/>
                    </a:cubicBezTo>
                    <a:cubicBezTo>
                      <a:pt x="1057184" y="187518"/>
                      <a:pt x="1051582" y="193117"/>
                      <a:pt x="1046779" y="198521"/>
                    </a:cubicBezTo>
                    <a:cubicBezTo>
                      <a:pt x="1035475" y="211238"/>
                      <a:pt x="1020122" y="220457"/>
                      <a:pt x="1010684" y="234615"/>
                    </a:cubicBezTo>
                    <a:cubicBezTo>
                      <a:pt x="994643" y="258679"/>
                      <a:pt x="1004669" y="248653"/>
                      <a:pt x="980605" y="264694"/>
                    </a:cubicBezTo>
                    <a:cubicBezTo>
                      <a:pt x="976595" y="270710"/>
                      <a:pt x="973686" y="277630"/>
                      <a:pt x="968574" y="282742"/>
                    </a:cubicBezTo>
                    <a:cubicBezTo>
                      <a:pt x="954277" y="297039"/>
                      <a:pt x="932296" y="300850"/>
                      <a:pt x="914432" y="306805"/>
                    </a:cubicBezTo>
                    <a:cubicBezTo>
                      <a:pt x="908416" y="308810"/>
                      <a:pt x="902602" y="311578"/>
                      <a:pt x="896384" y="312821"/>
                    </a:cubicBezTo>
                    <a:cubicBezTo>
                      <a:pt x="848499" y="322397"/>
                      <a:pt x="876467" y="317707"/>
                      <a:pt x="812163" y="324852"/>
                    </a:cubicBezTo>
                    <a:cubicBezTo>
                      <a:pt x="783925" y="334265"/>
                      <a:pt x="780271" y="336884"/>
                      <a:pt x="739974" y="336884"/>
                    </a:cubicBezTo>
                    <a:cubicBezTo>
                      <a:pt x="698501" y="336884"/>
                      <a:pt x="684935" y="331252"/>
                      <a:pt x="649737" y="324852"/>
                    </a:cubicBezTo>
                    <a:cubicBezTo>
                      <a:pt x="637736" y="322670"/>
                      <a:pt x="625674" y="320841"/>
                      <a:pt x="613642" y="318836"/>
                    </a:cubicBezTo>
                    <a:cubicBezTo>
                      <a:pt x="605931" y="320764"/>
                      <a:pt x="580163" y="326552"/>
                      <a:pt x="571532" y="330868"/>
                    </a:cubicBezTo>
                    <a:cubicBezTo>
                      <a:pt x="524893" y="354188"/>
                      <a:pt x="580791" y="333799"/>
                      <a:pt x="535437" y="348915"/>
                    </a:cubicBezTo>
                    <a:cubicBezTo>
                      <a:pt x="506837" y="367982"/>
                      <a:pt x="524249" y="358660"/>
                      <a:pt x="481295" y="372978"/>
                    </a:cubicBezTo>
                    <a:lnTo>
                      <a:pt x="463247" y="378994"/>
                    </a:lnTo>
                    <a:cubicBezTo>
                      <a:pt x="424010" y="377593"/>
                      <a:pt x="278537" y="374705"/>
                      <a:pt x="216600" y="366963"/>
                    </a:cubicBezTo>
                    <a:cubicBezTo>
                      <a:pt x="210308" y="366177"/>
                      <a:pt x="204705" y="362485"/>
                      <a:pt x="198553" y="360947"/>
                    </a:cubicBezTo>
                    <a:cubicBezTo>
                      <a:pt x="188633" y="358467"/>
                      <a:pt x="178629" y="356126"/>
                      <a:pt x="168474" y="354931"/>
                    </a:cubicBezTo>
                    <a:cubicBezTo>
                      <a:pt x="144493" y="352110"/>
                      <a:pt x="120332" y="351101"/>
                      <a:pt x="96284" y="348915"/>
                    </a:cubicBezTo>
                    <a:lnTo>
                      <a:pt x="36126" y="342900"/>
                    </a:lnTo>
                    <a:cubicBezTo>
                      <a:pt x="24095" y="338889"/>
                      <a:pt x="-1021" y="343506"/>
                      <a:pt x="32" y="330868"/>
                    </a:cubicBezTo>
                    <a:cubicBezTo>
                      <a:pt x="2037" y="306805"/>
                      <a:pt x="2856" y="282613"/>
                      <a:pt x="6047" y="258678"/>
                    </a:cubicBezTo>
                    <a:cubicBezTo>
                      <a:pt x="6885" y="252393"/>
                      <a:pt x="7579" y="245115"/>
                      <a:pt x="12063" y="240631"/>
                    </a:cubicBezTo>
                    <a:cubicBezTo>
                      <a:pt x="16547" y="236147"/>
                      <a:pt x="24094" y="236620"/>
                      <a:pt x="30110" y="234615"/>
                    </a:cubicBezTo>
                    <a:cubicBezTo>
                      <a:pt x="36126" y="228599"/>
                      <a:pt x="41079" y="221287"/>
                      <a:pt x="48158" y="216568"/>
                    </a:cubicBezTo>
                    <a:cubicBezTo>
                      <a:pt x="63841" y="206113"/>
                      <a:pt x="76232" y="241634"/>
                      <a:pt x="102300" y="246647"/>
                    </a:cubicBezTo>
                    <a:close/>
                  </a:path>
                </a:pathLst>
              </a:cu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  <p:sp>
            <p:nvSpPr>
              <p:cNvPr id="14" name="Freeform 13">
                <a:extLst>
                  <a:ext uri="{FF2B5EF4-FFF2-40B4-BE49-F238E27FC236}">
                    <a16:creationId xmlns:a16="http://schemas.microsoft.com/office/drawing/2014/main" id="{4E69BCB1-8B04-3143-8B5C-F8AACCF040F7}"/>
                  </a:ext>
                </a:extLst>
              </p:cNvPr>
              <p:cNvSpPr/>
              <p:nvPr/>
            </p:nvSpPr>
            <p:spPr>
              <a:xfrm>
                <a:off x="9387492" y="4044789"/>
                <a:ext cx="499495" cy="527085"/>
              </a:xfrm>
              <a:custGeom>
                <a:avLst/>
                <a:gdLst>
                  <a:gd name="connsiteX0" fmla="*/ 378889 w 499539"/>
                  <a:gd name="connsiteY0" fmla="*/ 19050 h 527061"/>
                  <a:gd name="connsiteX1" fmla="*/ 372539 w 499539"/>
                  <a:gd name="connsiteY1" fmla="*/ 41275 h 527061"/>
                  <a:gd name="connsiteX2" fmla="*/ 369364 w 499539"/>
                  <a:gd name="connsiteY2" fmla="*/ 50800 h 527061"/>
                  <a:gd name="connsiteX3" fmla="*/ 353489 w 499539"/>
                  <a:gd name="connsiteY3" fmla="*/ 66675 h 527061"/>
                  <a:gd name="connsiteX4" fmla="*/ 324914 w 499539"/>
                  <a:gd name="connsiteY4" fmla="*/ 92075 h 527061"/>
                  <a:gd name="connsiteX5" fmla="*/ 318564 w 499539"/>
                  <a:gd name="connsiteY5" fmla="*/ 111125 h 527061"/>
                  <a:gd name="connsiteX6" fmla="*/ 315389 w 499539"/>
                  <a:gd name="connsiteY6" fmla="*/ 120650 h 527061"/>
                  <a:gd name="connsiteX7" fmla="*/ 312214 w 499539"/>
                  <a:gd name="connsiteY7" fmla="*/ 146050 h 527061"/>
                  <a:gd name="connsiteX8" fmla="*/ 309039 w 499539"/>
                  <a:gd name="connsiteY8" fmla="*/ 161925 h 527061"/>
                  <a:gd name="connsiteX9" fmla="*/ 305864 w 499539"/>
                  <a:gd name="connsiteY9" fmla="*/ 250825 h 527061"/>
                  <a:gd name="connsiteX10" fmla="*/ 299514 w 499539"/>
                  <a:gd name="connsiteY10" fmla="*/ 269875 h 527061"/>
                  <a:gd name="connsiteX11" fmla="*/ 280464 w 499539"/>
                  <a:gd name="connsiteY11" fmla="*/ 288925 h 527061"/>
                  <a:gd name="connsiteX12" fmla="*/ 261414 w 499539"/>
                  <a:gd name="connsiteY12" fmla="*/ 295275 h 527061"/>
                  <a:gd name="connsiteX13" fmla="*/ 251889 w 499539"/>
                  <a:gd name="connsiteY13" fmla="*/ 298450 h 527061"/>
                  <a:gd name="connsiteX14" fmla="*/ 229664 w 499539"/>
                  <a:gd name="connsiteY14" fmla="*/ 304800 h 527061"/>
                  <a:gd name="connsiteX15" fmla="*/ 201089 w 499539"/>
                  <a:gd name="connsiteY15" fmla="*/ 323850 h 527061"/>
                  <a:gd name="connsiteX16" fmla="*/ 191564 w 499539"/>
                  <a:gd name="connsiteY16" fmla="*/ 330200 h 527061"/>
                  <a:gd name="connsiteX17" fmla="*/ 182039 w 499539"/>
                  <a:gd name="connsiteY17" fmla="*/ 339725 h 527061"/>
                  <a:gd name="connsiteX18" fmla="*/ 172514 w 499539"/>
                  <a:gd name="connsiteY18" fmla="*/ 342900 h 527061"/>
                  <a:gd name="connsiteX19" fmla="*/ 162989 w 499539"/>
                  <a:gd name="connsiteY19" fmla="*/ 349250 h 527061"/>
                  <a:gd name="connsiteX20" fmla="*/ 153464 w 499539"/>
                  <a:gd name="connsiteY20" fmla="*/ 352425 h 527061"/>
                  <a:gd name="connsiteX21" fmla="*/ 140764 w 499539"/>
                  <a:gd name="connsiteY21" fmla="*/ 358775 h 527061"/>
                  <a:gd name="connsiteX22" fmla="*/ 131239 w 499539"/>
                  <a:gd name="connsiteY22" fmla="*/ 361950 h 527061"/>
                  <a:gd name="connsiteX23" fmla="*/ 99489 w 499539"/>
                  <a:gd name="connsiteY23" fmla="*/ 384175 h 527061"/>
                  <a:gd name="connsiteX24" fmla="*/ 80439 w 499539"/>
                  <a:gd name="connsiteY24" fmla="*/ 396875 h 527061"/>
                  <a:gd name="connsiteX25" fmla="*/ 70914 w 499539"/>
                  <a:gd name="connsiteY25" fmla="*/ 403225 h 527061"/>
                  <a:gd name="connsiteX26" fmla="*/ 55039 w 499539"/>
                  <a:gd name="connsiteY26" fmla="*/ 422275 h 527061"/>
                  <a:gd name="connsiteX27" fmla="*/ 45514 w 499539"/>
                  <a:gd name="connsiteY27" fmla="*/ 431800 h 527061"/>
                  <a:gd name="connsiteX28" fmla="*/ 29639 w 499539"/>
                  <a:gd name="connsiteY28" fmla="*/ 447675 h 527061"/>
                  <a:gd name="connsiteX29" fmla="*/ 20114 w 499539"/>
                  <a:gd name="connsiteY29" fmla="*/ 466725 h 527061"/>
                  <a:gd name="connsiteX30" fmla="*/ 13764 w 499539"/>
                  <a:gd name="connsiteY30" fmla="*/ 488950 h 527061"/>
                  <a:gd name="connsiteX31" fmla="*/ 7414 w 499539"/>
                  <a:gd name="connsiteY31" fmla="*/ 508000 h 527061"/>
                  <a:gd name="connsiteX32" fmla="*/ 4239 w 499539"/>
                  <a:gd name="connsiteY32" fmla="*/ 517525 h 527061"/>
                  <a:gd name="connsiteX33" fmla="*/ 1064 w 499539"/>
                  <a:gd name="connsiteY33" fmla="*/ 527050 h 527061"/>
                  <a:gd name="connsiteX34" fmla="*/ 32814 w 499539"/>
                  <a:gd name="connsiteY34" fmla="*/ 523875 h 527061"/>
                  <a:gd name="connsiteX35" fmla="*/ 42339 w 499539"/>
                  <a:gd name="connsiteY35" fmla="*/ 520700 h 527061"/>
                  <a:gd name="connsiteX36" fmla="*/ 64564 w 499539"/>
                  <a:gd name="connsiteY36" fmla="*/ 501650 h 527061"/>
                  <a:gd name="connsiteX37" fmla="*/ 74089 w 499539"/>
                  <a:gd name="connsiteY37" fmla="*/ 488950 h 527061"/>
                  <a:gd name="connsiteX38" fmla="*/ 96314 w 499539"/>
                  <a:gd name="connsiteY38" fmla="*/ 469900 h 527061"/>
                  <a:gd name="connsiteX39" fmla="*/ 109014 w 499539"/>
                  <a:gd name="connsiteY39" fmla="*/ 454025 h 527061"/>
                  <a:gd name="connsiteX40" fmla="*/ 140764 w 499539"/>
                  <a:gd name="connsiteY40" fmla="*/ 434975 h 527061"/>
                  <a:gd name="connsiteX41" fmla="*/ 159814 w 499539"/>
                  <a:gd name="connsiteY41" fmla="*/ 428625 h 527061"/>
                  <a:gd name="connsiteX42" fmla="*/ 169339 w 499539"/>
                  <a:gd name="connsiteY42" fmla="*/ 425450 h 527061"/>
                  <a:gd name="connsiteX43" fmla="*/ 178864 w 499539"/>
                  <a:gd name="connsiteY43" fmla="*/ 415925 h 527061"/>
                  <a:gd name="connsiteX44" fmla="*/ 188389 w 499539"/>
                  <a:gd name="connsiteY44" fmla="*/ 412750 h 527061"/>
                  <a:gd name="connsiteX45" fmla="*/ 197914 w 499539"/>
                  <a:gd name="connsiteY45" fmla="*/ 406400 h 527061"/>
                  <a:gd name="connsiteX46" fmla="*/ 207439 w 499539"/>
                  <a:gd name="connsiteY46" fmla="*/ 403225 h 527061"/>
                  <a:gd name="connsiteX47" fmla="*/ 216964 w 499539"/>
                  <a:gd name="connsiteY47" fmla="*/ 396875 h 527061"/>
                  <a:gd name="connsiteX48" fmla="*/ 226489 w 499539"/>
                  <a:gd name="connsiteY48" fmla="*/ 393700 h 527061"/>
                  <a:gd name="connsiteX49" fmla="*/ 236014 w 499539"/>
                  <a:gd name="connsiteY49" fmla="*/ 387350 h 527061"/>
                  <a:gd name="connsiteX50" fmla="*/ 248714 w 499539"/>
                  <a:gd name="connsiteY50" fmla="*/ 381000 h 527061"/>
                  <a:gd name="connsiteX51" fmla="*/ 270939 w 499539"/>
                  <a:gd name="connsiteY51" fmla="*/ 368300 h 527061"/>
                  <a:gd name="connsiteX52" fmla="*/ 289989 w 499539"/>
                  <a:gd name="connsiteY52" fmla="*/ 361950 h 527061"/>
                  <a:gd name="connsiteX53" fmla="*/ 321739 w 499539"/>
                  <a:gd name="connsiteY53" fmla="*/ 355600 h 527061"/>
                  <a:gd name="connsiteX54" fmla="*/ 331264 w 499539"/>
                  <a:gd name="connsiteY54" fmla="*/ 349250 h 527061"/>
                  <a:gd name="connsiteX55" fmla="*/ 337614 w 499539"/>
                  <a:gd name="connsiteY55" fmla="*/ 323850 h 527061"/>
                  <a:gd name="connsiteX56" fmla="*/ 343964 w 499539"/>
                  <a:gd name="connsiteY56" fmla="*/ 304800 h 527061"/>
                  <a:gd name="connsiteX57" fmla="*/ 347139 w 499539"/>
                  <a:gd name="connsiteY57" fmla="*/ 295275 h 527061"/>
                  <a:gd name="connsiteX58" fmla="*/ 350314 w 499539"/>
                  <a:gd name="connsiteY58" fmla="*/ 254000 h 527061"/>
                  <a:gd name="connsiteX59" fmla="*/ 353489 w 499539"/>
                  <a:gd name="connsiteY59" fmla="*/ 241300 h 527061"/>
                  <a:gd name="connsiteX60" fmla="*/ 356664 w 499539"/>
                  <a:gd name="connsiteY60" fmla="*/ 212725 h 527061"/>
                  <a:gd name="connsiteX61" fmla="*/ 347139 w 499539"/>
                  <a:gd name="connsiteY61" fmla="*/ 174625 h 527061"/>
                  <a:gd name="connsiteX62" fmla="*/ 343964 w 499539"/>
                  <a:gd name="connsiteY62" fmla="*/ 165100 h 527061"/>
                  <a:gd name="connsiteX63" fmla="*/ 340789 w 499539"/>
                  <a:gd name="connsiteY63" fmla="*/ 155575 h 527061"/>
                  <a:gd name="connsiteX64" fmla="*/ 350314 w 499539"/>
                  <a:gd name="connsiteY64" fmla="*/ 136525 h 527061"/>
                  <a:gd name="connsiteX65" fmla="*/ 359839 w 499539"/>
                  <a:gd name="connsiteY65" fmla="*/ 117475 h 527061"/>
                  <a:gd name="connsiteX66" fmla="*/ 378889 w 499539"/>
                  <a:gd name="connsiteY66" fmla="*/ 104775 h 527061"/>
                  <a:gd name="connsiteX67" fmla="*/ 416989 w 499539"/>
                  <a:gd name="connsiteY67" fmla="*/ 88900 h 527061"/>
                  <a:gd name="connsiteX68" fmla="*/ 426514 w 499539"/>
                  <a:gd name="connsiteY68" fmla="*/ 82550 h 527061"/>
                  <a:gd name="connsiteX69" fmla="*/ 439214 w 499539"/>
                  <a:gd name="connsiteY69" fmla="*/ 79375 h 527061"/>
                  <a:gd name="connsiteX70" fmla="*/ 461439 w 499539"/>
                  <a:gd name="connsiteY70" fmla="*/ 73025 h 527061"/>
                  <a:gd name="connsiteX71" fmla="*/ 486839 w 499539"/>
                  <a:gd name="connsiteY71" fmla="*/ 69850 h 527061"/>
                  <a:gd name="connsiteX72" fmla="*/ 496364 w 499539"/>
                  <a:gd name="connsiteY72" fmla="*/ 66675 h 527061"/>
                  <a:gd name="connsiteX73" fmla="*/ 499539 w 499539"/>
                  <a:gd name="connsiteY73" fmla="*/ 57150 h 527061"/>
                  <a:gd name="connsiteX74" fmla="*/ 486839 w 499539"/>
                  <a:gd name="connsiteY74" fmla="*/ 38100 h 527061"/>
                  <a:gd name="connsiteX75" fmla="*/ 477314 w 499539"/>
                  <a:gd name="connsiteY75" fmla="*/ 31750 h 527061"/>
                  <a:gd name="connsiteX76" fmla="*/ 467789 w 499539"/>
                  <a:gd name="connsiteY76" fmla="*/ 28575 h 527061"/>
                  <a:gd name="connsiteX77" fmla="*/ 448739 w 499539"/>
                  <a:gd name="connsiteY77" fmla="*/ 15875 h 527061"/>
                  <a:gd name="connsiteX78" fmla="*/ 420164 w 499539"/>
                  <a:gd name="connsiteY78" fmla="*/ 6350 h 527061"/>
                  <a:gd name="connsiteX79" fmla="*/ 410639 w 499539"/>
                  <a:gd name="connsiteY79" fmla="*/ 3175 h 527061"/>
                  <a:gd name="connsiteX80" fmla="*/ 401114 w 499539"/>
                  <a:gd name="connsiteY80" fmla="*/ 0 h 527061"/>
                  <a:gd name="connsiteX81" fmla="*/ 378889 w 499539"/>
                  <a:gd name="connsiteY81" fmla="*/ 19050 h 527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499539" h="527061">
                    <a:moveTo>
                      <a:pt x="378889" y="19050"/>
                    </a:moveTo>
                    <a:cubicBezTo>
                      <a:pt x="376772" y="26458"/>
                      <a:pt x="374753" y="33895"/>
                      <a:pt x="372539" y="41275"/>
                    </a:cubicBezTo>
                    <a:cubicBezTo>
                      <a:pt x="371577" y="44481"/>
                      <a:pt x="370861" y="47807"/>
                      <a:pt x="369364" y="50800"/>
                    </a:cubicBezTo>
                    <a:cubicBezTo>
                      <a:pt x="362167" y="65193"/>
                      <a:pt x="364919" y="56515"/>
                      <a:pt x="353489" y="66675"/>
                    </a:cubicBezTo>
                    <a:cubicBezTo>
                      <a:pt x="320867" y="95673"/>
                      <a:pt x="346532" y="77663"/>
                      <a:pt x="324914" y="92075"/>
                    </a:cubicBezTo>
                    <a:lnTo>
                      <a:pt x="318564" y="111125"/>
                    </a:lnTo>
                    <a:lnTo>
                      <a:pt x="315389" y="120650"/>
                    </a:lnTo>
                    <a:cubicBezTo>
                      <a:pt x="314331" y="129117"/>
                      <a:pt x="313511" y="137617"/>
                      <a:pt x="312214" y="146050"/>
                    </a:cubicBezTo>
                    <a:cubicBezTo>
                      <a:pt x="311393" y="151384"/>
                      <a:pt x="309365" y="156538"/>
                      <a:pt x="309039" y="161925"/>
                    </a:cubicBezTo>
                    <a:cubicBezTo>
                      <a:pt x="307245" y="191523"/>
                      <a:pt x="308470" y="221288"/>
                      <a:pt x="305864" y="250825"/>
                    </a:cubicBezTo>
                    <a:cubicBezTo>
                      <a:pt x="305276" y="257493"/>
                      <a:pt x="304247" y="265142"/>
                      <a:pt x="299514" y="269875"/>
                    </a:cubicBezTo>
                    <a:cubicBezTo>
                      <a:pt x="293164" y="276225"/>
                      <a:pt x="288983" y="286085"/>
                      <a:pt x="280464" y="288925"/>
                    </a:cubicBezTo>
                    <a:lnTo>
                      <a:pt x="261414" y="295275"/>
                    </a:lnTo>
                    <a:cubicBezTo>
                      <a:pt x="258239" y="296333"/>
                      <a:pt x="255136" y="297638"/>
                      <a:pt x="251889" y="298450"/>
                    </a:cubicBezTo>
                    <a:cubicBezTo>
                      <a:pt x="248900" y="299197"/>
                      <a:pt x="233391" y="302730"/>
                      <a:pt x="229664" y="304800"/>
                    </a:cubicBezTo>
                    <a:lnTo>
                      <a:pt x="201089" y="323850"/>
                    </a:lnTo>
                    <a:cubicBezTo>
                      <a:pt x="197914" y="325967"/>
                      <a:pt x="194262" y="327502"/>
                      <a:pt x="191564" y="330200"/>
                    </a:cubicBezTo>
                    <a:cubicBezTo>
                      <a:pt x="188389" y="333375"/>
                      <a:pt x="185775" y="337234"/>
                      <a:pt x="182039" y="339725"/>
                    </a:cubicBezTo>
                    <a:cubicBezTo>
                      <a:pt x="179254" y="341581"/>
                      <a:pt x="175507" y="341403"/>
                      <a:pt x="172514" y="342900"/>
                    </a:cubicBezTo>
                    <a:cubicBezTo>
                      <a:pt x="169101" y="344607"/>
                      <a:pt x="166402" y="347543"/>
                      <a:pt x="162989" y="349250"/>
                    </a:cubicBezTo>
                    <a:cubicBezTo>
                      <a:pt x="159996" y="350747"/>
                      <a:pt x="156540" y="351107"/>
                      <a:pt x="153464" y="352425"/>
                    </a:cubicBezTo>
                    <a:cubicBezTo>
                      <a:pt x="149114" y="354289"/>
                      <a:pt x="145114" y="356911"/>
                      <a:pt x="140764" y="358775"/>
                    </a:cubicBezTo>
                    <a:cubicBezTo>
                      <a:pt x="137688" y="360093"/>
                      <a:pt x="134165" y="360325"/>
                      <a:pt x="131239" y="361950"/>
                    </a:cubicBezTo>
                    <a:cubicBezTo>
                      <a:pt x="116439" y="370172"/>
                      <a:pt x="112295" y="375211"/>
                      <a:pt x="99489" y="384175"/>
                    </a:cubicBezTo>
                    <a:cubicBezTo>
                      <a:pt x="93237" y="388552"/>
                      <a:pt x="86789" y="392642"/>
                      <a:pt x="80439" y="396875"/>
                    </a:cubicBezTo>
                    <a:cubicBezTo>
                      <a:pt x="77264" y="398992"/>
                      <a:pt x="73612" y="400527"/>
                      <a:pt x="70914" y="403225"/>
                    </a:cubicBezTo>
                    <a:cubicBezTo>
                      <a:pt x="43087" y="431052"/>
                      <a:pt x="77141" y="395753"/>
                      <a:pt x="55039" y="422275"/>
                    </a:cubicBezTo>
                    <a:cubicBezTo>
                      <a:pt x="52164" y="425724"/>
                      <a:pt x="48389" y="428351"/>
                      <a:pt x="45514" y="431800"/>
                    </a:cubicBezTo>
                    <a:cubicBezTo>
                      <a:pt x="32285" y="447675"/>
                      <a:pt x="47101" y="436033"/>
                      <a:pt x="29639" y="447675"/>
                    </a:cubicBezTo>
                    <a:cubicBezTo>
                      <a:pt x="21659" y="471616"/>
                      <a:pt x="32424" y="442106"/>
                      <a:pt x="20114" y="466725"/>
                    </a:cubicBezTo>
                    <a:cubicBezTo>
                      <a:pt x="17446" y="472060"/>
                      <a:pt x="15290" y="483864"/>
                      <a:pt x="13764" y="488950"/>
                    </a:cubicBezTo>
                    <a:cubicBezTo>
                      <a:pt x="11841" y="495361"/>
                      <a:pt x="9531" y="501650"/>
                      <a:pt x="7414" y="508000"/>
                    </a:cubicBezTo>
                    <a:lnTo>
                      <a:pt x="4239" y="517525"/>
                    </a:lnTo>
                    <a:cubicBezTo>
                      <a:pt x="3181" y="520700"/>
                      <a:pt x="-2266" y="527383"/>
                      <a:pt x="1064" y="527050"/>
                    </a:cubicBezTo>
                    <a:lnTo>
                      <a:pt x="32814" y="523875"/>
                    </a:lnTo>
                    <a:cubicBezTo>
                      <a:pt x="35989" y="522817"/>
                      <a:pt x="39346" y="522197"/>
                      <a:pt x="42339" y="520700"/>
                    </a:cubicBezTo>
                    <a:cubicBezTo>
                      <a:pt x="50903" y="516418"/>
                      <a:pt x="58488" y="508594"/>
                      <a:pt x="64564" y="501650"/>
                    </a:cubicBezTo>
                    <a:cubicBezTo>
                      <a:pt x="68049" y="497668"/>
                      <a:pt x="70645" y="492968"/>
                      <a:pt x="74089" y="488950"/>
                    </a:cubicBezTo>
                    <a:cubicBezTo>
                      <a:pt x="94825" y="464757"/>
                      <a:pt x="71219" y="494995"/>
                      <a:pt x="96314" y="469900"/>
                    </a:cubicBezTo>
                    <a:cubicBezTo>
                      <a:pt x="101106" y="465108"/>
                      <a:pt x="103977" y="458558"/>
                      <a:pt x="109014" y="454025"/>
                    </a:cubicBezTo>
                    <a:cubicBezTo>
                      <a:pt x="114977" y="448658"/>
                      <a:pt x="131796" y="438562"/>
                      <a:pt x="140764" y="434975"/>
                    </a:cubicBezTo>
                    <a:cubicBezTo>
                      <a:pt x="146979" y="432489"/>
                      <a:pt x="153464" y="430742"/>
                      <a:pt x="159814" y="428625"/>
                    </a:cubicBezTo>
                    <a:lnTo>
                      <a:pt x="169339" y="425450"/>
                    </a:lnTo>
                    <a:cubicBezTo>
                      <a:pt x="172514" y="422275"/>
                      <a:pt x="175128" y="418416"/>
                      <a:pt x="178864" y="415925"/>
                    </a:cubicBezTo>
                    <a:cubicBezTo>
                      <a:pt x="181649" y="414069"/>
                      <a:pt x="185396" y="414247"/>
                      <a:pt x="188389" y="412750"/>
                    </a:cubicBezTo>
                    <a:cubicBezTo>
                      <a:pt x="191802" y="411043"/>
                      <a:pt x="194501" y="408107"/>
                      <a:pt x="197914" y="406400"/>
                    </a:cubicBezTo>
                    <a:cubicBezTo>
                      <a:pt x="200907" y="404903"/>
                      <a:pt x="204446" y="404722"/>
                      <a:pt x="207439" y="403225"/>
                    </a:cubicBezTo>
                    <a:cubicBezTo>
                      <a:pt x="210852" y="401518"/>
                      <a:pt x="213551" y="398582"/>
                      <a:pt x="216964" y="396875"/>
                    </a:cubicBezTo>
                    <a:cubicBezTo>
                      <a:pt x="219957" y="395378"/>
                      <a:pt x="223496" y="395197"/>
                      <a:pt x="226489" y="393700"/>
                    </a:cubicBezTo>
                    <a:cubicBezTo>
                      <a:pt x="229902" y="391993"/>
                      <a:pt x="232701" y="389243"/>
                      <a:pt x="236014" y="387350"/>
                    </a:cubicBezTo>
                    <a:cubicBezTo>
                      <a:pt x="240123" y="385002"/>
                      <a:pt x="244605" y="383348"/>
                      <a:pt x="248714" y="381000"/>
                    </a:cubicBezTo>
                    <a:cubicBezTo>
                      <a:pt x="262079" y="373363"/>
                      <a:pt x="254948" y="374696"/>
                      <a:pt x="270939" y="368300"/>
                    </a:cubicBezTo>
                    <a:cubicBezTo>
                      <a:pt x="277154" y="365814"/>
                      <a:pt x="283387" y="363050"/>
                      <a:pt x="289989" y="361950"/>
                    </a:cubicBezTo>
                    <a:cubicBezTo>
                      <a:pt x="313343" y="358058"/>
                      <a:pt x="302794" y="360336"/>
                      <a:pt x="321739" y="355600"/>
                    </a:cubicBezTo>
                    <a:cubicBezTo>
                      <a:pt x="324914" y="353483"/>
                      <a:pt x="328880" y="352230"/>
                      <a:pt x="331264" y="349250"/>
                    </a:cubicBezTo>
                    <a:cubicBezTo>
                      <a:pt x="333922" y="345928"/>
                      <a:pt x="337369" y="324750"/>
                      <a:pt x="337614" y="323850"/>
                    </a:cubicBezTo>
                    <a:cubicBezTo>
                      <a:pt x="339375" y="317392"/>
                      <a:pt x="341847" y="311150"/>
                      <a:pt x="343964" y="304800"/>
                    </a:cubicBezTo>
                    <a:lnTo>
                      <a:pt x="347139" y="295275"/>
                    </a:lnTo>
                    <a:cubicBezTo>
                      <a:pt x="348197" y="281517"/>
                      <a:pt x="348702" y="267704"/>
                      <a:pt x="350314" y="254000"/>
                    </a:cubicBezTo>
                    <a:cubicBezTo>
                      <a:pt x="350824" y="249666"/>
                      <a:pt x="352825" y="245613"/>
                      <a:pt x="353489" y="241300"/>
                    </a:cubicBezTo>
                    <a:cubicBezTo>
                      <a:pt x="354946" y="231828"/>
                      <a:pt x="355606" y="222250"/>
                      <a:pt x="356664" y="212725"/>
                    </a:cubicBezTo>
                    <a:cubicBezTo>
                      <a:pt x="352389" y="187073"/>
                      <a:pt x="355525" y="199782"/>
                      <a:pt x="347139" y="174625"/>
                    </a:cubicBezTo>
                    <a:lnTo>
                      <a:pt x="343964" y="165100"/>
                    </a:lnTo>
                    <a:lnTo>
                      <a:pt x="340789" y="155575"/>
                    </a:lnTo>
                    <a:cubicBezTo>
                      <a:pt x="348769" y="131634"/>
                      <a:pt x="338004" y="161144"/>
                      <a:pt x="350314" y="136525"/>
                    </a:cubicBezTo>
                    <a:cubicBezTo>
                      <a:pt x="354592" y="127969"/>
                      <a:pt x="351751" y="124552"/>
                      <a:pt x="359839" y="117475"/>
                    </a:cubicBezTo>
                    <a:cubicBezTo>
                      <a:pt x="365582" y="112449"/>
                      <a:pt x="372063" y="108188"/>
                      <a:pt x="378889" y="104775"/>
                    </a:cubicBezTo>
                    <a:cubicBezTo>
                      <a:pt x="408192" y="90124"/>
                      <a:pt x="395106" y="94371"/>
                      <a:pt x="416989" y="88900"/>
                    </a:cubicBezTo>
                    <a:cubicBezTo>
                      <a:pt x="420164" y="86783"/>
                      <a:pt x="423007" y="84053"/>
                      <a:pt x="426514" y="82550"/>
                    </a:cubicBezTo>
                    <a:cubicBezTo>
                      <a:pt x="430525" y="80831"/>
                      <a:pt x="435018" y="80574"/>
                      <a:pt x="439214" y="79375"/>
                    </a:cubicBezTo>
                    <a:cubicBezTo>
                      <a:pt x="449783" y="76355"/>
                      <a:pt x="449528" y="75010"/>
                      <a:pt x="461439" y="73025"/>
                    </a:cubicBezTo>
                    <a:cubicBezTo>
                      <a:pt x="469855" y="71622"/>
                      <a:pt x="478372" y="70908"/>
                      <a:pt x="486839" y="69850"/>
                    </a:cubicBezTo>
                    <a:cubicBezTo>
                      <a:pt x="490014" y="68792"/>
                      <a:pt x="493997" y="69042"/>
                      <a:pt x="496364" y="66675"/>
                    </a:cubicBezTo>
                    <a:cubicBezTo>
                      <a:pt x="498731" y="64308"/>
                      <a:pt x="499539" y="60497"/>
                      <a:pt x="499539" y="57150"/>
                    </a:cubicBezTo>
                    <a:cubicBezTo>
                      <a:pt x="499539" y="48672"/>
                      <a:pt x="492566" y="42872"/>
                      <a:pt x="486839" y="38100"/>
                    </a:cubicBezTo>
                    <a:cubicBezTo>
                      <a:pt x="483908" y="35657"/>
                      <a:pt x="480727" y="33457"/>
                      <a:pt x="477314" y="31750"/>
                    </a:cubicBezTo>
                    <a:cubicBezTo>
                      <a:pt x="474321" y="30253"/>
                      <a:pt x="470715" y="30200"/>
                      <a:pt x="467789" y="28575"/>
                    </a:cubicBezTo>
                    <a:cubicBezTo>
                      <a:pt x="461118" y="24869"/>
                      <a:pt x="455979" y="18288"/>
                      <a:pt x="448739" y="15875"/>
                    </a:cubicBezTo>
                    <a:lnTo>
                      <a:pt x="420164" y="6350"/>
                    </a:lnTo>
                    <a:lnTo>
                      <a:pt x="410639" y="3175"/>
                    </a:lnTo>
                    <a:cubicBezTo>
                      <a:pt x="407464" y="2117"/>
                      <a:pt x="404461" y="0"/>
                      <a:pt x="401114" y="0"/>
                    </a:cubicBezTo>
                    <a:lnTo>
                      <a:pt x="378889" y="19050"/>
                    </a:ln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57AF3104-9B23-BF42-9A9E-2539714E9F90}"/>
                  </a:ext>
                </a:extLst>
              </p:cNvPr>
              <p:cNvSpPr/>
              <p:nvPr/>
            </p:nvSpPr>
            <p:spPr>
              <a:xfrm>
                <a:off x="10115570" y="3621427"/>
                <a:ext cx="247630" cy="239199"/>
              </a:xfrm>
              <a:custGeom>
                <a:avLst/>
                <a:gdLst>
                  <a:gd name="connsiteX0" fmla="*/ 56445 w 248356"/>
                  <a:gd name="connsiteY0" fmla="*/ 2759 h 239826"/>
                  <a:gd name="connsiteX1" fmla="*/ 135467 w 248356"/>
                  <a:gd name="connsiteY1" fmla="*/ 14048 h 239826"/>
                  <a:gd name="connsiteX2" fmla="*/ 237067 w 248356"/>
                  <a:gd name="connsiteY2" fmla="*/ 25337 h 239826"/>
                  <a:gd name="connsiteX3" fmla="*/ 248356 w 248356"/>
                  <a:gd name="connsiteY3" fmla="*/ 59204 h 239826"/>
                  <a:gd name="connsiteX4" fmla="*/ 237067 w 248356"/>
                  <a:gd name="connsiteY4" fmla="*/ 172093 h 239826"/>
                  <a:gd name="connsiteX5" fmla="*/ 203200 w 248356"/>
                  <a:gd name="connsiteY5" fmla="*/ 194670 h 239826"/>
                  <a:gd name="connsiteX6" fmla="*/ 169334 w 248356"/>
                  <a:gd name="connsiteY6" fmla="*/ 205959 h 239826"/>
                  <a:gd name="connsiteX7" fmla="*/ 101600 w 248356"/>
                  <a:gd name="connsiteY7" fmla="*/ 239826 h 239826"/>
                  <a:gd name="connsiteX8" fmla="*/ 11289 w 248356"/>
                  <a:gd name="connsiteY8" fmla="*/ 228537 h 239826"/>
                  <a:gd name="connsiteX9" fmla="*/ 0 w 248356"/>
                  <a:gd name="connsiteY9" fmla="*/ 194670 h 239826"/>
                  <a:gd name="connsiteX10" fmla="*/ 11289 w 248356"/>
                  <a:gd name="connsiteY10" fmla="*/ 104359 h 239826"/>
                  <a:gd name="connsiteX11" fmla="*/ 22578 w 248356"/>
                  <a:gd name="connsiteY11" fmla="*/ 70493 h 239826"/>
                  <a:gd name="connsiteX12" fmla="*/ 56445 w 248356"/>
                  <a:gd name="connsiteY12" fmla="*/ 2759 h 239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48356" h="239826">
                    <a:moveTo>
                      <a:pt x="56445" y="2759"/>
                    </a:moveTo>
                    <a:cubicBezTo>
                      <a:pt x="75260" y="-6648"/>
                      <a:pt x="109064" y="10748"/>
                      <a:pt x="135467" y="14048"/>
                    </a:cubicBezTo>
                    <a:cubicBezTo>
                      <a:pt x="169279" y="18275"/>
                      <a:pt x="205429" y="12682"/>
                      <a:pt x="237067" y="25337"/>
                    </a:cubicBezTo>
                    <a:cubicBezTo>
                      <a:pt x="248116" y="29756"/>
                      <a:pt x="244593" y="47915"/>
                      <a:pt x="248356" y="59204"/>
                    </a:cubicBezTo>
                    <a:cubicBezTo>
                      <a:pt x="244593" y="96834"/>
                      <a:pt x="249026" y="136216"/>
                      <a:pt x="237067" y="172093"/>
                    </a:cubicBezTo>
                    <a:cubicBezTo>
                      <a:pt x="232777" y="184964"/>
                      <a:pt x="215335" y="188602"/>
                      <a:pt x="203200" y="194670"/>
                    </a:cubicBezTo>
                    <a:cubicBezTo>
                      <a:pt x="192557" y="199991"/>
                      <a:pt x="179977" y="200637"/>
                      <a:pt x="169334" y="205959"/>
                    </a:cubicBezTo>
                    <a:cubicBezTo>
                      <a:pt x="81802" y="249726"/>
                      <a:pt x="186722" y="211452"/>
                      <a:pt x="101600" y="239826"/>
                    </a:cubicBezTo>
                    <a:cubicBezTo>
                      <a:pt x="71496" y="236063"/>
                      <a:pt x="39012" y="240859"/>
                      <a:pt x="11289" y="228537"/>
                    </a:cubicBezTo>
                    <a:cubicBezTo>
                      <a:pt x="415" y="223704"/>
                      <a:pt x="0" y="206570"/>
                      <a:pt x="0" y="194670"/>
                    </a:cubicBezTo>
                    <a:cubicBezTo>
                      <a:pt x="0" y="164332"/>
                      <a:pt x="5862" y="134208"/>
                      <a:pt x="11289" y="104359"/>
                    </a:cubicBezTo>
                    <a:cubicBezTo>
                      <a:pt x="13418" y="92652"/>
                      <a:pt x="14164" y="78907"/>
                      <a:pt x="22578" y="70493"/>
                    </a:cubicBezTo>
                    <a:cubicBezTo>
                      <a:pt x="93443" y="-371"/>
                      <a:pt x="37630" y="12166"/>
                      <a:pt x="56445" y="2759"/>
                    </a:cubicBez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35" tIns="25718" rIns="51435" bIns="25718" anchor="ctr"/>
              <a:lstStyle/>
              <a:p>
                <a:pPr algn="ctr">
                  <a:defRPr/>
                </a:pPr>
                <a:endParaRPr lang="en-US" sz="790"/>
              </a:p>
            </p:txBody>
          </p:sp>
        </p:grpSp>
        <p:sp>
          <p:nvSpPr>
            <p:cNvPr id="25" name="Text Box 6">
              <a:extLst>
                <a:ext uri="{FF2B5EF4-FFF2-40B4-BE49-F238E27FC236}">
                  <a16:creationId xmlns:a16="http://schemas.microsoft.com/office/drawing/2014/main" id="{F2399DA6-44EF-4E43-80AF-C412541DB2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11291" y="1602582"/>
              <a:ext cx="1319213" cy="33547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790" i="1" dirty="0" err="1">
                  <a:solidFill>
                    <a:schemeClr val="bg1"/>
                  </a:solidFill>
                </a:rPr>
                <a:t>Adiantum</a:t>
              </a:r>
              <a:r>
                <a:rPr lang="en-US" sz="790" i="1" dirty="0">
                  <a:solidFill>
                    <a:schemeClr val="bg1"/>
                  </a:solidFill>
                </a:rPr>
                <a:t> </a:t>
              </a:r>
              <a:r>
                <a:rPr lang="en-US" sz="790" i="1" dirty="0" err="1">
                  <a:solidFill>
                    <a:schemeClr val="bg1"/>
                  </a:solidFill>
                </a:rPr>
                <a:t>aleuticum</a:t>
              </a:r>
              <a:r>
                <a:rPr lang="en-US" sz="790" dirty="0">
                  <a:solidFill>
                    <a:schemeClr val="bg1"/>
                  </a:solidFill>
                </a:rPr>
                <a:t> in Vermont</a:t>
              </a:r>
            </a:p>
          </p:txBody>
        </p:sp>
        <p:sp>
          <p:nvSpPr>
            <p:cNvPr id="26" name="Text Box 7">
              <a:extLst>
                <a:ext uri="{FF2B5EF4-FFF2-40B4-BE49-F238E27FC236}">
                  <a16:creationId xmlns:a16="http://schemas.microsoft.com/office/drawing/2014/main" id="{9A2915F1-8595-C944-A61D-6FCEC272F07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1775" y="1609726"/>
              <a:ext cx="1228725" cy="33547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790" i="1" dirty="0">
                  <a:solidFill>
                    <a:schemeClr val="bg1"/>
                  </a:solidFill>
                </a:rPr>
                <a:t>Adiantum </a:t>
              </a:r>
              <a:r>
                <a:rPr lang="en-US" sz="790" i="1" dirty="0" err="1">
                  <a:solidFill>
                    <a:schemeClr val="bg1"/>
                  </a:solidFill>
                </a:rPr>
                <a:t>pedatum</a:t>
              </a:r>
              <a:r>
                <a:rPr lang="en-US" sz="790" i="1" dirty="0">
                  <a:solidFill>
                    <a:schemeClr val="bg1"/>
                  </a:solidFill>
                </a:rPr>
                <a:t> </a:t>
              </a:r>
              <a:r>
                <a:rPr lang="en-US" sz="790" dirty="0">
                  <a:solidFill>
                    <a:schemeClr val="bg1"/>
                  </a:solidFill>
                </a:rPr>
                <a:t> in Japan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500E405-4761-FF4E-9E2B-8664289700CE}"/>
                </a:ext>
              </a:extLst>
            </p:cNvPr>
            <p:cNvSpPr/>
            <p:nvPr/>
          </p:nvSpPr>
          <p:spPr>
            <a:xfrm>
              <a:off x="3525441" y="5253037"/>
              <a:ext cx="441722" cy="205979"/>
            </a:xfrm>
            <a:prstGeom prst="rect">
              <a:avLst/>
            </a:prstGeom>
            <a:solidFill>
              <a:srgbClr val="FF0000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20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D7D74AF-068B-7F4C-ADD0-D9C7505BD7B1}"/>
                </a:ext>
              </a:extLst>
            </p:cNvPr>
            <p:cNvSpPr/>
            <p:nvPr/>
          </p:nvSpPr>
          <p:spPr>
            <a:xfrm>
              <a:off x="5547122" y="5254228"/>
              <a:ext cx="442913" cy="204788"/>
            </a:xfrm>
            <a:prstGeom prst="rect">
              <a:avLst/>
            </a:prstGeom>
            <a:solidFill>
              <a:srgbClr val="92D050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20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B051C7D-A8AD-0849-BDE6-B5F73A0FC848}"/>
                </a:ext>
              </a:extLst>
            </p:cNvPr>
            <p:cNvSpPr/>
            <p:nvPr/>
          </p:nvSpPr>
          <p:spPr>
            <a:xfrm>
              <a:off x="1329928" y="5253037"/>
              <a:ext cx="441722" cy="205979"/>
            </a:xfrm>
            <a:prstGeom prst="rect">
              <a:avLst/>
            </a:prstGeom>
            <a:solidFill>
              <a:srgbClr val="00B0F0"/>
            </a:solidFill>
            <a:ln w="28575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200"/>
            </a:p>
          </p:txBody>
        </p:sp>
        <p:sp>
          <p:nvSpPr>
            <p:cNvPr id="101388" name="Rectangle 5">
              <a:extLst>
                <a:ext uri="{FF2B5EF4-FFF2-40B4-BE49-F238E27FC236}">
                  <a16:creationId xmlns:a16="http://schemas.microsoft.com/office/drawing/2014/main" id="{A45C752D-F0CE-C849-BBF8-19AFC993E0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8560" y="5216130"/>
              <a:ext cx="1431802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spcAft>
                  <a:spcPts val="900"/>
                </a:spcAft>
                <a:buNone/>
              </a:pPr>
              <a:r>
                <a:rPr lang="en-US" altLang="en-US" sz="1200" i="1"/>
                <a:t>Adiantum aleuticum</a:t>
              </a:r>
            </a:p>
          </p:txBody>
        </p:sp>
        <p:sp>
          <p:nvSpPr>
            <p:cNvPr id="101389" name="Rectangle 6">
              <a:extLst>
                <a:ext uri="{FF2B5EF4-FFF2-40B4-BE49-F238E27FC236}">
                  <a16:creationId xmlns:a16="http://schemas.microsoft.com/office/drawing/2014/main" id="{1673E34F-1F69-E846-AFC9-534E9F17B2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62400" y="5228036"/>
              <a:ext cx="1353256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spcAft>
                  <a:spcPts val="900"/>
                </a:spcAft>
                <a:buNone/>
              </a:pPr>
              <a:r>
                <a:rPr lang="en-US" altLang="en-US" sz="1200" i="1"/>
                <a:t>Adiantum pedatum</a:t>
              </a:r>
            </a:p>
          </p:txBody>
        </p:sp>
        <p:pic>
          <p:nvPicPr>
            <p:cNvPr id="101391" name="Picture 3">
              <a:extLst>
                <a:ext uri="{FF2B5EF4-FFF2-40B4-BE49-F238E27FC236}">
                  <a16:creationId xmlns:a16="http://schemas.microsoft.com/office/drawing/2014/main" id="{6D2C791E-3224-474B-AE4C-8D33006B42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8731" y="1599011"/>
              <a:ext cx="2681288" cy="198358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 Box 7">
              <a:extLst>
                <a:ext uri="{FF2B5EF4-FFF2-40B4-BE49-F238E27FC236}">
                  <a16:creationId xmlns:a16="http://schemas.microsoft.com/office/drawing/2014/main" id="{D07746A6-4A82-7C4C-95CD-504A63B1B6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18061" y="1687116"/>
              <a:ext cx="1229915" cy="33547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790" i="1" dirty="0">
                  <a:solidFill>
                    <a:schemeClr val="bg1"/>
                  </a:solidFill>
                </a:rPr>
                <a:t>Adiantum </a:t>
              </a:r>
              <a:r>
                <a:rPr lang="en-US" sz="790" i="1" dirty="0" err="1">
                  <a:solidFill>
                    <a:schemeClr val="bg1"/>
                  </a:solidFill>
                </a:rPr>
                <a:t>pedatum</a:t>
              </a:r>
              <a:r>
                <a:rPr lang="en-US" sz="790" i="1" dirty="0">
                  <a:solidFill>
                    <a:schemeClr val="bg1"/>
                  </a:solidFill>
                </a:rPr>
                <a:t> </a:t>
              </a:r>
              <a:r>
                <a:rPr lang="en-US" sz="790" dirty="0">
                  <a:solidFill>
                    <a:schemeClr val="bg1"/>
                  </a:solidFill>
                </a:rPr>
                <a:t> in Vermont</a:t>
              </a:r>
            </a:p>
          </p:txBody>
        </p:sp>
        <p:sp>
          <p:nvSpPr>
            <p:cNvPr id="101393" name="TextBox 30">
              <a:extLst>
                <a:ext uri="{FF2B5EF4-FFF2-40B4-BE49-F238E27FC236}">
                  <a16:creationId xmlns:a16="http://schemas.microsoft.com/office/drawing/2014/main" id="{978659BA-E323-524C-9DEA-6BD82B87D8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4216" y="959636"/>
              <a:ext cx="6480572" cy="2568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  <a:cs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600"/>
                <a:t>Cathy Paris reveals the </a:t>
              </a:r>
              <a:r>
                <a:rPr lang="en-US" altLang="en-US" sz="1600" i="1"/>
                <a:t>aleuticum-pedatum</a:t>
              </a:r>
              <a:r>
                <a:rPr lang="en-US" altLang="en-US" sz="1600"/>
                <a:t> ancestry and its biogeography   </a:t>
              </a:r>
              <a:endParaRPr lang="en-US" altLang="en-US" sz="1600" i="1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F094032-60F0-3745-9F88-2AC840E0025D}"/>
                </a:ext>
              </a:extLst>
            </p:cNvPr>
            <p:cNvSpPr/>
            <p:nvPr/>
          </p:nvSpPr>
          <p:spPr>
            <a:xfrm>
              <a:off x="5945981" y="4473180"/>
              <a:ext cx="372666" cy="302419"/>
            </a:xfrm>
            <a:custGeom>
              <a:avLst/>
              <a:gdLst>
                <a:gd name="connsiteX0" fmla="*/ 496003 w 496056"/>
                <a:gd name="connsiteY0" fmla="*/ 1976 h 403502"/>
                <a:gd name="connsiteX1" fmla="*/ 472384 w 496056"/>
                <a:gd name="connsiteY1" fmla="*/ 5350 h 403502"/>
                <a:gd name="connsiteX2" fmla="*/ 438642 w 496056"/>
                <a:gd name="connsiteY2" fmla="*/ 8724 h 403502"/>
                <a:gd name="connsiteX3" fmla="*/ 418397 w 496056"/>
                <a:gd name="connsiteY3" fmla="*/ 15473 h 403502"/>
                <a:gd name="connsiteX4" fmla="*/ 408275 w 496056"/>
                <a:gd name="connsiteY4" fmla="*/ 22221 h 403502"/>
                <a:gd name="connsiteX5" fmla="*/ 394778 w 496056"/>
                <a:gd name="connsiteY5" fmla="*/ 35718 h 403502"/>
                <a:gd name="connsiteX6" fmla="*/ 384656 w 496056"/>
                <a:gd name="connsiteY6" fmla="*/ 39092 h 403502"/>
                <a:gd name="connsiteX7" fmla="*/ 367785 w 496056"/>
                <a:gd name="connsiteY7" fmla="*/ 55963 h 403502"/>
                <a:gd name="connsiteX8" fmla="*/ 361036 w 496056"/>
                <a:gd name="connsiteY8" fmla="*/ 62711 h 403502"/>
                <a:gd name="connsiteX9" fmla="*/ 344165 w 496056"/>
                <a:gd name="connsiteY9" fmla="*/ 76208 h 403502"/>
                <a:gd name="connsiteX10" fmla="*/ 330669 w 496056"/>
                <a:gd name="connsiteY10" fmla="*/ 93078 h 403502"/>
                <a:gd name="connsiteX11" fmla="*/ 310424 w 496056"/>
                <a:gd name="connsiteY11" fmla="*/ 99827 h 403502"/>
                <a:gd name="connsiteX12" fmla="*/ 303675 w 496056"/>
                <a:gd name="connsiteY12" fmla="*/ 106575 h 403502"/>
                <a:gd name="connsiteX13" fmla="*/ 296927 w 496056"/>
                <a:gd name="connsiteY13" fmla="*/ 116698 h 403502"/>
                <a:gd name="connsiteX14" fmla="*/ 286805 w 496056"/>
                <a:gd name="connsiteY14" fmla="*/ 123446 h 403502"/>
                <a:gd name="connsiteX15" fmla="*/ 280056 w 496056"/>
                <a:gd name="connsiteY15" fmla="*/ 130194 h 403502"/>
                <a:gd name="connsiteX16" fmla="*/ 256437 w 496056"/>
                <a:gd name="connsiteY16" fmla="*/ 136943 h 403502"/>
                <a:gd name="connsiteX17" fmla="*/ 226070 w 496056"/>
                <a:gd name="connsiteY17" fmla="*/ 147065 h 403502"/>
                <a:gd name="connsiteX18" fmla="*/ 205825 w 496056"/>
                <a:gd name="connsiteY18" fmla="*/ 153814 h 403502"/>
                <a:gd name="connsiteX19" fmla="*/ 195702 w 496056"/>
                <a:gd name="connsiteY19" fmla="*/ 160562 h 403502"/>
                <a:gd name="connsiteX20" fmla="*/ 182205 w 496056"/>
                <a:gd name="connsiteY20" fmla="*/ 180807 h 403502"/>
                <a:gd name="connsiteX21" fmla="*/ 172083 w 496056"/>
                <a:gd name="connsiteY21" fmla="*/ 190929 h 403502"/>
                <a:gd name="connsiteX22" fmla="*/ 151838 w 496056"/>
                <a:gd name="connsiteY22" fmla="*/ 204426 h 403502"/>
                <a:gd name="connsiteX23" fmla="*/ 124844 w 496056"/>
                <a:gd name="connsiteY23" fmla="*/ 224671 h 403502"/>
                <a:gd name="connsiteX24" fmla="*/ 114722 w 496056"/>
                <a:gd name="connsiteY24" fmla="*/ 231419 h 403502"/>
                <a:gd name="connsiteX25" fmla="*/ 104599 w 496056"/>
                <a:gd name="connsiteY25" fmla="*/ 238168 h 403502"/>
                <a:gd name="connsiteX26" fmla="*/ 94477 w 496056"/>
                <a:gd name="connsiteY26" fmla="*/ 241542 h 403502"/>
                <a:gd name="connsiteX27" fmla="*/ 67484 w 496056"/>
                <a:gd name="connsiteY27" fmla="*/ 265161 h 403502"/>
                <a:gd name="connsiteX28" fmla="*/ 57361 w 496056"/>
                <a:gd name="connsiteY28" fmla="*/ 275284 h 403502"/>
                <a:gd name="connsiteX29" fmla="*/ 47239 w 496056"/>
                <a:gd name="connsiteY29" fmla="*/ 295529 h 403502"/>
                <a:gd name="connsiteX30" fmla="*/ 40490 w 496056"/>
                <a:gd name="connsiteY30" fmla="*/ 312399 h 403502"/>
                <a:gd name="connsiteX31" fmla="*/ 33742 w 496056"/>
                <a:gd name="connsiteY31" fmla="*/ 325896 h 403502"/>
                <a:gd name="connsiteX32" fmla="*/ 20245 w 496056"/>
                <a:gd name="connsiteY32" fmla="*/ 352890 h 403502"/>
                <a:gd name="connsiteX33" fmla="*/ 6749 w 496056"/>
                <a:gd name="connsiteY33" fmla="*/ 383257 h 403502"/>
                <a:gd name="connsiteX34" fmla="*/ 0 w 496056"/>
                <a:gd name="connsiteY34" fmla="*/ 390005 h 403502"/>
                <a:gd name="connsiteX35" fmla="*/ 23619 w 496056"/>
                <a:gd name="connsiteY35" fmla="*/ 393380 h 403502"/>
                <a:gd name="connsiteX36" fmla="*/ 47239 w 496056"/>
                <a:gd name="connsiteY36" fmla="*/ 400128 h 403502"/>
                <a:gd name="connsiteX37" fmla="*/ 77606 w 496056"/>
                <a:gd name="connsiteY37" fmla="*/ 403502 h 403502"/>
                <a:gd name="connsiteX38" fmla="*/ 91103 w 496056"/>
                <a:gd name="connsiteY38" fmla="*/ 400128 h 403502"/>
                <a:gd name="connsiteX39" fmla="*/ 107974 w 496056"/>
                <a:gd name="connsiteY39" fmla="*/ 386631 h 403502"/>
                <a:gd name="connsiteX40" fmla="*/ 114722 w 496056"/>
                <a:gd name="connsiteY40" fmla="*/ 376509 h 403502"/>
                <a:gd name="connsiteX41" fmla="*/ 121470 w 496056"/>
                <a:gd name="connsiteY41" fmla="*/ 369760 h 403502"/>
                <a:gd name="connsiteX42" fmla="*/ 134967 w 496056"/>
                <a:gd name="connsiteY42" fmla="*/ 339393 h 403502"/>
                <a:gd name="connsiteX43" fmla="*/ 145089 w 496056"/>
                <a:gd name="connsiteY43" fmla="*/ 315774 h 403502"/>
                <a:gd name="connsiteX44" fmla="*/ 148464 w 496056"/>
                <a:gd name="connsiteY44" fmla="*/ 305651 h 403502"/>
                <a:gd name="connsiteX45" fmla="*/ 155212 w 496056"/>
                <a:gd name="connsiteY45" fmla="*/ 292154 h 403502"/>
                <a:gd name="connsiteX46" fmla="*/ 165334 w 496056"/>
                <a:gd name="connsiteY46" fmla="*/ 271909 h 403502"/>
                <a:gd name="connsiteX47" fmla="*/ 175457 w 496056"/>
                <a:gd name="connsiteY47" fmla="*/ 265161 h 403502"/>
                <a:gd name="connsiteX48" fmla="*/ 192328 w 496056"/>
                <a:gd name="connsiteY48" fmla="*/ 248290 h 403502"/>
                <a:gd name="connsiteX49" fmla="*/ 202450 w 496056"/>
                <a:gd name="connsiteY49" fmla="*/ 241542 h 403502"/>
                <a:gd name="connsiteX50" fmla="*/ 215947 w 496056"/>
                <a:gd name="connsiteY50" fmla="*/ 228045 h 403502"/>
                <a:gd name="connsiteX51" fmla="*/ 226070 w 496056"/>
                <a:gd name="connsiteY51" fmla="*/ 217923 h 403502"/>
                <a:gd name="connsiteX52" fmla="*/ 232818 w 496056"/>
                <a:gd name="connsiteY52" fmla="*/ 207800 h 403502"/>
                <a:gd name="connsiteX53" fmla="*/ 242940 w 496056"/>
                <a:gd name="connsiteY53" fmla="*/ 201052 h 403502"/>
                <a:gd name="connsiteX54" fmla="*/ 249689 w 496056"/>
                <a:gd name="connsiteY54" fmla="*/ 190929 h 403502"/>
                <a:gd name="connsiteX55" fmla="*/ 259811 w 496056"/>
                <a:gd name="connsiteY55" fmla="*/ 187555 h 403502"/>
                <a:gd name="connsiteX56" fmla="*/ 280056 w 496056"/>
                <a:gd name="connsiteY56" fmla="*/ 174059 h 403502"/>
                <a:gd name="connsiteX57" fmla="*/ 296927 w 496056"/>
                <a:gd name="connsiteY57" fmla="*/ 157188 h 403502"/>
                <a:gd name="connsiteX58" fmla="*/ 313798 w 496056"/>
                <a:gd name="connsiteY58" fmla="*/ 143691 h 403502"/>
                <a:gd name="connsiteX59" fmla="*/ 334043 w 496056"/>
                <a:gd name="connsiteY59" fmla="*/ 136943 h 403502"/>
                <a:gd name="connsiteX60" fmla="*/ 344165 w 496056"/>
                <a:gd name="connsiteY60" fmla="*/ 133568 h 403502"/>
                <a:gd name="connsiteX61" fmla="*/ 354288 w 496056"/>
                <a:gd name="connsiteY61" fmla="*/ 130194 h 403502"/>
                <a:gd name="connsiteX62" fmla="*/ 364411 w 496056"/>
                <a:gd name="connsiteY62" fmla="*/ 123446 h 403502"/>
                <a:gd name="connsiteX63" fmla="*/ 374533 w 496056"/>
                <a:gd name="connsiteY63" fmla="*/ 120072 h 403502"/>
                <a:gd name="connsiteX64" fmla="*/ 408275 w 496056"/>
                <a:gd name="connsiteY64" fmla="*/ 106575 h 403502"/>
                <a:gd name="connsiteX65" fmla="*/ 418397 w 496056"/>
                <a:gd name="connsiteY65" fmla="*/ 103201 h 403502"/>
                <a:gd name="connsiteX66" fmla="*/ 428520 w 496056"/>
                <a:gd name="connsiteY66" fmla="*/ 99827 h 403502"/>
                <a:gd name="connsiteX67" fmla="*/ 445391 w 496056"/>
                <a:gd name="connsiteY67" fmla="*/ 86330 h 403502"/>
                <a:gd name="connsiteX68" fmla="*/ 452139 w 496056"/>
                <a:gd name="connsiteY68" fmla="*/ 76208 h 403502"/>
                <a:gd name="connsiteX69" fmla="*/ 458887 w 496056"/>
                <a:gd name="connsiteY69" fmla="*/ 45840 h 403502"/>
                <a:gd name="connsiteX70" fmla="*/ 465636 w 496056"/>
                <a:gd name="connsiteY70" fmla="*/ 39092 h 403502"/>
                <a:gd name="connsiteX71" fmla="*/ 496003 w 496056"/>
                <a:gd name="connsiteY71" fmla="*/ 1976 h 40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496056" h="403502">
                  <a:moveTo>
                    <a:pt x="496003" y="1976"/>
                  </a:moveTo>
                  <a:cubicBezTo>
                    <a:pt x="497128" y="-3648"/>
                    <a:pt x="480282" y="4421"/>
                    <a:pt x="472384" y="5350"/>
                  </a:cubicBezTo>
                  <a:cubicBezTo>
                    <a:pt x="461158" y="6671"/>
                    <a:pt x="449752" y="6641"/>
                    <a:pt x="438642" y="8724"/>
                  </a:cubicBezTo>
                  <a:cubicBezTo>
                    <a:pt x="431650" y="10035"/>
                    <a:pt x="424316" y="11527"/>
                    <a:pt x="418397" y="15473"/>
                  </a:cubicBezTo>
                  <a:cubicBezTo>
                    <a:pt x="415023" y="17722"/>
                    <a:pt x="411354" y="19582"/>
                    <a:pt x="408275" y="22221"/>
                  </a:cubicBezTo>
                  <a:cubicBezTo>
                    <a:pt x="403444" y="26362"/>
                    <a:pt x="400814" y="33706"/>
                    <a:pt x="394778" y="35718"/>
                  </a:cubicBezTo>
                  <a:lnTo>
                    <a:pt x="384656" y="39092"/>
                  </a:lnTo>
                  <a:lnTo>
                    <a:pt x="367785" y="55963"/>
                  </a:lnTo>
                  <a:cubicBezTo>
                    <a:pt x="365535" y="58212"/>
                    <a:pt x="363683" y="60946"/>
                    <a:pt x="361036" y="62711"/>
                  </a:cubicBezTo>
                  <a:cubicBezTo>
                    <a:pt x="348267" y="71224"/>
                    <a:pt x="353781" y="66592"/>
                    <a:pt x="344165" y="76208"/>
                  </a:cubicBezTo>
                  <a:cubicBezTo>
                    <a:pt x="340506" y="87184"/>
                    <a:pt x="342613" y="87769"/>
                    <a:pt x="330669" y="93078"/>
                  </a:cubicBezTo>
                  <a:cubicBezTo>
                    <a:pt x="324169" y="95967"/>
                    <a:pt x="310424" y="99827"/>
                    <a:pt x="310424" y="99827"/>
                  </a:cubicBezTo>
                  <a:cubicBezTo>
                    <a:pt x="308174" y="102076"/>
                    <a:pt x="305662" y="104091"/>
                    <a:pt x="303675" y="106575"/>
                  </a:cubicBezTo>
                  <a:cubicBezTo>
                    <a:pt x="301142" y="109742"/>
                    <a:pt x="299794" y="113830"/>
                    <a:pt x="296927" y="116698"/>
                  </a:cubicBezTo>
                  <a:cubicBezTo>
                    <a:pt x="294060" y="119565"/>
                    <a:pt x="289972" y="120913"/>
                    <a:pt x="286805" y="123446"/>
                  </a:cubicBezTo>
                  <a:cubicBezTo>
                    <a:pt x="284321" y="125433"/>
                    <a:pt x="282784" y="128557"/>
                    <a:pt x="280056" y="130194"/>
                  </a:cubicBezTo>
                  <a:cubicBezTo>
                    <a:pt x="276278" y="132461"/>
                    <a:pt x="259375" y="136062"/>
                    <a:pt x="256437" y="136943"/>
                  </a:cubicBezTo>
                  <a:cubicBezTo>
                    <a:pt x="256420" y="136948"/>
                    <a:pt x="231140" y="145375"/>
                    <a:pt x="226070" y="147065"/>
                  </a:cubicBezTo>
                  <a:cubicBezTo>
                    <a:pt x="226065" y="147067"/>
                    <a:pt x="205830" y="153810"/>
                    <a:pt x="205825" y="153814"/>
                  </a:cubicBezTo>
                  <a:lnTo>
                    <a:pt x="195702" y="160562"/>
                  </a:lnTo>
                  <a:cubicBezTo>
                    <a:pt x="191203" y="167310"/>
                    <a:pt x="187940" y="175072"/>
                    <a:pt x="182205" y="180807"/>
                  </a:cubicBezTo>
                  <a:cubicBezTo>
                    <a:pt x="178831" y="184181"/>
                    <a:pt x="175849" y="188000"/>
                    <a:pt x="172083" y="190929"/>
                  </a:cubicBezTo>
                  <a:cubicBezTo>
                    <a:pt x="165681" y="195908"/>
                    <a:pt x="157573" y="198691"/>
                    <a:pt x="151838" y="204426"/>
                  </a:cubicBezTo>
                  <a:cubicBezTo>
                    <a:pt x="139354" y="216908"/>
                    <a:pt x="147736" y="209410"/>
                    <a:pt x="124844" y="224671"/>
                  </a:cubicBezTo>
                  <a:lnTo>
                    <a:pt x="114722" y="231419"/>
                  </a:lnTo>
                  <a:cubicBezTo>
                    <a:pt x="111348" y="233669"/>
                    <a:pt x="108446" y="236886"/>
                    <a:pt x="104599" y="238168"/>
                  </a:cubicBezTo>
                  <a:cubicBezTo>
                    <a:pt x="101225" y="239293"/>
                    <a:pt x="97658" y="239952"/>
                    <a:pt x="94477" y="241542"/>
                  </a:cubicBezTo>
                  <a:cubicBezTo>
                    <a:pt x="83314" y="247123"/>
                    <a:pt x="76283" y="256361"/>
                    <a:pt x="67484" y="265161"/>
                  </a:cubicBezTo>
                  <a:lnTo>
                    <a:pt x="57361" y="275284"/>
                  </a:lnTo>
                  <a:cubicBezTo>
                    <a:pt x="48883" y="300719"/>
                    <a:pt x="60318" y="269373"/>
                    <a:pt x="47239" y="295529"/>
                  </a:cubicBezTo>
                  <a:cubicBezTo>
                    <a:pt x="44530" y="300946"/>
                    <a:pt x="42950" y="306864"/>
                    <a:pt x="40490" y="312399"/>
                  </a:cubicBezTo>
                  <a:cubicBezTo>
                    <a:pt x="38447" y="316995"/>
                    <a:pt x="35610" y="321226"/>
                    <a:pt x="33742" y="325896"/>
                  </a:cubicBezTo>
                  <a:cubicBezTo>
                    <a:pt x="23404" y="351744"/>
                    <a:pt x="33180" y="339955"/>
                    <a:pt x="20245" y="352890"/>
                  </a:cubicBezTo>
                  <a:cubicBezTo>
                    <a:pt x="14895" y="368940"/>
                    <a:pt x="15915" y="371801"/>
                    <a:pt x="6749" y="383257"/>
                  </a:cubicBezTo>
                  <a:cubicBezTo>
                    <a:pt x="4762" y="385741"/>
                    <a:pt x="2250" y="387756"/>
                    <a:pt x="0" y="390005"/>
                  </a:cubicBezTo>
                  <a:cubicBezTo>
                    <a:pt x="7873" y="391130"/>
                    <a:pt x="15820" y="391820"/>
                    <a:pt x="23619" y="393380"/>
                  </a:cubicBezTo>
                  <a:cubicBezTo>
                    <a:pt x="52995" y="399256"/>
                    <a:pt x="10926" y="394542"/>
                    <a:pt x="47239" y="400128"/>
                  </a:cubicBezTo>
                  <a:cubicBezTo>
                    <a:pt x="57305" y="401677"/>
                    <a:pt x="67484" y="402377"/>
                    <a:pt x="77606" y="403502"/>
                  </a:cubicBezTo>
                  <a:cubicBezTo>
                    <a:pt x="82105" y="402377"/>
                    <a:pt x="86840" y="401955"/>
                    <a:pt x="91103" y="400128"/>
                  </a:cubicBezTo>
                  <a:cubicBezTo>
                    <a:pt x="96441" y="397841"/>
                    <a:pt x="104188" y="391363"/>
                    <a:pt x="107974" y="386631"/>
                  </a:cubicBezTo>
                  <a:cubicBezTo>
                    <a:pt x="110507" y="383465"/>
                    <a:pt x="112189" y="379676"/>
                    <a:pt x="114722" y="376509"/>
                  </a:cubicBezTo>
                  <a:cubicBezTo>
                    <a:pt x="116709" y="374025"/>
                    <a:pt x="119221" y="372010"/>
                    <a:pt x="121470" y="369760"/>
                  </a:cubicBezTo>
                  <a:cubicBezTo>
                    <a:pt x="129501" y="345668"/>
                    <a:pt x="124273" y="355434"/>
                    <a:pt x="134967" y="339393"/>
                  </a:cubicBezTo>
                  <a:cubicBezTo>
                    <a:pt x="142877" y="315661"/>
                    <a:pt x="132585" y="344948"/>
                    <a:pt x="145089" y="315774"/>
                  </a:cubicBezTo>
                  <a:cubicBezTo>
                    <a:pt x="146490" y="312505"/>
                    <a:pt x="147063" y="308920"/>
                    <a:pt x="148464" y="305651"/>
                  </a:cubicBezTo>
                  <a:cubicBezTo>
                    <a:pt x="150445" y="301028"/>
                    <a:pt x="153231" y="296777"/>
                    <a:pt x="155212" y="292154"/>
                  </a:cubicBezTo>
                  <a:cubicBezTo>
                    <a:pt x="159327" y="282551"/>
                    <a:pt x="157230" y="280013"/>
                    <a:pt x="165334" y="271909"/>
                  </a:cubicBezTo>
                  <a:cubicBezTo>
                    <a:pt x="168202" y="269041"/>
                    <a:pt x="172405" y="267831"/>
                    <a:pt x="175457" y="265161"/>
                  </a:cubicBezTo>
                  <a:cubicBezTo>
                    <a:pt x="181442" y="259924"/>
                    <a:pt x="185711" y="252702"/>
                    <a:pt x="192328" y="248290"/>
                  </a:cubicBezTo>
                  <a:cubicBezTo>
                    <a:pt x="195702" y="246041"/>
                    <a:pt x="199371" y="244181"/>
                    <a:pt x="202450" y="241542"/>
                  </a:cubicBezTo>
                  <a:cubicBezTo>
                    <a:pt x="207281" y="237401"/>
                    <a:pt x="211448" y="232544"/>
                    <a:pt x="215947" y="228045"/>
                  </a:cubicBezTo>
                  <a:cubicBezTo>
                    <a:pt x="219321" y="224671"/>
                    <a:pt x="223423" y="221893"/>
                    <a:pt x="226070" y="217923"/>
                  </a:cubicBezTo>
                  <a:cubicBezTo>
                    <a:pt x="228319" y="214549"/>
                    <a:pt x="229951" y="210668"/>
                    <a:pt x="232818" y="207800"/>
                  </a:cubicBezTo>
                  <a:cubicBezTo>
                    <a:pt x="235685" y="204933"/>
                    <a:pt x="239566" y="203301"/>
                    <a:pt x="242940" y="201052"/>
                  </a:cubicBezTo>
                  <a:cubicBezTo>
                    <a:pt x="245190" y="197678"/>
                    <a:pt x="246522" y="193462"/>
                    <a:pt x="249689" y="190929"/>
                  </a:cubicBezTo>
                  <a:cubicBezTo>
                    <a:pt x="252466" y="188707"/>
                    <a:pt x="256702" y="189282"/>
                    <a:pt x="259811" y="187555"/>
                  </a:cubicBezTo>
                  <a:cubicBezTo>
                    <a:pt x="266901" y="183616"/>
                    <a:pt x="274321" y="179794"/>
                    <a:pt x="280056" y="174059"/>
                  </a:cubicBezTo>
                  <a:lnTo>
                    <a:pt x="296927" y="157188"/>
                  </a:lnTo>
                  <a:cubicBezTo>
                    <a:pt x="302538" y="151577"/>
                    <a:pt x="306132" y="147098"/>
                    <a:pt x="313798" y="143691"/>
                  </a:cubicBezTo>
                  <a:cubicBezTo>
                    <a:pt x="320298" y="140802"/>
                    <a:pt x="327295" y="139193"/>
                    <a:pt x="334043" y="136943"/>
                  </a:cubicBezTo>
                  <a:lnTo>
                    <a:pt x="344165" y="133568"/>
                  </a:lnTo>
                  <a:cubicBezTo>
                    <a:pt x="347539" y="132443"/>
                    <a:pt x="351328" y="132167"/>
                    <a:pt x="354288" y="130194"/>
                  </a:cubicBezTo>
                  <a:cubicBezTo>
                    <a:pt x="357662" y="127945"/>
                    <a:pt x="360784" y="125260"/>
                    <a:pt x="364411" y="123446"/>
                  </a:cubicBezTo>
                  <a:cubicBezTo>
                    <a:pt x="367592" y="121856"/>
                    <a:pt x="371264" y="121473"/>
                    <a:pt x="374533" y="120072"/>
                  </a:cubicBezTo>
                  <a:cubicBezTo>
                    <a:pt x="409285" y="105177"/>
                    <a:pt x="362198" y="121934"/>
                    <a:pt x="408275" y="106575"/>
                  </a:cubicBezTo>
                  <a:lnTo>
                    <a:pt x="418397" y="103201"/>
                  </a:lnTo>
                  <a:lnTo>
                    <a:pt x="428520" y="99827"/>
                  </a:lnTo>
                  <a:cubicBezTo>
                    <a:pt x="436032" y="94818"/>
                    <a:pt x="439898" y="93196"/>
                    <a:pt x="445391" y="86330"/>
                  </a:cubicBezTo>
                  <a:cubicBezTo>
                    <a:pt x="447924" y="83164"/>
                    <a:pt x="449890" y="79582"/>
                    <a:pt x="452139" y="76208"/>
                  </a:cubicBezTo>
                  <a:cubicBezTo>
                    <a:pt x="452820" y="72122"/>
                    <a:pt x="455054" y="52228"/>
                    <a:pt x="458887" y="45840"/>
                  </a:cubicBezTo>
                  <a:cubicBezTo>
                    <a:pt x="460524" y="43112"/>
                    <a:pt x="463386" y="41341"/>
                    <a:pt x="465636" y="39092"/>
                  </a:cubicBezTo>
                  <a:cubicBezTo>
                    <a:pt x="461988" y="24504"/>
                    <a:pt x="494878" y="7600"/>
                    <a:pt x="496003" y="1976"/>
                  </a:cubicBez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67CB9234-26FD-7B42-815B-344CE7279C38}"/>
                </a:ext>
              </a:extLst>
            </p:cNvPr>
            <p:cNvSpPr/>
            <p:nvPr/>
          </p:nvSpPr>
          <p:spPr>
            <a:xfrm>
              <a:off x="2800350" y="4400551"/>
              <a:ext cx="395288" cy="126206"/>
            </a:xfrm>
            <a:custGeom>
              <a:avLst/>
              <a:gdLst>
                <a:gd name="connsiteX0" fmla="*/ 28898 w 527373"/>
                <a:gd name="connsiteY0" fmla="*/ 130615 h 168715"/>
                <a:gd name="connsiteX1" fmla="*/ 70173 w 527373"/>
                <a:gd name="connsiteY1" fmla="*/ 108390 h 168715"/>
                <a:gd name="connsiteX2" fmla="*/ 95573 w 527373"/>
                <a:gd name="connsiteY2" fmla="*/ 98865 h 168715"/>
                <a:gd name="connsiteX3" fmla="*/ 108273 w 527373"/>
                <a:gd name="connsiteY3" fmla="*/ 95690 h 168715"/>
                <a:gd name="connsiteX4" fmla="*/ 120973 w 527373"/>
                <a:gd name="connsiteY4" fmla="*/ 89340 h 168715"/>
                <a:gd name="connsiteX5" fmla="*/ 146373 w 527373"/>
                <a:gd name="connsiteY5" fmla="*/ 82990 h 168715"/>
                <a:gd name="connsiteX6" fmla="*/ 155898 w 527373"/>
                <a:gd name="connsiteY6" fmla="*/ 79815 h 168715"/>
                <a:gd name="connsiteX7" fmla="*/ 203523 w 527373"/>
                <a:gd name="connsiteY7" fmla="*/ 73465 h 168715"/>
                <a:gd name="connsiteX8" fmla="*/ 222573 w 527373"/>
                <a:gd name="connsiteY8" fmla="*/ 67115 h 168715"/>
                <a:gd name="connsiteX9" fmla="*/ 232098 w 527373"/>
                <a:gd name="connsiteY9" fmla="*/ 60765 h 168715"/>
                <a:gd name="connsiteX10" fmla="*/ 251148 w 527373"/>
                <a:gd name="connsiteY10" fmla="*/ 54415 h 168715"/>
                <a:gd name="connsiteX11" fmla="*/ 260673 w 527373"/>
                <a:gd name="connsiteY11" fmla="*/ 48065 h 168715"/>
                <a:gd name="connsiteX12" fmla="*/ 279723 w 527373"/>
                <a:gd name="connsiteY12" fmla="*/ 41715 h 168715"/>
                <a:gd name="connsiteX13" fmla="*/ 298773 w 527373"/>
                <a:gd name="connsiteY13" fmla="*/ 29015 h 168715"/>
                <a:gd name="connsiteX14" fmla="*/ 343223 w 527373"/>
                <a:gd name="connsiteY14" fmla="*/ 16315 h 168715"/>
                <a:gd name="connsiteX15" fmla="*/ 355923 w 527373"/>
                <a:gd name="connsiteY15" fmla="*/ 13140 h 168715"/>
                <a:gd name="connsiteX16" fmla="*/ 387673 w 527373"/>
                <a:gd name="connsiteY16" fmla="*/ 9965 h 168715"/>
                <a:gd name="connsiteX17" fmla="*/ 403548 w 527373"/>
                <a:gd name="connsiteY17" fmla="*/ 6790 h 168715"/>
                <a:gd name="connsiteX18" fmla="*/ 416248 w 527373"/>
                <a:gd name="connsiteY18" fmla="*/ 3615 h 168715"/>
                <a:gd name="connsiteX19" fmla="*/ 470223 w 527373"/>
                <a:gd name="connsiteY19" fmla="*/ 440 h 168715"/>
                <a:gd name="connsiteX20" fmla="*/ 524198 w 527373"/>
                <a:gd name="connsiteY20" fmla="*/ 9965 h 168715"/>
                <a:gd name="connsiteX21" fmla="*/ 527373 w 527373"/>
                <a:gd name="connsiteY21" fmla="*/ 19490 h 168715"/>
                <a:gd name="connsiteX22" fmla="*/ 524198 w 527373"/>
                <a:gd name="connsiteY22" fmla="*/ 32190 h 168715"/>
                <a:gd name="connsiteX23" fmla="*/ 498798 w 527373"/>
                <a:gd name="connsiteY23" fmla="*/ 41715 h 168715"/>
                <a:gd name="connsiteX24" fmla="*/ 470223 w 527373"/>
                <a:gd name="connsiteY24" fmla="*/ 51240 h 168715"/>
                <a:gd name="connsiteX25" fmla="*/ 460698 w 527373"/>
                <a:gd name="connsiteY25" fmla="*/ 54415 h 168715"/>
                <a:gd name="connsiteX26" fmla="*/ 438473 w 527373"/>
                <a:gd name="connsiteY26" fmla="*/ 57590 h 168715"/>
                <a:gd name="connsiteX27" fmla="*/ 374973 w 527373"/>
                <a:gd name="connsiteY27" fmla="*/ 54415 h 168715"/>
                <a:gd name="connsiteX28" fmla="*/ 365448 w 527373"/>
                <a:gd name="connsiteY28" fmla="*/ 51240 h 168715"/>
                <a:gd name="connsiteX29" fmla="*/ 317823 w 527373"/>
                <a:gd name="connsiteY29" fmla="*/ 54415 h 168715"/>
                <a:gd name="connsiteX30" fmla="*/ 298773 w 527373"/>
                <a:gd name="connsiteY30" fmla="*/ 60765 h 168715"/>
                <a:gd name="connsiteX31" fmla="*/ 279723 w 527373"/>
                <a:gd name="connsiteY31" fmla="*/ 73465 h 168715"/>
                <a:gd name="connsiteX32" fmla="*/ 241623 w 527373"/>
                <a:gd name="connsiteY32" fmla="*/ 86165 h 168715"/>
                <a:gd name="connsiteX33" fmla="*/ 232098 w 527373"/>
                <a:gd name="connsiteY33" fmla="*/ 89340 h 168715"/>
                <a:gd name="connsiteX34" fmla="*/ 206698 w 527373"/>
                <a:gd name="connsiteY34" fmla="*/ 95690 h 168715"/>
                <a:gd name="connsiteX35" fmla="*/ 197173 w 527373"/>
                <a:gd name="connsiteY35" fmla="*/ 102040 h 168715"/>
                <a:gd name="connsiteX36" fmla="*/ 181298 w 527373"/>
                <a:gd name="connsiteY36" fmla="*/ 117915 h 168715"/>
                <a:gd name="connsiteX37" fmla="*/ 174948 w 527373"/>
                <a:gd name="connsiteY37" fmla="*/ 127440 h 168715"/>
                <a:gd name="connsiteX38" fmla="*/ 159073 w 527373"/>
                <a:gd name="connsiteY38" fmla="*/ 156015 h 168715"/>
                <a:gd name="connsiteX39" fmla="*/ 140023 w 527373"/>
                <a:gd name="connsiteY39" fmla="*/ 168715 h 168715"/>
                <a:gd name="connsiteX40" fmla="*/ 111448 w 527373"/>
                <a:gd name="connsiteY40" fmla="*/ 162365 h 168715"/>
                <a:gd name="connsiteX41" fmla="*/ 92398 w 527373"/>
                <a:gd name="connsiteY41" fmla="*/ 152840 h 168715"/>
                <a:gd name="connsiteX42" fmla="*/ 86048 w 527373"/>
                <a:gd name="connsiteY42" fmla="*/ 143315 h 168715"/>
                <a:gd name="connsiteX43" fmla="*/ 76523 w 527373"/>
                <a:gd name="connsiteY43" fmla="*/ 140140 h 168715"/>
                <a:gd name="connsiteX44" fmla="*/ 6673 w 527373"/>
                <a:gd name="connsiteY44" fmla="*/ 136965 h 168715"/>
                <a:gd name="connsiteX45" fmla="*/ 3498 w 527373"/>
                <a:gd name="connsiteY45" fmla="*/ 111565 h 168715"/>
                <a:gd name="connsiteX46" fmla="*/ 28898 w 527373"/>
                <a:gd name="connsiteY46" fmla="*/ 130615 h 168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527373" h="168715">
                  <a:moveTo>
                    <a:pt x="28898" y="130615"/>
                  </a:moveTo>
                  <a:cubicBezTo>
                    <a:pt x="40010" y="130086"/>
                    <a:pt x="58950" y="113378"/>
                    <a:pt x="70173" y="108390"/>
                  </a:cubicBezTo>
                  <a:cubicBezTo>
                    <a:pt x="76212" y="105706"/>
                    <a:pt x="88242" y="100960"/>
                    <a:pt x="95573" y="98865"/>
                  </a:cubicBezTo>
                  <a:cubicBezTo>
                    <a:pt x="99769" y="97666"/>
                    <a:pt x="104187" y="97222"/>
                    <a:pt x="108273" y="95690"/>
                  </a:cubicBezTo>
                  <a:cubicBezTo>
                    <a:pt x="112705" y="94028"/>
                    <a:pt x="116483" y="90837"/>
                    <a:pt x="120973" y="89340"/>
                  </a:cubicBezTo>
                  <a:cubicBezTo>
                    <a:pt x="129252" y="86580"/>
                    <a:pt x="138094" y="85750"/>
                    <a:pt x="146373" y="82990"/>
                  </a:cubicBezTo>
                  <a:cubicBezTo>
                    <a:pt x="149548" y="81932"/>
                    <a:pt x="152631" y="80541"/>
                    <a:pt x="155898" y="79815"/>
                  </a:cubicBezTo>
                  <a:cubicBezTo>
                    <a:pt x="170150" y="76648"/>
                    <a:pt x="189766" y="74994"/>
                    <a:pt x="203523" y="73465"/>
                  </a:cubicBezTo>
                  <a:cubicBezTo>
                    <a:pt x="209873" y="71348"/>
                    <a:pt x="217004" y="70828"/>
                    <a:pt x="222573" y="67115"/>
                  </a:cubicBezTo>
                  <a:cubicBezTo>
                    <a:pt x="225748" y="64998"/>
                    <a:pt x="228611" y="62315"/>
                    <a:pt x="232098" y="60765"/>
                  </a:cubicBezTo>
                  <a:cubicBezTo>
                    <a:pt x="238215" y="58047"/>
                    <a:pt x="245579" y="58128"/>
                    <a:pt x="251148" y="54415"/>
                  </a:cubicBezTo>
                  <a:cubicBezTo>
                    <a:pt x="254323" y="52298"/>
                    <a:pt x="257186" y="49615"/>
                    <a:pt x="260673" y="48065"/>
                  </a:cubicBezTo>
                  <a:cubicBezTo>
                    <a:pt x="266790" y="45347"/>
                    <a:pt x="274154" y="45428"/>
                    <a:pt x="279723" y="41715"/>
                  </a:cubicBezTo>
                  <a:cubicBezTo>
                    <a:pt x="286073" y="37482"/>
                    <a:pt x="291533" y="31428"/>
                    <a:pt x="298773" y="29015"/>
                  </a:cubicBezTo>
                  <a:cubicBezTo>
                    <a:pt x="326102" y="19905"/>
                    <a:pt x="311329" y="24288"/>
                    <a:pt x="343223" y="16315"/>
                  </a:cubicBezTo>
                  <a:cubicBezTo>
                    <a:pt x="347456" y="15257"/>
                    <a:pt x="351581" y="13574"/>
                    <a:pt x="355923" y="13140"/>
                  </a:cubicBezTo>
                  <a:cubicBezTo>
                    <a:pt x="366506" y="12082"/>
                    <a:pt x="377130" y="11371"/>
                    <a:pt x="387673" y="9965"/>
                  </a:cubicBezTo>
                  <a:cubicBezTo>
                    <a:pt x="393022" y="9252"/>
                    <a:pt x="398280" y="7961"/>
                    <a:pt x="403548" y="6790"/>
                  </a:cubicBezTo>
                  <a:cubicBezTo>
                    <a:pt x="407808" y="5843"/>
                    <a:pt x="411904" y="4029"/>
                    <a:pt x="416248" y="3615"/>
                  </a:cubicBezTo>
                  <a:cubicBezTo>
                    <a:pt x="434190" y="1906"/>
                    <a:pt x="452231" y="1498"/>
                    <a:pt x="470223" y="440"/>
                  </a:cubicBezTo>
                  <a:cubicBezTo>
                    <a:pt x="476313" y="875"/>
                    <a:pt x="513145" y="-3851"/>
                    <a:pt x="524198" y="9965"/>
                  </a:cubicBezTo>
                  <a:cubicBezTo>
                    <a:pt x="526289" y="12578"/>
                    <a:pt x="526315" y="16315"/>
                    <a:pt x="527373" y="19490"/>
                  </a:cubicBezTo>
                  <a:cubicBezTo>
                    <a:pt x="526315" y="23723"/>
                    <a:pt x="526619" y="28559"/>
                    <a:pt x="524198" y="32190"/>
                  </a:cubicBezTo>
                  <a:cubicBezTo>
                    <a:pt x="518877" y="40171"/>
                    <a:pt x="506119" y="39718"/>
                    <a:pt x="498798" y="41715"/>
                  </a:cubicBezTo>
                  <a:lnTo>
                    <a:pt x="470223" y="51240"/>
                  </a:lnTo>
                  <a:cubicBezTo>
                    <a:pt x="467048" y="52298"/>
                    <a:pt x="464011" y="53942"/>
                    <a:pt x="460698" y="54415"/>
                  </a:cubicBezTo>
                  <a:lnTo>
                    <a:pt x="438473" y="57590"/>
                  </a:lnTo>
                  <a:cubicBezTo>
                    <a:pt x="417306" y="56532"/>
                    <a:pt x="396086" y="56251"/>
                    <a:pt x="374973" y="54415"/>
                  </a:cubicBezTo>
                  <a:cubicBezTo>
                    <a:pt x="371639" y="54125"/>
                    <a:pt x="368795" y="51240"/>
                    <a:pt x="365448" y="51240"/>
                  </a:cubicBezTo>
                  <a:cubicBezTo>
                    <a:pt x="349538" y="51240"/>
                    <a:pt x="333698" y="53357"/>
                    <a:pt x="317823" y="54415"/>
                  </a:cubicBezTo>
                  <a:cubicBezTo>
                    <a:pt x="311473" y="56532"/>
                    <a:pt x="304342" y="57052"/>
                    <a:pt x="298773" y="60765"/>
                  </a:cubicBezTo>
                  <a:cubicBezTo>
                    <a:pt x="292423" y="64998"/>
                    <a:pt x="286963" y="71052"/>
                    <a:pt x="279723" y="73465"/>
                  </a:cubicBezTo>
                  <a:lnTo>
                    <a:pt x="241623" y="86165"/>
                  </a:lnTo>
                  <a:cubicBezTo>
                    <a:pt x="238448" y="87223"/>
                    <a:pt x="235345" y="88528"/>
                    <a:pt x="232098" y="89340"/>
                  </a:cubicBezTo>
                  <a:lnTo>
                    <a:pt x="206698" y="95690"/>
                  </a:lnTo>
                  <a:cubicBezTo>
                    <a:pt x="203523" y="97807"/>
                    <a:pt x="199871" y="99342"/>
                    <a:pt x="197173" y="102040"/>
                  </a:cubicBezTo>
                  <a:cubicBezTo>
                    <a:pt x="176006" y="123207"/>
                    <a:pt x="206698" y="100982"/>
                    <a:pt x="181298" y="117915"/>
                  </a:cubicBezTo>
                  <a:cubicBezTo>
                    <a:pt x="179181" y="121090"/>
                    <a:pt x="176655" y="124027"/>
                    <a:pt x="174948" y="127440"/>
                  </a:cubicBezTo>
                  <a:cubicBezTo>
                    <a:pt x="169158" y="139020"/>
                    <a:pt x="174089" y="146004"/>
                    <a:pt x="159073" y="156015"/>
                  </a:cubicBezTo>
                  <a:lnTo>
                    <a:pt x="140023" y="168715"/>
                  </a:lnTo>
                  <a:cubicBezTo>
                    <a:pt x="132706" y="167496"/>
                    <a:pt x="119264" y="166273"/>
                    <a:pt x="111448" y="162365"/>
                  </a:cubicBezTo>
                  <a:cubicBezTo>
                    <a:pt x="86829" y="150055"/>
                    <a:pt x="116339" y="160820"/>
                    <a:pt x="92398" y="152840"/>
                  </a:cubicBezTo>
                  <a:cubicBezTo>
                    <a:pt x="90281" y="149665"/>
                    <a:pt x="89028" y="145699"/>
                    <a:pt x="86048" y="143315"/>
                  </a:cubicBezTo>
                  <a:cubicBezTo>
                    <a:pt x="83435" y="141224"/>
                    <a:pt x="79859" y="140407"/>
                    <a:pt x="76523" y="140140"/>
                  </a:cubicBezTo>
                  <a:cubicBezTo>
                    <a:pt x="53290" y="138281"/>
                    <a:pt x="29956" y="138023"/>
                    <a:pt x="6673" y="136965"/>
                  </a:cubicBezTo>
                  <a:cubicBezTo>
                    <a:pt x="-2166" y="123706"/>
                    <a:pt x="-1139" y="130112"/>
                    <a:pt x="3498" y="111565"/>
                  </a:cubicBezTo>
                  <a:cubicBezTo>
                    <a:pt x="6130" y="101036"/>
                    <a:pt x="17786" y="131144"/>
                    <a:pt x="28898" y="130615"/>
                  </a:cubicBezTo>
                  <a:close/>
                </a:path>
              </a:pathLst>
            </a:cu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/>
            </a:p>
          </p:txBody>
        </p:sp>
      </p:grpSp>
      <p:pic>
        <p:nvPicPr>
          <p:cNvPr id="31" name="Picture 3">
            <a:extLst>
              <a:ext uri="{FF2B5EF4-FFF2-40B4-BE49-F238E27FC236}">
                <a16:creationId xmlns:a16="http://schemas.microsoft.com/office/drawing/2014/main" id="{F42DC594-ED89-A84F-AF42-83AB37F63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486" y="987705"/>
            <a:ext cx="1616487" cy="2586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6BE9D71-2101-F14F-B12B-90BC78ED9C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3200" y="988580"/>
            <a:ext cx="1981199" cy="2601166"/>
          </a:xfrm>
          <a:prstGeom prst="rect">
            <a:avLst/>
          </a:prstGeom>
        </p:spPr>
      </p:pic>
      <p:sp>
        <p:nvSpPr>
          <p:cNvPr id="32" name="TextBox 30">
            <a:extLst>
              <a:ext uri="{FF2B5EF4-FFF2-40B4-BE49-F238E27FC236}">
                <a16:creationId xmlns:a16="http://schemas.microsoft.com/office/drawing/2014/main" id="{BA4379BC-46EE-B64F-83C0-623A3742E4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633" y="596777"/>
            <a:ext cx="883073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i="1"/>
              <a:t>-Adiantum pedatum</a:t>
            </a:r>
            <a:r>
              <a:rPr lang="en-US" altLang="en-US" sz="1600"/>
              <a:t> from Vermont and Japan (2x)         </a:t>
            </a:r>
            <a:r>
              <a:rPr lang="en-US" altLang="en-US" sz="1600" i="1"/>
              <a:t>A. viridimontanum (4x)              A. aleuticum (2x)</a:t>
            </a:r>
          </a:p>
        </p:txBody>
      </p:sp>
    </p:spTree>
    <p:extLst>
      <p:ext uri="{BB962C8B-B14F-4D97-AF65-F5344CB8AC3E}">
        <p14:creationId xmlns:p14="http://schemas.microsoft.com/office/powerpoint/2010/main" val="243460313"/>
      </p:ext>
    </p:extLst>
  </p:cSld>
  <p:clrMapOvr>
    <a:masterClrMapping/>
  </p:clrMapOvr>
  <p:transition>
    <p:wipe dir="d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Box 9">
            <a:extLst>
              <a:ext uri="{FF2B5EF4-FFF2-40B4-BE49-F238E27FC236}">
                <a16:creationId xmlns:a16="http://schemas.microsoft.com/office/drawing/2014/main" id="{FF4617A6-F46A-0045-88BC-F9324CD89E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1" y="68437"/>
            <a:ext cx="7002066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500"/>
              <a:t>Jin-Mei Lu reveals the complex Asian history of </a:t>
            </a:r>
            <a:r>
              <a:rPr lang="en-US" altLang="en-US" sz="1500" i="1"/>
              <a:t>Adiantum pedatum</a:t>
            </a:r>
            <a:r>
              <a:rPr lang="en-US" altLang="en-US" sz="1500"/>
              <a:t> and its biogeography   </a:t>
            </a:r>
            <a:endParaRPr lang="en-US" altLang="en-US" sz="1500" i="1"/>
          </a:p>
        </p:txBody>
      </p:sp>
      <p:pic>
        <p:nvPicPr>
          <p:cNvPr id="102401" name="Picture 1">
            <a:extLst>
              <a:ext uri="{FF2B5EF4-FFF2-40B4-BE49-F238E27FC236}">
                <a16:creationId xmlns:a16="http://schemas.microsoft.com/office/drawing/2014/main" id="{F099B29A-E190-C148-99D6-6389BB9A7D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947" y="849865"/>
            <a:ext cx="7986105" cy="5039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04" name="TextBox 21">
            <a:extLst>
              <a:ext uri="{FF2B5EF4-FFF2-40B4-BE49-F238E27FC236}">
                <a16:creationId xmlns:a16="http://schemas.microsoft.com/office/drawing/2014/main" id="{2BC091FA-2E65-6140-8B4C-AA24241D8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944" y="6068649"/>
            <a:ext cx="6194855" cy="230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900" i="1"/>
              <a:t>Phylogeny from J.M. Lu et al. 2011, dating from Testo and Sundue, 2016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E34635C-0727-074D-B9F6-E337F47C7B2B}"/>
              </a:ext>
            </a:extLst>
          </p:cNvPr>
          <p:cNvSpPr/>
          <p:nvPr/>
        </p:nvSpPr>
        <p:spPr>
          <a:xfrm>
            <a:off x="3296354" y="989728"/>
            <a:ext cx="4721287" cy="915272"/>
          </a:xfrm>
          <a:prstGeom prst="rect">
            <a:avLst/>
          </a:prstGeom>
          <a:noFill/>
          <a:ln w="476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79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DE06350-FAF0-F44B-986B-00F920590F78}"/>
              </a:ext>
            </a:extLst>
          </p:cNvPr>
          <p:cNvSpPr/>
          <p:nvPr/>
        </p:nvSpPr>
        <p:spPr>
          <a:xfrm>
            <a:off x="2881749" y="3000235"/>
            <a:ext cx="3861481" cy="1386777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79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9E03C25-BC66-A443-8DDE-A17615B75BF5}"/>
              </a:ext>
            </a:extLst>
          </p:cNvPr>
          <p:cNvSpPr/>
          <p:nvPr/>
        </p:nvSpPr>
        <p:spPr>
          <a:xfrm>
            <a:off x="3663530" y="1965860"/>
            <a:ext cx="3079700" cy="972376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79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B9D6F8C-5ABD-2E44-B3D3-88913BB51890}"/>
              </a:ext>
            </a:extLst>
          </p:cNvPr>
          <p:cNvSpPr/>
          <p:nvPr/>
        </p:nvSpPr>
        <p:spPr>
          <a:xfrm>
            <a:off x="2070901" y="4387010"/>
            <a:ext cx="4672330" cy="404613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79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794A441-3D9F-804A-A361-28628BCC0EB8}"/>
              </a:ext>
            </a:extLst>
          </p:cNvPr>
          <p:cNvSpPr/>
          <p:nvPr/>
        </p:nvSpPr>
        <p:spPr>
          <a:xfrm>
            <a:off x="4482031" y="1569407"/>
            <a:ext cx="2261200" cy="177834"/>
          </a:xfrm>
          <a:prstGeom prst="rect">
            <a:avLst/>
          </a:prstGeom>
          <a:noFill/>
          <a:ln w="47625">
            <a:solidFill>
              <a:srgbClr val="D954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79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A0C69B9-8FF3-A34A-8471-6DDB502383B3}"/>
              </a:ext>
            </a:extLst>
          </p:cNvPr>
          <p:cNvCxnSpPr>
            <a:cxnSpLocks/>
          </p:cNvCxnSpPr>
          <p:nvPr/>
        </p:nvCxnSpPr>
        <p:spPr>
          <a:xfrm flipV="1">
            <a:off x="853094" y="516560"/>
            <a:ext cx="4099906" cy="199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23B09B7-3FC6-6E4D-8CD3-98E413F21B15}"/>
              </a:ext>
            </a:extLst>
          </p:cNvPr>
          <p:cNvCxnSpPr>
            <a:cxnSpLocks/>
          </p:cNvCxnSpPr>
          <p:nvPr/>
        </p:nvCxnSpPr>
        <p:spPr>
          <a:xfrm>
            <a:off x="4953000" y="379847"/>
            <a:ext cx="0" cy="1566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D328197-71FE-5D47-B353-1CF6E306E82F}"/>
              </a:ext>
            </a:extLst>
          </p:cNvPr>
          <p:cNvCxnSpPr>
            <a:cxnSpLocks/>
          </p:cNvCxnSpPr>
          <p:nvPr/>
        </p:nvCxnSpPr>
        <p:spPr>
          <a:xfrm>
            <a:off x="1371600" y="386644"/>
            <a:ext cx="0" cy="1566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DEB4CD8-7800-924A-9644-E645C86AD4FD}"/>
              </a:ext>
            </a:extLst>
          </p:cNvPr>
          <p:cNvCxnSpPr>
            <a:cxnSpLocks/>
          </p:cNvCxnSpPr>
          <p:nvPr/>
        </p:nvCxnSpPr>
        <p:spPr>
          <a:xfrm>
            <a:off x="3810000" y="386644"/>
            <a:ext cx="0" cy="14096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FDCB4BBE-FA44-4845-8BE4-C49F822A3887}"/>
              </a:ext>
            </a:extLst>
          </p:cNvPr>
          <p:cNvSpPr/>
          <p:nvPr/>
        </p:nvSpPr>
        <p:spPr>
          <a:xfrm>
            <a:off x="3296352" y="4845461"/>
            <a:ext cx="4608074" cy="1050688"/>
          </a:xfrm>
          <a:prstGeom prst="rect">
            <a:avLst/>
          </a:prstGeom>
          <a:noFill/>
          <a:ln w="4762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790">
              <a:solidFill>
                <a:srgbClr val="92D050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4360D00-FE99-694B-B3FB-1A1D9D18221C}"/>
              </a:ext>
            </a:extLst>
          </p:cNvPr>
          <p:cNvCxnSpPr>
            <a:cxnSpLocks/>
          </p:cNvCxnSpPr>
          <p:nvPr/>
        </p:nvCxnSpPr>
        <p:spPr>
          <a:xfrm>
            <a:off x="4343400" y="386644"/>
            <a:ext cx="0" cy="1120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5CE8BDEB-2624-F140-AE29-6421D075F23B}"/>
              </a:ext>
            </a:extLst>
          </p:cNvPr>
          <p:cNvSpPr/>
          <p:nvPr/>
        </p:nvSpPr>
        <p:spPr>
          <a:xfrm>
            <a:off x="231191" y="557913"/>
            <a:ext cx="6550608" cy="175403"/>
          </a:xfrm>
          <a:prstGeom prst="rect">
            <a:avLst/>
          </a:prstGeom>
          <a:solidFill>
            <a:schemeClr val="bg1"/>
          </a:solidFill>
          <a:ln w="476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US" sz="1200" b="1" dirty="0">
                <a:solidFill>
                  <a:schemeClr val="tx1"/>
                </a:solidFill>
              </a:rPr>
              <a:t>MYA                12            10             8              6             4              2             0                     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16F23D7-4790-E644-8FD4-5682B7D390CB}"/>
              </a:ext>
            </a:extLst>
          </p:cNvPr>
          <p:cNvCxnSpPr>
            <a:cxnSpLocks/>
          </p:cNvCxnSpPr>
          <p:nvPr/>
        </p:nvCxnSpPr>
        <p:spPr>
          <a:xfrm>
            <a:off x="3200400" y="386644"/>
            <a:ext cx="0" cy="1299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C7CCD2D-7173-E84B-BCAD-8B40E0B23B4B}"/>
              </a:ext>
            </a:extLst>
          </p:cNvPr>
          <p:cNvCxnSpPr>
            <a:cxnSpLocks/>
          </p:cNvCxnSpPr>
          <p:nvPr/>
        </p:nvCxnSpPr>
        <p:spPr>
          <a:xfrm>
            <a:off x="1981200" y="386644"/>
            <a:ext cx="0" cy="1566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8B9BFD7-8E89-9348-995B-7B64B0EB096B}"/>
              </a:ext>
            </a:extLst>
          </p:cNvPr>
          <p:cNvCxnSpPr>
            <a:cxnSpLocks/>
          </p:cNvCxnSpPr>
          <p:nvPr/>
        </p:nvCxnSpPr>
        <p:spPr>
          <a:xfrm>
            <a:off x="2590800" y="379847"/>
            <a:ext cx="0" cy="12529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236AEBB-69A4-C7C9-B409-5B3D9C0B87AE}"/>
              </a:ext>
            </a:extLst>
          </p:cNvPr>
          <p:cNvSpPr txBox="1"/>
          <p:nvPr/>
        </p:nvSpPr>
        <p:spPr>
          <a:xfrm>
            <a:off x="6858000" y="4253359"/>
            <a:ext cx="1046426" cy="5382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accent4">
                    <a:lumMod val="10000"/>
                  </a:schemeClr>
                </a:solidFill>
              </a:rPr>
              <a:t>Japan and Manchuria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6391BB-ED6A-B330-89A4-E4852FF46A2A}"/>
              </a:ext>
            </a:extLst>
          </p:cNvPr>
          <p:cNvSpPr txBox="1"/>
          <p:nvPr/>
        </p:nvSpPr>
        <p:spPr>
          <a:xfrm>
            <a:off x="6859604" y="3285471"/>
            <a:ext cx="1046426" cy="7386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accent4">
                    <a:lumMod val="10000"/>
                  </a:schemeClr>
                </a:solidFill>
              </a:rPr>
              <a:t>Eastern North America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D2024-8351-3E64-D19C-6C0E7B9C9E69}"/>
              </a:ext>
            </a:extLst>
          </p:cNvPr>
          <p:cNvSpPr txBox="1"/>
          <p:nvPr/>
        </p:nvSpPr>
        <p:spPr>
          <a:xfrm>
            <a:off x="6858000" y="2227490"/>
            <a:ext cx="10464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accent4">
                    <a:lumMod val="10000"/>
                  </a:schemeClr>
                </a:solidFill>
              </a:rPr>
              <a:t>interior China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A1671A-52F7-96F8-963B-D9B6EA6EA47D}"/>
              </a:ext>
            </a:extLst>
          </p:cNvPr>
          <p:cNvSpPr txBox="1"/>
          <p:nvPr/>
        </p:nvSpPr>
        <p:spPr>
          <a:xfrm>
            <a:off x="6841162" y="4999486"/>
            <a:ext cx="1046426" cy="73866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accent4">
                    <a:lumMod val="10000"/>
                  </a:schemeClr>
                </a:solidFill>
              </a:rPr>
              <a:t>Himalayas, interior China</a:t>
            </a:r>
          </a:p>
        </p:txBody>
      </p:sp>
    </p:spTree>
    <p:extLst>
      <p:ext uri="{BB962C8B-B14F-4D97-AF65-F5344CB8AC3E}">
        <p14:creationId xmlns:p14="http://schemas.microsoft.com/office/powerpoint/2010/main" val="395691887"/>
      </p:ext>
    </p:extLst>
  </p:cSld>
  <p:clrMapOvr>
    <a:masterClrMapping/>
  </p:clrMapOvr>
  <p:transition>
    <p:wipe dir="d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0AA84E-293A-254C-B09B-0A78B73EE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88" y="1545125"/>
            <a:ext cx="7973955" cy="41192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FB06FE-6C1A-9449-9AC3-5DFECA7B7E83}"/>
              </a:ext>
            </a:extLst>
          </p:cNvPr>
          <p:cNvSpPr txBox="1"/>
          <p:nvPr/>
        </p:nvSpPr>
        <p:spPr>
          <a:xfrm>
            <a:off x="578265" y="1150086"/>
            <a:ext cx="3457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/>
              <a:t>Adiantum pedatum </a:t>
            </a:r>
            <a:r>
              <a:rPr lang="en-US"/>
              <a:t>in Asia</a:t>
            </a:r>
            <a:endParaRPr lang="en-US" i="1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9CC25B33-C375-6847-9A6A-A4CD3D86A7C0}"/>
              </a:ext>
            </a:extLst>
          </p:cNvPr>
          <p:cNvSpPr/>
          <p:nvPr/>
        </p:nvSpPr>
        <p:spPr>
          <a:xfrm>
            <a:off x="5453434" y="2322267"/>
            <a:ext cx="995229" cy="1057275"/>
          </a:xfrm>
          <a:custGeom>
            <a:avLst/>
            <a:gdLst>
              <a:gd name="connsiteX0" fmla="*/ 1326972 w 1326972"/>
              <a:gd name="connsiteY0" fmla="*/ 381000 h 1409700"/>
              <a:gd name="connsiteX1" fmla="*/ 1266012 w 1326972"/>
              <a:gd name="connsiteY1" fmla="*/ 480060 h 1409700"/>
              <a:gd name="connsiteX2" fmla="*/ 1250772 w 1326972"/>
              <a:gd name="connsiteY2" fmla="*/ 502920 h 1409700"/>
              <a:gd name="connsiteX3" fmla="*/ 1235532 w 1326972"/>
              <a:gd name="connsiteY3" fmla="*/ 525780 h 1409700"/>
              <a:gd name="connsiteX4" fmla="*/ 1212672 w 1326972"/>
              <a:gd name="connsiteY4" fmla="*/ 594360 h 1409700"/>
              <a:gd name="connsiteX5" fmla="*/ 1205052 w 1326972"/>
              <a:gd name="connsiteY5" fmla="*/ 617220 h 1409700"/>
              <a:gd name="connsiteX6" fmla="*/ 1189812 w 1326972"/>
              <a:gd name="connsiteY6" fmla="*/ 640080 h 1409700"/>
              <a:gd name="connsiteX7" fmla="*/ 1182192 w 1326972"/>
              <a:gd name="connsiteY7" fmla="*/ 662940 h 1409700"/>
              <a:gd name="connsiteX8" fmla="*/ 1136472 w 1326972"/>
              <a:gd name="connsiteY8" fmla="*/ 731520 h 1409700"/>
              <a:gd name="connsiteX9" fmla="*/ 1121232 w 1326972"/>
              <a:gd name="connsiteY9" fmla="*/ 754380 h 1409700"/>
              <a:gd name="connsiteX10" fmla="*/ 1098372 w 1326972"/>
              <a:gd name="connsiteY10" fmla="*/ 777240 h 1409700"/>
              <a:gd name="connsiteX11" fmla="*/ 1067892 w 1326972"/>
              <a:gd name="connsiteY11" fmla="*/ 822960 h 1409700"/>
              <a:gd name="connsiteX12" fmla="*/ 1045032 w 1326972"/>
              <a:gd name="connsiteY12" fmla="*/ 845820 h 1409700"/>
              <a:gd name="connsiteX13" fmla="*/ 1014552 w 1326972"/>
              <a:gd name="connsiteY13" fmla="*/ 891540 h 1409700"/>
              <a:gd name="connsiteX14" fmla="*/ 991692 w 1326972"/>
              <a:gd name="connsiteY14" fmla="*/ 914400 h 1409700"/>
              <a:gd name="connsiteX15" fmla="*/ 953592 w 1326972"/>
              <a:gd name="connsiteY15" fmla="*/ 960120 h 1409700"/>
              <a:gd name="connsiteX16" fmla="*/ 930732 w 1326972"/>
              <a:gd name="connsiteY16" fmla="*/ 975360 h 1409700"/>
              <a:gd name="connsiteX17" fmla="*/ 862152 w 1326972"/>
              <a:gd name="connsiteY17" fmla="*/ 1028700 h 1409700"/>
              <a:gd name="connsiteX18" fmla="*/ 839292 w 1326972"/>
              <a:gd name="connsiteY18" fmla="*/ 1043940 h 1409700"/>
              <a:gd name="connsiteX19" fmla="*/ 793572 w 1326972"/>
              <a:gd name="connsiteY19" fmla="*/ 1066800 h 1409700"/>
              <a:gd name="connsiteX20" fmla="*/ 778332 w 1326972"/>
              <a:gd name="connsiteY20" fmla="*/ 1089660 h 1409700"/>
              <a:gd name="connsiteX21" fmla="*/ 732612 w 1326972"/>
              <a:gd name="connsiteY21" fmla="*/ 1120140 h 1409700"/>
              <a:gd name="connsiteX22" fmla="*/ 664032 w 1326972"/>
              <a:gd name="connsiteY22" fmla="*/ 1173480 h 1409700"/>
              <a:gd name="connsiteX23" fmla="*/ 618312 w 1326972"/>
              <a:gd name="connsiteY23" fmla="*/ 1188720 h 1409700"/>
              <a:gd name="connsiteX24" fmla="*/ 595452 w 1326972"/>
              <a:gd name="connsiteY24" fmla="*/ 1196340 h 1409700"/>
              <a:gd name="connsiteX25" fmla="*/ 549732 w 1326972"/>
              <a:gd name="connsiteY25" fmla="*/ 1226820 h 1409700"/>
              <a:gd name="connsiteX26" fmla="*/ 504012 w 1326972"/>
              <a:gd name="connsiteY26" fmla="*/ 1242060 h 1409700"/>
              <a:gd name="connsiteX27" fmla="*/ 481152 w 1326972"/>
              <a:gd name="connsiteY27" fmla="*/ 1257300 h 1409700"/>
              <a:gd name="connsiteX28" fmla="*/ 458292 w 1326972"/>
              <a:gd name="connsiteY28" fmla="*/ 1280160 h 1409700"/>
              <a:gd name="connsiteX29" fmla="*/ 435432 w 1326972"/>
              <a:gd name="connsiteY29" fmla="*/ 1287780 h 1409700"/>
              <a:gd name="connsiteX30" fmla="*/ 366852 w 1326972"/>
              <a:gd name="connsiteY30" fmla="*/ 1325880 h 1409700"/>
              <a:gd name="connsiteX31" fmla="*/ 343992 w 1326972"/>
              <a:gd name="connsiteY31" fmla="*/ 1341120 h 1409700"/>
              <a:gd name="connsiteX32" fmla="*/ 298272 w 1326972"/>
              <a:gd name="connsiteY32" fmla="*/ 1356360 h 1409700"/>
              <a:gd name="connsiteX33" fmla="*/ 275412 w 1326972"/>
              <a:gd name="connsiteY33" fmla="*/ 1363980 h 1409700"/>
              <a:gd name="connsiteX34" fmla="*/ 252552 w 1326972"/>
              <a:gd name="connsiteY34" fmla="*/ 1371600 h 1409700"/>
              <a:gd name="connsiteX35" fmla="*/ 229692 w 1326972"/>
              <a:gd name="connsiteY35" fmla="*/ 1379220 h 1409700"/>
              <a:gd name="connsiteX36" fmla="*/ 161112 w 1326972"/>
              <a:gd name="connsiteY36" fmla="*/ 1394460 h 1409700"/>
              <a:gd name="connsiteX37" fmla="*/ 77292 w 1326972"/>
              <a:gd name="connsiteY37" fmla="*/ 1409700 h 1409700"/>
              <a:gd name="connsiteX38" fmla="*/ 1092 w 1326972"/>
              <a:gd name="connsiteY38" fmla="*/ 1379220 h 1409700"/>
              <a:gd name="connsiteX39" fmla="*/ 8712 w 1326972"/>
              <a:gd name="connsiteY39" fmla="*/ 1310640 h 1409700"/>
              <a:gd name="connsiteX40" fmla="*/ 23952 w 1326972"/>
              <a:gd name="connsiteY40" fmla="*/ 1264920 h 1409700"/>
              <a:gd name="connsiteX41" fmla="*/ 39192 w 1326972"/>
              <a:gd name="connsiteY41" fmla="*/ 1219200 h 1409700"/>
              <a:gd name="connsiteX42" fmla="*/ 46812 w 1326972"/>
              <a:gd name="connsiteY42" fmla="*/ 1196340 h 1409700"/>
              <a:gd name="connsiteX43" fmla="*/ 62052 w 1326972"/>
              <a:gd name="connsiteY43" fmla="*/ 1173480 h 1409700"/>
              <a:gd name="connsiteX44" fmla="*/ 69672 w 1326972"/>
              <a:gd name="connsiteY44" fmla="*/ 1150620 h 1409700"/>
              <a:gd name="connsiteX45" fmla="*/ 115392 w 1326972"/>
              <a:gd name="connsiteY45" fmla="*/ 1074420 h 1409700"/>
              <a:gd name="connsiteX46" fmla="*/ 145872 w 1326972"/>
              <a:gd name="connsiteY46" fmla="*/ 1043940 h 1409700"/>
              <a:gd name="connsiteX47" fmla="*/ 168732 w 1326972"/>
              <a:gd name="connsiteY47" fmla="*/ 990600 h 1409700"/>
              <a:gd name="connsiteX48" fmla="*/ 183972 w 1326972"/>
              <a:gd name="connsiteY48" fmla="*/ 967740 h 1409700"/>
              <a:gd name="connsiteX49" fmla="*/ 191592 w 1326972"/>
              <a:gd name="connsiteY49" fmla="*/ 944880 h 1409700"/>
              <a:gd name="connsiteX50" fmla="*/ 206832 w 1326972"/>
              <a:gd name="connsiteY50" fmla="*/ 914400 h 1409700"/>
              <a:gd name="connsiteX51" fmla="*/ 222072 w 1326972"/>
              <a:gd name="connsiteY51" fmla="*/ 891540 h 1409700"/>
              <a:gd name="connsiteX52" fmla="*/ 252552 w 1326972"/>
              <a:gd name="connsiteY52" fmla="*/ 815340 h 1409700"/>
              <a:gd name="connsiteX53" fmla="*/ 267792 w 1326972"/>
              <a:gd name="connsiteY53" fmla="*/ 792480 h 1409700"/>
              <a:gd name="connsiteX54" fmla="*/ 283032 w 1326972"/>
              <a:gd name="connsiteY54" fmla="*/ 762000 h 1409700"/>
              <a:gd name="connsiteX55" fmla="*/ 298272 w 1326972"/>
              <a:gd name="connsiteY55" fmla="*/ 739140 h 1409700"/>
              <a:gd name="connsiteX56" fmla="*/ 305892 w 1326972"/>
              <a:gd name="connsiteY56" fmla="*/ 716280 h 1409700"/>
              <a:gd name="connsiteX57" fmla="*/ 336372 w 1326972"/>
              <a:gd name="connsiteY57" fmla="*/ 670560 h 1409700"/>
              <a:gd name="connsiteX58" fmla="*/ 366852 w 1326972"/>
              <a:gd name="connsiteY58" fmla="*/ 624840 h 1409700"/>
              <a:gd name="connsiteX59" fmla="*/ 412572 w 1326972"/>
              <a:gd name="connsiteY59" fmla="*/ 556260 h 1409700"/>
              <a:gd name="connsiteX60" fmla="*/ 427812 w 1326972"/>
              <a:gd name="connsiteY60" fmla="*/ 533400 h 1409700"/>
              <a:gd name="connsiteX61" fmla="*/ 443052 w 1326972"/>
              <a:gd name="connsiteY61" fmla="*/ 510540 h 1409700"/>
              <a:gd name="connsiteX62" fmla="*/ 465912 w 1326972"/>
              <a:gd name="connsiteY62" fmla="*/ 464820 h 1409700"/>
              <a:gd name="connsiteX63" fmla="*/ 511632 w 1326972"/>
              <a:gd name="connsiteY63" fmla="*/ 373380 h 1409700"/>
              <a:gd name="connsiteX64" fmla="*/ 557352 w 1326972"/>
              <a:gd name="connsiteY64" fmla="*/ 327660 h 1409700"/>
              <a:gd name="connsiteX65" fmla="*/ 580212 w 1326972"/>
              <a:gd name="connsiteY65" fmla="*/ 304800 h 1409700"/>
              <a:gd name="connsiteX66" fmla="*/ 603072 w 1326972"/>
              <a:gd name="connsiteY66" fmla="*/ 274320 h 1409700"/>
              <a:gd name="connsiteX67" fmla="*/ 648792 w 1326972"/>
              <a:gd name="connsiteY67" fmla="*/ 243840 h 1409700"/>
              <a:gd name="connsiteX68" fmla="*/ 671652 w 1326972"/>
              <a:gd name="connsiteY68" fmla="*/ 228600 h 1409700"/>
              <a:gd name="connsiteX69" fmla="*/ 740232 w 1326972"/>
              <a:gd name="connsiteY69" fmla="*/ 167640 h 1409700"/>
              <a:gd name="connsiteX70" fmla="*/ 801192 w 1326972"/>
              <a:gd name="connsiteY70" fmla="*/ 114300 h 1409700"/>
              <a:gd name="connsiteX71" fmla="*/ 824052 w 1326972"/>
              <a:gd name="connsiteY71" fmla="*/ 99060 h 1409700"/>
              <a:gd name="connsiteX72" fmla="*/ 846912 w 1326972"/>
              <a:gd name="connsiteY72" fmla="*/ 91440 h 1409700"/>
              <a:gd name="connsiteX73" fmla="*/ 892632 w 1326972"/>
              <a:gd name="connsiteY73" fmla="*/ 60960 h 1409700"/>
              <a:gd name="connsiteX74" fmla="*/ 938352 w 1326972"/>
              <a:gd name="connsiteY74" fmla="*/ 45720 h 1409700"/>
              <a:gd name="connsiteX75" fmla="*/ 961212 w 1326972"/>
              <a:gd name="connsiteY75" fmla="*/ 38100 h 1409700"/>
              <a:gd name="connsiteX76" fmla="*/ 984072 w 1326972"/>
              <a:gd name="connsiteY76" fmla="*/ 22860 h 1409700"/>
              <a:gd name="connsiteX77" fmla="*/ 1067892 w 1326972"/>
              <a:gd name="connsiteY77" fmla="*/ 0 h 1409700"/>
              <a:gd name="connsiteX78" fmla="*/ 1159332 w 1326972"/>
              <a:gd name="connsiteY78" fmla="*/ 7620 h 1409700"/>
              <a:gd name="connsiteX79" fmla="*/ 1182192 w 1326972"/>
              <a:gd name="connsiteY79" fmla="*/ 15240 h 1409700"/>
              <a:gd name="connsiteX80" fmla="*/ 1197432 w 1326972"/>
              <a:gd name="connsiteY80" fmla="*/ 38100 h 1409700"/>
              <a:gd name="connsiteX81" fmla="*/ 1220292 w 1326972"/>
              <a:gd name="connsiteY81" fmla="*/ 53340 h 1409700"/>
              <a:gd name="connsiteX82" fmla="*/ 1250772 w 1326972"/>
              <a:gd name="connsiteY82" fmla="*/ 83820 h 1409700"/>
              <a:gd name="connsiteX83" fmla="*/ 1296492 w 1326972"/>
              <a:gd name="connsiteY83" fmla="*/ 114300 h 1409700"/>
              <a:gd name="connsiteX84" fmla="*/ 1311732 w 1326972"/>
              <a:gd name="connsiteY84" fmla="*/ 160020 h 1409700"/>
              <a:gd name="connsiteX85" fmla="*/ 1319352 w 1326972"/>
              <a:gd name="connsiteY85" fmla="*/ 182880 h 1409700"/>
              <a:gd name="connsiteX86" fmla="*/ 1311732 w 1326972"/>
              <a:gd name="connsiteY86" fmla="*/ 243840 h 1409700"/>
              <a:gd name="connsiteX87" fmla="*/ 1304112 w 1326972"/>
              <a:gd name="connsiteY87" fmla="*/ 266700 h 1409700"/>
              <a:gd name="connsiteX88" fmla="*/ 1288872 w 1326972"/>
              <a:gd name="connsiteY88" fmla="*/ 327660 h 1409700"/>
              <a:gd name="connsiteX89" fmla="*/ 1281252 w 1326972"/>
              <a:gd name="connsiteY89" fmla="*/ 358140 h 1409700"/>
              <a:gd name="connsiteX90" fmla="*/ 1326972 w 1326972"/>
              <a:gd name="connsiteY90" fmla="*/ 38100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326972" h="1409700">
                <a:moveTo>
                  <a:pt x="1326972" y="381000"/>
                </a:moveTo>
                <a:cubicBezTo>
                  <a:pt x="1287405" y="450243"/>
                  <a:pt x="1307851" y="417301"/>
                  <a:pt x="1266012" y="480060"/>
                </a:cubicBezTo>
                <a:lnTo>
                  <a:pt x="1250772" y="502920"/>
                </a:lnTo>
                <a:cubicBezTo>
                  <a:pt x="1245692" y="510540"/>
                  <a:pt x="1238428" y="517092"/>
                  <a:pt x="1235532" y="525780"/>
                </a:cubicBezTo>
                <a:lnTo>
                  <a:pt x="1212672" y="594360"/>
                </a:lnTo>
                <a:cubicBezTo>
                  <a:pt x="1210132" y="601980"/>
                  <a:pt x="1209507" y="610537"/>
                  <a:pt x="1205052" y="617220"/>
                </a:cubicBezTo>
                <a:cubicBezTo>
                  <a:pt x="1199972" y="624840"/>
                  <a:pt x="1193908" y="631889"/>
                  <a:pt x="1189812" y="640080"/>
                </a:cubicBezTo>
                <a:cubicBezTo>
                  <a:pt x="1186220" y="647264"/>
                  <a:pt x="1186093" y="655919"/>
                  <a:pt x="1182192" y="662940"/>
                </a:cubicBezTo>
                <a:lnTo>
                  <a:pt x="1136472" y="731520"/>
                </a:lnTo>
                <a:cubicBezTo>
                  <a:pt x="1131392" y="739140"/>
                  <a:pt x="1127708" y="747904"/>
                  <a:pt x="1121232" y="754380"/>
                </a:cubicBezTo>
                <a:cubicBezTo>
                  <a:pt x="1113612" y="762000"/>
                  <a:pt x="1104988" y="768734"/>
                  <a:pt x="1098372" y="777240"/>
                </a:cubicBezTo>
                <a:cubicBezTo>
                  <a:pt x="1087127" y="791698"/>
                  <a:pt x="1080844" y="810008"/>
                  <a:pt x="1067892" y="822960"/>
                </a:cubicBezTo>
                <a:cubicBezTo>
                  <a:pt x="1060272" y="830580"/>
                  <a:pt x="1051648" y="837314"/>
                  <a:pt x="1045032" y="845820"/>
                </a:cubicBezTo>
                <a:cubicBezTo>
                  <a:pt x="1033787" y="860278"/>
                  <a:pt x="1027504" y="878588"/>
                  <a:pt x="1014552" y="891540"/>
                </a:cubicBezTo>
                <a:cubicBezTo>
                  <a:pt x="1006932" y="899160"/>
                  <a:pt x="998591" y="906121"/>
                  <a:pt x="991692" y="914400"/>
                </a:cubicBezTo>
                <a:cubicBezTo>
                  <a:pt x="964447" y="947094"/>
                  <a:pt x="990021" y="929763"/>
                  <a:pt x="953592" y="960120"/>
                </a:cubicBezTo>
                <a:cubicBezTo>
                  <a:pt x="946557" y="965983"/>
                  <a:pt x="937767" y="969497"/>
                  <a:pt x="930732" y="975360"/>
                </a:cubicBezTo>
                <a:cubicBezTo>
                  <a:pt x="859109" y="1035046"/>
                  <a:pt x="977706" y="951664"/>
                  <a:pt x="862152" y="1028700"/>
                </a:cubicBezTo>
                <a:cubicBezTo>
                  <a:pt x="854532" y="1033780"/>
                  <a:pt x="847980" y="1041044"/>
                  <a:pt x="839292" y="1043940"/>
                </a:cubicBezTo>
                <a:cubicBezTo>
                  <a:pt x="807744" y="1054456"/>
                  <a:pt x="823115" y="1047105"/>
                  <a:pt x="793572" y="1066800"/>
                </a:cubicBezTo>
                <a:cubicBezTo>
                  <a:pt x="788492" y="1074420"/>
                  <a:pt x="785224" y="1083629"/>
                  <a:pt x="778332" y="1089660"/>
                </a:cubicBezTo>
                <a:cubicBezTo>
                  <a:pt x="764548" y="1101721"/>
                  <a:pt x="745564" y="1107188"/>
                  <a:pt x="732612" y="1120140"/>
                </a:cubicBezTo>
                <a:cubicBezTo>
                  <a:pt x="712888" y="1139864"/>
                  <a:pt x="691375" y="1164366"/>
                  <a:pt x="664032" y="1173480"/>
                </a:cubicBezTo>
                <a:lnTo>
                  <a:pt x="618312" y="1188720"/>
                </a:lnTo>
                <a:cubicBezTo>
                  <a:pt x="610692" y="1191260"/>
                  <a:pt x="602135" y="1191885"/>
                  <a:pt x="595452" y="1196340"/>
                </a:cubicBezTo>
                <a:cubicBezTo>
                  <a:pt x="580212" y="1206500"/>
                  <a:pt x="567108" y="1221028"/>
                  <a:pt x="549732" y="1226820"/>
                </a:cubicBezTo>
                <a:cubicBezTo>
                  <a:pt x="534492" y="1231900"/>
                  <a:pt x="517378" y="1233149"/>
                  <a:pt x="504012" y="1242060"/>
                </a:cubicBezTo>
                <a:cubicBezTo>
                  <a:pt x="496392" y="1247140"/>
                  <a:pt x="488187" y="1251437"/>
                  <a:pt x="481152" y="1257300"/>
                </a:cubicBezTo>
                <a:cubicBezTo>
                  <a:pt x="472873" y="1264199"/>
                  <a:pt x="467258" y="1274182"/>
                  <a:pt x="458292" y="1280160"/>
                </a:cubicBezTo>
                <a:cubicBezTo>
                  <a:pt x="451609" y="1284615"/>
                  <a:pt x="443052" y="1285240"/>
                  <a:pt x="435432" y="1287780"/>
                </a:cubicBezTo>
                <a:cubicBezTo>
                  <a:pt x="363685" y="1359527"/>
                  <a:pt x="478739" y="1251289"/>
                  <a:pt x="366852" y="1325880"/>
                </a:cubicBezTo>
                <a:cubicBezTo>
                  <a:pt x="359232" y="1330960"/>
                  <a:pt x="352361" y="1337401"/>
                  <a:pt x="343992" y="1341120"/>
                </a:cubicBezTo>
                <a:cubicBezTo>
                  <a:pt x="329312" y="1347644"/>
                  <a:pt x="313512" y="1351280"/>
                  <a:pt x="298272" y="1356360"/>
                </a:cubicBezTo>
                <a:lnTo>
                  <a:pt x="275412" y="1363980"/>
                </a:lnTo>
                <a:lnTo>
                  <a:pt x="252552" y="1371600"/>
                </a:lnTo>
                <a:cubicBezTo>
                  <a:pt x="244932" y="1374140"/>
                  <a:pt x="237568" y="1377645"/>
                  <a:pt x="229692" y="1379220"/>
                </a:cubicBezTo>
                <a:cubicBezTo>
                  <a:pt x="114781" y="1402202"/>
                  <a:pt x="257963" y="1372938"/>
                  <a:pt x="161112" y="1394460"/>
                </a:cubicBezTo>
                <a:cubicBezTo>
                  <a:pt x="129162" y="1401560"/>
                  <a:pt x="110378" y="1404186"/>
                  <a:pt x="77292" y="1409700"/>
                </a:cubicBezTo>
                <a:cubicBezTo>
                  <a:pt x="63877" y="1407784"/>
                  <a:pt x="6296" y="1410443"/>
                  <a:pt x="1092" y="1379220"/>
                </a:cubicBezTo>
                <a:cubicBezTo>
                  <a:pt x="-2689" y="1356532"/>
                  <a:pt x="4201" y="1333194"/>
                  <a:pt x="8712" y="1310640"/>
                </a:cubicBezTo>
                <a:cubicBezTo>
                  <a:pt x="11862" y="1294888"/>
                  <a:pt x="18872" y="1280160"/>
                  <a:pt x="23952" y="1264920"/>
                </a:cubicBezTo>
                <a:lnTo>
                  <a:pt x="39192" y="1219200"/>
                </a:lnTo>
                <a:cubicBezTo>
                  <a:pt x="41732" y="1211580"/>
                  <a:pt x="42357" y="1203023"/>
                  <a:pt x="46812" y="1196340"/>
                </a:cubicBezTo>
                <a:cubicBezTo>
                  <a:pt x="51892" y="1188720"/>
                  <a:pt x="57956" y="1181671"/>
                  <a:pt x="62052" y="1173480"/>
                </a:cubicBezTo>
                <a:cubicBezTo>
                  <a:pt x="65644" y="1166296"/>
                  <a:pt x="66508" y="1158003"/>
                  <a:pt x="69672" y="1150620"/>
                </a:cubicBezTo>
                <a:cubicBezTo>
                  <a:pt x="78691" y="1129575"/>
                  <a:pt x="101849" y="1087963"/>
                  <a:pt x="115392" y="1074420"/>
                </a:cubicBezTo>
                <a:cubicBezTo>
                  <a:pt x="125552" y="1064260"/>
                  <a:pt x="137251" y="1055435"/>
                  <a:pt x="145872" y="1043940"/>
                </a:cubicBezTo>
                <a:cubicBezTo>
                  <a:pt x="169656" y="1012227"/>
                  <a:pt x="154018" y="1020028"/>
                  <a:pt x="168732" y="990600"/>
                </a:cubicBezTo>
                <a:cubicBezTo>
                  <a:pt x="172828" y="982409"/>
                  <a:pt x="179876" y="975931"/>
                  <a:pt x="183972" y="967740"/>
                </a:cubicBezTo>
                <a:cubicBezTo>
                  <a:pt x="187564" y="960556"/>
                  <a:pt x="188428" y="952263"/>
                  <a:pt x="191592" y="944880"/>
                </a:cubicBezTo>
                <a:cubicBezTo>
                  <a:pt x="196067" y="934439"/>
                  <a:pt x="201196" y="924263"/>
                  <a:pt x="206832" y="914400"/>
                </a:cubicBezTo>
                <a:cubicBezTo>
                  <a:pt x="211376" y="906449"/>
                  <a:pt x="218353" y="899909"/>
                  <a:pt x="222072" y="891540"/>
                </a:cubicBezTo>
                <a:cubicBezTo>
                  <a:pt x="253296" y="821286"/>
                  <a:pt x="221365" y="869916"/>
                  <a:pt x="252552" y="815340"/>
                </a:cubicBezTo>
                <a:cubicBezTo>
                  <a:pt x="257096" y="807389"/>
                  <a:pt x="263248" y="800431"/>
                  <a:pt x="267792" y="792480"/>
                </a:cubicBezTo>
                <a:cubicBezTo>
                  <a:pt x="273428" y="782617"/>
                  <a:pt x="277396" y="771863"/>
                  <a:pt x="283032" y="762000"/>
                </a:cubicBezTo>
                <a:cubicBezTo>
                  <a:pt x="287576" y="754049"/>
                  <a:pt x="294176" y="747331"/>
                  <a:pt x="298272" y="739140"/>
                </a:cubicBezTo>
                <a:cubicBezTo>
                  <a:pt x="301864" y="731956"/>
                  <a:pt x="301991" y="723301"/>
                  <a:pt x="305892" y="716280"/>
                </a:cubicBezTo>
                <a:cubicBezTo>
                  <a:pt x="314787" y="700269"/>
                  <a:pt x="326212" y="685800"/>
                  <a:pt x="336372" y="670560"/>
                </a:cubicBezTo>
                <a:lnTo>
                  <a:pt x="366852" y="624840"/>
                </a:lnTo>
                <a:lnTo>
                  <a:pt x="412572" y="556260"/>
                </a:lnTo>
                <a:lnTo>
                  <a:pt x="427812" y="533400"/>
                </a:lnTo>
                <a:cubicBezTo>
                  <a:pt x="432892" y="525780"/>
                  <a:pt x="440156" y="519228"/>
                  <a:pt x="443052" y="510540"/>
                </a:cubicBezTo>
                <a:cubicBezTo>
                  <a:pt x="470842" y="427170"/>
                  <a:pt x="426521" y="553450"/>
                  <a:pt x="465912" y="464820"/>
                </a:cubicBezTo>
                <a:cubicBezTo>
                  <a:pt x="485744" y="420198"/>
                  <a:pt x="473609" y="411403"/>
                  <a:pt x="511632" y="373380"/>
                </a:cubicBezTo>
                <a:lnTo>
                  <a:pt x="557352" y="327660"/>
                </a:lnTo>
                <a:cubicBezTo>
                  <a:pt x="564972" y="320040"/>
                  <a:pt x="573746" y="313421"/>
                  <a:pt x="580212" y="304800"/>
                </a:cubicBezTo>
                <a:cubicBezTo>
                  <a:pt x="587832" y="294640"/>
                  <a:pt x="593580" y="282757"/>
                  <a:pt x="603072" y="274320"/>
                </a:cubicBezTo>
                <a:cubicBezTo>
                  <a:pt x="616762" y="262151"/>
                  <a:pt x="633552" y="254000"/>
                  <a:pt x="648792" y="243840"/>
                </a:cubicBezTo>
                <a:cubicBezTo>
                  <a:pt x="656412" y="238760"/>
                  <a:pt x="665176" y="235076"/>
                  <a:pt x="671652" y="228600"/>
                </a:cubicBezTo>
                <a:cubicBezTo>
                  <a:pt x="723848" y="176404"/>
                  <a:pt x="699439" y="194835"/>
                  <a:pt x="740232" y="167640"/>
                </a:cubicBezTo>
                <a:cubicBezTo>
                  <a:pt x="765632" y="129540"/>
                  <a:pt x="747852" y="149860"/>
                  <a:pt x="801192" y="114300"/>
                </a:cubicBezTo>
                <a:cubicBezTo>
                  <a:pt x="808812" y="109220"/>
                  <a:pt x="815364" y="101956"/>
                  <a:pt x="824052" y="99060"/>
                </a:cubicBezTo>
                <a:cubicBezTo>
                  <a:pt x="831672" y="96520"/>
                  <a:pt x="839891" y="95341"/>
                  <a:pt x="846912" y="91440"/>
                </a:cubicBezTo>
                <a:cubicBezTo>
                  <a:pt x="862923" y="82545"/>
                  <a:pt x="875256" y="66752"/>
                  <a:pt x="892632" y="60960"/>
                </a:cubicBezTo>
                <a:lnTo>
                  <a:pt x="938352" y="45720"/>
                </a:lnTo>
                <a:cubicBezTo>
                  <a:pt x="945972" y="43180"/>
                  <a:pt x="954529" y="42555"/>
                  <a:pt x="961212" y="38100"/>
                </a:cubicBezTo>
                <a:cubicBezTo>
                  <a:pt x="968832" y="33020"/>
                  <a:pt x="975703" y="26579"/>
                  <a:pt x="984072" y="22860"/>
                </a:cubicBezTo>
                <a:cubicBezTo>
                  <a:pt x="1015712" y="8798"/>
                  <a:pt x="1035297" y="6519"/>
                  <a:pt x="1067892" y="0"/>
                </a:cubicBezTo>
                <a:cubicBezTo>
                  <a:pt x="1098372" y="2540"/>
                  <a:pt x="1129015" y="3578"/>
                  <a:pt x="1159332" y="7620"/>
                </a:cubicBezTo>
                <a:cubicBezTo>
                  <a:pt x="1167294" y="8682"/>
                  <a:pt x="1175920" y="10222"/>
                  <a:pt x="1182192" y="15240"/>
                </a:cubicBezTo>
                <a:cubicBezTo>
                  <a:pt x="1189343" y="20961"/>
                  <a:pt x="1190956" y="31624"/>
                  <a:pt x="1197432" y="38100"/>
                </a:cubicBezTo>
                <a:cubicBezTo>
                  <a:pt x="1203908" y="44576"/>
                  <a:pt x="1212672" y="48260"/>
                  <a:pt x="1220292" y="53340"/>
                </a:cubicBezTo>
                <a:cubicBezTo>
                  <a:pt x="1233223" y="92133"/>
                  <a:pt x="1217521" y="65347"/>
                  <a:pt x="1250772" y="83820"/>
                </a:cubicBezTo>
                <a:cubicBezTo>
                  <a:pt x="1266783" y="92715"/>
                  <a:pt x="1296492" y="114300"/>
                  <a:pt x="1296492" y="114300"/>
                </a:cubicBezTo>
                <a:lnTo>
                  <a:pt x="1311732" y="160020"/>
                </a:lnTo>
                <a:lnTo>
                  <a:pt x="1319352" y="182880"/>
                </a:lnTo>
                <a:cubicBezTo>
                  <a:pt x="1316812" y="203200"/>
                  <a:pt x="1315395" y="223692"/>
                  <a:pt x="1311732" y="243840"/>
                </a:cubicBezTo>
                <a:cubicBezTo>
                  <a:pt x="1310295" y="251743"/>
                  <a:pt x="1306225" y="258951"/>
                  <a:pt x="1304112" y="266700"/>
                </a:cubicBezTo>
                <a:cubicBezTo>
                  <a:pt x="1298601" y="286907"/>
                  <a:pt x="1293952" y="307340"/>
                  <a:pt x="1288872" y="327660"/>
                </a:cubicBezTo>
                <a:cubicBezTo>
                  <a:pt x="1286332" y="337820"/>
                  <a:pt x="1281252" y="347667"/>
                  <a:pt x="1281252" y="358140"/>
                </a:cubicBezTo>
                <a:lnTo>
                  <a:pt x="1326972" y="381000"/>
                </a:lnTo>
                <a:close/>
              </a:path>
            </a:pathLst>
          </a:cu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658A2391-B5BE-AE40-AAD3-225D0B5A2DA0}"/>
              </a:ext>
            </a:extLst>
          </p:cNvPr>
          <p:cNvSpPr/>
          <p:nvPr/>
        </p:nvSpPr>
        <p:spPr>
          <a:xfrm>
            <a:off x="3930120" y="3014938"/>
            <a:ext cx="828091" cy="729208"/>
          </a:xfrm>
          <a:custGeom>
            <a:avLst/>
            <a:gdLst>
              <a:gd name="connsiteX0" fmla="*/ 1127760 w 2407920"/>
              <a:gd name="connsiteY0" fmla="*/ 1653540 h 1836420"/>
              <a:gd name="connsiteX1" fmla="*/ 1082040 w 2407920"/>
              <a:gd name="connsiteY1" fmla="*/ 1676400 h 1836420"/>
              <a:gd name="connsiteX2" fmla="*/ 1036320 w 2407920"/>
              <a:gd name="connsiteY2" fmla="*/ 1691640 h 1836420"/>
              <a:gd name="connsiteX3" fmla="*/ 944880 w 2407920"/>
              <a:gd name="connsiteY3" fmla="*/ 1722120 h 1836420"/>
              <a:gd name="connsiteX4" fmla="*/ 830580 w 2407920"/>
              <a:gd name="connsiteY4" fmla="*/ 1760220 h 1836420"/>
              <a:gd name="connsiteX5" fmla="*/ 807720 w 2407920"/>
              <a:gd name="connsiteY5" fmla="*/ 1767840 h 1836420"/>
              <a:gd name="connsiteX6" fmla="*/ 784860 w 2407920"/>
              <a:gd name="connsiteY6" fmla="*/ 1775460 h 1836420"/>
              <a:gd name="connsiteX7" fmla="*/ 754380 w 2407920"/>
              <a:gd name="connsiteY7" fmla="*/ 1783080 h 1836420"/>
              <a:gd name="connsiteX8" fmla="*/ 731520 w 2407920"/>
              <a:gd name="connsiteY8" fmla="*/ 1790700 h 1836420"/>
              <a:gd name="connsiteX9" fmla="*/ 624840 w 2407920"/>
              <a:gd name="connsiteY9" fmla="*/ 1805940 h 1836420"/>
              <a:gd name="connsiteX10" fmla="*/ 563880 w 2407920"/>
              <a:gd name="connsiteY10" fmla="*/ 1821180 h 1836420"/>
              <a:gd name="connsiteX11" fmla="*/ 510540 w 2407920"/>
              <a:gd name="connsiteY11" fmla="*/ 1836420 h 1836420"/>
              <a:gd name="connsiteX12" fmla="*/ 464820 w 2407920"/>
              <a:gd name="connsiteY12" fmla="*/ 1828800 h 1836420"/>
              <a:gd name="connsiteX13" fmla="*/ 419100 w 2407920"/>
              <a:gd name="connsiteY13" fmla="*/ 1813560 h 1836420"/>
              <a:gd name="connsiteX14" fmla="*/ 327660 w 2407920"/>
              <a:gd name="connsiteY14" fmla="*/ 1805940 h 1836420"/>
              <a:gd name="connsiteX15" fmla="*/ 259080 w 2407920"/>
              <a:gd name="connsiteY15" fmla="*/ 1775460 h 1836420"/>
              <a:gd name="connsiteX16" fmla="*/ 236220 w 2407920"/>
              <a:gd name="connsiteY16" fmla="*/ 1752600 h 1836420"/>
              <a:gd name="connsiteX17" fmla="*/ 190500 w 2407920"/>
              <a:gd name="connsiteY17" fmla="*/ 1722120 h 1836420"/>
              <a:gd name="connsiteX18" fmla="*/ 167640 w 2407920"/>
              <a:gd name="connsiteY18" fmla="*/ 1676400 h 1836420"/>
              <a:gd name="connsiteX19" fmla="*/ 152400 w 2407920"/>
              <a:gd name="connsiteY19" fmla="*/ 1630680 h 1836420"/>
              <a:gd name="connsiteX20" fmla="*/ 129540 w 2407920"/>
              <a:gd name="connsiteY20" fmla="*/ 1584960 h 1836420"/>
              <a:gd name="connsiteX21" fmla="*/ 106680 w 2407920"/>
              <a:gd name="connsiteY21" fmla="*/ 1569720 h 1836420"/>
              <a:gd name="connsiteX22" fmla="*/ 83820 w 2407920"/>
              <a:gd name="connsiteY22" fmla="*/ 1524000 h 1836420"/>
              <a:gd name="connsiteX23" fmla="*/ 68580 w 2407920"/>
              <a:gd name="connsiteY23" fmla="*/ 1478280 h 1836420"/>
              <a:gd name="connsiteX24" fmla="*/ 60960 w 2407920"/>
              <a:gd name="connsiteY24" fmla="*/ 1455420 h 1836420"/>
              <a:gd name="connsiteX25" fmla="*/ 53340 w 2407920"/>
              <a:gd name="connsiteY25" fmla="*/ 1432560 h 1836420"/>
              <a:gd name="connsiteX26" fmla="*/ 38100 w 2407920"/>
              <a:gd name="connsiteY26" fmla="*/ 1409700 h 1836420"/>
              <a:gd name="connsiteX27" fmla="*/ 22860 w 2407920"/>
              <a:gd name="connsiteY27" fmla="*/ 1363980 h 1836420"/>
              <a:gd name="connsiteX28" fmla="*/ 15240 w 2407920"/>
              <a:gd name="connsiteY28" fmla="*/ 1341120 h 1836420"/>
              <a:gd name="connsiteX29" fmla="*/ 7620 w 2407920"/>
              <a:gd name="connsiteY29" fmla="*/ 1318260 h 1836420"/>
              <a:gd name="connsiteX30" fmla="*/ 0 w 2407920"/>
              <a:gd name="connsiteY30" fmla="*/ 1295400 h 1836420"/>
              <a:gd name="connsiteX31" fmla="*/ 7620 w 2407920"/>
              <a:gd name="connsiteY31" fmla="*/ 1127760 h 1836420"/>
              <a:gd name="connsiteX32" fmla="*/ 30480 w 2407920"/>
              <a:gd name="connsiteY32" fmla="*/ 1112520 h 1836420"/>
              <a:gd name="connsiteX33" fmla="*/ 45720 w 2407920"/>
              <a:gd name="connsiteY33" fmla="*/ 1089660 h 1836420"/>
              <a:gd name="connsiteX34" fmla="*/ 91440 w 2407920"/>
              <a:gd name="connsiteY34" fmla="*/ 1059180 h 1836420"/>
              <a:gd name="connsiteX35" fmla="*/ 114300 w 2407920"/>
              <a:gd name="connsiteY35" fmla="*/ 1043940 h 1836420"/>
              <a:gd name="connsiteX36" fmla="*/ 137160 w 2407920"/>
              <a:gd name="connsiteY36" fmla="*/ 1028700 h 1836420"/>
              <a:gd name="connsiteX37" fmla="*/ 160020 w 2407920"/>
              <a:gd name="connsiteY37" fmla="*/ 1021080 h 1836420"/>
              <a:gd name="connsiteX38" fmla="*/ 205740 w 2407920"/>
              <a:gd name="connsiteY38" fmla="*/ 990600 h 1836420"/>
              <a:gd name="connsiteX39" fmla="*/ 228600 w 2407920"/>
              <a:gd name="connsiteY39" fmla="*/ 975360 h 1836420"/>
              <a:gd name="connsiteX40" fmla="*/ 274320 w 2407920"/>
              <a:gd name="connsiteY40" fmla="*/ 952500 h 1836420"/>
              <a:gd name="connsiteX41" fmla="*/ 297180 w 2407920"/>
              <a:gd name="connsiteY41" fmla="*/ 944880 h 1836420"/>
              <a:gd name="connsiteX42" fmla="*/ 320040 w 2407920"/>
              <a:gd name="connsiteY42" fmla="*/ 929640 h 1836420"/>
              <a:gd name="connsiteX43" fmla="*/ 342900 w 2407920"/>
              <a:gd name="connsiteY43" fmla="*/ 922020 h 1836420"/>
              <a:gd name="connsiteX44" fmla="*/ 388620 w 2407920"/>
              <a:gd name="connsiteY44" fmla="*/ 899160 h 1836420"/>
              <a:gd name="connsiteX45" fmla="*/ 411480 w 2407920"/>
              <a:gd name="connsiteY45" fmla="*/ 876300 h 1836420"/>
              <a:gd name="connsiteX46" fmla="*/ 464820 w 2407920"/>
              <a:gd name="connsiteY46" fmla="*/ 845820 h 1836420"/>
              <a:gd name="connsiteX47" fmla="*/ 510540 w 2407920"/>
              <a:gd name="connsiteY47" fmla="*/ 815340 h 1836420"/>
              <a:gd name="connsiteX48" fmla="*/ 533400 w 2407920"/>
              <a:gd name="connsiteY48" fmla="*/ 807720 h 1836420"/>
              <a:gd name="connsiteX49" fmla="*/ 556260 w 2407920"/>
              <a:gd name="connsiteY49" fmla="*/ 792480 h 1836420"/>
              <a:gd name="connsiteX50" fmla="*/ 579120 w 2407920"/>
              <a:gd name="connsiteY50" fmla="*/ 784860 h 1836420"/>
              <a:gd name="connsiteX51" fmla="*/ 624840 w 2407920"/>
              <a:gd name="connsiteY51" fmla="*/ 754380 h 1836420"/>
              <a:gd name="connsiteX52" fmla="*/ 647700 w 2407920"/>
              <a:gd name="connsiteY52" fmla="*/ 739140 h 1836420"/>
              <a:gd name="connsiteX53" fmla="*/ 701040 w 2407920"/>
              <a:gd name="connsiteY53" fmla="*/ 716280 h 1836420"/>
              <a:gd name="connsiteX54" fmla="*/ 723900 w 2407920"/>
              <a:gd name="connsiteY54" fmla="*/ 708660 h 1836420"/>
              <a:gd name="connsiteX55" fmla="*/ 769620 w 2407920"/>
              <a:gd name="connsiteY55" fmla="*/ 685800 h 1836420"/>
              <a:gd name="connsiteX56" fmla="*/ 815340 w 2407920"/>
              <a:gd name="connsiteY56" fmla="*/ 655320 h 1836420"/>
              <a:gd name="connsiteX57" fmla="*/ 838200 w 2407920"/>
              <a:gd name="connsiteY57" fmla="*/ 632460 h 1836420"/>
              <a:gd name="connsiteX58" fmla="*/ 883920 w 2407920"/>
              <a:gd name="connsiteY58" fmla="*/ 609600 h 1836420"/>
              <a:gd name="connsiteX59" fmla="*/ 952500 w 2407920"/>
              <a:gd name="connsiteY59" fmla="*/ 556260 h 1836420"/>
              <a:gd name="connsiteX60" fmla="*/ 998220 w 2407920"/>
              <a:gd name="connsiteY60" fmla="*/ 525780 h 1836420"/>
              <a:gd name="connsiteX61" fmla="*/ 1051560 w 2407920"/>
              <a:gd name="connsiteY61" fmla="*/ 495300 h 1836420"/>
              <a:gd name="connsiteX62" fmla="*/ 1082040 w 2407920"/>
              <a:gd name="connsiteY62" fmla="*/ 487680 h 1836420"/>
              <a:gd name="connsiteX63" fmla="*/ 1127760 w 2407920"/>
              <a:gd name="connsiteY63" fmla="*/ 472440 h 1836420"/>
              <a:gd name="connsiteX64" fmla="*/ 1150620 w 2407920"/>
              <a:gd name="connsiteY64" fmla="*/ 464820 h 1836420"/>
              <a:gd name="connsiteX65" fmla="*/ 1371600 w 2407920"/>
              <a:gd name="connsiteY65" fmla="*/ 449580 h 1836420"/>
              <a:gd name="connsiteX66" fmla="*/ 1432560 w 2407920"/>
              <a:gd name="connsiteY66" fmla="*/ 441960 h 1836420"/>
              <a:gd name="connsiteX67" fmla="*/ 1554480 w 2407920"/>
              <a:gd name="connsiteY67" fmla="*/ 434340 h 1836420"/>
              <a:gd name="connsiteX68" fmla="*/ 1615440 w 2407920"/>
              <a:gd name="connsiteY68" fmla="*/ 419100 h 1836420"/>
              <a:gd name="connsiteX69" fmla="*/ 1653540 w 2407920"/>
              <a:gd name="connsiteY69" fmla="*/ 411480 h 1836420"/>
              <a:gd name="connsiteX70" fmla="*/ 1676400 w 2407920"/>
              <a:gd name="connsiteY70" fmla="*/ 419100 h 1836420"/>
              <a:gd name="connsiteX71" fmla="*/ 1729740 w 2407920"/>
              <a:gd name="connsiteY71" fmla="*/ 396240 h 1836420"/>
              <a:gd name="connsiteX72" fmla="*/ 1760220 w 2407920"/>
              <a:gd name="connsiteY72" fmla="*/ 365760 h 1836420"/>
              <a:gd name="connsiteX73" fmla="*/ 1790700 w 2407920"/>
              <a:gd name="connsiteY73" fmla="*/ 342900 h 1836420"/>
              <a:gd name="connsiteX74" fmla="*/ 1813560 w 2407920"/>
              <a:gd name="connsiteY74" fmla="*/ 320040 h 1836420"/>
              <a:gd name="connsiteX75" fmla="*/ 1859280 w 2407920"/>
              <a:gd name="connsiteY75" fmla="*/ 289560 h 1836420"/>
              <a:gd name="connsiteX76" fmla="*/ 1874520 w 2407920"/>
              <a:gd name="connsiteY76" fmla="*/ 266700 h 1836420"/>
              <a:gd name="connsiteX77" fmla="*/ 1920240 w 2407920"/>
              <a:gd name="connsiteY77" fmla="*/ 220980 h 1836420"/>
              <a:gd name="connsiteX78" fmla="*/ 1958340 w 2407920"/>
              <a:gd name="connsiteY78" fmla="*/ 182880 h 1836420"/>
              <a:gd name="connsiteX79" fmla="*/ 2011680 w 2407920"/>
              <a:gd name="connsiteY79" fmla="*/ 121920 h 1836420"/>
              <a:gd name="connsiteX80" fmla="*/ 2042160 w 2407920"/>
              <a:gd name="connsiteY80" fmla="*/ 76200 h 1836420"/>
              <a:gd name="connsiteX81" fmla="*/ 2087880 w 2407920"/>
              <a:gd name="connsiteY81" fmla="*/ 45720 h 1836420"/>
              <a:gd name="connsiteX82" fmla="*/ 2110740 w 2407920"/>
              <a:gd name="connsiteY82" fmla="*/ 38100 h 1836420"/>
              <a:gd name="connsiteX83" fmla="*/ 2133600 w 2407920"/>
              <a:gd name="connsiteY83" fmla="*/ 22860 h 1836420"/>
              <a:gd name="connsiteX84" fmla="*/ 2179320 w 2407920"/>
              <a:gd name="connsiteY84" fmla="*/ 7620 h 1836420"/>
              <a:gd name="connsiteX85" fmla="*/ 2202180 w 2407920"/>
              <a:gd name="connsiteY85" fmla="*/ 0 h 1836420"/>
              <a:gd name="connsiteX86" fmla="*/ 2263140 w 2407920"/>
              <a:gd name="connsiteY86" fmla="*/ 15240 h 1836420"/>
              <a:gd name="connsiteX87" fmla="*/ 2286000 w 2407920"/>
              <a:gd name="connsiteY87" fmla="*/ 60960 h 1836420"/>
              <a:gd name="connsiteX88" fmla="*/ 2301240 w 2407920"/>
              <a:gd name="connsiteY88" fmla="*/ 83820 h 1836420"/>
              <a:gd name="connsiteX89" fmla="*/ 2308860 w 2407920"/>
              <a:gd name="connsiteY89" fmla="*/ 106680 h 1836420"/>
              <a:gd name="connsiteX90" fmla="*/ 2339340 w 2407920"/>
              <a:gd name="connsiteY90" fmla="*/ 152400 h 1836420"/>
              <a:gd name="connsiteX91" fmla="*/ 2354580 w 2407920"/>
              <a:gd name="connsiteY91" fmla="*/ 175260 h 1836420"/>
              <a:gd name="connsiteX92" fmla="*/ 2369820 w 2407920"/>
              <a:gd name="connsiteY92" fmla="*/ 220980 h 1836420"/>
              <a:gd name="connsiteX93" fmla="*/ 2385060 w 2407920"/>
              <a:gd name="connsiteY93" fmla="*/ 243840 h 1836420"/>
              <a:gd name="connsiteX94" fmla="*/ 2407920 w 2407920"/>
              <a:gd name="connsiteY94" fmla="*/ 327660 h 1836420"/>
              <a:gd name="connsiteX95" fmla="*/ 2400300 w 2407920"/>
              <a:gd name="connsiteY95" fmla="*/ 510540 h 1836420"/>
              <a:gd name="connsiteX96" fmla="*/ 2377440 w 2407920"/>
              <a:gd name="connsiteY96" fmla="*/ 586740 h 1836420"/>
              <a:gd name="connsiteX97" fmla="*/ 2354580 w 2407920"/>
              <a:gd name="connsiteY97" fmla="*/ 632460 h 1836420"/>
              <a:gd name="connsiteX98" fmla="*/ 2346960 w 2407920"/>
              <a:gd name="connsiteY98" fmla="*/ 655320 h 1836420"/>
              <a:gd name="connsiteX99" fmla="*/ 2278380 w 2407920"/>
              <a:gd name="connsiteY99" fmla="*/ 716280 h 1836420"/>
              <a:gd name="connsiteX100" fmla="*/ 2225040 w 2407920"/>
              <a:gd name="connsiteY100" fmla="*/ 731520 h 1836420"/>
              <a:gd name="connsiteX101" fmla="*/ 2202180 w 2407920"/>
              <a:gd name="connsiteY101" fmla="*/ 739140 h 1836420"/>
              <a:gd name="connsiteX102" fmla="*/ 2171700 w 2407920"/>
              <a:gd name="connsiteY102" fmla="*/ 746760 h 1836420"/>
              <a:gd name="connsiteX103" fmla="*/ 2125980 w 2407920"/>
              <a:gd name="connsiteY103" fmla="*/ 762000 h 1836420"/>
              <a:gd name="connsiteX104" fmla="*/ 2087880 w 2407920"/>
              <a:gd name="connsiteY104" fmla="*/ 769620 h 1836420"/>
              <a:gd name="connsiteX105" fmla="*/ 2057400 w 2407920"/>
              <a:gd name="connsiteY105" fmla="*/ 777240 h 1836420"/>
              <a:gd name="connsiteX106" fmla="*/ 2011680 w 2407920"/>
              <a:gd name="connsiteY106" fmla="*/ 784860 h 1836420"/>
              <a:gd name="connsiteX107" fmla="*/ 1973580 w 2407920"/>
              <a:gd name="connsiteY107" fmla="*/ 792480 h 1836420"/>
              <a:gd name="connsiteX108" fmla="*/ 1874520 w 2407920"/>
              <a:gd name="connsiteY108" fmla="*/ 807720 h 1836420"/>
              <a:gd name="connsiteX109" fmla="*/ 1805940 w 2407920"/>
              <a:gd name="connsiteY109" fmla="*/ 830580 h 1836420"/>
              <a:gd name="connsiteX110" fmla="*/ 1783080 w 2407920"/>
              <a:gd name="connsiteY110" fmla="*/ 838200 h 1836420"/>
              <a:gd name="connsiteX111" fmla="*/ 1760220 w 2407920"/>
              <a:gd name="connsiteY111" fmla="*/ 853440 h 1836420"/>
              <a:gd name="connsiteX112" fmla="*/ 1737360 w 2407920"/>
              <a:gd name="connsiteY112" fmla="*/ 861060 h 1836420"/>
              <a:gd name="connsiteX113" fmla="*/ 1691640 w 2407920"/>
              <a:gd name="connsiteY113" fmla="*/ 891540 h 1836420"/>
              <a:gd name="connsiteX114" fmla="*/ 1668780 w 2407920"/>
              <a:gd name="connsiteY114" fmla="*/ 906780 h 1836420"/>
              <a:gd name="connsiteX115" fmla="*/ 1645920 w 2407920"/>
              <a:gd name="connsiteY115" fmla="*/ 914400 h 1836420"/>
              <a:gd name="connsiteX116" fmla="*/ 1600200 w 2407920"/>
              <a:gd name="connsiteY116" fmla="*/ 952500 h 1836420"/>
              <a:gd name="connsiteX117" fmla="*/ 1562100 w 2407920"/>
              <a:gd name="connsiteY117" fmla="*/ 1021080 h 1836420"/>
              <a:gd name="connsiteX118" fmla="*/ 1524000 w 2407920"/>
              <a:gd name="connsiteY118" fmla="*/ 1066800 h 1836420"/>
              <a:gd name="connsiteX119" fmla="*/ 1508760 w 2407920"/>
              <a:gd name="connsiteY119" fmla="*/ 1089660 h 1836420"/>
              <a:gd name="connsiteX120" fmla="*/ 1485900 w 2407920"/>
              <a:gd name="connsiteY120" fmla="*/ 1112520 h 1836420"/>
              <a:gd name="connsiteX121" fmla="*/ 1455420 w 2407920"/>
              <a:gd name="connsiteY121" fmla="*/ 1158240 h 1836420"/>
              <a:gd name="connsiteX122" fmla="*/ 1440180 w 2407920"/>
              <a:gd name="connsiteY122" fmla="*/ 1181100 h 1836420"/>
              <a:gd name="connsiteX123" fmla="*/ 1417320 w 2407920"/>
              <a:gd name="connsiteY123" fmla="*/ 1203960 h 1836420"/>
              <a:gd name="connsiteX124" fmla="*/ 1394460 w 2407920"/>
              <a:gd name="connsiteY124" fmla="*/ 1249680 h 1836420"/>
              <a:gd name="connsiteX125" fmla="*/ 1386840 w 2407920"/>
              <a:gd name="connsiteY125" fmla="*/ 1272540 h 1836420"/>
              <a:gd name="connsiteX126" fmla="*/ 1363980 w 2407920"/>
              <a:gd name="connsiteY126" fmla="*/ 1287780 h 1836420"/>
              <a:gd name="connsiteX127" fmla="*/ 1318260 w 2407920"/>
              <a:gd name="connsiteY127" fmla="*/ 1363980 h 1836420"/>
              <a:gd name="connsiteX128" fmla="*/ 1310640 w 2407920"/>
              <a:gd name="connsiteY128" fmla="*/ 1386840 h 1836420"/>
              <a:gd name="connsiteX129" fmla="*/ 1280160 w 2407920"/>
              <a:gd name="connsiteY129" fmla="*/ 1432560 h 1836420"/>
              <a:gd name="connsiteX130" fmla="*/ 1234440 w 2407920"/>
              <a:gd name="connsiteY130" fmla="*/ 1501140 h 1836420"/>
              <a:gd name="connsiteX131" fmla="*/ 1219200 w 2407920"/>
              <a:gd name="connsiteY131" fmla="*/ 1524000 h 1836420"/>
              <a:gd name="connsiteX132" fmla="*/ 1181100 w 2407920"/>
              <a:gd name="connsiteY132" fmla="*/ 1592580 h 1836420"/>
              <a:gd name="connsiteX133" fmla="*/ 1165860 w 2407920"/>
              <a:gd name="connsiteY133" fmla="*/ 1615440 h 1836420"/>
              <a:gd name="connsiteX134" fmla="*/ 1127760 w 2407920"/>
              <a:gd name="connsiteY134" fmla="*/ 1653540 h 1836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</a:cxnLst>
            <a:rect l="l" t="t" r="r" b="b"/>
            <a:pathLst>
              <a:path w="2407920" h="1836420">
                <a:moveTo>
                  <a:pt x="1127760" y="1653540"/>
                </a:moveTo>
                <a:cubicBezTo>
                  <a:pt x="1113790" y="1663700"/>
                  <a:pt x="1170670" y="1637009"/>
                  <a:pt x="1082040" y="1676400"/>
                </a:cubicBezTo>
                <a:cubicBezTo>
                  <a:pt x="1067360" y="1682924"/>
                  <a:pt x="1051560" y="1686560"/>
                  <a:pt x="1036320" y="1691640"/>
                </a:cubicBezTo>
                <a:lnTo>
                  <a:pt x="944880" y="1722120"/>
                </a:lnTo>
                <a:lnTo>
                  <a:pt x="830580" y="1760220"/>
                </a:lnTo>
                <a:lnTo>
                  <a:pt x="807720" y="1767840"/>
                </a:lnTo>
                <a:cubicBezTo>
                  <a:pt x="800100" y="1770380"/>
                  <a:pt x="792652" y="1773512"/>
                  <a:pt x="784860" y="1775460"/>
                </a:cubicBezTo>
                <a:cubicBezTo>
                  <a:pt x="774700" y="1778000"/>
                  <a:pt x="764450" y="1780203"/>
                  <a:pt x="754380" y="1783080"/>
                </a:cubicBezTo>
                <a:cubicBezTo>
                  <a:pt x="746657" y="1785287"/>
                  <a:pt x="739430" y="1789304"/>
                  <a:pt x="731520" y="1790700"/>
                </a:cubicBezTo>
                <a:cubicBezTo>
                  <a:pt x="696146" y="1796943"/>
                  <a:pt x="659689" y="1797228"/>
                  <a:pt x="624840" y="1805940"/>
                </a:cubicBezTo>
                <a:cubicBezTo>
                  <a:pt x="604520" y="1811020"/>
                  <a:pt x="583751" y="1814556"/>
                  <a:pt x="563880" y="1821180"/>
                </a:cubicBezTo>
                <a:cubicBezTo>
                  <a:pt x="531085" y="1832112"/>
                  <a:pt x="548812" y="1826852"/>
                  <a:pt x="510540" y="1836420"/>
                </a:cubicBezTo>
                <a:cubicBezTo>
                  <a:pt x="495300" y="1833880"/>
                  <a:pt x="479809" y="1832547"/>
                  <a:pt x="464820" y="1828800"/>
                </a:cubicBezTo>
                <a:cubicBezTo>
                  <a:pt x="449235" y="1824904"/>
                  <a:pt x="435109" y="1814894"/>
                  <a:pt x="419100" y="1813560"/>
                </a:cubicBezTo>
                <a:lnTo>
                  <a:pt x="327660" y="1805940"/>
                </a:lnTo>
                <a:cubicBezTo>
                  <a:pt x="294434" y="1794865"/>
                  <a:pt x="283231" y="1795586"/>
                  <a:pt x="259080" y="1775460"/>
                </a:cubicBezTo>
                <a:cubicBezTo>
                  <a:pt x="250801" y="1768561"/>
                  <a:pt x="244726" y="1759216"/>
                  <a:pt x="236220" y="1752600"/>
                </a:cubicBezTo>
                <a:cubicBezTo>
                  <a:pt x="221762" y="1741355"/>
                  <a:pt x="190500" y="1722120"/>
                  <a:pt x="190500" y="1722120"/>
                </a:cubicBezTo>
                <a:cubicBezTo>
                  <a:pt x="162710" y="1638750"/>
                  <a:pt x="207031" y="1765030"/>
                  <a:pt x="167640" y="1676400"/>
                </a:cubicBezTo>
                <a:cubicBezTo>
                  <a:pt x="161116" y="1661720"/>
                  <a:pt x="157480" y="1645920"/>
                  <a:pt x="152400" y="1630680"/>
                </a:cubicBezTo>
                <a:cubicBezTo>
                  <a:pt x="146202" y="1612087"/>
                  <a:pt x="144312" y="1599732"/>
                  <a:pt x="129540" y="1584960"/>
                </a:cubicBezTo>
                <a:cubicBezTo>
                  <a:pt x="123064" y="1578484"/>
                  <a:pt x="114300" y="1574800"/>
                  <a:pt x="106680" y="1569720"/>
                </a:cubicBezTo>
                <a:cubicBezTo>
                  <a:pt x="78890" y="1486350"/>
                  <a:pt x="123211" y="1612630"/>
                  <a:pt x="83820" y="1524000"/>
                </a:cubicBezTo>
                <a:cubicBezTo>
                  <a:pt x="77296" y="1509320"/>
                  <a:pt x="73660" y="1493520"/>
                  <a:pt x="68580" y="1478280"/>
                </a:cubicBezTo>
                <a:lnTo>
                  <a:pt x="60960" y="1455420"/>
                </a:lnTo>
                <a:cubicBezTo>
                  <a:pt x="58420" y="1447800"/>
                  <a:pt x="57795" y="1439243"/>
                  <a:pt x="53340" y="1432560"/>
                </a:cubicBezTo>
                <a:cubicBezTo>
                  <a:pt x="48260" y="1424940"/>
                  <a:pt x="41819" y="1418069"/>
                  <a:pt x="38100" y="1409700"/>
                </a:cubicBezTo>
                <a:cubicBezTo>
                  <a:pt x="31576" y="1395020"/>
                  <a:pt x="27940" y="1379220"/>
                  <a:pt x="22860" y="1363980"/>
                </a:cubicBezTo>
                <a:lnTo>
                  <a:pt x="15240" y="1341120"/>
                </a:lnTo>
                <a:lnTo>
                  <a:pt x="7620" y="1318260"/>
                </a:lnTo>
                <a:lnTo>
                  <a:pt x="0" y="1295400"/>
                </a:lnTo>
                <a:cubicBezTo>
                  <a:pt x="2540" y="1239520"/>
                  <a:pt x="-1576" y="1182937"/>
                  <a:pt x="7620" y="1127760"/>
                </a:cubicBezTo>
                <a:cubicBezTo>
                  <a:pt x="9126" y="1118727"/>
                  <a:pt x="24004" y="1118996"/>
                  <a:pt x="30480" y="1112520"/>
                </a:cubicBezTo>
                <a:cubicBezTo>
                  <a:pt x="36956" y="1106044"/>
                  <a:pt x="38828" y="1095691"/>
                  <a:pt x="45720" y="1089660"/>
                </a:cubicBezTo>
                <a:cubicBezTo>
                  <a:pt x="59504" y="1077599"/>
                  <a:pt x="76200" y="1069340"/>
                  <a:pt x="91440" y="1059180"/>
                </a:cubicBezTo>
                <a:lnTo>
                  <a:pt x="114300" y="1043940"/>
                </a:lnTo>
                <a:cubicBezTo>
                  <a:pt x="121920" y="1038860"/>
                  <a:pt x="128472" y="1031596"/>
                  <a:pt x="137160" y="1028700"/>
                </a:cubicBezTo>
                <a:cubicBezTo>
                  <a:pt x="144780" y="1026160"/>
                  <a:pt x="152999" y="1024981"/>
                  <a:pt x="160020" y="1021080"/>
                </a:cubicBezTo>
                <a:cubicBezTo>
                  <a:pt x="176031" y="1012185"/>
                  <a:pt x="190500" y="1000760"/>
                  <a:pt x="205740" y="990600"/>
                </a:cubicBezTo>
                <a:cubicBezTo>
                  <a:pt x="213360" y="985520"/>
                  <a:pt x="219912" y="978256"/>
                  <a:pt x="228600" y="975360"/>
                </a:cubicBezTo>
                <a:cubicBezTo>
                  <a:pt x="286059" y="956207"/>
                  <a:pt x="215234" y="982043"/>
                  <a:pt x="274320" y="952500"/>
                </a:cubicBezTo>
                <a:cubicBezTo>
                  <a:pt x="281504" y="948908"/>
                  <a:pt x="289996" y="948472"/>
                  <a:pt x="297180" y="944880"/>
                </a:cubicBezTo>
                <a:cubicBezTo>
                  <a:pt x="305371" y="940784"/>
                  <a:pt x="311849" y="933736"/>
                  <a:pt x="320040" y="929640"/>
                </a:cubicBezTo>
                <a:cubicBezTo>
                  <a:pt x="327224" y="926048"/>
                  <a:pt x="335716" y="925612"/>
                  <a:pt x="342900" y="922020"/>
                </a:cubicBezTo>
                <a:cubicBezTo>
                  <a:pt x="401986" y="892477"/>
                  <a:pt x="331161" y="918313"/>
                  <a:pt x="388620" y="899160"/>
                </a:cubicBezTo>
                <a:cubicBezTo>
                  <a:pt x="396240" y="891540"/>
                  <a:pt x="403201" y="883199"/>
                  <a:pt x="411480" y="876300"/>
                </a:cubicBezTo>
                <a:cubicBezTo>
                  <a:pt x="434074" y="857472"/>
                  <a:pt x="438202" y="861791"/>
                  <a:pt x="464820" y="845820"/>
                </a:cubicBezTo>
                <a:cubicBezTo>
                  <a:pt x="480526" y="836396"/>
                  <a:pt x="493164" y="821132"/>
                  <a:pt x="510540" y="815340"/>
                </a:cubicBezTo>
                <a:cubicBezTo>
                  <a:pt x="518160" y="812800"/>
                  <a:pt x="526216" y="811312"/>
                  <a:pt x="533400" y="807720"/>
                </a:cubicBezTo>
                <a:cubicBezTo>
                  <a:pt x="541591" y="803624"/>
                  <a:pt x="548069" y="796576"/>
                  <a:pt x="556260" y="792480"/>
                </a:cubicBezTo>
                <a:cubicBezTo>
                  <a:pt x="563444" y="788888"/>
                  <a:pt x="572099" y="788761"/>
                  <a:pt x="579120" y="784860"/>
                </a:cubicBezTo>
                <a:cubicBezTo>
                  <a:pt x="595131" y="775965"/>
                  <a:pt x="609600" y="764540"/>
                  <a:pt x="624840" y="754380"/>
                </a:cubicBezTo>
                <a:cubicBezTo>
                  <a:pt x="632460" y="749300"/>
                  <a:pt x="639012" y="742036"/>
                  <a:pt x="647700" y="739140"/>
                </a:cubicBezTo>
                <a:cubicBezTo>
                  <a:pt x="701311" y="721270"/>
                  <a:pt x="635128" y="744528"/>
                  <a:pt x="701040" y="716280"/>
                </a:cubicBezTo>
                <a:cubicBezTo>
                  <a:pt x="708423" y="713116"/>
                  <a:pt x="716716" y="712252"/>
                  <a:pt x="723900" y="708660"/>
                </a:cubicBezTo>
                <a:cubicBezTo>
                  <a:pt x="782986" y="679117"/>
                  <a:pt x="712161" y="704953"/>
                  <a:pt x="769620" y="685800"/>
                </a:cubicBezTo>
                <a:cubicBezTo>
                  <a:pt x="842546" y="612874"/>
                  <a:pt x="749173" y="699431"/>
                  <a:pt x="815340" y="655320"/>
                </a:cubicBezTo>
                <a:cubicBezTo>
                  <a:pt x="824306" y="649342"/>
                  <a:pt x="829921" y="639359"/>
                  <a:pt x="838200" y="632460"/>
                </a:cubicBezTo>
                <a:cubicBezTo>
                  <a:pt x="857895" y="616047"/>
                  <a:pt x="861009" y="617237"/>
                  <a:pt x="883920" y="609600"/>
                </a:cubicBezTo>
                <a:cubicBezTo>
                  <a:pt x="919732" y="573788"/>
                  <a:pt x="897814" y="592718"/>
                  <a:pt x="952500" y="556260"/>
                </a:cubicBezTo>
                <a:lnTo>
                  <a:pt x="998220" y="525780"/>
                </a:lnTo>
                <a:cubicBezTo>
                  <a:pt x="1017170" y="513147"/>
                  <a:pt x="1029462" y="503587"/>
                  <a:pt x="1051560" y="495300"/>
                </a:cubicBezTo>
                <a:cubicBezTo>
                  <a:pt x="1061366" y="491623"/>
                  <a:pt x="1072009" y="490689"/>
                  <a:pt x="1082040" y="487680"/>
                </a:cubicBezTo>
                <a:cubicBezTo>
                  <a:pt x="1097427" y="483064"/>
                  <a:pt x="1112520" y="477520"/>
                  <a:pt x="1127760" y="472440"/>
                </a:cubicBezTo>
                <a:cubicBezTo>
                  <a:pt x="1135380" y="469900"/>
                  <a:pt x="1142621" y="465547"/>
                  <a:pt x="1150620" y="464820"/>
                </a:cubicBezTo>
                <a:cubicBezTo>
                  <a:pt x="1280042" y="453054"/>
                  <a:pt x="1206428" y="458756"/>
                  <a:pt x="1371600" y="449580"/>
                </a:cubicBezTo>
                <a:cubicBezTo>
                  <a:pt x="1391920" y="447040"/>
                  <a:pt x="1412153" y="443661"/>
                  <a:pt x="1432560" y="441960"/>
                </a:cubicBezTo>
                <a:cubicBezTo>
                  <a:pt x="1473139" y="438578"/>
                  <a:pt x="1514075" y="439391"/>
                  <a:pt x="1554480" y="434340"/>
                </a:cubicBezTo>
                <a:cubicBezTo>
                  <a:pt x="1575264" y="431742"/>
                  <a:pt x="1594901" y="423208"/>
                  <a:pt x="1615440" y="419100"/>
                </a:cubicBezTo>
                <a:lnTo>
                  <a:pt x="1653540" y="411480"/>
                </a:lnTo>
                <a:cubicBezTo>
                  <a:pt x="1661160" y="414020"/>
                  <a:pt x="1668368" y="419100"/>
                  <a:pt x="1676400" y="419100"/>
                </a:cubicBezTo>
                <a:cubicBezTo>
                  <a:pt x="1696260" y="419100"/>
                  <a:pt x="1715223" y="408683"/>
                  <a:pt x="1729740" y="396240"/>
                </a:cubicBezTo>
                <a:cubicBezTo>
                  <a:pt x="1740649" y="386889"/>
                  <a:pt x="1749407" y="375222"/>
                  <a:pt x="1760220" y="365760"/>
                </a:cubicBezTo>
                <a:cubicBezTo>
                  <a:pt x="1769778" y="357397"/>
                  <a:pt x="1781057" y="351165"/>
                  <a:pt x="1790700" y="342900"/>
                </a:cubicBezTo>
                <a:cubicBezTo>
                  <a:pt x="1798882" y="335887"/>
                  <a:pt x="1805054" y="326656"/>
                  <a:pt x="1813560" y="320040"/>
                </a:cubicBezTo>
                <a:cubicBezTo>
                  <a:pt x="1828018" y="308795"/>
                  <a:pt x="1859280" y="289560"/>
                  <a:pt x="1859280" y="289560"/>
                </a:cubicBezTo>
                <a:cubicBezTo>
                  <a:pt x="1864360" y="281940"/>
                  <a:pt x="1868436" y="273545"/>
                  <a:pt x="1874520" y="266700"/>
                </a:cubicBezTo>
                <a:cubicBezTo>
                  <a:pt x="1888839" y="250591"/>
                  <a:pt x="1908285" y="238913"/>
                  <a:pt x="1920240" y="220980"/>
                </a:cubicBezTo>
                <a:cubicBezTo>
                  <a:pt x="1940560" y="190500"/>
                  <a:pt x="1927860" y="203200"/>
                  <a:pt x="1958340" y="182880"/>
                </a:cubicBezTo>
                <a:cubicBezTo>
                  <a:pt x="1993900" y="129540"/>
                  <a:pt x="1973580" y="147320"/>
                  <a:pt x="2011680" y="121920"/>
                </a:cubicBezTo>
                <a:cubicBezTo>
                  <a:pt x="2021840" y="106680"/>
                  <a:pt x="2026920" y="86360"/>
                  <a:pt x="2042160" y="76200"/>
                </a:cubicBezTo>
                <a:cubicBezTo>
                  <a:pt x="2057400" y="66040"/>
                  <a:pt x="2070504" y="51512"/>
                  <a:pt x="2087880" y="45720"/>
                </a:cubicBezTo>
                <a:cubicBezTo>
                  <a:pt x="2095500" y="43180"/>
                  <a:pt x="2103556" y="41692"/>
                  <a:pt x="2110740" y="38100"/>
                </a:cubicBezTo>
                <a:cubicBezTo>
                  <a:pt x="2118931" y="34004"/>
                  <a:pt x="2125231" y="26579"/>
                  <a:pt x="2133600" y="22860"/>
                </a:cubicBezTo>
                <a:cubicBezTo>
                  <a:pt x="2148280" y="16336"/>
                  <a:pt x="2164080" y="12700"/>
                  <a:pt x="2179320" y="7620"/>
                </a:cubicBezTo>
                <a:lnTo>
                  <a:pt x="2202180" y="0"/>
                </a:lnTo>
                <a:cubicBezTo>
                  <a:pt x="2204077" y="379"/>
                  <a:pt x="2255330" y="8992"/>
                  <a:pt x="2263140" y="15240"/>
                </a:cubicBezTo>
                <a:cubicBezTo>
                  <a:pt x="2281338" y="29799"/>
                  <a:pt x="2276797" y="42554"/>
                  <a:pt x="2286000" y="60960"/>
                </a:cubicBezTo>
                <a:cubicBezTo>
                  <a:pt x="2290096" y="69151"/>
                  <a:pt x="2297144" y="75629"/>
                  <a:pt x="2301240" y="83820"/>
                </a:cubicBezTo>
                <a:cubicBezTo>
                  <a:pt x="2304832" y="91004"/>
                  <a:pt x="2304959" y="99659"/>
                  <a:pt x="2308860" y="106680"/>
                </a:cubicBezTo>
                <a:cubicBezTo>
                  <a:pt x="2317755" y="122691"/>
                  <a:pt x="2329180" y="137160"/>
                  <a:pt x="2339340" y="152400"/>
                </a:cubicBezTo>
                <a:cubicBezTo>
                  <a:pt x="2344420" y="160020"/>
                  <a:pt x="2351684" y="166572"/>
                  <a:pt x="2354580" y="175260"/>
                </a:cubicBezTo>
                <a:cubicBezTo>
                  <a:pt x="2359660" y="190500"/>
                  <a:pt x="2360909" y="207614"/>
                  <a:pt x="2369820" y="220980"/>
                </a:cubicBezTo>
                <a:cubicBezTo>
                  <a:pt x="2374900" y="228600"/>
                  <a:pt x="2381341" y="235471"/>
                  <a:pt x="2385060" y="243840"/>
                </a:cubicBezTo>
                <a:cubicBezTo>
                  <a:pt x="2399122" y="275480"/>
                  <a:pt x="2401401" y="295065"/>
                  <a:pt x="2407920" y="327660"/>
                </a:cubicBezTo>
                <a:cubicBezTo>
                  <a:pt x="2405380" y="388620"/>
                  <a:pt x="2404647" y="449682"/>
                  <a:pt x="2400300" y="510540"/>
                </a:cubicBezTo>
                <a:cubicBezTo>
                  <a:pt x="2399253" y="525197"/>
                  <a:pt x="2379933" y="579262"/>
                  <a:pt x="2377440" y="586740"/>
                </a:cubicBezTo>
                <a:cubicBezTo>
                  <a:pt x="2358287" y="644199"/>
                  <a:pt x="2384123" y="573374"/>
                  <a:pt x="2354580" y="632460"/>
                </a:cubicBezTo>
                <a:cubicBezTo>
                  <a:pt x="2350988" y="639644"/>
                  <a:pt x="2351891" y="648980"/>
                  <a:pt x="2346960" y="655320"/>
                </a:cubicBezTo>
                <a:cubicBezTo>
                  <a:pt x="2334109" y="671843"/>
                  <a:pt x="2302455" y="704243"/>
                  <a:pt x="2278380" y="716280"/>
                </a:cubicBezTo>
                <a:cubicBezTo>
                  <a:pt x="2266200" y="722370"/>
                  <a:pt x="2236433" y="728265"/>
                  <a:pt x="2225040" y="731520"/>
                </a:cubicBezTo>
                <a:cubicBezTo>
                  <a:pt x="2217317" y="733727"/>
                  <a:pt x="2209903" y="736933"/>
                  <a:pt x="2202180" y="739140"/>
                </a:cubicBezTo>
                <a:cubicBezTo>
                  <a:pt x="2192110" y="742017"/>
                  <a:pt x="2181731" y="743751"/>
                  <a:pt x="2171700" y="746760"/>
                </a:cubicBezTo>
                <a:cubicBezTo>
                  <a:pt x="2156313" y="751376"/>
                  <a:pt x="2141732" y="758850"/>
                  <a:pt x="2125980" y="762000"/>
                </a:cubicBezTo>
                <a:cubicBezTo>
                  <a:pt x="2113280" y="764540"/>
                  <a:pt x="2100523" y="766810"/>
                  <a:pt x="2087880" y="769620"/>
                </a:cubicBezTo>
                <a:cubicBezTo>
                  <a:pt x="2077657" y="771892"/>
                  <a:pt x="2067669" y="775186"/>
                  <a:pt x="2057400" y="777240"/>
                </a:cubicBezTo>
                <a:cubicBezTo>
                  <a:pt x="2042250" y="780270"/>
                  <a:pt x="2026881" y="782096"/>
                  <a:pt x="2011680" y="784860"/>
                </a:cubicBezTo>
                <a:cubicBezTo>
                  <a:pt x="1998937" y="787177"/>
                  <a:pt x="1986381" y="790511"/>
                  <a:pt x="1973580" y="792480"/>
                </a:cubicBezTo>
                <a:cubicBezTo>
                  <a:pt x="1938135" y="797933"/>
                  <a:pt x="1908435" y="798470"/>
                  <a:pt x="1874520" y="807720"/>
                </a:cubicBezTo>
                <a:lnTo>
                  <a:pt x="1805940" y="830580"/>
                </a:lnTo>
                <a:cubicBezTo>
                  <a:pt x="1798320" y="833120"/>
                  <a:pt x="1789763" y="833745"/>
                  <a:pt x="1783080" y="838200"/>
                </a:cubicBezTo>
                <a:cubicBezTo>
                  <a:pt x="1775460" y="843280"/>
                  <a:pt x="1768411" y="849344"/>
                  <a:pt x="1760220" y="853440"/>
                </a:cubicBezTo>
                <a:cubicBezTo>
                  <a:pt x="1753036" y="857032"/>
                  <a:pt x="1744381" y="857159"/>
                  <a:pt x="1737360" y="861060"/>
                </a:cubicBezTo>
                <a:cubicBezTo>
                  <a:pt x="1721349" y="869955"/>
                  <a:pt x="1706880" y="881380"/>
                  <a:pt x="1691640" y="891540"/>
                </a:cubicBezTo>
                <a:cubicBezTo>
                  <a:pt x="1684020" y="896620"/>
                  <a:pt x="1677468" y="903884"/>
                  <a:pt x="1668780" y="906780"/>
                </a:cubicBezTo>
                <a:cubicBezTo>
                  <a:pt x="1661160" y="909320"/>
                  <a:pt x="1653104" y="910808"/>
                  <a:pt x="1645920" y="914400"/>
                </a:cubicBezTo>
                <a:cubicBezTo>
                  <a:pt x="1629910" y="922405"/>
                  <a:pt x="1610924" y="938712"/>
                  <a:pt x="1600200" y="952500"/>
                </a:cubicBezTo>
                <a:cubicBezTo>
                  <a:pt x="1532927" y="1038994"/>
                  <a:pt x="1589693" y="965894"/>
                  <a:pt x="1562100" y="1021080"/>
                </a:cubicBezTo>
                <a:cubicBezTo>
                  <a:pt x="1547911" y="1049459"/>
                  <a:pt x="1545066" y="1041521"/>
                  <a:pt x="1524000" y="1066800"/>
                </a:cubicBezTo>
                <a:cubicBezTo>
                  <a:pt x="1518137" y="1073835"/>
                  <a:pt x="1514623" y="1082625"/>
                  <a:pt x="1508760" y="1089660"/>
                </a:cubicBezTo>
                <a:cubicBezTo>
                  <a:pt x="1501861" y="1097939"/>
                  <a:pt x="1492516" y="1104014"/>
                  <a:pt x="1485900" y="1112520"/>
                </a:cubicBezTo>
                <a:cubicBezTo>
                  <a:pt x="1474655" y="1126978"/>
                  <a:pt x="1465580" y="1143000"/>
                  <a:pt x="1455420" y="1158240"/>
                </a:cubicBezTo>
                <a:cubicBezTo>
                  <a:pt x="1450340" y="1165860"/>
                  <a:pt x="1446656" y="1174624"/>
                  <a:pt x="1440180" y="1181100"/>
                </a:cubicBezTo>
                <a:lnTo>
                  <a:pt x="1417320" y="1203960"/>
                </a:lnTo>
                <a:cubicBezTo>
                  <a:pt x="1398167" y="1261419"/>
                  <a:pt x="1424003" y="1190594"/>
                  <a:pt x="1394460" y="1249680"/>
                </a:cubicBezTo>
                <a:cubicBezTo>
                  <a:pt x="1390868" y="1256864"/>
                  <a:pt x="1391858" y="1266268"/>
                  <a:pt x="1386840" y="1272540"/>
                </a:cubicBezTo>
                <a:cubicBezTo>
                  <a:pt x="1381119" y="1279691"/>
                  <a:pt x="1371600" y="1282700"/>
                  <a:pt x="1363980" y="1287780"/>
                </a:cubicBezTo>
                <a:cubicBezTo>
                  <a:pt x="1342312" y="1320282"/>
                  <a:pt x="1332319" y="1331176"/>
                  <a:pt x="1318260" y="1363980"/>
                </a:cubicBezTo>
                <a:cubicBezTo>
                  <a:pt x="1315096" y="1371363"/>
                  <a:pt x="1314541" y="1379819"/>
                  <a:pt x="1310640" y="1386840"/>
                </a:cubicBezTo>
                <a:cubicBezTo>
                  <a:pt x="1301745" y="1402851"/>
                  <a:pt x="1290320" y="1417320"/>
                  <a:pt x="1280160" y="1432560"/>
                </a:cubicBezTo>
                <a:lnTo>
                  <a:pt x="1234440" y="1501140"/>
                </a:lnTo>
                <a:cubicBezTo>
                  <a:pt x="1229360" y="1508760"/>
                  <a:pt x="1222096" y="1515312"/>
                  <a:pt x="1219200" y="1524000"/>
                </a:cubicBezTo>
                <a:cubicBezTo>
                  <a:pt x="1205788" y="1564236"/>
                  <a:pt x="1216035" y="1540177"/>
                  <a:pt x="1181100" y="1592580"/>
                </a:cubicBezTo>
                <a:cubicBezTo>
                  <a:pt x="1176020" y="1600200"/>
                  <a:pt x="1174548" y="1612544"/>
                  <a:pt x="1165860" y="1615440"/>
                </a:cubicBezTo>
                <a:cubicBezTo>
                  <a:pt x="1140590" y="1623863"/>
                  <a:pt x="1141730" y="1643380"/>
                  <a:pt x="1127760" y="1653540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BFF41-D6E1-354D-A770-16992131FDEE}"/>
              </a:ext>
            </a:extLst>
          </p:cNvPr>
          <p:cNvSpPr txBox="1"/>
          <p:nvPr/>
        </p:nvSpPr>
        <p:spPr>
          <a:xfrm rot="20395825">
            <a:off x="5714678" y="2068795"/>
            <a:ext cx="976549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>
                <a:latin typeface="Times New Roman" panose="02020603050405020304" pitchFamily="18" charset="0"/>
                <a:cs typeface="Times New Roman" panose="02020603050405020304" pitchFamily="18" charset="0"/>
              </a:rPr>
              <a:t>Changbai Mts.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975D05-D20A-124A-A8EE-0306CE2B6F16}"/>
              </a:ext>
            </a:extLst>
          </p:cNvPr>
          <p:cNvSpPr txBox="1"/>
          <p:nvPr/>
        </p:nvSpPr>
        <p:spPr>
          <a:xfrm>
            <a:off x="3810635" y="4088527"/>
            <a:ext cx="87235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>
                <a:latin typeface="Times New Roman" panose="02020603050405020304" pitchFamily="18" charset="0"/>
                <a:cs typeface="Times New Roman" panose="02020603050405020304" pitchFamily="18" charset="0"/>
              </a:rPr>
              <a:t>Qinling Mts.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ADCFA41-4260-7C4A-9BCD-57B7CE562E23}"/>
              </a:ext>
            </a:extLst>
          </p:cNvPr>
          <p:cNvSpPr/>
          <p:nvPr/>
        </p:nvSpPr>
        <p:spPr>
          <a:xfrm>
            <a:off x="3733141" y="3826289"/>
            <a:ext cx="986746" cy="304542"/>
          </a:xfrm>
          <a:custGeom>
            <a:avLst/>
            <a:gdLst>
              <a:gd name="connsiteX0" fmla="*/ 1732209 w 1733116"/>
              <a:gd name="connsiteY0" fmla="*/ 511710 h 582544"/>
              <a:gd name="connsiteX1" fmla="*/ 1725769 w 1733116"/>
              <a:gd name="connsiteY1" fmla="*/ 447315 h 582544"/>
              <a:gd name="connsiteX2" fmla="*/ 1706451 w 1733116"/>
              <a:gd name="connsiteY2" fmla="*/ 376482 h 582544"/>
              <a:gd name="connsiteX3" fmla="*/ 1700012 w 1733116"/>
              <a:gd name="connsiteY3" fmla="*/ 350724 h 582544"/>
              <a:gd name="connsiteX4" fmla="*/ 1687133 w 1733116"/>
              <a:gd name="connsiteY4" fmla="*/ 273451 h 582544"/>
              <a:gd name="connsiteX5" fmla="*/ 1642057 w 1733116"/>
              <a:gd name="connsiteY5" fmla="*/ 215496 h 582544"/>
              <a:gd name="connsiteX6" fmla="*/ 1629178 w 1733116"/>
              <a:gd name="connsiteY6" fmla="*/ 196177 h 582544"/>
              <a:gd name="connsiteX7" fmla="*/ 1590541 w 1733116"/>
              <a:gd name="connsiteY7" fmla="*/ 163980 h 582544"/>
              <a:gd name="connsiteX8" fmla="*/ 1577662 w 1733116"/>
              <a:gd name="connsiteY8" fmla="*/ 144662 h 582544"/>
              <a:gd name="connsiteX9" fmla="*/ 1539026 w 1733116"/>
              <a:gd name="connsiteY9" fmla="*/ 118904 h 582544"/>
              <a:gd name="connsiteX10" fmla="*/ 1410237 w 1733116"/>
              <a:gd name="connsiteY10" fmla="*/ 125344 h 582544"/>
              <a:gd name="connsiteX11" fmla="*/ 1378040 w 1733116"/>
              <a:gd name="connsiteY11" fmla="*/ 131783 h 582544"/>
              <a:gd name="connsiteX12" fmla="*/ 1339403 w 1733116"/>
              <a:gd name="connsiteY12" fmla="*/ 138223 h 582544"/>
              <a:gd name="connsiteX13" fmla="*/ 1210614 w 1733116"/>
              <a:gd name="connsiteY13" fmla="*/ 144662 h 582544"/>
              <a:gd name="connsiteX14" fmla="*/ 1165538 w 1733116"/>
              <a:gd name="connsiteY14" fmla="*/ 151101 h 582544"/>
              <a:gd name="connsiteX15" fmla="*/ 1146220 w 1733116"/>
              <a:gd name="connsiteY15" fmla="*/ 157541 h 582544"/>
              <a:gd name="connsiteX16" fmla="*/ 1114023 w 1733116"/>
              <a:gd name="connsiteY16" fmla="*/ 163980 h 582544"/>
              <a:gd name="connsiteX17" fmla="*/ 1062507 w 1733116"/>
              <a:gd name="connsiteY17" fmla="*/ 183299 h 582544"/>
              <a:gd name="connsiteX18" fmla="*/ 991674 w 1733116"/>
              <a:gd name="connsiteY18" fmla="*/ 196177 h 582544"/>
              <a:gd name="connsiteX19" fmla="*/ 965916 w 1733116"/>
              <a:gd name="connsiteY19" fmla="*/ 202617 h 582544"/>
              <a:gd name="connsiteX20" fmla="*/ 875764 w 1733116"/>
              <a:gd name="connsiteY20" fmla="*/ 196177 h 582544"/>
              <a:gd name="connsiteX21" fmla="*/ 837127 w 1733116"/>
              <a:gd name="connsiteY21" fmla="*/ 189738 h 582544"/>
              <a:gd name="connsiteX22" fmla="*/ 785612 w 1733116"/>
              <a:gd name="connsiteY22" fmla="*/ 176859 h 582544"/>
              <a:gd name="connsiteX23" fmla="*/ 759854 w 1733116"/>
              <a:gd name="connsiteY23" fmla="*/ 138223 h 582544"/>
              <a:gd name="connsiteX24" fmla="*/ 740536 w 1733116"/>
              <a:gd name="connsiteY24" fmla="*/ 99586 h 582544"/>
              <a:gd name="connsiteX25" fmla="*/ 701899 w 1733116"/>
              <a:gd name="connsiteY25" fmla="*/ 73828 h 582544"/>
              <a:gd name="connsiteX26" fmla="*/ 682581 w 1733116"/>
              <a:gd name="connsiteY26" fmla="*/ 60949 h 582544"/>
              <a:gd name="connsiteX27" fmla="*/ 663262 w 1733116"/>
              <a:gd name="connsiteY27" fmla="*/ 48070 h 582544"/>
              <a:gd name="connsiteX28" fmla="*/ 618186 w 1733116"/>
              <a:gd name="connsiteY28" fmla="*/ 35192 h 582544"/>
              <a:gd name="connsiteX29" fmla="*/ 598868 w 1733116"/>
              <a:gd name="connsiteY29" fmla="*/ 28752 h 582544"/>
              <a:gd name="connsiteX30" fmla="*/ 502276 w 1733116"/>
              <a:gd name="connsiteY30" fmla="*/ 15873 h 582544"/>
              <a:gd name="connsiteX31" fmla="*/ 463640 w 1733116"/>
              <a:gd name="connsiteY31" fmla="*/ 9434 h 582544"/>
              <a:gd name="connsiteX32" fmla="*/ 405685 w 1733116"/>
              <a:gd name="connsiteY32" fmla="*/ 2994 h 582544"/>
              <a:gd name="connsiteX33" fmla="*/ 193183 w 1733116"/>
              <a:gd name="connsiteY33" fmla="*/ 35192 h 582544"/>
              <a:gd name="connsiteX34" fmla="*/ 154547 w 1733116"/>
              <a:gd name="connsiteY34" fmla="*/ 60949 h 582544"/>
              <a:gd name="connsiteX35" fmla="*/ 135229 w 1733116"/>
              <a:gd name="connsiteY35" fmla="*/ 73828 h 582544"/>
              <a:gd name="connsiteX36" fmla="*/ 115910 w 1733116"/>
              <a:gd name="connsiteY36" fmla="*/ 80268 h 582544"/>
              <a:gd name="connsiteX37" fmla="*/ 77274 w 1733116"/>
              <a:gd name="connsiteY37" fmla="*/ 106025 h 582544"/>
              <a:gd name="connsiteX38" fmla="*/ 38637 w 1733116"/>
              <a:gd name="connsiteY38" fmla="*/ 183299 h 582544"/>
              <a:gd name="connsiteX39" fmla="*/ 25758 w 1733116"/>
              <a:gd name="connsiteY39" fmla="*/ 202617 h 582544"/>
              <a:gd name="connsiteX40" fmla="*/ 6440 w 1733116"/>
              <a:gd name="connsiteY40" fmla="*/ 260572 h 582544"/>
              <a:gd name="connsiteX41" fmla="*/ 0 w 1733116"/>
              <a:gd name="connsiteY41" fmla="*/ 279890 h 582544"/>
              <a:gd name="connsiteX42" fmla="*/ 19319 w 1733116"/>
              <a:gd name="connsiteY42" fmla="*/ 370042 h 582544"/>
              <a:gd name="connsiteX43" fmla="*/ 77274 w 1733116"/>
              <a:gd name="connsiteY43" fmla="*/ 395800 h 582544"/>
              <a:gd name="connsiteX44" fmla="*/ 115910 w 1733116"/>
              <a:gd name="connsiteY44" fmla="*/ 408679 h 582544"/>
              <a:gd name="connsiteX45" fmla="*/ 135229 w 1733116"/>
              <a:gd name="connsiteY45" fmla="*/ 421558 h 582544"/>
              <a:gd name="connsiteX46" fmla="*/ 173865 w 1733116"/>
              <a:gd name="connsiteY46" fmla="*/ 434437 h 582544"/>
              <a:gd name="connsiteX47" fmla="*/ 193183 w 1733116"/>
              <a:gd name="connsiteY47" fmla="*/ 447315 h 582544"/>
              <a:gd name="connsiteX48" fmla="*/ 257578 w 1733116"/>
              <a:gd name="connsiteY48" fmla="*/ 466634 h 582544"/>
              <a:gd name="connsiteX49" fmla="*/ 276896 w 1733116"/>
              <a:gd name="connsiteY49" fmla="*/ 473073 h 582544"/>
              <a:gd name="connsiteX50" fmla="*/ 302654 w 1733116"/>
              <a:gd name="connsiteY50" fmla="*/ 479513 h 582544"/>
              <a:gd name="connsiteX51" fmla="*/ 341291 w 1733116"/>
              <a:gd name="connsiteY51" fmla="*/ 492392 h 582544"/>
              <a:gd name="connsiteX52" fmla="*/ 360609 w 1733116"/>
              <a:gd name="connsiteY52" fmla="*/ 498831 h 582544"/>
              <a:gd name="connsiteX53" fmla="*/ 405685 w 1733116"/>
              <a:gd name="connsiteY53" fmla="*/ 511710 h 582544"/>
              <a:gd name="connsiteX54" fmla="*/ 502276 w 1733116"/>
              <a:gd name="connsiteY54" fmla="*/ 505270 h 582544"/>
              <a:gd name="connsiteX55" fmla="*/ 560231 w 1733116"/>
              <a:gd name="connsiteY55" fmla="*/ 485952 h 582544"/>
              <a:gd name="connsiteX56" fmla="*/ 611747 w 1733116"/>
              <a:gd name="connsiteY56" fmla="*/ 473073 h 582544"/>
              <a:gd name="connsiteX57" fmla="*/ 631065 w 1733116"/>
              <a:gd name="connsiteY57" fmla="*/ 466634 h 582544"/>
              <a:gd name="connsiteX58" fmla="*/ 676141 w 1733116"/>
              <a:gd name="connsiteY58" fmla="*/ 453755 h 582544"/>
              <a:gd name="connsiteX59" fmla="*/ 772733 w 1733116"/>
              <a:gd name="connsiteY59" fmla="*/ 460194 h 582544"/>
              <a:gd name="connsiteX60" fmla="*/ 850006 w 1733116"/>
              <a:gd name="connsiteY60" fmla="*/ 473073 h 582544"/>
              <a:gd name="connsiteX61" fmla="*/ 888643 w 1733116"/>
              <a:gd name="connsiteY61" fmla="*/ 485952 h 582544"/>
              <a:gd name="connsiteX62" fmla="*/ 907961 w 1733116"/>
              <a:gd name="connsiteY62" fmla="*/ 492392 h 582544"/>
              <a:gd name="connsiteX63" fmla="*/ 1146220 w 1733116"/>
              <a:gd name="connsiteY63" fmla="*/ 492392 h 582544"/>
              <a:gd name="connsiteX64" fmla="*/ 1204175 w 1733116"/>
              <a:gd name="connsiteY64" fmla="*/ 511710 h 582544"/>
              <a:gd name="connsiteX65" fmla="*/ 1268569 w 1733116"/>
              <a:gd name="connsiteY65" fmla="*/ 531028 h 582544"/>
              <a:gd name="connsiteX66" fmla="*/ 1287888 w 1733116"/>
              <a:gd name="connsiteY66" fmla="*/ 537468 h 582544"/>
              <a:gd name="connsiteX67" fmla="*/ 1307206 w 1733116"/>
              <a:gd name="connsiteY67" fmla="*/ 550346 h 582544"/>
              <a:gd name="connsiteX68" fmla="*/ 1345843 w 1733116"/>
              <a:gd name="connsiteY68" fmla="*/ 563225 h 582544"/>
              <a:gd name="connsiteX69" fmla="*/ 1403798 w 1733116"/>
              <a:gd name="connsiteY69" fmla="*/ 576104 h 582544"/>
              <a:gd name="connsiteX70" fmla="*/ 1532586 w 1733116"/>
              <a:gd name="connsiteY70" fmla="*/ 569665 h 582544"/>
              <a:gd name="connsiteX71" fmla="*/ 1642057 w 1733116"/>
              <a:gd name="connsiteY71" fmla="*/ 582544 h 582544"/>
              <a:gd name="connsiteX72" fmla="*/ 1706451 w 1733116"/>
              <a:gd name="connsiteY72" fmla="*/ 556786 h 582544"/>
              <a:gd name="connsiteX73" fmla="*/ 1732209 w 1733116"/>
              <a:gd name="connsiteY73" fmla="*/ 511710 h 582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1733116" h="582544">
                <a:moveTo>
                  <a:pt x="1732209" y="511710"/>
                </a:moveTo>
                <a:cubicBezTo>
                  <a:pt x="1735429" y="493465"/>
                  <a:pt x="1729315" y="468594"/>
                  <a:pt x="1725769" y="447315"/>
                </a:cubicBezTo>
                <a:cubicBezTo>
                  <a:pt x="1716582" y="392190"/>
                  <a:pt x="1716442" y="411451"/>
                  <a:pt x="1706451" y="376482"/>
                </a:cubicBezTo>
                <a:cubicBezTo>
                  <a:pt x="1704020" y="367972"/>
                  <a:pt x="1702158" y="359310"/>
                  <a:pt x="1700012" y="350724"/>
                </a:cubicBezTo>
                <a:cubicBezTo>
                  <a:pt x="1698830" y="340090"/>
                  <a:pt x="1697620" y="292328"/>
                  <a:pt x="1687133" y="273451"/>
                </a:cubicBezTo>
                <a:cubicBezTo>
                  <a:pt x="1654581" y="214857"/>
                  <a:pt x="1673345" y="253042"/>
                  <a:pt x="1642057" y="215496"/>
                </a:cubicBezTo>
                <a:cubicBezTo>
                  <a:pt x="1637102" y="209550"/>
                  <a:pt x="1634133" y="202123"/>
                  <a:pt x="1629178" y="196177"/>
                </a:cubicBezTo>
                <a:cubicBezTo>
                  <a:pt x="1613684" y="177584"/>
                  <a:pt x="1609536" y="176643"/>
                  <a:pt x="1590541" y="163980"/>
                </a:cubicBezTo>
                <a:cubicBezTo>
                  <a:pt x="1586248" y="157541"/>
                  <a:pt x="1583486" y="149758"/>
                  <a:pt x="1577662" y="144662"/>
                </a:cubicBezTo>
                <a:cubicBezTo>
                  <a:pt x="1566013" y="134469"/>
                  <a:pt x="1539026" y="118904"/>
                  <a:pt x="1539026" y="118904"/>
                </a:cubicBezTo>
                <a:cubicBezTo>
                  <a:pt x="1496096" y="121051"/>
                  <a:pt x="1453083" y="121916"/>
                  <a:pt x="1410237" y="125344"/>
                </a:cubicBezTo>
                <a:cubicBezTo>
                  <a:pt x="1399327" y="126217"/>
                  <a:pt x="1388808" y="129825"/>
                  <a:pt x="1378040" y="131783"/>
                </a:cubicBezTo>
                <a:cubicBezTo>
                  <a:pt x="1365194" y="134119"/>
                  <a:pt x="1352421" y="137222"/>
                  <a:pt x="1339403" y="138223"/>
                </a:cubicBezTo>
                <a:cubicBezTo>
                  <a:pt x="1296546" y="141520"/>
                  <a:pt x="1253544" y="142516"/>
                  <a:pt x="1210614" y="144662"/>
                </a:cubicBezTo>
                <a:cubicBezTo>
                  <a:pt x="1195589" y="146808"/>
                  <a:pt x="1180421" y="148124"/>
                  <a:pt x="1165538" y="151101"/>
                </a:cubicBezTo>
                <a:cubicBezTo>
                  <a:pt x="1158882" y="152432"/>
                  <a:pt x="1152805" y="155895"/>
                  <a:pt x="1146220" y="157541"/>
                </a:cubicBezTo>
                <a:cubicBezTo>
                  <a:pt x="1135602" y="160196"/>
                  <a:pt x="1124641" y="161325"/>
                  <a:pt x="1114023" y="163980"/>
                </a:cubicBezTo>
                <a:cubicBezTo>
                  <a:pt x="1089016" y="170232"/>
                  <a:pt x="1092020" y="174445"/>
                  <a:pt x="1062507" y="183299"/>
                </a:cubicBezTo>
                <a:cubicBezTo>
                  <a:pt x="1048695" y="187442"/>
                  <a:pt x="1003902" y="193731"/>
                  <a:pt x="991674" y="196177"/>
                </a:cubicBezTo>
                <a:cubicBezTo>
                  <a:pt x="982996" y="197913"/>
                  <a:pt x="974502" y="200470"/>
                  <a:pt x="965916" y="202617"/>
                </a:cubicBezTo>
                <a:cubicBezTo>
                  <a:pt x="935865" y="200470"/>
                  <a:pt x="905742" y="199175"/>
                  <a:pt x="875764" y="196177"/>
                </a:cubicBezTo>
                <a:cubicBezTo>
                  <a:pt x="862772" y="194878"/>
                  <a:pt x="849973" y="192073"/>
                  <a:pt x="837127" y="189738"/>
                </a:cubicBezTo>
                <a:cubicBezTo>
                  <a:pt x="802935" y="183522"/>
                  <a:pt x="812422" y="185797"/>
                  <a:pt x="785612" y="176859"/>
                </a:cubicBezTo>
                <a:cubicBezTo>
                  <a:pt x="770299" y="130924"/>
                  <a:pt x="792013" y="186461"/>
                  <a:pt x="759854" y="138223"/>
                </a:cubicBezTo>
                <a:cubicBezTo>
                  <a:pt x="744239" y="114800"/>
                  <a:pt x="764850" y="120861"/>
                  <a:pt x="740536" y="99586"/>
                </a:cubicBezTo>
                <a:cubicBezTo>
                  <a:pt x="728887" y="89393"/>
                  <a:pt x="714778" y="82414"/>
                  <a:pt x="701899" y="73828"/>
                </a:cubicBezTo>
                <a:lnTo>
                  <a:pt x="682581" y="60949"/>
                </a:lnTo>
                <a:cubicBezTo>
                  <a:pt x="676141" y="56656"/>
                  <a:pt x="670604" y="50517"/>
                  <a:pt x="663262" y="48070"/>
                </a:cubicBezTo>
                <a:cubicBezTo>
                  <a:pt x="616924" y="32625"/>
                  <a:pt x="674812" y="51371"/>
                  <a:pt x="618186" y="35192"/>
                </a:cubicBezTo>
                <a:cubicBezTo>
                  <a:pt x="611659" y="33327"/>
                  <a:pt x="605494" y="30224"/>
                  <a:pt x="598868" y="28752"/>
                </a:cubicBezTo>
                <a:cubicBezTo>
                  <a:pt x="565291" y="21290"/>
                  <a:pt x="537132" y="20521"/>
                  <a:pt x="502276" y="15873"/>
                </a:cubicBezTo>
                <a:cubicBezTo>
                  <a:pt x="489334" y="14147"/>
                  <a:pt x="476582" y="11160"/>
                  <a:pt x="463640" y="9434"/>
                </a:cubicBezTo>
                <a:cubicBezTo>
                  <a:pt x="444373" y="6865"/>
                  <a:pt x="425003" y="5141"/>
                  <a:pt x="405685" y="2994"/>
                </a:cubicBezTo>
                <a:cubicBezTo>
                  <a:pt x="216346" y="10007"/>
                  <a:pt x="280076" y="-22736"/>
                  <a:pt x="193183" y="35192"/>
                </a:cubicBezTo>
                <a:lnTo>
                  <a:pt x="154547" y="60949"/>
                </a:lnTo>
                <a:cubicBezTo>
                  <a:pt x="148108" y="65242"/>
                  <a:pt x="142571" y="71381"/>
                  <a:pt x="135229" y="73828"/>
                </a:cubicBezTo>
                <a:cubicBezTo>
                  <a:pt x="128789" y="75975"/>
                  <a:pt x="121844" y="76971"/>
                  <a:pt x="115910" y="80268"/>
                </a:cubicBezTo>
                <a:cubicBezTo>
                  <a:pt x="102380" y="87785"/>
                  <a:pt x="77274" y="106025"/>
                  <a:pt x="77274" y="106025"/>
                </a:cubicBezTo>
                <a:cubicBezTo>
                  <a:pt x="59500" y="159346"/>
                  <a:pt x="71925" y="133367"/>
                  <a:pt x="38637" y="183299"/>
                </a:cubicBezTo>
                <a:lnTo>
                  <a:pt x="25758" y="202617"/>
                </a:lnTo>
                <a:lnTo>
                  <a:pt x="6440" y="260572"/>
                </a:lnTo>
                <a:lnTo>
                  <a:pt x="0" y="279890"/>
                </a:lnTo>
                <a:cubicBezTo>
                  <a:pt x="680" y="285329"/>
                  <a:pt x="6807" y="361700"/>
                  <a:pt x="19319" y="370042"/>
                </a:cubicBezTo>
                <a:cubicBezTo>
                  <a:pt x="49932" y="390451"/>
                  <a:pt x="31296" y="380474"/>
                  <a:pt x="77274" y="395800"/>
                </a:cubicBezTo>
                <a:cubicBezTo>
                  <a:pt x="77279" y="395802"/>
                  <a:pt x="115906" y="408676"/>
                  <a:pt x="115910" y="408679"/>
                </a:cubicBezTo>
                <a:cubicBezTo>
                  <a:pt x="122350" y="412972"/>
                  <a:pt x="128157" y="418415"/>
                  <a:pt x="135229" y="421558"/>
                </a:cubicBezTo>
                <a:cubicBezTo>
                  <a:pt x="147634" y="427072"/>
                  <a:pt x="162569" y="426907"/>
                  <a:pt x="173865" y="434437"/>
                </a:cubicBezTo>
                <a:cubicBezTo>
                  <a:pt x="180304" y="438730"/>
                  <a:pt x="186111" y="444172"/>
                  <a:pt x="193183" y="447315"/>
                </a:cubicBezTo>
                <a:cubicBezTo>
                  <a:pt x="220724" y="459555"/>
                  <a:pt x="231357" y="459142"/>
                  <a:pt x="257578" y="466634"/>
                </a:cubicBezTo>
                <a:cubicBezTo>
                  <a:pt x="264104" y="468499"/>
                  <a:pt x="270370" y="471208"/>
                  <a:pt x="276896" y="473073"/>
                </a:cubicBezTo>
                <a:cubicBezTo>
                  <a:pt x="285406" y="475504"/>
                  <a:pt x="294177" y="476970"/>
                  <a:pt x="302654" y="479513"/>
                </a:cubicBezTo>
                <a:cubicBezTo>
                  <a:pt x="315657" y="483414"/>
                  <a:pt x="328412" y="488099"/>
                  <a:pt x="341291" y="492392"/>
                </a:cubicBezTo>
                <a:cubicBezTo>
                  <a:pt x="347730" y="494538"/>
                  <a:pt x="354024" y="497185"/>
                  <a:pt x="360609" y="498831"/>
                </a:cubicBezTo>
                <a:cubicBezTo>
                  <a:pt x="392952" y="506916"/>
                  <a:pt x="377971" y="502471"/>
                  <a:pt x="405685" y="511710"/>
                </a:cubicBezTo>
                <a:cubicBezTo>
                  <a:pt x="437882" y="509563"/>
                  <a:pt x="470332" y="509833"/>
                  <a:pt x="502276" y="505270"/>
                </a:cubicBezTo>
                <a:cubicBezTo>
                  <a:pt x="517332" y="503119"/>
                  <a:pt x="543044" y="490249"/>
                  <a:pt x="560231" y="485952"/>
                </a:cubicBezTo>
                <a:cubicBezTo>
                  <a:pt x="577403" y="481659"/>
                  <a:pt x="594955" y="478670"/>
                  <a:pt x="611747" y="473073"/>
                </a:cubicBezTo>
                <a:cubicBezTo>
                  <a:pt x="618186" y="470927"/>
                  <a:pt x="624539" y="468499"/>
                  <a:pt x="631065" y="466634"/>
                </a:cubicBezTo>
                <a:cubicBezTo>
                  <a:pt x="687664" y="450463"/>
                  <a:pt x="629824" y="469193"/>
                  <a:pt x="676141" y="453755"/>
                </a:cubicBezTo>
                <a:cubicBezTo>
                  <a:pt x="708338" y="455901"/>
                  <a:pt x="740662" y="456631"/>
                  <a:pt x="772733" y="460194"/>
                </a:cubicBezTo>
                <a:cubicBezTo>
                  <a:pt x="798686" y="463078"/>
                  <a:pt x="850006" y="473073"/>
                  <a:pt x="850006" y="473073"/>
                </a:cubicBezTo>
                <a:lnTo>
                  <a:pt x="888643" y="485952"/>
                </a:lnTo>
                <a:lnTo>
                  <a:pt x="907961" y="492392"/>
                </a:lnTo>
                <a:cubicBezTo>
                  <a:pt x="1009591" y="485616"/>
                  <a:pt x="1034031" y="480372"/>
                  <a:pt x="1146220" y="492392"/>
                </a:cubicBezTo>
                <a:cubicBezTo>
                  <a:pt x="1157516" y="493602"/>
                  <a:pt x="1188868" y="507884"/>
                  <a:pt x="1204175" y="511710"/>
                </a:cubicBezTo>
                <a:cubicBezTo>
                  <a:pt x="1243102" y="521441"/>
                  <a:pt x="1221539" y="515351"/>
                  <a:pt x="1268569" y="531028"/>
                </a:cubicBezTo>
                <a:cubicBezTo>
                  <a:pt x="1275009" y="533175"/>
                  <a:pt x="1282240" y="533703"/>
                  <a:pt x="1287888" y="537468"/>
                </a:cubicBezTo>
                <a:cubicBezTo>
                  <a:pt x="1294327" y="541761"/>
                  <a:pt x="1300134" y="547203"/>
                  <a:pt x="1307206" y="550346"/>
                </a:cubicBezTo>
                <a:cubicBezTo>
                  <a:pt x="1319612" y="555859"/>
                  <a:pt x="1332964" y="558932"/>
                  <a:pt x="1345843" y="563225"/>
                </a:cubicBezTo>
                <a:cubicBezTo>
                  <a:pt x="1377552" y="573795"/>
                  <a:pt x="1358457" y="568548"/>
                  <a:pt x="1403798" y="576104"/>
                </a:cubicBezTo>
                <a:cubicBezTo>
                  <a:pt x="1446727" y="573958"/>
                  <a:pt x="1489603" y="569665"/>
                  <a:pt x="1532586" y="569665"/>
                </a:cubicBezTo>
                <a:cubicBezTo>
                  <a:pt x="1556445" y="569665"/>
                  <a:pt x="1614773" y="578646"/>
                  <a:pt x="1642057" y="582544"/>
                </a:cubicBezTo>
                <a:cubicBezTo>
                  <a:pt x="1680087" y="577790"/>
                  <a:pt x="1693437" y="589320"/>
                  <a:pt x="1706451" y="556786"/>
                </a:cubicBezTo>
                <a:cubicBezTo>
                  <a:pt x="1708045" y="552800"/>
                  <a:pt x="1728989" y="529955"/>
                  <a:pt x="1732209" y="511710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0C46C4-FB30-7144-BA99-BB01EF9162E6}"/>
              </a:ext>
            </a:extLst>
          </p:cNvPr>
          <p:cNvSpPr txBox="1"/>
          <p:nvPr/>
        </p:nvSpPr>
        <p:spPr>
          <a:xfrm rot="19445083">
            <a:off x="3533055" y="2907323"/>
            <a:ext cx="138691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>
                <a:latin typeface="Times New Roman" panose="02020603050405020304" pitchFamily="18" charset="0"/>
                <a:cs typeface="Times New Roman" panose="02020603050405020304" pitchFamily="18" charset="0"/>
              </a:rPr>
              <a:t>Shanxi-Hebei Ranges.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494F3D-1E73-BC00-0F46-CCD01C6B8D97}"/>
              </a:ext>
            </a:extLst>
          </p:cNvPr>
          <p:cNvSpPr txBox="1"/>
          <p:nvPr/>
        </p:nvSpPr>
        <p:spPr>
          <a:xfrm>
            <a:off x="2045305" y="3489331"/>
            <a:ext cx="100059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>
                <a:latin typeface="Times New Roman" panose="02020603050405020304" pitchFamily="18" charset="0"/>
                <a:cs typeface="Times New Roman" panose="02020603050405020304" pitchFamily="18" charset="0"/>
              </a:rPr>
              <a:t>The Himalayas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6D5D9C-5AD3-4565-091E-7931DCCFCABB}"/>
              </a:ext>
            </a:extLst>
          </p:cNvPr>
          <p:cNvSpPr txBox="1"/>
          <p:nvPr/>
        </p:nvSpPr>
        <p:spPr>
          <a:xfrm>
            <a:off x="5859800" y="3774581"/>
            <a:ext cx="49084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>
                <a:latin typeface="Times New Roman" panose="02020603050405020304" pitchFamily="18" charset="0"/>
                <a:cs typeface="Times New Roman" panose="02020603050405020304" pitchFamily="18" charset="0"/>
              </a:rPr>
              <a:t>Japan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8FAA5D5-E27D-5C91-A23D-E8AD749AADFD}"/>
              </a:ext>
            </a:extLst>
          </p:cNvPr>
          <p:cNvSpPr/>
          <p:nvPr/>
        </p:nvSpPr>
        <p:spPr bwMode="auto">
          <a:xfrm>
            <a:off x="5097912" y="1752600"/>
            <a:ext cx="1898761" cy="2600118"/>
          </a:xfrm>
          <a:prstGeom prst="ellips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pitchFamily="-108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895769D-17FE-1084-477C-7C523497CFA4}"/>
              </a:ext>
            </a:extLst>
          </p:cNvPr>
          <p:cNvSpPr/>
          <p:nvPr/>
        </p:nvSpPr>
        <p:spPr bwMode="auto">
          <a:xfrm rot="4879566">
            <a:off x="2180346" y="1705115"/>
            <a:ext cx="1986288" cy="4063080"/>
          </a:xfrm>
          <a:prstGeom prst="ellips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pitchFamily="-108" charset="0"/>
            </a:endParaRPr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F8D463D-F1DA-FBDB-B6FC-9521313B9754}"/>
              </a:ext>
            </a:extLst>
          </p:cNvPr>
          <p:cNvSpPr/>
          <p:nvPr/>
        </p:nvSpPr>
        <p:spPr bwMode="auto">
          <a:xfrm>
            <a:off x="1559293" y="3320716"/>
            <a:ext cx="2271562" cy="1175757"/>
          </a:xfrm>
          <a:custGeom>
            <a:avLst/>
            <a:gdLst>
              <a:gd name="connsiteX0" fmla="*/ 1896176 w 2271562"/>
              <a:gd name="connsiteY0" fmla="*/ 105878 h 1175757"/>
              <a:gd name="connsiteX1" fmla="*/ 1886551 w 2271562"/>
              <a:gd name="connsiteY1" fmla="*/ 336884 h 1175757"/>
              <a:gd name="connsiteX2" fmla="*/ 1867301 w 2271562"/>
              <a:gd name="connsiteY2" fmla="*/ 413886 h 1175757"/>
              <a:gd name="connsiteX3" fmla="*/ 1848050 w 2271562"/>
              <a:gd name="connsiteY3" fmla="*/ 442762 h 1175757"/>
              <a:gd name="connsiteX4" fmla="*/ 1819174 w 2271562"/>
              <a:gd name="connsiteY4" fmla="*/ 500513 h 1175757"/>
              <a:gd name="connsiteX5" fmla="*/ 1742172 w 2271562"/>
              <a:gd name="connsiteY5" fmla="*/ 529389 h 1175757"/>
              <a:gd name="connsiteX6" fmla="*/ 1674795 w 2271562"/>
              <a:gd name="connsiteY6" fmla="*/ 548640 h 1175757"/>
              <a:gd name="connsiteX7" fmla="*/ 1549667 w 2271562"/>
              <a:gd name="connsiteY7" fmla="*/ 539015 h 1175757"/>
              <a:gd name="connsiteX8" fmla="*/ 1520791 w 2271562"/>
              <a:gd name="connsiteY8" fmla="*/ 529389 h 1175757"/>
              <a:gd name="connsiteX9" fmla="*/ 1453414 w 2271562"/>
              <a:gd name="connsiteY9" fmla="*/ 519764 h 1175757"/>
              <a:gd name="connsiteX10" fmla="*/ 1414913 w 2271562"/>
              <a:gd name="connsiteY10" fmla="*/ 510139 h 1175757"/>
              <a:gd name="connsiteX11" fmla="*/ 596766 w 2271562"/>
              <a:gd name="connsiteY11" fmla="*/ 490888 h 1175757"/>
              <a:gd name="connsiteX12" fmla="*/ 28875 w 2271562"/>
              <a:gd name="connsiteY12" fmla="*/ 490888 h 1175757"/>
              <a:gd name="connsiteX13" fmla="*/ 19250 w 2271562"/>
              <a:gd name="connsiteY13" fmla="*/ 519764 h 1175757"/>
              <a:gd name="connsiteX14" fmla="*/ 0 w 2271562"/>
              <a:gd name="connsiteY14" fmla="*/ 548640 h 1175757"/>
              <a:gd name="connsiteX15" fmla="*/ 38501 w 2271562"/>
              <a:gd name="connsiteY15" fmla="*/ 635267 h 1175757"/>
              <a:gd name="connsiteX16" fmla="*/ 105878 w 2271562"/>
              <a:gd name="connsiteY16" fmla="*/ 702644 h 1175757"/>
              <a:gd name="connsiteX17" fmla="*/ 163629 w 2271562"/>
              <a:gd name="connsiteY17" fmla="*/ 750770 h 1175757"/>
              <a:gd name="connsiteX18" fmla="*/ 250256 w 2271562"/>
              <a:gd name="connsiteY18" fmla="*/ 818147 h 1175757"/>
              <a:gd name="connsiteX19" fmla="*/ 279132 w 2271562"/>
              <a:gd name="connsiteY19" fmla="*/ 837398 h 1175757"/>
              <a:gd name="connsiteX20" fmla="*/ 365760 w 2271562"/>
              <a:gd name="connsiteY20" fmla="*/ 866273 h 1175757"/>
              <a:gd name="connsiteX21" fmla="*/ 394635 w 2271562"/>
              <a:gd name="connsiteY21" fmla="*/ 875899 h 1175757"/>
              <a:gd name="connsiteX22" fmla="*/ 423511 w 2271562"/>
              <a:gd name="connsiteY22" fmla="*/ 885524 h 1175757"/>
              <a:gd name="connsiteX23" fmla="*/ 481263 w 2271562"/>
              <a:gd name="connsiteY23" fmla="*/ 914400 h 1175757"/>
              <a:gd name="connsiteX24" fmla="*/ 510139 w 2271562"/>
              <a:gd name="connsiteY24" fmla="*/ 933650 h 1175757"/>
              <a:gd name="connsiteX25" fmla="*/ 567890 w 2271562"/>
              <a:gd name="connsiteY25" fmla="*/ 952901 h 1175757"/>
              <a:gd name="connsiteX26" fmla="*/ 625642 w 2271562"/>
              <a:gd name="connsiteY26" fmla="*/ 981777 h 1175757"/>
              <a:gd name="connsiteX27" fmla="*/ 683393 w 2271562"/>
              <a:gd name="connsiteY27" fmla="*/ 1010652 h 1175757"/>
              <a:gd name="connsiteX28" fmla="*/ 885524 w 2271562"/>
              <a:gd name="connsiteY28" fmla="*/ 1029903 h 1175757"/>
              <a:gd name="connsiteX29" fmla="*/ 1068404 w 2271562"/>
              <a:gd name="connsiteY29" fmla="*/ 1010652 h 1175757"/>
              <a:gd name="connsiteX30" fmla="*/ 1145406 w 2271562"/>
              <a:gd name="connsiteY30" fmla="*/ 991402 h 1175757"/>
              <a:gd name="connsiteX31" fmla="*/ 1183907 w 2271562"/>
              <a:gd name="connsiteY31" fmla="*/ 981777 h 1175757"/>
              <a:gd name="connsiteX32" fmla="*/ 1280160 w 2271562"/>
              <a:gd name="connsiteY32" fmla="*/ 943276 h 1175757"/>
              <a:gd name="connsiteX33" fmla="*/ 1309035 w 2271562"/>
              <a:gd name="connsiteY33" fmla="*/ 933650 h 1175757"/>
              <a:gd name="connsiteX34" fmla="*/ 1366787 w 2271562"/>
              <a:gd name="connsiteY34" fmla="*/ 904775 h 1175757"/>
              <a:gd name="connsiteX35" fmla="*/ 1443789 w 2271562"/>
              <a:gd name="connsiteY35" fmla="*/ 914400 h 1175757"/>
              <a:gd name="connsiteX36" fmla="*/ 1549667 w 2271562"/>
              <a:gd name="connsiteY36" fmla="*/ 924025 h 1175757"/>
              <a:gd name="connsiteX37" fmla="*/ 1607419 w 2271562"/>
              <a:gd name="connsiteY37" fmla="*/ 933650 h 1175757"/>
              <a:gd name="connsiteX38" fmla="*/ 1694046 w 2271562"/>
              <a:gd name="connsiteY38" fmla="*/ 972151 h 1175757"/>
              <a:gd name="connsiteX39" fmla="*/ 1771048 w 2271562"/>
              <a:gd name="connsiteY39" fmla="*/ 1087655 h 1175757"/>
              <a:gd name="connsiteX40" fmla="*/ 1790299 w 2271562"/>
              <a:gd name="connsiteY40" fmla="*/ 1116530 h 1175757"/>
              <a:gd name="connsiteX41" fmla="*/ 1848050 w 2271562"/>
              <a:gd name="connsiteY41" fmla="*/ 1145406 h 1175757"/>
              <a:gd name="connsiteX42" fmla="*/ 1876926 w 2271562"/>
              <a:gd name="connsiteY42" fmla="*/ 1155031 h 1175757"/>
              <a:gd name="connsiteX43" fmla="*/ 1905802 w 2271562"/>
              <a:gd name="connsiteY43" fmla="*/ 1174282 h 1175757"/>
              <a:gd name="connsiteX44" fmla="*/ 2002054 w 2271562"/>
              <a:gd name="connsiteY44" fmla="*/ 1164657 h 1175757"/>
              <a:gd name="connsiteX45" fmla="*/ 2059806 w 2271562"/>
              <a:gd name="connsiteY45" fmla="*/ 1106905 h 1175757"/>
              <a:gd name="connsiteX46" fmla="*/ 2088682 w 2271562"/>
              <a:gd name="connsiteY46" fmla="*/ 1087655 h 1175757"/>
              <a:gd name="connsiteX47" fmla="*/ 2107932 w 2271562"/>
              <a:gd name="connsiteY47" fmla="*/ 1029903 h 1175757"/>
              <a:gd name="connsiteX48" fmla="*/ 2117558 w 2271562"/>
              <a:gd name="connsiteY48" fmla="*/ 1001027 h 1175757"/>
              <a:gd name="connsiteX49" fmla="*/ 2146433 w 2271562"/>
              <a:gd name="connsiteY49" fmla="*/ 972151 h 1175757"/>
              <a:gd name="connsiteX50" fmla="*/ 2194560 w 2271562"/>
              <a:gd name="connsiteY50" fmla="*/ 827772 h 1175757"/>
              <a:gd name="connsiteX51" fmla="*/ 2204185 w 2271562"/>
              <a:gd name="connsiteY51" fmla="*/ 798897 h 1175757"/>
              <a:gd name="connsiteX52" fmla="*/ 2213810 w 2271562"/>
              <a:gd name="connsiteY52" fmla="*/ 770021 h 1175757"/>
              <a:gd name="connsiteX53" fmla="*/ 2233061 w 2271562"/>
              <a:gd name="connsiteY53" fmla="*/ 606391 h 1175757"/>
              <a:gd name="connsiteX54" fmla="*/ 2261936 w 2271562"/>
              <a:gd name="connsiteY54" fmla="*/ 481263 h 1175757"/>
              <a:gd name="connsiteX55" fmla="*/ 2271562 w 2271562"/>
              <a:gd name="connsiteY55" fmla="*/ 452387 h 1175757"/>
              <a:gd name="connsiteX56" fmla="*/ 2261936 w 2271562"/>
              <a:gd name="connsiteY56" fmla="*/ 385010 h 1175757"/>
              <a:gd name="connsiteX57" fmla="*/ 2242686 w 2271562"/>
              <a:gd name="connsiteY57" fmla="*/ 308008 h 1175757"/>
              <a:gd name="connsiteX58" fmla="*/ 2233061 w 2271562"/>
              <a:gd name="connsiteY58" fmla="*/ 279132 h 1175757"/>
              <a:gd name="connsiteX59" fmla="*/ 2213810 w 2271562"/>
              <a:gd name="connsiteY59" fmla="*/ 202130 h 1175757"/>
              <a:gd name="connsiteX60" fmla="*/ 2194560 w 2271562"/>
              <a:gd name="connsiteY60" fmla="*/ 163629 h 1175757"/>
              <a:gd name="connsiteX61" fmla="*/ 2165684 w 2271562"/>
              <a:gd name="connsiteY61" fmla="*/ 105878 h 1175757"/>
              <a:gd name="connsiteX62" fmla="*/ 2136808 w 2271562"/>
              <a:gd name="connsiteY62" fmla="*/ 96252 h 1175757"/>
              <a:gd name="connsiteX63" fmla="*/ 2117558 w 2271562"/>
              <a:gd name="connsiteY63" fmla="*/ 67377 h 1175757"/>
              <a:gd name="connsiteX64" fmla="*/ 2059806 w 2271562"/>
              <a:gd name="connsiteY64" fmla="*/ 28876 h 1175757"/>
              <a:gd name="connsiteX65" fmla="*/ 2002054 w 2271562"/>
              <a:gd name="connsiteY65" fmla="*/ 0 h 1175757"/>
              <a:gd name="connsiteX66" fmla="*/ 1905802 w 2271562"/>
              <a:gd name="connsiteY66" fmla="*/ 48126 h 1175757"/>
              <a:gd name="connsiteX67" fmla="*/ 1896176 w 2271562"/>
              <a:gd name="connsiteY67" fmla="*/ 105878 h 1175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271562" h="1175757">
                <a:moveTo>
                  <a:pt x="1896176" y="105878"/>
                </a:moveTo>
                <a:cubicBezTo>
                  <a:pt x="1892968" y="182880"/>
                  <a:pt x="1893744" y="260152"/>
                  <a:pt x="1886551" y="336884"/>
                </a:cubicBezTo>
                <a:cubicBezTo>
                  <a:pt x="1884082" y="363226"/>
                  <a:pt x="1881977" y="391872"/>
                  <a:pt x="1867301" y="413886"/>
                </a:cubicBezTo>
                <a:lnTo>
                  <a:pt x="1848050" y="442762"/>
                </a:lnTo>
                <a:cubicBezTo>
                  <a:pt x="1841480" y="462473"/>
                  <a:pt x="1836399" y="486159"/>
                  <a:pt x="1819174" y="500513"/>
                </a:cubicBezTo>
                <a:cubicBezTo>
                  <a:pt x="1795768" y="520018"/>
                  <a:pt x="1769768" y="521504"/>
                  <a:pt x="1742172" y="529389"/>
                </a:cubicBezTo>
                <a:cubicBezTo>
                  <a:pt x="1645513" y="557007"/>
                  <a:pt x="1795154" y="518551"/>
                  <a:pt x="1674795" y="548640"/>
                </a:cubicBezTo>
                <a:cubicBezTo>
                  <a:pt x="1633086" y="545432"/>
                  <a:pt x="1591176" y="544204"/>
                  <a:pt x="1549667" y="539015"/>
                </a:cubicBezTo>
                <a:cubicBezTo>
                  <a:pt x="1539599" y="537757"/>
                  <a:pt x="1530740" y="531379"/>
                  <a:pt x="1520791" y="529389"/>
                </a:cubicBezTo>
                <a:cubicBezTo>
                  <a:pt x="1498545" y="524940"/>
                  <a:pt x="1475735" y="523822"/>
                  <a:pt x="1453414" y="519764"/>
                </a:cubicBezTo>
                <a:cubicBezTo>
                  <a:pt x="1440399" y="517398"/>
                  <a:pt x="1428092" y="511285"/>
                  <a:pt x="1414913" y="510139"/>
                </a:cubicBezTo>
                <a:cubicBezTo>
                  <a:pt x="1209048" y="492237"/>
                  <a:pt x="639103" y="491529"/>
                  <a:pt x="596766" y="490888"/>
                </a:cubicBezTo>
                <a:cubicBezTo>
                  <a:pt x="401431" y="425779"/>
                  <a:pt x="506829" y="457347"/>
                  <a:pt x="28875" y="490888"/>
                </a:cubicBezTo>
                <a:cubicBezTo>
                  <a:pt x="18754" y="491598"/>
                  <a:pt x="23787" y="510689"/>
                  <a:pt x="19250" y="519764"/>
                </a:cubicBezTo>
                <a:cubicBezTo>
                  <a:pt x="14077" y="530111"/>
                  <a:pt x="6417" y="539015"/>
                  <a:pt x="0" y="548640"/>
                </a:cubicBezTo>
                <a:cubicBezTo>
                  <a:pt x="22908" y="617366"/>
                  <a:pt x="7994" y="589507"/>
                  <a:pt x="38501" y="635267"/>
                </a:cubicBezTo>
                <a:cubicBezTo>
                  <a:pt x="60281" y="700608"/>
                  <a:pt x="28651" y="625414"/>
                  <a:pt x="105878" y="702644"/>
                </a:cubicBezTo>
                <a:cubicBezTo>
                  <a:pt x="190228" y="786997"/>
                  <a:pt x="83233" y="683775"/>
                  <a:pt x="163629" y="750770"/>
                </a:cubicBezTo>
                <a:cubicBezTo>
                  <a:pt x="254109" y="826169"/>
                  <a:pt x="104279" y="720828"/>
                  <a:pt x="250256" y="818147"/>
                </a:cubicBezTo>
                <a:cubicBezTo>
                  <a:pt x="259881" y="824564"/>
                  <a:pt x="268157" y="833740"/>
                  <a:pt x="279132" y="837398"/>
                </a:cubicBezTo>
                <a:lnTo>
                  <a:pt x="365760" y="866273"/>
                </a:lnTo>
                <a:lnTo>
                  <a:pt x="394635" y="875899"/>
                </a:lnTo>
                <a:lnTo>
                  <a:pt x="423511" y="885524"/>
                </a:lnTo>
                <a:cubicBezTo>
                  <a:pt x="506257" y="940689"/>
                  <a:pt x="401570" y="874555"/>
                  <a:pt x="481263" y="914400"/>
                </a:cubicBezTo>
                <a:cubicBezTo>
                  <a:pt x="491610" y="919573"/>
                  <a:pt x="499568" y="928952"/>
                  <a:pt x="510139" y="933650"/>
                </a:cubicBezTo>
                <a:cubicBezTo>
                  <a:pt x="528682" y="941891"/>
                  <a:pt x="551006" y="941645"/>
                  <a:pt x="567890" y="952901"/>
                </a:cubicBezTo>
                <a:cubicBezTo>
                  <a:pt x="650644" y="1008068"/>
                  <a:pt x="545941" y="941927"/>
                  <a:pt x="625642" y="981777"/>
                </a:cubicBezTo>
                <a:cubicBezTo>
                  <a:pt x="654301" y="996106"/>
                  <a:pt x="651138" y="1006620"/>
                  <a:pt x="683393" y="1010652"/>
                </a:cubicBezTo>
                <a:cubicBezTo>
                  <a:pt x="750552" y="1019047"/>
                  <a:pt x="885524" y="1029903"/>
                  <a:pt x="885524" y="1029903"/>
                </a:cubicBezTo>
                <a:cubicBezTo>
                  <a:pt x="956553" y="1024439"/>
                  <a:pt x="1003706" y="1024516"/>
                  <a:pt x="1068404" y="1010652"/>
                </a:cubicBezTo>
                <a:cubicBezTo>
                  <a:pt x="1094274" y="1005108"/>
                  <a:pt x="1119739" y="997819"/>
                  <a:pt x="1145406" y="991402"/>
                </a:cubicBezTo>
                <a:lnTo>
                  <a:pt x="1183907" y="981777"/>
                </a:lnTo>
                <a:cubicBezTo>
                  <a:pt x="1240562" y="953449"/>
                  <a:pt x="1208789" y="967067"/>
                  <a:pt x="1280160" y="943276"/>
                </a:cubicBezTo>
                <a:cubicBezTo>
                  <a:pt x="1289785" y="940068"/>
                  <a:pt x="1300593" y="939278"/>
                  <a:pt x="1309035" y="933650"/>
                </a:cubicBezTo>
                <a:cubicBezTo>
                  <a:pt x="1346353" y="908772"/>
                  <a:pt x="1326937" y="918058"/>
                  <a:pt x="1366787" y="904775"/>
                </a:cubicBezTo>
                <a:lnTo>
                  <a:pt x="1443789" y="914400"/>
                </a:lnTo>
                <a:cubicBezTo>
                  <a:pt x="1479032" y="918110"/>
                  <a:pt x="1514472" y="919884"/>
                  <a:pt x="1549667" y="924025"/>
                </a:cubicBezTo>
                <a:cubicBezTo>
                  <a:pt x="1569050" y="926305"/>
                  <a:pt x="1588168" y="930442"/>
                  <a:pt x="1607419" y="933650"/>
                </a:cubicBezTo>
                <a:cubicBezTo>
                  <a:pt x="1676144" y="956559"/>
                  <a:pt x="1648286" y="941645"/>
                  <a:pt x="1694046" y="972151"/>
                </a:cubicBezTo>
                <a:lnTo>
                  <a:pt x="1771048" y="1087655"/>
                </a:lnTo>
                <a:cubicBezTo>
                  <a:pt x="1777465" y="1097280"/>
                  <a:pt x="1779325" y="1112872"/>
                  <a:pt x="1790299" y="1116530"/>
                </a:cubicBezTo>
                <a:cubicBezTo>
                  <a:pt x="1862887" y="1140728"/>
                  <a:pt x="1773404" y="1108084"/>
                  <a:pt x="1848050" y="1145406"/>
                </a:cubicBezTo>
                <a:cubicBezTo>
                  <a:pt x="1857125" y="1149943"/>
                  <a:pt x="1867301" y="1151823"/>
                  <a:pt x="1876926" y="1155031"/>
                </a:cubicBezTo>
                <a:cubicBezTo>
                  <a:pt x="1886551" y="1161448"/>
                  <a:pt x="1894268" y="1173395"/>
                  <a:pt x="1905802" y="1174282"/>
                </a:cubicBezTo>
                <a:cubicBezTo>
                  <a:pt x="1937951" y="1176755"/>
                  <a:pt x="1972513" y="1177581"/>
                  <a:pt x="2002054" y="1164657"/>
                </a:cubicBezTo>
                <a:cubicBezTo>
                  <a:pt x="2026996" y="1153745"/>
                  <a:pt x="2037154" y="1122006"/>
                  <a:pt x="2059806" y="1106905"/>
                </a:cubicBezTo>
                <a:lnTo>
                  <a:pt x="2088682" y="1087655"/>
                </a:lnTo>
                <a:lnTo>
                  <a:pt x="2107932" y="1029903"/>
                </a:lnTo>
                <a:cubicBezTo>
                  <a:pt x="2111140" y="1020278"/>
                  <a:pt x="2110384" y="1008201"/>
                  <a:pt x="2117558" y="1001027"/>
                </a:cubicBezTo>
                <a:lnTo>
                  <a:pt x="2146433" y="972151"/>
                </a:lnTo>
                <a:lnTo>
                  <a:pt x="2194560" y="827772"/>
                </a:lnTo>
                <a:lnTo>
                  <a:pt x="2204185" y="798897"/>
                </a:lnTo>
                <a:lnTo>
                  <a:pt x="2213810" y="770021"/>
                </a:lnTo>
                <a:cubicBezTo>
                  <a:pt x="2220654" y="701577"/>
                  <a:pt x="2222420" y="670238"/>
                  <a:pt x="2233061" y="606391"/>
                </a:cubicBezTo>
                <a:cubicBezTo>
                  <a:pt x="2238151" y="575851"/>
                  <a:pt x="2254443" y="503740"/>
                  <a:pt x="2261936" y="481263"/>
                </a:cubicBezTo>
                <a:lnTo>
                  <a:pt x="2271562" y="452387"/>
                </a:lnTo>
                <a:cubicBezTo>
                  <a:pt x="2268353" y="429928"/>
                  <a:pt x="2266385" y="407256"/>
                  <a:pt x="2261936" y="385010"/>
                </a:cubicBezTo>
                <a:cubicBezTo>
                  <a:pt x="2256747" y="359067"/>
                  <a:pt x="2251052" y="333108"/>
                  <a:pt x="2242686" y="308008"/>
                </a:cubicBezTo>
                <a:cubicBezTo>
                  <a:pt x="2239478" y="298383"/>
                  <a:pt x="2235522" y="288975"/>
                  <a:pt x="2233061" y="279132"/>
                </a:cubicBezTo>
                <a:cubicBezTo>
                  <a:pt x="2224023" y="242981"/>
                  <a:pt x="2227009" y="232930"/>
                  <a:pt x="2213810" y="202130"/>
                </a:cubicBezTo>
                <a:cubicBezTo>
                  <a:pt x="2208158" y="188942"/>
                  <a:pt x="2200212" y="176817"/>
                  <a:pt x="2194560" y="163629"/>
                </a:cubicBezTo>
                <a:cubicBezTo>
                  <a:pt x="2185463" y="142403"/>
                  <a:pt x="2185788" y="121961"/>
                  <a:pt x="2165684" y="105878"/>
                </a:cubicBezTo>
                <a:cubicBezTo>
                  <a:pt x="2157761" y="99540"/>
                  <a:pt x="2146433" y="99461"/>
                  <a:pt x="2136808" y="96252"/>
                </a:cubicBezTo>
                <a:cubicBezTo>
                  <a:pt x="2130391" y="86627"/>
                  <a:pt x="2126264" y="74994"/>
                  <a:pt x="2117558" y="67377"/>
                </a:cubicBezTo>
                <a:cubicBezTo>
                  <a:pt x="2100146" y="52142"/>
                  <a:pt x="2079057" y="41710"/>
                  <a:pt x="2059806" y="28876"/>
                </a:cubicBezTo>
                <a:cubicBezTo>
                  <a:pt x="2022487" y="3997"/>
                  <a:pt x="2041906" y="13283"/>
                  <a:pt x="2002054" y="0"/>
                </a:cubicBezTo>
                <a:cubicBezTo>
                  <a:pt x="1980422" y="5408"/>
                  <a:pt x="1905802" y="19476"/>
                  <a:pt x="1905802" y="48126"/>
                </a:cubicBezTo>
                <a:lnTo>
                  <a:pt x="1896176" y="105878"/>
                </a:lnTo>
                <a:close/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pitchFamily="-10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362337"/>
      </p:ext>
    </p:extLst>
  </p:cSld>
  <p:clrMapOvr>
    <a:masterClrMapping/>
  </p:clrMapOvr>
  <p:transition>
    <p:wipe dir="d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>
            <a:extLst>
              <a:ext uri="{FF2B5EF4-FFF2-40B4-BE49-F238E27FC236}">
                <a16:creationId xmlns:a16="http://schemas.microsoft.com/office/drawing/2014/main" id="{F4EB33E0-4A57-A44A-A0E8-0917A54C3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80" y="683837"/>
            <a:ext cx="9144000" cy="221176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1A9F2629-75C8-DC49-970B-3D54949FD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804" y="4224271"/>
            <a:ext cx="5569875" cy="220793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73C56BED-6EDB-CB4B-A4D5-487DA6744C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241" y="4209055"/>
            <a:ext cx="3911599" cy="21850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6F361B-0453-F046-9E36-2F77B6F4C3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59" y="108191"/>
            <a:ext cx="9144000" cy="554182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6249D32-B69E-9F48-B056-AFDA68A4230B}"/>
              </a:ext>
            </a:extLst>
          </p:cNvPr>
          <p:cNvCxnSpPr>
            <a:cxnSpLocks/>
          </p:cNvCxnSpPr>
          <p:nvPr/>
        </p:nvCxnSpPr>
        <p:spPr bwMode="auto">
          <a:xfrm>
            <a:off x="3581399" y="5485884"/>
            <a:ext cx="0" cy="457716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62B9331-42A9-B94E-8CB2-61F48F7F89E3}"/>
              </a:ext>
            </a:extLst>
          </p:cNvPr>
          <p:cNvCxnSpPr>
            <a:cxnSpLocks/>
          </p:cNvCxnSpPr>
          <p:nvPr/>
        </p:nvCxnSpPr>
        <p:spPr bwMode="auto">
          <a:xfrm>
            <a:off x="2995580" y="1903644"/>
            <a:ext cx="0" cy="235122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840BE74-212D-2E4F-96AE-B0BD5E50C98B}"/>
              </a:ext>
            </a:extLst>
          </p:cNvPr>
          <p:cNvCxnSpPr>
            <a:cxnSpLocks/>
          </p:cNvCxnSpPr>
          <p:nvPr/>
        </p:nvCxnSpPr>
        <p:spPr bwMode="auto">
          <a:xfrm>
            <a:off x="5358385" y="5105400"/>
            <a:ext cx="0" cy="380483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E0BFBDC-6CEB-DD45-B438-FBB623F89B67}"/>
              </a:ext>
            </a:extLst>
          </p:cNvPr>
          <p:cNvCxnSpPr>
            <a:cxnSpLocks/>
          </p:cNvCxnSpPr>
          <p:nvPr/>
        </p:nvCxnSpPr>
        <p:spPr bwMode="auto">
          <a:xfrm flipH="1">
            <a:off x="2727433" y="2656219"/>
            <a:ext cx="409661" cy="0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85E880B-CE54-3B4A-8E3F-41316033B5D3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2157380" y="2519767"/>
            <a:ext cx="5107281" cy="27454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9E39E58-59AF-F646-9552-D126D88A8057}"/>
              </a:ext>
            </a:extLst>
          </p:cNvPr>
          <p:cNvCxnSpPr>
            <a:cxnSpLocks/>
          </p:cNvCxnSpPr>
          <p:nvPr/>
        </p:nvCxnSpPr>
        <p:spPr bwMode="auto">
          <a:xfrm>
            <a:off x="6858000" y="3037729"/>
            <a:ext cx="0" cy="540117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E8ABF526-32D9-7C42-8EDA-4A8AF3F4DBF8}"/>
              </a:ext>
            </a:extLst>
          </p:cNvPr>
          <p:cNvCxnSpPr>
            <a:cxnSpLocks/>
          </p:cNvCxnSpPr>
          <p:nvPr/>
        </p:nvCxnSpPr>
        <p:spPr bwMode="auto">
          <a:xfrm flipH="1">
            <a:off x="6597449" y="5349024"/>
            <a:ext cx="914400" cy="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C000"/>
            </a:solidFill>
            <a:prstDash val="solid"/>
            <a:round/>
            <a:headEnd type="stealth" w="med" len="med"/>
            <a:tailEnd type="none"/>
          </a:ln>
          <a:effectLst/>
        </p:spPr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8003C85-4224-E847-83CB-1137283A7655}"/>
              </a:ext>
            </a:extLst>
          </p:cNvPr>
          <p:cNvCxnSpPr>
            <a:cxnSpLocks/>
          </p:cNvCxnSpPr>
          <p:nvPr/>
        </p:nvCxnSpPr>
        <p:spPr bwMode="auto">
          <a:xfrm>
            <a:off x="4169804" y="2519766"/>
            <a:ext cx="0" cy="517963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F5F83028-EA7F-CE43-97F1-1B6A5A448543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4185080" y="3037729"/>
            <a:ext cx="3487074" cy="30431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D0E192A-BD60-4243-A992-0D0E52B00D58}"/>
              </a:ext>
            </a:extLst>
          </p:cNvPr>
          <p:cNvCxnSpPr>
            <a:cxnSpLocks/>
          </p:cNvCxnSpPr>
          <p:nvPr/>
        </p:nvCxnSpPr>
        <p:spPr bwMode="auto">
          <a:xfrm>
            <a:off x="7672154" y="2182808"/>
            <a:ext cx="0" cy="870136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22FE0374-B005-CF4E-9E56-C74882B65485}"/>
              </a:ext>
            </a:extLst>
          </p:cNvPr>
          <p:cNvCxnSpPr>
            <a:cxnSpLocks/>
          </p:cNvCxnSpPr>
          <p:nvPr/>
        </p:nvCxnSpPr>
        <p:spPr bwMode="auto">
          <a:xfrm>
            <a:off x="2157380" y="2138766"/>
            <a:ext cx="0" cy="375893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474C7AA4-6AC9-8644-8346-FB265E6AD023}"/>
              </a:ext>
            </a:extLst>
          </p:cNvPr>
          <p:cNvCxnSpPr>
            <a:cxnSpLocks/>
          </p:cNvCxnSpPr>
          <p:nvPr/>
        </p:nvCxnSpPr>
        <p:spPr bwMode="auto">
          <a:xfrm>
            <a:off x="7264661" y="2060887"/>
            <a:ext cx="4633" cy="471118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0CDCF247-822F-0A46-AF13-76DBC839CF23}"/>
              </a:ext>
            </a:extLst>
          </p:cNvPr>
          <p:cNvCxnSpPr>
            <a:cxnSpLocks/>
          </p:cNvCxnSpPr>
          <p:nvPr/>
        </p:nvCxnSpPr>
        <p:spPr bwMode="auto">
          <a:xfrm flipH="1">
            <a:off x="3429000" y="5485883"/>
            <a:ext cx="1929386" cy="0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2CE243A7-AEE9-2E24-B3C4-5632EA0F0190}"/>
              </a:ext>
            </a:extLst>
          </p:cNvPr>
          <p:cNvCxnSpPr>
            <a:cxnSpLocks/>
          </p:cNvCxnSpPr>
          <p:nvPr/>
        </p:nvCxnSpPr>
        <p:spPr bwMode="auto">
          <a:xfrm>
            <a:off x="2544421" y="2004000"/>
            <a:ext cx="4375633" cy="15215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C000"/>
            </a:solidFill>
            <a:prstDash val="solid"/>
            <a:round/>
            <a:headEnd type="stealth" w="med" len="med"/>
            <a:tailEnd type="none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3E1C8C6-E12F-3642-6921-64BC8CE974EE}"/>
              </a:ext>
            </a:extLst>
          </p:cNvPr>
          <p:cNvCxnSpPr>
            <a:cxnSpLocks/>
            <a:stCxn id="44" idx="1"/>
          </p:cNvCxnSpPr>
          <p:nvPr/>
        </p:nvCxnSpPr>
        <p:spPr bwMode="auto">
          <a:xfrm flipH="1">
            <a:off x="3600250" y="5301572"/>
            <a:ext cx="1629991" cy="47453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C000"/>
            </a:solidFill>
            <a:prstDash val="solid"/>
            <a:round/>
            <a:headEnd type="stealth" w="med" len="med"/>
            <a:tailEnd type="none"/>
          </a:ln>
          <a:effectLst/>
        </p:spPr>
      </p:cxnSp>
    </p:spTree>
    <p:extLst>
      <p:ext uri="{BB962C8B-B14F-4D97-AF65-F5344CB8AC3E}">
        <p14:creationId xmlns:p14="http://schemas.microsoft.com/office/powerpoint/2010/main" val="1554459981"/>
      </p:ext>
    </p:extLst>
  </p:cSld>
  <p:clrMapOvr>
    <a:masterClrMapping/>
  </p:clrMapOvr>
  <p:transition>
    <p:wipe dir="d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5" name="Picture 3">
            <a:extLst>
              <a:ext uri="{FF2B5EF4-FFF2-40B4-BE49-F238E27FC236}">
                <a16:creationId xmlns:a16="http://schemas.microsoft.com/office/drawing/2014/main" id="{E1275300-AB35-8E46-BE5B-7B93933E0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066800"/>
            <a:ext cx="6053137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6" name="Text Box 4">
            <a:extLst>
              <a:ext uri="{FF2B5EF4-FFF2-40B4-BE49-F238E27FC236}">
                <a16:creationId xmlns:a16="http://schemas.microsoft.com/office/drawing/2014/main" id="{94B8E78D-633C-3C4B-B7DD-3B0EE403C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46038"/>
            <a:ext cx="8397875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 i="1">
                <a:ea typeface="ヒラギノ角ゴ Pro W3" panose="020B0300000000000000" pitchFamily="34" charset="-128"/>
              </a:rPr>
              <a:t>Selaginella rupestris</a:t>
            </a:r>
            <a:r>
              <a:rPr lang="en-US" altLang="en-US" b="1">
                <a:ea typeface="ヒラギノ角ゴ Pro W3" panose="020B0300000000000000" pitchFamily="34" charset="-128"/>
              </a:rPr>
              <a:t> - glacial retreat opened habitat - and the apomictic race migrated north.</a:t>
            </a:r>
            <a:endParaRPr lang="en-US" altLang="en-US" b="1" i="1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82201950"/>
      </p:ext>
    </p:extLst>
  </p:cSld>
  <p:clrMapOvr>
    <a:masterClrMapping/>
  </p:clrMapOvr>
  <p:transition>
    <p:wipe dir="d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ext Box 4">
            <a:extLst>
              <a:ext uri="{FF2B5EF4-FFF2-40B4-BE49-F238E27FC236}">
                <a16:creationId xmlns:a16="http://schemas.microsoft.com/office/drawing/2014/main" id="{B1C7A934-4F4F-6A45-85CA-D64050AE5C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889" y="228600"/>
            <a:ext cx="2987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Asplenium ceterach</a:t>
            </a:r>
            <a:endParaRPr lang="en-US" altLang="en-US" sz="2400" b="1" i="1">
              <a:ea typeface="ヒラギノ角ゴ Pro W3" panose="020B0300000000000000" pitchFamily="34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64D47-F985-0749-8A50-DE1EEAE55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889" y="842665"/>
            <a:ext cx="8506221" cy="4065197"/>
          </a:xfrm>
          <a:prstGeom prst="rect">
            <a:avLst/>
          </a:prstGeom>
        </p:spPr>
      </p:pic>
      <p:pic>
        <p:nvPicPr>
          <p:cNvPr id="5" name="Picture 1">
            <a:extLst>
              <a:ext uri="{FF2B5EF4-FFF2-40B4-BE49-F238E27FC236}">
                <a16:creationId xmlns:a16="http://schemas.microsoft.com/office/drawing/2014/main" id="{8B32381D-8C70-A147-B045-82837FBFD5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89" y="2666999"/>
            <a:ext cx="2581001" cy="4161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3744930"/>
      </p:ext>
    </p:extLst>
  </p:cSld>
  <p:clrMapOvr>
    <a:masterClrMapping/>
  </p:clrMapOvr>
  <p:transition>
    <p:wipe dir="d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DB1270-F08A-AF4F-BF48-CA4480B27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2403"/>
            <a:ext cx="9144000" cy="3593194"/>
          </a:xfrm>
          <a:prstGeom prst="rect">
            <a:avLst/>
          </a:prstGeom>
        </p:spPr>
      </p:pic>
      <p:sp>
        <p:nvSpPr>
          <p:cNvPr id="4" name="Text Box 4">
            <a:extLst>
              <a:ext uri="{FF2B5EF4-FFF2-40B4-BE49-F238E27FC236}">
                <a16:creationId xmlns:a16="http://schemas.microsoft.com/office/drawing/2014/main" id="{8EFE35D5-1541-7745-A003-AC3570E542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889" y="228600"/>
            <a:ext cx="298767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World distribution of </a:t>
            </a:r>
            <a:r>
              <a:rPr lang="en-US" altLang="en-US" sz="2400" i="1">
                <a:ea typeface="ヒラギノ角ゴ Pro W3" panose="020B0300000000000000" pitchFamily="34" charset="-128"/>
              </a:rPr>
              <a:t>Asplenium ceterach</a:t>
            </a:r>
            <a:endParaRPr lang="en-US" altLang="en-US" sz="2400" b="1" i="1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74638094"/>
      </p:ext>
    </p:extLst>
  </p:cSld>
  <p:clrMapOvr>
    <a:masterClrMapping/>
  </p:clrMapOvr>
  <p:transition>
    <p:wipe dir="d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ext Box 4">
            <a:extLst>
              <a:ext uri="{FF2B5EF4-FFF2-40B4-BE49-F238E27FC236}">
                <a16:creationId xmlns:a16="http://schemas.microsoft.com/office/drawing/2014/main" id="{B1C7A934-4F4F-6A45-85CA-D64050AE5C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100310"/>
            <a:ext cx="4707795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 i="1">
                <a:ea typeface="ヒラギノ角ゴ Pro W3" panose="020B0300000000000000" pitchFamily="34" charset="-128"/>
              </a:rPr>
              <a:t>Pleistocene glaciation and retreat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b="1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Johannes Vogel’s Group, 2002: Polyploidy, phylogeography and Pleistocene refugia of the rockfern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Asplenium ceterach: evidence from </a:t>
            </a:r>
            <a:r>
              <a:rPr lang="en-US" altLang="en-US" sz="2400">
                <a:ea typeface="ヒラギノ角ゴ Pro W3" panose="020B0300000000000000" pitchFamily="34" charset="-128"/>
              </a:rPr>
              <a:t>chloroplast DNA</a:t>
            </a:r>
            <a:endParaRPr lang="en-US" altLang="en-US" sz="2400" b="1" i="1">
              <a:ea typeface="ヒラギノ角ゴ Pro W3" panose="020B0300000000000000" pitchFamily="34" charset="-128"/>
            </a:endParaRPr>
          </a:p>
        </p:txBody>
      </p:sp>
      <p:pic>
        <p:nvPicPr>
          <p:cNvPr id="64514" name="Picture 1">
            <a:extLst>
              <a:ext uri="{FF2B5EF4-FFF2-40B4-BE49-F238E27FC236}">
                <a16:creationId xmlns:a16="http://schemas.microsoft.com/office/drawing/2014/main" id="{E82C040B-F2BE-3D45-A32E-59758FABC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195" y="0"/>
            <a:ext cx="42529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A6B60CE-18A4-9445-AEBD-01A5B7F8C5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3298" y="3516630"/>
            <a:ext cx="2960370" cy="29603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595C19-3C73-9644-BA96-782F3A8E71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113" y="3553700"/>
            <a:ext cx="2960370" cy="2960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523931"/>
      </p:ext>
    </p:extLst>
  </p:cSld>
  <p:clrMapOvr>
    <a:masterClrMapping/>
  </p:clrMapOvr>
  <p:transition>
    <p:wipe dir="d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extBox 2">
            <a:extLst>
              <a:ext uri="{FF2B5EF4-FFF2-40B4-BE49-F238E27FC236}">
                <a16:creationId xmlns:a16="http://schemas.microsoft.com/office/drawing/2014/main" id="{B69DCB33-29C0-9948-8BA2-35F5DAA15E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062" y="166863"/>
            <a:ext cx="836453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Genetic relationships of the diploid tetraploid and hexaploids in </a:t>
            </a:r>
            <a:r>
              <a:rPr lang="en-US" altLang="en-US" sz="2400" i="1">
                <a:ea typeface="ヒラギノ角ゴ Pro W3" panose="020B0300000000000000" pitchFamily="34" charset="-128"/>
              </a:rPr>
              <a:t>Asplenium ceterach    </a:t>
            </a:r>
            <a:r>
              <a:rPr lang="en-US" sz="2000"/>
              <a:t>(circle, 2x; square, 4x; hexagon, 6x)</a:t>
            </a:r>
            <a:endParaRPr lang="en-US" altLang="en-US" sz="1600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65539" name="Picture 2">
            <a:extLst>
              <a:ext uri="{FF2B5EF4-FFF2-40B4-BE49-F238E27FC236}">
                <a16:creationId xmlns:a16="http://schemas.microsoft.com/office/drawing/2014/main" id="{305DAC99-175E-F24C-B8BF-29B59EEAC3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173" y="2057400"/>
            <a:ext cx="7095653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6847868"/>
      </p:ext>
    </p:extLst>
  </p:cSld>
  <p:clrMapOvr>
    <a:masterClrMapping/>
  </p:clrMapOvr>
  <p:transition>
    <p:wipe dir="d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extBox 2">
            <a:extLst>
              <a:ext uri="{FF2B5EF4-FFF2-40B4-BE49-F238E27FC236}">
                <a16:creationId xmlns:a16="http://schemas.microsoft.com/office/drawing/2014/main" id="{B69DCB33-29C0-9948-8BA2-35F5DAA15E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7257"/>
            <a:ext cx="85344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Distribution of diploid tetraploid and hexaploids in </a:t>
            </a:r>
            <a:r>
              <a:rPr lang="en-US" altLang="en-US" sz="2400" i="1">
                <a:ea typeface="ヒラギノ角ゴ Pro W3" panose="020B0300000000000000" pitchFamily="34" charset="-128"/>
              </a:rPr>
              <a:t>Asplenium ceterach  </a:t>
            </a:r>
            <a:r>
              <a:rPr lang="en-US" sz="2000"/>
              <a:t>(circle, 2x; square, 4x; hexagon, 6x)</a:t>
            </a:r>
            <a:endParaRPr lang="en-US" altLang="en-US" sz="1600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65538" name="Picture 1">
            <a:extLst>
              <a:ext uri="{FF2B5EF4-FFF2-40B4-BE49-F238E27FC236}">
                <a16:creationId xmlns:a16="http://schemas.microsoft.com/office/drawing/2014/main" id="{AFCD18D9-CD46-0B42-A681-A9B09F8F1D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09" y="1219200"/>
            <a:ext cx="8781782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6979466"/>
      </p:ext>
    </p:extLst>
  </p:cSld>
  <p:clrMapOvr>
    <a:masterClrMapping/>
  </p:clrMapOvr>
  <p:transition>
    <p:wipe dir="d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extBox 2">
            <a:extLst>
              <a:ext uri="{FF2B5EF4-FFF2-40B4-BE49-F238E27FC236}">
                <a16:creationId xmlns:a16="http://schemas.microsoft.com/office/drawing/2014/main" id="{B69DCB33-29C0-9948-8BA2-35F5DAA15E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81970"/>
            <a:ext cx="2286000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Inferences: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* Two ice-age refugia, * two origins of tetraploids in  </a:t>
            </a:r>
            <a:r>
              <a:rPr lang="en-US" altLang="en-US" sz="2400" i="1">
                <a:ea typeface="ヒラギノ角ゴ Pro W3" panose="020B0300000000000000" pitchFamily="34" charset="-128"/>
              </a:rPr>
              <a:t>Asplenium ceterach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 i="1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Hexaploids are recent  combinations of diploids and tetraploids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32923C-635A-9D44-A52D-E7687D0F5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0" y="119628"/>
            <a:ext cx="6096000" cy="6618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171760"/>
      </p:ext>
    </p:extLst>
  </p:cSld>
  <p:clrMapOvr>
    <a:masterClrMapping/>
  </p:clrMapOvr>
  <p:transition>
    <p:wipe dir="d"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Text Box 2">
            <a:extLst>
              <a:ext uri="{FF2B5EF4-FFF2-40B4-BE49-F238E27FC236}">
                <a16:creationId xmlns:a16="http://schemas.microsoft.com/office/drawing/2014/main" id="{FF81C61D-2FFF-974E-82AC-A15B6247D1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8610600" cy="4031873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Vicariance and the fossil record.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Periglacial migration.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0352890"/>
      </p:ext>
    </p:extLst>
  </p:cSld>
  <p:clrMapOvr>
    <a:masterClrMapping/>
  </p:clrMapOvr>
  <p:transition>
    <p:wipe dir="d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3" name="Picture 8">
            <a:extLst>
              <a:ext uri="{FF2B5EF4-FFF2-40B4-BE49-F238E27FC236}">
                <a16:creationId xmlns:a16="http://schemas.microsoft.com/office/drawing/2014/main" id="{313585D6-48D9-FE4E-BA78-A3A269ED0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256471"/>
            <a:ext cx="5181600" cy="3975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154" name="Text Box 9">
            <a:extLst>
              <a:ext uri="{FF2B5EF4-FFF2-40B4-BE49-F238E27FC236}">
                <a16:creationId xmlns:a16="http://schemas.microsoft.com/office/drawing/2014/main" id="{2DA6F1E7-3EFC-B940-8B79-71B69D721F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5334000"/>
            <a:ext cx="3632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Matteuccia struthiopteris</a:t>
            </a:r>
            <a:r>
              <a:rPr lang="en-US" altLang="en-US" sz="2400">
                <a:ea typeface="ヒラギノ角ゴ Pro W3" panose="020B0300000000000000" pitchFamily="34" charset="-128"/>
              </a:rPr>
              <a:t> – ostrich fern</a:t>
            </a:r>
          </a:p>
        </p:txBody>
      </p:sp>
      <p:sp>
        <p:nvSpPr>
          <p:cNvPr id="49155" name="TextBox 5">
            <a:extLst>
              <a:ext uri="{FF2B5EF4-FFF2-40B4-BE49-F238E27FC236}">
                <a16:creationId xmlns:a16="http://schemas.microsoft.com/office/drawing/2014/main" id="{D317434D-77A6-3349-BDBB-05CA10F23E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159603"/>
            <a:ext cx="57144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VICARIANCE IN THE ONOCLEACAEAE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E78CB57B-751A-6841-9C20-9B960DB70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5" y="1256471"/>
            <a:ext cx="2841844" cy="397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7">
            <a:extLst>
              <a:ext uri="{FF2B5EF4-FFF2-40B4-BE49-F238E27FC236}">
                <a16:creationId xmlns:a16="http://schemas.microsoft.com/office/drawing/2014/main" id="{D3D4FCAC-DCF3-5C49-880F-93485D87C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7665" y="5334000"/>
            <a:ext cx="321066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Onoclea sensibilis</a:t>
            </a:r>
            <a:r>
              <a:rPr lang="en-US" altLang="en-US" sz="2400">
                <a:ea typeface="ヒラギノ角ゴ Pro W3" panose="020B0300000000000000" pitchFamily="34" charset="-128"/>
              </a:rPr>
              <a:t> – sensitive fern</a:t>
            </a:r>
            <a:endParaRPr lang="en-US" altLang="en-US" sz="2400" b="1" i="1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725362"/>
      </p:ext>
    </p:extLst>
  </p:cSld>
  <p:clrMapOvr>
    <a:masterClrMapping/>
  </p:clrMapOvr>
  <p:transition>
    <p:wipe dir="d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1" name="Picture 6">
            <a:extLst>
              <a:ext uri="{FF2B5EF4-FFF2-40B4-BE49-F238E27FC236}">
                <a16:creationId xmlns:a16="http://schemas.microsoft.com/office/drawing/2014/main" id="{CC7DA336-A507-0446-A76C-53C5B76CB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5" y="4419600"/>
            <a:ext cx="1579563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2" name="Text Box 7">
            <a:extLst>
              <a:ext uri="{FF2B5EF4-FFF2-40B4-BE49-F238E27FC236}">
                <a16:creationId xmlns:a16="http://schemas.microsoft.com/office/drawing/2014/main" id="{B463577E-654E-4F46-8862-9AB0C97C1C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6172200"/>
            <a:ext cx="1233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Onoclea</a:t>
            </a:r>
          </a:p>
        </p:txBody>
      </p:sp>
      <p:pic>
        <p:nvPicPr>
          <p:cNvPr id="51203" name="Picture 8">
            <a:extLst>
              <a:ext uri="{FF2B5EF4-FFF2-40B4-BE49-F238E27FC236}">
                <a16:creationId xmlns:a16="http://schemas.microsoft.com/office/drawing/2014/main" id="{7F9E442F-0009-6A43-9BED-7A86AE9BA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4419600"/>
            <a:ext cx="1474788" cy="221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4" name="Picture 9">
            <a:extLst>
              <a:ext uri="{FF2B5EF4-FFF2-40B4-BE49-F238E27FC236}">
                <a16:creationId xmlns:a16="http://schemas.microsoft.com/office/drawing/2014/main" id="{2525DB44-7C86-0048-B2F5-4BE0DA059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4403725"/>
            <a:ext cx="2743200" cy="219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5" name="Text Box 10">
            <a:extLst>
              <a:ext uri="{FF2B5EF4-FFF2-40B4-BE49-F238E27FC236}">
                <a16:creationId xmlns:a16="http://schemas.microsoft.com/office/drawing/2014/main" id="{61AEE5A1-6BA1-414D-912C-00A34FC3DA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5211763"/>
            <a:ext cx="1936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i="1">
                <a:ea typeface="ヒラギノ角ゴ Pro W3" panose="020B0300000000000000" pitchFamily="34" charset="-128"/>
              </a:rPr>
              <a:t>Matteuccia</a:t>
            </a:r>
          </a:p>
        </p:txBody>
      </p:sp>
      <p:sp>
        <p:nvSpPr>
          <p:cNvPr id="51206" name="Text Box 11">
            <a:extLst>
              <a:ext uri="{FF2B5EF4-FFF2-40B4-BE49-F238E27FC236}">
                <a16:creationId xmlns:a16="http://schemas.microsoft.com/office/drawing/2014/main" id="{9F14DA9A-B6D5-5548-B45D-318105973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8725" y="6156325"/>
            <a:ext cx="22002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M. struthopteris</a:t>
            </a:r>
          </a:p>
        </p:txBody>
      </p:sp>
      <p:sp>
        <p:nvSpPr>
          <p:cNvPr id="51207" name="Text Box 12">
            <a:extLst>
              <a:ext uri="{FF2B5EF4-FFF2-40B4-BE49-F238E27FC236}">
                <a16:creationId xmlns:a16="http://schemas.microsoft.com/office/drawing/2014/main" id="{396CC6EE-624F-0D40-98F8-4549CA18CC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8725" y="4479925"/>
            <a:ext cx="168225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i="1">
                <a:ea typeface="ヒラギノ角ゴ Pro W3" panose="020B0300000000000000" pitchFamily="34" charset="-128"/>
              </a:rPr>
              <a:t>P. orientalis</a:t>
            </a:r>
          </a:p>
        </p:txBody>
      </p:sp>
      <p:pic>
        <p:nvPicPr>
          <p:cNvPr id="51208" name="Picture 14">
            <a:extLst>
              <a:ext uri="{FF2B5EF4-FFF2-40B4-BE49-F238E27FC236}">
                <a16:creationId xmlns:a16="http://schemas.microsoft.com/office/drawing/2014/main" id="{669F528A-2640-5D48-BD0F-42774185B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00"/>
          <a:stretch>
            <a:fillRect/>
          </a:stretch>
        </p:blipFill>
        <p:spPr bwMode="auto">
          <a:xfrm>
            <a:off x="304800" y="228600"/>
            <a:ext cx="8610600" cy="311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9" name="Text Box 15">
            <a:extLst>
              <a:ext uri="{FF2B5EF4-FFF2-40B4-BE49-F238E27FC236}">
                <a16:creationId xmlns:a16="http://schemas.microsoft.com/office/drawing/2014/main" id="{56BB94B5-1C4C-DD43-9197-18F28C203D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352800"/>
            <a:ext cx="8610600" cy="1015663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Distribution of Onocleoid Ferns. Solid line, </a:t>
            </a:r>
            <a:r>
              <a:rPr lang="en-US" altLang="en-US" sz="2000" b="1" i="1">
                <a:solidFill>
                  <a:srgbClr val="100808"/>
                </a:solidFill>
                <a:ea typeface="ヒラギノ角ゴ Pro W3" panose="020B0300000000000000" pitchFamily="34" charset="-128"/>
              </a:rPr>
              <a:t>Onoclea sensibilis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; vertical lines,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 i="1">
                <a:solidFill>
                  <a:srgbClr val="100808"/>
                </a:solidFill>
                <a:ea typeface="ヒラギノ角ゴ Pro W3" panose="020B0300000000000000" pitchFamily="34" charset="-128"/>
              </a:rPr>
              <a:t>Pentarhidium orientalis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; dashed line, </a:t>
            </a:r>
            <a:r>
              <a:rPr lang="en-US" altLang="en-US" sz="2000" b="1" i="1">
                <a:solidFill>
                  <a:srgbClr val="100808"/>
                </a:solidFill>
                <a:ea typeface="ヒラギノ角ゴ Pro W3" panose="020B0300000000000000" pitchFamily="34" charset="-128"/>
              </a:rPr>
              <a:t>M. struthiopteris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; dotted line, </a:t>
            </a:r>
            <a:r>
              <a:rPr lang="en-US" altLang="en-US" sz="2000" b="1" i="1">
                <a:solidFill>
                  <a:srgbClr val="100808"/>
                </a:solidFill>
                <a:ea typeface="ヒラギノ角ゴ Pro W3" panose="020B0300000000000000" pitchFamily="34" charset="-128"/>
              </a:rPr>
              <a:t>Onocleopsis hintonii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.   </a:t>
            </a:r>
            <a:r>
              <a:rPr lang="en-US" altLang="en-US" sz="2000" b="1">
                <a:solidFill>
                  <a:srgbClr val="FF1418"/>
                </a:solidFill>
                <a:ea typeface="ヒラギノ角ゴ Pro W3" panose="020B0300000000000000" pitchFamily="34" charset="-128"/>
              </a:rPr>
              <a:t>Fossils of Onoclea in red</a:t>
            </a:r>
            <a:r>
              <a:rPr lang="en-US" altLang="en-US" sz="2000" b="1">
                <a:solidFill>
                  <a:srgbClr val="100808"/>
                </a:solidFill>
                <a:ea typeface="ヒラギノ角ゴ Pro W3" panose="020B0300000000000000" pitchFamily="34" charset="-128"/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669397204"/>
      </p:ext>
    </p:extLst>
  </p:cSld>
  <p:clrMapOvr>
    <a:masterClrMapping/>
  </p:clrMapOvr>
  <p:transition>
    <p:wipe dir="d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ext Box 9">
            <a:extLst>
              <a:ext uri="{FF2B5EF4-FFF2-40B4-BE49-F238E27FC236}">
                <a16:creationId xmlns:a16="http://schemas.microsoft.com/office/drawing/2014/main" id="{78DD92EA-DA51-914F-BE64-C10D2D8A1A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3581400" cy="462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100">
                <a:ea typeface="ヒラギノ角ゴ Pro W3" panose="020B0300000000000000" pitchFamily="34" charset="-128"/>
              </a:rPr>
              <a:t>Insights from molecular -phylogeny work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            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Gastony &amp; Ungere, 1997: </a:t>
            </a:r>
            <a:r>
              <a:rPr lang="en-US" altLang="ja-JP" sz="2400" i="1">
                <a:ea typeface="ヒラギノ角ゴ Pro W3" panose="020B0300000000000000" pitchFamily="34" charset="-128"/>
              </a:rPr>
              <a:t>rbc</a:t>
            </a:r>
            <a:r>
              <a:rPr lang="en-US" altLang="ja-JP" sz="2400">
                <a:ea typeface="ヒラギノ角ゴ Pro W3" panose="020B0300000000000000" pitchFamily="34" charset="-128"/>
              </a:rPr>
              <a:t>L</a:t>
            </a: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buNone/>
            </a:pPr>
            <a:endParaRPr lang="en-US" altLang="en-US" sz="2400">
              <a:ea typeface="ヒラギノ角ゴ Pro W3" panose="020B0300000000000000" pitchFamily="34" charset="-128"/>
            </a:endParaRPr>
          </a:p>
          <a:p>
            <a:pPr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Testo and Sundue 2016:  4000 species, </a:t>
            </a:r>
            <a:r>
              <a:rPr lang="en-US" sz="2400"/>
              <a:t>six chloroplast markers, labeled with dates in my. </a:t>
            </a: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52226" name="Picture 12">
            <a:extLst>
              <a:ext uri="{FF2B5EF4-FFF2-40B4-BE49-F238E27FC236}">
                <a16:creationId xmlns:a16="http://schemas.microsoft.com/office/drawing/2014/main" id="{B247F4C2-4437-814E-AB2B-EF26D5EB8E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3"/>
          <a:stretch>
            <a:fillRect/>
          </a:stretch>
        </p:blipFill>
        <p:spPr bwMode="auto">
          <a:xfrm>
            <a:off x="3436808" y="228600"/>
            <a:ext cx="5173792" cy="3838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DD3143-728E-4B47-876B-0066E6C241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711" y="4648201"/>
            <a:ext cx="844789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646938"/>
      </p:ext>
    </p:extLst>
  </p:cSld>
  <p:clrMapOvr>
    <a:masterClrMapping/>
  </p:clrMapOvr>
  <p:transition>
    <p:wipe dir="d"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12">
            <a:extLst>
              <a:ext uri="{FF2B5EF4-FFF2-40B4-BE49-F238E27FC236}">
                <a16:creationId xmlns:a16="http://schemas.microsoft.com/office/drawing/2014/main" id="{B247F4C2-4437-814E-AB2B-EF26D5EB8E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3"/>
          <a:stretch>
            <a:fillRect/>
          </a:stretch>
        </p:blipFill>
        <p:spPr bwMode="auto">
          <a:xfrm>
            <a:off x="3436808" y="228600"/>
            <a:ext cx="544305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3">
            <a:extLst>
              <a:ext uri="{FF2B5EF4-FFF2-40B4-BE49-F238E27FC236}">
                <a16:creationId xmlns:a16="http://schemas.microsoft.com/office/drawing/2014/main" id="{3B75A6C5-C622-5442-AAFA-AEE3EA7638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" y="228841"/>
            <a:ext cx="3048000" cy="1323439"/>
          </a:xfrm>
          <a:prstGeom prst="rect">
            <a:avLst/>
          </a:prstGeom>
          <a:solidFill>
            <a:srgbClr val="86B56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 i="1">
                <a:ea typeface="ヒラギノ角ゴ Pro W3" panose="020B0300000000000000" pitchFamily="34" charset="-128"/>
              </a:rPr>
              <a:t>Matteuccia </a:t>
            </a:r>
            <a:r>
              <a:rPr lang="en-US" altLang="en-US" sz="2000" b="1">
                <a:ea typeface="ヒラギノ角ゴ Pro W3" panose="020B0300000000000000" pitchFamily="34" charset="-128"/>
              </a:rPr>
              <a:t>gets divided into two genera: </a:t>
            </a:r>
            <a:r>
              <a:rPr lang="en-US" altLang="en-US" sz="2000" b="1" i="1">
                <a:ea typeface="ヒラギノ角ゴ Pro W3" panose="020B0300000000000000" pitchFamily="34" charset="-128"/>
              </a:rPr>
              <a:t>Matteuccia </a:t>
            </a:r>
            <a:r>
              <a:rPr lang="en-US" altLang="en-US" sz="2000" b="1">
                <a:ea typeface="ヒラギノ角ゴ Pro W3" panose="020B0300000000000000" pitchFamily="34" charset="-128"/>
              </a:rPr>
              <a:t>and </a:t>
            </a:r>
            <a:r>
              <a:rPr lang="en-US" altLang="en-US" sz="2000" b="1" i="1">
                <a:ea typeface="ヒラギノ角ゴ Pro W3" panose="020B0300000000000000" pitchFamily="34" charset="-128"/>
              </a:rPr>
              <a:t>Pentarhizidium.</a:t>
            </a:r>
          </a:p>
        </p:txBody>
      </p:sp>
      <p:sp>
        <p:nvSpPr>
          <p:cNvPr id="6" name="Text Box 17">
            <a:extLst>
              <a:ext uri="{FF2B5EF4-FFF2-40B4-BE49-F238E27FC236}">
                <a16:creationId xmlns:a16="http://schemas.microsoft.com/office/drawing/2014/main" id="{012A50D8-FA17-8748-A232-3D9A3CB3F6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671" y="1740958"/>
            <a:ext cx="2978529" cy="2554545"/>
          </a:xfrm>
          <a:prstGeom prst="rect">
            <a:avLst/>
          </a:prstGeom>
          <a:solidFill>
            <a:srgbClr val="86B56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ea typeface="ヒラギノ角ゴ Pro W3" panose="020B0300000000000000" pitchFamily="34" charset="-128"/>
              </a:rPr>
              <a:t>One idea: Early Cenoizoic vicariance, then divergence yields Asian and North American lineages, then divergence wthin continents and spread of </a:t>
            </a:r>
            <a:r>
              <a:rPr lang="en-US" altLang="en-US" sz="2000" b="1" i="1">
                <a:ea typeface="ヒラギノ角ゴ Pro W3" panose="020B0300000000000000" pitchFamily="34" charset="-128"/>
              </a:rPr>
              <a:t>Onoclea </a:t>
            </a:r>
            <a:r>
              <a:rPr lang="en-US" altLang="en-US" sz="2000" b="1">
                <a:ea typeface="ヒラギノ角ゴ Pro W3" panose="020B0300000000000000" pitchFamily="34" charset="-128"/>
              </a:rPr>
              <a:t>and </a:t>
            </a:r>
            <a:r>
              <a:rPr lang="en-US" altLang="en-US" sz="2000" b="1" i="1">
                <a:ea typeface="ヒラギノ角ゴ Pro W3" panose="020B0300000000000000" pitchFamily="34" charset="-128"/>
              </a:rPr>
              <a:t>Matteuccia</a:t>
            </a:r>
            <a:endParaRPr lang="en-US" altLang="en-US" sz="2400">
              <a:ea typeface="ヒラギノ角ゴ Pro W3" panose="020B0300000000000000" pitchFamily="34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D4F25E-330F-DE4E-983F-D86D04230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328" y="4572000"/>
            <a:ext cx="8771781" cy="2057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964148"/>
      </p:ext>
    </p:extLst>
  </p:cSld>
  <p:clrMapOvr>
    <a:masterClrMapping/>
  </p:clrMapOvr>
  <p:transition>
    <p:wipe dir="d"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3" name="Picture 1">
            <a:extLst>
              <a:ext uri="{FF2B5EF4-FFF2-40B4-BE49-F238E27FC236}">
                <a16:creationId xmlns:a16="http://schemas.microsoft.com/office/drawing/2014/main" id="{9B105957-06DF-1940-A148-52E551D6D8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685800"/>
            <a:ext cx="4724400" cy="595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4" name="TextBox 2">
            <a:extLst>
              <a:ext uri="{FF2B5EF4-FFF2-40B4-BE49-F238E27FC236}">
                <a16:creationId xmlns:a16="http://schemas.microsoft.com/office/drawing/2014/main" id="{BE124E5B-CC7B-A64B-BD2A-66CDA1A0B8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609600"/>
            <a:ext cx="3276600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Dan Koenemann does World </a:t>
            </a:r>
            <a:r>
              <a:rPr lang="en-US" altLang="en-US" sz="2400" i="1">
                <a:ea typeface="ヒラギノ角ゴ Pro W3" panose="020B0300000000000000" pitchFamily="34" charset="-128"/>
              </a:rPr>
              <a:t>Matteuccia</a:t>
            </a:r>
            <a:r>
              <a:rPr lang="en-US" altLang="en-US" sz="2400">
                <a:ea typeface="ヒラギノ角ゴ Pro W3" panose="020B0300000000000000" pitchFamily="34" charset="-128"/>
              </a:rPr>
              <a:t>: </a:t>
            </a:r>
          </a:p>
          <a:p>
            <a:pPr>
              <a:spcBef>
                <a:spcPct val="0"/>
              </a:spcBef>
              <a:buFontTx/>
              <a:buAutoNum type="arabicParenR"/>
            </a:pPr>
            <a:r>
              <a:rPr lang="en-US" altLang="en-US" sz="2400">
                <a:ea typeface="ヒラギノ角ゴ Pro W3" panose="020B0300000000000000" pitchFamily="34" charset="-128"/>
              </a:rPr>
              <a:t>highly uniform, </a:t>
            </a:r>
          </a:p>
          <a:p>
            <a:pPr>
              <a:spcBef>
                <a:spcPct val="0"/>
              </a:spcBef>
              <a:buFontTx/>
              <a:buAutoNum type="arabicParenR"/>
            </a:pPr>
            <a:r>
              <a:rPr lang="en-US" altLang="en-US" sz="2400">
                <a:ea typeface="ヒラギノ角ゴ Pro W3" panose="020B0300000000000000" pitchFamily="34" charset="-128"/>
              </a:rPr>
              <a:t>slight divergence in Old World, </a:t>
            </a:r>
          </a:p>
          <a:p>
            <a:pPr>
              <a:spcBef>
                <a:spcPct val="0"/>
              </a:spcBef>
              <a:buFontTx/>
              <a:buAutoNum type="arabicParenR"/>
            </a:pPr>
            <a:r>
              <a:rPr lang="en-US" altLang="en-US" sz="2400">
                <a:ea typeface="ヒラギノ角ゴ Pro W3" panose="020B0300000000000000" pitchFamily="34" charset="-128"/>
              </a:rPr>
              <a:t>Alaska is related to Old World</a:t>
            </a:r>
          </a:p>
        </p:txBody>
      </p:sp>
      <p:sp>
        <p:nvSpPr>
          <p:cNvPr id="54275" name="TextBox 3">
            <a:extLst>
              <a:ext uri="{FF2B5EF4-FFF2-40B4-BE49-F238E27FC236}">
                <a16:creationId xmlns:a16="http://schemas.microsoft.com/office/drawing/2014/main" id="{FEC45820-4A88-D24E-A84A-8360F15D25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5638800"/>
            <a:ext cx="30273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Koenemann et al. 2011</a:t>
            </a:r>
          </a:p>
        </p:txBody>
      </p:sp>
    </p:spTree>
    <p:extLst>
      <p:ext uri="{BB962C8B-B14F-4D97-AF65-F5344CB8AC3E}">
        <p14:creationId xmlns:p14="http://schemas.microsoft.com/office/powerpoint/2010/main" val="398886745"/>
      </p:ext>
    </p:extLst>
  </p:cSld>
  <p:clrMapOvr>
    <a:masterClrMapping/>
  </p:clrMapOvr>
  <p:transition>
    <p:wipe dir="d"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ext Box 2">
            <a:extLst>
              <a:ext uri="{FF2B5EF4-FFF2-40B4-BE49-F238E27FC236}">
                <a16:creationId xmlns:a16="http://schemas.microsoft.com/office/drawing/2014/main" id="{6FC0A1A2-71A1-8B4D-A9A5-2D0A3EE28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100">
                <a:ea typeface="ヒラギノ角ゴ Pro W3" panose="020B0300000000000000" pitchFamily="34" charset="-128"/>
              </a:rPr>
              <a:t>Gastony</a:t>
            </a:r>
            <a:r>
              <a:rPr lang="ja-JP" altLang="en-US" sz="3100">
                <a:ea typeface="ヒラギノ角ゴ Pro W3" panose="020B0300000000000000" pitchFamily="34" charset="-128"/>
              </a:rPr>
              <a:t>’</a:t>
            </a:r>
            <a:r>
              <a:rPr lang="en-US" altLang="ja-JP" sz="3100">
                <a:ea typeface="ヒラギノ角ゴ Pro W3" panose="020B0300000000000000" pitchFamily="34" charset="-128"/>
              </a:rPr>
              <a:t>s</a:t>
            </a:r>
            <a:r>
              <a:rPr lang="en-US" altLang="ja-JP" sz="3100" i="1">
                <a:ea typeface="ヒラギノ角ゴ Pro W3" panose="020B0300000000000000" pitchFamily="34" charset="-128"/>
              </a:rPr>
              <a:t> rbc</a:t>
            </a:r>
            <a:r>
              <a:rPr lang="en-US" altLang="ja-JP" sz="3100">
                <a:ea typeface="ヒラギノ角ゴ Pro W3" panose="020B0300000000000000" pitchFamily="34" charset="-128"/>
              </a:rPr>
              <a:t>L-based phylogeny for the onocleoid ferns</a:t>
            </a:r>
            <a:endParaRPr lang="en-US" altLang="en-US" sz="3100">
              <a:ea typeface="ヒラギノ角ゴ Pro W3" panose="020B0300000000000000" pitchFamily="34" charset="-128"/>
            </a:endParaRPr>
          </a:p>
        </p:txBody>
      </p:sp>
      <p:pic>
        <p:nvPicPr>
          <p:cNvPr id="53250" name="Picture 3">
            <a:extLst>
              <a:ext uri="{FF2B5EF4-FFF2-40B4-BE49-F238E27FC236}">
                <a16:creationId xmlns:a16="http://schemas.microsoft.com/office/drawing/2014/main" id="{F28E205B-34D1-1D4A-8E00-B288A35B7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3"/>
          <a:stretch>
            <a:fillRect/>
          </a:stretch>
        </p:blipFill>
        <p:spPr bwMode="auto">
          <a:xfrm>
            <a:off x="987804" y="685800"/>
            <a:ext cx="80105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7">
            <a:extLst>
              <a:ext uri="{FF2B5EF4-FFF2-40B4-BE49-F238E27FC236}">
                <a16:creationId xmlns:a16="http://schemas.microsoft.com/office/drawing/2014/main" id="{D7FF3E5F-36D3-E542-AF4E-8D38F26A7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3438525"/>
            <a:ext cx="5257800" cy="1631216"/>
          </a:xfrm>
          <a:prstGeom prst="rect">
            <a:avLst/>
          </a:prstGeom>
          <a:solidFill>
            <a:srgbClr val="86B56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ea typeface="ヒラギノ角ゴ Pro W3" panose="020B0300000000000000" pitchFamily="34" charset="-128"/>
              </a:rPr>
              <a:t>Zhong-ren Wang (unpublished data) found much more isozyme diversity for </a:t>
            </a:r>
            <a:r>
              <a:rPr lang="en-US" altLang="en-US" sz="2000" b="1" i="1">
                <a:ea typeface="ヒラギノ角ゴ Pro W3" panose="020B0300000000000000" pitchFamily="34" charset="-128"/>
              </a:rPr>
              <a:t>Matteuccia struthiopteris </a:t>
            </a:r>
            <a:r>
              <a:rPr lang="en-US" altLang="en-US" sz="2000" b="1">
                <a:ea typeface="ヒラギノ角ゴ Pro W3" panose="020B0300000000000000" pitchFamily="34" charset="-128"/>
              </a:rPr>
              <a:t>in China; so China may be the source for recent long-distance dispersal (no fossil record).  </a:t>
            </a:r>
          </a:p>
        </p:txBody>
      </p:sp>
    </p:spTree>
    <p:extLst>
      <p:ext uri="{BB962C8B-B14F-4D97-AF65-F5344CB8AC3E}">
        <p14:creationId xmlns:p14="http://schemas.microsoft.com/office/powerpoint/2010/main" val="1454107983"/>
      </p:ext>
    </p:extLst>
  </p:cSld>
  <p:clrMapOvr>
    <a:masterClrMapping/>
  </p:clrMapOvr>
  <p:transition>
    <p:wipe dir="d"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Text Box 2">
            <a:extLst>
              <a:ext uri="{FF2B5EF4-FFF2-40B4-BE49-F238E27FC236}">
                <a16:creationId xmlns:a16="http://schemas.microsoft.com/office/drawing/2014/main" id="{FF81C61D-2FFF-974E-82AC-A15B6247D1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8610600" cy="4524375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 i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Vicariance and the fossil record.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Periglacial migration.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Cyatheaceae: a complex history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92559276"/>
      </p:ext>
    </p:extLst>
  </p:cSld>
  <p:clrMapOvr>
    <a:masterClrMapping/>
  </p:clrMapOvr>
  <p:transition>
    <p:wipe dir="d"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TextBox 1">
            <a:extLst>
              <a:ext uri="{FF2B5EF4-FFF2-40B4-BE49-F238E27FC236}">
                <a16:creationId xmlns:a16="http://schemas.microsoft.com/office/drawing/2014/main" id="{71DB3FD9-8593-7346-BFB9-85B2AFD0CE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304800"/>
            <a:ext cx="335280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r>
              <a:rPr lang="en-US" altLang="en-US" sz="4400"/>
              <a:t>End of Apr. 4 Lecture</a:t>
            </a:r>
          </a:p>
        </p:txBody>
      </p:sp>
      <p:pic>
        <p:nvPicPr>
          <p:cNvPr id="126978" name="Picture 5">
            <a:extLst>
              <a:ext uri="{FF2B5EF4-FFF2-40B4-BE49-F238E27FC236}">
                <a16:creationId xmlns:a16="http://schemas.microsoft.com/office/drawing/2014/main" id="{F6C4028C-0650-F746-87EB-DE33EC3E6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962275" y="676275"/>
            <a:ext cx="685800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1066064"/>
      </p:ext>
    </p:extLst>
  </p:cSld>
  <p:clrMapOvr>
    <a:masterClrMapping/>
  </p:clrMapOvr>
  <p:transition>
    <p:wipe dir="d"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extBox 1">
            <a:extLst>
              <a:ext uri="{FF2B5EF4-FFF2-40B4-BE49-F238E27FC236}">
                <a16:creationId xmlns:a16="http://schemas.microsoft.com/office/drawing/2014/main" id="{56732087-DEC3-6C4D-8FBE-7E30D38E19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2286000"/>
            <a:ext cx="4792663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4000">
                <a:ea typeface="ヒラギノ角ゴ Pro W3" panose="020B0300000000000000" pitchFamily="34" charset="-128"/>
              </a:rPr>
              <a:t>IMAGES SET ASIDE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4000">
                <a:ea typeface="ヒラギノ角ゴ Pro W3" panose="020B0300000000000000" pitchFamily="34" charset="-128"/>
              </a:rPr>
              <a:t>2018–2023</a:t>
            </a:r>
          </a:p>
        </p:txBody>
      </p:sp>
    </p:spTree>
  </p:cSld>
  <p:clrMapOvr>
    <a:masterClrMapping/>
  </p:clrMapOvr>
  <p:transition>
    <p:wipe dir="d"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7" name="Picture 1027">
            <a:extLst>
              <a:ext uri="{FF2B5EF4-FFF2-40B4-BE49-F238E27FC236}">
                <a16:creationId xmlns:a16="http://schemas.microsoft.com/office/drawing/2014/main" id="{E1643B9A-3FE6-6246-953B-42B221F80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875" y="0"/>
            <a:ext cx="45561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0658" name="TextBox 3">
            <a:extLst>
              <a:ext uri="{FF2B5EF4-FFF2-40B4-BE49-F238E27FC236}">
                <a16:creationId xmlns:a16="http://schemas.microsoft.com/office/drawing/2014/main" id="{64E5B7AA-DB54-0E40-90A8-12F09C6652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838200"/>
            <a:ext cx="358140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i="1">
                <a:ea typeface="ヒラギノ角ゴ Pro W3" panose="020B0300000000000000" pitchFamily="34" charset="-128"/>
              </a:rPr>
              <a:t>Phegopteris connectilis</a:t>
            </a:r>
            <a:r>
              <a:rPr lang="en-US" altLang="en-US">
                <a:ea typeface="ヒラギノ角ゴ Pro W3" panose="020B0300000000000000" pitchFamily="34" charset="-128"/>
              </a:rPr>
              <a:t>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Mt. Wawu, Sichuan</a:t>
            </a:r>
          </a:p>
        </p:txBody>
      </p:sp>
    </p:spTree>
  </p:cSld>
  <p:clrMapOvr>
    <a:masterClrMapping/>
  </p:clrMapOvr>
  <p:transition>
    <p:wipe dir="d"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Text Box 2">
            <a:extLst>
              <a:ext uri="{FF2B5EF4-FFF2-40B4-BE49-F238E27FC236}">
                <a16:creationId xmlns:a16="http://schemas.microsoft.com/office/drawing/2014/main" id="{0239ADC0-D59D-8A40-A009-06BAE4FD47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136525"/>
            <a:ext cx="87026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Hermann Christ sketched the areas of rich fern diversity throughout the world in 1909.</a:t>
            </a:r>
          </a:p>
        </p:txBody>
      </p:sp>
      <p:pic>
        <p:nvPicPr>
          <p:cNvPr id="74754" name="Picture 3">
            <a:extLst>
              <a:ext uri="{FF2B5EF4-FFF2-40B4-BE49-F238E27FC236}">
                <a16:creationId xmlns:a16="http://schemas.microsoft.com/office/drawing/2014/main" id="{D7533FDA-9BED-9B48-ABD6-EAD15AC63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914400"/>
            <a:ext cx="8610600" cy="590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7" name="Picture 2">
            <a:extLst>
              <a:ext uri="{FF2B5EF4-FFF2-40B4-BE49-F238E27FC236}">
                <a16:creationId xmlns:a16="http://schemas.microsoft.com/office/drawing/2014/main" id="{9BF0BDB1-A857-6D48-BE3F-D52DF2348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1905000"/>
            <a:ext cx="494665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78" name="Text Box 4">
            <a:extLst>
              <a:ext uri="{FF2B5EF4-FFF2-40B4-BE49-F238E27FC236}">
                <a16:creationId xmlns:a16="http://schemas.microsoft.com/office/drawing/2014/main" id="{82DF2AF4-6A86-F34D-B11D-58398AA755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8245475" cy="15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The</a:t>
            </a:r>
            <a:r>
              <a:rPr lang="en-US" altLang="en-US" i="1">
                <a:ea typeface="ヒラギノ角ゴ Pro W3" panose="020B0300000000000000" pitchFamily="34" charset="-128"/>
              </a:rPr>
              <a:t> Sphaeropteris horrida</a:t>
            </a:r>
            <a:r>
              <a:rPr lang="en-US" altLang="en-US">
                <a:ea typeface="ヒラギノ角ゴ Pro W3" panose="020B0300000000000000" pitchFamily="34" charset="-128"/>
              </a:rPr>
              <a:t> group: Tryon postulated long-distance dispersal between endemic centers followed by speciation.</a:t>
            </a:r>
          </a:p>
        </p:txBody>
      </p:sp>
      <p:pic>
        <p:nvPicPr>
          <p:cNvPr id="75779" name="Picture 5">
            <a:extLst>
              <a:ext uri="{FF2B5EF4-FFF2-40B4-BE49-F238E27FC236}">
                <a16:creationId xmlns:a16="http://schemas.microsoft.com/office/drawing/2014/main" id="{758F5CE6-18E2-A645-8541-9F9071B583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905000"/>
            <a:ext cx="3173413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1" name="Picture 1" descr="cyathSCALES.tiff">
            <a:extLst>
              <a:ext uri="{FF2B5EF4-FFF2-40B4-BE49-F238E27FC236}">
                <a16:creationId xmlns:a16="http://schemas.microsoft.com/office/drawing/2014/main" id="{A2790711-C4DF-4A42-B57C-988B38A691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52800"/>
            <a:ext cx="6096000" cy="331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2" name="TextBox 2">
            <a:extLst>
              <a:ext uri="{FF2B5EF4-FFF2-40B4-BE49-F238E27FC236}">
                <a16:creationId xmlns:a16="http://schemas.microsoft.com/office/drawing/2014/main" id="{9A528E9A-F073-3445-B45B-93585CA25E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819400"/>
            <a:ext cx="7772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i="1">
                <a:ea typeface="ヒラギノ角ゴ Pro W3" panose="020B0300000000000000" pitchFamily="34" charset="-128"/>
              </a:rPr>
              <a:t>Sphaeropteris       Cyathea           Alsophila</a:t>
            </a:r>
          </a:p>
        </p:txBody>
      </p:sp>
      <p:pic>
        <p:nvPicPr>
          <p:cNvPr id="76803" name="Picture 4">
            <a:extLst>
              <a:ext uri="{FF2B5EF4-FFF2-40B4-BE49-F238E27FC236}">
                <a16:creationId xmlns:a16="http://schemas.microsoft.com/office/drawing/2014/main" id="{9AF74E5E-6D65-2442-9765-EBA037B4CB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300" y="533400"/>
            <a:ext cx="3441700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4" name="Text Box 4">
            <a:extLst>
              <a:ext uri="{FF2B5EF4-FFF2-40B4-BE49-F238E27FC236}">
                <a16:creationId xmlns:a16="http://schemas.microsoft.com/office/drawing/2014/main" id="{3136118F-F3BC-1E4C-AA99-B60DD48B77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4816475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Global biogeography of scaly tree ferns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(Cyatheaceae)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>
              <a:ea typeface="ヒラギノ角ゴ Pro W3" panose="020B0300000000000000" pitchFamily="34" charset="-128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Korall and Pryer 2013</a:t>
            </a:r>
          </a:p>
        </p:txBody>
      </p:sp>
      <p:sp>
        <p:nvSpPr>
          <p:cNvPr id="76805" name="TextBox 5">
            <a:extLst>
              <a:ext uri="{FF2B5EF4-FFF2-40B4-BE49-F238E27FC236}">
                <a16:creationId xmlns:a16="http://schemas.microsoft.com/office/drawing/2014/main" id="{E21BC84D-D0D0-0243-BB72-444ECDA05C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4191000"/>
            <a:ext cx="19812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PRETTY TREES BUT HARD TO TEACH – MAY BE NONSENSE!! </a:t>
            </a:r>
          </a:p>
        </p:txBody>
      </p:sp>
    </p:spTree>
  </p:cSld>
  <p:clrMapOvr>
    <a:masterClrMapping/>
  </p:clrMapOvr>
  <p:transition>
    <p:wipe dir="d"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49" name="Picture 5">
            <a:extLst>
              <a:ext uri="{FF2B5EF4-FFF2-40B4-BE49-F238E27FC236}">
                <a16:creationId xmlns:a16="http://schemas.microsoft.com/office/drawing/2014/main" id="{CE8165F8-4030-B249-A7DD-6483C44E3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429000"/>
            <a:ext cx="614680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0" name="Picture 6">
            <a:extLst>
              <a:ext uri="{FF2B5EF4-FFF2-40B4-BE49-F238E27FC236}">
                <a16:creationId xmlns:a16="http://schemas.microsoft.com/office/drawing/2014/main" id="{57E3E394-F39A-7140-9038-0164A6E96A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4381500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1" name="Picture 7">
            <a:extLst>
              <a:ext uri="{FF2B5EF4-FFF2-40B4-BE49-F238E27FC236}">
                <a16:creationId xmlns:a16="http://schemas.microsoft.com/office/drawing/2014/main" id="{53316A17-9703-3944-9224-F3C0CE2846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828800"/>
            <a:ext cx="31877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2" name="Text Box 4">
            <a:extLst>
              <a:ext uri="{FF2B5EF4-FFF2-40B4-BE49-F238E27FC236}">
                <a16:creationId xmlns:a16="http://schemas.microsoft.com/office/drawing/2014/main" id="{6E3E94C0-C7EB-C342-A48F-7257895DD4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8245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i="1">
                <a:ea typeface="ヒラギノ角ゴ Pro W3" panose="020B0300000000000000" pitchFamily="34" charset="-128"/>
              </a:rPr>
              <a:t>Sphaeropteris</a:t>
            </a:r>
            <a:endParaRPr lang="en-US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Text Box 4">
            <a:extLst>
              <a:ext uri="{FF2B5EF4-FFF2-40B4-BE49-F238E27FC236}">
                <a16:creationId xmlns:a16="http://schemas.microsoft.com/office/drawing/2014/main" id="{A2AC9DF5-EBAD-C244-8DA3-881B2EF6DA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45878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i="1">
                <a:ea typeface="ヒラギノ角ゴ Pro W3" panose="020B0300000000000000" pitchFamily="34" charset="-128"/>
              </a:rPr>
              <a:t>Alsophila</a:t>
            </a:r>
            <a:endParaRPr lang="en-US" altLang="en-US">
              <a:ea typeface="ヒラギノ角ゴ Pro W3" panose="020B0300000000000000" pitchFamily="34" charset="-128"/>
            </a:endParaRPr>
          </a:p>
        </p:txBody>
      </p:sp>
      <p:pic>
        <p:nvPicPr>
          <p:cNvPr id="79874" name="Picture 2">
            <a:extLst>
              <a:ext uri="{FF2B5EF4-FFF2-40B4-BE49-F238E27FC236}">
                <a16:creationId xmlns:a16="http://schemas.microsoft.com/office/drawing/2014/main" id="{9BDC8628-E89D-9344-B1AB-7A27F2198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52400"/>
            <a:ext cx="3470275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9875" name="Picture 5">
            <a:extLst>
              <a:ext uri="{FF2B5EF4-FFF2-40B4-BE49-F238E27FC236}">
                <a16:creationId xmlns:a16="http://schemas.microsoft.com/office/drawing/2014/main" id="{4882D449-A176-5840-AD5A-7C6BB4D134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4559300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9876" name="Picture 6">
            <a:extLst>
              <a:ext uri="{FF2B5EF4-FFF2-40B4-BE49-F238E27FC236}">
                <a16:creationId xmlns:a16="http://schemas.microsoft.com/office/drawing/2014/main" id="{B825894B-5DBF-AC47-B949-2351007DCF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410200"/>
            <a:ext cx="31877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Text Box 4">
            <a:extLst>
              <a:ext uri="{FF2B5EF4-FFF2-40B4-BE49-F238E27FC236}">
                <a16:creationId xmlns:a16="http://schemas.microsoft.com/office/drawing/2014/main" id="{EED8CAFD-44E5-1F43-88A6-D5BBE470DB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8245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i="1">
                <a:ea typeface="ヒラギノ角ゴ Pro W3" panose="020B0300000000000000" pitchFamily="34" charset="-128"/>
              </a:rPr>
              <a:t>Cyathea</a:t>
            </a:r>
          </a:p>
        </p:txBody>
      </p:sp>
      <p:pic>
        <p:nvPicPr>
          <p:cNvPr id="80898" name="Picture 6">
            <a:extLst>
              <a:ext uri="{FF2B5EF4-FFF2-40B4-BE49-F238E27FC236}">
                <a16:creationId xmlns:a16="http://schemas.microsoft.com/office/drawing/2014/main" id="{9A161856-DDCA-9E40-B9BE-ACDF1B43BD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8800"/>
            <a:ext cx="4381500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899" name="Picture 7">
            <a:extLst>
              <a:ext uri="{FF2B5EF4-FFF2-40B4-BE49-F238E27FC236}">
                <a16:creationId xmlns:a16="http://schemas.microsoft.com/office/drawing/2014/main" id="{D11B1B8B-AEDA-EC40-8CCC-BF579AE588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800600"/>
            <a:ext cx="31877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900" name="Picture 8">
            <a:extLst>
              <a:ext uri="{FF2B5EF4-FFF2-40B4-BE49-F238E27FC236}">
                <a16:creationId xmlns:a16="http://schemas.microsoft.com/office/drawing/2014/main" id="{058E6FDA-6CD9-DD49-B595-FA93819017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925" y="2743200"/>
            <a:ext cx="5045075" cy="384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ext Box 4">
            <a:extLst>
              <a:ext uri="{FF2B5EF4-FFF2-40B4-BE49-F238E27FC236}">
                <a16:creationId xmlns:a16="http://schemas.microsoft.com/office/drawing/2014/main" id="{33FFF475-60D2-AB41-AB9F-17FFA1375B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22238"/>
            <a:ext cx="8245475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The evolutionary history of Cyatheaceae involves both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Gondwanan vicariance scenarios as well as long-distance dispersal events. The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number of transoceanic dispersals reconstructed for the family is rather few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when compared with other fern lineages. We suggest that a causal relationship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between reproductive mode (outcrossing) and dispersal limitations is the most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ea typeface="ヒラギノ角ゴ Pro W3" panose="020B0300000000000000" pitchFamily="34" charset="-128"/>
              </a:rPr>
              <a:t>plausible explanation for the pattern observed.</a:t>
            </a:r>
          </a:p>
        </p:txBody>
      </p:sp>
    </p:spTree>
  </p:cSld>
  <p:clrMapOvr>
    <a:masterClrMapping/>
  </p:clrMapOvr>
  <p:transition>
    <p:wipe dir="d"/>
  </p:transition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68AB1C5-A988-5F44-AED9-9C0817A3BC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500" y="2622550"/>
            <a:ext cx="5207000" cy="161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719531"/>
      </p:ext>
    </p:extLst>
  </p:cSld>
  <p:clrMapOvr>
    <a:masterClrMapping/>
  </p:clrMapOvr>
  <p:transition>
    <p:wipe dir="d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Text Box 2">
            <a:extLst>
              <a:ext uri="{FF2B5EF4-FFF2-40B4-BE49-F238E27FC236}">
                <a16:creationId xmlns:a16="http://schemas.microsoft.com/office/drawing/2014/main" id="{E04E08B4-BEC3-3F4F-94D5-091B98AAD7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8610600" cy="4524375"/>
          </a:xfrm>
          <a:prstGeom prst="rect">
            <a:avLst/>
          </a:prstGeom>
          <a:solidFill>
            <a:srgbClr val="6B6B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ea typeface="ヒラギノ角ゴ Pro W3" panose="020B0300000000000000" pitchFamily="34" charset="-128"/>
              </a:rPr>
              <a:t>The Biogeography of Ferns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Features of spore dispersal.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Ferns on oceanic islands.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Insular situations on continents.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 i="1">
                <a:ea typeface="ヒラギノ角ゴ Pro W3" panose="020B0300000000000000" pitchFamily="34" charset="-128"/>
              </a:rPr>
              <a:t>Vegetation regions and endemic centers.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Vicariance and the fossil record. 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Periglacial migration.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r>
              <a:rPr lang="en-US" altLang="en-US" b="1">
                <a:ea typeface="ヒラギノ角ゴ Pro W3" panose="020B0300000000000000" pitchFamily="34" charset="-128"/>
              </a:rPr>
              <a:t>Cyatheaceae: a complex history</a:t>
            </a:r>
          </a:p>
          <a:p>
            <a:pPr>
              <a:spcBef>
                <a:spcPct val="0"/>
              </a:spcBef>
              <a:buFont typeface="Times" pitchFamily="2" charset="0"/>
              <a:buAutoNum type="arabicPeriod"/>
            </a:pPr>
            <a:endParaRPr lang="en-US" altLang="en-US" b="1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C1AAF021-035F-664D-A00B-E3BE5F76FD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2438400"/>
            <a:ext cx="360092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ヒラギノ角ゴ Pro W3" panose="020B0300000000000000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600">
                <a:ea typeface="ヒラギノ角ゴ Pro W3" panose="020B0300000000000000" pitchFamily="34" charset="-128"/>
              </a:rPr>
              <a:t>SET ASIDE, 2020</a:t>
            </a:r>
          </a:p>
        </p:txBody>
      </p:sp>
    </p:spTree>
    <p:extLst>
      <p:ext uri="{BB962C8B-B14F-4D97-AF65-F5344CB8AC3E}">
        <p14:creationId xmlns:p14="http://schemas.microsoft.com/office/powerpoint/2010/main" val="3164078377"/>
      </p:ext>
    </p:extLst>
  </p:cSld>
  <p:clrMapOvr>
    <a:masterClrMapping/>
  </p:clrMapOvr>
  <p:transition>
    <p:wipe dir="d"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09" name="Picture 2" descr="braunhab5crop3.jpg                                             00007268Macintosh HD                   ABA78158:">
            <a:extLst>
              <a:ext uri="{FF2B5EF4-FFF2-40B4-BE49-F238E27FC236}">
                <a16:creationId xmlns:a16="http://schemas.microsoft.com/office/drawing/2014/main" id="{ED8F8B82-951F-7D49-BE86-79E46864A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698633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3" name="Picture 2" descr="&#13;braunmap1.jpg                                                  00005642Macintosh HD                   B6EE0445:">
            <a:extLst>
              <a:ext uri="{FF2B5EF4-FFF2-40B4-BE49-F238E27FC236}">
                <a16:creationId xmlns:a16="http://schemas.microsoft.com/office/drawing/2014/main" id="{FC39C07F-CAE8-024D-9E23-946E7EEAD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0"/>
            <a:ext cx="8305800" cy="673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7258199"/>
      </p:ext>
    </p:extLst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Blank">
  <a:themeElements>
    <a:clrScheme name="Blank 11">
      <a:dk1>
        <a:srgbClr val="3E3E5C"/>
      </a:dk1>
      <a:lt1>
        <a:srgbClr val="FFFFFF"/>
      </a:lt1>
      <a:dk2>
        <a:srgbClr val="666699"/>
      </a:dk2>
      <a:lt2>
        <a:srgbClr val="FFFFFF"/>
      </a:lt2>
      <a:accent1>
        <a:srgbClr val="60597B"/>
      </a:accent1>
      <a:accent2>
        <a:srgbClr val="6666FF"/>
      </a:accent2>
      <a:accent3>
        <a:srgbClr val="B8B8CA"/>
      </a:accent3>
      <a:accent4>
        <a:srgbClr val="DADADA"/>
      </a:accent4>
      <a:accent5>
        <a:srgbClr val="B6B5BF"/>
      </a:accent5>
      <a:accent6>
        <a:srgbClr val="5C5CE7"/>
      </a:accent6>
      <a:hlink>
        <a:srgbClr val="99CCFF"/>
      </a:hlink>
      <a:folHlink>
        <a:srgbClr val="FFFF99"/>
      </a:folHlink>
    </a:clrScheme>
    <a:fontScheme name="Blank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0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08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5683</TotalTime>
  <Words>2533</Words>
  <Application>Microsoft Macintosh PowerPoint</Application>
  <PresentationFormat>On-screen Show (4:3)</PresentationFormat>
  <Paragraphs>310</Paragraphs>
  <Slides>87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87</vt:i4>
      </vt:variant>
    </vt:vector>
  </HeadingPairs>
  <TitlesOfParts>
    <vt:vector size="91" baseType="lpstr">
      <vt:lpstr>Calibri</vt:lpstr>
      <vt:lpstr>Times</vt:lpstr>
      <vt:lpstr>Times New Roman</vt:lpstr>
      <vt:lpstr>Blank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UVM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Barrington</dc:creator>
  <cp:lastModifiedBy>David Barrington</cp:lastModifiedBy>
  <cp:revision>157</cp:revision>
  <dcterms:created xsi:type="dcterms:W3CDTF">2014-03-27T16:34:02Z</dcterms:created>
  <dcterms:modified xsi:type="dcterms:W3CDTF">2023-04-04T19:01:44Z</dcterms:modified>
</cp:coreProperties>
</file>