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93"/>
  </p:notesMasterIdLst>
  <p:handoutMasterIdLst>
    <p:handoutMasterId r:id="rId94"/>
  </p:handoutMasterIdLst>
  <p:sldIdLst>
    <p:sldId id="390" r:id="rId2"/>
    <p:sldId id="411" r:id="rId3"/>
    <p:sldId id="363" r:id="rId4"/>
    <p:sldId id="412" r:id="rId5"/>
    <p:sldId id="395" r:id="rId6"/>
    <p:sldId id="394" r:id="rId7"/>
    <p:sldId id="329" r:id="rId8"/>
    <p:sldId id="332" r:id="rId9"/>
    <p:sldId id="331" r:id="rId10"/>
    <p:sldId id="330" r:id="rId11"/>
    <p:sldId id="333" r:id="rId12"/>
    <p:sldId id="334" r:id="rId13"/>
    <p:sldId id="420" r:id="rId14"/>
    <p:sldId id="398" r:id="rId15"/>
    <p:sldId id="413" r:id="rId16"/>
    <p:sldId id="399" r:id="rId17"/>
    <p:sldId id="407" r:id="rId18"/>
    <p:sldId id="409" r:id="rId19"/>
    <p:sldId id="417" r:id="rId20"/>
    <p:sldId id="418" r:id="rId21"/>
    <p:sldId id="419" r:id="rId22"/>
    <p:sldId id="281" r:id="rId23"/>
    <p:sldId id="307" r:id="rId24"/>
    <p:sldId id="327" r:id="rId25"/>
    <p:sldId id="328" r:id="rId26"/>
    <p:sldId id="289" r:id="rId27"/>
    <p:sldId id="421" r:id="rId28"/>
    <p:sldId id="422" r:id="rId29"/>
    <p:sldId id="342" r:id="rId30"/>
    <p:sldId id="340" r:id="rId31"/>
    <p:sldId id="339" r:id="rId32"/>
    <p:sldId id="338" r:id="rId33"/>
    <p:sldId id="423" r:id="rId34"/>
    <p:sldId id="410" r:id="rId35"/>
    <p:sldId id="341" r:id="rId36"/>
    <p:sldId id="484" r:id="rId37"/>
    <p:sldId id="491" r:id="rId38"/>
    <p:sldId id="490" r:id="rId39"/>
    <p:sldId id="344" r:id="rId40"/>
    <p:sldId id="346" r:id="rId41"/>
    <p:sldId id="362" r:id="rId42"/>
    <p:sldId id="345" r:id="rId43"/>
    <p:sldId id="492" r:id="rId44"/>
    <p:sldId id="352" r:id="rId45"/>
    <p:sldId id="351" r:id="rId46"/>
    <p:sldId id="375" r:id="rId47"/>
    <p:sldId id="376" r:id="rId48"/>
    <p:sldId id="397" r:id="rId49"/>
    <p:sldId id="396" r:id="rId50"/>
    <p:sldId id="349" r:id="rId51"/>
    <p:sldId id="426" r:id="rId52"/>
    <p:sldId id="424" r:id="rId53"/>
    <p:sldId id="348" r:id="rId54"/>
    <p:sldId id="425" r:id="rId55"/>
    <p:sldId id="392" r:id="rId56"/>
    <p:sldId id="428" r:id="rId57"/>
    <p:sldId id="284" r:id="rId58"/>
    <p:sldId id="429" r:id="rId59"/>
    <p:sldId id="489" r:id="rId60"/>
    <p:sldId id="487" r:id="rId61"/>
    <p:sldId id="488" r:id="rId62"/>
    <p:sldId id="493" r:id="rId63"/>
    <p:sldId id="280" r:id="rId64"/>
    <p:sldId id="288" r:id="rId65"/>
    <p:sldId id="365" r:id="rId66"/>
    <p:sldId id="377" r:id="rId67"/>
    <p:sldId id="378" r:id="rId68"/>
    <p:sldId id="379" r:id="rId69"/>
    <p:sldId id="380" r:id="rId70"/>
    <p:sldId id="382" r:id="rId71"/>
    <p:sldId id="385" r:id="rId72"/>
    <p:sldId id="386" r:id="rId73"/>
    <p:sldId id="389" r:id="rId74"/>
    <p:sldId id="427" r:id="rId75"/>
    <p:sldId id="415" r:id="rId76"/>
    <p:sldId id="485" r:id="rId77"/>
    <p:sldId id="350" r:id="rId78"/>
    <p:sldId id="414" r:id="rId79"/>
    <p:sldId id="401" r:id="rId80"/>
    <p:sldId id="406" r:id="rId81"/>
    <p:sldId id="404" r:id="rId82"/>
    <p:sldId id="403" r:id="rId83"/>
    <p:sldId id="405" r:id="rId84"/>
    <p:sldId id="359" r:id="rId85"/>
    <p:sldId id="358" r:id="rId86"/>
    <p:sldId id="360" r:id="rId87"/>
    <p:sldId id="367" r:id="rId88"/>
    <p:sldId id="393" r:id="rId89"/>
    <p:sldId id="285" r:id="rId90"/>
    <p:sldId id="387" r:id="rId91"/>
    <p:sldId id="388" r:id="rId92"/>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457200"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914400"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371600"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1828800"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286000" algn="l" defTabSz="914400" rtl="0" eaLnBrk="1" latinLnBrk="0" hangingPunct="1">
      <a:defRPr sz="2400" kern="12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743200" algn="l" defTabSz="914400" rtl="0" eaLnBrk="1" latinLnBrk="0" hangingPunct="1">
      <a:defRPr sz="2400" kern="12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200400" algn="l" defTabSz="914400" rtl="0" eaLnBrk="1" latinLnBrk="0" hangingPunct="1">
      <a:defRPr sz="2400" kern="12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657600" algn="l" defTabSz="914400" rtl="0" eaLnBrk="1" latinLnBrk="0" hangingPunct="1">
      <a:defRPr sz="2400" kern="1200">
        <a:solidFill>
          <a:schemeClr val="tx1"/>
        </a:solidFill>
        <a:latin typeface="Times" pitchFamily="2" charset="0"/>
        <a:ea typeface="ＭＳ Ｐゴシック" panose="020B0600070205080204" pitchFamily="34" charset="-128"/>
        <a:cs typeface="ＭＳ Ｐゴシック" panose="020B0600070205080204" pitchFamily="34"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284"/>
    <p:restoredTop sz="71947"/>
  </p:normalViewPr>
  <p:slideViewPr>
    <p:cSldViewPr>
      <p:cViewPr>
        <p:scale>
          <a:sx n="71" d="100"/>
          <a:sy n="71" d="100"/>
        </p:scale>
        <p:origin x="3520" y="8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59" d="100"/>
        <a:sy n="159" d="100"/>
      </p:scale>
      <p:origin x="0" y="6840"/>
    </p:cViewPr>
  </p:sorterViewPr>
  <p:notesViewPr>
    <p:cSldViewPr>
      <p:cViewPr varScale="1">
        <p:scale>
          <a:sx n="84" d="100"/>
          <a:sy n="84" d="100"/>
        </p:scale>
        <p:origin x="3736" y="192"/>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presProps" Target="pres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notesMaster" Target="notesMasters/notesMaster1.xml"/><Relationship Id="rId9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4C7FA9C-FA36-1B47-9DCE-F91D5A346F3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Times" charset="0"/>
                <a:ea typeface="ＭＳ Ｐゴシック" charset="-128"/>
                <a:cs typeface="+mn-cs"/>
              </a:defRPr>
            </a:lvl1pPr>
          </a:lstStyle>
          <a:p>
            <a:pPr>
              <a:defRPr/>
            </a:pPr>
            <a:endParaRPr lang="en-US"/>
          </a:p>
        </p:txBody>
      </p:sp>
      <p:sp>
        <p:nvSpPr>
          <p:cNvPr id="3" name="Date Placeholder 2">
            <a:extLst>
              <a:ext uri="{FF2B5EF4-FFF2-40B4-BE49-F238E27FC236}">
                <a16:creationId xmlns:a16="http://schemas.microsoft.com/office/drawing/2014/main" id="{D320EA83-88A0-AC41-AF57-32603A6ACEA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atin typeface="Times" charset="0"/>
                <a:ea typeface="ＭＳ Ｐゴシック" charset="-128"/>
                <a:cs typeface="+mn-cs"/>
              </a:defRPr>
            </a:lvl1pPr>
          </a:lstStyle>
          <a:p>
            <a:pPr>
              <a:defRPr/>
            </a:pPr>
            <a:fld id="{4FE33108-2213-1F44-828E-52923F04E701}" type="datetimeFigureOut">
              <a:rPr lang="en-US"/>
              <a:pPr>
                <a:defRPr/>
              </a:pPr>
              <a:t>3/28/23</a:t>
            </a:fld>
            <a:endParaRPr lang="en-US"/>
          </a:p>
        </p:txBody>
      </p:sp>
      <p:sp>
        <p:nvSpPr>
          <p:cNvPr id="4" name="Footer Placeholder 3">
            <a:extLst>
              <a:ext uri="{FF2B5EF4-FFF2-40B4-BE49-F238E27FC236}">
                <a16:creationId xmlns:a16="http://schemas.microsoft.com/office/drawing/2014/main" id="{A90B0F5F-DBDC-464E-BEAC-ABAB8A44D74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atin typeface="Times" charset="0"/>
                <a:ea typeface="ＭＳ Ｐゴシック" charset="-128"/>
                <a:cs typeface="+mn-cs"/>
              </a:defRPr>
            </a:lvl1pPr>
          </a:lstStyle>
          <a:p>
            <a:pPr>
              <a:defRPr/>
            </a:pPr>
            <a:endParaRPr lang="en-US"/>
          </a:p>
        </p:txBody>
      </p:sp>
      <p:sp>
        <p:nvSpPr>
          <p:cNvPr id="5" name="Slide Number Placeholder 4">
            <a:extLst>
              <a:ext uri="{FF2B5EF4-FFF2-40B4-BE49-F238E27FC236}">
                <a16:creationId xmlns:a16="http://schemas.microsoft.com/office/drawing/2014/main" id="{6F0E050D-A0C2-6941-9DBC-2834DBABBC21}"/>
              </a:ext>
            </a:extLst>
          </p:cNvPr>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pPr>
              <a:defRPr/>
            </a:pPr>
            <a:fld id="{6E81491A-380F-E044-B058-57FC3EB6BC55}"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4615B7BF-31DF-1643-B5CB-11E57BEE39E2}"/>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charset="0"/>
                <a:ea typeface="ＭＳ Ｐゴシック" charset="0"/>
                <a:cs typeface="ＭＳ Ｐゴシック" charset="0"/>
              </a:defRPr>
            </a:lvl1pPr>
          </a:lstStyle>
          <a:p>
            <a:pPr>
              <a:defRPr/>
            </a:pPr>
            <a:endParaRPr lang="en-US"/>
          </a:p>
        </p:txBody>
      </p:sp>
      <p:sp>
        <p:nvSpPr>
          <p:cNvPr id="3075" name="Rectangle 3">
            <a:extLst>
              <a:ext uri="{FF2B5EF4-FFF2-40B4-BE49-F238E27FC236}">
                <a16:creationId xmlns:a16="http://schemas.microsoft.com/office/drawing/2014/main" id="{930C334F-5B8E-E24A-BE09-DCD30075CE4F}"/>
              </a:ext>
            </a:extLst>
          </p:cNvPr>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charset="0"/>
                <a:ea typeface="ＭＳ Ｐゴシック" charset="0"/>
                <a:cs typeface="ＭＳ Ｐゴシック" charset="0"/>
              </a:defRPr>
            </a:lvl1pPr>
          </a:lstStyle>
          <a:p>
            <a:pPr>
              <a:defRPr/>
            </a:pPr>
            <a:endParaRPr lang="en-US"/>
          </a:p>
        </p:txBody>
      </p:sp>
      <p:sp>
        <p:nvSpPr>
          <p:cNvPr id="13316" name="Rectangle 4">
            <a:extLst>
              <a:ext uri="{FF2B5EF4-FFF2-40B4-BE49-F238E27FC236}">
                <a16:creationId xmlns:a16="http://schemas.microsoft.com/office/drawing/2014/main" id="{26469B95-73A2-7E4A-9035-F6E75F34AE85}"/>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7" name="Rectangle 5">
            <a:extLst>
              <a:ext uri="{FF2B5EF4-FFF2-40B4-BE49-F238E27FC236}">
                <a16:creationId xmlns:a16="http://schemas.microsoft.com/office/drawing/2014/main" id="{A32396A5-5A22-EB48-BFCE-8B94A8FD5CE3}"/>
              </a:ext>
            </a:extLst>
          </p:cNvPr>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8" name="Rectangle 6">
            <a:extLst>
              <a:ext uri="{FF2B5EF4-FFF2-40B4-BE49-F238E27FC236}">
                <a16:creationId xmlns:a16="http://schemas.microsoft.com/office/drawing/2014/main" id="{422F2F28-62E6-E74D-8848-568FB802FDA7}"/>
              </a:ext>
            </a:extLst>
          </p:cNvPr>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charset="0"/>
                <a:ea typeface="ＭＳ Ｐゴシック" charset="0"/>
                <a:cs typeface="ＭＳ Ｐゴシック" charset="0"/>
              </a:defRPr>
            </a:lvl1pPr>
          </a:lstStyle>
          <a:p>
            <a:pPr>
              <a:defRPr/>
            </a:pPr>
            <a:endParaRPr lang="en-US"/>
          </a:p>
        </p:txBody>
      </p:sp>
      <p:sp>
        <p:nvSpPr>
          <p:cNvPr id="3079" name="Rectangle 7">
            <a:extLst>
              <a:ext uri="{FF2B5EF4-FFF2-40B4-BE49-F238E27FC236}">
                <a16:creationId xmlns:a16="http://schemas.microsoft.com/office/drawing/2014/main" id="{CB44C27A-3DC2-5848-B5D5-08C1314BA5E3}"/>
              </a:ext>
            </a:extLst>
          </p:cNvPr>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D5F10FDE-B72C-524B-A939-919CAAB00F1B}"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pitchFamily="-65" charset="0"/>
        <a:ea typeface="ＭＳ Ｐゴシック" pitchFamily="-65" charset="-128"/>
        <a:cs typeface="ＭＳ Ｐゴシック" pitchFamily="-65" charset="-128"/>
      </a:defRPr>
    </a:lvl1pPr>
    <a:lvl2pPr marL="457200" algn="l" rtl="0" eaLnBrk="0" fontAlgn="base" hangingPunct="0">
      <a:spcBef>
        <a:spcPct val="30000"/>
      </a:spcBef>
      <a:spcAft>
        <a:spcPct val="0"/>
      </a:spcAft>
      <a:defRPr sz="1200" kern="1200">
        <a:solidFill>
          <a:schemeClr val="tx1"/>
        </a:solidFill>
        <a:latin typeface="Times" pitchFamily="-65" charset="0"/>
        <a:ea typeface="ＭＳ Ｐゴシック" pitchFamily="-65" charset="-128"/>
        <a:cs typeface="ＭＳ Ｐゴシック" charset="-128"/>
      </a:defRPr>
    </a:lvl2pPr>
    <a:lvl3pPr marL="914400" algn="l" rtl="0" eaLnBrk="0" fontAlgn="base" hangingPunct="0">
      <a:spcBef>
        <a:spcPct val="30000"/>
      </a:spcBef>
      <a:spcAft>
        <a:spcPct val="0"/>
      </a:spcAft>
      <a:defRPr sz="1200" kern="1200">
        <a:solidFill>
          <a:schemeClr val="tx1"/>
        </a:solidFill>
        <a:latin typeface="Times" pitchFamily="-65" charset="0"/>
        <a:ea typeface="ヒラギノ角ゴ Pro W3" charset="-128"/>
        <a:cs typeface="ヒラギノ角ゴ Pro W3" charset="-128"/>
      </a:defRPr>
    </a:lvl3pPr>
    <a:lvl4pPr marL="1371600" algn="l" rtl="0" eaLnBrk="0" fontAlgn="base" hangingPunct="0">
      <a:spcBef>
        <a:spcPct val="30000"/>
      </a:spcBef>
      <a:spcAft>
        <a:spcPct val="0"/>
      </a:spcAft>
      <a:defRPr sz="1200" kern="1200">
        <a:solidFill>
          <a:schemeClr val="tx1"/>
        </a:solidFill>
        <a:latin typeface="Times" pitchFamily="-65" charset="0"/>
        <a:ea typeface="ヒラギノ角ゴ Pro W3" charset="-128"/>
        <a:cs typeface="ヒラギノ角ゴ Pro W3" charset="0"/>
      </a:defRPr>
    </a:lvl4pPr>
    <a:lvl5pPr marL="1828800" algn="l" rtl="0" eaLnBrk="0" fontAlgn="base" hangingPunct="0">
      <a:spcBef>
        <a:spcPct val="30000"/>
      </a:spcBef>
      <a:spcAft>
        <a:spcPct val="0"/>
      </a:spcAft>
      <a:defRPr sz="1200" kern="1200">
        <a:solidFill>
          <a:schemeClr val="tx1"/>
        </a:solidFill>
        <a:latin typeface="Times" pitchFamily="-65" charset="0"/>
        <a:ea typeface="ＭＳ Ｐゴシック" pitchFamily="-84" charset="-128"/>
        <a:cs typeface="ＭＳ Ｐゴシック" pitchFamily="7" charset="-128"/>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agris.fao.org/agris-search/search.do?recordID=US201302472777" TargetMode="External"/><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7">
            <a:extLst>
              <a:ext uri="{FF2B5EF4-FFF2-40B4-BE49-F238E27FC236}">
                <a16:creationId xmlns:a16="http://schemas.microsoft.com/office/drawing/2014/main" id="{26216508-F698-4441-8467-730DA7A994F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CFDFD859-4B62-C544-AE96-457EE4BA6332}" type="slidenum">
              <a:rPr lang="en-US" altLang="en-US" sz="1200" smtClean="0"/>
              <a:pPr/>
              <a:t>1</a:t>
            </a:fld>
            <a:endParaRPr lang="en-US" altLang="en-US" sz="1200"/>
          </a:p>
        </p:txBody>
      </p:sp>
      <p:sp>
        <p:nvSpPr>
          <p:cNvPr id="16386" name="Rectangle 2">
            <a:extLst>
              <a:ext uri="{FF2B5EF4-FFF2-40B4-BE49-F238E27FC236}">
                <a16:creationId xmlns:a16="http://schemas.microsoft.com/office/drawing/2014/main" id="{9655836F-ACA2-3346-B2DA-1F90CAF3D7BD}"/>
              </a:ext>
            </a:extLst>
          </p:cNvPr>
          <p:cNvSpPr>
            <a:spLocks noGrp="1" noRot="1" noChangeAspect="1" noChangeArrowheads="1" noTextEdit="1"/>
          </p:cNvSpPr>
          <p:nvPr>
            <p:ph type="sldImg"/>
          </p:nvPr>
        </p:nvSpPr>
        <p:spPr>
          <a:solidFill>
            <a:srgbClr val="FFFFFF"/>
          </a:solidFill>
          <a:ln/>
        </p:spPr>
      </p:sp>
      <p:sp>
        <p:nvSpPr>
          <p:cNvPr id="16387" name="Rectangle 3">
            <a:extLst>
              <a:ext uri="{FF2B5EF4-FFF2-40B4-BE49-F238E27FC236}">
                <a16:creationId xmlns:a16="http://schemas.microsoft.com/office/drawing/2014/main" id="{1ACAA9CA-8CD3-1B4F-8C5F-223039B5A754}"/>
              </a:ext>
            </a:extLst>
          </p:cNvPr>
          <p:cNvSpPr>
            <a:spLocks noGrp="1" noChangeArrowheads="1"/>
          </p:cNvSpPr>
          <p:nvPr>
            <p:ph type="body" idx="1"/>
          </p:nvPr>
        </p:nvSpPr>
        <p:spPr>
          <a:solidFill>
            <a:srgbClr val="FFFFFF"/>
          </a:solidFill>
          <a:ln>
            <a:solidFill>
              <a:srgbClr val="000000"/>
            </a:solidFill>
          </a:ln>
        </p:spPr>
        <p:txBody>
          <a:bodyPr/>
          <a:lstStyle/>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Cibotium distribution slide</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7">
            <a:extLst>
              <a:ext uri="{FF2B5EF4-FFF2-40B4-BE49-F238E27FC236}">
                <a16:creationId xmlns:a16="http://schemas.microsoft.com/office/drawing/2014/main" id="{19F1DAFB-AB74-C144-AC57-33CD555C74C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5A792022-4573-C84F-B728-82C0F1E35615}" type="slidenum">
              <a:rPr lang="en-US" altLang="en-US" sz="1200" smtClean="0"/>
              <a:pPr/>
              <a:t>2</a:t>
            </a:fld>
            <a:endParaRPr lang="en-US" altLang="en-US" sz="1200"/>
          </a:p>
        </p:txBody>
      </p:sp>
      <p:sp>
        <p:nvSpPr>
          <p:cNvPr id="18434" name="Rectangle 2">
            <a:extLst>
              <a:ext uri="{FF2B5EF4-FFF2-40B4-BE49-F238E27FC236}">
                <a16:creationId xmlns:a16="http://schemas.microsoft.com/office/drawing/2014/main" id="{B6C73823-92B2-8F4B-ACD2-2C6BC77040CB}"/>
              </a:ext>
            </a:extLst>
          </p:cNvPr>
          <p:cNvSpPr>
            <a:spLocks noGrp="1" noRot="1" noChangeAspect="1" noChangeArrowheads="1" noTextEdit="1"/>
          </p:cNvSpPr>
          <p:nvPr>
            <p:ph type="sldImg"/>
          </p:nvPr>
        </p:nvSpPr>
        <p:spPr>
          <a:solidFill>
            <a:srgbClr val="FFFFFF"/>
          </a:solidFill>
          <a:ln/>
        </p:spPr>
      </p:sp>
      <p:sp>
        <p:nvSpPr>
          <p:cNvPr id="18435" name="Rectangle 3">
            <a:extLst>
              <a:ext uri="{FF2B5EF4-FFF2-40B4-BE49-F238E27FC236}">
                <a16:creationId xmlns:a16="http://schemas.microsoft.com/office/drawing/2014/main" id="{7138EC1E-BF67-8548-9882-267FAB154D3A}"/>
              </a:ext>
            </a:extLst>
          </p:cNvPr>
          <p:cNvSpPr>
            <a:spLocks noGrp="1" noChangeArrowheads="1"/>
          </p:cNvSpPr>
          <p:nvPr>
            <p:ph type="body" idx="1"/>
          </p:nvPr>
        </p:nvSpPr>
        <p:spPr>
          <a:solidFill>
            <a:srgbClr val="FFFFFF"/>
          </a:solidFill>
          <a:ln>
            <a:solidFill>
              <a:srgbClr val="000000"/>
            </a:solidFill>
          </a:ln>
        </p:spPr>
        <p:txBody>
          <a:bodyPr/>
          <a:lstStyle/>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Cibotium distribution slide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DBB8B029-7477-594E-9DD4-4DAE279355DA}"/>
              </a:ext>
            </a:extLst>
          </p:cNvPr>
          <p:cNvSpPr>
            <a:spLocks noGrp="1" noRot="1" noChangeAspect="1" noChangeArrowheads="1" noTextEdit="1"/>
          </p:cNvSpPr>
          <p:nvPr>
            <p:ph type="sldImg"/>
          </p:nvPr>
        </p:nvSpPr>
        <p:spPr>
          <a:ln/>
        </p:spPr>
      </p:sp>
      <p:sp>
        <p:nvSpPr>
          <p:cNvPr id="22530" name="Notes Placeholder 2">
            <a:extLst>
              <a:ext uri="{FF2B5EF4-FFF2-40B4-BE49-F238E27FC236}">
                <a16:creationId xmlns:a16="http://schemas.microsoft.com/office/drawing/2014/main" id="{B3839BFF-1ECD-7B4E-8FAB-1DBE0768BA2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latin typeface="Times" pitchFamily="2" charset="0"/>
                <a:ea typeface="ＭＳ Ｐゴシック" panose="020B0600070205080204" pitchFamily="34" charset="-128"/>
                <a:cs typeface="ＭＳ Ｐゴシック" panose="020B0600070205080204" pitchFamily="34" charset="-128"/>
              </a:rPr>
              <a:t>FIG. 2. Pattern and abundance of Botrychium virginianum spore dispersal recorded by spore traps at 0, 0.1, 0.2, 0.3, m from source plant 7 (triangle) which released spores while its sporophore was within the herbaceous layer. No spores were present in traps at 1, 2, or 3 m. Traps at 0-0.3 m (depicted as solid symbols) trapped spores. Numbers represent the actual number of spores caught during the release interval. Diffuse pattern shows lack of wind effect within herbaceous layer. </a:t>
            </a:r>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
        <p:nvSpPr>
          <p:cNvPr id="22531" name="Slide Number Placeholder 3">
            <a:extLst>
              <a:ext uri="{FF2B5EF4-FFF2-40B4-BE49-F238E27FC236}">
                <a16:creationId xmlns:a16="http://schemas.microsoft.com/office/drawing/2014/main" id="{7F5B4A74-EEC6-5A43-89B6-5C2C1C747A2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1F435961-DD13-8A48-9082-821B6CB0B982}" type="slidenum">
              <a:rPr lang="en-US" altLang="en-US" sz="1200" smtClean="0"/>
              <a:pPr/>
              <a:t>5</a:t>
            </a:fld>
            <a:endParaRPr lang="en-US" alt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61DC642B-00AD-0543-AFA5-E68436781130}"/>
              </a:ext>
            </a:extLst>
          </p:cNvPr>
          <p:cNvSpPr>
            <a:spLocks noGrp="1" noRot="1" noChangeAspect="1" noChangeArrowheads="1" noTextEdit="1"/>
          </p:cNvSpPr>
          <p:nvPr>
            <p:ph type="sldImg"/>
          </p:nvPr>
        </p:nvSpPr>
        <p:spPr>
          <a:ln/>
        </p:spPr>
      </p:sp>
      <p:sp>
        <p:nvSpPr>
          <p:cNvPr id="24578" name="Notes Placeholder 2">
            <a:extLst>
              <a:ext uri="{FF2B5EF4-FFF2-40B4-BE49-F238E27FC236}">
                <a16:creationId xmlns:a16="http://schemas.microsoft.com/office/drawing/2014/main" id="{B26065E9-58ED-1A4E-9319-1ED5489BBE7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latin typeface="Times" pitchFamily="2" charset="0"/>
                <a:ea typeface="ＭＳ Ｐゴシック" panose="020B0600070205080204" pitchFamily="34" charset="-128"/>
                <a:cs typeface="ＭＳ Ｐゴシック" panose="020B0600070205080204" pitchFamily="34" charset="-128"/>
              </a:rPr>
              <a:t> FIG. 1. Pattern and abundance of Botrychium virginianum spore dispersal recorded by spore traps at 0, 0.1, 0.2, 0.3, 1, 2, and 3 m from source plant 5 (triangle). Spores were released from a sporophore above the herbaceous layer. No spores were present in traps at 0, 0.1, 0.2, or 0.3 m. Traps at 1-3 m (depicted as solid symbols) trapped spores. Numbers represent the actual number of spores caught. The plume pattern and its direction reflects wind effect on spore dispersal above the herbaceous layer.</a:t>
            </a:r>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
        <p:nvSpPr>
          <p:cNvPr id="24579" name="Slide Number Placeholder 3">
            <a:extLst>
              <a:ext uri="{FF2B5EF4-FFF2-40B4-BE49-F238E27FC236}">
                <a16:creationId xmlns:a16="http://schemas.microsoft.com/office/drawing/2014/main" id="{FA9A155A-853E-7C48-8625-A66D9F29C68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23CC876F-F399-B140-810F-633C4A843B73}" type="slidenum">
              <a:rPr lang="en-US" altLang="en-US" sz="1200" smtClean="0"/>
              <a:pPr/>
              <a:t>6</a:t>
            </a:fld>
            <a:endParaRPr lang="en-US"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a:extLst>
              <a:ext uri="{FF2B5EF4-FFF2-40B4-BE49-F238E27FC236}">
                <a16:creationId xmlns:a16="http://schemas.microsoft.com/office/drawing/2014/main" id="{33C46166-1A75-A34D-B718-4C384846AA83}"/>
              </a:ext>
            </a:extLst>
          </p:cNvPr>
          <p:cNvSpPr>
            <a:spLocks noGrp="1" noRot="1" noChangeAspect="1" noChangeArrowheads="1" noTextEdit="1"/>
          </p:cNvSpPr>
          <p:nvPr>
            <p:ph type="sldImg"/>
          </p:nvPr>
        </p:nvSpPr>
        <p:spPr>
          <a:ln/>
        </p:spPr>
      </p:sp>
      <p:sp>
        <p:nvSpPr>
          <p:cNvPr id="26626" name="Notes Placeholder 2">
            <a:extLst>
              <a:ext uri="{FF2B5EF4-FFF2-40B4-BE49-F238E27FC236}">
                <a16:creationId xmlns:a16="http://schemas.microsoft.com/office/drawing/2014/main" id="{B88B631F-413E-214A-B9B5-80E105FBB93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
        <p:nvSpPr>
          <p:cNvPr id="26627" name="Slide Number Placeholder 3">
            <a:extLst>
              <a:ext uri="{FF2B5EF4-FFF2-40B4-BE49-F238E27FC236}">
                <a16:creationId xmlns:a16="http://schemas.microsoft.com/office/drawing/2014/main" id="{879F6502-570A-D549-8BF6-CD460ED0F5D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9B8B9236-6148-664B-B7EA-E0D9412D354D}" type="slidenum">
              <a:rPr lang="en-US" altLang="en-US" sz="1200" smtClean="0"/>
              <a:pPr/>
              <a:t>7</a:t>
            </a:fld>
            <a:endParaRPr lang="en-US"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BF1CD85F-0D2C-434D-BA75-FE9081E5E37D}"/>
              </a:ext>
            </a:extLst>
          </p:cNvPr>
          <p:cNvSpPr>
            <a:spLocks noGrp="1" noRot="1" noChangeAspect="1" noChangeArrowheads="1" noTextEdit="1"/>
          </p:cNvSpPr>
          <p:nvPr>
            <p:ph type="sldImg"/>
          </p:nvPr>
        </p:nvSpPr>
        <p:spPr>
          <a:ln/>
        </p:spPr>
      </p:sp>
      <p:sp>
        <p:nvSpPr>
          <p:cNvPr id="28674" name="Notes Placeholder 2">
            <a:extLst>
              <a:ext uri="{FF2B5EF4-FFF2-40B4-BE49-F238E27FC236}">
                <a16:creationId xmlns:a16="http://schemas.microsoft.com/office/drawing/2014/main" id="{9D09385E-140E-0F40-B33B-171DAFB05A3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
        <p:nvSpPr>
          <p:cNvPr id="28675" name="Slide Number Placeholder 3">
            <a:extLst>
              <a:ext uri="{FF2B5EF4-FFF2-40B4-BE49-F238E27FC236}">
                <a16:creationId xmlns:a16="http://schemas.microsoft.com/office/drawing/2014/main" id="{8412376F-6D21-2448-AE6F-E93039BD01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657A9737-617F-E74D-A74D-FFFA2126567B}" type="slidenum">
              <a:rPr lang="en-US" altLang="en-US" sz="1200" smtClean="0"/>
              <a:pPr/>
              <a:t>8</a:t>
            </a:fld>
            <a:endParaRPr lang="en-US"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a:extLst>
              <a:ext uri="{FF2B5EF4-FFF2-40B4-BE49-F238E27FC236}">
                <a16:creationId xmlns:a16="http://schemas.microsoft.com/office/drawing/2014/main" id="{0EA637FE-07CD-D74A-8862-5A8DA983C11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99389BCA-86FC-1A4C-B5CB-F00AB0D46A60}" type="slidenum">
              <a:rPr lang="en-US" altLang="en-US" sz="1200" smtClean="0"/>
              <a:pPr/>
              <a:t>13</a:t>
            </a:fld>
            <a:endParaRPr lang="en-US" altLang="en-US" sz="1200"/>
          </a:p>
        </p:txBody>
      </p:sp>
      <p:sp>
        <p:nvSpPr>
          <p:cNvPr id="34818" name="Rectangle 2">
            <a:extLst>
              <a:ext uri="{FF2B5EF4-FFF2-40B4-BE49-F238E27FC236}">
                <a16:creationId xmlns:a16="http://schemas.microsoft.com/office/drawing/2014/main" id="{3439B40A-5174-6D41-B597-70CCA013D2ED}"/>
              </a:ext>
            </a:extLst>
          </p:cNvPr>
          <p:cNvSpPr>
            <a:spLocks noGrp="1" noRot="1" noChangeAspect="1" noChangeArrowheads="1" noTextEdit="1"/>
          </p:cNvSpPr>
          <p:nvPr>
            <p:ph type="sldImg"/>
          </p:nvPr>
        </p:nvSpPr>
        <p:spPr>
          <a:solidFill>
            <a:srgbClr val="FFFFFF"/>
          </a:solidFill>
          <a:ln/>
        </p:spPr>
      </p:sp>
      <p:sp>
        <p:nvSpPr>
          <p:cNvPr id="34819" name="Rectangle 3">
            <a:extLst>
              <a:ext uri="{FF2B5EF4-FFF2-40B4-BE49-F238E27FC236}">
                <a16:creationId xmlns:a16="http://schemas.microsoft.com/office/drawing/2014/main" id="{F7735523-D50F-5440-8DA6-A3B7366AC5B6}"/>
              </a:ext>
            </a:extLst>
          </p:cNvPr>
          <p:cNvSpPr>
            <a:spLocks noGrp="1" noChangeArrowheads="1"/>
          </p:cNvSpPr>
          <p:nvPr>
            <p:ph type="body" idx="1"/>
          </p:nvPr>
        </p:nvSpPr>
        <p:spPr>
          <a:solidFill>
            <a:srgbClr val="FFFFFF"/>
          </a:solidFill>
          <a:ln>
            <a:solidFill>
              <a:srgbClr val="000000"/>
            </a:solidFill>
          </a:ln>
        </p:spPr>
        <p:txBody>
          <a:bodyPr/>
          <a:lstStyle/>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Cibotium distribution slide</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06E0B65C-D84D-434C-BBBB-760127F17CBC}"/>
              </a:ext>
            </a:extLst>
          </p:cNvPr>
          <p:cNvSpPr>
            <a:spLocks noGrp="1" noRot="1" noChangeAspect="1" noChangeArrowheads="1" noTextEdit="1"/>
          </p:cNvSpPr>
          <p:nvPr>
            <p:ph type="sldImg"/>
          </p:nvPr>
        </p:nvSpPr>
        <p:spPr>
          <a:ln/>
        </p:spPr>
      </p:sp>
      <p:sp>
        <p:nvSpPr>
          <p:cNvPr id="36866" name="Notes Placeholder 2">
            <a:extLst>
              <a:ext uri="{FF2B5EF4-FFF2-40B4-BE49-F238E27FC236}">
                <a16:creationId xmlns:a16="http://schemas.microsoft.com/office/drawing/2014/main" id="{CEEBBFEC-8DC2-CF4B-80C7-E3323AA22C6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kreft2010-2.pdf</a:t>
            </a:r>
          </a:p>
        </p:txBody>
      </p:sp>
      <p:sp>
        <p:nvSpPr>
          <p:cNvPr id="36867" name="Slide Number Placeholder 3">
            <a:extLst>
              <a:ext uri="{FF2B5EF4-FFF2-40B4-BE49-F238E27FC236}">
                <a16:creationId xmlns:a16="http://schemas.microsoft.com/office/drawing/2014/main" id="{6297348E-FF8E-0344-8F3A-0098D690E52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2E903557-50A8-8D45-BA55-95AB9F05BE6F}" type="slidenum">
              <a:rPr lang="en-US" altLang="en-US" sz="1200" smtClean="0"/>
              <a:pPr/>
              <a:t>14</a:t>
            </a:fld>
            <a:endParaRPr lang="en-US" alt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a:extLst>
              <a:ext uri="{FF2B5EF4-FFF2-40B4-BE49-F238E27FC236}">
                <a16:creationId xmlns:a16="http://schemas.microsoft.com/office/drawing/2014/main" id="{8FFA0821-85BE-1941-AC18-3BCB24077AD5}"/>
              </a:ext>
            </a:extLst>
          </p:cNvPr>
          <p:cNvSpPr>
            <a:spLocks noGrp="1" noRot="1" noChangeAspect="1" noChangeArrowheads="1" noTextEdit="1"/>
          </p:cNvSpPr>
          <p:nvPr>
            <p:ph type="sldImg"/>
          </p:nvPr>
        </p:nvSpPr>
        <p:spPr>
          <a:ln/>
        </p:spPr>
      </p:sp>
      <p:sp>
        <p:nvSpPr>
          <p:cNvPr id="38914" name="Notes Placeholder 2">
            <a:extLst>
              <a:ext uri="{FF2B5EF4-FFF2-40B4-BE49-F238E27FC236}">
                <a16:creationId xmlns:a16="http://schemas.microsoft.com/office/drawing/2014/main" id="{BEDAE994-0ED4-E049-9AEC-5F441114B71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kreft2010-2.pdf</a:t>
            </a:r>
          </a:p>
        </p:txBody>
      </p:sp>
      <p:sp>
        <p:nvSpPr>
          <p:cNvPr id="38915" name="Slide Number Placeholder 3">
            <a:extLst>
              <a:ext uri="{FF2B5EF4-FFF2-40B4-BE49-F238E27FC236}">
                <a16:creationId xmlns:a16="http://schemas.microsoft.com/office/drawing/2014/main" id="{BC3CF6E8-4347-F546-AA41-CD613A8DD6D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BA63C9DE-16E1-CC45-B312-1D197CF2EB41}" type="slidenum">
              <a:rPr lang="en-US" altLang="en-US" sz="1200" smtClean="0"/>
              <a:pPr/>
              <a:t>15</a:t>
            </a:fld>
            <a:endParaRPr lang="en-US"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1099E79D-5EBA-F14B-BD48-50993713666F}"/>
              </a:ext>
            </a:extLst>
          </p:cNvPr>
          <p:cNvSpPr>
            <a:spLocks noGrp="1" noRot="1" noChangeAspect="1" noChangeArrowheads="1" noTextEdit="1"/>
          </p:cNvSpPr>
          <p:nvPr>
            <p:ph type="sldImg"/>
          </p:nvPr>
        </p:nvSpPr>
        <p:spPr>
          <a:ln/>
        </p:spPr>
      </p:sp>
      <p:sp>
        <p:nvSpPr>
          <p:cNvPr id="40962" name="Notes Placeholder 2">
            <a:extLst>
              <a:ext uri="{FF2B5EF4-FFF2-40B4-BE49-F238E27FC236}">
                <a16:creationId xmlns:a16="http://schemas.microsoft.com/office/drawing/2014/main" id="{A2154255-11A5-D440-9232-C042902B484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kreft2010-2.pdf</a:t>
            </a:r>
          </a:p>
          <a:p>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
        <p:nvSpPr>
          <p:cNvPr id="40963" name="Slide Number Placeholder 3">
            <a:extLst>
              <a:ext uri="{FF2B5EF4-FFF2-40B4-BE49-F238E27FC236}">
                <a16:creationId xmlns:a16="http://schemas.microsoft.com/office/drawing/2014/main" id="{A88A7DCE-32DD-5C4A-B037-EB71D6FACF3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A0303AE2-A26D-9645-A184-D4409555758A}" type="slidenum">
              <a:rPr lang="en-US" altLang="en-US" sz="1200" smtClean="0"/>
              <a:pPr/>
              <a:t>16</a:t>
            </a:fld>
            <a:endParaRPr lang="en-US" altLang="en-US"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a:extLst>
              <a:ext uri="{FF2B5EF4-FFF2-40B4-BE49-F238E27FC236}">
                <a16:creationId xmlns:a16="http://schemas.microsoft.com/office/drawing/2014/main" id="{5AFED220-4327-B443-AFB1-8D361D812B5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A0EA1637-BA73-9540-985F-B1173FD42AEA}" type="slidenum">
              <a:rPr lang="en-US" altLang="en-US" sz="1200" smtClean="0"/>
              <a:pPr/>
              <a:t>27</a:t>
            </a:fld>
            <a:endParaRPr lang="en-US" altLang="en-US" sz="1200"/>
          </a:p>
        </p:txBody>
      </p:sp>
      <p:sp>
        <p:nvSpPr>
          <p:cNvPr id="53250" name="Rectangle 2">
            <a:extLst>
              <a:ext uri="{FF2B5EF4-FFF2-40B4-BE49-F238E27FC236}">
                <a16:creationId xmlns:a16="http://schemas.microsoft.com/office/drawing/2014/main" id="{027EBCDA-D47C-BB41-95BA-FFDDACD8D957}"/>
              </a:ext>
            </a:extLst>
          </p:cNvPr>
          <p:cNvSpPr>
            <a:spLocks noGrp="1" noRot="1" noChangeAspect="1" noChangeArrowheads="1" noTextEdit="1"/>
          </p:cNvSpPr>
          <p:nvPr>
            <p:ph type="sldImg"/>
          </p:nvPr>
        </p:nvSpPr>
        <p:spPr>
          <a:solidFill>
            <a:srgbClr val="FFFFFF"/>
          </a:solidFill>
          <a:ln/>
        </p:spPr>
      </p:sp>
      <p:sp>
        <p:nvSpPr>
          <p:cNvPr id="53251" name="Rectangle 3">
            <a:extLst>
              <a:ext uri="{FF2B5EF4-FFF2-40B4-BE49-F238E27FC236}">
                <a16:creationId xmlns:a16="http://schemas.microsoft.com/office/drawing/2014/main" id="{D789FE05-F7DE-D64E-888A-6E8DCD61F84E}"/>
              </a:ext>
            </a:extLst>
          </p:cNvPr>
          <p:cNvSpPr>
            <a:spLocks noGrp="1" noChangeArrowheads="1"/>
          </p:cNvSpPr>
          <p:nvPr>
            <p:ph type="body" idx="1"/>
          </p:nvPr>
        </p:nvSpPr>
        <p:spPr>
          <a:solidFill>
            <a:srgbClr val="FFFFFF"/>
          </a:solidFill>
          <a:ln>
            <a:solidFill>
              <a:srgbClr val="000000"/>
            </a:solidFill>
          </a:ln>
        </p:spPr>
        <p:txBody>
          <a:bodyPr/>
          <a:lstStyle/>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Cibotium distribution slide</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a:extLst>
              <a:ext uri="{FF2B5EF4-FFF2-40B4-BE49-F238E27FC236}">
                <a16:creationId xmlns:a16="http://schemas.microsoft.com/office/drawing/2014/main" id="{A66EE37A-EE52-EF40-9E12-1EB92D83E1F2}"/>
              </a:ext>
            </a:extLst>
          </p:cNvPr>
          <p:cNvSpPr>
            <a:spLocks noGrp="1" noRot="1" noChangeAspect="1" noChangeArrowheads="1" noTextEdit="1"/>
          </p:cNvSpPr>
          <p:nvPr>
            <p:ph type="sldImg"/>
          </p:nvPr>
        </p:nvSpPr>
        <p:spPr>
          <a:ln/>
        </p:spPr>
      </p:sp>
      <p:sp>
        <p:nvSpPr>
          <p:cNvPr id="59394" name="Notes Placeholder 2">
            <a:extLst>
              <a:ext uri="{FF2B5EF4-FFF2-40B4-BE49-F238E27FC236}">
                <a16:creationId xmlns:a16="http://schemas.microsoft.com/office/drawing/2014/main" id="{78A93CE5-14FF-3141-A577-70EF16CDAE7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
        <p:nvSpPr>
          <p:cNvPr id="59395" name="Slide Number Placeholder 3">
            <a:extLst>
              <a:ext uri="{FF2B5EF4-FFF2-40B4-BE49-F238E27FC236}">
                <a16:creationId xmlns:a16="http://schemas.microsoft.com/office/drawing/2014/main" id="{10E92EFF-477D-354F-A086-B04F37DE77B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F818A356-8475-174C-A3D9-4E99B500169F}" type="slidenum">
              <a:rPr lang="en-US" altLang="en-US" sz="1200" smtClean="0"/>
              <a:pPr/>
              <a:t>32</a:t>
            </a:fld>
            <a:endParaRPr lang="en-US"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a:extLst>
              <a:ext uri="{FF2B5EF4-FFF2-40B4-BE49-F238E27FC236}">
                <a16:creationId xmlns:a16="http://schemas.microsoft.com/office/drawing/2014/main" id="{0EA637FE-07CD-D74A-8862-5A8DA983C11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99389BCA-86FC-1A4C-B5CB-F00AB0D46A60}" type="slidenum">
              <a:rPr lang="en-US" altLang="en-US" sz="1200" smtClean="0"/>
              <a:pPr/>
              <a:t>38</a:t>
            </a:fld>
            <a:endParaRPr lang="en-US" altLang="en-US" sz="1200"/>
          </a:p>
        </p:txBody>
      </p:sp>
      <p:sp>
        <p:nvSpPr>
          <p:cNvPr id="34818" name="Rectangle 2">
            <a:extLst>
              <a:ext uri="{FF2B5EF4-FFF2-40B4-BE49-F238E27FC236}">
                <a16:creationId xmlns:a16="http://schemas.microsoft.com/office/drawing/2014/main" id="{3439B40A-5174-6D41-B597-70CCA013D2ED}"/>
              </a:ext>
            </a:extLst>
          </p:cNvPr>
          <p:cNvSpPr>
            <a:spLocks noGrp="1" noRot="1" noChangeAspect="1" noChangeArrowheads="1" noTextEdit="1"/>
          </p:cNvSpPr>
          <p:nvPr>
            <p:ph type="sldImg"/>
          </p:nvPr>
        </p:nvSpPr>
        <p:spPr>
          <a:solidFill>
            <a:srgbClr val="FFFFFF"/>
          </a:solidFill>
          <a:ln/>
        </p:spPr>
      </p:sp>
      <p:sp>
        <p:nvSpPr>
          <p:cNvPr id="34819" name="Rectangle 3">
            <a:extLst>
              <a:ext uri="{FF2B5EF4-FFF2-40B4-BE49-F238E27FC236}">
                <a16:creationId xmlns:a16="http://schemas.microsoft.com/office/drawing/2014/main" id="{F7735523-D50F-5440-8DA6-A3B7366AC5B6}"/>
              </a:ext>
            </a:extLst>
          </p:cNvPr>
          <p:cNvSpPr>
            <a:spLocks noGrp="1" noChangeArrowheads="1"/>
          </p:cNvSpPr>
          <p:nvPr>
            <p:ph type="body" idx="1"/>
          </p:nvPr>
        </p:nvSpPr>
        <p:spPr>
          <a:solidFill>
            <a:srgbClr val="FFFFFF"/>
          </a:solidFill>
          <a:ln>
            <a:solidFill>
              <a:srgbClr val="000000"/>
            </a:solidFill>
          </a:ln>
        </p:spPr>
        <p:txBody>
          <a:bodyPr/>
          <a:lstStyle/>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Cibotium distribution slide</a:t>
            </a:r>
          </a:p>
        </p:txBody>
      </p:sp>
    </p:spTree>
    <p:extLst>
      <p:ext uri="{BB962C8B-B14F-4D97-AF65-F5344CB8AC3E}">
        <p14:creationId xmlns:p14="http://schemas.microsoft.com/office/powerpoint/2010/main" val="19890794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Fosberg in E.C. Zimmerman, 1948. Insects of Hawaii Vol. 1, pp. 107– 119</a:t>
            </a:r>
          </a:p>
        </p:txBody>
      </p:sp>
      <p:sp>
        <p:nvSpPr>
          <p:cNvPr id="4" name="Slide Number Placeholder 3"/>
          <p:cNvSpPr>
            <a:spLocks noGrp="1"/>
          </p:cNvSpPr>
          <p:nvPr>
            <p:ph type="sldNum" sz="quarter" idx="5"/>
          </p:nvPr>
        </p:nvSpPr>
        <p:spPr/>
        <p:txBody>
          <a:bodyPr/>
          <a:lstStyle/>
          <a:p>
            <a:pPr>
              <a:defRPr/>
            </a:pPr>
            <a:fld id="{D5F10FDE-B72C-524B-A939-919CAAB00F1B}" type="slidenum">
              <a:rPr lang="en-US" altLang="en-US"/>
              <a:pPr>
                <a:defRPr/>
              </a:pPr>
              <a:t>39</a:t>
            </a:fld>
            <a:endParaRPr lang="en-US" altLang="en-US"/>
          </a:p>
        </p:txBody>
      </p:sp>
    </p:spTree>
    <p:extLst>
      <p:ext uri="{BB962C8B-B14F-4D97-AF65-F5344CB8AC3E}">
        <p14:creationId xmlns:p14="http://schemas.microsoft.com/office/powerpoint/2010/main" val="13129608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a:extLst>
              <a:ext uri="{FF2B5EF4-FFF2-40B4-BE49-F238E27FC236}">
                <a16:creationId xmlns:a16="http://schemas.microsoft.com/office/drawing/2014/main" id="{539EFB3E-64E8-344A-B219-C495918FCA8B}"/>
              </a:ext>
            </a:extLst>
          </p:cNvPr>
          <p:cNvSpPr>
            <a:spLocks noGrp="1" noRot="1" noChangeAspect="1" noChangeArrowheads="1" noTextEdit="1"/>
          </p:cNvSpPr>
          <p:nvPr>
            <p:ph type="sldImg"/>
          </p:nvPr>
        </p:nvSpPr>
        <p:spPr>
          <a:ln/>
        </p:spPr>
      </p:sp>
      <p:sp>
        <p:nvSpPr>
          <p:cNvPr id="74754" name="Notes Placeholder 2">
            <a:extLst>
              <a:ext uri="{FF2B5EF4-FFF2-40B4-BE49-F238E27FC236}">
                <a16:creationId xmlns:a16="http://schemas.microsoft.com/office/drawing/2014/main" id="{4FFB93DD-BE8B-0F49-9F8B-CB3223E60D1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Geiger et al. on Hawaiian Cibotium,   March 2014</a:t>
            </a:r>
          </a:p>
          <a:p>
            <a:endParaRPr lang="en-US" altLang="en-US">
              <a:latin typeface="Times" pitchFamily="2" charset="0"/>
              <a:ea typeface="ＭＳ Ｐゴシック" panose="020B0600070205080204" pitchFamily="34" charset="-128"/>
              <a:cs typeface="ＭＳ Ｐゴシック" panose="020B0600070205080204" pitchFamily="34" charset="-128"/>
            </a:endParaRPr>
          </a:p>
          <a:p>
            <a:r>
              <a:rPr lang="en-US" altLang="en-US">
                <a:latin typeface="Times" pitchFamily="2" charset="0"/>
                <a:ea typeface="ＭＳ Ｐゴシック" panose="020B0600070205080204" pitchFamily="34" charset="-128"/>
                <a:cs typeface="ＭＳ Ｐゴシック" panose="020B0600070205080204" pitchFamily="34" charset="-128"/>
              </a:rPr>
              <a:t>FIG. l . The 50% majority-rule consensus tree resulting from Bayesian (B /MCMC) analyses of the</a:t>
            </a:r>
          </a:p>
          <a:p>
            <a:r>
              <a:rPr lang="en-US" altLang="en-US">
                <a:latin typeface="Times" pitchFamily="2" charset="0"/>
                <a:ea typeface="ＭＳ Ｐゴシック" panose="020B0600070205080204" pitchFamily="34" charset="-128"/>
                <a:cs typeface="ＭＳ Ｐゴシック" panose="020B0600070205080204" pitchFamily="34" charset="-128"/>
              </a:rPr>
              <a:t>combined data set (four coding </a:t>
            </a:r>
            <a:r>
              <a:rPr lang="en-US" altLang="en-US" b="1">
                <a:latin typeface="Times" pitchFamily="2" charset="0"/>
                <a:ea typeface="ＭＳ Ｐゴシック" panose="020B0600070205080204" pitchFamily="34" charset="-128"/>
                <a:cs typeface="ＭＳ Ｐゴシック" panose="020B0600070205080204" pitchFamily="34" charset="-128"/>
              </a:rPr>
              <a:t>(atpA, atpB, rbcL, rps4) an d five non-coding (rb cl.nltpB, rbcl.nlccD,</a:t>
            </a:r>
          </a:p>
          <a:p>
            <a:r>
              <a:rPr lang="en-US" altLang="en-US" b="1">
                <a:latin typeface="Times" pitchFamily="2" charset="0"/>
                <a:ea typeface="ＭＳ Ｐゴシック" panose="020B0600070205080204" pitchFamily="34" charset="-128"/>
                <a:cs typeface="ＭＳ Ｐゴシック" panose="020B0600070205080204" pitchFamily="34" charset="-128"/>
              </a:rPr>
              <a:t>rps4-trnS IGS, trn-GR, and trnL-F). Support values from Bayesian analysis (posterior probabilìties</a:t>
            </a:r>
          </a:p>
          <a:p>
            <a:r>
              <a:rPr lang="en-US" altLang="en-US">
                <a:latin typeface="Times" pitchFamily="2" charset="0"/>
                <a:ea typeface="ＭＳ Ｐゴシック" panose="020B0600070205080204" pitchFamily="34" charset="-128"/>
                <a:cs typeface="ＭＳ Ｐゴシック" panose="020B0600070205080204" pitchFamily="34" charset="-128"/>
              </a:rPr>
              <a:t>(PP)) are in front of the slash, and support values from maximum parsimony (MP) are behind</a:t>
            </a:r>
          </a:p>
          <a:p>
            <a:r>
              <a:rPr lang="en-US" altLang="en-US">
                <a:latin typeface="Times" pitchFamily="2" charset="0"/>
                <a:ea typeface="ＭＳ Ｐゴシック" panose="020B0600070205080204" pitchFamily="34" charset="-128"/>
                <a:cs typeface="ＭＳ Ｐゴシック" panose="020B0600070205080204" pitchFamily="34" charset="-128"/>
              </a:rPr>
              <a:t>the slash.</a:t>
            </a:r>
          </a:p>
        </p:txBody>
      </p:sp>
      <p:sp>
        <p:nvSpPr>
          <p:cNvPr id="74755" name="Slide Number Placeholder 3">
            <a:extLst>
              <a:ext uri="{FF2B5EF4-FFF2-40B4-BE49-F238E27FC236}">
                <a16:creationId xmlns:a16="http://schemas.microsoft.com/office/drawing/2014/main" id="{6D06C32C-4D23-7C40-AD47-87FE0663C97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7DE4963B-24A9-824D-8A76-1890949218A7}" type="slidenum">
              <a:rPr lang="en-US" altLang="en-US" sz="1200" smtClean="0"/>
              <a:pPr/>
              <a:t>49</a:t>
            </a:fld>
            <a:endParaRPr lang="en-US"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a:extLst>
              <a:ext uri="{FF2B5EF4-FFF2-40B4-BE49-F238E27FC236}">
                <a16:creationId xmlns:a16="http://schemas.microsoft.com/office/drawing/2014/main" id="{BCDF9A48-3D4A-7D44-AD0D-600C60B779C3}"/>
              </a:ext>
            </a:extLst>
          </p:cNvPr>
          <p:cNvSpPr>
            <a:spLocks noGrp="1" noRot="1" noChangeAspect="1" noChangeArrowheads="1" noTextEdit="1"/>
          </p:cNvSpPr>
          <p:nvPr>
            <p:ph type="sldImg"/>
          </p:nvPr>
        </p:nvSpPr>
        <p:spPr>
          <a:ln/>
        </p:spPr>
      </p:sp>
      <p:sp>
        <p:nvSpPr>
          <p:cNvPr id="76802" name="Notes Placeholder 2">
            <a:extLst>
              <a:ext uri="{FF2B5EF4-FFF2-40B4-BE49-F238E27FC236}">
                <a16:creationId xmlns:a16="http://schemas.microsoft.com/office/drawing/2014/main" id="{50C2321B-BEBD-DB4B-96DB-8222F5AB1C6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latin typeface="Times" pitchFamily="2" charset="0"/>
                <a:ea typeface="ＭＳ Ｐゴシック" panose="020B0600070205080204" pitchFamily="34" charset="-128"/>
                <a:cs typeface="ＭＳ Ｐゴシック" panose="020B0600070205080204" pitchFamily="34" charset="-128"/>
              </a:rPr>
              <a:t>Lower left: Adenophorus tamariscinus (Kaulf.) Hook. &amp; Grev. – Ranker photo</a:t>
            </a:r>
          </a:p>
          <a:p>
            <a:r>
              <a:rPr lang="en-US" altLang="en-US" b="1">
                <a:latin typeface="Times" pitchFamily="2" charset="0"/>
                <a:ea typeface="ＭＳ Ｐゴシック" panose="020B0600070205080204" pitchFamily="34" charset="-128"/>
                <a:cs typeface="ＭＳ Ｐゴシック" panose="020B0600070205080204" pitchFamily="34" charset="-128"/>
              </a:rPr>
              <a:t>Upper right: Adenophorus hymenophylloides (Kaulf.) Hook. &amp; Grev. – Ranker photo</a:t>
            </a:r>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
        <p:nvSpPr>
          <p:cNvPr id="76803" name="Slide Number Placeholder 3">
            <a:extLst>
              <a:ext uri="{FF2B5EF4-FFF2-40B4-BE49-F238E27FC236}">
                <a16:creationId xmlns:a16="http://schemas.microsoft.com/office/drawing/2014/main" id="{C114E8AD-0427-314B-8CF5-53546A070BF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56BF97A3-4F3D-4242-B984-C1523B175B1F}" type="slidenum">
              <a:rPr lang="en-US" altLang="en-US" sz="1200" smtClean="0"/>
              <a:pPr/>
              <a:t>50</a:t>
            </a:fld>
            <a:endParaRPr lang="en-US"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a:extLst>
              <a:ext uri="{FF2B5EF4-FFF2-40B4-BE49-F238E27FC236}">
                <a16:creationId xmlns:a16="http://schemas.microsoft.com/office/drawing/2014/main" id="{3994DAFD-CE4D-B445-95B0-317A8F54CB1D}"/>
              </a:ext>
            </a:extLst>
          </p:cNvPr>
          <p:cNvSpPr>
            <a:spLocks noGrp="1" noRot="1" noChangeAspect="1" noChangeArrowheads="1" noTextEdit="1"/>
          </p:cNvSpPr>
          <p:nvPr>
            <p:ph type="sldImg"/>
          </p:nvPr>
        </p:nvSpPr>
        <p:spPr>
          <a:ln/>
        </p:spPr>
      </p:sp>
      <p:sp>
        <p:nvSpPr>
          <p:cNvPr id="78850" name="Notes Placeholder 2">
            <a:extLst>
              <a:ext uri="{FF2B5EF4-FFF2-40B4-BE49-F238E27FC236}">
                <a16:creationId xmlns:a16="http://schemas.microsoft.com/office/drawing/2014/main" id="{BC349A90-8A9E-7D42-886C-CC304F31EB4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latin typeface="Times" pitchFamily="2" charset="0"/>
                <a:ea typeface="ＭＳ Ｐゴシック" panose="020B0600070205080204" pitchFamily="34" charset="-128"/>
                <a:cs typeface="ＭＳ Ｐゴシック" panose="020B0600070205080204" pitchFamily="34" charset="-128"/>
              </a:rPr>
              <a:t>Lower left: Adenophorus tamariscinus (Kaulf.) Hook. &amp; Grev. – Ranker photo</a:t>
            </a:r>
          </a:p>
          <a:p>
            <a:r>
              <a:rPr lang="en-US" altLang="en-US" b="1">
                <a:latin typeface="Times" pitchFamily="2" charset="0"/>
                <a:ea typeface="ＭＳ Ｐゴシック" panose="020B0600070205080204" pitchFamily="34" charset="-128"/>
                <a:cs typeface="ＭＳ Ｐゴシック" panose="020B0600070205080204" pitchFamily="34" charset="-128"/>
              </a:rPr>
              <a:t>Upper right: Adenophorus hymenophylloides (Kaulf.) Hook. &amp; Grev. – Ranker photo</a:t>
            </a:r>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
        <p:nvSpPr>
          <p:cNvPr id="78851" name="Slide Number Placeholder 3">
            <a:extLst>
              <a:ext uri="{FF2B5EF4-FFF2-40B4-BE49-F238E27FC236}">
                <a16:creationId xmlns:a16="http://schemas.microsoft.com/office/drawing/2014/main" id="{BA605A0A-D266-6F4D-8E64-10069B90BD5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906EB114-9783-6941-BE1C-277C831F1C67}" type="slidenum">
              <a:rPr lang="en-US" altLang="en-US" sz="1200" smtClean="0"/>
              <a:pPr/>
              <a:t>51</a:t>
            </a:fld>
            <a:endParaRPr lang="en-US" alt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Slide Image Placeholder 1">
            <a:extLst>
              <a:ext uri="{FF2B5EF4-FFF2-40B4-BE49-F238E27FC236}">
                <a16:creationId xmlns:a16="http://schemas.microsoft.com/office/drawing/2014/main" id="{D27C8022-232D-104C-A2B5-CDF3B7A72457}"/>
              </a:ext>
            </a:extLst>
          </p:cNvPr>
          <p:cNvSpPr>
            <a:spLocks noGrp="1" noRot="1" noChangeAspect="1" noChangeArrowheads="1" noTextEdit="1"/>
          </p:cNvSpPr>
          <p:nvPr>
            <p:ph type="sldImg"/>
          </p:nvPr>
        </p:nvSpPr>
        <p:spPr>
          <a:ln/>
        </p:spPr>
      </p:sp>
      <p:sp>
        <p:nvSpPr>
          <p:cNvPr id="81922" name="Notes Placeholder 2">
            <a:extLst>
              <a:ext uri="{FF2B5EF4-FFF2-40B4-BE49-F238E27FC236}">
                <a16:creationId xmlns:a16="http://schemas.microsoft.com/office/drawing/2014/main" id="{11401898-D0A6-AD4D-9BB1-F7C1722B707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Data from ranker2004.pdf</a:t>
            </a:r>
          </a:p>
          <a:p>
            <a:r>
              <a:rPr lang="en-US" altLang="en-US">
                <a:latin typeface="Times" pitchFamily="2" charset="0"/>
                <a:ea typeface="ＭＳ Ｐゴシック" panose="020B0600070205080204" pitchFamily="34" charset="-128"/>
                <a:cs typeface="ＭＳ Ｐゴシック" panose="020B0600070205080204" pitchFamily="34" charset="-128"/>
              </a:rPr>
              <a:t>Not the image…</a:t>
            </a:r>
          </a:p>
        </p:txBody>
      </p:sp>
      <p:sp>
        <p:nvSpPr>
          <p:cNvPr id="81923" name="Slide Number Placeholder 3">
            <a:extLst>
              <a:ext uri="{FF2B5EF4-FFF2-40B4-BE49-F238E27FC236}">
                <a16:creationId xmlns:a16="http://schemas.microsoft.com/office/drawing/2014/main" id="{6D4CB836-3BD1-5F40-A36D-A650B59D5F8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617D63D6-DCF9-4544-B3EE-81BF0816E9C2}" type="slidenum">
              <a:rPr lang="en-US" altLang="en-US" sz="1200" smtClean="0"/>
              <a:pPr/>
              <a:t>53</a:t>
            </a:fld>
            <a:endParaRPr lang="en-US" altLang="en-US" sz="120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a:extLst>
              <a:ext uri="{FF2B5EF4-FFF2-40B4-BE49-F238E27FC236}">
                <a16:creationId xmlns:a16="http://schemas.microsoft.com/office/drawing/2014/main" id="{80D3A70B-06EC-674D-8481-3F710EA4B932}"/>
              </a:ext>
            </a:extLst>
          </p:cNvPr>
          <p:cNvSpPr>
            <a:spLocks noGrp="1" noRot="1" noChangeAspect="1" noChangeArrowheads="1" noTextEdit="1"/>
          </p:cNvSpPr>
          <p:nvPr>
            <p:ph type="sldImg"/>
          </p:nvPr>
        </p:nvSpPr>
        <p:spPr>
          <a:ln/>
        </p:spPr>
      </p:sp>
      <p:sp>
        <p:nvSpPr>
          <p:cNvPr id="83970" name="Notes Placeholder 2">
            <a:extLst>
              <a:ext uri="{FF2B5EF4-FFF2-40B4-BE49-F238E27FC236}">
                <a16:creationId xmlns:a16="http://schemas.microsoft.com/office/drawing/2014/main" id="{4956B086-C6CF-F549-8B16-4E00A08E0E9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Sundue et al., 2014 – Global phylogeny and biogeography of grammatid ferns. MPE.  </a:t>
            </a:r>
          </a:p>
          <a:p>
            <a:r>
              <a:rPr lang="en-US" altLang="en-US">
                <a:latin typeface="Times" pitchFamily="2" charset="0"/>
                <a:ea typeface="ＭＳ Ｐゴシック" panose="020B0600070205080204" pitchFamily="34" charset="-128"/>
                <a:cs typeface="ＭＳ Ｐゴシック" panose="020B0600070205080204" pitchFamily="34" charset="-128"/>
              </a:rPr>
              <a:t>Sundue: Our estimated stem age of the Adenophorus clade of 22.5 Ma</a:t>
            </a:r>
          </a:p>
          <a:p>
            <a:r>
              <a:rPr lang="en-US" altLang="en-US">
                <a:latin typeface="Times" pitchFamily="2" charset="0"/>
                <a:ea typeface="ＭＳ Ｐゴシック" panose="020B0600070205080204" pitchFamily="34" charset="-128"/>
                <a:cs typeface="ＭＳ Ｐゴシック" panose="020B0600070205080204" pitchFamily="34" charset="-128"/>
              </a:rPr>
              <a:t>(29.0–14.1) is effectively identical to what Schneider et al. (2005)</a:t>
            </a:r>
          </a:p>
          <a:p>
            <a:r>
              <a:rPr lang="en-US" altLang="en-US">
                <a:latin typeface="Times" pitchFamily="2" charset="0"/>
                <a:ea typeface="ＭＳ Ｐゴシック" panose="020B0600070205080204" pitchFamily="34" charset="-128"/>
                <a:cs typeface="ＭＳ Ｐゴシック" panose="020B0600070205080204" pitchFamily="34" charset="-128"/>
              </a:rPr>
              <a:t>estimated for the Hawaiian endemic diellia clade of Asplenium L.</a:t>
            </a:r>
          </a:p>
          <a:p>
            <a:r>
              <a:rPr lang="en-US" altLang="en-US">
                <a:latin typeface="Times" pitchFamily="2" charset="0"/>
                <a:ea typeface="ＭＳ Ｐゴシック" panose="020B0600070205080204" pitchFamily="34" charset="-128"/>
                <a:cs typeface="ＭＳ Ｐゴシック" panose="020B0600070205080204" pitchFamily="34" charset="-128"/>
              </a:rPr>
              <a:t>of 24.3 Ma (27.0–21.5). Both of these ages effectively coincide with</a:t>
            </a:r>
          </a:p>
          <a:p>
            <a:r>
              <a:rPr lang="en-US" altLang="en-US">
                <a:latin typeface="Times" pitchFamily="2" charset="0"/>
                <a:ea typeface="ＭＳ Ｐゴシック" panose="020B0600070205080204" pitchFamily="34" charset="-128"/>
                <a:cs typeface="ＭＳ Ｐゴシック" panose="020B0600070205080204" pitchFamily="34" charset="-128"/>
              </a:rPr>
              <a:t>the estimate of the renewal of Hawaiian terrestrial life at c. 23 Ma</a:t>
            </a:r>
          </a:p>
          <a:p>
            <a:r>
              <a:rPr lang="en-US" altLang="en-US">
                <a:latin typeface="Times" pitchFamily="2" charset="0"/>
                <a:ea typeface="ＭＳ Ｐゴシック" panose="020B0600070205080204" pitchFamily="34" charset="-128"/>
                <a:cs typeface="ＭＳ Ｐゴシック" panose="020B0600070205080204" pitchFamily="34" charset="-128"/>
              </a:rPr>
              <a:t>(Clague, 1996; Price and Clague, 2002) after a 10 Ma lull in new</a:t>
            </a:r>
          </a:p>
          <a:p>
            <a:r>
              <a:rPr lang="en-US" altLang="en-US">
                <a:latin typeface="Times" pitchFamily="2" charset="0"/>
                <a:ea typeface="ＭＳ Ｐゴシック" panose="020B0600070205080204" pitchFamily="34" charset="-128"/>
                <a:cs typeface="ＭＳ Ｐゴシック" panose="020B0600070205080204" pitchFamily="34" charset="-128"/>
              </a:rPr>
              <a:t>island production by the Hawaiian volcanic hotspot. This suggests</a:t>
            </a:r>
          </a:p>
          <a:p>
            <a:r>
              <a:rPr lang="en-US" altLang="en-US">
                <a:latin typeface="Times" pitchFamily="2" charset="0"/>
                <a:ea typeface="ＭＳ Ｐゴシック" panose="020B0600070205080204" pitchFamily="34" charset="-128"/>
                <a:cs typeface="ＭＳ Ｐゴシック" panose="020B0600070205080204" pitchFamily="34" charset="-128"/>
              </a:rPr>
              <a:t>that these two fern lineages were among the first to colonize successfully</a:t>
            </a:r>
          </a:p>
          <a:p>
            <a:r>
              <a:rPr lang="en-US" altLang="en-US">
                <a:latin typeface="Times" pitchFamily="2" charset="0"/>
                <a:ea typeface="ＭＳ Ｐゴシック" panose="020B0600070205080204" pitchFamily="34" charset="-128"/>
                <a:cs typeface="ＭＳ Ｐゴシック" panose="020B0600070205080204" pitchFamily="34" charset="-128"/>
              </a:rPr>
              <a:t>the newly emerging islands in the early Miocene. As with</a:t>
            </a:r>
          </a:p>
          <a:p>
            <a:r>
              <a:rPr lang="en-US" altLang="en-US">
                <a:latin typeface="Times" pitchFamily="2" charset="0"/>
                <a:ea typeface="ＭＳ Ｐゴシック" panose="020B0600070205080204" pitchFamily="34" charset="-128"/>
                <a:cs typeface="ＭＳ Ｐゴシック" panose="020B0600070205080204" pitchFamily="34" charset="-128"/>
              </a:rPr>
              <a:t>the diellia lineage of Asplenium, the Adenophorus lineage is considerably</a:t>
            </a:r>
          </a:p>
          <a:p>
            <a:r>
              <a:rPr lang="en-US" altLang="en-US">
                <a:latin typeface="Times" pitchFamily="2" charset="0"/>
                <a:ea typeface="ＭＳ Ｐゴシック" panose="020B0600070205080204" pitchFamily="34" charset="-128"/>
                <a:cs typeface="ＭＳ Ｐゴシック" panose="020B0600070205080204" pitchFamily="34" charset="-128"/>
              </a:rPr>
              <a:t>older than any of the current, high Hawaiian Islands (i.e.,</a:t>
            </a:r>
          </a:p>
          <a:p>
            <a:r>
              <a:rPr lang="en-US" altLang="en-US">
                <a:latin typeface="Times" pitchFamily="2" charset="0"/>
                <a:ea typeface="ＭＳ Ｐゴシック" panose="020B0600070205080204" pitchFamily="34" charset="-128"/>
                <a:cs typeface="ＭＳ Ｐゴシック" panose="020B0600070205080204" pitchFamily="34" charset="-128"/>
              </a:rPr>
              <a:t>Kaua‘i is the oldest at c. 5.2 Ma) and extant or ancestral species</a:t>
            </a:r>
          </a:p>
          <a:p>
            <a:r>
              <a:rPr lang="en-US" altLang="en-US">
                <a:latin typeface="Times" pitchFamily="2" charset="0"/>
                <a:ea typeface="ＭＳ Ｐゴシック" panose="020B0600070205080204" pitchFamily="34" charset="-128"/>
                <a:cs typeface="ＭＳ Ｐゴシック" panose="020B0600070205080204" pitchFamily="34" charset="-128"/>
              </a:rPr>
              <a:t>have arrived at the current islands by dispersing along the island</a:t>
            </a:r>
          </a:p>
          <a:p>
            <a:r>
              <a:rPr lang="en-US" altLang="en-US">
                <a:latin typeface="Times" pitchFamily="2" charset="0"/>
                <a:ea typeface="ＭＳ Ｐゴシック" panose="020B0600070205080204" pitchFamily="34" charset="-128"/>
                <a:cs typeface="ＭＳ Ｐゴシック" panose="020B0600070205080204" pitchFamily="34" charset="-128"/>
              </a:rPr>
              <a:t>chain as new islands have been produced.</a:t>
            </a:r>
          </a:p>
          <a:p>
            <a:endParaRPr lang="en-US" altLang="en-US">
              <a:latin typeface="Times" pitchFamily="2" charset="0"/>
              <a:ea typeface="ＭＳ Ｐゴシック" panose="020B0600070205080204" pitchFamily="34" charset="-128"/>
              <a:cs typeface="ＭＳ Ｐゴシック" panose="020B0600070205080204" pitchFamily="34" charset="-128"/>
            </a:endParaRPr>
          </a:p>
          <a:p>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
        <p:nvSpPr>
          <p:cNvPr id="83971" name="Slide Number Placeholder 3">
            <a:extLst>
              <a:ext uri="{FF2B5EF4-FFF2-40B4-BE49-F238E27FC236}">
                <a16:creationId xmlns:a16="http://schemas.microsoft.com/office/drawing/2014/main" id="{EFC3391D-83C4-6249-BEFA-267ABB1F13C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DF1DC10B-036B-064F-B49B-5DB6112CD649}" type="slidenum">
              <a:rPr lang="en-US" altLang="en-US" sz="1200" smtClean="0"/>
              <a:pPr/>
              <a:t>54</a:t>
            </a:fld>
            <a:endParaRPr lang="en-US" altLang="en-US" sz="12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7">
            <a:extLst>
              <a:ext uri="{FF2B5EF4-FFF2-40B4-BE49-F238E27FC236}">
                <a16:creationId xmlns:a16="http://schemas.microsoft.com/office/drawing/2014/main" id="{C45CBF46-1CF1-9E4E-9AF9-BBD429809C2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D8C300ED-F0C5-8B49-9774-BA991AF1CE07}" type="slidenum">
              <a:rPr lang="en-US" altLang="en-US" sz="1200" smtClean="0"/>
              <a:pPr/>
              <a:t>55</a:t>
            </a:fld>
            <a:endParaRPr lang="en-US" altLang="en-US" sz="1200"/>
          </a:p>
        </p:txBody>
      </p:sp>
      <p:sp>
        <p:nvSpPr>
          <p:cNvPr id="86018" name="Rectangle 2">
            <a:extLst>
              <a:ext uri="{FF2B5EF4-FFF2-40B4-BE49-F238E27FC236}">
                <a16:creationId xmlns:a16="http://schemas.microsoft.com/office/drawing/2014/main" id="{3C72AE44-A2A4-0C46-8F41-486082A21970}"/>
              </a:ext>
            </a:extLst>
          </p:cNvPr>
          <p:cNvSpPr>
            <a:spLocks noGrp="1" noRot="1" noChangeAspect="1" noChangeArrowheads="1" noTextEdit="1"/>
          </p:cNvSpPr>
          <p:nvPr>
            <p:ph type="sldImg"/>
          </p:nvPr>
        </p:nvSpPr>
        <p:spPr>
          <a:solidFill>
            <a:srgbClr val="FFFFFF"/>
          </a:solidFill>
          <a:ln/>
        </p:spPr>
      </p:sp>
      <p:sp>
        <p:nvSpPr>
          <p:cNvPr id="86019" name="Rectangle 3">
            <a:extLst>
              <a:ext uri="{FF2B5EF4-FFF2-40B4-BE49-F238E27FC236}">
                <a16:creationId xmlns:a16="http://schemas.microsoft.com/office/drawing/2014/main" id="{B0B7F336-2162-D744-92A7-792C9AAC7503}"/>
              </a:ext>
            </a:extLst>
          </p:cNvPr>
          <p:cNvSpPr>
            <a:spLocks noGrp="1" noChangeArrowheads="1"/>
          </p:cNvSpPr>
          <p:nvPr>
            <p:ph type="body" idx="1"/>
          </p:nvPr>
        </p:nvSpPr>
        <p:spPr>
          <a:solidFill>
            <a:srgbClr val="FFFFFF"/>
          </a:solidFill>
          <a:ln>
            <a:solidFill>
              <a:srgbClr val="000000"/>
            </a:solidFill>
          </a:ln>
        </p:spPr>
        <p:txBody>
          <a:bodyPr/>
          <a:lstStyle/>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Cibotium distribution slide</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Slide Image Placeholder 1">
            <a:extLst>
              <a:ext uri="{FF2B5EF4-FFF2-40B4-BE49-F238E27FC236}">
                <a16:creationId xmlns:a16="http://schemas.microsoft.com/office/drawing/2014/main" id="{64CC39BC-F480-EC41-99B4-96FD8DC94EC6}"/>
              </a:ext>
            </a:extLst>
          </p:cNvPr>
          <p:cNvSpPr>
            <a:spLocks noGrp="1" noRot="1" noChangeAspect="1" noChangeArrowheads="1" noTextEdit="1"/>
          </p:cNvSpPr>
          <p:nvPr>
            <p:ph type="sldImg"/>
          </p:nvPr>
        </p:nvSpPr>
        <p:spPr>
          <a:ln/>
        </p:spPr>
      </p:sp>
      <p:sp>
        <p:nvSpPr>
          <p:cNvPr id="88066" name="Notes Placeholder 2">
            <a:extLst>
              <a:ext uri="{FF2B5EF4-FFF2-40B4-BE49-F238E27FC236}">
                <a16:creationId xmlns:a16="http://schemas.microsoft.com/office/drawing/2014/main" id="{491D168D-91BA-4148-A299-AC31B24C516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cs typeface="ヒラギノ角ゴ Pro W3" panose="020B0300000000000000" pitchFamily="34" charset="-128"/>
            </a:endParaRPr>
          </a:p>
        </p:txBody>
      </p:sp>
      <p:sp>
        <p:nvSpPr>
          <p:cNvPr id="88067" name="Slide Number Placeholder 3">
            <a:extLst>
              <a:ext uri="{FF2B5EF4-FFF2-40B4-BE49-F238E27FC236}">
                <a16:creationId xmlns:a16="http://schemas.microsoft.com/office/drawing/2014/main" id="{D5FD25EF-CCD6-254D-A1B6-A156522B44D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DA20E1B9-3446-F646-A202-A5E002BA14E7}" type="slidenum">
              <a:rPr lang="en-US" altLang="en-US" sz="1200" smtClean="0">
                <a:ea typeface="ヒラギノ角ゴ Pro W3" panose="020B0300000000000000" pitchFamily="34" charset="-128"/>
                <a:cs typeface="ヒラギノ角ゴ Pro W3" panose="020B0300000000000000" pitchFamily="34" charset="-128"/>
              </a:rPr>
              <a:pPr/>
              <a:t>56</a:t>
            </a:fld>
            <a:endParaRPr lang="en-US" altLang="en-US" sz="1200">
              <a:ea typeface="ヒラギノ角ゴ Pro W3" panose="020B0300000000000000" pitchFamily="34" charset="-128"/>
              <a:cs typeface="ヒラギノ角ゴ Pro W3" panose="020B0300000000000000" pitchFamily="34" charset="-128"/>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Slide Image Placeholder 1">
            <a:extLst>
              <a:ext uri="{FF2B5EF4-FFF2-40B4-BE49-F238E27FC236}">
                <a16:creationId xmlns:a16="http://schemas.microsoft.com/office/drawing/2014/main" id="{B5E30600-6756-9046-8A85-A8B99B7B86E4}"/>
              </a:ext>
            </a:extLst>
          </p:cNvPr>
          <p:cNvSpPr>
            <a:spLocks noGrp="1" noRot="1" noChangeAspect="1" noChangeArrowheads="1" noTextEdit="1"/>
          </p:cNvSpPr>
          <p:nvPr>
            <p:ph type="sldImg"/>
          </p:nvPr>
        </p:nvSpPr>
        <p:spPr>
          <a:ln/>
        </p:spPr>
      </p:sp>
      <p:sp>
        <p:nvSpPr>
          <p:cNvPr id="90114" name="Notes Placeholder 2">
            <a:extLst>
              <a:ext uri="{FF2B5EF4-FFF2-40B4-BE49-F238E27FC236}">
                <a16:creationId xmlns:a16="http://schemas.microsoft.com/office/drawing/2014/main" id="{157B7024-4A77-214D-9A71-83E9361FB20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Wagner, Jr., W.H. and E. Rouleau. 1984. A western holly fern, Polystichum × scopulinum, in Newfoundland. Am. Fern J. 74(2):33–36.</a:t>
            </a:r>
          </a:p>
          <a:p>
            <a:endParaRPr lang="en-US" altLang="en-US">
              <a:latin typeface="Times" pitchFamily="2" charset="0"/>
              <a:ea typeface="ＭＳ Ｐゴシック" panose="020B0600070205080204" pitchFamily="34" charset="-128"/>
              <a:cs typeface="ＭＳ Ｐゴシック" panose="020B0600070205080204" pitchFamily="34" charset="-128"/>
            </a:endParaRPr>
          </a:p>
          <a:p>
            <a:r>
              <a:rPr lang="en-US" altLang="en-US">
                <a:latin typeface="Times" pitchFamily="2" charset="0"/>
                <a:ea typeface="ＭＳ Ｐゴシック" panose="020B0600070205080204" pitchFamily="34" charset="-128"/>
                <a:cs typeface="ＭＳ Ｐゴシック" panose="020B0600070205080204" pitchFamily="34" charset="-128"/>
              </a:rPr>
              <a:t>BOUCHARD, A., D. BARABE, and S. HAY. 1977. An isolated colony of Oreopteris limbosperma (All.) Holub in Gros Morne National Park, Newfoundland, Canada. Naturaliste Can. 104:239-244. </a:t>
            </a:r>
          </a:p>
          <a:p>
            <a:r>
              <a:rPr lang="en-US" altLang="en-US">
                <a:latin typeface="Times" pitchFamily="2" charset="0"/>
                <a:ea typeface="ＭＳ Ｐゴシック" panose="020B0600070205080204" pitchFamily="34" charset="-128"/>
                <a:cs typeface="ＭＳ Ｐゴシック" panose="020B0600070205080204" pitchFamily="34" charset="-128"/>
                <a:hlinkClick r:id="rId3"/>
              </a:rPr>
              <a:t>http://agris.fao.org/agris-search/search.do?recordID=US201302472777</a:t>
            </a:r>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
        <p:nvSpPr>
          <p:cNvPr id="90115" name="Slide Number Placeholder 3">
            <a:extLst>
              <a:ext uri="{FF2B5EF4-FFF2-40B4-BE49-F238E27FC236}">
                <a16:creationId xmlns:a16="http://schemas.microsoft.com/office/drawing/2014/main" id="{BF904457-D507-A442-A286-526A9626EA3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774D103F-D7D8-4F45-970B-214BCD8B6E67}" type="slidenum">
              <a:rPr lang="en-US" altLang="en-US" sz="1200" smtClean="0"/>
              <a:pPr/>
              <a:t>57</a:t>
            </a:fld>
            <a:endParaRPr lang="en-US" altLang="en-US" sz="120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Slide Image Placeholder 1">
            <a:extLst>
              <a:ext uri="{FF2B5EF4-FFF2-40B4-BE49-F238E27FC236}">
                <a16:creationId xmlns:a16="http://schemas.microsoft.com/office/drawing/2014/main" id="{64CC39BC-F480-EC41-99B4-96FD8DC94EC6}"/>
              </a:ext>
            </a:extLst>
          </p:cNvPr>
          <p:cNvSpPr>
            <a:spLocks noGrp="1" noRot="1" noChangeAspect="1" noChangeArrowheads="1" noTextEdit="1"/>
          </p:cNvSpPr>
          <p:nvPr>
            <p:ph type="sldImg"/>
          </p:nvPr>
        </p:nvSpPr>
        <p:spPr>
          <a:ln/>
        </p:spPr>
      </p:sp>
      <p:sp>
        <p:nvSpPr>
          <p:cNvPr id="88066" name="Notes Placeholder 2">
            <a:extLst>
              <a:ext uri="{FF2B5EF4-FFF2-40B4-BE49-F238E27FC236}">
                <a16:creationId xmlns:a16="http://schemas.microsoft.com/office/drawing/2014/main" id="{491D168D-91BA-4148-A299-AC31B24C516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cs typeface="ヒラギノ角ゴ Pro W3" panose="020B0300000000000000" pitchFamily="34" charset="-128"/>
            </a:endParaRPr>
          </a:p>
        </p:txBody>
      </p:sp>
      <p:sp>
        <p:nvSpPr>
          <p:cNvPr id="88067" name="Slide Number Placeholder 3">
            <a:extLst>
              <a:ext uri="{FF2B5EF4-FFF2-40B4-BE49-F238E27FC236}">
                <a16:creationId xmlns:a16="http://schemas.microsoft.com/office/drawing/2014/main" id="{D5FD25EF-CCD6-254D-A1B6-A156522B44D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DA20E1B9-3446-F646-A202-A5E002BA14E7}" type="slidenum">
              <a:rPr lang="en-US" altLang="en-US" sz="1200" smtClean="0">
                <a:ea typeface="ヒラギノ角ゴ Pro W3" panose="020B0300000000000000" pitchFamily="34" charset="-128"/>
                <a:cs typeface="ヒラギノ角ゴ Pro W3" panose="020B0300000000000000" pitchFamily="34" charset="-128"/>
              </a:rPr>
              <a:pPr/>
              <a:t>60</a:t>
            </a:fld>
            <a:endParaRPr lang="en-US" altLang="en-US" sz="1200">
              <a:ea typeface="ヒラギノ角ゴ Pro W3" panose="020B0300000000000000" pitchFamily="34" charset="-128"/>
              <a:cs typeface="ヒラギノ角ゴ Pro W3" panose="020B0300000000000000" pitchFamily="34" charset="-128"/>
            </a:endParaRPr>
          </a:p>
        </p:txBody>
      </p:sp>
    </p:spTree>
    <p:extLst>
      <p:ext uri="{BB962C8B-B14F-4D97-AF65-F5344CB8AC3E}">
        <p14:creationId xmlns:p14="http://schemas.microsoft.com/office/powerpoint/2010/main" val="6299128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222222"/>
                </a:solidFill>
                <a:effectLst/>
                <a:latin typeface="Arial" panose="020B0604020202020204" pitchFamily="34" charset="0"/>
              </a:rPr>
              <a:t>Masuyama, S. and Watano, Y., 1990. Trends for inbreeding in polyploid pteridophytes. </a:t>
            </a:r>
            <a:r>
              <a:rPr lang="en-US" b="0" i="1">
                <a:solidFill>
                  <a:srgbClr val="222222"/>
                </a:solidFill>
                <a:effectLst/>
                <a:latin typeface="Arial" panose="020B0604020202020204" pitchFamily="34" charset="0"/>
              </a:rPr>
              <a:t>Plant Species Biology</a:t>
            </a:r>
            <a:r>
              <a:rPr lang="en-US" b="0" i="0">
                <a:solidFill>
                  <a:srgbClr val="222222"/>
                </a:solidFill>
                <a:effectLst/>
                <a:latin typeface="Arial" panose="020B0604020202020204" pitchFamily="34" charset="0"/>
              </a:rPr>
              <a:t>, </a:t>
            </a:r>
            <a:r>
              <a:rPr lang="en-US" b="0" i="1">
                <a:solidFill>
                  <a:srgbClr val="222222"/>
                </a:solidFill>
                <a:effectLst/>
                <a:latin typeface="Arial" panose="020B0604020202020204" pitchFamily="34" charset="0"/>
              </a:rPr>
              <a:t>5</a:t>
            </a:r>
            <a:r>
              <a:rPr lang="en-US" b="0" i="0">
                <a:solidFill>
                  <a:srgbClr val="222222"/>
                </a:solidFill>
                <a:effectLst/>
                <a:latin typeface="Arial" panose="020B0604020202020204" pitchFamily="34" charset="0"/>
              </a:rPr>
              <a:t>(1), pp.13-17.</a:t>
            </a:r>
          </a:p>
          <a:p>
            <a:r>
              <a:rPr lang="en-US" b="0" i="0">
                <a:solidFill>
                  <a:srgbClr val="222222"/>
                </a:solidFill>
                <a:effectLst/>
                <a:latin typeface="Arial" panose="020B0604020202020204" pitchFamily="34" charset="0"/>
              </a:rPr>
              <a:t>Pangua et al 2019: "</a:t>
            </a:r>
            <a:r>
              <a:rPr lang="en-US">
                <a:effectLst/>
                <a:latin typeface="Times" pitchFamily="2" charset="0"/>
              </a:rPr>
              <a:t>Several studies show less inbreeding depression (Masuyama and Watano, 1990) and higher rates of gametophytic selfing (Soltis and Soltis, 2000; Sessa et al., 2016) in polyploid ferns."</a:t>
            </a:r>
          </a:p>
          <a:p>
            <a:endParaRPr lang="en-US">
              <a:effectLst/>
              <a:latin typeface="Times" pitchFamily="2" charset="0"/>
            </a:endParaRPr>
          </a:p>
          <a:p>
            <a:r>
              <a:rPr lang="en-US">
                <a:effectLst/>
                <a:latin typeface="Times" pitchFamily="2" charset="0"/>
              </a:rPr>
              <a:t>Soltis et al. 2000: "</a:t>
            </a:r>
            <a:r>
              <a:rPr lang="en-US">
                <a:effectLst/>
                <a:latin typeface="Helvetica" pitchFamily="2" charset="0"/>
              </a:rPr>
              <a:t>There are few estimates of selfing rates in polyploid fern</a:t>
            </a:r>
          </a:p>
          <a:p>
            <a:r>
              <a:rPr lang="en-US">
                <a:effectLst/>
                <a:latin typeface="Helvetica" pitchFamily="2" charset="0"/>
              </a:rPr>
              <a:t>species, largely because polyploid fern populations often lack</a:t>
            </a:r>
          </a:p>
          <a:p>
            <a:r>
              <a:rPr lang="en-US">
                <a:effectLst/>
                <a:latin typeface="Helvetica" pitchFamily="2" charset="0"/>
              </a:rPr>
              <a:t>sufficient levels of segregating allozyme markers; however,</a:t>
            </a:r>
          </a:p>
          <a:p>
            <a:r>
              <a:rPr lang="en-US">
                <a:effectLst/>
                <a:latin typeface="Helvetica" pitchFamily="2" charset="0"/>
              </a:rPr>
              <a:t>selfing rates have been estimated in a few diploid-tetraploid</a:t>
            </a:r>
          </a:p>
          <a:p>
            <a:r>
              <a:rPr lang="en-US">
                <a:effectLst/>
                <a:latin typeface="Helvetica" pitchFamily="2" charset="0"/>
              </a:rPr>
              <a:t>pairs. In Polystichum, the allotetraploid Polystichum californicum</a:t>
            </a:r>
          </a:p>
          <a:p>
            <a:r>
              <a:rPr lang="en-US">
                <a:effectLst/>
                <a:latin typeface="Helvetica" pitchFamily="2" charset="0"/>
              </a:rPr>
              <a:t>has a selfing rate of 0.236, whereas selfing rates in the two diploid</a:t>
            </a:r>
          </a:p>
          <a:p>
            <a:r>
              <a:rPr lang="en-US">
                <a:effectLst/>
                <a:latin typeface="Helvetica" pitchFamily="2" charset="0"/>
              </a:rPr>
              <a:t>progenitors, Polystichum dudleyi and Polystichum imbricans, are</a:t>
            </a:r>
          </a:p>
          <a:p>
            <a:r>
              <a:rPr lang="en-US">
                <a:effectLst/>
                <a:latin typeface="Helvetica" pitchFamily="2" charset="0"/>
              </a:rPr>
              <a:t>only 2–3% (22). In tetraploid Pteris dispar, selfing rates are 0.84,</a:t>
            </a:r>
          </a:p>
          <a:p>
            <a:r>
              <a:rPr lang="en-US">
                <a:effectLst/>
                <a:latin typeface="Helvetica" pitchFamily="2" charset="0"/>
              </a:rPr>
              <a:t>much higher than the rate of 0.01 estimated for the diploid race</a:t>
            </a:r>
          </a:p>
          <a:p>
            <a:r>
              <a:rPr lang="en-US">
                <a:effectLst/>
                <a:latin typeface="Helvetica" pitchFamily="2" charset="0"/>
              </a:rPr>
              <a:t>(Matsuyama).</a:t>
            </a:r>
          </a:p>
          <a:p>
            <a:r>
              <a:rPr lang="en-US">
                <a:effectLst/>
                <a:latin typeface="Helvetica" pitchFamily="2" charset="0"/>
              </a:rPr>
              <a:t>(22): </a:t>
            </a:r>
            <a:r>
              <a:rPr lang="en-US" b="0" i="0">
                <a:solidFill>
                  <a:srgbClr val="222222"/>
                </a:solidFill>
                <a:effectLst/>
                <a:latin typeface="Arial" panose="020B0604020202020204" pitchFamily="34" charset="0"/>
              </a:rPr>
              <a:t>Soltis, P.S. and Soltis, D.E., 1990. Evolution of inbreeding and outcrossing in ferns and fern‐allies. </a:t>
            </a:r>
            <a:r>
              <a:rPr lang="en-US" b="0" i="1">
                <a:solidFill>
                  <a:srgbClr val="222222"/>
                </a:solidFill>
                <a:effectLst/>
                <a:latin typeface="Arial" panose="020B0604020202020204" pitchFamily="34" charset="0"/>
              </a:rPr>
              <a:t>Plant Species Biology</a:t>
            </a:r>
            <a:r>
              <a:rPr lang="en-US" b="0" i="0">
                <a:solidFill>
                  <a:srgbClr val="222222"/>
                </a:solidFill>
                <a:effectLst/>
                <a:latin typeface="Arial" panose="020B0604020202020204" pitchFamily="34" charset="0"/>
              </a:rPr>
              <a:t>, </a:t>
            </a:r>
            <a:r>
              <a:rPr lang="en-US" b="0" i="1">
                <a:solidFill>
                  <a:srgbClr val="222222"/>
                </a:solidFill>
                <a:effectLst/>
                <a:latin typeface="Arial" panose="020B0604020202020204" pitchFamily="34" charset="0"/>
              </a:rPr>
              <a:t>5</a:t>
            </a:r>
            <a:r>
              <a:rPr lang="en-US" b="0" i="0">
                <a:solidFill>
                  <a:srgbClr val="222222"/>
                </a:solidFill>
                <a:effectLst/>
                <a:latin typeface="Arial" panose="020B0604020202020204" pitchFamily="34" charset="0"/>
              </a:rPr>
              <a:t>(1), pp.1-11.</a:t>
            </a:r>
            <a:r>
              <a:rPr lang="en-US" b="0" i="0">
                <a:solidFill>
                  <a:srgbClr val="222222"/>
                </a:solidFill>
                <a:effectLst/>
                <a:latin typeface="Helvetica" pitchFamily="2" charset="0"/>
              </a:rPr>
              <a:t> no pdf</a:t>
            </a:r>
            <a:endParaRPr lang="en-US">
              <a:effectLst/>
              <a:latin typeface="Helvetica" pitchFamily="2" charset="0"/>
            </a:endParaRPr>
          </a:p>
          <a:p>
            <a:endParaRPr lang="en-US">
              <a:effectLst/>
              <a:latin typeface="Times" pitchFamily="2" charset="0"/>
            </a:endParaRPr>
          </a:p>
        </p:txBody>
      </p:sp>
      <p:sp>
        <p:nvSpPr>
          <p:cNvPr id="4" name="Slide Number Placeholder 3"/>
          <p:cNvSpPr>
            <a:spLocks noGrp="1"/>
          </p:cNvSpPr>
          <p:nvPr>
            <p:ph type="sldNum" sz="quarter" idx="5"/>
          </p:nvPr>
        </p:nvSpPr>
        <p:spPr/>
        <p:txBody>
          <a:bodyPr/>
          <a:lstStyle/>
          <a:p>
            <a:pPr>
              <a:defRPr/>
            </a:pPr>
            <a:fld id="{D5F10FDE-B72C-524B-A939-919CAAB00F1B}" type="slidenum">
              <a:rPr lang="en-US" altLang="en-US"/>
              <a:pPr>
                <a:defRPr/>
              </a:pPr>
              <a:t>61</a:t>
            </a:fld>
            <a:endParaRPr lang="en-US" altLang="en-US"/>
          </a:p>
        </p:txBody>
      </p:sp>
    </p:spTree>
    <p:extLst>
      <p:ext uri="{BB962C8B-B14F-4D97-AF65-F5344CB8AC3E}">
        <p14:creationId xmlns:p14="http://schemas.microsoft.com/office/powerpoint/2010/main" val="43087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222222"/>
                </a:solidFill>
                <a:effectLst/>
                <a:latin typeface="Arial" panose="020B0604020202020204" pitchFamily="34" charset="0"/>
              </a:rPr>
              <a:t>Masuyama, S. and Watano, Y., 1990. Trends for inbreeding in polyploid pteridophytes. </a:t>
            </a:r>
            <a:r>
              <a:rPr lang="en-US" b="0" i="1">
                <a:solidFill>
                  <a:srgbClr val="222222"/>
                </a:solidFill>
                <a:effectLst/>
                <a:latin typeface="Arial" panose="020B0604020202020204" pitchFamily="34" charset="0"/>
              </a:rPr>
              <a:t>Plant Species Biology</a:t>
            </a:r>
            <a:r>
              <a:rPr lang="en-US" b="0" i="0">
                <a:solidFill>
                  <a:srgbClr val="222222"/>
                </a:solidFill>
                <a:effectLst/>
                <a:latin typeface="Arial" panose="020B0604020202020204" pitchFamily="34" charset="0"/>
              </a:rPr>
              <a:t>, </a:t>
            </a:r>
            <a:r>
              <a:rPr lang="en-US" b="0" i="1">
                <a:solidFill>
                  <a:srgbClr val="222222"/>
                </a:solidFill>
                <a:effectLst/>
                <a:latin typeface="Arial" panose="020B0604020202020204" pitchFamily="34" charset="0"/>
              </a:rPr>
              <a:t>5</a:t>
            </a:r>
            <a:r>
              <a:rPr lang="en-US" b="0" i="0">
                <a:solidFill>
                  <a:srgbClr val="222222"/>
                </a:solidFill>
                <a:effectLst/>
                <a:latin typeface="Arial" panose="020B0604020202020204" pitchFamily="34" charset="0"/>
              </a:rPr>
              <a:t>(1), pp.13-17.</a:t>
            </a:r>
          </a:p>
          <a:p>
            <a:r>
              <a:rPr lang="en-US" b="0" i="0">
                <a:solidFill>
                  <a:srgbClr val="222222"/>
                </a:solidFill>
                <a:effectLst/>
                <a:latin typeface="Arial" panose="020B0604020202020204" pitchFamily="34" charset="0"/>
              </a:rPr>
              <a:t>Pangua et al 2019: "</a:t>
            </a:r>
            <a:r>
              <a:rPr lang="en-US">
                <a:effectLst/>
                <a:latin typeface="Times" pitchFamily="2" charset="0"/>
              </a:rPr>
              <a:t>Several studies show less inbreeding depression (Masuyama and Watano, 1990) and higher rates of gametophytic selfing (Soltis and Soltis, 2000; Sessa et al., 2016) in polyploid ferns."</a:t>
            </a:r>
          </a:p>
          <a:p>
            <a:endParaRPr lang="en-US">
              <a:effectLst/>
              <a:latin typeface="Times" pitchFamily="2" charset="0"/>
            </a:endParaRPr>
          </a:p>
          <a:p>
            <a:r>
              <a:rPr lang="en-US">
                <a:effectLst/>
                <a:latin typeface="Times" pitchFamily="2" charset="0"/>
              </a:rPr>
              <a:t>Soltis et al. 2000: "</a:t>
            </a:r>
            <a:r>
              <a:rPr lang="en-US">
                <a:effectLst/>
                <a:latin typeface="Helvetica" pitchFamily="2" charset="0"/>
              </a:rPr>
              <a:t>There are few estimates of selfing rates in polyploid fern</a:t>
            </a:r>
          </a:p>
          <a:p>
            <a:r>
              <a:rPr lang="en-US">
                <a:effectLst/>
                <a:latin typeface="Helvetica" pitchFamily="2" charset="0"/>
              </a:rPr>
              <a:t>species, largely because polyploid fern populations often lack</a:t>
            </a:r>
          </a:p>
          <a:p>
            <a:r>
              <a:rPr lang="en-US">
                <a:effectLst/>
                <a:latin typeface="Helvetica" pitchFamily="2" charset="0"/>
              </a:rPr>
              <a:t>sufficient levels of segregating allozyme markers; however,</a:t>
            </a:r>
          </a:p>
          <a:p>
            <a:r>
              <a:rPr lang="en-US">
                <a:effectLst/>
                <a:latin typeface="Helvetica" pitchFamily="2" charset="0"/>
              </a:rPr>
              <a:t>selfing rates have been estimated in a few diploid-tetraploid</a:t>
            </a:r>
          </a:p>
          <a:p>
            <a:r>
              <a:rPr lang="en-US">
                <a:effectLst/>
                <a:latin typeface="Helvetica" pitchFamily="2" charset="0"/>
              </a:rPr>
              <a:t>pairs. In Polystichum, the allotetraploid Polystichum californicum</a:t>
            </a:r>
          </a:p>
          <a:p>
            <a:r>
              <a:rPr lang="en-US">
                <a:effectLst/>
                <a:latin typeface="Helvetica" pitchFamily="2" charset="0"/>
              </a:rPr>
              <a:t>has a selfing rate of 0.236, whereas selfing rates in the two diploid</a:t>
            </a:r>
          </a:p>
          <a:p>
            <a:r>
              <a:rPr lang="en-US">
                <a:effectLst/>
                <a:latin typeface="Helvetica" pitchFamily="2" charset="0"/>
              </a:rPr>
              <a:t>progenitors, Polystichum dudleyi and Polystichum imbricans, are</a:t>
            </a:r>
          </a:p>
          <a:p>
            <a:r>
              <a:rPr lang="en-US">
                <a:effectLst/>
                <a:latin typeface="Helvetica" pitchFamily="2" charset="0"/>
              </a:rPr>
              <a:t>only 2–3% (22). In tetraploid Pteris dispar, selfing rates are 0.84,</a:t>
            </a:r>
          </a:p>
          <a:p>
            <a:r>
              <a:rPr lang="en-US">
                <a:effectLst/>
                <a:latin typeface="Helvetica" pitchFamily="2" charset="0"/>
              </a:rPr>
              <a:t>much higher than the rate of 0.01 estimated for the diploid race</a:t>
            </a:r>
          </a:p>
          <a:p>
            <a:r>
              <a:rPr lang="en-US">
                <a:effectLst/>
                <a:latin typeface="Helvetica" pitchFamily="2" charset="0"/>
              </a:rPr>
              <a:t>(Matsuyama).</a:t>
            </a:r>
          </a:p>
          <a:p>
            <a:r>
              <a:rPr lang="en-US">
                <a:effectLst/>
                <a:latin typeface="Helvetica" pitchFamily="2" charset="0"/>
              </a:rPr>
              <a:t>(22): </a:t>
            </a:r>
            <a:r>
              <a:rPr lang="en-US" b="0" i="0">
                <a:solidFill>
                  <a:srgbClr val="222222"/>
                </a:solidFill>
                <a:effectLst/>
                <a:latin typeface="Arial" panose="020B0604020202020204" pitchFamily="34" charset="0"/>
              </a:rPr>
              <a:t>Soltis, P.S. and Soltis, D.E., 1990. Evolution of inbreeding and outcrossing in ferns and fern‐allies. </a:t>
            </a:r>
            <a:r>
              <a:rPr lang="en-US" b="0" i="1">
                <a:solidFill>
                  <a:srgbClr val="222222"/>
                </a:solidFill>
                <a:effectLst/>
                <a:latin typeface="Arial" panose="020B0604020202020204" pitchFamily="34" charset="0"/>
              </a:rPr>
              <a:t>Plant Species Biology</a:t>
            </a:r>
            <a:r>
              <a:rPr lang="en-US" b="0" i="0">
                <a:solidFill>
                  <a:srgbClr val="222222"/>
                </a:solidFill>
                <a:effectLst/>
                <a:latin typeface="Arial" panose="020B0604020202020204" pitchFamily="34" charset="0"/>
              </a:rPr>
              <a:t>, </a:t>
            </a:r>
            <a:r>
              <a:rPr lang="en-US" b="0" i="1">
                <a:solidFill>
                  <a:srgbClr val="222222"/>
                </a:solidFill>
                <a:effectLst/>
                <a:latin typeface="Arial" panose="020B0604020202020204" pitchFamily="34" charset="0"/>
              </a:rPr>
              <a:t>5</a:t>
            </a:r>
            <a:r>
              <a:rPr lang="en-US" b="0" i="0">
                <a:solidFill>
                  <a:srgbClr val="222222"/>
                </a:solidFill>
                <a:effectLst/>
                <a:latin typeface="Arial" panose="020B0604020202020204" pitchFamily="34" charset="0"/>
              </a:rPr>
              <a:t>(1), pp.1-11.</a:t>
            </a:r>
            <a:r>
              <a:rPr lang="en-US" b="0" i="0">
                <a:solidFill>
                  <a:srgbClr val="222222"/>
                </a:solidFill>
                <a:effectLst/>
                <a:latin typeface="Helvetica" pitchFamily="2" charset="0"/>
              </a:rPr>
              <a:t> no pdf</a:t>
            </a:r>
            <a:endParaRPr lang="en-US">
              <a:effectLst/>
              <a:latin typeface="Helvetica" pitchFamily="2" charset="0"/>
            </a:endParaRPr>
          </a:p>
          <a:p>
            <a:endParaRPr lang="en-US">
              <a:effectLst/>
              <a:latin typeface="Times" pitchFamily="2" charset="0"/>
            </a:endParaRPr>
          </a:p>
        </p:txBody>
      </p:sp>
      <p:sp>
        <p:nvSpPr>
          <p:cNvPr id="4" name="Slide Number Placeholder 3"/>
          <p:cNvSpPr>
            <a:spLocks noGrp="1"/>
          </p:cNvSpPr>
          <p:nvPr>
            <p:ph type="sldNum" sz="quarter" idx="5"/>
          </p:nvPr>
        </p:nvSpPr>
        <p:spPr/>
        <p:txBody>
          <a:bodyPr/>
          <a:lstStyle/>
          <a:p>
            <a:pPr>
              <a:defRPr/>
            </a:pPr>
            <a:fld id="{D5F10FDE-B72C-524B-A939-919CAAB00F1B}" type="slidenum">
              <a:rPr lang="en-US" altLang="en-US"/>
              <a:pPr>
                <a:defRPr/>
              </a:pPr>
              <a:t>62</a:t>
            </a:fld>
            <a:endParaRPr lang="en-US" altLang="en-US"/>
          </a:p>
        </p:txBody>
      </p:sp>
    </p:spTree>
    <p:extLst>
      <p:ext uri="{BB962C8B-B14F-4D97-AF65-F5344CB8AC3E}">
        <p14:creationId xmlns:p14="http://schemas.microsoft.com/office/powerpoint/2010/main" val="40341684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Slide Image Placeholder 1">
            <a:extLst>
              <a:ext uri="{FF2B5EF4-FFF2-40B4-BE49-F238E27FC236}">
                <a16:creationId xmlns:a16="http://schemas.microsoft.com/office/drawing/2014/main" id="{0C8E0CB0-C197-A24C-959A-45E8ECAC567C}"/>
              </a:ext>
            </a:extLst>
          </p:cNvPr>
          <p:cNvSpPr>
            <a:spLocks noGrp="1" noRot="1" noChangeAspect="1" noChangeArrowheads="1" noTextEdit="1"/>
          </p:cNvSpPr>
          <p:nvPr>
            <p:ph type="sldImg"/>
          </p:nvPr>
        </p:nvSpPr>
        <p:spPr>
          <a:ln/>
        </p:spPr>
      </p:sp>
      <p:sp>
        <p:nvSpPr>
          <p:cNvPr id="99330" name="Notes Placeholder 2">
            <a:extLst>
              <a:ext uri="{FF2B5EF4-FFF2-40B4-BE49-F238E27FC236}">
                <a16:creationId xmlns:a16="http://schemas.microsoft.com/office/drawing/2014/main" id="{3E71D2DC-6655-3A4E-8D6C-F9F5B53AADC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http://www.drgeorgepc.com/Earthquake1999Taiwan.html</a:t>
            </a:r>
          </a:p>
          <a:p>
            <a:endParaRPr lang="en-US" altLang="en-US">
              <a:latin typeface="Times" pitchFamily="2" charset="0"/>
              <a:ea typeface="ＭＳ Ｐゴシック" panose="020B0600070205080204" pitchFamily="34" charset="-128"/>
              <a:cs typeface="ＭＳ Ｐゴシック" panose="020B0600070205080204" pitchFamily="34" charset="-128"/>
            </a:endParaRPr>
          </a:p>
          <a:p>
            <a:r>
              <a:rPr lang="en-US" altLang="en-US">
                <a:latin typeface="Times" pitchFamily="2" charset="0"/>
                <a:ea typeface="ＭＳ Ｐゴシック" panose="020B0600070205080204" pitchFamily="34" charset="-128"/>
                <a:cs typeface="ＭＳ Ｐゴシック" panose="020B0600070205080204" pitchFamily="34" charset="-128"/>
              </a:rPr>
              <a:t>The island of Taiwan is located on the convergent boundary between the Eurasian and the Philippine Sea tectonic plates. Presently, and during the Plio-Pleistocene period, principal tectonic plate interaction in the vicinity of Taiwan, has been closely related to the Ryukyu and Luzon arc-trench systems, characterized by subduction, convergence and rotation, but marked primarily by the collision of the Luzon volcanic arc with the Asian continental margin.</a:t>
            </a:r>
          </a:p>
        </p:txBody>
      </p:sp>
      <p:sp>
        <p:nvSpPr>
          <p:cNvPr id="99331" name="Slide Number Placeholder 3">
            <a:extLst>
              <a:ext uri="{FF2B5EF4-FFF2-40B4-BE49-F238E27FC236}">
                <a16:creationId xmlns:a16="http://schemas.microsoft.com/office/drawing/2014/main" id="{EA2E5AA1-29A6-D345-8E3A-C6E04CA04C1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244251E5-DA96-A34E-8A27-9ADCD32C253B}" type="slidenum">
              <a:rPr lang="en-US" altLang="en-US" sz="1200" smtClean="0"/>
              <a:pPr/>
              <a:t>69</a:t>
            </a:fld>
            <a:endParaRPr lang="en-US" altLang="en-US" sz="120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Rectangle 7">
            <a:extLst>
              <a:ext uri="{FF2B5EF4-FFF2-40B4-BE49-F238E27FC236}">
                <a16:creationId xmlns:a16="http://schemas.microsoft.com/office/drawing/2014/main" id="{FE036EF3-41A5-E74B-92B0-6298F3C789C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653062DD-DEA8-BB46-8D0F-5D705685ACF4}" type="slidenum">
              <a:rPr lang="en-US" altLang="en-US" sz="1200" smtClean="0"/>
              <a:pPr/>
              <a:t>74</a:t>
            </a:fld>
            <a:endParaRPr lang="en-US" altLang="en-US" sz="1200"/>
          </a:p>
        </p:txBody>
      </p:sp>
      <p:sp>
        <p:nvSpPr>
          <p:cNvPr id="105474" name="Rectangle 2">
            <a:extLst>
              <a:ext uri="{FF2B5EF4-FFF2-40B4-BE49-F238E27FC236}">
                <a16:creationId xmlns:a16="http://schemas.microsoft.com/office/drawing/2014/main" id="{F9993A07-996B-BD40-ACE6-D4478AD65C60}"/>
              </a:ext>
            </a:extLst>
          </p:cNvPr>
          <p:cNvSpPr>
            <a:spLocks noGrp="1" noRot="1" noChangeAspect="1" noChangeArrowheads="1" noTextEdit="1"/>
          </p:cNvSpPr>
          <p:nvPr>
            <p:ph type="sldImg"/>
          </p:nvPr>
        </p:nvSpPr>
        <p:spPr>
          <a:solidFill>
            <a:srgbClr val="FFFFFF"/>
          </a:solidFill>
          <a:ln/>
        </p:spPr>
      </p:sp>
      <p:sp>
        <p:nvSpPr>
          <p:cNvPr id="105475" name="Rectangle 3">
            <a:extLst>
              <a:ext uri="{FF2B5EF4-FFF2-40B4-BE49-F238E27FC236}">
                <a16:creationId xmlns:a16="http://schemas.microsoft.com/office/drawing/2014/main" id="{E4772964-9509-054D-92EC-91A846FB2D6A}"/>
              </a:ext>
            </a:extLst>
          </p:cNvPr>
          <p:cNvSpPr>
            <a:spLocks noGrp="1" noChangeArrowheads="1"/>
          </p:cNvSpPr>
          <p:nvPr>
            <p:ph type="body" idx="1"/>
          </p:nvPr>
        </p:nvSpPr>
        <p:spPr>
          <a:solidFill>
            <a:srgbClr val="FFFFFF"/>
          </a:solidFill>
          <a:ln>
            <a:solidFill>
              <a:srgbClr val="000000"/>
            </a:solidFill>
          </a:ln>
        </p:spPr>
        <p:txBody>
          <a:bodyPr/>
          <a:lstStyle/>
          <a:p>
            <a:pPr eaLnBrk="1" hangingPunct="1"/>
            <a:r>
              <a:rPr lang="en-US" altLang="en-US">
                <a:latin typeface="Times" pitchFamily="2" charset="0"/>
                <a:ea typeface="ＭＳ Ｐゴシック" panose="020B0600070205080204" pitchFamily="34" charset="-128"/>
                <a:cs typeface="ＭＳ Ｐゴシック" panose="020B0600070205080204" pitchFamily="34" charset="-128"/>
              </a:rPr>
              <a:t>Cibotium distribution slide</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Slide Image Placeholder 1">
            <a:extLst>
              <a:ext uri="{FF2B5EF4-FFF2-40B4-BE49-F238E27FC236}">
                <a16:creationId xmlns:a16="http://schemas.microsoft.com/office/drawing/2014/main" id="{DDCD3214-FF70-B042-B305-462EFD6A0036}"/>
              </a:ext>
            </a:extLst>
          </p:cNvPr>
          <p:cNvSpPr>
            <a:spLocks noGrp="1" noRot="1" noChangeAspect="1" noChangeArrowheads="1" noTextEdit="1"/>
          </p:cNvSpPr>
          <p:nvPr>
            <p:ph type="sldImg"/>
          </p:nvPr>
        </p:nvSpPr>
        <p:spPr>
          <a:ln/>
        </p:spPr>
      </p:sp>
      <p:sp>
        <p:nvSpPr>
          <p:cNvPr id="109570" name="Notes Placeholder 2">
            <a:extLst>
              <a:ext uri="{FF2B5EF4-FFF2-40B4-BE49-F238E27FC236}">
                <a16:creationId xmlns:a16="http://schemas.microsoft.com/office/drawing/2014/main" id="{E0BF47EF-5856-A648-A31E-5B9AB87505D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kreft2010-2.pdf</a:t>
            </a:r>
          </a:p>
        </p:txBody>
      </p:sp>
      <p:sp>
        <p:nvSpPr>
          <p:cNvPr id="109571" name="Slide Number Placeholder 3">
            <a:extLst>
              <a:ext uri="{FF2B5EF4-FFF2-40B4-BE49-F238E27FC236}">
                <a16:creationId xmlns:a16="http://schemas.microsoft.com/office/drawing/2014/main" id="{1552A78A-1297-6149-92AD-F2178CE9F49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F8F22D95-9130-7C4E-8F78-8E3F9A38AC2C}" type="slidenum">
              <a:rPr lang="en-US" altLang="en-US" sz="1200" smtClean="0"/>
              <a:pPr/>
              <a:t>78</a:t>
            </a:fld>
            <a:endParaRPr lang="en-US" altLang="en-US" sz="120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7" name="Slide Image Placeholder 1">
            <a:extLst>
              <a:ext uri="{FF2B5EF4-FFF2-40B4-BE49-F238E27FC236}">
                <a16:creationId xmlns:a16="http://schemas.microsoft.com/office/drawing/2014/main" id="{5F28DAD7-491E-964F-A0A6-7D38A6B3B116}"/>
              </a:ext>
            </a:extLst>
          </p:cNvPr>
          <p:cNvSpPr>
            <a:spLocks noGrp="1" noRot="1" noChangeAspect="1" noChangeArrowheads="1" noTextEdit="1"/>
          </p:cNvSpPr>
          <p:nvPr>
            <p:ph type="sldImg"/>
          </p:nvPr>
        </p:nvSpPr>
        <p:spPr>
          <a:ln/>
        </p:spPr>
      </p:sp>
      <p:sp>
        <p:nvSpPr>
          <p:cNvPr id="111618" name="Notes Placeholder 2">
            <a:extLst>
              <a:ext uri="{FF2B5EF4-FFF2-40B4-BE49-F238E27FC236}">
                <a16:creationId xmlns:a16="http://schemas.microsoft.com/office/drawing/2014/main" id="{E9DAE2CB-CC03-254A-9631-E1B30E164E2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ＭＳ Ｐゴシック" panose="020B0600070205080204" pitchFamily="34" charset="-128"/>
                <a:cs typeface="ＭＳ Ｐゴシック" panose="020B0600070205080204" pitchFamily="34" charset="-128"/>
              </a:rPr>
              <a:t>Dassler CL, Farrar DR. 2001. Significance of gametophyte form in long-distance colonization by tropical, epiphytic ferns. Brittonia 53: 352–369.- text above is from Ranker’s 2016 manuscript on Hawaii ferns, when I was rviewing the paper.  </a:t>
            </a:r>
          </a:p>
        </p:txBody>
      </p:sp>
      <p:sp>
        <p:nvSpPr>
          <p:cNvPr id="111619" name="Slide Number Placeholder 3">
            <a:extLst>
              <a:ext uri="{FF2B5EF4-FFF2-40B4-BE49-F238E27FC236}">
                <a16:creationId xmlns:a16="http://schemas.microsoft.com/office/drawing/2014/main" id="{99BA6933-FB41-A047-BB94-E10FFB84BDE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BED80CE8-E9D8-E544-AB6E-A8086DCBD1DA}" type="slidenum">
              <a:rPr lang="en-US" altLang="en-US" sz="1200" smtClean="0"/>
              <a:pPr/>
              <a:t>79</a:t>
            </a:fld>
            <a:endParaRPr lang="en-US" altLang="en-US" sz="120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7" name="Slide Image Placeholder 1">
            <a:extLst>
              <a:ext uri="{FF2B5EF4-FFF2-40B4-BE49-F238E27FC236}">
                <a16:creationId xmlns:a16="http://schemas.microsoft.com/office/drawing/2014/main" id="{0CBD250E-1A3A-AE49-B254-29E254835DBC}"/>
              </a:ext>
            </a:extLst>
          </p:cNvPr>
          <p:cNvSpPr>
            <a:spLocks noGrp="1" noRot="1" noChangeAspect="1" noChangeArrowheads="1" noTextEdit="1"/>
          </p:cNvSpPr>
          <p:nvPr>
            <p:ph type="sldImg"/>
          </p:nvPr>
        </p:nvSpPr>
        <p:spPr>
          <a:ln/>
        </p:spPr>
      </p:sp>
      <p:sp>
        <p:nvSpPr>
          <p:cNvPr id="116738" name="Notes Placeholder 2">
            <a:extLst>
              <a:ext uri="{FF2B5EF4-FFF2-40B4-BE49-F238E27FC236}">
                <a16:creationId xmlns:a16="http://schemas.microsoft.com/office/drawing/2014/main" id="{550AC96F-8F14-924A-91F1-8084E6D7755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cs typeface="ヒラギノ角ゴ Pro W3" panose="020B0300000000000000" pitchFamily="34" charset="-128"/>
            </a:endParaRPr>
          </a:p>
        </p:txBody>
      </p:sp>
      <p:sp>
        <p:nvSpPr>
          <p:cNvPr id="116739" name="Slide Number Placeholder 3">
            <a:extLst>
              <a:ext uri="{FF2B5EF4-FFF2-40B4-BE49-F238E27FC236}">
                <a16:creationId xmlns:a16="http://schemas.microsoft.com/office/drawing/2014/main" id="{DD724904-C30F-D44B-A305-E079F0E389F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BE60A5CB-D32B-604D-A076-A964ADC39C33}" type="slidenum">
              <a:rPr lang="en-US" altLang="en-US" sz="1200" smtClean="0">
                <a:ea typeface="ヒラギノ角ゴ Pro W3" panose="020B0300000000000000" pitchFamily="34" charset="-128"/>
                <a:cs typeface="ヒラギノ角ゴ Pro W3" panose="020B0300000000000000" pitchFamily="34" charset="-128"/>
              </a:rPr>
              <a:pPr/>
              <a:t>83</a:t>
            </a:fld>
            <a:endParaRPr lang="en-US" altLang="en-US" sz="1200">
              <a:ea typeface="ヒラギノ角ゴ Pro W3" panose="020B0300000000000000" pitchFamily="34" charset="-128"/>
              <a:cs typeface="ヒラギノ角ゴ Pro W3" panose="020B0300000000000000" pitchFamily="34" charset="-128"/>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29" name="Slide Image Placeholder 1">
            <a:extLst>
              <a:ext uri="{FF2B5EF4-FFF2-40B4-BE49-F238E27FC236}">
                <a16:creationId xmlns:a16="http://schemas.microsoft.com/office/drawing/2014/main" id="{98F3D311-6AA5-B840-A9C7-8837FC35E978}"/>
              </a:ext>
            </a:extLst>
          </p:cNvPr>
          <p:cNvSpPr>
            <a:spLocks noGrp="1" noRot="1" noChangeAspect="1" noChangeArrowheads="1" noTextEdit="1"/>
          </p:cNvSpPr>
          <p:nvPr>
            <p:ph type="sldImg"/>
          </p:nvPr>
        </p:nvSpPr>
        <p:spPr>
          <a:ln/>
        </p:spPr>
      </p:sp>
      <p:sp>
        <p:nvSpPr>
          <p:cNvPr id="124930" name="Notes Placeholder 2">
            <a:extLst>
              <a:ext uri="{FF2B5EF4-FFF2-40B4-BE49-F238E27FC236}">
                <a16:creationId xmlns:a16="http://schemas.microsoft.com/office/drawing/2014/main" id="{575DCD6F-97FF-B24A-A0F5-82FF9ADDD9C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ＭＳ Ｐゴシック" panose="020B0600070205080204" pitchFamily="34" charset="-128"/>
              <a:cs typeface="ＭＳ Ｐゴシック" panose="020B0600070205080204" pitchFamily="34" charset="-128"/>
            </a:endParaRPr>
          </a:p>
        </p:txBody>
      </p:sp>
      <p:sp>
        <p:nvSpPr>
          <p:cNvPr id="124931" name="Slide Number Placeholder 3">
            <a:extLst>
              <a:ext uri="{FF2B5EF4-FFF2-40B4-BE49-F238E27FC236}">
                <a16:creationId xmlns:a16="http://schemas.microsoft.com/office/drawing/2014/main" id="{12958AD6-2FB5-054A-B8D0-DF354527FFF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fld id="{B3F436A8-EB26-8240-B11C-118C73CC5D5A}" type="slidenum">
              <a:rPr lang="en-US" altLang="en-US" sz="1200" smtClean="0"/>
              <a:pPr/>
              <a:t>90</a:t>
            </a:fld>
            <a:endParaRPr lang="en-US" altLang="en-US"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5ABC8453-27BB-7F43-B489-D4E68B1D46ED}"/>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96026640-7402-2F46-ABB5-66F9316B0F7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2A149A59-9CB0-EF4F-83C5-2ED252421006}"/>
              </a:ext>
            </a:extLst>
          </p:cNvPr>
          <p:cNvSpPr>
            <a:spLocks noGrp="1" noChangeArrowheads="1"/>
          </p:cNvSpPr>
          <p:nvPr>
            <p:ph type="sldNum" sz="quarter" idx="12"/>
          </p:nvPr>
        </p:nvSpPr>
        <p:spPr>
          <a:ln/>
        </p:spPr>
        <p:txBody>
          <a:bodyPr/>
          <a:lstStyle>
            <a:lvl1pPr>
              <a:defRPr/>
            </a:lvl1pPr>
          </a:lstStyle>
          <a:p>
            <a:pPr>
              <a:defRPr/>
            </a:pPr>
            <a:fld id="{296031ED-EAB3-5B4E-BCE8-BD530D9E6829}" type="slidenum">
              <a:rPr lang="en-US" altLang="en-US"/>
              <a:pPr>
                <a:defRPr/>
              </a:pPr>
              <a:t>‹#›</a:t>
            </a:fld>
            <a:endParaRPr lang="en-US" altLang="en-US"/>
          </a:p>
        </p:txBody>
      </p:sp>
    </p:spTree>
    <p:extLst>
      <p:ext uri="{BB962C8B-B14F-4D97-AF65-F5344CB8AC3E}">
        <p14:creationId xmlns:p14="http://schemas.microsoft.com/office/powerpoint/2010/main" val="2029090731"/>
      </p:ext>
    </p:extLst>
  </p:cSld>
  <p:clrMapOvr>
    <a:masterClrMapping/>
  </p:clrMapOvr>
  <p:transition>
    <p:wipe di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CF59527C-287F-084A-96FB-BE4C78EF75B5}"/>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BF5786F0-AABF-0C42-A1C7-1EECE75BE40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3099E483-E8C5-2D40-8BFA-1FE6C1A3DB10}"/>
              </a:ext>
            </a:extLst>
          </p:cNvPr>
          <p:cNvSpPr>
            <a:spLocks noGrp="1" noChangeArrowheads="1"/>
          </p:cNvSpPr>
          <p:nvPr>
            <p:ph type="sldNum" sz="quarter" idx="12"/>
          </p:nvPr>
        </p:nvSpPr>
        <p:spPr>
          <a:ln/>
        </p:spPr>
        <p:txBody>
          <a:bodyPr/>
          <a:lstStyle>
            <a:lvl1pPr>
              <a:defRPr/>
            </a:lvl1pPr>
          </a:lstStyle>
          <a:p>
            <a:pPr>
              <a:defRPr/>
            </a:pPr>
            <a:fld id="{75B73337-5B8F-3046-B2E1-8F4EEDA2D531}" type="slidenum">
              <a:rPr lang="en-US" altLang="en-US"/>
              <a:pPr>
                <a:defRPr/>
              </a:pPr>
              <a:t>‹#›</a:t>
            </a:fld>
            <a:endParaRPr lang="en-US" altLang="en-US"/>
          </a:p>
        </p:txBody>
      </p:sp>
    </p:spTree>
    <p:extLst>
      <p:ext uri="{BB962C8B-B14F-4D97-AF65-F5344CB8AC3E}">
        <p14:creationId xmlns:p14="http://schemas.microsoft.com/office/powerpoint/2010/main" val="3362767994"/>
      </p:ext>
    </p:extLst>
  </p:cSld>
  <p:clrMapOvr>
    <a:masterClrMapping/>
  </p:clrMapOvr>
  <p:transition>
    <p:wipe di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D205E6AA-4C4B-CF4D-9144-235E21C845B3}"/>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4E06916E-2835-884B-9B35-A4E0C5E7192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32DCD374-AE21-0941-98E5-EA9D42A68CCE}"/>
              </a:ext>
            </a:extLst>
          </p:cNvPr>
          <p:cNvSpPr>
            <a:spLocks noGrp="1" noChangeArrowheads="1"/>
          </p:cNvSpPr>
          <p:nvPr>
            <p:ph type="sldNum" sz="quarter" idx="12"/>
          </p:nvPr>
        </p:nvSpPr>
        <p:spPr>
          <a:ln/>
        </p:spPr>
        <p:txBody>
          <a:bodyPr/>
          <a:lstStyle>
            <a:lvl1pPr>
              <a:defRPr/>
            </a:lvl1pPr>
          </a:lstStyle>
          <a:p>
            <a:pPr>
              <a:defRPr/>
            </a:pPr>
            <a:fld id="{73BC1AAC-9747-0243-9B3B-57B9FF932817}" type="slidenum">
              <a:rPr lang="en-US" altLang="en-US"/>
              <a:pPr>
                <a:defRPr/>
              </a:pPr>
              <a:t>‹#›</a:t>
            </a:fld>
            <a:endParaRPr lang="en-US" altLang="en-US"/>
          </a:p>
        </p:txBody>
      </p:sp>
    </p:spTree>
    <p:extLst>
      <p:ext uri="{BB962C8B-B14F-4D97-AF65-F5344CB8AC3E}">
        <p14:creationId xmlns:p14="http://schemas.microsoft.com/office/powerpoint/2010/main" val="3841195556"/>
      </p:ext>
    </p:extLst>
  </p:cSld>
  <p:clrMapOvr>
    <a:masterClrMapping/>
  </p:clrMapOvr>
  <p:transition>
    <p:wipe di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9CE26B57-F76D-C142-A490-F2C5D1452F85}"/>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C2D42C05-4765-C840-9156-085729865A3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A875EE9B-1954-5345-9C04-B291CF88E1C6}"/>
              </a:ext>
            </a:extLst>
          </p:cNvPr>
          <p:cNvSpPr>
            <a:spLocks noGrp="1" noChangeArrowheads="1"/>
          </p:cNvSpPr>
          <p:nvPr>
            <p:ph type="sldNum" sz="quarter" idx="12"/>
          </p:nvPr>
        </p:nvSpPr>
        <p:spPr>
          <a:ln/>
        </p:spPr>
        <p:txBody>
          <a:bodyPr/>
          <a:lstStyle>
            <a:lvl1pPr>
              <a:defRPr/>
            </a:lvl1pPr>
          </a:lstStyle>
          <a:p>
            <a:pPr>
              <a:defRPr/>
            </a:pPr>
            <a:fld id="{9BCCF562-07FA-BE48-8646-6DC0B683D1D9}" type="slidenum">
              <a:rPr lang="en-US" altLang="en-US"/>
              <a:pPr>
                <a:defRPr/>
              </a:pPr>
              <a:t>‹#›</a:t>
            </a:fld>
            <a:endParaRPr lang="en-US" altLang="en-US"/>
          </a:p>
        </p:txBody>
      </p:sp>
    </p:spTree>
    <p:extLst>
      <p:ext uri="{BB962C8B-B14F-4D97-AF65-F5344CB8AC3E}">
        <p14:creationId xmlns:p14="http://schemas.microsoft.com/office/powerpoint/2010/main" val="1768439846"/>
      </p:ext>
    </p:extLst>
  </p:cSld>
  <p:clrMapOvr>
    <a:masterClrMapping/>
  </p:clrMapOvr>
  <p:transition>
    <p:wipe di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4E0D298F-2D30-A342-80D1-B7A9F97C0D3C}"/>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050BE915-FD06-9148-AA8F-CB6E60A78F4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A26DCF9E-DD3A-C54F-BC38-42ADABBF4BC4}"/>
              </a:ext>
            </a:extLst>
          </p:cNvPr>
          <p:cNvSpPr>
            <a:spLocks noGrp="1" noChangeArrowheads="1"/>
          </p:cNvSpPr>
          <p:nvPr>
            <p:ph type="sldNum" sz="quarter" idx="12"/>
          </p:nvPr>
        </p:nvSpPr>
        <p:spPr>
          <a:ln/>
        </p:spPr>
        <p:txBody>
          <a:bodyPr/>
          <a:lstStyle>
            <a:lvl1pPr>
              <a:defRPr/>
            </a:lvl1pPr>
          </a:lstStyle>
          <a:p>
            <a:pPr>
              <a:defRPr/>
            </a:pPr>
            <a:fld id="{FD957B2C-B699-6F4C-8F07-379BED4A096D}" type="slidenum">
              <a:rPr lang="en-US" altLang="en-US"/>
              <a:pPr>
                <a:defRPr/>
              </a:pPr>
              <a:t>‹#›</a:t>
            </a:fld>
            <a:endParaRPr lang="en-US" altLang="en-US"/>
          </a:p>
        </p:txBody>
      </p:sp>
    </p:spTree>
    <p:extLst>
      <p:ext uri="{BB962C8B-B14F-4D97-AF65-F5344CB8AC3E}">
        <p14:creationId xmlns:p14="http://schemas.microsoft.com/office/powerpoint/2010/main" val="2186356579"/>
      </p:ext>
    </p:extLst>
  </p:cSld>
  <p:clrMapOvr>
    <a:masterClrMapping/>
  </p:clrMapOvr>
  <p:transition>
    <p:wipe di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96345904-38A4-3A49-BD7F-55FF121D2334}"/>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FC858ACD-7E9A-614A-B6E7-E9347960DB1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266AB262-9B45-4645-B0FB-27476715082D}"/>
              </a:ext>
            </a:extLst>
          </p:cNvPr>
          <p:cNvSpPr>
            <a:spLocks noGrp="1" noChangeArrowheads="1"/>
          </p:cNvSpPr>
          <p:nvPr>
            <p:ph type="sldNum" sz="quarter" idx="12"/>
          </p:nvPr>
        </p:nvSpPr>
        <p:spPr>
          <a:ln/>
        </p:spPr>
        <p:txBody>
          <a:bodyPr/>
          <a:lstStyle>
            <a:lvl1pPr>
              <a:defRPr/>
            </a:lvl1pPr>
          </a:lstStyle>
          <a:p>
            <a:pPr>
              <a:defRPr/>
            </a:pPr>
            <a:fld id="{562F81F5-814E-1945-8409-54BDDE21A551}" type="slidenum">
              <a:rPr lang="en-US" altLang="en-US"/>
              <a:pPr>
                <a:defRPr/>
              </a:pPr>
              <a:t>‹#›</a:t>
            </a:fld>
            <a:endParaRPr lang="en-US" altLang="en-US"/>
          </a:p>
        </p:txBody>
      </p:sp>
    </p:spTree>
    <p:extLst>
      <p:ext uri="{BB962C8B-B14F-4D97-AF65-F5344CB8AC3E}">
        <p14:creationId xmlns:p14="http://schemas.microsoft.com/office/powerpoint/2010/main" val="988202138"/>
      </p:ext>
    </p:extLst>
  </p:cSld>
  <p:clrMapOvr>
    <a:masterClrMapping/>
  </p:clrMapOvr>
  <p:transition>
    <p:wipe di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EC68F65A-CAF8-4E45-BF6D-2C149FCD107C}"/>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037DE530-6A3D-AF44-83EE-EE1A2CBA6D3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6FF11F38-C227-3542-A455-2E82F0BAFF83}"/>
              </a:ext>
            </a:extLst>
          </p:cNvPr>
          <p:cNvSpPr>
            <a:spLocks noGrp="1" noChangeArrowheads="1"/>
          </p:cNvSpPr>
          <p:nvPr>
            <p:ph type="sldNum" sz="quarter" idx="12"/>
          </p:nvPr>
        </p:nvSpPr>
        <p:spPr>
          <a:ln/>
        </p:spPr>
        <p:txBody>
          <a:bodyPr/>
          <a:lstStyle>
            <a:lvl1pPr>
              <a:defRPr/>
            </a:lvl1pPr>
          </a:lstStyle>
          <a:p>
            <a:pPr>
              <a:defRPr/>
            </a:pPr>
            <a:fld id="{77486B12-5964-B448-83B2-CC8889DCD3A6}" type="slidenum">
              <a:rPr lang="en-US" altLang="en-US"/>
              <a:pPr>
                <a:defRPr/>
              </a:pPr>
              <a:t>‹#›</a:t>
            </a:fld>
            <a:endParaRPr lang="en-US" altLang="en-US"/>
          </a:p>
        </p:txBody>
      </p:sp>
    </p:spTree>
    <p:extLst>
      <p:ext uri="{BB962C8B-B14F-4D97-AF65-F5344CB8AC3E}">
        <p14:creationId xmlns:p14="http://schemas.microsoft.com/office/powerpoint/2010/main" val="732959095"/>
      </p:ext>
    </p:extLst>
  </p:cSld>
  <p:clrMapOvr>
    <a:masterClrMapping/>
  </p:clrMapOvr>
  <p:transition>
    <p:wipe di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3868C998-AA17-334F-A61F-6D568365301F}"/>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3127D69C-B583-F840-A4BE-49EA3CFFD76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DCB9B585-84F1-8148-AAA3-8C7E7B96F6AE}"/>
              </a:ext>
            </a:extLst>
          </p:cNvPr>
          <p:cNvSpPr>
            <a:spLocks noGrp="1" noChangeArrowheads="1"/>
          </p:cNvSpPr>
          <p:nvPr>
            <p:ph type="sldNum" sz="quarter" idx="12"/>
          </p:nvPr>
        </p:nvSpPr>
        <p:spPr>
          <a:ln/>
        </p:spPr>
        <p:txBody>
          <a:bodyPr/>
          <a:lstStyle>
            <a:lvl1pPr>
              <a:defRPr/>
            </a:lvl1pPr>
          </a:lstStyle>
          <a:p>
            <a:pPr>
              <a:defRPr/>
            </a:pPr>
            <a:fld id="{6F1DA1B5-31AB-654F-B783-5558D243B6CF}" type="slidenum">
              <a:rPr lang="en-US" altLang="en-US"/>
              <a:pPr>
                <a:defRPr/>
              </a:pPr>
              <a:t>‹#›</a:t>
            </a:fld>
            <a:endParaRPr lang="en-US" altLang="en-US"/>
          </a:p>
        </p:txBody>
      </p:sp>
    </p:spTree>
    <p:extLst>
      <p:ext uri="{BB962C8B-B14F-4D97-AF65-F5344CB8AC3E}">
        <p14:creationId xmlns:p14="http://schemas.microsoft.com/office/powerpoint/2010/main" val="2281396666"/>
      </p:ext>
    </p:extLst>
  </p:cSld>
  <p:clrMapOvr>
    <a:masterClrMapping/>
  </p:clrMapOvr>
  <p:transition>
    <p:wipe di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FA955056-BDCF-8940-A920-3824C4591E0D}"/>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9669CA95-771D-B54B-AC8E-C0FBCC21A69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63957CBE-158B-7343-9091-6FDE4FC4B5E0}"/>
              </a:ext>
            </a:extLst>
          </p:cNvPr>
          <p:cNvSpPr>
            <a:spLocks noGrp="1" noChangeArrowheads="1"/>
          </p:cNvSpPr>
          <p:nvPr>
            <p:ph type="sldNum" sz="quarter" idx="12"/>
          </p:nvPr>
        </p:nvSpPr>
        <p:spPr>
          <a:ln/>
        </p:spPr>
        <p:txBody>
          <a:bodyPr/>
          <a:lstStyle>
            <a:lvl1pPr>
              <a:defRPr/>
            </a:lvl1pPr>
          </a:lstStyle>
          <a:p>
            <a:pPr>
              <a:defRPr/>
            </a:pPr>
            <a:fld id="{E7CAA2BA-DBB0-8848-B763-9CAB506BEF80}" type="slidenum">
              <a:rPr lang="en-US" altLang="en-US"/>
              <a:pPr>
                <a:defRPr/>
              </a:pPr>
              <a:t>‹#›</a:t>
            </a:fld>
            <a:endParaRPr lang="en-US" altLang="en-US"/>
          </a:p>
        </p:txBody>
      </p:sp>
    </p:spTree>
    <p:extLst>
      <p:ext uri="{BB962C8B-B14F-4D97-AF65-F5344CB8AC3E}">
        <p14:creationId xmlns:p14="http://schemas.microsoft.com/office/powerpoint/2010/main" val="3271850147"/>
      </p:ext>
    </p:extLst>
  </p:cSld>
  <p:clrMapOvr>
    <a:masterClrMapping/>
  </p:clrMapOvr>
  <p:transition>
    <p:wipe di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46917F38-A772-BA44-8597-5CF5655648FB}"/>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FA4F402A-5711-DF4D-9A2B-F7A7F67E982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254AF717-C37C-3549-86A0-003FF5CDCECF}"/>
              </a:ext>
            </a:extLst>
          </p:cNvPr>
          <p:cNvSpPr>
            <a:spLocks noGrp="1" noChangeArrowheads="1"/>
          </p:cNvSpPr>
          <p:nvPr>
            <p:ph type="sldNum" sz="quarter" idx="12"/>
          </p:nvPr>
        </p:nvSpPr>
        <p:spPr>
          <a:ln/>
        </p:spPr>
        <p:txBody>
          <a:bodyPr/>
          <a:lstStyle>
            <a:lvl1pPr>
              <a:defRPr/>
            </a:lvl1pPr>
          </a:lstStyle>
          <a:p>
            <a:pPr>
              <a:defRPr/>
            </a:pPr>
            <a:fld id="{C23FAAC8-109B-7F44-9A52-3F2967F5D89B}" type="slidenum">
              <a:rPr lang="en-US" altLang="en-US"/>
              <a:pPr>
                <a:defRPr/>
              </a:pPr>
              <a:t>‹#›</a:t>
            </a:fld>
            <a:endParaRPr lang="en-US" altLang="en-US"/>
          </a:p>
        </p:txBody>
      </p:sp>
    </p:spTree>
    <p:extLst>
      <p:ext uri="{BB962C8B-B14F-4D97-AF65-F5344CB8AC3E}">
        <p14:creationId xmlns:p14="http://schemas.microsoft.com/office/powerpoint/2010/main" val="37668039"/>
      </p:ext>
    </p:extLst>
  </p:cSld>
  <p:clrMapOvr>
    <a:masterClrMapping/>
  </p:clrMapOvr>
  <p:transition>
    <p:wipe di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D37B5E7E-B485-474B-A3E9-04353B6A253E}"/>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C0FACD88-FB4F-CA4E-9251-0941FD24E66B}"/>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C37CA358-A451-B34F-AF89-656134B201D3}"/>
              </a:ext>
            </a:extLst>
          </p:cNvPr>
          <p:cNvSpPr>
            <a:spLocks noGrp="1" noChangeArrowheads="1"/>
          </p:cNvSpPr>
          <p:nvPr>
            <p:ph type="sldNum" sz="quarter" idx="12"/>
          </p:nvPr>
        </p:nvSpPr>
        <p:spPr>
          <a:ln/>
        </p:spPr>
        <p:txBody>
          <a:bodyPr/>
          <a:lstStyle>
            <a:lvl1pPr>
              <a:defRPr/>
            </a:lvl1pPr>
          </a:lstStyle>
          <a:p>
            <a:pPr>
              <a:defRPr/>
            </a:pPr>
            <a:fld id="{E20E3E28-EC19-CE49-AC54-4E3F1AA9D6F4}" type="slidenum">
              <a:rPr lang="en-US" altLang="en-US"/>
              <a:pPr>
                <a:defRPr/>
              </a:pPr>
              <a:t>‹#›</a:t>
            </a:fld>
            <a:endParaRPr lang="en-US" altLang="en-US"/>
          </a:p>
        </p:txBody>
      </p:sp>
    </p:spTree>
    <p:extLst>
      <p:ext uri="{BB962C8B-B14F-4D97-AF65-F5344CB8AC3E}">
        <p14:creationId xmlns:p14="http://schemas.microsoft.com/office/powerpoint/2010/main" val="2543991081"/>
      </p:ext>
    </p:extLst>
  </p:cSld>
  <p:clrMapOvr>
    <a:masterClrMapping/>
  </p:clrMapOvr>
  <p:transition>
    <p:wipe di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3535E6C3-C38F-2640-AE69-CBDD04979C07}"/>
              </a:ext>
            </a:extLst>
          </p:cNvPr>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A47FC7FD-1E58-954E-93F8-52CCE90D705D}"/>
              </a:ext>
            </a:extLst>
          </p:cNvPr>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CDB4F916-E557-EE46-A1A7-6B28F92BAEDF}"/>
              </a:ext>
            </a:extLst>
          </p:cNvPr>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Times" charset="0"/>
                <a:ea typeface="ＭＳ Ｐゴシック" charset="0"/>
                <a:cs typeface="ＭＳ Ｐゴシック" charset="0"/>
              </a:defRPr>
            </a:lvl1pPr>
          </a:lstStyle>
          <a:p>
            <a:pPr>
              <a:defRPr/>
            </a:pPr>
            <a:endParaRPr lang="en-US"/>
          </a:p>
        </p:txBody>
      </p:sp>
      <p:sp>
        <p:nvSpPr>
          <p:cNvPr id="1029" name="Rectangle 5">
            <a:extLst>
              <a:ext uri="{FF2B5EF4-FFF2-40B4-BE49-F238E27FC236}">
                <a16:creationId xmlns:a16="http://schemas.microsoft.com/office/drawing/2014/main" id="{618DA1DE-25C3-6D42-B1AA-743F495C6EF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Times" charset="0"/>
                <a:ea typeface="ＭＳ Ｐゴシック" charset="0"/>
                <a:cs typeface="ＭＳ Ｐゴシック" charset="0"/>
              </a:defRPr>
            </a:lvl1pPr>
          </a:lstStyle>
          <a:p>
            <a:pPr>
              <a:defRPr/>
            </a:pPr>
            <a:endParaRPr lang="en-US"/>
          </a:p>
        </p:txBody>
      </p:sp>
      <p:sp>
        <p:nvSpPr>
          <p:cNvPr id="1030" name="Rectangle 6">
            <a:extLst>
              <a:ext uri="{FF2B5EF4-FFF2-40B4-BE49-F238E27FC236}">
                <a16:creationId xmlns:a16="http://schemas.microsoft.com/office/drawing/2014/main" id="{DA2CD80F-177F-3249-BC14-4586613DCD27}"/>
              </a:ext>
            </a:extLst>
          </p:cNvPr>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6BC5C17F-F339-D945-AF30-75DC22101D46}" type="slidenum">
              <a:rPr lang="en-US" altLang="en-US"/>
              <a:pPr>
                <a:defRPr/>
              </a:pPr>
              <a:t>‹#›</a:t>
            </a:fld>
            <a:endParaRPr lang="en-US" altLang="en-US"/>
          </a:p>
        </p:txBody>
      </p:sp>
    </p:spTree>
  </p:cSld>
  <p:clrMap bg1="dk2" tx1="lt1" bg2="dk1"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wipe dir="d"/>
  </p:transition>
  <p:txStyles>
    <p:titleStyle>
      <a:lvl1pPr algn="ctr" rtl="0" eaLnBrk="0" fontAlgn="base" hangingPunct="0">
        <a:spcBef>
          <a:spcPct val="0"/>
        </a:spcBef>
        <a:spcAft>
          <a:spcPct val="0"/>
        </a:spcAft>
        <a:defRPr sz="4400">
          <a:solidFill>
            <a:schemeClr val="tx2"/>
          </a:solidFill>
          <a:latin typeface="+mj-lt"/>
          <a:ea typeface="ＭＳ Ｐゴシック" pitchFamily="-65" charset="-128"/>
          <a:cs typeface="ＭＳ Ｐゴシック" pitchFamily="-65" charset="-128"/>
        </a:defRPr>
      </a:lvl1pPr>
      <a:lvl2pPr algn="ctr" rtl="0" eaLnBrk="0" fontAlgn="base" hangingPunct="0">
        <a:spcBef>
          <a:spcPct val="0"/>
        </a:spcBef>
        <a:spcAft>
          <a:spcPct val="0"/>
        </a:spcAft>
        <a:defRPr sz="4400">
          <a:solidFill>
            <a:schemeClr val="tx2"/>
          </a:solidFill>
          <a:latin typeface="Times" pitchFamily="-65" charset="0"/>
          <a:ea typeface="ＭＳ Ｐゴシック" pitchFamily="-65" charset="-128"/>
          <a:cs typeface="ＭＳ Ｐゴシック" pitchFamily="-65" charset="-128"/>
        </a:defRPr>
      </a:lvl2pPr>
      <a:lvl3pPr algn="ctr" rtl="0" eaLnBrk="0" fontAlgn="base" hangingPunct="0">
        <a:spcBef>
          <a:spcPct val="0"/>
        </a:spcBef>
        <a:spcAft>
          <a:spcPct val="0"/>
        </a:spcAft>
        <a:defRPr sz="4400">
          <a:solidFill>
            <a:schemeClr val="tx2"/>
          </a:solidFill>
          <a:latin typeface="Times" pitchFamily="-65" charset="0"/>
          <a:ea typeface="ＭＳ Ｐゴシック" pitchFamily="-65" charset="-128"/>
          <a:cs typeface="ＭＳ Ｐゴシック" pitchFamily="-65" charset="-128"/>
        </a:defRPr>
      </a:lvl3pPr>
      <a:lvl4pPr algn="ctr" rtl="0" eaLnBrk="0" fontAlgn="base" hangingPunct="0">
        <a:spcBef>
          <a:spcPct val="0"/>
        </a:spcBef>
        <a:spcAft>
          <a:spcPct val="0"/>
        </a:spcAft>
        <a:defRPr sz="4400">
          <a:solidFill>
            <a:schemeClr val="tx2"/>
          </a:solidFill>
          <a:latin typeface="Times" pitchFamily="-65" charset="0"/>
          <a:ea typeface="ＭＳ Ｐゴシック" pitchFamily="-65" charset="-128"/>
          <a:cs typeface="ＭＳ Ｐゴシック" pitchFamily="-65" charset="-128"/>
        </a:defRPr>
      </a:lvl4pPr>
      <a:lvl5pPr algn="ctr" rtl="0" eaLnBrk="0" fontAlgn="base" hangingPunct="0">
        <a:spcBef>
          <a:spcPct val="0"/>
        </a:spcBef>
        <a:spcAft>
          <a:spcPct val="0"/>
        </a:spcAft>
        <a:defRPr sz="4400">
          <a:solidFill>
            <a:schemeClr val="tx2"/>
          </a:solidFill>
          <a:latin typeface="Times" pitchFamily="-65" charset="0"/>
          <a:ea typeface="ＭＳ Ｐゴシック" pitchFamily="-65" charset="-128"/>
          <a:cs typeface="ＭＳ Ｐゴシック" pitchFamily="-65" charset="-128"/>
        </a:defRPr>
      </a:lvl5pPr>
      <a:lvl6pPr marL="457200" algn="ctr" rtl="0" fontAlgn="base">
        <a:spcBef>
          <a:spcPct val="0"/>
        </a:spcBef>
        <a:spcAft>
          <a:spcPct val="0"/>
        </a:spcAft>
        <a:defRPr sz="4400">
          <a:solidFill>
            <a:schemeClr val="tx2"/>
          </a:solidFill>
          <a:latin typeface="Times" pitchFamily="-65" charset="0"/>
        </a:defRPr>
      </a:lvl6pPr>
      <a:lvl7pPr marL="914400" algn="ctr" rtl="0" fontAlgn="base">
        <a:spcBef>
          <a:spcPct val="0"/>
        </a:spcBef>
        <a:spcAft>
          <a:spcPct val="0"/>
        </a:spcAft>
        <a:defRPr sz="4400">
          <a:solidFill>
            <a:schemeClr val="tx2"/>
          </a:solidFill>
          <a:latin typeface="Times" pitchFamily="-65" charset="0"/>
        </a:defRPr>
      </a:lvl7pPr>
      <a:lvl8pPr marL="1371600" algn="ctr" rtl="0" fontAlgn="base">
        <a:spcBef>
          <a:spcPct val="0"/>
        </a:spcBef>
        <a:spcAft>
          <a:spcPct val="0"/>
        </a:spcAft>
        <a:defRPr sz="4400">
          <a:solidFill>
            <a:schemeClr val="tx2"/>
          </a:solidFill>
          <a:latin typeface="Times" pitchFamily="-65" charset="0"/>
        </a:defRPr>
      </a:lvl8pPr>
      <a:lvl9pPr marL="1828800" algn="ctr" rtl="0" fontAlgn="base">
        <a:spcBef>
          <a:spcPct val="0"/>
        </a:spcBef>
        <a:spcAft>
          <a:spcPct val="0"/>
        </a:spcAft>
        <a:defRPr sz="4400">
          <a:solidFill>
            <a:schemeClr val="tx2"/>
          </a:solidFill>
          <a:latin typeface="Times" pitchFamily="-65"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pitchFamily="-65" charset="-128"/>
          <a:cs typeface="ＭＳ Ｐゴシック" charset="-128"/>
        </a:defRPr>
      </a:lvl2pPr>
      <a:lvl3pPr marL="1143000" indent="-228600" algn="l" rtl="0" eaLnBrk="0" fontAlgn="base" hangingPunct="0">
        <a:spcBef>
          <a:spcPct val="20000"/>
        </a:spcBef>
        <a:spcAft>
          <a:spcPct val="0"/>
        </a:spcAft>
        <a:buChar char="•"/>
        <a:defRPr sz="2400">
          <a:solidFill>
            <a:schemeClr val="tx1"/>
          </a:solidFill>
          <a:latin typeface="+mn-lt"/>
          <a:ea typeface="ヒラギノ角ゴ Pro W3" charset="-128"/>
          <a:cs typeface="ヒラギノ角ゴ Pro W3" charset="-128"/>
        </a:defRPr>
      </a:lvl3pPr>
      <a:lvl4pPr marL="1600200" indent="-228600" algn="l" rtl="0" eaLnBrk="0" fontAlgn="base" hangingPunct="0">
        <a:spcBef>
          <a:spcPct val="20000"/>
        </a:spcBef>
        <a:spcAft>
          <a:spcPct val="0"/>
        </a:spcAft>
        <a:buChar char="–"/>
        <a:defRPr sz="2000">
          <a:solidFill>
            <a:schemeClr val="tx1"/>
          </a:solidFill>
          <a:latin typeface="+mn-lt"/>
          <a:ea typeface="ヒラギノ角ゴ Pro W3" charset="-128"/>
          <a:cs typeface="ヒラギノ角ゴ Pro W3" charset="0"/>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pitchFamily="-84" charset="-128"/>
          <a:cs typeface="ＭＳ Ｐゴシック" pitchFamily="7" charset="-128"/>
        </a:defRPr>
      </a:lvl5pPr>
      <a:lvl6pPr marL="2514600" indent="-228600" algn="l" rtl="0" fontAlgn="base">
        <a:spcBef>
          <a:spcPct val="20000"/>
        </a:spcBef>
        <a:spcAft>
          <a:spcPct val="0"/>
        </a:spcAft>
        <a:buChar char="»"/>
        <a:defRPr sz="2000">
          <a:solidFill>
            <a:schemeClr val="tx1"/>
          </a:solidFill>
          <a:latin typeface="+mn-lt"/>
          <a:ea typeface="ＭＳ Ｐゴシック" pitchFamily="-65" charset="-128"/>
        </a:defRPr>
      </a:lvl6pPr>
      <a:lvl7pPr marL="2971800" indent="-228600" algn="l" rtl="0" fontAlgn="base">
        <a:spcBef>
          <a:spcPct val="20000"/>
        </a:spcBef>
        <a:spcAft>
          <a:spcPct val="0"/>
        </a:spcAft>
        <a:buChar char="»"/>
        <a:defRPr sz="2000">
          <a:solidFill>
            <a:schemeClr val="tx1"/>
          </a:solidFill>
          <a:latin typeface="+mn-lt"/>
          <a:ea typeface="ＭＳ Ｐゴシック" pitchFamily="-65" charset="-128"/>
        </a:defRPr>
      </a:lvl7pPr>
      <a:lvl8pPr marL="3429000" indent="-228600" algn="l" rtl="0" fontAlgn="base">
        <a:spcBef>
          <a:spcPct val="20000"/>
        </a:spcBef>
        <a:spcAft>
          <a:spcPct val="0"/>
        </a:spcAft>
        <a:buChar char="»"/>
        <a:defRPr sz="2000">
          <a:solidFill>
            <a:schemeClr val="tx1"/>
          </a:solidFill>
          <a:latin typeface="+mn-lt"/>
          <a:ea typeface="ＭＳ Ｐゴシック" pitchFamily="-65" charset="-128"/>
        </a:defRPr>
      </a:lvl8pPr>
      <a:lvl9pPr marL="3886200" indent="-228600" algn="l" rtl="0" fontAlgn="base">
        <a:spcBef>
          <a:spcPct val="20000"/>
        </a:spcBef>
        <a:spcAft>
          <a:spcPct val="0"/>
        </a:spcAft>
        <a:buChar char="»"/>
        <a:defRPr sz="2000">
          <a:solidFill>
            <a:schemeClr val="tx1"/>
          </a:solidFill>
          <a:latin typeface="+mn-lt"/>
          <a:ea typeface="ＭＳ Ｐゴシック" pitchFamily="-65"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4.jpeg"/><Relationship Id="rId7" Type="http://schemas.openxmlformats.org/officeDocument/2006/relationships/image" Target="../media/image38.png"/><Relationship Id="rId2" Type="http://schemas.openxmlformats.org/officeDocument/2006/relationships/image" Target="../media/image33.jpeg"/><Relationship Id="rId1" Type="http://schemas.openxmlformats.org/officeDocument/2006/relationships/slideLayout" Target="../slideLayouts/slideLayout7.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jpeg"/></Relationships>
</file>

<file path=ppt/slides/_rels/slide3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7.xml"/><Relationship Id="rId4" Type="http://schemas.openxmlformats.org/officeDocument/2006/relationships/image" Target="../media/image48.png"/></Relationships>
</file>

<file path=ppt/slides/_rels/slide4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7.xml"/><Relationship Id="rId4" Type="http://schemas.openxmlformats.org/officeDocument/2006/relationships/image" Target="../media/image48.png"/></Relationships>
</file>

<file path=ppt/slides/_rels/slide4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7.xml"/><Relationship Id="rId4" Type="http://schemas.openxmlformats.org/officeDocument/2006/relationships/image" Target="../media/image48.png"/></Relationships>
</file>

<file path=ppt/slides/_rels/slide4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48.png"/><Relationship Id="rId1" Type="http://schemas.openxmlformats.org/officeDocument/2006/relationships/slideLayout" Target="../slideLayouts/slideLayout7.xml"/><Relationship Id="rId5" Type="http://schemas.openxmlformats.org/officeDocument/2006/relationships/image" Target="../media/image54.png"/><Relationship Id="rId4" Type="http://schemas.microsoft.com/office/2007/relationships/hdphoto" Target="../media/hdphoto1.wdp"/></Relationships>
</file>

<file path=ppt/slides/_rels/slide4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7.xml"/><Relationship Id="rId4" Type="http://schemas.openxmlformats.org/officeDocument/2006/relationships/image" Target="../media/image61.png"/></Relationships>
</file>

<file path=ppt/slides/_rels/slide47.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65.png"/></Relationships>
</file>

<file path=ppt/slides/_rels/slide5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68.png"/></Relationships>
</file>

<file path=ppt/slides/_rels/slide5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5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8" Type="http://schemas.openxmlformats.org/officeDocument/2006/relationships/image" Target="../media/image79.tiff"/><Relationship Id="rId3" Type="http://schemas.openxmlformats.org/officeDocument/2006/relationships/image" Target="../media/image74.png"/><Relationship Id="rId7" Type="http://schemas.openxmlformats.org/officeDocument/2006/relationships/image" Target="../media/image78.tiff"/><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77.tiff"/><Relationship Id="rId5" Type="http://schemas.openxmlformats.org/officeDocument/2006/relationships/image" Target="../media/image76.png"/><Relationship Id="rId10" Type="http://schemas.openxmlformats.org/officeDocument/2006/relationships/image" Target="../media/image81.png"/><Relationship Id="rId4" Type="http://schemas.openxmlformats.org/officeDocument/2006/relationships/image" Target="../media/image75.png"/><Relationship Id="rId9" Type="http://schemas.openxmlformats.org/officeDocument/2006/relationships/image" Target="../media/image80.png"/></Relationships>
</file>

<file path=ppt/slides/_rels/slide57.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85.png"/><Relationship Id="rId5" Type="http://schemas.openxmlformats.org/officeDocument/2006/relationships/image" Target="../media/image84.png"/><Relationship Id="rId4" Type="http://schemas.openxmlformats.org/officeDocument/2006/relationships/image" Target="../media/image83.png"/></Relationships>
</file>

<file path=ppt/slides/_rels/slide58.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8" Type="http://schemas.openxmlformats.org/officeDocument/2006/relationships/image" Target="../media/image89.png"/><Relationship Id="rId3" Type="http://schemas.openxmlformats.org/officeDocument/2006/relationships/image" Target="../media/image74.png"/><Relationship Id="rId7" Type="http://schemas.openxmlformats.org/officeDocument/2006/relationships/image" Target="../media/image88.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81.png"/><Relationship Id="rId5" Type="http://schemas.openxmlformats.org/officeDocument/2006/relationships/image" Target="../media/image79.tiff"/><Relationship Id="rId4" Type="http://schemas.openxmlformats.org/officeDocument/2006/relationships/image" Target="../media/image75.png"/><Relationship Id="rId9" Type="http://schemas.openxmlformats.org/officeDocument/2006/relationships/image" Target="../media/image90.png"/></Relationships>
</file>

<file path=ppt/slides/_rels/slide61.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93.png"/><Relationship Id="rId4" Type="http://schemas.openxmlformats.org/officeDocument/2006/relationships/image" Target="../media/image92.png"/></Relationships>
</file>

<file path=ppt/slides/_rels/slide62.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93.png"/><Relationship Id="rId4" Type="http://schemas.openxmlformats.org/officeDocument/2006/relationships/image" Target="../media/image92.png"/></Relationships>
</file>

<file path=ppt/slides/_rels/slide63.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101.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102.jpe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png"/><Relationship Id="rId1" Type="http://schemas.openxmlformats.org/officeDocument/2006/relationships/slideLayout" Target="../slideLayouts/slideLayout7.xml"/><Relationship Id="rId6" Type="http://schemas.openxmlformats.org/officeDocument/2006/relationships/image" Target="../media/image111.png"/><Relationship Id="rId5" Type="http://schemas.openxmlformats.org/officeDocument/2006/relationships/image" Target="../media/image110.png"/><Relationship Id="rId4" Type="http://schemas.openxmlformats.org/officeDocument/2006/relationships/image" Target="../media/image109.png"/></Relationships>
</file>

<file path=ppt/slides/_rels/slide82.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png"/><Relationship Id="rId1" Type="http://schemas.openxmlformats.org/officeDocument/2006/relationships/slideLayout" Target="../slideLayouts/slideLayout7.xml"/><Relationship Id="rId4" Type="http://schemas.openxmlformats.org/officeDocument/2006/relationships/image" Target="../media/image114.png"/></Relationships>
</file>

<file path=ppt/slides/_rels/slide83.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116.png"/></Relationships>
</file>

<file path=ppt/slides/_rels/slide84.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118.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20.png"/><Relationship Id="rId1" Type="http://schemas.openxmlformats.org/officeDocument/2006/relationships/slideLayout" Target="../slideLayouts/slideLayout7.xml"/><Relationship Id="rId4" Type="http://schemas.openxmlformats.org/officeDocument/2006/relationships/image" Target="../media/image123.png"/></Relationships>
</file>

<file path=ppt/slides/_rels/slide89.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ext Box 2">
            <a:extLst>
              <a:ext uri="{FF2B5EF4-FFF2-40B4-BE49-F238E27FC236}">
                <a16:creationId xmlns:a16="http://schemas.microsoft.com/office/drawing/2014/main" id="{FD6B1BDC-88A3-1E41-95F7-D31C1369FC94}"/>
              </a:ext>
            </a:extLst>
          </p:cNvPr>
          <p:cNvSpPr txBox="1">
            <a:spLocks noChangeArrowheads="1"/>
          </p:cNvSpPr>
          <p:nvPr/>
        </p:nvSpPr>
        <p:spPr bwMode="auto">
          <a:xfrm>
            <a:off x="304800" y="1143000"/>
            <a:ext cx="8610600" cy="4032250"/>
          </a:xfrm>
          <a:prstGeom prst="rect">
            <a:avLst/>
          </a:prstGeom>
          <a:solidFill>
            <a:srgbClr val="6B6B9C"/>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b="1"/>
              <a:t>The Biogeography of Ferns</a:t>
            </a:r>
          </a:p>
          <a:p>
            <a:pPr>
              <a:spcBef>
                <a:spcPct val="0"/>
              </a:spcBef>
              <a:buFont typeface="Times" pitchFamily="2" charset="0"/>
              <a:buAutoNum type="arabicPeriod"/>
            </a:pPr>
            <a:r>
              <a:rPr lang="en-US" altLang="en-US" b="1"/>
              <a:t>Features of spore dispersal.</a:t>
            </a:r>
          </a:p>
          <a:p>
            <a:pPr>
              <a:spcBef>
                <a:spcPct val="0"/>
              </a:spcBef>
              <a:buFont typeface="Times" pitchFamily="2" charset="0"/>
              <a:buAutoNum type="arabicPeriod"/>
            </a:pPr>
            <a:r>
              <a:rPr lang="en-US" altLang="en-US" b="1"/>
              <a:t>Ferns on oceanic islands.</a:t>
            </a:r>
          </a:p>
          <a:p>
            <a:pPr>
              <a:spcBef>
                <a:spcPct val="0"/>
              </a:spcBef>
              <a:buFont typeface="Times" pitchFamily="2" charset="0"/>
              <a:buAutoNum type="arabicPeriod"/>
            </a:pPr>
            <a:r>
              <a:rPr lang="en-US" altLang="en-US" b="1"/>
              <a:t>Insular situations on continents.</a:t>
            </a:r>
          </a:p>
          <a:p>
            <a:pPr>
              <a:spcBef>
                <a:spcPct val="0"/>
              </a:spcBef>
              <a:buFont typeface="Times" pitchFamily="2" charset="0"/>
              <a:buAutoNum type="arabicPeriod"/>
            </a:pPr>
            <a:r>
              <a:rPr lang="en-US" altLang="en-US" b="1"/>
              <a:t>Vegetation regions and endemic centers.</a:t>
            </a:r>
          </a:p>
          <a:p>
            <a:pPr>
              <a:spcBef>
                <a:spcPct val="0"/>
              </a:spcBef>
              <a:buFont typeface="Times" pitchFamily="2" charset="0"/>
              <a:buAutoNum type="arabicPeriod"/>
            </a:pPr>
            <a:r>
              <a:rPr lang="en-US" altLang="en-US" b="1"/>
              <a:t>Vicariance and the fossil record. </a:t>
            </a:r>
          </a:p>
          <a:p>
            <a:pPr>
              <a:spcBef>
                <a:spcPct val="0"/>
              </a:spcBef>
              <a:buFont typeface="Times" pitchFamily="2" charset="0"/>
              <a:buAutoNum type="arabicPeriod"/>
            </a:pPr>
            <a:r>
              <a:rPr lang="en-US" altLang="en-US" b="1"/>
              <a:t>Periglacial migration.</a:t>
            </a:r>
          </a:p>
          <a:p>
            <a:pPr>
              <a:spcBef>
                <a:spcPct val="0"/>
              </a:spcBef>
              <a:buFont typeface="Times" pitchFamily="2" charset="0"/>
              <a:buAutoNum type="arabicPeriod"/>
            </a:pPr>
            <a:endParaRPr lang="en-US" altLang="en-US" b="1"/>
          </a:p>
        </p:txBody>
      </p:sp>
    </p:spTree>
  </p:cSld>
  <p:clrMapOvr>
    <a:masterClrMapping/>
  </p:clrMapOvr>
  <p:transition>
    <p:wipe di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 Box 2">
            <a:extLst>
              <a:ext uri="{FF2B5EF4-FFF2-40B4-BE49-F238E27FC236}">
                <a16:creationId xmlns:a16="http://schemas.microsoft.com/office/drawing/2014/main" id="{F81D7F7B-7222-BE4C-BB77-DA025E4772BD}"/>
              </a:ext>
            </a:extLst>
          </p:cNvPr>
          <p:cNvSpPr txBox="1">
            <a:spLocks noChangeArrowheads="1"/>
          </p:cNvSpPr>
          <p:nvPr/>
        </p:nvSpPr>
        <p:spPr bwMode="auto">
          <a:xfrm>
            <a:off x="304800" y="1143000"/>
            <a:ext cx="8610600" cy="4032250"/>
          </a:xfrm>
          <a:prstGeom prst="rect">
            <a:avLst/>
          </a:prstGeom>
          <a:solidFill>
            <a:srgbClr val="6B6B9C"/>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b="1"/>
              <a:t>The Biogeography of Ferns</a:t>
            </a:r>
          </a:p>
          <a:p>
            <a:pPr>
              <a:spcBef>
                <a:spcPct val="0"/>
              </a:spcBef>
              <a:buFont typeface="Times" pitchFamily="2" charset="0"/>
              <a:buAutoNum type="arabicPeriod"/>
            </a:pPr>
            <a:r>
              <a:rPr lang="en-US" altLang="en-US" b="1" i="1"/>
              <a:t>Features of spore dispersal.</a:t>
            </a:r>
          </a:p>
          <a:p>
            <a:pPr>
              <a:spcBef>
                <a:spcPct val="0"/>
              </a:spcBef>
              <a:buFont typeface="Times" pitchFamily="2" charset="0"/>
              <a:buAutoNum type="arabicPeriod"/>
            </a:pPr>
            <a:r>
              <a:rPr lang="en-US" altLang="en-US" b="1"/>
              <a:t>Ferns on oceanic islands.</a:t>
            </a:r>
          </a:p>
          <a:p>
            <a:pPr>
              <a:spcBef>
                <a:spcPct val="0"/>
              </a:spcBef>
              <a:buFont typeface="Times" pitchFamily="2" charset="0"/>
              <a:buAutoNum type="arabicPeriod"/>
            </a:pPr>
            <a:r>
              <a:rPr lang="en-US" altLang="en-US" b="1"/>
              <a:t>Insular situations on continents.</a:t>
            </a:r>
          </a:p>
          <a:p>
            <a:pPr>
              <a:spcBef>
                <a:spcPct val="0"/>
              </a:spcBef>
              <a:buFont typeface="Times" pitchFamily="2" charset="0"/>
              <a:buAutoNum type="arabicPeriod"/>
            </a:pPr>
            <a:r>
              <a:rPr lang="en-US" altLang="en-US" b="1"/>
              <a:t>Vegetation regions and endemic centers.</a:t>
            </a:r>
          </a:p>
          <a:p>
            <a:pPr>
              <a:spcBef>
                <a:spcPct val="0"/>
              </a:spcBef>
              <a:buFont typeface="Times" pitchFamily="2" charset="0"/>
              <a:buAutoNum type="arabicPeriod"/>
            </a:pPr>
            <a:r>
              <a:rPr lang="en-US" altLang="en-US" b="1"/>
              <a:t>Vicariance and the fossil record. </a:t>
            </a:r>
          </a:p>
          <a:p>
            <a:pPr>
              <a:spcBef>
                <a:spcPct val="0"/>
              </a:spcBef>
              <a:buFont typeface="Times" pitchFamily="2" charset="0"/>
              <a:buAutoNum type="arabicPeriod"/>
            </a:pPr>
            <a:r>
              <a:rPr lang="en-US" altLang="en-US" b="1"/>
              <a:t>Periglacial migration.</a:t>
            </a:r>
          </a:p>
          <a:p>
            <a:pPr>
              <a:spcBef>
                <a:spcPct val="0"/>
              </a:spcBef>
              <a:buFont typeface="Times" pitchFamily="2" charset="0"/>
              <a:buAutoNum type="arabicPeriod"/>
            </a:pPr>
            <a:endParaRPr lang="en-US" altLang="en-US" b="1"/>
          </a:p>
        </p:txBody>
      </p:sp>
    </p:spTree>
  </p:cSld>
  <p:clrMapOvr>
    <a:masterClrMapping/>
  </p:clrMapOvr>
  <p:transition>
    <p:wipe di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ext Box 2">
            <a:extLst>
              <a:ext uri="{FF2B5EF4-FFF2-40B4-BE49-F238E27FC236}">
                <a16:creationId xmlns:a16="http://schemas.microsoft.com/office/drawing/2014/main" id="{F8F49FAE-A094-714E-A3F5-DA6123F9247E}"/>
              </a:ext>
            </a:extLst>
          </p:cNvPr>
          <p:cNvSpPr txBox="1">
            <a:spLocks noChangeArrowheads="1"/>
          </p:cNvSpPr>
          <p:nvPr/>
        </p:nvSpPr>
        <p:spPr bwMode="auto">
          <a:xfrm>
            <a:off x="0" y="0"/>
            <a:ext cx="7178675" cy="4894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AN ESTIMATE OF SPORE PRODUCTION</a:t>
            </a:r>
          </a:p>
          <a:p>
            <a:pPr>
              <a:spcBef>
                <a:spcPct val="0"/>
              </a:spcBef>
              <a:buFontTx/>
              <a:buNone/>
            </a:pPr>
            <a:endParaRPr lang="en-US" altLang="en-US" sz="2400"/>
          </a:p>
          <a:p>
            <a:pPr>
              <a:spcBef>
                <a:spcPct val="0"/>
              </a:spcBef>
              <a:buFontTx/>
              <a:buNone/>
            </a:pPr>
            <a:r>
              <a:rPr lang="en-US" altLang="en-US" sz="2400"/>
              <a:t>for Vermont</a:t>
            </a:r>
            <a:r>
              <a:rPr lang="ja-JP" altLang="en-US" sz="2400"/>
              <a:t>’</a:t>
            </a:r>
            <a:r>
              <a:rPr lang="en-US" altLang="ja-JP" sz="2400"/>
              <a:t>s common species, </a:t>
            </a:r>
            <a:r>
              <a:rPr lang="en-US" altLang="ja-JP" sz="2400" i="1"/>
              <a:t>Dryopteris intermedia:</a:t>
            </a:r>
          </a:p>
          <a:p>
            <a:pPr>
              <a:spcBef>
                <a:spcPct val="0"/>
              </a:spcBef>
              <a:buFontTx/>
              <a:buNone/>
            </a:pPr>
            <a:endParaRPr lang="en-US" altLang="en-US" sz="2400" i="1"/>
          </a:p>
          <a:p>
            <a:pPr>
              <a:spcBef>
                <a:spcPct val="0"/>
              </a:spcBef>
              <a:buFontTx/>
              <a:buNone/>
            </a:pPr>
            <a:r>
              <a:rPr lang="en-US" altLang="en-US" sz="2400"/>
              <a:t>64 spores per sporangium</a:t>
            </a:r>
          </a:p>
          <a:p>
            <a:pPr>
              <a:spcBef>
                <a:spcPct val="0"/>
              </a:spcBef>
              <a:buFontTx/>
              <a:buNone/>
            </a:pPr>
            <a:r>
              <a:rPr lang="en-US" altLang="en-US" sz="2400"/>
              <a:t>50 sporangia per sorus</a:t>
            </a:r>
          </a:p>
          <a:p>
            <a:pPr>
              <a:spcBef>
                <a:spcPct val="0"/>
              </a:spcBef>
              <a:buFontTx/>
              <a:buNone/>
            </a:pPr>
            <a:r>
              <a:rPr lang="en-US" altLang="en-US" sz="2400"/>
              <a:t>10 sori per pinnule</a:t>
            </a:r>
          </a:p>
          <a:p>
            <a:pPr>
              <a:spcBef>
                <a:spcPct val="0"/>
              </a:spcBef>
              <a:buFontTx/>
              <a:buNone/>
            </a:pPr>
            <a:r>
              <a:rPr lang="en-US" altLang="en-US" sz="2400"/>
              <a:t>20 pinnules per pinna </a:t>
            </a:r>
          </a:p>
          <a:p>
            <a:pPr>
              <a:spcBef>
                <a:spcPct val="0"/>
              </a:spcBef>
              <a:buFontTx/>
              <a:buNone/>
            </a:pPr>
            <a:r>
              <a:rPr lang="en-US" altLang="en-US" sz="2400"/>
              <a:t>20 pinnae per leaf </a:t>
            </a:r>
          </a:p>
          <a:p>
            <a:pPr>
              <a:spcBef>
                <a:spcPct val="0"/>
              </a:spcBef>
              <a:buFontTx/>
              <a:buNone/>
            </a:pPr>
            <a:r>
              <a:rPr lang="en-US" altLang="en-US" sz="2400"/>
              <a:t>3 leaves per plant</a:t>
            </a:r>
          </a:p>
          <a:p>
            <a:pPr>
              <a:spcBef>
                <a:spcPct val="0"/>
              </a:spcBef>
              <a:buFontTx/>
              <a:buNone/>
            </a:pPr>
            <a:endParaRPr lang="en-US" altLang="en-US" sz="2400"/>
          </a:p>
          <a:p>
            <a:pPr>
              <a:spcBef>
                <a:spcPct val="0"/>
              </a:spcBef>
              <a:buFontTx/>
              <a:buNone/>
            </a:pPr>
            <a:r>
              <a:rPr lang="en-US" altLang="en-US" sz="2400"/>
              <a:t>12.8 million spores per year</a:t>
            </a:r>
          </a:p>
          <a:p>
            <a:pPr>
              <a:spcBef>
                <a:spcPct val="0"/>
              </a:spcBef>
              <a:buFontTx/>
              <a:buNone/>
            </a:pPr>
            <a:endParaRPr lang="en-US" altLang="en-US" sz="2400"/>
          </a:p>
        </p:txBody>
      </p:sp>
      <p:pic>
        <p:nvPicPr>
          <p:cNvPr id="19458" name="Picture 5">
            <a:extLst>
              <a:ext uri="{FF2B5EF4-FFF2-40B4-BE49-F238E27FC236}">
                <a16:creationId xmlns:a16="http://schemas.microsoft.com/office/drawing/2014/main" id="{9B11C0AD-8567-7247-B97C-68C79FD4A00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867400" y="1371600"/>
            <a:ext cx="2997200" cy="516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a:extLst>
              <a:ext uri="{FF2B5EF4-FFF2-40B4-BE49-F238E27FC236}">
                <a16:creationId xmlns:a16="http://schemas.microsoft.com/office/drawing/2014/main" id="{99C14EED-47D0-AD41-886F-D4CD2812F058}"/>
              </a:ext>
            </a:extLst>
          </p:cNvPr>
          <p:cNvSpPr>
            <a:spLocks noChangeArrowheads="1"/>
          </p:cNvSpPr>
          <p:nvPr/>
        </p:nvSpPr>
        <p:spPr bwMode="auto">
          <a:xfrm>
            <a:off x="342900" y="1905000"/>
            <a:ext cx="8458200" cy="3570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spcAft>
                <a:spcPts val="600"/>
              </a:spcAft>
              <a:buFont typeface="Times" pitchFamily="2" charset="0"/>
              <a:buAutoNum type="arabicPeriod"/>
            </a:pPr>
            <a:r>
              <a:rPr lang="en-US" altLang="en-US" sz="2400"/>
              <a:t>Spore lodgement and spore dispersal were sampled with spore traps. </a:t>
            </a:r>
          </a:p>
          <a:p>
            <a:pPr>
              <a:spcBef>
                <a:spcPct val="0"/>
              </a:spcBef>
              <a:spcAft>
                <a:spcPts val="600"/>
              </a:spcAft>
              <a:buFont typeface="Times" pitchFamily="2" charset="0"/>
              <a:buAutoNum type="arabicPeriod"/>
            </a:pPr>
            <a:r>
              <a:rPr lang="en-US" altLang="en-US" sz="2400"/>
              <a:t>Spore traps were constructed by applying double-stick cellophane tape to glass microscope slides suspended vertically (above and within the herbaceous layer) from wire hangers by means of a clamping clothespin. </a:t>
            </a:r>
          </a:p>
          <a:p>
            <a:pPr>
              <a:spcBef>
                <a:spcPct val="0"/>
              </a:spcBef>
              <a:spcAft>
                <a:spcPts val="600"/>
              </a:spcAft>
              <a:buFont typeface="Times" pitchFamily="2" charset="0"/>
              <a:buAutoNum type="arabicPeriod"/>
            </a:pPr>
            <a:r>
              <a:rPr lang="en-US" altLang="en-US" sz="2400"/>
              <a:t>An array of 49 traps (98 slides) was placed at distances of 0, 0.1, 0.2, 0.3, 1, 2, and 3 m in eight rows radiating from each of 12 spore source plants of </a:t>
            </a:r>
            <a:r>
              <a:rPr lang="en-US" altLang="en-US" sz="2400" i="1"/>
              <a:t>Botrychium virginianum</a:t>
            </a:r>
            <a:r>
              <a:rPr lang="en-US" altLang="en-US" sz="2400"/>
              <a:t>. </a:t>
            </a:r>
          </a:p>
        </p:txBody>
      </p:sp>
      <p:sp>
        <p:nvSpPr>
          <p:cNvPr id="20482" name="TextBox 2">
            <a:extLst>
              <a:ext uri="{FF2B5EF4-FFF2-40B4-BE49-F238E27FC236}">
                <a16:creationId xmlns:a16="http://schemas.microsoft.com/office/drawing/2014/main" id="{9989298C-2331-BB4F-B943-137447D986C5}"/>
              </a:ext>
            </a:extLst>
          </p:cNvPr>
          <p:cNvSpPr txBox="1">
            <a:spLocks noChangeArrowheads="1"/>
          </p:cNvSpPr>
          <p:nvPr/>
        </p:nvSpPr>
        <p:spPr bwMode="auto">
          <a:xfrm>
            <a:off x="76200" y="228600"/>
            <a:ext cx="89916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James Peck, Carol Peck, and Don Farrar, 1990. Influences of Life History Attributes on Formation of Local and Distant Fern  Populations</a:t>
            </a:r>
          </a:p>
          <a:p>
            <a:pPr>
              <a:spcBef>
                <a:spcPct val="0"/>
              </a:spcBef>
              <a:buFontTx/>
              <a:buNone/>
            </a:pPr>
            <a:r>
              <a:rPr lang="en-US" altLang="en-US" sz="2400"/>
              <a:t>American Fern Journal 80(4): 126-142.</a:t>
            </a:r>
          </a:p>
        </p:txBody>
      </p:sp>
    </p:spTree>
  </p:cSld>
  <p:clrMapOvr>
    <a:masterClrMapping/>
  </p:clrMapOvr>
  <p:transition>
    <p:wipe di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ext Box 1027">
            <a:extLst>
              <a:ext uri="{FF2B5EF4-FFF2-40B4-BE49-F238E27FC236}">
                <a16:creationId xmlns:a16="http://schemas.microsoft.com/office/drawing/2014/main" id="{80CC3E84-3EB9-6849-ABEF-FE9DF2817C46}"/>
              </a:ext>
            </a:extLst>
          </p:cNvPr>
          <p:cNvSpPr txBox="1">
            <a:spLocks noChangeArrowheads="1"/>
          </p:cNvSpPr>
          <p:nvPr/>
        </p:nvSpPr>
        <p:spPr bwMode="auto">
          <a:xfrm>
            <a:off x="0" y="0"/>
            <a:ext cx="32004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Spore release profile for </a:t>
            </a:r>
            <a:r>
              <a:rPr lang="en-US" altLang="en-US" sz="2400" i="1"/>
              <a:t>Botrychium virginianum – </a:t>
            </a:r>
            <a:r>
              <a:rPr lang="en-US" altLang="en-US" sz="2400"/>
              <a:t>Peck et al. 1990  --- sporangia on axis </a:t>
            </a:r>
            <a:r>
              <a:rPr lang="en-US" altLang="en-US" sz="2400" i="1"/>
              <a:t>WITHIN </a:t>
            </a:r>
            <a:r>
              <a:rPr lang="en-US" altLang="en-US" sz="2400"/>
              <a:t>herbaceous layer</a:t>
            </a:r>
          </a:p>
        </p:txBody>
      </p:sp>
      <p:pic>
        <p:nvPicPr>
          <p:cNvPr id="21506" name="Picture 5">
            <a:extLst>
              <a:ext uri="{FF2B5EF4-FFF2-40B4-BE49-F238E27FC236}">
                <a16:creationId xmlns:a16="http://schemas.microsoft.com/office/drawing/2014/main" id="{66AE0AE3-5DC4-574C-BFE0-FF5C0BE5279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0" y="2667000"/>
            <a:ext cx="2133600" cy="401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7" name="Picture 6">
            <a:extLst>
              <a:ext uri="{FF2B5EF4-FFF2-40B4-BE49-F238E27FC236}">
                <a16:creationId xmlns:a16="http://schemas.microsoft.com/office/drawing/2014/main" id="{F4BB6D5A-0194-534F-B71F-1EF3B7BC897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276600" y="457200"/>
            <a:ext cx="5675313" cy="585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ext Box 1027">
            <a:extLst>
              <a:ext uri="{FF2B5EF4-FFF2-40B4-BE49-F238E27FC236}">
                <a16:creationId xmlns:a16="http://schemas.microsoft.com/office/drawing/2014/main" id="{9A8BE94E-54F3-9C43-BC64-88D3E0C1C8C4}"/>
              </a:ext>
            </a:extLst>
          </p:cNvPr>
          <p:cNvSpPr txBox="1">
            <a:spLocks noChangeArrowheads="1"/>
          </p:cNvSpPr>
          <p:nvPr/>
        </p:nvSpPr>
        <p:spPr bwMode="auto">
          <a:xfrm>
            <a:off x="0" y="0"/>
            <a:ext cx="30480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Spore release profile for </a:t>
            </a:r>
            <a:r>
              <a:rPr lang="en-US" altLang="en-US" sz="2400" i="1"/>
              <a:t>Botrychium virginianum – </a:t>
            </a:r>
            <a:r>
              <a:rPr lang="en-US" altLang="en-US" sz="2400"/>
              <a:t>Peck et al. 1990  --- sporangia on axis </a:t>
            </a:r>
            <a:r>
              <a:rPr lang="en-US" altLang="en-US" sz="2400" i="1"/>
              <a:t>ABOVE </a:t>
            </a:r>
            <a:r>
              <a:rPr lang="en-US" altLang="en-US" sz="2400"/>
              <a:t>herbaceous layer</a:t>
            </a:r>
          </a:p>
        </p:txBody>
      </p:sp>
      <p:pic>
        <p:nvPicPr>
          <p:cNvPr id="23554" name="Picture 3">
            <a:extLst>
              <a:ext uri="{FF2B5EF4-FFF2-40B4-BE49-F238E27FC236}">
                <a16:creationId xmlns:a16="http://schemas.microsoft.com/office/drawing/2014/main" id="{AA3BF127-78C3-5449-A695-B3AB6275F08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76600" y="457200"/>
            <a:ext cx="5676900" cy="594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5" name="Picture 4">
            <a:extLst>
              <a:ext uri="{FF2B5EF4-FFF2-40B4-BE49-F238E27FC236}">
                <a16:creationId xmlns:a16="http://schemas.microsoft.com/office/drawing/2014/main" id="{B3DFE079-5C8A-0740-B4DE-D6C6CEA3187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62000" y="2667000"/>
            <a:ext cx="2133600" cy="401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1" name="Picture 2">
            <a:extLst>
              <a:ext uri="{FF2B5EF4-FFF2-40B4-BE49-F238E27FC236}">
                <a16:creationId xmlns:a16="http://schemas.microsoft.com/office/drawing/2014/main" id="{9A885151-A45B-7546-840B-EFECD76052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43000"/>
            <a:ext cx="9144000" cy="512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2" name="Text Box 3">
            <a:extLst>
              <a:ext uri="{FF2B5EF4-FFF2-40B4-BE49-F238E27FC236}">
                <a16:creationId xmlns:a16="http://schemas.microsoft.com/office/drawing/2014/main" id="{FE556369-0352-C54D-9110-98548DC11763}"/>
              </a:ext>
            </a:extLst>
          </p:cNvPr>
          <p:cNvSpPr txBox="1">
            <a:spLocks noChangeArrowheads="1"/>
          </p:cNvSpPr>
          <p:nvPr/>
        </p:nvSpPr>
        <p:spPr bwMode="auto">
          <a:xfrm>
            <a:off x="365125" y="365125"/>
            <a:ext cx="72945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Conant</a:t>
            </a:r>
            <a:r>
              <a:rPr lang="ja-JP" altLang="en-US" sz="2400"/>
              <a:t>’</a:t>
            </a:r>
            <a:r>
              <a:rPr lang="en-US" altLang="ja-JP" sz="2400"/>
              <a:t>s rig for assessing spore dispersal from a tree fern.</a:t>
            </a:r>
            <a:endParaRPr lang="en-US" altLang="en-US" sz="2400"/>
          </a:p>
        </p:txBody>
      </p:sp>
    </p:spTree>
  </p:cSld>
  <p:clrMapOvr>
    <a:masterClrMapping/>
  </p:clrMapOvr>
  <p:transition>
    <p:wipe di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9" name="Picture 1026">
            <a:extLst>
              <a:ext uri="{FF2B5EF4-FFF2-40B4-BE49-F238E27FC236}">
                <a16:creationId xmlns:a16="http://schemas.microsoft.com/office/drawing/2014/main" id="{27040E5F-0AA9-1B46-ACD7-5AC460EAB6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0600" y="765175"/>
            <a:ext cx="7696200" cy="6092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0" name="Text Box 1027">
            <a:extLst>
              <a:ext uri="{FF2B5EF4-FFF2-40B4-BE49-F238E27FC236}">
                <a16:creationId xmlns:a16="http://schemas.microsoft.com/office/drawing/2014/main" id="{3E92E709-8470-DB49-B57E-2E73BC110691}"/>
              </a:ext>
            </a:extLst>
          </p:cNvPr>
          <p:cNvSpPr txBox="1">
            <a:spLocks noChangeArrowheads="1"/>
          </p:cNvSpPr>
          <p:nvPr/>
        </p:nvSpPr>
        <p:spPr bwMode="auto">
          <a:xfrm>
            <a:off x="593725" y="212725"/>
            <a:ext cx="50276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Conant</a:t>
            </a:r>
            <a:r>
              <a:rPr lang="ja-JP" altLang="en-US" sz="2400"/>
              <a:t>’</a:t>
            </a:r>
            <a:r>
              <a:rPr lang="en-US" altLang="ja-JP" sz="2400"/>
              <a:t>s results: most spores fall close.</a:t>
            </a:r>
            <a:endParaRPr lang="en-US" altLang="en-US" sz="2400"/>
          </a:p>
        </p:txBody>
      </p:sp>
    </p:spTree>
  </p:cSld>
  <p:clrMapOvr>
    <a:masterClrMapping/>
  </p:clrMapOvr>
  <p:transition>
    <p:wipe di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ext Box 1026">
            <a:extLst>
              <a:ext uri="{FF2B5EF4-FFF2-40B4-BE49-F238E27FC236}">
                <a16:creationId xmlns:a16="http://schemas.microsoft.com/office/drawing/2014/main" id="{DB2EF117-3389-1B42-ABAE-1E0CE53BCF42}"/>
              </a:ext>
            </a:extLst>
          </p:cNvPr>
          <p:cNvSpPr txBox="1">
            <a:spLocks noChangeArrowheads="1"/>
          </p:cNvSpPr>
          <p:nvPr/>
        </p:nvSpPr>
        <p:spPr bwMode="auto">
          <a:xfrm>
            <a:off x="533400" y="838200"/>
            <a:ext cx="5943600"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The plants and their propagule sizes:</a:t>
            </a:r>
          </a:p>
          <a:p>
            <a:pPr>
              <a:spcBef>
                <a:spcPct val="0"/>
              </a:spcBef>
              <a:buFontTx/>
              <a:buNone/>
            </a:pPr>
            <a:r>
              <a:rPr lang="en-US" altLang="en-US" sz="2400"/>
              <a:t>Ragweed 20 µm</a:t>
            </a:r>
          </a:p>
          <a:p>
            <a:pPr>
              <a:spcBef>
                <a:spcPct val="0"/>
              </a:spcBef>
              <a:buFontTx/>
              <a:buNone/>
            </a:pPr>
            <a:r>
              <a:rPr lang="en-US" altLang="en-US" sz="2400" i="1"/>
              <a:t>Dryopteris</a:t>
            </a:r>
            <a:r>
              <a:rPr lang="en-US" altLang="en-US" sz="2400"/>
              <a:t> 33 x 45 µm</a:t>
            </a:r>
          </a:p>
          <a:p>
            <a:pPr>
              <a:spcBef>
                <a:spcPct val="0"/>
              </a:spcBef>
              <a:buFontTx/>
              <a:buNone/>
            </a:pPr>
            <a:r>
              <a:rPr lang="en-US" altLang="en-US" sz="2400" i="1"/>
              <a:t>Osmunda</a:t>
            </a:r>
            <a:r>
              <a:rPr lang="en-US" altLang="en-US" sz="2400"/>
              <a:t> 54 µm</a:t>
            </a:r>
          </a:p>
        </p:txBody>
      </p:sp>
      <p:sp>
        <p:nvSpPr>
          <p:cNvPr id="29698" name="Text Box 1027">
            <a:extLst>
              <a:ext uri="{FF2B5EF4-FFF2-40B4-BE49-F238E27FC236}">
                <a16:creationId xmlns:a16="http://schemas.microsoft.com/office/drawing/2014/main" id="{EE745BAB-FCF2-B64A-BC0F-87E9CE193E7E}"/>
              </a:ext>
            </a:extLst>
          </p:cNvPr>
          <p:cNvSpPr txBox="1">
            <a:spLocks noChangeArrowheads="1"/>
          </p:cNvSpPr>
          <p:nvPr/>
        </p:nvSpPr>
        <p:spPr bwMode="auto">
          <a:xfrm>
            <a:off x="0" y="0"/>
            <a:ext cx="809307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Raynor, Ogden, and Hayes 1976.   Dispersion of fern spores into and within a forest.</a:t>
            </a:r>
          </a:p>
        </p:txBody>
      </p:sp>
      <p:pic>
        <p:nvPicPr>
          <p:cNvPr id="29699" name="Picture 1029">
            <a:extLst>
              <a:ext uri="{FF2B5EF4-FFF2-40B4-BE49-F238E27FC236}">
                <a16:creationId xmlns:a16="http://schemas.microsoft.com/office/drawing/2014/main" id="{63C3247D-B167-7A4D-AA67-B97593FA32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45395"/>
          <a:stretch>
            <a:fillRect/>
          </a:stretch>
        </p:blipFill>
        <p:spPr bwMode="auto">
          <a:xfrm>
            <a:off x="3505200" y="2362200"/>
            <a:ext cx="3452813" cy="278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0" name="Picture 5" descr="Ragweed Pollen.jpg">
            <a:extLst>
              <a:ext uri="{FF2B5EF4-FFF2-40B4-BE49-F238E27FC236}">
                <a16:creationId xmlns:a16="http://schemas.microsoft.com/office/drawing/2014/main" id="{C49E1973-A24C-4C4A-B74B-D3C83933636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77000" y="457200"/>
            <a:ext cx="2476500" cy="235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1028">
            <a:extLst>
              <a:ext uri="{FF2B5EF4-FFF2-40B4-BE49-F238E27FC236}">
                <a16:creationId xmlns:a16="http://schemas.microsoft.com/office/drawing/2014/main" id="{5700EE03-BFB3-2E42-8A7C-A0331D43F0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23831"/>
          <a:stretch>
            <a:fillRect/>
          </a:stretch>
        </p:blipFill>
        <p:spPr bwMode="auto">
          <a:xfrm>
            <a:off x="0" y="3692525"/>
            <a:ext cx="3657600" cy="316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1" name="Picture 2">
            <a:extLst>
              <a:ext uri="{FF2B5EF4-FFF2-40B4-BE49-F238E27FC236}">
                <a16:creationId xmlns:a16="http://schemas.microsoft.com/office/drawing/2014/main" id="{4093372D-108A-BC49-AF3A-AFB885D1B1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85800"/>
            <a:ext cx="9144000" cy="6343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2" name="Text Box 4">
            <a:extLst>
              <a:ext uri="{FF2B5EF4-FFF2-40B4-BE49-F238E27FC236}">
                <a16:creationId xmlns:a16="http://schemas.microsoft.com/office/drawing/2014/main" id="{A900A499-A9FD-BA45-88E9-36D0F4DC2306}"/>
              </a:ext>
            </a:extLst>
          </p:cNvPr>
          <p:cNvSpPr txBox="1">
            <a:spLocks noChangeArrowheads="1"/>
          </p:cNvSpPr>
          <p:nvPr/>
        </p:nvSpPr>
        <p:spPr bwMode="auto">
          <a:xfrm>
            <a:off x="228600" y="0"/>
            <a:ext cx="77501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400"/>
              <a:t>Raynor et al.</a:t>
            </a:r>
            <a:r>
              <a:rPr lang="ja-JP" altLang="en-US" sz="2400"/>
              <a:t>’</a:t>
            </a:r>
            <a:r>
              <a:rPr lang="en-US" altLang="ja-JP" sz="2400"/>
              <a:t>s pollen and spore maps: outside source</a:t>
            </a:r>
            <a:endParaRPr lang="en-US" altLang="en-US" sz="2400"/>
          </a:p>
        </p:txBody>
      </p:sp>
    </p:spTree>
  </p:cSld>
  <p:clrMapOvr>
    <a:masterClrMapping/>
  </p:clrMapOvr>
  <p:transition>
    <p:wipe di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ext Box 3">
            <a:extLst>
              <a:ext uri="{FF2B5EF4-FFF2-40B4-BE49-F238E27FC236}">
                <a16:creationId xmlns:a16="http://schemas.microsoft.com/office/drawing/2014/main" id="{4A2728E6-9302-3447-9588-235656E56FD2}"/>
              </a:ext>
            </a:extLst>
          </p:cNvPr>
          <p:cNvSpPr txBox="1">
            <a:spLocks noChangeArrowheads="1"/>
          </p:cNvSpPr>
          <p:nvPr/>
        </p:nvSpPr>
        <p:spPr bwMode="auto">
          <a:xfrm>
            <a:off x="228600" y="0"/>
            <a:ext cx="86868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400"/>
              <a:t>Raynor et al.</a:t>
            </a:r>
            <a:r>
              <a:rPr lang="ja-JP" altLang="en-US" sz="2400"/>
              <a:t>’</a:t>
            </a:r>
            <a:r>
              <a:rPr lang="en-US" altLang="ja-JP" sz="2400"/>
              <a:t>s pollen and spore maps: inside source, ragweed and </a:t>
            </a:r>
            <a:r>
              <a:rPr lang="en-US" altLang="ja-JP" sz="2400" i="1"/>
              <a:t>Dryopteris</a:t>
            </a:r>
            <a:endParaRPr lang="en-US" altLang="en-US" sz="2400"/>
          </a:p>
        </p:txBody>
      </p:sp>
      <p:pic>
        <p:nvPicPr>
          <p:cNvPr id="31746" name="Picture 4">
            <a:extLst>
              <a:ext uri="{FF2B5EF4-FFF2-40B4-BE49-F238E27FC236}">
                <a16:creationId xmlns:a16="http://schemas.microsoft.com/office/drawing/2014/main" id="{1F8A30BC-DC93-8A43-AC56-62ABB13C98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840328"/>
            <a:ext cx="7924800" cy="572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ext Box 2">
            <a:extLst>
              <a:ext uri="{FF2B5EF4-FFF2-40B4-BE49-F238E27FC236}">
                <a16:creationId xmlns:a16="http://schemas.microsoft.com/office/drawing/2014/main" id="{E74479DE-9136-ED45-938C-CDB2482F1EF4}"/>
              </a:ext>
            </a:extLst>
          </p:cNvPr>
          <p:cNvSpPr txBox="1">
            <a:spLocks noChangeArrowheads="1"/>
          </p:cNvSpPr>
          <p:nvPr/>
        </p:nvSpPr>
        <p:spPr bwMode="auto">
          <a:xfrm>
            <a:off x="228600" y="0"/>
            <a:ext cx="73152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400"/>
              <a:t>Raynor et al.</a:t>
            </a:r>
            <a:r>
              <a:rPr lang="ja-JP" altLang="en-US" sz="2400"/>
              <a:t>’</a:t>
            </a:r>
            <a:r>
              <a:rPr lang="en-US" altLang="ja-JP" sz="2400"/>
              <a:t>s pollen and spore maps: inside source, ragweed versus </a:t>
            </a:r>
            <a:r>
              <a:rPr lang="en-US" altLang="ja-JP" sz="2400" i="1"/>
              <a:t>Osmunda</a:t>
            </a:r>
            <a:endParaRPr lang="en-US" altLang="en-US" sz="2400"/>
          </a:p>
        </p:txBody>
      </p:sp>
      <p:pic>
        <p:nvPicPr>
          <p:cNvPr id="32770" name="Picture 4">
            <a:extLst>
              <a:ext uri="{FF2B5EF4-FFF2-40B4-BE49-F238E27FC236}">
                <a16:creationId xmlns:a16="http://schemas.microsoft.com/office/drawing/2014/main" id="{07DA37D8-390A-5840-984F-A6CA97A312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231" y="762000"/>
            <a:ext cx="5908675" cy="601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ext Box 2">
            <a:extLst>
              <a:ext uri="{FF2B5EF4-FFF2-40B4-BE49-F238E27FC236}">
                <a16:creationId xmlns:a16="http://schemas.microsoft.com/office/drawing/2014/main" id="{BB9E8775-D14B-D648-9081-D3F61ABBD994}"/>
              </a:ext>
            </a:extLst>
          </p:cNvPr>
          <p:cNvSpPr txBox="1">
            <a:spLocks noChangeArrowheads="1"/>
          </p:cNvSpPr>
          <p:nvPr/>
        </p:nvSpPr>
        <p:spPr bwMode="auto">
          <a:xfrm>
            <a:off x="228600" y="1143000"/>
            <a:ext cx="8610600" cy="5016500"/>
          </a:xfrm>
          <a:prstGeom prst="rect">
            <a:avLst/>
          </a:prstGeom>
          <a:solidFill>
            <a:srgbClr val="6B6B9C"/>
          </a:solidFill>
          <a:ln>
            <a:noFill/>
          </a:ln>
        </p:spPr>
        <p:txBody>
          <a:bodyPr>
            <a:spAutoFit/>
          </a:bodyPr>
          <a:lstStyle>
            <a:lvl1pPr marL="457200" indent="-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defRPr/>
            </a:pPr>
            <a:r>
              <a:rPr lang="en-US" altLang="en-US" b="1"/>
              <a:t>The Biogeography of Ferns</a:t>
            </a:r>
          </a:p>
          <a:p>
            <a:pPr>
              <a:spcBef>
                <a:spcPct val="0"/>
              </a:spcBef>
              <a:buFont typeface="Times" pitchFamily="2" charset="0"/>
              <a:buAutoNum type="arabicPeriod"/>
              <a:defRPr/>
            </a:pPr>
            <a:r>
              <a:rPr lang="en-US" altLang="en-US" b="1"/>
              <a:t>Features of spore dispersal.</a:t>
            </a:r>
          </a:p>
          <a:p>
            <a:pPr>
              <a:spcBef>
                <a:spcPct val="0"/>
              </a:spcBef>
              <a:buFont typeface="Times" pitchFamily="2" charset="0"/>
              <a:buAutoNum type="arabicPeriod"/>
              <a:defRPr/>
            </a:pPr>
            <a:r>
              <a:rPr lang="en-US" altLang="en-US" b="1" i="1"/>
              <a:t>Ferns on oceanic islands.</a:t>
            </a:r>
          </a:p>
          <a:p>
            <a:pPr marL="1154430" indent="-514350">
              <a:spcBef>
                <a:spcPct val="0"/>
              </a:spcBef>
              <a:buFontTx/>
              <a:buAutoNum type="alphaLcPeriod"/>
              <a:defRPr/>
            </a:pPr>
            <a:r>
              <a:rPr lang="en-US" altLang="en-US" b="1"/>
              <a:t>General patterns</a:t>
            </a:r>
          </a:p>
          <a:p>
            <a:pPr marL="1154430" indent="-514350">
              <a:spcBef>
                <a:spcPct val="0"/>
              </a:spcBef>
              <a:buFontTx/>
              <a:buAutoNum type="alphaLcPeriod"/>
              <a:defRPr/>
            </a:pPr>
            <a:r>
              <a:rPr lang="en-US" altLang="en-US" b="1"/>
              <a:t>Hawaii, the ideal archipelago</a:t>
            </a:r>
          </a:p>
          <a:p>
            <a:pPr>
              <a:spcBef>
                <a:spcPct val="0"/>
              </a:spcBef>
              <a:buFont typeface="Times" pitchFamily="2" charset="0"/>
              <a:buAutoNum type="arabicPeriod"/>
              <a:defRPr/>
            </a:pPr>
            <a:r>
              <a:rPr lang="en-US" altLang="en-US" b="1"/>
              <a:t>Insular situations on continents.</a:t>
            </a:r>
          </a:p>
          <a:p>
            <a:pPr>
              <a:spcBef>
                <a:spcPct val="0"/>
              </a:spcBef>
              <a:buFont typeface="Times" pitchFamily="2" charset="0"/>
              <a:buAutoNum type="arabicPeriod"/>
              <a:defRPr/>
            </a:pPr>
            <a:r>
              <a:rPr lang="en-US" altLang="en-US" b="1"/>
              <a:t>Vegetation regions and endemic centers.</a:t>
            </a:r>
          </a:p>
          <a:p>
            <a:pPr>
              <a:spcBef>
                <a:spcPct val="0"/>
              </a:spcBef>
              <a:buFont typeface="Times" pitchFamily="2" charset="0"/>
              <a:buAutoNum type="arabicPeriod"/>
              <a:defRPr/>
            </a:pPr>
            <a:r>
              <a:rPr lang="en-US" altLang="en-US" b="1"/>
              <a:t>Vicariance and the fossil record. </a:t>
            </a:r>
          </a:p>
          <a:p>
            <a:pPr>
              <a:spcBef>
                <a:spcPct val="0"/>
              </a:spcBef>
              <a:buFont typeface="Times" pitchFamily="2" charset="0"/>
              <a:buAutoNum type="arabicPeriod"/>
              <a:defRPr/>
            </a:pPr>
            <a:r>
              <a:rPr lang="en-US" altLang="en-US" b="1"/>
              <a:t>Periglacial migration.</a:t>
            </a:r>
          </a:p>
          <a:p>
            <a:pPr>
              <a:spcBef>
                <a:spcPct val="0"/>
              </a:spcBef>
              <a:buFont typeface="Times" pitchFamily="2" charset="0"/>
              <a:buAutoNum type="arabicPeriod"/>
              <a:defRPr/>
            </a:pPr>
            <a:endParaRPr lang="en-US" altLang="en-US" b="1"/>
          </a:p>
        </p:txBody>
      </p:sp>
    </p:spTree>
  </p:cSld>
  <p:clrMapOvr>
    <a:masterClrMapping/>
  </p:clrMapOvr>
  <p:transition>
    <p:wipe di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ext Box 2">
            <a:extLst>
              <a:ext uri="{FF2B5EF4-FFF2-40B4-BE49-F238E27FC236}">
                <a16:creationId xmlns:a16="http://schemas.microsoft.com/office/drawing/2014/main" id="{F34E9E03-55FA-6146-A55F-42F775F5C9B4}"/>
              </a:ext>
            </a:extLst>
          </p:cNvPr>
          <p:cNvSpPr txBox="1">
            <a:spLocks noChangeArrowheads="1"/>
          </p:cNvSpPr>
          <p:nvPr/>
        </p:nvSpPr>
        <p:spPr bwMode="auto">
          <a:xfrm>
            <a:off x="838200" y="38100"/>
            <a:ext cx="7543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3600"/>
              <a:t> Pteridophyte richness and floristic proportion</a:t>
            </a:r>
          </a:p>
        </p:txBody>
      </p:sp>
      <p:sp>
        <p:nvSpPr>
          <p:cNvPr id="3" name="Rectangle 2">
            <a:extLst>
              <a:ext uri="{FF2B5EF4-FFF2-40B4-BE49-F238E27FC236}">
                <a16:creationId xmlns:a16="http://schemas.microsoft.com/office/drawing/2014/main" id="{9086305B-9D46-6B40-B65F-0A1D41E8695E}"/>
              </a:ext>
            </a:extLst>
          </p:cNvPr>
          <p:cNvSpPr/>
          <p:nvPr/>
        </p:nvSpPr>
        <p:spPr>
          <a:xfrm>
            <a:off x="76200" y="2209800"/>
            <a:ext cx="5813425" cy="3694113"/>
          </a:xfrm>
          <a:prstGeom prst="rect">
            <a:avLst/>
          </a:prstGeom>
        </p:spPr>
        <p:txBody>
          <a:bodyPr>
            <a:spAutoFit/>
          </a:bodyPr>
          <a:lstStyle/>
          <a:p>
            <a:pPr>
              <a:spcBef>
                <a:spcPts val="0"/>
              </a:spcBef>
              <a:spcAft>
                <a:spcPts val="0"/>
              </a:spcAft>
              <a:defRPr/>
            </a:pPr>
            <a:r>
              <a:rPr lang="en-US" sz="1800">
                <a:latin typeface="Times New Roman" panose="02020603050405020304" pitchFamily="18" charset="0"/>
                <a:ea typeface="Calibri" panose="020F0502020204030204" pitchFamily="34" charset="0"/>
                <a:cs typeface="Times New Roman (Body CS)"/>
              </a:rPr>
              <a:t> </a:t>
            </a:r>
            <a:endParaRPr lang="en-US" sz="1800">
              <a:ea typeface="Calibri" panose="020F0502020204030204" pitchFamily="34" charset="0"/>
              <a:cs typeface="Times New Roman (Body CS)"/>
            </a:endParaRPr>
          </a:p>
          <a:p>
            <a:pPr marL="342900" indent="-342900">
              <a:spcBef>
                <a:spcPts val="0"/>
              </a:spcBef>
              <a:spcAft>
                <a:spcPts val="0"/>
              </a:spcAft>
              <a:buFont typeface="+mj-lt"/>
              <a:buAutoNum type="arabicPeriod"/>
              <a:defRPr/>
            </a:pPr>
            <a:r>
              <a:rPr lang="en-US" sz="1800">
                <a:latin typeface="Times New Roman" panose="02020603050405020304" pitchFamily="18" charset="0"/>
                <a:ea typeface="Calibri" panose="020F0502020204030204" pitchFamily="34" charset="0"/>
                <a:cs typeface="Times New Roman (Body CS)"/>
              </a:rPr>
              <a:t>We find that pteridophyte and seed plant richness are geographically strongly correlated (all floras: r=0.68, mainland: r=0.82, island floras: r=0.77), but that the </a:t>
            </a:r>
            <a:r>
              <a:rPr lang="en-US" sz="1800">
                <a:solidFill>
                  <a:srgbClr val="FF0000"/>
                </a:solidFill>
                <a:latin typeface="Times New Roman" panose="02020603050405020304" pitchFamily="18" charset="0"/>
                <a:ea typeface="Calibri" panose="020F0502020204030204" pitchFamily="34" charset="0"/>
                <a:cs typeface="Times New Roman (Body CS)"/>
              </a:rPr>
              <a:t>proportions</a:t>
            </a:r>
            <a:r>
              <a:rPr lang="en-US" sz="1800">
                <a:latin typeface="Times New Roman" panose="02020603050405020304" pitchFamily="18" charset="0"/>
                <a:ea typeface="Calibri" panose="020F0502020204030204" pitchFamily="34" charset="0"/>
                <a:cs typeface="Times New Roman (Body CS)"/>
              </a:rPr>
              <a:t> of pteridophytes in vascular plant floras vary considerably (0-70%). </a:t>
            </a:r>
            <a:r>
              <a:rPr lang="en-US" sz="1800">
                <a:solidFill>
                  <a:srgbClr val="FFC000"/>
                </a:solidFill>
                <a:latin typeface="Times New Roman" panose="02020603050405020304" pitchFamily="18" charset="0"/>
                <a:ea typeface="Calibri" panose="020F0502020204030204" pitchFamily="34" charset="0"/>
                <a:cs typeface="Times New Roman (Body CS)"/>
              </a:rPr>
              <a:t>Islands (mean=15.3%) have significantly higher proportions of pteridophytes than mainland regions (mean=3.6%). </a:t>
            </a:r>
            <a:endParaRPr lang="en-US" sz="1800">
              <a:solidFill>
                <a:srgbClr val="FFC000"/>
              </a:solidFill>
              <a:ea typeface="Calibri" panose="020F0502020204030204" pitchFamily="34" charset="0"/>
              <a:cs typeface="Times New Roman (Body CS)"/>
            </a:endParaRPr>
          </a:p>
          <a:p>
            <a:pPr marL="342900" indent="-342900">
              <a:spcBef>
                <a:spcPts val="0"/>
              </a:spcBef>
              <a:spcAft>
                <a:spcPts val="0"/>
              </a:spcAft>
              <a:buFont typeface="+mj-lt"/>
              <a:buAutoNum type="arabicPeriod"/>
              <a:defRPr/>
            </a:pPr>
            <a:endParaRPr lang="en-US" sz="1800">
              <a:ea typeface="Calibri" panose="020F0502020204030204" pitchFamily="34" charset="0"/>
              <a:cs typeface="Times New Roman (Body CS)"/>
            </a:endParaRPr>
          </a:p>
          <a:p>
            <a:pPr marL="342900" indent="-342900">
              <a:spcBef>
                <a:spcPts val="0"/>
              </a:spcBef>
              <a:spcAft>
                <a:spcPts val="0"/>
              </a:spcAft>
              <a:buFont typeface="+mj-lt"/>
              <a:buAutoNum type="arabicPeriod"/>
              <a:defRPr/>
            </a:pPr>
            <a:r>
              <a:rPr lang="en-US" sz="1800">
                <a:latin typeface="Times New Roman" panose="02020603050405020304" pitchFamily="18" charset="0"/>
                <a:ea typeface="Calibri" panose="020F0502020204030204" pitchFamily="34" charset="0"/>
                <a:cs typeface="Times New Roman (Body CS)"/>
              </a:rPr>
              <a:t>While the relative proportions of pteridophytes on islands show a positive relationship with geographic isolation, proportions in mainland floras increase most strongly along gradients of water availability. </a:t>
            </a:r>
            <a:endParaRPr lang="en-US" sz="1800">
              <a:ea typeface="Calibri" panose="020F0502020204030204" pitchFamily="34" charset="0"/>
              <a:cs typeface="Times New Roman (Body CS)"/>
            </a:endParaRPr>
          </a:p>
        </p:txBody>
      </p:sp>
      <p:sp>
        <p:nvSpPr>
          <p:cNvPr id="35843" name="Rectangle 3">
            <a:extLst>
              <a:ext uri="{FF2B5EF4-FFF2-40B4-BE49-F238E27FC236}">
                <a16:creationId xmlns:a16="http://schemas.microsoft.com/office/drawing/2014/main" id="{53545DF0-EF71-2C44-9BC1-281829C8B0BD}"/>
              </a:ext>
            </a:extLst>
          </p:cNvPr>
          <p:cNvSpPr>
            <a:spLocks noChangeArrowheads="1"/>
          </p:cNvSpPr>
          <p:nvPr/>
        </p:nvSpPr>
        <p:spPr bwMode="auto">
          <a:xfrm>
            <a:off x="309563" y="1285875"/>
            <a:ext cx="87630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a:solidFill>
                  <a:schemeClr val="tx2"/>
                </a:solidFill>
                <a:latin typeface="Arial" panose="020B0604020202020204" pitchFamily="34" charset="0"/>
              </a:rPr>
              <a:t>Kreft, H., Jetz, W., Mutke, J. and Barthlott, W., 2010. Contrasting environmental and regional effects on global pteridophyte and seed plant diversity. </a:t>
            </a:r>
            <a:r>
              <a:rPr lang="en-US" altLang="en-US" sz="1800" i="1">
                <a:solidFill>
                  <a:schemeClr val="tx2"/>
                </a:solidFill>
                <a:latin typeface="Arial" panose="020B0604020202020204" pitchFamily="34" charset="0"/>
              </a:rPr>
              <a:t>Ecography</a:t>
            </a:r>
            <a:r>
              <a:rPr lang="en-US" altLang="en-US" sz="1800">
                <a:solidFill>
                  <a:schemeClr val="tx2"/>
                </a:solidFill>
                <a:latin typeface="Arial" panose="020B0604020202020204" pitchFamily="34" charset="0"/>
              </a:rPr>
              <a:t>, </a:t>
            </a:r>
            <a:r>
              <a:rPr lang="en-US" altLang="en-US" sz="1800" i="1">
                <a:solidFill>
                  <a:schemeClr val="tx2"/>
                </a:solidFill>
                <a:latin typeface="Arial" panose="020B0604020202020204" pitchFamily="34" charset="0"/>
              </a:rPr>
              <a:t>33</a:t>
            </a:r>
            <a:r>
              <a:rPr lang="en-US" altLang="en-US" sz="1800">
                <a:solidFill>
                  <a:schemeClr val="tx2"/>
                </a:solidFill>
                <a:latin typeface="Arial" panose="020B0604020202020204" pitchFamily="34" charset="0"/>
              </a:rPr>
              <a:t>(2), pp.408-419.</a:t>
            </a:r>
            <a:endParaRPr lang="en-US" altLang="en-US" sz="1800">
              <a:solidFill>
                <a:schemeClr val="tx2"/>
              </a:solidFill>
            </a:endParaRPr>
          </a:p>
        </p:txBody>
      </p:sp>
      <p:pic>
        <p:nvPicPr>
          <p:cNvPr id="35844" name="Picture 4">
            <a:extLst>
              <a:ext uri="{FF2B5EF4-FFF2-40B4-BE49-F238E27FC236}">
                <a16:creationId xmlns:a16="http://schemas.microsoft.com/office/drawing/2014/main" id="{B77FBE57-53A9-D54F-A563-66BB1B2224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6163" y="2133600"/>
            <a:ext cx="2708275" cy="434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89" name="Picture 1">
            <a:extLst>
              <a:ext uri="{FF2B5EF4-FFF2-40B4-BE49-F238E27FC236}">
                <a16:creationId xmlns:a16="http://schemas.microsoft.com/office/drawing/2014/main" id="{B36302B3-77DE-6B4A-B265-55F7F10F1B6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8900" y="1231900"/>
            <a:ext cx="8966200" cy="438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0" name="Text Box 2">
            <a:extLst>
              <a:ext uri="{FF2B5EF4-FFF2-40B4-BE49-F238E27FC236}">
                <a16:creationId xmlns:a16="http://schemas.microsoft.com/office/drawing/2014/main" id="{431FA7EE-1E61-9542-BAA2-8245FC858C50}"/>
              </a:ext>
            </a:extLst>
          </p:cNvPr>
          <p:cNvSpPr txBox="1">
            <a:spLocks noChangeArrowheads="1"/>
          </p:cNvSpPr>
          <p:nvPr/>
        </p:nvSpPr>
        <p:spPr bwMode="auto">
          <a:xfrm>
            <a:off x="838200" y="38100"/>
            <a:ext cx="7543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3600"/>
              <a:t> Pteridophyte richness and floristic proportion</a:t>
            </a:r>
          </a:p>
        </p:txBody>
      </p:sp>
    </p:spTree>
  </p:cSld>
  <p:clrMapOvr>
    <a:masterClrMapping/>
  </p:clrMapOvr>
  <p:transition>
    <p:wipe di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7" name="Picture 1">
            <a:extLst>
              <a:ext uri="{FF2B5EF4-FFF2-40B4-BE49-F238E27FC236}">
                <a16:creationId xmlns:a16="http://schemas.microsoft.com/office/drawing/2014/main" id="{EB4B3518-9693-1C4D-90EF-95E4A65C8D9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4000" y="1257300"/>
            <a:ext cx="8636000"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38" name="Text Box 2">
            <a:extLst>
              <a:ext uri="{FF2B5EF4-FFF2-40B4-BE49-F238E27FC236}">
                <a16:creationId xmlns:a16="http://schemas.microsoft.com/office/drawing/2014/main" id="{918EA810-D950-3142-B648-A97957CB68D7}"/>
              </a:ext>
            </a:extLst>
          </p:cNvPr>
          <p:cNvSpPr txBox="1">
            <a:spLocks noChangeArrowheads="1"/>
          </p:cNvSpPr>
          <p:nvPr/>
        </p:nvSpPr>
        <p:spPr bwMode="auto">
          <a:xfrm>
            <a:off x="838200" y="38100"/>
            <a:ext cx="7543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3600"/>
              <a:t> Pteridophyte richness and floristic proportion</a:t>
            </a:r>
          </a:p>
        </p:txBody>
      </p:sp>
    </p:spTree>
  </p:cSld>
  <p:clrMapOvr>
    <a:masterClrMapping/>
  </p:clrMapOvr>
  <p:transition>
    <p:wipe di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5" name="Picture 1">
            <a:extLst>
              <a:ext uri="{FF2B5EF4-FFF2-40B4-BE49-F238E27FC236}">
                <a16:creationId xmlns:a16="http://schemas.microsoft.com/office/drawing/2014/main" id="{B3613C0C-7EBE-C74D-8723-27917B96679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228600"/>
            <a:ext cx="6654800" cy="632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6" name="TextBox 2">
            <a:extLst>
              <a:ext uri="{FF2B5EF4-FFF2-40B4-BE49-F238E27FC236}">
                <a16:creationId xmlns:a16="http://schemas.microsoft.com/office/drawing/2014/main" id="{28861A0E-31E2-464A-9166-6AF13151CAB0}"/>
              </a:ext>
            </a:extLst>
          </p:cNvPr>
          <p:cNvSpPr txBox="1">
            <a:spLocks noChangeArrowheads="1"/>
          </p:cNvSpPr>
          <p:nvPr/>
        </p:nvSpPr>
        <p:spPr bwMode="auto">
          <a:xfrm>
            <a:off x="355600" y="3048000"/>
            <a:ext cx="17780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Continental Islands: on the ocean, but actually parts of continents</a:t>
            </a:r>
          </a:p>
        </p:txBody>
      </p:sp>
      <p:sp>
        <p:nvSpPr>
          <p:cNvPr id="41987" name="TextBox 2">
            <a:extLst>
              <a:ext uri="{FF2B5EF4-FFF2-40B4-BE49-F238E27FC236}">
                <a16:creationId xmlns:a16="http://schemas.microsoft.com/office/drawing/2014/main" id="{28465FBE-CB46-A144-989C-D3744D5727C2}"/>
              </a:ext>
            </a:extLst>
          </p:cNvPr>
          <p:cNvSpPr txBox="1">
            <a:spLocks noChangeArrowheads="1"/>
          </p:cNvSpPr>
          <p:nvPr/>
        </p:nvSpPr>
        <p:spPr bwMode="auto">
          <a:xfrm>
            <a:off x="355600" y="184150"/>
            <a:ext cx="1447800" cy="156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Oceanic vs. Continental Islands</a:t>
            </a:r>
          </a:p>
        </p:txBody>
      </p:sp>
    </p:spTree>
  </p:cSld>
  <p:clrMapOvr>
    <a:masterClrMapping/>
  </p:clrMapOvr>
  <p:transition>
    <p:wipe di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09" name="Picture 1">
            <a:extLst>
              <a:ext uri="{FF2B5EF4-FFF2-40B4-BE49-F238E27FC236}">
                <a16:creationId xmlns:a16="http://schemas.microsoft.com/office/drawing/2014/main" id="{C783557B-EF81-6C4B-B8CD-61793FBDD95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895600" y="304800"/>
            <a:ext cx="5932488" cy="624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0" name="TextBox 2">
            <a:extLst>
              <a:ext uri="{FF2B5EF4-FFF2-40B4-BE49-F238E27FC236}">
                <a16:creationId xmlns:a16="http://schemas.microsoft.com/office/drawing/2014/main" id="{8FDFA959-5F69-C04A-80A7-F7511B93E06F}"/>
              </a:ext>
            </a:extLst>
          </p:cNvPr>
          <p:cNvSpPr txBox="1">
            <a:spLocks noChangeArrowheads="1"/>
          </p:cNvSpPr>
          <p:nvPr/>
        </p:nvSpPr>
        <p:spPr bwMode="auto">
          <a:xfrm>
            <a:off x="355600" y="3048000"/>
            <a:ext cx="17780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Continental Islands: on the ocean, but actually parts of continents</a:t>
            </a:r>
          </a:p>
        </p:txBody>
      </p:sp>
    </p:spTree>
  </p:cSld>
  <p:clrMapOvr>
    <a:masterClrMapping/>
  </p:clrMapOvr>
  <p:transition>
    <p:wipe di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3" name="Picture 2">
            <a:extLst>
              <a:ext uri="{FF2B5EF4-FFF2-40B4-BE49-F238E27FC236}">
                <a16:creationId xmlns:a16="http://schemas.microsoft.com/office/drawing/2014/main" id="{70DF2F1C-B151-DF49-ADB3-66B7F9D783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100" y="133350"/>
            <a:ext cx="8305800" cy="659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4" name="TextBox 2">
            <a:extLst>
              <a:ext uri="{FF2B5EF4-FFF2-40B4-BE49-F238E27FC236}">
                <a16:creationId xmlns:a16="http://schemas.microsoft.com/office/drawing/2014/main" id="{EE9FF9DF-4F13-724C-BFA0-6476FD2AF1FB}"/>
              </a:ext>
            </a:extLst>
          </p:cNvPr>
          <p:cNvSpPr txBox="1">
            <a:spLocks noChangeArrowheads="1"/>
          </p:cNvSpPr>
          <p:nvPr/>
        </p:nvSpPr>
        <p:spPr bwMode="auto">
          <a:xfrm>
            <a:off x="762000" y="3962400"/>
            <a:ext cx="17780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Oceanic islands: originating from the ocean floor</a:t>
            </a:r>
          </a:p>
        </p:txBody>
      </p:sp>
      <p:sp>
        <p:nvSpPr>
          <p:cNvPr id="44035" name="TextBox 2">
            <a:extLst>
              <a:ext uri="{FF2B5EF4-FFF2-40B4-BE49-F238E27FC236}">
                <a16:creationId xmlns:a16="http://schemas.microsoft.com/office/drawing/2014/main" id="{CE388F68-532F-0E44-98E6-9D1796A82CC4}"/>
              </a:ext>
            </a:extLst>
          </p:cNvPr>
          <p:cNvSpPr txBox="1">
            <a:spLocks noChangeArrowheads="1"/>
          </p:cNvSpPr>
          <p:nvPr/>
        </p:nvSpPr>
        <p:spPr bwMode="auto">
          <a:xfrm>
            <a:off x="533400" y="381000"/>
            <a:ext cx="14478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Oceanic vs. Continental Islands</a:t>
            </a:r>
          </a:p>
        </p:txBody>
      </p:sp>
    </p:spTree>
  </p:cSld>
  <p:clrMapOvr>
    <a:masterClrMapping/>
  </p:clrMapOvr>
  <p:transition>
    <p:wipe di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7" name="Picture 1">
            <a:extLst>
              <a:ext uri="{FF2B5EF4-FFF2-40B4-BE49-F238E27FC236}">
                <a16:creationId xmlns:a16="http://schemas.microsoft.com/office/drawing/2014/main" id="{704839E1-DF10-FD4E-B7B2-D31FB0382E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37" y="1755775"/>
            <a:ext cx="9144000" cy="510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58" name="TextBox 2">
            <a:extLst>
              <a:ext uri="{FF2B5EF4-FFF2-40B4-BE49-F238E27FC236}">
                <a16:creationId xmlns:a16="http://schemas.microsoft.com/office/drawing/2014/main" id="{165427F8-C2E9-FB47-AA8E-A73551F1BD4D}"/>
              </a:ext>
            </a:extLst>
          </p:cNvPr>
          <p:cNvSpPr txBox="1">
            <a:spLocks noChangeArrowheads="1"/>
          </p:cNvSpPr>
          <p:nvPr/>
        </p:nvSpPr>
        <p:spPr bwMode="auto">
          <a:xfrm>
            <a:off x="241300" y="4800600"/>
            <a:ext cx="17780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Oceanic islands: originating from the ocean floor</a:t>
            </a:r>
          </a:p>
        </p:txBody>
      </p:sp>
      <p:sp>
        <p:nvSpPr>
          <p:cNvPr id="45059" name="TextBox 2">
            <a:extLst>
              <a:ext uri="{FF2B5EF4-FFF2-40B4-BE49-F238E27FC236}">
                <a16:creationId xmlns:a16="http://schemas.microsoft.com/office/drawing/2014/main" id="{0086ECA5-BD58-CD43-9867-FF689490BC6E}"/>
              </a:ext>
            </a:extLst>
          </p:cNvPr>
          <p:cNvSpPr txBox="1">
            <a:spLocks noChangeArrowheads="1"/>
          </p:cNvSpPr>
          <p:nvPr/>
        </p:nvSpPr>
        <p:spPr bwMode="auto">
          <a:xfrm>
            <a:off x="2019300" y="141644"/>
            <a:ext cx="2019300"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Oceanic vs. Continental Islands</a:t>
            </a:r>
          </a:p>
        </p:txBody>
      </p:sp>
      <p:cxnSp>
        <p:nvCxnSpPr>
          <p:cNvPr id="45060" name="Straight Arrow Connector 6">
            <a:extLst>
              <a:ext uri="{FF2B5EF4-FFF2-40B4-BE49-F238E27FC236}">
                <a16:creationId xmlns:a16="http://schemas.microsoft.com/office/drawing/2014/main" id="{FA4939D5-D201-8E46-BEEC-5EAA60BA6498}"/>
              </a:ext>
            </a:extLst>
          </p:cNvPr>
          <p:cNvCxnSpPr>
            <a:cxnSpLocks noChangeShapeType="1"/>
          </p:cNvCxnSpPr>
          <p:nvPr/>
        </p:nvCxnSpPr>
        <p:spPr bwMode="auto">
          <a:xfrm flipH="1">
            <a:off x="1447800" y="3429000"/>
            <a:ext cx="6934200" cy="0"/>
          </a:xfrm>
          <a:prstGeom prst="straightConnector1">
            <a:avLst/>
          </a:prstGeom>
          <a:noFill/>
          <a:ln w="47625" algn="ctr">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45061" name="Rectangle 7">
            <a:extLst>
              <a:ext uri="{FF2B5EF4-FFF2-40B4-BE49-F238E27FC236}">
                <a16:creationId xmlns:a16="http://schemas.microsoft.com/office/drawing/2014/main" id="{D3B4445C-B665-1545-9376-B47FDD7C3C68}"/>
              </a:ext>
            </a:extLst>
          </p:cNvPr>
          <p:cNvSpPr>
            <a:spLocks noChangeArrowheads="1"/>
          </p:cNvSpPr>
          <p:nvPr/>
        </p:nvSpPr>
        <p:spPr bwMode="auto">
          <a:xfrm>
            <a:off x="5410200" y="2617788"/>
            <a:ext cx="154305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2000 miles</a:t>
            </a:r>
          </a:p>
        </p:txBody>
      </p:sp>
      <p:sp>
        <p:nvSpPr>
          <p:cNvPr id="2" name="Rectangle 7">
            <a:extLst>
              <a:ext uri="{FF2B5EF4-FFF2-40B4-BE49-F238E27FC236}">
                <a16:creationId xmlns:a16="http://schemas.microsoft.com/office/drawing/2014/main" id="{55EE1553-0553-25BC-11F7-2492697FFB0F}"/>
              </a:ext>
            </a:extLst>
          </p:cNvPr>
          <p:cNvSpPr>
            <a:spLocks noChangeArrowheads="1"/>
          </p:cNvSpPr>
          <p:nvPr/>
        </p:nvSpPr>
        <p:spPr bwMode="auto">
          <a:xfrm>
            <a:off x="2667000" y="3549650"/>
            <a:ext cx="345293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Tristan da Cunha to Africa</a:t>
            </a:r>
          </a:p>
        </p:txBody>
      </p:sp>
    </p:spTree>
  </p:cSld>
  <p:clrMapOvr>
    <a:masterClrMapping/>
  </p:clrMapOvr>
  <p:transition>
    <p:wipe di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1" name="Picture 8">
            <a:extLst>
              <a:ext uri="{FF2B5EF4-FFF2-40B4-BE49-F238E27FC236}">
                <a16:creationId xmlns:a16="http://schemas.microsoft.com/office/drawing/2014/main" id="{6871979A-C526-B34B-888B-AA1B5C485F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22975" y="3854450"/>
            <a:ext cx="3087688"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2" name="Picture 5">
            <a:extLst>
              <a:ext uri="{FF2B5EF4-FFF2-40B4-BE49-F238E27FC236}">
                <a16:creationId xmlns:a16="http://schemas.microsoft.com/office/drawing/2014/main" id="{43071534-0C5A-934E-95B4-708902AF8A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95538" y="2352675"/>
            <a:ext cx="3841750" cy="3221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3" name="Picture 2">
            <a:extLst>
              <a:ext uri="{FF2B5EF4-FFF2-40B4-BE49-F238E27FC236}">
                <a16:creationId xmlns:a16="http://schemas.microsoft.com/office/drawing/2014/main" id="{3CDAE88C-7F20-4D46-88E1-882B4AAEEE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1300" y="457200"/>
            <a:ext cx="3725863" cy="313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4" name="TextBox 2">
            <a:extLst>
              <a:ext uri="{FF2B5EF4-FFF2-40B4-BE49-F238E27FC236}">
                <a16:creationId xmlns:a16="http://schemas.microsoft.com/office/drawing/2014/main" id="{51B3BB3F-2FB4-7A4C-84E8-8A99BC1116CE}"/>
              </a:ext>
            </a:extLst>
          </p:cNvPr>
          <p:cNvSpPr txBox="1">
            <a:spLocks noChangeArrowheads="1"/>
          </p:cNvSpPr>
          <p:nvPr/>
        </p:nvSpPr>
        <p:spPr bwMode="auto">
          <a:xfrm>
            <a:off x="338138" y="3963988"/>
            <a:ext cx="1778000" cy="193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Oceanic islands: originating from the ocean floor</a:t>
            </a:r>
          </a:p>
        </p:txBody>
      </p:sp>
      <p:sp>
        <p:nvSpPr>
          <p:cNvPr id="46085" name="Rectangle 7">
            <a:extLst>
              <a:ext uri="{FF2B5EF4-FFF2-40B4-BE49-F238E27FC236}">
                <a16:creationId xmlns:a16="http://schemas.microsoft.com/office/drawing/2014/main" id="{20BCC7E3-AD09-2940-B39C-14D9A7145872}"/>
              </a:ext>
            </a:extLst>
          </p:cNvPr>
          <p:cNvSpPr>
            <a:spLocks noChangeArrowheads="1"/>
          </p:cNvSpPr>
          <p:nvPr/>
        </p:nvSpPr>
        <p:spPr bwMode="auto">
          <a:xfrm>
            <a:off x="6489700" y="3003550"/>
            <a:ext cx="236855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Tristan da Cunha,</a:t>
            </a:r>
          </a:p>
          <a:p>
            <a:pPr>
              <a:spcBef>
                <a:spcPct val="0"/>
              </a:spcBef>
              <a:buFontTx/>
              <a:buNone/>
            </a:pPr>
            <a:r>
              <a:rPr lang="en-US" altLang="en-US" sz="2400"/>
              <a:t>1800 m high</a:t>
            </a:r>
          </a:p>
        </p:txBody>
      </p:sp>
    </p:spTree>
  </p:cSld>
  <p:clrMapOvr>
    <a:masterClrMapping/>
  </p:clrMapOvr>
  <p:transition>
    <p:wipe di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5" name="Picture 2">
            <a:extLst>
              <a:ext uri="{FF2B5EF4-FFF2-40B4-BE49-F238E27FC236}">
                <a16:creationId xmlns:a16="http://schemas.microsoft.com/office/drawing/2014/main" id="{FD208DE1-BCD0-3B48-9B42-9DB56477A5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0"/>
            <a:ext cx="8382000" cy="678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ext Box 2">
            <a:extLst>
              <a:ext uri="{FF2B5EF4-FFF2-40B4-BE49-F238E27FC236}">
                <a16:creationId xmlns:a16="http://schemas.microsoft.com/office/drawing/2014/main" id="{C5AE83DA-065C-3745-A4E6-C4A65339E662}"/>
              </a:ext>
            </a:extLst>
          </p:cNvPr>
          <p:cNvSpPr txBox="1">
            <a:spLocks noChangeArrowheads="1"/>
          </p:cNvSpPr>
          <p:nvPr/>
        </p:nvSpPr>
        <p:spPr bwMode="auto">
          <a:xfrm>
            <a:off x="304800" y="990600"/>
            <a:ext cx="8839200" cy="4535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b="1"/>
              <a:t>Attributes of Tristan da Cunha island group</a:t>
            </a:r>
          </a:p>
          <a:p>
            <a:pPr>
              <a:spcBef>
                <a:spcPct val="0"/>
              </a:spcBef>
              <a:buFont typeface="Wingdings" pitchFamily="2" charset="2"/>
              <a:buChar char="v"/>
            </a:pPr>
            <a:r>
              <a:rPr lang="en-US" altLang="en-US" sz="2400"/>
              <a:t>2,000 miles from the source of spores in the direction of the 		prevailing winds</a:t>
            </a:r>
          </a:p>
          <a:p>
            <a:pPr>
              <a:spcBef>
                <a:spcPct val="0"/>
              </a:spcBef>
              <a:buFont typeface="Wingdings" pitchFamily="2" charset="2"/>
              <a:buChar char="v"/>
            </a:pPr>
            <a:r>
              <a:rPr lang="en-US" altLang="en-US" sz="2400"/>
              <a:t>short geologic history, as they are emergent volcanic peaks 	  	without associated seamounts </a:t>
            </a:r>
          </a:p>
          <a:p>
            <a:pPr>
              <a:spcBef>
                <a:spcPct val="0"/>
              </a:spcBef>
              <a:buFont typeface="Wingdings" pitchFamily="2" charset="2"/>
              <a:buChar char="v"/>
            </a:pPr>
            <a:r>
              <a:rPr lang="en-US" altLang="en-US" sz="2400"/>
              <a:t>small vascular flora includes no endemic species</a:t>
            </a:r>
          </a:p>
          <a:p>
            <a:pPr>
              <a:spcBef>
                <a:spcPct val="0"/>
              </a:spcBef>
              <a:buFont typeface="Wingdings" pitchFamily="2" charset="2"/>
              <a:buChar char="v"/>
            </a:pPr>
            <a:r>
              <a:rPr lang="en-US" altLang="en-US" sz="2400"/>
              <a:t>high proportion of ferns versus angiosperms in the flora (50% 		versus 5% worldwide) </a:t>
            </a:r>
          </a:p>
          <a:p>
            <a:pPr>
              <a:spcBef>
                <a:spcPct val="0"/>
              </a:spcBef>
              <a:buFont typeface="Wingdings" pitchFamily="2" charset="2"/>
              <a:buChar char="v"/>
            </a:pPr>
            <a:r>
              <a:rPr lang="en-US" altLang="en-US" sz="2400"/>
              <a:t>Flora includes filmy ferns (Hymenophyllaceae) but not tree ferns 	(Cyatheaceae)</a:t>
            </a:r>
          </a:p>
          <a:p>
            <a:pPr>
              <a:spcBef>
                <a:spcPct val="0"/>
              </a:spcBef>
              <a:buFont typeface="Wingdings" pitchFamily="2" charset="2"/>
              <a:buChar char="v"/>
            </a:pPr>
            <a:r>
              <a:rPr lang="en-US" altLang="en-US" sz="2400"/>
              <a:t>high number of wide-ranging ferns represented in the fern flora of 	Tristan da Cunha</a:t>
            </a:r>
          </a:p>
        </p:txBody>
      </p:sp>
    </p:spTree>
  </p:cSld>
  <p:clrMapOvr>
    <a:masterClrMapping/>
  </p:clrMapOvr>
  <p:transition>
    <p:wipe di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ext Box 2">
            <a:extLst>
              <a:ext uri="{FF2B5EF4-FFF2-40B4-BE49-F238E27FC236}">
                <a16:creationId xmlns:a16="http://schemas.microsoft.com/office/drawing/2014/main" id="{27BD015C-E3C9-8E48-B858-6D88CE05546E}"/>
              </a:ext>
            </a:extLst>
          </p:cNvPr>
          <p:cNvSpPr txBox="1">
            <a:spLocks noChangeArrowheads="1"/>
          </p:cNvSpPr>
          <p:nvPr/>
        </p:nvSpPr>
        <p:spPr bwMode="auto">
          <a:xfrm>
            <a:off x="287338" y="76200"/>
            <a:ext cx="4970462" cy="655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b="1"/>
              <a:t>Further insights from Alice and Rolla Tryon’s work on islands…</a:t>
            </a:r>
          </a:p>
          <a:p>
            <a:pPr>
              <a:spcBef>
                <a:spcPct val="0"/>
              </a:spcBef>
              <a:buFont typeface="Wingdings" pitchFamily="2" charset="2"/>
              <a:buChar char="v"/>
            </a:pPr>
            <a:r>
              <a:rPr lang="en-US" altLang="en-US" sz="2400"/>
              <a:t> There is a strong relationship between island area and species number.</a:t>
            </a:r>
          </a:p>
          <a:p>
            <a:pPr>
              <a:spcBef>
                <a:spcPct val="0"/>
              </a:spcBef>
              <a:buFont typeface="Wingdings" pitchFamily="2" charset="2"/>
              <a:buChar char="v"/>
            </a:pPr>
            <a:r>
              <a:rPr lang="en-US" altLang="en-US" sz="2400"/>
              <a:t>Endemics on islands are mostly related to narrowly distributed source species.</a:t>
            </a:r>
          </a:p>
          <a:p>
            <a:pPr>
              <a:spcBef>
                <a:spcPct val="0"/>
              </a:spcBef>
              <a:buFont typeface="Wingdings" pitchFamily="2" charset="2"/>
              <a:buChar char="v"/>
            </a:pPr>
            <a:r>
              <a:rPr lang="en-US" altLang="en-US" sz="2400"/>
              <a:t>In archipelagos, the endemics are usually related to source species, not to other species in the archipelago…but consider Hawaii.</a:t>
            </a:r>
          </a:p>
          <a:p>
            <a:pPr>
              <a:spcBef>
                <a:spcPct val="0"/>
              </a:spcBef>
              <a:buFont typeface="Wingdings" pitchFamily="2" charset="2"/>
              <a:buChar char="v"/>
            </a:pPr>
            <a:r>
              <a:rPr lang="en-US" altLang="en-US" sz="2400"/>
              <a:t>Single spore migration predicates success for single spores with flexible (plastic) genotypes: this may relate to the success of wide-ranging species.  </a:t>
            </a:r>
          </a:p>
        </p:txBody>
      </p:sp>
      <p:pic>
        <p:nvPicPr>
          <p:cNvPr id="49154" name="Picture 2">
            <a:extLst>
              <a:ext uri="{FF2B5EF4-FFF2-40B4-BE49-F238E27FC236}">
                <a16:creationId xmlns:a16="http://schemas.microsoft.com/office/drawing/2014/main" id="{DBAB9643-32C4-4A46-9EB4-4C99B93B24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0200" y="228600"/>
            <a:ext cx="2408238" cy="268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5" name="Picture 3">
            <a:extLst>
              <a:ext uri="{FF2B5EF4-FFF2-40B4-BE49-F238E27FC236}">
                <a16:creationId xmlns:a16="http://schemas.microsoft.com/office/drawing/2014/main" id="{699B93C6-9133-4D45-973D-73CDBC850A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2286000"/>
            <a:ext cx="2224088" cy="283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7" name="Picture 1026">
            <a:extLst>
              <a:ext uri="{FF2B5EF4-FFF2-40B4-BE49-F238E27FC236}">
                <a16:creationId xmlns:a16="http://schemas.microsoft.com/office/drawing/2014/main" id="{999996D0-DCE5-4A4C-B4A8-8E41602EDC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909638"/>
            <a:ext cx="7772400" cy="5948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78" name="Picture 1027">
            <a:extLst>
              <a:ext uri="{FF2B5EF4-FFF2-40B4-BE49-F238E27FC236}">
                <a16:creationId xmlns:a16="http://schemas.microsoft.com/office/drawing/2014/main" id="{C1E3EBBE-863D-C34C-92DF-AD44B088DF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8763000" cy="79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ext Box 4">
            <a:extLst>
              <a:ext uri="{FF2B5EF4-FFF2-40B4-BE49-F238E27FC236}">
                <a16:creationId xmlns:a16="http://schemas.microsoft.com/office/drawing/2014/main" id="{C0249C42-55F6-0B4B-B0A4-C267054A0A4A}"/>
              </a:ext>
            </a:extLst>
          </p:cNvPr>
          <p:cNvSpPr txBox="1">
            <a:spLocks noChangeArrowheads="1"/>
          </p:cNvSpPr>
          <p:nvPr/>
        </p:nvSpPr>
        <p:spPr bwMode="auto">
          <a:xfrm>
            <a:off x="609600" y="228600"/>
            <a:ext cx="81534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a:t>Island Endemism is higher in flowering plants than in ferns --- work of  Alan Smith, 1972</a:t>
            </a:r>
          </a:p>
        </p:txBody>
      </p:sp>
      <p:pic>
        <p:nvPicPr>
          <p:cNvPr id="51202" name="Picture 2">
            <a:extLst>
              <a:ext uri="{FF2B5EF4-FFF2-40B4-BE49-F238E27FC236}">
                <a16:creationId xmlns:a16="http://schemas.microsoft.com/office/drawing/2014/main" id="{E329DA24-3B7D-F94B-9216-A7EC4CD63C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82738"/>
            <a:ext cx="9144000" cy="369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ext Box 2">
            <a:extLst>
              <a:ext uri="{FF2B5EF4-FFF2-40B4-BE49-F238E27FC236}">
                <a16:creationId xmlns:a16="http://schemas.microsoft.com/office/drawing/2014/main" id="{9CFF849C-B780-9D41-8833-87481321BC45}"/>
              </a:ext>
            </a:extLst>
          </p:cNvPr>
          <p:cNvSpPr txBox="1">
            <a:spLocks noChangeArrowheads="1"/>
          </p:cNvSpPr>
          <p:nvPr/>
        </p:nvSpPr>
        <p:spPr bwMode="auto">
          <a:xfrm>
            <a:off x="228600" y="1143000"/>
            <a:ext cx="8610600" cy="5016500"/>
          </a:xfrm>
          <a:prstGeom prst="rect">
            <a:avLst/>
          </a:prstGeom>
          <a:solidFill>
            <a:srgbClr val="6B6B9C"/>
          </a:solidFill>
          <a:ln>
            <a:noFill/>
          </a:ln>
        </p:spPr>
        <p:txBody>
          <a:bodyPr>
            <a:spAutoFit/>
          </a:bodyPr>
          <a:lstStyle>
            <a:lvl1pPr marL="457200" indent="-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defRPr/>
            </a:pPr>
            <a:r>
              <a:rPr lang="en-US" altLang="en-US" b="1"/>
              <a:t>The Biogeography of Ferns</a:t>
            </a:r>
          </a:p>
          <a:p>
            <a:pPr>
              <a:spcBef>
                <a:spcPct val="0"/>
              </a:spcBef>
              <a:buFont typeface="Times" pitchFamily="2" charset="0"/>
              <a:buAutoNum type="arabicPeriod"/>
              <a:defRPr/>
            </a:pPr>
            <a:r>
              <a:rPr lang="en-US" altLang="en-US" b="1"/>
              <a:t>Features of spore dispersal.</a:t>
            </a:r>
          </a:p>
          <a:p>
            <a:pPr>
              <a:spcBef>
                <a:spcPct val="0"/>
              </a:spcBef>
              <a:buFont typeface="Times" pitchFamily="2" charset="0"/>
              <a:buAutoNum type="arabicPeriod"/>
              <a:defRPr/>
            </a:pPr>
            <a:r>
              <a:rPr lang="en-US" altLang="en-US" b="1" i="1"/>
              <a:t>Ferns on oceanic islands.</a:t>
            </a:r>
          </a:p>
          <a:p>
            <a:pPr marL="1154430" indent="-514350">
              <a:spcBef>
                <a:spcPct val="0"/>
              </a:spcBef>
              <a:buFontTx/>
              <a:buAutoNum type="alphaLcPeriod"/>
              <a:defRPr/>
            </a:pPr>
            <a:r>
              <a:rPr lang="en-US" altLang="en-US" b="1"/>
              <a:t>General patterns</a:t>
            </a:r>
          </a:p>
          <a:p>
            <a:pPr marL="1154430" indent="-514350">
              <a:spcBef>
                <a:spcPct val="0"/>
              </a:spcBef>
              <a:buFontTx/>
              <a:buAutoNum type="alphaLcPeriod"/>
              <a:defRPr/>
            </a:pPr>
            <a:r>
              <a:rPr lang="en-US" altLang="en-US" b="1" i="1"/>
              <a:t>Hawaii, the ideal archipelago</a:t>
            </a:r>
          </a:p>
          <a:p>
            <a:pPr>
              <a:spcBef>
                <a:spcPct val="0"/>
              </a:spcBef>
              <a:buFont typeface="Times" pitchFamily="2" charset="0"/>
              <a:buAutoNum type="arabicPeriod"/>
              <a:defRPr/>
            </a:pPr>
            <a:r>
              <a:rPr lang="en-US" altLang="en-US" b="1"/>
              <a:t>Insular situations on continents.</a:t>
            </a:r>
          </a:p>
          <a:p>
            <a:pPr>
              <a:spcBef>
                <a:spcPct val="0"/>
              </a:spcBef>
              <a:buFont typeface="Times" pitchFamily="2" charset="0"/>
              <a:buAutoNum type="arabicPeriod"/>
              <a:defRPr/>
            </a:pPr>
            <a:r>
              <a:rPr lang="en-US" altLang="en-US" b="1"/>
              <a:t>Vegetation regions and endemic centers.</a:t>
            </a:r>
          </a:p>
          <a:p>
            <a:pPr>
              <a:spcBef>
                <a:spcPct val="0"/>
              </a:spcBef>
              <a:buFont typeface="Times" pitchFamily="2" charset="0"/>
              <a:buAutoNum type="arabicPeriod"/>
              <a:defRPr/>
            </a:pPr>
            <a:r>
              <a:rPr lang="en-US" altLang="en-US" b="1"/>
              <a:t>Vicariance and the fossil record. </a:t>
            </a:r>
          </a:p>
          <a:p>
            <a:pPr>
              <a:spcBef>
                <a:spcPct val="0"/>
              </a:spcBef>
              <a:buFont typeface="Times" pitchFamily="2" charset="0"/>
              <a:buAutoNum type="arabicPeriod"/>
              <a:defRPr/>
            </a:pPr>
            <a:r>
              <a:rPr lang="en-US" altLang="en-US" b="1"/>
              <a:t>Periglacial migration.</a:t>
            </a:r>
          </a:p>
          <a:p>
            <a:pPr>
              <a:spcBef>
                <a:spcPct val="0"/>
              </a:spcBef>
              <a:buFont typeface="Times" pitchFamily="2" charset="0"/>
              <a:buAutoNum type="arabicPeriod"/>
              <a:defRPr/>
            </a:pPr>
            <a:endParaRPr lang="en-US" altLang="en-US" b="1"/>
          </a:p>
        </p:txBody>
      </p:sp>
    </p:spTree>
  </p:cSld>
  <p:clrMapOvr>
    <a:masterClrMapping/>
  </p:clrMapOvr>
  <p:transition>
    <p:wipe dir="d"/>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3" name="Picture 1">
            <a:extLst>
              <a:ext uri="{FF2B5EF4-FFF2-40B4-BE49-F238E27FC236}">
                <a16:creationId xmlns:a16="http://schemas.microsoft.com/office/drawing/2014/main" id="{A7603492-E3A6-4F46-82DC-E3CF750712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76200"/>
            <a:ext cx="8204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4" name="TextBox 2">
            <a:extLst>
              <a:ext uri="{FF2B5EF4-FFF2-40B4-BE49-F238E27FC236}">
                <a16:creationId xmlns:a16="http://schemas.microsoft.com/office/drawing/2014/main" id="{01053A64-E066-DA45-955F-7EA6D57D5C00}"/>
              </a:ext>
            </a:extLst>
          </p:cNvPr>
          <p:cNvSpPr txBox="1">
            <a:spLocks noChangeArrowheads="1"/>
          </p:cNvSpPr>
          <p:nvPr/>
        </p:nvSpPr>
        <p:spPr bwMode="auto">
          <a:xfrm>
            <a:off x="3810000" y="5207000"/>
            <a:ext cx="3771900" cy="156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2300 mi. E to North America</a:t>
            </a:r>
          </a:p>
          <a:p>
            <a:pPr>
              <a:spcBef>
                <a:spcPct val="0"/>
              </a:spcBef>
              <a:buFontTx/>
              <a:buNone/>
            </a:pPr>
            <a:r>
              <a:rPr lang="en-US" altLang="en-US" sz="2400"/>
              <a:t>3800 mi SW to New Guinea</a:t>
            </a:r>
          </a:p>
          <a:p>
            <a:pPr>
              <a:spcBef>
                <a:spcPct val="0"/>
              </a:spcBef>
              <a:buFontTx/>
              <a:buNone/>
            </a:pPr>
            <a:r>
              <a:rPr lang="en-US" altLang="en-US" sz="2400"/>
              <a:t>4000 mi. W to Japan</a:t>
            </a:r>
          </a:p>
          <a:p>
            <a:pPr>
              <a:spcBef>
                <a:spcPct val="0"/>
              </a:spcBef>
              <a:buFontTx/>
              <a:buNone/>
            </a:pPr>
            <a:r>
              <a:rPr lang="en-US" altLang="en-US" sz="2400"/>
              <a:t>4200 mi S to New Zealand</a:t>
            </a:r>
          </a:p>
        </p:txBody>
      </p:sp>
      <p:cxnSp>
        <p:nvCxnSpPr>
          <p:cNvPr id="54275" name="Straight Arrow Connector 5">
            <a:extLst>
              <a:ext uri="{FF2B5EF4-FFF2-40B4-BE49-F238E27FC236}">
                <a16:creationId xmlns:a16="http://schemas.microsoft.com/office/drawing/2014/main" id="{704DE6F5-3DA3-0C4D-8FB2-7146EC9C02ED}"/>
              </a:ext>
            </a:extLst>
          </p:cNvPr>
          <p:cNvCxnSpPr>
            <a:cxnSpLocks noChangeShapeType="1"/>
          </p:cNvCxnSpPr>
          <p:nvPr/>
        </p:nvCxnSpPr>
        <p:spPr bwMode="auto">
          <a:xfrm flipH="1">
            <a:off x="5943600" y="4495800"/>
            <a:ext cx="457200" cy="457200"/>
          </a:xfrm>
          <a:prstGeom prst="straightConnector1">
            <a:avLst/>
          </a:prstGeom>
          <a:noFill/>
          <a:ln w="50800" algn="ctr">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54276" name="Text Box 2">
            <a:extLst>
              <a:ext uri="{FF2B5EF4-FFF2-40B4-BE49-F238E27FC236}">
                <a16:creationId xmlns:a16="http://schemas.microsoft.com/office/drawing/2014/main" id="{504035C0-4C9E-774E-9D82-875EC3BAD119}"/>
              </a:ext>
            </a:extLst>
          </p:cNvPr>
          <p:cNvSpPr txBox="1">
            <a:spLocks noChangeArrowheads="1"/>
          </p:cNvSpPr>
          <p:nvPr/>
        </p:nvSpPr>
        <p:spPr bwMode="auto">
          <a:xfrm>
            <a:off x="228600" y="228600"/>
            <a:ext cx="8610600"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50000"/>
              </a:spcBef>
              <a:buFontTx/>
              <a:buNone/>
            </a:pPr>
            <a:r>
              <a:rPr lang="en-US" altLang="en-US" sz="2400" b="1"/>
              <a:t>Why are the Hawaiian Islands well suited for evolutionary studies? </a:t>
            </a:r>
          </a:p>
          <a:p>
            <a:pPr algn="ctr">
              <a:spcBef>
                <a:spcPct val="50000"/>
              </a:spcBef>
              <a:buFontTx/>
              <a:buNone/>
            </a:pPr>
            <a:r>
              <a:rPr lang="en-US" altLang="en-US" sz="2400"/>
              <a:t>1. The large oceanic archipelago is in </a:t>
            </a:r>
            <a:r>
              <a:rPr lang="en-US" altLang="en-US" sz="2400" i="1"/>
              <a:t>striking isolation</a:t>
            </a:r>
            <a:r>
              <a:rPr lang="en-US" altLang="en-US" sz="2400"/>
              <a:t> from any continental land mass and has been for a long time.  </a:t>
            </a:r>
          </a:p>
        </p:txBody>
      </p:sp>
    </p:spTree>
  </p:cSld>
  <p:clrMapOvr>
    <a:masterClrMapping/>
  </p:clrMapOvr>
  <p:transition>
    <p:wipe di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7" name="Picture 1028">
            <a:extLst>
              <a:ext uri="{FF2B5EF4-FFF2-40B4-BE49-F238E27FC236}">
                <a16:creationId xmlns:a16="http://schemas.microsoft.com/office/drawing/2014/main" id="{B9BB693C-9E5D-524C-B721-2E78EB1975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73138"/>
            <a:ext cx="9144000" cy="5884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298" name="Text Box 1026">
            <a:extLst>
              <a:ext uri="{FF2B5EF4-FFF2-40B4-BE49-F238E27FC236}">
                <a16:creationId xmlns:a16="http://schemas.microsoft.com/office/drawing/2014/main" id="{D19A6034-2FED-0340-9BE9-93B6F2201523}"/>
              </a:ext>
            </a:extLst>
          </p:cNvPr>
          <p:cNvSpPr txBox="1">
            <a:spLocks noChangeArrowheads="1"/>
          </p:cNvSpPr>
          <p:nvPr/>
        </p:nvSpPr>
        <p:spPr bwMode="auto">
          <a:xfrm>
            <a:off x="3352800" y="457200"/>
            <a:ext cx="54864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2400"/>
              <a:t>The eight current high islands in the Hawaiian Ridge</a:t>
            </a:r>
          </a:p>
        </p:txBody>
      </p:sp>
    </p:spTree>
  </p:cSld>
  <p:clrMapOvr>
    <a:masterClrMapping/>
  </p:clrMapOvr>
  <p:transition>
    <p:wipe dir="d"/>
  </p:transition>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6321" name="Picture 1026" descr="Lava                                                           00068E4AMacintosh HD                   B74677AA:">
            <a:extLst>
              <a:ext uri="{FF2B5EF4-FFF2-40B4-BE49-F238E27FC236}">
                <a16:creationId xmlns:a16="http://schemas.microsoft.com/office/drawing/2014/main" id="{3EC230A5-96F1-C64A-A75A-CD31D28EA6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7600" y="27432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2" name="Picture 1">
            <a:extLst>
              <a:ext uri="{FF2B5EF4-FFF2-40B4-BE49-F238E27FC236}">
                <a16:creationId xmlns:a16="http://schemas.microsoft.com/office/drawing/2014/main" id="{BB2B5D1D-6B6A-804F-A9A0-1A601FAAC1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152400"/>
            <a:ext cx="6134100" cy="3414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3" name="Rectangle 2">
            <a:extLst>
              <a:ext uri="{FF2B5EF4-FFF2-40B4-BE49-F238E27FC236}">
                <a16:creationId xmlns:a16="http://schemas.microsoft.com/office/drawing/2014/main" id="{486F01C9-9425-E745-9ABE-38049A42E23C}"/>
              </a:ext>
            </a:extLst>
          </p:cNvPr>
          <p:cNvSpPr>
            <a:spLocks noChangeArrowheads="1"/>
          </p:cNvSpPr>
          <p:nvPr/>
        </p:nvSpPr>
        <p:spPr bwMode="auto">
          <a:xfrm>
            <a:off x="6837363" y="457200"/>
            <a:ext cx="18478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Built by lava.</a:t>
            </a: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656699"/>
        </a:solidFill>
        <a:effectLst/>
      </p:bgPr>
    </p:bg>
    <p:spTree>
      <p:nvGrpSpPr>
        <p:cNvPr id="1" name=""/>
        <p:cNvGrpSpPr/>
        <p:nvPr/>
      </p:nvGrpSpPr>
      <p:grpSpPr>
        <a:xfrm>
          <a:off x="0" y="0"/>
          <a:ext cx="0" cy="0"/>
          <a:chOff x="0" y="0"/>
          <a:chExt cx="0" cy="0"/>
        </a:xfrm>
      </p:grpSpPr>
      <p:sp>
        <p:nvSpPr>
          <p:cNvPr id="57346" name="Text Box 1026">
            <a:extLst>
              <a:ext uri="{FF2B5EF4-FFF2-40B4-BE49-F238E27FC236}">
                <a16:creationId xmlns:a16="http://schemas.microsoft.com/office/drawing/2014/main" id="{7C36BE69-7ACB-F64C-A88A-D0FEEB10CC99}"/>
              </a:ext>
            </a:extLst>
          </p:cNvPr>
          <p:cNvSpPr txBox="1">
            <a:spLocks noChangeArrowheads="1"/>
          </p:cNvSpPr>
          <p:nvPr/>
        </p:nvSpPr>
        <p:spPr bwMode="auto">
          <a:xfrm>
            <a:off x="3352800" y="457200"/>
            <a:ext cx="5486400"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2400"/>
              <a:t>Low islands located northwest of the eight current high islands in the Hawaiian Ridge</a:t>
            </a:r>
          </a:p>
        </p:txBody>
      </p:sp>
      <p:pic>
        <p:nvPicPr>
          <p:cNvPr id="57347" name="Picture 1027" descr="nihoa                                                          00021D6AMacintosh HD                   B74677AA:">
            <a:extLst>
              <a:ext uri="{FF2B5EF4-FFF2-40B4-BE49-F238E27FC236}">
                <a16:creationId xmlns:a16="http://schemas.microsoft.com/office/drawing/2014/main" id="{8B3A0CAB-1877-A14E-AA5A-A266466A90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1200" y="4343400"/>
            <a:ext cx="25908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48" name="Picture 1028" descr="necker                                                         00021D6AMacintosh HD                   B74677AA:">
            <a:extLst>
              <a:ext uri="{FF2B5EF4-FFF2-40B4-BE49-F238E27FC236}">
                <a16:creationId xmlns:a16="http://schemas.microsoft.com/office/drawing/2014/main" id="{151A9BB4-A218-2F4D-A44E-B9A24B612D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4200" y="2895600"/>
            <a:ext cx="25908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9" name="Text Box 1029">
            <a:extLst>
              <a:ext uri="{FF2B5EF4-FFF2-40B4-BE49-F238E27FC236}">
                <a16:creationId xmlns:a16="http://schemas.microsoft.com/office/drawing/2014/main" id="{35A77322-78B6-344F-8CF8-6B248BBA45A9}"/>
              </a:ext>
            </a:extLst>
          </p:cNvPr>
          <p:cNvSpPr txBox="1">
            <a:spLocks noChangeArrowheads="1"/>
          </p:cNvSpPr>
          <p:nvPr/>
        </p:nvSpPr>
        <p:spPr bwMode="auto">
          <a:xfrm>
            <a:off x="723900" y="3230563"/>
            <a:ext cx="1981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50000"/>
              </a:spcBef>
              <a:buFontTx/>
              <a:buNone/>
            </a:pPr>
            <a:r>
              <a:rPr lang="en-US" altLang="en-US" sz="2400"/>
              <a:t>Laysan Island</a:t>
            </a:r>
          </a:p>
        </p:txBody>
      </p:sp>
      <p:sp>
        <p:nvSpPr>
          <p:cNvPr id="57350" name="Text Box 1030">
            <a:extLst>
              <a:ext uri="{FF2B5EF4-FFF2-40B4-BE49-F238E27FC236}">
                <a16:creationId xmlns:a16="http://schemas.microsoft.com/office/drawing/2014/main" id="{4A0B9D74-203F-6B4A-A7BC-B742AA1F08EB}"/>
              </a:ext>
            </a:extLst>
          </p:cNvPr>
          <p:cNvSpPr txBox="1">
            <a:spLocks noChangeArrowheads="1"/>
          </p:cNvSpPr>
          <p:nvPr/>
        </p:nvSpPr>
        <p:spPr bwMode="auto">
          <a:xfrm>
            <a:off x="3505200" y="4724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50000"/>
              </a:spcBef>
              <a:buFontTx/>
              <a:buNone/>
            </a:pPr>
            <a:r>
              <a:rPr lang="en-US" altLang="en-US" sz="2400"/>
              <a:t>Necker</a:t>
            </a:r>
          </a:p>
        </p:txBody>
      </p:sp>
      <p:sp>
        <p:nvSpPr>
          <p:cNvPr id="57351" name="Text Box 1031">
            <a:extLst>
              <a:ext uri="{FF2B5EF4-FFF2-40B4-BE49-F238E27FC236}">
                <a16:creationId xmlns:a16="http://schemas.microsoft.com/office/drawing/2014/main" id="{4752FEB6-237F-B94D-A64B-A9D5471CE35E}"/>
              </a:ext>
            </a:extLst>
          </p:cNvPr>
          <p:cNvSpPr txBox="1">
            <a:spLocks noChangeArrowheads="1"/>
          </p:cNvSpPr>
          <p:nvPr/>
        </p:nvSpPr>
        <p:spPr bwMode="auto">
          <a:xfrm>
            <a:off x="6324600" y="6172200"/>
            <a:ext cx="1676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50000"/>
              </a:spcBef>
              <a:buFontTx/>
              <a:buNone/>
            </a:pPr>
            <a:r>
              <a:rPr lang="en-US" altLang="en-US" sz="2400"/>
              <a:t>Nihoa</a:t>
            </a:r>
          </a:p>
        </p:txBody>
      </p:sp>
      <p:pic>
        <p:nvPicPr>
          <p:cNvPr id="57352" name="Picture 1032" descr="laysan                                                         00021D6AMacintosh HD                   B74677AA:">
            <a:extLst>
              <a:ext uri="{FF2B5EF4-FFF2-40B4-BE49-F238E27FC236}">
                <a16:creationId xmlns:a16="http://schemas.microsoft.com/office/drawing/2014/main" id="{D25763EC-43A0-C246-B1F2-954CBE3EDE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1143000"/>
            <a:ext cx="26670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53" name="Text Box 1033">
            <a:extLst>
              <a:ext uri="{FF2B5EF4-FFF2-40B4-BE49-F238E27FC236}">
                <a16:creationId xmlns:a16="http://schemas.microsoft.com/office/drawing/2014/main" id="{8473CB5A-FC2C-AD42-A120-D2C87D64BE76}"/>
              </a:ext>
            </a:extLst>
          </p:cNvPr>
          <p:cNvSpPr txBox="1">
            <a:spLocks noChangeArrowheads="1"/>
          </p:cNvSpPr>
          <p:nvPr/>
        </p:nvSpPr>
        <p:spPr bwMode="auto">
          <a:xfrm>
            <a:off x="1447800" y="457200"/>
            <a:ext cx="16002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800" b="1"/>
              <a:t>N</a:t>
            </a:r>
          </a:p>
        </p:txBody>
      </p:sp>
      <p:sp>
        <p:nvSpPr>
          <p:cNvPr id="57354" name="AutoShape 1034">
            <a:extLst>
              <a:ext uri="{FF2B5EF4-FFF2-40B4-BE49-F238E27FC236}">
                <a16:creationId xmlns:a16="http://schemas.microsoft.com/office/drawing/2014/main" id="{064E1D13-383D-534C-B76C-6B8613B9D542}"/>
              </a:ext>
            </a:extLst>
          </p:cNvPr>
          <p:cNvSpPr>
            <a:spLocks noChangeArrowheads="1"/>
          </p:cNvSpPr>
          <p:nvPr/>
        </p:nvSpPr>
        <p:spPr bwMode="auto">
          <a:xfrm>
            <a:off x="1219200" y="457200"/>
            <a:ext cx="152400" cy="381000"/>
          </a:xfrm>
          <a:prstGeom prst="upArrow">
            <a:avLst>
              <a:gd name="adj1" fmla="val 50000"/>
              <a:gd name="adj2" fmla="val 62500"/>
            </a:avLst>
          </a:prstGeom>
          <a:solidFill>
            <a:schemeClr val="tx1"/>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p>
        </p:txBody>
      </p:sp>
      <p:pic>
        <p:nvPicPr>
          <p:cNvPr id="57355" name="Picture 1">
            <a:extLst>
              <a:ext uri="{FF2B5EF4-FFF2-40B4-BE49-F238E27FC236}">
                <a16:creationId xmlns:a16="http://schemas.microsoft.com/office/drawing/2014/main" id="{E177C101-7645-6446-B3D6-458F6F35AB8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124200" y="2814638"/>
            <a:ext cx="2592388" cy="166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56" name="Picture 2">
            <a:extLst>
              <a:ext uri="{FF2B5EF4-FFF2-40B4-BE49-F238E27FC236}">
                <a16:creationId xmlns:a16="http://schemas.microsoft.com/office/drawing/2014/main" id="{4D4A3BA3-F2D2-374D-B3B7-20D9C9F333E2}"/>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638800" y="4343400"/>
            <a:ext cx="3048000" cy="1830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57" name="Picture 3">
            <a:extLst>
              <a:ext uri="{FF2B5EF4-FFF2-40B4-BE49-F238E27FC236}">
                <a16:creationId xmlns:a16="http://schemas.microsoft.com/office/drawing/2014/main" id="{2EAF8998-BBF2-0F4F-9256-AD49800280F6}"/>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15913" y="1109663"/>
            <a:ext cx="3340100" cy="1884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58" name="Picture 4">
            <a:extLst>
              <a:ext uri="{FF2B5EF4-FFF2-40B4-BE49-F238E27FC236}">
                <a16:creationId xmlns:a16="http://schemas.microsoft.com/office/drawing/2014/main" id="{CA49275B-AC21-2943-ACFF-09E238AF84A3}"/>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5638800" y="1571625"/>
            <a:ext cx="3048000" cy="277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656699"/>
        </a:solidFill>
        <a:effectLst/>
      </p:bgPr>
    </p:bg>
    <p:spTree>
      <p:nvGrpSpPr>
        <p:cNvPr id="1" name=""/>
        <p:cNvGrpSpPr/>
        <p:nvPr/>
      </p:nvGrpSpPr>
      <p:grpSpPr>
        <a:xfrm>
          <a:off x="0" y="0"/>
          <a:ext cx="0" cy="0"/>
          <a:chOff x="0" y="0"/>
          <a:chExt cx="0" cy="0"/>
        </a:xfrm>
      </p:grpSpPr>
      <p:sp>
        <p:nvSpPr>
          <p:cNvPr id="58370" name="Text Box 2">
            <a:extLst>
              <a:ext uri="{FF2B5EF4-FFF2-40B4-BE49-F238E27FC236}">
                <a16:creationId xmlns:a16="http://schemas.microsoft.com/office/drawing/2014/main" id="{F370194C-E810-984D-BD5E-6AE7B23D25E2}"/>
              </a:ext>
            </a:extLst>
          </p:cNvPr>
          <p:cNvSpPr txBox="1">
            <a:spLocks noChangeArrowheads="1"/>
          </p:cNvSpPr>
          <p:nvPr/>
        </p:nvSpPr>
        <p:spPr bwMode="auto">
          <a:xfrm>
            <a:off x="228600" y="228600"/>
            <a:ext cx="8610600" cy="173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50000"/>
              </a:spcBef>
              <a:buFontTx/>
              <a:buNone/>
            </a:pPr>
            <a:r>
              <a:rPr lang="en-US" altLang="en-US" sz="2400" b="1">
                <a:solidFill>
                  <a:srgbClr val="5F0033"/>
                </a:solidFill>
              </a:rPr>
              <a:t>Why are the Hawaiian Islands well suited for evolutionary studies? </a:t>
            </a:r>
          </a:p>
          <a:p>
            <a:pPr>
              <a:spcBef>
                <a:spcPct val="50000"/>
              </a:spcBef>
              <a:buFontTx/>
              <a:buNone/>
            </a:pPr>
            <a:r>
              <a:rPr lang="en-US" altLang="en-US" sz="2400"/>
              <a:t>2. Persistent volcanic activity results in the formation of new islands that organisms can colonize as older islands erode and subside.</a:t>
            </a:r>
          </a:p>
        </p:txBody>
      </p:sp>
      <p:pic>
        <p:nvPicPr>
          <p:cNvPr id="58371" name="Picture 3" descr="schematic-section.gif                                          00068E4AMacintosh HD                   B74677AA:">
            <a:extLst>
              <a:ext uri="{FF2B5EF4-FFF2-40B4-BE49-F238E27FC236}">
                <a16:creationId xmlns:a16="http://schemas.microsoft.com/office/drawing/2014/main" id="{3F3F8C4A-75F0-7345-89C2-051D72FEF6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2057400"/>
            <a:ext cx="8610600"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7" name="Picture 1">
            <a:extLst>
              <a:ext uri="{FF2B5EF4-FFF2-40B4-BE49-F238E27FC236}">
                <a16:creationId xmlns:a16="http://schemas.microsoft.com/office/drawing/2014/main" id="{20F0593A-6A64-F543-B93C-F83072DD9C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1143000"/>
            <a:ext cx="6348413" cy="535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18" name="Text Box 2">
            <a:extLst>
              <a:ext uri="{FF2B5EF4-FFF2-40B4-BE49-F238E27FC236}">
                <a16:creationId xmlns:a16="http://schemas.microsoft.com/office/drawing/2014/main" id="{13D2C2AF-0CCF-AC41-BC49-5C6B65837BB4}"/>
              </a:ext>
            </a:extLst>
          </p:cNvPr>
          <p:cNvSpPr txBox="1">
            <a:spLocks noChangeArrowheads="1"/>
          </p:cNvSpPr>
          <p:nvPr/>
        </p:nvSpPr>
        <p:spPr bwMode="auto">
          <a:xfrm>
            <a:off x="228600" y="228600"/>
            <a:ext cx="86106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400"/>
              <a:t>2. However, there was an interruption in the volcanic activity …</a:t>
            </a:r>
          </a:p>
        </p:txBody>
      </p:sp>
    </p:spTree>
  </p:cSld>
  <p:clrMapOvr>
    <a:masterClrMapping/>
  </p:clrMapOvr>
  <p:transition>
    <p:wipe dir="d"/>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Text Box 5">
            <a:extLst>
              <a:ext uri="{FF2B5EF4-FFF2-40B4-BE49-F238E27FC236}">
                <a16:creationId xmlns:a16="http://schemas.microsoft.com/office/drawing/2014/main" id="{D1633D09-27ED-F141-B655-010948340891}"/>
              </a:ext>
            </a:extLst>
          </p:cNvPr>
          <p:cNvSpPr txBox="1">
            <a:spLocks noChangeArrowheads="1"/>
          </p:cNvSpPr>
          <p:nvPr/>
        </p:nvSpPr>
        <p:spPr bwMode="auto">
          <a:xfrm>
            <a:off x="119063" y="25400"/>
            <a:ext cx="86868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Three airflow patterns move spores to Hawaii</a:t>
            </a:r>
          </a:p>
          <a:p>
            <a:pPr>
              <a:spcBef>
                <a:spcPct val="0"/>
              </a:spcBef>
              <a:buFont typeface="Times" pitchFamily="2" charset="0"/>
              <a:buAutoNum type="arabicPeriod"/>
            </a:pPr>
            <a:r>
              <a:rPr lang="en-US" altLang="en-US" sz="2400"/>
              <a:t>Jetstream - Southeast Asia amd Malaysia, and China and the Himalayas</a:t>
            </a:r>
          </a:p>
          <a:p>
            <a:pPr>
              <a:spcBef>
                <a:spcPct val="0"/>
              </a:spcBef>
              <a:buFont typeface="Times" pitchFamily="2" charset="0"/>
              <a:buAutoNum type="arabicPeriod"/>
            </a:pPr>
            <a:r>
              <a:rPr lang="en-US" altLang="en-US" sz="2400"/>
              <a:t>Trade Winds - America</a:t>
            </a:r>
          </a:p>
          <a:p>
            <a:pPr>
              <a:spcBef>
                <a:spcPct val="0"/>
              </a:spcBef>
              <a:buFont typeface="Times" pitchFamily="2" charset="0"/>
              <a:buAutoNum type="arabicPeriod"/>
            </a:pPr>
            <a:r>
              <a:rPr lang="en-US" altLang="en-US" sz="2400"/>
              <a:t>Occasional north shift of doldrum belt plus trade winds -  South Pacific</a:t>
            </a:r>
          </a:p>
        </p:txBody>
      </p:sp>
      <p:pic>
        <p:nvPicPr>
          <p:cNvPr id="62466" name="Picture 1">
            <a:extLst>
              <a:ext uri="{FF2B5EF4-FFF2-40B4-BE49-F238E27FC236}">
                <a16:creationId xmlns:a16="http://schemas.microsoft.com/office/drawing/2014/main" id="{02CD1031-3EFA-A044-947B-7528E3970ED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9600" y="2590800"/>
            <a:ext cx="8196263" cy="396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89" name="Picture 4">
            <a:extLst>
              <a:ext uri="{FF2B5EF4-FFF2-40B4-BE49-F238E27FC236}">
                <a16:creationId xmlns:a16="http://schemas.microsoft.com/office/drawing/2014/main" id="{0B523B2E-9A3B-9840-9D5A-B70F1C1852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4813" y="990600"/>
            <a:ext cx="4395787" cy="473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490" name="Text Box 5">
            <a:extLst>
              <a:ext uri="{FF2B5EF4-FFF2-40B4-BE49-F238E27FC236}">
                <a16:creationId xmlns:a16="http://schemas.microsoft.com/office/drawing/2014/main" id="{66A59775-DEBB-5547-A3A8-E7D5D20AA8DC}"/>
              </a:ext>
            </a:extLst>
          </p:cNvPr>
          <p:cNvSpPr txBox="1">
            <a:spLocks noChangeArrowheads="1"/>
          </p:cNvSpPr>
          <p:nvPr/>
        </p:nvSpPr>
        <p:spPr bwMode="auto">
          <a:xfrm>
            <a:off x="0" y="990600"/>
            <a:ext cx="4206875"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Three airflow patterns move spores to Hawaii</a:t>
            </a:r>
          </a:p>
          <a:p>
            <a:pPr>
              <a:spcBef>
                <a:spcPct val="0"/>
              </a:spcBef>
              <a:buFont typeface="Times" pitchFamily="2" charset="0"/>
              <a:buAutoNum type="arabicPeriod"/>
            </a:pPr>
            <a:r>
              <a:rPr lang="en-US" altLang="en-US" sz="2400"/>
              <a:t>Jetstream - Southeast Asia amd Malaysia, and China and the Himalayas</a:t>
            </a:r>
          </a:p>
          <a:p>
            <a:pPr>
              <a:spcBef>
                <a:spcPct val="0"/>
              </a:spcBef>
              <a:buFont typeface="Times" pitchFamily="2" charset="0"/>
              <a:buAutoNum type="arabicPeriod"/>
            </a:pPr>
            <a:r>
              <a:rPr lang="en-US" altLang="en-US" sz="2400"/>
              <a:t>Trade Winds - America</a:t>
            </a:r>
          </a:p>
          <a:p>
            <a:pPr>
              <a:spcBef>
                <a:spcPct val="0"/>
              </a:spcBef>
              <a:buFont typeface="Times" pitchFamily="2" charset="0"/>
              <a:buAutoNum type="arabicPeriod"/>
            </a:pPr>
            <a:r>
              <a:rPr lang="en-US" altLang="en-US" sz="2400"/>
              <a:t>Occasional north shift of doldrum belt plus trade winds -  South Pacific</a:t>
            </a:r>
          </a:p>
        </p:txBody>
      </p:sp>
    </p:spTree>
  </p:cSld>
  <p:clrMapOvr>
    <a:masterClrMapping/>
  </p:clrMapOvr>
  <p:transition>
    <p:wipe dir="d"/>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7" name="TextBox 1">
            <a:extLst>
              <a:ext uri="{FF2B5EF4-FFF2-40B4-BE49-F238E27FC236}">
                <a16:creationId xmlns:a16="http://schemas.microsoft.com/office/drawing/2014/main" id="{71DB3FD9-8593-7346-BFB9-85B2AFD0CE5B}"/>
              </a:ext>
            </a:extLst>
          </p:cNvPr>
          <p:cNvSpPr txBox="1">
            <a:spLocks noChangeArrowheads="1"/>
          </p:cNvSpPr>
          <p:nvPr/>
        </p:nvSpPr>
        <p:spPr bwMode="auto">
          <a:xfrm>
            <a:off x="266700" y="304800"/>
            <a:ext cx="3352800" cy="144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r>
              <a:rPr lang="en-US" altLang="en-US" sz="4400"/>
              <a:t>End of Mar. 21 Lecture</a:t>
            </a:r>
          </a:p>
        </p:txBody>
      </p:sp>
      <p:pic>
        <p:nvPicPr>
          <p:cNvPr id="126978" name="Picture 5">
            <a:extLst>
              <a:ext uri="{FF2B5EF4-FFF2-40B4-BE49-F238E27FC236}">
                <a16:creationId xmlns:a16="http://schemas.microsoft.com/office/drawing/2014/main" id="{F6C4028C-0650-F746-87EB-DE33EC3E61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flipV="1">
            <a:off x="2962275" y="676275"/>
            <a:ext cx="6858000" cy="5505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6398910"/>
      </p:ext>
    </p:extLst>
  </p:cSld>
  <p:clrMapOvr>
    <a:masterClrMapping/>
  </p:clrMapOvr>
  <p:transition>
    <p:wipe dir="d"/>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27CEF94-950E-426B-0D5D-F1E2E9469815}"/>
              </a:ext>
            </a:extLst>
          </p:cNvPr>
          <p:cNvPicPr>
            <a:picLocks noChangeAspect="1"/>
          </p:cNvPicPr>
          <p:nvPr/>
        </p:nvPicPr>
        <p:blipFill>
          <a:blip r:embed="rId2"/>
          <a:stretch>
            <a:fillRect/>
          </a:stretch>
        </p:blipFill>
        <p:spPr>
          <a:xfrm>
            <a:off x="228267" y="152399"/>
            <a:ext cx="8687133" cy="6552949"/>
          </a:xfrm>
          <a:prstGeom prst="rect">
            <a:avLst/>
          </a:prstGeom>
        </p:spPr>
      </p:pic>
    </p:spTree>
    <p:extLst>
      <p:ext uri="{BB962C8B-B14F-4D97-AF65-F5344CB8AC3E}">
        <p14:creationId xmlns:p14="http://schemas.microsoft.com/office/powerpoint/2010/main" val="3653949818"/>
      </p:ext>
    </p:extLst>
  </p:cSld>
  <p:clrMapOvr>
    <a:masterClrMapping/>
  </p:clrMapOvr>
  <p:transition>
    <p:wipe dir="d"/>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ext Box 2">
            <a:extLst>
              <a:ext uri="{FF2B5EF4-FFF2-40B4-BE49-F238E27FC236}">
                <a16:creationId xmlns:a16="http://schemas.microsoft.com/office/drawing/2014/main" id="{BB9E8775-D14B-D648-9081-D3F61ABBD994}"/>
              </a:ext>
            </a:extLst>
          </p:cNvPr>
          <p:cNvSpPr txBox="1">
            <a:spLocks noChangeArrowheads="1"/>
          </p:cNvSpPr>
          <p:nvPr/>
        </p:nvSpPr>
        <p:spPr bwMode="auto">
          <a:xfrm>
            <a:off x="228600" y="1143000"/>
            <a:ext cx="8610600" cy="5016500"/>
          </a:xfrm>
          <a:prstGeom prst="rect">
            <a:avLst/>
          </a:prstGeom>
          <a:solidFill>
            <a:srgbClr val="6B6B9C"/>
          </a:solidFill>
          <a:ln>
            <a:noFill/>
          </a:ln>
        </p:spPr>
        <p:txBody>
          <a:bodyPr>
            <a:spAutoFit/>
          </a:bodyPr>
          <a:lstStyle>
            <a:lvl1pPr marL="457200" indent="-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defRPr/>
            </a:pPr>
            <a:r>
              <a:rPr lang="en-US" altLang="en-US" b="1"/>
              <a:t>The Biogeography of Ferns</a:t>
            </a:r>
          </a:p>
          <a:p>
            <a:pPr>
              <a:spcBef>
                <a:spcPct val="0"/>
              </a:spcBef>
              <a:buFont typeface="Times" pitchFamily="2" charset="0"/>
              <a:buAutoNum type="arabicPeriod"/>
              <a:defRPr/>
            </a:pPr>
            <a:r>
              <a:rPr lang="en-US" altLang="en-US" b="1"/>
              <a:t>Features of spore dispersal.</a:t>
            </a:r>
          </a:p>
          <a:p>
            <a:pPr>
              <a:spcBef>
                <a:spcPct val="0"/>
              </a:spcBef>
              <a:buFont typeface="Times" pitchFamily="2" charset="0"/>
              <a:buAutoNum type="arabicPeriod"/>
              <a:defRPr/>
            </a:pPr>
            <a:r>
              <a:rPr lang="en-US" altLang="en-US" b="1" i="1"/>
              <a:t>Ferns on oceanic islands.</a:t>
            </a:r>
          </a:p>
          <a:p>
            <a:pPr marL="1154430" indent="-514350">
              <a:spcBef>
                <a:spcPct val="0"/>
              </a:spcBef>
              <a:buFontTx/>
              <a:buAutoNum type="alphaLcPeriod"/>
              <a:defRPr/>
            </a:pPr>
            <a:r>
              <a:rPr lang="en-US" altLang="en-US" b="1"/>
              <a:t>General patterns</a:t>
            </a:r>
          </a:p>
          <a:p>
            <a:pPr marL="1154430" indent="-514350">
              <a:spcBef>
                <a:spcPct val="0"/>
              </a:spcBef>
              <a:buFontTx/>
              <a:buAutoNum type="alphaLcPeriod"/>
              <a:defRPr/>
            </a:pPr>
            <a:r>
              <a:rPr lang="en-US" altLang="en-US" b="1">
                <a:solidFill>
                  <a:srgbClr val="92D050"/>
                </a:solidFill>
              </a:rPr>
              <a:t>Hawaii, the ideal archipelago</a:t>
            </a:r>
          </a:p>
          <a:p>
            <a:pPr>
              <a:spcBef>
                <a:spcPct val="0"/>
              </a:spcBef>
              <a:buFont typeface="Times" pitchFamily="2" charset="0"/>
              <a:buAutoNum type="arabicPeriod"/>
              <a:defRPr/>
            </a:pPr>
            <a:r>
              <a:rPr lang="en-US" altLang="en-US" b="1"/>
              <a:t>Insular situations on continents.</a:t>
            </a:r>
          </a:p>
          <a:p>
            <a:pPr>
              <a:spcBef>
                <a:spcPct val="0"/>
              </a:spcBef>
              <a:buFont typeface="Times" pitchFamily="2" charset="0"/>
              <a:buAutoNum type="arabicPeriod"/>
              <a:defRPr/>
            </a:pPr>
            <a:r>
              <a:rPr lang="en-US" altLang="en-US" b="1"/>
              <a:t>Vegetation regions and endemic centers.</a:t>
            </a:r>
          </a:p>
          <a:p>
            <a:pPr>
              <a:spcBef>
                <a:spcPct val="0"/>
              </a:spcBef>
              <a:buFont typeface="Times" pitchFamily="2" charset="0"/>
              <a:buAutoNum type="arabicPeriod"/>
              <a:defRPr/>
            </a:pPr>
            <a:r>
              <a:rPr lang="en-US" altLang="en-US" b="1"/>
              <a:t>Vicariance and the fossil record. </a:t>
            </a:r>
          </a:p>
          <a:p>
            <a:pPr>
              <a:spcBef>
                <a:spcPct val="0"/>
              </a:spcBef>
              <a:buFont typeface="Times" pitchFamily="2" charset="0"/>
              <a:buAutoNum type="arabicPeriod"/>
              <a:defRPr/>
            </a:pPr>
            <a:r>
              <a:rPr lang="en-US" altLang="en-US" b="1"/>
              <a:t>Periglacial migration.</a:t>
            </a:r>
          </a:p>
          <a:p>
            <a:pPr>
              <a:spcBef>
                <a:spcPct val="0"/>
              </a:spcBef>
              <a:buFont typeface="Times" pitchFamily="2" charset="0"/>
              <a:buAutoNum type="arabicPeriod"/>
              <a:defRPr/>
            </a:pPr>
            <a:endParaRPr lang="en-US" altLang="en-US" b="1"/>
          </a:p>
        </p:txBody>
      </p:sp>
    </p:spTree>
    <p:extLst>
      <p:ext uri="{BB962C8B-B14F-4D97-AF65-F5344CB8AC3E}">
        <p14:creationId xmlns:p14="http://schemas.microsoft.com/office/powerpoint/2010/main" val="920798928"/>
      </p:ext>
    </p:extLst>
  </p:cSld>
  <p:clrMapOvr>
    <a:masterClrMapping/>
  </p:clrMapOvr>
  <p:transition>
    <p:wipe dir="d"/>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9FE399"/>
        </a:solidFill>
        <a:effectLst/>
      </p:bgPr>
    </p:bg>
    <p:spTree>
      <p:nvGrpSpPr>
        <p:cNvPr id="1" name=""/>
        <p:cNvGrpSpPr/>
        <p:nvPr/>
      </p:nvGrpSpPr>
      <p:grpSpPr>
        <a:xfrm>
          <a:off x="0" y="0"/>
          <a:ext cx="0" cy="0"/>
          <a:chOff x="0" y="0"/>
          <a:chExt cx="0" cy="0"/>
        </a:xfrm>
      </p:grpSpPr>
      <p:sp>
        <p:nvSpPr>
          <p:cNvPr id="64514" name="Rectangle 10">
            <a:extLst>
              <a:ext uri="{FF2B5EF4-FFF2-40B4-BE49-F238E27FC236}">
                <a16:creationId xmlns:a16="http://schemas.microsoft.com/office/drawing/2014/main" id="{B8489708-2C8F-A349-8A99-A8A05B27414A}"/>
              </a:ext>
            </a:extLst>
          </p:cNvPr>
          <p:cNvSpPr>
            <a:spLocks noChangeArrowheads="1"/>
          </p:cNvSpPr>
          <p:nvPr/>
        </p:nvSpPr>
        <p:spPr bwMode="auto">
          <a:xfrm>
            <a:off x="0" y="-38100"/>
            <a:ext cx="9144000" cy="6896100"/>
          </a:xfrm>
          <a:prstGeom prst="rect">
            <a:avLst/>
          </a:prstGeom>
          <a:solidFill>
            <a:srgbClr val="7F7EC3"/>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p>
        </p:txBody>
      </p:sp>
      <p:sp>
        <p:nvSpPr>
          <p:cNvPr id="64515" name="Text Box 3">
            <a:extLst>
              <a:ext uri="{FF2B5EF4-FFF2-40B4-BE49-F238E27FC236}">
                <a16:creationId xmlns:a16="http://schemas.microsoft.com/office/drawing/2014/main" id="{9FBDA9EC-EE9E-1D43-AC52-F107C5371C04}"/>
              </a:ext>
            </a:extLst>
          </p:cNvPr>
          <p:cNvSpPr txBox="1">
            <a:spLocks noChangeArrowheads="1"/>
          </p:cNvSpPr>
          <p:nvPr/>
        </p:nvSpPr>
        <p:spPr bwMode="auto">
          <a:xfrm>
            <a:off x="381000" y="304800"/>
            <a:ext cx="83058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400">
                <a:solidFill>
                  <a:srgbClr val="000000"/>
                </a:solidFill>
              </a:rPr>
              <a:t>Fosberg</a:t>
            </a:r>
            <a:r>
              <a:rPr lang="ja-JP" altLang="en-US" sz="2400">
                <a:solidFill>
                  <a:srgbClr val="000000"/>
                </a:solidFill>
              </a:rPr>
              <a:t>’</a:t>
            </a:r>
            <a:r>
              <a:rPr lang="en-US" altLang="ja-JP" sz="2400">
                <a:solidFill>
                  <a:srgbClr val="000000"/>
                </a:solidFill>
              </a:rPr>
              <a:t>s 1948 analysis of origins of Hawaiian ferns (180 native species, </a:t>
            </a:r>
            <a:r>
              <a:rPr lang="en-US" altLang="ja-JP" sz="2400" b="1">
                <a:solidFill>
                  <a:srgbClr val="000000"/>
                </a:solidFill>
              </a:rPr>
              <a:t>115 original colonists)</a:t>
            </a:r>
            <a:endParaRPr lang="en-US" altLang="en-US" sz="2400">
              <a:solidFill>
                <a:srgbClr val="000000"/>
              </a:solidFill>
            </a:endParaRPr>
          </a:p>
        </p:txBody>
      </p:sp>
      <p:sp>
        <p:nvSpPr>
          <p:cNvPr id="64516" name="Text Box 5">
            <a:extLst>
              <a:ext uri="{FF2B5EF4-FFF2-40B4-BE49-F238E27FC236}">
                <a16:creationId xmlns:a16="http://schemas.microsoft.com/office/drawing/2014/main" id="{F2C065B9-9ED1-1A45-8E22-51758476FB24}"/>
              </a:ext>
            </a:extLst>
          </p:cNvPr>
          <p:cNvSpPr txBox="1">
            <a:spLocks noChangeArrowheads="1"/>
          </p:cNvSpPr>
          <p:nvPr/>
        </p:nvSpPr>
        <p:spPr bwMode="auto">
          <a:xfrm>
            <a:off x="1828800" y="1143000"/>
            <a:ext cx="5410200" cy="297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nSpc>
                <a:spcPct val="70000"/>
              </a:lnSpc>
              <a:spcBef>
                <a:spcPct val="50000"/>
              </a:spcBef>
              <a:buFontTx/>
              <a:buNone/>
            </a:pPr>
            <a:r>
              <a:rPr lang="en-US" altLang="en-US" sz="2400">
                <a:solidFill>
                  <a:srgbClr val="0B0B0B"/>
                </a:solidFill>
              </a:rPr>
              <a:t>48% Indo-Pacific</a:t>
            </a:r>
          </a:p>
          <a:p>
            <a:pPr>
              <a:lnSpc>
                <a:spcPct val="70000"/>
              </a:lnSpc>
              <a:spcBef>
                <a:spcPct val="50000"/>
              </a:spcBef>
              <a:buFontTx/>
              <a:buNone/>
            </a:pPr>
            <a:r>
              <a:rPr lang="en-US" altLang="en-US" sz="2400">
                <a:solidFill>
                  <a:srgbClr val="0B0B0B"/>
                </a:solidFill>
              </a:rPr>
              <a:t>12% American</a:t>
            </a:r>
          </a:p>
          <a:p>
            <a:pPr>
              <a:lnSpc>
                <a:spcPct val="70000"/>
              </a:lnSpc>
              <a:spcBef>
                <a:spcPct val="50000"/>
              </a:spcBef>
              <a:buFontTx/>
              <a:buNone/>
            </a:pPr>
            <a:r>
              <a:rPr lang="en-US" altLang="en-US" sz="2400">
                <a:solidFill>
                  <a:srgbClr val="0B0B0B"/>
                </a:solidFill>
              </a:rPr>
              <a:t>20% Pantropic and Cosmopolitan</a:t>
            </a:r>
          </a:p>
          <a:p>
            <a:pPr>
              <a:lnSpc>
                <a:spcPct val="70000"/>
              </a:lnSpc>
              <a:spcBef>
                <a:spcPct val="50000"/>
              </a:spcBef>
              <a:buFontTx/>
              <a:buNone/>
            </a:pPr>
            <a:r>
              <a:rPr lang="en-US" altLang="en-US" sz="2400">
                <a:solidFill>
                  <a:srgbClr val="0B0B0B"/>
                </a:solidFill>
              </a:rPr>
              <a:t>  4% Australia/NewZealand</a:t>
            </a:r>
          </a:p>
          <a:p>
            <a:pPr>
              <a:lnSpc>
                <a:spcPct val="70000"/>
              </a:lnSpc>
              <a:spcBef>
                <a:spcPct val="50000"/>
              </a:spcBef>
              <a:buFontTx/>
              <a:buNone/>
            </a:pPr>
            <a:r>
              <a:rPr lang="en-US" altLang="en-US" sz="2400">
                <a:solidFill>
                  <a:srgbClr val="0B0B0B"/>
                </a:solidFill>
              </a:rPr>
              <a:t>  5% Boreal</a:t>
            </a:r>
          </a:p>
          <a:p>
            <a:pPr>
              <a:lnSpc>
                <a:spcPct val="70000"/>
              </a:lnSpc>
              <a:spcBef>
                <a:spcPct val="50000"/>
              </a:spcBef>
              <a:buFontTx/>
              <a:buNone/>
            </a:pPr>
            <a:r>
              <a:rPr lang="en-US" altLang="en-US" sz="2400">
                <a:solidFill>
                  <a:srgbClr val="0B0B0B"/>
                </a:solidFill>
              </a:rPr>
              <a:t>11% Unknown</a:t>
            </a:r>
          </a:p>
          <a:p>
            <a:pPr>
              <a:lnSpc>
                <a:spcPct val="70000"/>
              </a:lnSpc>
              <a:spcBef>
                <a:spcPct val="50000"/>
              </a:spcBef>
              <a:buFontTx/>
              <a:buNone/>
            </a:pPr>
            <a:endParaRPr lang="en-US" altLang="en-US" sz="2400"/>
          </a:p>
        </p:txBody>
      </p:sp>
      <p:sp>
        <p:nvSpPr>
          <p:cNvPr id="64517" name="Text Box 7">
            <a:extLst>
              <a:ext uri="{FF2B5EF4-FFF2-40B4-BE49-F238E27FC236}">
                <a16:creationId xmlns:a16="http://schemas.microsoft.com/office/drawing/2014/main" id="{23B82577-EBD6-114B-98E6-ABEBEEF14DE6}"/>
              </a:ext>
            </a:extLst>
          </p:cNvPr>
          <p:cNvSpPr txBox="1">
            <a:spLocks noChangeArrowheads="1"/>
          </p:cNvSpPr>
          <p:nvPr/>
        </p:nvSpPr>
        <p:spPr bwMode="auto">
          <a:xfrm>
            <a:off x="533400" y="3733800"/>
            <a:ext cx="8305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400">
                <a:solidFill>
                  <a:srgbClr val="000000"/>
                </a:solidFill>
              </a:rPr>
              <a:t>Species-rich fern genera </a:t>
            </a:r>
          </a:p>
        </p:txBody>
      </p:sp>
      <p:sp>
        <p:nvSpPr>
          <p:cNvPr id="64518" name="Text Box 8">
            <a:extLst>
              <a:ext uri="{FF2B5EF4-FFF2-40B4-BE49-F238E27FC236}">
                <a16:creationId xmlns:a16="http://schemas.microsoft.com/office/drawing/2014/main" id="{07BC2FA9-E823-874D-8598-17E21321CC2C}"/>
              </a:ext>
            </a:extLst>
          </p:cNvPr>
          <p:cNvSpPr txBox="1">
            <a:spLocks noChangeArrowheads="1"/>
          </p:cNvSpPr>
          <p:nvPr/>
        </p:nvSpPr>
        <p:spPr bwMode="auto">
          <a:xfrm>
            <a:off x="1905000" y="4114800"/>
            <a:ext cx="5410200" cy="1708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nSpc>
                <a:spcPct val="70000"/>
              </a:lnSpc>
              <a:spcBef>
                <a:spcPct val="50000"/>
              </a:spcBef>
              <a:buFontTx/>
              <a:buNone/>
            </a:pPr>
            <a:r>
              <a:rPr lang="en-US" altLang="en-US" sz="2400" i="1">
                <a:solidFill>
                  <a:srgbClr val="000000"/>
                </a:solidFill>
              </a:rPr>
              <a:t>Adenophorus</a:t>
            </a:r>
            <a:r>
              <a:rPr lang="en-US" altLang="en-US" sz="2400">
                <a:solidFill>
                  <a:srgbClr val="000000"/>
                </a:solidFill>
              </a:rPr>
              <a:t> (Grammitidaceae) - 9 spp </a:t>
            </a:r>
          </a:p>
          <a:p>
            <a:pPr>
              <a:lnSpc>
                <a:spcPct val="70000"/>
              </a:lnSpc>
              <a:spcBef>
                <a:spcPct val="50000"/>
              </a:spcBef>
              <a:buFontTx/>
              <a:buNone/>
            </a:pPr>
            <a:r>
              <a:rPr lang="en-US" altLang="en-US" sz="2400" i="1">
                <a:solidFill>
                  <a:srgbClr val="000000"/>
                </a:solidFill>
              </a:rPr>
              <a:t>Diellia </a:t>
            </a:r>
            <a:r>
              <a:rPr lang="en-US" altLang="en-US" sz="2400">
                <a:solidFill>
                  <a:srgbClr val="000000"/>
                </a:solidFill>
              </a:rPr>
              <a:t>(Aspleniaceae) - 6 spp</a:t>
            </a:r>
            <a:r>
              <a:rPr lang="en-US" altLang="en-US" sz="2400" i="1">
                <a:solidFill>
                  <a:srgbClr val="000000"/>
                </a:solidFill>
              </a:rPr>
              <a:t> </a:t>
            </a:r>
          </a:p>
          <a:p>
            <a:pPr>
              <a:lnSpc>
                <a:spcPct val="70000"/>
              </a:lnSpc>
              <a:spcBef>
                <a:spcPct val="50000"/>
              </a:spcBef>
              <a:buFontTx/>
              <a:buNone/>
            </a:pPr>
            <a:r>
              <a:rPr lang="en-US" altLang="en-US" sz="2400" i="1">
                <a:solidFill>
                  <a:srgbClr val="000000"/>
                </a:solidFill>
              </a:rPr>
              <a:t>Sadleria</a:t>
            </a:r>
            <a:r>
              <a:rPr lang="en-US" altLang="en-US" sz="2400">
                <a:solidFill>
                  <a:srgbClr val="000000"/>
                </a:solidFill>
              </a:rPr>
              <a:t> (Blechnaceae) - 6 spp </a:t>
            </a:r>
          </a:p>
          <a:p>
            <a:pPr>
              <a:lnSpc>
                <a:spcPct val="70000"/>
              </a:lnSpc>
              <a:spcBef>
                <a:spcPct val="50000"/>
              </a:spcBef>
              <a:buFontTx/>
              <a:buNone/>
            </a:pPr>
            <a:r>
              <a:rPr lang="en-US" altLang="en-US" sz="2400" i="1">
                <a:solidFill>
                  <a:srgbClr val="000000"/>
                </a:solidFill>
              </a:rPr>
              <a:t>Cibotium </a:t>
            </a:r>
            <a:r>
              <a:rPr lang="en-US" altLang="en-US" sz="2400">
                <a:solidFill>
                  <a:srgbClr val="000000"/>
                </a:solidFill>
              </a:rPr>
              <a:t>(Cibotiaceae) </a:t>
            </a:r>
            <a:r>
              <a:rPr lang="en-US" altLang="en-US" sz="2400" i="1">
                <a:solidFill>
                  <a:srgbClr val="000000"/>
                </a:solidFill>
              </a:rPr>
              <a:t>- </a:t>
            </a:r>
            <a:r>
              <a:rPr lang="en-US" altLang="en-US" sz="2400">
                <a:solidFill>
                  <a:srgbClr val="000000"/>
                </a:solidFill>
              </a:rPr>
              <a:t>4 spp</a:t>
            </a:r>
            <a:r>
              <a:rPr lang="en-US" altLang="en-US" sz="2400" i="1">
                <a:solidFill>
                  <a:srgbClr val="000000"/>
                </a:solidFill>
              </a:rPr>
              <a:t> </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1" name="Picture 1026">
            <a:extLst>
              <a:ext uri="{FF2B5EF4-FFF2-40B4-BE49-F238E27FC236}">
                <a16:creationId xmlns:a16="http://schemas.microsoft.com/office/drawing/2014/main" id="{64757B84-CC1E-B14E-A5AA-89C749F6FD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3276600"/>
            <a:ext cx="4333875" cy="304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62" name="Picture 1027">
            <a:extLst>
              <a:ext uri="{FF2B5EF4-FFF2-40B4-BE49-F238E27FC236}">
                <a16:creationId xmlns:a16="http://schemas.microsoft.com/office/drawing/2014/main" id="{C2A2B2BD-7789-5949-AF4D-8CCC981269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685800"/>
            <a:ext cx="4048125"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3" name="Text Box 1028">
            <a:extLst>
              <a:ext uri="{FF2B5EF4-FFF2-40B4-BE49-F238E27FC236}">
                <a16:creationId xmlns:a16="http://schemas.microsoft.com/office/drawing/2014/main" id="{2B9F9294-E82D-6E4D-9DDD-861C6A757BE5}"/>
              </a:ext>
            </a:extLst>
          </p:cNvPr>
          <p:cNvSpPr txBox="1">
            <a:spLocks noChangeArrowheads="1"/>
          </p:cNvSpPr>
          <p:nvPr/>
        </p:nvSpPr>
        <p:spPr bwMode="auto">
          <a:xfrm>
            <a:off x="457200" y="458755"/>
            <a:ext cx="45497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3600" i="1"/>
              <a:t>Sadleria cyatheoides</a:t>
            </a:r>
            <a:endParaRPr lang="en-US" altLang="en-US" sz="2400"/>
          </a:p>
        </p:txBody>
      </p:sp>
      <p:sp>
        <p:nvSpPr>
          <p:cNvPr id="66564" name="Text Box 1029">
            <a:extLst>
              <a:ext uri="{FF2B5EF4-FFF2-40B4-BE49-F238E27FC236}">
                <a16:creationId xmlns:a16="http://schemas.microsoft.com/office/drawing/2014/main" id="{6134251E-1318-2E4E-B4D4-3D3AAEC5FCBC}"/>
              </a:ext>
            </a:extLst>
          </p:cNvPr>
          <p:cNvSpPr txBox="1">
            <a:spLocks noChangeArrowheads="1"/>
          </p:cNvSpPr>
          <p:nvPr/>
        </p:nvSpPr>
        <p:spPr bwMode="auto">
          <a:xfrm>
            <a:off x="0" y="0"/>
            <a:ext cx="45497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3600" i="1"/>
              <a:t>SADLERIA</a:t>
            </a:r>
            <a:endParaRPr lang="en-US" altLang="en-US" sz="2400"/>
          </a:p>
        </p:txBody>
      </p:sp>
      <p:pic>
        <p:nvPicPr>
          <p:cNvPr id="2" name="Picture 1">
            <a:extLst>
              <a:ext uri="{FF2B5EF4-FFF2-40B4-BE49-F238E27FC236}">
                <a16:creationId xmlns:a16="http://schemas.microsoft.com/office/drawing/2014/main" id="{15DEDBF3-4136-34E5-4641-4C1DA6E6EC46}"/>
              </a:ext>
            </a:extLst>
          </p:cNvPr>
          <p:cNvPicPr>
            <a:picLocks noChangeAspect="1"/>
          </p:cNvPicPr>
          <p:nvPr/>
        </p:nvPicPr>
        <p:blipFill>
          <a:blip r:embed="rId4"/>
          <a:stretch>
            <a:fillRect/>
          </a:stretch>
        </p:blipFill>
        <p:spPr>
          <a:xfrm>
            <a:off x="252590" y="1219200"/>
            <a:ext cx="4319409" cy="1132576"/>
          </a:xfrm>
          <a:prstGeom prst="rect">
            <a:avLst/>
          </a:prstGeom>
        </p:spPr>
      </p:pic>
    </p:spTree>
  </p:cSld>
  <p:clrMapOvr>
    <a:masterClrMapping/>
  </p:clrMapOvr>
  <p:transition>
    <p:wipe dir="d"/>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7" name="Picture 1026">
            <a:extLst>
              <a:ext uri="{FF2B5EF4-FFF2-40B4-BE49-F238E27FC236}">
                <a16:creationId xmlns:a16="http://schemas.microsoft.com/office/drawing/2014/main" id="{5D98D250-21F4-CA4D-8F47-5916DBCF04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51425" y="558800"/>
            <a:ext cx="4092575" cy="629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38" name="Picture 1027">
            <a:extLst>
              <a:ext uri="{FF2B5EF4-FFF2-40B4-BE49-F238E27FC236}">
                <a16:creationId xmlns:a16="http://schemas.microsoft.com/office/drawing/2014/main" id="{A132920A-DB21-384E-951E-7A7124D217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45426"/>
            <a:ext cx="6155454" cy="45125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539" name="Text Box 1028">
            <a:extLst>
              <a:ext uri="{FF2B5EF4-FFF2-40B4-BE49-F238E27FC236}">
                <a16:creationId xmlns:a16="http://schemas.microsoft.com/office/drawing/2014/main" id="{8B836AF3-FF7D-AA40-884C-F0D9FD97E692}"/>
              </a:ext>
            </a:extLst>
          </p:cNvPr>
          <p:cNvSpPr txBox="1">
            <a:spLocks noChangeArrowheads="1"/>
          </p:cNvSpPr>
          <p:nvPr/>
        </p:nvSpPr>
        <p:spPr bwMode="auto">
          <a:xfrm>
            <a:off x="988834" y="1616075"/>
            <a:ext cx="45497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3600" i="1"/>
              <a:t>Sadleria souleytiana</a:t>
            </a:r>
            <a:endParaRPr lang="en-US" altLang="en-US" sz="2400"/>
          </a:p>
        </p:txBody>
      </p:sp>
      <p:sp>
        <p:nvSpPr>
          <p:cNvPr id="65540" name="Text Box 1029">
            <a:extLst>
              <a:ext uri="{FF2B5EF4-FFF2-40B4-BE49-F238E27FC236}">
                <a16:creationId xmlns:a16="http://schemas.microsoft.com/office/drawing/2014/main" id="{610FD0C0-A04B-7445-8C43-07F4D9A2A869}"/>
              </a:ext>
            </a:extLst>
          </p:cNvPr>
          <p:cNvSpPr txBox="1">
            <a:spLocks noChangeArrowheads="1"/>
          </p:cNvSpPr>
          <p:nvPr/>
        </p:nvSpPr>
        <p:spPr bwMode="auto">
          <a:xfrm>
            <a:off x="0" y="0"/>
            <a:ext cx="45497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3600" i="1"/>
              <a:t>Sadleria (</a:t>
            </a:r>
            <a:r>
              <a:rPr lang="en-US" altLang="en-US" sz="3600"/>
              <a:t>Blechnaceae)</a:t>
            </a:r>
            <a:endParaRPr lang="en-US" altLang="en-US" sz="2400"/>
          </a:p>
        </p:txBody>
      </p:sp>
      <p:pic>
        <p:nvPicPr>
          <p:cNvPr id="2" name="Picture 1">
            <a:extLst>
              <a:ext uri="{FF2B5EF4-FFF2-40B4-BE49-F238E27FC236}">
                <a16:creationId xmlns:a16="http://schemas.microsoft.com/office/drawing/2014/main" id="{12914B8A-CA5B-E27A-E702-373B034B11E2}"/>
              </a:ext>
            </a:extLst>
          </p:cNvPr>
          <p:cNvPicPr>
            <a:picLocks noChangeAspect="1"/>
          </p:cNvPicPr>
          <p:nvPr/>
        </p:nvPicPr>
        <p:blipFill>
          <a:blip r:embed="rId4"/>
          <a:stretch>
            <a:fillRect/>
          </a:stretch>
        </p:blipFill>
        <p:spPr>
          <a:xfrm>
            <a:off x="263477" y="558800"/>
            <a:ext cx="4319409" cy="1132576"/>
          </a:xfrm>
          <a:prstGeom prst="rect">
            <a:avLst/>
          </a:prstGeom>
        </p:spPr>
      </p:pic>
    </p:spTree>
  </p:cSld>
  <p:clrMapOvr>
    <a:masterClrMapping/>
  </p:clrMapOvr>
  <p:transition>
    <p:wipe dir="d"/>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5" name="Picture 8">
            <a:extLst>
              <a:ext uri="{FF2B5EF4-FFF2-40B4-BE49-F238E27FC236}">
                <a16:creationId xmlns:a16="http://schemas.microsoft.com/office/drawing/2014/main" id="{8B5FC59B-1431-4742-AE52-35E6CBFD59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799" y="2711684"/>
            <a:ext cx="4093671" cy="27747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586" name="Picture 9">
            <a:extLst>
              <a:ext uri="{FF2B5EF4-FFF2-40B4-BE49-F238E27FC236}">
                <a16:creationId xmlns:a16="http://schemas.microsoft.com/office/drawing/2014/main" id="{D336E921-B90E-8F43-903A-9373B2E6DD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685800"/>
            <a:ext cx="4338638" cy="617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Text Box 10">
            <a:extLst>
              <a:ext uri="{FF2B5EF4-FFF2-40B4-BE49-F238E27FC236}">
                <a16:creationId xmlns:a16="http://schemas.microsoft.com/office/drawing/2014/main" id="{CE8FB171-00CC-2449-A981-D812901D2D79}"/>
              </a:ext>
            </a:extLst>
          </p:cNvPr>
          <p:cNvSpPr txBox="1">
            <a:spLocks noChangeArrowheads="1"/>
          </p:cNvSpPr>
          <p:nvPr/>
        </p:nvSpPr>
        <p:spPr bwMode="auto">
          <a:xfrm>
            <a:off x="304800" y="1752600"/>
            <a:ext cx="45497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3600" i="1"/>
              <a:t>Sadleria squarrosa</a:t>
            </a:r>
            <a:endParaRPr lang="en-US" altLang="en-US" sz="2400"/>
          </a:p>
        </p:txBody>
      </p:sp>
      <p:sp>
        <p:nvSpPr>
          <p:cNvPr id="67588" name="Text Box 11">
            <a:extLst>
              <a:ext uri="{FF2B5EF4-FFF2-40B4-BE49-F238E27FC236}">
                <a16:creationId xmlns:a16="http://schemas.microsoft.com/office/drawing/2014/main" id="{15169604-9D87-A541-AF47-2E88E8A8D2ED}"/>
              </a:ext>
            </a:extLst>
          </p:cNvPr>
          <p:cNvSpPr txBox="1">
            <a:spLocks noChangeArrowheads="1"/>
          </p:cNvSpPr>
          <p:nvPr/>
        </p:nvSpPr>
        <p:spPr bwMode="auto">
          <a:xfrm>
            <a:off x="0" y="0"/>
            <a:ext cx="45497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3600" i="1"/>
              <a:t>SADLERIA</a:t>
            </a:r>
            <a:endParaRPr lang="en-US" altLang="en-US" sz="2400"/>
          </a:p>
        </p:txBody>
      </p:sp>
      <p:pic>
        <p:nvPicPr>
          <p:cNvPr id="2" name="Picture 1">
            <a:extLst>
              <a:ext uri="{FF2B5EF4-FFF2-40B4-BE49-F238E27FC236}">
                <a16:creationId xmlns:a16="http://schemas.microsoft.com/office/drawing/2014/main" id="{24754DB7-F68A-0BFD-5BF1-541BA7AC674B}"/>
              </a:ext>
            </a:extLst>
          </p:cNvPr>
          <p:cNvPicPr>
            <a:picLocks noChangeAspect="1"/>
          </p:cNvPicPr>
          <p:nvPr/>
        </p:nvPicPr>
        <p:blipFill>
          <a:blip r:embed="rId4"/>
          <a:stretch>
            <a:fillRect/>
          </a:stretch>
        </p:blipFill>
        <p:spPr>
          <a:xfrm>
            <a:off x="115182" y="649802"/>
            <a:ext cx="4319409" cy="1132576"/>
          </a:xfrm>
          <a:prstGeom prst="rect">
            <a:avLst/>
          </a:prstGeom>
        </p:spPr>
      </p:pic>
    </p:spTree>
  </p:cSld>
  <p:clrMapOvr>
    <a:masterClrMapping/>
  </p:clrMapOvr>
  <p:transition>
    <p:wipe dir="d"/>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Text Box 10">
            <a:extLst>
              <a:ext uri="{FF2B5EF4-FFF2-40B4-BE49-F238E27FC236}">
                <a16:creationId xmlns:a16="http://schemas.microsoft.com/office/drawing/2014/main" id="{CE8FB171-00CC-2449-A981-D812901D2D79}"/>
              </a:ext>
            </a:extLst>
          </p:cNvPr>
          <p:cNvSpPr txBox="1">
            <a:spLocks noChangeArrowheads="1"/>
          </p:cNvSpPr>
          <p:nvPr/>
        </p:nvSpPr>
        <p:spPr bwMode="auto">
          <a:xfrm>
            <a:off x="304800" y="1752600"/>
            <a:ext cx="45497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3600" i="1"/>
              <a:t>Sadleria unisora</a:t>
            </a:r>
            <a:endParaRPr lang="en-US" altLang="en-US" sz="2400"/>
          </a:p>
        </p:txBody>
      </p:sp>
      <p:sp>
        <p:nvSpPr>
          <p:cNvPr id="67588" name="Text Box 11">
            <a:extLst>
              <a:ext uri="{FF2B5EF4-FFF2-40B4-BE49-F238E27FC236}">
                <a16:creationId xmlns:a16="http://schemas.microsoft.com/office/drawing/2014/main" id="{15169604-9D87-A541-AF47-2E88E8A8D2ED}"/>
              </a:ext>
            </a:extLst>
          </p:cNvPr>
          <p:cNvSpPr txBox="1">
            <a:spLocks noChangeArrowheads="1"/>
          </p:cNvSpPr>
          <p:nvPr/>
        </p:nvSpPr>
        <p:spPr bwMode="auto">
          <a:xfrm>
            <a:off x="0" y="0"/>
            <a:ext cx="45497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3600" i="1"/>
              <a:t>SADLERIA</a:t>
            </a:r>
            <a:endParaRPr lang="en-US" altLang="en-US" sz="2400"/>
          </a:p>
        </p:txBody>
      </p:sp>
      <p:pic>
        <p:nvPicPr>
          <p:cNvPr id="2" name="Picture 1">
            <a:extLst>
              <a:ext uri="{FF2B5EF4-FFF2-40B4-BE49-F238E27FC236}">
                <a16:creationId xmlns:a16="http://schemas.microsoft.com/office/drawing/2014/main" id="{24754DB7-F68A-0BFD-5BF1-541BA7AC674B}"/>
              </a:ext>
            </a:extLst>
          </p:cNvPr>
          <p:cNvPicPr>
            <a:picLocks noChangeAspect="1"/>
          </p:cNvPicPr>
          <p:nvPr/>
        </p:nvPicPr>
        <p:blipFill>
          <a:blip r:embed="rId2"/>
          <a:stretch>
            <a:fillRect/>
          </a:stretch>
        </p:blipFill>
        <p:spPr>
          <a:xfrm>
            <a:off x="115182" y="649802"/>
            <a:ext cx="4319409" cy="1132576"/>
          </a:xfrm>
          <a:prstGeom prst="rect">
            <a:avLst/>
          </a:prstGeom>
        </p:spPr>
      </p:pic>
      <p:pic>
        <p:nvPicPr>
          <p:cNvPr id="4" name="Picture 3">
            <a:extLst>
              <a:ext uri="{FF2B5EF4-FFF2-40B4-BE49-F238E27FC236}">
                <a16:creationId xmlns:a16="http://schemas.microsoft.com/office/drawing/2014/main" id="{BBE16E7D-0410-C621-7D8A-1415835AA33A}"/>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8000"/>
                    </a14:imgEffect>
                  </a14:imgLayer>
                </a14:imgProps>
              </a:ext>
            </a:extLst>
          </a:blip>
          <a:stretch>
            <a:fillRect/>
          </a:stretch>
        </p:blipFill>
        <p:spPr>
          <a:xfrm>
            <a:off x="4466098" y="6862"/>
            <a:ext cx="4534728" cy="6858000"/>
          </a:xfrm>
          <a:prstGeom prst="rect">
            <a:avLst/>
          </a:prstGeom>
        </p:spPr>
      </p:pic>
      <p:pic>
        <p:nvPicPr>
          <p:cNvPr id="5" name="Picture 4">
            <a:extLst>
              <a:ext uri="{FF2B5EF4-FFF2-40B4-BE49-F238E27FC236}">
                <a16:creationId xmlns:a16="http://schemas.microsoft.com/office/drawing/2014/main" id="{6985D44B-731C-6A12-C938-4F82C46385C9}"/>
              </a:ext>
            </a:extLst>
          </p:cNvPr>
          <p:cNvPicPr>
            <a:picLocks noChangeAspect="1"/>
          </p:cNvPicPr>
          <p:nvPr/>
        </p:nvPicPr>
        <p:blipFill>
          <a:blip r:embed="rId5"/>
          <a:stretch>
            <a:fillRect/>
          </a:stretch>
        </p:blipFill>
        <p:spPr>
          <a:xfrm>
            <a:off x="143174" y="2743200"/>
            <a:ext cx="4757292" cy="3168650"/>
          </a:xfrm>
          <a:prstGeom prst="rect">
            <a:avLst/>
          </a:prstGeom>
        </p:spPr>
      </p:pic>
    </p:spTree>
    <p:extLst>
      <p:ext uri="{BB962C8B-B14F-4D97-AF65-F5344CB8AC3E}">
        <p14:creationId xmlns:p14="http://schemas.microsoft.com/office/powerpoint/2010/main" val="3735771589"/>
      </p:ext>
    </p:extLst>
  </p:cSld>
  <p:clrMapOvr>
    <a:masterClrMapping/>
  </p:clrMapOvr>
  <p:transition>
    <p:wipe dir="d"/>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09" name="Picture 1028">
            <a:extLst>
              <a:ext uri="{FF2B5EF4-FFF2-40B4-BE49-F238E27FC236}">
                <a16:creationId xmlns:a16="http://schemas.microsoft.com/office/drawing/2014/main" id="{8086397B-09E3-BF4B-9182-33E2E4E34A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609600"/>
            <a:ext cx="4046538" cy="624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10" name="Picture 1026">
            <a:extLst>
              <a:ext uri="{FF2B5EF4-FFF2-40B4-BE49-F238E27FC236}">
                <a16:creationId xmlns:a16="http://schemas.microsoft.com/office/drawing/2014/main" id="{243CEECD-287B-9A4F-8698-7B21C1A939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8200" y="1676400"/>
            <a:ext cx="3810000" cy="266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1" name="Text Box 1030">
            <a:extLst>
              <a:ext uri="{FF2B5EF4-FFF2-40B4-BE49-F238E27FC236}">
                <a16:creationId xmlns:a16="http://schemas.microsoft.com/office/drawing/2014/main" id="{828ED9C2-F26D-6A48-8E33-E1D45B7DEFC5}"/>
              </a:ext>
            </a:extLst>
          </p:cNvPr>
          <p:cNvSpPr txBox="1">
            <a:spLocks noChangeArrowheads="1"/>
          </p:cNvSpPr>
          <p:nvPr/>
        </p:nvSpPr>
        <p:spPr bwMode="auto">
          <a:xfrm>
            <a:off x="0" y="0"/>
            <a:ext cx="91440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3600" i="1"/>
              <a:t>Cibotium – </a:t>
            </a:r>
            <a:r>
              <a:rPr lang="en-US" altLang="en-US" sz="3600"/>
              <a:t>Cibotiaceae (in the treefern lineage)</a:t>
            </a:r>
            <a:endParaRPr lang="en-US" altLang="en-US" sz="2400"/>
          </a:p>
        </p:txBody>
      </p:sp>
      <p:sp>
        <p:nvSpPr>
          <p:cNvPr id="68612" name="Text Box 1031">
            <a:extLst>
              <a:ext uri="{FF2B5EF4-FFF2-40B4-BE49-F238E27FC236}">
                <a16:creationId xmlns:a16="http://schemas.microsoft.com/office/drawing/2014/main" id="{E06900D5-0572-7146-8E04-0B09B97B8D56}"/>
              </a:ext>
            </a:extLst>
          </p:cNvPr>
          <p:cNvSpPr txBox="1">
            <a:spLocks noChangeArrowheads="1"/>
          </p:cNvSpPr>
          <p:nvPr/>
        </p:nvSpPr>
        <p:spPr bwMode="auto">
          <a:xfrm>
            <a:off x="4899025" y="754063"/>
            <a:ext cx="34829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2400"/>
              <a:t>four  species</a:t>
            </a:r>
          </a:p>
        </p:txBody>
      </p:sp>
    </p:spTree>
  </p:cSld>
  <p:clrMapOvr>
    <a:masterClrMapping/>
  </p:clrMapOvr>
  <p:transition>
    <p:wipe dir="d"/>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3" name="Picture 1026">
            <a:extLst>
              <a:ext uri="{FF2B5EF4-FFF2-40B4-BE49-F238E27FC236}">
                <a16:creationId xmlns:a16="http://schemas.microsoft.com/office/drawing/2014/main" id="{76B58214-3AE0-5548-BB84-A90358E415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8200" y="609600"/>
            <a:ext cx="4276725" cy="624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9634" name="Picture 1027">
            <a:extLst>
              <a:ext uri="{FF2B5EF4-FFF2-40B4-BE49-F238E27FC236}">
                <a16:creationId xmlns:a16="http://schemas.microsoft.com/office/drawing/2014/main" id="{4B0EA0FC-D3CE-1343-877D-AE96A279CB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33400"/>
            <a:ext cx="4310063" cy="632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9635" name="Text Box 1028">
            <a:extLst>
              <a:ext uri="{FF2B5EF4-FFF2-40B4-BE49-F238E27FC236}">
                <a16:creationId xmlns:a16="http://schemas.microsoft.com/office/drawing/2014/main" id="{22B41771-8591-E243-8D22-06BE69C85E17}"/>
              </a:ext>
            </a:extLst>
          </p:cNvPr>
          <p:cNvSpPr txBox="1">
            <a:spLocks noChangeArrowheads="1"/>
          </p:cNvSpPr>
          <p:nvPr/>
        </p:nvSpPr>
        <p:spPr bwMode="auto">
          <a:xfrm>
            <a:off x="4876800" y="0"/>
            <a:ext cx="45497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3600" i="1"/>
              <a:t>Cibotium menziesii</a:t>
            </a:r>
            <a:endParaRPr lang="en-US" altLang="en-US" sz="2400"/>
          </a:p>
        </p:txBody>
      </p:sp>
      <p:sp>
        <p:nvSpPr>
          <p:cNvPr id="69636" name="Text Box 1029">
            <a:extLst>
              <a:ext uri="{FF2B5EF4-FFF2-40B4-BE49-F238E27FC236}">
                <a16:creationId xmlns:a16="http://schemas.microsoft.com/office/drawing/2014/main" id="{989AB491-74E4-1C41-82CB-2CA692B3513B}"/>
              </a:ext>
            </a:extLst>
          </p:cNvPr>
          <p:cNvSpPr txBox="1">
            <a:spLocks noChangeArrowheads="1"/>
          </p:cNvSpPr>
          <p:nvPr/>
        </p:nvSpPr>
        <p:spPr bwMode="auto">
          <a:xfrm>
            <a:off x="0" y="0"/>
            <a:ext cx="45497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50000"/>
              </a:spcBef>
              <a:buFontTx/>
              <a:buNone/>
            </a:pPr>
            <a:r>
              <a:rPr lang="en-US" altLang="en-US" sz="3600" i="1"/>
              <a:t>CIBOTIUM</a:t>
            </a:r>
            <a:endParaRPr lang="en-US" altLang="en-US" sz="2400"/>
          </a:p>
        </p:txBody>
      </p:sp>
    </p:spTree>
  </p:cSld>
  <p:clrMapOvr>
    <a:masterClrMapping/>
  </p:clrMapOvr>
  <p:transition>
    <p:wipe dir="d"/>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7" name="Picture 9">
            <a:extLst>
              <a:ext uri="{FF2B5EF4-FFF2-40B4-BE49-F238E27FC236}">
                <a16:creationId xmlns:a16="http://schemas.microsoft.com/office/drawing/2014/main" id="{FC6AC80A-1AF5-A441-9455-E572CAA2C3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70375" y="0"/>
            <a:ext cx="48736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58" name="Picture 10">
            <a:extLst>
              <a:ext uri="{FF2B5EF4-FFF2-40B4-BE49-F238E27FC236}">
                <a16:creationId xmlns:a16="http://schemas.microsoft.com/office/drawing/2014/main" id="{53EA072C-BEA2-9C44-BE3C-9218C3B1B1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3400" y="5167313"/>
            <a:ext cx="2057400" cy="1690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59" name="Text Box 11">
            <a:extLst>
              <a:ext uri="{FF2B5EF4-FFF2-40B4-BE49-F238E27FC236}">
                <a16:creationId xmlns:a16="http://schemas.microsoft.com/office/drawing/2014/main" id="{92FE9131-A01B-5F4A-85B4-16E2F1A71A01}"/>
              </a:ext>
            </a:extLst>
          </p:cNvPr>
          <p:cNvSpPr txBox="1">
            <a:spLocks noChangeArrowheads="1"/>
          </p:cNvSpPr>
          <p:nvPr/>
        </p:nvSpPr>
        <p:spPr bwMode="auto">
          <a:xfrm>
            <a:off x="152400" y="228600"/>
            <a:ext cx="3597275" cy="265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b="1"/>
              <a:t>Hawaiian </a:t>
            </a:r>
            <a:r>
              <a:rPr lang="en-US" altLang="en-US" sz="2800" b="1" i="1"/>
              <a:t>Cibotium</a:t>
            </a:r>
            <a:r>
              <a:rPr lang="en-US" altLang="en-US" sz="2800" b="1"/>
              <a:t> - erect petiole orientation and elongate medial vascular bundle series.</a:t>
            </a:r>
          </a:p>
        </p:txBody>
      </p:sp>
      <p:pic>
        <p:nvPicPr>
          <p:cNvPr id="70660" name="Picture 13">
            <a:extLst>
              <a:ext uri="{FF2B5EF4-FFF2-40B4-BE49-F238E27FC236}">
                <a16:creationId xmlns:a16="http://schemas.microsoft.com/office/drawing/2014/main" id="{0F9DA37A-97C2-524C-A4B1-53CD8A832F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9800" y="5135563"/>
            <a:ext cx="2057400" cy="172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61" name="Text Box 15">
            <a:extLst>
              <a:ext uri="{FF2B5EF4-FFF2-40B4-BE49-F238E27FC236}">
                <a16:creationId xmlns:a16="http://schemas.microsoft.com/office/drawing/2014/main" id="{B48B930E-9B5B-804F-B907-E3374213A128}"/>
              </a:ext>
            </a:extLst>
          </p:cNvPr>
          <p:cNvSpPr txBox="1">
            <a:spLocks noChangeArrowheads="1"/>
          </p:cNvSpPr>
          <p:nvPr/>
        </p:nvSpPr>
        <p:spPr bwMode="auto">
          <a:xfrm>
            <a:off x="457200" y="4572000"/>
            <a:ext cx="3814763" cy="1373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b="1"/>
              <a:t>Eocene </a:t>
            </a:r>
            <a:r>
              <a:rPr lang="en-US" altLang="en-US" sz="2800" b="1" i="1"/>
              <a:t>Cibotium</a:t>
            </a:r>
            <a:r>
              <a:rPr lang="en-US" altLang="en-US" sz="2800" b="1"/>
              <a:t> petiole</a:t>
            </a:r>
          </a:p>
          <a:p>
            <a:pPr>
              <a:spcBef>
                <a:spcPct val="0"/>
              </a:spcBef>
              <a:buFontTx/>
              <a:buNone/>
            </a:pPr>
            <a:r>
              <a:rPr lang="en-US" altLang="en-US" sz="2800" b="1"/>
              <a:t>from</a:t>
            </a:r>
          </a:p>
          <a:p>
            <a:pPr>
              <a:spcBef>
                <a:spcPct val="0"/>
              </a:spcBef>
              <a:buFontTx/>
              <a:buNone/>
            </a:pPr>
            <a:r>
              <a:rPr lang="en-US" altLang="en-US" sz="2800" b="1"/>
              <a:t>Oregon </a:t>
            </a:r>
          </a:p>
        </p:txBody>
      </p:sp>
    </p:spTree>
  </p:cSld>
  <p:clrMapOvr>
    <a:masterClrMapping/>
  </p:clrMapOvr>
  <p:transition>
    <p:wipe dir="d"/>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1" name="Picture 2" descr="cibotiumdist.jpg                                               00002453Macintosh HD                   B6EE0445:">
            <a:extLst>
              <a:ext uri="{FF2B5EF4-FFF2-40B4-BE49-F238E27FC236}">
                <a16:creationId xmlns:a16="http://schemas.microsoft.com/office/drawing/2014/main" id="{6FDECF39-53E0-A345-8C20-053B9ADA36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971" r="5258"/>
          <a:stretch>
            <a:fillRect/>
          </a:stretch>
        </p:blipFill>
        <p:spPr bwMode="auto">
          <a:xfrm>
            <a:off x="228600" y="457200"/>
            <a:ext cx="8662988" cy="5976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5" name="Picture 2">
            <a:extLst>
              <a:ext uri="{FF2B5EF4-FFF2-40B4-BE49-F238E27FC236}">
                <a16:creationId xmlns:a16="http://schemas.microsoft.com/office/drawing/2014/main" id="{7F0FF218-DDDF-1542-9E5F-6F58E31891D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52450" y="914400"/>
            <a:ext cx="8039100"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706" name="TextBox 3">
            <a:extLst>
              <a:ext uri="{FF2B5EF4-FFF2-40B4-BE49-F238E27FC236}">
                <a16:creationId xmlns:a16="http://schemas.microsoft.com/office/drawing/2014/main" id="{FB0C4765-70D4-614D-BD18-45DED5059E2E}"/>
              </a:ext>
            </a:extLst>
          </p:cNvPr>
          <p:cNvSpPr txBox="1">
            <a:spLocks noChangeArrowheads="1"/>
          </p:cNvSpPr>
          <p:nvPr/>
        </p:nvSpPr>
        <p:spPr bwMode="auto">
          <a:xfrm>
            <a:off x="1143000" y="457200"/>
            <a:ext cx="78168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The Vegetable Lamb of Tartary …</a:t>
            </a:r>
            <a:r>
              <a:rPr lang="en-US" altLang="en-US" sz="2400" i="1"/>
              <a:t>Cibotium barometz </a:t>
            </a:r>
            <a:r>
              <a:rPr lang="en-US" altLang="en-US" sz="2400"/>
              <a:t>of Asia</a:t>
            </a:r>
          </a:p>
        </p:txBody>
      </p:sp>
    </p:spTree>
  </p:cSld>
  <p:clrMapOvr>
    <a:masterClrMapping/>
  </p:clrMapOvr>
  <p:transition>
    <p:wipe dir="d"/>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29" name="Picture 3">
            <a:extLst>
              <a:ext uri="{FF2B5EF4-FFF2-40B4-BE49-F238E27FC236}">
                <a16:creationId xmlns:a16="http://schemas.microsoft.com/office/drawing/2014/main" id="{1CE57EB1-4D19-5842-B36C-8265DBAE5CF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43000" y="533400"/>
            <a:ext cx="7772400" cy="615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0" name="Picture 4">
            <a:extLst>
              <a:ext uri="{FF2B5EF4-FFF2-40B4-BE49-F238E27FC236}">
                <a16:creationId xmlns:a16="http://schemas.microsoft.com/office/drawing/2014/main" id="{0B18819A-2161-5B4E-A7E1-6D007A71AF0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362200" y="2006600"/>
            <a:ext cx="2921000"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731" name="TextBox 5">
            <a:extLst>
              <a:ext uri="{FF2B5EF4-FFF2-40B4-BE49-F238E27FC236}">
                <a16:creationId xmlns:a16="http://schemas.microsoft.com/office/drawing/2014/main" id="{DDCF2550-089E-D14F-8C2A-F2835ECA8DBA}"/>
              </a:ext>
            </a:extLst>
          </p:cNvPr>
          <p:cNvSpPr txBox="1">
            <a:spLocks noChangeArrowheads="1"/>
          </p:cNvSpPr>
          <p:nvPr/>
        </p:nvSpPr>
        <p:spPr bwMode="auto">
          <a:xfrm>
            <a:off x="381000" y="0"/>
            <a:ext cx="43354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cpDNA confirms American origin</a:t>
            </a:r>
            <a:endParaRPr lang="en-US" altLang="en-US" sz="2400"/>
          </a:p>
        </p:txBody>
      </p:sp>
      <p:sp>
        <p:nvSpPr>
          <p:cNvPr id="73732" name="TextBox 6">
            <a:extLst>
              <a:ext uri="{FF2B5EF4-FFF2-40B4-BE49-F238E27FC236}">
                <a16:creationId xmlns:a16="http://schemas.microsoft.com/office/drawing/2014/main" id="{BCC5074B-2C93-0A48-AB7F-A3FD74E38635}"/>
              </a:ext>
            </a:extLst>
          </p:cNvPr>
          <p:cNvSpPr txBox="1">
            <a:spLocks noChangeArrowheads="1"/>
          </p:cNvSpPr>
          <p:nvPr/>
        </p:nvSpPr>
        <p:spPr bwMode="auto">
          <a:xfrm>
            <a:off x="2667000" y="4267200"/>
            <a:ext cx="20955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solidFill>
                  <a:schemeClr val="bg2"/>
                </a:solidFill>
              </a:rPr>
              <a:t>Jennifer Geiger</a:t>
            </a:r>
          </a:p>
        </p:txBody>
      </p:sp>
      <p:sp>
        <p:nvSpPr>
          <p:cNvPr id="73733" name="Rectangle 1">
            <a:extLst>
              <a:ext uri="{FF2B5EF4-FFF2-40B4-BE49-F238E27FC236}">
                <a16:creationId xmlns:a16="http://schemas.microsoft.com/office/drawing/2014/main" id="{A12CC7AF-D113-974C-8B32-93D85D74785F}"/>
              </a:ext>
            </a:extLst>
          </p:cNvPr>
          <p:cNvSpPr>
            <a:spLocks noChangeArrowheads="1"/>
          </p:cNvSpPr>
          <p:nvPr/>
        </p:nvSpPr>
        <p:spPr bwMode="auto">
          <a:xfrm>
            <a:off x="4343400" y="6537325"/>
            <a:ext cx="1371600" cy="152400"/>
          </a:xfrm>
          <a:prstGeom prst="rect">
            <a:avLst/>
          </a:prstGeom>
          <a:solidFill>
            <a:schemeClr val="tx1"/>
          </a:solidFill>
          <a:ln w="9525">
            <a:solidFill>
              <a:schemeClr val="tx1"/>
            </a:solidFill>
            <a:round/>
            <a:headEnd/>
            <a:tailEnd/>
          </a:ln>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p>
        </p:txBody>
      </p:sp>
      <p:sp>
        <p:nvSpPr>
          <p:cNvPr id="73734" name="TextBox 2">
            <a:extLst>
              <a:ext uri="{FF2B5EF4-FFF2-40B4-BE49-F238E27FC236}">
                <a16:creationId xmlns:a16="http://schemas.microsoft.com/office/drawing/2014/main" id="{922A5825-9305-624E-B63B-8A53FBABF7FE}"/>
              </a:ext>
            </a:extLst>
          </p:cNvPr>
          <p:cNvSpPr txBox="1">
            <a:spLocks noChangeArrowheads="1"/>
          </p:cNvSpPr>
          <p:nvPr/>
        </p:nvSpPr>
        <p:spPr bwMode="auto">
          <a:xfrm>
            <a:off x="3962400" y="6188075"/>
            <a:ext cx="11557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200">
                <a:solidFill>
                  <a:schemeClr val="bg2"/>
                </a:solidFill>
              </a:rPr>
              <a:t>56 substitutions</a:t>
            </a:r>
          </a:p>
        </p:txBody>
      </p:sp>
    </p:spTree>
  </p:cSld>
  <p:clrMapOvr>
    <a:masterClrMapping/>
  </p:clrMapOvr>
  <p:transition>
    <p:wipe dir="d"/>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Text Box 1029">
            <a:extLst>
              <a:ext uri="{FF2B5EF4-FFF2-40B4-BE49-F238E27FC236}">
                <a16:creationId xmlns:a16="http://schemas.microsoft.com/office/drawing/2014/main" id="{3218E939-745F-B543-A550-BB5823FC1359}"/>
              </a:ext>
            </a:extLst>
          </p:cNvPr>
          <p:cNvSpPr txBox="1">
            <a:spLocks noChangeArrowheads="1"/>
          </p:cNvSpPr>
          <p:nvPr/>
        </p:nvSpPr>
        <p:spPr bwMode="auto">
          <a:xfrm>
            <a:off x="762000" y="304800"/>
            <a:ext cx="241935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Adenophorus </a:t>
            </a:r>
          </a:p>
          <a:p>
            <a:pPr>
              <a:spcBef>
                <a:spcPct val="0"/>
              </a:spcBef>
              <a:buFontTx/>
              <a:buNone/>
            </a:pPr>
            <a:r>
              <a:rPr lang="en-US" altLang="en-US" sz="2400"/>
              <a:t>(Grammitidaceae)</a:t>
            </a:r>
            <a:endParaRPr lang="en-US" altLang="en-US" sz="2400" i="1"/>
          </a:p>
        </p:txBody>
      </p:sp>
      <p:pic>
        <p:nvPicPr>
          <p:cNvPr id="75778" name="Picture 3">
            <a:extLst>
              <a:ext uri="{FF2B5EF4-FFF2-40B4-BE49-F238E27FC236}">
                <a16:creationId xmlns:a16="http://schemas.microsoft.com/office/drawing/2014/main" id="{18D4C3FC-6F5E-A245-B140-F85704D4CE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16038"/>
            <a:ext cx="9144000" cy="422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5" name="Picture 1">
            <a:extLst>
              <a:ext uri="{FF2B5EF4-FFF2-40B4-BE49-F238E27FC236}">
                <a16:creationId xmlns:a16="http://schemas.microsoft.com/office/drawing/2014/main" id="{940EA954-9143-504D-A593-9412B03580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89513" y="11113"/>
            <a:ext cx="4154487" cy="561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826" name="Text Box 1029">
            <a:extLst>
              <a:ext uri="{FF2B5EF4-FFF2-40B4-BE49-F238E27FC236}">
                <a16:creationId xmlns:a16="http://schemas.microsoft.com/office/drawing/2014/main" id="{EA3E5A58-0F9F-B647-84AD-357CD9C189D4}"/>
              </a:ext>
            </a:extLst>
          </p:cNvPr>
          <p:cNvSpPr txBox="1">
            <a:spLocks noChangeArrowheads="1"/>
          </p:cNvSpPr>
          <p:nvPr/>
        </p:nvSpPr>
        <p:spPr bwMode="auto">
          <a:xfrm>
            <a:off x="762000" y="304800"/>
            <a:ext cx="241935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Adenophorus </a:t>
            </a:r>
          </a:p>
          <a:p>
            <a:pPr>
              <a:spcBef>
                <a:spcPct val="0"/>
              </a:spcBef>
              <a:buFontTx/>
              <a:buNone/>
            </a:pPr>
            <a:r>
              <a:rPr lang="en-US" altLang="en-US" sz="2400"/>
              <a:t>(Grammitidaceae)</a:t>
            </a:r>
            <a:endParaRPr lang="en-US" altLang="en-US" sz="2400" i="1"/>
          </a:p>
        </p:txBody>
      </p:sp>
      <p:pic>
        <p:nvPicPr>
          <p:cNvPr id="77827" name="Picture 2">
            <a:extLst>
              <a:ext uri="{FF2B5EF4-FFF2-40B4-BE49-F238E27FC236}">
                <a16:creationId xmlns:a16="http://schemas.microsoft.com/office/drawing/2014/main" id="{73B924ED-D318-A946-B278-58D5A0CA48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644775"/>
            <a:ext cx="5664200" cy="421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3" name="Picture 1027">
            <a:extLst>
              <a:ext uri="{FF2B5EF4-FFF2-40B4-BE49-F238E27FC236}">
                <a16:creationId xmlns:a16="http://schemas.microsoft.com/office/drawing/2014/main" id="{0B0AA79B-AA7F-CA4C-ADD2-2843952508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8200" y="990600"/>
            <a:ext cx="4098925"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9874" name="Picture 1028">
            <a:extLst>
              <a:ext uri="{FF2B5EF4-FFF2-40B4-BE49-F238E27FC236}">
                <a16:creationId xmlns:a16="http://schemas.microsoft.com/office/drawing/2014/main" id="{E94CA439-4689-4144-937E-30DCB3E546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990600"/>
            <a:ext cx="4048125"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75" name="Text Box 1029">
            <a:extLst>
              <a:ext uri="{FF2B5EF4-FFF2-40B4-BE49-F238E27FC236}">
                <a16:creationId xmlns:a16="http://schemas.microsoft.com/office/drawing/2014/main" id="{5E2E7BF6-8ED4-0846-9DE3-5CB074FA3866}"/>
              </a:ext>
            </a:extLst>
          </p:cNvPr>
          <p:cNvSpPr txBox="1">
            <a:spLocks noChangeArrowheads="1"/>
          </p:cNvSpPr>
          <p:nvPr/>
        </p:nvSpPr>
        <p:spPr bwMode="auto">
          <a:xfrm>
            <a:off x="212725" y="441325"/>
            <a:ext cx="58388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Adenophorus </a:t>
            </a:r>
            <a:r>
              <a:rPr lang="en-US" altLang="en-US" sz="2400"/>
              <a:t>(Grammitidaceae) - nine species</a:t>
            </a:r>
            <a:endParaRPr lang="en-US" altLang="en-US" sz="2400" i="1"/>
          </a:p>
        </p:txBody>
      </p:sp>
    </p:spTree>
  </p:cSld>
  <p:clrMapOvr>
    <a:masterClrMapping/>
  </p:clrMapOvr>
  <p:transition>
    <p:wipe dir="d"/>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897" name="Picture 4">
            <a:extLst>
              <a:ext uri="{FF2B5EF4-FFF2-40B4-BE49-F238E27FC236}">
                <a16:creationId xmlns:a16="http://schemas.microsoft.com/office/drawing/2014/main" id="{73F44723-943C-E74C-BE2B-AE45E34ABF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85135"/>
          <a:stretch>
            <a:fillRect/>
          </a:stretch>
        </p:blipFill>
        <p:spPr bwMode="auto">
          <a:xfrm>
            <a:off x="4927600" y="5408613"/>
            <a:ext cx="4216400" cy="1449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898" name="Text Box 5">
            <a:extLst>
              <a:ext uri="{FF2B5EF4-FFF2-40B4-BE49-F238E27FC236}">
                <a16:creationId xmlns:a16="http://schemas.microsoft.com/office/drawing/2014/main" id="{14D1CDE0-E273-E84C-B32D-91D0EAF2B90C}"/>
              </a:ext>
            </a:extLst>
          </p:cNvPr>
          <p:cNvSpPr txBox="1">
            <a:spLocks noChangeArrowheads="1"/>
          </p:cNvSpPr>
          <p:nvPr/>
        </p:nvSpPr>
        <p:spPr bwMode="auto">
          <a:xfrm>
            <a:off x="-15875" y="-15875"/>
            <a:ext cx="700704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Adenophorus</a:t>
            </a:r>
            <a:r>
              <a:rPr lang="en-US" altLang="en-US" sz="2400"/>
              <a:t> (a grammitid) - origin and diversification</a:t>
            </a:r>
            <a:endParaRPr lang="en-US" altLang="en-US" sz="2400" i="1"/>
          </a:p>
        </p:txBody>
      </p:sp>
      <p:pic>
        <p:nvPicPr>
          <p:cNvPr id="80899" name="Picture 7">
            <a:extLst>
              <a:ext uri="{FF2B5EF4-FFF2-40B4-BE49-F238E27FC236}">
                <a16:creationId xmlns:a16="http://schemas.microsoft.com/office/drawing/2014/main" id="{21B252B4-DF2F-7B44-8C30-F6785A388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57200"/>
            <a:ext cx="914400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900" name="Text Box 5">
            <a:extLst>
              <a:ext uri="{FF2B5EF4-FFF2-40B4-BE49-F238E27FC236}">
                <a16:creationId xmlns:a16="http://schemas.microsoft.com/office/drawing/2014/main" id="{20724015-6995-254F-B69D-63140F14974E}"/>
              </a:ext>
            </a:extLst>
          </p:cNvPr>
          <p:cNvSpPr txBox="1">
            <a:spLocks noChangeArrowheads="1"/>
          </p:cNvSpPr>
          <p:nvPr/>
        </p:nvSpPr>
        <p:spPr bwMode="auto">
          <a:xfrm>
            <a:off x="228600" y="6248400"/>
            <a:ext cx="19351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a:t>Ranker et al., 2004</a:t>
            </a:r>
          </a:p>
        </p:txBody>
      </p:sp>
    </p:spTree>
  </p:cSld>
  <p:clrMapOvr>
    <a:masterClrMapping/>
  </p:clrMapOvr>
  <p:transition>
    <p:wipe dir="d"/>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ext Box 5">
            <a:extLst>
              <a:ext uri="{FF2B5EF4-FFF2-40B4-BE49-F238E27FC236}">
                <a16:creationId xmlns:a16="http://schemas.microsoft.com/office/drawing/2014/main" id="{A2A5CB68-094B-A14D-85CD-16E092F2B50C}"/>
              </a:ext>
            </a:extLst>
          </p:cNvPr>
          <p:cNvSpPr txBox="1">
            <a:spLocks noChangeArrowheads="1"/>
          </p:cNvSpPr>
          <p:nvPr/>
        </p:nvSpPr>
        <p:spPr bwMode="auto">
          <a:xfrm>
            <a:off x="-15875" y="-15875"/>
            <a:ext cx="84248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Adenophorus</a:t>
            </a:r>
            <a:r>
              <a:rPr lang="en-US" altLang="en-US" sz="2400"/>
              <a:t> - origin and diversification – dating arrival in Hawaii</a:t>
            </a:r>
            <a:endParaRPr lang="en-US" altLang="en-US" sz="2400" i="1"/>
          </a:p>
        </p:txBody>
      </p:sp>
      <p:pic>
        <p:nvPicPr>
          <p:cNvPr id="82946" name="Picture 1">
            <a:extLst>
              <a:ext uri="{FF2B5EF4-FFF2-40B4-BE49-F238E27FC236}">
                <a16:creationId xmlns:a16="http://schemas.microsoft.com/office/drawing/2014/main" id="{AA67ED3E-0857-EA47-BA66-9FB1322273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762000"/>
            <a:ext cx="8229600" cy="4243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82947" name="Straight Connector 3">
            <a:extLst>
              <a:ext uri="{FF2B5EF4-FFF2-40B4-BE49-F238E27FC236}">
                <a16:creationId xmlns:a16="http://schemas.microsoft.com/office/drawing/2014/main" id="{7ACC620F-39DA-5C46-9668-ED3424F6882B}"/>
              </a:ext>
            </a:extLst>
          </p:cNvPr>
          <p:cNvCxnSpPr>
            <a:cxnSpLocks/>
          </p:cNvCxnSpPr>
          <p:nvPr/>
        </p:nvCxnSpPr>
        <p:spPr bwMode="auto">
          <a:xfrm flipV="1">
            <a:off x="4419600" y="1143000"/>
            <a:ext cx="0" cy="3962400"/>
          </a:xfrm>
          <a:prstGeom prst="line">
            <a:avLst/>
          </a:prstGeom>
          <a:noFill/>
          <a:ln w="38100" algn="ctr">
            <a:solidFill>
              <a:srgbClr val="FF0000"/>
            </a:solidFill>
            <a:round/>
            <a:headEnd/>
            <a:tailEnd/>
          </a:ln>
          <a:extLst>
            <a:ext uri="{909E8E84-426E-40DD-AFC4-6F175D3DCCD1}">
              <a14:hiddenFill xmlns:a14="http://schemas.microsoft.com/office/drawing/2010/main">
                <a:noFill/>
              </a14:hiddenFill>
            </a:ext>
          </a:extLst>
        </p:spPr>
      </p:cxnSp>
      <p:cxnSp>
        <p:nvCxnSpPr>
          <p:cNvPr id="82948" name="Straight Connector 14">
            <a:extLst>
              <a:ext uri="{FF2B5EF4-FFF2-40B4-BE49-F238E27FC236}">
                <a16:creationId xmlns:a16="http://schemas.microsoft.com/office/drawing/2014/main" id="{1C68642C-FA19-F042-B577-5E2C0BA49E86}"/>
              </a:ext>
            </a:extLst>
          </p:cNvPr>
          <p:cNvCxnSpPr>
            <a:cxnSpLocks/>
          </p:cNvCxnSpPr>
          <p:nvPr/>
        </p:nvCxnSpPr>
        <p:spPr bwMode="auto">
          <a:xfrm flipV="1">
            <a:off x="1371600" y="1143000"/>
            <a:ext cx="0" cy="3962400"/>
          </a:xfrm>
          <a:prstGeom prst="line">
            <a:avLst/>
          </a:prstGeom>
          <a:noFill/>
          <a:ln w="38100" algn="ctr">
            <a:solidFill>
              <a:srgbClr val="FF0000"/>
            </a:solidFill>
            <a:round/>
            <a:headEnd/>
            <a:tailEnd/>
          </a:ln>
          <a:extLst>
            <a:ext uri="{909E8E84-426E-40DD-AFC4-6F175D3DCCD1}">
              <a14:hiddenFill xmlns:a14="http://schemas.microsoft.com/office/drawing/2010/main">
                <a:noFill/>
              </a14:hiddenFill>
            </a:ext>
          </a:extLst>
        </p:spPr>
      </p:cxnSp>
      <p:sp>
        <p:nvSpPr>
          <p:cNvPr id="82949" name="Rectangle 9">
            <a:extLst>
              <a:ext uri="{FF2B5EF4-FFF2-40B4-BE49-F238E27FC236}">
                <a16:creationId xmlns:a16="http://schemas.microsoft.com/office/drawing/2014/main" id="{312517E7-31E1-BC44-8D07-8594D88DCCC3}"/>
              </a:ext>
            </a:extLst>
          </p:cNvPr>
          <p:cNvSpPr>
            <a:spLocks noChangeArrowheads="1"/>
          </p:cNvSpPr>
          <p:nvPr/>
        </p:nvSpPr>
        <p:spPr bwMode="auto">
          <a:xfrm>
            <a:off x="3048000" y="5105400"/>
            <a:ext cx="1414463"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Original</a:t>
            </a:r>
          </a:p>
          <a:p>
            <a:pPr>
              <a:spcBef>
                <a:spcPct val="0"/>
              </a:spcBef>
              <a:buFontTx/>
              <a:buNone/>
            </a:pPr>
            <a:r>
              <a:rPr lang="en-US" altLang="en-US" sz="2400"/>
              <a:t>Migration</a:t>
            </a:r>
          </a:p>
          <a:p>
            <a:pPr>
              <a:spcBef>
                <a:spcPct val="0"/>
              </a:spcBef>
              <a:buFontTx/>
              <a:buNone/>
            </a:pPr>
            <a:r>
              <a:rPr lang="en-US" altLang="en-US" sz="2400"/>
              <a:t>To</a:t>
            </a:r>
          </a:p>
          <a:p>
            <a:pPr>
              <a:spcBef>
                <a:spcPct val="0"/>
              </a:spcBef>
              <a:buFontTx/>
              <a:buNone/>
            </a:pPr>
            <a:r>
              <a:rPr lang="en-US" altLang="en-US" sz="2400"/>
              <a:t>Hawaii</a:t>
            </a:r>
          </a:p>
        </p:txBody>
      </p:sp>
      <p:sp>
        <p:nvSpPr>
          <p:cNvPr id="82950" name="Rectangle 10">
            <a:extLst>
              <a:ext uri="{FF2B5EF4-FFF2-40B4-BE49-F238E27FC236}">
                <a16:creationId xmlns:a16="http://schemas.microsoft.com/office/drawing/2014/main" id="{A903ADAD-6AA6-824D-933F-414F10EB63B0}"/>
              </a:ext>
            </a:extLst>
          </p:cNvPr>
          <p:cNvSpPr>
            <a:spLocks noChangeArrowheads="1"/>
          </p:cNvSpPr>
          <p:nvPr/>
        </p:nvSpPr>
        <p:spPr bwMode="auto">
          <a:xfrm>
            <a:off x="6299200" y="6213475"/>
            <a:ext cx="19605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a:t>Sundue et al., 2014</a:t>
            </a:r>
          </a:p>
        </p:txBody>
      </p:sp>
    </p:spTree>
  </p:cSld>
  <p:clrMapOvr>
    <a:masterClrMapping/>
  </p:clrMapOvr>
  <p:transition>
    <p:wipe dir="d"/>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Text Box 2">
            <a:extLst>
              <a:ext uri="{FF2B5EF4-FFF2-40B4-BE49-F238E27FC236}">
                <a16:creationId xmlns:a16="http://schemas.microsoft.com/office/drawing/2014/main" id="{4AAD1DAC-8B53-CB4E-97A6-7D7C7DC1A38E}"/>
              </a:ext>
            </a:extLst>
          </p:cNvPr>
          <p:cNvSpPr txBox="1">
            <a:spLocks noChangeArrowheads="1"/>
          </p:cNvSpPr>
          <p:nvPr/>
        </p:nvSpPr>
        <p:spPr bwMode="auto">
          <a:xfrm>
            <a:off x="228600" y="1143000"/>
            <a:ext cx="8610600" cy="4032250"/>
          </a:xfrm>
          <a:prstGeom prst="rect">
            <a:avLst/>
          </a:prstGeom>
          <a:solidFill>
            <a:srgbClr val="6B6B9C"/>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b="1"/>
              <a:t>The Biogeography of Ferns</a:t>
            </a:r>
          </a:p>
          <a:p>
            <a:pPr>
              <a:spcBef>
                <a:spcPct val="0"/>
              </a:spcBef>
              <a:buFont typeface="Times" pitchFamily="2" charset="0"/>
              <a:buAutoNum type="arabicPeriod"/>
            </a:pPr>
            <a:r>
              <a:rPr lang="en-US" altLang="en-US" b="1"/>
              <a:t>Features of spore dispersal.</a:t>
            </a:r>
          </a:p>
          <a:p>
            <a:pPr>
              <a:spcBef>
                <a:spcPct val="0"/>
              </a:spcBef>
              <a:buFont typeface="Times" pitchFamily="2" charset="0"/>
              <a:buAutoNum type="arabicPeriod"/>
            </a:pPr>
            <a:r>
              <a:rPr lang="en-US" altLang="en-US" b="1"/>
              <a:t>Ferns on oceanic islands.</a:t>
            </a:r>
          </a:p>
          <a:p>
            <a:pPr>
              <a:spcBef>
                <a:spcPct val="0"/>
              </a:spcBef>
              <a:buFont typeface="Times" pitchFamily="2" charset="0"/>
              <a:buAutoNum type="arabicPeriod"/>
            </a:pPr>
            <a:r>
              <a:rPr lang="en-US" altLang="en-US" b="1" i="1"/>
              <a:t>Insular situations on continents.</a:t>
            </a:r>
          </a:p>
          <a:p>
            <a:pPr>
              <a:spcBef>
                <a:spcPct val="0"/>
              </a:spcBef>
              <a:buFont typeface="Times" pitchFamily="2" charset="0"/>
              <a:buAutoNum type="arabicPeriod"/>
            </a:pPr>
            <a:r>
              <a:rPr lang="en-US" altLang="en-US" b="1"/>
              <a:t>Vegetation regions and endemic centers.</a:t>
            </a:r>
          </a:p>
          <a:p>
            <a:pPr>
              <a:spcBef>
                <a:spcPct val="0"/>
              </a:spcBef>
              <a:buFont typeface="Times" pitchFamily="2" charset="0"/>
              <a:buAutoNum type="arabicPeriod"/>
            </a:pPr>
            <a:r>
              <a:rPr lang="en-US" altLang="en-US" b="1"/>
              <a:t>Vicariance and the fossil record. </a:t>
            </a:r>
          </a:p>
          <a:p>
            <a:pPr>
              <a:spcBef>
                <a:spcPct val="0"/>
              </a:spcBef>
              <a:buFont typeface="Times" pitchFamily="2" charset="0"/>
              <a:buAutoNum type="arabicPeriod"/>
            </a:pPr>
            <a:r>
              <a:rPr lang="en-US" altLang="en-US" b="1"/>
              <a:t>Periglacial migration.</a:t>
            </a:r>
          </a:p>
          <a:p>
            <a:pPr>
              <a:spcBef>
                <a:spcPct val="0"/>
              </a:spcBef>
              <a:buFont typeface="Times" pitchFamily="2" charset="0"/>
              <a:buAutoNum type="arabicPeriod"/>
            </a:pPr>
            <a:endParaRPr lang="en-US" altLang="en-US" b="1"/>
          </a:p>
        </p:txBody>
      </p:sp>
    </p:spTree>
  </p:cSld>
  <p:clrMapOvr>
    <a:masterClrMapping/>
  </p:clrMapOvr>
  <p:transition>
    <p:wipe dir="d"/>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TextBox 31">
            <a:extLst>
              <a:ext uri="{FF2B5EF4-FFF2-40B4-BE49-F238E27FC236}">
                <a16:creationId xmlns:a16="http://schemas.microsoft.com/office/drawing/2014/main" id="{9FADCD98-AE8F-5F4D-8D31-8B399D55BA27}"/>
              </a:ext>
            </a:extLst>
          </p:cNvPr>
          <p:cNvSpPr txBox="1">
            <a:spLocks noChangeArrowheads="1"/>
          </p:cNvSpPr>
          <p:nvPr/>
        </p:nvSpPr>
        <p:spPr bwMode="auto">
          <a:xfrm>
            <a:off x="1314450" y="127000"/>
            <a:ext cx="65341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2400" b="1" i="1">
                <a:latin typeface="Times New Roman" panose="02020603050405020304" pitchFamily="18" charset="0"/>
                <a:ea typeface="ヒラギノ角ゴ Pro W3" panose="020B0300000000000000" pitchFamily="34" charset="-128"/>
                <a:cs typeface="Times New Roman" panose="02020603050405020304" pitchFamily="18" charset="0"/>
              </a:rPr>
              <a:t>Polystichum</a:t>
            </a:r>
            <a:r>
              <a:rPr lang="en-US" altLang="en-US" sz="2400" b="1">
                <a:latin typeface="Times New Roman" panose="02020603050405020304" pitchFamily="18" charset="0"/>
                <a:ea typeface="ヒラギノ角ゴ Pro W3" panose="020B0300000000000000" pitchFamily="34" charset="-128"/>
                <a:cs typeface="Times New Roman" panose="02020603050405020304" pitchFamily="18" charset="0"/>
              </a:rPr>
              <a:t> </a:t>
            </a:r>
            <a:r>
              <a:rPr lang="en-US" altLang="en-US" sz="2400" b="1" i="1">
                <a:latin typeface="Times New Roman" panose="02020603050405020304" pitchFamily="18" charset="0"/>
                <a:ea typeface="ヒラギノ角ゴ Pro W3" panose="020B0300000000000000" pitchFamily="34" charset="-128"/>
                <a:cs typeface="Times New Roman" panose="02020603050405020304" pitchFamily="18" charset="0"/>
              </a:rPr>
              <a:t>scopulinum</a:t>
            </a:r>
            <a:r>
              <a:rPr lang="en-US" altLang="en-US" sz="2400" b="1">
                <a:latin typeface="Times New Roman" panose="02020603050405020304" pitchFamily="18" charset="0"/>
                <a:ea typeface="ヒラギノ角ゴ Pro W3" panose="020B0300000000000000" pitchFamily="34" charset="-128"/>
                <a:cs typeface="Times New Roman" panose="02020603050405020304" pitchFamily="18" charset="0"/>
              </a:rPr>
              <a:t>: long-distance disperser</a:t>
            </a:r>
          </a:p>
        </p:txBody>
      </p:sp>
      <p:sp>
        <p:nvSpPr>
          <p:cNvPr id="87042" name="TextBox 2">
            <a:extLst>
              <a:ext uri="{FF2B5EF4-FFF2-40B4-BE49-F238E27FC236}">
                <a16:creationId xmlns:a16="http://schemas.microsoft.com/office/drawing/2014/main" id="{556396D6-7526-A046-80C1-DF083080C348}"/>
              </a:ext>
            </a:extLst>
          </p:cNvPr>
          <p:cNvSpPr txBox="1">
            <a:spLocks noChangeArrowheads="1"/>
          </p:cNvSpPr>
          <p:nvPr/>
        </p:nvSpPr>
        <p:spPr bwMode="auto">
          <a:xfrm>
            <a:off x="3986213" y="2171700"/>
            <a:ext cx="606425"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200">
                <a:ea typeface="ヒラギノ角ゴ Pro W3" panose="020B0300000000000000" pitchFamily="34" charset="-128"/>
                <a:cs typeface="ヒラギノ角ゴ Pro W3" panose="020B0300000000000000" pitchFamily="34" charset="-128"/>
              </a:rPr>
              <a:t>munitum</a:t>
            </a:r>
          </a:p>
        </p:txBody>
      </p:sp>
      <p:sp>
        <p:nvSpPr>
          <p:cNvPr id="87043" name="TextBox 4">
            <a:extLst>
              <a:ext uri="{FF2B5EF4-FFF2-40B4-BE49-F238E27FC236}">
                <a16:creationId xmlns:a16="http://schemas.microsoft.com/office/drawing/2014/main" id="{5D8BF577-4578-994B-BD90-0DF6D3E8EF4E}"/>
              </a:ext>
            </a:extLst>
          </p:cNvPr>
          <p:cNvSpPr txBox="1">
            <a:spLocks noChangeArrowheads="1"/>
          </p:cNvSpPr>
          <p:nvPr/>
        </p:nvSpPr>
        <p:spPr bwMode="auto">
          <a:xfrm>
            <a:off x="6708775" y="2474913"/>
            <a:ext cx="619125" cy="195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200">
                <a:ea typeface="ヒラギノ角ゴ Pro W3" panose="020B0300000000000000" pitchFamily="34" charset="-128"/>
                <a:cs typeface="ヒラギノ角ゴ Pro W3" panose="020B0300000000000000" pitchFamily="34" charset="-128"/>
              </a:rPr>
              <a:t>lemmonii</a:t>
            </a:r>
          </a:p>
        </p:txBody>
      </p:sp>
      <p:sp>
        <p:nvSpPr>
          <p:cNvPr id="87044" name="TextBox 8">
            <a:extLst>
              <a:ext uri="{FF2B5EF4-FFF2-40B4-BE49-F238E27FC236}">
                <a16:creationId xmlns:a16="http://schemas.microsoft.com/office/drawing/2014/main" id="{47EBCC9A-94A0-C44E-9D10-0AB92958D1E7}"/>
              </a:ext>
            </a:extLst>
          </p:cNvPr>
          <p:cNvSpPr txBox="1">
            <a:spLocks noChangeArrowheads="1"/>
          </p:cNvSpPr>
          <p:nvPr/>
        </p:nvSpPr>
        <p:spPr bwMode="auto">
          <a:xfrm>
            <a:off x="5154613" y="1425575"/>
            <a:ext cx="673100" cy="19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200">
                <a:ea typeface="ヒラギノ角ゴ Pro W3" panose="020B0300000000000000" pitchFamily="34" charset="-128"/>
                <a:cs typeface="ヒラギノ角ゴ Pro W3" panose="020B0300000000000000" pitchFamily="34" charset="-128"/>
              </a:rPr>
              <a:t>andersonii</a:t>
            </a:r>
          </a:p>
        </p:txBody>
      </p:sp>
      <p:sp>
        <p:nvSpPr>
          <p:cNvPr id="87045" name="TextBox 11">
            <a:extLst>
              <a:ext uri="{FF2B5EF4-FFF2-40B4-BE49-F238E27FC236}">
                <a16:creationId xmlns:a16="http://schemas.microsoft.com/office/drawing/2014/main" id="{C9E4A963-FAC2-BB4B-81ED-540B76FCEA20}"/>
              </a:ext>
            </a:extLst>
          </p:cNvPr>
          <p:cNvSpPr txBox="1">
            <a:spLocks noChangeArrowheads="1"/>
          </p:cNvSpPr>
          <p:nvPr/>
        </p:nvSpPr>
        <p:spPr bwMode="auto">
          <a:xfrm>
            <a:off x="6350000" y="1400175"/>
            <a:ext cx="723900" cy="19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200">
                <a:ea typeface="ヒラギノ角ゴ Pro W3" panose="020B0300000000000000" pitchFamily="34" charset="-128"/>
                <a:cs typeface="ヒラギノ角ゴ Pro W3" panose="020B0300000000000000" pitchFamily="34" charset="-128"/>
              </a:rPr>
              <a:t>scopulinum</a:t>
            </a:r>
          </a:p>
        </p:txBody>
      </p:sp>
      <p:sp>
        <p:nvSpPr>
          <p:cNvPr id="87046" name="TextBox 61">
            <a:extLst>
              <a:ext uri="{FF2B5EF4-FFF2-40B4-BE49-F238E27FC236}">
                <a16:creationId xmlns:a16="http://schemas.microsoft.com/office/drawing/2014/main" id="{DA4EF632-CF11-8445-9D49-CBC0A2939CBB}"/>
              </a:ext>
            </a:extLst>
          </p:cNvPr>
          <p:cNvSpPr txBox="1">
            <a:spLocks noChangeArrowheads="1"/>
          </p:cNvSpPr>
          <p:nvPr/>
        </p:nvSpPr>
        <p:spPr bwMode="auto">
          <a:xfrm>
            <a:off x="3517900" y="939800"/>
            <a:ext cx="498475" cy="4603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ea typeface="ヒラギノ角ゴ Pro W3" panose="020B0300000000000000" pitchFamily="34" charset="-128"/>
                <a:cs typeface="ヒラギノ角ゴ Pro W3" panose="020B0300000000000000" pitchFamily="34" charset="-128"/>
              </a:rPr>
              <a:t>4x</a:t>
            </a:r>
          </a:p>
        </p:txBody>
      </p:sp>
      <p:sp>
        <p:nvSpPr>
          <p:cNvPr id="87047" name="TextBox 62">
            <a:extLst>
              <a:ext uri="{FF2B5EF4-FFF2-40B4-BE49-F238E27FC236}">
                <a16:creationId xmlns:a16="http://schemas.microsoft.com/office/drawing/2014/main" id="{4F044295-91DF-804D-A8C2-4F7442109774}"/>
              </a:ext>
            </a:extLst>
          </p:cNvPr>
          <p:cNvSpPr txBox="1">
            <a:spLocks noChangeArrowheads="1"/>
          </p:cNvSpPr>
          <p:nvPr/>
        </p:nvSpPr>
        <p:spPr bwMode="auto">
          <a:xfrm>
            <a:off x="1481138" y="3128963"/>
            <a:ext cx="492125" cy="46196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ea typeface="ヒラギノ角ゴ Pro W3" panose="020B0300000000000000" pitchFamily="34" charset="-128"/>
                <a:cs typeface="ヒラギノ角ゴ Pro W3" panose="020B0300000000000000" pitchFamily="34" charset="-128"/>
              </a:rPr>
              <a:t>2x</a:t>
            </a:r>
          </a:p>
        </p:txBody>
      </p:sp>
      <p:pic>
        <p:nvPicPr>
          <p:cNvPr id="87048" name="Picture 71">
            <a:extLst>
              <a:ext uri="{FF2B5EF4-FFF2-40B4-BE49-F238E27FC236}">
                <a16:creationId xmlns:a16="http://schemas.microsoft.com/office/drawing/2014/main" id="{5BFDB708-66CC-244E-AD87-3E4B70798C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4300" y="2670175"/>
            <a:ext cx="1027113" cy="56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7049" name="Picture 73">
            <a:extLst>
              <a:ext uri="{FF2B5EF4-FFF2-40B4-BE49-F238E27FC236}">
                <a16:creationId xmlns:a16="http://schemas.microsoft.com/office/drawing/2014/main" id="{52930C57-7F6F-1F47-B69F-43587C09AF0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86513" y="838200"/>
            <a:ext cx="895350" cy="51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7050" name="Picture 13">
            <a:extLst>
              <a:ext uri="{FF2B5EF4-FFF2-40B4-BE49-F238E27FC236}">
                <a16:creationId xmlns:a16="http://schemas.microsoft.com/office/drawing/2014/main" id="{F3B96DAB-D479-4940-9954-39009DDAE34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74988" y="2413000"/>
            <a:ext cx="2452687" cy="62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051" name="TextBox 30">
            <a:extLst>
              <a:ext uri="{FF2B5EF4-FFF2-40B4-BE49-F238E27FC236}">
                <a16:creationId xmlns:a16="http://schemas.microsoft.com/office/drawing/2014/main" id="{92C1157C-32BE-3C43-B966-4A85253C3ED9}"/>
              </a:ext>
            </a:extLst>
          </p:cNvPr>
          <p:cNvSpPr txBox="1">
            <a:spLocks noChangeArrowheads="1"/>
          </p:cNvSpPr>
          <p:nvPr/>
        </p:nvSpPr>
        <p:spPr bwMode="auto">
          <a:xfrm>
            <a:off x="6516688" y="3338513"/>
            <a:ext cx="1071562"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solidFill>
                  <a:srgbClr val="FF0000"/>
                </a:solidFill>
                <a:ea typeface="ヒラギノ角ゴ Pro W3" panose="020B0300000000000000" pitchFamily="34" charset="-128"/>
                <a:cs typeface="ヒラギノ角ゴ Pro W3" panose="020B0300000000000000" pitchFamily="34" charset="-128"/>
              </a:rPr>
              <a:t>SERPENTINE</a:t>
            </a:r>
          </a:p>
        </p:txBody>
      </p:sp>
      <p:pic>
        <p:nvPicPr>
          <p:cNvPr id="87052" name="Picture 26">
            <a:extLst>
              <a:ext uri="{FF2B5EF4-FFF2-40B4-BE49-F238E27FC236}">
                <a16:creationId xmlns:a16="http://schemas.microsoft.com/office/drawing/2014/main" id="{6FD368CC-D4E0-A044-B540-CAD4E420280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83150" y="820738"/>
            <a:ext cx="1200150" cy="59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1" name="Straight Connector 50">
            <a:extLst>
              <a:ext uri="{FF2B5EF4-FFF2-40B4-BE49-F238E27FC236}">
                <a16:creationId xmlns:a16="http://schemas.microsoft.com/office/drawing/2014/main" id="{7356117E-3D30-3041-AFA2-C740D3ABA33C}"/>
              </a:ext>
            </a:extLst>
          </p:cNvPr>
          <p:cNvCxnSpPr>
            <a:endCxn id="87043" idx="0"/>
          </p:cNvCxnSpPr>
          <p:nvPr/>
        </p:nvCxnSpPr>
        <p:spPr>
          <a:xfrm>
            <a:off x="6735763" y="1593850"/>
            <a:ext cx="282575" cy="881063"/>
          </a:xfrm>
          <a:prstGeom prst="line">
            <a:avLst/>
          </a:prstGeom>
          <a:ln w="38100">
            <a:solidFill>
              <a:srgbClr val="0000FF"/>
            </a:solidFill>
            <a:headEnd type="triangle"/>
            <a:tailEnd type="none"/>
          </a:ln>
        </p:spPr>
        <p:style>
          <a:lnRef idx="2">
            <a:schemeClr val="accent1"/>
          </a:lnRef>
          <a:fillRef idx="0">
            <a:schemeClr val="accent1"/>
          </a:fillRef>
          <a:effectRef idx="1">
            <a:schemeClr val="accent1"/>
          </a:effectRef>
          <a:fontRef idx="minor">
            <a:schemeClr val="tx1"/>
          </a:fontRef>
        </p:style>
      </p:cxnSp>
      <p:sp>
        <p:nvSpPr>
          <p:cNvPr id="98" name="Freeform 97">
            <a:extLst>
              <a:ext uri="{FF2B5EF4-FFF2-40B4-BE49-F238E27FC236}">
                <a16:creationId xmlns:a16="http://schemas.microsoft.com/office/drawing/2014/main" id="{A3F9F61B-9E66-C641-A690-2DB11FE18F79}"/>
              </a:ext>
            </a:extLst>
          </p:cNvPr>
          <p:cNvSpPr/>
          <p:nvPr/>
        </p:nvSpPr>
        <p:spPr>
          <a:xfrm>
            <a:off x="6350000" y="709613"/>
            <a:ext cx="1841500" cy="2628900"/>
          </a:xfrm>
          <a:custGeom>
            <a:avLst/>
            <a:gdLst>
              <a:gd name="connsiteX0" fmla="*/ 0 w 2549562"/>
              <a:gd name="connsiteY0" fmla="*/ 0 h 3743661"/>
              <a:gd name="connsiteX1" fmla="*/ 53788 w 2549562"/>
              <a:gd name="connsiteY1" fmla="*/ 3743661 h 3743661"/>
              <a:gd name="connsiteX2" fmla="*/ 1538343 w 2549562"/>
              <a:gd name="connsiteY2" fmla="*/ 3732903 h 3743661"/>
              <a:gd name="connsiteX3" fmla="*/ 1688950 w 2549562"/>
              <a:gd name="connsiteY3" fmla="*/ 2151529 h 3743661"/>
              <a:gd name="connsiteX4" fmla="*/ 2549562 w 2549562"/>
              <a:gd name="connsiteY4" fmla="*/ 1075764 h 3743661"/>
              <a:gd name="connsiteX5" fmla="*/ 2495774 w 2549562"/>
              <a:gd name="connsiteY5" fmla="*/ 10757 h 3743661"/>
              <a:gd name="connsiteX6" fmla="*/ 0 w 2549562"/>
              <a:gd name="connsiteY6" fmla="*/ 0 h 37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9562" h="3743661">
                <a:moveTo>
                  <a:pt x="0" y="0"/>
                </a:moveTo>
                <a:lnTo>
                  <a:pt x="53788" y="3743661"/>
                </a:lnTo>
                <a:lnTo>
                  <a:pt x="1538343" y="3732903"/>
                </a:lnTo>
                <a:lnTo>
                  <a:pt x="1688950" y="2151529"/>
                </a:lnTo>
                <a:lnTo>
                  <a:pt x="2549562" y="1075764"/>
                </a:lnTo>
                <a:lnTo>
                  <a:pt x="2495774" y="10757"/>
                </a:lnTo>
                <a:lnTo>
                  <a:pt x="0" y="0"/>
                </a:lnTo>
                <a:close/>
              </a:path>
            </a:pathLst>
          </a:custGeom>
          <a:noFill/>
          <a:ln w="38100">
            <a:solidFill>
              <a:srgbClr val="FF0000"/>
            </a:solidFill>
          </a:ln>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0000"/>
              </a:solidFill>
            </a:endParaRPr>
          </a:p>
        </p:txBody>
      </p:sp>
      <p:pic>
        <p:nvPicPr>
          <p:cNvPr id="87055" name="Picture 100">
            <a:extLst>
              <a:ext uri="{FF2B5EF4-FFF2-40B4-BE49-F238E27FC236}">
                <a16:creationId xmlns:a16="http://schemas.microsoft.com/office/drawing/2014/main" id="{42763024-4E84-7048-8605-E1A8459047A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5400000">
            <a:off x="3535363" y="2578100"/>
            <a:ext cx="614362" cy="1512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7056" name="Picture 101">
            <a:extLst>
              <a:ext uri="{FF2B5EF4-FFF2-40B4-BE49-F238E27FC236}">
                <a16:creationId xmlns:a16="http://schemas.microsoft.com/office/drawing/2014/main" id="{8F69DEEB-F1F2-C648-B77F-3112E2B1B4E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5400000">
            <a:off x="4756151" y="2844800"/>
            <a:ext cx="577850"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057" name="TextBox 102">
            <a:extLst>
              <a:ext uri="{FF2B5EF4-FFF2-40B4-BE49-F238E27FC236}">
                <a16:creationId xmlns:a16="http://schemas.microsoft.com/office/drawing/2014/main" id="{9F08091F-2FB5-6641-B772-636667852FB2}"/>
              </a:ext>
            </a:extLst>
          </p:cNvPr>
          <p:cNvSpPr txBox="1">
            <a:spLocks noChangeArrowheads="1"/>
          </p:cNvSpPr>
          <p:nvPr/>
        </p:nvSpPr>
        <p:spPr bwMode="auto">
          <a:xfrm>
            <a:off x="3325813" y="3582988"/>
            <a:ext cx="908050" cy="64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200">
                <a:ea typeface="ヒラギノ角ゴ Pro W3" panose="020B0300000000000000" pitchFamily="34" charset="-128"/>
                <a:cs typeface="ヒラギノ角ゴ Pro W3" panose="020B0300000000000000" pitchFamily="34" charset="-128"/>
              </a:rPr>
              <a:t>imbricans ssp. curtum</a:t>
            </a:r>
          </a:p>
          <a:p>
            <a:pPr>
              <a:spcBef>
                <a:spcPct val="0"/>
              </a:spcBef>
              <a:buFontTx/>
              <a:buNone/>
            </a:pPr>
            <a:r>
              <a:rPr lang="en-US" altLang="en-US" sz="1200">
                <a:ea typeface="ヒラギノ角ゴ Pro W3" panose="020B0300000000000000" pitchFamily="34" charset="-128"/>
                <a:cs typeface="ヒラギノ角ゴ Pro W3" panose="020B0300000000000000" pitchFamily="34" charset="-128"/>
              </a:rPr>
              <a:t>   </a:t>
            </a:r>
          </a:p>
        </p:txBody>
      </p:sp>
      <p:cxnSp>
        <p:nvCxnSpPr>
          <p:cNvPr id="48" name="Straight Connector 47">
            <a:extLst>
              <a:ext uri="{FF2B5EF4-FFF2-40B4-BE49-F238E27FC236}">
                <a16:creationId xmlns:a16="http://schemas.microsoft.com/office/drawing/2014/main" id="{5F179628-2C19-BB4B-8D4A-7B088CEF20C5}"/>
              </a:ext>
            </a:extLst>
          </p:cNvPr>
          <p:cNvCxnSpPr/>
          <p:nvPr/>
        </p:nvCxnSpPr>
        <p:spPr>
          <a:xfrm flipH="1">
            <a:off x="4883150" y="1620838"/>
            <a:ext cx="608013" cy="1074737"/>
          </a:xfrm>
          <a:prstGeom prst="line">
            <a:avLst/>
          </a:prstGeom>
          <a:ln w="38100">
            <a:solidFill>
              <a:srgbClr val="0000FF"/>
            </a:solidFill>
            <a:headEnd type="triangle"/>
            <a:tailEnd type="none"/>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6A0A33C9-2990-CF49-A3CD-9AFA81CCC9BE}"/>
              </a:ext>
            </a:extLst>
          </p:cNvPr>
          <p:cNvCxnSpPr/>
          <p:nvPr/>
        </p:nvCxnSpPr>
        <p:spPr>
          <a:xfrm flipH="1">
            <a:off x="4981575" y="1498600"/>
            <a:ext cx="1368425" cy="2006600"/>
          </a:xfrm>
          <a:prstGeom prst="line">
            <a:avLst/>
          </a:prstGeom>
          <a:ln w="38100">
            <a:solidFill>
              <a:srgbClr val="0000FF"/>
            </a:solidFill>
            <a:headEnd type="triangle"/>
            <a:tailEnd type="none"/>
          </a:ln>
        </p:spPr>
        <p:style>
          <a:lnRef idx="2">
            <a:schemeClr val="accent1"/>
          </a:lnRef>
          <a:fillRef idx="0">
            <a:schemeClr val="accent1"/>
          </a:fillRef>
          <a:effectRef idx="1">
            <a:schemeClr val="accent1"/>
          </a:effectRef>
          <a:fontRef idx="minor">
            <a:schemeClr val="tx1"/>
          </a:fontRef>
        </p:style>
      </p:cxnSp>
      <p:pic>
        <p:nvPicPr>
          <p:cNvPr id="87060" name="Picture 5">
            <a:extLst>
              <a:ext uri="{FF2B5EF4-FFF2-40B4-BE49-F238E27FC236}">
                <a16:creationId xmlns:a16="http://schemas.microsoft.com/office/drawing/2014/main" id="{C321C085-7617-6D47-B32B-82D778091D9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3450" y="2417763"/>
            <a:ext cx="1512888" cy="595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061" name="TextBox 49">
            <a:extLst>
              <a:ext uri="{FF2B5EF4-FFF2-40B4-BE49-F238E27FC236}">
                <a16:creationId xmlns:a16="http://schemas.microsoft.com/office/drawing/2014/main" id="{BD2843DA-3715-764C-97C2-93A71462F852}"/>
              </a:ext>
            </a:extLst>
          </p:cNvPr>
          <p:cNvSpPr txBox="1">
            <a:spLocks noChangeArrowheads="1"/>
          </p:cNvSpPr>
          <p:nvPr/>
        </p:nvSpPr>
        <p:spPr bwMode="auto">
          <a:xfrm>
            <a:off x="954088" y="2173288"/>
            <a:ext cx="1068387"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200">
                <a:ea typeface="ヒラギノ角ゴ Pro W3" panose="020B0300000000000000" pitchFamily="34" charset="-128"/>
                <a:cs typeface="ヒラギノ角ゴ Pro W3" panose="020B0300000000000000" pitchFamily="34" charset="-128"/>
              </a:rPr>
              <a:t>acrostichoides</a:t>
            </a:r>
          </a:p>
        </p:txBody>
      </p:sp>
      <p:sp>
        <p:nvSpPr>
          <p:cNvPr id="87062" name="TextBox 48">
            <a:extLst>
              <a:ext uri="{FF2B5EF4-FFF2-40B4-BE49-F238E27FC236}">
                <a16:creationId xmlns:a16="http://schemas.microsoft.com/office/drawing/2014/main" id="{145625DD-4883-B344-AB74-43006659FE7B}"/>
              </a:ext>
            </a:extLst>
          </p:cNvPr>
          <p:cNvSpPr txBox="1">
            <a:spLocks noChangeArrowheads="1"/>
          </p:cNvSpPr>
          <p:nvPr/>
        </p:nvSpPr>
        <p:spPr bwMode="auto">
          <a:xfrm>
            <a:off x="4508500" y="3636963"/>
            <a:ext cx="107473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200">
                <a:ea typeface="ヒラギノ角ゴ Pro W3" panose="020B0300000000000000" pitchFamily="34" charset="-128"/>
                <a:cs typeface="ヒラギノ角ゴ Pro W3" panose="020B0300000000000000" pitchFamily="34" charset="-128"/>
              </a:rPr>
              <a:t>imbricans </a:t>
            </a:r>
          </a:p>
          <a:p>
            <a:pPr>
              <a:spcBef>
                <a:spcPct val="0"/>
              </a:spcBef>
              <a:buFontTx/>
              <a:buNone/>
            </a:pPr>
            <a:r>
              <a:rPr lang="en-US" altLang="en-US" sz="1200">
                <a:ea typeface="ヒラギノ角ゴ Pro W3" panose="020B0300000000000000" pitchFamily="34" charset="-128"/>
                <a:cs typeface="ヒラギノ角ゴ Pro W3" panose="020B0300000000000000" pitchFamily="34" charset="-128"/>
              </a:rPr>
              <a:t>ssp. imbricans</a:t>
            </a:r>
          </a:p>
        </p:txBody>
      </p:sp>
      <p:pic>
        <p:nvPicPr>
          <p:cNvPr id="87063" name="Picture 51">
            <a:extLst>
              <a:ext uri="{FF2B5EF4-FFF2-40B4-BE49-F238E27FC236}">
                <a16:creationId xmlns:a16="http://schemas.microsoft.com/office/drawing/2014/main" id="{BD4560D0-EF9C-C543-8BAB-3D3A705F847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66800" y="4038600"/>
            <a:ext cx="7315200" cy="2627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89" name="Picture 1">
            <a:extLst>
              <a:ext uri="{FF2B5EF4-FFF2-40B4-BE49-F238E27FC236}">
                <a16:creationId xmlns:a16="http://schemas.microsoft.com/office/drawing/2014/main" id="{984C7218-ED78-A84B-B5E6-248A9FCD0F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5" y="-36513"/>
            <a:ext cx="9144000" cy="2706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9090" name="Picture 2">
            <a:extLst>
              <a:ext uri="{FF2B5EF4-FFF2-40B4-BE49-F238E27FC236}">
                <a16:creationId xmlns:a16="http://schemas.microsoft.com/office/drawing/2014/main" id="{4069B505-F958-A94C-8368-E36E3CF6B9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03538" y="2706688"/>
            <a:ext cx="6240462" cy="415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9091" name="Picture 3">
            <a:extLst>
              <a:ext uri="{FF2B5EF4-FFF2-40B4-BE49-F238E27FC236}">
                <a16:creationId xmlns:a16="http://schemas.microsoft.com/office/drawing/2014/main" id="{40406E81-CAC1-B048-B5DA-E3E9918474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2706688"/>
            <a:ext cx="3452813" cy="415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9092" name="Picture 4">
            <a:extLst>
              <a:ext uri="{FF2B5EF4-FFF2-40B4-BE49-F238E27FC236}">
                <a16:creationId xmlns:a16="http://schemas.microsoft.com/office/drawing/2014/main" id="{A6C2E202-3787-9D47-9517-81C5DCDD145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0800000">
            <a:off x="2590800" y="5084763"/>
            <a:ext cx="2584450" cy="1773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9093" name="Text Box 10">
            <a:extLst>
              <a:ext uri="{FF2B5EF4-FFF2-40B4-BE49-F238E27FC236}">
                <a16:creationId xmlns:a16="http://schemas.microsoft.com/office/drawing/2014/main" id="{93102139-FD1E-B049-9B50-0DC16F441E8E}"/>
              </a:ext>
            </a:extLst>
          </p:cNvPr>
          <p:cNvSpPr txBox="1">
            <a:spLocks noChangeArrowheads="1"/>
          </p:cNvSpPr>
          <p:nvPr/>
        </p:nvSpPr>
        <p:spPr bwMode="auto">
          <a:xfrm>
            <a:off x="2236788" y="2728913"/>
            <a:ext cx="6931025" cy="523875"/>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i="1">
                <a:solidFill>
                  <a:srgbClr val="7030A0"/>
                </a:solidFill>
              </a:rPr>
              <a:t>Polystichum scopulinum </a:t>
            </a:r>
            <a:r>
              <a:rPr lang="en-US" altLang="en-US" sz="2800">
                <a:solidFill>
                  <a:srgbClr val="7030A0"/>
                </a:solidFill>
              </a:rPr>
              <a:t>at Mt. Albert, Québec</a:t>
            </a:r>
            <a:endParaRPr lang="en-US" altLang="en-US" sz="2800" i="1">
              <a:solidFill>
                <a:srgbClr val="7030A0"/>
              </a:solidFill>
            </a:endParaRPr>
          </a:p>
        </p:txBody>
      </p:sp>
    </p:spTree>
  </p:cSld>
  <p:clrMapOvr>
    <a:masterClrMapping/>
  </p:clrMapOvr>
  <p:transition>
    <p:wipe dir="d"/>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137" name="Picture 1">
            <a:extLst>
              <a:ext uri="{FF2B5EF4-FFF2-40B4-BE49-F238E27FC236}">
                <a16:creationId xmlns:a16="http://schemas.microsoft.com/office/drawing/2014/main" id="{AA8E6336-5A14-F54D-885C-A2B413C0C1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6988"/>
            <a:ext cx="9144000" cy="525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1138" name="Hexagon 2">
            <a:extLst>
              <a:ext uri="{FF2B5EF4-FFF2-40B4-BE49-F238E27FC236}">
                <a16:creationId xmlns:a16="http://schemas.microsoft.com/office/drawing/2014/main" id="{D6F8FB1C-1F17-0B40-92AF-070F3700CAE4}"/>
              </a:ext>
            </a:extLst>
          </p:cNvPr>
          <p:cNvSpPr>
            <a:spLocks noChangeArrowheads="1"/>
          </p:cNvSpPr>
          <p:nvPr/>
        </p:nvSpPr>
        <p:spPr bwMode="auto">
          <a:xfrm>
            <a:off x="8382000" y="1855788"/>
            <a:ext cx="76200" cy="76200"/>
          </a:xfrm>
          <a:prstGeom prst="hexagon">
            <a:avLst>
              <a:gd name="adj" fmla="val 25000"/>
              <a:gd name="vf" fmla="val 115470"/>
            </a:avLst>
          </a:prstGeom>
          <a:solidFill>
            <a:srgbClr val="FFFF00"/>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endParaRPr lang="en-US" altLang="en-US" sz="2400"/>
          </a:p>
        </p:txBody>
      </p:sp>
      <p:sp>
        <p:nvSpPr>
          <p:cNvPr id="91139" name="Rectangle 3">
            <a:extLst>
              <a:ext uri="{FF2B5EF4-FFF2-40B4-BE49-F238E27FC236}">
                <a16:creationId xmlns:a16="http://schemas.microsoft.com/office/drawing/2014/main" id="{81C795E3-097F-AD4A-9928-FA71D469E4BB}"/>
              </a:ext>
            </a:extLst>
          </p:cNvPr>
          <p:cNvSpPr>
            <a:spLocks noChangeArrowheads="1"/>
          </p:cNvSpPr>
          <p:nvPr/>
        </p:nvSpPr>
        <p:spPr bwMode="auto">
          <a:xfrm rot="-811228">
            <a:off x="4348163" y="2074863"/>
            <a:ext cx="17430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latin typeface="Roboto"/>
              </a:rPr>
              <a:t>2200 miles</a:t>
            </a:r>
            <a:endParaRPr lang="en-US" altLang="en-US" sz="2400"/>
          </a:p>
        </p:txBody>
      </p:sp>
      <p:cxnSp>
        <p:nvCxnSpPr>
          <p:cNvPr id="91140" name="Straight Arrow Connector 5">
            <a:extLst>
              <a:ext uri="{FF2B5EF4-FFF2-40B4-BE49-F238E27FC236}">
                <a16:creationId xmlns:a16="http://schemas.microsoft.com/office/drawing/2014/main" id="{F68CFB47-2282-E443-AC91-517A0CF9E284}"/>
              </a:ext>
            </a:extLst>
          </p:cNvPr>
          <p:cNvCxnSpPr>
            <a:cxnSpLocks/>
          </p:cNvCxnSpPr>
          <p:nvPr/>
        </p:nvCxnSpPr>
        <p:spPr bwMode="auto">
          <a:xfrm flipV="1">
            <a:off x="2971800" y="2008188"/>
            <a:ext cx="4419600" cy="1066800"/>
          </a:xfrm>
          <a:prstGeom prst="straightConnector1">
            <a:avLst/>
          </a:prstGeom>
          <a:noFill/>
          <a:ln w="44450" algn="ctr">
            <a:solidFill>
              <a:schemeClr val="tx1"/>
            </a:solidFill>
            <a:round/>
            <a:headEnd type="triangle" w="med" len="med"/>
            <a:tailEnd type="triangle" w="med" len="med"/>
          </a:ln>
          <a:extLst>
            <a:ext uri="{909E8E84-426E-40DD-AFC4-6F175D3DCCD1}">
              <a14:hiddenFill xmlns:a14="http://schemas.microsoft.com/office/drawing/2010/main">
                <a:noFill/>
              </a14:hiddenFill>
            </a:ext>
          </a:extLst>
        </p:spPr>
      </p:cxnSp>
      <p:grpSp>
        <p:nvGrpSpPr>
          <p:cNvPr id="91141" name="Group 11">
            <a:extLst>
              <a:ext uri="{FF2B5EF4-FFF2-40B4-BE49-F238E27FC236}">
                <a16:creationId xmlns:a16="http://schemas.microsoft.com/office/drawing/2014/main" id="{E7BBD9DB-59FE-EA4A-BFAB-2EA431023254}"/>
              </a:ext>
            </a:extLst>
          </p:cNvPr>
          <p:cNvGrpSpPr>
            <a:grpSpLocks/>
          </p:cNvGrpSpPr>
          <p:nvPr/>
        </p:nvGrpSpPr>
        <p:grpSpPr bwMode="auto">
          <a:xfrm>
            <a:off x="5867400" y="2590800"/>
            <a:ext cx="3276600" cy="4206875"/>
            <a:chOff x="381000" y="457200"/>
            <a:chExt cx="3905250" cy="4800600"/>
          </a:xfrm>
        </p:grpSpPr>
        <p:pic>
          <p:nvPicPr>
            <p:cNvPr id="91142" name="Picture 9">
              <a:extLst>
                <a:ext uri="{FF2B5EF4-FFF2-40B4-BE49-F238E27FC236}">
                  <a16:creationId xmlns:a16="http://schemas.microsoft.com/office/drawing/2014/main" id="{93F42E65-F3C5-FA40-B7DA-420AA4464F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5715"/>
            <a:stretch>
              <a:fillRect/>
            </a:stretch>
          </p:blipFill>
          <p:spPr bwMode="auto">
            <a:xfrm>
              <a:off x="381000" y="457200"/>
              <a:ext cx="390525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1143" name="Text Box 11">
              <a:extLst>
                <a:ext uri="{FF2B5EF4-FFF2-40B4-BE49-F238E27FC236}">
                  <a16:creationId xmlns:a16="http://schemas.microsoft.com/office/drawing/2014/main" id="{2F12B3A0-3426-3141-9FA6-8B7177900BF3}"/>
                </a:ext>
              </a:extLst>
            </p:cNvPr>
            <p:cNvSpPr txBox="1">
              <a:spLocks noChangeArrowheads="1"/>
            </p:cNvSpPr>
            <p:nvPr/>
          </p:nvSpPr>
          <p:spPr bwMode="auto">
            <a:xfrm>
              <a:off x="549607" y="4282558"/>
              <a:ext cx="2387379" cy="948121"/>
            </a:xfrm>
            <a:prstGeom prst="rect">
              <a:avLst/>
            </a:prstGeom>
            <a:solidFill>
              <a:srgbClr val="EFEFE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solidFill>
                    <a:srgbClr val="FF0516"/>
                  </a:solidFill>
                </a:rPr>
                <a:t>Polystichum lemmonii</a:t>
              </a:r>
              <a:endParaRPr lang="en-US" altLang="en-US" sz="2400" i="1"/>
            </a:p>
          </p:txBody>
        </p:sp>
        <p:sp>
          <p:nvSpPr>
            <p:cNvPr id="91144" name="Text Box 12">
              <a:extLst>
                <a:ext uri="{FF2B5EF4-FFF2-40B4-BE49-F238E27FC236}">
                  <a16:creationId xmlns:a16="http://schemas.microsoft.com/office/drawing/2014/main" id="{AB76F452-135A-4E40-B868-865953531E11}"/>
                </a:ext>
              </a:extLst>
            </p:cNvPr>
            <p:cNvSpPr txBox="1">
              <a:spLocks noChangeArrowheads="1"/>
            </p:cNvSpPr>
            <p:nvPr/>
          </p:nvSpPr>
          <p:spPr bwMode="auto">
            <a:xfrm>
              <a:off x="1743297" y="2971800"/>
              <a:ext cx="2387379" cy="948121"/>
            </a:xfrm>
            <a:prstGeom prst="rect">
              <a:avLst/>
            </a:prstGeom>
            <a:solidFill>
              <a:srgbClr val="EFEFE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solidFill>
                    <a:srgbClr val="AC08FF"/>
                  </a:solidFill>
                </a:rPr>
                <a:t>Polystichum scopulinum</a:t>
              </a:r>
            </a:p>
          </p:txBody>
        </p:sp>
      </p:grpSp>
    </p:spTree>
  </p:cSld>
  <p:clrMapOvr>
    <a:masterClrMapping/>
  </p:clrMapOvr>
  <p:transition>
    <p:wipe dir="d"/>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1" name="TextBox 1">
            <a:extLst>
              <a:ext uri="{FF2B5EF4-FFF2-40B4-BE49-F238E27FC236}">
                <a16:creationId xmlns:a16="http://schemas.microsoft.com/office/drawing/2014/main" id="{16D921E6-34A7-254B-BC49-4EB3372414ED}"/>
              </a:ext>
            </a:extLst>
          </p:cNvPr>
          <p:cNvSpPr txBox="1">
            <a:spLocks noChangeArrowheads="1"/>
          </p:cNvSpPr>
          <p:nvPr/>
        </p:nvSpPr>
        <p:spPr bwMode="auto">
          <a:xfrm>
            <a:off x="266700" y="304800"/>
            <a:ext cx="3352800" cy="144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r>
              <a:rPr lang="en-US" altLang="en-US" sz="4400"/>
              <a:t>End of Mar. 23 Lecture</a:t>
            </a:r>
          </a:p>
        </p:txBody>
      </p:sp>
      <p:pic>
        <p:nvPicPr>
          <p:cNvPr id="128002" name="Picture 5">
            <a:extLst>
              <a:ext uri="{FF2B5EF4-FFF2-40B4-BE49-F238E27FC236}">
                <a16:creationId xmlns:a16="http://schemas.microsoft.com/office/drawing/2014/main" id="{5DEBF001-9553-5B4A-B6C5-6917306B20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flipV="1">
            <a:off x="2962275" y="676275"/>
            <a:ext cx="6858000" cy="5505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75617097"/>
      </p:ext>
    </p:extLst>
  </p:cSld>
  <p:clrMapOvr>
    <a:masterClrMapping/>
  </p:clrMapOvr>
  <p:transition>
    <p:wipe dir="d"/>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TextBox 31">
            <a:extLst>
              <a:ext uri="{FF2B5EF4-FFF2-40B4-BE49-F238E27FC236}">
                <a16:creationId xmlns:a16="http://schemas.microsoft.com/office/drawing/2014/main" id="{9FADCD98-AE8F-5F4D-8D31-8B399D55BA27}"/>
              </a:ext>
            </a:extLst>
          </p:cNvPr>
          <p:cNvSpPr txBox="1">
            <a:spLocks noChangeArrowheads="1"/>
          </p:cNvSpPr>
          <p:nvPr/>
        </p:nvSpPr>
        <p:spPr bwMode="auto">
          <a:xfrm>
            <a:off x="1314450" y="127000"/>
            <a:ext cx="65341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2400" b="1" i="1">
                <a:latin typeface="Times New Roman" panose="02020603050405020304" pitchFamily="18" charset="0"/>
                <a:ea typeface="ヒラギノ角ゴ Pro W3" panose="020B0300000000000000" pitchFamily="34" charset="-128"/>
                <a:cs typeface="Times New Roman" panose="02020603050405020304" pitchFamily="18" charset="0"/>
              </a:rPr>
              <a:t>Polystichum</a:t>
            </a:r>
            <a:r>
              <a:rPr lang="en-US" altLang="en-US" sz="2400" b="1">
                <a:latin typeface="Times New Roman" panose="02020603050405020304" pitchFamily="18" charset="0"/>
                <a:ea typeface="ヒラギノ角ゴ Pro W3" panose="020B0300000000000000" pitchFamily="34" charset="-128"/>
                <a:cs typeface="Times New Roman" panose="02020603050405020304" pitchFamily="18" charset="0"/>
              </a:rPr>
              <a:t> </a:t>
            </a:r>
            <a:r>
              <a:rPr lang="en-US" altLang="en-US" sz="2400" b="1" i="1">
                <a:latin typeface="Times New Roman" panose="02020603050405020304" pitchFamily="18" charset="0"/>
                <a:ea typeface="ヒラギノ角ゴ Pro W3" panose="020B0300000000000000" pitchFamily="34" charset="-128"/>
                <a:cs typeface="Times New Roman" panose="02020603050405020304" pitchFamily="18" charset="0"/>
              </a:rPr>
              <a:t>scopulinum</a:t>
            </a:r>
            <a:r>
              <a:rPr lang="en-US" altLang="en-US" sz="2400" b="1">
                <a:latin typeface="Times New Roman" panose="02020603050405020304" pitchFamily="18" charset="0"/>
                <a:ea typeface="ヒラギノ角ゴ Pro W3" panose="020B0300000000000000" pitchFamily="34" charset="-128"/>
                <a:cs typeface="Times New Roman" panose="02020603050405020304" pitchFamily="18" charset="0"/>
              </a:rPr>
              <a:t>: long-distance disperser</a:t>
            </a:r>
          </a:p>
        </p:txBody>
      </p:sp>
      <p:sp>
        <p:nvSpPr>
          <p:cNvPr id="87043" name="TextBox 4">
            <a:extLst>
              <a:ext uri="{FF2B5EF4-FFF2-40B4-BE49-F238E27FC236}">
                <a16:creationId xmlns:a16="http://schemas.microsoft.com/office/drawing/2014/main" id="{5D8BF577-4578-994B-BD90-0DF6D3E8EF4E}"/>
              </a:ext>
            </a:extLst>
          </p:cNvPr>
          <p:cNvSpPr txBox="1">
            <a:spLocks noChangeArrowheads="1"/>
          </p:cNvSpPr>
          <p:nvPr/>
        </p:nvSpPr>
        <p:spPr bwMode="auto">
          <a:xfrm>
            <a:off x="2888621" y="755853"/>
            <a:ext cx="619125" cy="195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200">
                <a:ea typeface="ヒラギノ角ゴ Pro W3" panose="020B0300000000000000" pitchFamily="34" charset="-128"/>
                <a:cs typeface="ヒラギノ角ゴ Pro W3" panose="020B0300000000000000" pitchFamily="34" charset="-128"/>
              </a:rPr>
              <a:t>lemmonii</a:t>
            </a:r>
          </a:p>
        </p:txBody>
      </p:sp>
      <p:sp>
        <p:nvSpPr>
          <p:cNvPr id="87045" name="TextBox 11">
            <a:extLst>
              <a:ext uri="{FF2B5EF4-FFF2-40B4-BE49-F238E27FC236}">
                <a16:creationId xmlns:a16="http://schemas.microsoft.com/office/drawing/2014/main" id="{C9E4A963-FAC2-BB4B-81ED-540B76FCEA20}"/>
              </a:ext>
            </a:extLst>
          </p:cNvPr>
          <p:cNvSpPr txBox="1">
            <a:spLocks noChangeArrowheads="1"/>
          </p:cNvSpPr>
          <p:nvPr/>
        </p:nvSpPr>
        <p:spPr bwMode="auto">
          <a:xfrm>
            <a:off x="4219575" y="2184111"/>
            <a:ext cx="723900" cy="19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200">
                <a:ea typeface="ヒラギノ角ゴ Pro W3" panose="020B0300000000000000" pitchFamily="34" charset="-128"/>
                <a:cs typeface="ヒラギノ角ゴ Pro W3" panose="020B0300000000000000" pitchFamily="34" charset="-128"/>
              </a:rPr>
              <a:t>scopulinum</a:t>
            </a:r>
          </a:p>
        </p:txBody>
      </p:sp>
      <p:sp>
        <p:nvSpPr>
          <p:cNvPr id="87046" name="TextBox 61">
            <a:extLst>
              <a:ext uri="{FF2B5EF4-FFF2-40B4-BE49-F238E27FC236}">
                <a16:creationId xmlns:a16="http://schemas.microsoft.com/office/drawing/2014/main" id="{DA4EF632-CF11-8445-9D49-CBC0A2939CBB}"/>
              </a:ext>
            </a:extLst>
          </p:cNvPr>
          <p:cNvSpPr txBox="1">
            <a:spLocks noChangeArrowheads="1"/>
          </p:cNvSpPr>
          <p:nvPr/>
        </p:nvSpPr>
        <p:spPr bwMode="auto">
          <a:xfrm>
            <a:off x="3644318" y="2538438"/>
            <a:ext cx="498475" cy="4603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ea typeface="ヒラギノ角ゴ Pro W3" panose="020B0300000000000000" pitchFamily="34" charset="-128"/>
                <a:cs typeface="ヒラギノ角ゴ Pro W3" panose="020B0300000000000000" pitchFamily="34" charset="-128"/>
              </a:rPr>
              <a:t>4x</a:t>
            </a:r>
          </a:p>
        </p:txBody>
      </p:sp>
      <p:pic>
        <p:nvPicPr>
          <p:cNvPr id="87048" name="Picture 71">
            <a:extLst>
              <a:ext uri="{FF2B5EF4-FFF2-40B4-BE49-F238E27FC236}">
                <a16:creationId xmlns:a16="http://schemas.microsoft.com/office/drawing/2014/main" id="{5BFDB708-66CC-244E-AD87-3E4B70798C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4282" y="995704"/>
            <a:ext cx="1027113" cy="56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7049" name="Picture 73">
            <a:extLst>
              <a:ext uri="{FF2B5EF4-FFF2-40B4-BE49-F238E27FC236}">
                <a16:creationId xmlns:a16="http://schemas.microsoft.com/office/drawing/2014/main" id="{52930C57-7F6F-1F47-B69F-43587C09AF0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71103" y="2526396"/>
            <a:ext cx="895350" cy="51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051" name="TextBox 30">
            <a:extLst>
              <a:ext uri="{FF2B5EF4-FFF2-40B4-BE49-F238E27FC236}">
                <a16:creationId xmlns:a16="http://schemas.microsoft.com/office/drawing/2014/main" id="{92C1157C-32BE-3C43-B966-4A85253C3ED9}"/>
              </a:ext>
            </a:extLst>
          </p:cNvPr>
          <p:cNvSpPr txBox="1">
            <a:spLocks noChangeArrowheads="1"/>
          </p:cNvSpPr>
          <p:nvPr/>
        </p:nvSpPr>
        <p:spPr bwMode="auto">
          <a:xfrm>
            <a:off x="1976003" y="2095601"/>
            <a:ext cx="218549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a:solidFill>
                  <a:srgbClr val="FF0000"/>
                </a:solidFill>
                <a:ea typeface="ヒラギノ角ゴ Pro W3" panose="020B0300000000000000" pitchFamily="34" charset="-128"/>
                <a:cs typeface="ヒラギノ角ゴ Pro W3" panose="020B0300000000000000" pitchFamily="34" charset="-128"/>
              </a:rPr>
              <a:t>SERPENTINE</a:t>
            </a:r>
          </a:p>
        </p:txBody>
      </p:sp>
      <p:cxnSp>
        <p:nvCxnSpPr>
          <p:cNvPr id="51" name="Straight Connector 50">
            <a:extLst>
              <a:ext uri="{FF2B5EF4-FFF2-40B4-BE49-F238E27FC236}">
                <a16:creationId xmlns:a16="http://schemas.microsoft.com/office/drawing/2014/main" id="{7356117E-3D30-3041-AFA2-C740D3ABA33C}"/>
              </a:ext>
            </a:extLst>
          </p:cNvPr>
          <p:cNvCxnSpPr>
            <a:cxnSpLocks/>
          </p:cNvCxnSpPr>
          <p:nvPr/>
        </p:nvCxnSpPr>
        <p:spPr>
          <a:xfrm flipH="1" flipV="1">
            <a:off x="3647478" y="1636418"/>
            <a:ext cx="623625" cy="902020"/>
          </a:xfrm>
          <a:prstGeom prst="line">
            <a:avLst/>
          </a:prstGeom>
          <a:ln w="38100">
            <a:solidFill>
              <a:srgbClr val="0000FF"/>
            </a:solidFill>
            <a:headEnd type="triangle"/>
            <a:tailEnd type="none"/>
          </a:ln>
        </p:spPr>
        <p:style>
          <a:lnRef idx="2">
            <a:schemeClr val="accent1"/>
          </a:lnRef>
          <a:fillRef idx="0">
            <a:schemeClr val="accent1"/>
          </a:fillRef>
          <a:effectRef idx="1">
            <a:schemeClr val="accent1"/>
          </a:effectRef>
          <a:fontRef idx="minor">
            <a:schemeClr val="tx1"/>
          </a:fontRef>
        </p:style>
      </p:cxnSp>
      <p:pic>
        <p:nvPicPr>
          <p:cNvPr id="87056" name="Picture 101">
            <a:extLst>
              <a:ext uri="{FF2B5EF4-FFF2-40B4-BE49-F238E27FC236}">
                <a16:creationId xmlns:a16="http://schemas.microsoft.com/office/drawing/2014/main" id="{8F69DEEB-F1F2-C648-B77F-3112E2B1B4E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6200000">
            <a:off x="2940020" y="3774121"/>
            <a:ext cx="577850"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6" name="Straight Connector 55">
            <a:extLst>
              <a:ext uri="{FF2B5EF4-FFF2-40B4-BE49-F238E27FC236}">
                <a16:creationId xmlns:a16="http://schemas.microsoft.com/office/drawing/2014/main" id="{6A0A33C9-2990-CF49-A3CD-9AFA81CCC9BE}"/>
              </a:ext>
            </a:extLst>
          </p:cNvPr>
          <p:cNvCxnSpPr>
            <a:cxnSpLocks/>
          </p:cNvCxnSpPr>
          <p:nvPr/>
        </p:nvCxnSpPr>
        <p:spPr>
          <a:xfrm flipH="1">
            <a:off x="3438213" y="3086733"/>
            <a:ext cx="810803" cy="873125"/>
          </a:xfrm>
          <a:prstGeom prst="line">
            <a:avLst/>
          </a:prstGeom>
          <a:ln w="38100">
            <a:solidFill>
              <a:srgbClr val="0000FF"/>
            </a:solidFill>
            <a:headEnd type="triangle"/>
            <a:tailEnd type="none"/>
          </a:ln>
        </p:spPr>
        <p:style>
          <a:lnRef idx="2">
            <a:schemeClr val="accent1"/>
          </a:lnRef>
          <a:fillRef idx="0">
            <a:schemeClr val="accent1"/>
          </a:fillRef>
          <a:effectRef idx="1">
            <a:schemeClr val="accent1"/>
          </a:effectRef>
          <a:fontRef idx="minor">
            <a:schemeClr val="tx1"/>
          </a:fontRef>
        </p:style>
      </p:cxnSp>
      <p:sp>
        <p:nvSpPr>
          <p:cNvPr id="87062" name="TextBox 48">
            <a:extLst>
              <a:ext uri="{FF2B5EF4-FFF2-40B4-BE49-F238E27FC236}">
                <a16:creationId xmlns:a16="http://schemas.microsoft.com/office/drawing/2014/main" id="{145625DD-4883-B344-AB74-43006659FE7B}"/>
              </a:ext>
            </a:extLst>
          </p:cNvPr>
          <p:cNvSpPr txBox="1">
            <a:spLocks noChangeArrowheads="1"/>
          </p:cNvSpPr>
          <p:nvPr/>
        </p:nvSpPr>
        <p:spPr bwMode="auto">
          <a:xfrm>
            <a:off x="2715987" y="4508153"/>
            <a:ext cx="107473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200">
                <a:ea typeface="ヒラギノ角ゴ Pro W3" panose="020B0300000000000000" pitchFamily="34" charset="-128"/>
                <a:cs typeface="ヒラギノ角ゴ Pro W3" panose="020B0300000000000000" pitchFamily="34" charset="-128"/>
              </a:rPr>
              <a:t>imbricans </a:t>
            </a:r>
          </a:p>
        </p:txBody>
      </p:sp>
      <p:pic>
        <p:nvPicPr>
          <p:cNvPr id="87063" name="Picture 51">
            <a:extLst>
              <a:ext uri="{FF2B5EF4-FFF2-40B4-BE49-F238E27FC236}">
                <a16:creationId xmlns:a16="http://schemas.microsoft.com/office/drawing/2014/main" id="{BD4560D0-EF9C-C543-8BAB-3D3A705F847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1731" y="4998213"/>
            <a:ext cx="4983052" cy="1789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TextBox 61">
            <a:extLst>
              <a:ext uri="{FF2B5EF4-FFF2-40B4-BE49-F238E27FC236}">
                <a16:creationId xmlns:a16="http://schemas.microsoft.com/office/drawing/2014/main" id="{5F01C95E-3444-864F-8E19-2F25F25DD339}"/>
              </a:ext>
            </a:extLst>
          </p:cNvPr>
          <p:cNvSpPr txBox="1">
            <a:spLocks noChangeArrowheads="1"/>
          </p:cNvSpPr>
          <p:nvPr/>
        </p:nvSpPr>
        <p:spPr bwMode="auto">
          <a:xfrm>
            <a:off x="2124782" y="1042202"/>
            <a:ext cx="498475" cy="4603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ea typeface="ヒラギノ角ゴ Pro W3" panose="020B0300000000000000" pitchFamily="34" charset="-128"/>
                <a:cs typeface="ヒラギノ角ゴ Pro W3" panose="020B0300000000000000" pitchFamily="34" charset="-128"/>
              </a:rPr>
              <a:t>2x</a:t>
            </a:r>
          </a:p>
        </p:txBody>
      </p:sp>
      <p:sp>
        <p:nvSpPr>
          <p:cNvPr id="5" name="Rectangle 4">
            <a:extLst>
              <a:ext uri="{FF2B5EF4-FFF2-40B4-BE49-F238E27FC236}">
                <a16:creationId xmlns:a16="http://schemas.microsoft.com/office/drawing/2014/main" id="{DD7FD21C-995B-9649-BDD3-821264F27CEE}"/>
              </a:ext>
            </a:extLst>
          </p:cNvPr>
          <p:cNvSpPr/>
          <p:nvPr/>
        </p:nvSpPr>
        <p:spPr bwMode="auto">
          <a:xfrm>
            <a:off x="1963804" y="734398"/>
            <a:ext cx="3446273" cy="2542202"/>
          </a:xfrm>
          <a:prstGeom prst="rect">
            <a:avLst/>
          </a:prstGeom>
          <a:no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65" charset="0"/>
            </a:endParaRPr>
          </a:p>
        </p:txBody>
      </p:sp>
      <p:pic>
        <p:nvPicPr>
          <p:cNvPr id="7" name="Picture 6">
            <a:extLst>
              <a:ext uri="{FF2B5EF4-FFF2-40B4-BE49-F238E27FC236}">
                <a16:creationId xmlns:a16="http://schemas.microsoft.com/office/drawing/2014/main" id="{7214605B-7E2B-0248-BB84-BEE8055DFB44}"/>
              </a:ext>
            </a:extLst>
          </p:cNvPr>
          <p:cNvPicPr>
            <a:picLocks noChangeAspect="1"/>
          </p:cNvPicPr>
          <p:nvPr/>
        </p:nvPicPr>
        <p:blipFill>
          <a:blip r:embed="rId7"/>
          <a:stretch>
            <a:fillRect/>
          </a:stretch>
        </p:blipFill>
        <p:spPr>
          <a:xfrm>
            <a:off x="5532865" y="3706394"/>
            <a:ext cx="3416025" cy="1160893"/>
          </a:xfrm>
          <a:prstGeom prst="rect">
            <a:avLst/>
          </a:prstGeom>
        </p:spPr>
      </p:pic>
      <p:pic>
        <p:nvPicPr>
          <p:cNvPr id="8" name="Picture 7">
            <a:extLst>
              <a:ext uri="{FF2B5EF4-FFF2-40B4-BE49-F238E27FC236}">
                <a16:creationId xmlns:a16="http://schemas.microsoft.com/office/drawing/2014/main" id="{B5F07E42-112E-6448-AD12-5BB31AEC80FB}"/>
              </a:ext>
            </a:extLst>
          </p:cNvPr>
          <p:cNvPicPr>
            <a:picLocks noChangeAspect="1"/>
          </p:cNvPicPr>
          <p:nvPr/>
        </p:nvPicPr>
        <p:blipFill>
          <a:blip r:embed="rId8"/>
          <a:stretch>
            <a:fillRect/>
          </a:stretch>
        </p:blipFill>
        <p:spPr>
          <a:xfrm>
            <a:off x="5516300" y="2114832"/>
            <a:ext cx="3446274" cy="1516846"/>
          </a:xfrm>
          <a:prstGeom prst="rect">
            <a:avLst/>
          </a:prstGeom>
        </p:spPr>
      </p:pic>
      <p:pic>
        <p:nvPicPr>
          <p:cNvPr id="9" name="Picture 8">
            <a:extLst>
              <a:ext uri="{FF2B5EF4-FFF2-40B4-BE49-F238E27FC236}">
                <a16:creationId xmlns:a16="http://schemas.microsoft.com/office/drawing/2014/main" id="{9396A59F-D056-7541-9AD6-37405EA072FC}"/>
              </a:ext>
            </a:extLst>
          </p:cNvPr>
          <p:cNvPicPr>
            <a:picLocks noChangeAspect="1"/>
          </p:cNvPicPr>
          <p:nvPr/>
        </p:nvPicPr>
        <p:blipFill>
          <a:blip r:embed="rId9"/>
          <a:stretch>
            <a:fillRect/>
          </a:stretch>
        </p:blipFill>
        <p:spPr>
          <a:xfrm>
            <a:off x="5532865" y="658777"/>
            <a:ext cx="3306335" cy="1340651"/>
          </a:xfrm>
          <a:prstGeom prst="rect">
            <a:avLst/>
          </a:prstGeom>
        </p:spPr>
      </p:pic>
      <p:sp>
        <p:nvSpPr>
          <p:cNvPr id="34" name="TextBox 61">
            <a:extLst>
              <a:ext uri="{FF2B5EF4-FFF2-40B4-BE49-F238E27FC236}">
                <a16:creationId xmlns:a16="http://schemas.microsoft.com/office/drawing/2014/main" id="{91BC5291-E1D6-CA41-B99F-073F9DA14CBA}"/>
              </a:ext>
            </a:extLst>
          </p:cNvPr>
          <p:cNvSpPr txBox="1">
            <a:spLocks noChangeArrowheads="1"/>
          </p:cNvSpPr>
          <p:nvPr/>
        </p:nvSpPr>
        <p:spPr bwMode="auto">
          <a:xfrm>
            <a:off x="2136419" y="4037066"/>
            <a:ext cx="498475" cy="4603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ea typeface="ヒラギノ角ゴ Pro W3" panose="020B0300000000000000" pitchFamily="34" charset="-128"/>
                <a:cs typeface="ヒラギノ角ゴ Pro W3" panose="020B0300000000000000" pitchFamily="34" charset="-128"/>
              </a:rPr>
              <a:t>2x</a:t>
            </a:r>
          </a:p>
        </p:txBody>
      </p:sp>
      <p:sp>
        <p:nvSpPr>
          <p:cNvPr id="13" name="TextBox 12">
            <a:extLst>
              <a:ext uri="{FF2B5EF4-FFF2-40B4-BE49-F238E27FC236}">
                <a16:creationId xmlns:a16="http://schemas.microsoft.com/office/drawing/2014/main" id="{72F8732E-F26F-6141-852D-F279826B3D9A}"/>
              </a:ext>
            </a:extLst>
          </p:cNvPr>
          <p:cNvSpPr txBox="1"/>
          <p:nvPr/>
        </p:nvSpPr>
        <p:spPr>
          <a:xfrm>
            <a:off x="6934200" y="1807716"/>
            <a:ext cx="373820" cy="276999"/>
          </a:xfrm>
          <a:prstGeom prst="rect">
            <a:avLst/>
          </a:prstGeom>
          <a:solidFill>
            <a:schemeClr val="tx1"/>
          </a:solidFill>
        </p:spPr>
        <p:txBody>
          <a:bodyPr wrap="none" rtlCol="0">
            <a:spAutoFit/>
          </a:bodyPr>
          <a:lstStyle/>
          <a:p>
            <a:r>
              <a:rPr lang="en-US" sz="1200">
                <a:solidFill>
                  <a:schemeClr val="bg2">
                    <a:lumMod val="50000"/>
                  </a:schemeClr>
                </a:solidFill>
                <a:latin typeface="Times New Roman" panose="02020603050405020304" pitchFamily="18" charset="0"/>
                <a:cs typeface="Times New Roman" panose="02020603050405020304" pitchFamily="18" charset="0"/>
              </a:rPr>
              <a:t>LL</a:t>
            </a:r>
          </a:p>
        </p:txBody>
      </p:sp>
      <p:sp>
        <p:nvSpPr>
          <p:cNvPr id="39" name="TextBox 38">
            <a:extLst>
              <a:ext uri="{FF2B5EF4-FFF2-40B4-BE49-F238E27FC236}">
                <a16:creationId xmlns:a16="http://schemas.microsoft.com/office/drawing/2014/main" id="{BC04984F-9661-B34F-B22D-6BB04D627DB1}"/>
              </a:ext>
            </a:extLst>
          </p:cNvPr>
          <p:cNvSpPr txBox="1"/>
          <p:nvPr/>
        </p:nvSpPr>
        <p:spPr>
          <a:xfrm>
            <a:off x="7001230" y="3434060"/>
            <a:ext cx="542569" cy="276999"/>
          </a:xfrm>
          <a:prstGeom prst="rect">
            <a:avLst/>
          </a:prstGeom>
          <a:solidFill>
            <a:schemeClr val="tx1"/>
          </a:solidFill>
        </p:spPr>
        <p:txBody>
          <a:bodyPr wrap="square" rtlCol="0">
            <a:spAutoFit/>
          </a:bodyPr>
          <a:lstStyle/>
          <a:p>
            <a:r>
              <a:rPr lang="en-US" sz="1200">
                <a:solidFill>
                  <a:schemeClr val="bg2">
                    <a:lumMod val="50000"/>
                  </a:schemeClr>
                </a:solidFill>
                <a:latin typeface="+mj-lt"/>
              </a:rPr>
              <a:t>IILL</a:t>
            </a:r>
          </a:p>
        </p:txBody>
      </p:sp>
      <p:sp>
        <p:nvSpPr>
          <p:cNvPr id="40" name="TextBox 39">
            <a:extLst>
              <a:ext uri="{FF2B5EF4-FFF2-40B4-BE49-F238E27FC236}">
                <a16:creationId xmlns:a16="http://schemas.microsoft.com/office/drawing/2014/main" id="{B9828E8A-1AC4-B141-A15E-E35D4E09668C}"/>
              </a:ext>
            </a:extLst>
          </p:cNvPr>
          <p:cNvSpPr txBox="1"/>
          <p:nvPr/>
        </p:nvSpPr>
        <p:spPr>
          <a:xfrm>
            <a:off x="7047326" y="4665004"/>
            <a:ext cx="287258" cy="276999"/>
          </a:xfrm>
          <a:prstGeom prst="rect">
            <a:avLst/>
          </a:prstGeom>
          <a:solidFill>
            <a:schemeClr val="tx1"/>
          </a:solidFill>
        </p:spPr>
        <p:txBody>
          <a:bodyPr wrap="none" rtlCol="0">
            <a:spAutoFit/>
          </a:bodyPr>
          <a:lstStyle/>
          <a:p>
            <a:r>
              <a:rPr lang="en-US" sz="1200">
                <a:solidFill>
                  <a:schemeClr val="bg2">
                    <a:lumMod val="50000"/>
                  </a:schemeClr>
                </a:solidFill>
                <a:latin typeface="+mj-lt"/>
              </a:rPr>
              <a:t>II</a:t>
            </a:r>
          </a:p>
        </p:txBody>
      </p:sp>
    </p:spTree>
    <p:extLst>
      <p:ext uri="{BB962C8B-B14F-4D97-AF65-F5344CB8AC3E}">
        <p14:creationId xmlns:p14="http://schemas.microsoft.com/office/powerpoint/2010/main" val="2338009492"/>
      </p:ext>
    </p:extLst>
  </p:cSld>
  <p:clrMapOvr>
    <a:masterClrMapping/>
  </p:clrMapOvr>
  <p:transition>
    <p:wipe dir="d"/>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B7FE1DA-D414-2949-A871-67CFBA8857F5}"/>
              </a:ext>
            </a:extLst>
          </p:cNvPr>
          <p:cNvPicPr>
            <a:picLocks noChangeAspect="1"/>
          </p:cNvPicPr>
          <p:nvPr/>
        </p:nvPicPr>
        <p:blipFill>
          <a:blip r:embed="rId3"/>
          <a:stretch>
            <a:fillRect/>
          </a:stretch>
        </p:blipFill>
        <p:spPr>
          <a:xfrm>
            <a:off x="992109" y="3761876"/>
            <a:ext cx="7153603" cy="2410324"/>
          </a:xfrm>
          <a:prstGeom prst="rect">
            <a:avLst/>
          </a:prstGeom>
        </p:spPr>
      </p:pic>
      <p:pic>
        <p:nvPicPr>
          <p:cNvPr id="4" name="Picture 3">
            <a:extLst>
              <a:ext uri="{FF2B5EF4-FFF2-40B4-BE49-F238E27FC236}">
                <a16:creationId xmlns:a16="http://schemas.microsoft.com/office/drawing/2014/main" id="{3AD4F3F5-5A4F-E74A-BBA1-431788BD503D}"/>
              </a:ext>
            </a:extLst>
          </p:cNvPr>
          <p:cNvPicPr>
            <a:picLocks noChangeAspect="1"/>
          </p:cNvPicPr>
          <p:nvPr/>
        </p:nvPicPr>
        <p:blipFill>
          <a:blip r:embed="rId4"/>
          <a:stretch>
            <a:fillRect/>
          </a:stretch>
        </p:blipFill>
        <p:spPr>
          <a:xfrm>
            <a:off x="1600200" y="249815"/>
            <a:ext cx="5943600" cy="1204009"/>
          </a:xfrm>
          <a:prstGeom prst="rect">
            <a:avLst/>
          </a:prstGeom>
        </p:spPr>
      </p:pic>
      <p:sp>
        <p:nvSpPr>
          <p:cNvPr id="5" name="TextBox 4">
            <a:extLst>
              <a:ext uri="{FF2B5EF4-FFF2-40B4-BE49-F238E27FC236}">
                <a16:creationId xmlns:a16="http://schemas.microsoft.com/office/drawing/2014/main" id="{8C8F6A02-04BA-1D4C-ABD3-D37540145905}"/>
              </a:ext>
            </a:extLst>
          </p:cNvPr>
          <p:cNvSpPr txBox="1"/>
          <p:nvPr/>
        </p:nvSpPr>
        <p:spPr>
          <a:xfrm>
            <a:off x="992109" y="2247345"/>
            <a:ext cx="7159781" cy="1015663"/>
          </a:xfrm>
          <a:prstGeom prst="rect">
            <a:avLst/>
          </a:prstGeom>
          <a:solidFill>
            <a:schemeClr val="tx1"/>
          </a:solidFill>
        </p:spPr>
        <p:txBody>
          <a:bodyPr wrap="none" rtlCol="0">
            <a:spAutoFit/>
          </a:bodyPr>
          <a:lstStyle/>
          <a:p>
            <a:r>
              <a:rPr lang="en-US" sz="1200">
                <a:solidFill>
                  <a:schemeClr val="bg2">
                    <a:lumMod val="50000"/>
                  </a:schemeClr>
                </a:solidFill>
                <a:latin typeface="Times New Roman" panose="02020603050405020304" pitchFamily="18" charset="0"/>
                <a:cs typeface="Times New Roman" panose="02020603050405020304" pitchFamily="18" charset="0"/>
              </a:rPr>
              <a:t>Type A: antheridia and archegonia are formed non-simultaneously</a:t>
            </a:r>
          </a:p>
          <a:p>
            <a:endParaRPr lang="en-US" sz="1200">
              <a:solidFill>
                <a:schemeClr val="bg2">
                  <a:lumMod val="50000"/>
                </a:schemeClr>
              </a:solidFill>
              <a:latin typeface="Times New Roman" panose="02020603050405020304" pitchFamily="18" charset="0"/>
              <a:cs typeface="Times New Roman" panose="02020603050405020304" pitchFamily="18" charset="0"/>
            </a:endParaRPr>
          </a:p>
          <a:p>
            <a:r>
              <a:rPr lang="en-US" sz="1200">
                <a:solidFill>
                  <a:schemeClr val="bg2">
                    <a:lumMod val="50000"/>
                  </a:schemeClr>
                </a:solidFill>
                <a:latin typeface="Times New Roman" panose="02020603050405020304" pitchFamily="18" charset="0"/>
                <a:cs typeface="Times New Roman" panose="02020603050405020304" pitchFamily="18" charset="0"/>
              </a:rPr>
              <a:t>Type B: both types of gametangia are formed simultaneously throughout gametophyte development</a:t>
            </a:r>
          </a:p>
          <a:p>
            <a:endParaRPr lang="en-US" sz="1200">
              <a:solidFill>
                <a:schemeClr val="bg2">
                  <a:lumMod val="50000"/>
                </a:schemeClr>
              </a:solidFill>
              <a:latin typeface="Times New Roman" panose="02020603050405020304" pitchFamily="18" charset="0"/>
              <a:cs typeface="Times New Roman" panose="02020603050405020304" pitchFamily="18" charset="0"/>
            </a:endParaRPr>
          </a:p>
          <a:p>
            <a:r>
              <a:rPr lang="en-US" sz="1200">
                <a:solidFill>
                  <a:schemeClr val="bg2">
                    <a:lumMod val="50000"/>
                  </a:schemeClr>
                </a:solidFill>
                <a:latin typeface="Times New Roman" panose="02020603050405020304" pitchFamily="18" charset="0"/>
                <a:cs typeface="Times New Roman" panose="02020603050405020304" pitchFamily="18" charset="0"/>
              </a:rPr>
              <a:t>Type C: both types of gametangia are formed simultaneously  first and subsewuently only archegonia are formed</a:t>
            </a:r>
          </a:p>
        </p:txBody>
      </p:sp>
      <p:sp>
        <p:nvSpPr>
          <p:cNvPr id="3" name="TextBox 2">
            <a:extLst>
              <a:ext uri="{FF2B5EF4-FFF2-40B4-BE49-F238E27FC236}">
                <a16:creationId xmlns:a16="http://schemas.microsoft.com/office/drawing/2014/main" id="{48FD70FD-CA02-5C5A-7BF4-C67D5FCFFC5F}"/>
              </a:ext>
            </a:extLst>
          </p:cNvPr>
          <p:cNvSpPr txBox="1"/>
          <p:nvPr/>
        </p:nvSpPr>
        <p:spPr>
          <a:xfrm>
            <a:off x="-8610600" y="-1143000"/>
            <a:ext cx="8730049" cy="830997"/>
          </a:xfrm>
          <a:prstGeom prst="rect">
            <a:avLst/>
          </a:prstGeom>
          <a:noFill/>
        </p:spPr>
        <p:txBody>
          <a:bodyPr wrap="square" rtlCol="0">
            <a:spAutoFit/>
          </a:bodyPr>
          <a:lstStyle/>
          <a:p>
            <a:r>
              <a:rPr lang="en-US"/>
              <a:t>Three Japanese tetraploids and their diploid progenitors in three genera; </a:t>
            </a:r>
            <a:r>
              <a:rPr lang="en-US" i="1"/>
              <a:t>Phegopteris, Lepisorus</a:t>
            </a:r>
            <a:r>
              <a:rPr lang="en-US"/>
              <a:t>, and </a:t>
            </a:r>
            <a:r>
              <a:rPr lang="en-US" i="1"/>
              <a:t>Pteris</a:t>
            </a:r>
          </a:p>
        </p:txBody>
      </p:sp>
      <p:pic>
        <p:nvPicPr>
          <p:cNvPr id="6" name="Picture 5">
            <a:extLst>
              <a:ext uri="{FF2B5EF4-FFF2-40B4-BE49-F238E27FC236}">
                <a16:creationId xmlns:a16="http://schemas.microsoft.com/office/drawing/2014/main" id="{824CA16C-169F-A031-DCF9-5AE8B7BE4C13}"/>
              </a:ext>
            </a:extLst>
          </p:cNvPr>
          <p:cNvPicPr>
            <a:picLocks noChangeAspect="1"/>
          </p:cNvPicPr>
          <p:nvPr/>
        </p:nvPicPr>
        <p:blipFill>
          <a:blip r:embed="rId5"/>
          <a:stretch>
            <a:fillRect/>
          </a:stretch>
        </p:blipFill>
        <p:spPr>
          <a:xfrm>
            <a:off x="8382000" y="6172200"/>
            <a:ext cx="7772400" cy="2029735"/>
          </a:xfrm>
          <a:prstGeom prst="rect">
            <a:avLst/>
          </a:prstGeom>
        </p:spPr>
      </p:pic>
    </p:spTree>
    <p:extLst>
      <p:ext uri="{BB962C8B-B14F-4D97-AF65-F5344CB8AC3E}">
        <p14:creationId xmlns:p14="http://schemas.microsoft.com/office/powerpoint/2010/main" val="3751817358"/>
      </p:ext>
    </p:extLst>
  </p:cSld>
  <p:clrMapOvr>
    <a:masterClrMapping/>
  </p:clrMapOvr>
  <p:transition>
    <p:wipe dir="d"/>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B7FE1DA-D414-2949-A871-67CFBA8857F5}"/>
              </a:ext>
            </a:extLst>
          </p:cNvPr>
          <p:cNvPicPr>
            <a:picLocks noChangeAspect="1"/>
          </p:cNvPicPr>
          <p:nvPr/>
        </p:nvPicPr>
        <p:blipFill>
          <a:blip r:embed="rId3"/>
          <a:stretch>
            <a:fillRect/>
          </a:stretch>
        </p:blipFill>
        <p:spPr>
          <a:xfrm>
            <a:off x="-7696200" y="-914400"/>
            <a:ext cx="7153603" cy="2410324"/>
          </a:xfrm>
          <a:prstGeom prst="rect">
            <a:avLst/>
          </a:prstGeom>
        </p:spPr>
      </p:pic>
      <p:pic>
        <p:nvPicPr>
          <p:cNvPr id="4" name="Picture 3">
            <a:extLst>
              <a:ext uri="{FF2B5EF4-FFF2-40B4-BE49-F238E27FC236}">
                <a16:creationId xmlns:a16="http://schemas.microsoft.com/office/drawing/2014/main" id="{3AD4F3F5-5A4F-E74A-BBA1-431788BD503D}"/>
              </a:ext>
            </a:extLst>
          </p:cNvPr>
          <p:cNvPicPr>
            <a:picLocks noChangeAspect="1"/>
          </p:cNvPicPr>
          <p:nvPr/>
        </p:nvPicPr>
        <p:blipFill>
          <a:blip r:embed="rId4"/>
          <a:stretch>
            <a:fillRect/>
          </a:stretch>
        </p:blipFill>
        <p:spPr>
          <a:xfrm>
            <a:off x="1600200" y="249815"/>
            <a:ext cx="5943600" cy="1204009"/>
          </a:xfrm>
          <a:prstGeom prst="rect">
            <a:avLst/>
          </a:prstGeom>
        </p:spPr>
      </p:pic>
      <p:sp>
        <p:nvSpPr>
          <p:cNvPr id="5" name="TextBox 4">
            <a:extLst>
              <a:ext uri="{FF2B5EF4-FFF2-40B4-BE49-F238E27FC236}">
                <a16:creationId xmlns:a16="http://schemas.microsoft.com/office/drawing/2014/main" id="{8C8F6A02-04BA-1D4C-ABD3-D37540145905}"/>
              </a:ext>
            </a:extLst>
          </p:cNvPr>
          <p:cNvSpPr txBox="1"/>
          <p:nvPr/>
        </p:nvSpPr>
        <p:spPr>
          <a:xfrm>
            <a:off x="-7924800" y="4114800"/>
            <a:ext cx="7159781" cy="1015663"/>
          </a:xfrm>
          <a:prstGeom prst="rect">
            <a:avLst/>
          </a:prstGeom>
          <a:solidFill>
            <a:schemeClr val="tx1"/>
          </a:solidFill>
        </p:spPr>
        <p:txBody>
          <a:bodyPr wrap="none" rtlCol="0">
            <a:spAutoFit/>
          </a:bodyPr>
          <a:lstStyle/>
          <a:p>
            <a:r>
              <a:rPr lang="en-US" sz="1200">
                <a:solidFill>
                  <a:schemeClr val="bg2">
                    <a:lumMod val="50000"/>
                  </a:schemeClr>
                </a:solidFill>
                <a:latin typeface="Times New Roman" panose="02020603050405020304" pitchFamily="18" charset="0"/>
                <a:cs typeface="Times New Roman" panose="02020603050405020304" pitchFamily="18" charset="0"/>
              </a:rPr>
              <a:t>Type A: antheridia and archegonia are formed non-simultaneously</a:t>
            </a:r>
          </a:p>
          <a:p>
            <a:endParaRPr lang="en-US" sz="1200">
              <a:solidFill>
                <a:schemeClr val="bg2">
                  <a:lumMod val="50000"/>
                </a:schemeClr>
              </a:solidFill>
              <a:latin typeface="Times New Roman" panose="02020603050405020304" pitchFamily="18" charset="0"/>
              <a:cs typeface="Times New Roman" panose="02020603050405020304" pitchFamily="18" charset="0"/>
            </a:endParaRPr>
          </a:p>
          <a:p>
            <a:r>
              <a:rPr lang="en-US" sz="1200">
                <a:solidFill>
                  <a:schemeClr val="bg2">
                    <a:lumMod val="50000"/>
                  </a:schemeClr>
                </a:solidFill>
                <a:latin typeface="Times New Roman" panose="02020603050405020304" pitchFamily="18" charset="0"/>
                <a:cs typeface="Times New Roman" panose="02020603050405020304" pitchFamily="18" charset="0"/>
              </a:rPr>
              <a:t>Type B: both types of gametangia are formed simultaneously throughout gametophyte development</a:t>
            </a:r>
          </a:p>
          <a:p>
            <a:endParaRPr lang="en-US" sz="1200">
              <a:solidFill>
                <a:schemeClr val="bg2">
                  <a:lumMod val="50000"/>
                </a:schemeClr>
              </a:solidFill>
              <a:latin typeface="Times New Roman" panose="02020603050405020304" pitchFamily="18" charset="0"/>
              <a:cs typeface="Times New Roman" panose="02020603050405020304" pitchFamily="18" charset="0"/>
            </a:endParaRPr>
          </a:p>
          <a:p>
            <a:r>
              <a:rPr lang="en-US" sz="1200">
                <a:solidFill>
                  <a:schemeClr val="bg2">
                    <a:lumMod val="50000"/>
                  </a:schemeClr>
                </a:solidFill>
                <a:latin typeface="Times New Roman" panose="02020603050405020304" pitchFamily="18" charset="0"/>
                <a:cs typeface="Times New Roman" panose="02020603050405020304" pitchFamily="18" charset="0"/>
              </a:rPr>
              <a:t>Type C: both types of gametangia are formed simultaneously  first and subsewuently only archegonia are formed</a:t>
            </a:r>
          </a:p>
        </p:txBody>
      </p:sp>
      <p:sp>
        <p:nvSpPr>
          <p:cNvPr id="3" name="TextBox 2">
            <a:extLst>
              <a:ext uri="{FF2B5EF4-FFF2-40B4-BE49-F238E27FC236}">
                <a16:creationId xmlns:a16="http://schemas.microsoft.com/office/drawing/2014/main" id="{48FD70FD-CA02-5C5A-7BF4-C67D5FCFFC5F}"/>
              </a:ext>
            </a:extLst>
          </p:cNvPr>
          <p:cNvSpPr txBox="1"/>
          <p:nvPr/>
        </p:nvSpPr>
        <p:spPr>
          <a:xfrm>
            <a:off x="319034" y="1676400"/>
            <a:ext cx="8730049" cy="830997"/>
          </a:xfrm>
          <a:prstGeom prst="rect">
            <a:avLst/>
          </a:prstGeom>
          <a:noFill/>
        </p:spPr>
        <p:txBody>
          <a:bodyPr wrap="square" rtlCol="0">
            <a:spAutoFit/>
          </a:bodyPr>
          <a:lstStyle/>
          <a:p>
            <a:r>
              <a:rPr lang="en-US"/>
              <a:t>Three Japanese tetraploids and their diploid progenitors in three genera; </a:t>
            </a:r>
            <a:r>
              <a:rPr lang="en-US" i="1"/>
              <a:t>Phegopteris, Lepisorus</a:t>
            </a:r>
            <a:r>
              <a:rPr lang="en-US"/>
              <a:t>, and </a:t>
            </a:r>
            <a:r>
              <a:rPr lang="en-US" i="1"/>
              <a:t>Pteris</a:t>
            </a:r>
          </a:p>
        </p:txBody>
      </p:sp>
      <p:pic>
        <p:nvPicPr>
          <p:cNvPr id="6" name="Picture 5">
            <a:extLst>
              <a:ext uri="{FF2B5EF4-FFF2-40B4-BE49-F238E27FC236}">
                <a16:creationId xmlns:a16="http://schemas.microsoft.com/office/drawing/2014/main" id="{824CA16C-169F-A031-DCF9-5AE8B7BE4C13}"/>
              </a:ext>
            </a:extLst>
          </p:cNvPr>
          <p:cNvPicPr>
            <a:picLocks noChangeAspect="1"/>
          </p:cNvPicPr>
          <p:nvPr/>
        </p:nvPicPr>
        <p:blipFill>
          <a:blip r:embed="rId5"/>
          <a:stretch>
            <a:fillRect/>
          </a:stretch>
        </p:blipFill>
        <p:spPr>
          <a:xfrm>
            <a:off x="797858" y="3429000"/>
            <a:ext cx="7772400" cy="2029735"/>
          </a:xfrm>
          <a:prstGeom prst="rect">
            <a:avLst/>
          </a:prstGeom>
        </p:spPr>
      </p:pic>
    </p:spTree>
    <p:extLst>
      <p:ext uri="{BB962C8B-B14F-4D97-AF65-F5344CB8AC3E}">
        <p14:creationId xmlns:p14="http://schemas.microsoft.com/office/powerpoint/2010/main" val="1571774291"/>
      </p:ext>
    </p:extLst>
  </p:cSld>
  <p:clrMapOvr>
    <a:masterClrMapping/>
  </p:clrMapOvr>
  <p:transition>
    <p:wipe dir="d"/>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Text Box 3">
            <a:extLst>
              <a:ext uri="{FF2B5EF4-FFF2-40B4-BE49-F238E27FC236}">
                <a16:creationId xmlns:a16="http://schemas.microsoft.com/office/drawing/2014/main" id="{3918DD12-0529-E641-84CB-3A168F1DB215}"/>
              </a:ext>
            </a:extLst>
          </p:cNvPr>
          <p:cNvSpPr txBox="1">
            <a:spLocks noChangeArrowheads="1"/>
          </p:cNvSpPr>
          <p:nvPr/>
        </p:nvSpPr>
        <p:spPr bwMode="auto">
          <a:xfrm>
            <a:off x="288925" y="-15875"/>
            <a:ext cx="839787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A perfect combination of climate and topography to create functional islands for ferns.</a:t>
            </a:r>
          </a:p>
        </p:txBody>
      </p:sp>
      <p:pic>
        <p:nvPicPr>
          <p:cNvPr id="92162" name="Picture 5">
            <a:extLst>
              <a:ext uri="{FF2B5EF4-FFF2-40B4-BE49-F238E27FC236}">
                <a16:creationId xmlns:a16="http://schemas.microsoft.com/office/drawing/2014/main" id="{9E07B7B1-9133-AF42-A942-747B879B9D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762000"/>
            <a:ext cx="7848600" cy="580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5" name="Picture 3">
            <a:extLst>
              <a:ext uri="{FF2B5EF4-FFF2-40B4-BE49-F238E27FC236}">
                <a16:creationId xmlns:a16="http://schemas.microsoft.com/office/drawing/2014/main" id="{18B8F053-1D27-D74A-9B13-BDDF01E0EF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68888" y="533400"/>
            <a:ext cx="3840162" cy="60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86" name="Picture 4">
            <a:extLst>
              <a:ext uri="{FF2B5EF4-FFF2-40B4-BE49-F238E27FC236}">
                <a16:creationId xmlns:a16="http://schemas.microsoft.com/office/drawing/2014/main" id="{F0B750F4-F822-9742-B758-AEC02436F8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7075" y="533400"/>
            <a:ext cx="3952875" cy="60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3187" name="Text Box 5">
            <a:extLst>
              <a:ext uri="{FF2B5EF4-FFF2-40B4-BE49-F238E27FC236}">
                <a16:creationId xmlns:a16="http://schemas.microsoft.com/office/drawing/2014/main" id="{2A64191C-6911-A14D-BF64-83CC518D6A47}"/>
              </a:ext>
            </a:extLst>
          </p:cNvPr>
          <p:cNvSpPr txBox="1">
            <a:spLocks noChangeArrowheads="1"/>
          </p:cNvSpPr>
          <p:nvPr/>
        </p:nvSpPr>
        <p:spPr bwMode="auto">
          <a:xfrm>
            <a:off x="441325" y="60325"/>
            <a:ext cx="73374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b="1"/>
              <a:t>The complexity of the source landscape is impressive…</a:t>
            </a:r>
          </a:p>
        </p:txBody>
      </p:sp>
    </p:spTree>
  </p:cSld>
  <p:clrMapOvr>
    <a:masterClrMapping/>
  </p:clrMapOvr>
  <p:transition>
    <p:wipe dir="d"/>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Text Box 2">
            <a:extLst>
              <a:ext uri="{FF2B5EF4-FFF2-40B4-BE49-F238E27FC236}">
                <a16:creationId xmlns:a16="http://schemas.microsoft.com/office/drawing/2014/main" id="{FE78B108-2708-BE49-BD76-AA93E3886029}"/>
              </a:ext>
            </a:extLst>
          </p:cNvPr>
          <p:cNvSpPr txBox="1">
            <a:spLocks noChangeArrowheads="1"/>
          </p:cNvSpPr>
          <p:nvPr/>
        </p:nvSpPr>
        <p:spPr bwMode="auto">
          <a:xfrm>
            <a:off x="228600" y="152400"/>
            <a:ext cx="66341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Kuo Chen-ming on derivation of the ferns of Taiwan</a:t>
            </a:r>
          </a:p>
        </p:txBody>
      </p:sp>
      <p:pic>
        <p:nvPicPr>
          <p:cNvPr id="94210" name="Picture 3">
            <a:extLst>
              <a:ext uri="{FF2B5EF4-FFF2-40B4-BE49-F238E27FC236}">
                <a16:creationId xmlns:a16="http://schemas.microsoft.com/office/drawing/2014/main" id="{1861D6AC-B999-FF41-A8EA-800AF58DE0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8800" y="762000"/>
            <a:ext cx="5715000" cy="550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3" name="Picture 2">
            <a:extLst>
              <a:ext uri="{FF2B5EF4-FFF2-40B4-BE49-F238E27FC236}">
                <a16:creationId xmlns:a16="http://schemas.microsoft.com/office/drawing/2014/main" id="{E3191125-9B43-E248-A8C8-A889A2AA4BA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76600" y="1193800"/>
            <a:ext cx="5614988" cy="566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5234" name="TextBox 3">
            <a:extLst>
              <a:ext uri="{FF2B5EF4-FFF2-40B4-BE49-F238E27FC236}">
                <a16:creationId xmlns:a16="http://schemas.microsoft.com/office/drawing/2014/main" id="{780AE3C2-9237-4C4D-80CE-1CE26407A927}"/>
              </a:ext>
            </a:extLst>
          </p:cNvPr>
          <p:cNvSpPr txBox="1">
            <a:spLocks noChangeArrowheads="1"/>
          </p:cNvSpPr>
          <p:nvPr/>
        </p:nvSpPr>
        <p:spPr bwMode="auto">
          <a:xfrm>
            <a:off x="0" y="0"/>
            <a:ext cx="73914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3600"/>
              <a:t>He assembled data on the geographic distribution of the species. </a:t>
            </a:r>
          </a:p>
        </p:txBody>
      </p:sp>
    </p:spTree>
  </p:cSld>
  <p:clrMapOvr>
    <a:masterClrMapping/>
  </p:clrMapOvr>
  <p:transition>
    <p:wipe dir="d"/>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Text Box 2">
            <a:extLst>
              <a:ext uri="{FF2B5EF4-FFF2-40B4-BE49-F238E27FC236}">
                <a16:creationId xmlns:a16="http://schemas.microsoft.com/office/drawing/2014/main" id="{1AD2E549-118F-8149-8C4F-313F0945FB9B}"/>
              </a:ext>
            </a:extLst>
          </p:cNvPr>
          <p:cNvSpPr txBox="1">
            <a:spLocks noChangeArrowheads="1"/>
          </p:cNvSpPr>
          <p:nvPr/>
        </p:nvSpPr>
        <p:spPr bwMode="auto">
          <a:xfrm>
            <a:off x="457200" y="0"/>
            <a:ext cx="51816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a:t>He related elevational distribution to geographic relationships of the species. </a:t>
            </a:r>
          </a:p>
        </p:txBody>
      </p:sp>
      <p:pic>
        <p:nvPicPr>
          <p:cNvPr id="96258" name="Picture 5">
            <a:extLst>
              <a:ext uri="{FF2B5EF4-FFF2-40B4-BE49-F238E27FC236}">
                <a16:creationId xmlns:a16="http://schemas.microsoft.com/office/drawing/2014/main" id="{2A79E22C-D735-2246-871F-D73A52F607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1636713"/>
            <a:ext cx="6172200" cy="501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BE8F5AF-3E08-3C40-85E9-F50CFAC0F8BD}"/>
              </a:ext>
            </a:extLst>
          </p:cNvPr>
          <p:cNvGraphicFramePr>
            <a:graphicFrameLocks noGrp="1"/>
          </p:cNvGraphicFramePr>
          <p:nvPr/>
        </p:nvGraphicFramePr>
        <p:xfrm>
          <a:off x="152400" y="1447800"/>
          <a:ext cx="8839200" cy="5226049"/>
        </p:xfrm>
        <a:graphic>
          <a:graphicData uri="http://schemas.openxmlformats.org/drawingml/2006/table">
            <a:tbl>
              <a:tblPr/>
              <a:tblGrid>
                <a:gridCol w="4419600">
                  <a:extLst>
                    <a:ext uri="{9D8B030D-6E8A-4147-A177-3AD203B41FA5}">
                      <a16:colId xmlns:a16="http://schemas.microsoft.com/office/drawing/2014/main" val="20000"/>
                    </a:ext>
                  </a:extLst>
                </a:gridCol>
                <a:gridCol w="4419600">
                  <a:extLst>
                    <a:ext uri="{9D8B030D-6E8A-4147-A177-3AD203B41FA5}">
                      <a16:colId xmlns:a16="http://schemas.microsoft.com/office/drawing/2014/main" val="20001"/>
                    </a:ext>
                  </a:extLst>
                </a:gridCol>
              </a:tblGrid>
              <a:tr h="731609">
                <a:tc>
                  <a:txBody>
                    <a:bodyPr/>
                    <a:lstStyle>
                      <a:lvl1pPr defTabSz="457200">
                        <a:spcBef>
                          <a:spcPct val="20000"/>
                        </a:spcBef>
                        <a:defRPr sz="2800">
                          <a:solidFill>
                            <a:schemeClr val="tx1"/>
                          </a:solidFill>
                          <a:latin typeface="Times" charset="0"/>
                          <a:ea typeface="ＭＳ Ｐゴシック" charset="-128"/>
                        </a:defRPr>
                      </a:lvl1pPr>
                      <a:lvl2pPr marL="742950" indent="-285750" defTabSz="457200">
                        <a:spcBef>
                          <a:spcPct val="20000"/>
                        </a:spcBef>
                        <a:defRPr sz="2400">
                          <a:solidFill>
                            <a:schemeClr val="tx1"/>
                          </a:solidFill>
                          <a:latin typeface="Times" charset="0"/>
                          <a:ea typeface="ＭＳ Ｐゴシック" charset="-128"/>
                        </a:defRPr>
                      </a:lvl2pPr>
                      <a:lvl3pPr marL="1143000" indent="-228600" defTabSz="457200">
                        <a:spcBef>
                          <a:spcPct val="20000"/>
                        </a:spcBef>
                        <a:defRPr sz="2000">
                          <a:solidFill>
                            <a:schemeClr val="tx1"/>
                          </a:solidFill>
                          <a:latin typeface="Times" charset="0"/>
                          <a:ea typeface="ヒラギノ角ゴ Pro W3" charset="-128"/>
                        </a:defRPr>
                      </a:lvl3pPr>
                      <a:lvl4pPr marL="1600200" indent="-228600" defTabSz="457200">
                        <a:spcBef>
                          <a:spcPct val="20000"/>
                        </a:spcBef>
                        <a:defRPr>
                          <a:solidFill>
                            <a:schemeClr val="tx1"/>
                          </a:solidFill>
                          <a:latin typeface="Times" charset="0"/>
                          <a:ea typeface="ヒラギノ角ゴ Pro W3" charset="-128"/>
                        </a:defRPr>
                      </a:lvl4pPr>
                      <a:lvl5pPr marL="2057400" indent="-228600" defTabSz="457200">
                        <a:spcBef>
                          <a:spcPct val="20000"/>
                        </a:spcBef>
                        <a:defRPr>
                          <a:solidFill>
                            <a:schemeClr val="tx1"/>
                          </a:solidFill>
                          <a:latin typeface="Times" charset="0"/>
                          <a:ea typeface="ＭＳ Ｐゴシック" charset="-128"/>
                        </a:defRPr>
                      </a:lvl5pPr>
                      <a:lvl6pPr marL="2514600" indent="-228600" defTabSz="457200" eaLnBrk="0" fontAlgn="base" hangingPunct="0">
                        <a:spcBef>
                          <a:spcPct val="20000"/>
                        </a:spcBef>
                        <a:spcAft>
                          <a:spcPct val="0"/>
                        </a:spcAft>
                        <a:defRPr>
                          <a:solidFill>
                            <a:schemeClr val="tx1"/>
                          </a:solidFill>
                          <a:latin typeface="Times" charset="0"/>
                          <a:ea typeface="ＭＳ Ｐゴシック" charset="-128"/>
                        </a:defRPr>
                      </a:lvl6pPr>
                      <a:lvl7pPr marL="2971800" indent="-228600" defTabSz="457200" eaLnBrk="0" fontAlgn="base" hangingPunct="0">
                        <a:spcBef>
                          <a:spcPct val="20000"/>
                        </a:spcBef>
                        <a:spcAft>
                          <a:spcPct val="0"/>
                        </a:spcAft>
                        <a:defRPr>
                          <a:solidFill>
                            <a:schemeClr val="tx1"/>
                          </a:solidFill>
                          <a:latin typeface="Times" charset="0"/>
                          <a:ea typeface="ＭＳ Ｐゴシック" charset="-128"/>
                        </a:defRPr>
                      </a:lvl7pPr>
                      <a:lvl8pPr marL="3429000" indent="-228600" defTabSz="457200" eaLnBrk="0" fontAlgn="base" hangingPunct="0">
                        <a:spcBef>
                          <a:spcPct val="20000"/>
                        </a:spcBef>
                        <a:spcAft>
                          <a:spcPct val="0"/>
                        </a:spcAft>
                        <a:defRPr>
                          <a:solidFill>
                            <a:schemeClr val="tx1"/>
                          </a:solidFill>
                          <a:latin typeface="Times" charset="0"/>
                          <a:ea typeface="ＭＳ Ｐゴシック" charset="-128"/>
                        </a:defRPr>
                      </a:lvl8pPr>
                      <a:lvl9pPr marL="3886200" indent="-228600" defTabSz="457200" eaLnBrk="0" fontAlgn="base" hangingPunct="0">
                        <a:spcBef>
                          <a:spcPct val="20000"/>
                        </a:spcBef>
                        <a:spcAft>
                          <a:spcPct val="0"/>
                        </a:spcAft>
                        <a:defRPr>
                          <a:solidFill>
                            <a:schemeClr val="tx1"/>
                          </a:solidFill>
                          <a:latin typeface="Times" charset="0"/>
                          <a:ea typeface="ＭＳ Ｐゴシック"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en-US" sz="2400" b="1" i="0" u="none" strike="noStrike" cap="none" normalizeH="0" baseline="0">
                          <a:ln>
                            <a:noFill/>
                          </a:ln>
                          <a:solidFill>
                            <a:srgbClr val="FFFFFF"/>
                          </a:solidFill>
                          <a:effectLst/>
                          <a:latin typeface="Times New Roman" charset="0"/>
                          <a:ea typeface="ＭＳ Ｐゴシック" charset="-128"/>
                        </a:rPr>
                        <a:t>Kuo Elevational Zone (total species number)</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lvl1pPr defTabSz="457200">
                        <a:spcBef>
                          <a:spcPct val="20000"/>
                        </a:spcBef>
                        <a:defRPr sz="2800">
                          <a:solidFill>
                            <a:schemeClr val="tx1"/>
                          </a:solidFill>
                          <a:latin typeface="Times" charset="0"/>
                          <a:ea typeface="ＭＳ Ｐゴシック" charset="-128"/>
                        </a:defRPr>
                      </a:lvl1pPr>
                      <a:lvl2pPr marL="742950" indent="-285750" defTabSz="457200">
                        <a:spcBef>
                          <a:spcPct val="20000"/>
                        </a:spcBef>
                        <a:defRPr sz="2400">
                          <a:solidFill>
                            <a:schemeClr val="tx1"/>
                          </a:solidFill>
                          <a:latin typeface="Times" charset="0"/>
                          <a:ea typeface="ＭＳ Ｐゴシック" charset="-128"/>
                        </a:defRPr>
                      </a:lvl2pPr>
                      <a:lvl3pPr marL="1143000" indent="-228600" defTabSz="457200">
                        <a:spcBef>
                          <a:spcPct val="20000"/>
                        </a:spcBef>
                        <a:defRPr sz="2000">
                          <a:solidFill>
                            <a:schemeClr val="tx1"/>
                          </a:solidFill>
                          <a:latin typeface="Times" charset="0"/>
                          <a:ea typeface="ヒラギノ角ゴ Pro W3" charset="-128"/>
                        </a:defRPr>
                      </a:lvl3pPr>
                      <a:lvl4pPr marL="1600200" indent="-228600" defTabSz="457200">
                        <a:spcBef>
                          <a:spcPct val="20000"/>
                        </a:spcBef>
                        <a:defRPr>
                          <a:solidFill>
                            <a:schemeClr val="tx1"/>
                          </a:solidFill>
                          <a:latin typeface="Times" charset="0"/>
                          <a:ea typeface="ヒラギノ角ゴ Pro W3" charset="-128"/>
                        </a:defRPr>
                      </a:lvl4pPr>
                      <a:lvl5pPr marL="2057400" indent="-228600" defTabSz="457200">
                        <a:spcBef>
                          <a:spcPct val="20000"/>
                        </a:spcBef>
                        <a:defRPr>
                          <a:solidFill>
                            <a:schemeClr val="tx1"/>
                          </a:solidFill>
                          <a:latin typeface="Times" charset="0"/>
                          <a:ea typeface="ＭＳ Ｐゴシック" charset="-128"/>
                        </a:defRPr>
                      </a:lvl5pPr>
                      <a:lvl6pPr marL="2514600" indent="-228600" defTabSz="457200" eaLnBrk="0" fontAlgn="base" hangingPunct="0">
                        <a:spcBef>
                          <a:spcPct val="20000"/>
                        </a:spcBef>
                        <a:spcAft>
                          <a:spcPct val="0"/>
                        </a:spcAft>
                        <a:defRPr>
                          <a:solidFill>
                            <a:schemeClr val="tx1"/>
                          </a:solidFill>
                          <a:latin typeface="Times" charset="0"/>
                          <a:ea typeface="ＭＳ Ｐゴシック" charset="-128"/>
                        </a:defRPr>
                      </a:lvl6pPr>
                      <a:lvl7pPr marL="2971800" indent="-228600" defTabSz="457200" eaLnBrk="0" fontAlgn="base" hangingPunct="0">
                        <a:spcBef>
                          <a:spcPct val="20000"/>
                        </a:spcBef>
                        <a:spcAft>
                          <a:spcPct val="0"/>
                        </a:spcAft>
                        <a:defRPr>
                          <a:solidFill>
                            <a:schemeClr val="tx1"/>
                          </a:solidFill>
                          <a:latin typeface="Times" charset="0"/>
                          <a:ea typeface="ＭＳ Ｐゴシック" charset="-128"/>
                        </a:defRPr>
                      </a:lvl7pPr>
                      <a:lvl8pPr marL="3429000" indent="-228600" defTabSz="457200" eaLnBrk="0" fontAlgn="base" hangingPunct="0">
                        <a:spcBef>
                          <a:spcPct val="20000"/>
                        </a:spcBef>
                        <a:spcAft>
                          <a:spcPct val="0"/>
                        </a:spcAft>
                        <a:defRPr>
                          <a:solidFill>
                            <a:schemeClr val="tx1"/>
                          </a:solidFill>
                          <a:latin typeface="Times" charset="0"/>
                          <a:ea typeface="ＭＳ Ｐゴシック" charset="-128"/>
                        </a:defRPr>
                      </a:lvl8pPr>
                      <a:lvl9pPr marL="3886200" indent="-228600" defTabSz="457200" eaLnBrk="0" fontAlgn="base" hangingPunct="0">
                        <a:spcBef>
                          <a:spcPct val="20000"/>
                        </a:spcBef>
                        <a:spcAft>
                          <a:spcPct val="0"/>
                        </a:spcAft>
                        <a:defRPr>
                          <a:solidFill>
                            <a:schemeClr val="tx1"/>
                          </a:solidFill>
                          <a:latin typeface="Times" charset="0"/>
                          <a:ea typeface="ＭＳ Ｐゴシック"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en-US" sz="2400" b="1" i="0" u="none" strike="noStrike" cap="none" normalizeH="0" baseline="0">
                          <a:ln>
                            <a:noFill/>
                          </a:ln>
                          <a:solidFill>
                            <a:srgbClr val="FFFFFF"/>
                          </a:solidFill>
                          <a:effectLst/>
                          <a:latin typeface="Times New Roman" charset="0"/>
                          <a:ea typeface="ＭＳ Ｐゴシック" charset="-128"/>
                        </a:rPr>
                        <a:t>Geographic Provenance</a:t>
                      </a:r>
                    </a:p>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en-US" sz="2400" b="1" i="0" u="none" strike="noStrike" cap="none" normalizeH="0" baseline="0">
                          <a:ln>
                            <a:noFill/>
                          </a:ln>
                          <a:solidFill>
                            <a:srgbClr val="FFFFFF"/>
                          </a:solidFill>
                          <a:effectLst/>
                          <a:latin typeface="Times New Roman" charset="0"/>
                          <a:ea typeface="ＭＳ Ｐゴシック" charset="-128"/>
                        </a:rPr>
                        <a:t>      (and Endemism)</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644603">
                <a:tc>
                  <a:txBody>
                    <a:bodyPr/>
                    <a:lstStyle>
                      <a:lvl1pPr defTabSz="457200">
                        <a:spcBef>
                          <a:spcPct val="20000"/>
                        </a:spcBef>
                        <a:defRPr sz="2800">
                          <a:solidFill>
                            <a:schemeClr val="tx1"/>
                          </a:solidFill>
                          <a:latin typeface="Times" charset="0"/>
                          <a:ea typeface="ＭＳ Ｐゴシック" charset="-128"/>
                        </a:defRPr>
                      </a:lvl1pPr>
                      <a:lvl2pPr marL="742950" indent="-285750" defTabSz="457200">
                        <a:spcBef>
                          <a:spcPct val="20000"/>
                        </a:spcBef>
                        <a:defRPr sz="2400">
                          <a:solidFill>
                            <a:schemeClr val="tx1"/>
                          </a:solidFill>
                          <a:latin typeface="Times" charset="0"/>
                          <a:ea typeface="ＭＳ Ｐゴシック" charset="-128"/>
                        </a:defRPr>
                      </a:lvl2pPr>
                      <a:lvl3pPr marL="1143000" indent="-228600" defTabSz="457200">
                        <a:spcBef>
                          <a:spcPct val="20000"/>
                        </a:spcBef>
                        <a:defRPr sz="2000">
                          <a:solidFill>
                            <a:schemeClr val="tx1"/>
                          </a:solidFill>
                          <a:latin typeface="Times" charset="0"/>
                          <a:ea typeface="ヒラギノ角ゴ Pro W3" charset="-128"/>
                        </a:defRPr>
                      </a:lvl3pPr>
                      <a:lvl4pPr marL="1600200" indent="-228600" defTabSz="457200">
                        <a:spcBef>
                          <a:spcPct val="20000"/>
                        </a:spcBef>
                        <a:defRPr>
                          <a:solidFill>
                            <a:schemeClr val="tx1"/>
                          </a:solidFill>
                          <a:latin typeface="Times" charset="0"/>
                          <a:ea typeface="ヒラギノ角ゴ Pro W3" charset="-128"/>
                        </a:defRPr>
                      </a:lvl4pPr>
                      <a:lvl5pPr marL="2057400" indent="-228600" defTabSz="457200">
                        <a:spcBef>
                          <a:spcPct val="20000"/>
                        </a:spcBef>
                        <a:defRPr>
                          <a:solidFill>
                            <a:schemeClr val="tx1"/>
                          </a:solidFill>
                          <a:latin typeface="Times" charset="0"/>
                          <a:ea typeface="ＭＳ Ｐゴシック" charset="-128"/>
                        </a:defRPr>
                      </a:lvl5pPr>
                      <a:lvl6pPr marL="2514600" indent="-228600" defTabSz="457200" eaLnBrk="0" fontAlgn="base" hangingPunct="0">
                        <a:spcBef>
                          <a:spcPct val="20000"/>
                        </a:spcBef>
                        <a:spcAft>
                          <a:spcPct val="0"/>
                        </a:spcAft>
                        <a:defRPr>
                          <a:solidFill>
                            <a:schemeClr val="tx1"/>
                          </a:solidFill>
                          <a:latin typeface="Times" charset="0"/>
                          <a:ea typeface="ＭＳ Ｐゴシック" charset="-128"/>
                        </a:defRPr>
                      </a:lvl6pPr>
                      <a:lvl7pPr marL="2971800" indent="-228600" defTabSz="457200" eaLnBrk="0" fontAlgn="base" hangingPunct="0">
                        <a:spcBef>
                          <a:spcPct val="20000"/>
                        </a:spcBef>
                        <a:spcAft>
                          <a:spcPct val="0"/>
                        </a:spcAft>
                        <a:defRPr>
                          <a:solidFill>
                            <a:schemeClr val="tx1"/>
                          </a:solidFill>
                          <a:latin typeface="Times" charset="0"/>
                          <a:ea typeface="ＭＳ Ｐゴシック" charset="-128"/>
                        </a:defRPr>
                      </a:lvl7pPr>
                      <a:lvl8pPr marL="3429000" indent="-228600" defTabSz="457200" eaLnBrk="0" fontAlgn="base" hangingPunct="0">
                        <a:spcBef>
                          <a:spcPct val="20000"/>
                        </a:spcBef>
                        <a:spcAft>
                          <a:spcPct val="0"/>
                        </a:spcAft>
                        <a:defRPr>
                          <a:solidFill>
                            <a:schemeClr val="tx1"/>
                          </a:solidFill>
                          <a:latin typeface="Times" charset="0"/>
                          <a:ea typeface="ＭＳ Ｐゴシック" charset="-128"/>
                        </a:defRPr>
                      </a:lvl8pPr>
                      <a:lvl9pPr marL="3886200" indent="-228600" defTabSz="457200" eaLnBrk="0" fontAlgn="base" hangingPunct="0">
                        <a:spcBef>
                          <a:spcPct val="20000"/>
                        </a:spcBef>
                        <a:spcAft>
                          <a:spcPct val="0"/>
                        </a:spcAft>
                        <a:defRPr>
                          <a:solidFill>
                            <a:schemeClr val="tx1"/>
                          </a:solidFill>
                          <a:latin typeface="Times" charset="0"/>
                          <a:ea typeface="ＭＳ Ｐゴシック"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3E3E5C"/>
                          </a:solidFill>
                          <a:effectLst/>
                          <a:latin typeface="Times New Roman" charset="0"/>
                          <a:ea typeface="ＭＳ Ｐゴシック" charset="-128"/>
                        </a:rPr>
                        <a:t>Alpine (8)</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2D1D7"/>
                    </a:solidFill>
                  </a:tcPr>
                </a:tc>
                <a:tc>
                  <a:txBody>
                    <a:bodyPr/>
                    <a:lstStyle>
                      <a:lvl1pPr defTabSz="457200">
                        <a:spcBef>
                          <a:spcPct val="20000"/>
                        </a:spcBef>
                        <a:defRPr sz="2800">
                          <a:solidFill>
                            <a:schemeClr val="tx1"/>
                          </a:solidFill>
                          <a:latin typeface="Times" charset="0"/>
                          <a:ea typeface="ＭＳ Ｐゴシック" charset="-128"/>
                        </a:defRPr>
                      </a:lvl1pPr>
                      <a:lvl2pPr marL="742950" indent="-285750" defTabSz="457200">
                        <a:spcBef>
                          <a:spcPct val="20000"/>
                        </a:spcBef>
                        <a:defRPr sz="2400">
                          <a:solidFill>
                            <a:schemeClr val="tx1"/>
                          </a:solidFill>
                          <a:latin typeface="Times" charset="0"/>
                          <a:ea typeface="ＭＳ Ｐゴシック" charset="-128"/>
                        </a:defRPr>
                      </a:lvl2pPr>
                      <a:lvl3pPr marL="1143000" indent="-228600" defTabSz="457200">
                        <a:spcBef>
                          <a:spcPct val="20000"/>
                        </a:spcBef>
                        <a:defRPr sz="2000">
                          <a:solidFill>
                            <a:schemeClr val="tx1"/>
                          </a:solidFill>
                          <a:latin typeface="Times" charset="0"/>
                          <a:ea typeface="ヒラギノ角ゴ Pro W3" charset="-128"/>
                        </a:defRPr>
                      </a:lvl3pPr>
                      <a:lvl4pPr marL="1600200" indent="-228600" defTabSz="457200">
                        <a:spcBef>
                          <a:spcPct val="20000"/>
                        </a:spcBef>
                        <a:defRPr>
                          <a:solidFill>
                            <a:schemeClr val="tx1"/>
                          </a:solidFill>
                          <a:latin typeface="Times" charset="0"/>
                          <a:ea typeface="ヒラギノ角ゴ Pro W3" charset="-128"/>
                        </a:defRPr>
                      </a:lvl4pPr>
                      <a:lvl5pPr marL="2057400" indent="-228600" defTabSz="457200">
                        <a:spcBef>
                          <a:spcPct val="20000"/>
                        </a:spcBef>
                        <a:defRPr>
                          <a:solidFill>
                            <a:schemeClr val="tx1"/>
                          </a:solidFill>
                          <a:latin typeface="Times" charset="0"/>
                          <a:ea typeface="ＭＳ Ｐゴシック" charset="-128"/>
                        </a:defRPr>
                      </a:lvl5pPr>
                      <a:lvl6pPr marL="2514600" indent="-228600" defTabSz="457200" eaLnBrk="0" fontAlgn="base" hangingPunct="0">
                        <a:spcBef>
                          <a:spcPct val="20000"/>
                        </a:spcBef>
                        <a:spcAft>
                          <a:spcPct val="0"/>
                        </a:spcAft>
                        <a:defRPr>
                          <a:solidFill>
                            <a:schemeClr val="tx1"/>
                          </a:solidFill>
                          <a:latin typeface="Times" charset="0"/>
                          <a:ea typeface="ＭＳ Ｐゴシック" charset="-128"/>
                        </a:defRPr>
                      </a:lvl6pPr>
                      <a:lvl7pPr marL="2971800" indent="-228600" defTabSz="457200" eaLnBrk="0" fontAlgn="base" hangingPunct="0">
                        <a:spcBef>
                          <a:spcPct val="20000"/>
                        </a:spcBef>
                        <a:spcAft>
                          <a:spcPct val="0"/>
                        </a:spcAft>
                        <a:defRPr>
                          <a:solidFill>
                            <a:schemeClr val="tx1"/>
                          </a:solidFill>
                          <a:latin typeface="Times" charset="0"/>
                          <a:ea typeface="ＭＳ Ｐゴシック" charset="-128"/>
                        </a:defRPr>
                      </a:lvl7pPr>
                      <a:lvl8pPr marL="3429000" indent="-228600" defTabSz="457200" eaLnBrk="0" fontAlgn="base" hangingPunct="0">
                        <a:spcBef>
                          <a:spcPct val="20000"/>
                        </a:spcBef>
                        <a:spcAft>
                          <a:spcPct val="0"/>
                        </a:spcAft>
                        <a:defRPr>
                          <a:solidFill>
                            <a:schemeClr val="tx1"/>
                          </a:solidFill>
                          <a:latin typeface="Times" charset="0"/>
                          <a:ea typeface="ＭＳ Ｐゴシック" charset="-128"/>
                        </a:defRPr>
                      </a:lvl8pPr>
                      <a:lvl9pPr marL="3886200" indent="-228600" defTabSz="457200" eaLnBrk="0" fontAlgn="base" hangingPunct="0">
                        <a:spcBef>
                          <a:spcPct val="20000"/>
                        </a:spcBef>
                        <a:spcAft>
                          <a:spcPct val="0"/>
                        </a:spcAft>
                        <a:defRPr>
                          <a:solidFill>
                            <a:schemeClr val="tx1"/>
                          </a:solidFill>
                          <a:latin typeface="Times" charset="0"/>
                          <a:ea typeface="ＭＳ Ｐゴシック"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3E3E5C"/>
                          </a:solidFill>
                          <a:effectLst/>
                          <a:latin typeface="Times New Roman" charset="0"/>
                          <a:ea typeface="ＭＳ Ｐゴシック" charset="-128"/>
                        </a:rPr>
                        <a:t>Sino-Himalayan: 8(2)  100%</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2D1D7"/>
                    </a:solidFill>
                  </a:tcPr>
                </a:tc>
                <a:extLst>
                  <a:ext uri="{0D108BD9-81ED-4DB2-BD59-A6C34878D82A}">
                    <a16:rowId xmlns:a16="http://schemas.microsoft.com/office/drawing/2014/main" val="10001"/>
                  </a:ext>
                </a:extLst>
              </a:tr>
              <a:tr h="644603">
                <a:tc>
                  <a:txBody>
                    <a:bodyPr/>
                    <a:lstStyle>
                      <a:lvl1pPr defTabSz="457200">
                        <a:spcBef>
                          <a:spcPct val="20000"/>
                        </a:spcBef>
                        <a:defRPr sz="2800">
                          <a:solidFill>
                            <a:schemeClr val="tx1"/>
                          </a:solidFill>
                          <a:latin typeface="Times" charset="0"/>
                          <a:ea typeface="ＭＳ Ｐゴシック" charset="-128"/>
                        </a:defRPr>
                      </a:lvl1pPr>
                      <a:lvl2pPr marL="742950" indent="-285750" defTabSz="457200">
                        <a:spcBef>
                          <a:spcPct val="20000"/>
                        </a:spcBef>
                        <a:defRPr sz="2400">
                          <a:solidFill>
                            <a:schemeClr val="tx1"/>
                          </a:solidFill>
                          <a:latin typeface="Times" charset="0"/>
                          <a:ea typeface="ＭＳ Ｐゴシック" charset="-128"/>
                        </a:defRPr>
                      </a:lvl2pPr>
                      <a:lvl3pPr marL="1143000" indent="-228600" defTabSz="457200">
                        <a:spcBef>
                          <a:spcPct val="20000"/>
                        </a:spcBef>
                        <a:defRPr sz="2000">
                          <a:solidFill>
                            <a:schemeClr val="tx1"/>
                          </a:solidFill>
                          <a:latin typeface="Times" charset="0"/>
                          <a:ea typeface="ヒラギノ角ゴ Pro W3" charset="-128"/>
                        </a:defRPr>
                      </a:lvl3pPr>
                      <a:lvl4pPr marL="1600200" indent="-228600" defTabSz="457200">
                        <a:spcBef>
                          <a:spcPct val="20000"/>
                        </a:spcBef>
                        <a:defRPr>
                          <a:solidFill>
                            <a:schemeClr val="tx1"/>
                          </a:solidFill>
                          <a:latin typeface="Times" charset="0"/>
                          <a:ea typeface="ヒラギノ角ゴ Pro W3" charset="-128"/>
                        </a:defRPr>
                      </a:lvl4pPr>
                      <a:lvl5pPr marL="2057400" indent="-228600" defTabSz="457200">
                        <a:spcBef>
                          <a:spcPct val="20000"/>
                        </a:spcBef>
                        <a:defRPr>
                          <a:solidFill>
                            <a:schemeClr val="tx1"/>
                          </a:solidFill>
                          <a:latin typeface="Times" charset="0"/>
                          <a:ea typeface="ＭＳ Ｐゴシック" charset="-128"/>
                        </a:defRPr>
                      </a:lvl5pPr>
                      <a:lvl6pPr marL="2514600" indent="-228600" defTabSz="457200" eaLnBrk="0" fontAlgn="base" hangingPunct="0">
                        <a:spcBef>
                          <a:spcPct val="20000"/>
                        </a:spcBef>
                        <a:spcAft>
                          <a:spcPct val="0"/>
                        </a:spcAft>
                        <a:defRPr>
                          <a:solidFill>
                            <a:schemeClr val="tx1"/>
                          </a:solidFill>
                          <a:latin typeface="Times" charset="0"/>
                          <a:ea typeface="ＭＳ Ｐゴシック" charset="-128"/>
                        </a:defRPr>
                      </a:lvl6pPr>
                      <a:lvl7pPr marL="2971800" indent="-228600" defTabSz="457200" eaLnBrk="0" fontAlgn="base" hangingPunct="0">
                        <a:spcBef>
                          <a:spcPct val="20000"/>
                        </a:spcBef>
                        <a:spcAft>
                          <a:spcPct val="0"/>
                        </a:spcAft>
                        <a:defRPr>
                          <a:solidFill>
                            <a:schemeClr val="tx1"/>
                          </a:solidFill>
                          <a:latin typeface="Times" charset="0"/>
                          <a:ea typeface="ＭＳ Ｐゴシック" charset="-128"/>
                        </a:defRPr>
                      </a:lvl7pPr>
                      <a:lvl8pPr marL="3429000" indent="-228600" defTabSz="457200" eaLnBrk="0" fontAlgn="base" hangingPunct="0">
                        <a:spcBef>
                          <a:spcPct val="20000"/>
                        </a:spcBef>
                        <a:spcAft>
                          <a:spcPct val="0"/>
                        </a:spcAft>
                        <a:defRPr>
                          <a:solidFill>
                            <a:schemeClr val="tx1"/>
                          </a:solidFill>
                          <a:latin typeface="Times" charset="0"/>
                          <a:ea typeface="ＭＳ Ｐゴシック" charset="-128"/>
                        </a:defRPr>
                      </a:lvl8pPr>
                      <a:lvl9pPr marL="3886200" indent="-228600" defTabSz="457200" eaLnBrk="0" fontAlgn="base" hangingPunct="0">
                        <a:spcBef>
                          <a:spcPct val="20000"/>
                        </a:spcBef>
                        <a:spcAft>
                          <a:spcPct val="0"/>
                        </a:spcAft>
                        <a:defRPr>
                          <a:solidFill>
                            <a:schemeClr val="tx1"/>
                          </a:solidFill>
                          <a:latin typeface="Times" charset="0"/>
                          <a:ea typeface="ＭＳ Ｐゴシック"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3E3E5C"/>
                          </a:solidFill>
                          <a:effectLst/>
                          <a:latin typeface="Times New Roman" charset="0"/>
                          <a:ea typeface="ＭＳ Ｐゴシック" charset="-128"/>
                        </a:rPr>
                        <a:t>Cold-temperate (2)</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AEAEC"/>
                    </a:solidFill>
                  </a:tcPr>
                </a:tc>
                <a:tc>
                  <a:txBody>
                    <a:bodyPr/>
                    <a:lstStyle>
                      <a:lvl1pPr defTabSz="457200">
                        <a:spcBef>
                          <a:spcPct val="20000"/>
                        </a:spcBef>
                        <a:defRPr sz="2800">
                          <a:solidFill>
                            <a:schemeClr val="tx1"/>
                          </a:solidFill>
                          <a:latin typeface="Times" charset="0"/>
                          <a:ea typeface="ＭＳ Ｐゴシック" charset="-128"/>
                        </a:defRPr>
                      </a:lvl1pPr>
                      <a:lvl2pPr marL="742950" indent="-285750" defTabSz="457200">
                        <a:spcBef>
                          <a:spcPct val="20000"/>
                        </a:spcBef>
                        <a:defRPr sz="2400">
                          <a:solidFill>
                            <a:schemeClr val="tx1"/>
                          </a:solidFill>
                          <a:latin typeface="Times" charset="0"/>
                          <a:ea typeface="ＭＳ Ｐゴシック" charset="-128"/>
                        </a:defRPr>
                      </a:lvl2pPr>
                      <a:lvl3pPr marL="1143000" indent="-228600" defTabSz="457200">
                        <a:spcBef>
                          <a:spcPct val="20000"/>
                        </a:spcBef>
                        <a:defRPr sz="2000">
                          <a:solidFill>
                            <a:schemeClr val="tx1"/>
                          </a:solidFill>
                          <a:latin typeface="Times" charset="0"/>
                          <a:ea typeface="ヒラギノ角ゴ Pro W3" charset="-128"/>
                        </a:defRPr>
                      </a:lvl3pPr>
                      <a:lvl4pPr marL="1600200" indent="-228600" defTabSz="457200">
                        <a:spcBef>
                          <a:spcPct val="20000"/>
                        </a:spcBef>
                        <a:defRPr>
                          <a:solidFill>
                            <a:schemeClr val="tx1"/>
                          </a:solidFill>
                          <a:latin typeface="Times" charset="0"/>
                          <a:ea typeface="ヒラギノ角ゴ Pro W3" charset="-128"/>
                        </a:defRPr>
                      </a:lvl4pPr>
                      <a:lvl5pPr marL="2057400" indent="-228600" defTabSz="457200">
                        <a:spcBef>
                          <a:spcPct val="20000"/>
                        </a:spcBef>
                        <a:defRPr>
                          <a:solidFill>
                            <a:schemeClr val="tx1"/>
                          </a:solidFill>
                          <a:latin typeface="Times" charset="0"/>
                          <a:ea typeface="ＭＳ Ｐゴシック" charset="-128"/>
                        </a:defRPr>
                      </a:lvl5pPr>
                      <a:lvl6pPr marL="2514600" indent="-228600" defTabSz="457200" eaLnBrk="0" fontAlgn="base" hangingPunct="0">
                        <a:spcBef>
                          <a:spcPct val="20000"/>
                        </a:spcBef>
                        <a:spcAft>
                          <a:spcPct val="0"/>
                        </a:spcAft>
                        <a:defRPr>
                          <a:solidFill>
                            <a:schemeClr val="tx1"/>
                          </a:solidFill>
                          <a:latin typeface="Times" charset="0"/>
                          <a:ea typeface="ＭＳ Ｐゴシック" charset="-128"/>
                        </a:defRPr>
                      </a:lvl6pPr>
                      <a:lvl7pPr marL="2971800" indent="-228600" defTabSz="457200" eaLnBrk="0" fontAlgn="base" hangingPunct="0">
                        <a:spcBef>
                          <a:spcPct val="20000"/>
                        </a:spcBef>
                        <a:spcAft>
                          <a:spcPct val="0"/>
                        </a:spcAft>
                        <a:defRPr>
                          <a:solidFill>
                            <a:schemeClr val="tx1"/>
                          </a:solidFill>
                          <a:latin typeface="Times" charset="0"/>
                          <a:ea typeface="ＭＳ Ｐゴシック" charset="-128"/>
                        </a:defRPr>
                      </a:lvl7pPr>
                      <a:lvl8pPr marL="3429000" indent="-228600" defTabSz="457200" eaLnBrk="0" fontAlgn="base" hangingPunct="0">
                        <a:spcBef>
                          <a:spcPct val="20000"/>
                        </a:spcBef>
                        <a:spcAft>
                          <a:spcPct val="0"/>
                        </a:spcAft>
                        <a:defRPr>
                          <a:solidFill>
                            <a:schemeClr val="tx1"/>
                          </a:solidFill>
                          <a:latin typeface="Times" charset="0"/>
                          <a:ea typeface="ＭＳ Ｐゴシック" charset="-128"/>
                        </a:defRPr>
                      </a:lvl8pPr>
                      <a:lvl9pPr marL="3886200" indent="-228600" defTabSz="457200" eaLnBrk="0" fontAlgn="base" hangingPunct="0">
                        <a:spcBef>
                          <a:spcPct val="20000"/>
                        </a:spcBef>
                        <a:spcAft>
                          <a:spcPct val="0"/>
                        </a:spcAft>
                        <a:defRPr>
                          <a:solidFill>
                            <a:schemeClr val="tx1"/>
                          </a:solidFill>
                          <a:latin typeface="Times" charset="0"/>
                          <a:ea typeface="ＭＳ Ｐゴシック"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3E3E5C"/>
                          </a:solidFill>
                          <a:effectLst/>
                          <a:latin typeface="Times New Roman" charset="0"/>
                          <a:ea typeface="ＭＳ Ｐゴシック" charset="-128"/>
                        </a:rPr>
                        <a:t>Sino-Himalayan 2(0)   100%</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AEAEC"/>
                    </a:solidFill>
                  </a:tcPr>
                </a:tc>
                <a:extLst>
                  <a:ext uri="{0D108BD9-81ED-4DB2-BD59-A6C34878D82A}">
                    <a16:rowId xmlns:a16="http://schemas.microsoft.com/office/drawing/2014/main" val="10002"/>
                  </a:ext>
                </a:extLst>
              </a:tr>
              <a:tr h="1463218">
                <a:tc>
                  <a:txBody>
                    <a:bodyPr/>
                    <a:lstStyle>
                      <a:lvl1pPr defTabSz="457200">
                        <a:spcBef>
                          <a:spcPct val="20000"/>
                        </a:spcBef>
                        <a:defRPr sz="2800">
                          <a:solidFill>
                            <a:schemeClr val="tx1"/>
                          </a:solidFill>
                          <a:latin typeface="Times" charset="0"/>
                          <a:ea typeface="ＭＳ Ｐゴシック" charset="-128"/>
                        </a:defRPr>
                      </a:lvl1pPr>
                      <a:lvl2pPr marL="742950" indent="-285750" defTabSz="457200">
                        <a:spcBef>
                          <a:spcPct val="20000"/>
                        </a:spcBef>
                        <a:defRPr sz="2400">
                          <a:solidFill>
                            <a:schemeClr val="tx1"/>
                          </a:solidFill>
                          <a:latin typeface="Times" charset="0"/>
                          <a:ea typeface="ＭＳ Ｐゴシック" charset="-128"/>
                        </a:defRPr>
                      </a:lvl2pPr>
                      <a:lvl3pPr marL="1143000" indent="-228600" defTabSz="457200">
                        <a:spcBef>
                          <a:spcPct val="20000"/>
                        </a:spcBef>
                        <a:defRPr sz="2000">
                          <a:solidFill>
                            <a:schemeClr val="tx1"/>
                          </a:solidFill>
                          <a:latin typeface="Times" charset="0"/>
                          <a:ea typeface="ヒラギノ角ゴ Pro W3" charset="-128"/>
                        </a:defRPr>
                      </a:lvl3pPr>
                      <a:lvl4pPr marL="1600200" indent="-228600" defTabSz="457200">
                        <a:spcBef>
                          <a:spcPct val="20000"/>
                        </a:spcBef>
                        <a:defRPr>
                          <a:solidFill>
                            <a:schemeClr val="tx1"/>
                          </a:solidFill>
                          <a:latin typeface="Times" charset="0"/>
                          <a:ea typeface="ヒラギノ角ゴ Pro W3" charset="-128"/>
                        </a:defRPr>
                      </a:lvl4pPr>
                      <a:lvl5pPr marL="2057400" indent="-228600" defTabSz="457200">
                        <a:spcBef>
                          <a:spcPct val="20000"/>
                        </a:spcBef>
                        <a:defRPr>
                          <a:solidFill>
                            <a:schemeClr val="tx1"/>
                          </a:solidFill>
                          <a:latin typeface="Times" charset="0"/>
                          <a:ea typeface="ＭＳ Ｐゴシック" charset="-128"/>
                        </a:defRPr>
                      </a:lvl5pPr>
                      <a:lvl6pPr marL="2514600" indent="-228600" defTabSz="457200" eaLnBrk="0" fontAlgn="base" hangingPunct="0">
                        <a:spcBef>
                          <a:spcPct val="20000"/>
                        </a:spcBef>
                        <a:spcAft>
                          <a:spcPct val="0"/>
                        </a:spcAft>
                        <a:defRPr>
                          <a:solidFill>
                            <a:schemeClr val="tx1"/>
                          </a:solidFill>
                          <a:latin typeface="Times" charset="0"/>
                          <a:ea typeface="ＭＳ Ｐゴシック" charset="-128"/>
                        </a:defRPr>
                      </a:lvl6pPr>
                      <a:lvl7pPr marL="2971800" indent="-228600" defTabSz="457200" eaLnBrk="0" fontAlgn="base" hangingPunct="0">
                        <a:spcBef>
                          <a:spcPct val="20000"/>
                        </a:spcBef>
                        <a:spcAft>
                          <a:spcPct val="0"/>
                        </a:spcAft>
                        <a:defRPr>
                          <a:solidFill>
                            <a:schemeClr val="tx1"/>
                          </a:solidFill>
                          <a:latin typeface="Times" charset="0"/>
                          <a:ea typeface="ＭＳ Ｐゴシック" charset="-128"/>
                        </a:defRPr>
                      </a:lvl7pPr>
                      <a:lvl8pPr marL="3429000" indent="-228600" defTabSz="457200" eaLnBrk="0" fontAlgn="base" hangingPunct="0">
                        <a:spcBef>
                          <a:spcPct val="20000"/>
                        </a:spcBef>
                        <a:spcAft>
                          <a:spcPct val="0"/>
                        </a:spcAft>
                        <a:defRPr>
                          <a:solidFill>
                            <a:schemeClr val="tx1"/>
                          </a:solidFill>
                          <a:latin typeface="Times" charset="0"/>
                          <a:ea typeface="ＭＳ Ｐゴシック" charset="-128"/>
                        </a:defRPr>
                      </a:lvl8pPr>
                      <a:lvl9pPr marL="3886200" indent="-228600" defTabSz="457200" eaLnBrk="0" fontAlgn="base" hangingPunct="0">
                        <a:spcBef>
                          <a:spcPct val="20000"/>
                        </a:spcBef>
                        <a:spcAft>
                          <a:spcPct val="0"/>
                        </a:spcAft>
                        <a:defRPr>
                          <a:solidFill>
                            <a:schemeClr val="tx1"/>
                          </a:solidFill>
                          <a:latin typeface="Times" charset="0"/>
                          <a:ea typeface="ＭＳ Ｐゴシック"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3E3E5C"/>
                          </a:solidFill>
                          <a:effectLst/>
                          <a:latin typeface="Times New Roman" charset="0"/>
                          <a:ea typeface="ＭＳ Ｐゴシック" charset="-128"/>
                        </a:rPr>
                        <a:t>Cool-temperate (9)</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2D1D7"/>
                    </a:solidFill>
                  </a:tcPr>
                </a:tc>
                <a:tc>
                  <a:txBody>
                    <a:bodyPr/>
                    <a:lstStyle>
                      <a:lvl1pPr defTabSz="457200">
                        <a:spcBef>
                          <a:spcPct val="20000"/>
                        </a:spcBef>
                        <a:defRPr sz="2800">
                          <a:solidFill>
                            <a:schemeClr val="tx1"/>
                          </a:solidFill>
                          <a:latin typeface="Times" charset="0"/>
                          <a:ea typeface="ＭＳ Ｐゴシック" charset="-128"/>
                        </a:defRPr>
                      </a:lvl1pPr>
                      <a:lvl2pPr marL="742950" indent="-285750" defTabSz="457200">
                        <a:spcBef>
                          <a:spcPct val="20000"/>
                        </a:spcBef>
                        <a:defRPr sz="2400">
                          <a:solidFill>
                            <a:schemeClr val="tx1"/>
                          </a:solidFill>
                          <a:latin typeface="Times" charset="0"/>
                          <a:ea typeface="ＭＳ Ｐゴシック" charset="-128"/>
                        </a:defRPr>
                      </a:lvl2pPr>
                      <a:lvl3pPr marL="1143000" indent="-228600" defTabSz="457200">
                        <a:spcBef>
                          <a:spcPct val="20000"/>
                        </a:spcBef>
                        <a:defRPr sz="2000">
                          <a:solidFill>
                            <a:schemeClr val="tx1"/>
                          </a:solidFill>
                          <a:latin typeface="Times" charset="0"/>
                          <a:ea typeface="ヒラギノ角ゴ Pro W3" charset="-128"/>
                        </a:defRPr>
                      </a:lvl3pPr>
                      <a:lvl4pPr marL="1600200" indent="-228600" defTabSz="457200">
                        <a:spcBef>
                          <a:spcPct val="20000"/>
                        </a:spcBef>
                        <a:defRPr>
                          <a:solidFill>
                            <a:schemeClr val="tx1"/>
                          </a:solidFill>
                          <a:latin typeface="Times" charset="0"/>
                          <a:ea typeface="ヒラギノ角ゴ Pro W3" charset="-128"/>
                        </a:defRPr>
                      </a:lvl4pPr>
                      <a:lvl5pPr marL="2057400" indent="-228600" defTabSz="457200">
                        <a:spcBef>
                          <a:spcPct val="20000"/>
                        </a:spcBef>
                        <a:defRPr>
                          <a:solidFill>
                            <a:schemeClr val="tx1"/>
                          </a:solidFill>
                          <a:latin typeface="Times" charset="0"/>
                          <a:ea typeface="ＭＳ Ｐゴシック" charset="-128"/>
                        </a:defRPr>
                      </a:lvl5pPr>
                      <a:lvl6pPr marL="2514600" indent="-228600" defTabSz="457200" eaLnBrk="0" fontAlgn="base" hangingPunct="0">
                        <a:spcBef>
                          <a:spcPct val="20000"/>
                        </a:spcBef>
                        <a:spcAft>
                          <a:spcPct val="0"/>
                        </a:spcAft>
                        <a:defRPr>
                          <a:solidFill>
                            <a:schemeClr val="tx1"/>
                          </a:solidFill>
                          <a:latin typeface="Times" charset="0"/>
                          <a:ea typeface="ＭＳ Ｐゴシック" charset="-128"/>
                        </a:defRPr>
                      </a:lvl6pPr>
                      <a:lvl7pPr marL="2971800" indent="-228600" defTabSz="457200" eaLnBrk="0" fontAlgn="base" hangingPunct="0">
                        <a:spcBef>
                          <a:spcPct val="20000"/>
                        </a:spcBef>
                        <a:spcAft>
                          <a:spcPct val="0"/>
                        </a:spcAft>
                        <a:defRPr>
                          <a:solidFill>
                            <a:schemeClr val="tx1"/>
                          </a:solidFill>
                          <a:latin typeface="Times" charset="0"/>
                          <a:ea typeface="ＭＳ Ｐゴシック" charset="-128"/>
                        </a:defRPr>
                      </a:lvl7pPr>
                      <a:lvl8pPr marL="3429000" indent="-228600" defTabSz="457200" eaLnBrk="0" fontAlgn="base" hangingPunct="0">
                        <a:spcBef>
                          <a:spcPct val="20000"/>
                        </a:spcBef>
                        <a:spcAft>
                          <a:spcPct val="0"/>
                        </a:spcAft>
                        <a:defRPr>
                          <a:solidFill>
                            <a:schemeClr val="tx1"/>
                          </a:solidFill>
                          <a:latin typeface="Times" charset="0"/>
                          <a:ea typeface="ＭＳ Ｐゴシック" charset="-128"/>
                        </a:defRPr>
                      </a:lvl8pPr>
                      <a:lvl9pPr marL="3886200" indent="-228600" defTabSz="457200" eaLnBrk="0" fontAlgn="base" hangingPunct="0">
                        <a:spcBef>
                          <a:spcPct val="20000"/>
                        </a:spcBef>
                        <a:spcAft>
                          <a:spcPct val="0"/>
                        </a:spcAft>
                        <a:defRPr>
                          <a:solidFill>
                            <a:schemeClr val="tx1"/>
                          </a:solidFill>
                          <a:latin typeface="Times" charset="0"/>
                          <a:ea typeface="ＭＳ Ｐゴシック"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3E3E5C"/>
                          </a:solidFill>
                          <a:effectLst/>
                          <a:latin typeface="Times New Roman" charset="0"/>
                          <a:ea typeface="ＭＳ Ｐゴシック" charset="-128"/>
                        </a:rPr>
                        <a:t>Sino-Himalayan 3(0)     33%</a:t>
                      </a:r>
                    </a:p>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3E3E5C"/>
                          </a:solidFill>
                          <a:effectLst/>
                          <a:latin typeface="Times New Roman" charset="0"/>
                          <a:ea typeface="ＭＳ Ｐゴシック" charset="-128"/>
                        </a:rPr>
                        <a:t>Yunnan 4(0)                  44%</a:t>
                      </a:r>
                    </a:p>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3E3E5C"/>
                          </a:solidFill>
                          <a:effectLst/>
                          <a:latin typeface="Times New Roman" charset="0"/>
                          <a:ea typeface="ＭＳ Ｐゴシック" charset="-128"/>
                        </a:rPr>
                        <a:t>Sino-Japanese 1(0)        11%</a:t>
                      </a:r>
                    </a:p>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3E3E5C"/>
                          </a:solidFill>
                          <a:effectLst/>
                          <a:latin typeface="Times New Roman" charset="0"/>
                          <a:ea typeface="ＭＳ Ｐゴシック" charset="-128"/>
                        </a:rPr>
                        <a:t>South-China 1(0)           11%</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2D1D7"/>
                    </a:solidFill>
                  </a:tcPr>
                </a:tc>
                <a:extLst>
                  <a:ext uri="{0D108BD9-81ED-4DB2-BD59-A6C34878D82A}">
                    <a16:rowId xmlns:a16="http://schemas.microsoft.com/office/drawing/2014/main" val="10003"/>
                  </a:ext>
                </a:extLst>
              </a:tr>
              <a:tr h="1097413">
                <a:tc>
                  <a:txBody>
                    <a:bodyPr/>
                    <a:lstStyle>
                      <a:lvl1pPr defTabSz="457200">
                        <a:spcBef>
                          <a:spcPct val="20000"/>
                        </a:spcBef>
                        <a:defRPr sz="2800">
                          <a:solidFill>
                            <a:schemeClr val="tx1"/>
                          </a:solidFill>
                          <a:latin typeface="Times" charset="0"/>
                          <a:ea typeface="ＭＳ Ｐゴシック" charset="-128"/>
                        </a:defRPr>
                      </a:lvl1pPr>
                      <a:lvl2pPr marL="742950" indent="-285750" defTabSz="457200">
                        <a:spcBef>
                          <a:spcPct val="20000"/>
                        </a:spcBef>
                        <a:defRPr sz="2400">
                          <a:solidFill>
                            <a:schemeClr val="tx1"/>
                          </a:solidFill>
                          <a:latin typeface="Times" charset="0"/>
                          <a:ea typeface="ＭＳ Ｐゴシック" charset="-128"/>
                        </a:defRPr>
                      </a:lvl2pPr>
                      <a:lvl3pPr marL="1143000" indent="-228600" defTabSz="457200">
                        <a:spcBef>
                          <a:spcPct val="20000"/>
                        </a:spcBef>
                        <a:defRPr sz="2000">
                          <a:solidFill>
                            <a:schemeClr val="tx1"/>
                          </a:solidFill>
                          <a:latin typeface="Times" charset="0"/>
                          <a:ea typeface="ヒラギノ角ゴ Pro W3" charset="-128"/>
                        </a:defRPr>
                      </a:lvl3pPr>
                      <a:lvl4pPr marL="1600200" indent="-228600" defTabSz="457200">
                        <a:spcBef>
                          <a:spcPct val="20000"/>
                        </a:spcBef>
                        <a:defRPr>
                          <a:solidFill>
                            <a:schemeClr val="tx1"/>
                          </a:solidFill>
                          <a:latin typeface="Times" charset="0"/>
                          <a:ea typeface="ヒラギノ角ゴ Pro W3" charset="-128"/>
                        </a:defRPr>
                      </a:lvl4pPr>
                      <a:lvl5pPr marL="2057400" indent="-228600" defTabSz="457200">
                        <a:spcBef>
                          <a:spcPct val="20000"/>
                        </a:spcBef>
                        <a:defRPr>
                          <a:solidFill>
                            <a:schemeClr val="tx1"/>
                          </a:solidFill>
                          <a:latin typeface="Times" charset="0"/>
                          <a:ea typeface="ＭＳ Ｐゴシック" charset="-128"/>
                        </a:defRPr>
                      </a:lvl5pPr>
                      <a:lvl6pPr marL="2514600" indent="-228600" defTabSz="457200" eaLnBrk="0" fontAlgn="base" hangingPunct="0">
                        <a:spcBef>
                          <a:spcPct val="20000"/>
                        </a:spcBef>
                        <a:spcAft>
                          <a:spcPct val="0"/>
                        </a:spcAft>
                        <a:defRPr>
                          <a:solidFill>
                            <a:schemeClr val="tx1"/>
                          </a:solidFill>
                          <a:latin typeface="Times" charset="0"/>
                          <a:ea typeface="ＭＳ Ｐゴシック" charset="-128"/>
                        </a:defRPr>
                      </a:lvl6pPr>
                      <a:lvl7pPr marL="2971800" indent="-228600" defTabSz="457200" eaLnBrk="0" fontAlgn="base" hangingPunct="0">
                        <a:spcBef>
                          <a:spcPct val="20000"/>
                        </a:spcBef>
                        <a:spcAft>
                          <a:spcPct val="0"/>
                        </a:spcAft>
                        <a:defRPr>
                          <a:solidFill>
                            <a:schemeClr val="tx1"/>
                          </a:solidFill>
                          <a:latin typeface="Times" charset="0"/>
                          <a:ea typeface="ＭＳ Ｐゴシック" charset="-128"/>
                        </a:defRPr>
                      </a:lvl7pPr>
                      <a:lvl8pPr marL="3429000" indent="-228600" defTabSz="457200" eaLnBrk="0" fontAlgn="base" hangingPunct="0">
                        <a:spcBef>
                          <a:spcPct val="20000"/>
                        </a:spcBef>
                        <a:spcAft>
                          <a:spcPct val="0"/>
                        </a:spcAft>
                        <a:defRPr>
                          <a:solidFill>
                            <a:schemeClr val="tx1"/>
                          </a:solidFill>
                          <a:latin typeface="Times" charset="0"/>
                          <a:ea typeface="ＭＳ Ｐゴシック" charset="-128"/>
                        </a:defRPr>
                      </a:lvl8pPr>
                      <a:lvl9pPr marL="3886200" indent="-228600" defTabSz="457200" eaLnBrk="0" fontAlgn="base" hangingPunct="0">
                        <a:spcBef>
                          <a:spcPct val="20000"/>
                        </a:spcBef>
                        <a:spcAft>
                          <a:spcPct val="0"/>
                        </a:spcAft>
                        <a:defRPr>
                          <a:solidFill>
                            <a:schemeClr val="tx1"/>
                          </a:solidFill>
                          <a:latin typeface="Times" charset="0"/>
                          <a:ea typeface="ＭＳ Ｐゴシック"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3E3E5C"/>
                          </a:solidFill>
                          <a:effectLst/>
                          <a:latin typeface="Times New Roman" charset="0"/>
                          <a:ea typeface="ＭＳ Ｐゴシック" charset="-128"/>
                        </a:rPr>
                        <a:t>Warm-temperate (10)</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AEAEC"/>
                    </a:solidFill>
                  </a:tcPr>
                </a:tc>
                <a:tc>
                  <a:txBody>
                    <a:bodyPr/>
                    <a:lstStyle>
                      <a:lvl1pPr defTabSz="457200">
                        <a:spcBef>
                          <a:spcPct val="20000"/>
                        </a:spcBef>
                        <a:defRPr sz="2800">
                          <a:solidFill>
                            <a:schemeClr val="tx1"/>
                          </a:solidFill>
                          <a:latin typeface="Times" charset="0"/>
                          <a:ea typeface="ＭＳ Ｐゴシック" charset="-128"/>
                        </a:defRPr>
                      </a:lvl1pPr>
                      <a:lvl2pPr marL="742950" indent="-285750" defTabSz="457200">
                        <a:spcBef>
                          <a:spcPct val="20000"/>
                        </a:spcBef>
                        <a:defRPr sz="2400">
                          <a:solidFill>
                            <a:schemeClr val="tx1"/>
                          </a:solidFill>
                          <a:latin typeface="Times" charset="0"/>
                          <a:ea typeface="ＭＳ Ｐゴシック" charset="-128"/>
                        </a:defRPr>
                      </a:lvl2pPr>
                      <a:lvl3pPr marL="1143000" indent="-228600" defTabSz="457200">
                        <a:spcBef>
                          <a:spcPct val="20000"/>
                        </a:spcBef>
                        <a:defRPr sz="2000">
                          <a:solidFill>
                            <a:schemeClr val="tx1"/>
                          </a:solidFill>
                          <a:latin typeface="Times" charset="0"/>
                          <a:ea typeface="ヒラギノ角ゴ Pro W3" charset="-128"/>
                        </a:defRPr>
                      </a:lvl3pPr>
                      <a:lvl4pPr marL="1600200" indent="-228600" defTabSz="457200">
                        <a:spcBef>
                          <a:spcPct val="20000"/>
                        </a:spcBef>
                        <a:defRPr>
                          <a:solidFill>
                            <a:schemeClr val="tx1"/>
                          </a:solidFill>
                          <a:latin typeface="Times" charset="0"/>
                          <a:ea typeface="ヒラギノ角ゴ Pro W3" charset="-128"/>
                        </a:defRPr>
                      </a:lvl4pPr>
                      <a:lvl5pPr marL="2057400" indent="-228600" defTabSz="457200">
                        <a:spcBef>
                          <a:spcPct val="20000"/>
                        </a:spcBef>
                        <a:defRPr>
                          <a:solidFill>
                            <a:schemeClr val="tx1"/>
                          </a:solidFill>
                          <a:latin typeface="Times" charset="0"/>
                          <a:ea typeface="ＭＳ Ｐゴシック" charset="-128"/>
                        </a:defRPr>
                      </a:lvl5pPr>
                      <a:lvl6pPr marL="2514600" indent="-228600" defTabSz="457200" eaLnBrk="0" fontAlgn="base" hangingPunct="0">
                        <a:spcBef>
                          <a:spcPct val="20000"/>
                        </a:spcBef>
                        <a:spcAft>
                          <a:spcPct val="0"/>
                        </a:spcAft>
                        <a:defRPr>
                          <a:solidFill>
                            <a:schemeClr val="tx1"/>
                          </a:solidFill>
                          <a:latin typeface="Times" charset="0"/>
                          <a:ea typeface="ＭＳ Ｐゴシック" charset="-128"/>
                        </a:defRPr>
                      </a:lvl6pPr>
                      <a:lvl7pPr marL="2971800" indent="-228600" defTabSz="457200" eaLnBrk="0" fontAlgn="base" hangingPunct="0">
                        <a:spcBef>
                          <a:spcPct val="20000"/>
                        </a:spcBef>
                        <a:spcAft>
                          <a:spcPct val="0"/>
                        </a:spcAft>
                        <a:defRPr>
                          <a:solidFill>
                            <a:schemeClr val="tx1"/>
                          </a:solidFill>
                          <a:latin typeface="Times" charset="0"/>
                          <a:ea typeface="ＭＳ Ｐゴシック" charset="-128"/>
                        </a:defRPr>
                      </a:lvl7pPr>
                      <a:lvl8pPr marL="3429000" indent="-228600" defTabSz="457200" eaLnBrk="0" fontAlgn="base" hangingPunct="0">
                        <a:spcBef>
                          <a:spcPct val="20000"/>
                        </a:spcBef>
                        <a:spcAft>
                          <a:spcPct val="0"/>
                        </a:spcAft>
                        <a:defRPr>
                          <a:solidFill>
                            <a:schemeClr val="tx1"/>
                          </a:solidFill>
                          <a:latin typeface="Times" charset="0"/>
                          <a:ea typeface="ＭＳ Ｐゴシック" charset="-128"/>
                        </a:defRPr>
                      </a:lvl8pPr>
                      <a:lvl9pPr marL="3886200" indent="-228600" defTabSz="457200" eaLnBrk="0" fontAlgn="base" hangingPunct="0">
                        <a:spcBef>
                          <a:spcPct val="20000"/>
                        </a:spcBef>
                        <a:spcAft>
                          <a:spcPct val="0"/>
                        </a:spcAft>
                        <a:defRPr>
                          <a:solidFill>
                            <a:schemeClr val="tx1"/>
                          </a:solidFill>
                          <a:latin typeface="Times" charset="0"/>
                          <a:ea typeface="ＭＳ Ｐゴシック"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3E3E5C"/>
                          </a:solidFill>
                          <a:effectLst/>
                          <a:latin typeface="Times New Roman" charset="0"/>
                          <a:ea typeface="ＭＳ Ｐゴシック" charset="-128"/>
                        </a:rPr>
                        <a:t>Yunnan 1(0)                  10%</a:t>
                      </a:r>
                    </a:p>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3E3E5C"/>
                          </a:solidFill>
                          <a:effectLst/>
                          <a:latin typeface="Times New Roman" charset="0"/>
                          <a:ea typeface="ＭＳ Ｐゴシック" charset="-128"/>
                        </a:rPr>
                        <a:t>Sino-Japanese 4(2)        40%</a:t>
                      </a:r>
                    </a:p>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3E3E5C"/>
                          </a:solidFill>
                          <a:effectLst/>
                          <a:latin typeface="Times New Roman" charset="0"/>
                          <a:ea typeface="ＭＳ Ｐゴシック" charset="-128"/>
                        </a:rPr>
                        <a:t>South-China 5(1)           50%</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AEAEC"/>
                    </a:solidFill>
                  </a:tcPr>
                </a:tc>
                <a:extLst>
                  <a:ext uri="{0D108BD9-81ED-4DB2-BD59-A6C34878D82A}">
                    <a16:rowId xmlns:a16="http://schemas.microsoft.com/office/drawing/2014/main" val="10004"/>
                  </a:ext>
                </a:extLst>
              </a:tr>
              <a:tr h="644603">
                <a:tc>
                  <a:txBody>
                    <a:bodyPr/>
                    <a:lstStyle>
                      <a:lvl1pPr defTabSz="457200">
                        <a:spcBef>
                          <a:spcPct val="20000"/>
                        </a:spcBef>
                        <a:defRPr sz="2800">
                          <a:solidFill>
                            <a:schemeClr val="tx1"/>
                          </a:solidFill>
                          <a:latin typeface="Times" charset="0"/>
                          <a:ea typeface="ＭＳ Ｐゴシック" charset="-128"/>
                        </a:defRPr>
                      </a:lvl1pPr>
                      <a:lvl2pPr marL="742950" indent="-285750" defTabSz="457200">
                        <a:spcBef>
                          <a:spcPct val="20000"/>
                        </a:spcBef>
                        <a:defRPr sz="2400">
                          <a:solidFill>
                            <a:schemeClr val="tx1"/>
                          </a:solidFill>
                          <a:latin typeface="Times" charset="0"/>
                          <a:ea typeface="ＭＳ Ｐゴシック" charset="-128"/>
                        </a:defRPr>
                      </a:lvl2pPr>
                      <a:lvl3pPr marL="1143000" indent="-228600" defTabSz="457200">
                        <a:spcBef>
                          <a:spcPct val="20000"/>
                        </a:spcBef>
                        <a:defRPr sz="2000">
                          <a:solidFill>
                            <a:schemeClr val="tx1"/>
                          </a:solidFill>
                          <a:latin typeface="Times" charset="0"/>
                          <a:ea typeface="ヒラギノ角ゴ Pro W3" charset="-128"/>
                        </a:defRPr>
                      </a:lvl3pPr>
                      <a:lvl4pPr marL="1600200" indent="-228600" defTabSz="457200">
                        <a:spcBef>
                          <a:spcPct val="20000"/>
                        </a:spcBef>
                        <a:defRPr>
                          <a:solidFill>
                            <a:schemeClr val="tx1"/>
                          </a:solidFill>
                          <a:latin typeface="Times" charset="0"/>
                          <a:ea typeface="ヒラギノ角ゴ Pro W3" charset="-128"/>
                        </a:defRPr>
                      </a:lvl4pPr>
                      <a:lvl5pPr marL="2057400" indent="-228600" defTabSz="457200">
                        <a:spcBef>
                          <a:spcPct val="20000"/>
                        </a:spcBef>
                        <a:defRPr>
                          <a:solidFill>
                            <a:schemeClr val="tx1"/>
                          </a:solidFill>
                          <a:latin typeface="Times" charset="0"/>
                          <a:ea typeface="ＭＳ Ｐゴシック" charset="-128"/>
                        </a:defRPr>
                      </a:lvl5pPr>
                      <a:lvl6pPr marL="2514600" indent="-228600" defTabSz="457200" eaLnBrk="0" fontAlgn="base" hangingPunct="0">
                        <a:spcBef>
                          <a:spcPct val="20000"/>
                        </a:spcBef>
                        <a:spcAft>
                          <a:spcPct val="0"/>
                        </a:spcAft>
                        <a:defRPr>
                          <a:solidFill>
                            <a:schemeClr val="tx1"/>
                          </a:solidFill>
                          <a:latin typeface="Times" charset="0"/>
                          <a:ea typeface="ＭＳ Ｐゴシック" charset="-128"/>
                        </a:defRPr>
                      </a:lvl6pPr>
                      <a:lvl7pPr marL="2971800" indent="-228600" defTabSz="457200" eaLnBrk="0" fontAlgn="base" hangingPunct="0">
                        <a:spcBef>
                          <a:spcPct val="20000"/>
                        </a:spcBef>
                        <a:spcAft>
                          <a:spcPct val="0"/>
                        </a:spcAft>
                        <a:defRPr>
                          <a:solidFill>
                            <a:schemeClr val="tx1"/>
                          </a:solidFill>
                          <a:latin typeface="Times" charset="0"/>
                          <a:ea typeface="ＭＳ Ｐゴシック" charset="-128"/>
                        </a:defRPr>
                      </a:lvl7pPr>
                      <a:lvl8pPr marL="3429000" indent="-228600" defTabSz="457200" eaLnBrk="0" fontAlgn="base" hangingPunct="0">
                        <a:spcBef>
                          <a:spcPct val="20000"/>
                        </a:spcBef>
                        <a:spcAft>
                          <a:spcPct val="0"/>
                        </a:spcAft>
                        <a:defRPr>
                          <a:solidFill>
                            <a:schemeClr val="tx1"/>
                          </a:solidFill>
                          <a:latin typeface="Times" charset="0"/>
                          <a:ea typeface="ＭＳ Ｐゴシック" charset="-128"/>
                        </a:defRPr>
                      </a:lvl8pPr>
                      <a:lvl9pPr marL="3886200" indent="-228600" defTabSz="457200" eaLnBrk="0" fontAlgn="base" hangingPunct="0">
                        <a:spcBef>
                          <a:spcPct val="20000"/>
                        </a:spcBef>
                        <a:spcAft>
                          <a:spcPct val="0"/>
                        </a:spcAft>
                        <a:defRPr>
                          <a:solidFill>
                            <a:schemeClr val="tx1"/>
                          </a:solidFill>
                          <a:latin typeface="Times" charset="0"/>
                          <a:ea typeface="ＭＳ Ｐゴシック"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3E3E5C"/>
                          </a:solidFill>
                          <a:effectLst/>
                          <a:latin typeface="Times New Roman" charset="0"/>
                          <a:ea typeface="ＭＳ Ｐゴシック" charset="-128"/>
                        </a:rPr>
                        <a:t>Subtropical (1)</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2D1D7"/>
                    </a:solidFill>
                  </a:tcPr>
                </a:tc>
                <a:tc>
                  <a:txBody>
                    <a:bodyPr/>
                    <a:lstStyle>
                      <a:lvl1pPr defTabSz="457200">
                        <a:spcBef>
                          <a:spcPct val="20000"/>
                        </a:spcBef>
                        <a:defRPr sz="2800">
                          <a:solidFill>
                            <a:schemeClr val="tx1"/>
                          </a:solidFill>
                          <a:latin typeface="Times" charset="0"/>
                          <a:ea typeface="ＭＳ Ｐゴシック" charset="-128"/>
                        </a:defRPr>
                      </a:lvl1pPr>
                      <a:lvl2pPr marL="742950" indent="-285750" defTabSz="457200">
                        <a:spcBef>
                          <a:spcPct val="20000"/>
                        </a:spcBef>
                        <a:defRPr sz="2400">
                          <a:solidFill>
                            <a:schemeClr val="tx1"/>
                          </a:solidFill>
                          <a:latin typeface="Times" charset="0"/>
                          <a:ea typeface="ＭＳ Ｐゴシック" charset="-128"/>
                        </a:defRPr>
                      </a:lvl2pPr>
                      <a:lvl3pPr marL="1143000" indent="-228600" defTabSz="457200">
                        <a:spcBef>
                          <a:spcPct val="20000"/>
                        </a:spcBef>
                        <a:defRPr sz="2000">
                          <a:solidFill>
                            <a:schemeClr val="tx1"/>
                          </a:solidFill>
                          <a:latin typeface="Times" charset="0"/>
                          <a:ea typeface="ヒラギノ角ゴ Pro W3" charset="-128"/>
                        </a:defRPr>
                      </a:lvl3pPr>
                      <a:lvl4pPr marL="1600200" indent="-228600" defTabSz="457200">
                        <a:spcBef>
                          <a:spcPct val="20000"/>
                        </a:spcBef>
                        <a:defRPr>
                          <a:solidFill>
                            <a:schemeClr val="tx1"/>
                          </a:solidFill>
                          <a:latin typeface="Times" charset="0"/>
                          <a:ea typeface="ヒラギノ角ゴ Pro W3" charset="-128"/>
                        </a:defRPr>
                      </a:lvl4pPr>
                      <a:lvl5pPr marL="2057400" indent="-228600" defTabSz="457200">
                        <a:spcBef>
                          <a:spcPct val="20000"/>
                        </a:spcBef>
                        <a:defRPr>
                          <a:solidFill>
                            <a:schemeClr val="tx1"/>
                          </a:solidFill>
                          <a:latin typeface="Times" charset="0"/>
                          <a:ea typeface="ＭＳ Ｐゴシック" charset="-128"/>
                        </a:defRPr>
                      </a:lvl5pPr>
                      <a:lvl6pPr marL="2514600" indent="-228600" defTabSz="457200" eaLnBrk="0" fontAlgn="base" hangingPunct="0">
                        <a:spcBef>
                          <a:spcPct val="20000"/>
                        </a:spcBef>
                        <a:spcAft>
                          <a:spcPct val="0"/>
                        </a:spcAft>
                        <a:defRPr>
                          <a:solidFill>
                            <a:schemeClr val="tx1"/>
                          </a:solidFill>
                          <a:latin typeface="Times" charset="0"/>
                          <a:ea typeface="ＭＳ Ｐゴシック" charset="-128"/>
                        </a:defRPr>
                      </a:lvl6pPr>
                      <a:lvl7pPr marL="2971800" indent="-228600" defTabSz="457200" eaLnBrk="0" fontAlgn="base" hangingPunct="0">
                        <a:spcBef>
                          <a:spcPct val="20000"/>
                        </a:spcBef>
                        <a:spcAft>
                          <a:spcPct val="0"/>
                        </a:spcAft>
                        <a:defRPr>
                          <a:solidFill>
                            <a:schemeClr val="tx1"/>
                          </a:solidFill>
                          <a:latin typeface="Times" charset="0"/>
                          <a:ea typeface="ＭＳ Ｐゴシック" charset="-128"/>
                        </a:defRPr>
                      </a:lvl7pPr>
                      <a:lvl8pPr marL="3429000" indent="-228600" defTabSz="457200" eaLnBrk="0" fontAlgn="base" hangingPunct="0">
                        <a:spcBef>
                          <a:spcPct val="20000"/>
                        </a:spcBef>
                        <a:spcAft>
                          <a:spcPct val="0"/>
                        </a:spcAft>
                        <a:defRPr>
                          <a:solidFill>
                            <a:schemeClr val="tx1"/>
                          </a:solidFill>
                          <a:latin typeface="Times" charset="0"/>
                          <a:ea typeface="ＭＳ Ｐゴシック" charset="-128"/>
                        </a:defRPr>
                      </a:lvl8pPr>
                      <a:lvl9pPr marL="3886200" indent="-228600" defTabSz="457200" eaLnBrk="0" fontAlgn="base" hangingPunct="0">
                        <a:spcBef>
                          <a:spcPct val="20000"/>
                        </a:spcBef>
                        <a:spcAft>
                          <a:spcPct val="0"/>
                        </a:spcAft>
                        <a:defRPr>
                          <a:solidFill>
                            <a:schemeClr val="tx1"/>
                          </a:solidFill>
                          <a:latin typeface="Times" charset="0"/>
                          <a:ea typeface="ＭＳ Ｐゴシック"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3E3E5C"/>
                          </a:solidFill>
                          <a:effectLst/>
                          <a:latin typeface="Times New Roman" charset="0"/>
                          <a:ea typeface="ＭＳ Ｐゴシック" charset="-128"/>
                        </a:rPr>
                        <a:t>Sino-Japanese 1(1)      100%</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2D1D7"/>
                    </a:solidFill>
                  </a:tcPr>
                </a:tc>
                <a:extLst>
                  <a:ext uri="{0D108BD9-81ED-4DB2-BD59-A6C34878D82A}">
                    <a16:rowId xmlns:a16="http://schemas.microsoft.com/office/drawing/2014/main" val="10005"/>
                  </a:ext>
                </a:extLst>
              </a:tr>
            </a:tbl>
          </a:graphicData>
        </a:graphic>
      </p:graphicFrame>
      <p:sp>
        <p:nvSpPr>
          <p:cNvPr id="97304" name="TextBox 5">
            <a:extLst>
              <a:ext uri="{FF2B5EF4-FFF2-40B4-BE49-F238E27FC236}">
                <a16:creationId xmlns:a16="http://schemas.microsoft.com/office/drawing/2014/main" id="{70FC12A2-77D4-1D44-A772-18FAC52ADDB1}"/>
              </a:ext>
            </a:extLst>
          </p:cNvPr>
          <p:cNvSpPr txBox="1">
            <a:spLocks noChangeArrowheads="1"/>
          </p:cNvSpPr>
          <p:nvPr/>
        </p:nvSpPr>
        <p:spPr bwMode="auto">
          <a:xfrm>
            <a:off x="152400" y="304800"/>
            <a:ext cx="88392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i="1"/>
              <a:t>Polystichum </a:t>
            </a:r>
            <a:r>
              <a:rPr lang="en-US" altLang="en-US" sz="2800"/>
              <a:t>on Taiwan follows Kuo</a:t>
            </a:r>
            <a:r>
              <a:rPr lang="ja-JP" altLang="en-US" sz="2800"/>
              <a:t>’</a:t>
            </a:r>
            <a:r>
              <a:rPr lang="en-US" altLang="ja-JP" sz="2800"/>
              <a:t>s model.</a:t>
            </a:r>
            <a:endParaRPr lang="en-US" altLang="en-US" sz="2800" i="1"/>
          </a:p>
        </p:txBody>
      </p:sp>
    </p:spTree>
  </p:cSld>
  <p:clrMapOvr>
    <a:masterClrMapping/>
  </p:clrMapOvr>
  <p:transition>
    <p:wipe dir="d"/>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305" name="Picture 1" descr="quake1999TaiwanTectMap.gif">
            <a:extLst>
              <a:ext uri="{FF2B5EF4-FFF2-40B4-BE49-F238E27FC236}">
                <a16:creationId xmlns:a16="http://schemas.microsoft.com/office/drawing/2014/main" id="{0A50BD4A-64B6-6C45-A154-D8D5BFE8B30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895600" y="1016000"/>
            <a:ext cx="5818188" cy="556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8306" name="TextBox 2">
            <a:extLst>
              <a:ext uri="{FF2B5EF4-FFF2-40B4-BE49-F238E27FC236}">
                <a16:creationId xmlns:a16="http://schemas.microsoft.com/office/drawing/2014/main" id="{1ADF3AE1-1487-5E46-AD9A-54CFFFB3D1BD}"/>
              </a:ext>
            </a:extLst>
          </p:cNvPr>
          <p:cNvSpPr txBox="1">
            <a:spLocks noChangeArrowheads="1"/>
          </p:cNvSpPr>
          <p:nvPr/>
        </p:nvSpPr>
        <p:spPr bwMode="auto">
          <a:xfrm>
            <a:off x="0" y="0"/>
            <a:ext cx="7543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a:t>So, Taiwan presents extraordinary geographic diversity of relationships and low endemism – so low</a:t>
            </a:r>
            <a:r>
              <a:rPr lang="en-US" altLang="en-US" sz="2000" i="1"/>
              <a:t>?</a:t>
            </a:r>
            <a:endParaRPr lang="en-US" altLang="en-US" sz="2000"/>
          </a:p>
        </p:txBody>
      </p:sp>
    </p:spTree>
  </p:cSld>
  <p:clrMapOvr>
    <a:masterClrMapping/>
  </p:clrMapOvr>
  <p:transition>
    <p:wipe dir="d"/>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353" name="Picture 1" descr="quake1999TaiwanUSGS1.jpg">
            <a:extLst>
              <a:ext uri="{FF2B5EF4-FFF2-40B4-BE49-F238E27FC236}">
                <a16:creationId xmlns:a16="http://schemas.microsoft.com/office/drawing/2014/main" id="{1AE05E18-8FB9-C744-B063-1AE083CBE94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57400" y="58738"/>
            <a:ext cx="6248400" cy="6757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377" name="Picture 3" descr="jcb.jpg">
            <a:extLst>
              <a:ext uri="{FF2B5EF4-FFF2-40B4-BE49-F238E27FC236}">
                <a16:creationId xmlns:a16="http://schemas.microsoft.com/office/drawing/2014/main" id="{C599F4CE-7701-6D44-AE92-3D8A4B604EC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990600"/>
            <a:ext cx="7307263"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1378" name="TextBox 4">
            <a:extLst>
              <a:ext uri="{FF2B5EF4-FFF2-40B4-BE49-F238E27FC236}">
                <a16:creationId xmlns:a16="http://schemas.microsoft.com/office/drawing/2014/main" id="{FB4C8260-E817-0D42-A6F7-60D208D2D19E}"/>
              </a:ext>
            </a:extLst>
          </p:cNvPr>
          <p:cNvSpPr txBox="1">
            <a:spLocks noChangeArrowheads="1"/>
          </p:cNvSpPr>
          <p:nvPr/>
        </p:nvSpPr>
        <p:spPr bwMode="auto">
          <a:xfrm>
            <a:off x="0" y="0"/>
            <a:ext cx="814546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000"/>
              <a:t>Taiwan: tectonic chaos yields remarkable disturbance and constant opening of new niches with no approach to a MacArthur and Wilson equilibrium .</a:t>
            </a:r>
          </a:p>
        </p:txBody>
      </p:sp>
    </p:spTree>
  </p:cSld>
  <p:clrMapOvr>
    <a:masterClrMapping/>
  </p:clrMapOvr>
  <p:transition>
    <p:wipe dir="d"/>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Text Box 2">
            <a:extLst>
              <a:ext uri="{FF2B5EF4-FFF2-40B4-BE49-F238E27FC236}">
                <a16:creationId xmlns:a16="http://schemas.microsoft.com/office/drawing/2014/main" id="{65213738-4F63-994A-BDB8-1C86553BA276}"/>
              </a:ext>
            </a:extLst>
          </p:cNvPr>
          <p:cNvSpPr txBox="1">
            <a:spLocks noChangeArrowheads="1"/>
          </p:cNvSpPr>
          <p:nvPr/>
        </p:nvSpPr>
        <p:spPr bwMode="auto">
          <a:xfrm>
            <a:off x="228600" y="152400"/>
            <a:ext cx="2438400" cy="550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a:t>The  4km high island has been built at the rate of 1 km/ million years.</a:t>
            </a:r>
          </a:p>
          <a:p>
            <a:pPr>
              <a:spcBef>
                <a:spcPct val="0"/>
              </a:spcBef>
              <a:buFontTx/>
              <a:buNone/>
            </a:pPr>
            <a:endParaRPr lang="en-US" altLang="en-US"/>
          </a:p>
          <a:p>
            <a:pPr>
              <a:spcBef>
                <a:spcPct val="0"/>
              </a:spcBef>
              <a:buFontTx/>
              <a:buNone/>
            </a:pPr>
            <a:r>
              <a:rPr lang="en-US" altLang="en-US"/>
              <a:t>The last 1000 m is less than a million years old.</a:t>
            </a:r>
          </a:p>
        </p:txBody>
      </p:sp>
      <p:pic>
        <p:nvPicPr>
          <p:cNvPr id="102402" name="Picture 3">
            <a:extLst>
              <a:ext uri="{FF2B5EF4-FFF2-40B4-BE49-F238E27FC236}">
                <a16:creationId xmlns:a16="http://schemas.microsoft.com/office/drawing/2014/main" id="{FDB05BE4-09C2-0B43-B39D-0BD169901C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95600" y="914400"/>
            <a:ext cx="59309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TextBox 2">
            <a:extLst>
              <a:ext uri="{FF2B5EF4-FFF2-40B4-BE49-F238E27FC236}">
                <a16:creationId xmlns:a16="http://schemas.microsoft.com/office/drawing/2014/main" id="{9655C044-5C5D-1948-A2F6-C33746D899F8}"/>
              </a:ext>
            </a:extLst>
          </p:cNvPr>
          <p:cNvSpPr txBox="1">
            <a:spLocks noChangeArrowheads="1"/>
          </p:cNvSpPr>
          <p:nvPr/>
        </p:nvSpPr>
        <p:spPr bwMode="auto">
          <a:xfrm>
            <a:off x="717550" y="304800"/>
            <a:ext cx="7696200"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a:t>Synthesis: in Taiwan, there are </a:t>
            </a:r>
            <a:r>
              <a:rPr lang="en-US" altLang="en-US" sz="2800" i="1"/>
              <a:t>elevational </a:t>
            </a:r>
            <a:r>
              <a:rPr lang="en-US" altLang="en-US" sz="2800"/>
              <a:t>islands with different climatic features; these are the targets for successful migration from </a:t>
            </a:r>
            <a:r>
              <a:rPr lang="en-US" altLang="en-US" sz="2800" i="1"/>
              <a:t>geographic</a:t>
            </a:r>
            <a:r>
              <a:rPr lang="en-US" altLang="en-US" sz="2800"/>
              <a:t> regions with similar climatic features to the west, in China.</a:t>
            </a:r>
          </a:p>
        </p:txBody>
      </p:sp>
      <p:sp>
        <p:nvSpPr>
          <p:cNvPr id="103426" name="TextBox 5">
            <a:extLst>
              <a:ext uri="{FF2B5EF4-FFF2-40B4-BE49-F238E27FC236}">
                <a16:creationId xmlns:a16="http://schemas.microsoft.com/office/drawing/2014/main" id="{2BE32984-FA34-C845-809D-D9DB60611A75}"/>
              </a:ext>
            </a:extLst>
          </p:cNvPr>
          <p:cNvSpPr txBox="1">
            <a:spLocks noChangeArrowheads="1"/>
          </p:cNvSpPr>
          <p:nvPr/>
        </p:nvSpPr>
        <p:spPr bwMode="auto">
          <a:xfrm>
            <a:off x="723900" y="3886200"/>
            <a:ext cx="7696200"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a:t>Mountain building on Taiwan has been so rapid and so recent that we can infer that ALL of the ferns at higher elevations on the islands have arrived recently—they’ve had not time to diverge so most are also found to the west.  </a:t>
            </a:r>
          </a:p>
        </p:txBody>
      </p:sp>
      <p:sp>
        <p:nvSpPr>
          <p:cNvPr id="103427" name="TextBox 2">
            <a:extLst>
              <a:ext uri="{FF2B5EF4-FFF2-40B4-BE49-F238E27FC236}">
                <a16:creationId xmlns:a16="http://schemas.microsoft.com/office/drawing/2014/main" id="{1063DD94-5BA2-D94E-B5C6-4F38C53B460C}"/>
              </a:ext>
            </a:extLst>
          </p:cNvPr>
          <p:cNvSpPr txBox="1">
            <a:spLocks noChangeArrowheads="1"/>
          </p:cNvSpPr>
          <p:nvPr/>
        </p:nvSpPr>
        <p:spPr bwMode="auto">
          <a:xfrm>
            <a:off x="754063" y="2481263"/>
            <a:ext cx="7696200"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a:t>In Taiwan, open habitats in high-disturbance terrain welcome arrivals; migration is made more likely.</a:t>
            </a:r>
          </a:p>
        </p:txBody>
      </p:sp>
    </p:spTree>
  </p:cSld>
  <p:clrMapOvr>
    <a:masterClrMapping/>
  </p:clrMapOvr>
  <p:transition>
    <p:wipe dir="d"/>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Text Box 2">
            <a:extLst>
              <a:ext uri="{FF2B5EF4-FFF2-40B4-BE49-F238E27FC236}">
                <a16:creationId xmlns:a16="http://schemas.microsoft.com/office/drawing/2014/main" id="{4498398A-1BCE-384B-B26F-EBBABB2467B1}"/>
              </a:ext>
            </a:extLst>
          </p:cNvPr>
          <p:cNvSpPr txBox="1">
            <a:spLocks noChangeArrowheads="1"/>
          </p:cNvSpPr>
          <p:nvPr/>
        </p:nvSpPr>
        <p:spPr bwMode="auto">
          <a:xfrm>
            <a:off x="228600" y="1143000"/>
            <a:ext cx="8610600" cy="4032250"/>
          </a:xfrm>
          <a:prstGeom prst="rect">
            <a:avLst/>
          </a:prstGeom>
          <a:solidFill>
            <a:srgbClr val="6B6B9C"/>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b="1"/>
              <a:t>The Biogeography of Ferns</a:t>
            </a:r>
          </a:p>
          <a:p>
            <a:pPr>
              <a:spcBef>
                <a:spcPct val="0"/>
              </a:spcBef>
              <a:buFont typeface="Times" pitchFamily="2" charset="0"/>
              <a:buAutoNum type="arabicPeriod"/>
            </a:pPr>
            <a:r>
              <a:rPr lang="en-US" altLang="en-US" b="1"/>
              <a:t>Features of spore dispersal.</a:t>
            </a:r>
          </a:p>
          <a:p>
            <a:pPr>
              <a:spcBef>
                <a:spcPct val="0"/>
              </a:spcBef>
              <a:buFont typeface="Times" pitchFamily="2" charset="0"/>
              <a:buAutoNum type="arabicPeriod"/>
            </a:pPr>
            <a:r>
              <a:rPr lang="en-US" altLang="en-US" b="1"/>
              <a:t>Ferns on oceanic islands.</a:t>
            </a:r>
          </a:p>
          <a:p>
            <a:pPr>
              <a:spcBef>
                <a:spcPct val="0"/>
              </a:spcBef>
              <a:buFont typeface="Times" pitchFamily="2" charset="0"/>
              <a:buAutoNum type="arabicPeriod"/>
            </a:pPr>
            <a:r>
              <a:rPr lang="en-US" altLang="en-US" b="1" i="1"/>
              <a:t>Insular situations on continents.</a:t>
            </a:r>
          </a:p>
          <a:p>
            <a:pPr>
              <a:spcBef>
                <a:spcPct val="0"/>
              </a:spcBef>
              <a:buFont typeface="Times" pitchFamily="2" charset="0"/>
              <a:buAutoNum type="arabicPeriod"/>
            </a:pPr>
            <a:r>
              <a:rPr lang="en-US" altLang="en-US" b="1"/>
              <a:t>Vegetation regions and endemic centers.</a:t>
            </a:r>
          </a:p>
          <a:p>
            <a:pPr>
              <a:spcBef>
                <a:spcPct val="0"/>
              </a:spcBef>
              <a:buFont typeface="Times" pitchFamily="2" charset="0"/>
              <a:buAutoNum type="arabicPeriod"/>
            </a:pPr>
            <a:r>
              <a:rPr lang="en-US" altLang="en-US" b="1"/>
              <a:t>Vicariance and the fossil record. </a:t>
            </a:r>
          </a:p>
          <a:p>
            <a:pPr>
              <a:spcBef>
                <a:spcPct val="0"/>
              </a:spcBef>
              <a:buFont typeface="Times" pitchFamily="2" charset="0"/>
              <a:buAutoNum type="arabicPeriod"/>
            </a:pPr>
            <a:r>
              <a:rPr lang="en-US" altLang="en-US" b="1"/>
              <a:t>Periglacial migration.</a:t>
            </a:r>
          </a:p>
          <a:p>
            <a:pPr>
              <a:spcBef>
                <a:spcPct val="0"/>
              </a:spcBef>
              <a:buFont typeface="Times" pitchFamily="2" charset="0"/>
              <a:buAutoNum type="arabicPeriod"/>
            </a:pPr>
            <a:endParaRPr lang="en-US" altLang="en-US" b="1"/>
          </a:p>
        </p:txBody>
      </p:sp>
    </p:spTree>
  </p:cSld>
  <p:clrMapOvr>
    <a:masterClrMapping/>
  </p:clrMapOvr>
  <p:transition>
    <p:wipe dir="d"/>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TextBox 1">
            <a:extLst>
              <a:ext uri="{FF2B5EF4-FFF2-40B4-BE49-F238E27FC236}">
                <a16:creationId xmlns:a16="http://schemas.microsoft.com/office/drawing/2014/main" id="{DF318FE0-BB97-5F4D-A95D-5305000DABDB}"/>
              </a:ext>
            </a:extLst>
          </p:cNvPr>
          <p:cNvSpPr txBox="1">
            <a:spLocks noChangeArrowheads="1"/>
          </p:cNvSpPr>
          <p:nvPr/>
        </p:nvSpPr>
        <p:spPr bwMode="auto">
          <a:xfrm>
            <a:off x="1524000" y="2514600"/>
            <a:ext cx="5943600"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6600"/>
              <a:t>End of Biogeography 1</a:t>
            </a:r>
            <a:endParaRPr lang="en-US" altLang="en-US" sz="2400"/>
          </a:p>
        </p:txBody>
      </p:sp>
    </p:spTree>
  </p:cSld>
  <p:clrMapOvr>
    <a:masterClrMapping/>
  </p:clrMapOvr>
  <p:transition>
    <p:wipe dir="d"/>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1" name="TextBox 1">
            <a:extLst>
              <a:ext uri="{FF2B5EF4-FFF2-40B4-BE49-F238E27FC236}">
                <a16:creationId xmlns:a16="http://schemas.microsoft.com/office/drawing/2014/main" id="{16D921E6-34A7-254B-BC49-4EB3372414ED}"/>
              </a:ext>
            </a:extLst>
          </p:cNvPr>
          <p:cNvSpPr txBox="1">
            <a:spLocks noChangeArrowheads="1"/>
          </p:cNvSpPr>
          <p:nvPr/>
        </p:nvSpPr>
        <p:spPr bwMode="auto">
          <a:xfrm>
            <a:off x="266700" y="304800"/>
            <a:ext cx="3352800" cy="144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r>
              <a:rPr lang="en-US" altLang="en-US" sz="4400"/>
              <a:t>End of Mar. 11 Lecture</a:t>
            </a:r>
          </a:p>
        </p:txBody>
      </p:sp>
      <p:pic>
        <p:nvPicPr>
          <p:cNvPr id="128002" name="Picture 5">
            <a:extLst>
              <a:ext uri="{FF2B5EF4-FFF2-40B4-BE49-F238E27FC236}">
                <a16:creationId xmlns:a16="http://schemas.microsoft.com/office/drawing/2014/main" id="{5DEBF001-9553-5B4A-B6C5-6917306B20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flipV="1">
            <a:off x="2962275" y="676275"/>
            <a:ext cx="6858000" cy="5505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521" name="Picture 1026">
            <a:extLst>
              <a:ext uri="{FF2B5EF4-FFF2-40B4-BE49-F238E27FC236}">
                <a16:creationId xmlns:a16="http://schemas.microsoft.com/office/drawing/2014/main" id="{4F1220FE-2EAC-0B4C-9814-F531B62950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6800" y="762000"/>
            <a:ext cx="3743325"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7522" name="Picture 1027">
            <a:extLst>
              <a:ext uri="{FF2B5EF4-FFF2-40B4-BE49-F238E27FC236}">
                <a16:creationId xmlns:a16="http://schemas.microsoft.com/office/drawing/2014/main" id="{222926EF-C8B4-2540-B1DA-98AFBD49C1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762000"/>
            <a:ext cx="3402013" cy="579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7523" name="Text Box 1028">
            <a:extLst>
              <a:ext uri="{FF2B5EF4-FFF2-40B4-BE49-F238E27FC236}">
                <a16:creationId xmlns:a16="http://schemas.microsoft.com/office/drawing/2014/main" id="{FB53EA54-C8EB-2041-ADB6-310A5CD07BD8}"/>
              </a:ext>
            </a:extLst>
          </p:cNvPr>
          <p:cNvSpPr txBox="1">
            <a:spLocks noChangeArrowheads="1"/>
          </p:cNvSpPr>
          <p:nvPr/>
        </p:nvSpPr>
        <p:spPr bwMode="auto">
          <a:xfrm>
            <a:off x="365125" y="212725"/>
            <a:ext cx="44989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Diellia </a:t>
            </a:r>
            <a:r>
              <a:rPr lang="en-US" altLang="en-US" sz="2400"/>
              <a:t>(Aspleniaceae) - six species</a:t>
            </a:r>
            <a:endParaRPr lang="en-US" altLang="en-US" sz="2400" i="1"/>
          </a:p>
        </p:txBody>
      </p:sp>
    </p:spTree>
  </p:cSld>
  <p:clrMapOvr>
    <a:masterClrMapping/>
  </p:clrMapOvr>
  <p:transition>
    <p:wipe dir="d"/>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Text Box 2">
            <a:extLst>
              <a:ext uri="{FF2B5EF4-FFF2-40B4-BE49-F238E27FC236}">
                <a16:creationId xmlns:a16="http://schemas.microsoft.com/office/drawing/2014/main" id="{5C704F3D-0C04-3B4A-989B-F6BA946A850C}"/>
              </a:ext>
            </a:extLst>
          </p:cNvPr>
          <p:cNvSpPr txBox="1">
            <a:spLocks noChangeArrowheads="1"/>
          </p:cNvSpPr>
          <p:nvPr/>
        </p:nvSpPr>
        <p:spPr bwMode="auto">
          <a:xfrm>
            <a:off x="838200" y="38100"/>
            <a:ext cx="7543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lgn="ctr">
              <a:spcBef>
                <a:spcPct val="0"/>
              </a:spcBef>
              <a:buFontTx/>
              <a:buNone/>
            </a:pPr>
            <a:r>
              <a:rPr lang="en-US" altLang="en-US" sz="3600"/>
              <a:t> Pteridophyte richness and floristic proportion</a:t>
            </a:r>
          </a:p>
        </p:txBody>
      </p:sp>
      <p:sp>
        <p:nvSpPr>
          <p:cNvPr id="108546" name="Rectangle 2">
            <a:extLst>
              <a:ext uri="{FF2B5EF4-FFF2-40B4-BE49-F238E27FC236}">
                <a16:creationId xmlns:a16="http://schemas.microsoft.com/office/drawing/2014/main" id="{2A2E59CA-7890-2B48-92D0-A4FC29A8A0AE}"/>
              </a:ext>
            </a:extLst>
          </p:cNvPr>
          <p:cNvSpPr>
            <a:spLocks noChangeArrowheads="1"/>
          </p:cNvSpPr>
          <p:nvPr/>
        </p:nvSpPr>
        <p:spPr bwMode="auto">
          <a:xfrm>
            <a:off x="211138" y="3276600"/>
            <a:ext cx="5811837"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 typeface="Times" pitchFamily="2" charset="0"/>
              <a:buAutoNum type="arabicPeriod" startAt="3"/>
            </a:pPr>
            <a:r>
              <a:rPr lang="en-US" altLang="en-US" sz="1800">
                <a:latin typeface="Times New Roman" panose="02020603050405020304" pitchFamily="18" charset="0"/>
                <a:ea typeface="Calibri" panose="020F0502020204030204" pitchFamily="34" charset="0"/>
                <a:cs typeface="Times New Roman (Body CS)"/>
              </a:rPr>
              <a:t>Pteridophyte richness peaks in humid tropical mountainous regions and is lowest in deserts, arctic regions, and on remote oceanic islands. Regions with Mediterranean climate, outstanding extra-tropical centers of seed plant richness, are comparatively poor in pteridophytes. </a:t>
            </a:r>
            <a:endParaRPr lang="en-US" altLang="en-US" sz="1800">
              <a:ea typeface="Calibri" panose="020F0502020204030204" pitchFamily="34" charset="0"/>
              <a:cs typeface="Times New Roman (Body CS)"/>
            </a:endParaRPr>
          </a:p>
        </p:txBody>
      </p:sp>
      <p:sp>
        <p:nvSpPr>
          <p:cNvPr id="108547" name="Rectangle 3">
            <a:extLst>
              <a:ext uri="{FF2B5EF4-FFF2-40B4-BE49-F238E27FC236}">
                <a16:creationId xmlns:a16="http://schemas.microsoft.com/office/drawing/2014/main" id="{D05D16AD-A41B-344D-944E-2FFB83FE80DB}"/>
              </a:ext>
            </a:extLst>
          </p:cNvPr>
          <p:cNvSpPr>
            <a:spLocks noChangeArrowheads="1"/>
          </p:cNvSpPr>
          <p:nvPr/>
        </p:nvSpPr>
        <p:spPr bwMode="auto">
          <a:xfrm>
            <a:off x="309563" y="1285875"/>
            <a:ext cx="87630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1800">
                <a:solidFill>
                  <a:schemeClr val="tx2"/>
                </a:solidFill>
                <a:latin typeface="Arial" panose="020B0604020202020204" pitchFamily="34" charset="0"/>
              </a:rPr>
              <a:t>Kreft, H., Jetz, W., Mutke, J. and Barthlott, W., 2010. Contrasting environmental and regional effects on global pteridophyte and seed plant diversity. </a:t>
            </a:r>
            <a:r>
              <a:rPr lang="en-US" altLang="en-US" sz="1800" i="1">
                <a:solidFill>
                  <a:schemeClr val="tx2"/>
                </a:solidFill>
                <a:latin typeface="Arial" panose="020B0604020202020204" pitchFamily="34" charset="0"/>
              </a:rPr>
              <a:t>Ecography</a:t>
            </a:r>
            <a:r>
              <a:rPr lang="en-US" altLang="en-US" sz="1800">
                <a:solidFill>
                  <a:schemeClr val="tx2"/>
                </a:solidFill>
                <a:latin typeface="Arial" panose="020B0604020202020204" pitchFamily="34" charset="0"/>
              </a:rPr>
              <a:t>, </a:t>
            </a:r>
            <a:r>
              <a:rPr lang="en-US" altLang="en-US" sz="1800" i="1">
                <a:solidFill>
                  <a:schemeClr val="tx2"/>
                </a:solidFill>
                <a:latin typeface="Arial" panose="020B0604020202020204" pitchFamily="34" charset="0"/>
              </a:rPr>
              <a:t>33</a:t>
            </a:r>
            <a:r>
              <a:rPr lang="en-US" altLang="en-US" sz="1800">
                <a:solidFill>
                  <a:schemeClr val="tx2"/>
                </a:solidFill>
                <a:latin typeface="Arial" panose="020B0604020202020204" pitchFamily="34" charset="0"/>
              </a:rPr>
              <a:t>(2), pp.408-419.</a:t>
            </a:r>
            <a:endParaRPr lang="en-US" altLang="en-US" sz="1800">
              <a:solidFill>
                <a:schemeClr val="tx2"/>
              </a:solidFill>
            </a:endParaRPr>
          </a:p>
        </p:txBody>
      </p:sp>
      <p:pic>
        <p:nvPicPr>
          <p:cNvPr id="108548" name="Picture 4">
            <a:extLst>
              <a:ext uri="{FF2B5EF4-FFF2-40B4-BE49-F238E27FC236}">
                <a16:creationId xmlns:a16="http://schemas.microsoft.com/office/drawing/2014/main" id="{9705AEA6-C4E7-2C40-B1DE-2516DEB401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6163" y="2133600"/>
            <a:ext cx="2708275" cy="434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TextBox 1">
            <a:extLst>
              <a:ext uri="{FF2B5EF4-FFF2-40B4-BE49-F238E27FC236}">
                <a16:creationId xmlns:a16="http://schemas.microsoft.com/office/drawing/2014/main" id="{45C1E5FD-DB25-2C46-9F92-BC2552A09BA7}"/>
              </a:ext>
            </a:extLst>
          </p:cNvPr>
          <p:cNvSpPr txBox="1">
            <a:spLocks noChangeArrowheads="1"/>
          </p:cNvSpPr>
          <p:nvPr/>
        </p:nvSpPr>
        <p:spPr bwMode="auto">
          <a:xfrm>
            <a:off x="304800" y="457200"/>
            <a:ext cx="8534400" cy="6002338"/>
          </a:xfrm>
          <a:prstGeom prst="rect">
            <a:avLst/>
          </a:prstGeom>
          <a:noFill/>
          <a:ln>
            <a:noFill/>
          </a:ln>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pPr>
              <a:defRPr/>
            </a:pPr>
            <a:r>
              <a:rPr lang="en-US" altLang="x-none">
                <a:cs typeface="+mn-cs"/>
              </a:rPr>
              <a:t>Dassler &amp; Farrar (2001) comparison of species richness for ferns on oceanic islands and ecologically similar mainland regions </a:t>
            </a:r>
          </a:p>
          <a:p>
            <a:pPr>
              <a:defRPr/>
            </a:pPr>
            <a:endParaRPr lang="en-US" altLang="x-none">
              <a:cs typeface="+mn-cs"/>
            </a:endParaRPr>
          </a:p>
          <a:p>
            <a:pPr>
              <a:defRPr/>
            </a:pPr>
            <a:r>
              <a:rPr lang="en-US" altLang="x-none">
                <a:cs typeface="+mn-cs"/>
              </a:rPr>
              <a:t>1) </a:t>
            </a:r>
            <a:r>
              <a:rPr lang="en-US" altLang="x-none" b="1" i="1">
                <a:cs typeface="+mn-cs"/>
              </a:rPr>
              <a:t>green-spored species </a:t>
            </a:r>
            <a:r>
              <a:rPr lang="en-US" altLang="x-none">
                <a:cs typeface="+mn-cs"/>
              </a:rPr>
              <a:t>were over-represented on islands</a:t>
            </a:r>
          </a:p>
          <a:p>
            <a:pPr>
              <a:defRPr/>
            </a:pPr>
            <a:r>
              <a:rPr lang="en-US" altLang="x-none">
                <a:cs typeface="+mn-cs"/>
              </a:rPr>
              <a:t>2) </a:t>
            </a:r>
            <a:r>
              <a:rPr lang="en-US" altLang="x-none" b="1" i="1">
                <a:cs typeface="+mn-cs"/>
              </a:rPr>
              <a:t>epiphytic species with gemmiferous gametophytes</a:t>
            </a:r>
          </a:p>
          <a:p>
            <a:pPr>
              <a:defRPr/>
            </a:pPr>
            <a:r>
              <a:rPr lang="en-US" altLang="x-none">
                <a:cs typeface="+mn-cs"/>
              </a:rPr>
              <a:t>were </a:t>
            </a:r>
            <a:r>
              <a:rPr lang="en-US" altLang="x-none" b="1" i="1">
                <a:cs typeface="+mn-cs"/>
              </a:rPr>
              <a:t>overrepresented</a:t>
            </a:r>
            <a:r>
              <a:rPr lang="en-US" altLang="x-none">
                <a:cs typeface="+mn-cs"/>
              </a:rPr>
              <a:t> on islands</a:t>
            </a:r>
          </a:p>
          <a:p>
            <a:pPr>
              <a:defRPr/>
            </a:pPr>
            <a:r>
              <a:rPr lang="en-US" altLang="x-none">
                <a:cs typeface="+mn-cs"/>
              </a:rPr>
              <a:t>3) </a:t>
            </a:r>
            <a:r>
              <a:rPr lang="en-US" altLang="x-none" b="1" i="1">
                <a:cs typeface="+mn-cs"/>
              </a:rPr>
              <a:t>epiphytic species lacking gametophytic gemmae </a:t>
            </a:r>
            <a:r>
              <a:rPr lang="en-US" altLang="x-none">
                <a:cs typeface="+mn-cs"/>
              </a:rPr>
              <a:t>were</a:t>
            </a:r>
          </a:p>
          <a:p>
            <a:pPr>
              <a:defRPr/>
            </a:pPr>
            <a:r>
              <a:rPr lang="en-US" altLang="x-none" b="1" i="1">
                <a:cs typeface="+mn-cs"/>
              </a:rPr>
              <a:t>underrepresented</a:t>
            </a:r>
            <a:r>
              <a:rPr lang="en-US" altLang="x-none">
                <a:cs typeface="+mn-cs"/>
              </a:rPr>
              <a:t> on islands</a:t>
            </a:r>
          </a:p>
          <a:p>
            <a:pPr>
              <a:defRPr/>
            </a:pPr>
            <a:r>
              <a:rPr lang="en-US" altLang="x-none">
                <a:cs typeface="+mn-cs"/>
              </a:rPr>
              <a:t>4) the percentage of total epiphytes in the fern floras were not</a:t>
            </a:r>
          </a:p>
          <a:p>
            <a:pPr>
              <a:defRPr/>
            </a:pPr>
            <a:r>
              <a:rPr lang="en-US" altLang="x-none">
                <a:cs typeface="+mn-cs"/>
              </a:rPr>
              <a:t>statistically different on islands and mainlands (i.e. about ¼).</a:t>
            </a:r>
          </a:p>
          <a:p>
            <a:pPr>
              <a:defRPr/>
            </a:pPr>
            <a:endParaRPr lang="en-US" altLang="x-none">
              <a:cs typeface="+mn-cs"/>
            </a:endParaRPr>
          </a:p>
          <a:p>
            <a:pPr>
              <a:defRPr/>
            </a:pPr>
            <a:r>
              <a:rPr lang="en-US" altLang="x-none">
                <a:cs typeface="+mn-cs"/>
              </a:rPr>
              <a:t>Thus gemmiferous gametophytes confer some sort of advantages for migration to oceanic islands. Suggestions: ferns ...</a:t>
            </a:r>
          </a:p>
          <a:p>
            <a:pPr marL="457200" indent="-457200">
              <a:buFontTx/>
              <a:buAutoNum type="arabicPeriod"/>
              <a:defRPr/>
            </a:pPr>
            <a:r>
              <a:rPr lang="en-US" altLang="x-none">
                <a:cs typeface="+mn-cs"/>
              </a:rPr>
              <a:t>Gemmae improve exploration of niches, via fragmentation</a:t>
            </a:r>
          </a:p>
          <a:p>
            <a:pPr marL="457200" indent="-457200">
              <a:buFontTx/>
              <a:buAutoNum type="arabicPeriod"/>
              <a:defRPr/>
            </a:pPr>
            <a:r>
              <a:rPr lang="en-US" altLang="x-none">
                <a:cs typeface="+mn-cs"/>
              </a:rPr>
              <a:t>Gemmae improve chances of sporophyte formation via gametophyte fragmentation</a:t>
            </a:r>
          </a:p>
        </p:txBody>
      </p:sp>
    </p:spTree>
  </p:cSld>
  <p:clrMapOvr>
    <a:masterClrMapping/>
  </p:clrMapOvr>
  <p:transition>
    <p:wipe dir="d"/>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41" name="Picture 1">
            <a:extLst>
              <a:ext uri="{FF2B5EF4-FFF2-40B4-BE49-F238E27FC236}">
                <a16:creationId xmlns:a16="http://schemas.microsoft.com/office/drawing/2014/main" id="{6258F9B8-5916-464F-A4F4-B54991985E9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5800" y="762000"/>
            <a:ext cx="7826375" cy="531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65" name="Picture 2">
            <a:extLst>
              <a:ext uri="{FF2B5EF4-FFF2-40B4-BE49-F238E27FC236}">
                <a16:creationId xmlns:a16="http://schemas.microsoft.com/office/drawing/2014/main" id="{EE81C415-F3AE-EB4C-BDF4-8EEE14046C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 y="990600"/>
            <a:ext cx="5426075" cy="3852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3666" name="Picture 4">
            <a:extLst>
              <a:ext uri="{FF2B5EF4-FFF2-40B4-BE49-F238E27FC236}">
                <a16:creationId xmlns:a16="http://schemas.microsoft.com/office/drawing/2014/main" id="{85BC31A0-1236-774C-B2A7-D16D1E7122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0" y="457200"/>
            <a:ext cx="1390650" cy="329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3667" name="Picture 5">
            <a:extLst>
              <a:ext uri="{FF2B5EF4-FFF2-40B4-BE49-F238E27FC236}">
                <a16:creationId xmlns:a16="http://schemas.microsoft.com/office/drawing/2014/main" id="{46562A39-0AD5-6F49-BE51-A415FB729E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69088" y="457200"/>
            <a:ext cx="2474912" cy="285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3668" name="Picture 7">
            <a:extLst>
              <a:ext uri="{FF2B5EF4-FFF2-40B4-BE49-F238E27FC236}">
                <a16:creationId xmlns:a16="http://schemas.microsoft.com/office/drawing/2014/main" id="{C2C8FEFB-E409-004A-BB06-D1125290EB2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81513" y="3870325"/>
            <a:ext cx="2160587" cy="2414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3669" name="Picture 8">
            <a:extLst>
              <a:ext uri="{FF2B5EF4-FFF2-40B4-BE49-F238E27FC236}">
                <a16:creationId xmlns:a16="http://schemas.microsoft.com/office/drawing/2014/main" id="{3E956166-2702-D84F-AEA4-8D7C34C54CB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05600" y="4419600"/>
            <a:ext cx="2222500" cy="171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3670" name="Text Box 9">
            <a:extLst>
              <a:ext uri="{FF2B5EF4-FFF2-40B4-BE49-F238E27FC236}">
                <a16:creationId xmlns:a16="http://schemas.microsoft.com/office/drawing/2014/main" id="{A2E5E27A-FE86-7F42-8BD7-7070B526BF73}"/>
              </a:ext>
            </a:extLst>
          </p:cNvPr>
          <p:cNvSpPr txBox="1">
            <a:spLocks noChangeArrowheads="1"/>
          </p:cNvSpPr>
          <p:nvPr/>
        </p:nvSpPr>
        <p:spPr bwMode="auto">
          <a:xfrm>
            <a:off x="60325" y="14288"/>
            <a:ext cx="7264400"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i="1">
                <a:ea typeface="ヒラギノ角ゴ Pro W3" panose="020B0300000000000000" pitchFamily="34" charset="-128"/>
                <a:cs typeface="ヒラギノ角ゴ Pro W3" panose="020B0300000000000000" pitchFamily="34" charset="-128"/>
              </a:rPr>
              <a:t>Vittaria</a:t>
            </a:r>
            <a:r>
              <a:rPr lang="en-US" altLang="en-US" sz="2800">
                <a:ea typeface="ヒラギノ角ゴ Pro W3" panose="020B0300000000000000" pitchFamily="34" charset="-128"/>
                <a:cs typeface="ヒラギノ角ゴ Pro W3" panose="020B0300000000000000" pitchFamily="34" charset="-128"/>
              </a:rPr>
              <a:t> gametophyte growth and reproduction ---</a:t>
            </a:r>
            <a:endParaRPr lang="en-US" altLang="en-US" sz="2800" i="1">
              <a:ea typeface="ヒラギノ角ゴ Pro W3" panose="020B0300000000000000" pitchFamily="34" charset="-128"/>
              <a:cs typeface="ヒラギノ角ゴ Pro W3" panose="020B0300000000000000" pitchFamily="34" charset="-128"/>
            </a:endParaRPr>
          </a:p>
        </p:txBody>
      </p:sp>
      <p:sp>
        <p:nvSpPr>
          <p:cNvPr id="113671" name="Text Box 10">
            <a:extLst>
              <a:ext uri="{FF2B5EF4-FFF2-40B4-BE49-F238E27FC236}">
                <a16:creationId xmlns:a16="http://schemas.microsoft.com/office/drawing/2014/main" id="{A9CD0405-3A28-C345-8E5F-BEDB1F1C6B8E}"/>
              </a:ext>
            </a:extLst>
          </p:cNvPr>
          <p:cNvSpPr txBox="1">
            <a:spLocks noChangeArrowheads="1"/>
          </p:cNvSpPr>
          <p:nvPr/>
        </p:nvSpPr>
        <p:spPr bwMode="auto">
          <a:xfrm>
            <a:off x="7680325" y="2879725"/>
            <a:ext cx="12160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ea typeface="ヒラギノ角ゴ Pro W3" panose="020B0300000000000000" pitchFamily="34" charset="-128"/>
                <a:cs typeface="ヒラギノ角ゴ Pro W3" panose="020B0300000000000000" pitchFamily="34" charset="-128"/>
              </a:rPr>
              <a:t>gemmae</a:t>
            </a:r>
          </a:p>
        </p:txBody>
      </p:sp>
      <p:sp>
        <p:nvSpPr>
          <p:cNvPr id="113672" name="Text Box 11">
            <a:extLst>
              <a:ext uri="{FF2B5EF4-FFF2-40B4-BE49-F238E27FC236}">
                <a16:creationId xmlns:a16="http://schemas.microsoft.com/office/drawing/2014/main" id="{03C7FC76-D8CE-FA4A-9229-D52F97352701}"/>
              </a:ext>
            </a:extLst>
          </p:cNvPr>
          <p:cNvSpPr txBox="1">
            <a:spLocks noChangeArrowheads="1"/>
          </p:cNvSpPr>
          <p:nvPr/>
        </p:nvSpPr>
        <p:spPr bwMode="auto">
          <a:xfrm>
            <a:off x="4495800" y="6172200"/>
            <a:ext cx="43053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ea typeface="ヒラギノ角ゴ Pro W3" panose="020B0300000000000000" pitchFamily="34" charset="-128"/>
                <a:cs typeface="ヒラギノ角ゴ Pro W3" panose="020B0300000000000000" pitchFamily="34" charset="-128"/>
              </a:rPr>
              <a:t>New gametophytes from gemmae</a:t>
            </a:r>
          </a:p>
        </p:txBody>
      </p:sp>
    </p:spTree>
  </p:cSld>
  <p:clrMapOvr>
    <a:masterClrMapping/>
  </p:clrMapOvr>
  <p:transition>
    <p:wipe dir="d"/>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Text Box 5">
            <a:extLst>
              <a:ext uri="{FF2B5EF4-FFF2-40B4-BE49-F238E27FC236}">
                <a16:creationId xmlns:a16="http://schemas.microsoft.com/office/drawing/2014/main" id="{20119861-23E8-FA41-8229-A3BDA4714CC8}"/>
              </a:ext>
            </a:extLst>
          </p:cNvPr>
          <p:cNvSpPr txBox="1">
            <a:spLocks noChangeArrowheads="1"/>
          </p:cNvSpPr>
          <p:nvPr/>
        </p:nvSpPr>
        <p:spPr bwMode="auto">
          <a:xfrm>
            <a:off x="0" y="0"/>
            <a:ext cx="89916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i="1">
                <a:ea typeface="ヒラギノ角ゴ Pro W3" panose="020B0300000000000000" pitchFamily="34" charset="-128"/>
                <a:cs typeface="ヒラギノ角ゴ Pro W3" panose="020B0300000000000000" pitchFamily="34" charset="-128"/>
              </a:rPr>
              <a:t>Vittaria</a:t>
            </a:r>
            <a:r>
              <a:rPr lang="en-US" altLang="en-US" sz="2800">
                <a:ea typeface="ヒラギノ角ゴ Pro W3" panose="020B0300000000000000" pitchFamily="34" charset="-128"/>
                <a:cs typeface="ヒラギノ角ゴ Pro W3" panose="020B0300000000000000" pitchFamily="34" charset="-128"/>
              </a:rPr>
              <a:t> gametophytes growing without sporophytes in the Hocking Hills, Ohio</a:t>
            </a:r>
            <a:endParaRPr lang="en-US" altLang="en-US" sz="2800" i="1">
              <a:ea typeface="ヒラギノ角ゴ Pro W3" panose="020B0300000000000000" pitchFamily="34" charset="-128"/>
              <a:cs typeface="ヒラギノ角ゴ Pro W3" panose="020B0300000000000000" pitchFamily="34" charset="-128"/>
            </a:endParaRPr>
          </a:p>
        </p:txBody>
      </p:sp>
      <p:pic>
        <p:nvPicPr>
          <p:cNvPr id="114690" name="Picture 5">
            <a:extLst>
              <a:ext uri="{FF2B5EF4-FFF2-40B4-BE49-F238E27FC236}">
                <a16:creationId xmlns:a16="http://schemas.microsoft.com/office/drawing/2014/main" id="{6DC00755-4AAF-4049-AEBB-C57505ADA0C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25800" y="1143000"/>
            <a:ext cx="3403600" cy="577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4691" name="Picture 2">
            <a:extLst>
              <a:ext uri="{FF2B5EF4-FFF2-40B4-BE49-F238E27FC236}">
                <a16:creationId xmlns:a16="http://schemas.microsoft.com/office/drawing/2014/main" id="{F0395F5D-039B-284A-903B-4AFA71E548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74800"/>
            <a:ext cx="3492500" cy="535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4692" name="Picture 8">
            <a:extLst>
              <a:ext uri="{FF2B5EF4-FFF2-40B4-BE49-F238E27FC236}">
                <a16:creationId xmlns:a16="http://schemas.microsoft.com/office/drawing/2014/main" id="{416039BD-4DE6-CD43-A5FA-EA683A7AC0D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924550" y="609600"/>
            <a:ext cx="3219450" cy="429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713" name="Picture 4">
            <a:extLst>
              <a:ext uri="{FF2B5EF4-FFF2-40B4-BE49-F238E27FC236}">
                <a16:creationId xmlns:a16="http://schemas.microsoft.com/office/drawing/2014/main" id="{8FA6B998-E016-4B46-92D6-0A91A25152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8400" y="609600"/>
            <a:ext cx="4165600" cy="624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714" name="Picture 5">
            <a:extLst>
              <a:ext uri="{FF2B5EF4-FFF2-40B4-BE49-F238E27FC236}">
                <a16:creationId xmlns:a16="http://schemas.microsoft.com/office/drawing/2014/main" id="{78231F04-908D-7D49-9E29-AD598B6B8D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09600"/>
            <a:ext cx="6781800" cy="5165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5715" name="Text Box 6">
            <a:extLst>
              <a:ext uri="{FF2B5EF4-FFF2-40B4-BE49-F238E27FC236}">
                <a16:creationId xmlns:a16="http://schemas.microsoft.com/office/drawing/2014/main" id="{66635AF5-B3D9-E04C-AF9F-6D08CA697A4A}"/>
              </a:ext>
            </a:extLst>
          </p:cNvPr>
          <p:cNvSpPr txBox="1">
            <a:spLocks noChangeArrowheads="1"/>
          </p:cNvSpPr>
          <p:nvPr/>
        </p:nvSpPr>
        <p:spPr bwMode="auto">
          <a:xfrm>
            <a:off x="-92075" y="14288"/>
            <a:ext cx="5310188"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800" i="1">
                <a:ea typeface="ヒラギノ角ゴ Pro W3" panose="020B0300000000000000" pitchFamily="34" charset="-128"/>
                <a:cs typeface="ヒラギノ角ゴ Pro W3" panose="020B0300000000000000" pitchFamily="34" charset="-128"/>
              </a:rPr>
              <a:t>Vittaria lineata</a:t>
            </a:r>
            <a:r>
              <a:rPr lang="en-US" altLang="en-US" sz="2800">
                <a:ea typeface="ヒラギノ角ゴ Pro W3" panose="020B0300000000000000" pitchFamily="34" charset="-128"/>
                <a:cs typeface="ヒラギノ角ゴ Pro W3" panose="020B0300000000000000" pitchFamily="34" charset="-128"/>
              </a:rPr>
              <a:t> - the shoestring fern</a:t>
            </a:r>
            <a:endParaRPr lang="en-US" altLang="en-US" sz="2800" i="1">
              <a:ea typeface="ヒラギノ角ゴ Pro W3" panose="020B0300000000000000" pitchFamily="34" charset="-128"/>
              <a:cs typeface="ヒラギノ角ゴ Pro W3" panose="020B0300000000000000" pitchFamily="34" charset="-128"/>
            </a:endParaRPr>
          </a:p>
        </p:txBody>
      </p:sp>
    </p:spTree>
  </p:cSld>
  <p:clrMapOvr>
    <a:masterClrMapping/>
  </p:clrMapOvr>
  <p:transition>
    <p:wipe dir="d"/>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761" name="Picture 1026">
            <a:extLst>
              <a:ext uri="{FF2B5EF4-FFF2-40B4-BE49-F238E27FC236}">
                <a16:creationId xmlns:a16="http://schemas.microsoft.com/office/drawing/2014/main" id="{ED064B44-9FD4-D949-9FA9-95818B0FF3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6400" y="1905000"/>
            <a:ext cx="57404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7762" name="Text Box 1029">
            <a:extLst>
              <a:ext uri="{FF2B5EF4-FFF2-40B4-BE49-F238E27FC236}">
                <a16:creationId xmlns:a16="http://schemas.microsoft.com/office/drawing/2014/main" id="{EA1492C0-CDA0-614A-8911-2C703D8A95FD}"/>
              </a:ext>
            </a:extLst>
          </p:cNvPr>
          <p:cNvSpPr txBox="1">
            <a:spLocks noChangeArrowheads="1"/>
          </p:cNvSpPr>
          <p:nvPr/>
        </p:nvSpPr>
        <p:spPr bwMode="auto">
          <a:xfrm>
            <a:off x="457200" y="304800"/>
            <a:ext cx="58039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Polystichum </a:t>
            </a:r>
            <a:r>
              <a:rPr lang="en-US" altLang="en-US" sz="2400"/>
              <a:t>(Dryopteridaceae) - three species</a:t>
            </a:r>
          </a:p>
        </p:txBody>
      </p:sp>
      <p:sp>
        <p:nvSpPr>
          <p:cNvPr id="117763" name="Text Box 1030">
            <a:extLst>
              <a:ext uri="{FF2B5EF4-FFF2-40B4-BE49-F238E27FC236}">
                <a16:creationId xmlns:a16="http://schemas.microsoft.com/office/drawing/2014/main" id="{9C726359-8B07-2844-8D8C-2253F1C38F62}"/>
              </a:ext>
            </a:extLst>
          </p:cNvPr>
          <p:cNvSpPr txBox="1">
            <a:spLocks noChangeArrowheads="1"/>
          </p:cNvSpPr>
          <p:nvPr/>
        </p:nvSpPr>
        <p:spPr bwMode="auto">
          <a:xfrm>
            <a:off x="1981200" y="990600"/>
            <a:ext cx="25209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P. hillebrandii - 2n</a:t>
            </a:r>
          </a:p>
        </p:txBody>
      </p:sp>
    </p:spTree>
  </p:cSld>
  <p:clrMapOvr>
    <a:masterClrMapping/>
  </p:clrMapOvr>
  <p:transition>
    <p:wipe dir="d"/>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785" name="Picture 3">
            <a:extLst>
              <a:ext uri="{FF2B5EF4-FFF2-40B4-BE49-F238E27FC236}">
                <a16:creationId xmlns:a16="http://schemas.microsoft.com/office/drawing/2014/main" id="{E1CE0C4A-C792-434B-98DD-F56513B244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6400" y="1676400"/>
            <a:ext cx="57404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8786" name="Text Box 5">
            <a:extLst>
              <a:ext uri="{FF2B5EF4-FFF2-40B4-BE49-F238E27FC236}">
                <a16:creationId xmlns:a16="http://schemas.microsoft.com/office/drawing/2014/main" id="{65387D42-FD9D-6741-973C-947EA74FD7CB}"/>
              </a:ext>
            </a:extLst>
          </p:cNvPr>
          <p:cNvSpPr txBox="1">
            <a:spLocks noChangeArrowheads="1"/>
          </p:cNvSpPr>
          <p:nvPr/>
        </p:nvSpPr>
        <p:spPr bwMode="auto">
          <a:xfrm>
            <a:off x="457200" y="304800"/>
            <a:ext cx="58039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Polystichum </a:t>
            </a:r>
            <a:r>
              <a:rPr lang="en-US" altLang="en-US" sz="2400"/>
              <a:t>(Dryopteridaceae) - three species</a:t>
            </a:r>
          </a:p>
        </p:txBody>
      </p:sp>
      <p:sp>
        <p:nvSpPr>
          <p:cNvPr id="118787" name="Text Box 6">
            <a:extLst>
              <a:ext uri="{FF2B5EF4-FFF2-40B4-BE49-F238E27FC236}">
                <a16:creationId xmlns:a16="http://schemas.microsoft.com/office/drawing/2014/main" id="{7F2BB9A5-F56E-C441-A64F-F4B566359637}"/>
              </a:ext>
            </a:extLst>
          </p:cNvPr>
          <p:cNvSpPr txBox="1">
            <a:spLocks noChangeArrowheads="1"/>
          </p:cNvSpPr>
          <p:nvPr/>
        </p:nvSpPr>
        <p:spPr bwMode="auto">
          <a:xfrm>
            <a:off x="1981200" y="990600"/>
            <a:ext cx="26717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P. haleakalense - 4n</a:t>
            </a:r>
          </a:p>
        </p:txBody>
      </p:sp>
    </p:spTree>
  </p:cSld>
  <p:clrMapOvr>
    <a:masterClrMapping/>
  </p:clrMapOvr>
  <p:transition>
    <p:wipe dir="d"/>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9809" name="Picture 1028">
            <a:extLst>
              <a:ext uri="{FF2B5EF4-FFF2-40B4-BE49-F238E27FC236}">
                <a16:creationId xmlns:a16="http://schemas.microsoft.com/office/drawing/2014/main" id="{0FA4D44B-F8DE-BB48-A419-283BC27F0F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 y="1600200"/>
            <a:ext cx="6781800" cy="449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9810" name="Text Box 1029">
            <a:extLst>
              <a:ext uri="{FF2B5EF4-FFF2-40B4-BE49-F238E27FC236}">
                <a16:creationId xmlns:a16="http://schemas.microsoft.com/office/drawing/2014/main" id="{1138EBF0-C1EF-E449-8F6E-1F39C61EA4FB}"/>
              </a:ext>
            </a:extLst>
          </p:cNvPr>
          <p:cNvSpPr txBox="1">
            <a:spLocks noChangeArrowheads="1"/>
          </p:cNvSpPr>
          <p:nvPr/>
        </p:nvSpPr>
        <p:spPr bwMode="auto">
          <a:xfrm>
            <a:off x="457200" y="304800"/>
            <a:ext cx="58039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Polystichum </a:t>
            </a:r>
            <a:r>
              <a:rPr lang="en-US" altLang="en-US" sz="2400"/>
              <a:t>(Dryopteridaceae) - three species</a:t>
            </a:r>
          </a:p>
        </p:txBody>
      </p:sp>
      <p:sp>
        <p:nvSpPr>
          <p:cNvPr id="119811" name="Text Box 1030">
            <a:extLst>
              <a:ext uri="{FF2B5EF4-FFF2-40B4-BE49-F238E27FC236}">
                <a16:creationId xmlns:a16="http://schemas.microsoft.com/office/drawing/2014/main" id="{12F0800F-2802-F54F-8A84-F89A38048131}"/>
              </a:ext>
            </a:extLst>
          </p:cNvPr>
          <p:cNvSpPr txBox="1">
            <a:spLocks noChangeArrowheads="1"/>
          </p:cNvSpPr>
          <p:nvPr/>
        </p:nvSpPr>
        <p:spPr bwMode="auto">
          <a:xfrm>
            <a:off x="1981200" y="990600"/>
            <a:ext cx="20129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P. bonseyi - 8n</a:t>
            </a:r>
          </a:p>
        </p:txBody>
      </p:sp>
    </p:spTree>
  </p:cSld>
  <p:clrMapOvr>
    <a:masterClrMapping/>
  </p:clrMapOvr>
  <p:transition>
    <p:wipe dir="d"/>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0833" name="Picture 2">
            <a:extLst>
              <a:ext uri="{FF2B5EF4-FFF2-40B4-BE49-F238E27FC236}">
                <a16:creationId xmlns:a16="http://schemas.microsoft.com/office/drawing/2014/main" id="{9ECC8404-E126-3443-8ABB-053E3F529F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41938" y="609600"/>
            <a:ext cx="3802062" cy="624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0834" name="Text Box 4">
            <a:extLst>
              <a:ext uri="{FF2B5EF4-FFF2-40B4-BE49-F238E27FC236}">
                <a16:creationId xmlns:a16="http://schemas.microsoft.com/office/drawing/2014/main" id="{FFC8248D-9BBD-6C41-844A-55FA87CCEB5E}"/>
              </a:ext>
            </a:extLst>
          </p:cNvPr>
          <p:cNvSpPr txBox="1">
            <a:spLocks noChangeArrowheads="1"/>
          </p:cNvSpPr>
          <p:nvPr/>
        </p:nvSpPr>
        <p:spPr bwMode="auto">
          <a:xfrm>
            <a:off x="5486400" y="914400"/>
            <a:ext cx="23002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solidFill>
                  <a:srgbClr val="0B0B0B"/>
                </a:solidFill>
              </a:rPr>
              <a:t>haleakalense - 4x</a:t>
            </a:r>
          </a:p>
        </p:txBody>
      </p:sp>
      <p:sp>
        <p:nvSpPr>
          <p:cNvPr id="120835" name="Text Box 5">
            <a:extLst>
              <a:ext uri="{FF2B5EF4-FFF2-40B4-BE49-F238E27FC236}">
                <a16:creationId xmlns:a16="http://schemas.microsoft.com/office/drawing/2014/main" id="{B2341B0E-8836-D44A-8735-D10CC52F31F6}"/>
              </a:ext>
            </a:extLst>
          </p:cNvPr>
          <p:cNvSpPr txBox="1">
            <a:spLocks noChangeArrowheads="1"/>
          </p:cNvSpPr>
          <p:nvPr/>
        </p:nvSpPr>
        <p:spPr bwMode="auto">
          <a:xfrm>
            <a:off x="7162800" y="3124200"/>
            <a:ext cx="16906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solidFill>
                  <a:srgbClr val="0B0B0B"/>
                </a:solidFill>
              </a:rPr>
              <a:t>bonseyi - 8x</a:t>
            </a:r>
          </a:p>
        </p:txBody>
      </p:sp>
      <p:sp>
        <p:nvSpPr>
          <p:cNvPr id="120836" name="Text Box 6">
            <a:extLst>
              <a:ext uri="{FF2B5EF4-FFF2-40B4-BE49-F238E27FC236}">
                <a16:creationId xmlns:a16="http://schemas.microsoft.com/office/drawing/2014/main" id="{4C0FD42A-3534-CD47-9856-248D9AA5D79B}"/>
              </a:ext>
            </a:extLst>
          </p:cNvPr>
          <p:cNvSpPr txBox="1">
            <a:spLocks noChangeArrowheads="1"/>
          </p:cNvSpPr>
          <p:nvPr/>
        </p:nvSpPr>
        <p:spPr bwMode="auto">
          <a:xfrm>
            <a:off x="6324600" y="5943600"/>
            <a:ext cx="21478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solidFill>
                  <a:srgbClr val="0B0B0B"/>
                </a:solidFill>
              </a:rPr>
              <a:t>hillebrandii - 2x</a:t>
            </a:r>
          </a:p>
        </p:txBody>
      </p:sp>
      <p:pic>
        <p:nvPicPr>
          <p:cNvPr id="120837" name="Picture 7">
            <a:extLst>
              <a:ext uri="{FF2B5EF4-FFF2-40B4-BE49-F238E27FC236}">
                <a16:creationId xmlns:a16="http://schemas.microsoft.com/office/drawing/2014/main" id="{5EECAF3D-2D01-C44F-B5A8-F3372480EB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33400"/>
            <a:ext cx="5135563" cy="632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0838" name="Text Box 8">
            <a:extLst>
              <a:ext uri="{FF2B5EF4-FFF2-40B4-BE49-F238E27FC236}">
                <a16:creationId xmlns:a16="http://schemas.microsoft.com/office/drawing/2014/main" id="{EAB28E5C-B97D-5F4D-A1B0-1E216266DAEA}"/>
              </a:ext>
            </a:extLst>
          </p:cNvPr>
          <p:cNvSpPr txBox="1">
            <a:spLocks noChangeArrowheads="1"/>
          </p:cNvSpPr>
          <p:nvPr/>
        </p:nvSpPr>
        <p:spPr bwMode="auto">
          <a:xfrm>
            <a:off x="0" y="0"/>
            <a:ext cx="77851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Polystichum </a:t>
            </a:r>
            <a:r>
              <a:rPr lang="en-US" altLang="en-US" sz="2400"/>
              <a:t>- recent trees suggest two different Asian origins:</a:t>
            </a:r>
          </a:p>
        </p:txBody>
      </p:sp>
    </p:spTree>
  </p:cSld>
  <p:clrMapOvr>
    <a:masterClrMapping/>
  </p:clrMapOvr>
  <p:transition>
    <p:wipe dir="d"/>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857" name="Picture 2">
            <a:extLst>
              <a:ext uri="{FF2B5EF4-FFF2-40B4-BE49-F238E27FC236}">
                <a16:creationId xmlns:a16="http://schemas.microsoft.com/office/drawing/2014/main" id="{F982DCB4-217F-E34A-BDE6-7CEB18522B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41938" y="609600"/>
            <a:ext cx="3802062" cy="624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1858" name="Text Box 4">
            <a:extLst>
              <a:ext uri="{FF2B5EF4-FFF2-40B4-BE49-F238E27FC236}">
                <a16:creationId xmlns:a16="http://schemas.microsoft.com/office/drawing/2014/main" id="{98AB42FA-1785-484F-B467-238E3509A4C1}"/>
              </a:ext>
            </a:extLst>
          </p:cNvPr>
          <p:cNvSpPr txBox="1">
            <a:spLocks noChangeArrowheads="1"/>
          </p:cNvSpPr>
          <p:nvPr/>
        </p:nvSpPr>
        <p:spPr bwMode="auto">
          <a:xfrm>
            <a:off x="5486400" y="914400"/>
            <a:ext cx="18256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solidFill>
                  <a:srgbClr val="0B0B0B"/>
                </a:solidFill>
              </a:rPr>
              <a:t>Haleakalense</a:t>
            </a:r>
          </a:p>
        </p:txBody>
      </p:sp>
      <p:sp>
        <p:nvSpPr>
          <p:cNvPr id="121859" name="Text Box 5">
            <a:extLst>
              <a:ext uri="{FF2B5EF4-FFF2-40B4-BE49-F238E27FC236}">
                <a16:creationId xmlns:a16="http://schemas.microsoft.com/office/drawing/2014/main" id="{0C4FEFA4-E109-2744-858A-32E0915C2BF5}"/>
              </a:ext>
            </a:extLst>
          </p:cNvPr>
          <p:cNvSpPr txBox="1">
            <a:spLocks noChangeArrowheads="1"/>
          </p:cNvSpPr>
          <p:nvPr/>
        </p:nvSpPr>
        <p:spPr bwMode="auto">
          <a:xfrm>
            <a:off x="7162800" y="3124200"/>
            <a:ext cx="11414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solidFill>
                  <a:srgbClr val="0B0B0B"/>
                </a:solidFill>
              </a:rPr>
              <a:t>bonseyi</a:t>
            </a:r>
          </a:p>
        </p:txBody>
      </p:sp>
      <p:sp>
        <p:nvSpPr>
          <p:cNvPr id="121860" name="Text Box 6">
            <a:extLst>
              <a:ext uri="{FF2B5EF4-FFF2-40B4-BE49-F238E27FC236}">
                <a16:creationId xmlns:a16="http://schemas.microsoft.com/office/drawing/2014/main" id="{3FE981CC-0533-7143-A965-F0AD4D7EA3CC}"/>
              </a:ext>
            </a:extLst>
          </p:cNvPr>
          <p:cNvSpPr txBox="1">
            <a:spLocks noChangeArrowheads="1"/>
          </p:cNvSpPr>
          <p:nvPr/>
        </p:nvSpPr>
        <p:spPr bwMode="auto">
          <a:xfrm>
            <a:off x="6324600" y="5943600"/>
            <a:ext cx="16033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solidFill>
                  <a:srgbClr val="0B0B0B"/>
                </a:solidFill>
              </a:rPr>
              <a:t>hillebrandii</a:t>
            </a:r>
          </a:p>
        </p:txBody>
      </p:sp>
      <p:sp>
        <p:nvSpPr>
          <p:cNvPr id="121861" name="Text Box 8">
            <a:extLst>
              <a:ext uri="{FF2B5EF4-FFF2-40B4-BE49-F238E27FC236}">
                <a16:creationId xmlns:a16="http://schemas.microsoft.com/office/drawing/2014/main" id="{163E8F07-AFB1-2E40-81FA-D3EE2B07F221}"/>
              </a:ext>
            </a:extLst>
          </p:cNvPr>
          <p:cNvSpPr txBox="1">
            <a:spLocks noChangeArrowheads="1"/>
          </p:cNvSpPr>
          <p:nvPr/>
        </p:nvSpPr>
        <p:spPr bwMode="auto">
          <a:xfrm>
            <a:off x="0" y="0"/>
            <a:ext cx="77851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i="1"/>
              <a:t>Polystichum </a:t>
            </a:r>
            <a:r>
              <a:rPr lang="en-US" altLang="en-US" sz="2400"/>
              <a:t>- recent trees suggest two different Asian origins:</a:t>
            </a:r>
          </a:p>
        </p:txBody>
      </p:sp>
      <p:pic>
        <p:nvPicPr>
          <p:cNvPr id="121862" name="Picture 7">
            <a:extLst>
              <a:ext uri="{FF2B5EF4-FFF2-40B4-BE49-F238E27FC236}">
                <a16:creationId xmlns:a16="http://schemas.microsoft.com/office/drawing/2014/main" id="{2C412D6A-A0F3-AB44-A827-E7A3A0FE8D2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609600"/>
            <a:ext cx="5384800" cy="270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1863" name="Picture 8">
            <a:extLst>
              <a:ext uri="{FF2B5EF4-FFF2-40B4-BE49-F238E27FC236}">
                <a16:creationId xmlns:a16="http://schemas.microsoft.com/office/drawing/2014/main" id="{4BD4840C-C390-0147-ABFE-C9C2465E61C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3352800"/>
            <a:ext cx="2743200" cy="259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 Box 4">
            <a:extLst>
              <a:ext uri="{FF2B5EF4-FFF2-40B4-BE49-F238E27FC236}">
                <a16:creationId xmlns:a16="http://schemas.microsoft.com/office/drawing/2014/main" id="{A74D82A4-9D7F-D448-9CBF-24C8E94B8188}"/>
              </a:ext>
            </a:extLst>
          </p:cNvPr>
          <p:cNvSpPr txBox="1">
            <a:spLocks noChangeArrowheads="1"/>
          </p:cNvSpPr>
          <p:nvPr/>
        </p:nvSpPr>
        <p:spPr bwMode="auto">
          <a:xfrm>
            <a:off x="2819400" y="2895600"/>
            <a:ext cx="2300288" cy="457200"/>
          </a:xfrm>
          <a:prstGeom prst="rect">
            <a:avLst/>
          </a:prstGeom>
          <a:solidFill>
            <a:schemeClr val="accent5">
              <a:lumMod val="60000"/>
              <a:lumOff val="40000"/>
            </a:schemeClr>
          </a:solidFill>
          <a:ln w="9525">
            <a:noFill/>
            <a:miter lim="800000"/>
            <a:headEnd/>
            <a:tailEnd/>
          </a:ln>
        </p:spPr>
        <p:txBody>
          <a:bodyPr wrap="none">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pPr>
              <a:defRPr/>
            </a:pPr>
            <a:r>
              <a:rPr lang="en-US">
                <a:solidFill>
                  <a:srgbClr val="0B0B0B"/>
                </a:solidFill>
              </a:rPr>
              <a:t>haleakalense - 4x</a:t>
            </a:r>
          </a:p>
        </p:txBody>
      </p:sp>
      <p:sp>
        <p:nvSpPr>
          <p:cNvPr id="11" name="Text Box 4">
            <a:extLst>
              <a:ext uri="{FF2B5EF4-FFF2-40B4-BE49-F238E27FC236}">
                <a16:creationId xmlns:a16="http://schemas.microsoft.com/office/drawing/2014/main" id="{B7BFA0EE-4FDA-814A-A461-BB0CCE05ADD3}"/>
              </a:ext>
            </a:extLst>
          </p:cNvPr>
          <p:cNvSpPr txBox="1">
            <a:spLocks noChangeArrowheads="1"/>
          </p:cNvSpPr>
          <p:nvPr/>
        </p:nvSpPr>
        <p:spPr bwMode="auto">
          <a:xfrm>
            <a:off x="0" y="2895600"/>
            <a:ext cx="2166938" cy="461963"/>
          </a:xfrm>
          <a:prstGeom prst="rect">
            <a:avLst/>
          </a:prstGeom>
          <a:solidFill>
            <a:schemeClr val="accent5">
              <a:lumMod val="60000"/>
              <a:lumOff val="40000"/>
            </a:schemeClr>
          </a:solidFill>
          <a:ln w="9525">
            <a:noFill/>
            <a:miter lim="800000"/>
            <a:headEnd/>
            <a:tailEnd/>
          </a:ln>
        </p:spPr>
        <p:txBody>
          <a:bodyPr wrap="none">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pPr>
              <a:defRPr/>
            </a:pPr>
            <a:r>
              <a:rPr lang="en-US">
                <a:solidFill>
                  <a:srgbClr val="0B0B0B"/>
                </a:solidFill>
              </a:rPr>
              <a:t>hillebrandii - 2x</a:t>
            </a:r>
          </a:p>
        </p:txBody>
      </p:sp>
      <p:sp>
        <p:nvSpPr>
          <p:cNvPr id="12" name="Text Box 4">
            <a:extLst>
              <a:ext uri="{FF2B5EF4-FFF2-40B4-BE49-F238E27FC236}">
                <a16:creationId xmlns:a16="http://schemas.microsoft.com/office/drawing/2014/main" id="{B319CBE6-F2E8-5843-A414-B124AC446DFF}"/>
              </a:ext>
            </a:extLst>
          </p:cNvPr>
          <p:cNvSpPr txBox="1">
            <a:spLocks noChangeArrowheads="1"/>
          </p:cNvSpPr>
          <p:nvPr/>
        </p:nvSpPr>
        <p:spPr bwMode="auto">
          <a:xfrm>
            <a:off x="0" y="5943600"/>
            <a:ext cx="1706563" cy="461963"/>
          </a:xfrm>
          <a:prstGeom prst="rect">
            <a:avLst/>
          </a:prstGeom>
          <a:solidFill>
            <a:schemeClr val="accent5">
              <a:lumMod val="60000"/>
              <a:lumOff val="40000"/>
            </a:schemeClr>
          </a:solidFill>
          <a:ln w="9525">
            <a:noFill/>
            <a:miter lim="800000"/>
            <a:headEnd/>
            <a:tailEnd/>
          </a:ln>
        </p:spPr>
        <p:txBody>
          <a:bodyPr wrap="none">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pPr>
              <a:defRPr/>
            </a:pPr>
            <a:r>
              <a:rPr lang="en-US">
                <a:solidFill>
                  <a:srgbClr val="0B0B0B"/>
                </a:solidFill>
              </a:rPr>
              <a:t>bonseyi - 8x</a:t>
            </a:r>
          </a:p>
        </p:txBody>
      </p:sp>
    </p:spTree>
  </p:cSld>
  <p:clrMapOvr>
    <a:masterClrMapping/>
  </p:clrMapOvr>
  <p:transition>
    <p:wipe dir="d"/>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1" name="Text Box 3">
            <a:extLst>
              <a:ext uri="{FF2B5EF4-FFF2-40B4-BE49-F238E27FC236}">
                <a16:creationId xmlns:a16="http://schemas.microsoft.com/office/drawing/2014/main" id="{F01DA6F1-20CA-BD44-B296-511A1A8B667B}"/>
              </a:ext>
            </a:extLst>
          </p:cNvPr>
          <p:cNvSpPr txBox="1">
            <a:spLocks noChangeArrowheads="1"/>
          </p:cNvSpPr>
          <p:nvPr/>
        </p:nvSpPr>
        <p:spPr bwMode="auto">
          <a:xfrm>
            <a:off x="0" y="0"/>
            <a:ext cx="9144000" cy="155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i="1"/>
              <a:t>Polystichum scopulinum</a:t>
            </a:r>
            <a:r>
              <a:rPr lang="en-US" altLang="en-US"/>
              <a:t> evidences long-distance dispersal between continental islands.</a:t>
            </a:r>
            <a:endParaRPr lang="en-US" altLang="en-US">
              <a:solidFill>
                <a:srgbClr val="100808"/>
              </a:solidFill>
            </a:endParaRPr>
          </a:p>
          <a:p>
            <a:pPr>
              <a:spcBef>
                <a:spcPct val="0"/>
              </a:spcBef>
              <a:buFontTx/>
              <a:buNone/>
            </a:pPr>
            <a:endParaRPr lang="en-US" altLang="en-US"/>
          </a:p>
        </p:txBody>
      </p:sp>
      <p:pic>
        <p:nvPicPr>
          <p:cNvPr id="122882" name="Picture 4">
            <a:extLst>
              <a:ext uri="{FF2B5EF4-FFF2-40B4-BE49-F238E27FC236}">
                <a16:creationId xmlns:a16="http://schemas.microsoft.com/office/drawing/2014/main" id="{582EFA5F-9E3B-3344-A3BA-129C6CBED8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95400"/>
            <a:ext cx="8786813"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905" name="Picture 1">
            <a:extLst>
              <a:ext uri="{FF2B5EF4-FFF2-40B4-BE49-F238E27FC236}">
                <a16:creationId xmlns:a16="http://schemas.microsoft.com/office/drawing/2014/main" id="{CEB9AE5A-0AF5-8840-9D24-AEF9C655715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759200" y="1828800"/>
            <a:ext cx="5156200" cy="488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3906" name="TextBox 2">
            <a:extLst>
              <a:ext uri="{FF2B5EF4-FFF2-40B4-BE49-F238E27FC236}">
                <a16:creationId xmlns:a16="http://schemas.microsoft.com/office/drawing/2014/main" id="{8A3BDD7E-D532-1D49-8946-1E921898E0CB}"/>
              </a:ext>
            </a:extLst>
          </p:cNvPr>
          <p:cNvSpPr txBox="1">
            <a:spLocks noChangeArrowheads="1"/>
          </p:cNvSpPr>
          <p:nvPr/>
        </p:nvSpPr>
        <p:spPr bwMode="auto">
          <a:xfrm>
            <a:off x="312738" y="6172200"/>
            <a:ext cx="11334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Liew 2006</a:t>
            </a:r>
          </a:p>
        </p:txBody>
      </p:sp>
      <p:sp>
        <p:nvSpPr>
          <p:cNvPr id="123907" name="TextBox 3">
            <a:extLst>
              <a:ext uri="{FF2B5EF4-FFF2-40B4-BE49-F238E27FC236}">
                <a16:creationId xmlns:a16="http://schemas.microsoft.com/office/drawing/2014/main" id="{99D312A8-292C-9E4A-A074-71C53404AFEC}"/>
              </a:ext>
            </a:extLst>
          </p:cNvPr>
          <p:cNvSpPr txBox="1">
            <a:spLocks noChangeArrowheads="1"/>
          </p:cNvSpPr>
          <p:nvPr/>
        </p:nvSpPr>
        <p:spPr bwMode="auto">
          <a:xfrm>
            <a:off x="312738" y="304800"/>
            <a:ext cx="8602662" cy="2554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a:t>Historical geographers working on Taiwan are lucky – there is a remarkable pollen core tracing events back to the height of the  last North-hemisphere </a:t>
            </a:r>
          </a:p>
          <a:p>
            <a:pPr>
              <a:spcBef>
                <a:spcPct val="0"/>
              </a:spcBef>
              <a:buFontTx/>
              <a:buNone/>
            </a:pPr>
            <a:r>
              <a:rPr lang="en-US" altLang="en-US"/>
              <a:t>glaciation. </a:t>
            </a:r>
          </a:p>
        </p:txBody>
      </p:sp>
    </p:spTree>
  </p:cSld>
  <p:clrMapOvr>
    <a:masterClrMapping/>
  </p:clrMapOvr>
  <p:transition>
    <p:wipe dir="d"/>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3" name="TextBox 1">
            <a:extLst>
              <a:ext uri="{FF2B5EF4-FFF2-40B4-BE49-F238E27FC236}">
                <a16:creationId xmlns:a16="http://schemas.microsoft.com/office/drawing/2014/main" id="{78D6EFC5-F0AF-6F44-A058-E3671C2C3E22}"/>
              </a:ext>
            </a:extLst>
          </p:cNvPr>
          <p:cNvSpPr txBox="1">
            <a:spLocks noChangeArrowheads="1"/>
          </p:cNvSpPr>
          <p:nvPr/>
        </p:nvSpPr>
        <p:spPr bwMode="auto">
          <a:xfrm>
            <a:off x="195263" y="6324600"/>
            <a:ext cx="863441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Based on the pollen core from Toushe at 650 m elevation; Liew 2006</a:t>
            </a:r>
          </a:p>
        </p:txBody>
      </p:sp>
      <p:pic>
        <p:nvPicPr>
          <p:cNvPr id="125954" name="Picture 3">
            <a:extLst>
              <a:ext uri="{FF2B5EF4-FFF2-40B4-BE49-F238E27FC236}">
                <a16:creationId xmlns:a16="http://schemas.microsoft.com/office/drawing/2014/main" id="{A5768C27-2D65-074C-8EAB-056FAB50FE2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5263" y="1752600"/>
            <a:ext cx="871855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5955" name="TextBox 4">
            <a:extLst>
              <a:ext uri="{FF2B5EF4-FFF2-40B4-BE49-F238E27FC236}">
                <a16:creationId xmlns:a16="http://schemas.microsoft.com/office/drawing/2014/main" id="{8BBEEBE0-5C42-154E-883C-27568C78841D}"/>
              </a:ext>
            </a:extLst>
          </p:cNvPr>
          <p:cNvSpPr txBox="1">
            <a:spLocks noChangeArrowheads="1"/>
          </p:cNvSpPr>
          <p:nvPr/>
        </p:nvSpPr>
        <p:spPr bwMode="auto">
          <a:xfrm>
            <a:off x="195263" y="0"/>
            <a:ext cx="85344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cs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cs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cs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cs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cs typeface="ＭＳ Ｐゴシック" panose="020B0600070205080204" pitchFamily="34" charset="-128"/>
              </a:defRPr>
            </a:lvl9pPr>
          </a:lstStyle>
          <a:p>
            <a:pPr>
              <a:spcBef>
                <a:spcPct val="0"/>
              </a:spcBef>
              <a:buFontTx/>
              <a:buNone/>
            </a:pPr>
            <a:r>
              <a:rPr lang="en-US" altLang="en-US" sz="2400"/>
              <a:t>The vertical depression of forest zones on Taiwan in the last ice age was ca. 850m</a:t>
            </a:r>
          </a:p>
          <a:p>
            <a:pPr>
              <a:spcBef>
                <a:spcPct val="0"/>
              </a:spcBef>
              <a:buFontTx/>
              <a:buNone/>
            </a:pPr>
            <a:r>
              <a:rPr lang="en-US" altLang="en-US" sz="2400"/>
              <a:t>At the hypsithermal, it appears that forests were elevated ca.  150m</a:t>
            </a:r>
          </a:p>
          <a:p>
            <a:pPr>
              <a:spcBef>
                <a:spcPct val="0"/>
              </a:spcBef>
              <a:buFontTx/>
              <a:buNone/>
            </a:pPr>
            <a:r>
              <a:rPr lang="en-US" altLang="en-US" sz="2400"/>
              <a:t>THAT</a:t>
            </a:r>
            <a:r>
              <a:rPr lang="ja-JP" altLang="en-US" sz="2400"/>
              <a:t>’</a:t>
            </a:r>
            <a:r>
              <a:rPr lang="en-US" altLang="ja-JP" sz="2400"/>
              <a:t>s 1000m of ELEVATION CHANGE IN 13000 YEARS!!!</a:t>
            </a:r>
            <a:endParaRPr lang="en-US" altLang="en-US" sz="2400"/>
          </a:p>
        </p:txBody>
      </p:sp>
    </p:spTree>
  </p:cSld>
  <p:clrMapOvr>
    <a:masterClrMapping/>
  </p:clrMapOvr>
  <p:transition>
    <p:wipe dir="d"/>
  </p:transition>
</p:sld>
</file>

<file path=ppt/theme/theme1.xml><?xml version="1.0" encoding="utf-8"?>
<a:theme xmlns:a="http://schemas.openxmlformats.org/drawingml/2006/main" name="Blank">
  <a:themeElements>
    <a:clrScheme name="Blank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fontScheme name="Blank">
      <a:majorFont>
        <a:latin typeface="Times"/>
        <a:ea typeface=""/>
        <a:cs typeface=""/>
      </a:majorFont>
      <a:minorFont>
        <a:latin typeface="Time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pitchFamily="-65"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pitchFamily="-65" charset="0"/>
          </a:defRPr>
        </a:defPPr>
      </a:lstStyle>
    </a:lnDef>
  </a:objectDefaults>
  <a:extraClrSchemeLst>
    <a:extraClrScheme>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7963</TotalTime>
  <Words>3613</Words>
  <Application>Microsoft Macintosh PowerPoint</Application>
  <PresentationFormat>On-screen Show (4:3)</PresentationFormat>
  <Paragraphs>418</Paragraphs>
  <Slides>91</Slides>
  <Notes>31</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91</vt:i4>
      </vt:variant>
    </vt:vector>
  </HeadingPairs>
  <TitlesOfParts>
    <vt:vector size="98" baseType="lpstr">
      <vt:lpstr>Arial</vt:lpstr>
      <vt:lpstr>Helvetica</vt:lpstr>
      <vt:lpstr>Roboto</vt:lpstr>
      <vt:lpstr>Times</vt:lpstr>
      <vt:lpstr>Times New Roman</vt:lpstr>
      <vt:lpstr>Wingdings</vt:lpstr>
      <vt:lpstr>Blank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UVM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Barrington</dc:creator>
  <cp:lastModifiedBy>David Barrington</cp:lastModifiedBy>
  <cp:revision>194</cp:revision>
  <dcterms:created xsi:type="dcterms:W3CDTF">2014-03-20T16:32:27Z</dcterms:created>
  <dcterms:modified xsi:type="dcterms:W3CDTF">2023-03-28T16:55:09Z</dcterms:modified>
</cp:coreProperties>
</file>