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72"/>
  </p:notesMasterIdLst>
  <p:handoutMasterIdLst>
    <p:handoutMasterId r:id="rId73"/>
  </p:handoutMasterIdLst>
  <p:sldIdLst>
    <p:sldId id="256" r:id="rId2"/>
    <p:sldId id="327" r:id="rId3"/>
    <p:sldId id="328" r:id="rId4"/>
    <p:sldId id="339" r:id="rId5"/>
    <p:sldId id="265" r:id="rId6"/>
    <p:sldId id="323" r:id="rId7"/>
    <p:sldId id="336" r:id="rId8"/>
    <p:sldId id="322" r:id="rId9"/>
    <p:sldId id="286" r:id="rId10"/>
    <p:sldId id="329" r:id="rId11"/>
    <p:sldId id="337" r:id="rId12"/>
    <p:sldId id="313" r:id="rId13"/>
    <p:sldId id="312" r:id="rId14"/>
    <p:sldId id="314" r:id="rId15"/>
    <p:sldId id="485" r:id="rId16"/>
    <p:sldId id="316" r:id="rId17"/>
    <p:sldId id="257" r:id="rId18"/>
    <p:sldId id="258" r:id="rId19"/>
    <p:sldId id="260" r:id="rId20"/>
    <p:sldId id="266" r:id="rId21"/>
    <p:sldId id="269" r:id="rId22"/>
    <p:sldId id="284" r:id="rId23"/>
    <p:sldId id="305" r:id="rId24"/>
    <p:sldId id="285" r:id="rId25"/>
    <p:sldId id="275" r:id="rId26"/>
    <p:sldId id="317" r:id="rId27"/>
    <p:sldId id="330" r:id="rId28"/>
    <p:sldId id="331" r:id="rId29"/>
    <p:sldId id="308" r:id="rId30"/>
    <p:sldId id="310" r:id="rId31"/>
    <p:sldId id="309" r:id="rId32"/>
    <p:sldId id="332" r:id="rId33"/>
    <p:sldId id="333" r:id="rId34"/>
    <p:sldId id="334" r:id="rId35"/>
    <p:sldId id="311" r:id="rId36"/>
    <p:sldId id="318" r:id="rId37"/>
    <p:sldId id="262" r:id="rId38"/>
    <p:sldId id="261" r:id="rId39"/>
    <p:sldId id="273" r:id="rId40"/>
    <p:sldId id="274" r:id="rId41"/>
    <p:sldId id="276" r:id="rId42"/>
    <p:sldId id="277" r:id="rId43"/>
    <p:sldId id="278" r:id="rId44"/>
    <p:sldId id="340" r:id="rId45"/>
    <p:sldId id="279" r:id="rId46"/>
    <p:sldId id="319" r:id="rId47"/>
    <p:sldId id="264" r:id="rId48"/>
    <p:sldId id="263" r:id="rId49"/>
    <p:sldId id="341" r:id="rId50"/>
    <p:sldId id="272" r:id="rId51"/>
    <p:sldId id="270" r:id="rId52"/>
    <p:sldId id="280" r:id="rId53"/>
    <p:sldId id="281" r:id="rId54"/>
    <p:sldId id="320" r:id="rId55"/>
    <p:sldId id="300" r:id="rId56"/>
    <p:sldId id="304" r:id="rId57"/>
    <p:sldId id="302" r:id="rId58"/>
    <p:sldId id="290" r:id="rId59"/>
    <p:sldId id="299" r:id="rId60"/>
    <p:sldId id="301" r:id="rId61"/>
    <p:sldId id="297" r:id="rId62"/>
    <p:sldId id="298" r:id="rId63"/>
    <p:sldId id="335" r:id="rId64"/>
    <p:sldId id="486" r:id="rId65"/>
    <p:sldId id="321" r:id="rId66"/>
    <p:sldId id="307" r:id="rId67"/>
    <p:sldId id="306" r:id="rId68"/>
    <p:sldId id="259" r:id="rId69"/>
    <p:sldId id="324" r:id="rId70"/>
    <p:sldId id="326" r:id="rId7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B7D8029-9372-D241-8240-13FD969903E9}">
          <p14:sldIdLst>
            <p14:sldId id="256"/>
            <p14:sldId id="327"/>
            <p14:sldId id="328"/>
            <p14:sldId id="339"/>
            <p14:sldId id="265"/>
            <p14:sldId id="323"/>
            <p14:sldId id="336"/>
            <p14:sldId id="322"/>
          </p14:sldIdLst>
        </p14:section>
        <p14:section name="Schneller on swiss Arhyrium" id="{9AABCD7C-F222-D14E-8339-1F3FC109F5B3}">
          <p14:sldIdLst>
            <p14:sldId id="286"/>
            <p14:sldId id="329"/>
            <p14:sldId id="337"/>
            <p14:sldId id="313"/>
            <p14:sldId id="312"/>
            <p14:sldId id="314"/>
          </p14:sldIdLst>
        </p14:section>
        <p14:section name="Werth and Kelloff's athyirums" id="{426C4269-00A1-044E-A441-BEAB04880106}">
          <p14:sldIdLst>
            <p14:sldId id="485"/>
            <p14:sldId id="316"/>
            <p14:sldId id="257"/>
            <p14:sldId id="258"/>
            <p14:sldId id="260"/>
            <p14:sldId id="266"/>
            <p14:sldId id="269"/>
            <p14:sldId id="284"/>
            <p14:sldId id="305"/>
            <p14:sldId id="285"/>
            <p14:sldId id="275"/>
          </p14:sldIdLst>
        </p14:section>
        <p14:section name="rockhouse Stegnogramma" id="{7E1C94E1-F45C-084F-80E8-D75837CCE06D}">
          <p14:sldIdLst>
            <p14:sldId id="317"/>
            <p14:sldId id="330"/>
            <p14:sldId id="331"/>
            <p14:sldId id="308"/>
            <p14:sldId id="310"/>
            <p14:sldId id="309"/>
            <p14:sldId id="332"/>
            <p14:sldId id="333"/>
            <p14:sldId id="334"/>
            <p14:sldId id="311"/>
          </p14:sldIdLst>
        </p14:section>
        <p14:section name="Haufler's Polypodium" id="{CC393791-DF7B-FD4E-AD2E-DDF274E82FF1}">
          <p14:sldIdLst>
            <p14:sldId id="318"/>
            <p14:sldId id="262"/>
            <p14:sldId id="261"/>
            <p14:sldId id="273"/>
            <p14:sldId id="274"/>
            <p14:sldId id="276"/>
            <p14:sldId id="277"/>
            <p14:sldId id="278"/>
            <p14:sldId id="340"/>
            <p14:sldId id="279"/>
          </p14:sldIdLst>
        </p14:section>
        <p14:section name="Lisa's Pleopeltis" id="{6D4EF9B3-258F-9747-86AF-D7F1481C9029}">
          <p14:sldIdLst>
            <p14:sldId id="319"/>
            <p14:sldId id="264"/>
            <p14:sldId id="263"/>
            <p14:sldId id="341"/>
            <p14:sldId id="272"/>
            <p14:sldId id="270"/>
            <p14:sldId id="280"/>
            <p14:sldId id="281"/>
          </p14:sldIdLst>
        </p14:section>
        <p14:section name="Asplenium nidus -- genetic divergence test" id="{2F579AFC-3BD2-A948-B0F7-8E3F63E80CD2}">
          <p14:sldIdLst>
            <p14:sldId id="320"/>
            <p14:sldId id="300"/>
            <p14:sldId id="304"/>
            <p14:sldId id="302"/>
            <p14:sldId id="290"/>
            <p14:sldId id="299"/>
            <p14:sldId id="301"/>
            <p14:sldId id="297"/>
            <p14:sldId id="298"/>
            <p14:sldId id="335"/>
            <p14:sldId id="486"/>
          </p14:sldIdLst>
        </p14:section>
        <p14:section name="Untitled Section" id="{AA2FAE14-3AAF-244D-BDA8-970B16846FDA}">
          <p14:sldIdLst>
            <p14:sldId id="321"/>
            <p14:sldId id="307"/>
            <p14:sldId id="306"/>
            <p14:sldId id="259"/>
            <p14:sldId id="324"/>
            <p14:sldId id="32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C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048"/>
    <p:restoredTop sz="94879"/>
  </p:normalViewPr>
  <p:slideViewPr>
    <p:cSldViewPr>
      <p:cViewPr varScale="1">
        <p:scale>
          <a:sx n="145" d="100"/>
          <a:sy n="145" d="100"/>
        </p:scale>
        <p:origin x="14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" d="1"/>
        <a:sy n="1" d="1"/>
      </p:scale>
      <p:origin x="0" y="1800"/>
    </p:cViewPr>
  </p:sorterViewPr>
  <p:notesViewPr>
    <p:cSldViewPr>
      <p:cViewPr varScale="1">
        <p:scale>
          <a:sx n="97" d="100"/>
          <a:sy n="97" d="100"/>
        </p:scale>
        <p:origin x="3120" y="20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7F0820B-5E75-EC40-93E9-6B6CE011572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657F4-1080-C741-8655-37A3FA6840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fld id="{A5B4E563-E08F-044B-8153-D7F8E5595414}" type="datetimeFigureOut">
              <a:rPr lang="en-US"/>
              <a:pPr>
                <a:defRPr/>
              </a:pPr>
              <a:t>3/9/23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7C9B58-8402-074E-B39D-39FFC29804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1536A-15A3-DC4D-9D1A-78B86D96AE2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C5D2B379-2393-AD43-A844-929FBE302C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CC826B9-0A11-054D-9D3C-EA8E143A59F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E0D32A-5D53-A34B-8C45-AD71141549F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fld id="{9E37C9A1-ABA4-604A-AE68-D15F3BA2B31B}" type="datetime1">
              <a:rPr lang="en-US" altLang="en-US"/>
              <a:pPr>
                <a:defRPr/>
              </a:pPr>
              <a:t>3/9/23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29D0E04-58A2-134C-9AEC-9B85CB5C3B0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alt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55F37D3-C82C-E042-BAC2-383DD4F255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BB012-7B4D-C74C-9A11-FDD7BAD9684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74FEB4-8CCA-C549-B949-D58D4D4BE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0625809-3FB7-E343-8D4D-205DEF0FE8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ヒラギノ角ゴ Pro W3" charset="-128"/>
        <a:cs typeface="ヒラギノ角ゴ Pro W3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ヒラギノ角ゴ Pro W3" charset="-128"/>
        <a:cs typeface="ヒラギノ角ゴ Pro W3" charset="0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ヒラギノ角ゴ Pro W3" charset="-128"/>
        <a:cs typeface="ヒラギノ角ゴ Pro W3" charset="0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ヒラギノ角ゴ Pro W3" charset="-128"/>
        <a:cs typeface="ヒラギノ角ゴ Pro W3" charset="0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ヒラギノ角ゴ Pro W3" charset="-128"/>
        <a:cs typeface="ヒラギノ角ゴ Pro W3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volution.berkeley.edu/evolibrary/article/side_O_0/beetles_01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9EC933AE-9011-984F-A9D7-FC22158921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CC58FEA3-7709-164E-B341-9F0E45AB9C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78A93-496B-A741-983C-CEB964D650D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99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78A93-496B-A741-983C-CEB964D650D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9777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introgression etc: </a:t>
            </a:r>
            <a:r>
              <a:rPr lang="en-US" sz="1200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(Mayer and Mesler, 1993; Mullenniex et al., 1998; Kentner and Mesler, 2000).  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625809-3FB7-E343-8D4D-205DEF0FE85A}" type="slidenum">
              <a:rPr lang="en-US" altLang="en-US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208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EF599BBE-7BB3-2A43-9C7A-27763DC29D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A858897F-6040-DF4A-BCAD-42FA256562B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Slide Image Placeholder 1">
            <a:extLst>
              <a:ext uri="{FF2B5EF4-FFF2-40B4-BE49-F238E27FC236}">
                <a16:creationId xmlns:a16="http://schemas.microsoft.com/office/drawing/2014/main" id="{78C1CD8D-BCBF-8641-9A29-E810747FC5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0" name="Notes Placeholder 2">
            <a:extLst>
              <a:ext uri="{FF2B5EF4-FFF2-40B4-BE49-F238E27FC236}">
                <a16:creationId xmlns:a16="http://schemas.microsoft.com/office/drawing/2014/main" id="{B9BD4076-B3E5-F948-9966-36B8E6E69B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ea typeface="ヒラギノ角ゴ Pro W3" panose="020B0300000000000000" pitchFamily="34" charset="-128"/>
                <a:hlinkClick r:id="rId3"/>
              </a:rPr>
              <a:t>https://evolution.berkeley.edu/evolibrary/article/side_O_0/beetles_01</a:t>
            </a:r>
            <a:endParaRPr lang="en-US" altLang="en-US">
              <a:ea typeface="ヒラギノ角ゴ Pro W3" panose="020B0300000000000000" pitchFamily="34" charset="-128"/>
            </a:endParaRPr>
          </a:p>
          <a:p>
            <a:endParaRPr lang="en-US" altLang="en-US">
              <a:ea typeface="ヒラギノ角ゴ Pro W3" panose="020B0300000000000000" pitchFamily="34" charset="-128"/>
            </a:endParaRPr>
          </a:p>
          <a:p>
            <a:r>
              <a:rPr lang="en-US" altLang="en-US">
                <a:ea typeface="ヒラギノ角ゴ Pro W3" panose="020B0300000000000000" pitchFamily="34" charset="-128"/>
              </a:rPr>
              <a:t>farrell1998,pdf</a:t>
            </a:r>
          </a:p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94211" name="Slide Number Placeholder 3">
            <a:extLst>
              <a:ext uri="{FF2B5EF4-FFF2-40B4-BE49-F238E27FC236}">
                <a16:creationId xmlns:a16="http://schemas.microsoft.com/office/drawing/2014/main" id="{B455E14B-D8A4-F049-A58B-9A3D04D131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A1466241-77F2-3C4C-869D-A5946B66064C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>
            <a:extLst>
              <a:ext uri="{FF2B5EF4-FFF2-40B4-BE49-F238E27FC236}">
                <a16:creationId xmlns:a16="http://schemas.microsoft.com/office/drawing/2014/main" id="{76C0A271-531A-C749-AD85-251AB85F12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96E25542-6FF4-2443-A820-107A12ED26B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Slide Image Placeholder 1">
            <a:extLst>
              <a:ext uri="{FF2B5EF4-FFF2-40B4-BE49-F238E27FC236}">
                <a16:creationId xmlns:a16="http://schemas.microsoft.com/office/drawing/2014/main" id="{C185118C-8712-BD4D-9974-B59CC4DE0C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7282" name="Notes Placeholder 2">
            <a:extLst>
              <a:ext uri="{FF2B5EF4-FFF2-40B4-BE49-F238E27FC236}">
                <a16:creationId xmlns:a16="http://schemas.microsoft.com/office/drawing/2014/main" id="{B599794E-D239-2942-A0D0-D7EC8F9470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97283" name="Slide Number Placeholder 3">
            <a:extLst>
              <a:ext uri="{FF2B5EF4-FFF2-40B4-BE49-F238E27FC236}">
                <a16:creationId xmlns:a16="http://schemas.microsoft.com/office/drawing/2014/main" id="{B38A7898-E82C-624E-9B5C-604584AE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54BE8898-3681-D84A-B3A1-E6AE9E2A7F85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>
            <a:extLst>
              <a:ext uri="{FF2B5EF4-FFF2-40B4-BE49-F238E27FC236}">
                <a16:creationId xmlns:a16="http://schemas.microsoft.com/office/drawing/2014/main" id="{B922B6C1-D924-E845-84A5-01894499593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80ACD764-B02D-F54D-99AE-B0F90FEAD0C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>
            <a:extLst>
              <a:ext uri="{FF2B5EF4-FFF2-40B4-BE49-F238E27FC236}">
                <a16:creationId xmlns:a16="http://schemas.microsoft.com/office/drawing/2014/main" id="{27BAFBCD-F6CE-434B-9127-A3D118B340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2" name="Rectangle 3">
            <a:extLst>
              <a:ext uri="{FF2B5EF4-FFF2-40B4-BE49-F238E27FC236}">
                <a16:creationId xmlns:a16="http://schemas.microsoft.com/office/drawing/2014/main" id="{E236D8DA-9079-9546-9E9F-41C19F9A7F8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>
            <a:extLst>
              <a:ext uri="{FF2B5EF4-FFF2-40B4-BE49-F238E27FC236}">
                <a16:creationId xmlns:a16="http://schemas.microsoft.com/office/drawing/2014/main" id="{6A223DF7-012F-0649-9236-5E10B9FC3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0" name="Rectangle 3">
            <a:extLst>
              <a:ext uri="{FF2B5EF4-FFF2-40B4-BE49-F238E27FC236}">
                <a16:creationId xmlns:a16="http://schemas.microsoft.com/office/drawing/2014/main" id="{5D1324C7-7401-EF44-A290-D485BF28EB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243A04B2-B8D1-EF42-9755-E9D29AF43D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6" name="Rectangle 3">
            <a:extLst>
              <a:ext uri="{FF2B5EF4-FFF2-40B4-BE49-F238E27FC236}">
                <a16:creationId xmlns:a16="http://schemas.microsoft.com/office/drawing/2014/main" id="{2807D077-6E0F-4941-8344-21FC574863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>
            <a:extLst>
              <a:ext uri="{FF2B5EF4-FFF2-40B4-BE49-F238E27FC236}">
                <a16:creationId xmlns:a16="http://schemas.microsoft.com/office/drawing/2014/main" id="{0D9568BA-55F9-7E4A-B63F-ABE6EF2D62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8" name="Rectangle 3">
            <a:extLst>
              <a:ext uri="{FF2B5EF4-FFF2-40B4-BE49-F238E27FC236}">
                <a16:creationId xmlns:a16="http://schemas.microsoft.com/office/drawing/2014/main" id="{53004918-2F36-E24B-B581-AADA0AFD6A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24D1D9E8-67CF-AA49-8343-5F11DD2FC9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4" name="Rectangle 3">
            <a:extLst>
              <a:ext uri="{FF2B5EF4-FFF2-40B4-BE49-F238E27FC236}">
                <a16:creationId xmlns:a16="http://schemas.microsoft.com/office/drawing/2014/main" id="{E26B336E-FB7A-D348-9AEF-A003F60AA29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>
            <a:extLst>
              <a:ext uri="{FF2B5EF4-FFF2-40B4-BE49-F238E27FC236}">
                <a16:creationId xmlns:a16="http://schemas.microsoft.com/office/drawing/2014/main" id="{98E0F2A4-83D3-A646-915B-E93E122328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2" name="Rectangle 3">
            <a:extLst>
              <a:ext uri="{FF2B5EF4-FFF2-40B4-BE49-F238E27FC236}">
                <a16:creationId xmlns:a16="http://schemas.microsoft.com/office/drawing/2014/main" id="{60B29F0E-B31C-EA43-90BD-4F721AA2E5A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080152A4-4B7E-8043-83F8-CA9B461CEE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Rectangle 3">
            <a:extLst>
              <a:ext uri="{FF2B5EF4-FFF2-40B4-BE49-F238E27FC236}">
                <a16:creationId xmlns:a16="http://schemas.microsoft.com/office/drawing/2014/main" id="{F2BAE22B-D4FB-BF4E-A202-126CAFD780F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>
                <a:ea typeface="ヒラギノ角ゴ Pro W3" panose="020B0300000000000000" pitchFamily="34" charset="-128"/>
              </a:rPr>
              <a:t>Schneller </a:t>
            </a:r>
            <a:r>
              <a:rPr lang="en-US" sz="1200" kern="1200">
                <a:solidFill>
                  <a:schemeClr val="tx1"/>
                </a:solidFill>
                <a:effectLst/>
                <a:latin typeface="+mn-lt"/>
                <a:ea typeface="ヒラギノ角ゴ Pro W3" charset="-128"/>
                <a:cs typeface="ヒラギノ角ゴ Pro W3" charset="-128"/>
              </a:rPr>
              <a:t>.1989. Remarks on hereditary regulation of spore wall pattern in intra- and interspecific crosses of Athyrium. Bot. J. Linn. Soc. 99:115-123.  no pdf</a:t>
            </a:r>
          </a:p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>
            <a:extLst>
              <a:ext uri="{FF2B5EF4-FFF2-40B4-BE49-F238E27FC236}">
                <a16:creationId xmlns:a16="http://schemas.microsoft.com/office/drawing/2014/main" id="{66871244-4454-D24C-BFEB-B656894B90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8" name="Rectangle 3">
            <a:extLst>
              <a:ext uri="{FF2B5EF4-FFF2-40B4-BE49-F238E27FC236}">
                <a16:creationId xmlns:a16="http://schemas.microsoft.com/office/drawing/2014/main" id="{C774A3B6-A305-204B-84DF-A47FF15AC7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>
            <a:extLst>
              <a:ext uri="{FF2B5EF4-FFF2-40B4-BE49-F238E27FC236}">
                <a16:creationId xmlns:a16="http://schemas.microsoft.com/office/drawing/2014/main" id="{A02606C8-677F-8C43-AD20-C1F97DBBE7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9330" name="Notes Placeholder 2">
            <a:extLst>
              <a:ext uri="{FF2B5EF4-FFF2-40B4-BE49-F238E27FC236}">
                <a16:creationId xmlns:a16="http://schemas.microsoft.com/office/drawing/2014/main" id="{E556DF9D-CCF3-914C-BC86-D199B0F839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ea typeface="ヒラギノ角ゴ Pro W3" panose="020B0300000000000000" pitchFamily="34" charset="-128"/>
              </a:rPr>
              <a:t>From the abstract: This paper examines the ecology, frond and spore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morphology, gametophytes, and molecular biology of Thelypteris burksiorum to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reveal its taxonomic affinities and phytogeographic origin. The species is endemic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to Winston County in northern Alabama (U.S.A.) and only occurs in cave-like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rockhouse habitats. A related species, T. pilosa, is widespread in central and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southern Mexico, Guatemala, and Honduras. Thelypteris pilosa is extremely variable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and our data suggest that current recognition of the varieties major and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pilosa is not warranted. Thelypteris pilosa is clearly closely related and likely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sister to T. burksiorum. Thelypteris burksiorum exhibits the unusual production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of gametophytic propagules. This, in combination with current levels of genetic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diversity and reproductive biology, suggests that T. burksiorum is an ancient Tertiary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relict and not an example of recent long distance dispersal. Selection in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rockhouse habitats has driven species away from their normal life cycle to partial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or complete reliance on the gametophyte generation. The combination of a reduced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yet fertile sporophyte and a gametophyte that may rely on gametophytic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proliferation places T. burksiorum in an intermediate evolutionary position relative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to other rockhouse pteridophytes.</a:t>
            </a:r>
          </a:p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99331" name="Slide Number Placeholder 3">
            <a:extLst>
              <a:ext uri="{FF2B5EF4-FFF2-40B4-BE49-F238E27FC236}">
                <a16:creationId xmlns:a16="http://schemas.microsoft.com/office/drawing/2014/main" id="{26D16D43-AAC8-A646-8F7C-EE494BC568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081E3A12-C179-E84C-A630-9727FF461865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Slide Image Placeholder 1">
            <a:extLst>
              <a:ext uri="{FF2B5EF4-FFF2-40B4-BE49-F238E27FC236}">
                <a16:creationId xmlns:a16="http://schemas.microsoft.com/office/drawing/2014/main" id="{E96E1291-A30E-CA42-BB38-F081094F7B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02" name="Notes Placeholder 2">
            <a:extLst>
              <a:ext uri="{FF2B5EF4-FFF2-40B4-BE49-F238E27FC236}">
                <a16:creationId xmlns:a16="http://schemas.microsoft.com/office/drawing/2014/main" id="{2A048D1D-EDF6-5342-BB55-0824323573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102403" name="Slide Number Placeholder 3">
            <a:extLst>
              <a:ext uri="{FF2B5EF4-FFF2-40B4-BE49-F238E27FC236}">
                <a16:creationId xmlns:a16="http://schemas.microsoft.com/office/drawing/2014/main" id="{2664AA3B-9792-A54F-B8AB-68A0FC4435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84430368-BC4D-D041-9817-BE0768317726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>
            <a:extLst>
              <a:ext uri="{FF2B5EF4-FFF2-40B4-BE49-F238E27FC236}">
                <a16:creationId xmlns:a16="http://schemas.microsoft.com/office/drawing/2014/main" id="{CBE46D60-BA5C-7045-9B02-37113BF52C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Rectangle 3">
            <a:extLst>
              <a:ext uri="{FF2B5EF4-FFF2-40B4-BE49-F238E27FC236}">
                <a16:creationId xmlns:a16="http://schemas.microsoft.com/office/drawing/2014/main" id="{6918AC67-59AC-754D-8755-DDD16E71749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>
            <a:extLst>
              <a:ext uri="{FF2B5EF4-FFF2-40B4-BE49-F238E27FC236}">
                <a16:creationId xmlns:a16="http://schemas.microsoft.com/office/drawing/2014/main" id="{8397D117-7E3F-CF4F-A0A8-B8DC33C64D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2" name="Rectangle 3">
            <a:extLst>
              <a:ext uri="{FF2B5EF4-FFF2-40B4-BE49-F238E27FC236}">
                <a16:creationId xmlns:a16="http://schemas.microsoft.com/office/drawing/2014/main" id="{F1C742C4-EED3-1345-8819-326FC693A1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>
            <a:extLst>
              <a:ext uri="{FF2B5EF4-FFF2-40B4-BE49-F238E27FC236}">
                <a16:creationId xmlns:a16="http://schemas.microsoft.com/office/drawing/2014/main" id="{C8CE2606-1632-3848-ABB6-DB5CA9DFCF9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Rectangle 3">
            <a:extLst>
              <a:ext uri="{FF2B5EF4-FFF2-40B4-BE49-F238E27FC236}">
                <a16:creationId xmlns:a16="http://schemas.microsoft.com/office/drawing/2014/main" id="{79CBAF34-6158-0E4A-B405-48150A26BF1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>
            <a:extLst>
              <a:ext uri="{FF2B5EF4-FFF2-40B4-BE49-F238E27FC236}">
                <a16:creationId xmlns:a16="http://schemas.microsoft.com/office/drawing/2014/main" id="{ACD594CD-8C70-3748-A167-6EA54192D8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8" name="Rectangle 3">
            <a:extLst>
              <a:ext uri="{FF2B5EF4-FFF2-40B4-BE49-F238E27FC236}">
                <a16:creationId xmlns:a16="http://schemas.microsoft.com/office/drawing/2014/main" id="{D9AC4331-DD07-6C4E-82AC-8A78BB76E64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>
            <a:extLst>
              <a:ext uri="{FF2B5EF4-FFF2-40B4-BE49-F238E27FC236}">
                <a16:creationId xmlns:a16="http://schemas.microsoft.com/office/drawing/2014/main" id="{B7F09F83-474F-D943-9B93-943195BC4D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7D0BBB26-A11A-8A48-8CF5-DB2A5A69BB7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From Haufler et al. 2000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Image Placeholder 1">
            <a:extLst>
              <a:ext uri="{FF2B5EF4-FFF2-40B4-BE49-F238E27FC236}">
                <a16:creationId xmlns:a16="http://schemas.microsoft.com/office/drawing/2014/main" id="{19308222-23F7-6E46-86C1-3E064F421C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4" name="Notes Placeholder 2">
            <a:extLst>
              <a:ext uri="{FF2B5EF4-FFF2-40B4-BE49-F238E27FC236}">
                <a16:creationId xmlns:a16="http://schemas.microsoft.com/office/drawing/2014/main" id="{483F62E4-BE60-B447-B858-1A4AE91784C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ヒラギノ角ゴ Pro W3" panose="020B0300000000000000" pitchFamily="34" charset="-128"/>
              </a:rPr>
              <a:t>Or sibirum was in the Alaska refugium and amorphum in the NW NBAm refugium and the isolation was during the last glacial --- gives the time needd for speies-level divergence.</a:t>
            </a:r>
          </a:p>
        </p:txBody>
      </p:sp>
      <p:sp>
        <p:nvSpPr>
          <p:cNvPr id="59395" name="Slide Number Placeholder 3">
            <a:extLst>
              <a:ext uri="{FF2B5EF4-FFF2-40B4-BE49-F238E27FC236}">
                <a16:creationId xmlns:a16="http://schemas.microsoft.com/office/drawing/2014/main" id="{9FA94DFD-C269-0043-B4D6-F3A398FA85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4312D98C-9AF7-6947-A580-C5492EF22ECA}" type="slidenum">
              <a:rPr lang="en-US" altLang="en-US" sz="1200"/>
              <a:pPr/>
              <a:t>42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2">
            <a:extLst>
              <a:ext uri="{FF2B5EF4-FFF2-40B4-BE49-F238E27FC236}">
                <a16:creationId xmlns:a16="http://schemas.microsoft.com/office/drawing/2014/main" id="{F3D832F0-EDEF-F94F-8209-851BD11935F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2" name="Rectangle 3">
            <a:extLst>
              <a:ext uri="{FF2B5EF4-FFF2-40B4-BE49-F238E27FC236}">
                <a16:creationId xmlns:a16="http://schemas.microsoft.com/office/drawing/2014/main" id="{5062931C-5069-CB43-A9E0-6C5E09D7590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2">
            <a:extLst>
              <a:ext uri="{FF2B5EF4-FFF2-40B4-BE49-F238E27FC236}">
                <a16:creationId xmlns:a16="http://schemas.microsoft.com/office/drawing/2014/main" id="{3318CE13-F471-A642-B397-5C61144164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0" name="Rectangle 3">
            <a:extLst>
              <a:ext uri="{FF2B5EF4-FFF2-40B4-BE49-F238E27FC236}">
                <a16:creationId xmlns:a16="http://schemas.microsoft.com/office/drawing/2014/main" id="{924D6E6B-76BE-8546-B38D-0F24EB98BEB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`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>
            <a:extLst>
              <a:ext uri="{FF2B5EF4-FFF2-40B4-BE49-F238E27FC236}">
                <a16:creationId xmlns:a16="http://schemas.microsoft.com/office/drawing/2014/main" id="{9090137A-C95E-EF4D-82F4-120B85DC04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2" name="Rectangle 3">
            <a:extLst>
              <a:ext uri="{FF2B5EF4-FFF2-40B4-BE49-F238E27FC236}">
                <a16:creationId xmlns:a16="http://schemas.microsoft.com/office/drawing/2014/main" id="{2CFFBB40-53C5-F84F-B5EA-EC788EE11F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>
            <a:extLst>
              <a:ext uri="{FF2B5EF4-FFF2-40B4-BE49-F238E27FC236}">
                <a16:creationId xmlns:a16="http://schemas.microsoft.com/office/drawing/2014/main" id="{BFD20378-0657-A246-B7E1-F76EC5E349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0" name="Rectangle 3">
            <a:extLst>
              <a:ext uri="{FF2B5EF4-FFF2-40B4-BE49-F238E27FC236}">
                <a16:creationId xmlns:a16="http://schemas.microsoft.com/office/drawing/2014/main" id="{97F6C369-B058-6D4B-AB5D-DFC8B1219F0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>
            <a:extLst>
              <a:ext uri="{FF2B5EF4-FFF2-40B4-BE49-F238E27FC236}">
                <a16:creationId xmlns:a16="http://schemas.microsoft.com/office/drawing/2014/main" id="{B9A00923-A9C9-7342-A677-86E31EE51B4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8" name="Rectangle 3">
            <a:extLst>
              <a:ext uri="{FF2B5EF4-FFF2-40B4-BE49-F238E27FC236}">
                <a16:creationId xmlns:a16="http://schemas.microsoft.com/office/drawing/2014/main" id="{15205101-06D8-E446-9077-98166A999D7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82296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>
            <a:extLst>
              <a:ext uri="{FF2B5EF4-FFF2-40B4-BE49-F238E27FC236}">
                <a16:creationId xmlns:a16="http://schemas.microsoft.com/office/drawing/2014/main" id="{E02FDD79-4002-D04D-940B-4EF10E196FA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6" name="Rectangle 3">
            <a:extLst>
              <a:ext uri="{FF2B5EF4-FFF2-40B4-BE49-F238E27FC236}">
                <a16:creationId xmlns:a16="http://schemas.microsoft.com/office/drawing/2014/main" id="{72EC91C3-FF90-A441-9C76-47E9BDB0E0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>
            <a:extLst>
              <a:ext uri="{FF2B5EF4-FFF2-40B4-BE49-F238E27FC236}">
                <a16:creationId xmlns:a16="http://schemas.microsoft.com/office/drawing/2014/main" id="{B9A00923-A9C9-7342-A677-86E31EE51B4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8" name="Rectangle 3">
            <a:extLst>
              <a:ext uri="{FF2B5EF4-FFF2-40B4-BE49-F238E27FC236}">
                <a16:creationId xmlns:a16="http://schemas.microsoft.com/office/drawing/2014/main" id="{15205101-06D8-E446-9077-98166A999D7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>
            <a:extLst>
              <a:ext uri="{FF2B5EF4-FFF2-40B4-BE49-F238E27FC236}">
                <a16:creationId xmlns:a16="http://schemas.microsoft.com/office/drawing/2014/main" id="{C28DAA75-66AA-DD41-8222-6781FF03B0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4" name="Rectangle 3">
            <a:extLst>
              <a:ext uri="{FF2B5EF4-FFF2-40B4-BE49-F238E27FC236}">
                <a16:creationId xmlns:a16="http://schemas.microsoft.com/office/drawing/2014/main" id="{E4AD5605-CDCF-C646-BFB5-58A1B2973B3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>
            <a:extLst>
              <a:ext uri="{FF2B5EF4-FFF2-40B4-BE49-F238E27FC236}">
                <a16:creationId xmlns:a16="http://schemas.microsoft.com/office/drawing/2014/main" id="{399DF238-30D7-B943-92B8-B6683B29D26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2" name="Rectangle 3">
            <a:extLst>
              <a:ext uri="{FF2B5EF4-FFF2-40B4-BE49-F238E27FC236}">
                <a16:creationId xmlns:a16="http://schemas.microsoft.com/office/drawing/2014/main" id="{9BEFC3DF-9AF9-A540-BFBA-9752A067B7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Slide Image Placeholder 1">
            <a:extLst>
              <a:ext uri="{FF2B5EF4-FFF2-40B4-BE49-F238E27FC236}">
                <a16:creationId xmlns:a16="http://schemas.microsoft.com/office/drawing/2014/main" id="{313C3297-B81E-084C-9FD3-93AC000B8B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18" name="Notes Placeholder 2">
            <a:extLst>
              <a:ext uri="{FF2B5EF4-FFF2-40B4-BE49-F238E27FC236}">
                <a16:creationId xmlns:a16="http://schemas.microsoft.com/office/drawing/2014/main" id="{8005CA6F-AAA7-2545-84F6-3C1A44604B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ea typeface="ヒラギノ角ゴ Pro W3" panose="020B0300000000000000" pitchFamily="34" charset="-128"/>
              </a:rPr>
              <a:t>Figure 4. The strict consensus tree of the 21 most-parsimonious trees based on rbcL sequence data for Aspleniaceae,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including the A. nidus complex. Types A, AII, B, C, D, E, EII, EIII, EIV, F, FII, G, H, I, I-II, J and K in boxes correspond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to the rbcL sequence types of A. nidus in the text. The numbers above the branches are bootstrap percentages (&gt; 50%).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Materials used for artificial crossing experiments are shaded. Circles, triangles and crosses indicate the pairs giving rise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to bidirectional hybrids, asymmetrical hybrids and no hybrids in reciprocal crossing experiments, respectively. Solid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circles indicate the pairs where the frequencies of hybrid formation were lower than the Hardy–Weinberg expectations</a:t>
            </a:r>
          </a:p>
          <a:p>
            <a:r>
              <a:rPr lang="en-US" altLang="en-US">
                <a:ea typeface="ヒラギノ角ゴ Pro W3" panose="020B0300000000000000" pitchFamily="34" charset="-128"/>
              </a:rPr>
              <a:t>under random crossing (see Fig. 7).</a:t>
            </a:r>
          </a:p>
        </p:txBody>
      </p:sp>
      <p:sp>
        <p:nvSpPr>
          <p:cNvPr id="86019" name="Slide Number Placeholder 3">
            <a:extLst>
              <a:ext uri="{FF2B5EF4-FFF2-40B4-BE49-F238E27FC236}">
                <a16:creationId xmlns:a16="http://schemas.microsoft.com/office/drawing/2014/main" id="{04CBE35F-4D7C-5949-B90E-3072C8E3BA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91AACCBC-BEF2-3548-A201-BC91B8DBA3F3}" type="slidenum">
              <a:rPr lang="en-US" altLang="en-US" sz="1200"/>
              <a:pPr/>
              <a:t>61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2">
            <a:extLst>
              <a:ext uri="{FF2B5EF4-FFF2-40B4-BE49-F238E27FC236}">
                <a16:creationId xmlns:a16="http://schemas.microsoft.com/office/drawing/2014/main" id="{44156817-622F-F54B-A567-591BF5E02F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4" name="Rectangle 3">
            <a:extLst>
              <a:ext uri="{FF2B5EF4-FFF2-40B4-BE49-F238E27FC236}">
                <a16:creationId xmlns:a16="http://schemas.microsoft.com/office/drawing/2014/main" id="{97843F44-92FE-C647-B8AE-1B637103AB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2">
            <a:extLst>
              <a:ext uri="{FF2B5EF4-FFF2-40B4-BE49-F238E27FC236}">
                <a16:creationId xmlns:a16="http://schemas.microsoft.com/office/drawing/2014/main" id="{D1145A65-C953-5B45-A139-F6978FECD8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2" name="Rectangle 3">
            <a:extLst>
              <a:ext uri="{FF2B5EF4-FFF2-40B4-BE49-F238E27FC236}">
                <a16:creationId xmlns:a16="http://schemas.microsoft.com/office/drawing/2014/main" id="{DD59D37D-4743-D34E-9C01-E0085F0BE63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F567CF0D-13E2-C348-A7BB-B67D2BA4270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9686B1C2-46DB-0D41-934C-898D748381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0805823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78A93-496B-A741-983C-CEB964D650DD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840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B5824AF-5608-8B49-AC24-8E65C70F25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A19CFED-2561-1045-B8CF-DEED5CCCBA4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1287ACD-BF33-0C4A-A75C-FF24B716A2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76271C-40D6-D643-838B-647441EB0B6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10977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C40DC32-88D1-2842-A7DE-1668C9E12A7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F3BB889-6841-524D-9D36-7E12C65C0AF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318C79C-1E0C-8241-BA19-43A635A404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3F3E3-F332-C344-8ACA-3D937897D9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195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ED9978A-D60F-E349-A84D-85DAEA0E578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84E3520-297C-BE45-AB08-41E6694375F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F0CA03C-6FCB-4A47-972A-80DF6F3B24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4DF41-3037-8E42-94E1-9C9D233DEAB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8857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8F3210-4EC4-824B-81E9-720EE94A338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120AD9-3C60-E141-8B2A-4E77708998F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8EF8812-4B28-EE46-A104-F9731A4623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E1CC6-251A-5A40-8DD1-B92CDE9BCC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1096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96E5356-4078-6B44-8B44-6E168DDD3C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7D7F4522-DED1-D54D-AE37-F4D9D4C7FC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B67032F-27D1-B445-AADE-FF8697FB53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55252-7C09-6C49-A0A6-EC25D7FC3B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9666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9D581901-D3B0-104D-9815-236869DF790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5A38CAB-B865-EA47-AAC0-00D308F90B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EF60388C-9828-4C45-B1D7-97B6C1C315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C6F06-E338-BA4F-B468-2D42C6D4B8F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2814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530BCD6-2269-3048-BAF7-5AB3DB4E14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7A96883A-31E0-474B-A65E-FF69092406A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C5DAF4D-86CF-054B-BBBB-F22B0BDA121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FCD54-1A51-7441-84C6-8DB4880E10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0905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00323F-2586-AB43-8F2A-44426259ED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53F162-5C34-DF47-87C7-1FE5E3D1694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B87E44-B7B8-1A43-97B4-F5FF5BB935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DDBF7-6E5A-6C43-B2BC-F5D9548399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6577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8966C2-1C52-9F4E-8976-5165BA1D1B5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266ED2-A004-AE4C-9682-1A0ABB5C67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0983FA-AE13-DF44-AE16-02198D2051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5AB8E-776E-BB4E-81C3-8258030C80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5235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CAE40DB-842F-7F42-95A3-4D881D76DD0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73552D1-AE7C-8A42-B756-CAF1BC4B5A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EB3753B-4BC1-C04D-AD6D-874C37235F5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9141C-5110-7D42-AD62-0C93340D91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1271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B5B76B6-72A2-7B42-836E-BF573AB6ADD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A6F4535-F556-3341-9485-9955D66B6D1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892A21-5B8D-6D48-9A21-16E8D3F591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236FDA-C4D2-FC42-AE40-21F8113DE50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1828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A2084C82-1C98-C44E-8974-4434490F68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51932BC-F765-6247-804C-582CED781C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FF3027DF-406B-7F41-A1AE-78F9A99FC07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8600E6C3-3757-C74D-BE15-FA04DE5B9EF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AB9009BB-3462-5C45-BA95-90F9F89A97E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F7397FB-6809-794B-B2E5-CB6417C6F0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ヒラギノ角ゴ Pro W3" charset="-128"/>
          <a:cs typeface="ヒラギノ角ゴ Pro W3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ヒラギノ角ゴ Pro W3" charset="-128"/>
          <a:cs typeface="ヒラギノ角ゴ Pro W3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ヒラギノ角ゴ Pro W3" charset="-128"/>
          <a:cs typeface="ヒラギノ角ゴ Pro W3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ヒラギノ角ゴ Pro W3" charset="-128"/>
          <a:cs typeface="ヒラギノ角ゴ Pro W3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  <a:ea typeface="ヒラギノ角ゴ Pro W3" charset="-128"/>
          <a:cs typeface="ヒラギノ角ゴ Pro W3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ヒラギノ角ゴ Pro W3" charset="-128"/>
          <a:cs typeface="ヒラギノ角ゴ Pro W3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13" Type="http://schemas.openxmlformats.org/officeDocument/2006/relationships/image" Target="../media/image12.tiff"/><Relationship Id="rId3" Type="http://schemas.openxmlformats.org/officeDocument/2006/relationships/image" Target="../media/image2.png"/><Relationship Id="rId7" Type="http://schemas.openxmlformats.org/officeDocument/2006/relationships/image" Target="../media/image6.tiff"/><Relationship Id="rId12" Type="http://schemas.openxmlformats.org/officeDocument/2006/relationships/image" Target="../media/image11.tiff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tiff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tiff"/><Relationship Id="rId4" Type="http://schemas.openxmlformats.org/officeDocument/2006/relationships/image" Target="../media/image3.png"/><Relationship Id="rId9" Type="http://schemas.openxmlformats.org/officeDocument/2006/relationships/image" Target="../media/image8.tiff"/><Relationship Id="rId14" Type="http://schemas.openxmlformats.org/officeDocument/2006/relationships/image" Target="../media/image13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2.png"/><Relationship Id="rId7" Type="http://schemas.openxmlformats.org/officeDocument/2006/relationships/image" Target="../media/image1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tiff"/><Relationship Id="rId5" Type="http://schemas.openxmlformats.org/officeDocument/2006/relationships/image" Target="../media/image4.png"/><Relationship Id="rId10" Type="http://schemas.openxmlformats.org/officeDocument/2006/relationships/image" Target="../media/image17.png"/><Relationship Id="rId4" Type="http://schemas.openxmlformats.org/officeDocument/2006/relationships/image" Target="../media/image3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1.jpe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63.png"/><Relationship Id="rId4" Type="http://schemas.openxmlformats.org/officeDocument/2006/relationships/image" Target="../media/image6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27.png"/><Relationship Id="rId4" Type="http://schemas.openxmlformats.org/officeDocument/2006/relationships/image" Target="../media/image6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67.jpeg"/><Relationship Id="rId4" Type="http://schemas.openxmlformats.org/officeDocument/2006/relationships/image" Target="../media/image6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27.png"/><Relationship Id="rId4" Type="http://schemas.openxmlformats.org/officeDocument/2006/relationships/image" Target="../media/image67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7.png"/><Relationship Id="rId4" Type="http://schemas.openxmlformats.org/officeDocument/2006/relationships/image" Target="../media/image7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png"/><Relationship Id="rId4" Type="http://schemas.openxmlformats.org/officeDocument/2006/relationships/image" Target="../media/image6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4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png"/><Relationship Id="rId4" Type="http://schemas.openxmlformats.org/officeDocument/2006/relationships/image" Target="../media/image62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e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13" Type="http://schemas.openxmlformats.org/officeDocument/2006/relationships/image" Target="../media/image11.tiff"/><Relationship Id="rId3" Type="http://schemas.openxmlformats.org/officeDocument/2006/relationships/image" Target="../media/image16.png"/><Relationship Id="rId7" Type="http://schemas.openxmlformats.org/officeDocument/2006/relationships/image" Target="../media/image5.png"/><Relationship Id="rId12" Type="http://schemas.openxmlformats.org/officeDocument/2006/relationships/image" Target="../media/image10.tiff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39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tiff"/><Relationship Id="rId5" Type="http://schemas.openxmlformats.org/officeDocument/2006/relationships/image" Target="../media/image3.png"/><Relationship Id="rId15" Type="http://schemas.openxmlformats.org/officeDocument/2006/relationships/image" Target="../media/image13.tiff"/><Relationship Id="rId10" Type="http://schemas.openxmlformats.org/officeDocument/2006/relationships/image" Target="../media/image8.tiff"/><Relationship Id="rId4" Type="http://schemas.openxmlformats.org/officeDocument/2006/relationships/image" Target="../media/image2.png"/><Relationship Id="rId9" Type="http://schemas.openxmlformats.org/officeDocument/2006/relationships/image" Target="../media/image7.tiff"/><Relationship Id="rId14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DBE31421-C21C-F540-8B3E-74550471D0B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762000"/>
          </a:xfrm>
          <a:solidFill>
            <a:schemeClr val="bg1"/>
          </a:solidFill>
        </p:spPr>
        <p:txBody>
          <a:bodyPr/>
          <a:lstStyle/>
          <a:p>
            <a:r>
              <a:rPr lang="en-US" altLang="en-US">
                <a:ea typeface="ヒラギノ角ゴ Pro W3" panose="020B0300000000000000" pitchFamily="34" charset="-128"/>
              </a:rPr>
              <a:t>Divergent Evolution in the Ferns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247075DD-4FB3-9249-9DCE-2B80BDDEC46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048000" y="3886200"/>
            <a:ext cx="3048000" cy="685800"/>
          </a:xfrm>
          <a:solidFill>
            <a:schemeClr val="bg1"/>
          </a:solidFill>
        </p:spPr>
        <p:txBody>
          <a:bodyPr/>
          <a:lstStyle/>
          <a:p>
            <a:r>
              <a:rPr lang="en-US" altLang="en-US">
                <a:ea typeface="ヒラギノ角ゴ Pro W3" panose="020B0300000000000000" pitchFamily="34" charset="-128"/>
              </a:rPr>
              <a:t>PBIO 209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273045" y="126608"/>
            <a:ext cx="8615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North American </a:t>
            </a:r>
            <a:r>
              <a:rPr lang="en-US" b="1" i="1" dirty="0" err="1">
                <a:latin typeface="Times New Roman" charset="0"/>
                <a:ea typeface="Times New Roman" charset="0"/>
                <a:cs typeface="Times New Roman" charset="0"/>
              </a:rPr>
              <a:t>Polystichum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species and reticulate relationships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04183" y="3595461"/>
            <a:ext cx="606782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munitum</a:t>
            </a:r>
            <a:endParaRPr lang="en-US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8236610" y="4284515"/>
            <a:ext cx="567264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lonchitis</a:t>
            </a:r>
            <a:endParaRPr lang="en-US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7356436" y="3722696"/>
            <a:ext cx="618842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lemmonii</a:t>
            </a:r>
            <a:endParaRPr lang="en-US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4265637" y="2687935"/>
            <a:ext cx="499208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braunii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5802767" y="2673541"/>
            <a:ext cx="673198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andersonii</a:t>
            </a:r>
            <a:endParaRPr lang="en-US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1996932" y="2687936"/>
            <a:ext cx="767213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californicum</a:t>
            </a:r>
            <a:endParaRPr lang="en-US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6997634" y="2648879"/>
            <a:ext cx="725036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scopulinum</a:t>
            </a:r>
            <a:endParaRPr lang="en-US" sz="12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8367009" y="2893704"/>
            <a:ext cx="120528" cy="1421014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cxnSpLocks/>
          </p:cNvCxnSpPr>
          <p:nvPr/>
        </p:nvCxnSpPr>
        <p:spPr>
          <a:xfrm flipH="1">
            <a:off x="2380538" y="2874469"/>
            <a:ext cx="229314" cy="84111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2380538" y="895572"/>
            <a:ext cx="515062" cy="4760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6x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517427" y="2176725"/>
            <a:ext cx="4985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4x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2397254" y="4623882"/>
            <a:ext cx="49241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2x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871" y="3917627"/>
            <a:ext cx="1027258" cy="563019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251" y="2086626"/>
            <a:ext cx="895057" cy="51146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3443" y="3836842"/>
            <a:ext cx="2451999" cy="62366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4969" y="3854082"/>
            <a:ext cx="648906" cy="371250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7165004" y="4586433"/>
            <a:ext cx="1071607" cy="2615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SERPENTINE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6707" y="3943191"/>
            <a:ext cx="1888169" cy="56098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66779" y="2116129"/>
            <a:ext cx="1227518" cy="363829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83553" y="2061465"/>
            <a:ext cx="2122361" cy="59808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31664" y="2068864"/>
            <a:ext cx="1199380" cy="590681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36358" y="832699"/>
            <a:ext cx="2058558" cy="666237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91593" y="2074939"/>
            <a:ext cx="750834" cy="523148"/>
          </a:xfrm>
          <a:prstGeom prst="rect">
            <a:avLst/>
          </a:prstGeom>
        </p:spPr>
      </p:pic>
      <p:cxnSp>
        <p:nvCxnSpPr>
          <p:cNvPr id="51" name="Straight Connector 50"/>
          <p:cNvCxnSpPr>
            <a:endCxn id="5" idx="0"/>
          </p:cNvCxnSpPr>
          <p:nvPr/>
        </p:nvCxnSpPr>
        <p:spPr>
          <a:xfrm>
            <a:off x="7383429" y="2841986"/>
            <a:ext cx="282429" cy="880709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flipH="1">
            <a:off x="7678137" y="2869671"/>
            <a:ext cx="607794" cy="799263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8000838" y="2638390"/>
            <a:ext cx="762414" cy="1961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200" dirty="0" err="1"/>
              <a:t>kruckebergii</a:t>
            </a:r>
            <a:endParaRPr lang="en-US" sz="1200" dirty="0"/>
          </a:p>
        </p:txBody>
      </p:sp>
      <p:sp>
        <p:nvSpPr>
          <p:cNvPr id="75" name="TextBox 74"/>
          <p:cNvSpPr txBox="1"/>
          <p:nvPr/>
        </p:nvSpPr>
        <p:spPr>
          <a:xfrm>
            <a:off x="3745013" y="838768"/>
            <a:ext cx="649620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setigerum</a:t>
            </a:r>
            <a:endParaRPr lang="en-US" sz="1200" dirty="0"/>
          </a:p>
        </p:txBody>
      </p:sp>
      <p:sp>
        <p:nvSpPr>
          <p:cNvPr id="78" name="TextBox 77"/>
          <p:cNvSpPr txBox="1"/>
          <p:nvPr/>
        </p:nvSpPr>
        <p:spPr>
          <a:xfrm>
            <a:off x="1759369" y="3728041"/>
            <a:ext cx="514268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dudleyi</a:t>
            </a:r>
            <a:endParaRPr lang="en-US" sz="1200" dirty="0"/>
          </a:p>
        </p:txBody>
      </p:sp>
      <p:cxnSp>
        <p:nvCxnSpPr>
          <p:cNvPr id="86" name="Straight Connector 85"/>
          <p:cNvCxnSpPr>
            <a:cxnSpLocks/>
          </p:cNvCxnSpPr>
          <p:nvPr/>
        </p:nvCxnSpPr>
        <p:spPr>
          <a:xfrm flipH="1">
            <a:off x="4002665" y="1460845"/>
            <a:ext cx="170597" cy="598080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>
            <a:cxnSpLocks/>
            <a:stCxn id="30" idx="2"/>
          </p:cNvCxnSpPr>
          <p:nvPr/>
        </p:nvCxnSpPr>
        <p:spPr>
          <a:xfrm>
            <a:off x="4265637" y="1498936"/>
            <a:ext cx="626367" cy="2312806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" name="Freeform 97"/>
          <p:cNvSpPr/>
          <p:nvPr/>
        </p:nvSpPr>
        <p:spPr>
          <a:xfrm>
            <a:off x="6997634" y="1956931"/>
            <a:ext cx="1841566" cy="2629502"/>
          </a:xfrm>
          <a:custGeom>
            <a:avLst/>
            <a:gdLst>
              <a:gd name="connsiteX0" fmla="*/ 0 w 2549562"/>
              <a:gd name="connsiteY0" fmla="*/ 0 h 3743661"/>
              <a:gd name="connsiteX1" fmla="*/ 53788 w 2549562"/>
              <a:gd name="connsiteY1" fmla="*/ 3743661 h 3743661"/>
              <a:gd name="connsiteX2" fmla="*/ 1538343 w 2549562"/>
              <a:gd name="connsiteY2" fmla="*/ 3732903 h 3743661"/>
              <a:gd name="connsiteX3" fmla="*/ 1688950 w 2549562"/>
              <a:gd name="connsiteY3" fmla="*/ 2151529 h 3743661"/>
              <a:gd name="connsiteX4" fmla="*/ 2549562 w 2549562"/>
              <a:gd name="connsiteY4" fmla="*/ 1075764 h 3743661"/>
              <a:gd name="connsiteX5" fmla="*/ 2495774 w 2549562"/>
              <a:gd name="connsiteY5" fmla="*/ 10757 h 3743661"/>
              <a:gd name="connsiteX6" fmla="*/ 0 w 2549562"/>
              <a:gd name="connsiteY6" fmla="*/ 0 h 3743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9562" h="3743661">
                <a:moveTo>
                  <a:pt x="0" y="0"/>
                </a:moveTo>
                <a:lnTo>
                  <a:pt x="53788" y="3743661"/>
                </a:lnTo>
                <a:lnTo>
                  <a:pt x="1538343" y="3732903"/>
                </a:lnTo>
                <a:lnTo>
                  <a:pt x="1688950" y="2151529"/>
                </a:lnTo>
                <a:lnTo>
                  <a:pt x="2549562" y="1075764"/>
                </a:lnTo>
                <a:lnTo>
                  <a:pt x="2495774" y="10757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101" name="Picture 10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6200000">
            <a:off x="4153587" y="4002120"/>
            <a:ext cx="614366" cy="1512541"/>
          </a:xfrm>
          <a:prstGeom prst="rect">
            <a:avLst/>
          </a:prstGeom>
        </p:spPr>
      </p:pic>
      <p:pic>
        <p:nvPicPr>
          <p:cNvPr id="102" name="Picture 10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16200000">
            <a:off x="5374173" y="4269408"/>
            <a:ext cx="578892" cy="948409"/>
          </a:xfrm>
          <a:prstGeom prst="rect">
            <a:avLst/>
          </a:prstGeom>
        </p:spPr>
      </p:pic>
      <p:sp>
        <p:nvSpPr>
          <p:cNvPr id="103" name="TextBox 102"/>
          <p:cNvSpPr txBox="1"/>
          <p:nvPr/>
        </p:nvSpPr>
        <p:spPr>
          <a:xfrm>
            <a:off x="3814989" y="5043320"/>
            <a:ext cx="909411" cy="6441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imbricans ssp. curtum</a:t>
            </a:r>
            <a:endParaRPr lang="en-US" sz="1200" dirty="0"/>
          </a:p>
          <a:p>
            <a:r>
              <a:rPr lang="en-US" sz="1200" dirty="0"/>
              <a:t>   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5186425" y="5058718"/>
            <a:ext cx="10746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imbricans </a:t>
            </a:r>
          </a:p>
          <a:p>
            <a:r>
              <a:rPr lang="en-US" sz="1200" dirty="0" err="1"/>
              <a:t>ssp. imbricans</a:t>
            </a:r>
            <a:endParaRPr lang="en-US" sz="1200" dirty="0"/>
          </a:p>
        </p:txBody>
      </p: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2702227" y="2893704"/>
            <a:ext cx="2062618" cy="185914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6188665" y="3750691"/>
            <a:ext cx="8114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kwakiutlii</a:t>
            </a:r>
            <a:endParaRPr lang="en-US" sz="1200" dirty="0"/>
          </a:p>
        </p:txBody>
      </p:sp>
      <p:cxnSp>
        <p:nvCxnSpPr>
          <p:cNvPr id="48" name="Straight Connector 47"/>
          <p:cNvCxnSpPr>
            <a:cxnSpLocks/>
            <a:stCxn id="9" idx="2"/>
          </p:cNvCxnSpPr>
          <p:nvPr/>
        </p:nvCxnSpPr>
        <p:spPr>
          <a:xfrm flipH="1">
            <a:off x="5531664" y="2869672"/>
            <a:ext cx="607702" cy="1073519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139366" y="3959540"/>
            <a:ext cx="814978" cy="588203"/>
          </a:xfrm>
          <a:prstGeom prst="rect">
            <a:avLst/>
          </a:prstGeom>
        </p:spPr>
      </p:pic>
      <p:cxnSp>
        <p:nvCxnSpPr>
          <p:cNvPr id="56" name="Straight Connector 55"/>
          <p:cNvCxnSpPr>
            <a:cxnSpLocks/>
            <a:stCxn id="12" idx="2"/>
          </p:cNvCxnSpPr>
          <p:nvPr/>
        </p:nvCxnSpPr>
        <p:spPr>
          <a:xfrm flipH="1">
            <a:off x="5630142" y="2845010"/>
            <a:ext cx="1730010" cy="1907836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6261051" y="2874469"/>
            <a:ext cx="382916" cy="881547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FADD8E9-3B59-9E4B-A9FB-8CAD48AC75E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4403" y="3959540"/>
            <a:ext cx="1513737" cy="59481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FECE879-DC42-9442-A04F-61B9A4998CE1}"/>
              </a:ext>
            </a:extLst>
          </p:cNvPr>
          <p:cNvSpPr txBox="1"/>
          <p:nvPr/>
        </p:nvSpPr>
        <p:spPr>
          <a:xfrm>
            <a:off x="95667" y="3715581"/>
            <a:ext cx="10679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acrostichoides</a:t>
            </a:r>
            <a:endParaRPr lang="en-US" sz="1200" dirty="0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77EE7F07-3192-D24C-B16C-33F498AA583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flipV="1">
            <a:off x="3496077" y="2084583"/>
            <a:ext cx="1936739" cy="5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541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329571" y="126608"/>
            <a:ext cx="8502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North American </a:t>
            </a:r>
            <a:r>
              <a:rPr lang="en-US" b="1" i="1" dirty="0" err="1">
                <a:latin typeface="Times New Roman" charset="0"/>
                <a:ea typeface="Times New Roman" charset="0"/>
                <a:cs typeface="Times New Roman" charset="0"/>
              </a:rPr>
              <a:t>Polystichum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species: phylogenetic relationships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85767" y="2171411"/>
            <a:ext cx="606782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munitum</a:t>
            </a:r>
            <a:endParaRPr lang="en-US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6708294" y="2474635"/>
            <a:ext cx="618842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lemmonii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5154625" y="1425480"/>
            <a:ext cx="673198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andersonii</a:t>
            </a:r>
            <a:endParaRPr lang="en-US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6349492" y="1400818"/>
            <a:ext cx="725036" cy="196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scopulinum</a:t>
            </a:r>
            <a:endParaRPr lang="en-US" sz="1200" dirty="0"/>
          </a:p>
        </p:txBody>
      </p:sp>
      <p:sp>
        <p:nvSpPr>
          <p:cNvPr id="62" name="TextBox 61"/>
          <p:cNvSpPr txBox="1"/>
          <p:nvPr/>
        </p:nvSpPr>
        <p:spPr>
          <a:xfrm>
            <a:off x="3517742" y="939153"/>
            <a:ext cx="4985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4x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480375" y="3128532"/>
            <a:ext cx="49241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2x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729" y="2669566"/>
            <a:ext cx="1027258" cy="563019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7109" y="838565"/>
            <a:ext cx="895057" cy="51146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5027" y="2412792"/>
            <a:ext cx="2451999" cy="623662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6516862" y="3338372"/>
            <a:ext cx="1071607" cy="2615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SERPENTINE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3522" y="820803"/>
            <a:ext cx="1199380" cy="590681"/>
          </a:xfrm>
          <a:prstGeom prst="rect">
            <a:avLst/>
          </a:prstGeom>
        </p:spPr>
      </p:pic>
      <p:cxnSp>
        <p:nvCxnSpPr>
          <p:cNvPr id="51" name="Straight Connector 50"/>
          <p:cNvCxnSpPr>
            <a:endCxn id="5" idx="0"/>
          </p:cNvCxnSpPr>
          <p:nvPr/>
        </p:nvCxnSpPr>
        <p:spPr>
          <a:xfrm>
            <a:off x="6735287" y="1593925"/>
            <a:ext cx="282429" cy="880709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" name="Freeform 97"/>
          <p:cNvSpPr/>
          <p:nvPr/>
        </p:nvSpPr>
        <p:spPr>
          <a:xfrm>
            <a:off x="6349492" y="708870"/>
            <a:ext cx="1841566" cy="2629502"/>
          </a:xfrm>
          <a:custGeom>
            <a:avLst/>
            <a:gdLst>
              <a:gd name="connsiteX0" fmla="*/ 0 w 2549562"/>
              <a:gd name="connsiteY0" fmla="*/ 0 h 3743661"/>
              <a:gd name="connsiteX1" fmla="*/ 53788 w 2549562"/>
              <a:gd name="connsiteY1" fmla="*/ 3743661 h 3743661"/>
              <a:gd name="connsiteX2" fmla="*/ 1538343 w 2549562"/>
              <a:gd name="connsiteY2" fmla="*/ 3732903 h 3743661"/>
              <a:gd name="connsiteX3" fmla="*/ 1688950 w 2549562"/>
              <a:gd name="connsiteY3" fmla="*/ 2151529 h 3743661"/>
              <a:gd name="connsiteX4" fmla="*/ 2549562 w 2549562"/>
              <a:gd name="connsiteY4" fmla="*/ 1075764 h 3743661"/>
              <a:gd name="connsiteX5" fmla="*/ 2495774 w 2549562"/>
              <a:gd name="connsiteY5" fmla="*/ 10757 h 3743661"/>
              <a:gd name="connsiteX6" fmla="*/ 0 w 2549562"/>
              <a:gd name="connsiteY6" fmla="*/ 0 h 3743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9562" h="3743661">
                <a:moveTo>
                  <a:pt x="0" y="0"/>
                </a:moveTo>
                <a:lnTo>
                  <a:pt x="53788" y="3743661"/>
                </a:lnTo>
                <a:lnTo>
                  <a:pt x="1538343" y="3732903"/>
                </a:lnTo>
                <a:lnTo>
                  <a:pt x="1688950" y="2151529"/>
                </a:lnTo>
                <a:lnTo>
                  <a:pt x="2549562" y="1075764"/>
                </a:lnTo>
                <a:lnTo>
                  <a:pt x="2495774" y="10757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101" name="Picture 1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3535171" y="2578070"/>
            <a:ext cx="614366" cy="1512541"/>
          </a:xfrm>
          <a:prstGeom prst="rect">
            <a:avLst/>
          </a:prstGeom>
        </p:spPr>
      </p:pic>
      <p:pic>
        <p:nvPicPr>
          <p:cNvPr id="102" name="Picture 10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4755757" y="2845358"/>
            <a:ext cx="578892" cy="948409"/>
          </a:xfrm>
          <a:prstGeom prst="rect">
            <a:avLst/>
          </a:prstGeom>
        </p:spPr>
      </p:pic>
      <p:sp>
        <p:nvSpPr>
          <p:cNvPr id="103" name="TextBox 102"/>
          <p:cNvSpPr txBox="1"/>
          <p:nvPr/>
        </p:nvSpPr>
        <p:spPr>
          <a:xfrm>
            <a:off x="3325240" y="3583712"/>
            <a:ext cx="909411" cy="6441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imbricans ssp. curtum</a:t>
            </a:r>
            <a:endParaRPr lang="en-US" sz="1200" dirty="0"/>
          </a:p>
          <a:p>
            <a:r>
              <a:rPr lang="en-US" sz="1200" dirty="0"/>
              <a:t>   </a:t>
            </a:r>
          </a:p>
        </p:txBody>
      </p:sp>
      <p:cxnSp>
        <p:nvCxnSpPr>
          <p:cNvPr id="48" name="Straight Connector 47"/>
          <p:cNvCxnSpPr/>
          <p:nvPr/>
        </p:nvCxnSpPr>
        <p:spPr>
          <a:xfrm flipH="1">
            <a:off x="4883522" y="1621610"/>
            <a:ext cx="607702" cy="1073520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flipH="1">
            <a:off x="4982000" y="1498884"/>
            <a:ext cx="1367492" cy="2005901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FADD8E9-3B59-9E4B-A9FB-8CAD48AC75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3198" y="2417936"/>
            <a:ext cx="1513737" cy="59481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FECE879-DC42-9442-A04F-61B9A4998CE1}"/>
              </a:ext>
            </a:extLst>
          </p:cNvPr>
          <p:cNvSpPr txBox="1"/>
          <p:nvPr/>
        </p:nvSpPr>
        <p:spPr>
          <a:xfrm>
            <a:off x="954462" y="2173977"/>
            <a:ext cx="10679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acrostichoides</a:t>
            </a:r>
            <a:endParaRPr lang="en-US" sz="12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19E50B5-149C-9549-8850-14E45CE2B2A4}"/>
              </a:ext>
            </a:extLst>
          </p:cNvPr>
          <p:cNvSpPr txBox="1"/>
          <p:nvPr/>
        </p:nvSpPr>
        <p:spPr>
          <a:xfrm>
            <a:off x="4507890" y="3636530"/>
            <a:ext cx="10746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imbricans </a:t>
            </a:r>
          </a:p>
          <a:p>
            <a:r>
              <a:rPr lang="en-US" sz="1200" dirty="0" err="1"/>
              <a:t>ssp. imbricans</a:t>
            </a:r>
            <a:endParaRPr lang="en-US" sz="1200"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604DB499-78F7-9347-8CE3-26CBAF704AC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66800" y="4038600"/>
            <a:ext cx="7315200" cy="2627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9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05" y="533400"/>
            <a:ext cx="7949901" cy="629558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945139" y="3920058"/>
            <a:ext cx="3173506" cy="208160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937114" y="428798"/>
            <a:ext cx="3173506" cy="121731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945139" y="1725922"/>
            <a:ext cx="3173506" cy="215474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312281" y="1059627"/>
            <a:ext cx="1563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P. munitum</a:t>
            </a:r>
            <a:endParaRPr lang="en-US" i="1" dirty="0"/>
          </a:p>
        </p:txBody>
      </p:sp>
      <p:sp>
        <p:nvSpPr>
          <p:cNvPr id="8" name="TextBox 7"/>
          <p:cNvSpPr txBox="1"/>
          <p:nvPr/>
        </p:nvSpPr>
        <p:spPr>
          <a:xfrm>
            <a:off x="7210377" y="2835520"/>
            <a:ext cx="19639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P. imbricans </a:t>
            </a:r>
          </a:p>
          <a:p>
            <a:r>
              <a:rPr lang="en-US" dirty="0" err="1"/>
              <a:t>ssp. </a:t>
            </a:r>
            <a:r>
              <a:rPr lang="en-US" i="1" dirty="0" err="1"/>
              <a:t>imbricans</a:t>
            </a:r>
            <a:endParaRPr lang="en-US" i="1" dirty="0"/>
          </a:p>
        </p:txBody>
      </p:sp>
      <p:sp>
        <p:nvSpPr>
          <p:cNvPr id="9" name="TextBox 8"/>
          <p:cNvSpPr txBox="1"/>
          <p:nvPr/>
        </p:nvSpPr>
        <p:spPr>
          <a:xfrm>
            <a:off x="7146563" y="4677581"/>
            <a:ext cx="17944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P. imbricans </a:t>
            </a:r>
          </a:p>
          <a:p>
            <a:r>
              <a:rPr lang="en-US" dirty="0" err="1"/>
              <a:t>ssp. </a:t>
            </a:r>
            <a:r>
              <a:rPr lang="en-US" i="1" dirty="0" err="1"/>
              <a:t>curtum</a:t>
            </a:r>
            <a:endParaRPr lang="en-US" i="1" dirty="0"/>
          </a:p>
        </p:txBody>
      </p:sp>
      <p:sp>
        <p:nvSpPr>
          <p:cNvPr id="10" name="Rectangle 9"/>
          <p:cNvSpPr/>
          <p:nvPr/>
        </p:nvSpPr>
        <p:spPr>
          <a:xfrm>
            <a:off x="4829059" y="4816585"/>
            <a:ext cx="761999" cy="37935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09A4B5-DF79-AB4D-9F94-F25F605E7D28}"/>
              </a:ext>
            </a:extLst>
          </p:cNvPr>
          <p:cNvSpPr txBox="1"/>
          <p:nvPr/>
        </p:nvSpPr>
        <p:spPr>
          <a:xfrm>
            <a:off x="79904" y="-37632"/>
            <a:ext cx="8984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North American </a:t>
            </a:r>
            <a:r>
              <a:rPr lang="en-US" b="1" i="1" dirty="0" err="1">
                <a:latin typeface="Times New Roman" charset="0"/>
                <a:ea typeface="Times New Roman" charset="0"/>
                <a:cs typeface="Times New Roman" charset="0"/>
              </a:rPr>
              <a:t>Polystichum: the western diploid, once-pinnate taxa</a:t>
            </a: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ECF4EF-F14E-7C4D-A7BF-00C5AA4C9185}"/>
              </a:ext>
            </a:extLst>
          </p:cNvPr>
          <p:cNvSpPr txBox="1"/>
          <p:nvPr/>
        </p:nvSpPr>
        <p:spPr>
          <a:xfrm>
            <a:off x="2392805" y="6052051"/>
            <a:ext cx="26853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i="1" dirty="0" err="1"/>
              <a:t>Polystichum dudleyi</a:t>
            </a:r>
            <a:endParaRPr lang="en-US" i="1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B58F34-7D69-9947-BDBB-2A8F65F4DF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0623" y="515686"/>
            <a:ext cx="2451999" cy="62366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4C2D92F-8FC5-3842-95CA-5B4BAF058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7694966" y="1794331"/>
            <a:ext cx="614366" cy="151254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004D8EE-1F2A-494F-B7D4-D951CBFDD9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7546700" y="3874541"/>
            <a:ext cx="578892" cy="94840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9EFFBBB-F4E0-1E49-962E-EBA33BD0DE06}"/>
              </a:ext>
            </a:extLst>
          </p:cNvPr>
          <p:cNvSpPr txBox="1"/>
          <p:nvPr/>
        </p:nvSpPr>
        <p:spPr>
          <a:xfrm>
            <a:off x="6333974" y="6184964"/>
            <a:ext cx="2424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4x </a:t>
            </a:r>
            <a:r>
              <a:rPr lang="en-US" i="1" dirty="0" err="1"/>
              <a:t>P. californicum</a:t>
            </a:r>
            <a:endParaRPr lang="en-US" i="1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C5BED83-1125-5E4A-8FD0-C33BDD12D692}"/>
              </a:ext>
            </a:extLst>
          </p:cNvPr>
          <p:cNvCxnSpPr>
            <a:cxnSpLocks/>
          </p:cNvCxnSpPr>
          <p:nvPr/>
        </p:nvCxnSpPr>
        <p:spPr>
          <a:xfrm>
            <a:off x="5471117" y="5046446"/>
            <a:ext cx="1527587" cy="1107896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1D6A69B2-949D-B84B-B0C1-07B9FD774BFE}"/>
              </a:ext>
            </a:extLst>
          </p:cNvPr>
          <p:cNvSpPr/>
          <p:nvPr/>
        </p:nvSpPr>
        <p:spPr>
          <a:xfrm>
            <a:off x="523889" y="3487784"/>
            <a:ext cx="192389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Fertile diploid hybrids and introgression between </a:t>
            </a:r>
            <a:r>
              <a:rPr lang="en-US" sz="1800" i="1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P. munitum</a:t>
            </a:r>
            <a:r>
              <a:rPr lang="en-US" sz="1800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and </a:t>
            </a:r>
            <a:r>
              <a:rPr lang="en-US" sz="1800" i="1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P.  imbricans</a:t>
            </a:r>
            <a:r>
              <a:rPr lang="en-US" sz="1800">
                <a:solidFill>
                  <a:srgbClr val="1F3763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have both been documented.</a:t>
            </a:r>
            <a:endParaRPr lang="en-US" sz="3200">
              <a:solidFill>
                <a:srgbClr val="1F3763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41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 descr="&#9;grant.JPG     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C6965DE7-3477-DB49-B054-A82F9073A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0"/>
            <a:ext cx="10744200" cy="716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5" name="Picture 2">
            <a:extLst>
              <a:ext uri="{FF2B5EF4-FFF2-40B4-BE49-F238E27FC236}">
                <a16:creationId xmlns:a16="http://schemas.microsoft.com/office/drawing/2014/main" id="{9F088E72-48AA-A049-9E09-BB244C68E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" y="1028700"/>
            <a:ext cx="56134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186" name="Picture 3">
            <a:extLst>
              <a:ext uri="{FF2B5EF4-FFF2-40B4-BE49-F238E27FC236}">
                <a16:creationId xmlns:a16="http://schemas.microsoft.com/office/drawing/2014/main" id="{4ED0C5A5-A4E7-CF44-A120-C41DDC823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267200"/>
            <a:ext cx="5613400" cy="20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187" name="Picture 4">
            <a:extLst>
              <a:ext uri="{FF2B5EF4-FFF2-40B4-BE49-F238E27FC236}">
                <a16:creationId xmlns:a16="http://schemas.microsoft.com/office/drawing/2014/main" id="{F5E15ED5-B02A-EE46-B2C1-03E8763C1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0" y="3929063"/>
            <a:ext cx="287655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8" name="TextBox 5">
            <a:extLst>
              <a:ext uri="{FF2B5EF4-FFF2-40B4-BE49-F238E27FC236}">
                <a16:creationId xmlns:a16="http://schemas.microsoft.com/office/drawing/2014/main" id="{65FB8998-6697-9F46-8C77-AB1F5604C3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539750"/>
            <a:ext cx="50085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Beetles will eat anything but ferns …  </a:t>
            </a:r>
          </a:p>
        </p:txBody>
      </p:sp>
      <p:pic>
        <p:nvPicPr>
          <p:cNvPr id="93189" name="Picture 7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3F423993-981A-064B-90E1-24DC841692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0" y="879475"/>
            <a:ext cx="2286000" cy="279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2F0B7B36-FFF5-9142-B3AB-DBF0B82557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" y="228600"/>
            <a:ext cx="75438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Animals do not carry fern gametophytes around; they do carry angiosperm gametophytes around all the time.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C4D751-B6B0-D04C-BE13-2DCA987B28EB}"/>
              </a:ext>
            </a:extLst>
          </p:cNvPr>
          <p:cNvSpPr txBox="1"/>
          <p:nvPr/>
        </p:nvSpPr>
        <p:spPr>
          <a:xfrm>
            <a:off x="533400" y="5999622"/>
            <a:ext cx="537038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/>
              <a:t>https://bybio.files.wordpress.com/2013/08/ruby-throated-hummingbird-on-cardinal-flower-3.jpg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449570-985C-E340-86AD-5DABF51ED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1022280"/>
            <a:ext cx="4140808" cy="3492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EAB4B5-65A7-DF41-BD2C-4552DE6623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590800"/>
            <a:ext cx="5181600" cy="338325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D3715BE-FD62-4349-A193-9F089F824102}"/>
              </a:ext>
            </a:extLst>
          </p:cNvPr>
          <p:cNvSpPr/>
          <p:nvPr/>
        </p:nvSpPr>
        <p:spPr>
          <a:xfrm>
            <a:off x="5791200" y="454034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/>
              <a:t>https://www.pinterest.com/shar4j/hummingbirds/</a:t>
            </a:r>
          </a:p>
        </p:txBody>
      </p:sp>
    </p:spTree>
    <p:extLst>
      <p:ext uri="{BB962C8B-B14F-4D97-AF65-F5344CB8AC3E}">
        <p14:creationId xmlns:p14="http://schemas.microsoft.com/office/powerpoint/2010/main" val="299167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identities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64439866-4DE2-EA4D-8339-22B806E3A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55221"/>
            <a:ext cx="9448800" cy="655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970CF1-3CC1-7642-9146-8683F5D9E7CC}"/>
              </a:ext>
            </a:extLst>
          </p:cNvPr>
          <p:cNvSpPr txBox="1"/>
          <p:nvPr/>
        </p:nvSpPr>
        <p:spPr>
          <a:xfrm>
            <a:off x="6477000" y="381000"/>
            <a:ext cx="1729961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600"/>
              <a:t>HOMOSPOROUS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685947-18AA-9A48-9442-A2F9A460DD97}"/>
              </a:ext>
            </a:extLst>
          </p:cNvPr>
          <p:cNvSpPr txBox="1"/>
          <p:nvPr/>
        </p:nvSpPr>
        <p:spPr>
          <a:xfrm>
            <a:off x="1981836" y="865134"/>
            <a:ext cx="18473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F9432A-C6B3-0048-9947-AC7DA25550D9}"/>
              </a:ext>
            </a:extLst>
          </p:cNvPr>
          <p:cNvSpPr txBox="1"/>
          <p:nvPr/>
        </p:nvSpPr>
        <p:spPr>
          <a:xfrm>
            <a:off x="457200" y="228600"/>
            <a:ext cx="88392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/>
              <a:t>MEAN GENETICS IDENTITIES FOR SPECIES PAIRS OF HOMOSPOROUS FERNS</a:t>
            </a:r>
          </a:p>
          <a:p>
            <a:pPr algn="ctr"/>
            <a:r>
              <a:rPr lang="en-US"/>
              <a:t>from isozyme analyses at the height of that era (1985-1993)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9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>
            <a:extLst>
              <a:ext uri="{FF2B5EF4-FFF2-40B4-BE49-F238E27FC236}">
                <a16:creationId xmlns:a16="http://schemas.microsoft.com/office/drawing/2014/main" id="{CB48D641-3560-1549-9DA9-B0F2A62109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17411" name="Text Box 5">
            <a:extLst>
              <a:ext uri="{FF2B5EF4-FFF2-40B4-BE49-F238E27FC236}">
                <a16:creationId xmlns:a16="http://schemas.microsoft.com/office/drawing/2014/main" id="{19008ACE-08CC-3C48-A321-834CC2088E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Phenotypic plasticity vs. genetic divergence  in Swiss </a:t>
            </a:r>
            <a:r>
              <a:rPr lang="en-US" altLang="en-US" sz="2400" i="1">
                <a:solidFill>
                  <a:srgbClr val="FF0000"/>
                </a:solidFill>
              </a:rPr>
              <a:t>Athyrium filix-femina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Incomplete divergence (versus secondary contact) in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Recent divergence yielded a rockhouse </a:t>
            </a:r>
            <a:r>
              <a:rPr lang="en-US" altLang="en-US" sz="2400" i="1"/>
              <a:t>Thelypteris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Allopatric speciation in </a:t>
            </a:r>
            <a:r>
              <a:rPr lang="en-US" altLang="en-US" sz="2400" i="1"/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Peripatric speciation in </a:t>
            </a:r>
            <a:r>
              <a:rPr lang="en-US" altLang="en-US" sz="2400" i="1"/>
              <a:t>Pleopeltis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Species limits and speciation in </a:t>
            </a:r>
            <a:r>
              <a:rPr lang="en-US" altLang="en-US" sz="2400" i="1"/>
              <a:t>Asplenium nidus </a:t>
            </a:r>
            <a:endParaRPr lang="en-US" altLang="en-US" sz="2400"/>
          </a:p>
        </p:txBody>
      </p:sp>
      <p:pic>
        <p:nvPicPr>
          <p:cNvPr id="17412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7D7FB6CE-9C9E-6444-8F28-7A770C1E1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3445B9-CE72-2E44-B19E-62969F299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57"/>
            <a:ext cx="9144000" cy="684148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925EACF-EC92-034A-818A-FCEC52BE14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330"/>
            <a:ext cx="4800600" cy="46166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i="1">
                <a:solidFill>
                  <a:schemeClr val="bg1"/>
                </a:solidFill>
              </a:rPr>
              <a:t>Athyrium filix-femina  </a:t>
            </a:r>
            <a:r>
              <a:rPr lang="en-US" altLang="en-US">
                <a:solidFill>
                  <a:schemeClr val="bg1"/>
                </a:solidFill>
              </a:rPr>
              <a:t>- the lady fern</a:t>
            </a:r>
          </a:p>
        </p:txBody>
      </p:sp>
    </p:spTree>
    <p:extLst>
      <p:ext uri="{BB962C8B-B14F-4D97-AF65-F5344CB8AC3E}">
        <p14:creationId xmlns:p14="http://schemas.microsoft.com/office/powerpoint/2010/main" val="946444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925EACF-EC92-034A-818A-FCEC52BE14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330"/>
            <a:ext cx="4800600" cy="46166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i="1">
                <a:solidFill>
                  <a:schemeClr val="bg1"/>
                </a:solidFill>
              </a:rPr>
              <a:t>Athyrium filix-femina  </a:t>
            </a:r>
            <a:r>
              <a:rPr lang="en-US" altLang="en-US">
                <a:solidFill>
                  <a:schemeClr val="bg1"/>
                </a:solidFill>
              </a:rPr>
              <a:t>- the lady fern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EFFBC5-0519-4A4F-ABFF-8F8754CFD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0"/>
            <a:ext cx="378277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5AB823-4C43-5343-B32A-E840B69AA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6123" y="4343400"/>
            <a:ext cx="3474571" cy="23645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0CD0DE-9424-6249-A08A-0729909254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-597665" y="1386893"/>
            <a:ext cx="4373985" cy="297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164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3" name="Picture 1">
            <a:extLst>
              <a:ext uri="{FF2B5EF4-FFF2-40B4-BE49-F238E27FC236}">
                <a16:creationId xmlns:a16="http://schemas.microsoft.com/office/drawing/2014/main" id="{159ECD7E-E13B-994B-BD6E-A1ED78E73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79613"/>
            <a:ext cx="7658100" cy="487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5234" name="Rectangle 2">
            <a:extLst>
              <a:ext uri="{FF2B5EF4-FFF2-40B4-BE49-F238E27FC236}">
                <a16:creationId xmlns:a16="http://schemas.microsoft.com/office/drawing/2014/main" id="{9AC0F79D-19E2-E943-A608-B669B4E11C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0" y="0"/>
            <a:ext cx="4572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The 20 Swiss </a:t>
            </a:r>
            <a:r>
              <a:rPr lang="en-US" altLang="en-US" i="1"/>
              <a:t>Athyrium filix-femina  </a:t>
            </a:r>
            <a:r>
              <a:rPr lang="en-US" altLang="en-US"/>
              <a:t>populations. Numbers correspond to populations</a:t>
            </a:r>
          </a:p>
        </p:txBody>
      </p:sp>
      <p:pic>
        <p:nvPicPr>
          <p:cNvPr id="95235" name="Picture 3">
            <a:extLst>
              <a:ext uri="{FF2B5EF4-FFF2-40B4-BE49-F238E27FC236}">
                <a16:creationId xmlns:a16="http://schemas.microsoft.com/office/drawing/2014/main" id="{2C3F5A13-08F3-E541-A32E-A17FD42E9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" y="130175"/>
            <a:ext cx="3946525" cy="252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7" name="Picture 1">
            <a:extLst>
              <a:ext uri="{FF2B5EF4-FFF2-40B4-BE49-F238E27FC236}">
                <a16:creationId xmlns:a16="http://schemas.microsoft.com/office/drawing/2014/main" id="{FC3F16D6-92D9-0D42-96E0-B2A47D794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16050" y="1922463"/>
            <a:ext cx="6845300" cy="466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58" name="Rectangle 2">
            <a:extLst>
              <a:ext uri="{FF2B5EF4-FFF2-40B4-BE49-F238E27FC236}">
                <a16:creationId xmlns:a16="http://schemas.microsoft.com/office/drawing/2014/main" id="{6F6B4CC9-58E3-0348-B7E0-1F2682F74A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8213" y="111125"/>
            <a:ext cx="65293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All populations are very similar. No correlation exists between Swiss populations, their region, and altitude. The Italian population is distinct.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58A31F6D-20EB-8B4B-BE32-ED474F814F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3276600"/>
            <a:ext cx="3995738" cy="3124200"/>
          </a:xfrm>
          <a:prstGeom prst="rect">
            <a:avLst/>
          </a:prstGeom>
          <a:noFill/>
          <a:ln w="381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96260" name="Rectangle 4">
            <a:extLst>
              <a:ext uri="{FF2B5EF4-FFF2-40B4-BE49-F238E27FC236}">
                <a16:creationId xmlns:a16="http://schemas.microsoft.com/office/drawing/2014/main" id="{3BCA834E-1B92-E340-92DD-6761345B05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9225" y="6400800"/>
            <a:ext cx="4735513" cy="182563"/>
          </a:xfrm>
          <a:prstGeom prst="rect">
            <a:avLst/>
          </a:prstGeom>
          <a:noFill/>
          <a:ln w="38100" algn="ctr">
            <a:solidFill>
              <a:srgbClr val="00B05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96261" name="TextBox 5">
            <a:extLst>
              <a:ext uri="{FF2B5EF4-FFF2-40B4-BE49-F238E27FC236}">
                <a16:creationId xmlns:a16="http://schemas.microsoft.com/office/drawing/2014/main" id="{0B14E973-7DD6-D942-A477-D6330CFE215C}"/>
              </a:ext>
            </a:extLst>
          </p:cNvPr>
          <p:cNvSpPr txBox="1">
            <a:spLocks noChangeArrowheads="1"/>
          </p:cNvSpPr>
          <p:nvPr/>
        </p:nvSpPr>
        <p:spPr bwMode="auto">
          <a:xfrm rot="-2647917">
            <a:off x="5259388" y="3938588"/>
            <a:ext cx="24352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Swiss Populations</a:t>
            </a:r>
          </a:p>
        </p:txBody>
      </p:sp>
      <p:sp>
        <p:nvSpPr>
          <p:cNvPr id="96262" name="TextBox 6">
            <a:extLst>
              <a:ext uri="{FF2B5EF4-FFF2-40B4-BE49-F238E27FC236}">
                <a16:creationId xmlns:a16="http://schemas.microsoft.com/office/drawing/2014/main" id="{02EE0DC5-43AB-6846-A131-5C4932A7517C}"/>
              </a:ext>
            </a:extLst>
          </p:cNvPr>
          <p:cNvSpPr txBox="1">
            <a:spLocks noChangeArrowheads="1"/>
          </p:cNvSpPr>
          <p:nvPr/>
        </p:nvSpPr>
        <p:spPr bwMode="auto">
          <a:xfrm rot="-2913915">
            <a:off x="7092156" y="5533232"/>
            <a:ext cx="23780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Italian Population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D449A8-57A8-9B4C-9EDC-2D074BF233D0}"/>
              </a:ext>
            </a:extLst>
          </p:cNvPr>
          <p:cNvSpPr/>
          <p:nvPr/>
        </p:nvSpPr>
        <p:spPr>
          <a:xfrm>
            <a:off x="952500" y="1295400"/>
            <a:ext cx="7239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sz="1800"/>
              <a:t>It’s known that </a:t>
            </a:r>
            <a:r>
              <a:rPr lang="en-US" sz="1800" i="1"/>
              <a:t>Athyrium filix-femina </a:t>
            </a:r>
            <a:r>
              <a:rPr lang="en-US" sz="1800"/>
              <a:t>reproduces by outcrossing. The observed distribution of genetic variation can be explained by long-distance spore dispersal and extensive gene flow via outcrossing. </a:t>
            </a:r>
          </a:p>
          <a:p>
            <a:pPr>
              <a:defRPr/>
            </a:pPr>
            <a:endParaRPr lang="en-US" sz="1800"/>
          </a:p>
          <a:p>
            <a:pPr>
              <a:defRPr/>
            </a:pPr>
            <a:r>
              <a:rPr lang="en-US" sz="1800"/>
              <a:t>They suggest that selection for </a:t>
            </a:r>
            <a:r>
              <a:rPr lang="en-US" sz="1800">
                <a:highlight>
                  <a:srgbClr val="FFFF00"/>
                </a:highlight>
              </a:rPr>
              <a:t>phenotypic plasticity </a:t>
            </a:r>
            <a:r>
              <a:rPr lang="en-US" sz="1800"/>
              <a:t>allows </a:t>
            </a:r>
            <a:r>
              <a:rPr lang="en-US" sz="1800" i="1"/>
              <a:t>Athyirum filix-femina </a:t>
            </a:r>
            <a:r>
              <a:rPr lang="en-US" sz="1800"/>
              <a:t>(and thus other outcrossing fern species) to colonize a broad ecological niche.</a:t>
            </a:r>
          </a:p>
          <a:p>
            <a:pPr>
              <a:defRPr/>
            </a:pPr>
            <a:endParaRPr lang="en-US" sz="1800"/>
          </a:p>
          <a:p>
            <a:pPr>
              <a:defRPr/>
            </a:pPr>
            <a:r>
              <a:rPr lang="en-US" sz="1800"/>
              <a:t>And they argue that </a:t>
            </a:r>
            <a:r>
              <a:rPr lang="en-US" sz="1800">
                <a:highlight>
                  <a:srgbClr val="FFFF00"/>
                </a:highlight>
              </a:rPr>
              <a:t>genetic adaptation </a:t>
            </a:r>
            <a:r>
              <a:rPr lang="en-US" sz="1800"/>
              <a:t>has to be assumed when comparing populations over a larger distribution area, including Italy or Spain in the current study. In this case isolating mechanisms due to limits of spore dispersal become evident.</a:t>
            </a:r>
          </a:p>
          <a:p>
            <a:pPr>
              <a:defRPr/>
            </a:pPr>
            <a:endParaRPr 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B3573687-6992-F24E-81E3-46193DB39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76200"/>
            <a:ext cx="86106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sz="1800">
                <a:solidFill>
                  <a:srgbClr val="222222"/>
                </a:solidFill>
              </a:rPr>
              <a:t>Schneller, J. and Liebst, B., 2007. Patterns of variation of a common fern (</a:t>
            </a:r>
            <a:r>
              <a:rPr lang="en-US" altLang="en-US" sz="1800" i="1">
                <a:solidFill>
                  <a:srgbClr val="222222"/>
                </a:solidFill>
              </a:rPr>
              <a:t>Athyrium filix‐femina</a:t>
            </a:r>
            <a:r>
              <a:rPr lang="en-US" altLang="en-US" sz="1800">
                <a:solidFill>
                  <a:srgbClr val="222222"/>
                </a:solidFill>
              </a:rPr>
              <a:t>; Woodsiaceae): population structure along and between altitudinal gradients. American Journal of Botany 94: 965–971.</a:t>
            </a:r>
            <a:endParaRPr lang="en-US" altLang="en-US" sz="1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TextBox 1">
            <a:extLst>
              <a:ext uri="{FF2B5EF4-FFF2-40B4-BE49-F238E27FC236}">
                <a16:creationId xmlns:a16="http://schemas.microsoft.com/office/drawing/2014/main" id="{71DB3FD9-8593-7346-BFB9-85B2AFD0CE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304800"/>
            <a:ext cx="33528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r>
              <a:rPr lang="en-US" altLang="en-US" sz="4400"/>
              <a:t>End of Feb. 28 Lecture</a:t>
            </a:r>
          </a:p>
        </p:txBody>
      </p:sp>
      <p:pic>
        <p:nvPicPr>
          <p:cNvPr id="126978" name="Picture 5">
            <a:extLst>
              <a:ext uri="{FF2B5EF4-FFF2-40B4-BE49-F238E27FC236}">
                <a16:creationId xmlns:a16="http://schemas.microsoft.com/office/drawing/2014/main" id="{F6C4028C-0650-F746-87EB-DE33EC3E6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2275" y="676275"/>
            <a:ext cx="68580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511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4">
            <a:extLst>
              <a:ext uri="{FF2B5EF4-FFF2-40B4-BE49-F238E27FC236}">
                <a16:creationId xmlns:a16="http://schemas.microsoft.com/office/drawing/2014/main" id="{470E11F1-F48B-E64B-B41B-4835EF3D5B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26627" name="Text Box 5">
            <a:extLst>
              <a:ext uri="{FF2B5EF4-FFF2-40B4-BE49-F238E27FC236}">
                <a16:creationId xmlns:a16="http://schemas.microsoft.com/office/drawing/2014/main" id="{2FFBBE97-A4BF-C349-80CB-D9EA80FD73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Phenotypic plasticity vs. genetic divergence  in Swiss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Incomplete divergence (versus secondary contact) in </a:t>
            </a:r>
            <a:r>
              <a:rPr lang="en-US" altLang="en-US" sz="2400" i="1">
                <a:solidFill>
                  <a:srgbClr val="FF0000"/>
                </a:solidFill>
              </a:rPr>
              <a:t>Athyrium filix-femina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Recent divergence yielded a rockhouse </a:t>
            </a:r>
            <a:r>
              <a:rPr lang="en-US" altLang="en-US" sz="2400" i="1"/>
              <a:t>Thelypteris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Allopatric speciation in </a:t>
            </a:r>
            <a:r>
              <a:rPr lang="en-US" altLang="en-US" sz="2400" i="1"/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Peripatric speciation in </a:t>
            </a:r>
            <a:r>
              <a:rPr lang="en-US" altLang="en-US" sz="2400" i="1"/>
              <a:t>Pleopeltis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Species limits and speciation in </a:t>
            </a:r>
            <a:r>
              <a:rPr lang="en-US" altLang="en-US" sz="2400" i="1"/>
              <a:t>Asplenium nidus </a:t>
            </a:r>
            <a:endParaRPr lang="en-US" altLang="en-US" sz="2400"/>
          </a:p>
        </p:txBody>
      </p:sp>
      <p:pic>
        <p:nvPicPr>
          <p:cNvPr id="26628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26434272-200A-734C-B1F1-FE361161D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tafel_009_small.jpg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01705194-81A2-C24E-8CE6-855B2956A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069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1" name="Rectangle 1">
            <a:extLst>
              <a:ext uri="{FF2B5EF4-FFF2-40B4-BE49-F238E27FC236}">
                <a16:creationId xmlns:a16="http://schemas.microsoft.com/office/drawing/2014/main" id="{34DA02F7-2E2A-2141-A437-9E3418A03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566738"/>
            <a:ext cx="42672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lvl="2"/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Kelloff et al.  2002.  Differentiation of eastern North  American </a:t>
            </a:r>
            <a:r>
              <a:rPr lang="en-US" altLang="en-US" b="1" i="1">
                <a:solidFill>
                  <a:srgbClr val="000000"/>
                </a:solidFill>
                <a:latin typeface="Times New Roman" panose="02020603050405020304" pitchFamily="18" charset="0"/>
              </a:rPr>
              <a:t>Athyrium filix-femina</a:t>
            </a:r>
            <a:r>
              <a:rPr lang="en-US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 taxa: evidence from allozymes and spores. Amer.  Fern Journal 92:185-213</a:t>
            </a:r>
            <a:r>
              <a:rPr lang="en-US" altLang="en-US" sz="2000" b="1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endParaRPr lang="en-US" altLang="en-US" sz="20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Athyrium%20filix.%20aplenioides                                00000010Macintosh HD                   ABA78158:">
            <a:extLst>
              <a:ext uri="{FF2B5EF4-FFF2-40B4-BE49-F238E27FC236}">
                <a16:creationId xmlns:a16="http://schemas.microsoft.com/office/drawing/2014/main" id="{656B04A9-5CAD-5541-9056-6FDEA71F7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3" y="236538"/>
            <a:ext cx="4921250" cy="596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8" name="Text Box 4">
            <a:extLst>
              <a:ext uri="{FF2B5EF4-FFF2-40B4-BE49-F238E27FC236}">
                <a16:creationId xmlns:a16="http://schemas.microsoft.com/office/drawing/2014/main" id="{CDBBD435-DFC6-6D43-8A23-458C3E94F7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25" y="6262688"/>
            <a:ext cx="3714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Athyrium filix-femina </a:t>
            </a:r>
            <a:r>
              <a:rPr lang="en-US" altLang="en-US" sz="1800"/>
              <a:t>subsp.</a:t>
            </a:r>
            <a:r>
              <a:rPr lang="en-US" altLang="en-US" sz="1800" i="1"/>
              <a:t> angustum</a:t>
            </a:r>
            <a:endParaRPr lang="en-US" altLang="en-US" sz="1800"/>
          </a:p>
        </p:txBody>
      </p:sp>
      <p:sp>
        <p:nvSpPr>
          <p:cNvPr id="29699" name="Text Box 5">
            <a:extLst>
              <a:ext uri="{FF2B5EF4-FFF2-40B4-BE49-F238E27FC236}">
                <a16:creationId xmlns:a16="http://schemas.microsoft.com/office/drawing/2014/main" id="{004E09ED-BDC5-D042-B653-864E9B151D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5313" y="6265863"/>
            <a:ext cx="3968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Athyrium filix-femina </a:t>
            </a:r>
            <a:r>
              <a:rPr lang="en-US" altLang="en-US" sz="1800"/>
              <a:t>subsp.</a:t>
            </a:r>
            <a:r>
              <a:rPr lang="en-US" altLang="en-US" sz="1800" i="1"/>
              <a:t> asplenioides</a:t>
            </a:r>
          </a:p>
        </p:txBody>
      </p:sp>
      <p:pic>
        <p:nvPicPr>
          <p:cNvPr id="29700" name="Picture 1">
            <a:extLst>
              <a:ext uri="{FF2B5EF4-FFF2-40B4-BE49-F238E27FC236}">
                <a16:creationId xmlns:a16="http://schemas.microsoft.com/office/drawing/2014/main" id="{57C961F4-20CD-404D-AACD-C4B0A9E81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352800" cy="598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 Box 2">
            <a:extLst>
              <a:ext uri="{FF2B5EF4-FFF2-40B4-BE49-F238E27FC236}">
                <a16:creationId xmlns:a16="http://schemas.microsoft.com/office/drawing/2014/main" id="{987B74C8-022B-BB48-8816-69EA0D12F7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650" y="762000"/>
            <a:ext cx="763587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u="sng">
                <a:solidFill>
                  <a:srgbClr val="000000"/>
                </a:solidFill>
                <a:latin typeface="Times New Roman" panose="02020603050405020304" pitchFamily="18" charset="0"/>
              </a:rPr>
              <a:t>Character</a:t>
            </a: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			</a:t>
            </a:r>
            <a:r>
              <a:rPr lang="en-US" alt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angustum</a:t>
            </a: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			</a:t>
            </a:r>
            <a:r>
              <a:rPr lang="en-US" altLang="en-US" sz="1600" i="1">
                <a:solidFill>
                  <a:srgbClr val="000000"/>
                </a:solidFill>
                <a:latin typeface="Times New Roman" panose="02020603050405020304" pitchFamily="18" charset="0"/>
              </a:rPr>
              <a:t>asplenioides</a:t>
            </a: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		</a:t>
            </a:r>
            <a:endParaRPr lang="en-US" altLang="en-US" sz="1600" u="sng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Rhizome habit		erect or ascending		ascending or creeping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Leaf shape		                  tapered at base		barely tapered at base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Spore color		yellowish			brownish-yellow to 							black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Spore surface features	                  sparsely papillate		wrinkled or reticulated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D541F3-95FA-8842-AF84-69CB400E4C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2811246"/>
            <a:ext cx="1619969" cy="28859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29F0CF9-9829-524D-B0D9-EA8FCA7A8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5256" y="2809875"/>
            <a:ext cx="1794744" cy="285251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 descr="athangustspores.JPG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9A822300-1A9C-1B46-A5EF-E055D8998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3832225" cy="552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2" name="Picture 3" descr="athasplenspores.JPG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6A0A219E-350C-A14C-AD9E-5BBABEB45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57200"/>
            <a:ext cx="3932238" cy="559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 Box 4">
            <a:extLst>
              <a:ext uri="{FF2B5EF4-FFF2-40B4-BE49-F238E27FC236}">
                <a16:creationId xmlns:a16="http://schemas.microsoft.com/office/drawing/2014/main" id="{60309DE7-AA93-E645-8C38-560F1DB232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0000" y="6148388"/>
            <a:ext cx="23368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A. f.-f. subsp. angustum</a:t>
            </a:r>
            <a:endParaRPr lang="en-US" altLang="en-US" sz="1800"/>
          </a:p>
        </p:txBody>
      </p:sp>
      <p:sp>
        <p:nvSpPr>
          <p:cNvPr id="35844" name="Text Box 5">
            <a:extLst>
              <a:ext uri="{FF2B5EF4-FFF2-40B4-BE49-F238E27FC236}">
                <a16:creationId xmlns:a16="http://schemas.microsoft.com/office/drawing/2014/main" id="{E2654C40-4C91-6748-A324-59BDE4F4CC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6148388"/>
            <a:ext cx="25908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i="1"/>
              <a:t>A. f.-f. subsp. asplenioides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ladyfernmap.JPG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F042B55D-EC4D-064B-A813-AD324A909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-803275"/>
            <a:ext cx="7924800" cy="766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4" name="Freeform 4">
            <a:extLst>
              <a:ext uri="{FF2B5EF4-FFF2-40B4-BE49-F238E27FC236}">
                <a16:creationId xmlns:a16="http://schemas.microsoft.com/office/drawing/2014/main" id="{B49AFB32-DE73-DE45-BC07-52BF8D46C399}"/>
              </a:ext>
            </a:extLst>
          </p:cNvPr>
          <p:cNvSpPr>
            <a:spLocks/>
          </p:cNvSpPr>
          <p:nvPr/>
        </p:nvSpPr>
        <p:spPr bwMode="auto">
          <a:xfrm>
            <a:off x="1752600" y="152400"/>
            <a:ext cx="4651375" cy="2876550"/>
          </a:xfrm>
          <a:custGeom>
            <a:avLst/>
            <a:gdLst>
              <a:gd name="T0" fmla="*/ 0 w 2930"/>
              <a:gd name="T1" fmla="*/ 0 h 1812"/>
              <a:gd name="T2" fmla="*/ 2147483646 w 2930"/>
              <a:gd name="T3" fmla="*/ 2147483646 h 1812"/>
              <a:gd name="T4" fmla="*/ 2147483646 w 2930"/>
              <a:gd name="T5" fmla="*/ 2147483646 h 1812"/>
              <a:gd name="T6" fmla="*/ 2147483646 w 2930"/>
              <a:gd name="T7" fmla="*/ 2147483646 h 1812"/>
              <a:gd name="T8" fmla="*/ 2147483646 w 2930"/>
              <a:gd name="T9" fmla="*/ 2147483646 h 1812"/>
              <a:gd name="T10" fmla="*/ 2147483646 w 2930"/>
              <a:gd name="T11" fmla="*/ 2147483646 h 1812"/>
              <a:gd name="T12" fmla="*/ 2147483646 w 2930"/>
              <a:gd name="T13" fmla="*/ 2147483646 h 1812"/>
              <a:gd name="T14" fmla="*/ 2147483646 w 2930"/>
              <a:gd name="T15" fmla="*/ 2147483646 h 1812"/>
              <a:gd name="T16" fmla="*/ 2147483646 w 2930"/>
              <a:gd name="T17" fmla="*/ 2147483646 h 1812"/>
              <a:gd name="T18" fmla="*/ 2147483646 w 2930"/>
              <a:gd name="T19" fmla="*/ 2147483646 h 1812"/>
              <a:gd name="T20" fmla="*/ 2147483646 w 2930"/>
              <a:gd name="T21" fmla="*/ 2147483646 h 1812"/>
              <a:gd name="T22" fmla="*/ 2147483646 w 2930"/>
              <a:gd name="T23" fmla="*/ 2147483646 h 1812"/>
              <a:gd name="T24" fmla="*/ 2147483646 w 2930"/>
              <a:gd name="T25" fmla="*/ 2147483646 h 1812"/>
              <a:gd name="T26" fmla="*/ 2147483646 w 2930"/>
              <a:gd name="T27" fmla="*/ 2147483646 h 1812"/>
              <a:gd name="T28" fmla="*/ 2147483646 w 2930"/>
              <a:gd name="T29" fmla="*/ 2147483646 h 1812"/>
              <a:gd name="T30" fmla="*/ 2147483646 w 2930"/>
              <a:gd name="T31" fmla="*/ 2147483646 h 1812"/>
              <a:gd name="T32" fmla="*/ 2147483646 w 2930"/>
              <a:gd name="T33" fmla="*/ 2147483646 h 1812"/>
              <a:gd name="T34" fmla="*/ 2147483646 w 2930"/>
              <a:gd name="T35" fmla="*/ 2147483646 h 1812"/>
              <a:gd name="T36" fmla="*/ 2147483646 w 2930"/>
              <a:gd name="T37" fmla="*/ 2147483646 h 181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930"/>
              <a:gd name="T58" fmla="*/ 0 h 1812"/>
              <a:gd name="T59" fmla="*/ 2930 w 2930"/>
              <a:gd name="T60" fmla="*/ 1812 h 181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930" h="1812">
                <a:moveTo>
                  <a:pt x="0" y="0"/>
                </a:moveTo>
                <a:cubicBezTo>
                  <a:pt x="21" y="89"/>
                  <a:pt x="21" y="179"/>
                  <a:pt x="40" y="269"/>
                </a:cubicBezTo>
                <a:cubicBezTo>
                  <a:pt x="54" y="341"/>
                  <a:pt x="83" y="411"/>
                  <a:pt x="106" y="482"/>
                </a:cubicBezTo>
                <a:cubicBezTo>
                  <a:pt x="121" y="594"/>
                  <a:pt x="147" y="701"/>
                  <a:pt x="187" y="808"/>
                </a:cubicBezTo>
                <a:cubicBezTo>
                  <a:pt x="202" y="850"/>
                  <a:pt x="211" y="892"/>
                  <a:pt x="236" y="930"/>
                </a:cubicBezTo>
                <a:cubicBezTo>
                  <a:pt x="265" y="1065"/>
                  <a:pt x="306" y="1199"/>
                  <a:pt x="351" y="1330"/>
                </a:cubicBezTo>
                <a:cubicBezTo>
                  <a:pt x="365" y="1372"/>
                  <a:pt x="374" y="1424"/>
                  <a:pt x="400" y="1461"/>
                </a:cubicBezTo>
                <a:cubicBezTo>
                  <a:pt x="416" y="1511"/>
                  <a:pt x="427" y="1564"/>
                  <a:pt x="457" y="1608"/>
                </a:cubicBezTo>
                <a:cubicBezTo>
                  <a:pt x="478" y="1673"/>
                  <a:pt x="545" y="1680"/>
                  <a:pt x="604" y="1698"/>
                </a:cubicBezTo>
                <a:cubicBezTo>
                  <a:pt x="656" y="1713"/>
                  <a:pt x="701" y="1733"/>
                  <a:pt x="751" y="1755"/>
                </a:cubicBezTo>
                <a:cubicBezTo>
                  <a:pt x="815" y="1782"/>
                  <a:pt x="886" y="1798"/>
                  <a:pt x="955" y="1812"/>
                </a:cubicBezTo>
                <a:cubicBezTo>
                  <a:pt x="1103" y="1804"/>
                  <a:pt x="1247" y="1782"/>
                  <a:pt x="1396" y="1771"/>
                </a:cubicBezTo>
                <a:cubicBezTo>
                  <a:pt x="1547" y="1758"/>
                  <a:pt x="1719" y="1758"/>
                  <a:pt x="1869" y="1722"/>
                </a:cubicBezTo>
                <a:cubicBezTo>
                  <a:pt x="1999" y="1690"/>
                  <a:pt x="2128" y="1637"/>
                  <a:pt x="2261" y="1616"/>
                </a:cubicBezTo>
                <a:cubicBezTo>
                  <a:pt x="2322" y="1595"/>
                  <a:pt x="2386" y="1585"/>
                  <a:pt x="2449" y="1567"/>
                </a:cubicBezTo>
                <a:cubicBezTo>
                  <a:pt x="2543" y="1539"/>
                  <a:pt x="2640" y="1508"/>
                  <a:pt x="2734" y="1477"/>
                </a:cubicBezTo>
                <a:cubicBezTo>
                  <a:pt x="2759" y="1452"/>
                  <a:pt x="2793" y="1445"/>
                  <a:pt x="2824" y="1428"/>
                </a:cubicBezTo>
                <a:cubicBezTo>
                  <a:pt x="2901" y="1384"/>
                  <a:pt x="2844" y="1405"/>
                  <a:pt x="2898" y="1388"/>
                </a:cubicBezTo>
                <a:cubicBezTo>
                  <a:pt x="2918" y="1366"/>
                  <a:pt x="2907" y="1374"/>
                  <a:pt x="2930" y="1363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F341497D-8E9D-584D-9287-BAE69E2B00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9413" y="4883150"/>
            <a:ext cx="381000" cy="228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33796" name="Freeform 9">
            <a:extLst>
              <a:ext uri="{FF2B5EF4-FFF2-40B4-BE49-F238E27FC236}">
                <a16:creationId xmlns:a16="http://schemas.microsoft.com/office/drawing/2014/main" id="{AEB5E050-7876-BC48-A011-6B70747FC0B1}"/>
              </a:ext>
            </a:extLst>
          </p:cNvPr>
          <p:cNvSpPr>
            <a:spLocks/>
          </p:cNvSpPr>
          <p:nvPr/>
        </p:nvSpPr>
        <p:spPr bwMode="auto">
          <a:xfrm>
            <a:off x="2487613" y="1631950"/>
            <a:ext cx="4432300" cy="3538538"/>
          </a:xfrm>
          <a:custGeom>
            <a:avLst/>
            <a:gdLst>
              <a:gd name="T0" fmla="*/ 2147483646 w 2792"/>
              <a:gd name="T1" fmla="*/ 2147483646 h 2229"/>
              <a:gd name="T2" fmla="*/ 2147483646 w 2792"/>
              <a:gd name="T3" fmla="*/ 2147483646 h 2229"/>
              <a:gd name="T4" fmla="*/ 2147483646 w 2792"/>
              <a:gd name="T5" fmla="*/ 2147483646 h 2229"/>
              <a:gd name="T6" fmla="*/ 2147483646 w 2792"/>
              <a:gd name="T7" fmla="*/ 2147483646 h 2229"/>
              <a:gd name="T8" fmla="*/ 0 w 2792"/>
              <a:gd name="T9" fmla="*/ 2147483646 h 2229"/>
              <a:gd name="T10" fmla="*/ 2147483646 w 2792"/>
              <a:gd name="T11" fmla="*/ 2147483646 h 2229"/>
              <a:gd name="T12" fmla="*/ 2147483646 w 2792"/>
              <a:gd name="T13" fmla="*/ 2147483646 h 2229"/>
              <a:gd name="T14" fmla="*/ 2147483646 w 2792"/>
              <a:gd name="T15" fmla="*/ 2147483646 h 2229"/>
              <a:gd name="T16" fmla="*/ 2147483646 w 2792"/>
              <a:gd name="T17" fmla="*/ 2147483646 h 2229"/>
              <a:gd name="T18" fmla="*/ 2147483646 w 2792"/>
              <a:gd name="T19" fmla="*/ 2147483646 h 2229"/>
              <a:gd name="T20" fmla="*/ 2147483646 w 2792"/>
              <a:gd name="T21" fmla="*/ 2147483646 h 2229"/>
              <a:gd name="T22" fmla="*/ 2147483646 w 2792"/>
              <a:gd name="T23" fmla="*/ 2147483646 h 2229"/>
              <a:gd name="T24" fmla="*/ 2147483646 w 2792"/>
              <a:gd name="T25" fmla="*/ 2147483646 h 2229"/>
              <a:gd name="T26" fmla="*/ 2147483646 w 2792"/>
              <a:gd name="T27" fmla="*/ 2147483646 h 2229"/>
              <a:gd name="T28" fmla="*/ 2147483646 w 2792"/>
              <a:gd name="T29" fmla="*/ 2147483646 h 2229"/>
              <a:gd name="T30" fmla="*/ 2147483646 w 2792"/>
              <a:gd name="T31" fmla="*/ 2147483646 h 2229"/>
              <a:gd name="T32" fmla="*/ 2147483646 w 2792"/>
              <a:gd name="T33" fmla="*/ 2147483646 h 2229"/>
              <a:gd name="T34" fmla="*/ 2147483646 w 2792"/>
              <a:gd name="T35" fmla="*/ 2147483646 h 2229"/>
              <a:gd name="T36" fmla="*/ 2147483646 w 2792"/>
              <a:gd name="T37" fmla="*/ 2147483646 h 2229"/>
              <a:gd name="T38" fmla="*/ 2147483646 w 2792"/>
              <a:gd name="T39" fmla="*/ 2147483646 h 2229"/>
              <a:gd name="T40" fmla="*/ 2147483646 w 2792"/>
              <a:gd name="T41" fmla="*/ 2147483646 h 2229"/>
              <a:gd name="T42" fmla="*/ 2147483646 w 2792"/>
              <a:gd name="T43" fmla="*/ 2147483646 h 2229"/>
              <a:gd name="T44" fmla="*/ 2147483646 w 2792"/>
              <a:gd name="T45" fmla="*/ 2147483646 h 2229"/>
              <a:gd name="T46" fmla="*/ 2147483646 w 2792"/>
              <a:gd name="T47" fmla="*/ 2147483646 h 2229"/>
              <a:gd name="T48" fmla="*/ 2147483646 w 2792"/>
              <a:gd name="T49" fmla="*/ 2147483646 h 2229"/>
              <a:gd name="T50" fmla="*/ 2147483646 w 2792"/>
              <a:gd name="T51" fmla="*/ 2147483646 h 2229"/>
              <a:gd name="T52" fmla="*/ 2147483646 w 2792"/>
              <a:gd name="T53" fmla="*/ 2147483646 h 2229"/>
              <a:gd name="T54" fmla="*/ 2147483646 w 2792"/>
              <a:gd name="T55" fmla="*/ 2147483646 h 2229"/>
              <a:gd name="T56" fmla="*/ 2147483646 w 2792"/>
              <a:gd name="T57" fmla="*/ 2147483646 h 2229"/>
              <a:gd name="T58" fmla="*/ 2147483646 w 2792"/>
              <a:gd name="T59" fmla="*/ 2147483646 h 2229"/>
              <a:gd name="T60" fmla="*/ 2147483646 w 2792"/>
              <a:gd name="T61" fmla="*/ 2147483646 h 2229"/>
              <a:gd name="T62" fmla="*/ 2147483646 w 2792"/>
              <a:gd name="T63" fmla="*/ 2147483646 h 2229"/>
              <a:gd name="T64" fmla="*/ 2147483646 w 2792"/>
              <a:gd name="T65" fmla="*/ 2147483646 h 2229"/>
              <a:gd name="T66" fmla="*/ 2147483646 w 2792"/>
              <a:gd name="T67" fmla="*/ 2147483646 h 2229"/>
              <a:gd name="T68" fmla="*/ 2147483646 w 2792"/>
              <a:gd name="T69" fmla="*/ 2147483646 h 2229"/>
              <a:gd name="T70" fmla="*/ 2147483646 w 2792"/>
              <a:gd name="T71" fmla="*/ 2147483646 h 2229"/>
              <a:gd name="T72" fmla="*/ 2147483646 w 2792"/>
              <a:gd name="T73" fmla="*/ 2147483646 h 2229"/>
              <a:gd name="T74" fmla="*/ 2147483646 w 2792"/>
              <a:gd name="T75" fmla="*/ 2147483646 h 2229"/>
              <a:gd name="T76" fmla="*/ 2147483646 w 2792"/>
              <a:gd name="T77" fmla="*/ 0 h 2229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2792"/>
              <a:gd name="T118" fmla="*/ 0 h 2229"/>
              <a:gd name="T119" fmla="*/ 2792 w 2792"/>
              <a:gd name="T120" fmla="*/ 2229 h 2229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2792" h="2229">
                <a:moveTo>
                  <a:pt x="90" y="2229"/>
                </a:moveTo>
                <a:cubicBezTo>
                  <a:pt x="95" y="2218"/>
                  <a:pt x="104" y="2208"/>
                  <a:pt x="106" y="2196"/>
                </a:cubicBezTo>
                <a:cubicBezTo>
                  <a:pt x="109" y="2168"/>
                  <a:pt x="90" y="2141"/>
                  <a:pt x="82" y="2115"/>
                </a:cubicBezTo>
                <a:cubicBezTo>
                  <a:pt x="68" y="2071"/>
                  <a:pt x="63" y="2027"/>
                  <a:pt x="49" y="1984"/>
                </a:cubicBezTo>
                <a:cubicBezTo>
                  <a:pt x="26" y="1843"/>
                  <a:pt x="15" y="1701"/>
                  <a:pt x="0" y="1560"/>
                </a:cubicBezTo>
                <a:cubicBezTo>
                  <a:pt x="8" y="1488"/>
                  <a:pt x="21" y="1417"/>
                  <a:pt x="33" y="1347"/>
                </a:cubicBezTo>
                <a:cubicBezTo>
                  <a:pt x="38" y="1267"/>
                  <a:pt x="40" y="1193"/>
                  <a:pt x="66" y="1119"/>
                </a:cubicBezTo>
                <a:cubicBezTo>
                  <a:pt x="71" y="1102"/>
                  <a:pt x="70" y="1082"/>
                  <a:pt x="82" y="1070"/>
                </a:cubicBezTo>
                <a:cubicBezTo>
                  <a:pt x="113" y="1036"/>
                  <a:pt x="132" y="1038"/>
                  <a:pt x="164" y="1013"/>
                </a:cubicBezTo>
                <a:cubicBezTo>
                  <a:pt x="184" y="996"/>
                  <a:pt x="190" y="968"/>
                  <a:pt x="213" y="955"/>
                </a:cubicBezTo>
                <a:cubicBezTo>
                  <a:pt x="234" y="941"/>
                  <a:pt x="263" y="934"/>
                  <a:pt x="286" y="923"/>
                </a:cubicBezTo>
                <a:cubicBezTo>
                  <a:pt x="318" y="906"/>
                  <a:pt x="348" y="885"/>
                  <a:pt x="384" y="874"/>
                </a:cubicBezTo>
                <a:cubicBezTo>
                  <a:pt x="451" y="828"/>
                  <a:pt x="519" y="816"/>
                  <a:pt x="596" y="792"/>
                </a:cubicBezTo>
                <a:cubicBezTo>
                  <a:pt x="632" y="780"/>
                  <a:pt x="658" y="763"/>
                  <a:pt x="694" y="751"/>
                </a:cubicBezTo>
                <a:cubicBezTo>
                  <a:pt x="755" y="729"/>
                  <a:pt x="819" y="713"/>
                  <a:pt x="882" y="694"/>
                </a:cubicBezTo>
                <a:cubicBezTo>
                  <a:pt x="926" y="664"/>
                  <a:pt x="985" y="653"/>
                  <a:pt x="1037" y="637"/>
                </a:cubicBezTo>
                <a:cubicBezTo>
                  <a:pt x="1053" y="631"/>
                  <a:pt x="1086" y="621"/>
                  <a:pt x="1086" y="621"/>
                </a:cubicBezTo>
                <a:cubicBezTo>
                  <a:pt x="1091" y="615"/>
                  <a:pt x="1094" y="605"/>
                  <a:pt x="1102" y="604"/>
                </a:cubicBezTo>
                <a:cubicBezTo>
                  <a:pt x="1110" y="602"/>
                  <a:pt x="1118" y="613"/>
                  <a:pt x="1127" y="613"/>
                </a:cubicBezTo>
                <a:cubicBezTo>
                  <a:pt x="1157" y="613"/>
                  <a:pt x="1186" y="600"/>
                  <a:pt x="1217" y="596"/>
                </a:cubicBezTo>
                <a:cubicBezTo>
                  <a:pt x="1243" y="587"/>
                  <a:pt x="1273" y="584"/>
                  <a:pt x="1298" y="572"/>
                </a:cubicBezTo>
                <a:cubicBezTo>
                  <a:pt x="1372" y="535"/>
                  <a:pt x="1277" y="573"/>
                  <a:pt x="1347" y="547"/>
                </a:cubicBezTo>
                <a:cubicBezTo>
                  <a:pt x="1392" y="504"/>
                  <a:pt x="1459" y="514"/>
                  <a:pt x="1510" y="482"/>
                </a:cubicBezTo>
                <a:cubicBezTo>
                  <a:pt x="1518" y="476"/>
                  <a:pt x="1525" y="470"/>
                  <a:pt x="1535" y="466"/>
                </a:cubicBezTo>
                <a:cubicBezTo>
                  <a:pt x="1540" y="463"/>
                  <a:pt x="1592" y="445"/>
                  <a:pt x="1608" y="441"/>
                </a:cubicBezTo>
                <a:cubicBezTo>
                  <a:pt x="1616" y="438"/>
                  <a:pt x="1633" y="433"/>
                  <a:pt x="1633" y="433"/>
                </a:cubicBezTo>
                <a:cubicBezTo>
                  <a:pt x="1689" y="395"/>
                  <a:pt x="1748" y="396"/>
                  <a:pt x="1812" y="376"/>
                </a:cubicBezTo>
                <a:cubicBezTo>
                  <a:pt x="1920" y="340"/>
                  <a:pt x="1818" y="374"/>
                  <a:pt x="1886" y="351"/>
                </a:cubicBezTo>
                <a:cubicBezTo>
                  <a:pt x="1902" y="345"/>
                  <a:pt x="1935" y="335"/>
                  <a:pt x="1935" y="335"/>
                </a:cubicBezTo>
                <a:cubicBezTo>
                  <a:pt x="1983" y="302"/>
                  <a:pt x="2042" y="292"/>
                  <a:pt x="2098" y="278"/>
                </a:cubicBezTo>
                <a:cubicBezTo>
                  <a:pt x="2168" y="259"/>
                  <a:pt x="2228" y="232"/>
                  <a:pt x="2302" y="221"/>
                </a:cubicBezTo>
                <a:cubicBezTo>
                  <a:pt x="2315" y="218"/>
                  <a:pt x="2376" y="209"/>
                  <a:pt x="2392" y="205"/>
                </a:cubicBezTo>
                <a:cubicBezTo>
                  <a:pt x="2408" y="200"/>
                  <a:pt x="2424" y="193"/>
                  <a:pt x="2441" y="188"/>
                </a:cubicBezTo>
                <a:cubicBezTo>
                  <a:pt x="2449" y="185"/>
                  <a:pt x="2466" y="180"/>
                  <a:pt x="2466" y="180"/>
                </a:cubicBezTo>
                <a:cubicBezTo>
                  <a:pt x="2494" y="160"/>
                  <a:pt x="2521" y="125"/>
                  <a:pt x="2555" y="115"/>
                </a:cubicBezTo>
                <a:cubicBezTo>
                  <a:pt x="2587" y="104"/>
                  <a:pt x="2620" y="100"/>
                  <a:pt x="2653" y="90"/>
                </a:cubicBezTo>
                <a:cubicBezTo>
                  <a:pt x="2658" y="84"/>
                  <a:pt x="2662" y="77"/>
                  <a:pt x="2670" y="74"/>
                </a:cubicBezTo>
                <a:cubicBezTo>
                  <a:pt x="2685" y="66"/>
                  <a:pt x="2719" y="58"/>
                  <a:pt x="2719" y="58"/>
                </a:cubicBezTo>
                <a:cubicBezTo>
                  <a:pt x="2739" y="36"/>
                  <a:pt x="2765" y="14"/>
                  <a:pt x="2792" y="0"/>
                </a:cubicBezTo>
              </a:path>
            </a:pathLst>
          </a:custGeom>
          <a:noFill/>
          <a:ln w="5715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797" name="Rectangle 11">
            <a:extLst>
              <a:ext uri="{FF2B5EF4-FFF2-40B4-BE49-F238E27FC236}">
                <a16:creationId xmlns:a16="http://schemas.microsoft.com/office/drawing/2014/main" id="{79B28339-A3E9-974D-88BA-7CEC9A15A0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9413" y="5111750"/>
            <a:ext cx="381000" cy="228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D197AF-7A3C-194F-A721-129531C14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88"/>
            <a:ext cx="1619969" cy="28859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CEE4F2-A628-5147-81C5-A50E3DE207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094" y="3027362"/>
            <a:ext cx="1643063" cy="261143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 Box 2">
            <a:extLst>
              <a:ext uri="{FF2B5EF4-FFF2-40B4-BE49-F238E27FC236}">
                <a16:creationId xmlns:a16="http://schemas.microsoft.com/office/drawing/2014/main" id="{0497F331-22E6-8B4A-986E-1B809FFD4D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1066800"/>
            <a:ext cx="74834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At the four most polymorphic loci (</a:t>
            </a:r>
            <a:r>
              <a:rPr lang="en-US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Idh-1, Pgm-2, Pgi-2, </a:t>
            </a:r>
            <a:r>
              <a: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and</a:t>
            </a:r>
            <a:r>
              <a:rPr lang="en-US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 Tpi-2</a:t>
            </a:r>
            <a:r>
              <a: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) population allele frequencies were </a:t>
            </a:r>
            <a:r>
              <a:rPr lang="en-US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quite similar within taxon</a:t>
            </a:r>
            <a:r>
              <a: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, but </a:t>
            </a:r>
            <a:r>
              <a:rPr lang="en-US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quite different between taxa. </a:t>
            </a:r>
          </a:p>
        </p:txBody>
      </p:sp>
      <p:sp>
        <p:nvSpPr>
          <p:cNvPr id="37890" name="Text Box 3">
            <a:extLst>
              <a:ext uri="{FF2B5EF4-FFF2-40B4-BE49-F238E27FC236}">
                <a16:creationId xmlns:a16="http://schemas.microsoft.com/office/drawing/2014/main" id="{D96CAB90-7C92-A94D-87EC-12939283ED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52400"/>
            <a:ext cx="4419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4000"/>
              <a:t>Isozyme Results</a:t>
            </a:r>
            <a:endParaRPr lang="en-US" altLang="en-US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53FDF8-813F-CE48-ADA9-C0EA3B2028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2826302"/>
            <a:ext cx="7483475" cy="352913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 descr="identities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4C88DC0B-9AB5-4C40-9C77-52A38F375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9126415" cy="6335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02ED73-4F6B-C74C-961A-601B94DF7BE7}"/>
              </a:ext>
            </a:extLst>
          </p:cNvPr>
          <p:cNvSpPr txBox="1"/>
          <p:nvPr/>
        </p:nvSpPr>
        <p:spPr>
          <a:xfrm>
            <a:off x="304800" y="6389340"/>
            <a:ext cx="7736541" cy="346249"/>
          </a:xfrm>
          <a:prstGeom prst="rect">
            <a:avLst/>
          </a:prstGeom>
          <a:solidFill>
            <a:srgbClr val="B3C8FF"/>
          </a:solidFill>
        </p:spPr>
        <p:txBody>
          <a:bodyPr wrap="none" rtlCol="0">
            <a:spAutoFit/>
          </a:bodyPr>
          <a:lstStyle/>
          <a:p>
            <a:r>
              <a:rPr lang="en-US" sz="1600" b="1" i="1"/>
              <a:t>Athyrium </a:t>
            </a:r>
            <a:r>
              <a:rPr lang="en-US" sz="1650" b="1" i="1"/>
              <a:t>angustum</a:t>
            </a:r>
            <a:r>
              <a:rPr lang="en-US" sz="1600" b="1" i="1"/>
              <a:t> - A. asplenioides  </a:t>
            </a:r>
            <a:r>
              <a:rPr lang="en-US" sz="1600"/>
              <a:t>                                  0.850          Kelloff et al., 2002</a:t>
            </a:r>
            <a:endParaRPr lang="en-US" sz="1600" b="1" i="1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C399832-074B-744D-9BD9-04092E55AF18}"/>
              </a:ext>
            </a:extLst>
          </p:cNvPr>
          <p:cNvSpPr/>
          <p:nvPr/>
        </p:nvSpPr>
        <p:spPr>
          <a:xfrm>
            <a:off x="1524000" y="381000"/>
            <a:ext cx="4572000" cy="60016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Kelloff: </a:t>
            </a:r>
          </a:p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However, hybrids of the two subspecies are known to be fertile (Schneller, 1989). </a:t>
            </a:r>
          </a:p>
          <a:p>
            <a:endParaRPr lang="en-US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Thus </a:t>
            </a:r>
            <a:r>
              <a:rPr lang="en-US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Athyrium filix-femina</a:t>
            </a:r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ssp. angustum and ssp.  </a:t>
            </a:r>
            <a:r>
              <a:rPr lang="en-US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asplenioides</a:t>
            </a:r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would be considered conspecific under species definitions such as the Biological Species Concept. </a:t>
            </a:r>
          </a:p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Nonetheless, in practice numerous pairs of taxa that form hybrid swarms or zones are treated as distinct species.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2" descr="ladyfernmap.JPG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03DC82A1-10E8-524D-9231-8D70F0E6D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-803275"/>
            <a:ext cx="7924800" cy="766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4" name="Freeform 3">
            <a:extLst>
              <a:ext uri="{FF2B5EF4-FFF2-40B4-BE49-F238E27FC236}">
                <a16:creationId xmlns:a16="http://schemas.microsoft.com/office/drawing/2014/main" id="{F60C6DC7-04FE-F64C-99D0-2AD53CB716BD}"/>
              </a:ext>
            </a:extLst>
          </p:cNvPr>
          <p:cNvSpPr>
            <a:spLocks/>
          </p:cNvSpPr>
          <p:nvPr/>
        </p:nvSpPr>
        <p:spPr bwMode="auto">
          <a:xfrm>
            <a:off x="1752600" y="152400"/>
            <a:ext cx="4651375" cy="2876550"/>
          </a:xfrm>
          <a:custGeom>
            <a:avLst/>
            <a:gdLst>
              <a:gd name="T0" fmla="*/ 0 w 2930"/>
              <a:gd name="T1" fmla="*/ 0 h 1812"/>
              <a:gd name="T2" fmla="*/ 2147483646 w 2930"/>
              <a:gd name="T3" fmla="*/ 2147483646 h 1812"/>
              <a:gd name="T4" fmla="*/ 2147483646 w 2930"/>
              <a:gd name="T5" fmla="*/ 2147483646 h 1812"/>
              <a:gd name="T6" fmla="*/ 2147483646 w 2930"/>
              <a:gd name="T7" fmla="*/ 2147483646 h 1812"/>
              <a:gd name="T8" fmla="*/ 2147483646 w 2930"/>
              <a:gd name="T9" fmla="*/ 2147483646 h 1812"/>
              <a:gd name="T10" fmla="*/ 2147483646 w 2930"/>
              <a:gd name="T11" fmla="*/ 2147483646 h 1812"/>
              <a:gd name="T12" fmla="*/ 2147483646 w 2930"/>
              <a:gd name="T13" fmla="*/ 2147483646 h 1812"/>
              <a:gd name="T14" fmla="*/ 2147483646 w 2930"/>
              <a:gd name="T15" fmla="*/ 2147483646 h 1812"/>
              <a:gd name="T16" fmla="*/ 2147483646 w 2930"/>
              <a:gd name="T17" fmla="*/ 2147483646 h 1812"/>
              <a:gd name="T18" fmla="*/ 2147483646 w 2930"/>
              <a:gd name="T19" fmla="*/ 2147483646 h 1812"/>
              <a:gd name="T20" fmla="*/ 2147483646 w 2930"/>
              <a:gd name="T21" fmla="*/ 2147483646 h 1812"/>
              <a:gd name="T22" fmla="*/ 2147483646 w 2930"/>
              <a:gd name="T23" fmla="*/ 2147483646 h 1812"/>
              <a:gd name="T24" fmla="*/ 2147483646 w 2930"/>
              <a:gd name="T25" fmla="*/ 2147483646 h 1812"/>
              <a:gd name="T26" fmla="*/ 2147483646 w 2930"/>
              <a:gd name="T27" fmla="*/ 2147483646 h 1812"/>
              <a:gd name="T28" fmla="*/ 2147483646 w 2930"/>
              <a:gd name="T29" fmla="*/ 2147483646 h 1812"/>
              <a:gd name="T30" fmla="*/ 2147483646 w 2930"/>
              <a:gd name="T31" fmla="*/ 2147483646 h 1812"/>
              <a:gd name="T32" fmla="*/ 2147483646 w 2930"/>
              <a:gd name="T33" fmla="*/ 2147483646 h 1812"/>
              <a:gd name="T34" fmla="*/ 2147483646 w 2930"/>
              <a:gd name="T35" fmla="*/ 2147483646 h 1812"/>
              <a:gd name="T36" fmla="*/ 2147483646 w 2930"/>
              <a:gd name="T37" fmla="*/ 2147483646 h 181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930"/>
              <a:gd name="T58" fmla="*/ 0 h 1812"/>
              <a:gd name="T59" fmla="*/ 2930 w 2930"/>
              <a:gd name="T60" fmla="*/ 1812 h 181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930" h="1812">
                <a:moveTo>
                  <a:pt x="0" y="0"/>
                </a:moveTo>
                <a:cubicBezTo>
                  <a:pt x="21" y="89"/>
                  <a:pt x="21" y="179"/>
                  <a:pt x="40" y="269"/>
                </a:cubicBezTo>
                <a:cubicBezTo>
                  <a:pt x="54" y="341"/>
                  <a:pt x="83" y="411"/>
                  <a:pt x="106" y="482"/>
                </a:cubicBezTo>
                <a:cubicBezTo>
                  <a:pt x="121" y="594"/>
                  <a:pt x="147" y="701"/>
                  <a:pt x="187" y="808"/>
                </a:cubicBezTo>
                <a:cubicBezTo>
                  <a:pt x="202" y="850"/>
                  <a:pt x="211" y="892"/>
                  <a:pt x="236" y="930"/>
                </a:cubicBezTo>
                <a:cubicBezTo>
                  <a:pt x="265" y="1065"/>
                  <a:pt x="306" y="1199"/>
                  <a:pt x="351" y="1330"/>
                </a:cubicBezTo>
                <a:cubicBezTo>
                  <a:pt x="365" y="1372"/>
                  <a:pt x="374" y="1424"/>
                  <a:pt x="400" y="1461"/>
                </a:cubicBezTo>
                <a:cubicBezTo>
                  <a:pt x="416" y="1511"/>
                  <a:pt x="427" y="1564"/>
                  <a:pt x="457" y="1608"/>
                </a:cubicBezTo>
                <a:cubicBezTo>
                  <a:pt x="478" y="1673"/>
                  <a:pt x="545" y="1680"/>
                  <a:pt x="604" y="1698"/>
                </a:cubicBezTo>
                <a:cubicBezTo>
                  <a:pt x="656" y="1713"/>
                  <a:pt x="701" y="1733"/>
                  <a:pt x="751" y="1755"/>
                </a:cubicBezTo>
                <a:cubicBezTo>
                  <a:pt x="815" y="1782"/>
                  <a:pt x="886" y="1798"/>
                  <a:pt x="955" y="1812"/>
                </a:cubicBezTo>
                <a:cubicBezTo>
                  <a:pt x="1103" y="1804"/>
                  <a:pt x="1247" y="1782"/>
                  <a:pt x="1396" y="1771"/>
                </a:cubicBezTo>
                <a:cubicBezTo>
                  <a:pt x="1547" y="1758"/>
                  <a:pt x="1719" y="1758"/>
                  <a:pt x="1869" y="1722"/>
                </a:cubicBezTo>
                <a:cubicBezTo>
                  <a:pt x="1999" y="1690"/>
                  <a:pt x="2128" y="1637"/>
                  <a:pt x="2261" y="1616"/>
                </a:cubicBezTo>
                <a:cubicBezTo>
                  <a:pt x="2322" y="1595"/>
                  <a:pt x="2386" y="1585"/>
                  <a:pt x="2449" y="1567"/>
                </a:cubicBezTo>
                <a:cubicBezTo>
                  <a:pt x="2543" y="1539"/>
                  <a:pt x="2640" y="1508"/>
                  <a:pt x="2734" y="1477"/>
                </a:cubicBezTo>
                <a:cubicBezTo>
                  <a:pt x="2759" y="1452"/>
                  <a:pt x="2793" y="1445"/>
                  <a:pt x="2824" y="1428"/>
                </a:cubicBezTo>
                <a:cubicBezTo>
                  <a:pt x="2901" y="1384"/>
                  <a:pt x="2844" y="1405"/>
                  <a:pt x="2898" y="1388"/>
                </a:cubicBezTo>
                <a:cubicBezTo>
                  <a:pt x="2918" y="1366"/>
                  <a:pt x="2907" y="1374"/>
                  <a:pt x="2930" y="1363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4035" name="Rectangle 4">
            <a:extLst>
              <a:ext uri="{FF2B5EF4-FFF2-40B4-BE49-F238E27FC236}">
                <a16:creationId xmlns:a16="http://schemas.microsoft.com/office/drawing/2014/main" id="{CAE72801-A84B-364D-A471-323C258415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4857985"/>
            <a:ext cx="381000" cy="228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44036" name="Freeform 5">
            <a:extLst>
              <a:ext uri="{FF2B5EF4-FFF2-40B4-BE49-F238E27FC236}">
                <a16:creationId xmlns:a16="http://schemas.microsoft.com/office/drawing/2014/main" id="{C848DC84-0625-7D4E-8231-C10A552C105B}"/>
              </a:ext>
            </a:extLst>
          </p:cNvPr>
          <p:cNvSpPr>
            <a:spLocks/>
          </p:cNvSpPr>
          <p:nvPr/>
        </p:nvSpPr>
        <p:spPr bwMode="auto">
          <a:xfrm>
            <a:off x="2487613" y="1631950"/>
            <a:ext cx="4432300" cy="3538538"/>
          </a:xfrm>
          <a:custGeom>
            <a:avLst/>
            <a:gdLst>
              <a:gd name="T0" fmla="*/ 2147483646 w 2792"/>
              <a:gd name="T1" fmla="*/ 2147483646 h 2229"/>
              <a:gd name="T2" fmla="*/ 2147483646 w 2792"/>
              <a:gd name="T3" fmla="*/ 2147483646 h 2229"/>
              <a:gd name="T4" fmla="*/ 2147483646 w 2792"/>
              <a:gd name="T5" fmla="*/ 2147483646 h 2229"/>
              <a:gd name="T6" fmla="*/ 2147483646 w 2792"/>
              <a:gd name="T7" fmla="*/ 2147483646 h 2229"/>
              <a:gd name="T8" fmla="*/ 0 w 2792"/>
              <a:gd name="T9" fmla="*/ 2147483646 h 2229"/>
              <a:gd name="T10" fmla="*/ 2147483646 w 2792"/>
              <a:gd name="T11" fmla="*/ 2147483646 h 2229"/>
              <a:gd name="T12" fmla="*/ 2147483646 w 2792"/>
              <a:gd name="T13" fmla="*/ 2147483646 h 2229"/>
              <a:gd name="T14" fmla="*/ 2147483646 w 2792"/>
              <a:gd name="T15" fmla="*/ 2147483646 h 2229"/>
              <a:gd name="T16" fmla="*/ 2147483646 w 2792"/>
              <a:gd name="T17" fmla="*/ 2147483646 h 2229"/>
              <a:gd name="T18" fmla="*/ 2147483646 w 2792"/>
              <a:gd name="T19" fmla="*/ 2147483646 h 2229"/>
              <a:gd name="T20" fmla="*/ 2147483646 w 2792"/>
              <a:gd name="T21" fmla="*/ 2147483646 h 2229"/>
              <a:gd name="T22" fmla="*/ 2147483646 w 2792"/>
              <a:gd name="T23" fmla="*/ 2147483646 h 2229"/>
              <a:gd name="T24" fmla="*/ 2147483646 w 2792"/>
              <a:gd name="T25" fmla="*/ 2147483646 h 2229"/>
              <a:gd name="T26" fmla="*/ 2147483646 w 2792"/>
              <a:gd name="T27" fmla="*/ 2147483646 h 2229"/>
              <a:gd name="T28" fmla="*/ 2147483646 w 2792"/>
              <a:gd name="T29" fmla="*/ 2147483646 h 2229"/>
              <a:gd name="T30" fmla="*/ 2147483646 w 2792"/>
              <a:gd name="T31" fmla="*/ 2147483646 h 2229"/>
              <a:gd name="T32" fmla="*/ 2147483646 w 2792"/>
              <a:gd name="T33" fmla="*/ 2147483646 h 2229"/>
              <a:gd name="T34" fmla="*/ 2147483646 w 2792"/>
              <a:gd name="T35" fmla="*/ 2147483646 h 2229"/>
              <a:gd name="T36" fmla="*/ 2147483646 w 2792"/>
              <a:gd name="T37" fmla="*/ 2147483646 h 2229"/>
              <a:gd name="T38" fmla="*/ 2147483646 w 2792"/>
              <a:gd name="T39" fmla="*/ 2147483646 h 2229"/>
              <a:gd name="T40" fmla="*/ 2147483646 w 2792"/>
              <a:gd name="T41" fmla="*/ 2147483646 h 2229"/>
              <a:gd name="T42" fmla="*/ 2147483646 w 2792"/>
              <a:gd name="T43" fmla="*/ 2147483646 h 2229"/>
              <a:gd name="T44" fmla="*/ 2147483646 w 2792"/>
              <a:gd name="T45" fmla="*/ 2147483646 h 2229"/>
              <a:gd name="T46" fmla="*/ 2147483646 w 2792"/>
              <a:gd name="T47" fmla="*/ 2147483646 h 2229"/>
              <a:gd name="T48" fmla="*/ 2147483646 w 2792"/>
              <a:gd name="T49" fmla="*/ 2147483646 h 2229"/>
              <a:gd name="T50" fmla="*/ 2147483646 w 2792"/>
              <a:gd name="T51" fmla="*/ 2147483646 h 2229"/>
              <a:gd name="T52" fmla="*/ 2147483646 w 2792"/>
              <a:gd name="T53" fmla="*/ 2147483646 h 2229"/>
              <a:gd name="T54" fmla="*/ 2147483646 w 2792"/>
              <a:gd name="T55" fmla="*/ 2147483646 h 2229"/>
              <a:gd name="T56" fmla="*/ 2147483646 w 2792"/>
              <a:gd name="T57" fmla="*/ 2147483646 h 2229"/>
              <a:gd name="T58" fmla="*/ 2147483646 w 2792"/>
              <a:gd name="T59" fmla="*/ 2147483646 h 2229"/>
              <a:gd name="T60" fmla="*/ 2147483646 w 2792"/>
              <a:gd name="T61" fmla="*/ 2147483646 h 2229"/>
              <a:gd name="T62" fmla="*/ 2147483646 w 2792"/>
              <a:gd name="T63" fmla="*/ 2147483646 h 2229"/>
              <a:gd name="T64" fmla="*/ 2147483646 w 2792"/>
              <a:gd name="T65" fmla="*/ 2147483646 h 2229"/>
              <a:gd name="T66" fmla="*/ 2147483646 w 2792"/>
              <a:gd name="T67" fmla="*/ 2147483646 h 2229"/>
              <a:gd name="T68" fmla="*/ 2147483646 w 2792"/>
              <a:gd name="T69" fmla="*/ 2147483646 h 2229"/>
              <a:gd name="T70" fmla="*/ 2147483646 w 2792"/>
              <a:gd name="T71" fmla="*/ 2147483646 h 2229"/>
              <a:gd name="T72" fmla="*/ 2147483646 w 2792"/>
              <a:gd name="T73" fmla="*/ 2147483646 h 2229"/>
              <a:gd name="T74" fmla="*/ 2147483646 w 2792"/>
              <a:gd name="T75" fmla="*/ 2147483646 h 2229"/>
              <a:gd name="T76" fmla="*/ 2147483646 w 2792"/>
              <a:gd name="T77" fmla="*/ 0 h 2229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2792"/>
              <a:gd name="T118" fmla="*/ 0 h 2229"/>
              <a:gd name="T119" fmla="*/ 2792 w 2792"/>
              <a:gd name="T120" fmla="*/ 2229 h 2229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2792" h="2229">
                <a:moveTo>
                  <a:pt x="90" y="2229"/>
                </a:moveTo>
                <a:cubicBezTo>
                  <a:pt x="95" y="2218"/>
                  <a:pt x="104" y="2208"/>
                  <a:pt x="106" y="2196"/>
                </a:cubicBezTo>
                <a:cubicBezTo>
                  <a:pt x="109" y="2168"/>
                  <a:pt x="90" y="2141"/>
                  <a:pt x="82" y="2115"/>
                </a:cubicBezTo>
                <a:cubicBezTo>
                  <a:pt x="68" y="2071"/>
                  <a:pt x="63" y="2027"/>
                  <a:pt x="49" y="1984"/>
                </a:cubicBezTo>
                <a:cubicBezTo>
                  <a:pt x="26" y="1843"/>
                  <a:pt x="15" y="1701"/>
                  <a:pt x="0" y="1560"/>
                </a:cubicBezTo>
                <a:cubicBezTo>
                  <a:pt x="8" y="1488"/>
                  <a:pt x="21" y="1417"/>
                  <a:pt x="33" y="1347"/>
                </a:cubicBezTo>
                <a:cubicBezTo>
                  <a:pt x="38" y="1267"/>
                  <a:pt x="40" y="1193"/>
                  <a:pt x="66" y="1119"/>
                </a:cubicBezTo>
                <a:cubicBezTo>
                  <a:pt x="71" y="1102"/>
                  <a:pt x="70" y="1082"/>
                  <a:pt x="82" y="1070"/>
                </a:cubicBezTo>
                <a:cubicBezTo>
                  <a:pt x="113" y="1036"/>
                  <a:pt x="132" y="1038"/>
                  <a:pt x="164" y="1013"/>
                </a:cubicBezTo>
                <a:cubicBezTo>
                  <a:pt x="184" y="996"/>
                  <a:pt x="190" y="968"/>
                  <a:pt x="213" y="955"/>
                </a:cubicBezTo>
                <a:cubicBezTo>
                  <a:pt x="234" y="941"/>
                  <a:pt x="263" y="934"/>
                  <a:pt x="286" y="923"/>
                </a:cubicBezTo>
                <a:cubicBezTo>
                  <a:pt x="318" y="906"/>
                  <a:pt x="348" y="885"/>
                  <a:pt x="384" y="874"/>
                </a:cubicBezTo>
                <a:cubicBezTo>
                  <a:pt x="451" y="828"/>
                  <a:pt x="519" y="816"/>
                  <a:pt x="596" y="792"/>
                </a:cubicBezTo>
                <a:cubicBezTo>
                  <a:pt x="632" y="780"/>
                  <a:pt x="658" y="763"/>
                  <a:pt x="694" y="751"/>
                </a:cubicBezTo>
                <a:cubicBezTo>
                  <a:pt x="755" y="729"/>
                  <a:pt x="819" y="713"/>
                  <a:pt x="882" y="694"/>
                </a:cubicBezTo>
                <a:cubicBezTo>
                  <a:pt x="926" y="664"/>
                  <a:pt x="985" y="653"/>
                  <a:pt x="1037" y="637"/>
                </a:cubicBezTo>
                <a:cubicBezTo>
                  <a:pt x="1053" y="631"/>
                  <a:pt x="1086" y="621"/>
                  <a:pt x="1086" y="621"/>
                </a:cubicBezTo>
                <a:cubicBezTo>
                  <a:pt x="1091" y="615"/>
                  <a:pt x="1094" y="605"/>
                  <a:pt x="1102" y="604"/>
                </a:cubicBezTo>
                <a:cubicBezTo>
                  <a:pt x="1110" y="602"/>
                  <a:pt x="1118" y="613"/>
                  <a:pt x="1127" y="613"/>
                </a:cubicBezTo>
                <a:cubicBezTo>
                  <a:pt x="1157" y="613"/>
                  <a:pt x="1186" y="600"/>
                  <a:pt x="1217" y="596"/>
                </a:cubicBezTo>
                <a:cubicBezTo>
                  <a:pt x="1243" y="587"/>
                  <a:pt x="1273" y="584"/>
                  <a:pt x="1298" y="572"/>
                </a:cubicBezTo>
                <a:cubicBezTo>
                  <a:pt x="1372" y="535"/>
                  <a:pt x="1277" y="573"/>
                  <a:pt x="1347" y="547"/>
                </a:cubicBezTo>
                <a:cubicBezTo>
                  <a:pt x="1392" y="504"/>
                  <a:pt x="1459" y="514"/>
                  <a:pt x="1510" y="482"/>
                </a:cubicBezTo>
                <a:cubicBezTo>
                  <a:pt x="1518" y="476"/>
                  <a:pt x="1525" y="470"/>
                  <a:pt x="1535" y="466"/>
                </a:cubicBezTo>
                <a:cubicBezTo>
                  <a:pt x="1540" y="463"/>
                  <a:pt x="1592" y="445"/>
                  <a:pt x="1608" y="441"/>
                </a:cubicBezTo>
                <a:cubicBezTo>
                  <a:pt x="1616" y="438"/>
                  <a:pt x="1633" y="433"/>
                  <a:pt x="1633" y="433"/>
                </a:cubicBezTo>
                <a:cubicBezTo>
                  <a:pt x="1689" y="395"/>
                  <a:pt x="1748" y="396"/>
                  <a:pt x="1812" y="376"/>
                </a:cubicBezTo>
                <a:cubicBezTo>
                  <a:pt x="1920" y="340"/>
                  <a:pt x="1818" y="374"/>
                  <a:pt x="1886" y="351"/>
                </a:cubicBezTo>
                <a:cubicBezTo>
                  <a:pt x="1902" y="345"/>
                  <a:pt x="1935" y="335"/>
                  <a:pt x="1935" y="335"/>
                </a:cubicBezTo>
                <a:cubicBezTo>
                  <a:pt x="1983" y="302"/>
                  <a:pt x="2042" y="292"/>
                  <a:pt x="2098" y="278"/>
                </a:cubicBezTo>
                <a:cubicBezTo>
                  <a:pt x="2168" y="259"/>
                  <a:pt x="2228" y="232"/>
                  <a:pt x="2302" y="221"/>
                </a:cubicBezTo>
                <a:cubicBezTo>
                  <a:pt x="2315" y="218"/>
                  <a:pt x="2376" y="209"/>
                  <a:pt x="2392" y="205"/>
                </a:cubicBezTo>
                <a:cubicBezTo>
                  <a:pt x="2408" y="200"/>
                  <a:pt x="2424" y="193"/>
                  <a:pt x="2441" y="188"/>
                </a:cubicBezTo>
                <a:cubicBezTo>
                  <a:pt x="2449" y="185"/>
                  <a:pt x="2466" y="180"/>
                  <a:pt x="2466" y="180"/>
                </a:cubicBezTo>
                <a:cubicBezTo>
                  <a:pt x="2494" y="160"/>
                  <a:pt x="2521" y="125"/>
                  <a:pt x="2555" y="115"/>
                </a:cubicBezTo>
                <a:cubicBezTo>
                  <a:pt x="2587" y="104"/>
                  <a:pt x="2620" y="100"/>
                  <a:pt x="2653" y="90"/>
                </a:cubicBezTo>
                <a:cubicBezTo>
                  <a:pt x="2658" y="84"/>
                  <a:pt x="2662" y="77"/>
                  <a:pt x="2670" y="74"/>
                </a:cubicBezTo>
                <a:cubicBezTo>
                  <a:pt x="2685" y="66"/>
                  <a:pt x="2719" y="58"/>
                  <a:pt x="2719" y="58"/>
                </a:cubicBezTo>
                <a:cubicBezTo>
                  <a:pt x="2739" y="36"/>
                  <a:pt x="2765" y="14"/>
                  <a:pt x="2792" y="0"/>
                </a:cubicBezTo>
              </a:path>
            </a:pathLst>
          </a:custGeom>
          <a:noFill/>
          <a:ln w="5715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4037" name="Rectangle 6">
            <a:extLst>
              <a:ext uri="{FF2B5EF4-FFF2-40B4-BE49-F238E27FC236}">
                <a16:creationId xmlns:a16="http://schemas.microsoft.com/office/drawing/2014/main" id="{577B05B4-2912-B046-B050-199B4CF8C8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5098140"/>
            <a:ext cx="381000" cy="228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CB9F36-D439-104F-BF94-3AB12B97D8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619969" cy="28859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3A4AEF-22EF-8C4B-A7B6-7AE9880AB1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094" y="3028950"/>
            <a:ext cx="1643063" cy="261143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4">
            <a:extLst>
              <a:ext uri="{FF2B5EF4-FFF2-40B4-BE49-F238E27FC236}">
                <a16:creationId xmlns:a16="http://schemas.microsoft.com/office/drawing/2014/main" id="{CE2C2EE0-CA87-2E41-80D0-C67183281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46083" name="Text Box 5">
            <a:extLst>
              <a:ext uri="{FF2B5EF4-FFF2-40B4-BE49-F238E27FC236}">
                <a16:creationId xmlns:a16="http://schemas.microsoft.com/office/drawing/2014/main" id="{C60639E8-76B4-F343-ABFE-1EE1F2B59F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Phenotypic plasticity vs. genetic divergence  in Swiss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Incomplete divergence (versus secondary contact) in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Recent divergence yielded a rockhouse </a:t>
            </a:r>
            <a:r>
              <a:rPr lang="en-US" altLang="en-US" sz="2400" i="1">
                <a:solidFill>
                  <a:srgbClr val="FF0000"/>
                </a:solidFill>
              </a:rPr>
              <a:t>Thelypteris</a:t>
            </a:r>
            <a:endParaRPr lang="en-US" altLang="en-US" sz="240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Allopatric speciation in </a:t>
            </a:r>
            <a:r>
              <a:rPr lang="en-US" altLang="en-US" sz="2400" i="1"/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Peripatric speciation in </a:t>
            </a:r>
            <a:r>
              <a:rPr lang="en-US" altLang="en-US" sz="2400" i="1"/>
              <a:t>Pleopeltis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Species limits and speciation in </a:t>
            </a:r>
            <a:r>
              <a:rPr lang="en-US" altLang="en-US" sz="2400" i="1"/>
              <a:t>Asplenium nidus </a:t>
            </a:r>
            <a:endParaRPr lang="en-US" altLang="en-US" sz="2400"/>
          </a:p>
        </p:txBody>
      </p:sp>
      <p:pic>
        <p:nvPicPr>
          <p:cNvPr id="46084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4F0CD9C6-83B7-1E45-A3DF-9E3CEFEBD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8" name="Picture 6">
            <a:extLst>
              <a:ext uri="{FF2B5EF4-FFF2-40B4-BE49-F238E27FC236}">
                <a16:creationId xmlns:a16="http://schemas.microsoft.com/office/drawing/2014/main" id="{906113E0-D6C2-1A46-B64C-7977CA07B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53" y="1220022"/>
            <a:ext cx="7800976" cy="5637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6" name="Picture 3">
            <a:extLst>
              <a:ext uri="{FF2B5EF4-FFF2-40B4-BE49-F238E27FC236}">
                <a16:creationId xmlns:a16="http://schemas.microsoft.com/office/drawing/2014/main" id="{3D309D42-CC29-C440-AC17-8B0A49F73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1210251"/>
            <a:ext cx="2667000" cy="4843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7" name="Picture 5">
            <a:extLst>
              <a:ext uri="{FF2B5EF4-FFF2-40B4-BE49-F238E27FC236}">
                <a16:creationId xmlns:a16="http://schemas.microsoft.com/office/drawing/2014/main" id="{A86FEB1A-932D-E24B-B76B-7CE00D09F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01" y="2779059"/>
            <a:ext cx="2667000" cy="407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83CBC4A-A2BB-7B4D-B947-AD5A1D69FFB8}"/>
              </a:ext>
            </a:extLst>
          </p:cNvPr>
          <p:cNvSpPr/>
          <p:nvPr/>
        </p:nvSpPr>
        <p:spPr>
          <a:xfrm>
            <a:off x="910547" y="6305030"/>
            <a:ext cx="73914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Don Farrar, the Alabama Rockhouse, and Eddie Watkins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1A7A04-282A-7E42-8100-AD8A7684FD2A}"/>
              </a:ext>
            </a:extLst>
          </p:cNvPr>
          <p:cNvSpPr/>
          <p:nvPr/>
        </p:nvSpPr>
        <p:spPr>
          <a:xfrm>
            <a:off x="28576" y="65905"/>
            <a:ext cx="90392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/>
              <a:t>Watkins, J.E. and Farrar, D.R., 2005. Origin and taxonomic affinities of </a:t>
            </a:r>
            <a:r>
              <a:rPr lang="en-US" altLang="en-US" i="1"/>
              <a:t>Thelypteris</a:t>
            </a:r>
            <a:r>
              <a:rPr lang="en-US" altLang="en-US"/>
              <a:t> (subgen. </a:t>
            </a:r>
            <a:r>
              <a:rPr lang="en-US" altLang="en-US" i="1"/>
              <a:t>Stegnogramma</a:t>
            </a:r>
            <a:r>
              <a:rPr lang="en-US" altLang="en-US"/>
              <a:t>) </a:t>
            </a:r>
            <a:r>
              <a:rPr lang="en-US" altLang="en-US" i="1"/>
              <a:t>burksiorum</a:t>
            </a:r>
            <a:r>
              <a:rPr lang="en-US" altLang="en-US"/>
              <a:t> (Thelypteridaceae). Brittonia, 57: 183–201.</a:t>
            </a:r>
          </a:p>
        </p:txBody>
      </p:sp>
    </p:spTree>
    <p:extLst>
      <p:ext uri="{BB962C8B-B14F-4D97-AF65-F5344CB8AC3E}">
        <p14:creationId xmlns:p14="http://schemas.microsoft.com/office/powerpoint/2010/main" val="14760808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275653-C0B9-D846-96FE-4453B8A7A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3223948"/>
            <a:ext cx="3742560" cy="35578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50B867-7FD2-5840-A500-9B8958C770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9671" y="1371600"/>
            <a:ext cx="4544657" cy="3200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7E4D5D-1080-1749-ACC6-2734BE080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639" y="139700"/>
            <a:ext cx="3233141" cy="3289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2FDDA9-EFAC-AB44-A072-279409239653}"/>
              </a:ext>
            </a:extLst>
          </p:cNvPr>
          <p:cNvSpPr txBox="1"/>
          <p:nvPr/>
        </p:nvSpPr>
        <p:spPr>
          <a:xfrm>
            <a:off x="1295400" y="4742070"/>
            <a:ext cx="3728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Thelypteris pilosa </a:t>
            </a:r>
            <a:r>
              <a:rPr lang="en-US"/>
              <a:t>in Mexico</a:t>
            </a:r>
            <a:endParaRPr lang="en-US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B53C2D-8CFB-9341-8F69-8CD2B750DB43}"/>
              </a:ext>
            </a:extLst>
          </p:cNvPr>
          <p:cNvSpPr txBox="1"/>
          <p:nvPr/>
        </p:nvSpPr>
        <p:spPr>
          <a:xfrm>
            <a:off x="3411027" y="139700"/>
            <a:ext cx="5589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/>
              <a:t>Thelypteris (a.k.a. Stegnogramma) burksiorum</a:t>
            </a:r>
            <a:r>
              <a:rPr lang="en-US"/>
              <a:t> in the Alabama rockhouse</a:t>
            </a:r>
            <a:endParaRPr lang="en-US" i="1"/>
          </a:p>
        </p:txBody>
      </p:sp>
    </p:spTree>
    <p:extLst>
      <p:ext uri="{BB962C8B-B14F-4D97-AF65-F5344CB8AC3E}">
        <p14:creationId xmlns:p14="http://schemas.microsoft.com/office/powerpoint/2010/main" val="31349674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1">
            <a:extLst>
              <a:ext uri="{FF2B5EF4-FFF2-40B4-BE49-F238E27FC236}">
                <a16:creationId xmlns:a16="http://schemas.microsoft.com/office/drawing/2014/main" id="{8494FDAB-54C3-DD4F-AB5D-7B4D00635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52400"/>
            <a:ext cx="83058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Watkins, J.E. and Farrar, D.R., 2005. Origin and taxonomic affinities of </a:t>
            </a:r>
            <a:r>
              <a:rPr lang="en-US" altLang="en-US" i="1"/>
              <a:t>Thelypteris</a:t>
            </a:r>
            <a:r>
              <a:rPr lang="en-US" altLang="en-US"/>
              <a:t> (subgen. </a:t>
            </a:r>
            <a:r>
              <a:rPr lang="en-US" altLang="en-US" i="1"/>
              <a:t>Stegnogramma</a:t>
            </a:r>
            <a:r>
              <a:rPr lang="en-US" altLang="en-US"/>
              <a:t>) </a:t>
            </a:r>
            <a:r>
              <a:rPr lang="en-US" altLang="en-US" i="1"/>
              <a:t>burksiorum</a:t>
            </a:r>
            <a:r>
              <a:rPr lang="en-US" altLang="en-US"/>
              <a:t> (Thelypteridaceae). Brittonia, 57: 183–201.</a:t>
            </a:r>
          </a:p>
        </p:txBody>
      </p:sp>
      <p:pic>
        <p:nvPicPr>
          <p:cNvPr id="100354" name="Picture 2">
            <a:extLst>
              <a:ext uri="{FF2B5EF4-FFF2-40B4-BE49-F238E27FC236}">
                <a16:creationId xmlns:a16="http://schemas.microsoft.com/office/drawing/2014/main" id="{D19BC240-B6FC-D44A-BDBE-1AB2910FC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52550"/>
            <a:ext cx="7772400" cy="528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5" name="Picture 1">
            <a:extLst>
              <a:ext uri="{FF2B5EF4-FFF2-40B4-BE49-F238E27FC236}">
                <a16:creationId xmlns:a16="http://schemas.microsoft.com/office/drawing/2014/main" id="{6F76139E-6B72-C649-AD0F-409C766CE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63" y="1365250"/>
            <a:ext cx="5951537" cy="549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06" name="Rectangle 2">
            <a:extLst>
              <a:ext uri="{FF2B5EF4-FFF2-40B4-BE49-F238E27FC236}">
                <a16:creationId xmlns:a16="http://schemas.microsoft.com/office/drawing/2014/main" id="{8917065D-4268-5143-B285-94CB62763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8562"/>
            <a:ext cx="830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i="1"/>
              <a:t>Thelypteris</a:t>
            </a:r>
            <a:r>
              <a:rPr lang="en-US" altLang="en-US"/>
              <a:t> </a:t>
            </a:r>
            <a:r>
              <a:rPr lang="en-US" altLang="en-US" i="1"/>
              <a:t>burksiorum </a:t>
            </a:r>
            <a:r>
              <a:rPr lang="en-US" altLang="en-US"/>
              <a:t>and </a:t>
            </a:r>
            <a:r>
              <a:rPr lang="en-US" altLang="en-US" i="1"/>
              <a:t>Thelypteris pilosa</a:t>
            </a:r>
            <a:endParaRPr lang="en-US" altLang="en-US"/>
          </a:p>
        </p:txBody>
      </p:sp>
      <p:sp>
        <p:nvSpPr>
          <p:cNvPr id="98307" name="Oval 3">
            <a:extLst>
              <a:ext uri="{FF2B5EF4-FFF2-40B4-BE49-F238E27FC236}">
                <a16:creationId xmlns:a16="http://schemas.microsoft.com/office/drawing/2014/main" id="{9F12603F-1285-0B44-AE2E-AB44BC8FEC97}"/>
              </a:ext>
            </a:extLst>
          </p:cNvPr>
          <p:cNvSpPr>
            <a:spLocks noChangeArrowheads="1"/>
          </p:cNvSpPr>
          <p:nvPr/>
        </p:nvSpPr>
        <p:spPr bwMode="auto">
          <a:xfrm rot="-617078">
            <a:off x="4612119" y="1962724"/>
            <a:ext cx="762000" cy="1371600"/>
          </a:xfrm>
          <a:prstGeom prst="ellipse">
            <a:avLst/>
          </a:prstGeom>
          <a:noFill/>
          <a:ln w="381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6B24D3-95C6-7542-A464-C3F9FE2C0FFD}"/>
              </a:ext>
            </a:extLst>
          </p:cNvPr>
          <p:cNvSpPr/>
          <p:nvPr/>
        </p:nvSpPr>
        <p:spPr>
          <a:xfrm>
            <a:off x="609600" y="470227"/>
            <a:ext cx="8077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/>
              <a:t>Watkins’s Iowa State University. MS 2000: Ecology and Evolutionary Biology (Advisor: Donald Farrar). Thesis Title: Origin and Taxonomic affinities of </a:t>
            </a:r>
            <a:r>
              <a:rPr lang="en-US" sz="1800" i="1"/>
              <a:t>Thelypteris pilosa</a:t>
            </a:r>
            <a:r>
              <a:rPr lang="en-US" sz="1800"/>
              <a:t>. 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7" name="Picture 2">
            <a:extLst>
              <a:ext uri="{FF2B5EF4-FFF2-40B4-BE49-F238E27FC236}">
                <a16:creationId xmlns:a16="http://schemas.microsoft.com/office/drawing/2014/main" id="{34148604-D0AD-204C-B186-C389F860F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038600"/>
            <a:ext cx="6172200" cy="234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78" name="Rectangle 3">
            <a:extLst>
              <a:ext uri="{FF2B5EF4-FFF2-40B4-BE49-F238E27FC236}">
                <a16:creationId xmlns:a16="http://schemas.microsoft.com/office/drawing/2014/main" id="{08D8A4E4-CAF1-EB47-8111-867B7D8234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52400"/>
            <a:ext cx="8305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/>
              <a:t>Gametophytes of the rockhouse specialists </a:t>
            </a:r>
            <a:r>
              <a:rPr lang="en-US" altLang="en-US" i="1"/>
              <a:t>Thelypteris burksiorum </a:t>
            </a:r>
            <a:r>
              <a:rPr lang="en-US" altLang="en-US"/>
              <a:t>are specialized for the rockhouse environment.  </a:t>
            </a:r>
          </a:p>
        </p:txBody>
      </p:sp>
      <p:pic>
        <p:nvPicPr>
          <p:cNvPr id="101379" name="Picture 4">
            <a:extLst>
              <a:ext uri="{FF2B5EF4-FFF2-40B4-BE49-F238E27FC236}">
                <a16:creationId xmlns:a16="http://schemas.microsoft.com/office/drawing/2014/main" id="{4867287D-E37C-DE45-932E-9B7E39E45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850" y="876300"/>
            <a:ext cx="5975350" cy="316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80" name="TextBox 5">
            <a:extLst>
              <a:ext uri="{FF2B5EF4-FFF2-40B4-BE49-F238E27FC236}">
                <a16:creationId xmlns:a16="http://schemas.microsoft.com/office/drawing/2014/main" id="{0E5359A4-70B9-E841-8B3E-8ED5F179822D}"/>
              </a:ext>
            </a:extLst>
          </p:cNvPr>
          <p:cNvSpPr txBox="1">
            <a:spLocks noChangeArrowheads="1"/>
          </p:cNvSpPr>
          <p:nvPr/>
        </p:nvSpPr>
        <p:spPr bwMode="auto">
          <a:xfrm rot="-2706235">
            <a:off x="158750" y="2197100"/>
            <a:ext cx="30654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i="1"/>
              <a:t>Thelypteris burksiorum</a:t>
            </a:r>
            <a:endParaRPr lang="en-US" altLang="en-US"/>
          </a:p>
        </p:txBody>
      </p:sp>
      <p:sp>
        <p:nvSpPr>
          <p:cNvPr id="101381" name="TextBox 6">
            <a:extLst>
              <a:ext uri="{FF2B5EF4-FFF2-40B4-BE49-F238E27FC236}">
                <a16:creationId xmlns:a16="http://schemas.microsoft.com/office/drawing/2014/main" id="{D397CABD-11B2-4540-B016-34314CB796D0}"/>
              </a:ext>
            </a:extLst>
          </p:cNvPr>
          <p:cNvSpPr txBox="1">
            <a:spLocks noChangeArrowheads="1"/>
          </p:cNvSpPr>
          <p:nvPr/>
        </p:nvSpPr>
        <p:spPr bwMode="auto">
          <a:xfrm rot="-2706235">
            <a:off x="269081" y="4695032"/>
            <a:ext cx="26193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r>
              <a:rPr lang="en-US" altLang="en-US" i="1"/>
              <a:t>Thelypteris pilosum</a:t>
            </a:r>
            <a:endParaRPr lang="en-US" altLang="en-US"/>
          </a:p>
        </p:txBody>
      </p:sp>
      <p:cxnSp>
        <p:nvCxnSpPr>
          <p:cNvPr id="101382" name="Straight Arrow Connector 11">
            <a:extLst>
              <a:ext uri="{FF2B5EF4-FFF2-40B4-BE49-F238E27FC236}">
                <a16:creationId xmlns:a16="http://schemas.microsoft.com/office/drawing/2014/main" id="{55665B28-AFB1-9F4B-BF48-31B7E900711F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4686300" y="2743200"/>
            <a:ext cx="114300" cy="38100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 type="stealth" w="med" len="med"/>
            <a:tailEnd/>
          </a:ln>
        </p:spPr>
      </p:cxnSp>
      <p:cxnSp>
        <p:nvCxnSpPr>
          <p:cNvPr id="101383" name="Straight Arrow Connector 14">
            <a:extLst>
              <a:ext uri="{FF2B5EF4-FFF2-40B4-BE49-F238E27FC236}">
                <a16:creationId xmlns:a16="http://schemas.microsoft.com/office/drawing/2014/main" id="{76B71C80-BB07-B64D-9D26-F52FE1AAD6A9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486150" y="2981325"/>
            <a:ext cx="114300" cy="38100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 type="stealth" w="med" len="med"/>
            <a:tailEnd/>
          </a:ln>
        </p:spPr>
      </p:cxnSp>
      <p:cxnSp>
        <p:nvCxnSpPr>
          <p:cNvPr id="101384" name="Straight Arrow Connector 15">
            <a:extLst>
              <a:ext uri="{FF2B5EF4-FFF2-40B4-BE49-F238E27FC236}">
                <a16:creationId xmlns:a16="http://schemas.microsoft.com/office/drawing/2014/main" id="{D6265539-6D11-5F4C-9F12-C43B3EED82A4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6796088" y="2933700"/>
            <a:ext cx="114300" cy="38100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 type="stealth" w="med" len="med"/>
            <a:tailEnd/>
          </a:ln>
        </p:spPr>
      </p:cxnSp>
      <p:cxnSp>
        <p:nvCxnSpPr>
          <p:cNvPr id="101385" name="Straight Arrow Connector 16">
            <a:extLst>
              <a:ext uri="{FF2B5EF4-FFF2-40B4-BE49-F238E27FC236}">
                <a16:creationId xmlns:a16="http://schemas.microsoft.com/office/drawing/2014/main" id="{C7E7A25C-8281-1B41-8540-2A2AAD86CCBF}"/>
              </a:ext>
            </a:extLst>
          </p:cNvPr>
          <p:cNvCxnSpPr>
            <a:cxnSpLocks/>
          </p:cNvCxnSpPr>
          <p:nvPr/>
        </p:nvCxnSpPr>
        <p:spPr bwMode="auto">
          <a:xfrm flipV="1">
            <a:off x="7997825" y="3076575"/>
            <a:ext cx="377825" cy="19050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 type="stealth" w="med" len="med"/>
            <a:tailEnd/>
          </a:ln>
        </p:spPr>
      </p:cxn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FEE4185-0004-0746-98DF-DE4F96591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399" y="1214090"/>
            <a:ext cx="7145755" cy="418153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57945D0-287E-1141-B6F2-A0BA902844A0}"/>
              </a:ext>
            </a:extLst>
          </p:cNvPr>
          <p:cNvSpPr/>
          <p:nvPr/>
        </p:nvSpPr>
        <p:spPr>
          <a:xfrm>
            <a:off x="194510" y="5513385"/>
            <a:ext cx="894949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0" i="0">
                <a:solidFill>
                  <a:srgbClr val="222222"/>
                </a:solidFill>
                <a:effectLst/>
              </a:rPr>
              <a:t>Yatabe, Y., Watkins, J.E., Farrar, D.R. and Murakami, N., 2002. Genetic variation in populations of the morphologically and ecologically variable fern </a:t>
            </a:r>
            <a:r>
              <a:rPr lang="en-US" sz="2000" b="0" i="1">
                <a:solidFill>
                  <a:srgbClr val="222222"/>
                </a:solidFill>
                <a:effectLst/>
              </a:rPr>
              <a:t>Stegnogramma pozoi </a:t>
            </a:r>
            <a:r>
              <a:rPr lang="en-US" sz="2000" b="0">
                <a:solidFill>
                  <a:srgbClr val="222222"/>
                </a:solidFill>
                <a:effectLst/>
              </a:rPr>
              <a:t>subsp</a:t>
            </a:r>
            <a:r>
              <a:rPr lang="en-US" sz="2000" b="0" i="1">
                <a:solidFill>
                  <a:srgbClr val="222222"/>
                </a:solidFill>
                <a:effectLst/>
              </a:rPr>
              <a:t>. mollissima </a:t>
            </a:r>
            <a:r>
              <a:rPr lang="en-US" sz="2000" b="0" i="0">
                <a:solidFill>
                  <a:srgbClr val="222222"/>
                </a:solidFill>
                <a:effectLst/>
              </a:rPr>
              <a:t>(Thelypteridaceae) in Japan. </a:t>
            </a:r>
            <a:r>
              <a:rPr lang="en-US" sz="2000" b="0">
                <a:solidFill>
                  <a:srgbClr val="222222"/>
                </a:solidFill>
                <a:effectLst/>
              </a:rPr>
              <a:t>Journal of plant research, 115</a:t>
            </a:r>
            <a:r>
              <a:rPr lang="en-US" sz="2000">
                <a:solidFill>
                  <a:srgbClr val="222222"/>
                </a:solidFill>
              </a:rPr>
              <a:t>: </a:t>
            </a:r>
            <a:r>
              <a:rPr lang="en-US" sz="2000" b="0" i="0">
                <a:solidFill>
                  <a:srgbClr val="222222"/>
                </a:solidFill>
                <a:effectLst/>
              </a:rPr>
              <a:t>29–38.</a:t>
            </a:r>
            <a:endParaRPr lang="en-US" sz="200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B872FEC-16BA-3A4E-B8D0-BE0CFCA12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"/>
            <a:ext cx="240922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820267-B223-0C48-B3FD-314B6A871974}"/>
              </a:ext>
            </a:extLst>
          </p:cNvPr>
          <p:cNvSpPr txBox="1"/>
          <p:nvPr/>
        </p:nvSpPr>
        <p:spPr>
          <a:xfrm>
            <a:off x="3276600" y="381000"/>
            <a:ext cx="5562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Teaming up with Yoko Yatabe to test the sister-species hypothesis with  a molecular phylogeny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DC56A-761A-C744-A023-B600530A1D5D}"/>
              </a:ext>
            </a:extLst>
          </p:cNvPr>
          <p:cNvSpPr txBox="1"/>
          <p:nvPr/>
        </p:nvSpPr>
        <p:spPr>
          <a:xfrm>
            <a:off x="5257800" y="3886200"/>
            <a:ext cx="1827744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000" i="1">
                <a:latin typeface="Helvetica" pitchFamily="2" charset="0"/>
              </a:rPr>
              <a:t>S. burksiorum                     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53D7B27-9E9A-B149-9F05-8CCD88E2B190}"/>
              </a:ext>
            </a:extLst>
          </p:cNvPr>
          <p:cNvSpPr/>
          <p:nvPr/>
        </p:nvSpPr>
        <p:spPr bwMode="auto">
          <a:xfrm>
            <a:off x="4924333" y="3124200"/>
            <a:ext cx="1827744" cy="1008221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87634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779B26-3242-5B4D-9FF6-E9D00D2284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7351" y="152400"/>
            <a:ext cx="4031230" cy="55626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B5A514D-DAEF-1747-A8D1-C3E3C21D4965}"/>
              </a:ext>
            </a:extLst>
          </p:cNvPr>
          <p:cNvSpPr/>
          <p:nvPr/>
        </p:nvSpPr>
        <p:spPr>
          <a:xfrm>
            <a:off x="304800" y="5943599"/>
            <a:ext cx="8839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Kuo, L.Y., Chang, Y.H., Huang, Y.H., Testo, W., Ebihara, A., Rouhan, G., Quintanilla, L.G., Watkins Jr, J.E., Huang, Y.M. and Li, F.W., 2019. A global phylogeny of </a:t>
            </a:r>
            <a:r>
              <a:rPr lang="en-US" sz="1600" b="0" i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Stegnogramma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ferns (Thelypteridaceae): generic and sectional revision, historical biogeography and evolution of leaf architecture. </a:t>
            </a:r>
            <a:r>
              <a:rPr lang="en-US" sz="1600" b="0" i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Cladistics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8CC358-CE43-5E4A-8740-14B04CEB485A}"/>
              </a:ext>
            </a:extLst>
          </p:cNvPr>
          <p:cNvSpPr txBox="1"/>
          <p:nvPr/>
        </p:nvSpPr>
        <p:spPr>
          <a:xfrm>
            <a:off x="367776" y="224481"/>
            <a:ext cx="3965327" cy="8586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Sister group status clinched!</a:t>
            </a:r>
          </a:p>
          <a:p>
            <a:endParaRPr lang="en-US"/>
          </a:p>
          <a:p>
            <a:r>
              <a:rPr lang="en-US"/>
              <a:t>…teaming up with Fay-wei Li’s group at Cornell to improve the resolution of the history (more species, more DNA markers). 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Fay-wei	   Li-yaung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3C9999-2785-144F-85AD-1B4AA7242E33}"/>
              </a:ext>
            </a:extLst>
          </p:cNvPr>
          <p:cNvSpPr/>
          <p:nvPr/>
        </p:nvSpPr>
        <p:spPr bwMode="auto">
          <a:xfrm>
            <a:off x="5257801" y="2743199"/>
            <a:ext cx="3530780" cy="609601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37C65-4C77-EF44-A156-F144EA3465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0439" y="3011804"/>
            <a:ext cx="2127167" cy="21854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E3D665-FF7F-3E4E-8FE1-1A75F9AD7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178" y="3021226"/>
            <a:ext cx="2052758" cy="218544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872A648-C933-0342-96B1-D26741858DD9}"/>
              </a:ext>
            </a:extLst>
          </p:cNvPr>
          <p:cNvCxnSpPr/>
          <p:nvPr/>
        </p:nvCxnSpPr>
        <p:spPr bwMode="auto">
          <a:xfrm>
            <a:off x="367776" y="5943599"/>
            <a:ext cx="8420805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6839136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779B26-3242-5B4D-9FF6-E9D00D2284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7351" y="152400"/>
            <a:ext cx="4031230" cy="5562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8CC358-CE43-5E4A-8740-14B04CEB485A}"/>
              </a:ext>
            </a:extLst>
          </p:cNvPr>
          <p:cNvSpPr txBox="1"/>
          <p:nvPr/>
        </p:nvSpPr>
        <p:spPr>
          <a:xfrm>
            <a:off x="271849" y="38096"/>
            <a:ext cx="3965327" cy="8586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Sister group status clinched!</a:t>
            </a:r>
          </a:p>
          <a:p>
            <a:endParaRPr lang="en-US"/>
          </a:p>
          <a:p>
            <a:r>
              <a:rPr lang="en-US"/>
              <a:t>…teaming up with Fay-wei Li’s group at Cornell to improve the resolution of the history (more species, more DNA markers). 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Fay-wei	   Li-yaung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3C9999-2785-144F-85AD-1B4AA7242E33}"/>
              </a:ext>
            </a:extLst>
          </p:cNvPr>
          <p:cNvSpPr/>
          <p:nvPr/>
        </p:nvSpPr>
        <p:spPr bwMode="auto">
          <a:xfrm>
            <a:off x="5257801" y="2743199"/>
            <a:ext cx="3530780" cy="609601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37C65-4C77-EF44-A156-F144EA3465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0439" y="3011804"/>
            <a:ext cx="2127167" cy="21854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E3D665-FF7F-3E4E-8FE1-1A75F9AD7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178" y="3021226"/>
            <a:ext cx="2052758" cy="218544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872A648-C933-0342-96B1-D26741858DD9}"/>
              </a:ext>
            </a:extLst>
          </p:cNvPr>
          <p:cNvCxnSpPr/>
          <p:nvPr/>
        </p:nvCxnSpPr>
        <p:spPr bwMode="auto">
          <a:xfrm>
            <a:off x="367776" y="5943599"/>
            <a:ext cx="8420805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8C2DA02-BC56-9849-976B-00DD701705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59" y="424607"/>
            <a:ext cx="5029769" cy="258359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F69452A-5719-E949-B0CF-68231D1ED1FA}"/>
              </a:ext>
            </a:extLst>
          </p:cNvPr>
          <p:cNvSpPr/>
          <p:nvPr/>
        </p:nvSpPr>
        <p:spPr>
          <a:xfrm>
            <a:off x="304800" y="5943599"/>
            <a:ext cx="8839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0" i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Kuo, L.Y.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Chang, Y.H., Huang, Y.H., Testo, W., Ebihara, A., Rouhan, G., Quintanilla, L.G., </a:t>
            </a:r>
            <a:r>
              <a:rPr lang="en-US" sz="1600" b="0" i="0">
                <a:solidFill>
                  <a:srgbClr val="222222"/>
                </a:solidFill>
                <a:effectLst/>
                <a:highlight>
                  <a:srgbClr val="00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Watkins Jr, J.E.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Huang, Y.M. and </a:t>
            </a:r>
            <a:r>
              <a:rPr lang="en-US" sz="1600" b="0" i="0">
                <a:solidFill>
                  <a:srgbClr val="222222"/>
                </a:solidFill>
                <a:effectLst/>
                <a:highlight>
                  <a:srgbClr val="00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Li, F.W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2019. A global phylogeny of </a:t>
            </a:r>
            <a:r>
              <a:rPr lang="en-US" sz="1600" b="0" i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Stegnogramma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ferns (Thelypteridaceae): generic and sectional revision, historical biogeography and evolution of leaf architecture. </a:t>
            </a:r>
            <a:r>
              <a:rPr lang="en-US" sz="1600" b="0" i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Cladistics</a:t>
            </a:r>
            <a:r>
              <a:rPr lang="en-US" sz="1600" b="0" i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2345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3CBC4A-A2BB-7B4D-B947-AD5A1D69FFB8}"/>
              </a:ext>
            </a:extLst>
          </p:cNvPr>
          <p:cNvSpPr/>
          <p:nvPr/>
        </p:nvSpPr>
        <p:spPr>
          <a:xfrm>
            <a:off x="1143000" y="3276600"/>
            <a:ext cx="73914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/>
              <a:t>Watkins and Farrar: Selection in rockhouse habitats has driven species away from their normal life cycle to partial or complete reliance on the gametophyte generation. The combination of a reduced yet fertile sporophyte and a gametophyte that may rely on gametophytic proliferation places </a:t>
            </a:r>
            <a:r>
              <a:rPr lang="en-US" i="1"/>
              <a:t>T. burksiorum </a:t>
            </a:r>
            <a:r>
              <a:rPr lang="en-US"/>
              <a:t>in </a:t>
            </a:r>
            <a:r>
              <a:rPr lang="en-US">
                <a:highlight>
                  <a:srgbClr val="FFFF00"/>
                </a:highlight>
              </a:rPr>
              <a:t>an intermediate evolutionary position</a:t>
            </a:r>
            <a:r>
              <a:rPr lang="en-US"/>
              <a:t> relative to other rockhouse pteridophytes [like the Appalachian gametophytes].</a:t>
            </a:r>
          </a:p>
        </p:txBody>
      </p:sp>
      <p:pic>
        <p:nvPicPr>
          <p:cNvPr id="103426" name="Picture 3">
            <a:extLst>
              <a:ext uri="{FF2B5EF4-FFF2-40B4-BE49-F238E27FC236}">
                <a16:creationId xmlns:a16="http://schemas.microsoft.com/office/drawing/2014/main" id="{3D309D42-CC29-C440-AC17-8B0A49F73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84163"/>
            <a:ext cx="1647825" cy="2992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7" name="Picture 5">
            <a:extLst>
              <a:ext uri="{FF2B5EF4-FFF2-40B4-BE49-F238E27FC236}">
                <a16:creationId xmlns:a16="http://schemas.microsoft.com/office/drawing/2014/main" id="{A86FEB1A-932D-E24B-B76B-7CE00D09F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46063"/>
            <a:ext cx="19431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8" name="Picture 6">
            <a:extLst>
              <a:ext uri="{FF2B5EF4-FFF2-40B4-BE49-F238E27FC236}">
                <a16:creationId xmlns:a16="http://schemas.microsoft.com/office/drawing/2014/main" id="{906113E0-D6C2-1A46-B64C-7977CA07B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246063"/>
            <a:ext cx="4191000" cy="302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 Box 4">
            <a:extLst>
              <a:ext uri="{FF2B5EF4-FFF2-40B4-BE49-F238E27FC236}">
                <a16:creationId xmlns:a16="http://schemas.microsoft.com/office/drawing/2014/main" id="{70A243B5-4A62-2F4F-8A74-005D8B661B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47107" name="Text Box 5">
            <a:extLst>
              <a:ext uri="{FF2B5EF4-FFF2-40B4-BE49-F238E27FC236}">
                <a16:creationId xmlns:a16="http://schemas.microsoft.com/office/drawing/2014/main" id="{2B089C00-240F-0C4C-95B3-F4367D83F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Phenotypic plasticity vs. genetic divergence  in Swiss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Incomplete divergence (versus secondary contact) in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Recent divergence yielded a rockhouse </a:t>
            </a:r>
            <a:r>
              <a:rPr lang="en-US" altLang="en-US" sz="2400" i="1"/>
              <a:t>Thelypteris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Allopatric speciation in </a:t>
            </a:r>
            <a:r>
              <a:rPr lang="en-US" altLang="en-US" sz="2400" i="1">
                <a:solidFill>
                  <a:srgbClr val="FF0000"/>
                </a:solidFill>
              </a:rPr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Peripatric speciation in </a:t>
            </a:r>
            <a:r>
              <a:rPr lang="en-US" altLang="en-US" sz="2400" i="1"/>
              <a:t>Pleopeltis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Species limits and speciation in </a:t>
            </a:r>
            <a:r>
              <a:rPr lang="en-US" altLang="en-US" sz="2400" i="1"/>
              <a:t>Asplenium nidus </a:t>
            </a:r>
            <a:endParaRPr lang="en-US" altLang="en-US" sz="2400"/>
          </a:p>
        </p:txBody>
      </p:sp>
      <p:pic>
        <p:nvPicPr>
          <p:cNvPr id="47108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56634ACE-79B6-C743-835B-877E05F527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3" name="Text Box 6">
            <a:extLst>
              <a:ext uri="{FF2B5EF4-FFF2-40B4-BE49-F238E27FC236}">
                <a16:creationId xmlns:a16="http://schemas.microsoft.com/office/drawing/2014/main" id="{7579052C-26D4-D748-B04D-62204A5BF5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5105400"/>
            <a:ext cx="7635875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401638" indent="-173038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lvl="2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0000"/>
                </a:solidFill>
                <a:latin typeface="Times New Roman" panose="02020603050405020304" pitchFamily="18" charset="0"/>
              </a:rPr>
              <a:t>Haufler, C. H., E. A. Hooper, and J. P. Therrien.  2000.  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0000"/>
                </a:solidFill>
                <a:latin typeface="Times New Roman" panose="02020603050405020304" pitchFamily="18" charset="0"/>
              </a:rPr>
              <a:t>  Modes and mechanisms of speciation in pteridophytes:  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0000"/>
                </a:solidFill>
                <a:latin typeface="Times New Roman" panose="02020603050405020304" pitchFamily="18" charset="0"/>
              </a:rPr>
              <a:t>  implications of contrasting patterns in ferns representing 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0000"/>
                </a:solidFill>
                <a:latin typeface="Times New Roman" panose="02020603050405020304" pitchFamily="18" charset="0"/>
              </a:rPr>
              <a:t>  temperate and tropical habitats.  Plant Species Biology 15: 223-     236.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0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992E235-759A-B942-934D-65D0E6A78281}"/>
              </a:ext>
            </a:extLst>
          </p:cNvPr>
          <p:cNvGrpSpPr/>
          <p:nvPr/>
        </p:nvGrpSpPr>
        <p:grpSpPr>
          <a:xfrm>
            <a:off x="4038600" y="0"/>
            <a:ext cx="4953000" cy="5029200"/>
            <a:chOff x="762000" y="304800"/>
            <a:chExt cx="3733800" cy="3966693"/>
          </a:xfrm>
        </p:grpSpPr>
        <p:pic>
          <p:nvPicPr>
            <p:cNvPr id="48129" name="Picture 2" descr="&#10;hooper.jpg                                                     00000010Macintosh HD                   ABA78158:">
              <a:extLst>
                <a:ext uri="{FF2B5EF4-FFF2-40B4-BE49-F238E27FC236}">
                  <a16:creationId xmlns:a16="http://schemas.microsoft.com/office/drawing/2014/main" id="{1D208823-EFA0-9440-A31C-6510D0D836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00" y="533400"/>
              <a:ext cx="3302000" cy="3225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8130" name="Text Box 3">
              <a:extLst>
                <a:ext uri="{FF2B5EF4-FFF2-40B4-BE49-F238E27FC236}">
                  <a16:creationId xmlns:a16="http://schemas.microsoft.com/office/drawing/2014/main" id="{40B26FB6-CA57-C940-883C-883919539E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9650" y="3814293"/>
              <a:ext cx="2876550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/>
                <a:t>Lisa Andrews Hooper</a:t>
              </a:r>
            </a:p>
          </p:txBody>
        </p:sp>
        <p:sp>
          <p:nvSpPr>
            <p:cNvPr id="48134" name="AutoShape 9">
              <a:extLst>
                <a:ext uri="{FF2B5EF4-FFF2-40B4-BE49-F238E27FC236}">
                  <a16:creationId xmlns:a16="http://schemas.microsoft.com/office/drawing/2014/main" id="{C7441065-9902-6444-ACCF-CE04674B9B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600" y="304800"/>
              <a:ext cx="1219200" cy="990600"/>
            </a:xfrm>
            <a:prstGeom prst="cloudCallout">
              <a:avLst>
                <a:gd name="adj1" fmla="val -54819"/>
                <a:gd name="adj2" fmla="val 43431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en-US" sz="2400"/>
            </a:p>
          </p:txBody>
        </p:sp>
        <p:pic>
          <p:nvPicPr>
            <p:cNvPr id="48137" name="Picture 13" descr="MexPleopeltis.JPG                                              0006BA05Macintosh HD                   ABA78158:">
              <a:extLst>
                <a:ext uri="{FF2B5EF4-FFF2-40B4-BE49-F238E27FC236}">
                  <a16:creationId xmlns:a16="http://schemas.microsoft.com/office/drawing/2014/main" id="{40AF9A84-544F-664D-AD67-8B979D140E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7600" y="533400"/>
              <a:ext cx="355600" cy="533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B385ED34-7FB8-3744-B6B7-3F34F127B066}"/>
              </a:ext>
            </a:extLst>
          </p:cNvPr>
          <p:cNvGrpSpPr/>
          <p:nvPr/>
        </p:nvGrpSpPr>
        <p:grpSpPr>
          <a:xfrm>
            <a:off x="633924" y="119743"/>
            <a:ext cx="2745017" cy="4769949"/>
            <a:chOff x="633924" y="119743"/>
            <a:chExt cx="2745017" cy="4769949"/>
          </a:xfrm>
        </p:grpSpPr>
        <p:sp>
          <p:nvSpPr>
            <p:cNvPr id="48132" name="Text Box 5">
              <a:extLst>
                <a:ext uri="{FF2B5EF4-FFF2-40B4-BE49-F238E27FC236}">
                  <a16:creationId xmlns:a16="http://schemas.microsoft.com/office/drawing/2014/main" id="{477C1ADB-3DB3-3A4A-BDC6-0F208C9241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7048" y="4400961"/>
              <a:ext cx="2027500" cy="4887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/>
                <a:t>Chris Haufler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9FBEC01-0676-D947-B92D-B4D5830E3A3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57048" y="269457"/>
              <a:ext cx="2217110" cy="4101157"/>
            </a:xfrm>
            <a:prstGeom prst="rect">
              <a:avLst/>
            </a:prstGeom>
          </p:spPr>
        </p:pic>
        <p:sp>
          <p:nvSpPr>
            <p:cNvPr id="14" name="AutoShape 11">
              <a:extLst>
                <a:ext uri="{FF2B5EF4-FFF2-40B4-BE49-F238E27FC236}">
                  <a16:creationId xmlns:a16="http://schemas.microsoft.com/office/drawing/2014/main" id="{9F4EB58E-5A4C-1D41-B290-C92978791F9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633924" y="119743"/>
              <a:ext cx="1056328" cy="876300"/>
            </a:xfrm>
            <a:prstGeom prst="cloudCallout">
              <a:avLst>
                <a:gd name="adj1" fmla="val -61519"/>
                <a:gd name="adj2" fmla="val 25278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ヒラギノ角ゴ Pro W3" panose="020B0300000000000000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en-US" sz="2400"/>
            </a:p>
          </p:txBody>
        </p:sp>
        <p:pic>
          <p:nvPicPr>
            <p:cNvPr id="15" name="Picture 12" descr="polysib.gif                                                    00000010Macintosh HD                   ABA78158:">
              <a:extLst>
                <a:ext uri="{FF2B5EF4-FFF2-40B4-BE49-F238E27FC236}">
                  <a16:creationId xmlns:a16="http://schemas.microsoft.com/office/drawing/2014/main" id="{1FF4CB18-CE12-CC42-A817-8DEA8DA8D6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1585" y="314525"/>
              <a:ext cx="451006" cy="681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AABA339-A7BE-DE44-908B-3CAC31DA90A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2971800" y="1882719"/>
              <a:ext cx="407141" cy="239270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4B16013-9E93-5A4F-8A91-6B837C268C0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069382" y="1523999"/>
              <a:ext cx="304775" cy="33742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2" descr="Polpodium-virginianum-leaf.jpg                                 00000010Macintosh HD                   ABA78158:">
            <a:extLst>
              <a:ext uri="{FF2B5EF4-FFF2-40B4-BE49-F238E27FC236}">
                <a16:creationId xmlns:a16="http://schemas.microsoft.com/office/drawing/2014/main" id="{399FF4DD-C2D8-564E-A22F-0ECDB31A74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00" y="1066800"/>
            <a:ext cx="317500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78" name="Text Box 3">
            <a:extLst>
              <a:ext uri="{FF2B5EF4-FFF2-40B4-BE49-F238E27FC236}">
                <a16:creationId xmlns:a16="http://schemas.microsoft.com/office/drawing/2014/main" id="{B18724B2-562E-FA40-BBA2-609FCF95D2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0100" y="5995988"/>
            <a:ext cx="246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Polypodium virginianum</a:t>
            </a:r>
            <a:endParaRPr lang="en-US" altLang="en-US" sz="18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/>
              <a:t>(4x)</a:t>
            </a:r>
          </a:p>
        </p:txBody>
      </p:sp>
      <p:pic>
        <p:nvPicPr>
          <p:cNvPr id="7172" name="Picture 4" descr="Polypodium_appalachianum_le.jpg                                00000010Macintosh HD                   ABA78158:">
            <a:extLst>
              <a:ext uri="{FF2B5EF4-FFF2-40B4-BE49-F238E27FC236}">
                <a16:creationId xmlns:a16="http://schemas.microsoft.com/office/drawing/2014/main" id="{A5836F2D-86EE-474D-B386-8B5CE069D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57200"/>
            <a:ext cx="1592263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Text Box 6">
            <a:extLst>
              <a:ext uri="{FF2B5EF4-FFF2-40B4-BE49-F238E27FC236}">
                <a16:creationId xmlns:a16="http://schemas.microsoft.com/office/drawing/2014/main" id="{6B24DF55-0A36-F34D-9181-08B6E366AD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481388"/>
            <a:ext cx="267970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Polypodium appalachianum</a:t>
            </a:r>
            <a:endParaRPr lang="en-US" altLang="en-US" sz="18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/>
              <a:t>(2x)</a:t>
            </a:r>
          </a:p>
        </p:txBody>
      </p:sp>
      <p:pic>
        <p:nvPicPr>
          <p:cNvPr id="7175" name="Picture 7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207C64BE-55F7-A44F-B817-10469DAA2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04800"/>
            <a:ext cx="15271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Text Box 8">
            <a:extLst>
              <a:ext uri="{FF2B5EF4-FFF2-40B4-BE49-F238E27FC236}">
                <a16:creationId xmlns:a16="http://schemas.microsoft.com/office/drawing/2014/main" id="{FE1484CE-DC93-D74F-8801-52C5204A8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2743200"/>
            <a:ext cx="2209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Polypodium sibiricum</a:t>
            </a:r>
            <a:endParaRPr lang="en-US" altLang="en-US" sz="18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/>
              <a:t>(2x)</a:t>
            </a:r>
          </a:p>
        </p:txBody>
      </p:sp>
      <p:pic>
        <p:nvPicPr>
          <p:cNvPr id="7177" name="Picture 9" descr="Polyamorphum.JPG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E4922594-C4F1-1E4B-AE82-CC1030EAB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4267200"/>
            <a:ext cx="2286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" name="Text Box 10">
            <a:extLst>
              <a:ext uri="{FF2B5EF4-FFF2-40B4-BE49-F238E27FC236}">
                <a16:creationId xmlns:a16="http://schemas.microsoft.com/office/drawing/2014/main" id="{9D43112E-943C-9242-BDD2-89D38E88C2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7800" y="5943600"/>
            <a:ext cx="2336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i="1"/>
              <a:t>Polypodium amorphum</a:t>
            </a:r>
            <a:endParaRPr lang="en-US" altLang="en-US" sz="18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/>
              <a:t>(2x)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 autoUpdateAnimBg="0"/>
      <p:bldP spid="7176" grpId="0" autoUpdateAnimBg="0"/>
      <p:bldP spid="7178" grpId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 descr="polymap.JPG   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77E3B923-32F0-864F-B720-138E657A9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0"/>
            <a:ext cx="8991600" cy="701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6" name="Picture 3" descr="Polyamorphum.JPG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892B8D92-CB85-A643-847C-A600A16A2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276600"/>
            <a:ext cx="1371600" cy="914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227" name="Picture 4" descr="Polypodium_appalachianum_le.jpg                                0006BA05Macintosh HD                   ABA78158:">
            <a:extLst>
              <a:ext uri="{FF2B5EF4-FFF2-40B4-BE49-F238E27FC236}">
                <a16:creationId xmlns:a16="http://schemas.microsoft.com/office/drawing/2014/main" id="{F829C40B-EFE7-6B4F-8F64-CD6E1E2A8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5105400"/>
            <a:ext cx="696913" cy="12668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228" name="Picture 5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CD152815-3D9F-B44A-912B-61548EA5E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457200"/>
            <a:ext cx="1527175" cy="23622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3" name="Picture 2" descr="polysporangiasters.JPG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47B2B1A6-4E03-A94D-8A13-E814EB5B2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16000"/>
            <a:ext cx="8915400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2" descr="polymap.JPG   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191BB189-48B2-1A44-81E4-C17B07B97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36" y="990600"/>
            <a:ext cx="8991600" cy="701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3" name="Picture 4" descr="Polypodium_appalachianum_le.jpg                                0006BA05Macintosh HD                   ABA78158:">
            <a:extLst>
              <a:ext uri="{FF2B5EF4-FFF2-40B4-BE49-F238E27FC236}">
                <a16:creationId xmlns:a16="http://schemas.microsoft.com/office/drawing/2014/main" id="{F8F84FCA-AD59-7B48-B1FB-BD93BC2113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867400"/>
            <a:ext cx="696913" cy="12668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324" name="Picture 5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526B6EE6-2EAD-F941-92E6-52CDD036C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089" y="1066800"/>
            <a:ext cx="1527175" cy="23622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6325" name="Text Box 6">
            <a:extLst>
              <a:ext uri="{FF2B5EF4-FFF2-40B4-BE49-F238E27FC236}">
                <a16:creationId xmlns:a16="http://schemas.microsoft.com/office/drawing/2014/main" id="{059B9300-7ACF-3445-952B-54B7DF3392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6400800"/>
            <a:ext cx="2895600" cy="11874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Mean genetic identity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between species =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</a:rPr>
              <a:t>              0.460</a:t>
            </a:r>
            <a:endParaRPr lang="en-US" altLang="en-US" sz="2400"/>
          </a:p>
        </p:txBody>
      </p:sp>
      <p:pic>
        <p:nvPicPr>
          <p:cNvPr id="7" name="Picture 3" descr="Polyamorphum.JPG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D2E3BE59-C4A5-6741-900E-6C9528FAA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579317"/>
            <a:ext cx="1371600" cy="914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0715C8-D70E-DD40-BB3C-417BA0531B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5200" y="609600"/>
            <a:ext cx="2717800" cy="20793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42E916-FDBD-DD44-9A19-AFE5B3E53F5C}"/>
              </a:ext>
            </a:extLst>
          </p:cNvPr>
          <p:cNvSpPr txBox="1"/>
          <p:nvPr/>
        </p:nvSpPr>
        <p:spPr>
          <a:xfrm>
            <a:off x="6080464" y="2967335"/>
            <a:ext cx="2895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/>
              <a:t>Erin Sigel’s 2016 phylogeny confirms the three to be a monophyletic group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ext Box 3">
            <a:extLst>
              <a:ext uri="{FF2B5EF4-FFF2-40B4-BE49-F238E27FC236}">
                <a16:creationId xmlns:a16="http://schemas.microsoft.com/office/drawing/2014/main" id="{6E068840-A4CB-0548-998F-72D63D1B30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8525" y="8985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58370" name="Text Box 5">
            <a:extLst>
              <a:ext uri="{FF2B5EF4-FFF2-40B4-BE49-F238E27FC236}">
                <a16:creationId xmlns:a16="http://schemas.microsoft.com/office/drawing/2014/main" id="{E95F3625-CE1A-0142-AB8C-C0A00D83EF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" y="574675"/>
            <a:ext cx="7629333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512763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000000"/>
                </a:solidFill>
                <a:latin typeface="Times New Roman" panose="02020603050405020304" pitchFamily="18" charset="0"/>
              </a:rPr>
              <a:t>Haufler</a:t>
            </a:r>
            <a:r>
              <a:rPr lang="ja-JP" altLang="en-US" sz="2400" b="1">
                <a:solidFill>
                  <a:srgbClr val="000000"/>
                </a:solidFill>
                <a:latin typeface="Times New Roman" panose="02020603050405020304" pitchFamily="18" charset="0"/>
              </a:rPr>
              <a:t>’</a:t>
            </a:r>
            <a:r>
              <a:rPr lang="en-US" altLang="ja-JP" sz="2400" b="1">
                <a:solidFill>
                  <a:srgbClr val="000000"/>
                </a:solidFill>
                <a:latin typeface="Times New Roman" panose="02020603050405020304" pitchFamily="18" charset="0"/>
              </a:rPr>
              <a:t>s divergence scenario for </a:t>
            </a:r>
            <a:r>
              <a:rPr lang="en-US" altLang="ja-JP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Polypodium</a:t>
            </a:r>
            <a:r>
              <a:rPr lang="en-US" altLang="ja-JP" sz="2400">
                <a:solidFill>
                  <a:srgbClr val="000000"/>
                </a:solidFill>
                <a:latin typeface="Times New Roman" panose="02020603050405020304" pitchFamily="18" charset="0"/>
              </a:rPr>
              <a:t>: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lvl="2">
              <a:spcBef>
                <a:spcPct val="0"/>
              </a:spcBef>
              <a:buFont typeface="Symbol" pitchFamily="2" charset="2"/>
              <a:buChar char="·"/>
            </a:pPr>
            <a:r>
              <a:rPr lang="en-US" altLang="en-US" i="1">
                <a:solidFill>
                  <a:srgbClr val="000000"/>
                </a:solidFill>
                <a:latin typeface="Times New Roman" panose="02020603050405020304" pitchFamily="18" charset="0"/>
              </a:rPr>
              <a:t>  P. sibiricum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occurs in glaciated regions.  Perhaps,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like other boreal taxa, </a:t>
            </a:r>
            <a:r>
              <a:rPr lang="en-US" altLang="en-US" i="1">
                <a:solidFill>
                  <a:srgbClr val="000000"/>
                </a:solidFill>
                <a:latin typeface="Times New Roman" panose="02020603050405020304" pitchFamily="18" charset="0"/>
              </a:rPr>
              <a:t>P. sibiricum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populations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migrated south in advance of the ice sheet.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lvl="2">
              <a:spcBef>
                <a:spcPct val="0"/>
              </a:spcBef>
              <a:buFont typeface="Symbol" pitchFamily="2" charset="2"/>
              <a:buChar char="·"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 Following retreat of the ice, populations returned to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their northern haunts, but perhaps some populations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persisted in the mountains of eastern and western North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America.  Isolation and divergence perhaps led to 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the divergent origin of </a:t>
            </a:r>
            <a:r>
              <a:rPr lang="en-US" altLang="en-US" i="1">
                <a:solidFill>
                  <a:srgbClr val="000000"/>
                </a:solidFill>
                <a:latin typeface="Times New Roman" panose="02020603050405020304" pitchFamily="18" charset="0"/>
              </a:rPr>
              <a:t>P. amorphum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in the west and</a:t>
            </a:r>
          </a:p>
          <a:p>
            <a:pPr lvl="2">
              <a:spcBef>
                <a:spcPct val="0"/>
              </a:spcBef>
              <a:buFont typeface="Symbol" pitchFamily="2" charset="2"/>
              <a:buNone/>
            </a:pP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i="1">
                <a:solidFill>
                  <a:srgbClr val="000000"/>
                </a:solidFill>
                <a:latin typeface="Times New Roman" panose="02020603050405020304" pitchFamily="18" charset="0"/>
              </a:rPr>
              <a:t>P. appalachianum </a:t>
            </a:r>
            <a:r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t>in the east. 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58371" name="Picture 7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C00D59AE-ADAE-0C43-98C2-6DA6EF60B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457200"/>
            <a:ext cx="15271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7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B8AA3C45-6554-4349-87B4-D4D0EAC7D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57200"/>
            <a:ext cx="15271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 Box 3">
            <a:extLst>
              <a:ext uri="{FF2B5EF4-FFF2-40B4-BE49-F238E27FC236}">
                <a16:creationId xmlns:a16="http://schemas.microsoft.com/office/drawing/2014/main" id="{4C20DD68-67C9-F446-ABB9-F317261263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304800"/>
            <a:ext cx="779621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 marL="44767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endParaRPr lang="en-US" altLang="en-US">
              <a:solidFill>
                <a:srgbClr val="000000"/>
              </a:solidFill>
              <a:latin typeface="Times New Roman" charset="0"/>
            </a:endParaRP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The low I values for the three species suggest that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these events </a:t>
            </a:r>
            <a:r>
              <a:rPr lang="en-US" altLang="en-US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did not take place in the most recent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ice age.</a:t>
            </a: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 In fact, secondary contact following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southerly migration of </a:t>
            </a:r>
            <a:r>
              <a:rPr lang="en-US" altLang="en-US" i="1">
                <a:solidFill>
                  <a:srgbClr val="000000"/>
                </a:solidFill>
                <a:latin typeface="Times New Roman" charset="0"/>
              </a:rPr>
              <a:t>P. sibiricum</a:t>
            </a: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during more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recent episodes of glaciation may have initiated both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 i="1">
                <a:solidFill>
                  <a:srgbClr val="000000"/>
                </a:solidFill>
                <a:latin typeface="Times New Roman" charset="0"/>
              </a:rPr>
              <a:t>P. virginianum</a:t>
            </a: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, an eastern tetraploid,</a:t>
            </a:r>
            <a:r>
              <a:rPr lang="en-US" altLang="en-US" i="1">
                <a:solidFill>
                  <a:srgbClr val="000000"/>
                </a:solidFill>
                <a:latin typeface="Times New Roman" charset="0"/>
              </a:rPr>
              <a:t> </a:t>
            </a: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and</a:t>
            </a:r>
            <a:r>
              <a:rPr lang="en-US" altLang="en-US" i="1">
                <a:solidFill>
                  <a:srgbClr val="000000"/>
                </a:solidFill>
                <a:latin typeface="Times New Roman" charset="0"/>
              </a:rPr>
              <a:t> P. saximontanum</a:t>
            </a: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, a western tetraploid.</a:t>
            </a:r>
          </a:p>
          <a:p>
            <a:pPr>
              <a:defRPr/>
            </a:pPr>
            <a:endParaRPr lang="en-US" altLang="en-US"/>
          </a:p>
        </p:txBody>
      </p:sp>
      <p:cxnSp>
        <p:nvCxnSpPr>
          <p:cNvPr id="60419" name="Straight Connector 2">
            <a:extLst>
              <a:ext uri="{FF2B5EF4-FFF2-40B4-BE49-F238E27FC236}">
                <a16:creationId xmlns:a16="http://schemas.microsoft.com/office/drawing/2014/main" id="{7CE1B348-D7E4-C445-A0D1-912462478D0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276600" y="4191000"/>
            <a:ext cx="106680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0420" name="Straight Connector 5">
            <a:extLst>
              <a:ext uri="{FF2B5EF4-FFF2-40B4-BE49-F238E27FC236}">
                <a16:creationId xmlns:a16="http://schemas.microsoft.com/office/drawing/2014/main" id="{7854DBF3-D6CC-F544-A76B-1947CFF6D53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953000" y="4038600"/>
            <a:ext cx="1066800" cy="1752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0421" name="Straight Connector 7">
            <a:extLst>
              <a:ext uri="{FF2B5EF4-FFF2-40B4-BE49-F238E27FC236}">
                <a16:creationId xmlns:a16="http://schemas.microsoft.com/office/drawing/2014/main" id="{F45C0D87-CD79-A246-8AFE-3D477C37B1A9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905000" y="4191000"/>
            <a:ext cx="1066800" cy="1752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0422" name="Straight Connector 8">
            <a:extLst>
              <a:ext uri="{FF2B5EF4-FFF2-40B4-BE49-F238E27FC236}">
                <a16:creationId xmlns:a16="http://schemas.microsoft.com/office/drawing/2014/main" id="{E99A151D-A2FB-534C-9A4E-09BADDB3F99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400800" y="4038600"/>
            <a:ext cx="106680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0423" name="TextBox 4">
            <a:extLst>
              <a:ext uri="{FF2B5EF4-FFF2-40B4-BE49-F238E27FC236}">
                <a16:creationId xmlns:a16="http://schemas.microsoft.com/office/drawing/2014/main" id="{396FF145-C422-CA47-AA74-D8DB26F4CE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6096000"/>
            <a:ext cx="1347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sibiricum</a:t>
            </a:r>
          </a:p>
        </p:txBody>
      </p:sp>
      <p:sp>
        <p:nvSpPr>
          <p:cNvPr id="60424" name="TextBox 10">
            <a:extLst>
              <a:ext uri="{FF2B5EF4-FFF2-40B4-BE49-F238E27FC236}">
                <a16:creationId xmlns:a16="http://schemas.microsoft.com/office/drawing/2014/main" id="{3B3A0ED6-55B7-164A-81B7-38061DFBD9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0" y="6019800"/>
            <a:ext cx="20478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appalachianum</a:t>
            </a:r>
          </a:p>
        </p:txBody>
      </p:sp>
      <p:sp>
        <p:nvSpPr>
          <p:cNvPr id="60425" name="TextBox 11">
            <a:extLst>
              <a:ext uri="{FF2B5EF4-FFF2-40B4-BE49-F238E27FC236}">
                <a16:creationId xmlns:a16="http://schemas.microsoft.com/office/drawing/2014/main" id="{C1B570E9-2E21-B942-92ED-654F3488AF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6172200"/>
            <a:ext cx="15176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amorphum</a:t>
            </a:r>
          </a:p>
        </p:txBody>
      </p:sp>
      <p:sp>
        <p:nvSpPr>
          <p:cNvPr id="60426" name="TextBox 12">
            <a:extLst>
              <a:ext uri="{FF2B5EF4-FFF2-40B4-BE49-F238E27FC236}">
                <a16:creationId xmlns:a16="http://schemas.microsoft.com/office/drawing/2014/main" id="{3EF9D492-B395-FB42-BFB8-7526089F4E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3505200"/>
            <a:ext cx="16843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virginianum</a:t>
            </a:r>
          </a:p>
        </p:txBody>
      </p:sp>
      <p:sp>
        <p:nvSpPr>
          <p:cNvPr id="60427" name="TextBox 13">
            <a:extLst>
              <a:ext uri="{FF2B5EF4-FFF2-40B4-BE49-F238E27FC236}">
                <a16:creationId xmlns:a16="http://schemas.microsoft.com/office/drawing/2014/main" id="{664129E2-5999-0149-BAF0-450C5CFD1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581400"/>
            <a:ext cx="19970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saximontanum</a:t>
            </a:r>
          </a:p>
        </p:txBody>
      </p:sp>
      <p:sp>
        <p:nvSpPr>
          <p:cNvPr id="60428" name="TextBox 14">
            <a:extLst>
              <a:ext uri="{FF2B5EF4-FFF2-40B4-BE49-F238E27FC236}">
                <a16:creationId xmlns:a16="http://schemas.microsoft.com/office/drawing/2014/main" id="{9321E0F9-1B08-DF47-9BD1-4F1479CD3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4648200"/>
            <a:ext cx="1885950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× incognitum</a:t>
            </a:r>
          </a:p>
        </p:txBody>
      </p:sp>
      <p:sp>
        <p:nvSpPr>
          <p:cNvPr id="60429" name="TextBox 6">
            <a:extLst>
              <a:ext uri="{FF2B5EF4-FFF2-40B4-BE49-F238E27FC236}">
                <a16:creationId xmlns:a16="http://schemas.microsoft.com/office/drawing/2014/main" id="{F4533996-01A6-4B4E-B744-08C35D465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6172200"/>
            <a:ext cx="492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2x</a:t>
            </a:r>
          </a:p>
        </p:txBody>
      </p:sp>
      <p:sp>
        <p:nvSpPr>
          <p:cNvPr id="60430" name="TextBox 16">
            <a:extLst>
              <a:ext uri="{FF2B5EF4-FFF2-40B4-BE49-F238E27FC236}">
                <a16:creationId xmlns:a16="http://schemas.microsoft.com/office/drawing/2014/main" id="{14318A51-A49B-C341-A955-1E5218476A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3657600"/>
            <a:ext cx="492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4x</a:t>
            </a:r>
          </a:p>
        </p:txBody>
      </p:sp>
      <p:sp>
        <p:nvSpPr>
          <p:cNvPr id="60431" name="TextBox 17">
            <a:extLst>
              <a:ext uri="{FF2B5EF4-FFF2-40B4-BE49-F238E27FC236}">
                <a16:creationId xmlns:a16="http://schemas.microsoft.com/office/drawing/2014/main" id="{1BCBB71A-E9FC-E74C-B149-B08FE10F37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4953000"/>
            <a:ext cx="492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3x</a:t>
            </a:r>
          </a:p>
        </p:txBody>
      </p:sp>
      <p:cxnSp>
        <p:nvCxnSpPr>
          <p:cNvPr id="60432" name="Straight Connector 18">
            <a:extLst>
              <a:ext uri="{FF2B5EF4-FFF2-40B4-BE49-F238E27FC236}">
                <a16:creationId xmlns:a16="http://schemas.microsoft.com/office/drawing/2014/main" id="{E2E37BDB-C815-4F4F-B7BE-A385D8901EE9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381000" y="3352800"/>
            <a:ext cx="8305800" cy="76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A378F6-4231-844E-B071-EB13D0178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1920252" y="-1114138"/>
            <a:ext cx="4223085" cy="80635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450919-006D-BA4D-AB7E-9973743ED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255092" y="3551697"/>
            <a:ext cx="2468805" cy="8518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9B2A64-3BA1-4A49-BBA2-E9961EE9CCA0}"/>
              </a:ext>
            </a:extLst>
          </p:cNvPr>
          <p:cNvSpPr txBox="1"/>
          <p:nvPr/>
        </p:nvSpPr>
        <p:spPr>
          <a:xfrm>
            <a:off x="914400" y="390617"/>
            <a:ext cx="76962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Erin Sigel’s 2016 dated phylogeny is consistent with these ideas.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546568-ED3A-650A-C6AF-904117322E93}"/>
              </a:ext>
            </a:extLst>
          </p:cNvPr>
          <p:cNvSpPr/>
          <p:nvPr/>
        </p:nvSpPr>
        <p:spPr bwMode="auto">
          <a:xfrm>
            <a:off x="76200" y="1295400"/>
            <a:ext cx="3048000" cy="2590800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CD3BD4-4DEF-B21C-F78A-93F4829AD115}"/>
              </a:ext>
            </a:extLst>
          </p:cNvPr>
          <p:cNvCxnSpPr/>
          <p:nvPr/>
        </p:nvCxnSpPr>
        <p:spPr bwMode="auto">
          <a:xfrm flipH="1">
            <a:off x="76200" y="3429000"/>
            <a:ext cx="8763000" cy="0"/>
          </a:xfrm>
          <a:prstGeom prst="line">
            <a:avLst/>
          </a:prstGeom>
          <a:solidFill>
            <a:schemeClr val="accent1"/>
          </a:solidFill>
          <a:ln w="60325" cap="flat" cmpd="sng" algn="ctr">
            <a:solidFill>
              <a:schemeClr val="accent1">
                <a:lumMod val="60000"/>
                <a:lumOff val="40000"/>
                <a:alpha val="55553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4871945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>
            <a:extLst>
              <a:ext uri="{FF2B5EF4-FFF2-40B4-BE49-F238E27FC236}">
                <a16:creationId xmlns:a16="http://schemas.microsoft.com/office/drawing/2014/main" id="{1880DB16-C12A-994E-9476-C13CA0AC9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1111250"/>
            <a:ext cx="80772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r>
              <a:rPr lang="en-US" altLang="en-US" sz="2800">
                <a:solidFill>
                  <a:srgbClr val="000000"/>
                </a:solidFill>
                <a:latin typeface="Times New Roman" charset="0"/>
              </a:rPr>
              <a:t>The mode of speciation in the </a:t>
            </a:r>
            <a:r>
              <a:rPr lang="en-US" altLang="en-US" sz="2800" i="1">
                <a:solidFill>
                  <a:srgbClr val="000000"/>
                </a:solidFill>
                <a:latin typeface="Times New Roman" charset="0"/>
              </a:rPr>
              <a:t>Polypodium sibiricum</a:t>
            </a:r>
            <a:r>
              <a:rPr lang="en-US" altLang="en-US" sz="2800">
                <a:solidFill>
                  <a:srgbClr val="000000"/>
                </a:solidFill>
                <a:latin typeface="Times New Roman" charset="0"/>
              </a:rPr>
              <a:t> complex fits the classic </a:t>
            </a:r>
            <a:r>
              <a:rPr lang="en-US" altLang="en-US" sz="2800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allopatric </a:t>
            </a:r>
            <a:r>
              <a:rPr lang="en-US" altLang="en-US" sz="2800">
                <a:solidFill>
                  <a:srgbClr val="000000"/>
                </a:solidFill>
                <a:latin typeface="Times New Roman" charset="0"/>
              </a:rPr>
              <a:t>model.</a:t>
            </a:r>
          </a:p>
          <a:p>
            <a:pPr>
              <a:defRPr/>
            </a:pPr>
            <a:endParaRPr lang="en-US" altLang="en-US"/>
          </a:p>
        </p:txBody>
      </p:sp>
      <p:pic>
        <p:nvPicPr>
          <p:cNvPr id="62466" name="Picture 3" descr="Polpodium-virginianum-leaf.jpg                                 0006BA05Macintosh HD                   ABA78158:">
            <a:extLst>
              <a:ext uri="{FF2B5EF4-FFF2-40B4-BE49-F238E27FC236}">
                <a16:creationId xmlns:a16="http://schemas.microsoft.com/office/drawing/2014/main" id="{0172287F-8817-6344-816A-8E94975B1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819400"/>
            <a:ext cx="2252663" cy="3352800"/>
          </a:xfrm>
          <a:prstGeom prst="rect">
            <a:avLst/>
          </a:prstGeom>
          <a:noFill/>
          <a:ln w="38100">
            <a:solidFill>
              <a:srgbClr val="00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ext Box 4">
            <a:extLst>
              <a:ext uri="{FF2B5EF4-FFF2-40B4-BE49-F238E27FC236}">
                <a16:creationId xmlns:a16="http://schemas.microsoft.com/office/drawing/2014/main" id="{084AD211-7C45-CA4D-9911-5D0ECD0C4E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64515" name="Text Box 5">
            <a:extLst>
              <a:ext uri="{FF2B5EF4-FFF2-40B4-BE49-F238E27FC236}">
                <a16:creationId xmlns:a16="http://schemas.microsoft.com/office/drawing/2014/main" id="{EBFE7579-3087-9646-A3D8-2996ED1CF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Phenotypic plasticity vs. genetic divergence  in Swiss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Incomplete divergence (versus secondary contact) in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Recent divergence yielded a rockhouse </a:t>
            </a:r>
            <a:r>
              <a:rPr lang="en-US" altLang="en-US" sz="2400" i="1"/>
              <a:t>Thelypteris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Allopatric speciation in </a:t>
            </a:r>
            <a:r>
              <a:rPr lang="en-US" altLang="en-US" sz="2400" i="1"/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Peripatric speciation in </a:t>
            </a:r>
            <a:r>
              <a:rPr lang="en-US" altLang="en-US" sz="2400" i="1">
                <a:solidFill>
                  <a:srgbClr val="FF0000"/>
                </a:solidFill>
              </a:rPr>
              <a:t>Pleopeltis</a:t>
            </a:r>
            <a:endParaRPr lang="en-US" altLang="en-US" sz="240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Species limits and speciation in </a:t>
            </a:r>
            <a:r>
              <a:rPr lang="en-US" altLang="en-US" sz="2400" i="1"/>
              <a:t>Asplenium nidus </a:t>
            </a:r>
            <a:endParaRPr lang="en-US" altLang="en-US" sz="2400"/>
          </a:p>
        </p:txBody>
      </p:sp>
      <p:pic>
        <p:nvPicPr>
          <p:cNvPr id="64516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06771FDC-F72A-4D44-9DD6-D932EE4C1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7" name="Picture 2" descr="pleopeltis.jpg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D12D4029-B445-8F43-8BC6-D37B222ED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0"/>
            <a:ext cx="8001000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5538" name="Text Box 3">
            <a:extLst>
              <a:ext uri="{FF2B5EF4-FFF2-40B4-BE49-F238E27FC236}">
                <a16:creationId xmlns:a16="http://schemas.microsoft.com/office/drawing/2014/main" id="{A7D67481-45F8-CC47-B68B-F5AD2F4D5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3656" y="6237817"/>
            <a:ext cx="14366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i="1"/>
              <a:t>Pleopeltis</a:t>
            </a:r>
            <a:endParaRPr lang="en-US" altLang="en-US" sz="24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3" descr="Pleopeltis_polypodioides3.jpg                                  00000010Macintosh HD                   ABA78158:">
            <a:extLst>
              <a:ext uri="{FF2B5EF4-FFF2-40B4-BE49-F238E27FC236}">
                <a16:creationId xmlns:a16="http://schemas.microsoft.com/office/drawing/2014/main" id="{1D568719-1369-B248-B7DD-1753C127ED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38" y="228600"/>
            <a:ext cx="328453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87" name="Picture 4" descr="Pleopeltis_polypodioides4.jpg                                  00000010Macintosh HD                   ABA78158:">
            <a:extLst>
              <a:ext uri="{FF2B5EF4-FFF2-40B4-BE49-F238E27FC236}">
                <a16:creationId xmlns:a16="http://schemas.microsoft.com/office/drawing/2014/main" id="{AA8364C8-9872-7549-BC79-75346EF690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676400"/>
            <a:ext cx="3560654" cy="2661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8" name="Text Box 5">
            <a:extLst>
              <a:ext uri="{FF2B5EF4-FFF2-40B4-BE49-F238E27FC236}">
                <a16:creationId xmlns:a16="http://schemas.microsoft.com/office/drawing/2014/main" id="{BA2F6855-F12D-E844-B4FD-266B2A2084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3759" y="1046305"/>
            <a:ext cx="31892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i="1"/>
              <a:t>Pleopeltis polypodioides</a:t>
            </a:r>
            <a:endParaRPr lang="en-US" altLang="en-US" sz="24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B766AF-FE10-4E40-A2D1-907F8A2B86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9032" y="3048000"/>
            <a:ext cx="4348030" cy="3206750"/>
          </a:xfrm>
          <a:prstGeom prst="rect">
            <a:avLst/>
          </a:prstGeom>
        </p:spPr>
      </p:pic>
      <p:sp>
        <p:nvSpPr>
          <p:cNvPr id="7" name="Text Box 5">
            <a:extLst>
              <a:ext uri="{FF2B5EF4-FFF2-40B4-BE49-F238E27FC236}">
                <a16:creationId xmlns:a16="http://schemas.microsoft.com/office/drawing/2014/main" id="{83BD4FE4-8222-5641-B521-9E5F6CDD16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4153" y="6205537"/>
            <a:ext cx="311174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i="1"/>
              <a:t>Pleopeltis lepidopteris 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i="1"/>
              <a:t>Photo Nate Smith</a:t>
            </a:r>
            <a:endParaRPr lang="en-US" altLang="en-US" sz="24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2" descr="pleomap.JPG   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24085128-84D4-214D-9553-5F3F75C73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457201"/>
            <a:ext cx="8654077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4" name="Picture 3" descr="MexPleopeltis.JPG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FE34228D-77CC-644F-AE02-FD817160D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352800"/>
            <a:ext cx="1168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596A82D6-23DC-8F4E-96B0-67ECB44F2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4400" y="228600"/>
            <a:ext cx="3810000" cy="378565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89D58A-E9D1-25DE-E93F-D5B918A31A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979" y="533400"/>
            <a:ext cx="2535821" cy="313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76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nimBg="1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1" name="Picture 2" descr="pleotable2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5C3756E6-3A85-0A41-8801-2D474908A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5400"/>
            <a:ext cx="8991600" cy="235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82" name="Picture 3" descr="pleopeltis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25B05264-F85F-CE43-8C9C-063AF71346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886200"/>
            <a:ext cx="28956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4F17EF-4862-6BCB-0C2E-8A1D2725300C}"/>
              </a:ext>
            </a:extLst>
          </p:cNvPr>
          <p:cNvSpPr/>
          <p:nvPr/>
        </p:nvSpPr>
        <p:spPr bwMode="auto">
          <a:xfrm>
            <a:off x="3352800" y="2895600"/>
            <a:ext cx="1219200" cy="152400"/>
          </a:xfrm>
          <a:prstGeom prst="rect">
            <a:avLst/>
          </a:prstGeom>
          <a:solidFill>
            <a:schemeClr val="accent1">
              <a:alpha val="22258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563D92-5275-87A0-8B28-0B24A685BD4E}"/>
              </a:ext>
            </a:extLst>
          </p:cNvPr>
          <p:cNvSpPr/>
          <p:nvPr/>
        </p:nvSpPr>
        <p:spPr bwMode="auto">
          <a:xfrm>
            <a:off x="6629400" y="2474119"/>
            <a:ext cx="1219200" cy="152400"/>
          </a:xfrm>
          <a:prstGeom prst="rect">
            <a:avLst/>
          </a:prstGeom>
          <a:solidFill>
            <a:schemeClr val="accent1">
              <a:alpha val="22258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1A7F24-0A8A-61E2-F44A-935F271BD406}"/>
              </a:ext>
            </a:extLst>
          </p:cNvPr>
          <p:cNvSpPr/>
          <p:nvPr/>
        </p:nvSpPr>
        <p:spPr bwMode="auto">
          <a:xfrm>
            <a:off x="1828800" y="2743200"/>
            <a:ext cx="1219200" cy="152400"/>
          </a:xfrm>
          <a:prstGeom prst="rect">
            <a:avLst/>
          </a:prstGeom>
          <a:solidFill>
            <a:schemeClr val="accent1">
              <a:alpha val="22258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B8E699-240C-5DC5-52CA-EE743D669425}"/>
              </a:ext>
            </a:extLst>
          </p:cNvPr>
          <p:cNvSpPr/>
          <p:nvPr/>
        </p:nvSpPr>
        <p:spPr bwMode="auto">
          <a:xfrm>
            <a:off x="5163670" y="2895600"/>
            <a:ext cx="2684929" cy="152400"/>
          </a:xfrm>
          <a:prstGeom prst="rect">
            <a:avLst/>
          </a:prstGeom>
          <a:solidFill>
            <a:schemeClr val="accent1">
              <a:alpha val="22258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6940B7-D20A-72BF-549B-0B0123147D8E}"/>
              </a:ext>
            </a:extLst>
          </p:cNvPr>
          <p:cNvSpPr txBox="1"/>
          <p:nvPr/>
        </p:nvSpPr>
        <p:spPr>
          <a:xfrm>
            <a:off x="457200" y="3155454"/>
            <a:ext cx="72905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/>
              <a:t>median elevation        2450                              2400                             1950                            1150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2" descr="pleomap.JPG   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24085128-84D4-214D-9553-5F3F75C73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457201"/>
            <a:ext cx="8654077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4" name="Picture 3" descr="MexPleopeltis.JPG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FE34228D-77CC-644F-AE02-FD817160D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352800"/>
            <a:ext cx="1168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596A82D6-23DC-8F4E-96B0-67ECB44F2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8125" y="228600"/>
            <a:ext cx="2846388" cy="1562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Mean genetic identity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between species =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</a:rPr>
              <a:t>             </a:t>
            </a:r>
            <a:r>
              <a:rPr lang="en-US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0.849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6BC067-10A1-6946-F7A3-39A74D2DA3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1479550"/>
            <a:ext cx="4710896" cy="2406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nimBg="1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>
            <a:extLst>
              <a:ext uri="{FF2B5EF4-FFF2-40B4-BE49-F238E27FC236}">
                <a16:creationId xmlns:a16="http://schemas.microsoft.com/office/drawing/2014/main" id="{756C600C-27BD-644F-A8A9-B39D2BF42C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" y="654050"/>
            <a:ext cx="39544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r>
              <a:rPr lang="en-US" altLang="en-US" sz="3600" i="1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Why the difference? </a:t>
            </a:r>
          </a:p>
        </p:txBody>
      </p:sp>
      <p:sp>
        <p:nvSpPr>
          <p:cNvPr id="26627" name="Text Box 3">
            <a:extLst>
              <a:ext uri="{FF2B5EF4-FFF2-40B4-BE49-F238E27FC236}">
                <a16:creationId xmlns:a16="http://schemas.microsoft.com/office/drawing/2014/main" id="{47402CB0-D24D-EE41-A688-E1D4B1050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" y="2514600"/>
            <a:ext cx="7681913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r>
              <a:rPr lang="en-US" altLang="en-US" sz="3200">
                <a:latin typeface="Times New Roman" charset="0"/>
              </a:rPr>
              <a:t>Perhaps the mode of speciation here</a:t>
            </a:r>
          </a:p>
          <a:p>
            <a:pPr>
              <a:defRPr/>
            </a:pPr>
            <a:r>
              <a:rPr lang="en-US" altLang="en-US" sz="3200">
                <a:latin typeface="Times New Roman" charset="0"/>
              </a:rPr>
              <a:t>is </a:t>
            </a:r>
            <a:r>
              <a:rPr lang="en-US" altLang="en-US" sz="3200" i="1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peripatric</a:t>
            </a:r>
            <a:r>
              <a:rPr lang="en-US" altLang="en-US" sz="3200">
                <a:latin typeface="Times New Roman" charset="0"/>
              </a:rPr>
              <a:t>, including peripheral isolation and rapid adaptation to habitats different in annual total heat and precipitation.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1CFA2F9C-C117-4D43-8B43-C549FF48B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82650"/>
            <a:ext cx="820737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r>
              <a:rPr lang="en-US" altLang="en-US" sz="3600">
                <a:solidFill>
                  <a:srgbClr val="000000"/>
                </a:solidFill>
                <a:latin typeface="Times New Roman" charset="0"/>
              </a:rPr>
              <a:t>The greater complexity of tropical habitats</a:t>
            </a:r>
          </a:p>
          <a:p>
            <a:pPr>
              <a:defRPr/>
            </a:pPr>
            <a:r>
              <a:rPr lang="en-US" altLang="en-US" sz="3600">
                <a:solidFill>
                  <a:srgbClr val="000000"/>
                </a:solidFill>
                <a:latin typeface="Times New Roman" charset="0"/>
              </a:rPr>
              <a:t> may provide increased opportunities for </a:t>
            </a:r>
          </a:p>
          <a:p>
            <a:pPr>
              <a:defRPr/>
            </a:pPr>
            <a:r>
              <a:rPr lang="en-US" altLang="en-US" sz="3600" i="1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ecological isolation</a:t>
            </a:r>
            <a:r>
              <a:rPr lang="en-US" altLang="en-US" sz="3600">
                <a:solidFill>
                  <a:srgbClr val="000000"/>
                </a:solidFill>
                <a:latin typeface="Times New Roman" charset="0"/>
              </a:rPr>
              <a:t> and speciation.</a:t>
            </a:r>
            <a:endParaRPr lang="en-US" altLang="en-US">
              <a:solidFill>
                <a:srgbClr val="000000"/>
              </a:solidFill>
              <a:latin typeface="Times New Roman" charset="0"/>
            </a:endParaRPr>
          </a:p>
          <a:p>
            <a:pPr>
              <a:defRPr/>
            </a:pPr>
            <a:endParaRPr lang="en-US" altLang="en-US"/>
          </a:p>
        </p:txBody>
      </p:sp>
      <p:pic>
        <p:nvPicPr>
          <p:cNvPr id="75778" name="Picture 3" descr="pleopeltis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84B1DC73-4C16-CE46-AFE0-00D87FA2A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5052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4">
            <a:extLst>
              <a:ext uri="{FF2B5EF4-FFF2-40B4-BE49-F238E27FC236}">
                <a16:creationId xmlns:a16="http://schemas.microsoft.com/office/drawing/2014/main" id="{9F71B481-3FF4-4547-A0BE-04C4C00FC2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sp>
        <p:nvSpPr>
          <p:cNvPr id="77827" name="Text Box 5">
            <a:extLst>
              <a:ext uri="{FF2B5EF4-FFF2-40B4-BE49-F238E27FC236}">
                <a16:creationId xmlns:a16="http://schemas.microsoft.com/office/drawing/2014/main" id="{B53B0F34-9032-5843-A5A0-6B0CD5E51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813" y="1066800"/>
            <a:ext cx="68580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Phenotypic plasticity vs. genetic divergence  in Swiss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Incomplete divergence (versus secondary contact) in </a:t>
            </a:r>
            <a:r>
              <a:rPr lang="en-US" altLang="en-US" sz="2400" i="1"/>
              <a:t>Athyrium filix-femina</a:t>
            </a:r>
            <a:endParaRPr lang="en-US" altLang="en-US" sz="2400" i="1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Recent divergence yielded a rockhouse </a:t>
            </a:r>
            <a:r>
              <a:rPr lang="en-US" altLang="en-US" sz="2400" i="1"/>
              <a:t>Thelypteris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Allopatric speciation in </a:t>
            </a:r>
            <a:r>
              <a:rPr lang="en-US" altLang="en-US" sz="2400" i="1"/>
              <a:t>Polypodium</a:t>
            </a:r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/>
              <a:t>Peripatric speciation in </a:t>
            </a:r>
            <a:r>
              <a:rPr lang="en-US" altLang="en-US" sz="2400" i="1"/>
              <a:t>Pleopeltis</a:t>
            </a:r>
            <a:endParaRPr lang="en-US" altLang="en-US" sz="2400"/>
          </a:p>
          <a:p>
            <a:pPr>
              <a:spcBef>
                <a:spcPct val="0"/>
              </a:spcBef>
              <a:buFontTx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Species limits and speciation in </a:t>
            </a:r>
            <a:r>
              <a:rPr lang="en-US" altLang="en-US" sz="2400" i="1">
                <a:solidFill>
                  <a:srgbClr val="FF0000"/>
                </a:solidFill>
              </a:rPr>
              <a:t>Asplenium nidus </a:t>
            </a:r>
            <a:endParaRPr lang="en-US" altLang="en-US" sz="2400">
              <a:solidFill>
                <a:srgbClr val="FF0000"/>
              </a:solidFill>
            </a:endParaRPr>
          </a:p>
        </p:txBody>
      </p:sp>
      <p:pic>
        <p:nvPicPr>
          <p:cNvPr id="77828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41FDBAAE-A808-E849-99D2-27B17FA603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TextBox 4">
            <a:extLst>
              <a:ext uri="{FF2B5EF4-FFF2-40B4-BE49-F238E27FC236}">
                <a16:creationId xmlns:a16="http://schemas.microsoft.com/office/drawing/2014/main" id="{7C1FB885-19E9-3E44-A33C-1CA8B045D9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58348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Yoko 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</p:txBody>
      </p:sp>
      <p:pic>
        <p:nvPicPr>
          <p:cNvPr id="78850" name="Picture 2">
            <a:extLst>
              <a:ext uri="{FF2B5EF4-FFF2-40B4-BE49-F238E27FC236}">
                <a16:creationId xmlns:a16="http://schemas.microsoft.com/office/drawing/2014/main" id="{D85E3BB7-670F-A040-AE6B-E567188E3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353695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1" name="Picture 3" descr="asp_nid_hab">
            <a:extLst>
              <a:ext uri="{FF2B5EF4-FFF2-40B4-BE49-F238E27FC236}">
                <a16:creationId xmlns:a16="http://schemas.microsoft.com/office/drawing/2014/main" id="{EFFB9BC7-9E69-874A-BEF2-2483A949E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57200"/>
            <a:ext cx="3743325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2" name="TextBox 8">
            <a:extLst>
              <a:ext uri="{FF2B5EF4-FFF2-40B4-BE49-F238E27FC236}">
                <a16:creationId xmlns:a16="http://schemas.microsoft.com/office/drawing/2014/main" id="{FE6B9E2A-A4C2-F548-9442-E6DD66C38E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396038"/>
            <a:ext cx="68880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Yoko Yatabe with Kato and Wu Su Gong, China 2001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Box 5">
            <a:extLst>
              <a:ext uri="{FF2B5EF4-FFF2-40B4-BE49-F238E27FC236}">
                <a16:creationId xmlns:a16="http://schemas.microsoft.com/office/drawing/2014/main" id="{3F17F441-798B-CB47-85BC-F4BF18C0E6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DE133D-4548-FE4D-8391-844926A5AC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5" y="639080"/>
            <a:ext cx="9144000" cy="48700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0C63C1-CF33-0F4F-8AD0-12FEBB89AF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58348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Yoko 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CD430-3123-0A4D-90A4-D5AE3CF58316}"/>
              </a:ext>
            </a:extLst>
          </p:cNvPr>
          <p:cNvSpPr/>
          <p:nvPr/>
        </p:nvSpPr>
        <p:spPr bwMode="auto">
          <a:xfrm>
            <a:off x="3124200" y="3124199"/>
            <a:ext cx="1218144" cy="914401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CF4D03-8052-D04E-8AF0-BE8147F96D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676" y="5514883"/>
            <a:ext cx="4135545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Source of the genotypes of </a:t>
            </a:r>
            <a:r>
              <a:rPr lang="en-US" altLang="en-US" sz="2400" i="1"/>
              <a:t>Asplenium nidus</a:t>
            </a:r>
            <a:r>
              <a:rPr lang="en-US" altLang="en-US" sz="2400"/>
              <a:t> with letters A through K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A8C1B1F-8FFD-EE4B-B071-36ABD2323556}"/>
              </a:ext>
            </a:extLst>
          </p:cNvPr>
          <p:cNvCxnSpPr/>
          <p:nvPr/>
        </p:nvCxnSpPr>
        <p:spPr bwMode="auto">
          <a:xfrm flipV="1">
            <a:off x="1828800" y="4038600"/>
            <a:ext cx="1219200" cy="1217424"/>
          </a:xfrm>
          <a:prstGeom prst="straightConnector1">
            <a:avLst/>
          </a:prstGeom>
          <a:solidFill>
            <a:schemeClr val="accent1"/>
          </a:solidFill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stealth"/>
          </a:ln>
          <a:effectLst/>
        </p:spPr>
      </p:cxn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TextBox 4">
            <a:extLst>
              <a:ext uri="{FF2B5EF4-FFF2-40B4-BE49-F238E27FC236}">
                <a16:creationId xmlns:a16="http://schemas.microsoft.com/office/drawing/2014/main" id="{A96B504A-F093-D44A-A363-2F74B3FE4C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51196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</p:txBody>
      </p:sp>
      <p:sp>
        <p:nvSpPr>
          <p:cNvPr id="83970" name="TextBox 5">
            <a:extLst>
              <a:ext uri="{FF2B5EF4-FFF2-40B4-BE49-F238E27FC236}">
                <a16:creationId xmlns:a16="http://schemas.microsoft.com/office/drawing/2014/main" id="{074F3288-43E9-C840-ABC7-2C03A55E90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83971" name="Picture 7">
            <a:extLst>
              <a:ext uri="{FF2B5EF4-FFF2-40B4-BE49-F238E27FC236}">
                <a16:creationId xmlns:a16="http://schemas.microsoft.com/office/drawing/2014/main" id="{EDD53635-834E-ED4B-8035-DBF223BF91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9144000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" name="Picture 3" descr="breeding.jpg">
            <a:extLst>
              <a:ext uri="{FF2B5EF4-FFF2-40B4-BE49-F238E27FC236}">
                <a16:creationId xmlns:a16="http://schemas.microsoft.com/office/drawing/2014/main" id="{90138426-E1D5-9745-8DDB-A086FEF02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143000"/>
            <a:ext cx="7132638" cy="509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898" name="TextBox 4">
            <a:extLst>
              <a:ext uri="{FF2B5EF4-FFF2-40B4-BE49-F238E27FC236}">
                <a16:creationId xmlns:a16="http://schemas.microsoft.com/office/drawing/2014/main" id="{5CCC6B6E-252F-144A-AC25-6BF9647FF1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511531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Breeding experiment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design</a:t>
            </a:r>
          </a:p>
        </p:txBody>
      </p:sp>
      <p:sp>
        <p:nvSpPr>
          <p:cNvPr id="80899" name="TextBox 5">
            <a:extLst>
              <a:ext uri="{FF2B5EF4-FFF2-40B4-BE49-F238E27FC236}">
                <a16:creationId xmlns:a16="http://schemas.microsoft.com/office/drawing/2014/main" id="{A50DFEE5-484C-AA45-87E8-195466A802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TextBox 4">
            <a:extLst>
              <a:ext uri="{FF2B5EF4-FFF2-40B4-BE49-F238E27FC236}">
                <a16:creationId xmlns:a16="http://schemas.microsoft.com/office/drawing/2014/main" id="{32F73BC0-F5AF-8146-88F8-3B3297777C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2362200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Hybrid sterility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E is from West Java,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F is from Malaysia</a:t>
            </a:r>
          </a:p>
        </p:txBody>
      </p:sp>
      <p:sp>
        <p:nvSpPr>
          <p:cNvPr id="82946" name="TextBox 5">
            <a:extLst>
              <a:ext uri="{FF2B5EF4-FFF2-40B4-BE49-F238E27FC236}">
                <a16:creationId xmlns:a16="http://schemas.microsoft.com/office/drawing/2014/main" id="{FC26B845-A9E4-8445-9A3A-6E2C938BA7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82947" name="Picture 7" descr="hybridfreqs.jpg">
            <a:extLst>
              <a:ext uri="{FF2B5EF4-FFF2-40B4-BE49-F238E27FC236}">
                <a16:creationId xmlns:a16="http://schemas.microsoft.com/office/drawing/2014/main" id="{BB73D8A8-151A-2642-AD22-A2E2E1B1A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13" y="0"/>
            <a:ext cx="6453187" cy="611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extBox 4">
            <a:extLst>
              <a:ext uri="{FF2B5EF4-FFF2-40B4-BE49-F238E27FC236}">
                <a16:creationId xmlns:a16="http://schemas.microsoft.com/office/drawing/2014/main" id="{E43488D8-0A7E-1641-A116-3157A412A6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2057400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Yoko 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Hybrid sporophyte formation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22" name="TextBox 5">
            <a:extLst>
              <a:ext uri="{FF2B5EF4-FFF2-40B4-BE49-F238E27FC236}">
                <a16:creationId xmlns:a16="http://schemas.microsoft.com/office/drawing/2014/main" id="{AC3FF998-FEB7-B145-8FF4-FCBA49BC8C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81923" name="Picture 7" descr="crosses.jpg">
            <a:extLst>
              <a:ext uri="{FF2B5EF4-FFF2-40B4-BE49-F238E27FC236}">
                <a16:creationId xmlns:a16="http://schemas.microsoft.com/office/drawing/2014/main" id="{117A05EF-5CBC-5042-921F-F919B0DE6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0"/>
            <a:ext cx="4953000" cy="665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TextBox 4">
            <a:extLst>
              <a:ext uri="{FF2B5EF4-FFF2-40B4-BE49-F238E27FC236}">
                <a16:creationId xmlns:a16="http://schemas.microsoft.com/office/drawing/2014/main" id="{A6B1EFF4-EFFB-D142-9A04-62DAD66735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20574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Yoko 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</p:txBody>
      </p:sp>
      <p:sp>
        <p:nvSpPr>
          <p:cNvPr id="84994" name="TextBox 5">
            <a:extLst>
              <a:ext uri="{FF2B5EF4-FFF2-40B4-BE49-F238E27FC236}">
                <a16:creationId xmlns:a16="http://schemas.microsoft.com/office/drawing/2014/main" id="{A5A971D0-C01F-6840-AE65-1EE9854C0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84995" name="Picture 6" descr="cladeW.jpg">
            <a:extLst>
              <a:ext uri="{FF2B5EF4-FFF2-40B4-BE49-F238E27FC236}">
                <a16:creationId xmlns:a16="http://schemas.microsoft.com/office/drawing/2014/main" id="{5E065922-CAD7-1748-9C35-F9C3E30A31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52400"/>
            <a:ext cx="6715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4D3EB3-55D1-5041-8EE1-9D05C391EE49}"/>
              </a:ext>
            </a:extLst>
          </p:cNvPr>
          <p:cNvSpPr txBox="1"/>
          <p:nvPr/>
        </p:nvSpPr>
        <p:spPr>
          <a:xfrm>
            <a:off x="304801" y="1905000"/>
            <a:ext cx="20574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/>
              <a:t>Phylogeny and Reciprocal crossing experiments</a:t>
            </a:r>
          </a:p>
          <a:p>
            <a:r>
              <a:rPr lang="en-US" sz="1400"/>
              <a:t>_____________________</a:t>
            </a:r>
          </a:p>
          <a:p>
            <a:r>
              <a:rPr lang="en-US" sz="1400"/>
              <a:t>Circles: bidirectional hybrids</a:t>
            </a:r>
          </a:p>
          <a:p>
            <a:r>
              <a:rPr lang="en-US" sz="1400"/>
              <a:t>Triangles: asymmetrical hybrids </a:t>
            </a:r>
          </a:p>
          <a:p>
            <a:r>
              <a:rPr lang="en-US" sz="1400"/>
              <a:t>Crosses: no hybrids</a:t>
            </a:r>
          </a:p>
          <a:p>
            <a:r>
              <a:rPr lang="en-US" sz="1400"/>
              <a:t> </a:t>
            </a:r>
          </a:p>
          <a:p>
            <a:r>
              <a:rPr lang="en-US" sz="1400"/>
              <a:t>Solid circles: frequencies of hybrid formation lower than the Hardy–Weinberg expectations under random crossing </a:t>
            </a:r>
          </a:p>
          <a:p>
            <a:endParaRPr lang="en-US" sz="140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TextBox 4">
            <a:extLst>
              <a:ext uri="{FF2B5EF4-FFF2-40B4-BE49-F238E27FC236}">
                <a16:creationId xmlns:a16="http://schemas.microsoft.com/office/drawing/2014/main" id="{D58689DD-CBDA-B44B-8295-8193D67AD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"/>
            <a:ext cx="51196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Yatabe on the </a:t>
            </a:r>
            <a:r>
              <a:rPr lang="en-US" altLang="en-US" sz="2400" i="1"/>
              <a:t>Asplenium nidus</a:t>
            </a:r>
            <a:r>
              <a:rPr lang="en-US" altLang="en-US" sz="2400"/>
              <a:t> complex</a:t>
            </a:r>
          </a:p>
        </p:txBody>
      </p:sp>
      <p:sp>
        <p:nvSpPr>
          <p:cNvPr id="87042" name="TextBox 5">
            <a:extLst>
              <a:ext uri="{FF2B5EF4-FFF2-40B4-BE49-F238E27FC236}">
                <a16:creationId xmlns:a16="http://schemas.microsoft.com/office/drawing/2014/main" id="{487B6BA1-FE40-B144-8E02-3225ACB97D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6248400"/>
            <a:ext cx="20256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/>
              <a:t>Yatabe et al. 2009</a:t>
            </a:r>
          </a:p>
        </p:txBody>
      </p:sp>
      <p:pic>
        <p:nvPicPr>
          <p:cNvPr id="87043" name="Picture 6" descr="distanceNfertility.jpg">
            <a:extLst>
              <a:ext uri="{FF2B5EF4-FFF2-40B4-BE49-F238E27FC236}">
                <a16:creationId xmlns:a16="http://schemas.microsoft.com/office/drawing/2014/main" id="{F7A0DE11-71DD-8647-AAA5-19D1045F2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90600"/>
            <a:ext cx="75692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F42042E-D681-8542-B092-3B369E085C66}"/>
              </a:ext>
            </a:extLst>
          </p:cNvPr>
          <p:cNvSpPr/>
          <p:nvPr/>
        </p:nvSpPr>
        <p:spPr>
          <a:xfrm>
            <a:off x="571500" y="1295400"/>
            <a:ext cx="800100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000">
              <a:latin typeface="Times New Roman" panose="02020603050405020304" pitchFamily="18" charset="0"/>
              <a:ea typeface="Calibri" panose="020F0502020204030204" pitchFamily="34" charset="0"/>
              <a:cs typeface="Times New Roman (Body CS)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2000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In crosses between parental individuals nested within clade W-2, none of the three pairs (types B and G, type B and </a:t>
            </a:r>
            <a:r>
              <a:rPr lang="en-US" sz="2000" i="1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A. australasicum</a:t>
            </a:r>
            <a:r>
              <a:rPr lang="en-US" sz="2000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 and type G and </a:t>
            </a:r>
            <a:r>
              <a:rPr lang="en-US" sz="2000" i="1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A. australasicum</a:t>
            </a:r>
            <a:r>
              <a:rPr lang="en-US" sz="2000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) could form hybrids, although the genetic distance among each of the pairs was at most 0.005.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000">
              <a:latin typeface="Times New Roman" panose="02020603050405020304" pitchFamily="18" charset="0"/>
              <a:ea typeface="Calibri" panose="020F0502020204030204" pitchFamily="34" charset="0"/>
              <a:cs typeface="Times New Roman (Body CS)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2000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In contrast, hybrids were obtained in crosses between types C and F and types E and F, for which the genetic distances are 0.006 and 0.011, respectively.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000">
              <a:latin typeface="Times New Roman" panose="02020603050405020304" pitchFamily="18" charset="0"/>
              <a:ea typeface="Calibri" panose="020F0502020204030204" pitchFamily="34" charset="0"/>
              <a:cs typeface="Times New Roman (Body CS)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2000">
                <a:latin typeface="Times New Roman" panose="02020603050405020304" pitchFamily="18" charset="0"/>
                <a:ea typeface="Calibri" panose="020F0502020204030204" pitchFamily="34" charset="0"/>
                <a:cs typeface="Times New Roman (Body CS)"/>
              </a:rPr>
              <a:t>It is possible that the rate of decrease in hybrid formation differs among lineages … it is suggested that divergence level and hybridization ability can evolve independently in these ferns.  </a:t>
            </a:r>
            <a:endParaRPr lang="en-US" sz="2000">
              <a:ea typeface="Calibri" panose="020F0502020204030204" pitchFamily="34" charset="0"/>
              <a:cs typeface="Times New Roman (Body CS)"/>
            </a:endParaRPr>
          </a:p>
        </p:txBody>
      </p:sp>
    </p:spTree>
    <p:extLst>
      <p:ext uri="{BB962C8B-B14F-4D97-AF65-F5344CB8AC3E}">
        <p14:creationId xmlns:p14="http://schemas.microsoft.com/office/powerpoint/2010/main" val="103154299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TextBox 1">
            <a:extLst>
              <a:ext uri="{FF2B5EF4-FFF2-40B4-BE49-F238E27FC236}">
                <a16:creationId xmlns:a16="http://schemas.microsoft.com/office/drawing/2014/main" id="{71DB3FD9-8593-7346-BFB9-85B2AFD0CE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304800"/>
            <a:ext cx="33528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r>
              <a:rPr lang="en-US" altLang="en-US" sz="4400"/>
              <a:t>End of Mar. 2 Lecture</a:t>
            </a:r>
          </a:p>
        </p:txBody>
      </p:sp>
      <p:pic>
        <p:nvPicPr>
          <p:cNvPr id="126978" name="Picture 5">
            <a:extLst>
              <a:ext uri="{FF2B5EF4-FFF2-40B4-BE49-F238E27FC236}">
                <a16:creationId xmlns:a16="http://schemas.microsoft.com/office/drawing/2014/main" id="{F6C4028C-0650-F746-87EB-DE33EC3E6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2275" y="676275"/>
            <a:ext cx="68580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140782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8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 Box 4">
            <a:extLst>
              <a:ext uri="{FF2B5EF4-FFF2-40B4-BE49-F238E27FC236}">
                <a16:creationId xmlns:a16="http://schemas.microsoft.com/office/drawing/2014/main" id="{66985549-A1F4-7E48-BA76-51664D7068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81000"/>
            <a:ext cx="556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/>
              <a:t>DIVERGENT SPECIATION in the FERNS</a:t>
            </a:r>
          </a:p>
        </p:txBody>
      </p:sp>
      <p:pic>
        <p:nvPicPr>
          <p:cNvPr id="88068" name="Picture 2" descr="polysib.gif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2A327744-681F-4547-9394-ED852D61A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86200"/>
            <a:ext cx="241458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1F70B9-55E0-2C47-B1F3-47F43A1F80DB}"/>
              </a:ext>
            </a:extLst>
          </p:cNvPr>
          <p:cNvSpPr txBox="1"/>
          <p:nvPr/>
        </p:nvSpPr>
        <p:spPr>
          <a:xfrm>
            <a:off x="3505200" y="2971800"/>
            <a:ext cx="2390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extra slides 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89" name="Picture 2" descr="identities.JPG                                                 0006BA05Macintosh HD                   ABA78158:">
            <a:extLst>
              <a:ext uri="{FF2B5EF4-FFF2-40B4-BE49-F238E27FC236}">
                <a16:creationId xmlns:a16="http://schemas.microsoft.com/office/drawing/2014/main" id="{13EEA6E6-1773-1B4E-9EEF-EEE90B87D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"/>
            <a:ext cx="9448800" cy="655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>
            <a:extLst>
              <a:ext uri="{FF2B5EF4-FFF2-40B4-BE49-F238E27FC236}">
                <a16:creationId xmlns:a16="http://schemas.microsoft.com/office/drawing/2014/main" id="{8824C6AE-210B-0844-8E70-623DD8253C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955675"/>
            <a:ext cx="28117800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2pPr>
            <a:lvl3pPr marL="512763"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3pPr>
            <a:lvl4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4pPr>
            <a:lvl5pPr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ヒラギノ角ゴ Pro W3" charset="-128"/>
              </a:defRPr>
            </a:lvl9pPr>
          </a:lstStyle>
          <a:p>
            <a:pPr>
              <a:defRPr/>
            </a:pPr>
            <a:r>
              <a:rPr lang="en-US" altLang="en-US" sz="3600" b="1" i="1">
                <a:solidFill>
                  <a:srgbClr val="000000"/>
                </a:solidFill>
                <a:latin typeface="Times New Roman" charset="0"/>
              </a:rPr>
              <a:t>So why the low identities among congeneric </a:t>
            </a:r>
          </a:p>
          <a:p>
            <a:pPr>
              <a:defRPr/>
            </a:pPr>
            <a:r>
              <a:rPr lang="en-US" altLang="en-US" sz="3600" b="1" i="1">
                <a:solidFill>
                  <a:srgbClr val="000000"/>
                </a:solidFill>
                <a:latin typeface="Times New Roman" charset="0"/>
              </a:rPr>
              <a:t>species in the ferns?</a:t>
            </a:r>
            <a:endParaRPr lang="en-US" altLang="en-US" b="1">
              <a:solidFill>
                <a:srgbClr val="000000"/>
              </a:solidFill>
              <a:latin typeface="Times New Roman" charset="0"/>
            </a:endParaRPr>
          </a:p>
          <a:p>
            <a:pPr>
              <a:defRPr/>
            </a:pPr>
            <a:endParaRPr lang="en-US" altLang="en-US">
              <a:solidFill>
                <a:srgbClr val="000000"/>
              </a:solidFill>
              <a:latin typeface="Times New Roman" charset="0"/>
            </a:endParaRPr>
          </a:p>
          <a:p>
            <a:pPr lvl="2">
              <a:buFont typeface="Symbol" charset="2"/>
              <a:buChar char="·"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 One possibility is that they diverged long ago.</a:t>
            </a:r>
          </a:p>
          <a:p>
            <a:pPr>
              <a:defRPr/>
            </a:pPr>
            <a:endParaRPr lang="en-US" altLang="en-US">
              <a:solidFill>
                <a:srgbClr val="000000"/>
              </a:solidFill>
              <a:latin typeface="Times New Roman" charset="0"/>
            </a:endParaRPr>
          </a:p>
          <a:p>
            <a:pPr lvl="2">
              <a:buFont typeface="Symbol" charset="2"/>
              <a:buChar char="·"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  Another is that, in the absence of pre-zygotic isolating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mechanisms (pollination biology, pollen-stigma interactions,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different flowering times, etc.) to maintain barriers between 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0000"/>
                </a:solidFill>
                <a:latin typeface="Times New Roman" charset="0"/>
              </a:rPr>
              <a:t>species, </a:t>
            </a:r>
            <a:r>
              <a:rPr lang="en-US" altLang="en-US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there may be strong selection for the evolution of</a:t>
            </a:r>
          </a:p>
          <a:p>
            <a:pPr lvl="2">
              <a:buFont typeface="Symbol" charset="2"/>
              <a:buNone/>
              <a:defRPr/>
            </a:pPr>
            <a:r>
              <a:rPr lang="en-US" altLang="en-US">
                <a:solidFill>
                  <a:srgbClr val="00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 post-zygotic  isolating mechanisms.</a:t>
            </a:r>
          </a:p>
          <a:p>
            <a:pPr>
              <a:defRPr/>
            </a:pPr>
            <a:endParaRPr lang="en-US" altLang="en-US"/>
          </a:p>
        </p:txBody>
      </p:sp>
      <p:pic>
        <p:nvPicPr>
          <p:cNvPr id="91138" name="Picture 4" descr="&#9;Ferns.GIF                                                      0005F54BMacintosh HD                   ABA78158:">
            <a:extLst>
              <a:ext uri="{FF2B5EF4-FFF2-40B4-BE49-F238E27FC236}">
                <a16:creationId xmlns:a16="http://schemas.microsoft.com/office/drawing/2014/main" id="{D8B97CE3-8460-5C42-B538-3A095B744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4800600"/>
            <a:ext cx="1168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3" descr="&#10;Iso.ITS_SP                                                     00000010Macintosh HD                   ABA78158:">
            <a:extLst>
              <a:ext uri="{FF2B5EF4-FFF2-40B4-BE49-F238E27FC236}">
                <a16:creationId xmlns:a16="http://schemas.microsoft.com/office/drawing/2014/main" id="{B195BAAF-B50E-9047-9F3B-D604D676E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04800"/>
            <a:ext cx="4432300" cy="585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4" descr="ISOETESL.JPG                                                   0004C6E8Macintosh HD                   ABA78158:">
            <a:extLst>
              <a:ext uri="{FF2B5EF4-FFF2-40B4-BE49-F238E27FC236}">
                <a16:creationId xmlns:a16="http://schemas.microsoft.com/office/drawing/2014/main" id="{96986E46-5A05-834D-B6A4-E2B76525C7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609600"/>
            <a:ext cx="3389313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 Box 5">
            <a:extLst>
              <a:ext uri="{FF2B5EF4-FFF2-40B4-BE49-F238E27FC236}">
                <a16:creationId xmlns:a16="http://schemas.microsoft.com/office/drawing/2014/main" id="{022780FF-2465-834B-97B6-AF833FB446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713" y="6323013"/>
            <a:ext cx="50387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/>
              <a:t>Phylogeny of </a:t>
            </a:r>
            <a:r>
              <a:rPr lang="en-US" altLang="en-US" sz="1600" b="1" i="1"/>
              <a:t>Isoetes</a:t>
            </a:r>
            <a:r>
              <a:rPr lang="en-US" altLang="en-US" sz="1600" b="1"/>
              <a:t> species based on ITS sequence data</a:t>
            </a:r>
            <a:endParaRPr lang="en-US" altLang="en-US" sz="1600"/>
          </a:p>
        </p:txBody>
      </p:sp>
    </p:spTree>
    <p:extLst>
      <p:ext uri="{BB962C8B-B14F-4D97-AF65-F5344CB8AC3E}">
        <p14:creationId xmlns:p14="http://schemas.microsoft.com/office/powerpoint/2010/main" val="320731748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BF7938-4F01-9044-B15A-B3F0182A8B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4038600"/>
            <a:ext cx="7315200" cy="2627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8879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36528" y="4837012"/>
            <a:ext cx="7599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munitum</a:t>
            </a:r>
            <a:endParaRPr lang="en-US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8270973" y="5707756"/>
            <a:ext cx="7104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lonchitis</a:t>
            </a:r>
            <a:endParaRPr lang="en-US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7168629" y="4914289"/>
            <a:ext cx="7750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lemmonii</a:t>
            </a:r>
            <a:endParaRPr lang="en-US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3297663" y="3452880"/>
            <a:ext cx="6252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braunii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5222789" y="3432550"/>
            <a:ext cx="8431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andersonii</a:t>
            </a:r>
            <a:endParaRPr lang="en-US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456301" y="3452881"/>
            <a:ext cx="960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californicum</a:t>
            </a:r>
            <a:endParaRPr lang="en-US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6719260" y="3397720"/>
            <a:ext cx="9080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scopulinum</a:t>
            </a:r>
            <a:endParaRPr lang="en-US" sz="12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8434287" y="3743490"/>
            <a:ext cx="150951" cy="2006921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318987" y="3716324"/>
            <a:ext cx="904944" cy="117473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7655" y="126608"/>
            <a:ext cx="9126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North American </a:t>
            </a:r>
            <a:r>
              <a:rPr lang="en-US" b="1" i="1" dirty="0" err="1">
                <a:latin typeface="Times New Roman" charset="0"/>
                <a:ea typeface="Times New Roman" charset="0"/>
                <a:cs typeface="Times New Roman" charset="0"/>
              </a:rPr>
              <a:t>Polystichum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species and reticulate relationships</a:t>
            </a:r>
          </a:p>
          <a:p>
            <a:pPr algn="ctr"/>
            <a:r>
              <a:rPr lang="en-US" sz="1400" b="1" dirty="0">
                <a:latin typeface="Times New Roman" charset="0"/>
                <a:ea typeface="Times New Roman" charset="0"/>
                <a:cs typeface="Times New Roman" charset="0"/>
              </a:rPr>
              <a:t>(The Alaskan P. </a:t>
            </a:r>
            <a:r>
              <a:rPr lang="en-US" sz="1400" b="1" dirty="0" err="1">
                <a:latin typeface="Times New Roman" charset="0"/>
                <a:ea typeface="Times New Roman" charset="0"/>
                <a:cs typeface="Times New Roman" charset="0"/>
              </a:rPr>
              <a:t>aleuticum</a:t>
            </a:r>
            <a:r>
              <a:rPr lang="en-US" sz="1400" b="1" dirty="0">
                <a:latin typeface="Times New Roman" charset="0"/>
                <a:ea typeface="Times New Roman" charset="0"/>
                <a:cs typeface="Times New Roman" charset="0"/>
              </a:rPr>
              <a:t>=</a:t>
            </a:r>
            <a:r>
              <a:rPr lang="en-US" sz="1400" b="1" dirty="0" err="1">
                <a:latin typeface="Times New Roman" charset="0"/>
                <a:ea typeface="Times New Roman" charset="0"/>
                <a:cs typeface="Times New Roman" charset="0"/>
              </a:rPr>
              <a:t>lachenense</a:t>
            </a:r>
            <a:r>
              <a:rPr lang="en-US" sz="1400" b="1" dirty="0">
                <a:latin typeface="Times New Roman" charset="0"/>
                <a:ea typeface="Times New Roman" charset="0"/>
                <a:cs typeface="Times New Roman" charset="0"/>
              </a:rPr>
              <a:t> and P. </a:t>
            </a:r>
            <a:r>
              <a:rPr lang="en-US" sz="1400" b="1" dirty="0" err="1">
                <a:latin typeface="Times New Roman" charset="0"/>
                <a:ea typeface="Times New Roman" charset="0"/>
                <a:cs typeface="Times New Roman" charset="0"/>
              </a:rPr>
              <a:t>microchlamys</a:t>
            </a:r>
            <a:r>
              <a:rPr lang="en-US" sz="1400" b="1" dirty="0">
                <a:latin typeface="Times New Roman" charset="0"/>
                <a:ea typeface="Times New Roman" charset="0"/>
                <a:cs typeface="Times New Roman" charset="0"/>
              </a:rPr>
              <a:t> are Asian; P. </a:t>
            </a:r>
            <a:r>
              <a:rPr lang="en-US" sz="1400" b="1" dirty="0" err="1">
                <a:latin typeface="Times New Roman" charset="0"/>
                <a:ea typeface="Times New Roman" charset="0"/>
                <a:cs typeface="Times New Roman" charset="0"/>
              </a:rPr>
              <a:t>acrostichoides</a:t>
            </a:r>
            <a:r>
              <a:rPr lang="en-US" sz="1400" b="1" dirty="0">
                <a:latin typeface="Times New Roman" charset="0"/>
                <a:ea typeface="Times New Roman" charset="0"/>
                <a:cs typeface="Times New Roman" charset="0"/>
              </a:rPr>
              <a:t> is not involved in </a:t>
            </a:r>
            <a:r>
              <a:rPr lang="en-US" sz="1400" b="1" dirty="0" err="1">
                <a:latin typeface="Times New Roman" charset="0"/>
                <a:ea typeface="Times New Roman" charset="0"/>
                <a:cs typeface="Times New Roman" charset="0"/>
              </a:rPr>
              <a:t>polyploids</a:t>
            </a:r>
            <a:r>
              <a:rPr lang="en-US" sz="1400" dirty="0"/>
              <a:t>)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554485" y="1393556"/>
            <a:ext cx="4026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6x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78753" y="3650138"/>
            <a:ext cx="4026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4x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54862" y="6115455"/>
            <a:ext cx="4026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2x</a:t>
            </a:r>
          </a:p>
        </p:txBody>
      </p:sp>
      <p:pic>
        <p:nvPicPr>
          <p:cNvPr id="64" name="Picture 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1885986" y="2576753"/>
            <a:ext cx="2875555" cy="837831"/>
          </a:xfrm>
          <a:prstGeom prst="rect">
            <a:avLst/>
          </a:prstGeom>
        </p:spPr>
      </p:pic>
      <p:pic>
        <p:nvPicPr>
          <p:cNvPr id="72" name="Picture 7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584" y="5189594"/>
            <a:ext cx="1286554" cy="795161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6372" y="2603641"/>
            <a:ext cx="1120984" cy="72234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039" y="5075500"/>
            <a:ext cx="3070922" cy="88080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8724" y="5099848"/>
            <a:ext cx="812700" cy="524323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6928876" y="6134160"/>
            <a:ext cx="1342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SERPENTINE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295" y="5225699"/>
            <a:ext cx="2364773" cy="79229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054" y="2645308"/>
            <a:ext cx="1537363" cy="513842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503" y="2608202"/>
            <a:ext cx="2658079" cy="844679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83255" y="2578555"/>
            <a:ext cx="1502122" cy="834228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8578" y="832699"/>
            <a:ext cx="2578171" cy="940938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64109" y="2587135"/>
            <a:ext cx="940356" cy="738851"/>
          </a:xfrm>
          <a:prstGeom prst="rect">
            <a:avLst/>
          </a:prstGeom>
        </p:spPr>
      </p:pic>
      <p:cxnSp>
        <p:nvCxnSpPr>
          <p:cNvPr id="51" name="Straight Connector 50"/>
          <p:cNvCxnSpPr>
            <a:endCxn id="5" idx="0"/>
          </p:cNvCxnSpPr>
          <p:nvPr/>
        </p:nvCxnSpPr>
        <p:spPr>
          <a:xfrm>
            <a:off x="7202435" y="3670449"/>
            <a:ext cx="353718" cy="1243840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flipH="1">
            <a:off x="7571532" y="3709549"/>
            <a:ext cx="761211" cy="112881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7975688" y="3382906"/>
            <a:ext cx="954859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200" dirty="0" err="1"/>
              <a:t>kruckebergii</a:t>
            </a:r>
            <a:endParaRPr lang="en-US" sz="1200" dirty="0"/>
          </a:p>
        </p:txBody>
      </p:sp>
      <p:sp>
        <p:nvSpPr>
          <p:cNvPr id="75" name="TextBox 74"/>
          <p:cNvSpPr txBox="1"/>
          <p:nvPr/>
        </p:nvSpPr>
        <p:spPr>
          <a:xfrm>
            <a:off x="2645625" y="841271"/>
            <a:ext cx="8135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setigerum</a:t>
            </a:r>
            <a:endParaRPr lang="en-US" sz="1200" dirty="0"/>
          </a:p>
        </p:txBody>
      </p:sp>
      <p:sp>
        <p:nvSpPr>
          <p:cNvPr id="78" name="TextBox 77"/>
          <p:cNvSpPr txBox="1"/>
          <p:nvPr/>
        </p:nvSpPr>
        <p:spPr>
          <a:xfrm>
            <a:off x="158774" y="4921839"/>
            <a:ext cx="6440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dudleyi</a:t>
            </a:r>
            <a:endParaRPr lang="en-US" sz="1200" dirty="0"/>
          </a:p>
        </p:txBody>
      </p:sp>
      <p:cxnSp>
        <p:nvCxnSpPr>
          <p:cNvPr id="86" name="Straight Connector 85"/>
          <p:cNvCxnSpPr>
            <a:stCxn id="30" idx="2"/>
          </p:cNvCxnSpPr>
          <p:nvPr/>
        </p:nvCxnSpPr>
        <p:spPr>
          <a:xfrm flipH="1">
            <a:off x="2968310" y="1773637"/>
            <a:ext cx="329354" cy="79088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>
            <a:off x="3351464" y="1773637"/>
            <a:ext cx="787242" cy="3452062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" name="Freeform 97"/>
          <p:cNvSpPr/>
          <p:nvPr/>
        </p:nvSpPr>
        <p:spPr>
          <a:xfrm>
            <a:off x="6719260" y="2420471"/>
            <a:ext cx="2306406" cy="3713689"/>
          </a:xfrm>
          <a:custGeom>
            <a:avLst/>
            <a:gdLst>
              <a:gd name="connsiteX0" fmla="*/ 0 w 2549562"/>
              <a:gd name="connsiteY0" fmla="*/ 0 h 3743661"/>
              <a:gd name="connsiteX1" fmla="*/ 53788 w 2549562"/>
              <a:gd name="connsiteY1" fmla="*/ 3743661 h 3743661"/>
              <a:gd name="connsiteX2" fmla="*/ 1538343 w 2549562"/>
              <a:gd name="connsiteY2" fmla="*/ 3732903 h 3743661"/>
              <a:gd name="connsiteX3" fmla="*/ 1688950 w 2549562"/>
              <a:gd name="connsiteY3" fmla="*/ 2151529 h 3743661"/>
              <a:gd name="connsiteX4" fmla="*/ 2549562 w 2549562"/>
              <a:gd name="connsiteY4" fmla="*/ 1075764 h 3743661"/>
              <a:gd name="connsiteX5" fmla="*/ 2495774 w 2549562"/>
              <a:gd name="connsiteY5" fmla="*/ 10757 h 3743661"/>
              <a:gd name="connsiteX6" fmla="*/ 0 w 2549562"/>
              <a:gd name="connsiteY6" fmla="*/ 0 h 3743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9562" h="3743661">
                <a:moveTo>
                  <a:pt x="0" y="0"/>
                </a:moveTo>
                <a:lnTo>
                  <a:pt x="53788" y="3743661"/>
                </a:lnTo>
                <a:lnTo>
                  <a:pt x="1538343" y="3732903"/>
                </a:lnTo>
                <a:lnTo>
                  <a:pt x="1688950" y="2151529"/>
                </a:lnTo>
                <a:lnTo>
                  <a:pt x="2549562" y="1075764"/>
                </a:lnTo>
                <a:lnTo>
                  <a:pt x="2495774" y="10757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101" name="Picture 10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16200000">
            <a:off x="3108211" y="5429853"/>
            <a:ext cx="867679" cy="1894330"/>
          </a:xfrm>
          <a:prstGeom prst="rect">
            <a:avLst/>
          </a:prstGeom>
        </p:spPr>
      </p:pic>
      <p:pic>
        <p:nvPicPr>
          <p:cNvPr id="102" name="Picture 10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16200000">
            <a:off x="4651271" y="5775286"/>
            <a:ext cx="817579" cy="1187803"/>
          </a:xfrm>
          <a:prstGeom prst="rect">
            <a:avLst/>
          </a:prstGeom>
        </p:spPr>
      </p:pic>
      <p:sp>
        <p:nvSpPr>
          <p:cNvPr id="103" name="TextBox 102"/>
          <p:cNvSpPr txBox="1"/>
          <p:nvPr/>
        </p:nvSpPr>
        <p:spPr>
          <a:xfrm>
            <a:off x="2353151" y="6165344"/>
            <a:ext cx="638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curtum</a:t>
            </a:r>
            <a:endParaRPr lang="en-US" sz="1200" dirty="0"/>
          </a:p>
          <a:p>
            <a:r>
              <a:rPr lang="en-US" sz="1200" dirty="0"/>
              <a:t>   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5440689" y="6513059"/>
            <a:ext cx="790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/>
              <a:t>imbricans</a:t>
            </a:r>
            <a:endParaRPr lang="en-US" sz="1200" dirty="0"/>
          </a:p>
          <a:p>
            <a:r>
              <a:rPr lang="en-US" sz="1200" dirty="0"/>
              <a:t>   </a:t>
            </a:r>
          </a:p>
        </p:txBody>
      </p:sp>
      <p:cxnSp>
        <p:nvCxnSpPr>
          <p:cNvPr id="108" name="Straight Connector 107"/>
          <p:cNvCxnSpPr/>
          <p:nvPr/>
        </p:nvCxnSpPr>
        <p:spPr>
          <a:xfrm>
            <a:off x="855482" y="3674719"/>
            <a:ext cx="3067397" cy="2694468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876136" y="4961348"/>
            <a:ext cx="9062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“</a:t>
            </a:r>
            <a:r>
              <a:rPr lang="en-US" sz="1200" dirty="0" err="1"/>
              <a:t>kwakiutlii</a:t>
            </a:r>
            <a:r>
              <a:rPr lang="en-US" sz="1200" dirty="0"/>
              <a:t>”</a:t>
            </a:r>
          </a:p>
        </p:txBody>
      </p:sp>
      <p:cxnSp>
        <p:nvCxnSpPr>
          <p:cNvPr id="48" name="Straight Connector 47"/>
          <p:cNvCxnSpPr/>
          <p:nvPr/>
        </p:nvCxnSpPr>
        <p:spPr>
          <a:xfrm flipH="1">
            <a:off x="4883255" y="3709549"/>
            <a:ext cx="761096" cy="1516150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644351" y="5248788"/>
            <a:ext cx="1020691" cy="830729"/>
          </a:xfrm>
          <a:prstGeom prst="rect">
            <a:avLst/>
          </a:prstGeom>
        </p:spPr>
      </p:pic>
      <p:cxnSp>
        <p:nvCxnSpPr>
          <p:cNvPr id="56" name="Straight Connector 55"/>
          <p:cNvCxnSpPr/>
          <p:nvPr/>
        </p:nvCxnSpPr>
        <p:spPr>
          <a:xfrm flipH="1">
            <a:off x="5006591" y="3536220"/>
            <a:ext cx="1712669" cy="2832967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5796751" y="3716324"/>
            <a:ext cx="479570" cy="1245024"/>
          </a:xfrm>
          <a:prstGeom prst="line">
            <a:avLst/>
          </a:prstGeom>
          <a:ln w="38100">
            <a:solidFill>
              <a:srgbClr val="0000FF"/>
            </a:solidFill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109244" y="4422146"/>
            <a:ext cx="4410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MM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145703" y="3536220"/>
            <a:ext cx="6080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AABB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3541606" y="1778019"/>
            <a:ext cx="8644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AABBMM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46F7AAE6-0399-7646-BC4C-83187F337D5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446" y="1272886"/>
            <a:ext cx="9144000" cy="4312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286918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3981</TotalTime>
  <Words>2677</Words>
  <Application>Microsoft Macintosh PowerPoint</Application>
  <PresentationFormat>On-screen Show (4:3)</PresentationFormat>
  <Paragraphs>370</Paragraphs>
  <Slides>70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6" baseType="lpstr">
      <vt:lpstr>Calibri</vt:lpstr>
      <vt:lpstr>Helvetica</vt:lpstr>
      <vt:lpstr>Symbol</vt:lpstr>
      <vt:lpstr>Times</vt:lpstr>
      <vt:lpstr>Times New Roman</vt:lpstr>
      <vt:lpstr>Blank Presentation</vt:lpstr>
      <vt:lpstr>Divergent Evolution in the Ferns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Botany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Divergent Evolution in the Ferns</dc:title>
  <dc:creator>Cathy Paris</dc:creator>
  <cp:lastModifiedBy>David Barrington</cp:lastModifiedBy>
  <cp:revision>121</cp:revision>
  <dcterms:created xsi:type="dcterms:W3CDTF">2014-03-11T16:40:00Z</dcterms:created>
  <dcterms:modified xsi:type="dcterms:W3CDTF">2023-03-09T16:46:33Z</dcterms:modified>
</cp:coreProperties>
</file>