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0"/>
  </p:notesMasterIdLst>
  <p:handoutMasterIdLst>
    <p:handoutMasterId r:id="rId91"/>
  </p:handoutMasterIdLst>
  <p:sldIdLst>
    <p:sldId id="487" r:id="rId2"/>
    <p:sldId id="282" r:id="rId3"/>
    <p:sldId id="276" r:id="rId4"/>
    <p:sldId id="275" r:id="rId5"/>
    <p:sldId id="278" r:id="rId6"/>
    <p:sldId id="277" r:id="rId7"/>
    <p:sldId id="273" r:id="rId8"/>
    <p:sldId id="488" r:id="rId9"/>
    <p:sldId id="286" r:id="rId10"/>
    <p:sldId id="288" r:id="rId11"/>
    <p:sldId id="287" r:id="rId12"/>
    <p:sldId id="274" r:id="rId13"/>
    <p:sldId id="279" r:id="rId14"/>
    <p:sldId id="280" r:id="rId15"/>
    <p:sldId id="281" r:id="rId16"/>
    <p:sldId id="289" r:id="rId17"/>
    <p:sldId id="485" r:id="rId18"/>
    <p:sldId id="489" r:id="rId19"/>
    <p:sldId id="493" r:id="rId20"/>
    <p:sldId id="494" r:id="rId21"/>
    <p:sldId id="283" r:id="rId22"/>
    <p:sldId id="300" r:id="rId23"/>
    <p:sldId id="293" r:id="rId24"/>
    <p:sldId id="291" r:id="rId25"/>
    <p:sldId id="295" r:id="rId26"/>
    <p:sldId id="296" r:id="rId27"/>
    <p:sldId id="318" r:id="rId28"/>
    <p:sldId id="490" r:id="rId29"/>
    <p:sldId id="381" r:id="rId30"/>
    <p:sldId id="382" r:id="rId31"/>
    <p:sldId id="383" r:id="rId32"/>
    <p:sldId id="384" r:id="rId33"/>
    <p:sldId id="386" r:id="rId34"/>
    <p:sldId id="389" r:id="rId35"/>
    <p:sldId id="387" r:id="rId36"/>
    <p:sldId id="427" r:id="rId37"/>
    <p:sldId id="319" r:id="rId38"/>
    <p:sldId id="320" r:id="rId39"/>
    <p:sldId id="321" r:id="rId40"/>
    <p:sldId id="322" r:id="rId41"/>
    <p:sldId id="323" r:id="rId42"/>
    <p:sldId id="324" r:id="rId43"/>
    <p:sldId id="325" r:id="rId44"/>
    <p:sldId id="326" r:id="rId45"/>
    <p:sldId id="327" r:id="rId46"/>
    <p:sldId id="328" r:id="rId47"/>
    <p:sldId id="367" r:id="rId48"/>
    <p:sldId id="329" r:id="rId49"/>
    <p:sldId id="486" r:id="rId50"/>
    <p:sldId id="330" r:id="rId51"/>
    <p:sldId id="366" r:id="rId52"/>
    <p:sldId id="331" r:id="rId53"/>
    <p:sldId id="332" r:id="rId54"/>
    <p:sldId id="333" r:id="rId55"/>
    <p:sldId id="334" r:id="rId56"/>
    <p:sldId id="495" r:id="rId57"/>
    <p:sldId id="418" r:id="rId58"/>
    <p:sldId id="372" r:id="rId59"/>
    <p:sldId id="413" r:id="rId60"/>
    <p:sldId id="491" r:id="rId61"/>
    <p:sldId id="368" r:id="rId62"/>
    <p:sldId id="412" r:id="rId63"/>
    <p:sldId id="373" r:id="rId64"/>
    <p:sldId id="397" r:id="rId65"/>
    <p:sldId id="492" r:id="rId66"/>
    <p:sldId id="398" r:id="rId67"/>
    <p:sldId id="399" r:id="rId68"/>
    <p:sldId id="400" r:id="rId69"/>
    <p:sldId id="401" r:id="rId70"/>
    <p:sldId id="402" r:id="rId71"/>
    <p:sldId id="409" r:id="rId72"/>
    <p:sldId id="403" r:id="rId73"/>
    <p:sldId id="404" r:id="rId74"/>
    <p:sldId id="405" r:id="rId75"/>
    <p:sldId id="396" r:id="rId76"/>
    <p:sldId id="369" r:id="rId77"/>
    <p:sldId id="419" r:id="rId78"/>
    <p:sldId id="352" r:id="rId79"/>
    <p:sldId id="353" r:id="rId80"/>
    <p:sldId id="421" r:id="rId81"/>
    <p:sldId id="354" r:id="rId82"/>
    <p:sldId id="355" r:id="rId83"/>
    <p:sldId id="356" r:id="rId84"/>
    <p:sldId id="357" r:id="rId85"/>
    <p:sldId id="365" r:id="rId86"/>
    <p:sldId id="426" r:id="rId87"/>
    <p:sldId id="406" r:id="rId88"/>
    <p:sldId id="425" r:id="rId89"/>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chemeClr val="tx1"/>
        </a:solidFill>
        <a:latin typeface="Times" pitchFamily="2" charset="0"/>
        <a:ea typeface="ヒラギノ角ゴ Pro W3" panose="020B0300000000000000" pitchFamily="34" charset="-128"/>
        <a:cs typeface="+mn-cs"/>
      </a:defRPr>
    </a:lvl1pPr>
    <a:lvl2pPr marL="457200" algn="l" rtl="0" eaLnBrk="0" fontAlgn="base" hangingPunct="0">
      <a:spcBef>
        <a:spcPct val="0"/>
      </a:spcBef>
      <a:spcAft>
        <a:spcPct val="0"/>
      </a:spcAft>
      <a:defRPr sz="2800" kern="1200">
        <a:solidFill>
          <a:schemeClr val="tx1"/>
        </a:solidFill>
        <a:latin typeface="Times" pitchFamily="2" charset="0"/>
        <a:ea typeface="ヒラギノ角ゴ Pro W3" panose="020B0300000000000000" pitchFamily="34" charset="-128"/>
        <a:cs typeface="+mn-cs"/>
      </a:defRPr>
    </a:lvl2pPr>
    <a:lvl3pPr marL="914400" algn="l" rtl="0" eaLnBrk="0" fontAlgn="base" hangingPunct="0">
      <a:spcBef>
        <a:spcPct val="0"/>
      </a:spcBef>
      <a:spcAft>
        <a:spcPct val="0"/>
      </a:spcAft>
      <a:defRPr sz="2800" kern="1200">
        <a:solidFill>
          <a:schemeClr val="tx1"/>
        </a:solidFill>
        <a:latin typeface="Times" pitchFamily="2" charset="0"/>
        <a:ea typeface="ヒラギノ角ゴ Pro W3" panose="020B0300000000000000" pitchFamily="34" charset="-128"/>
        <a:cs typeface="+mn-cs"/>
      </a:defRPr>
    </a:lvl3pPr>
    <a:lvl4pPr marL="1371600" algn="l" rtl="0" eaLnBrk="0" fontAlgn="base" hangingPunct="0">
      <a:spcBef>
        <a:spcPct val="0"/>
      </a:spcBef>
      <a:spcAft>
        <a:spcPct val="0"/>
      </a:spcAft>
      <a:defRPr sz="2800" kern="1200">
        <a:solidFill>
          <a:schemeClr val="tx1"/>
        </a:solidFill>
        <a:latin typeface="Times" pitchFamily="2" charset="0"/>
        <a:ea typeface="ヒラギノ角ゴ Pro W3" panose="020B0300000000000000" pitchFamily="34" charset="-128"/>
        <a:cs typeface="+mn-cs"/>
      </a:defRPr>
    </a:lvl4pPr>
    <a:lvl5pPr marL="1828800" algn="l" rtl="0" eaLnBrk="0" fontAlgn="base" hangingPunct="0">
      <a:spcBef>
        <a:spcPct val="0"/>
      </a:spcBef>
      <a:spcAft>
        <a:spcPct val="0"/>
      </a:spcAft>
      <a:defRPr sz="2800" kern="1200">
        <a:solidFill>
          <a:schemeClr val="tx1"/>
        </a:solidFill>
        <a:latin typeface="Times" pitchFamily="2" charset="0"/>
        <a:ea typeface="ヒラギノ角ゴ Pro W3" panose="020B0300000000000000" pitchFamily="34" charset="-128"/>
        <a:cs typeface="+mn-cs"/>
      </a:defRPr>
    </a:lvl5pPr>
    <a:lvl6pPr marL="2286000" algn="l" defTabSz="914400" rtl="0" eaLnBrk="1" latinLnBrk="0" hangingPunct="1">
      <a:defRPr sz="2800" kern="1200">
        <a:solidFill>
          <a:schemeClr val="tx1"/>
        </a:solidFill>
        <a:latin typeface="Times" pitchFamily="2" charset="0"/>
        <a:ea typeface="ヒラギノ角ゴ Pro W3" panose="020B0300000000000000" pitchFamily="34" charset="-128"/>
        <a:cs typeface="+mn-cs"/>
      </a:defRPr>
    </a:lvl6pPr>
    <a:lvl7pPr marL="2743200" algn="l" defTabSz="914400" rtl="0" eaLnBrk="1" latinLnBrk="0" hangingPunct="1">
      <a:defRPr sz="2800" kern="1200">
        <a:solidFill>
          <a:schemeClr val="tx1"/>
        </a:solidFill>
        <a:latin typeface="Times" pitchFamily="2" charset="0"/>
        <a:ea typeface="ヒラギノ角ゴ Pro W3" panose="020B0300000000000000" pitchFamily="34" charset="-128"/>
        <a:cs typeface="+mn-cs"/>
      </a:defRPr>
    </a:lvl7pPr>
    <a:lvl8pPr marL="3200400" algn="l" defTabSz="914400" rtl="0" eaLnBrk="1" latinLnBrk="0" hangingPunct="1">
      <a:defRPr sz="2800" kern="1200">
        <a:solidFill>
          <a:schemeClr val="tx1"/>
        </a:solidFill>
        <a:latin typeface="Times" pitchFamily="2" charset="0"/>
        <a:ea typeface="ヒラギノ角ゴ Pro W3" panose="020B0300000000000000" pitchFamily="34" charset="-128"/>
        <a:cs typeface="+mn-cs"/>
      </a:defRPr>
    </a:lvl8pPr>
    <a:lvl9pPr marL="3657600" algn="l" defTabSz="914400" rtl="0" eaLnBrk="1" latinLnBrk="0" hangingPunct="1">
      <a:defRPr sz="2800" kern="1200">
        <a:solidFill>
          <a:schemeClr val="tx1"/>
        </a:solidFill>
        <a:latin typeface="Times" pitchFamily="2" charset="0"/>
        <a:ea typeface="ヒラギノ角ゴ Pro W3" panose="020B0300000000000000" pitchFamily="34" charset="-128"/>
        <a:cs typeface="+mn-cs"/>
      </a:defRPr>
    </a:lvl9pPr>
  </p:defaultTextStyle>
  <p:extLst>
    <p:ext uri="{521415D9-36F7-43E2-AB2F-B90AF26B5E84}">
      <p14:sectionLst xmlns:p14="http://schemas.microsoft.com/office/powerpoint/2010/main">
        <p14:section name="Default Section" id="{8D5468B7-62C0-0B4E-B968-7535B126AE9B}">
          <p14:sldIdLst>
            <p14:sldId id="487"/>
            <p14:sldId id="282"/>
            <p14:sldId id="276"/>
            <p14:sldId id="275"/>
            <p14:sldId id="278"/>
            <p14:sldId id="277"/>
            <p14:sldId id="273"/>
          </p14:sldIdLst>
        </p14:section>
        <p14:section name="Cyrtomium - Manton" id="{DEC010EC-4DF4-C445-AC74-85BF4F0F1F33}">
          <p14:sldIdLst>
            <p14:sldId id="488"/>
            <p14:sldId id="286"/>
            <p14:sldId id="288"/>
            <p14:sldId id="287"/>
            <p14:sldId id="274"/>
            <p14:sldId id="279"/>
            <p14:sldId id="280"/>
            <p14:sldId id="281"/>
            <p14:sldId id="289"/>
            <p14:sldId id="485"/>
          </p14:sldIdLst>
        </p14:section>
        <p14:section name="origin of glabella" id="{05963550-DCD8-0843-B2BD-3CA018CBFD7B}">
          <p14:sldIdLst>
            <p14:sldId id="489"/>
            <p14:sldId id="493"/>
            <p14:sldId id="494"/>
            <p14:sldId id="283"/>
            <p14:sldId id="300"/>
            <p14:sldId id="293"/>
            <p14:sldId id="291"/>
            <p14:sldId id="295"/>
            <p14:sldId id="296"/>
            <p14:sldId id="318"/>
          </p14:sldIdLst>
        </p14:section>
        <p14:section name="Braithwaite-Amanda style" id="{B2D9CA7D-7D0C-FF48-8620-7419E7F70EAE}">
          <p14:sldIdLst>
            <p14:sldId id="490"/>
            <p14:sldId id="381"/>
            <p14:sldId id="382"/>
            <p14:sldId id="383"/>
            <p14:sldId id="384"/>
            <p14:sldId id="386"/>
            <p14:sldId id="389"/>
            <p14:sldId id="387"/>
          </p14:sldIdLst>
        </p14:section>
        <p14:section name="Grusz - MYriopteris" id="{3D888504-7E6D-C946-8A53-29817CEE1496}">
          <p14:sldIdLst>
            <p14:sldId id="427"/>
            <p14:sldId id="319"/>
            <p14:sldId id="320"/>
            <p14:sldId id="321"/>
            <p14:sldId id="322"/>
            <p14:sldId id="323"/>
            <p14:sldId id="324"/>
            <p14:sldId id="325"/>
            <p14:sldId id="326"/>
            <p14:sldId id="327"/>
            <p14:sldId id="328"/>
            <p14:sldId id="367"/>
            <p14:sldId id="329"/>
            <p14:sldId id="486"/>
            <p14:sldId id="330"/>
            <p14:sldId id="366"/>
            <p14:sldId id="331"/>
            <p14:sldId id="332"/>
            <p14:sldId id="333"/>
            <p14:sldId id="334"/>
            <p14:sldId id="495"/>
          </p14:sldIdLst>
        </p14:section>
        <p14:section name="Cornopteris" id="{5B5F3C5D-DAD1-DE43-B9BB-B98D59F6A737}">
          <p14:sldIdLst>
            <p14:sldId id="418"/>
            <p14:sldId id="372"/>
            <p14:sldId id="413"/>
            <p14:sldId id="491"/>
            <p14:sldId id="368"/>
            <p14:sldId id="412"/>
            <p14:sldId id="373"/>
            <p14:sldId id="397"/>
          </p14:sldIdLst>
        </p14:section>
        <p14:section name="Set Aside" id="{767A8687-6A11-1741-8A89-A4121F1636F2}">
          <p14:sldIdLst>
            <p14:sldId id="492"/>
            <p14:sldId id="398"/>
            <p14:sldId id="399"/>
            <p14:sldId id="400"/>
            <p14:sldId id="401"/>
            <p14:sldId id="402"/>
            <p14:sldId id="409"/>
            <p14:sldId id="403"/>
            <p14:sldId id="404"/>
            <p14:sldId id="405"/>
            <p14:sldId id="396"/>
            <p14:sldId id="369"/>
            <p14:sldId id="419"/>
            <p14:sldId id="352"/>
            <p14:sldId id="353"/>
            <p14:sldId id="421"/>
            <p14:sldId id="354"/>
            <p14:sldId id="355"/>
            <p14:sldId id="356"/>
            <p14:sldId id="357"/>
            <p14:sldId id="365"/>
            <p14:sldId id="426"/>
            <p14:sldId id="406"/>
            <p14:sldId id="425"/>
          </p14:sldIdLst>
        </p14:section>
        <p14:section name="Sigel - Argyrochosma" id="{7E6B6814-0B66-804C-8C85-8613EB7C093B}">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85"/>
    <p:restoredTop sz="94702"/>
  </p:normalViewPr>
  <p:slideViewPr>
    <p:cSldViewPr>
      <p:cViewPr>
        <p:scale>
          <a:sx n="61" d="100"/>
          <a:sy n="61" d="100"/>
        </p:scale>
        <p:origin x="1832" y="20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91" d="100"/>
          <a:sy n="91" d="100"/>
        </p:scale>
        <p:origin x="-183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8A2417-432C-5740-B450-F088C0109F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ヒラギノ角ゴ Pro W3" charset="-128"/>
              </a:defRPr>
            </a:lvl1pPr>
          </a:lstStyle>
          <a:p>
            <a:pPr>
              <a:defRPr/>
            </a:pPr>
            <a:endParaRPr lang="en-US"/>
          </a:p>
        </p:txBody>
      </p:sp>
      <p:sp>
        <p:nvSpPr>
          <p:cNvPr id="3" name="Date Placeholder 2">
            <a:extLst>
              <a:ext uri="{FF2B5EF4-FFF2-40B4-BE49-F238E27FC236}">
                <a16:creationId xmlns:a16="http://schemas.microsoft.com/office/drawing/2014/main" id="{1E5DC3A3-89E6-8E42-92D2-169F229037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ヒラギノ角ゴ Pro W3" charset="-128"/>
              </a:defRPr>
            </a:lvl1pPr>
          </a:lstStyle>
          <a:p>
            <a:pPr>
              <a:defRPr/>
            </a:pPr>
            <a:fld id="{4457D86A-5584-7D4E-BE72-9994876C99F4}" type="datetimeFigureOut">
              <a:rPr lang="en-US"/>
              <a:pPr>
                <a:defRPr/>
              </a:pPr>
              <a:t>2/28/23</a:t>
            </a:fld>
            <a:endParaRPr lang="en-US"/>
          </a:p>
        </p:txBody>
      </p:sp>
      <p:sp>
        <p:nvSpPr>
          <p:cNvPr id="4" name="Footer Placeholder 3">
            <a:extLst>
              <a:ext uri="{FF2B5EF4-FFF2-40B4-BE49-F238E27FC236}">
                <a16:creationId xmlns:a16="http://schemas.microsoft.com/office/drawing/2014/main" id="{4092DD53-1845-EF47-B4BF-6C1DF39D87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ヒラギノ角ゴ Pro W3" charset="-128"/>
              </a:defRPr>
            </a:lvl1pPr>
          </a:lstStyle>
          <a:p>
            <a:pPr>
              <a:defRPr/>
            </a:pPr>
            <a:endParaRPr lang="en-US"/>
          </a:p>
        </p:txBody>
      </p:sp>
      <p:sp>
        <p:nvSpPr>
          <p:cNvPr id="5" name="Slide Number Placeholder 4">
            <a:extLst>
              <a:ext uri="{FF2B5EF4-FFF2-40B4-BE49-F238E27FC236}">
                <a16:creationId xmlns:a16="http://schemas.microsoft.com/office/drawing/2014/main" id="{8996FCA3-1BF5-B647-9022-BC610518C4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ヒラギノ角ゴ Pro W3" charset="-128"/>
              </a:defRPr>
            </a:lvl1pPr>
          </a:lstStyle>
          <a:p>
            <a:pPr>
              <a:defRPr/>
            </a:pPr>
            <a:fld id="{727302E2-280A-314C-859C-036EAD6EFB7A}"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61CEEA5-EE1B-8047-8FC0-EF7811F2680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ヒラギノ角ゴ Pro W3" charset="0"/>
                <a:cs typeface="ヒラギノ角ゴ Pro W3" charset="0"/>
              </a:defRPr>
            </a:lvl1pPr>
          </a:lstStyle>
          <a:p>
            <a:pPr>
              <a:defRPr/>
            </a:pPr>
            <a:endParaRPr lang="en-US"/>
          </a:p>
        </p:txBody>
      </p:sp>
      <p:sp>
        <p:nvSpPr>
          <p:cNvPr id="3075" name="Rectangle 3">
            <a:extLst>
              <a:ext uri="{FF2B5EF4-FFF2-40B4-BE49-F238E27FC236}">
                <a16:creationId xmlns:a16="http://schemas.microsoft.com/office/drawing/2014/main" id="{9A856F89-9FE5-2741-8EC9-8F8CFF956482}"/>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ヒラギノ角ゴ Pro W3" charset="0"/>
                <a:cs typeface="ヒラギノ角ゴ Pro W3" charset="0"/>
              </a:defRPr>
            </a:lvl1pPr>
          </a:lstStyle>
          <a:p>
            <a:pPr>
              <a:defRPr/>
            </a:pPr>
            <a:endParaRPr lang="en-US"/>
          </a:p>
        </p:txBody>
      </p:sp>
      <p:sp>
        <p:nvSpPr>
          <p:cNvPr id="13316" name="Rectangle 4">
            <a:extLst>
              <a:ext uri="{FF2B5EF4-FFF2-40B4-BE49-F238E27FC236}">
                <a16:creationId xmlns:a16="http://schemas.microsoft.com/office/drawing/2014/main" id="{A46B8042-A318-EC41-85BC-FBAC93BE88FB}"/>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FDC06C96-5406-994A-8C4A-15CD1F90C4A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8343EFDE-5CD8-A041-83DD-D0FF0B2F09D9}"/>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ヒラギノ角ゴ Pro W3" charset="0"/>
                <a:cs typeface="ヒラギノ角ゴ Pro W3" charset="0"/>
              </a:defRPr>
            </a:lvl1pPr>
          </a:lstStyle>
          <a:p>
            <a:pPr>
              <a:defRPr/>
            </a:pPr>
            <a:endParaRPr lang="en-US"/>
          </a:p>
        </p:txBody>
      </p:sp>
      <p:sp>
        <p:nvSpPr>
          <p:cNvPr id="3079" name="Rectangle 7">
            <a:extLst>
              <a:ext uri="{FF2B5EF4-FFF2-40B4-BE49-F238E27FC236}">
                <a16:creationId xmlns:a16="http://schemas.microsoft.com/office/drawing/2014/main" id="{734FEAA5-0B83-A549-AE7E-58E452CC0DAA}"/>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ea typeface="ヒラギノ角ゴ Pro W3" charset="-128"/>
              </a:defRPr>
            </a:lvl1pPr>
          </a:lstStyle>
          <a:p>
            <a:pPr>
              <a:defRPr/>
            </a:pPr>
            <a:fld id="{2D7D6206-41F4-EC44-BFF2-9B77F282E6F0}"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2pPr>
    <a:lvl3pPr marL="9144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3pPr>
    <a:lvl4pPr marL="13716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4pPr>
    <a:lvl5pPr marL="18288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F93DED36-670E-BC4E-BDC4-367D0AA8AF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fld id="{12715486-493C-244C-89E2-1CFC655FBB20}" type="slidenum">
              <a:rPr lang="en-US" altLang="en-US" sz="1200" smtClean="0"/>
              <a:pPr/>
              <a:t>1</a:t>
            </a:fld>
            <a:endParaRPr lang="en-US" altLang="en-US" sz="1200"/>
          </a:p>
        </p:txBody>
      </p:sp>
      <p:sp>
        <p:nvSpPr>
          <p:cNvPr id="58370" name="Rectangle 2">
            <a:extLst>
              <a:ext uri="{FF2B5EF4-FFF2-40B4-BE49-F238E27FC236}">
                <a16:creationId xmlns:a16="http://schemas.microsoft.com/office/drawing/2014/main" id="{050AC67A-2E6B-BD46-AA67-F63D68B0F91B}"/>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D9B272EC-3005-AD4B-AB48-E935C76684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ヒラギノ角ゴ Pro W3" panose="020B0300000000000000" pitchFamily="34" charset="-128"/>
              </a:rPr>
              <a:t>acrostichoides</a:t>
            </a:r>
          </a:p>
        </p:txBody>
      </p:sp>
    </p:spTree>
    <p:extLst>
      <p:ext uri="{BB962C8B-B14F-4D97-AF65-F5344CB8AC3E}">
        <p14:creationId xmlns:p14="http://schemas.microsoft.com/office/powerpoint/2010/main" val="979815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B7F84CF5-00EE-054A-BB00-42E4B44D5F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fld id="{032570DF-8D8F-9749-B7E9-AE53859A2114}" type="slidenum">
              <a:rPr lang="en-US" altLang="en-US" sz="1200" smtClean="0"/>
              <a:pPr/>
              <a:t>55</a:t>
            </a:fld>
            <a:endParaRPr lang="en-US" altLang="en-US" sz="1200"/>
          </a:p>
        </p:txBody>
      </p:sp>
      <p:sp>
        <p:nvSpPr>
          <p:cNvPr id="96258" name="Rectangle 7">
            <a:extLst>
              <a:ext uri="{FF2B5EF4-FFF2-40B4-BE49-F238E27FC236}">
                <a16:creationId xmlns:a16="http://schemas.microsoft.com/office/drawing/2014/main" id="{9C81CB41-785D-4B46-B8A1-22180A83FB1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pPr algn="r"/>
            <a:fld id="{068F1B4E-0A80-B444-B367-B80726DDA84A}" type="slidenum">
              <a:rPr lang="en-US" altLang="en-US" sz="1200">
                <a:ea typeface="ＭＳ Ｐゴシック" panose="020B0600070205080204" pitchFamily="34" charset="-128"/>
              </a:rPr>
              <a:pPr algn="r"/>
              <a:t>55</a:t>
            </a:fld>
            <a:endParaRPr lang="en-US" altLang="en-US" sz="1200">
              <a:ea typeface="ＭＳ Ｐゴシック" panose="020B0600070205080204" pitchFamily="34" charset="-128"/>
            </a:endParaRPr>
          </a:p>
        </p:txBody>
      </p:sp>
      <p:sp>
        <p:nvSpPr>
          <p:cNvPr id="96259" name="Rectangle 2">
            <a:extLst>
              <a:ext uri="{FF2B5EF4-FFF2-40B4-BE49-F238E27FC236}">
                <a16:creationId xmlns:a16="http://schemas.microsoft.com/office/drawing/2014/main" id="{6533AC5D-7E5E-D541-AAEA-1014A900C02A}"/>
              </a:ext>
            </a:extLst>
          </p:cNvPr>
          <p:cNvSpPr>
            <a:spLocks noGrp="1" noRot="1" noChangeAspect="1" noChangeArrowheads="1" noTextEdit="1"/>
          </p:cNvSpPr>
          <p:nvPr>
            <p:ph type="sldImg"/>
          </p:nvPr>
        </p:nvSpPr>
        <p:spPr>
          <a:solidFill>
            <a:srgbClr val="FFFFFF"/>
          </a:solidFill>
          <a:ln/>
        </p:spPr>
      </p:sp>
      <p:sp>
        <p:nvSpPr>
          <p:cNvPr id="96260" name="Rectangle 3">
            <a:extLst>
              <a:ext uri="{FF2B5EF4-FFF2-40B4-BE49-F238E27FC236}">
                <a16:creationId xmlns:a16="http://schemas.microsoft.com/office/drawing/2014/main" id="{DE7EAEB6-9BDC-F24D-8387-F8E696546430}"/>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latin typeface="Times" pitchFamily="2" charset="0"/>
              <a:ea typeface="ヒラギノ角ゴ Pro W3" panose="020B0300000000000000"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F93DED36-670E-BC4E-BDC4-367D0AA8AF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fld id="{12715486-493C-244C-89E2-1CFC655FBB20}" type="slidenum">
              <a:rPr lang="en-US" altLang="en-US" sz="1200" smtClean="0"/>
              <a:pPr/>
              <a:t>57</a:t>
            </a:fld>
            <a:endParaRPr lang="en-US" altLang="en-US" sz="1200"/>
          </a:p>
        </p:txBody>
      </p:sp>
      <p:sp>
        <p:nvSpPr>
          <p:cNvPr id="58370" name="Rectangle 2">
            <a:extLst>
              <a:ext uri="{FF2B5EF4-FFF2-40B4-BE49-F238E27FC236}">
                <a16:creationId xmlns:a16="http://schemas.microsoft.com/office/drawing/2014/main" id="{050AC67A-2E6B-BD46-AA67-F63D68B0F91B}"/>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D9B272EC-3005-AD4B-AB48-E935C76684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ヒラギノ角ゴ Pro W3" panose="020B0300000000000000" pitchFamily="34" charset="-128"/>
              </a:rPr>
              <a:t>acrostichoides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a:extLst>
              <a:ext uri="{FF2B5EF4-FFF2-40B4-BE49-F238E27FC236}">
                <a16:creationId xmlns:a16="http://schemas.microsoft.com/office/drawing/2014/main" id="{FEA37961-DA4F-884F-A6C7-5B6D53DEBAD6}"/>
              </a:ext>
            </a:extLst>
          </p:cNvPr>
          <p:cNvSpPr>
            <a:spLocks noGrp="1" noRot="1" noChangeAspect="1" noChangeArrowheads="1" noTextEdit="1"/>
          </p:cNvSpPr>
          <p:nvPr>
            <p:ph type="sldImg"/>
          </p:nvPr>
        </p:nvSpPr>
        <p:spPr>
          <a:ln/>
        </p:spPr>
      </p:sp>
      <p:sp>
        <p:nvSpPr>
          <p:cNvPr id="102402" name="Notes Placeholder 2">
            <a:extLst>
              <a:ext uri="{FF2B5EF4-FFF2-40B4-BE49-F238E27FC236}">
                <a16:creationId xmlns:a16="http://schemas.microsoft.com/office/drawing/2014/main" id="{CF67E4B0-027D-8240-8CCC-2FADBFCFD3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ヒラギノ角ゴ Pro W3" panose="020B0300000000000000" pitchFamily="34" charset="-128"/>
              </a:rPr>
              <a:t>Park, C. H., &amp; Kato, M. (2003). Apomixis in the interspecific triploid hybrid fern </a:t>
            </a:r>
            <a:r>
              <a:rPr lang="en-US" altLang="en-US" i="1">
                <a:latin typeface="Times" pitchFamily="2" charset="0"/>
                <a:ea typeface="ヒラギノ角ゴ Pro W3" panose="020B0300000000000000" pitchFamily="34" charset="-128"/>
              </a:rPr>
              <a:t>Cornopteris christenseniana</a:t>
            </a:r>
            <a:r>
              <a:rPr lang="en-US" altLang="en-US">
                <a:latin typeface="Times" pitchFamily="2" charset="0"/>
                <a:ea typeface="ヒラギノ角ゴ Pro W3" panose="020B0300000000000000" pitchFamily="34" charset="-128"/>
              </a:rPr>
              <a:t> (Woodsiaceae). </a:t>
            </a:r>
            <a:r>
              <a:rPr lang="en-US" altLang="en-US" i="1">
                <a:latin typeface="Times" pitchFamily="2" charset="0"/>
                <a:ea typeface="ヒラギノ角ゴ Pro W3" panose="020B0300000000000000" pitchFamily="34" charset="-128"/>
              </a:rPr>
              <a:t>Journal of plant research</a:t>
            </a:r>
            <a:r>
              <a:rPr lang="en-US" altLang="en-US">
                <a:latin typeface="Times" pitchFamily="2" charset="0"/>
                <a:ea typeface="ヒラギノ角ゴ Pro W3" panose="020B0300000000000000" pitchFamily="34" charset="-128"/>
              </a:rPr>
              <a:t>, </a:t>
            </a:r>
            <a:r>
              <a:rPr lang="en-US" altLang="en-US" i="1">
                <a:latin typeface="Times" pitchFamily="2" charset="0"/>
                <a:ea typeface="ヒラギノ角ゴ Pro W3" panose="020B0300000000000000" pitchFamily="34" charset="-128"/>
              </a:rPr>
              <a:t>116</a:t>
            </a:r>
            <a:r>
              <a:rPr lang="en-US" altLang="en-US">
                <a:latin typeface="Times" pitchFamily="2" charset="0"/>
                <a:ea typeface="ヒラギノ角ゴ Pro W3" panose="020B0300000000000000" pitchFamily="34" charset="-128"/>
              </a:rPr>
              <a:t>(2), 93-103.</a:t>
            </a:r>
          </a:p>
          <a:p>
            <a:endParaRPr lang="en-US" altLang="en-US">
              <a:latin typeface="Times" pitchFamily="2" charset="0"/>
              <a:ea typeface="ヒラギノ角ゴ Pro W3" panose="020B0300000000000000" pitchFamily="34" charset="-128"/>
            </a:endParaRPr>
          </a:p>
        </p:txBody>
      </p:sp>
      <p:sp>
        <p:nvSpPr>
          <p:cNvPr id="102403" name="Slide Number Placeholder 3">
            <a:extLst>
              <a:ext uri="{FF2B5EF4-FFF2-40B4-BE49-F238E27FC236}">
                <a16:creationId xmlns:a16="http://schemas.microsoft.com/office/drawing/2014/main" id="{4EC626F7-547A-4F49-8FEE-511FCFD417A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fld id="{89ED452A-46F0-C541-9673-BC45FAA4D5F4}" type="slidenum">
              <a:rPr lang="en-US" altLang="en-US" sz="1200" smtClean="0"/>
              <a:pPr/>
              <a:t>61</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200D4F2B-21E5-FF45-87EE-86BB066D26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fld id="{CE6D049B-6102-A54D-AE01-EAB55ED1849A}" type="slidenum">
              <a:rPr lang="en-US" altLang="en-US" sz="1200" smtClean="0"/>
              <a:pPr/>
              <a:t>62</a:t>
            </a:fld>
            <a:endParaRPr lang="en-US" altLang="en-US" sz="1200"/>
          </a:p>
        </p:txBody>
      </p:sp>
      <p:sp>
        <p:nvSpPr>
          <p:cNvPr id="105474" name="Rectangle 2">
            <a:extLst>
              <a:ext uri="{FF2B5EF4-FFF2-40B4-BE49-F238E27FC236}">
                <a16:creationId xmlns:a16="http://schemas.microsoft.com/office/drawing/2014/main" id="{6909961C-2982-0847-AA48-003CFFBCEB92}"/>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8F6477B0-4E9C-1B4E-95C3-9CD717E0BA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ヒラギノ角ゴ Pro W3" panose="020B0300000000000000" pitchFamily="34" charset="-128"/>
              </a:rPr>
              <a:t>acrostichoides</a:t>
            </a:r>
          </a:p>
        </p:txBody>
      </p:sp>
    </p:spTree>
    <p:extLst>
      <p:ext uri="{BB962C8B-B14F-4D97-AF65-F5344CB8AC3E}">
        <p14:creationId xmlns:p14="http://schemas.microsoft.com/office/powerpoint/2010/main" val="2412569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603DF030-0C81-364D-8695-16E7208124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fld id="{6CFCCA5C-F14D-B44F-B2AC-1C6469366ADB}" type="slidenum">
              <a:rPr lang="en-US" altLang="en-US" sz="1200" smtClean="0"/>
              <a:pPr/>
              <a:t>64</a:t>
            </a:fld>
            <a:endParaRPr lang="en-US" altLang="en-US" sz="1200"/>
          </a:p>
        </p:txBody>
      </p:sp>
      <p:sp>
        <p:nvSpPr>
          <p:cNvPr id="108546" name="Rectangle 2">
            <a:extLst>
              <a:ext uri="{FF2B5EF4-FFF2-40B4-BE49-F238E27FC236}">
                <a16:creationId xmlns:a16="http://schemas.microsoft.com/office/drawing/2014/main" id="{E13BB23C-5BB7-B042-A995-92F5A8CFAEDE}"/>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10B86F2A-CE84-F74F-B9BD-B4B708A8ED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ヒラギノ角ゴ Pro W3" panose="020B0300000000000000" pitchFamily="34" charset="-128"/>
              </a:rPr>
              <a:t>acrostichoides</a:t>
            </a:r>
          </a:p>
        </p:txBody>
      </p:sp>
    </p:spTree>
    <p:extLst>
      <p:ext uri="{BB962C8B-B14F-4D97-AF65-F5344CB8AC3E}">
        <p14:creationId xmlns:p14="http://schemas.microsoft.com/office/powerpoint/2010/main" val="2559869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56A1235F-6835-1B4A-9D22-AC184ECF64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fld id="{E75CA8DC-B65B-BC49-A645-C55386D02D17}" type="slidenum">
              <a:rPr lang="en-US" altLang="en-US" sz="1200" smtClean="0"/>
              <a:pPr/>
              <a:t>71</a:t>
            </a:fld>
            <a:endParaRPr lang="en-US" altLang="en-US" sz="1200"/>
          </a:p>
        </p:txBody>
      </p:sp>
      <p:sp>
        <p:nvSpPr>
          <p:cNvPr id="16386" name="Rectangle 2">
            <a:extLst>
              <a:ext uri="{FF2B5EF4-FFF2-40B4-BE49-F238E27FC236}">
                <a16:creationId xmlns:a16="http://schemas.microsoft.com/office/drawing/2014/main" id="{648F5E8A-D417-174B-8F09-AA2F248DFADE}"/>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E0486EFC-BBC5-7D46-9B27-0A8945D463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ヒラギノ角ゴ Pro W3" panose="020B0300000000000000" pitchFamily="34" charset="-128"/>
              </a:rPr>
              <a:t>acrostichoides</a:t>
            </a:r>
          </a:p>
        </p:txBody>
      </p:sp>
    </p:spTree>
    <p:extLst>
      <p:ext uri="{BB962C8B-B14F-4D97-AF65-F5344CB8AC3E}">
        <p14:creationId xmlns:p14="http://schemas.microsoft.com/office/powerpoint/2010/main" val="1722877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BEF6D588-7980-A844-80B0-8081D5B4DA95}"/>
              </a:ext>
            </a:extLst>
          </p:cNvPr>
          <p:cNvSpPr>
            <a:spLocks noGrp="1" noRot="1" noChangeAspect="1" noChangeArrowheads="1" noTextEdit="1"/>
          </p:cNvSpPr>
          <p:nvPr>
            <p:ph type="sldImg"/>
          </p:nvPr>
        </p:nvSpPr>
        <p:spPr>
          <a:ln/>
        </p:spPr>
      </p:sp>
      <p:sp>
        <p:nvSpPr>
          <p:cNvPr id="39938" name="Notes Placeholder 2">
            <a:extLst>
              <a:ext uri="{FF2B5EF4-FFF2-40B4-BE49-F238E27FC236}">
                <a16:creationId xmlns:a16="http://schemas.microsoft.com/office/drawing/2014/main" id="{5E97C843-3927-FE4A-9A60-833C080E9D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ヒラギノ角ゴ Pro W3" panose="020B0300000000000000" pitchFamily="34" charset="-128"/>
              </a:rPr>
              <a:t>gastony1989.pdf</a:t>
            </a:r>
          </a:p>
          <a:p>
            <a:r>
              <a:rPr lang="en-US" altLang="en-US">
                <a:latin typeface="Times" pitchFamily="2" charset="0"/>
                <a:ea typeface="ヒラギノ角ゴ Pro W3" panose="020B0300000000000000" pitchFamily="34" charset="-128"/>
              </a:rPr>
              <a:t>“Although Pellaea atropurpurea was not involved in the origin of either agamosporous tetraploid variety of P. glabella, ongoing studies indicate that much of the morphological variation observed in P. atropurpurea results from hybridization between these triploid plants and sympatric sexual taxa. Electrophoretic and chromosomal data reveal that the so-called "simple form" of P. atropurpurea (discussed and illustrated by Tryon, 1972) arose through hybridization between that species and the rare Mexican diploid, P. notabilis. The resultant agamosporous tetraploid is fully fertile and has spread throughout much of Mexico (Windham, unpubl. data).”</a:t>
            </a:r>
          </a:p>
        </p:txBody>
      </p:sp>
      <p:sp>
        <p:nvSpPr>
          <p:cNvPr id="39939" name="Slide Number Placeholder 3">
            <a:extLst>
              <a:ext uri="{FF2B5EF4-FFF2-40B4-BE49-F238E27FC236}">
                <a16:creationId xmlns:a16="http://schemas.microsoft.com/office/drawing/2014/main" id="{1BDF8C8D-98F5-2448-B99D-5D1D3FB9E3E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fld id="{05ED4C74-F2AA-094D-903F-752D64605A95}" type="slidenum">
              <a:rPr lang="en-US" altLang="en-US" sz="1200" smtClean="0"/>
              <a:pPr/>
              <a:t>76</a:t>
            </a:fld>
            <a:endParaRPr lang="en-US" altLang="en-US" sz="1200"/>
          </a:p>
        </p:txBody>
      </p:sp>
    </p:spTree>
    <p:extLst>
      <p:ext uri="{BB962C8B-B14F-4D97-AF65-F5344CB8AC3E}">
        <p14:creationId xmlns:p14="http://schemas.microsoft.com/office/powerpoint/2010/main" val="1987876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3EA9F2F8-5472-0742-B36C-08FDAC1421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fld id="{755FE671-E30D-7540-B2CA-7A44EC6B2B49}" type="slidenum">
              <a:rPr lang="en-US" altLang="en-US" sz="1200" smtClean="0"/>
              <a:pPr/>
              <a:t>77</a:t>
            </a:fld>
            <a:endParaRPr lang="en-US" altLang="en-US" sz="1200"/>
          </a:p>
        </p:txBody>
      </p:sp>
      <p:sp>
        <p:nvSpPr>
          <p:cNvPr id="72706" name="Rectangle 2">
            <a:extLst>
              <a:ext uri="{FF2B5EF4-FFF2-40B4-BE49-F238E27FC236}">
                <a16:creationId xmlns:a16="http://schemas.microsoft.com/office/drawing/2014/main" id="{9EEE819E-CB84-F74F-A54E-1A34A84ED8DA}"/>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2884247F-1D0E-8343-8E29-5BB04A07D7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ヒラギノ角ゴ Pro W3" panose="020B0300000000000000" pitchFamily="34" charset="-128"/>
              </a:rPr>
              <a:t>acrostichoides</a:t>
            </a:r>
          </a:p>
        </p:txBody>
      </p:sp>
    </p:spTree>
    <p:extLst>
      <p:ext uri="{BB962C8B-B14F-4D97-AF65-F5344CB8AC3E}">
        <p14:creationId xmlns:p14="http://schemas.microsoft.com/office/powerpoint/2010/main" val="1592258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29A67E88-92BA-944D-AFBD-AF4F9471BC96}"/>
              </a:ext>
            </a:extLst>
          </p:cNvPr>
          <p:cNvSpPr>
            <a:spLocks noGrp="1" noRot="1" noChangeAspect="1" noChangeArrowheads="1" noTextEdit="1"/>
          </p:cNvSpPr>
          <p:nvPr>
            <p:ph type="sldImg"/>
          </p:nvPr>
        </p:nvSpPr>
        <p:spPr>
          <a:ln/>
        </p:spPr>
      </p:sp>
      <p:sp>
        <p:nvSpPr>
          <p:cNvPr id="60418" name="Notes Placeholder 2">
            <a:extLst>
              <a:ext uri="{FF2B5EF4-FFF2-40B4-BE49-F238E27FC236}">
                <a16:creationId xmlns:a16="http://schemas.microsoft.com/office/drawing/2014/main" id="{EDAF6FAE-72DC-004E-94F6-0471C034D5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ヒラギノ角ゴ Pro W3" panose="020B0300000000000000" pitchFamily="34" charset="-128"/>
              </a:rPr>
              <a:t>Image source: http://www.infojardin.com/foro/showthread.php?t=236933</a:t>
            </a:r>
          </a:p>
        </p:txBody>
      </p:sp>
      <p:sp>
        <p:nvSpPr>
          <p:cNvPr id="60419" name="Slide Number Placeholder 3">
            <a:extLst>
              <a:ext uri="{FF2B5EF4-FFF2-40B4-BE49-F238E27FC236}">
                <a16:creationId xmlns:a16="http://schemas.microsoft.com/office/drawing/2014/main" id="{37EEB46B-23CE-1647-8FE4-0653EF7770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fld id="{EF1420EB-538F-3D4E-B0F7-74124B20C160}" type="slidenum">
              <a:rPr lang="en-US" altLang="en-US" sz="1200" smtClean="0"/>
              <a:pPr/>
              <a:t>78</a:t>
            </a:fld>
            <a:endParaRPr lang="en-US" altLang="en-US" sz="1200"/>
          </a:p>
        </p:txBody>
      </p:sp>
    </p:spTree>
    <p:extLst>
      <p:ext uri="{BB962C8B-B14F-4D97-AF65-F5344CB8AC3E}">
        <p14:creationId xmlns:p14="http://schemas.microsoft.com/office/powerpoint/2010/main" val="1753122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EE9F12F8-D90E-6D47-A67A-BE45850CEA83}"/>
              </a:ext>
            </a:extLst>
          </p:cNvPr>
          <p:cNvSpPr>
            <a:spLocks noGrp="1" noRot="1" noChangeAspect="1" noChangeArrowheads="1" noTextEdit="1"/>
          </p:cNvSpPr>
          <p:nvPr>
            <p:ph type="sldImg"/>
          </p:nvPr>
        </p:nvSpPr>
        <p:spPr>
          <a:ln/>
        </p:spPr>
      </p:sp>
      <p:sp>
        <p:nvSpPr>
          <p:cNvPr id="62466" name="Notes Placeholder 2">
            <a:extLst>
              <a:ext uri="{FF2B5EF4-FFF2-40B4-BE49-F238E27FC236}">
                <a16:creationId xmlns:a16="http://schemas.microsoft.com/office/drawing/2014/main" id="{9148D201-DED0-DF4E-8BFE-737A3F1987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ヒラギノ角ゴ Pro W3" panose="020B0300000000000000" pitchFamily="34" charset="-128"/>
              </a:rPr>
              <a:t>LEFT RED BOX: small-spored sexuals</a:t>
            </a:r>
          </a:p>
          <a:p>
            <a:r>
              <a:rPr lang="en-US" altLang="en-US">
                <a:latin typeface="Times" pitchFamily="2" charset="0"/>
                <a:ea typeface="ヒラギノ角ゴ Pro W3" panose="020B0300000000000000" pitchFamily="34" charset="-128"/>
              </a:rPr>
              <a:t>RIGHT RED BOX 32-spored apomicts</a:t>
            </a:r>
          </a:p>
          <a:p>
            <a:r>
              <a:rPr lang="en-US" altLang="en-US">
                <a:latin typeface="Times" pitchFamily="2" charset="0"/>
                <a:ea typeface="ヒラギノ角ゴ Pro W3" panose="020B0300000000000000" pitchFamily="34" charset="-128"/>
              </a:rPr>
              <a:t>Fig. 4 . Average spore lengths for specimens listed in Table 1 ; error bars indicate one standard deviation. Symbol shading depicts the number of spores</a:t>
            </a:r>
          </a:p>
          <a:p>
            <a:r>
              <a:rPr lang="en-US" altLang="en-US">
                <a:latin typeface="Times" pitchFamily="2" charset="0"/>
                <a:ea typeface="ヒラギノ角ゴ Pro W3" panose="020B0300000000000000" pitchFamily="34" charset="-128"/>
              </a:rPr>
              <a:t>per sporangium (see box on figure). Lines beginning and ending in arrows indicate specimens observed to have two sporangia types, each with a different</a:t>
            </a:r>
          </a:p>
          <a:p>
            <a:r>
              <a:rPr lang="en-US" altLang="en-US">
                <a:latin typeface="Times" pitchFamily="2" charset="0"/>
                <a:ea typeface="ヒラギノ角ゴ Pro W3" panose="020B0300000000000000" pitchFamily="34" charset="-128"/>
              </a:rPr>
              <a:t>number of spores per sporangium. Letters below each data point correspond to major clades indicated in Figs. 2 and 3 . Ploidy is indicated for documented</a:t>
            </a:r>
          </a:p>
          <a:p>
            <a:r>
              <a:rPr lang="en-US" altLang="en-US">
                <a:latin typeface="Times" pitchFamily="2" charset="0"/>
                <a:ea typeface="ヒラギノ角ゴ Pro W3" panose="020B0300000000000000" pitchFamily="34" charset="-128"/>
              </a:rPr>
              <a:t>chromosome count vouchers listed in Table 1 .</a:t>
            </a:r>
          </a:p>
        </p:txBody>
      </p:sp>
      <p:sp>
        <p:nvSpPr>
          <p:cNvPr id="62467" name="Slide Number Placeholder 3">
            <a:extLst>
              <a:ext uri="{FF2B5EF4-FFF2-40B4-BE49-F238E27FC236}">
                <a16:creationId xmlns:a16="http://schemas.microsoft.com/office/drawing/2014/main" id="{6D2605EF-8863-214E-BF65-257B0CD7ED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fld id="{544743BF-3256-D844-8571-86622687E484}" type="slidenum">
              <a:rPr lang="en-US" altLang="en-US" sz="1200" smtClean="0"/>
              <a:pPr/>
              <a:t>79</a:t>
            </a:fld>
            <a:endParaRPr lang="en-US" altLang="en-US" sz="1200"/>
          </a:p>
        </p:txBody>
      </p:sp>
    </p:spTree>
    <p:extLst>
      <p:ext uri="{BB962C8B-B14F-4D97-AF65-F5344CB8AC3E}">
        <p14:creationId xmlns:p14="http://schemas.microsoft.com/office/powerpoint/2010/main" val="3421981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F93DED36-670E-BC4E-BDC4-367D0AA8AF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fld id="{12715486-493C-244C-89E2-1CFC655FBB20}" type="slidenum">
              <a:rPr lang="en-US" altLang="en-US" sz="1200" smtClean="0"/>
              <a:pPr/>
              <a:t>8</a:t>
            </a:fld>
            <a:endParaRPr lang="en-US" altLang="en-US" sz="1200"/>
          </a:p>
        </p:txBody>
      </p:sp>
      <p:sp>
        <p:nvSpPr>
          <p:cNvPr id="58370" name="Rectangle 2">
            <a:extLst>
              <a:ext uri="{FF2B5EF4-FFF2-40B4-BE49-F238E27FC236}">
                <a16:creationId xmlns:a16="http://schemas.microsoft.com/office/drawing/2014/main" id="{050AC67A-2E6B-BD46-AA67-F63D68B0F91B}"/>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D9B272EC-3005-AD4B-AB48-E935C76684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ヒラギノ角ゴ Pro W3" panose="020B0300000000000000" pitchFamily="34" charset="-128"/>
              </a:rPr>
              <a:t>acrostichoides</a:t>
            </a:r>
          </a:p>
        </p:txBody>
      </p:sp>
    </p:spTree>
    <p:extLst>
      <p:ext uri="{BB962C8B-B14F-4D97-AF65-F5344CB8AC3E}">
        <p14:creationId xmlns:p14="http://schemas.microsoft.com/office/powerpoint/2010/main" val="924755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552C9766-BBE6-AE4F-B995-8CEA930C26AA}"/>
              </a:ext>
            </a:extLst>
          </p:cNvPr>
          <p:cNvSpPr>
            <a:spLocks noGrp="1" noRot="1" noChangeAspect="1" noChangeArrowheads="1" noTextEdit="1"/>
          </p:cNvSpPr>
          <p:nvPr>
            <p:ph type="sldImg"/>
          </p:nvPr>
        </p:nvSpPr>
        <p:spPr>
          <a:ln/>
        </p:spPr>
      </p:sp>
      <p:sp>
        <p:nvSpPr>
          <p:cNvPr id="64514" name="Notes Placeholder 2">
            <a:extLst>
              <a:ext uri="{FF2B5EF4-FFF2-40B4-BE49-F238E27FC236}">
                <a16:creationId xmlns:a16="http://schemas.microsoft.com/office/drawing/2014/main" id="{D24AE645-F1F5-594D-B724-7F951EB768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ヒラギノ角ゴ Pro W3" panose="020B0300000000000000" pitchFamily="34" charset="-128"/>
              </a:rPr>
              <a:t>Fig. 2 . The best ML phylogram from the combined analysis of atpA , rbcL , and trnG-trnR sequence data for 51 specimens of Argyrochosma, representing</a:t>
            </a:r>
          </a:p>
          <a:p>
            <a:r>
              <a:rPr lang="en-US" altLang="en-US">
                <a:latin typeface="Times" pitchFamily="2" charset="0"/>
                <a:ea typeface="ヒラギノ角ゴ Pro W3" panose="020B0300000000000000" pitchFamily="34" charset="-128"/>
              </a:rPr>
              <a:t>all currently recognized taxa ( Windham 1987 ; Ponce 1996 ). The tree is rooted with Paragymnopteris delavayi , P. marantae , and Pellaea breweri . ML and</a:t>
            </a:r>
          </a:p>
          <a:p>
            <a:r>
              <a:rPr lang="en-US" altLang="en-US">
                <a:latin typeface="Times" pitchFamily="2" charset="0"/>
                <a:ea typeface="ヒラギノ角ゴ Pro W3" panose="020B0300000000000000" pitchFamily="34" charset="-128"/>
              </a:rPr>
              <a:t>MP bootstrap support values are given at nodes. Two groups and six major clades (A-F) are recognized in this study. Mode of reproduction is indicated</a:t>
            </a:r>
          </a:p>
          <a:p>
            <a:r>
              <a:rPr lang="en-US" altLang="en-US">
                <a:latin typeface="Times" pitchFamily="2" charset="0"/>
                <a:ea typeface="ヒラギノ角ゴ Pro W3" panose="020B0300000000000000" pitchFamily="34" charset="-128"/>
              </a:rPr>
              <a:t>for each fertile specimen (black circle = sexual, open circle = apomict, partially filled circle = sexual but producing a subset of unreduced spores, ? = sterile</a:t>
            </a:r>
          </a:p>
          <a:p>
            <a:r>
              <a:rPr lang="en-US" altLang="en-US">
                <a:latin typeface="Times" pitchFamily="2" charset="0"/>
                <a:ea typeface="ヒラギノ角ゴ Pro W3" panose="020B0300000000000000" pitchFamily="34" charset="-128"/>
              </a:rPr>
              <a:t>specimen; see Table 1 ). See Table 3 for tree statistics.</a:t>
            </a:r>
          </a:p>
        </p:txBody>
      </p:sp>
      <p:sp>
        <p:nvSpPr>
          <p:cNvPr id="64515" name="Slide Number Placeholder 3">
            <a:extLst>
              <a:ext uri="{FF2B5EF4-FFF2-40B4-BE49-F238E27FC236}">
                <a16:creationId xmlns:a16="http://schemas.microsoft.com/office/drawing/2014/main" id="{8F9EA235-9578-6246-904B-F8E8B04FE0E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fld id="{E11D2A8C-B8F7-8D4E-A607-7B75D55D2C4C}" type="slidenum">
              <a:rPr lang="en-US" altLang="en-US" sz="1200" smtClean="0"/>
              <a:pPr/>
              <a:t>81</a:t>
            </a:fld>
            <a:endParaRPr lang="en-US" altLang="en-US" sz="1200"/>
          </a:p>
        </p:txBody>
      </p:sp>
    </p:spTree>
    <p:extLst>
      <p:ext uri="{BB962C8B-B14F-4D97-AF65-F5344CB8AC3E}">
        <p14:creationId xmlns:p14="http://schemas.microsoft.com/office/powerpoint/2010/main" val="555760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28F44F28-E4B1-0148-BA6A-D76080D7687D}"/>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897E2084-6CFC-0341-8882-5192BAA6A9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ヒラギノ角ゴ Pro W3" panose="020B0300000000000000" pitchFamily="34" charset="-128"/>
              </a:rPr>
              <a:t>Fig. 3 . Parsimony reconstruction of farina condition mapped on the best ML tree shown in Fig. 2 , but where branches with low support (MLBS &lt; 75%)</a:t>
            </a:r>
          </a:p>
          <a:p>
            <a:r>
              <a:rPr lang="en-US" altLang="en-US">
                <a:latin typeface="Times" pitchFamily="2" charset="0"/>
                <a:ea typeface="ヒラギノ角ゴ Pro W3" panose="020B0300000000000000" pitchFamily="34" charset="-128"/>
              </a:rPr>
              <a:t>were collapsed. Circled letters refer to Clades A-F in Fig. 2 . Character state for each included specimen was determined using 10 Å~ magnification. Branch</a:t>
            </a:r>
          </a:p>
          <a:p>
            <a:r>
              <a:rPr lang="en-US" altLang="en-US">
                <a:latin typeface="Times" pitchFamily="2" charset="0"/>
                <a:ea typeface="ヒラギノ角ゴ Pro W3" panose="020B0300000000000000" pitchFamily="34" charset="-128"/>
              </a:rPr>
              <a:t>color indicates farina condition (see box on figure).</a:t>
            </a:r>
          </a:p>
        </p:txBody>
      </p:sp>
      <p:sp>
        <p:nvSpPr>
          <p:cNvPr id="68611" name="Slide Number Placeholder 3">
            <a:extLst>
              <a:ext uri="{FF2B5EF4-FFF2-40B4-BE49-F238E27FC236}">
                <a16:creationId xmlns:a16="http://schemas.microsoft.com/office/drawing/2014/main" id="{6091819A-46BB-6B42-8905-9A7ACBB2A58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fld id="{7619F39F-1445-FA43-A2A3-AE387C53FC6B}" type="slidenum">
              <a:rPr lang="en-US" altLang="en-US" sz="1200" smtClean="0"/>
              <a:pPr/>
              <a:t>84</a:t>
            </a:fld>
            <a:endParaRPr lang="en-US" altLang="en-US" sz="1200"/>
          </a:p>
        </p:txBody>
      </p:sp>
    </p:spTree>
    <p:extLst>
      <p:ext uri="{BB962C8B-B14F-4D97-AF65-F5344CB8AC3E}">
        <p14:creationId xmlns:p14="http://schemas.microsoft.com/office/powerpoint/2010/main" val="3114605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BBF42DCF-5084-DA41-9D53-5B19D53C9B7F}"/>
              </a:ext>
            </a:extLst>
          </p:cNvPr>
          <p:cNvSpPr>
            <a:spLocks noGrp="1" noRot="1" noChangeAspect="1" noChangeArrowheads="1" noTextEdit="1"/>
          </p:cNvSpPr>
          <p:nvPr>
            <p:ph type="sldImg"/>
          </p:nvPr>
        </p:nvSpPr>
        <p:spPr>
          <a:ln/>
        </p:spPr>
      </p:sp>
      <p:sp>
        <p:nvSpPr>
          <p:cNvPr id="70658" name="Notes Placeholder 2">
            <a:extLst>
              <a:ext uri="{FF2B5EF4-FFF2-40B4-BE49-F238E27FC236}">
                <a16:creationId xmlns:a16="http://schemas.microsoft.com/office/drawing/2014/main" id="{211A6DDD-B970-A54C-9BE7-615E22503B1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ヒラギノ角ゴ Pro W3" panose="020B0300000000000000" pitchFamily="34" charset="-128"/>
              </a:rPr>
              <a:t>Fig. 2 . The best ML phylogram from the combined analysis of atpA , rbcL , and trnG-trnR sequence data for 51 specimens of Argyrochosma, representing</a:t>
            </a:r>
          </a:p>
          <a:p>
            <a:r>
              <a:rPr lang="en-US" altLang="en-US">
                <a:latin typeface="Times" pitchFamily="2" charset="0"/>
                <a:ea typeface="ヒラギノ角ゴ Pro W3" panose="020B0300000000000000" pitchFamily="34" charset="-128"/>
              </a:rPr>
              <a:t>all currently recognized taxa ( Windham 1987 ; Ponce 1996 ). The tree is rooted with Paragymnopteris delavayi , P. marantae , and Pellaea breweri . ML and</a:t>
            </a:r>
          </a:p>
          <a:p>
            <a:r>
              <a:rPr lang="en-US" altLang="en-US">
                <a:latin typeface="Times" pitchFamily="2" charset="0"/>
                <a:ea typeface="ヒラギノ角ゴ Pro W3" panose="020B0300000000000000" pitchFamily="34" charset="-128"/>
              </a:rPr>
              <a:t>MP bootstrap support values are given at nodes. Two groups and six major clades (A-F) are recognized in this study. Mode of reproduction is indicated</a:t>
            </a:r>
          </a:p>
          <a:p>
            <a:r>
              <a:rPr lang="en-US" altLang="en-US">
                <a:latin typeface="Times" pitchFamily="2" charset="0"/>
                <a:ea typeface="ヒラギノ角ゴ Pro W3" panose="020B0300000000000000" pitchFamily="34" charset="-128"/>
              </a:rPr>
              <a:t>for each fertile specimen (black circle = sexual, open circle = apomict, partially filled circle = sexual but producing a subset of unreduced spores, ? = sterile</a:t>
            </a:r>
          </a:p>
          <a:p>
            <a:r>
              <a:rPr lang="en-US" altLang="en-US">
                <a:latin typeface="Times" pitchFamily="2" charset="0"/>
                <a:ea typeface="ヒラギノ角ゴ Pro W3" panose="020B0300000000000000" pitchFamily="34" charset="-128"/>
              </a:rPr>
              <a:t>specimen; see Table 1 ). See Table 3 for tree statistics.</a:t>
            </a:r>
          </a:p>
        </p:txBody>
      </p:sp>
      <p:sp>
        <p:nvSpPr>
          <p:cNvPr id="70659" name="Slide Number Placeholder 3">
            <a:extLst>
              <a:ext uri="{FF2B5EF4-FFF2-40B4-BE49-F238E27FC236}">
                <a16:creationId xmlns:a16="http://schemas.microsoft.com/office/drawing/2014/main" id="{F5F17C09-290A-0344-8D5F-3C52E4E8AC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fld id="{3B474651-ED34-BB48-AC3D-6A13D53AD7E3}" type="slidenum">
              <a:rPr lang="en-US" altLang="en-US" sz="1200" smtClean="0"/>
              <a:pPr/>
              <a:t>85</a:t>
            </a:fld>
            <a:endParaRPr lang="en-US" altLang="en-US" sz="1200"/>
          </a:p>
        </p:txBody>
      </p:sp>
    </p:spTree>
    <p:extLst>
      <p:ext uri="{BB962C8B-B14F-4D97-AF65-F5344CB8AC3E}">
        <p14:creationId xmlns:p14="http://schemas.microsoft.com/office/powerpoint/2010/main" val="864966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F93DED36-670E-BC4E-BDC4-367D0AA8AF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fld id="{12715486-493C-244C-89E2-1CFC655FBB20}" type="slidenum">
              <a:rPr lang="en-US" altLang="en-US" sz="1200" smtClean="0"/>
              <a:pPr/>
              <a:t>18</a:t>
            </a:fld>
            <a:endParaRPr lang="en-US" altLang="en-US" sz="1200"/>
          </a:p>
        </p:txBody>
      </p:sp>
      <p:sp>
        <p:nvSpPr>
          <p:cNvPr id="58370" name="Rectangle 2">
            <a:extLst>
              <a:ext uri="{FF2B5EF4-FFF2-40B4-BE49-F238E27FC236}">
                <a16:creationId xmlns:a16="http://schemas.microsoft.com/office/drawing/2014/main" id="{050AC67A-2E6B-BD46-AA67-F63D68B0F91B}"/>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D9B272EC-3005-AD4B-AB48-E935C76684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ヒラギノ角ゴ Pro W3" panose="020B0300000000000000" pitchFamily="34" charset="-128"/>
              </a:rPr>
              <a:t>acrostichoides</a:t>
            </a:r>
          </a:p>
        </p:txBody>
      </p:sp>
    </p:spTree>
    <p:extLst>
      <p:ext uri="{BB962C8B-B14F-4D97-AF65-F5344CB8AC3E}">
        <p14:creationId xmlns:p14="http://schemas.microsoft.com/office/powerpoint/2010/main" val="94682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F93DED36-670E-BC4E-BDC4-367D0AA8AF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fld id="{12715486-493C-244C-89E2-1CFC655FBB20}" type="slidenum">
              <a:rPr lang="en-US" altLang="en-US" sz="1200" smtClean="0"/>
              <a:pPr/>
              <a:t>28</a:t>
            </a:fld>
            <a:endParaRPr lang="en-US" altLang="en-US" sz="1200"/>
          </a:p>
        </p:txBody>
      </p:sp>
      <p:sp>
        <p:nvSpPr>
          <p:cNvPr id="58370" name="Rectangle 2">
            <a:extLst>
              <a:ext uri="{FF2B5EF4-FFF2-40B4-BE49-F238E27FC236}">
                <a16:creationId xmlns:a16="http://schemas.microsoft.com/office/drawing/2014/main" id="{050AC67A-2E6B-BD46-AA67-F63D68B0F91B}"/>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D9B272EC-3005-AD4B-AB48-E935C76684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ヒラギノ角ゴ Pro W3" panose="020B0300000000000000" pitchFamily="34" charset="-128"/>
              </a:rPr>
              <a:t>acrostichoides</a:t>
            </a:r>
          </a:p>
        </p:txBody>
      </p:sp>
    </p:spTree>
    <p:extLst>
      <p:ext uri="{BB962C8B-B14F-4D97-AF65-F5344CB8AC3E}">
        <p14:creationId xmlns:p14="http://schemas.microsoft.com/office/powerpoint/2010/main" val="2912554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F93DED36-670E-BC4E-BDC4-367D0AA8AF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fld id="{12715486-493C-244C-89E2-1CFC655FBB20}" type="slidenum">
              <a:rPr lang="en-US" altLang="en-US" sz="1200" smtClean="0"/>
              <a:pPr/>
              <a:t>36</a:t>
            </a:fld>
            <a:endParaRPr lang="en-US" altLang="en-US" sz="1200"/>
          </a:p>
        </p:txBody>
      </p:sp>
      <p:sp>
        <p:nvSpPr>
          <p:cNvPr id="58370" name="Rectangle 2">
            <a:extLst>
              <a:ext uri="{FF2B5EF4-FFF2-40B4-BE49-F238E27FC236}">
                <a16:creationId xmlns:a16="http://schemas.microsoft.com/office/drawing/2014/main" id="{050AC67A-2E6B-BD46-AA67-F63D68B0F91B}"/>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D9B272EC-3005-AD4B-AB48-E935C76684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ヒラギノ角ゴ Pro W3" panose="020B0300000000000000" pitchFamily="34" charset="-128"/>
              </a:rPr>
              <a:t>acrostichoides</a:t>
            </a:r>
          </a:p>
        </p:txBody>
      </p:sp>
    </p:spTree>
    <p:extLst>
      <p:ext uri="{BB962C8B-B14F-4D97-AF65-F5344CB8AC3E}">
        <p14:creationId xmlns:p14="http://schemas.microsoft.com/office/powerpoint/2010/main" val="773130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386A83E5-CE56-744A-835C-58A029416F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fld id="{EAB4D730-CCF7-5241-B2F1-06496A47B580}" type="slidenum">
              <a:rPr lang="en-US" altLang="en-US" sz="1200" smtClean="0"/>
              <a:pPr/>
              <a:t>44</a:t>
            </a:fld>
            <a:endParaRPr lang="en-US" altLang="en-US" sz="1200"/>
          </a:p>
        </p:txBody>
      </p:sp>
      <p:sp>
        <p:nvSpPr>
          <p:cNvPr id="81922" name="Rectangle 2">
            <a:extLst>
              <a:ext uri="{FF2B5EF4-FFF2-40B4-BE49-F238E27FC236}">
                <a16:creationId xmlns:a16="http://schemas.microsoft.com/office/drawing/2014/main" id="{8EFE6F58-740C-F241-9544-794E6628A1FB}"/>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D14BD4B8-C540-B046-B3EB-FF5009038F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rabicPeriod"/>
            </a:pPr>
            <a:r>
              <a:rPr lang="en-US" altLang="en-US">
                <a:latin typeface="Times" pitchFamily="2" charset="0"/>
                <a:ea typeface="ヒラギノ角ゴ Pro W3" panose="020B0300000000000000" pitchFamily="34" charset="-128"/>
              </a:rPr>
              <a:t>The </a:t>
            </a:r>
            <a:r>
              <a:rPr lang="en-US" altLang="en-US" i="1">
                <a:latin typeface="Times" pitchFamily="2" charset="0"/>
                <a:ea typeface="ヒラギノ角ゴ Pro W3" panose="020B0300000000000000" pitchFamily="34" charset="-128"/>
              </a:rPr>
              <a:t>C. covillei </a:t>
            </a:r>
            <a:r>
              <a:rPr lang="en-US" altLang="en-US">
                <a:latin typeface="Times" pitchFamily="2" charset="0"/>
                <a:ea typeface="ヒラギノ角ゴ Pro W3" panose="020B0300000000000000" pitchFamily="34" charset="-128"/>
              </a:rPr>
              <a:t>clade included only accessions of diploid </a:t>
            </a:r>
            <a:r>
              <a:rPr lang="en-US" altLang="en-US" i="1">
                <a:latin typeface="Times" pitchFamily="2" charset="0"/>
                <a:ea typeface="ヒラギノ角ゴ Pro W3" panose="020B0300000000000000" pitchFamily="34" charset="-128"/>
              </a:rPr>
              <a:t>C. covillei </a:t>
            </a:r>
            <a:r>
              <a:rPr lang="en-US" altLang="en-US">
                <a:latin typeface="Times" pitchFamily="2" charset="0"/>
                <a:ea typeface="ヒラギノ角ゴ Pro W3" panose="020B0300000000000000" pitchFamily="34" charset="-128"/>
              </a:rPr>
              <a:t>(PP = 1.0, BS = 100%),  </a:t>
            </a:r>
          </a:p>
          <a:p>
            <a:pPr marL="228600" indent="-228600"/>
            <a:r>
              <a:rPr lang="en-US" altLang="en-US">
                <a:latin typeface="Times" pitchFamily="2" charset="0"/>
                <a:ea typeface="ヒラギノ角ゴ Pro W3" panose="020B0300000000000000" pitchFamily="34" charset="-128"/>
              </a:rPr>
              <a:t>HENCE: C. </a:t>
            </a:r>
            <a:r>
              <a:rPr lang="en-US" altLang="en-US" i="1">
                <a:latin typeface="Times" pitchFamily="2" charset="0"/>
                <a:ea typeface="ヒラギノ角ゴ Pro W3" panose="020B0300000000000000" pitchFamily="34" charset="-128"/>
              </a:rPr>
              <a:t>covillei</a:t>
            </a:r>
            <a:r>
              <a:rPr lang="en-US" altLang="en-US">
                <a:latin typeface="Times" pitchFamily="2" charset="0"/>
                <a:ea typeface="ヒラギノ角ゴ Pro W3" panose="020B0300000000000000" pitchFamily="34" charset="-128"/>
              </a:rPr>
              <a:t> is not an egg parent.</a:t>
            </a:r>
          </a:p>
          <a:p>
            <a:pPr marL="228600" indent="-228600"/>
            <a:r>
              <a:rPr lang="en-US" altLang="en-US">
                <a:latin typeface="Times" pitchFamily="2" charset="0"/>
                <a:ea typeface="ヒラギノ角ゴ Pro W3" panose="020B0300000000000000" pitchFamily="34" charset="-128"/>
              </a:rPr>
              <a:t>2. The </a:t>
            </a:r>
            <a:r>
              <a:rPr lang="en-US" altLang="en-US" i="1">
                <a:latin typeface="Times" pitchFamily="2" charset="0"/>
                <a:ea typeface="ヒラギノ角ゴ Pro W3" panose="020B0300000000000000" pitchFamily="34" charset="-128"/>
              </a:rPr>
              <a:t>C. fendleri </a:t>
            </a:r>
            <a:r>
              <a:rPr lang="en-US" altLang="en-US">
                <a:latin typeface="Times" pitchFamily="2" charset="0"/>
                <a:ea typeface="ヒラギノ角ゴ Pro W3" panose="020B0300000000000000" pitchFamily="34" charset="-128"/>
              </a:rPr>
              <a:t>clade (PP = 1.0, BS = 100%) included all samples of diploid </a:t>
            </a:r>
            <a:r>
              <a:rPr lang="en-US" altLang="en-US" i="1">
                <a:latin typeface="Times" pitchFamily="2" charset="0"/>
                <a:ea typeface="ヒラギノ角ゴ Pro W3" panose="020B0300000000000000" pitchFamily="34" charset="-128"/>
              </a:rPr>
              <a:t>C. fendleri </a:t>
            </a:r>
            <a:r>
              <a:rPr lang="en-US" altLang="en-US">
                <a:latin typeface="Times" pitchFamily="2" charset="0"/>
                <a:ea typeface="ヒラギノ角ゴ Pro W3" panose="020B0300000000000000" pitchFamily="34" charset="-128"/>
              </a:rPr>
              <a:t>plus all accessions of the apomictic triploid </a:t>
            </a:r>
            <a:r>
              <a:rPr lang="en-US" altLang="en-US" i="1">
                <a:latin typeface="Times" pitchFamily="2" charset="0"/>
                <a:ea typeface="ヒラギノ角ゴ Pro W3" panose="020B0300000000000000" pitchFamily="34" charset="-128"/>
              </a:rPr>
              <a:t>C. wootoni</a:t>
            </a:r>
          </a:p>
          <a:p>
            <a:pPr marL="228600" indent="-228600"/>
            <a:r>
              <a:rPr lang="en-US" altLang="en-US" i="1">
                <a:latin typeface="Times" pitchFamily="2" charset="0"/>
                <a:ea typeface="ヒラギノ角ゴ Pro W3" panose="020B0300000000000000" pitchFamily="34" charset="-128"/>
              </a:rPr>
              <a:t>HENCE C fendleri is the egg parent of all C. wootonii </a:t>
            </a:r>
            <a:r>
              <a:rPr lang="en-US" altLang="en-US">
                <a:latin typeface="Times" pitchFamily="2" charset="0"/>
                <a:ea typeface="ヒラギノ角ゴ Pro W3" panose="020B0300000000000000" pitchFamily="34" charset="-128"/>
              </a:rPr>
              <a:t>.</a:t>
            </a:r>
          </a:p>
          <a:p>
            <a:pPr marL="228600" indent="-228600"/>
            <a:r>
              <a:rPr lang="en-US" altLang="en-US">
                <a:latin typeface="Times" pitchFamily="2" charset="0"/>
                <a:ea typeface="ヒラギノ角ゴ Pro W3" panose="020B0300000000000000" pitchFamily="34" charset="-128"/>
              </a:rPr>
              <a:t>3. The </a:t>
            </a:r>
            <a:r>
              <a:rPr lang="en-US" altLang="en-US" i="1">
                <a:latin typeface="Times" pitchFamily="2" charset="0"/>
                <a:ea typeface="ヒラギノ角ゴ Pro W3" panose="020B0300000000000000" pitchFamily="34" charset="-128"/>
              </a:rPr>
              <a:t>C. lindheimeri </a:t>
            </a:r>
            <a:r>
              <a:rPr lang="en-US" altLang="en-US">
                <a:latin typeface="Times" pitchFamily="2" charset="0"/>
                <a:ea typeface="ヒラギノ角ゴ Pro W3" panose="020B0300000000000000" pitchFamily="34" charset="-128"/>
              </a:rPr>
              <a:t>clade (PP = 1.0, BS = 100%) included all samples of that species (regardless of ploidy level), plus all accessions of </a:t>
            </a:r>
            <a:r>
              <a:rPr lang="en-US" altLang="en-US" i="1">
                <a:latin typeface="Times" pitchFamily="2" charset="0"/>
                <a:ea typeface="ヒラギノ角ゴ Pro W3" panose="020B0300000000000000" pitchFamily="34" charset="-128"/>
              </a:rPr>
              <a:t>C. yavapensis </a:t>
            </a:r>
            <a:r>
              <a:rPr lang="en-US" altLang="en-US">
                <a:latin typeface="Times" pitchFamily="2" charset="0"/>
                <a:ea typeface="ヒラギノ角ゴ Pro W3" panose="020B0300000000000000" pitchFamily="34" charset="-128"/>
              </a:rPr>
              <a:t>. </a:t>
            </a:r>
          </a:p>
          <a:p>
            <a:pPr marL="228600" indent="-228600"/>
            <a:r>
              <a:rPr lang="en-US" altLang="en-US">
                <a:latin typeface="Times" pitchFamily="2" charset="0"/>
                <a:ea typeface="ヒラギノ角ゴ Pro W3" panose="020B0300000000000000" pitchFamily="34" charset="-128"/>
              </a:rPr>
              <a:t>HENCE C. lindheimeri is the egg parent of all C. yavapensis.</a:t>
            </a:r>
          </a:p>
          <a:p>
            <a:pPr marL="228600" indent="-228600"/>
            <a:r>
              <a:rPr lang="en-US" altLang="en-US">
                <a:latin typeface="Times" pitchFamily="2" charset="0"/>
                <a:ea typeface="ヒラギノ角ゴ Pro W3" panose="020B0300000000000000" pitchFamily="34" charset="-128"/>
              </a:rPr>
              <a:t>4. Sexual diploid and apomictic triploid samples of </a:t>
            </a:r>
            <a:r>
              <a:rPr lang="en-US" altLang="en-US" i="1">
                <a:latin typeface="Times" pitchFamily="2" charset="0"/>
                <a:ea typeface="ヒラギノ角ゴ Pro W3" panose="020B0300000000000000" pitchFamily="34" charset="-128"/>
              </a:rPr>
              <a:t>C. lindheimeri </a:t>
            </a:r>
            <a:r>
              <a:rPr lang="en-US" altLang="en-US">
                <a:latin typeface="Times" pitchFamily="2" charset="0"/>
                <a:ea typeface="ヒラギノ角ゴ Pro W3" panose="020B0300000000000000" pitchFamily="34" charset="-128"/>
              </a:rPr>
              <a:t>have identical plastid sequences, suggesting that genetic divergence between the cytotypes is minimal.</a:t>
            </a:r>
            <a:r>
              <a:rPr lang="en-US" altLang="en-US">
                <a:latin typeface="Times New Roman" panose="02020603050405020304" pitchFamily="18" charset="0"/>
                <a:ea typeface="ヒラギノ角ゴ Pro W3" panose="020B0300000000000000" pitchFamily="34" charset="-128"/>
              </a:rPr>
              <a:t>    </a:t>
            </a:r>
          </a:p>
          <a:p>
            <a:pPr marL="228600" indent="-228600"/>
            <a:r>
              <a:rPr lang="en-US" altLang="en-US">
                <a:latin typeface="Times New Roman" panose="02020603050405020304" pitchFamily="18" charset="0"/>
                <a:ea typeface="ヒラギノ角ゴ Pro W3" panose="020B0300000000000000" pitchFamily="34" charset="-128"/>
              </a:rPr>
              <a:t>HENCE: apogamous C. lindheimeri is an autopolyploid.</a:t>
            </a:r>
          </a:p>
          <a:p>
            <a:pPr marL="228600" indent="-228600"/>
            <a:endParaRPr lang="en-US" altLang="en-US">
              <a:latin typeface="Times" pitchFamily="2" charset="0"/>
              <a:ea typeface="ヒラギノ角ゴ Pro W3" panose="020B0300000000000000"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16136AEC-31AA-5A4A-B8F0-6F4DBF1D26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fld id="{54353447-3064-2D40-B6B6-B5D092AF467D}" type="slidenum">
              <a:rPr lang="en-US" altLang="en-US" sz="1200" smtClean="0"/>
              <a:pPr/>
              <a:t>46</a:t>
            </a:fld>
            <a:endParaRPr lang="en-US" altLang="en-US" sz="1200"/>
          </a:p>
        </p:txBody>
      </p:sp>
      <p:sp>
        <p:nvSpPr>
          <p:cNvPr id="84994" name="Rectangle 7">
            <a:extLst>
              <a:ext uri="{FF2B5EF4-FFF2-40B4-BE49-F238E27FC236}">
                <a16:creationId xmlns:a16="http://schemas.microsoft.com/office/drawing/2014/main" id="{FE58F250-91AD-6F48-AE1F-C03332E2DD4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pPr algn="r"/>
            <a:fld id="{3A461100-A7A1-9449-9976-F6CF1A277805}" type="slidenum">
              <a:rPr lang="en-US" altLang="en-US" sz="1200">
                <a:ea typeface="ＭＳ Ｐゴシック" panose="020B0600070205080204" pitchFamily="34" charset="-128"/>
              </a:rPr>
              <a:pPr algn="r"/>
              <a:t>46</a:t>
            </a:fld>
            <a:endParaRPr lang="en-US" altLang="en-US" sz="1200">
              <a:ea typeface="ＭＳ Ｐゴシック" panose="020B0600070205080204" pitchFamily="34" charset="-128"/>
            </a:endParaRPr>
          </a:p>
        </p:txBody>
      </p:sp>
      <p:sp>
        <p:nvSpPr>
          <p:cNvPr id="84995" name="Rectangle 2">
            <a:extLst>
              <a:ext uri="{FF2B5EF4-FFF2-40B4-BE49-F238E27FC236}">
                <a16:creationId xmlns:a16="http://schemas.microsoft.com/office/drawing/2014/main" id="{F93CB753-C634-6C49-9166-9CBF600E1AF3}"/>
              </a:ext>
            </a:extLst>
          </p:cNvPr>
          <p:cNvSpPr>
            <a:spLocks noGrp="1" noRot="1" noChangeAspect="1" noChangeArrowheads="1" noTextEdit="1"/>
          </p:cNvSpPr>
          <p:nvPr>
            <p:ph type="sldImg"/>
          </p:nvPr>
        </p:nvSpPr>
        <p:spPr>
          <a:solidFill>
            <a:srgbClr val="FFFFFF"/>
          </a:solidFill>
          <a:ln/>
        </p:spPr>
      </p:sp>
      <p:sp>
        <p:nvSpPr>
          <p:cNvPr id="84996" name="Rectangle 3">
            <a:extLst>
              <a:ext uri="{FF2B5EF4-FFF2-40B4-BE49-F238E27FC236}">
                <a16:creationId xmlns:a16="http://schemas.microsoft.com/office/drawing/2014/main" id="{A3BC5B8D-8791-5E49-AAD8-4A4AA6775FA3}"/>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latin typeface="Times" pitchFamily="2" charset="0"/>
              <a:ea typeface="ヒラギノ角ゴ Pro W3" panose="020B0300000000000000"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DBE46BEF-7B60-E34B-BC2B-3E1FEC14DA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fld id="{666BCA79-451C-0244-A5AA-8C33173B4629}" type="slidenum">
              <a:rPr lang="en-US" altLang="en-US" sz="1200" smtClean="0"/>
              <a:pPr/>
              <a:t>50</a:t>
            </a:fld>
            <a:endParaRPr lang="en-US" altLang="en-US" sz="1200"/>
          </a:p>
        </p:txBody>
      </p:sp>
      <p:sp>
        <p:nvSpPr>
          <p:cNvPr id="89090" name="Rectangle 7">
            <a:extLst>
              <a:ext uri="{FF2B5EF4-FFF2-40B4-BE49-F238E27FC236}">
                <a16:creationId xmlns:a16="http://schemas.microsoft.com/office/drawing/2014/main" id="{7D333CC0-DE6A-A742-9A05-A5204AF13F47}"/>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pPr algn="r"/>
            <a:fld id="{A962299D-4E44-3749-937F-05301EA7D235}" type="slidenum">
              <a:rPr lang="en-US" altLang="en-US" sz="1200">
                <a:ea typeface="ＭＳ Ｐゴシック" panose="020B0600070205080204" pitchFamily="34" charset="-128"/>
              </a:rPr>
              <a:pPr algn="r"/>
              <a:t>50</a:t>
            </a:fld>
            <a:endParaRPr lang="en-US" altLang="en-US" sz="1200">
              <a:ea typeface="ＭＳ Ｐゴシック" panose="020B0600070205080204" pitchFamily="34" charset="-128"/>
            </a:endParaRPr>
          </a:p>
        </p:txBody>
      </p:sp>
      <p:sp>
        <p:nvSpPr>
          <p:cNvPr id="89091" name="Rectangle 2">
            <a:extLst>
              <a:ext uri="{FF2B5EF4-FFF2-40B4-BE49-F238E27FC236}">
                <a16:creationId xmlns:a16="http://schemas.microsoft.com/office/drawing/2014/main" id="{A11C2C0F-F726-D54E-B449-8149A0B0DC03}"/>
              </a:ext>
            </a:extLst>
          </p:cNvPr>
          <p:cNvSpPr>
            <a:spLocks noGrp="1" noRot="1" noChangeAspect="1" noChangeArrowheads="1" noTextEdit="1"/>
          </p:cNvSpPr>
          <p:nvPr>
            <p:ph type="sldImg"/>
          </p:nvPr>
        </p:nvSpPr>
        <p:spPr>
          <a:solidFill>
            <a:srgbClr val="FFFFFF"/>
          </a:solidFill>
          <a:ln/>
        </p:spPr>
      </p:sp>
      <p:sp>
        <p:nvSpPr>
          <p:cNvPr id="89092" name="Rectangle 3">
            <a:extLst>
              <a:ext uri="{FF2B5EF4-FFF2-40B4-BE49-F238E27FC236}">
                <a16:creationId xmlns:a16="http://schemas.microsoft.com/office/drawing/2014/main" id="{D7EAA068-A147-914A-9FA8-8A4F4B7BEBD9}"/>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latin typeface="Times" pitchFamily="2" charset="0"/>
              <a:ea typeface="ヒラギノ角ゴ Pro W3" panose="020B0300000000000000"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3BCEA6DC-647B-B34A-A716-4C950184FA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fld id="{6DEB32A6-E0F8-F740-A173-3B34D4B10DA2}" type="slidenum">
              <a:rPr lang="en-US" altLang="en-US" sz="1200" smtClean="0"/>
              <a:pPr/>
              <a:t>53</a:t>
            </a:fld>
            <a:endParaRPr lang="en-US" altLang="en-US" sz="1200"/>
          </a:p>
        </p:txBody>
      </p:sp>
      <p:sp>
        <p:nvSpPr>
          <p:cNvPr id="93186" name="Rectangle 7">
            <a:extLst>
              <a:ext uri="{FF2B5EF4-FFF2-40B4-BE49-F238E27FC236}">
                <a16:creationId xmlns:a16="http://schemas.microsoft.com/office/drawing/2014/main" id="{26DD2B94-A13F-614D-8088-E8C1E1A13A3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pPr algn="r"/>
            <a:fld id="{43CA035E-7B66-794D-8FEF-7BA8527E280F}" type="slidenum">
              <a:rPr lang="en-US" altLang="en-US" sz="1200">
                <a:ea typeface="ＭＳ Ｐゴシック" panose="020B0600070205080204" pitchFamily="34" charset="-128"/>
              </a:rPr>
              <a:pPr algn="r"/>
              <a:t>53</a:t>
            </a:fld>
            <a:endParaRPr lang="en-US" altLang="en-US" sz="1200">
              <a:ea typeface="ＭＳ Ｐゴシック" panose="020B0600070205080204" pitchFamily="34" charset="-128"/>
            </a:endParaRPr>
          </a:p>
        </p:txBody>
      </p:sp>
      <p:sp>
        <p:nvSpPr>
          <p:cNvPr id="93187" name="Rectangle 2">
            <a:extLst>
              <a:ext uri="{FF2B5EF4-FFF2-40B4-BE49-F238E27FC236}">
                <a16:creationId xmlns:a16="http://schemas.microsoft.com/office/drawing/2014/main" id="{EAA92D32-A6B9-A944-A533-C95D00E22557}"/>
              </a:ext>
            </a:extLst>
          </p:cNvPr>
          <p:cNvSpPr>
            <a:spLocks noGrp="1" noRot="1" noChangeAspect="1" noChangeArrowheads="1" noTextEdit="1"/>
          </p:cNvSpPr>
          <p:nvPr>
            <p:ph type="sldImg"/>
          </p:nvPr>
        </p:nvSpPr>
        <p:spPr>
          <a:solidFill>
            <a:srgbClr val="FFFFFF"/>
          </a:solidFill>
          <a:ln/>
        </p:spPr>
      </p:sp>
      <p:sp>
        <p:nvSpPr>
          <p:cNvPr id="93188" name="Rectangle 3">
            <a:extLst>
              <a:ext uri="{FF2B5EF4-FFF2-40B4-BE49-F238E27FC236}">
                <a16:creationId xmlns:a16="http://schemas.microsoft.com/office/drawing/2014/main" id="{EDE3DE3E-D9DB-0C4B-ABD5-E1022BE0D20B}"/>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latin typeface="Times" pitchFamily="2" charset="0"/>
              <a:ea typeface="ヒラギノ角ゴ Pro W3" panose="020B0300000000000000"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61516CC-E028-4C4F-B4DA-6D9A49E530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5C5CD7-2727-2246-8181-C9A1E0BE07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0BD5E9-2FDB-064A-89A1-B390E9AF3F7F}"/>
              </a:ext>
            </a:extLst>
          </p:cNvPr>
          <p:cNvSpPr>
            <a:spLocks noGrp="1" noChangeArrowheads="1"/>
          </p:cNvSpPr>
          <p:nvPr>
            <p:ph type="sldNum" sz="quarter" idx="12"/>
          </p:nvPr>
        </p:nvSpPr>
        <p:spPr>
          <a:ln/>
        </p:spPr>
        <p:txBody>
          <a:bodyPr/>
          <a:lstStyle>
            <a:lvl1pPr>
              <a:defRPr/>
            </a:lvl1pPr>
          </a:lstStyle>
          <a:p>
            <a:pPr>
              <a:defRPr/>
            </a:pPr>
            <a:fld id="{62147E1E-7974-B04C-BF36-9F9673CA8D8D}" type="slidenum">
              <a:rPr lang="en-US" altLang="x-none"/>
              <a:pPr>
                <a:defRPr/>
              </a:pPr>
              <a:t>‹#›</a:t>
            </a:fld>
            <a:endParaRPr lang="en-US" altLang="x-none"/>
          </a:p>
        </p:txBody>
      </p:sp>
    </p:spTree>
    <p:extLst>
      <p:ext uri="{BB962C8B-B14F-4D97-AF65-F5344CB8AC3E}">
        <p14:creationId xmlns:p14="http://schemas.microsoft.com/office/powerpoint/2010/main" val="1972890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95E9CAD-DEFA-8F49-8490-B0469FE022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47C28E-BC99-BD41-825A-7D6FE037F5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9927DF-DF2F-EF45-9EA6-846DDF93AB39}"/>
              </a:ext>
            </a:extLst>
          </p:cNvPr>
          <p:cNvSpPr>
            <a:spLocks noGrp="1" noChangeArrowheads="1"/>
          </p:cNvSpPr>
          <p:nvPr>
            <p:ph type="sldNum" sz="quarter" idx="12"/>
          </p:nvPr>
        </p:nvSpPr>
        <p:spPr>
          <a:ln/>
        </p:spPr>
        <p:txBody>
          <a:bodyPr/>
          <a:lstStyle>
            <a:lvl1pPr>
              <a:defRPr/>
            </a:lvl1pPr>
          </a:lstStyle>
          <a:p>
            <a:pPr>
              <a:defRPr/>
            </a:pPr>
            <a:fld id="{A3EE0774-FFE0-C743-8545-AF817B205559}" type="slidenum">
              <a:rPr lang="en-US" altLang="x-none"/>
              <a:pPr>
                <a:defRPr/>
              </a:pPr>
              <a:t>‹#›</a:t>
            </a:fld>
            <a:endParaRPr lang="en-US" altLang="x-none"/>
          </a:p>
        </p:txBody>
      </p:sp>
    </p:spTree>
    <p:extLst>
      <p:ext uri="{BB962C8B-B14F-4D97-AF65-F5344CB8AC3E}">
        <p14:creationId xmlns:p14="http://schemas.microsoft.com/office/powerpoint/2010/main" val="2227335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982258-CD83-DA48-A93B-A37FF5D2172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1615C56-FAE3-4E4F-AECE-994D4D86E2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10356A-6121-AF41-ACD5-F6B35C2A02BD}"/>
              </a:ext>
            </a:extLst>
          </p:cNvPr>
          <p:cNvSpPr>
            <a:spLocks noGrp="1" noChangeArrowheads="1"/>
          </p:cNvSpPr>
          <p:nvPr>
            <p:ph type="sldNum" sz="quarter" idx="12"/>
          </p:nvPr>
        </p:nvSpPr>
        <p:spPr>
          <a:ln/>
        </p:spPr>
        <p:txBody>
          <a:bodyPr/>
          <a:lstStyle>
            <a:lvl1pPr>
              <a:defRPr/>
            </a:lvl1pPr>
          </a:lstStyle>
          <a:p>
            <a:pPr>
              <a:defRPr/>
            </a:pPr>
            <a:fld id="{4CF21C25-5291-B44A-8072-3D23C3A59955}" type="slidenum">
              <a:rPr lang="en-US" altLang="x-none"/>
              <a:pPr>
                <a:defRPr/>
              </a:pPr>
              <a:t>‹#›</a:t>
            </a:fld>
            <a:endParaRPr lang="en-US" altLang="x-none"/>
          </a:p>
        </p:txBody>
      </p:sp>
    </p:spTree>
    <p:extLst>
      <p:ext uri="{BB962C8B-B14F-4D97-AF65-F5344CB8AC3E}">
        <p14:creationId xmlns:p14="http://schemas.microsoft.com/office/powerpoint/2010/main" val="1178215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AF5F3BC-8129-7E49-AB22-5F51B6635F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6AB0A8-B34C-9642-90F0-AF1AB8914C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3ACDED-0A7D-6146-B408-6C77FF36F5EB}"/>
              </a:ext>
            </a:extLst>
          </p:cNvPr>
          <p:cNvSpPr>
            <a:spLocks noGrp="1" noChangeArrowheads="1"/>
          </p:cNvSpPr>
          <p:nvPr>
            <p:ph type="sldNum" sz="quarter" idx="12"/>
          </p:nvPr>
        </p:nvSpPr>
        <p:spPr>
          <a:ln/>
        </p:spPr>
        <p:txBody>
          <a:bodyPr/>
          <a:lstStyle>
            <a:lvl1pPr>
              <a:defRPr/>
            </a:lvl1pPr>
          </a:lstStyle>
          <a:p>
            <a:pPr>
              <a:defRPr/>
            </a:pPr>
            <a:fld id="{CE087970-7484-C145-995D-FED9BB9C6CC7}" type="slidenum">
              <a:rPr lang="en-US" altLang="x-none"/>
              <a:pPr>
                <a:defRPr/>
              </a:pPr>
              <a:t>‹#›</a:t>
            </a:fld>
            <a:endParaRPr lang="en-US" altLang="x-none"/>
          </a:p>
        </p:txBody>
      </p:sp>
    </p:spTree>
    <p:extLst>
      <p:ext uri="{BB962C8B-B14F-4D97-AF65-F5344CB8AC3E}">
        <p14:creationId xmlns:p14="http://schemas.microsoft.com/office/powerpoint/2010/main" val="1322952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5A2E51A-0C17-FF4A-9BF1-1DAF1785DE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70D0AC-4F38-1449-A759-20E296C283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803F66-CD3C-F542-9F4E-846B8D1691F1}"/>
              </a:ext>
            </a:extLst>
          </p:cNvPr>
          <p:cNvSpPr>
            <a:spLocks noGrp="1" noChangeArrowheads="1"/>
          </p:cNvSpPr>
          <p:nvPr>
            <p:ph type="sldNum" sz="quarter" idx="12"/>
          </p:nvPr>
        </p:nvSpPr>
        <p:spPr>
          <a:ln/>
        </p:spPr>
        <p:txBody>
          <a:bodyPr/>
          <a:lstStyle>
            <a:lvl1pPr>
              <a:defRPr/>
            </a:lvl1pPr>
          </a:lstStyle>
          <a:p>
            <a:pPr>
              <a:defRPr/>
            </a:pPr>
            <a:fld id="{CDEBFA61-69D3-3048-B147-2CA5D72D77BB}" type="slidenum">
              <a:rPr lang="en-US" altLang="x-none"/>
              <a:pPr>
                <a:defRPr/>
              </a:pPr>
              <a:t>‹#›</a:t>
            </a:fld>
            <a:endParaRPr lang="en-US" altLang="x-none"/>
          </a:p>
        </p:txBody>
      </p:sp>
    </p:spTree>
    <p:extLst>
      <p:ext uri="{BB962C8B-B14F-4D97-AF65-F5344CB8AC3E}">
        <p14:creationId xmlns:p14="http://schemas.microsoft.com/office/powerpoint/2010/main" val="256696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232D04F-ADB4-C749-BE62-6E46AEF885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48C966-C780-1E42-843D-07104847ED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B7ED84-F631-E248-BC58-801BFAE4C08D}"/>
              </a:ext>
            </a:extLst>
          </p:cNvPr>
          <p:cNvSpPr>
            <a:spLocks noGrp="1" noChangeArrowheads="1"/>
          </p:cNvSpPr>
          <p:nvPr>
            <p:ph type="sldNum" sz="quarter" idx="12"/>
          </p:nvPr>
        </p:nvSpPr>
        <p:spPr>
          <a:ln/>
        </p:spPr>
        <p:txBody>
          <a:bodyPr/>
          <a:lstStyle>
            <a:lvl1pPr>
              <a:defRPr/>
            </a:lvl1pPr>
          </a:lstStyle>
          <a:p>
            <a:pPr>
              <a:defRPr/>
            </a:pPr>
            <a:fld id="{BF776E04-7263-C741-8856-EA4B24572706}" type="slidenum">
              <a:rPr lang="en-US" altLang="x-none"/>
              <a:pPr>
                <a:defRPr/>
              </a:pPr>
              <a:t>‹#›</a:t>
            </a:fld>
            <a:endParaRPr lang="en-US" altLang="x-none"/>
          </a:p>
        </p:txBody>
      </p:sp>
    </p:spTree>
    <p:extLst>
      <p:ext uri="{BB962C8B-B14F-4D97-AF65-F5344CB8AC3E}">
        <p14:creationId xmlns:p14="http://schemas.microsoft.com/office/powerpoint/2010/main" val="1075704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15E2775-3C74-0445-8EA8-BC28F638C8F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A470F09-E67D-ED4A-A33B-E879ABE524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42C35A1-287B-754E-9872-C01F85666405}"/>
              </a:ext>
            </a:extLst>
          </p:cNvPr>
          <p:cNvSpPr>
            <a:spLocks noGrp="1" noChangeArrowheads="1"/>
          </p:cNvSpPr>
          <p:nvPr>
            <p:ph type="sldNum" sz="quarter" idx="12"/>
          </p:nvPr>
        </p:nvSpPr>
        <p:spPr>
          <a:ln/>
        </p:spPr>
        <p:txBody>
          <a:bodyPr/>
          <a:lstStyle>
            <a:lvl1pPr>
              <a:defRPr/>
            </a:lvl1pPr>
          </a:lstStyle>
          <a:p>
            <a:pPr>
              <a:defRPr/>
            </a:pPr>
            <a:fld id="{67AEEE26-BE9F-D446-A5D6-C6D51F889642}" type="slidenum">
              <a:rPr lang="en-US" altLang="x-none"/>
              <a:pPr>
                <a:defRPr/>
              </a:pPr>
              <a:t>‹#›</a:t>
            </a:fld>
            <a:endParaRPr lang="en-US" altLang="x-none"/>
          </a:p>
        </p:txBody>
      </p:sp>
    </p:spTree>
    <p:extLst>
      <p:ext uri="{BB962C8B-B14F-4D97-AF65-F5344CB8AC3E}">
        <p14:creationId xmlns:p14="http://schemas.microsoft.com/office/powerpoint/2010/main" val="50662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7BF891D-4861-1749-AB80-757C6EEE850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680E378-EBF2-FD44-93C8-BD4EBEE617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A7381B9-0031-7644-898C-79A3E15877D2}"/>
              </a:ext>
            </a:extLst>
          </p:cNvPr>
          <p:cNvSpPr>
            <a:spLocks noGrp="1" noChangeArrowheads="1"/>
          </p:cNvSpPr>
          <p:nvPr>
            <p:ph type="sldNum" sz="quarter" idx="12"/>
          </p:nvPr>
        </p:nvSpPr>
        <p:spPr>
          <a:ln/>
        </p:spPr>
        <p:txBody>
          <a:bodyPr/>
          <a:lstStyle>
            <a:lvl1pPr>
              <a:defRPr/>
            </a:lvl1pPr>
          </a:lstStyle>
          <a:p>
            <a:pPr>
              <a:defRPr/>
            </a:pPr>
            <a:fld id="{8C9EDF57-53EB-1142-9451-90BDF191C09D}" type="slidenum">
              <a:rPr lang="en-US" altLang="x-none"/>
              <a:pPr>
                <a:defRPr/>
              </a:pPr>
              <a:t>‹#›</a:t>
            </a:fld>
            <a:endParaRPr lang="en-US" altLang="x-none"/>
          </a:p>
        </p:txBody>
      </p:sp>
    </p:spTree>
    <p:extLst>
      <p:ext uri="{BB962C8B-B14F-4D97-AF65-F5344CB8AC3E}">
        <p14:creationId xmlns:p14="http://schemas.microsoft.com/office/powerpoint/2010/main" val="955725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BC28A12-2C70-B946-A2FB-901D7E75CCB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566CDDF-F70C-D442-A6DA-5C6AE1323A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3518FF2-78F3-F74B-AF6A-EFE7588BB8F2}"/>
              </a:ext>
            </a:extLst>
          </p:cNvPr>
          <p:cNvSpPr>
            <a:spLocks noGrp="1" noChangeArrowheads="1"/>
          </p:cNvSpPr>
          <p:nvPr>
            <p:ph type="sldNum" sz="quarter" idx="12"/>
          </p:nvPr>
        </p:nvSpPr>
        <p:spPr>
          <a:ln/>
        </p:spPr>
        <p:txBody>
          <a:bodyPr/>
          <a:lstStyle>
            <a:lvl1pPr>
              <a:defRPr/>
            </a:lvl1pPr>
          </a:lstStyle>
          <a:p>
            <a:pPr>
              <a:defRPr/>
            </a:pPr>
            <a:fld id="{893E249A-95C3-EB48-92B5-77A4A1DB17F3}" type="slidenum">
              <a:rPr lang="en-US" altLang="x-none"/>
              <a:pPr>
                <a:defRPr/>
              </a:pPr>
              <a:t>‹#›</a:t>
            </a:fld>
            <a:endParaRPr lang="en-US" altLang="x-none"/>
          </a:p>
        </p:txBody>
      </p:sp>
    </p:spTree>
    <p:extLst>
      <p:ext uri="{BB962C8B-B14F-4D97-AF65-F5344CB8AC3E}">
        <p14:creationId xmlns:p14="http://schemas.microsoft.com/office/powerpoint/2010/main" val="3972726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FC88EA6-A9A4-2342-BCC3-981AF16F7C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941CE25-9EE3-E54B-AFF4-8681234012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7DFB27D-3F5B-A045-8EC8-2771F99A42E1}"/>
              </a:ext>
            </a:extLst>
          </p:cNvPr>
          <p:cNvSpPr>
            <a:spLocks noGrp="1" noChangeArrowheads="1"/>
          </p:cNvSpPr>
          <p:nvPr>
            <p:ph type="sldNum" sz="quarter" idx="12"/>
          </p:nvPr>
        </p:nvSpPr>
        <p:spPr>
          <a:ln/>
        </p:spPr>
        <p:txBody>
          <a:bodyPr/>
          <a:lstStyle>
            <a:lvl1pPr>
              <a:defRPr/>
            </a:lvl1pPr>
          </a:lstStyle>
          <a:p>
            <a:pPr>
              <a:defRPr/>
            </a:pPr>
            <a:fld id="{F1E278AB-C940-C74B-A707-78E79E0EF50E}" type="slidenum">
              <a:rPr lang="en-US" altLang="x-none"/>
              <a:pPr>
                <a:defRPr/>
              </a:pPr>
              <a:t>‹#›</a:t>
            </a:fld>
            <a:endParaRPr lang="en-US" altLang="x-none"/>
          </a:p>
        </p:txBody>
      </p:sp>
    </p:spTree>
    <p:extLst>
      <p:ext uri="{BB962C8B-B14F-4D97-AF65-F5344CB8AC3E}">
        <p14:creationId xmlns:p14="http://schemas.microsoft.com/office/powerpoint/2010/main" val="1941574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7D2A238-F928-5D4A-A929-B1535B4EF9E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EF8F5C6-B0DC-B544-81ED-78DC6E35F6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15A3037-ABB4-AE4A-A294-F7F05233E1E7}"/>
              </a:ext>
            </a:extLst>
          </p:cNvPr>
          <p:cNvSpPr>
            <a:spLocks noGrp="1" noChangeArrowheads="1"/>
          </p:cNvSpPr>
          <p:nvPr>
            <p:ph type="sldNum" sz="quarter" idx="12"/>
          </p:nvPr>
        </p:nvSpPr>
        <p:spPr>
          <a:ln/>
        </p:spPr>
        <p:txBody>
          <a:bodyPr/>
          <a:lstStyle>
            <a:lvl1pPr>
              <a:defRPr/>
            </a:lvl1pPr>
          </a:lstStyle>
          <a:p>
            <a:pPr>
              <a:defRPr/>
            </a:pPr>
            <a:fld id="{C3B47B55-1978-7148-B98E-C8B2E0635CC1}" type="slidenum">
              <a:rPr lang="en-US" altLang="x-none"/>
              <a:pPr>
                <a:defRPr/>
              </a:pPr>
              <a:t>‹#›</a:t>
            </a:fld>
            <a:endParaRPr lang="en-US" altLang="x-none"/>
          </a:p>
        </p:txBody>
      </p:sp>
    </p:spTree>
    <p:extLst>
      <p:ext uri="{BB962C8B-B14F-4D97-AF65-F5344CB8AC3E}">
        <p14:creationId xmlns:p14="http://schemas.microsoft.com/office/powerpoint/2010/main" val="738097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A405CA8-E998-2841-A788-E5C8491F320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360EEAE-2F2F-D04B-8F62-F87107FE684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127A2D5-9CBA-7644-BAD8-A0E6FF80B95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ヒラギノ角ゴ Pro W3" charset="0"/>
                <a:cs typeface="ヒラギノ角ゴ Pro W3" charset="0"/>
              </a:defRPr>
            </a:lvl1pPr>
          </a:lstStyle>
          <a:p>
            <a:pPr>
              <a:defRPr/>
            </a:pPr>
            <a:endParaRPr lang="en-US"/>
          </a:p>
        </p:txBody>
      </p:sp>
      <p:sp>
        <p:nvSpPr>
          <p:cNvPr id="1029" name="Rectangle 5">
            <a:extLst>
              <a:ext uri="{FF2B5EF4-FFF2-40B4-BE49-F238E27FC236}">
                <a16:creationId xmlns:a16="http://schemas.microsoft.com/office/drawing/2014/main" id="{F941B02A-A861-484D-A518-773EAD66B26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ヒラギノ角ゴ Pro W3" charset="0"/>
                <a:cs typeface="ヒラギノ角ゴ Pro W3" charset="0"/>
              </a:defRPr>
            </a:lvl1pPr>
          </a:lstStyle>
          <a:p>
            <a:pPr>
              <a:defRPr/>
            </a:pPr>
            <a:endParaRPr lang="en-US"/>
          </a:p>
        </p:txBody>
      </p:sp>
      <p:sp>
        <p:nvSpPr>
          <p:cNvPr id="1030" name="Rectangle 6">
            <a:extLst>
              <a:ext uri="{FF2B5EF4-FFF2-40B4-BE49-F238E27FC236}">
                <a16:creationId xmlns:a16="http://schemas.microsoft.com/office/drawing/2014/main" id="{F34BC2DA-49DF-8448-933C-BD38FEB3CE1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ヒラギノ角ゴ Pro W3" charset="-128"/>
              </a:defRPr>
            </a:lvl1pPr>
          </a:lstStyle>
          <a:p>
            <a:pPr>
              <a:defRPr/>
            </a:pPr>
            <a:fld id="{CBF90124-7DA9-4340-A9A2-964D23779711}"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ヒラギノ角ゴ Pro W3" charset="0"/>
          <a:cs typeface="ヒラギノ角ゴ Pro W3" charset="0"/>
        </a:defRPr>
      </a:lvl1pPr>
      <a:lvl2pPr algn="ctr" rtl="0" eaLnBrk="0" fontAlgn="base" hangingPunct="0">
        <a:spcBef>
          <a:spcPct val="0"/>
        </a:spcBef>
        <a:spcAft>
          <a:spcPct val="0"/>
        </a:spcAft>
        <a:defRPr sz="4400">
          <a:solidFill>
            <a:schemeClr val="tx2"/>
          </a:solidFill>
          <a:latin typeface="Times"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Times"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Times"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Times" charset="0"/>
          <a:ea typeface="ヒラギノ角ゴ Pro W3" charset="0"/>
          <a:cs typeface="ヒラギノ角ゴ Pro W3" charset="0"/>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ヒラギノ角ゴ Pro W3" charset="0"/>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charset="-128"/>
          <a:cs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charset="-128"/>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charset="-128"/>
          <a:cs typeface="ヒラギノ角ゴ Pro W3" charset="0"/>
        </a:defRPr>
      </a:lvl5pPr>
      <a:lvl6pPr marL="2514600" indent="-228600" algn="l" rtl="0" eaLnBrk="0" fontAlgn="base" hangingPunct="0">
        <a:spcBef>
          <a:spcPct val="20000"/>
        </a:spcBef>
        <a:spcAft>
          <a:spcPct val="0"/>
        </a:spcAft>
        <a:buChar char="»"/>
        <a:defRPr sz="2000">
          <a:solidFill>
            <a:schemeClr val="tx1"/>
          </a:solidFill>
          <a:latin typeface="+mn-lt"/>
          <a:ea typeface="ヒラギノ角ゴ Pro W3" charset="-128"/>
        </a:defRPr>
      </a:lvl6pPr>
      <a:lvl7pPr marL="2971800" indent="-228600" algn="l" rtl="0" eaLnBrk="0" fontAlgn="base" hangingPunct="0">
        <a:spcBef>
          <a:spcPct val="20000"/>
        </a:spcBef>
        <a:spcAft>
          <a:spcPct val="0"/>
        </a:spcAft>
        <a:buChar char="»"/>
        <a:defRPr sz="2000">
          <a:solidFill>
            <a:schemeClr val="tx1"/>
          </a:solidFill>
          <a:latin typeface="+mn-lt"/>
          <a:ea typeface="ヒラギノ角ゴ Pro W3" charset="-128"/>
        </a:defRPr>
      </a:lvl7pPr>
      <a:lvl8pPr marL="3429000" indent="-228600" algn="l" rtl="0" eaLnBrk="0" fontAlgn="base" hangingPunct="0">
        <a:spcBef>
          <a:spcPct val="20000"/>
        </a:spcBef>
        <a:spcAft>
          <a:spcPct val="0"/>
        </a:spcAft>
        <a:buChar char="»"/>
        <a:defRPr sz="2000">
          <a:solidFill>
            <a:schemeClr val="tx1"/>
          </a:solidFill>
          <a:latin typeface="+mn-lt"/>
          <a:ea typeface="ヒラギノ角ゴ Pro W3" charset="-128"/>
        </a:defRPr>
      </a:lvl8pPr>
      <a:lvl9pPr marL="3886200" indent="-228600" algn="l" rtl="0" eaLnBrk="0" fontAlgn="base" hangingPunct="0">
        <a:spcBef>
          <a:spcPct val="20000"/>
        </a:spcBef>
        <a:spcAft>
          <a:spcPct val="0"/>
        </a:spcAft>
        <a:buChar char="»"/>
        <a:defRPr sz="2000">
          <a:solidFill>
            <a:schemeClr val="tx1"/>
          </a:solidFill>
          <a:latin typeface="+mn-lt"/>
          <a:ea typeface="ヒラギノ角ゴ Pro W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6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6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5">
            <a:extLst>
              <a:ext uri="{FF2B5EF4-FFF2-40B4-BE49-F238E27FC236}">
                <a16:creationId xmlns:a16="http://schemas.microsoft.com/office/drawing/2014/main" id="{B643B8F7-85CB-E041-A129-D085E2FAED1C}"/>
              </a:ext>
            </a:extLst>
          </p:cNvPr>
          <p:cNvSpPr>
            <a:spLocks noChangeArrowheads="1"/>
          </p:cNvSpPr>
          <p:nvPr/>
        </p:nvSpPr>
        <p:spPr bwMode="auto">
          <a:xfrm>
            <a:off x="0" y="-28903"/>
            <a:ext cx="9144000" cy="6858000"/>
          </a:xfrm>
          <a:prstGeom prst="rect">
            <a:avLst/>
          </a:prstGeom>
          <a:solidFill>
            <a:srgbClr val="7A8ECC"/>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p>
        </p:txBody>
      </p:sp>
      <p:sp>
        <p:nvSpPr>
          <p:cNvPr id="57346" name="Text Box 4">
            <a:extLst>
              <a:ext uri="{FF2B5EF4-FFF2-40B4-BE49-F238E27FC236}">
                <a16:creationId xmlns:a16="http://schemas.microsoft.com/office/drawing/2014/main" id="{861C5903-FD86-C04B-B0FF-C447EEA4D1EB}"/>
              </a:ext>
            </a:extLst>
          </p:cNvPr>
          <p:cNvSpPr txBox="1">
            <a:spLocks noChangeArrowheads="1"/>
          </p:cNvSpPr>
          <p:nvPr/>
        </p:nvSpPr>
        <p:spPr bwMode="auto">
          <a:xfrm>
            <a:off x="0" y="0"/>
            <a:ext cx="7690695" cy="784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a:t>		On Apomixis …</a:t>
            </a:r>
          </a:p>
          <a:p>
            <a:pPr>
              <a:spcBef>
                <a:spcPct val="0"/>
              </a:spcBef>
              <a:buFontTx/>
              <a:buNone/>
            </a:pPr>
            <a:r>
              <a:rPr lang="en-US" altLang="en-US" sz="2400"/>
              <a:t>Original Discovery</a:t>
            </a:r>
          </a:p>
          <a:p>
            <a:pPr>
              <a:spcBef>
                <a:spcPct val="0"/>
              </a:spcBef>
              <a:buFontTx/>
              <a:buNone/>
            </a:pPr>
            <a:endParaRPr lang="en-US" altLang="en-US" sz="2400"/>
          </a:p>
          <a:p>
            <a:pPr>
              <a:spcBef>
                <a:spcPct val="0"/>
              </a:spcBef>
              <a:buFontTx/>
              <a:buNone/>
            </a:pPr>
            <a:r>
              <a:rPr lang="en-US" altLang="en-US" sz="2400"/>
              <a:t>Our Vermont apomictic species:</a:t>
            </a:r>
          </a:p>
          <a:p>
            <a:pPr>
              <a:spcBef>
                <a:spcPct val="0"/>
              </a:spcBef>
              <a:buFontTx/>
              <a:buNone/>
            </a:pPr>
            <a:r>
              <a:rPr lang="en-US" altLang="en-US" sz="2400" i="1"/>
              <a:t>  Pellaea atropurpurea </a:t>
            </a:r>
            <a:r>
              <a:rPr lang="en-US" altLang="en-US" sz="2400"/>
              <a:t>and </a:t>
            </a:r>
            <a:r>
              <a:rPr lang="en-US" altLang="en-US" sz="2400" i="1"/>
              <a:t>Pellaea glabella</a:t>
            </a:r>
            <a:r>
              <a:rPr lang="en-US" altLang="en-US" sz="2400"/>
              <a:t> var. </a:t>
            </a:r>
            <a:r>
              <a:rPr lang="en-US" altLang="en-US" sz="2400" i="1"/>
              <a:t> glabella  </a:t>
            </a:r>
          </a:p>
          <a:p>
            <a:pPr>
              <a:spcBef>
                <a:spcPct val="0"/>
              </a:spcBef>
              <a:buFontTx/>
              <a:buNone/>
            </a:pPr>
            <a:endParaRPr lang="en-US" altLang="en-US" sz="2400"/>
          </a:p>
          <a:p>
            <a:pPr>
              <a:spcBef>
                <a:spcPct val="0"/>
              </a:spcBef>
              <a:buFontTx/>
              <a:buNone/>
            </a:pPr>
            <a:r>
              <a:rPr lang="en-US" altLang="en-US" sz="2400"/>
              <a:t>Mechanics of the Döpp-Manton scheme </a:t>
            </a:r>
          </a:p>
          <a:p>
            <a:pPr lvl="1">
              <a:spcBef>
                <a:spcPct val="0"/>
              </a:spcBef>
              <a:buFont typeface="Times" pitchFamily="2" charset="0"/>
              <a:buChar char="•"/>
            </a:pPr>
            <a:r>
              <a:rPr lang="en-US" altLang="en-US" sz="2400"/>
              <a:t>Altered Sporophyte Production: Farlow and Alice Tryon</a:t>
            </a:r>
            <a:endParaRPr lang="en-US" altLang="en-US" sz="2400" i="1"/>
          </a:p>
          <a:p>
            <a:pPr lvl="1">
              <a:spcBef>
                <a:spcPct val="0"/>
              </a:spcBef>
              <a:buFont typeface="Times" pitchFamily="2" charset="0"/>
              <a:buChar char="•"/>
            </a:pPr>
            <a:r>
              <a:rPr lang="en-US" altLang="en-US" sz="2400"/>
              <a:t>Altered Spore Production: Manton on </a:t>
            </a:r>
            <a:r>
              <a:rPr lang="en-US" altLang="en-US" sz="2400" i="1"/>
              <a:t>Cyrtomium</a:t>
            </a:r>
          </a:p>
          <a:p>
            <a:pPr>
              <a:spcBef>
                <a:spcPct val="0"/>
              </a:spcBef>
              <a:buFontTx/>
              <a:buNone/>
            </a:pPr>
            <a:endParaRPr lang="en-US" altLang="en-US" sz="2400"/>
          </a:p>
          <a:p>
            <a:pPr>
              <a:spcBef>
                <a:spcPct val="0"/>
              </a:spcBef>
              <a:buFontTx/>
              <a:buNone/>
            </a:pPr>
            <a:r>
              <a:rPr lang="en-US" altLang="en-US" sz="2400"/>
              <a:t>Gastony on the origins of </a:t>
            </a:r>
            <a:r>
              <a:rPr lang="en-US" altLang="en-US" sz="2400" i="1"/>
              <a:t>Pellaea glabella</a:t>
            </a:r>
            <a:r>
              <a:rPr lang="en-US" altLang="en-US" sz="2400"/>
              <a:t> var. </a:t>
            </a:r>
            <a:r>
              <a:rPr lang="en-US" altLang="en-US" sz="2400" i="1"/>
              <a:t>glabella</a:t>
            </a:r>
          </a:p>
          <a:p>
            <a:pPr>
              <a:spcBef>
                <a:spcPct val="0"/>
              </a:spcBef>
              <a:buFontTx/>
              <a:buNone/>
            </a:pPr>
            <a:endParaRPr lang="en-US" altLang="en-US" sz="2400"/>
          </a:p>
          <a:p>
            <a:pPr>
              <a:spcBef>
                <a:spcPct val="0"/>
              </a:spcBef>
              <a:buFontTx/>
              <a:buNone/>
            </a:pPr>
            <a:r>
              <a:rPr lang="en-US" altLang="en-US" sz="2400"/>
              <a:t>Amanda Grusz on Apomixis, the Braithwaite scheme</a:t>
            </a:r>
          </a:p>
          <a:p>
            <a:pPr>
              <a:spcBef>
                <a:spcPct val="0"/>
              </a:spcBef>
              <a:buFontTx/>
              <a:buNone/>
            </a:pPr>
            <a:endParaRPr lang="en-US" altLang="en-US" sz="2400"/>
          </a:p>
          <a:p>
            <a:pPr>
              <a:spcBef>
                <a:spcPct val="0"/>
              </a:spcBef>
              <a:buFontTx/>
              <a:buNone/>
            </a:pPr>
            <a:r>
              <a:rPr lang="en-US" altLang="en-US" sz="2400"/>
              <a:t>Two Case Histories </a:t>
            </a:r>
          </a:p>
          <a:p>
            <a:pPr lvl="1">
              <a:spcBef>
                <a:spcPct val="0"/>
              </a:spcBef>
              <a:buFont typeface="Times" pitchFamily="2" charset="0"/>
              <a:buChar char="•"/>
            </a:pPr>
            <a:r>
              <a:rPr lang="en-US" altLang="en-US" sz="2400"/>
              <a:t>Grusz on apomixis and polyploidy in </a:t>
            </a:r>
            <a:r>
              <a:rPr lang="en-US" altLang="en-US" sz="2400" i="1"/>
              <a:t>Cheilanthes</a:t>
            </a:r>
          </a:p>
          <a:p>
            <a:pPr lvl="1">
              <a:spcBef>
                <a:spcPct val="0"/>
              </a:spcBef>
              <a:buFont typeface="Times" pitchFamily="2" charset="0"/>
              <a:buChar char="•"/>
            </a:pPr>
            <a:r>
              <a:rPr lang="en-US" altLang="en-US" sz="2400"/>
              <a:t>Origin of apomixis – an example from Japan.</a:t>
            </a:r>
          </a:p>
          <a:p>
            <a:pPr lvl="1">
              <a:spcBef>
                <a:spcPct val="0"/>
              </a:spcBef>
              <a:buFont typeface="Times" pitchFamily="2" charset="0"/>
              <a:buChar char="•"/>
            </a:pPr>
            <a:endParaRPr lang="en-US" altLang="en-US" sz="2400" i="1"/>
          </a:p>
          <a:p>
            <a:pPr lvl="1">
              <a:spcBef>
                <a:spcPct val="0"/>
              </a:spcBef>
              <a:buFont typeface="Times" pitchFamily="2" charset="0"/>
              <a:buChar char="•"/>
            </a:pPr>
            <a:endParaRPr lang="en-US" altLang="en-US" sz="2000"/>
          </a:p>
          <a:p>
            <a:pPr lvl="1">
              <a:spcBef>
                <a:spcPct val="0"/>
              </a:spcBef>
              <a:buFontTx/>
              <a:buNone/>
            </a:pPr>
            <a:endParaRPr lang="en-US" altLang="en-US" sz="2000"/>
          </a:p>
          <a:p>
            <a:pPr>
              <a:spcBef>
                <a:spcPct val="0"/>
              </a:spcBef>
              <a:buFontTx/>
              <a:buNone/>
            </a:pPr>
            <a:r>
              <a:rPr lang="en-US" altLang="en-US" sz="2000"/>
              <a:t>	</a:t>
            </a:r>
          </a:p>
        </p:txBody>
      </p:sp>
    </p:spTree>
    <p:extLst>
      <p:ext uri="{BB962C8B-B14F-4D97-AF65-F5344CB8AC3E}">
        <p14:creationId xmlns:p14="http://schemas.microsoft.com/office/powerpoint/2010/main" val="334239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0">
            <a:extLst>
              <a:ext uri="{FF2B5EF4-FFF2-40B4-BE49-F238E27FC236}">
                <a16:creationId xmlns:a16="http://schemas.microsoft.com/office/drawing/2014/main" id="{3F6B4025-9D04-EC4C-BC2D-8D3E9FD3C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143000"/>
            <a:ext cx="59197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 Box 19">
            <a:extLst>
              <a:ext uri="{FF2B5EF4-FFF2-40B4-BE49-F238E27FC236}">
                <a16:creationId xmlns:a16="http://schemas.microsoft.com/office/drawing/2014/main" id="{0571FCDE-7011-D04B-B8E7-90D96D7A5923}"/>
              </a:ext>
            </a:extLst>
          </p:cNvPr>
          <p:cNvSpPr txBox="1">
            <a:spLocks noChangeArrowheads="1"/>
          </p:cNvSpPr>
          <p:nvPr/>
        </p:nvSpPr>
        <p:spPr bwMode="auto">
          <a:xfrm>
            <a:off x="0" y="0"/>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800"/>
              <a:t>Sporogenesis in  apomictic ferns: pathway 1 shows normal pairing of doubled chromosomes, yields viable  spores.</a:t>
            </a:r>
          </a:p>
        </p:txBody>
      </p:sp>
      <p:sp>
        <p:nvSpPr>
          <p:cNvPr id="31747" name="Text Box 20">
            <a:extLst>
              <a:ext uri="{FF2B5EF4-FFF2-40B4-BE49-F238E27FC236}">
                <a16:creationId xmlns:a16="http://schemas.microsoft.com/office/drawing/2014/main" id="{B917140F-A1E3-DD46-BB5A-0829D7D56DDE}"/>
              </a:ext>
            </a:extLst>
          </p:cNvPr>
          <p:cNvSpPr txBox="1">
            <a:spLocks noChangeArrowheads="1"/>
          </p:cNvSpPr>
          <p:nvPr/>
        </p:nvSpPr>
        <p:spPr bwMode="auto">
          <a:xfrm>
            <a:off x="457200" y="2057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a:latin typeface="Helvetica" pitchFamily="2" charset="0"/>
              </a:rPr>
              <a:t>MEIOSIS</a:t>
            </a:r>
            <a:endParaRPr lang="en-US" altLang="en-US" sz="2800"/>
          </a:p>
        </p:txBody>
      </p:sp>
      <p:sp>
        <p:nvSpPr>
          <p:cNvPr id="31748" name="Text Box 21">
            <a:extLst>
              <a:ext uri="{FF2B5EF4-FFF2-40B4-BE49-F238E27FC236}">
                <a16:creationId xmlns:a16="http://schemas.microsoft.com/office/drawing/2014/main" id="{5A1E6F16-48DD-FB4B-A85E-26E4C86D15D6}"/>
              </a:ext>
            </a:extLst>
          </p:cNvPr>
          <p:cNvSpPr txBox="1">
            <a:spLocks noChangeArrowheads="1"/>
          </p:cNvSpPr>
          <p:nvPr/>
        </p:nvSpPr>
        <p:spPr bwMode="auto">
          <a:xfrm>
            <a:off x="3048000" y="58674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a:latin typeface="Helvetica" pitchFamily="2" charset="0"/>
              </a:rPr>
              <a:t>ARCHESPORIAL CELL</a:t>
            </a:r>
            <a:endParaRPr lang="en-US" altLang="en-US" sz="2800"/>
          </a:p>
        </p:txBody>
      </p:sp>
      <p:sp>
        <p:nvSpPr>
          <p:cNvPr id="31749" name="Text Box 22">
            <a:extLst>
              <a:ext uri="{FF2B5EF4-FFF2-40B4-BE49-F238E27FC236}">
                <a16:creationId xmlns:a16="http://schemas.microsoft.com/office/drawing/2014/main" id="{CEF071FB-FFA2-664A-99F1-88FB52E4A860}"/>
              </a:ext>
            </a:extLst>
          </p:cNvPr>
          <p:cNvSpPr txBox="1">
            <a:spLocks noChangeArrowheads="1"/>
          </p:cNvSpPr>
          <p:nvPr/>
        </p:nvSpPr>
        <p:spPr bwMode="auto">
          <a:xfrm>
            <a:off x="381000" y="3733800"/>
            <a:ext cx="190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a:latin typeface="Helvetica" pitchFamily="2" charset="0"/>
              </a:rPr>
              <a:t>3 MITOTIC DIVISIONS</a:t>
            </a:r>
            <a:endParaRPr lang="en-US" altLang="en-US" sz="2800"/>
          </a:p>
        </p:txBody>
      </p:sp>
      <p:sp>
        <p:nvSpPr>
          <p:cNvPr id="31750" name="Text Box 23">
            <a:extLst>
              <a:ext uri="{FF2B5EF4-FFF2-40B4-BE49-F238E27FC236}">
                <a16:creationId xmlns:a16="http://schemas.microsoft.com/office/drawing/2014/main" id="{9018C651-5E9F-D645-AEBF-2E1B7FD9797E}"/>
              </a:ext>
            </a:extLst>
          </p:cNvPr>
          <p:cNvSpPr txBox="1">
            <a:spLocks noChangeArrowheads="1"/>
          </p:cNvSpPr>
          <p:nvPr/>
        </p:nvSpPr>
        <p:spPr bwMode="auto">
          <a:xfrm>
            <a:off x="457200" y="1371600"/>
            <a:ext cx="175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000">
                <a:latin typeface="Helvetica" pitchFamily="2" charset="0"/>
              </a:rPr>
              <a:t>32 VIABLE SPORES</a:t>
            </a:r>
            <a:endParaRPr lang="en-US" altLang="en-US" sz="2800"/>
          </a:p>
        </p:txBody>
      </p:sp>
      <p:pic>
        <p:nvPicPr>
          <p:cNvPr id="31751" name="Picture 41">
            <a:extLst>
              <a:ext uri="{FF2B5EF4-FFF2-40B4-BE49-F238E27FC236}">
                <a16:creationId xmlns:a16="http://schemas.microsoft.com/office/drawing/2014/main" id="{D9EE37AF-4B83-FD48-B6CC-8FEBE664F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133600"/>
            <a:ext cx="4889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42">
            <a:extLst>
              <a:ext uri="{FF2B5EF4-FFF2-40B4-BE49-F238E27FC236}">
                <a16:creationId xmlns:a16="http://schemas.microsoft.com/office/drawing/2014/main" id="{4FFEC79E-7B99-E14F-8E0A-41351B869D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133600"/>
            <a:ext cx="4889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43">
            <a:extLst>
              <a:ext uri="{FF2B5EF4-FFF2-40B4-BE49-F238E27FC236}">
                <a16:creationId xmlns:a16="http://schemas.microsoft.com/office/drawing/2014/main" id="{D3D4BB79-D728-AF49-A126-1556564C3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133600"/>
            <a:ext cx="4889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44">
            <a:extLst>
              <a:ext uri="{FF2B5EF4-FFF2-40B4-BE49-F238E27FC236}">
                <a16:creationId xmlns:a16="http://schemas.microsoft.com/office/drawing/2014/main" id="{0596E63E-E731-E443-91E6-ACDF47623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133600"/>
            <a:ext cx="4889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45">
            <a:extLst>
              <a:ext uri="{FF2B5EF4-FFF2-40B4-BE49-F238E27FC236}">
                <a16:creationId xmlns:a16="http://schemas.microsoft.com/office/drawing/2014/main" id="{A0B8D0F1-214D-FF42-BE28-B567F7337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133600"/>
            <a:ext cx="4889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Picture 46">
            <a:extLst>
              <a:ext uri="{FF2B5EF4-FFF2-40B4-BE49-F238E27FC236}">
                <a16:creationId xmlns:a16="http://schemas.microsoft.com/office/drawing/2014/main" id="{E2130EB2-F1B5-3445-92D8-3F15BF16F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133600"/>
            <a:ext cx="4889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47">
            <a:extLst>
              <a:ext uri="{FF2B5EF4-FFF2-40B4-BE49-F238E27FC236}">
                <a16:creationId xmlns:a16="http://schemas.microsoft.com/office/drawing/2014/main" id="{B4F7526A-5B4D-514B-8B65-345376177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33600"/>
            <a:ext cx="4889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Picture 48">
            <a:extLst>
              <a:ext uri="{FF2B5EF4-FFF2-40B4-BE49-F238E27FC236}">
                <a16:creationId xmlns:a16="http://schemas.microsoft.com/office/drawing/2014/main" id="{CC11E7BD-DC26-EF4A-A93F-D448516B8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133600"/>
            <a:ext cx="4889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9" name="Picture 49">
            <a:extLst>
              <a:ext uri="{FF2B5EF4-FFF2-40B4-BE49-F238E27FC236}">
                <a16:creationId xmlns:a16="http://schemas.microsoft.com/office/drawing/2014/main" id="{45A4217D-9BD3-F24C-8AAA-0EABF17D75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524000"/>
            <a:ext cx="5476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0" name="Picture 50">
            <a:extLst>
              <a:ext uri="{FF2B5EF4-FFF2-40B4-BE49-F238E27FC236}">
                <a16:creationId xmlns:a16="http://schemas.microsoft.com/office/drawing/2014/main" id="{E0667C3C-E051-6D4B-8E86-27015A34D6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447800"/>
            <a:ext cx="5476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Picture 51">
            <a:extLst>
              <a:ext uri="{FF2B5EF4-FFF2-40B4-BE49-F238E27FC236}">
                <a16:creationId xmlns:a16="http://schemas.microsoft.com/office/drawing/2014/main" id="{1429C0D8-AD2D-B34D-8F31-5307D67EF6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524000"/>
            <a:ext cx="5476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Picture 52">
            <a:extLst>
              <a:ext uri="{FF2B5EF4-FFF2-40B4-BE49-F238E27FC236}">
                <a16:creationId xmlns:a16="http://schemas.microsoft.com/office/drawing/2014/main" id="{633ECC84-A820-B24C-A981-39A04CE167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524000"/>
            <a:ext cx="5476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3" name="Picture 53">
            <a:extLst>
              <a:ext uri="{FF2B5EF4-FFF2-40B4-BE49-F238E27FC236}">
                <a16:creationId xmlns:a16="http://schemas.microsoft.com/office/drawing/2014/main" id="{E2889BE2-7C45-F146-98DB-FD66794CC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524000"/>
            <a:ext cx="5476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4" name="Picture 54">
            <a:extLst>
              <a:ext uri="{FF2B5EF4-FFF2-40B4-BE49-F238E27FC236}">
                <a16:creationId xmlns:a16="http://schemas.microsoft.com/office/drawing/2014/main" id="{8305EB9A-14FC-5145-899B-686EEB17D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24000"/>
            <a:ext cx="5476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5" name="Picture 55">
            <a:extLst>
              <a:ext uri="{FF2B5EF4-FFF2-40B4-BE49-F238E27FC236}">
                <a16:creationId xmlns:a16="http://schemas.microsoft.com/office/drawing/2014/main" id="{BD460227-473E-6441-AAEA-1237C37C9F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524000"/>
            <a:ext cx="5476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6" name="Picture 56">
            <a:extLst>
              <a:ext uri="{FF2B5EF4-FFF2-40B4-BE49-F238E27FC236}">
                <a16:creationId xmlns:a16="http://schemas.microsoft.com/office/drawing/2014/main" id="{0B6F2F68-A17C-8542-8D56-06B705F39B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24000"/>
            <a:ext cx="5476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7" name="Text Box 57">
            <a:extLst>
              <a:ext uri="{FF2B5EF4-FFF2-40B4-BE49-F238E27FC236}">
                <a16:creationId xmlns:a16="http://schemas.microsoft.com/office/drawing/2014/main" id="{AF7A3E57-E6CD-4146-8C71-66B789369B6E}"/>
              </a:ext>
            </a:extLst>
          </p:cNvPr>
          <p:cNvSpPr txBox="1">
            <a:spLocks noChangeArrowheads="1"/>
          </p:cNvSpPr>
          <p:nvPr/>
        </p:nvSpPr>
        <p:spPr bwMode="auto">
          <a:xfrm>
            <a:off x="2971800" y="27432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i="1">
                <a:solidFill>
                  <a:srgbClr val="F20022"/>
                </a:solidFill>
                <a:latin typeface="Helvetica" pitchFamily="2" charset="0"/>
              </a:rPr>
              <a:t>NON-DISJUNCTION</a:t>
            </a:r>
            <a:endParaRPr lang="en-US" altLang="en-US" sz="2800">
              <a:solidFill>
                <a:srgbClr val="F20022"/>
              </a:solidFill>
            </a:endParaRPr>
          </a:p>
        </p:txBody>
      </p:sp>
      <p:sp>
        <p:nvSpPr>
          <p:cNvPr id="31768" name="Oval 58">
            <a:extLst>
              <a:ext uri="{FF2B5EF4-FFF2-40B4-BE49-F238E27FC236}">
                <a16:creationId xmlns:a16="http://schemas.microsoft.com/office/drawing/2014/main" id="{7A256151-B75B-FC45-B6F1-2B0EC861A556}"/>
              </a:ext>
            </a:extLst>
          </p:cNvPr>
          <p:cNvSpPr>
            <a:spLocks noChangeArrowheads="1"/>
          </p:cNvSpPr>
          <p:nvPr/>
        </p:nvSpPr>
        <p:spPr bwMode="auto">
          <a:xfrm>
            <a:off x="4495800" y="5410200"/>
            <a:ext cx="381000" cy="3810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p>
        </p:txBody>
      </p:sp>
      <p:pic>
        <p:nvPicPr>
          <p:cNvPr id="31769" name="Picture 59">
            <a:extLst>
              <a:ext uri="{FF2B5EF4-FFF2-40B4-BE49-F238E27FC236}">
                <a16:creationId xmlns:a16="http://schemas.microsoft.com/office/drawing/2014/main" id="{748B5411-C7CE-614A-AE0B-66ECF134EF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1903"/>
          <a:stretch>
            <a:fillRect/>
          </a:stretch>
        </p:blipFill>
        <p:spPr bwMode="auto">
          <a:xfrm>
            <a:off x="6983413" y="4014788"/>
            <a:ext cx="2160587"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a:extLst>
              <a:ext uri="{FF2B5EF4-FFF2-40B4-BE49-F238E27FC236}">
                <a16:creationId xmlns:a16="http://schemas.microsoft.com/office/drawing/2014/main" id="{624DE833-85AC-1D48-9EAD-B0982C89B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19200"/>
            <a:ext cx="59197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3">
            <a:extLst>
              <a:ext uri="{FF2B5EF4-FFF2-40B4-BE49-F238E27FC236}">
                <a16:creationId xmlns:a16="http://schemas.microsoft.com/office/drawing/2014/main" id="{B96C746F-06A1-E04B-A182-541E2A8FA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a:extLst>
              <a:ext uri="{FF2B5EF4-FFF2-40B4-BE49-F238E27FC236}">
                <a16:creationId xmlns:a16="http://schemas.microsoft.com/office/drawing/2014/main" id="{3D9B30E4-887D-EA49-BF16-5BC8B13E4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a:extLst>
              <a:ext uri="{FF2B5EF4-FFF2-40B4-BE49-F238E27FC236}">
                <a16:creationId xmlns:a16="http://schemas.microsoft.com/office/drawing/2014/main" id="{2B621076-AADD-DB41-B977-9F8B347CA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6">
            <a:extLst>
              <a:ext uri="{FF2B5EF4-FFF2-40B4-BE49-F238E27FC236}">
                <a16:creationId xmlns:a16="http://schemas.microsoft.com/office/drawing/2014/main" id="{8AEF42E7-C1DC-DE49-8D4E-12AA4D27C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7">
            <a:extLst>
              <a:ext uri="{FF2B5EF4-FFF2-40B4-BE49-F238E27FC236}">
                <a16:creationId xmlns:a16="http://schemas.microsoft.com/office/drawing/2014/main" id="{33351A4C-6BFC-E043-A9F7-B671D8F1C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8">
            <a:extLst>
              <a:ext uri="{FF2B5EF4-FFF2-40B4-BE49-F238E27FC236}">
                <a16:creationId xmlns:a16="http://schemas.microsoft.com/office/drawing/2014/main" id="{AE3AB194-932A-024E-9ACA-B4D7D4D04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5146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9">
            <a:extLst>
              <a:ext uri="{FF2B5EF4-FFF2-40B4-BE49-F238E27FC236}">
                <a16:creationId xmlns:a16="http://schemas.microsoft.com/office/drawing/2014/main" id="{E0578C26-A847-0E4C-B15B-D87124CCAE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10">
            <a:extLst>
              <a:ext uri="{FF2B5EF4-FFF2-40B4-BE49-F238E27FC236}">
                <a16:creationId xmlns:a16="http://schemas.microsoft.com/office/drawing/2014/main" id="{628B214D-8A05-104A-843F-87FC12C27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1">
            <a:extLst>
              <a:ext uri="{FF2B5EF4-FFF2-40B4-BE49-F238E27FC236}">
                <a16:creationId xmlns:a16="http://schemas.microsoft.com/office/drawing/2014/main" id="{0B06D6B5-2A6F-5147-A8FC-7DBDB1A28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2">
            <a:extLst>
              <a:ext uri="{FF2B5EF4-FFF2-40B4-BE49-F238E27FC236}">
                <a16:creationId xmlns:a16="http://schemas.microsoft.com/office/drawing/2014/main" id="{DBAE7D01-2679-8A44-9EAF-1CA6EDBE4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3">
            <a:extLst>
              <a:ext uri="{FF2B5EF4-FFF2-40B4-BE49-F238E27FC236}">
                <a16:creationId xmlns:a16="http://schemas.microsoft.com/office/drawing/2014/main" id="{3BB565A4-68E1-BA41-B5AA-88E5C806B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4">
            <a:extLst>
              <a:ext uri="{FF2B5EF4-FFF2-40B4-BE49-F238E27FC236}">
                <a16:creationId xmlns:a16="http://schemas.microsoft.com/office/drawing/2014/main" id="{2153E238-B564-DB42-AF89-2FC3232B7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15">
            <a:extLst>
              <a:ext uri="{FF2B5EF4-FFF2-40B4-BE49-F238E27FC236}">
                <a16:creationId xmlns:a16="http://schemas.microsoft.com/office/drawing/2014/main" id="{E853ED48-4A7A-6040-842E-7C4C9E09E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16">
            <a:extLst>
              <a:ext uri="{FF2B5EF4-FFF2-40B4-BE49-F238E27FC236}">
                <a16:creationId xmlns:a16="http://schemas.microsoft.com/office/drawing/2014/main" id="{C5E7F5CF-54E5-384A-AB48-650795622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17">
            <a:extLst>
              <a:ext uri="{FF2B5EF4-FFF2-40B4-BE49-F238E27FC236}">
                <a16:creationId xmlns:a16="http://schemas.microsoft.com/office/drawing/2014/main" id="{ECBF2914-E52A-EF4F-B6B8-13F60BABE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18">
            <a:extLst>
              <a:ext uri="{FF2B5EF4-FFF2-40B4-BE49-F238E27FC236}">
                <a16:creationId xmlns:a16="http://schemas.microsoft.com/office/drawing/2014/main" id="{36851EE3-9C6A-DD46-A2A1-222D2BF15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6" name="Text Box 35">
            <a:extLst>
              <a:ext uri="{FF2B5EF4-FFF2-40B4-BE49-F238E27FC236}">
                <a16:creationId xmlns:a16="http://schemas.microsoft.com/office/drawing/2014/main" id="{25FBAA50-A97D-7A42-B7D2-4382EE25DCE8}"/>
              </a:ext>
            </a:extLst>
          </p:cNvPr>
          <p:cNvSpPr txBox="1">
            <a:spLocks noChangeArrowheads="1"/>
          </p:cNvSpPr>
          <p:nvPr/>
        </p:nvSpPr>
        <p:spPr bwMode="auto">
          <a:xfrm>
            <a:off x="838200" y="152400"/>
            <a:ext cx="8001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800"/>
              <a:t>Sporogenesis in  apogamous ferns: pathway 2 reveals chromosome homology, yields abortive spores</a:t>
            </a:r>
          </a:p>
        </p:txBody>
      </p:sp>
      <p:sp>
        <p:nvSpPr>
          <p:cNvPr id="32787" name="Text Box 36">
            <a:extLst>
              <a:ext uri="{FF2B5EF4-FFF2-40B4-BE49-F238E27FC236}">
                <a16:creationId xmlns:a16="http://schemas.microsoft.com/office/drawing/2014/main" id="{9A123AA1-7B1C-2F4B-A043-C8F07CC49C63}"/>
              </a:ext>
            </a:extLst>
          </p:cNvPr>
          <p:cNvSpPr txBox="1">
            <a:spLocks noChangeArrowheads="1"/>
          </p:cNvSpPr>
          <p:nvPr/>
        </p:nvSpPr>
        <p:spPr bwMode="auto">
          <a:xfrm>
            <a:off x="304800" y="2362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a:latin typeface="Helvetica" pitchFamily="2" charset="0"/>
              </a:rPr>
              <a:t>MEIOSIS</a:t>
            </a:r>
            <a:endParaRPr lang="en-US" altLang="en-US" sz="2800"/>
          </a:p>
        </p:txBody>
      </p:sp>
      <p:sp>
        <p:nvSpPr>
          <p:cNvPr id="32788" name="Text Box 37">
            <a:extLst>
              <a:ext uri="{FF2B5EF4-FFF2-40B4-BE49-F238E27FC236}">
                <a16:creationId xmlns:a16="http://schemas.microsoft.com/office/drawing/2014/main" id="{3968538F-C10F-A746-8230-92609ECFC7CC}"/>
              </a:ext>
            </a:extLst>
          </p:cNvPr>
          <p:cNvSpPr txBox="1">
            <a:spLocks noChangeArrowheads="1"/>
          </p:cNvSpPr>
          <p:nvPr/>
        </p:nvSpPr>
        <p:spPr bwMode="auto">
          <a:xfrm>
            <a:off x="2743200" y="59436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a:latin typeface="Helvetica" pitchFamily="2" charset="0"/>
              </a:rPr>
              <a:t>ARCHESPORIAL CELL</a:t>
            </a:r>
            <a:endParaRPr lang="en-US" altLang="en-US" sz="2800"/>
          </a:p>
        </p:txBody>
      </p:sp>
      <p:sp>
        <p:nvSpPr>
          <p:cNvPr id="32789" name="Text Box 38">
            <a:extLst>
              <a:ext uri="{FF2B5EF4-FFF2-40B4-BE49-F238E27FC236}">
                <a16:creationId xmlns:a16="http://schemas.microsoft.com/office/drawing/2014/main" id="{ECED17BC-94B6-1B4C-9A8C-322314F60AC8}"/>
              </a:ext>
            </a:extLst>
          </p:cNvPr>
          <p:cNvSpPr txBox="1">
            <a:spLocks noChangeArrowheads="1"/>
          </p:cNvSpPr>
          <p:nvPr/>
        </p:nvSpPr>
        <p:spPr bwMode="auto">
          <a:xfrm>
            <a:off x="381000" y="3733800"/>
            <a:ext cx="190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a:latin typeface="Helvetica" pitchFamily="2" charset="0"/>
              </a:rPr>
              <a:t>4 MITOTIC DIVISIONS</a:t>
            </a:r>
            <a:endParaRPr lang="en-US" altLang="en-US" sz="2800"/>
          </a:p>
        </p:txBody>
      </p:sp>
      <p:sp>
        <p:nvSpPr>
          <p:cNvPr id="32790" name="Text Box 39">
            <a:extLst>
              <a:ext uri="{FF2B5EF4-FFF2-40B4-BE49-F238E27FC236}">
                <a16:creationId xmlns:a16="http://schemas.microsoft.com/office/drawing/2014/main" id="{FA2EBAAD-8F33-3F42-9D33-ABD64394F30B}"/>
              </a:ext>
            </a:extLst>
          </p:cNvPr>
          <p:cNvSpPr txBox="1">
            <a:spLocks noChangeArrowheads="1"/>
          </p:cNvSpPr>
          <p:nvPr/>
        </p:nvSpPr>
        <p:spPr bwMode="auto">
          <a:xfrm>
            <a:off x="457200" y="1371600"/>
            <a:ext cx="1752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000">
                <a:latin typeface="Helvetica" pitchFamily="2" charset="0"/>
              </a:rPr>
              <a:t>64 ABORTIVE SPORES</a:t>
            </a:r>
            <a:endParaRPr lang="en-US" altLang="en-US" sz="2800"/>
          </a:p>
        </p:txBody>
      </p:sp>
      <p:pic>
        <p:nvPicPr>
          <p:cNvPr id="32791" name="Picture 41">
            <a:extLst>
              <a:ext uri="{FF2B5EF4-FFF2-40B4-BE49-F238E27FC236}">
                <a16:creationId xmlns:a16="http://schemas.microsoft.com/office/drawing/2014/main" id="{08F024C9-CFEF-7243-92D9-73C9D22E4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981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2" name="Picture 42">
            <a:extLst>
              <a:ext uri="{FF2B5EF4-FFF2-40B4-BE49-F238E27FC236}">
                <a16:creationId xmlns:a16="http://schemas.microsoft.com/office/drawing/2014/main" id="{D82B6F85-DA01-3D4C-BD78-8895FC338F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981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3" name="Picture 43">
            <a:extLst>
              <a:ext uri="{FF2B5EF4-FFF2-40B4-BE49-F238E27FC236}">
                <a16:creationId xmlns:a16="http://schemas.microsoft.com/office/drawing/2014/main" id="{EB8FEE87-9EFC-7B4B-958F-8EAD8DF6C7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981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4" name="Picture 44">
            <a:extLst>
              <a:ext uri="{FF2B5EF4-FFF2-40B4-BE49-F238E27FC236}">
                <a16:creationId xmlns:a16="http://schemas.microsoft.com/office/drawing/2014/main" id="{C5C401D7-926F-1849-97E2-E50F2EB54F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981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5" name="Picture 45">
            <a:extLst>
              <a:ext uri="{FF2B5EF4-FFF2-40B4-BE49-F238E27FC236}">
                <a16:creationId xmlns:a16="http://schemas.microsoft.com/office/drawing/2014/main" id="{EC5FF04F-7CAD-0648-AED8-D7F63C7DEB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981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6" name="Picture 46">
            <a:extLst>
              <a:ext uri="{FF2B5EF4-FFF2-40B4-BE49-F238E27FC236}">
                <a16:creationId xmlns:a16="http://schemas.microsoft.com/office/drawing/2014/main" id="{16B8CB65-D6CE-C944-8E8A-2CE3A3E695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0574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7" name="Picture 47">
            <a:extLst>
              <a:ext uri="{FF2B5EF4-FFF2-40B4-BE49-F238E27FC236}">
                <a16:creationId xmlns:a16="http://schemas.microsoft.com/office/drawing/2014/main" id="{E29EE071-35BC-464F-80F5-81C46172B0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981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8" name="Picture 48">
            <a:extLst>
              <a:ext uri="{FF2B5EF4-FFF2-40B4-BE49-F238E27FC236}">
                <a16:creationId xmlns:a16="http://schemas.microsoft.com/office/drawing/2014/main" id="{BABB5074-69EF-7943-95BF-E123FAAC10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981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9" name="Picture 49">
            <a:extLst>
              <a:ext uri="{FF2B5EF4-FFF2-40B4-BE49-F238E27FC236}">
                <a16:creationId xmlns:a16="http://schemas.microsoft.com/office/drawing/2014/main" id="{2857E900-BB20-BC48-AE2E-D36B663F85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981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0" name="Picture 50">
            <a:extLst>
              <a:ext uri="{FF2B5EF4-FFF2-40B4-BE49-F238E27FC236}">
                <a16:creationId xmlns:a16="http://schemas.microsoft.com/office/drawing/2014/main" id="{A8CBDCD2-ABDD-924F-8476-31592A239F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981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1" name="Picture 51">
            <a:extLst>
              <a:ext uri="{FF2B5EF4-FFF2-40B4-BE49-F238E27FC236}">
                <a16:creationId xmlns:a16="http://schemas.microsoft.com/office/drawing/2014/main" id="{7888D076-78F8-E145-A7CF-A72630EE7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981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2" name="Picture 52">
            <a:extLst>
              <a:ext uri="{FF2B5EF4-FFF2-40B4-BE49-F238E27FC236}">
                <a16:creationId xmlns:a16="http://schemas.microsoft.com/office/drawing/2014/main" id="{E836E531-CAA9-0C4C-8C32-01E9C1C401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981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3" name="Picture 53">
            <a:extLst>
              <a:ext uri="{FF2B5EF4-FFF2-40B4-BE49-F238E27FC236}">
                <a16:creationId xmlns:a16="http://schemas.microsoft.com/office/drawing/2014/main" id="{E87188A1-BC71-C149-B089-2ED0EAF63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981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4" name="Picture 54">
            <a:extLst>
              <a:ext uri="{FF2B5EF4-FFF2-40B4-BE49-F238E27FC236}">
                <a16:creationId xmlns:a16="http://schemas.microsoft.com/office/drawing/2014/main" id="{7F81961E-9F56-944F-AC14-A6DF53CFE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981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5" name="Picture 55">
            <a:extLst>
              <a:ext uri="{FF2B5EF4-FFF2-40B4-BE49-F238E27FC236}">
                <a16:creationId xmlns:a16="http://schemas.microsoft.com/office/drawing/2014/main" id="{05B35308-8A8D-8D4A-8B0A-669BF5DB71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981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6" name="Picture 56">
            <a:extLst>
              <a:ext uri="{FF2B5EF4-FFF2-40B4-BE49-F238E27FC236}">
                <a16:creationId xmlns:a16="http://schemas.microsoft.com/office/drawing/2014/main" id="{96F65C92-8A00-904F-A57C-42DEC2FE2D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981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07" name="Oval 57">
            <a:extLst>
              <a:ext uri="{FF2B5EF4-FFF2-40B4-BE49-F238E27FC236}">
                <a16:creationId xmlns:a16="http://schemas.microsoft.com/office/drawing/2014/main" id="{ED5D0B03-C8A7-2B4D-A529-7D271AD4670C}"/>
              </a:ext>
            </a:extLst>
          </p:cNvPr>
          <p:cNvSpPr>
            <a:spLocks noChangeArrowheads="1"/>
          </p:cNvSpPr>
          <p:nvPr/>
        </p:nvSpPr>
        <p:spPr bwMode="auto">
          <a:xfrm>
            <a:off x="4343400" y="5486400"/>
            <a:ext cx="381000" cy="3810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p>
        </p:txBody>
      </p:sp>
      <p:pic>
        <p:nvPicPr>
          <p:cNvPr id="32808" name="Picture 58">
            <a:extLst>
              <a:ext uri="{FF2B5EF4-FFF2-40B4-BE49-F238E27FC236}">
                <a16:creationId xmlns:a16="http://schemas.microsoft.com/office/drawing/2014/main" id="{71109DE7-DF71-3547-8F13-CA7643940D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903"/>
          <a:stretch>
            <a:fillRect/>
          </a:stretch>
        </p:blipFill>
        <p:spPr bwMode="auto">
          <a:xfrm>
            <a:off x="7086600" y="3886200"/>
            <a:ext cx="1698625"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CE48479B-17FC-774A-8F10-6723CA6B31CE}"/>
              </a:ext>
            </a:extLst>
          </p:cNvPr>
          <p:cNvSpPr>
            <a:spLocks noChangeArrowheads="1"/>
          </p:cNvSpPr>
          <p:nvPr/>
        </p:nvSpPr>
        <p:spPr bwMode="auto">
          <a:xfrm>
            <a:off x="0" y="0"/>
            <a:ext cx="9144000" cy="6858000"/>
          </a:xfrm>
          <a:prstGeom prst="rect">
            <a:avLst/>
          </a:prstGeom>
          <a:solidFill>
            <a:srgbClr val="919BE3"/>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endParaRPr lang="en-US" altLang="en-US" sz="2400"/>
          </a:p>
        </p:txBody>
      </p:sp>
      <p:sp>
        <p:nvSpPr>
          <p:cNvPr id="25602" name="Text Box 3">
            <a:extLst>
              <a:ext uri="{FF2B5EF4-FFF2-40B4-BE49-F238E27FC236}">
                <a16:creationId xmlns:a16="http://schemas.microsoft.com/office/drawing/2014/main" id="{E0DA2952-6360-B746-86B0-FE8E7F275367}"/>
              </a:ext>
            </a:extLst>
          </p:cNvPr>
          <p:cNvSpPr txBox="1">
            <a:spLocks noChangeArrowheads="1"/>
          </p:cNvSpPr>
          <p:nvPr/>
        </p:nvSpPr>
        <p:spPr bwMode="auto">
          <a:xfrm>
            <a:off x="457200" y="228600"/>
            <a:ext cx="3200400" cy="6080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i="1"/>
              <a:t>Cyrtomium</a:t>
            </a:r>
            <a:endParaRPr lang="en-US" altLang="en-US" sz="2400"/>
          </a:p>
        </p:txBody>
      </p:sp>
      <p:sp>
        <p:nvSpPr>
          <p:cNvPr id="25603" name="Text Box 5">
            <a:extLst>
              <a:ext uri="{FF2B5EF4-FFF2-40B4-BE49-F238E27FC236}">
                <a16:creationId xmlns:a16="http://schemas.microsoft.com/office/drawing/2014/main" id="{67D91888-1866-004A-A14A-92E3DF46FC36}"/>
              </a:ext>
            </a:extLst>
          </p:cNvPr>
          <p:cNvSpPr txBox="1">
            <a:spLocks noChangeArrowheads="1"/>
          </p:cNvSpPr>
          <p:nvPr/>
        </p:nvSpPr>
        <p:spPr bwMode="auto">
          <a:xfrm>
            <a:off x="4495800" y="3962400"/>
            <a:ext cx="298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900" b="1"/>
              <a:t>53</a:t>
            </a:r>
            <a:endParaRPr lang="en-US" altLang="en-US" sz="2400"/>
          </a:p>
        </p:txBody>
      </p:sp>
      <p:sp>
        <p:nvSpPr>
          <p:cNvPr id="25604" name="Line 6">
            <a:extLst>
              <a:ext uri="{FF2B5EF4-FFF2-40B4-BE49-F238E27FC236}">
                <a16:creationId xmlns:a16="http://schemas.microsoft.com/office/drawing/2014/main" id="{FF46D77B-F5C3-8348-8791-BDE9E694B661}"/>
              </a:ext>
            </a:extLst>
          </p:cNvPr>
          <p:cNvSpPr>
            <a:spLocks noChangeShapeType="1"/>
          </p:cNvSpPr>
          <p:nvPr/>
        </p:nvSpPr>
        <p:spPr bwMode="auto">
          <a:xfrm>
            <a:off x="5867400" y="1371600"/>
            <a:ext cx="2743200" cy="0"/>
          </a:xfrm>
          <a:prstGeom prst="line">
            <a:avLst/>
          </a:prstGeom>
          <a:noFill/>
          <a:ln w="28575">
            <a:solidFill>
              <a:srgbClr val="FF342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05" name="Line 7">
            <a:extLst>
              <a:ext uri="{FF2B5EF4-FFF2-40B4-BE49-F238E27FC236}">
                <a16:creationId xmlns:a16="http://schemas.microsoft.com/office/drawing/2014/main" id="{70A55A43-BE0F-8547-AA16-D4A345F15C98}"/>
              </a:ext>
            </a:extLst>
          </p:cNvPr>
          <p:cNvSpPr>
            <a:spLocks noChangeShapeType="1"/>
          </p:cNvSpPr>
          <p:nvPr/>
        </p:nvSpPr>
        <p:spPr bwMode="auto">
          <a:xfrm>
            <a:off x="5867400" y="1143000"/>
            <a:ext cx="2743200" cy="0"/>
          </a:xfrm>
          <a:prstGeom prst="line">
            <a:avLst/>
          </a:prstGeom>
          <a:noFill/>
          <a:ln w="28575">
            <a:solidFill>
              <a:srgbClr val="FF342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06" name="Line 8">
            <a:extLst>
              <a:ext uri="{FF2B5EF4-FFF2-40B4-BE49-F238E27FC236}">
                <a16:creationId xmlns:a16="http://schemas.microsoft.com/office/drawing/2014/main" id="{4491DB59-B89E-3A45-97AA-CC5BA233E415}"/>
              </a:ext>
            </a:extLst>
          </p:cNvPr>
          <p:cNvSpPr>
            <a:spLocks noChangeShapeType="1"/>
          </p:cNvSpPr>
          <p:nvPr/>
        </p:nvSpPr>
        <p:spPr bwMode="auto">
          <a:xfrm flipH="1">
            <a:off x="5867400" y="1143000"/>
            <a:ext cx="0" cy="228600"/>
          </a:xfrm>
          <a:prstGeom prst="line">
            <a:avLst/>
          </a:prstGeom>
          <a:noFill/>
          <a:ln w="28575">
            <a:solidFill>
              <a:srgbClr val="FF342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07" name="Line 9">
            <a:extLst>
              <a:ext uri="{FF2B5EF4-FFF2-40B4-BE49-F238E27FC236}">
                <a16:creationId xmlns:a16="http://schemas.microsoft.com/office/drawing/2014/main" id="{2233D410-CD56-2646-9102-883D4A930B7F}"/>
              </a:ext>
            </a:extLst>
          </p:cNvPr>
          <p:cNvSpPr>
            <a:spLocks noChangeShapeType="1"/>
          </p:cNvSpPr>
          <p:nvPr/>
        </p:nvSpPr>
        <p:spPr bwMode="auto">
          <a:xfrm flipH="1">
            <a:off x="8610600" y="1143000"/>
            <a:ext cx="0" cy="228600"/>
          </a:xfrm>
          <a:prstGeom prst="line">
            <a:avLst/>
          </a:prstGeom>
          <a:noFill/>
          <a:ln w="28575">
            <a:solidFill>
              <a:srgbClr val="FF342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25608" name="Picture 10">
            <a:extLst>
              <a:ext uri="{FF2B5EF4-FFF2-40B4-BE49-F238E27FC236}">
                <a16:creationId xmlns:a16="http://schemas.microsoft.com/office/drawing/2014/main" id="{5EF5DD07-E94E-D946-AAA2-965D5D99F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52400"/>
            <a:ext cx="4556125" cy="6553200"/>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a:extLst>
              <a:ext uri="{FF2B5EF4-FFF2-40B4-BE49-F238E27FC236}">
                <a16:creationId xmlns:a16="http://schemas.microsoft.com/office/drawing/2014/main" id="{93D31752-DEFA-D142-8B90-5067230470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70866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 Box 3">
            <a:extLst>
              <a:ext uri="{FF2B5EF4-FFF2-40B4-BE49-F238E27FC236}">
                <a16:creationId xmlns:a16="http://schemas.microsoft.com/office/drawing/2014/main" id="{BFD70191-43BE-4144-9D06-BEB39BC226DD}"/>
              </a:ext>
            </a:extLst>
          </p:cNvPr>
          <p:cNvSpPr txBox="1">
            <a:spLocks noChangeArrowheads="1"/>
          </p:cNvSpPr>
          <p:nvPr/>
        </p:nvSpPr>
        <p:spPr bwMode="auto">
          <a:xfrm>
            <a:off x="288925" y="319088"/>
            <a:ext cx="8731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Döpp-Manton Mechanism: early sporogenesis (4 to 8 cells)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3">
            <a:extLst>
              <a:ext uri="{FF2B5EF4-FFF2-40B4-BE49-F238E27FC236}">
                <a16:creationId xmlns:a16="http://schemas.microsoft.com/office/drawing/2014/main" id="{40BF153C-ED1C-D843-AE01-AF59ECD457F0}"/>
              </a:ext>
            </a:extLst>
          </p:cNvPr>
          <p:cNvSpPr txBox="1">
            <a:spLocks noChangeArrowheads="1"/>
          </p:cNvSpPr>
          <p:nvPr/>
        </p:nvSpPr>
        <p:spPr bwMode="auto">
          <a:xfrm>
            <a:off x="288925" y="319088"/>
            <a:ext cx="7848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Döpp-Manton Mechanism: fourth premeiotic division</a:t>
            </a:r>
          </a:p>
        </p:txBody>
      </p:sp>
      <p:pic>
        <p:nvPicPr>
          <p:cNvPr id="28674" name="Picture 4">
            <a:extLst>
              <a:ext uri="{FF2B5EF4-FFF2-40B4-BE49-F238E27FC236}">
                <a16:creationId xmlns:a16="http://schemas.microsoft.com/office/drawing/2014/main" id="{8DFE58CD-5F31-774F-91F4-F494D9D9D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14400"/>
            <a:ext cx="746760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a:extLst>
              <a:ext uri="{FF2B5EF4-FFF2-40B4-BE49-F238E27FC236}">
                <a16:creationId xmlns:a16="http://schemas.microsoft.com/office/drawing/2014/main" id="{5FEE63D5-3EF3-CF44-A998-C3EEAC578367}"/>
              </a:ext>
            </a:extLst>
          </p:cNvPr>
          <p:cNvSpPr txBox="1">
            <a:spLocks noChangeArrowheads="1"/>
          </p:cNvSpPr>
          <p:nvPr/>
        </p:nvSpPr>
        <p:spPr bwMode="auto">
          <a:xfrm>
            <a:off x="228600" y="0"/>
            <a:ext cx="6197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Döpp-Manton Mechanism: fourth (failed) </a:t>
            </a:r>
          </a:p>
          <a:p>
            <a:pPr>
              <a:spcBef>
                <a:spcPct val="0"/>
              </a:spcBef>
              <a:buFontTx/>
              <a:buNone/>
            </a:pPr>
            <a:r>
              <a:rPr lang="en-US" altLang="en-US" sz="2800"/>
              <a:t>premeiotic division</a:t>
            </a:r>
          </a:p>
        </p:txBody>
      </p:sp>
      <p:pic>
        <p:nvPicPr>
          <p:cNvPr id="29698" name="Picture 4">
            <a:extLst>
              <a:ext uri="{FF2B5EF4-FFF2-40B4-BE49-F238E27FC236}">
                <a16:creationId xmlns:a16="http://schemas.microsoft.com/office/drawing/2014/main" id="{F0F1E775-CDD3-6847-9436-596F8F16B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14400"/>
            <a:ext cx="66294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6">
            <a:extLst>
              <a:ext uri="{FF2B5EF4-FFF2-40B4-BE49-F238E27FC236}">
                <a16:creationId xmlns:a16="http://schemas.microsoft.com/office/drawing/2014/main" id="{AD130535-F6C2-684A-8873-B2910256B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143000"/>
            <a:ext cx="59197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 Box 3">
            <a:extLst>
              <a:ext uri="{FF2B5EF4-FFF2-40B4-BE49-F238E27FC236}">
                <a16:creationId xmlns:a16="http://schemas.microsoft.com/office/drawing/2014/main" id="{54D5D350-2798-8247-966D-2538D81044CE}"/>
              </a:ext>
            </a:extLst>
          </p:cNvPr>
          <p:cNvSpPr txBox="1">
            <a:spLocks noChangeArrowheads="1"/>
          </p:cNvSpPr>
          <p:nvPr/>
        </p:nvSpPr>
        <p:spPr bwMode="auto">
          <a:xfrm>
            <a:off x="0" y="0"/>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800"/>
              <a:t>Sporogenesis in  apogamous ferns: pathway 3 yields giant  spores.</a:t>
            </a:r>
          </a:p>
        </p:txBody>
      </p:sp>
      <p:sp>
        <p:nvSpPr>
          <p:cNvPr id="33795" name="Text Box 4">
            <a:extLst>
              <a:ext uri="{FF2B5EF4-FFF2-40B4-BE49-F238E27FC236}">
                <a16:creationId xmlns:a16="http://schemas.microsoft.com/office/drawing/2014/main" id="{698700D2-43EC-1549-B652-C0373B5FFF0C}"/>
              </a:ext>
            </a:extLst>
          </p:cNvPr>
          <p:cNvSpPr txBox="1">
            <a:spLocks noChangeArrowheads="1"/>
          </p:cNvSpPr>
          <p:nvPr/>
        </p:nvSpPr>
        <p:spPr bwMode="auto">
          <a:xfrm>
            <a:off x="457200" y="2057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a:latin typeface="Helvetica" pitchFamily="2" charset="0"/>
              </a:rPr>
              <a:t>MEIOSIS</a:t>
            </a:r>
            <a:endParaRPr lang="en-US" altLang="en-US" sz="2800"/>
          </a:p>
        </p:txBody>
      </p:sp>
      <p:sp>
        <p:nvSpPr>
          <p:cNvPr id="33796" name="Text Box 5">
            <a:extLst>
              <a:ext uri="{FF2B5EF4-FFF2-40B4-BE49-F238E27FC236}">
                <a16:creationId xmlns:a16="http://schemas.microsoft.com/office/drawing/2014/main" id="{DB5B42A2-FC12-3840-ABE4-DBDB41F8419C}"/>
              </a:ext>
            </a:extLst>
          </p:cNvPr>
          <p:cNvSpPr txBox="1">
            <a:spLocks noChangeArrowheads="1"/>
          </p:cNvSpPr>
          <p:nvPr/>
        </p:nvSpPr>
        <p:spPr bwMode="auto">
          <a:xfrm>
            <a:off x="3048000" y="58674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a:latin typeface="Helvetica" pitchFamily="2" charset="0"/>
              </a:rPr>
              <a:t>ARCHESPORIAL CELL</a:t>
            </a:r>
            <a:endParaRPr lang="en-US" altLang="en-US" sz="2800"/>
          </a:p>
        </p:txBody>
      </p:sp>
      <p:sp>
        <p:nvSpPr>
          <p:cNvPr id="33797" name="Text Box 6">
            <a:extLst>
              <a:ext uri="{FF2B5EF4-FFF2-40B4-BE49-F238E27FC236}">
                <a16:creationId xmlns:a16="http://schemas.microsoft.com/office/drawing/2014/main" id="{1BEDE822-8579-854C-95B5-623F7A5D949B}"/>
              </a:ext>
            </a:extLst>
          </p:cNvPr>
          <p:cNvSpPr txBox="1">
            <a:spLocks noChangeArrowheads="1"/>
          </p:cNvSpPr>
          <p:nvPr/>
        </p:nvSpPr>
        <p:spPr bwMode="auto">
          <a:xfrm>
            <a:off x="381000" y="3733800"/>
            <a:ext cx="190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a:latin typeface="Helvetica" pitchFamily="2" charset="0"/>
              </a:rPr>
              <a:t>2 MITOTIC DIVISIONS</a:t>
            </a:r>
            <a:endParaRPr lang="en-US" altLang="en-US" sz="2800"/>
          </a:p>
        </p:txBody>
      </p:sp>
      <p:sp>
        <p:nvSpPr>
          <p:cNvPr id="33798" name="Text Box 7">
            <a:extLst>
              <a:ext uri="{FF2B5EF4-FFF2-40B4-BE49-F238E27FC236}">
                <a16:creationId xmlns:a16="http://schemas.microsoft.com/office/drawing/2014/main" id="{690B16CF-350A-3046-9DF4-D0DC754421DD}"/>
              </a:ext>
            </a:extLst>
          </p:cNvPr>
          <p:cNvSpPr txBox="1">
            <a:spLocks noChangeArrowheads="1"/>
          </p:cNvSpPr>
          <p:nvPr/>
        </p:nvSpPr>
        <p:spPr bwMode="auto">
          <a:xfrm>
            <a:off x="457200" y="1371600"/>
            <a:ext cx="1752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000">
                <a:latin typeface="Helvetica" pitchFamily="2" charset="0"/>
              </a:rPr>
              <a:t>16 SPORES</a:t>
            </a:r>
            <a:endParaRPr lang="en-US" altLang="en-US" sz="2800"/>
          </a:p>
        </p:txBody>
      </p:sp>
      <p:sp>
        <p:nvSpPr>
          <p:cNvPr id="33799" name="Text Box 24">
            <a:extLst>
              <a:ext uri="{FF2B5EF4-FFF2-40B4-BE49-F238E27FC236}">
                <a16:creationId xmlns:a16="http://schemas.microsoft.com/office/drawing/2014/main" id="{5DD89151-7BD3-8945-AF6C-8A6B75243889}"/>
              </a:ext>
            </a:extLst>
          </p:cNvPr>
          <p:cNvSpPr txBox="1">
            <a:spLocks noChangeArrowheads="1"/>
          </p:cNvSpPr>
          <p:nvPr/>
        </p:nvSpPr>
        <p:spPr bwMode="auto">
          <a:xfrm>
            <a:off x="2971800" y="3048000"/>
            <a:ext cx="441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i="1">
                <a:solidFill>
                  <a:srgbClr val="F20022"/>
                </a:solidFill>
                <a:latin typeface="Helvetica" pitchFamily="2" charset="0"/>
              </a:rPr>
              <a:t>2 NON-DISJUNCTIONS</a:t>
            </a:r>
            <a:endParaRPr lang="en-US" altLang="en-US" sz="2800">
              <a:solidFill>
                <a:srgbClr val="F20022"/>
              </a:solidFill>
            </a:endParaRPr>
          </a:p>
        </p:txBody>
      </p:sp>
      <p:sp>
        <p:nvSpPr>
          <p:cNvPr id="33800" name="Oval 25">
            <a:extLst>
              <a:ext uri="{FF2B5EF4-FFF2-40B4-BE49-F238E27FC236}">
                <a16:creationId xmlns:a16="http://schemas.microsoft.com/office/drawing/2014/main" id="{439D3062-DC84-B849-8ED2-F8D67997D7D0}"/>
              </a:ext>
            </a:extLst>
          </p:cNvPr>
          <p:cNvSpPr>
            <a:spLocks noChangeArrowheads="1"/>
          </p:cNvSpPr>
          <p:nvPr/>
        </p:nvSpPr>
        <p:spPr bwMode="auto">
          <a:xfrm>
            <a:off x="4572000" y="5410200"/>
            <a:ext cx="381000" cy="3810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p>
        </p:txBody>
      </p:sp>
      <p:grpSp>
        <p:nvGrpSpPr>
          <p:cNvPr id="33801" name="Group 28">
            <a:extLst>
              <a:ext uri="{FF2B5EF4-FFF2-40B4-BE49-F238E27FC236}">
                <a16:creationId xmlns:a16="http://schemas.microsoft.com/office/drawing/2014/main" id="{13E64D01-4201-F046-A9E3-D4900A74BC8A}"/>
              </a:ext>
            </a:extLst>
          </p:cNvPr>
          <p:cNvGrpSpPr>
            <a:grpSpLocks/>
          </p:cNvGrpSpPr>
          <p:nvPr/>
        </p:nvGrpSpPr>
        <p:grpSpPr bwMode="auto">
          <a:xfrm>
            <a:off x="2209800" y="838200"/>
            <a:ext cx="852488" cy="1752600"/>
            <a:chOff x="1392" y="528"/>
            <a:chExt cx="537" cy="1104"/>
          </a:xfrm>
        </p:grpSpPr>
        <p:pic>
          <p:nvPicPr>
            <p:cNvPr id="33811" name="Picture 8">
              <a:extLst>
                <a:ext uri="{FF2B5EF4-FFF2-40B4-BE49-F238E27FC236}">
                  <a16:creationId xmlns:a16="http://schemas.microsoft.com/office/drawing/2014/main" id="{5D3CD712-D47B-0049-9EB1-DB5B395B8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 y="1200"/>
              <a:ext cx="39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2" name="Picture 27">
              <a:extLst>
                <a:ext uri="{FF2B5EF4-FFF2-40B4-BE49-F238E27FC236}">
                  <a16:creationId xmlns:a16="http://schemas.microsoft.com/office/drawing/2014/main" id="{C5000D5E-D37F-2C4F-9DE5-58DCBBBA88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 y="528"/>
              <a:ext cx="537"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802" name="Group 29">
            <a:extLst>
              <a:ext uri="{FF2B5EF4-FFF2-40B4-BE49-F238E27FC236}">
                <a16:creationId xmlns:a16="http://schemas.microsoft.com/office/drawing/2014/main" id="{5DF67CCE-D564-A34A-81B2-B43F7F281A04}"/>
              </a:ext>
            </a:extLst>
          </p:cNvPr>
          <p:cNvGrpSpPr>
            <a:grpSpLocks/>
          </p:cNvGrpSpPr>
          <p:nvPr/>
        </p:nvGrpSpPr>
        <p:grpSpPr bwMode="auto">
          <a:xfrm>
            <a:off x="3581400" y="914400"/>
            <a:ext cx="852488" cy="1752600"/>
            <a:chOff x="1392" y="528"/>
            <a:chExt cx="537" cy="1104"/>
          </a:xfrm>
        </p:grpSpPr>
        <p:pic>
          <p:nvPicPr>
            <p:cNvPr id="33809" name="Picture 30">
              <a:extLst>
                <a:ext uri="{FF2B5EF4-FFF2-40B4-BE49-F238E27FC236}">
                  <a16:creationId xmlns:a16="http://schemas.microsoft.com/office/drawing/2014/main" id="{F23FAC7B-E41E-FF46-8327-8640B69F8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 y="1200"/>
              <a:ext cx="39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0" name="Picture 31">
              <a:extLst>
                <a:ext uri="{FF2B5EF4-FFF2-40B4-BE49-F238E27FC236}">
                  <a16:creationId xmlns:a16="http://schemas.microsoft.com/office/drawing/2014/main" id="{C4236CD1-6437-8D4B-8D4C-A8CB65851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 y="528"/>
              <a:ext cx="537"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803" name="Group 32">
            <a:extLst>
              <a:ext uri="{FF2B5EF4-FFF2-40B4-BE49-F238E27FC236}">
                <a16:creationId xmlns:a16="http://schemas.microsoft.com/office/drawing/2014/main" id="{887EDC54-2B1B-B740-A6AD-89BF2120AD6C}"/>
              </a:ext>
            </a:extLst>
          </p:cNvPr>
          <p:cNvGrpSpPr>
            <a:grpSpLocks/>
          </p:cNvGrpSpPr>
          <p:nvPr/>
        </p:nvGrpSpPr>
        <p:grpSpPr bwMode="auto">
          <a:xfrm>
            <a:off x="5029200" y="990600"/>
            <a:ext cx="852488" cy="1752600"/>
            <a:chOff x="1392" y="528"/>
            <a:chExt cx="537" cy="1104"/>
          </a:xfrm>
        </p:grpSpPr>
        <p:pic>
          <p:nvPicPr>
            <p:cNvPr id="33807" name="Picture 33">
              <a:extLst>
                <a:ext uri="{FF2B5EF4-FFF2-40B4-BE49-F238E27FC236}">
                  <a16:creationId xmlns:a16="http://schemas.microsoft.com/office/drawing/2014/main" id="{A3A85128-BA28-AD47-BDE7-1D64BF5FD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 y="1200"/>
              <a:ext cx="39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34">
              <a:extLst>
                <a:ext uri="{FF2B5EF4-FFF2-40B4-BE49-F238E27FC236}">
                  <a16:creationId xmlns:a16="http://schemas.microsoft.com/office/drawing/2014/main" id="{4B0DC9A9-8C6F-E343-BB41-DB4E70AE80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 y="528"/>
              <a:ext cx="537"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804" name="Group 35">
            <a:extLst>
              <a:ext uri="{FF2B5EF4-FFF2-40B4-BE49-F238E27FC236}">
                <a16:creationId xmlns:a16="http://schemas.microsoft.com/office/drawing/2014/main" id="{7CEA2CFE-0EE4-0B47-996C-627627DFE8B2}"/>
              </a:ext>
            </a:extLst>
          </p:cNvPr>
          <p:cNvGrpSpPr>
            <a:grpSpLocks/>
          </p:cNvGrpSpPr>
          <p:nvPr/>
        </p:nvGrpSpPr>
        <p:grpSpPr bwMode="auto">
          <a:xfrm>
            <a:off x="6324600" y="990600"/>
            <a:ext cx="852488" cy="1752600"/>
            <a:chOff x="1392" y="528"/>
            <a:chExt cx="537" cy="1104"/>
          </a:xfrm>
        </p:grpSpPr>
        <p:pic>
          <p:nvPicPr>
            <p:cNvPr id="33805" name="Picture 36">
              <a:extLst>
                <a:ext uri="{FF2B5EF4-FFF2-40B4-BE49-F238E27FC236}">
                  <a16:creationId xmlns:a16="http://schemas.microsoft.com/office/drawing/2014/main" id="{B27529A0-6AEE-3B4A-AEDF-578728287D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 y="1200"/>
              <a:ext cx="396"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37">
              <a:extLst>
                <a:ext uri="{FF2B5EF4-FFF2-40B4-BE49-F238E27FC236}">
                  <a16:creationId xmlns:a16="http://schemas.microsoft.com/office/drawing/2014/main" id="{1E7CB7B6-7524-D04F-9AB8-B205A60B0F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 y="528"/>
              <a:ext cx="537"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Box 1">
            <a:extLst>
              <a:ext uri="{FF2B5EF4-FFF2-40B4-BE49-F238E27FC236}">
                <a16:creationId xmlns:a16="http://schemas.microsoft.com/office/drawing/2014/main" id="{71DB3FD9-8593-7346-BFB9-85B2AFD0CE5B}"/>
              </a:ext>
            </a:extLst>
          </p:cNvPr>
          <p:cNvSpPr txBox="1">
            <a:spLocks noChangeArrowheads="1"/>
          </p:cNvSpPr>
          <p:nvPr/>
        </p:nvSpPr>
        <p:spPr bwMode="auto">
          <a:xfrm>
            <a:off x="266700" y="304800"/>
            <a:ext cx="3352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cs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cs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cs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cs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cs typeface="ＭＳ Ｐゴシック" panose="020B0600070205080204" pitchFamily="34" charset="-128"/>
              </a:defRPr>
            </a:lvl9pPr>
          </a:lstStyle>
          <a:p>
            <a:r>
              <a:rPr lang="en-US" altLang="en-US" sz="4400"/>
              <a:t>End of Feb. 21 Lecture</a:t>
            </a:r>
          </a:p>
        </p:txBody>
      </p:sp>
      <p:pic>
        <p:nvPicPr>
          <p:cNvPr id="126978" name="Picture 5">
            <a:extLst>
              <a:ext uri="{FF2B5EF4-FFF2-40B4-BE49-F238E27FC236}">
                <a16:creationId xmlns:a16="http://schemas.microsoft.com/office/drawing/2014/main" id="{F6C4028C-0650-F746-87EB-DE33EC3E6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2962275" y="676275"/>
            <a:ext cx="6858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1511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5">
            <a:extLst>
              <a:ext uri="{FF2B5EF4-FFF2-40B4-BE49-F238E27FC236}">
                <a16:creationId xmlns:a16="http://schemas.microsoft.com/office/drawing/2014/main" id="{B643B8F7-85CB-E041-A129-D085E2FAED1C}"/>
              </a:ext>
            </a:extLst>
          </p:cNvPr>
          <p:cNvSpPr>
            <a:spLocks noChangeArrowheads="1"/>
          </p:cNvSpPr>
          <p:nvPr/>
        </p:nvSpPr>
        <p:spPr bwMode="auto">
          <a:xfrm>
            <a:off x="0" y="-28903"/>
            <a:ext cx="9144000" cy="6858000"/>
          </a:xfrm>
          <a:prstGeom prst="rect">
            <a:avLst/>
          </a:prstGeom>
          <a:solidFill>
            <a:srgbClr val="7A8ECC"/>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p>
        </p:txBody>
      </p:sp>
      <p:sp>
        <p:nvSpPr>
          <p:cNvPr id="57346" name="Text Box 4">
            <a:extLst>
              <a:ext uri="{FF2B5EF4-FFF2-40B4-BE49-F238E27FC236}">
                <a16:creationId xmlns:a16="http://schemas.microsoft.com/office/drawing/2014/main" id="{861C5903-FD86-C04B-B0FF-C447EEA4D1EB}"/>
              </a:ext>
            </a:extLst>
          </p:cNvPr>
          <p:cNvSpPr txBox="1">
            <a:spLocks noChangeArrowheads="1"/>
          </p:cNvSpPr>
          <p:nvPr/>
        </p:nvSpPr>
        <p:spPr bwMode="auto">
          <a:xfrm>
            <a:off x="0" y="0"/>
            <a:ext cx="7690695" cy="784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a:t>		On Apomixis …</a:t>
            </a:r>
          </a:p>
          <a:p>
            <a:pPr>
              <a:spcBef>
                <a:spcPct val="0"/>
              </a:spcBef>
              <a:buFontTx/>
              <a:buNone/>
            </a:pPr>
            <a:r>
              <a:rPr lang="en-US" altLang="en-US" sz="2400"/>
              <a:t>Original Discovery</a:t>
            </a:r>
          </a:p>
          <a:p>
            <a:pPr>
              <a:spcBef>
                <a:spcPct val="0"/>
              </a:spcBef>
              <a:buFontTx/>
              <a:buNone/>
            </a:pPr>
            <a:endParaRPr lang="en-US" altLang="en-US" sz="2400"/>
          </a:p>
          <a:p>
            <a:pPr>
              <a:spcBef>
                <a:spcPct val="0"/>
              </a:spcBef>
              <a:buFontTx/>
              <a:buNone/>
            </a:pPr>
            <a:r>
              <a:rPr lang="en-US" altLang="en-US" sz="2400"/>
              <a:t>Our Vermont apomictic species:</a:t>
            </a:r>
          </a:p>
          <a:p>
            <a:pPr>
              <a:spcBef>
                <a:spcPct val="0"/>
              </a:spcBef>
              <a:buFontTx/>
              <a:buNone/>
            </a:pPr>
            <a:r>
              <a:rPr lang="en-US" altLang="en-US" sz="2400" i="1"/>
              <a:t>  Pellaea atropurpurea </a:t>
            </a:r>
            <a:r>
              <a:rPr lang="en-US" altLang="en-US" sz="2400"/>
              <a:t>and </a:t>
            </a:r>
            <a:r>
              <a:rPr lang="en-US" altLang="en-US" sz="2400" i="1"/>
              <a:t>Pellaea glabella</a:t>
            </a:r>
            <a:r>
              <a:rPr lang="en-US" altLang="en-US" sz="2400"/>
              <a:t> var. </a:t>
            </a:r>
            <a:r>
              <a:rPr lang="en-US" altLang="en-US" sz="2400" i="1"/>
              <a:t> glabella  </a:t>
            </a:r>
          </a:p>
          <a:p>
            <a:pPr>
              <a:spcBef>
                <a:spcPct val="0"/>
              </a:spcBef>
              <a:buFontTx/>
              <a:buNone/>
            </a:pPr>
            <a:endParaRPr lang="en-US" altLang="en-US" sz="2400"/>
          </a:p>
          <a:p>
            <a:pPr>
              <a:spcBef>
                <a:spcPct val="0"/>
              </a:spcBef>
              <a:buFontTx/>
              <a:buNone/>
            </a:pPr>
            <a:r>
              <a:rPr lang="en-US" altLang="en-US" sz="2400"/>
              <a:t>Mechanics of the Döpp-Manton scheme </a:t>
            </a:r>
          </a:p>
          <a:p>
            <a:pPr lvl="1">
              <a:spcBef>
                <a:spcPct val="0"/>
              </a:spcBef>
              <a:buFont typeface="Times" pitchFamily="2" charset="0"/>
              <a:buChar char="•"/>
            </a:pPr>
            <a:r>
              <a:rPr lang="en-US" altLang="en-US" sz="2400"/>
              <a:t>Altered Sporophyte Production: Farlow and Alice Tryon</a:t>
            </a:r>
            <a:endParaRPr lang="en-US" altLang="en-US" sz="2400" i="1"/>
          </a:p>
          <a:p>
            <a:pPr lvl="1">
              <a:spcBef>
                <a:spcPct val="0"/>
              </a:spcBef>
              <a:buFont typeface="Times" pitchFamily="2" charset="0"/>
              <a:buChar char="•"/>
            </a:pPr>
            <a:r>
              <a:rPr lang="en-US" altLang="en-US" sz="2400"/>
              <a:t>Altered Spore Production: Manton on </a:t>
            </a:r>
            <a:r>
              <a:rPr lang="en-US" altLang="en-US" sz="2400" i="1"/>
              <a:t>Cyrtomium</a:t>
            </a:r>
          </a:p>
          <a:p>
            <a:pPr>
              <a:spcBef>
                <a:spcPct val="0"/>
              </a:spcBef>
              <a:buFontTx/>
              <a:buNone/>
            </a:pPr>
            <a:endParaRPr lang="en-US" altLang="en-US" sz="2400"/>
          </a:p>
          <a:p>
            <a:pPr>
              <a:spcBef>
                <a:spcPct val="0"/>
              </a:spcBef>
              <a:buFontTx/>
              <a:buNone/>
            </a:pPr>
            <a:r>
              <a:rPr lang="en-US" altLang="en-US" sz="2400"/>
              <a:t>Gastony on the origins of </a:t>
            </a:r>
            <a:r>
              <a:rPr lang="en-US" altLang="en-US" sz="2400" i="1"/>
              <a:t>Pellaea glabella</a:t>
            </a:r>
            <a:r>
              <a:rPr lang="en-US" altLang="en-US" sz="2400"/>
              <a:t> var. </a:t>
            </a:r>
            <a:r>
              <a:rPr lang="en-US" altLang="en-US" sz="2400" i="1"/>
              <a:t>glabella</a:t>
            </a:r>
          </a:p>
          <a:p>
            <a:pPr>
              <a:spcBef>
                <a:spcPct val="0"/>
              </a:spcBef>
              <a:buFontTx/>
              <a:buNone/>
            </a:pPr>
            <a:endParaRPr lang="en-US" altLang="en-US" sz="2400"/>
          </a:p>
          <a:p>
            <a:pPr>
              <a:spcBef>
                <a:spcPct val="0"/>
              </a:spcBef>
              <a:buFontTx/>
              <a:buNone/>
            </a:pPr>
            <a:r>
              <a:rPr lang="en-US" altLang="en-US" sz="2400"/>
              <a:t>Amanda Grusz on Apomixis, the Braithwaite scheme</a:t>
            </a:r>
          </a:p>
          <a:p>
            <a:pPr>
              <a:spcBef>
                <a:spcPct val="0"/>
              </a:spcBef>
              <a:buFontTx/>
              <a:buNone/>
            </a:pPr>
            <a:endParaRPr lang="en-US" altLang="en-US" sz="2400"/>
          </a:p>
          <a:p>
            <a:pPr>
              <a:spcBef>
                <a:spcPct val="0"/>
              </a:spcBef>
              <a:buFontTx/>
              <a:buNone/>
            </a:pPr>
            <a:r>
              <a:rPr lang="en-US" altLang="en-US" sz="2400"/>
              <a:t>Two Case Histories </a:t>
            </a:r>
          </a:p>
          <a:p>
            <a:pPr lvl="1">
              <a:spcBef>
                <a:spcPct val="0"/>
              </a:spcBef>
              <a:buFont typeface="Times" pitchFamily="2" charset="0"/>
              <a:buChar char="•"/>
            </a:pPr>
            <a:r>
              <a:rPr lang="en-US" altLang="en-US" sz="2400"/>
              <a:t>Grusz on apomixis and polyploidy in </a:t>
            </a:r>
            <a:r>
              <a:rPr lang="en-US" altLang="en-US" sz="2400" i="1"/>
              <a:t>Cheilanthes</a:t>
            </a:r>
          </a:p>
          <a:p>
            <a:pPr lvl="1">
              <a:spcBef>
                <a:spcPct val="0"/>
              </a:spcBef>
              <a:buFont typeface="Times" pitchFamily="2" charset="0"/>
              <a:buChar char="•"/>
            </a:pPr>
            <a:r>
              <a:rPr lang="en-US" altLang="en-US" sz="2400"/>
              <a:t>Origin of apomixis – an example from Japan.</a:t>
            </a:r>
          </a:p>
          <a:p>
            <a:pPr lvl="1">
              <a:spcBef>
                <a:spcPct val="0"/>
              </a:spcBef>
              <a:buFont typeface="Times" pitchFamily="2" charset="0"/>
              <a:buChar char="•"/>
            </a:pPr>
            <a:endParaRPr lang="en-US" altLang="en-US" sz="2400" i="1"/>
          </a:p>
          <a:p>
            <a:pPr lvl="1">
              <a:spcBef>
                <a:spcPct val="0"/>
              </a:spcBef>
              <a:buFont typeface="Times" pitchFamily="2" charset="0"/>
              <a:buChar char="•"/>
            </a:pPr>
            <a:endParaRPr lang="en-US" altLang="en-US" sz="2000"/>
          </a:p>
          <a:p>
            <a:pPr lvl="1">
              <a:spcBef>
                <a:spcPct val="0"/>
              </a:spcBef>
              <a:buFontTx/>
              <a:buNone/>
            </a:pPr>
            <a:endParaRPr lang="en-US" altLang="en-US" sz="2000"/>
          </a:p>
          <a:p>
            <a:pPr>
              <a:spcBef>
                <a:spcPct val="0"/>
              </a:spcBef>
              <a:buFontTx/>
              <a:buNone/>
            </a:pPr>
            <a:r>
              <a:rPr lang="en-US" altLang="en-US" sz="2000"/>
              <a:t>	</a:t>
            </a:r>
          </a:p>
        </p:txBody>
      </p:sp>
    </p:spTree>
    <p:extLst>
      <p:ext uri="{BB962C8B-B14F-4D97-AF65-F5344CB8AC3E}">
        <p14:creationId xmlns:p14="http://schemas.microsoft.com/office/powerpoint/2010/main" val="326971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a:extLst>
              <a:ext uri="{FF2B5EF4-FFF2-40B4-BE49-F238E27FC236}">
                <a16:creationId xmlns:a16="http://schemas.microsoft.com/office/drawing/2014/main" id="{D8801F9F-6E4A-5B46-91E6-95C82E94F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6519863"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3">
            <a:extLst>
              <a:ext uri="{FF2B5EF4-FFF2-40B4-BE49-F238E27FC236}">
                <a16:creationId xmlns:a16="http://schemas.microsoft.com/office/drawing/2014/main" id="{FA1A0C55-5052-9F48-988B-8E5186A6F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3400" y="3200400"/>
            <a:ext cx="3530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4">
            <a:extLst>
              <a:ext uri="{FF2B5EF4-FFF2-40B4-BE49-F238E27FC236}">
                <a16:creationId xmlns:a16="http://schemas.microsoft.com/office/drawing/2014/main" id="{711A78E0-5A83-D746-8474-9DFFD4C076F7}"/>
              </a:ext>
            </a:extLst>
          </p:cNvPr>
          <p:cNvSpPr txBox="1">
            <a:spLocks noChangeArrowheads="1"/>
          </p:cNvSpPr>
          <p:nvPr/>
        </p:nvSpPr>
        <p:spPr bwMode="auto">
          <a:xfrm>
            <a:off x="288925" y="14288"/>
            <a:ext cx="44100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i="1"/>
              <a:t>Pellaea glabella</a:t>
            </a:r>
            <a:r>
              <a:rPr lang="en-US" altLang="en-US" sz="2800"/>
              <a:t> var. </a:t>
            </a:r>
            <a:r>
              <a:rPr lang="en-US" altLang="en-US" sz="2800" i="1"/>
              <a:t>glabella</a:t>
            </a:r>
          </a:p>
        </p:txBody>
      </p:sp>
    </p:spTree>
    <p:extLst>
      <p:ext uri="{BB962C8B-B14F-4D97-AF65-F5344CB8AC3E}">
        <p14:creationId xmlns:p14="http://schemas.microsoft.com/office/powerpoint/2010/main" val="3714788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a:extLst>
              <a:ext uri="{FF2B5EF4-FFF2-40B4-BE49-F238E27FC236}">
                <a16:creationId xmlns:a16="http://schemas.microsoft.com/office/drawing/2014/main" id="{054EFF2F-C37A-5B42-BC4C-4B3526125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00"/>
            <a:ext cx="739140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 Box 3">
            <a:extLst>
              <a:ext uri="{FF2B5EF4-FFF2-40B4-BE49-F238E27FC236}">
                <a16:creationId xmlns:a16="http://schemas.microsoft.com/office/drawing/2014/main" id="{5BE61457-51AD-9441-A6F5-B19ACC74C5E0}"/>
              </a:ext>
            </a:extLst>
          </p:cNvPr>
          <p:cNvSpPr txBox="1">
            <a:spLocks noChangeArrowheads="1"/>
          </p:cNvSpPr>
          <p:nvPr/>
        </p:nvSpPr>
        <p:spPr bwMode="auto">
          <a:xfrm>
            <a:off x="365125" y="166688"/>
            <a:ext cx="57308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Farlow</a:t>
            </a:r>
            <a:r>
              <a:rPr lang="ja-JP" altLang="en-US" sz="2800"/>
              <a:t>’</a:t>
            </a:r>
            <a:r>
              <a:rPr lang="en-US" altLang="ja-JP" sz="2800"/>
              <a:t>s demonstration of apomixis, working in Strasbourg, 1872</a:t>
            </a:r>
            <a:endParaRPr lang="en-US" altLang="en-US" sz="2800"/>
          </a:p>
        </p:txBody>
      </p:sp>
      <p:pic>
        <p:nvPicPr>
          <p:cNvPr id="17411" name="Picture 4">
            <a:extLst>
              <a:ext uri="{FF2B5EF4-FFF2-40B4-BE49-F238E27FC236}">
                <a16:creationId xmlns:a16="http://schemas.microsoft.com/office/drawing/2014/main" id="{5E32BBCD-BD39-BC40-BF0B-B84E968DB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0"/>
            <a:ext cx="260985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a:extLst>
              <a:ext uri="{FF2B5EF4-FFF2-40B4-BE49-F238E27FC236}">
                <a16:creationId xmlns:a16="http://schemas.microsoft.com/office/drawing/2014/main" id="{916E9509-40F7-FA4D-8220-86C54C22F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28800"/>
            <a:ext cx="43434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5">
            <a:extLst>
              <a:ext uri="{FF2B5EF4-FFF2-40B4-BE49-F238E27FC236}">
                <a16:creationId xmlns:a16="http://schemas.microsoft.com/office/drawing/2014/main" id="{81A096A0-16FE-EF47-B47E-880C7CE8B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850" y="3200400"/>
            <a:ext cx="285115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7">
            <a:extLst>
              <a:ext uri="{FF2B5EF4-FFF2-40B4-BE49-F238E27FC236}">
                <a16:creationId xmlns:a16="http://schemas.microsoft.com/office/drawing/2014/main" id="{5C728D73-E1C4-3948-8C24-71149512E370}"/>
              </a:ext>
            </a:extLst>
          </p:cNvPr>
          <p:cNvSpPr txBox="1">
            <a:spLocks noChangeArrowheads="1"/>
          </p:cNvSpPr>
          <p:nvPr/>
        </p:nvSpPr>
        <p:spPr bwMode="auto">
          <a:xfrm>
            <a:off x="898525" y="471488"/>
            <a:ext cx="32750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i="1"/>
              <a:t>Pellaea atropurpurea</a:t>
            </a:r>
          </a:p>
        </p:txBody>
      </p:sp>
    </p:spTree>
    <p:extLst>
      <p:ext uri="{BB962C8B-B14F-4D97-AF65-F5344CB8AC3E}">
        <p14:creationId xmlns:p14="http://schemas.microsoft.com/office/powerpoint/2010/main" val="4010751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a:extLst>
              <a:ext uri="{FF2B5EF4-FFF2-40B4-BE49-F238E27FC236}">
                <a16:creationId xmlns:a16="http://schemas.microsoft.com/office/drawing/2014/main" id="{BA1F308C-1DE8-3044-8A01-30F225DB71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8095" y="608065"/>
            <a:ext cx="3813175"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Picture 3">
            <a:extLst>
              <a:ext uri="{FF2B5EF4-FFF2-40B4-BE49-F238E27FC236}">
                <a16:creationId xmlns:a16="http://schemas.microsoft.com/office/drawing/2014/main" id="{EE82099D-FC1D-904F-A765-B8338C7CC0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5" y="2271712"/>
            <a:ext cx="4394002"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4">
            <a:extLst>
              <a:ext uri="{FF2B5EF4-FFF2-40B4-BE49-F238E27FC236}">
                <a16:creationId xmlns:a16="http://schemas.microsoft.com/office/drawing/2014/main" id="{4F2BCA67-B179-FE42-B660-D6E4E7783BFE}"/>
              </a:ext>
            </a:extLst>
          </p:cNvPr>
          <p:cNvSpPr txBox="1">
            <a:spLocks noChangeArrowheads="1"/>
          </p:cNvSpPr>
          <p:nvPr/>
        </p:nvSpPr>
        <p:spPr bwMode="auto">
          <a:xfrm>
            <a:off x="593725" y="471488"/>
            <a:ext cx="43592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Wagner, Farrar, and Chen discover a sexual diploid race of </a:t>
            </a:r>
            <a:r>
              <a:rPr lang="en-US" altLang="en-US" sz="2800" i="1"/>
              <a:t>Pellaea glabella</a:t>
            </a:r>
            <a:r>
              <a:rPr lang="en-US" altLang="en-US" sz="2800"/>
              <a:t> var. </a:t>
            </a:r>
            <a:r>
              <a:rPr lang="en-US" altLang="en-US" sz="2800" i="1"/>
              <a:t>glabella, </a:t>
            </a:r>
            <a:r>
              <a:rPr lang="en-US" altLang="en-US" sz="2800"/>
              <a:t>1965</a:t>
            </a:r>
          </a:p>
        </p:txBody>
      </p:sp>
      <p:sp>
        <p:nvSpPr>
          <p:cNvPr id="3" name="TextBox 2">
            <a:extLst>
              <a:ext uri="{FF2B5EF4-FFF2-40B4-BE49-F238E27FC236}">
                <a16:creationId xmlns:a16="http://schemas.microsoft.com/office/drawing/2014/main" id="{F10A1E58-BC35-9CE3-9FB8-9B9BD69AFD23}"/>
              </a:ext>
            </a:extLst>
          </p:cNvPr>
          <p:cNvSpPr txBox="1"/>
          <p:nvPr/>
        </p:nvSpPr>
        <p:spPr>
          <a:xfrm>
            <a:off x="4572000" y="4126367"/>
            <a:ext cx="568127" cy="523220"/>
          </a:xfrm>
          <a:prstGeom prst="rect">
            <a:avLst/>
          </a:prstGeom>
          <a:solidFill>
            <a:schemeClr val="bg1"/>
          </a:solidFill>
        </p:spPr>
        <p:txBody>
          <a:bodyPr wrap="square">
            <a:spAutoFit/>
          </a:bodyPr>
          <a:lstStyle/>
          <a:p>
            <a:r>
              <a:rPr lang="en-US" altLang="en-US" b="1"/>
              <a:t>4x</a:t>
            </a:r>
            <a:endParaRPr lang="en-US" b="1"/>
          </a:p>
        </p:txBody>
      </p:sp>
      <p:sp>
        <p:nvSpPr>
          <p:cNvPr id="4" name="TextBox 3">
            <a:extLst>
              <a:ext uri="{FF2B5EF4-FFF2-40B4-BE49-F238E27FC236}">
                <a16:creationId xmlns:a16="http://schemas.microsoft.com/office/drawing/2014/main" id="{6D420688-3C29-2093-FB00-F25849E59E00}"/>
              </a:ext>
            </a:extLst>
          </p:cNvPr>
          <p:cNvSpPr txBox="1"/>
          <p:nvPr/>
        </p:nvSpPr>
        <p:spPr>
          <a:xfrm>
            <a:off x="4530527" y="2466736"/>
            <a:ext cx="609600" cy="523220"/>
          </a:xfrm>
          <a:prstGeom prst="rect">
            <a:avLst/>
          </a:prstGeom>
          <a:solidFill>
            <a:schemeClr val="bg1"/>
          </a:solidFill>
        </p:spPr>
        <p:txBody>
          <a:bodyPr wrap="square">
            <a:spAutoFit/>
          </a:bodyPr>
          <a:lstStyle/>
          <a:p>
            <a:r>
              <a:rPr lang="en-US" altLang="en-US" b="1"/>
              <a:t>4x</a:t>
            </a:r>
            <a:endParaRPr lang="en-US" b="1"/>
          </a:p>
        </p:txBody>
      </p:sp>
      <p:sp>
        <p:nvSpPr>
          <p:cNvPr id="5" name="TextBox 4">
            <a:extLst>
              <a:ext uri="{FF2B5EF4-FFF2-40B4-BE49-F238E27FC236}">
                <a16:creationId xmlns:a16="http://schemas.microsoft.com/office/drawing/2014/main" id="{86D9AB64-70D3-C335-6E20-20F5D6279BD4}"/>
              </a:ext>
            </a:extLst>
          </p:cNvPr>
          <p:cNvSpPr txBox="1"/>
          <p:nvPr/>
        </p:nvSpPr>
        <p:spPr>
          <a:xfrm>
            <a:off x="6283127" y="92974"/>
            <a:ext cx="1733650" cy="523220"/>
          </a:xfrm>
          <a:prstGeom prst="rect">
            <a:avLst/>
          </a:prstGeom>
          <a:solidFill>
            <a:schemeClr val="bg1"/>
          </a:solidFill>
        </p:spPr>
        <p:txBody>
          <a:bodyPr wrap="square">
            <a:spAutoFit/>
          </a:bodyPr>
          <a:lstStyle/>
          <a:p>
            <a:r>
              <a:rPr lang="en-US" altLang="en-US" b="1"/>
              <a:t>2x 29 IIs</a:t>
            </a:r>
            <a:endParaRPr lang="en-US" b="1"/>
          </a:p>
        </p:txBody>
      </p:sp>
      <p:sp>
        <p:nvSpPr>
          <p:cNvPr id="6" name="TextBox 5">
            <a:extLst>
              <a:ext uri="{FF2B5EF4-FFF2-40B4-BE49-F238E27FC236}">
                <a16:creationId xmlns:a16="http://schemas.microsoft.com/office/drawing/2014/main" id="{AA2C447B-1640-1E30-B3FA-06314354545F}"/>
              </a:ext>
            </a:extLst>
          </p:cNvPr>
          <p:cNvSpPr txBox="1"/>
          <p:nvPr/>
        </p:nvSpPr>
        <p:spPr>
          <a:xfrm>
            <a:off x="21761" y="3291429"/>
            <a:ext cx="609600" cy="523220"/>
          </a:xfrm>
          <a:prstGeom prst="rect">
            <a:avLst/>
          </a:prstGeom>
          <a:solidFill>
            <a:schemeClr val="bg1"/>
          </a:solidFill>
        </p:spPr>
        <p:txBody>
          <a:bodyPr wrap="square">
            <a:spAutoFit/>
          </a:bodyPr>
          <a:lstStyle/>
          <a:p>
            <a:r>
              <a:rPr lang="en-US" altLang="en-US" b="1"/>
              <a:t>2x</a:t>
            </a:r>
            <a:endParaRPr lang="en-US" b="1"/>
          </a:p>
        </p:txBody>
      </p:sp>
      <p:pic>
        <p:nvPicPr>
          <p:cNvPr id="7" name="Picture 4">
            <a:extLst>
              <a:ext uri="{FF2B5EF4-FFF2-40B4-BE49-F238E27FC236}">
                <a16:creationId xmlns:a16="http://schemas.microsoft.com/office/drawing/2014/main" id="{97E6F7CE-480B-09C8-0D09-4960C4A991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7605"/>
          <a:stretch>
            <a:fillRect/>
          </a:stretch>
        </p:blipFill>
        <p:spPr bwMode="auto">
          <a:xfrm>
            <a:off x="5849653" y="3962400"/>
            <a:ext cx="2600598" cy="2366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1EEDEFF-57F9-F06E-0C61-FE765A00A475}"/>
              </a:ext>
            </a:extLst>
          </p:cNvPr>
          <p:cNvSpPr txBox="1"/>
          <p:nvPr/>
        </p:nvSpPr>
        <p:spPr>
          <a:xfrm>
            <a:off x="5715000" y="3584435"/>
            <a:ext cx="2133600" cy="523220"/>
          </a:xfrm>
          <a:prstGeom prst="rect">
            <a:avLst/>
          </a:prstGeom>
          <a:solidFill>
            <a:schemeClr val="bg1"/>
          </a:solidFill>
        </p:spPr>
        <p:txBody>
          <a:bodyPr wrap="square">
            <a:spAutoFit/>
          </a:bodyPr>
          <a:lstStyle/>
          <a:p>
            <a:r>
              <a:rPr lang="en-US" altLang="en-US" b="1"/>
              <a:t>4x: 118 IIs </a:t>
            </a:r>
            <a:endParaRPr lang="en-US" b="1"/>
          </a:p>
        </p:txBody>
      </p:sp>
      <p:sp>
        <p:nvSpPr>
          <p:cNvPr id="9" name="TextBox 8">
            <a:extLst>
              <a:ext uri="{FF2B5EF4-FFF2-40B4-BE49-F238E27FC236}">
                <a16:creationId xmlns:a16="http://schemas.microsoft.com/office/drawing/2014/main" id="{48C96442-8C8F-F41A-C61E-E5A8A2988A72}"/>
              </a:ext>
            </a:extLst>
          </p:cNvPr>
          <p:cNvSpPr txBox="1"/>
          <p:nvPr/>
        </p:nvSpPr>
        <p:spPr>
          <a:xfrm>
            <a:off x="18852" y="4141953"/>
            <a:ext cx="609600" cy="523220"/>
          </a:xfrm>
          <a:prstGeom prst="rect">
            <a:avLst/>
          </a:prstGeom>
          <a:solidFill>
            <a:schemeClr val="bg1"/>
          </a:solidFill>
        </p:spPr>
        <p:txBody>
          <a:bodyPr wrap="square">
            <a:spAutoFit/>
          </a:bodyPr>
          <a:lstStyle/>
          <a:p>
            <a:r>
              <a:rPr lang="en-US" altLang="en-US" b="1"/>
              <a:t>2x</a:t>
            </a:r>
            <a:endParaRPr lang="en-US" b="1"/>
          </a:p>
        </p:txBody>
      </p:sp>
      <p:sp>
        <p:nvSpPr>
          <p:cNvPr id="10" name="TextBox 9">
            <a:extLst>
              <a:ext uri="{FF2B5EF4-FFF2-40B4-BE49-F238E27FC236}">
                <a16:creationId xmlns:a16="http://schemas.microsoft.com/office/drawing/2014/main" id="{744EEA50-15C7-60E2-02A4-05F48AE7FD15}"/>
              </a:ext>
            </a:extLst>
          </p:cNvPr>
          <p:cNvSpPr txBox="1"/>
          <p:nvPr/>
        </p:nvSpPr>
        <p:spPr>
          <a:xfrm>
            <a:off x="-18344" y="2440906"/>
            <a:ext cx="609600" cy="523220"/>
          </a:xfrm>
          <a:prstGeom prst="rect">
            <a:avLst/>
          </a:prstGeom>
          <a:solidFill>
            <a:schemeClr val="bg1"/>
          </a:solidFill>
        </p:spPr>
        <p:txBody>
          <a:bodyPr wrap="square">
            <a:spAutoFit/>
          </a:bodyPr>
          <a:lstStyle/>
          <a:p>
            <a:r>
              <a:rPr lang="en-US" altLang="en-US" b="1"/>
              <a:t>2x</a:t>
            </a:r>
            <a:endParaRPr lang="en-US" b="1"/>
          </a:p>
        </p:txBody>
      </p:sp>
      <p:sp>
        <p:nvSpPr>
          <p:cNvPr id="11" name="TextBox 10">
            <a:extLst>
              <a:ext uri="{FF2B5EF4-FFF2-40B4-BE49-F238E27FC236}">
                <a16:creationId xmlns:a16="http://schemas.microsoft.com/office/drawing/2014/main" id="{B3B7803D-339A-B321-9D84-2A221579961E}"/>
              </a:ext>
            </a:extLst>
          </p:cNvPr>
          <p:cNvSpPr txBox="1"/>
          <p:nvPr/>
        </p:nvSpPr>
        <p:spPr>
          <a:xfrm>
            <a:off x="4530527" y="3325769"/>
            <a:ext cx="609600" cy="523220"/>
          </a:xfrm>
          <a:prstGeom prst="rect">
            <a:avLst/>
          </a:prstGeom>
          <a:solidFill>
            <a:schemeClr val="bg1"/>
          </a:solidFill>
        </p:spPr>
        <p:txBody>
          <a:bodyPr wrap="square">
            <a:spAutoFit/>
          </a:bodyPr>
          <a:lstStyle/>
          <a:p>
            <a:r>
              <a:rPr lang="en-US" altLang="en-US" b="1"/>
              <a:t>2x</a:t>
            </a:r>
            <a:endParaRPr lang="en-US"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a:extLst>
              <a:ext uri="{FF2B5EF4-FFF2-40B4-BE49-F238E27FC236}">
                <a16:creationId xmlns:a16="http://schemas.microsoft.com/office/drawing/2014/main" id="{FF907156-8F86-3341-8735-75A3A360A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464" b="13464"/>
          <a:stretch>
            <a:fillRect/>
          </a:stretch>
        </p:blipFill>
        <p:spPr bwMode="auto">
          <a:xfrm>
            <a:off x="1066800" y="685800"/>
            <a:ext cx="55245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ext Box 6">
            <a:extLst>
              <a:ext uri="{FF2B5EF4-FFF2-40B4-BE49-F238E27FC236}">
                <a16:creationId xmlns:a16="http://schemas.microsoft.com/office/drawing/2014/main" id="{7ADF080F-79B3-6746-BAB8-A8A533AB4015}"/>
              </a:ext>
            </a:extLst>
          </p:cNvPr>
          <p:cNvSpPr txBox="1">
            <a:spLocks noChangeArrowheads="1"/>
          </p:cNvSpPr>
          <p:nvPr/>
        </p:nvSpPr>
        <p:spPr bwMode="auto">
          <a:xfrm>
            <a:off x="228600" y="76200"/>
            <a:ext cx="22780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i="1"/>
              <a:t>atropurpurpea</a:t>
            </a:r>
            <a:endParaRPr lang="en-US" altLang="en-US" sz="2800"/>
          </a:p>
        </p:txBody>
      </p:sp>
      <p:sp>
        <p:nvSpPr>
          <p:cNvPr id="37891" name="Rectangle 7">
            <a:extLst>
              <a:ext uri="{FF2B5EF4-FFF2-40B4-BE49-F238E27FC236}">
                <a16:creationId xmlns:a16="http://schemas.microsoft.com/office/drawing/2014/main" id="{8DE0749B-E192-5B49-A855-59DBAE177FD8}"/>
              </a:ext>
            </a:extLst>
          </p:cNvPr>
          <p:cNvSpPr>
            <a:spLocks noChangeArrowheads="1"/>
          </p:cNvSpPr>
          <p:nvPr/>
        </p:nvSpPr>
        <p:spPr bwMode="auto">
          <a:xfrm>
            <a:off x="2971800" y="152400"/>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a:extLst>
              <a:ext uri="{FF2B5EF4-FFF2-40B4-BE49-F238E27FC236}">
                <a16:creationId xmlns:a16="http://schemas.microsoft.com/office/drawing/2014/main" id="{ECA22AB7-267C-9F44-A3CE-100359E7C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392"/>
          <a:stretch>
            <a:fillRect/>
          </a:stretch>
        </p:blipFill>
        <p:spPr bwMode="auto">
          <a:xfrm>
            <a:off x="685800" y="304800"/>
            <a:ext cx="7086600"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ext Box 3">
            <a:extLst>
              <a:ext uri="{FF2B5EF4-FFF2-40B4-BE49-F238E27FC236}">
                <a16:creationId xmlns:a16="http://schemas.microsoft.com/office/drawing/2014/main" id="{875DDD47-1EE2-8749-8970-BA97A47269B3}"/>
              </a:ext>
            </a:extLst>
          </p:cNvPr>
          <p:cNvSpPr txBox="1">
            <a:spLocks noChangeArrowheads="1"/>
          </p:cNvSpPr>
          <p:nvPr/>
        </p:nvSpPr>
        <p:spPr bwMode="auto">
          <a:xfrm>
            <a:off x="2895600" y="1752600"/>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S</a:t>
            </a:r>
          </a:p>
        </p:txBody>
      </p:sp>
      <p:sp>
        <p:nvSpPr>
          <p:cNvPr id="40963" name="Text Box 4">
            <a:extLst>
              <a:ext uri="{FF2B5EF4-FFF2-40B4-BE49-F238E27FC236}">
                <a16:creationId xmlns:a16="http://schemas.microsoft.com/office/drawing/2014/main" id="{535BC108-B261-104A-8193-6F09326D4555}"/>
              </a:ext>
            </a:extLst>
          </p:cNvPr>
          <p:cNvSpPr txBox="1">
            <a:spLocks noChangeArrowheads="1"/>
          </p:cNvSpPr>
          <p:nvPr/>
        </p:nvSpPr>
        <p:spPr bwMode="auto">
          <a:xfrm>
            <a:off x="3733800" y="1981200"/>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O</a:t>
            </a:r>
          </a:p>
        </p:txBody>
      </p:sp>
      <p:sp>
        <p:nvSpPr>
          <p:cNvPr id="40964" name="Text Box 5">
            <a:extLst>
              <a:ext uri="{FF2B5EF4-FFF2-40B4-BE49-F238E27FC236}">
                <a16:creationId xmlns:a16="http://schemas.microsoft.com/office/drawing/2014/main" id="{CB8E2DED-57CB-CC44-8C11-83A2B63A532A}"/>
              </a:ext>
            </a:extLst>
          </p:cNvPr>
          <p:cNvSpPr txBox="1">
            <a:spLocks noChangeArrowheads="1"/>
          </p:cNvSpPr>
          <p:nvPr/>
        </p:nvSpPr>
        <p:spPr bwMode="auto">
          <a:xfrm>
            <a:off x="5791200" y="2057400"/>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G</a:t>
            </a:r>
          </a:p>
        </p:txBody>
      </p:sp>
      <p:sp>
        <p:nvSpPr>
          <p:cNvPr id="40965" name="Text Box 7">
            <a:extLst>
              <a:ext uri="{FF2B5EF4-FFF2-40B4-BE49-F238E27FC236}">
                <a16:creationId xmlns:a16="http://schemas.microsoft.com/office/drawing/2014/main" id="{CB55EC44-CD47-6648-828C-C83181631D87}"/>
              </a:ext>
            </a:extLst>
          </p:cNvPr>
          <p:cNvSpPr txBox="1">
            <a:spLocks noChangeArrowheads="1"/>
          </p:cNvSpPr>
          <p:nvPr/>
        </p:nvSpPr>
        <p:spPr bwMode="auto">
          <a:xfrm>
            <a:off x="4876800" y="2743200"/>
            <a:ext cx="481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M</a:t>
            </a:r>
          </a:p>
        </p:txBody>
      </p:sp>
      <p:sp>
        <p:nvSpPr>
          <p:cNvPr id="40966" name="Freeform 13">
            <a:extLst>
              <a:ext uri="{FF2B5EF4-FFF2-40B4-BE49-F238E27FC236}">
                <a16:creationId xmlns:a16="http://schemas.microsoft.com/office/drawing/2014/main" id="{35A14B5F-4C58-2748-BC85-58D465EBBEE5}"/>
              </a:ext>
            </a:extLst>
          </p:cNvPr>
          <p:cNvSpPr>
            <a:spLocks/>
          </p:cNvSpPr>
          <p:nvPr/>
        </p:nvSpPr>
        <p:spPr bwMode="auto">
          <a:xfrm>
            <a:off x="4768850" y="2724150"/>
            <a:ext cx="582613" cy="500063"/>
          </a:xfrm>
          <a:custGeom>
            <a:avLst/>
            <a:gdLst>
              <a:gd name="T0" fmla="*/ 2147483646 w 367"/>
              <a:gd name="T1" fmla="*/ 2147483646 h 315"/>
              <a:gd name="T2" fmla="*/ 2147483646 w 367"/>
              <a:gd name="T3" fmla="*/ 0 h 315"/>
              <a:gd name="T4" fmla="*/ 2147483646 w 367"/>
              <a:gd name="T5" fmla="*/ 2147483646 h 315"/>
              <a:gd name="T6" fmla="*/ 2147483646 w 367"/>
              <a:gd name="T7" fmla="*/ 2147483646 h 315"/>
              <a:gd name="T8" fmla="*/ 2147483646 w 367"/>
              <a:gd name="T9" fmla="*/ 2147483646 h 315"/>
              <a:gd name="T10" fmla="*/ 2147483646 w 367"/>
              <a:gd name="T11" fmla="*/ 2147483646 h 315"/>
              <a:gd name="T12" fmla="*/ 2147483646 w 367"/>
              <a:gd name="T13" fmla="*/ 2147483646 h 315"/>
              <a:gd name="T14" fmla="*/ 2147483646 w 367"/>
              <a:gd name="T15" fmla="*/ 2147483646 h 315"/>
              <a:gd name="T16" fmla="*/ 2147483646 w 367"/>
              <a:gd name="T17" fmla="*/ 2147483646 h 315"/>
              <a:gd name="T18" fmla="*/ 2147483646 w 367"/>
              <a:gd name="T19" fmla="*/ 2147483646 h 3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7"/>
              <a:gd name="T31" fmla="*/ 0 h 315"/>
              <a:gd name="T32" fmla="*/ 367 w 367"/>
              <a:gd name="T33" fmla="*/ 315 h 3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7" h="315">
                <a:moveTo>
                  <a:pt x="287" y="37"/>
                </a:moveTo>
                <a:cubicBezTo>
                  <a:pt x="252" y="25"/>
                  <a:pt x="231" y="8"/>
                  <a:pt x="196" y="0"/>
                </a:cubicBezTo>
                <a:cubicBezTo>
                  <a:pt x="108" y="14"/>
                  <a:pt x="87" y="30"/>
                  <a:pt x="31" y="92"/>
                </a:cubicBezTo>
                <a:cubicBezTo>
                  <a:pt x="13" y="143"/>
                  <a:pt x="0" y="233"/>
                  <a:pt x="61" y="257"/>
                </a:cubicBezTo>
                <a:cubicBezTo>
                  <a:pt x="93" y="287"/>
                  <a:pt x="135" y="296"/>
                  <a:pt x="178" y="305"/>
                </a:cubicBezTo>
                <a:cubicBezTo>
                  <a:pt x="235" y="301"/>
                  <a:pt x="286" y="315"/>
                  <a:pt x="324" y="269"/>
                </a:cubicBezTo>
                <a:cubicBezTo>
                  <a:pt x="350" y="236"/>
                  <a:pt x="346" y="191"/>
                  <a:pt x="355" y="153"/>
                </a:cubicBezTo>
                <a:cubicBezTo>
                  <a:pt x="357" y="140"/>
                  <a:pt x="367" y="116"/>
                  <a:pt x="367" y="116"/>
                </a:cubicBezTo>
                <a:cubicBezTo>
                  <a:pt x="363" y="103"/>
                  <a:pt x="364" y="87"/>
                  <a:pt x="355" y="79"/>
                </a:cubicBezTo>
                <a:cubicBezTo>
                  <a:pt x="320" y="47"/>
                  <a:pt x="277" y="40"/>
                  <a:pt x="239" y="18"/>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7">
            <a:extLst>
              <a:ext uri="{FF2B5EF4-FFF2-40B4-BE49-F238E27FC236}">
                <a16:creationId xmlns:a16="http://schemas.microsoft.com/office/drawing/2014/main" id="{ADB4D788-0898-5F4F-A1BF-C81329E93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066800"/>
            <a:ext cx="558323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 Box 2">
            <a:extLst>
              <a:ext uri="{FF2B5EF4-FFF2-40B4-BE49-F238E27FC236}">
                <a16:creationId xmlns:a16="http://schemas.microsoft.com/office/drawing/2014/main" id="{E73A6EF3-AA35-8B49-947E-754F45BE8115}"/>
              </a:ext>
            </a:extLst>
          </p:cNvPr>
          <p:cNvSpPr txBox="1">
            <a:spLocks noChangeArrowheads="1"/>
          </p:cNvSpPr>
          <p:nvPr/>
        </p:nvSpPr>
        <p:spPr bwMode="auto">
          <a:xfrm>
            <a:off x="365125" y="395288"/>
            <a:ext cx="8397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The players in the </a:t>
            </a:r>
            <a:r>
              <a:rPr lang="en-US" altLang="en-US" sz="2800" i="1"/>
              <a:t>Pellaea </a:t>
            </a:r>
            <a:r>
              <a:rPr lang="en-US" altLang="en-US" sz="2800"/>
              <a:t>story</a:t>
            </a:r>
            <a:r>
              <a:rPr lang="en-US" altLang="en-US" sz="2800" i="1"/>
              <a:t>…</a:t>
            </a:r>
          </a:p>
        </p:txBody>
      </p:sp>
      <p:grpSp>
        <p:nvGrpSpPr>
          <p:cNvPr id="41987" name="Group 8">
            <a:extLst>
              <a:ext uri="{FF2B5EF4-FFF2-40B4-BE49-F238E27FC236}">
                <a16:creationId xmlns:a16="http://schemas.microsoft.com/office/drawing/2014/main" id="{F0A7FC47-8806-964B-A090-B74868D4954D}"/>
              </a:ext>
            </a:extLst>
          </p:cNvPr>
          <p:cNvGrpSpPr>
            <a:grpSpLocks/>
          </p:cNvGrpSpPr>
          <p:nvPr/>
        </p:nvGrpSpPr>
        <p:grpSpPr bwMode="auto">
          <a:xfrm>
            <a:off x="3429000" y="2743200"/>
            <a:ext cx="3681413" cy="3338513"/>
            <a:chOff x="2160" y="1728"/>
            <a:chExt cx="2319" cy="2103"/>
          </a:xfrm>
        </p:grpSpPr>
        <p:sp>
          <p:nvSpPr>
            <p:cNvPr id="41988" name="Rectangle 9">
              <a:extLst>
                <a:ext uri="{FF2B5EF4-FFF2-40B4-BE49-F238E27FC236}">
                  <a16:creationId xmlns:a16="http://schemas.microsoft.com/office/drawing/2014/main" id="{BB7716E8-7A96-8346-8B74-5769606108CB}"/>
                </a:ext>
              </a:extLst>
            </p:cNvPr>
            <p:cNvSpPr>
              <a:spLocks noChangeArrowheads="1"/>
            </p:cNvSpPr>
            <p:nvPr/>
          </p:nvSpPr>
          <p:spPr bwMode="auto">
            <a:xfrm>
              <a:off x="2160" y="1728"/>
              <a:ext cx="2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S</a:t>
              </a:r>
            </a:p>
          </p:txBody>
        </p:sp>
        <p:sp>
          <p:nvSpPr>
            <p:cNvPr id="41989" name="Rectangle 10">
              <a:extLst>
                <a:ext uri="{FF2B5EF4-FFF2-40B4-BE49-F238E27FC236}">
                  <a16:creationId xmlns:a16="http://schemas.microsoft.com/office/drawing/2014/main" id="{15DCEE49-E439-6042-95D6-174804E09393}"/>
                </a:ext>
              </a:extLst>
            </p:cNvPr>
            <p:cNvSpPr>
              <a:spLocks noChangeArrowheads="1"/>
            </p:cNvSpPr>
            <p:nvPr/>
          </p:nvSpPr>
          <p:spPr bwMode="auto">
            <a:xfrm>
              <a:off x="2400" y="2688"/>
              <a:ext cx="2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O</a:t>
              </a:r>
            </a:p>
          </p:txBody>
        </p:sp>
        <p:sp>
          <p:nvSpPr>
            <p:cNvPr id="41990" name="Rectangle 11">
              <a:extLst>
                <a:ext uri="{FF2B5EF4-FFF2-40B4-BE49-F238E27FC236}">
                  <a16:creationId xmlns:a16="http://schemas.microsoft.com/office/drawing/2014/main" id="{C0484B2D-1ABA-EA45-9A91-F34762A3CC6E}"/>
                </a:ext>
              </a:extLst>
            </p:cNvPr>
            <p:cNvSpPr>
              <a:spLocks noChangeArrowheads="1"/>
            </p:cNvSpPr>
            <p:nvPr/>
          </p:nvSpPr>
          <p:spPr bwMode="auto">
            <a:xfrm>
              <a:off x="4080" y="1776"/>
              <a:ext cx="2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G</a:t>
              </a:r>
            </a:p>
          </p:txBody>
        </p:sp>
        <p:sp>
          <p:nvSpPr>
            <p:cNvPr id="41991" name="Rectangle 12">
              <a:extLst>
                <a:ext uri="{FF2B5EF4-FFF2-40B4-BE49-F238E27FC236}">
                  <a16:creationId xmlns:a16="http://schemas.microsoft.com/office/drawing/2014/main" id="{3A831539-D468-4D47-893D-E43939129394}"/>
                </a:ext>
              </a:extLst>
            </p:cNvPr>
            <p:cNvSpPr>
              <a:spLocks noChangeArrowheads="1"/>
            </p:cNvSpPr>
            <p:nvPr/>
          </p:nvSpPr>
          <p:spPr bwMode="auto">
            <a:xfrm>
              <a:off x="4176" y="2640"/>
              <a:ext cx="3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M</a:t>
              </a:r>
            </a:p>
          </p:txBody>
        </p:sp>
        <p:sp>
          <p:nvSpPr>
            <p:cNvPr id="41992" name="Rectangle 13">
              <a:extLst>
                <a:ext uri="{FF2B5EF4-FFF2-40B4-BE49-F238E27FC236}">
                  <a16:creationId xmlns:a16="http://schemas.microsoft.com/office/drawing/2014/main" id="{25E63599-5B78-EA4B-A5FA-65EEB7CA6021}"/>
                </a:ext>
              </a:extLst>
            </p:cNvPr>
            <p:cNvSpPr>
              <a:spLocks noChangeArrowheads="1"/>
            </p:cNvSpPr>
            <p:nvPr/>
          </p:nvSpPr>
          <p:spPr bwMode="auto">
            <a:xfrm>
              <a:off x="3168" y="3504"/>
              <a:ext cx="2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A</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a:extLst>
              <a:ext uri="{FF2B5EF4-FFF2-40B4-BE49-F238E27FC236}">
                <a16:creationId xmlns:a16="http://schemas.microsoft.com/office/drawing/2014/main" id="{30A2EDF8-D81D-8C48-8EAB-7D55473300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066800"/>
            <a:ext cx="558323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 Box 3">
            <a:extLst>
              <a:ext uri="{FF2B5EF4-FFF2-40B4-BE49-F238E27FC236}">
                <a16:creationId xmlns:a16="http://schemas.microsoft.com/office/drawing/2014/main" id="{3448EDB2-0E48-8841-A540-A8BD26EBBF0B}"/>
              </a:ext>
            </a:extLst>
          </p:cNvPr>
          <p:cNvSpPr txBox="1">
            <a:spLocks noChangeArrowheads="1"/>
          </p:cNvSpPr>
          <p:nvPr/>
        </p:nvSpPr>
        <p:spPr bwMode="auto">
          <a:xfrm>
            <a:off x="365125" y="395288"/>
            <a:ext cx="83978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Gastony</a:t>
            </a:r>
            <a:r>
              <a:rPr lang="ja-JP" altLang="en-US" sz="2800"/>
              <a:t>’</a:t>
            </a:r>
            <a:r>
              <a:rPr lang="en-US" altLang="ja-JP" sz="2800"/>
              <a:t>s hypotheses for the ancestry of  the tetraploid apogamous varieties of </a:t>
            </a:r>
            <a:r>
              <a:rPr lang="en-US" altLang="ja-JP" sz="2800" i="1"/>
              <a:t>Pellaea glabella</a:t>
            </a:r>
            <a:endParaRPr lang="en-US" altLang="en-US" sz="2800" i="1"/>
          </a:p>
        </p:txBody>
      </p:sp>
      <p:sp>
        <p:nvSpPr>
          <p:cNvPr id="43011" name="Line 4">
            <a:extLst>
              <a:ext uri="{FF2B5EF4-FFF2-40B4-BE49-F238E27FC236}">
                <a16:creationId xmlns:a16="http://schemas.microsoft.com/office/drawing/2014/main" id="{B71BEE75-EF8E-C74A-AC2D-C807C25AB129}"/>
              </a:ext>
            </a:extLst>
          </p:cNvPr>
          <p:cNvSpPr>
            <a:spLocks noChangeShapeType="1"/>
          </p:cNvSpPr>
          <p:nvPr/>
        </p:nvSpPr>
        <p:spPr bwMode="auto">
          <a:xfrm flipV="1">
            <a:off x="2895600" y="3581400"/>
            <a:ext cx="0" cy="762000"/>
          </a:xfrm>
          <a:prstGeom prst="line">
            <a:avLst/>
          </a:prstGeom>
          <a:noFill/>
          <a:ln w="28575">
            <a:solidFill>
              <a:srgbClr val="F2002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12" name="Line 5">
            <a:extLst>
              <a:ext uri="{FF2B5EF4-FFF2-40B4-BE49-F238E27FC236}">
                <a16:creationId xmlns:a16="http://schemas.microsoft.com/office/drawing/2014/main" id="{E3B23B47-479D-AD40-84FF-3C533D3CC0D1}"/>
              </a:ext>
            </a:extLst>
          </p:cNvPr>
          <p:cNvSpPr>
            <a:spLocks noChangeShapeType="1"/>
          </p:cNvSpPr>
          <p:nvPr/>
        </p:nvSpPr>
        <p:spPr bwMode="auto">
          <a:xfrm flipV="1">
            <a:off x="6096000" y="3581400"/>
            <a:ext cx="0" cy="762000"/>
          </a:xfrm>
          <a:prstGeom prst="line">
            <a:avLst/>
          </a:prstGeom>
          <a:noFill/>
          <a:ln w="28575">
            <a:solidFill>
              <a:srgbClr val="F2002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013" name="Text Box 6">
            <a:extLst>
              <a:ext uri="{FF2B5EF4-FFF2-40B4-BE49-F238E27FC236}">
                <a16:creationId xmlns:a16="http://schemas.microsoft.com/office/drawing/2014/main" id="{4A1EDC19-47FE-4D4D-A302-753C87EE11CD}"/>
              </a:ext>
            </a:extLst>
          </p:cNvPr>
          <p:cNvSpPr txBox="1">
            <a:spLocks noChangeArrowheads="1"/>
          </p:cNvSpPr>
          <p:nvPr/>
        </p:nvSpPr>
        <p:spPr bwMode="auto">
          <a:xfrm>
            <a:off x="3332163" y="3671888"/>
            <a:ext cx="2336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solidFill>
                  <a:srgbClr val="F20022"/>
                </a:solidFill>
              </a:rPr>
              <a:t>autopolyploidy</a:t>
            </a:r>
          </a:p>
        </p:txBody>
      </p:sp>
      <p:sp>
        <p:nvSpPr>
          <p:cNvPr id="43014" name="Rectangle 10">
            <a:extLst>
              <a:ext uri="{FF2B5EF4-FFF2-40B4-BE49-F238E27FC236}">
                <a16:creationId xmlns:a16="http://schemas.microsoft.com/office/drawing/2014/main" id="{39AD7911-88E0-2945-BEBA-81C565118704}"/>
              </a:ext>
            </a:extLst>
          </p:cNvPr>
          <p:cNvSpPr>
            <a:spLocks noChangeArrowheads="1"/>
          </p:cNvSpPr>
          <p:nvPr/>
        </p:nvSpPr>
        <p:spPr bwMode="auto">
          <a:xfrm>
            <a:off x="3429000" y="2743200"/>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S</a:t>
            </a:r>
          </a:p>
        </p:txBody>
      </p:sp>
      <p:sp>
        <p:nvSpPr>
          <p:cNvPr id="43015" name="Rectangle 11">
            <a:extLst>
              <a:ext uri="{FF2B5EF4-FFF2-40B4-BE49-F238E27FC236}">
                <a16:creationId xmlns:a16="http://schemas.microsoft.com/office/drawing/2014/main" id="{55E9711F-B4CA-5B47-A649-9485744A0B68}"/>
              </a:ext>
            </a:extLst>
          </p:cNvPr>
          <p:cNvSpPr>
            <a:spLocks noChangeArrowheads="1"/>
          </p:cNvSpPr>
          <p:nvPr/>
        </p:nvSpPr>
        <p:spPr bwMode="auto">
          <a:xfrm>
            <a:off x="3810000" y="4267200"/>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O</a:t>
            </a:r>
          </a:p>
        </p:txBody>
      </p:sp>
      <p:sp>
        <p:nvSpPr>
          <p:cNvPr id="43016" name="Rectangle 12">
            <a:extLst>
              <a:ext uri="{FF2B5EF4-FFF2-40B4-BE49-F238E27FC236}">
                <a16:creationId xmlns:a16="http://schemas.microsoft.com/office/drawing/2014/main" id="{A8E940EE-45BB-1B43-B5AF-F74FB68335E5}"/>
              </a:ext>
            </a:extLst>
          </p:cNvPr>
          <p:cNvSpPr>
            <a:spLocks noChangeArrowheads="1"/>
          </p:cNvSpPr>
          <p:nvPr/>
        </p:nvSpPr>
        <p:spPr bwMode="auto">
          <a:xfrm>
            <a:off x="6477000" y="2819400"/>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G</a:t>
            </a:r>
          </a:p>
        </p:txBody>
      </p:sp>
      <p:sp>
        <p:nvSpPr>
          <p:cNvPr id="43017" name="Rectangle 13">
            <a:extLst>
              <a:ext uri="{FF2B5EF4-FFF2-40B4-BE49-F238E27FC236}">
                <a16:creationId xmlns:a16="http://schemas.microsoft.com/office/drawing/2014/main" id="{5A87F7B6-9CE4-9F4A-927B-B3E9F204ABC5}"/>
              </a:ext>
            </a:extLst>
          </p:cNvPr>
          <p:cNvSpPr>
            <a:spLocks noChangeArrowheads="1"/>
          </p:cNvSpPr>
          <p:nvPr/>
        </p:nvSpPr>
        <p:spPr bwMode="auto">
          <a:xfrm>
            <a:off x="6629400" y="4191000"/>
            <a:ext cx="481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M</a:t>
            </a:r>
          </a:p>
        </p:txBody>
      </p:sp>
      <p:sp>
        <p:nvSpPr>
          <p:cNvPr id="43018" name="Rectangle 14">
            <a:extLst>
              <a:ext uri="{FF2B5EF4-FFF2-40B4-BE49-F238E27FC236}">
                <a16:creationId xmlns:a16="http://schemas.microsoft.com/office/drawing/2014/main" id="{57F9BE9A-B34F-5042-817C-91050F230A66}"/>
              </a:ext>
            </a:extLst>
          </p:cNvPr>
          <p:cNvSpPr>
            <a:spLocks noChangeArrowheads="1"/>
          </p:cNvSpPr>
          <p:nvPr/>
        </p:nvSpPr>
        <p:spPr bwMode="auto">
          <a:xfrm>
            <a:off x="5029200" y="5562600"/>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A</a:t>
            </a:r>
          </a:p>
        </p:txBody>
      </p:sp>
      <p:sp>
        <p:nvSpPr>
          <p:cNvPr id="43019" name="Text Box 15">
            <a:extLst>
              <a:ext uri="{FF2B5EF4-FFF2-40B4-BE49-F238E27FC236}">
                <a16:creationId xmlns:a16="http://schemas.microsoft.com/office/drawing/2014/main" id="{CFBAF9DB-AA90-0442-83DD-6D9B88F097ED}"/>
              </a:ext>
            </a:extLst>
          </p:cNvPr>
          <p:cNvSpPr txBox="1">
            <a:spLocks noChangeArrowheads="1"/>
          </p:cNvSpPr>
          <p:nvPr/>
        </p:nvSpPr>
        <p:spPr bwMode="auto">
          <a:xfrm>
            <a:off x="746125" y="6300788"/>
            <a:ext cx="676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1800"/>
              <a:t>Gastony, 1988. The </a:t>
            </a:r>
            <a:r>
              <a:rPr lang="en-US" altLang="en-US" sz="1800" i="1"/>
              <a:t>Pellaea glabella </a:t>
            </a:r>
            <a:r>
              <a:rPr lang="en-US" altLang="en-US" sz="1800"/>
              <a:t>complex.  Amer. Fern J. 78:44-67.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a:extLst>
              <a:ext uri="{FF2B5EF4-FFF2-40B4-BE49-F238E27FC236}">
                <a16:creationId xmlns:a16="http://schemas.microsoft.com/office/drawing/2014/main" id="{A0128595-6084-F042-A764-461CC86BE8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066800"/>
            <a:ext cx="558323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Text Box 3">
            <a:extLst>
              <a:ext uri="{FF2B5EF4-FFF2-40B4-BE49-F238E27FC236}">
                <a16:creationId xmlns:a16="http://schemas.microsoft.com/office/drawing/2014/main" id="{BC2859E8-CB4A-FC42-B912-077C625B270E}"/>
              </a:ext>
            </a:extLst>
          </p:cNvPr>
          <p:cNvSpPr txBox="1">
            <a:spLocks noChangeArrowheads="1"/>
          </p:cNvSpPr>
          <p:nvPr/>
        </p:nvSpPr>
        <p:spPr bwMode="auto">
          <a:xfrm>
            <a:off x="365125" y="395288"/>
            <a:ext cx="83978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Gastony</a:t>
            </a:r>
            <a:r>
              <a:rPr lang="ja-JP" altLang="en-US" sz="2800"/>
              <a:t>’</a:t>
            </a:r>
            <a:r>
              <a:rPr lang="en-US" altLang="ja-JP" sz="2800"/>
              <a:t>s hypotheses for the ancestry of  the tetraploid apogamous varieties of </a:t>
            </a:r>
            <a:r>
              <a:rPr lang="en-US" altLang="ja-JP" sz="2800" i="1"/>
              <a:t>Pellaea glabella</a:t>
            </a:r>
            <a:endParaRPr lang="en-US" altLang="en-US" sz="2800" i="1"/>
          </a:p>
        </p:txBody>
      </p:sp>
      <p:sp>
        <p:nvSpPr>
          <p:cNvPr id="44035" name="Line 4">
            <a:extLst>
              <a:ext uri="{FF2B5EF4-FFF2-40B4-BE49-F238E27FC236}">
                <a16:creationId xmlns:a16="http://schemas.microsoft.com/office/drawing/2014/main" id="{7B0C176B-468F-D041-A71F-D04A208CDA14}"/>
              </a:ext>
            </a:extLst>
          </p:cNvPr>
          <p:cNvSpPr>
            <a:spLocks noChangeShapeType="1"/>
          </p:cNvSpPr>
          <p:nvPr/>
        </p:nvSpPr>
        <p:spPr bwMode="auto">
          <a:xfrm flipV="1">
            <a:off x="2895600" y="3581400"/>
            <a:ext cx="0" cy="762000"/>
          </a:xfrm>
          <a:prstGeom prst="line">
            <a:avLst/>
          </a:prstGeom>
          <a:noFill/>
          <a:ln w="28575">
            <a:solidFill>
              <a:srgbClr val="F2002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36" name="Line 5">
            <a:extLst>
              <a:ext uri="{FF2B5EF4-FFF2-40B4-BE49-F238E27FC236}">
                <a16:creationId xmlns:a16="http://schemas.microsoft.com/office/drawing/2014/main" id="{FC063ECA-853F-A842-8173-B2B44944BCF5}"/>
              </a:ext>
            </a:extLst>
          </p:cNvPr>
          <p:cNvSpPr>
            <a:spLocks noChangeShapeType="1"/>
          </p:cNvSpPr>
          <p:nvPr/>
        </p:nvSpPr>
        <p:spPr bwMode="auto">
          <a:xfrm flipV="1">
            <a:off x="6096000" y="3581400"/>
            <a:ext cx="0" cy="762000"/>
          </a:xfrm>
          <a:prstGeom prst="line">
            <a:avLst/>
          </a:prstGeom>
          <a:noFill/>
          <a:ln w="28575">
            <a:solidFill>
              <a:srgbClr val="F2002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37" name="Text Box 6">
            <a:extLst>
              <a:ext uri="{FF2B5EF4-FFF2-40B4-BE49-F238E27FC236}">
                <a16:creationId xmlns:a16="http://schemas.microsoft.com/office/drawing/2014/main" id="{4FCA0A13-1A3C-F148-A766-CF004C1C9944}"/>
              </a:ext>
            </a:extLst>
          </p:cNvPr>
          <p:cNvSpPr txBox="1">
            <a:spLocks noChangeArrowheads="1"/>
          </p:cNvSpPr>
          <p:nvPr/>
        </p:nvSpPr>
        <p:spPr bwMode="auto">
          <a:xfrm>
            <a:off x="3332163" y="3671888"/>
            <a:ext cx="22590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solidFill>
                  <a:srgbClr val="F20022"/>
                </a:solidFill>
              </a:rPr>
              <a:t>allopolyploidy</a:t>
            </a:r>
          </a:p>
        </p:txBody>
      </p:sp>
      <p:sp>
        <p:nvSpPr>
          <p:cNvPr id="44038" name="Line 7">
            <a:extLst>
              <a:ext uri="{FF2B5EF4-FFF2-40B4-BE49-F238E27FC236}">
                <a16:creationId xmlns:a16="http://schemas.microsoft.com/office/drawing/2014/main" id="{4903ADA7-DC9C-DC46-AA20-3A2B3E562743}"/>
              </a:ext>
            </a:extLst>
          </p:cNvPr>
          <p:cNvSpPr>
            <a:spLocks noChangeShapeType="1"/>
          </p:cNvSpPr>
          <p:nvPr/>
        </p:nvSpPr>
        <p:spPr bwMode="auto">
          <a:xfrm flipH="1" flipV="1">
            <a:off x="3124200" y="3581400"/>
            <a:ext cx="990600" cy="1828800"/>
          </a:xfrm>
          <a:prstGeom prst="line">
            <a:avLst/>
          </a:prstGeom>
          <a:noFill/>
          <a:ln w="28575">
            <a:solidFill>
              <a:srgbClr val="F2002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39" name="Line 8">
            <a:extLst>
              <a:ext uri="{FF2B5EF4-FFF2-40B4-BE49-F238E27FC236}">
                <a16:creationId xmlns:a16="http://schemas.microsoft.com/office/drawing/2014/main" id="{13B46C64-DBB3-D74D-9A97-89833D963CC4}"/>
              </a:ext>
            </a:extLst>
          </p:cNvPr>
          <p:cNvSpPr>
            <a:spLocks noChangeShapeType="1"/>
          </p:cNvSpPr>
          <p:nvPr/>
        </p:nvSpPr>
        <p:spPr bwMode="auto">
          <a:xfrm flipV="1">
            <a:off x="4876800" y="3657600"/>
            <a:ext cx="990600" cy="1752600"/>
          </a:xfrm>
          <a:prstGeom prst="line">
            <a:avLst/>
          </a:prstGeom>
          <a:noFill/>
          <a:ln w="28575">
            <a:solidFill>
              <a:srgbClr val="F2002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44040" name="Group 12">
            <a:extLst>
              <a:ext uri="{FF2B5EF4-FFF2-40B4-BE49-F238E27FC236}">
                <a16:creationId xmlns:a16="http://schemas.microsoft.com/office/drawing/2014/main" id="{7D8506AB-1EE8-0742-8280-0CFDBA514C6D}"/>
              </a:ext>
            </a:extLst>
          </p:cNvPr>
          <p:cNvGrpSpPr>
            <a:grpSpLocks/>
          </p:cNvGrpSpPr>
          <p:nvPr/>
        </p:nvGrpSpPr>
        <p:grpSpPr bwMode="auto">
          <a:xfrm>
            <a:off x="3429000" y="2743200"/>
            <a:ext cx="3681413" cy="3338513"/>
            <a:chOff x="2160" y="1728"/>
            <a:chExt cx="2319" cy="2103"/>
          </a:xfrm>
        </p:grpSpPr>
        <p:sp>
          <p:nvSpPr>
            <p:cNvPr id="44041" name="Rectangle 13">
              <a:extLst>
                <a:ext uri="{FF2B5EF4-FFF2-40B4-BE49-F238E27FC236}">
                  <a16:creationId xmlns:a16="http://schemas.microsoft.com/office/drawing/2014/main" id="{BD8AF283-5584-DA4B-B22D-03E0E17A6888}"/>
                </a:ext>
              </a:extLst>
            </p:cNvPr>
            <p:cNvSpPr>
              <a:spLocks noChangeArrowheads="1"/>
            </p:cNvSpPr>
            <p:nvPr/>
          </p:nvSpPr>
          <p:spPr bwMode="auto">
            <a:xfrm>
              <a:off x="2160" y="1728"/>
              <a:ext cx="2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S</a:t>
              </a:r>
            </a:p>
          </p:txBody>
        </p:sp>
        <p:sp>
          <p:nvSpPr>
            <p:cNvPr id="44042" name="Rectangle 14">
              <a:extLst>
                <a:ext uri="{FF2B5EF4-FFF2-40B4-BE49-F238E27FC236}">
                  <a16:creationId xmlns:a16="http://schemas.microsoft.com/office/drawing/2014/main" id="{F6B962CE-F0A4-584A-BCA8-E83158537771}"/>
                </a:ext>
              </a:extLst>
            </p:cNvPr>
            <p:cNvSpPr>
              <a:spLocks noChangeArrowheads="1"/>
            </p:cNvSpPr>
            <p:nvPr/>
          </p:nvSpPr>
          <p:spPr bwMode="auto">
            <a:xfrm>
              <a:off x="2400" y="2688"/>
              <a:ext cx="2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O</a:t>
              </a:r>
            </a:p>
          </p:txBody>
        </p:sp>
        <p:sp>
          <p:nvSpPr>
            <p:cNvPr id="44043" name="Rectangle 15">
              <a:extLst>
                <a:ext uri="{FF2B5EF4-FFF2-40B4-BE49-F238E27FC236}">
                  <a16:creationId xmlns:a16="http://schemas.microsoft.com/office/drawing/2014/main" id="{F600EC46-26B9-CB4A-AD17-7F38FC3B4319}"/>
                </a:ext>
              </a:extLst>
            </p:cNvPr>
            <p:cNvSpPr>
              <a:spLocks noChangeArrowheads="1"/>
            </p:cNvSpPr>
            <p:nvPr/>
          </p:nvSpPr>
          <p:spPr bwMode="auto">
            <a:xfrm>
              <a:off x="4080" y="1776"/>
              <a:ext cx="2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G</a:t>
              </a:r>
            </a:p>
          </p:txBody>
        </p:sp>
        <p:sp>
          <p:nvSpPr>
            <p:cNvPr id="44044" name="Rectangle 16">
              <a:extLst>
                <a:ext uri="{FF2B5EF4-FFF2-40B4-BE49-F238E27FC236}">
                  <a16:creationId xmlns:a16="http://schemas.microsoft.com/office/drawing/2014/main" id="{44B2D328-6B8D-994C-8FFE-C413D3DD8EEC}"/>
                </a:ext>
              </a:extLst>
            </p:cNvPr>
            <p:cNvSpPr>
              <a:spLocks noChangeArrowheads="1"/>
            </p:cNvSpPr>
            <p:nvPr/>
          </p:nvSpPr>
          <p:spPr bwMode="auto">
            <a:xfrm>
              <a:off x="4176" y="2640"/>
              <a:ext cx="30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M</a:t>
              </a:r>
            </a:p>
          </p:txBody>
        </p:sp>
        <p:sp>
          <p:nvSpPr>
            <p:cNvPr id="44045" name="Rectangle 17">
              <a:extLst>
                <a:ext uri="{FF2B5EF4-FFF2-40B4-BE49-F238E27FC236}">
                  <a16:creationId xmlns:a16="http://schemas.microsoft.com/office/drawing/2014/main" id="{14135C01-122C-DD44-AB02-90E5B55B16EF}"/>
                </a:ext>
              </a:extLst>
            </p:cNvPr>
            <p:cNvSpPr>
              <a:spLocks noChangeArrowheads="1"/>
            </p:cNvSpPr>
            <p:nvPr/>
          </p:nvSpPr>
          <p:spPr bwMode="auto">
            <a:xfrm>
              <a:off x="3168" y="3504"/>
              <a:ext cx="26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A</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a:extLst>
              <a:ext uri="{FF2B5EF4-FFF2-40B4-BE49-F238E27FC236}">
                <a16:creationId xmlns:a16="http://schemas.microsoft.com/office/drawing/2014/main" id="{00E718C9-1041-C545-B53D-FBFC53F3D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066800"/>
            <a:ext cx="5583238"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 Box 3">
            <a:extLst>
              <a:ext uri="{FF2B5EF4-FFF2-40B4-BE49-F238E27FC236}">
                <a16:creationId xmlns:a16="http://schemas.microsoft.com/office/drawing/2014/main" id="{3D3E06E0-0B78-6C49-85B1-0E3DC18C06AB}"/>
              </a:ext>
            </a:extLst>
          </p:cNvPr>
          <p:cNvSpPr txBox="1">
            <a:spLocks noChangeArrowheads="1"/>
          </p:cNvSpPr>
          <p:nvPr/>
        </p:nvSpPr>
        <p:spPr bwMode="auto">
          <a:xfrm>
            <a:off x="365125" y="395288"/>
            <a:ext cx="83978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Gastony</a:t>
            </a:r>
            <a:r>
              <a:rPr lang="ja-JP" altLang="en-US" sz="2800"/>
              <a:t>’</a:t>
            </a:r>
            <a:r>
              <a:rPr lang="en-US" altLang="ja-JP" sz="2800"/>
              <a:t>s hypotheses for the ancestry of  the tetraploid apogamous varieties of </a:t>
            </a:r>
            <a:r>
              <a:rPr lang="en-US" altLang="ja-JP" sz="2800" i="1"/>
              <a:t>Pellaea glabella</a:t>
            </a:r>
            <a:endParaRPr lang="en-US" altLang="en-US" sz="2800" i="1"/>
          </a:p>
        </p:txBody>
      </p:sp>
      <p:sp>
        <p:nvSpPr>
          <p:cNvPr id="45059" name="Line 4">
            <a:extLst>
              <a:ext uri="{FF2B5EF4-FFF2-40B4-BE49-F238E27FC236}">
                <a16:creationId xmlns:a16="http://schemas.microsoft.com/office/drawing/2014/main" id="{F55AC93C-190A-FD4C-9EB2-FC04F9F38356}"/>
              </a:ext>
            </a:extLst>
          </p:cNvPr>
          <p:cNvSpPr>
            <a:spLocks noChangeShapeType="1"/>
          </p:cNvSpPr>
          <p:nvPr/>
        </p:nvSpPr>
        <p:spPr bwMode="auto">
          <a:xfrm flipV="1">
            <a:off x="2895600" y="3581400"/>
            <a:ext cx="0" cy="762000"/>
          </a:xfrm>
          <a:prstGeom prst="line">
            <a:avLst/>
          </a:prstGeom>
          <a:noFill/>
          <a:ln w="28575">
            <a:solidFill>
              <a:srgbClr val="F2002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60" name="Line 5">
            <a:extLst>
              <a:ext uri="{FF2B5EF4-FFF2-40B4-BE49-F238E27FC236}">
                <a16:creationId xmlns:a16="http://schemas.microsoft.com/office/drawing/2014/main" id="{0AD80A62-4D12-8D4E-9AF9-9AD1AC0993E0}"/>
              </a:ext>
            </a:extLst>
          </p:cNvPr>
          <p:cNvSpPr>
            <a:spLocks noChangeShapeType="1"/>
          </p:cNvSpPr>
          <p:nvPr/>
        </p:nvSpPr>
        <p:spPr bwMode="auto">
          <a:xfrm flipV="1">
            <a:off x="6096000" y="3581400"/>
            <a:ext cx="0" cy="762000"/>
          </a:xfrm>
          <a:prstGeom prst="line">
            <a:avLst/>
          </a:prstGeom>
          <a:noFill/>
          <a:ln w="28575">
            <a:solidFill>
              <a:srgbClr val="F2002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061" name="Text Box 6">
            <a:extLst>
              <a:ext uri="{FF2B5EF4-FFF2-40B4-BE49-F238E27FC236}">
                <a16:creationId xmlns:a16="http://schemas.microsoft.com/office/drawing/2014/main" id="{78E3E410-1DAF-5246-A765-D5649BE695C4}"/>
              </a:ext>
            </a:extLst>
          </p:cNvPr>
          <p:cNvSpPr txBox="1">
            <a:spLocks noChangeArrowheads="1"/>
          </p:cNvSpPr>
          <p:nvPr/>
        </p:nvSpPr>
        <p:spPr bwMode="auto">
          <a:xfrm>
            <a:off x="3332163" y="3671888"/>
            <a:ext cx="2336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solidFill>
                  <a:srgbClr val="F20022"/>
                </a:solidFill>
              </a:rPr>
              <a:t>autopolyploidy</a:t>
            </a:r>
          </a:p>
        </p:txBody>
      </p:sp>
      <p:sp>
        <p:nvSpPr>
          <p:cNvPr id="45062" name="Rectangle 7">
            <a:extLst>
              <a:ext uri="{FF2B5EF4-FFF2-40B4-BE49-F238E27FC236}">
                <a16:creationId xmlns:a16="http://schemas.microsoft.com/office/drawing/2014/main" id="{FDA05E90-7572-2D4B-BC37-4799D2D57CB6}"/>
              </a:ext>
            </a:extLst>
          </p:cNvPr>
          <p:cNvSpPr>
            <a:spLocks noChangeArrowheads="1"/>
          </p:cNvSpPr>
          <p:nvPr/>
        </p:nvSpPr>
        <p:spPr bwMode="auto">
          <a:xfrm>
            <a:off x="3429000" y="2743200"/>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S</a:t>
            </a:r>
          </a:p>
        </p:txBody>
      </p:sp>
      <p:sp>
        <p:nvSpPr>
          <p:cNvPr id="45063" name="Rectangle 8">
            <a:extLst>
              <a:ext uri="{FF2B5EF4-FFF2-40B4-BE49-F238E27FC236}">
                <a16:creationId xmlns:a16="http://schemas.microsoft.com/office/drawing/2014/main" id="{BDCD4ECC-B6A8-164D-AFCE-B02C52F30427}"/>
              </a:ext>
            </a:extLst>
          </p:cNvPr>
          <p:cNvSpPr>
            <a:spLocks noChangeArrowheads="1"/>
          </p:cNvSpPr>
          <p:nvPr/>
        </p:nvSpPr>
        <p:spPr bwMode="auto">
          <a:xfrm>
            <a:off x="3810000" y="4267200"/>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O</a:t>
            </a:r>
          </a:p>
        </p:txBody>
      </p:sp>
      <p:sp>
        <p:nvSpPr>
          <p:cNvPr id="45064" name="Rectangle 9">
            <a:extLst>
              <a:ext uri="{FF2B5EF4-FFF2-40B4-BE49-F238E27FC236}">
                <a16:creationId xmlns:a16="http://schemas.microsoft.com/office/drawing/2014/main" id="{AEB8480B-1204-3046-ACCE-560FB14368BF}"/>
              </a:ext>
            </a:extLst>
          </p:cNvPr>
          <p:cNvSpPr>
            <a:spLocks noChangeArrowheads="1"/>
          </p:cNvSpPr>
          <p:nvPr/>
        </p:nvSpPr>
        <p:spPr bwMode="auto">
          <a:xfrm>
            <a:off x="6477000" y="2819400"/>
            <a:ext cx="46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G</a:t>
            </a:r>
          </a:p>
        </p:txBody>
      </p:sp>
      <p:sp>
        <p:nvSpPr>
          <p:cNvPr id="45065" name="Rectangle 10">
            <a:extLst>
              <a:ext uri="{FF2B5EF4-FFF2-40B4-BE49-F238E27FC236}">
                <a16:creationId xmlns:a16="http://schemas.microsoft.com/office/drawing/2014/main" id="{0ACED7AD-37EB-F04E-95CA-AAF688E4CE2B}"/>
              </a:ext>
            </a:extLst>
          </p:cNvPr>
          <p:cNvSpPr>
            <a:spLocks noChangeArrowheads="1"/>
          </p:cNvSpPr>
          <p:nvPr/>
        </p:nvSpPr>
        <p:spPr bwMode="auto">
          <a:xfrm>
            <a:off x="6629400" y="4191000"/>
            <a:ext cx="481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M</a:t>
            </a:r>
          </a:p>
        </p:txBody>
      </p:sp>
      <p:sp>
        <p:nvSpPr>
          <p:cNvPr id="45066" name="Rectangle 11">
            <a:extLst>
              <a:ext uri="{FF2B5EF4-FFF2-40B4-BE49-F238E27FC236}">
                <a16:creationId xmlns:a16="http://schemas.microsoft.com/office/drawing/2014/main" id="{E088C0EE-CDCF-834F-8B3B-AAF39F5A8895}"/>
              </a:ext>
            </a:extLst>
          </p:cNvPr>
          <p:cNvSpPr>
            <a:spLocks noChangeArrowheads="1"/>
          </p:cNvSpPr>
          <p:nvPr/>
        </p:nvSpPr>
        <p:spPr bwMode="auto">
          <a:xfrm>
            <a:off x="5029200" y="5562600"/>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A</a:t>
            </a:r>
          </a:p>
        </p:txBody>
      </p:sp>
      <p:sp>
        <p:nvSpPr>
          <p:cNvPr id="45067" name="Text Box 12">
            <a:extLst>
              <a:ext uri="{FF2B5EF4-FFF2-40B4-BE49-F238E27FC236}">
                <a16:creationId xmlns:a16="http://schemas.microsoft.com/office/drawing/2014/main" id="{9B1F9C7B-3404-CF4D-A2FE-8814EEADE1FE}"/>
              </a:ext>
            </a:extLst>
          </p:cNvPr>
          <p:cNvSpPr txBox="1">
            <a:spLocks noChangeArrowheads="1"/>
          </p:cNvSpPr>
          <p:nvPr/>
        </p:nvSpPr>
        <p:spPr bwMode="auto">
          <a:xfrm>
            <a:off x="746125" y="6300788"/>
            <a:ext cx="676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1800"/>
              <a:t>Gastony, 1988. The </a:t>
            </a:r>
            <a:r>
              <a:rPr lang="en-US" altLang="en-US" sz="1800" i="1"/>
              <a:t>Pellaea glabella </a:t>
            </a:r>
            <a:r>
              <a:rPr lang="en-US" altLang="en-US" sz="1800"/>
              <a:t>complex.  Amer. Fern J. 78:44-67.</a:t>
            </a:r>
          </a:p>
        </p:txBody>
      </p:sp>
      <p:pic>
        <p:nvPicPr>
          <p:cNvPr id="45068" name="Picture 13">
            <a:extLst>
              <a:ext uri="{FF2B5EF4-FFF2-40B4-BE49-F238E27FC236}">
                <a16:creationId xmlns:a16="http://schemas.microsoft.com/office/drawing/2014/main" id="{8345D759-3917-3F41-8F07-EF11D3501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524000"/>
            <a:ext cx="12017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9" name="Picture 14">
            <a:extLst>
              <a:ext uri="{FF2B5EF4-FFF2-40B4-BE49-F238E27FC236}">
                <a16:creationId xmlns:a16="http://schemas.microsoft.com/office/drawing/2014/main" id="{1DFADACC-326D-CB42-A010-00E64645A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1524000"/>
            <a:ext cx="985838"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0" name="Text Box 15">
            <a:extLst>
              <a:ext uri="{FF2B5EF4-FFF2-40B4-BE49-F238E27FC236}">
                <a16:creationId xmlns:a16="http://schemas.microsoft.com/office/drawing/2014/main" id="{ED10CCD0-FB55-3647-AA38-145DF45F7CFD}"/>
              </a:ext>
            </a:extLst>
          </p:cNvPr>
          <p:cNvSpPr txBox="1">
            <a:spLocks noChangeArrowheads="1"/>
          </p:cNvSpPr>
          <p:nvPr/>
        </p:nvSpPr>
        <p:spPr bwMode="auto">
          <a:xfrm>
            <a:off x="7620000" y="2971800"/>
            <a:ext cx="1171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SKDH</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5">
            <a:extLst>
              <a:ext uri="{FF2B5EF4-FFF2-40B4-BE49-F238E27FC236}">
                <a16:creationId xmlns:a16="http://schemas.microsoft.com/office/drawing/2014/main" id="{B643B8F7-85CB-E041-A129-D085E2FAED1C}"/>
              </a:ext>
            </a:extLst>
          </p:cNvPr>
          <p:cNvSpPr>
            <a:spLocks noChangeArrowheads="1"/>
          </p:cNvSpPr>
          <p:nvPr/>
        </p:nvSpPr>
        <p:spPr bwMode="auto">
          <a:xfrm>
            <a:off x="0" y="-28903"/>
            <a:ext cx="9144000" cy="6858000"/>
          </a:xfrm>
          <a:prstGeom prst="rect">
            <a:avLst/>
          </a:prstGeom>
          <a:solidFill>
            <a:srgbClr val="7A8ECC"/>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p>
        </p:txBody>
      </p:sp>
      <p:sp>
        <p:nvSpPr>
          <p:cNvPr id="57346" name="Text Box 4">
            <a:extLst>
              <a:ext uri="{FF2B5EF4-FFF2-40B4-BE49-F238E27FC236}">
                <a16:creationId xmlns:a16="http://schemas.microsoft.com/office/drawing/2014/main" id="{861C5903-FD86-C04B-B0FF-C447EEA4D1EB}"/>
              </a:ext>
            </a:extLst>
          </p:cNvPr>
          <p:cNvSpPr txBox="1">
            <a:spLocks noChangeArrowheads="1"/>
          </p:cNvSpPr>
          <p:nvPr/>
        </p:nvSpPr>
        <p:spPr bwMode="auto">
          <a:xfrm>
            <a:off x="0" y="0"/>
            <a:ext cx="7690695" cy="784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a:t>		On Apomixis …</a:t>
            </a:r>
          </a:p>
          <a:p>
            <a:pPr>
              <a:spcBef>
                <a:spcPct val="0"/>
              </a:spcBef>
              <a:buFontTx/>
              <a:buNone/>
            </a:pPr>
            <a:r>
              <a:rPr lang="en-US" altLang="en-US" sz="2400"/>
              <a:t>Original Discovery</a:t>
            </a:r>
          </a:p>
          <a:p>
            <a:pPr>
              <a:spcBef>
                <a:spcPct val="0"/>
              </a:spcBef>
              <a:buFontTx/>
              <a:buNone/>
            </a:pPr>
            <a:endParaRPr lang="en-US" altLang="en-US" sz="2400"/>
          </a:p>
          <a:p>
            <a:pPr>
              <a:spcBef>
                <a:spcPct val="0"/>
              </a:spcBef>
              <a:buFontTx/>
              <a:buNone/>
            </a:pPr>
            <a:r>
              <a:rPr lang="en-US" altLang="en-US" sz="2400"/>
              <a:t>Our Vermont apomictic species:</a:t>
            </a:r>
          </a:p>
          <a:p>
            <a:pPr>
              <a:spcBef>
                <a:spcPct val="0"/>
              </a:spcBef>
              <a:buFontTx/>
              <a:buNone/>
            </a:pPr>
            <a:r>
              <a:rPr lang="en-US" altLang="en-US" sz="2400" i="1"/>
              <a:t>  Pellaea atropurpurea </a:t>
            </a:r>
            <a:r>
              <a:rPr lang="en-US" altLang="en-US" sz="2400"/>
              <a:t>and </a:t>
            </a:r>
            <a:r>
              <a:rPr lang="en-US" altLang="en-US" sz="2400" i="1"/>
              <a:t>Pellaea glabella</a:t>
            </a:r>
            <a:r>
              <a:rPr lang="en-US" altLang="en-US" sz="2400"/>
              <a:t> var. </a:t>
            </a:r>
            <a:r>
              <a:rPr lang="en-US" altLang="en-US" sz="2400" i="1"/>
              <a:t> glabella  </a:t>
            </a:r>
          </a:p>
          <a:p>
            <a:pPr>
              <a:spcBef>
                <a:spcPct val="0"/>
              </a:spcBef>
              <a:buFontTx/>
              <a:buNone/>
            </a:pPr>
            <a:endParaRPr lang="en-US" altLang="en-US" sz="2400"/>
          </a:p>
          <a:p>
            <a:pPr>
              <a:spcBef>
                <a:spcPct val="0"/>
              </a:spcBef>
              <a:buFontTx/>
              <a:buNone/>
            </a:pPr>
            <a:r>
              <a:rPr lang="en-US" altLang="en-US" sz="2400"/>
              <a:t>Mechanics of the Döpp-Manton scheme </a:t>
            </a:r>
          </a:p>
          <a:p>
            <a:pPr lvl="1">
              <a:spcBef>
                <a:spcPct val="0"/>
              </a:spcBef>
              <a:buFont typeface="Times" pitchFamily="2" charset="0"/>
              <a:buChar char="•"/>
            </a:pPr>
            <a:r>
              <a:rPr lang="en-US" altLang="en-US" sz="2400"/>
              <a:t>Altered Sporophyte Production: Farlow and Alice Tryon</a:t>
            </a:r>
            <a:endParaRPr lang="en-US" altLang="en-US" sz="2400" i="1"/>
          </a:p>
          <a:p>
            <a:pPr lvl="1">
              <a:spcBef>
                <a:spcPct val="0"/>
              </a:spcBef>
              <a:buFont typeface="Times" pitchFamily="2" charset="0"/>
              <a:buChar char="•"/>
            </a:pPr>
            <a:r>
              <a:rPr lang="en-US" altLang="en-US" sz="2400"/>
              <a:t>Altered Spore Production: Manton on </a:t>
            </a:r>
            <a:r>
              <a:rPr lang="en-US" altLang="en-US" sz="2400" i="1"/>
              <a:t>Cyrtomium</a:t>
            </a:r>
          </a:p>
          <a:p>
            <a:pPr>
              <a:spcBef>
                <a:spcPct val="0"/>
              </a:spcBef>
              <a:buFontTx/>
              <a:buNone/>
            </a:pPr>
            <a:endParaRPr lang="en-US" altLang="en-US" sz="2400"/>
          </a:p>
          <a:p>
            <a:pPr>
              <a:spcBef>
                <a:spcPct val="0"/>
              </a:spcBef>
              <a:buFontTx/>
              <a:buNone/>
            </a:pPr>
            <a:r>
              <a:rPr lang="en-US" altLang="en-US" sz="2400"/>
              <a:t>Gastony on the origins of </a:t>
            </a:r>
            <a:r>
              <a:rPr lang="en-US" altLang="en-US" sz="2400" i="1"/>
              <a:t>Pellaea glabella</a:t>
            </a:r>
            <a:r>
              <a:rPr lang="en-US" altLang="en-US" sz="2400"/>
              <a:t> var. </a:t>
            </a:r>
            <a:r>
              <a:rPr lang="en-US" altLang="en-US" sz="2400" i="1"/>
              <a:t>glabella</a:t>
            </a:r>
          </a:p>
          <a:p>
            <a:pPr>
              <a:spcBef>
                <a:spcPct val="0"/>
              </a:spcBef>
              <a:buFontTx/>
              <a:buNone/>
            </a:pPr>
            <a:endParaRPr lang="en-US" altLang="en-US" sz="2400"/>
          </a:p>
          <a:p>
            <a:pPr>
              <a:spcBef>
                <a:spcPct val="0"/>
              </a:spcBef>
              <a:buFontTx/>
              <a:buNone/>
            </a:pPr>
            <a:r>
              <a:rPr lang="en-US" altLang="en-US" sz="2400"/>
              <a:t>Amanda Grusz on Apomixis, the Braithwaite scheme</a:t>
            </a:r>
          </a:p>
          <a:p>
            <a:pPr>
              <a:spcBef>
                <a:spcPct val="0"/>
              </a:spcBef>
              <a:buFontTx/>
              <a:buNone/>
            </a:pPr>
            <a:endParaRPr lang="en-US" altLang="en-US" sz="2400"/>
          </a:p>
          <a:p>
            <a:pPr>
              <a:spcBef>
                <a:spcPct val="0"/>
              </a:spcBef>
              <a:buFontTx/>
              <a:buNone/>
            </a:pPr>
            <a:r>
              <a:rPr lang="en-US" altLang="en-US" sz="2400"/>
              <a:t>Two Case Histories </a:t>
            </a:r>
          </a:p>
          <a:p>
            <a:pPr lvl="1">
              <a:spcBef>
                <a:spcPct val="0"/>
              </a:spcBef>
              <a:buFont typeface="Times" pitchFamily="2" charset="0"/>
              <a:buChar char="•"/>
            </a:pPr>
            <a:r>
              <a:rPr lang="en-US" altLang="en-US" sz="2400"/>
              <a:t>Grusz on apomixis and polyploidy in </a:t>
            </a:r>
            <a:r>
              <a:rPr lang="en-US" altLang="en-US" sz="2400" i="1"/>
              <a:t>Cheilanthes</a:t>
            </a:r>
          </a:p>
          <a:p>
            <a:pPr lvl="1">
              <a:spcBef>
                <a:spcPct val="0"/>
              </a:spcBef>
              <a:buFont typeface="Times" pitchFamily="2" charset="0"/>
              <a:buChar char="•"/>
            </a:pPr>
            <a:r>
              <a:rPr lang="en-US" altLang="en-US" sz="2400"/>
              <a:t>Origin of apomixis – an example from Japan.</a:t>
            </a:r>
          </a:p>
          <a:p>
            <a:pPr lvl="1">
              <a:spcBef>
                <a:spcPct val="0"/>
              </a:spcBef>
              <a:buFont typeface="Times" pitchFamily="2" charset="0"/>
              <a:buChar char="•"/>
            </a:pPr>
            <a:endParaRPr lang="en-US" altLang="en-US" sz="2400" i="1"/>
          </a:p>
          <a:p>
            <a:pPr lvl="1">
              <a:spcBef>
                <a:spcPct val="0"/>
              </a:spcBef>
              <a:buFont typeface="Times" pitchFamily="2" charset="0"/>
              <a:buChar char="•"/>
            </a:pPr>
            <a:endParaRPr lang="en-US" altLang="en-US" sz="2000"/>
          </a:p>
          <a:p>
            <a:pPr lvl="1">
              <a:spcBef>
                <a:spcPct val="0"/>
              </a:spcBef>
              <a:buFontTx/>
              <a:buNone/>
            </a:pPr>
            <a:endParaRPr lang="en-US" altLang="en-US" sz="2000"/>
          </a:p>
          <a:p>
            <a:pPr>
              <a:spcBef>
                <a:spcPct val="0"/>
              </a:spcBef>
              <a:buFontTx/>
              <a:buNone/>
            </a:pPr>
            <a:r>
              <a:rPr lang="en-US" altLang="en-US" sz="2000"/>
              <a:t>	</a:t>
            </a:r>
          </a:p>
        </p:txBody>
      </p:sp>
    </p:spTree>
    <p:extLst>
      <p:ext uri="{BB962C8B-B14F-4D97-AF65-F5344CB8AC3E}">
        <p14:creationId xmlns:p14="http://schemas.microsoft.com/office/powerpoint/2010/main" val="2354799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a:extLst>
              <a:ext uri="{FF2B5EF4-FFF2-40B4-BE49-F238E27FC236}">
                <a16:creationId xmlns:a16="http://schemas.microsoft.com/office/drawing/2014/main" id="{8315F2A7-0781-6B45-9635-A5FD4A5A7A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98500"/>
            <a:ext cx="91440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a:extLst>
              <a:ext uri="{FF2B5EF4-FFF2-40B4-BE49-F238E27FC236}">
                <a16:creationId xmlns:a16="http://schemas.microsoft.com/office/drawing/2014/main" id="{BC8C3B9C-DCE1-4E41-B142-E467250A1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7724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a:extLst>
              <a:ext uri="{FF2B5EF4-FFF2-40B4-BE49-F238E27FC236}">
                <a16:creationId xmlns:a16="http://schemas.microsoft.com/office/drawing/2014/main" id="{1069D43E-CAA7-CC41-86F6-06CD0C783E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3688" y="0"/>
            <a:ext cx="6016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a:extLst>
              <a:ext uri="{FF2B5EF4-FFF2-40B4-BE49-F238E27FC236}">
                <a16:creationId xmlns:a16="http://schemas.microsoft.com/office/drawing/2014/main" id="{5C3E2D2D-A6FC-1C47-B1F7-3ED1EE64C6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800" y="939800"/>
            <a:ext cx="82804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extBox 2">
            <a:extLst>
              <a:ext uri="{FF2B5EF4-FFF2-40B4-BE49-F238E27FC236}">
                <a16:creationId xmlns:a16="http://schemas.microsoft.com/office/drawing/2014/main" id="{5A97BDE2-65BD-0B4A-87D3-A53ACBA7ADAF}"/>
              </a:ext>
            </a:extLst>
          </p:cNvPr>
          <p:cNvSpPr txBox="1">
            <a:spLocks noChangeArrowheads="1"/>
          </p:cNvSpPr>
          <p:nvPr/>
        </p:nvSpPr>
        <p:spPr bwMode="auto">
          <a:xfrm>
            <a:off x="1219200" y="1676400"/>
            <a:ext cx="5043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Sexual (not apomictic) life cycle)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a:extLst>
              <a:ext uri="{FF2B5EF4-FFF2-40B4-BE49-F238E27FC236}">
                <a16:creationId xmlns:a16="http://schemas.microsoft.com/office/drawing/2014/main" id="{5BF24F34-1319-824A-92F3-077E520DD6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0" y="501650"/>
            <a:ext cx="78740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extBox 2">
            <a:extLst>
              <a:ext uri="{FF2B5EF4-FFF2-40B4-BE49-F238E27FC236}">
                <a16:creationId xmlns:a16="http://schemas.microsoft.com/office/drawing/2014/main" id="{988E72AA-FDAF-254B-98AE-4A17DB8E20A8}"/>
              </a:ext>
            </a:extLst>
          </p:cNvPr>
          <p:cNvSpPr txBox="1">
            <a:spLocks noChangeArrowheads="1"/>
          </p:cNvSpPr>
          <p:nvPr/>
        </p:nvSpPr>
        <p:spPr bwMode="auto">
          <a:xfrm>
            <a:off x="1371600" y="3503613"/>
            <a:ext cx="22193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Döpp-Manton</a:t>
            </a:r>
          </a:p>
        </p:txBody>
      </p:sp>
      <p:sp>
        <p:nvSpPr>
          <p:cNvPr id="51203" name="TextBox 3">
            <a:extLst>
              <a:ext uri="{FF2B5EF4-FFF2-40B4-BE49-F238E27FC236}">
                <a16:creationId xmlns:a16="http://schemas.microsoft.com/office/drawing/2014/main" id="{74D9C29D-3384-C540-A5E2-304FD1829998}"/>
              </a:ext>
            </a:extLst>
          </p:cNvPr>
          <p:cNvSpPr txBox="1">
            <a:spLocks noChangeArrowheads="1"/>
          </p:cNvSpPr>
          <p:nvPr/>
        </p:nvSpPr>
        <p:spPr bwMode="auto">
          <a:xfrm>
            <a:off x="1284288" y="609600"/>
            <a:ext cx="1855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Braithwaite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a:extLst>
              <a:ext uri="{FF2B5EF4-FFF2-40B4-BE49-F238E27FC236}">
                <a16:creationId xmlns:a16="http://schemas.microsoft.com/office/drawing/2014/main" id="{E85BB02C-1E02-3B40-BD62-69962CAE73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600200"/>
            <a:ext cx="45116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3">
            <a:extLst>
              <a:ext uri="{FF2B5EF4-FFF2-40B4-BE49-F238E27FC236}">
                <a16:creationId xmlns:a16="http://schemas.microsoft.com/office/drawing/2014/main" id="{F4A2B878-DC0F-944B-A845-47FB90B525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90600"/>
            <a:ext cx="37322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Box 4">
            <a:extLst>
              <a:ext uri="{FF2B5EF4-FFF2-40B4-BE49-F238E27FC236}">
                <a16:creationId xmlns:a16="http://schemas.microsoft.com/office/drawing/2014/main" id="{13DD0643-AB43-BA4D-8CB2-EF9D15ED15B0}"/>
              </a:ext>
            </a:extLst>
          </p:cNvPr>
          <p:cNvSpPr txBox="1">
            <a:spLocks noChangeArrowheads="1"/>
          </p:cNvSpPr>
          <p:nvPr/>
        </p:nvSpPr>
        <p:spPr bwMode="auto">
          <a:xfrm>
            <a:off x="533400" y="304800"/>
            <a:ext cx="7612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Braithwaite’s 1964 paper – the Braithwaite scheme: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a:extLst>
              <a:ext uri="{FF2B5EF4-FFF2-40B4-BE49-F238E27FC236}">
                <a16:creationId xmlns:a16="http://schemas.microsoft.com/office/drawing/2014/main" id="{82AD5E8C-3E02-AF48-AFE2-17AF7249E3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02238" y="2349500"/>
            <a:ext cx="3941762"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2">
            <a:extLst>
              <a:ext uri="{FF2B5EF4-FFF2-40B4-BE49-F238E27FC236}">
                <a16:creationId xmlns:a16="http://schemas.microsoft.com/office/drawing/2014/main" id="{C2BB184B-9767-9042-AC69-12ECD5D3FC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550863"/>
            <a:ext cx="5205413"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6311FDD-6323-254C-A3CE-E17FEADAD267}"/>
              </a:ext>
            </a:extLst>
          </p:cNvPr>
          <p:cNvSpPr txBox="1"/>
          <p:nvPr/>
        </p:nvSpPr>
        <p:spPr>
          <a:xfrm>
            <a:off x="4724400" y="152400"/>
            <a:ext cx="4419600" cy="1384995"/>
          </a:xfrm>
          <a:prstGeom prst="rect">
            <a:avLst/>
          </a:prstGeom>
          <a:noFill/>
        </p:spPr>
        <p:txBody>
          <a:bodyPr wrap="square" rtlCol="0">
            <a:spAutoFit/>
          </a:bodyPr>
          <a:lstStyle/>
          <a:p>
            <a:r>
              <a:rPr lang="en-US"/>
              <a:t>Meiosis 1 in Braithwaite’s apomictic </a:t>
            </a:r>
            <a:r>
              <a:rPr lang="en-US" i="1"/>
              <a:t>Asplenium</a:t>
            </a:r>
            <a:r>
              <a:rPr lang="en-US"/>
              <a:t>:</a:t>
            </a:r>
          </a:p>
          <a:p>
            <a:r>
              <a:rPr lang="en-US" u="sng"/>
              <a:t>No pairing</a:t>
            </a:r>
          </a:p>
        </p:txBody>
      </p:sp>
      <p:sp>
        <p:nvSpPr>
          <p:cNvPr id="3" name="TextBox 2">
            <a:extLst>
              <a:ext uri="{FF2B5EF4-FFF2-40B4-BE49-F238E27FC236}">
                <a16:creationId xmlns:a16="http://schemas.microsoft.com/office/drawing/2014/main" id="{651A7B8F-0322-271B-14BD-EA4D81142207}"/>
              </a:ext>
            </a:extLst>
          </p:cNvPr>
          <p:cNvSpPr txBox="1"/>
          <p:nvPr/>
        </p:nvSpPr>
        <p:spPr>
          <a:xfrm>
            <a:off x="961901" y="6020790"/>
            <a:ext cx="2847254" cy="523220"/>
          </a:xfrm>
          <a:prstGeom prst="rect">
            <a:avLst/>
          </a:prstGeom>
          <a:noFill/>
        </p:spPr>
        <p:txBody>
          <a:bodyPr wrap="none" rtlCol="0">
            <a:spAutoFit/>
          </a:bodyPr>
          <a:lstStyle/>
          <a:p>
            <a:r>
              <a:rPr lang="en-US"/>
              <a:t>(octoploid, 232 Is)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a:extLst>
              <a:ext uri="{FF2B5EF4-FFF2-40B4-BE49-F238E27FC236}">
                <a16:creationId xmlns:a16="http://schemas.microsoft.com/office/drawing/2014/main" id="{5633E0E1-B0EB-E34C-BB6F-24B7748B7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14400"/>
            <a:ext cx="6934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Box 2">
            <a:extLst>
              <a:ext uri="{FF2B5EF4-FFF2-40B4-BE49-F238E27FC236}">
                <a16:creationId xmlns:a16="http://schemas.microsoft.com/office/drawing/2014/main" id="{6A3D2A7C-1E93-C444-AE4B-2DDA721AB91C}"/>
              </a:ext>
            </a:extLst>
          </p:cNvPr>
          <p:cNvSpPr txBox="1">
            <a:spLocks noChangeArrowheads="1"/>
          </p:cNvSpPr>
          <p:nvPr/>
        </p:nvSpPr>
        <p:spPr bwMode="auto">
          <a:xfrm>
            <a:off x="7086600" y="3733800"/>
            <a:ext cx="1350963"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1600" b="1">
                <a:latin typeface="Helvetica" pitchFamily="2" charset="0"/>
              </a:rPr>
              <a:t>  tetraploid  </a:t>
            </a:r>
          </a:p>
        </p:txBody>
      </p:sp>
      <p:sp>
        <p:nvSpPr>
          <p:cNvPr id="56323" name="TextBox 3">
            <a:extLst>
              <a:ext uri="{FF2B5EF4-FFF2-40B4-BE49-F238E27FC236}">
                <a16:creationId xmlns:a16="http://schemas.microsoft.com/office/drawing/2014/main" id="{1D3CB953-03C7-0041-92D2-4193F02F9A35}"/>
              </a:ext>
            </a:extLst>
          </p:cNvPr>
          <p:cNvSpPr txBox="1">
            <a:spLocks noChangeArrowheads="1"/>
          </p:cNvSpPr>
          <p:nvPr/>
        </p:nvSpPr>
        <p:spPr bwMode="auto">
          <a:xfrm>
            <a:off x="5943600" y="1066800"/>
            <a:ext cx="162242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1600" b="1">
                <a:latin typeface="Helvetica" pitchFamily="2" charset="0"/>
              </a:rPr>
              <a:t>  dodecaploid  </a:t>
            </a:r>
          </a:p>
        </p:txBody>
      </p:sp>
      <p:sp>
        <p:nvSpPr>
          <p:cNvPr id="56324" name="TextBox 4">
            <a:extLst>
              <a:ext uri="{FF2B5EF4-FFF2-40B4-BE49-F238E27FC236}">
                <a16:creationId xmlns:a16="http://schemas.microsoft.com/office/drawing/2014/main" id="{CC7C0DA3-3DEE-EF42-B1B2-4EE1B85AFEEE}"/>
              </a:ext>
            </a:extLst>
          </p:cNvPr>
          <p:cNvSpPr txBox="1">
            <a:spLocks noChangeArrowheads="1"/>
          </p:cNvSpPr>
          <p:nvPr/>
        </p:nvSpPr>
        <p:spPr bwMode="auto">
          <a:xfrm>
            <a:off x="3581400" y="3048000"/>
            <a:ext cx="147637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1600" b="1">
                <a:latin typeface="Helvetica" pitchFamily="2" charset="0"/>
              </a:rPr>
              <a:t>  (octoploid)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5">
            <a:extLst>
              <a:ext uri="{FF2B5EF4-FFF2-40B4-BE49-F238E27FC236}">
                <a16:creationId xmlns:a16="http://schemas.microsoft.com/office/drawing/2014/main" id="{B643B8F7-85CB-E041-A129-D085E2FAED1C}"/>
              </a:ext>
            </a:extLst>
          </p:cNvPr>
          <p:cNvSpPr>
            <a:spLocks noChangeArrowheads="1"/>
          </p:cNvSpPr>
          <p:nvPr/>
        </p:nvSpPr>
        <p:spPr bwMode="auto">
          <a:xfrm>
            <a:off x="0" y="-28903"/>
            <a:ext cx="9144000" cy="6858000"/>
          </a:xfrm>
          <a:prstGeom prst="rect">
            <a:avLst/>
          </a:prstGeom>
          <a:solidFill>
            <a:srgbClr val="7A8ECC"/>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p>
        </p:txBody>
      </p:sp>
      <p:sp>
        <p:nvSpPr>
          <p:cNvPr id="57346" name="Text Box 4">
            <a:extLst>
              <a:ext uri="{FF2B5EF4-FFF2-40B4-BE49-F238E27FC236}">
                <a16:creationId xmlns:a16="http://schemas.microsoft.com/office/drawing/2014/main" id="{861C5903-FD86-C04B-B0FF-C447EEA4D1EB}"/>
              </a:ext>
            </a:extLst>
          </p:cNvPr>
          <p:cNvSpPr txBox="1">
            <a:spLocks noChangeArrowheads="1"/>
          </p:cNvSpPr>
          <p:nvPr/>
        </p:nvSpPr>
        <p:spPr bwMode="auto">
          <a:xfrm>
            <a:off x="0" y="0"/>
            <a:ext cx="7690695" cy="784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a:t>		On Apomixis …</a:t>
            </a:r>
          </a:p>
          <a:p>
            <a:pPr>
              <a:spcBef>
                <a:spcPct val="0"/>
              </a:spcBef>
              <a:buFontTx/>
              <a:buNone/>
            </a:pPr>
            <a:r>
              <a:rPr lang="en-US" altLang="en-US" sz="2400"/>
              <a:t>Original Discovery</a:t>
            </a:r>
          </a:p>
          <a:p>
            <a:pPr>
              <a:spcBef>
                <a:spcPct val="0"/>
              </a:spcBef>
              <a:buFontTx/>
              <a:buNone/>
            </a:pPr>
            <a:endParaRPr lang="en-US" altLang="en-US" sz="2400"/>
          </a:p>
          <a:p>
            <a:pPr>
              <a:spcBef>
                <a:spcPct val="0"/>
              </a:spcBef>
              <a:buFontTx/>
              <a:buNone/>
            </a:pPr>
            <a:r>
              <a:rPr lang="en-US" altLang="en-US" sz="2400"/>
              <a:t>Our Vermont apomictic species:</a:t>
            </a:r>
          </a:p>
          <a:p>
            <a:pPr>
              <a:spcBef>
                <a:spcPct val="0"/>
              </a:spcBef>
              <a:buFontTx/>
              <a:buNone/>
            </a:pPr>
            <a:r>
              <a:rPr lang="en-US" altLang="en-US" sz="2400" i="1"/>
              <a:t>  Pellaea atropurpurea </a:t>
            </a:r>
            <a:r>
              <a:rPr lang="en-US" altLang="en-US" sz="2400"/>
              <a:t>and </a:t>
            </a:r>
            <a:r>
              <a:rPr lang="en-US" altLang="en-US" sz="2400" i="1"/>
              <a:t>Pellaea glabella</a:t>
            </a:r>
            <a:r>
              <a:rPr lang="en-US" altLang="en-US" sz="2400"/>
              <a:t> var. </a:t>
            </a:r>
            <a:r>
              <a:rPr lang="en-US" altLang="en-US" sz="2400" i="1"/>
              <a:t> glabella  </a:t>
            </a:r>
          </a:p>
          <a:p>
            <a:pPr>
              <a:spcBef>
                <a:spcPct val="0"/>
              </a:spcBef>
              <a:buFontTx/>
              <a:buNone/>
            </a:pPr>
            <a:endParaRPr lang="en-US" altLang="en-US" sz="2400"/>
          </a:p>
          <a:p>
            <a:pPr>
              <a:spcBef>
                <a:spcPct val="0"/>
              </a:spcBef>
              <a:buFontTx/>
              <a:buNone/>
            </a:pPr>
            <a:r>
              <a:rPr lang="en-US" altLang="en-US" sz="2400"/>
              <a:t>Mechanics of the Döpp-Manton scheme </a:t>
            </a:r>
          </a:p>
          <a:p>
            <a:pPr lvl="1">
              <a:spcBef>
                <a:spcPct val="0"/>
              </a:spcBef>
              <a:buFont typeface="Times" pitchFamily="2" charset="0"/>
              <a:buChar char="•"/>
            </a:pPr>
            <a:r>
              <a:rPr lang="en-US" altLang="en-US" sz="2400"/>
              <a:t>Altered Sporophyte Production: Farlow and Alice Tryon</a:t>
            </a:r>
            <a:endParaRPr lang="en-US" altLang="en-US" sz="2400" i="1"/>
          </a:p>
          <a:p>
            <a:pPr lvl="1">
              <a:spcBef>
                <a:spcPct val="0"/>
              </a:spcBef>
              <a:buFont typeface="Times" pitchFamily="2" charset="0"/>
              <a:buChar char="•"/>
            </a:pPr>
            <a:r>
              <a:rPr lang="en-US" altLang="en-US" sz="2400"/>
              <a:t>Altered Spore Production: Manton on </a:t>
            </a:r>
            <a:r>
              <a:rPr lang="en-US" altLang="en-US" sz="2400" i="1"/>
              <a:t>Cyrtomium</a:t>
            </a:r>
          </a:p>
          <a:p>
            <a:pPr>
              <a:spcBef>
                <a:spcPct val="0"/>
              </a:spcBef>
              <a:buFontTx/>
              <a:buNone/>
            </a:pPr>
            <a:endParaRPr lang="en-US" altLang="en-US" sz="2400"/>
          </a:p>
          <a:p>
            <a:pPr>
              <a:spcBef>
                <a:spcPct val="0"/>
              </a:spcBef>
              <a:buFontTx/>
              <a:buNone/>
            </a:pPr>
            <a:r>
              <a:rPr lang="en-US" altLang="en-US" sz="2400"/>
              <a:t>Gastony on the origins of </a:t>
            </a:r>
            <a:r>
              <a:rPr lang="en-US" altLang="en-US" sz="2400" i="1"/>
              <a:t>Pellaea glabella</a:t>
            </a:r>
            <a:r>
              <a:rPr lang="en-US" altLang="en-US" sz="2400"/>
              <a:t> var. </a:t>
            </a:r>
            <a:r>
              <a:rPr lang="en-US" altLang="en-US" sz="2400" i="1"/>
              <a:t>glabella</a:t>
            </a:r>
          </a:p>
          <a:p>
            <a:pPr>
              <a:spcBef>
                <a:spcPct val="0"/>
              </a:spcBef>
              <a:buFontTx/>
              <a:buNone/>
            </a:pPr>
            <a:endParaRPr lang="en-US" altLang="en-US" sz="2400"/>
          </a:p>
          <a:p>
            <a:pPr>
              <a:spcBef>
                <a:spcPct val="0"/>
              </a:spcBef>
              <a:buFontTx/>
              <a:buNone/>
            </a:pPr>
            <a:r>
              <a:rPr lang="en-US" altLang="en-US" sz="2400"/>
              <a:t>Amanda Grusz on Apomixis, the Braithwaite scheme</a:t>
            </a:r>
          </a:p>
          <a:p>
            <a:pPr>
              <a:spcBef>
                <a:spcPct val="0"/>
              </a:spcBef>
              <a:buFontTx/>
              <a:buNone/>
            </a:pPr>
            <a:endParaRPr lang="en-US" altLang="en-US" sz="2400"/>
          </a:p>
          <a:p>
            <a:pPr>
              <a:spcBef>
                <a:spcPct val="0"/>
              </a:spcBef>
              <a:buFontTx/>
              <a:buNone/>
            </a:pPr>
            <a:r>
              <a:rPr lang="en-US" altLang="en-US" sz="2400"/>
              <a:t>Two Case Histories </a:t>
            </a:r>
          </a:p>
          <a:p>
            <a:pPr lvl="1">
              <a:spcBef>
                <a:spcPct val="0"/>
              </a:spcBef>
              <a:buFont typeface="Times" pitchFamily="2" charset="0"/>
              <a:buChar char="•"/>
            </a:pPr>
            <a:r>
              <a:rPr lang="en-US" altLang="en-US" sz="2400"/>
              <a:t>Grusz on apomixis and polyploidy in </a:t>
            </a:r>
            <a:r>
              <a:rPr lang="en-US" altLang="en-US" sz="2400" i="1"/>
              <a:t>Cheilanthes</a:t>
            </a:r>
          </a:p>
          <a:p>
            <a:pPr lvl="1">
              <a:spcBef>
                <a:spcPct val="0"/>
              </a:spcBef>
              <a:buFont typeface="Times" pitchFamily="2" charset="0"/>
              <a:buChar char="•"/>
            </a:pPr>
            <a:r>
              <a:rPr lang="en-US" altLang="en-US" sz="2400"/>
              <a:t>Origin of apomixis – an example from Japan.</a:t>
            </a:r>
          </a:p>
          <a:p>
            <a:pPr lvl="1">
              <a:spcBef>
                <a:spcPct val="0"/>
              </a:spcBef>
              <a:buFont typeface="Times" pitchFamily="2" charset="0"/>
              <a:buChar char="•"/>
            </a:pPr>
            <a:endParaRPr lang="en-US" altLang="en-US" sz="2400" i="1"/>
          </a:p>
          <a:p>
            <a:pPr lvl="1">
              <a:spcBef>
                <a:spcPct val="0"/>
              </a:spcBef>
              <a:buFont typeface="Times" pitchFamily="2" charset="0"/>
              <a:buChar char="•"/>
            </a:pPr>
            <a:endParaRPr lang="en-US" altLang="en-US" sz="2000"/>
          </a:p>
          <a:p>
            <a:pPr lvl="1">
              <a:spcBef>
                <a:spcPct val="0"/>
              </a:spcBef>
              <a:buFontTx/>
              <a:buNone/>
            </a:pPr>
            <a:endParaRPr lang="en-US" altLang="en-US" sz="2000"/>
          </a:p>
          <a:p>
            <a:pPr>
              <a:spcBef>
                <a:spcPct val="0"/>
              </a:spcBef>
              <a:buFontTx/>
              <a:buNone/>
            </a:pPr>
            <a:r>
              <a:rPr lang="en-US" altLang="en-US" sz="2000"/>
              <a:t>	</a:t>
            </a:r>
          </a:p>
        </p:txBody>
      </p:sp>
    </p:spTree>
    <p:extLst>
      <p:ext uri="{BB962C8B-B14F-4D97-AF65-F5344CB8AC3E}">
        <p14:creationId xmlns:p14="http://schemas.microsoft.com/office/powerpoint/2010/main" val="537144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5DECBBD7-DF6E-D143-ACBF-EF4EABB7BD90}"/>
              </a:ext>
            </a:extLst>
          </p:cNvPr>
          <p:cNvSpPr>
            <a:spLocks noGrp="1" noChangeArrowheads="1"/>
          </p:cNvSpPr>
          <p:nvPr>
            <p:ph type="ctrTitle"/>
          </p:nvPr>
        </p:nvSpPr>
        <p:spPr>
          <a:xfrm>
            <a:off x="304800" y="43172"/>
            <a:ext cx="8534400" cy="609600"/>
          </a:xfrm>
        </p:spPr>
        <p:txBody>
          <a:bodyPr/>
          <a:lstStyle/>
          <a:p>
            <a:r>
              <a:rPr lang="en-US" altLang="en-US" sz="2000">
                <a:ea typeface="ヒラギノ角ゴ Pro W3" panose="020B0300000000000000" pitchFamily="34" charset="-128"/>
              </a:rPr>
              <a:t>Apomixis and polyploidy in </a:t>
            </a:r>
            <a:r>
              <a:rPr lang="en-US" altLang="en-US" sz="2000" i="1">
                <a:ea typeface="ヒラギノ角ゴ Pro W3" panose="020B0300000000000000" pitchFamily="34" charset="-128"/>
              </a:rPr>
              <a:t>Cheilanthes (now Myriopteris)  yavapensis</a:t>
            </a:r>
            <a:r>
              <a:rPr lang="en-US" altLang="en-US" sz="2000">
                <a:ea typeface="ヒラギノ角ゴ Pro W3" panose="020B0300000000000000" pitchFamily="34" charset="-128"/>
              </a:rPr>
              <a:t> and allies</a:t>
            </a:r>
            <a:endParaRPr lang="en-US" altLang="en-US">
              <a:ea typeface="ヒラギノ角ゴ Pro W3" panose="020B0300000000000000" pitchFamily="34" charset="-128"/>
            </a:endParaRPr>
          </a:p>
        </p:txBody>
      </p:sp>
      <p:pic>
        <p:nvPicPr>
          <p:cNvPr id="2059" name="Picture 11" descr="IMG_4634 copy">
            <a:extLst>
              <a:ext uri="{FF2B5EF4-FFF2-40B4-BE49-F238E27FC236}">
                <a16:creationId xmlns:a16="http://schemas.microsoft.com/office/drawing/2014/main" id="{6EE9BD99-43D7-5E43-8C58-4BC84D64FEEE}"/>
              </a:ext>
            </a:extLst>
          </p:cNvPr>
          <p:cNvPicPr>
            <a:picLocks noChangeAspect="1" noChangeArrowheads="1"/>
          </p:cNvPicPr>
          <p:nvPr/>
        </p:nvPicPr>
        <p:blipFill>
          <a:blip r:embed="rId2">
            <a:lum bright="20000" contrast="30000"/>
          </a:blip>
          <a:srcRect/>
          <a:stretch>
            <a:fillRect/>
          </a:stretch>
        </p:blipFill>
        <p:spPr bwMode="auto">
          <a:xfrm>
            <a:off x="457200" y="914400"/>
            <a:ext cx="4876800" cy="2909888"/>
          </a:xfrm>
          <a:prstGeom prst="rect">
            <a:avLst/>
          </a:prstGeom>
          <a:noFill/>
          <a:ln>
            <a:noFill/>
          </a:ln>
          <a:effectLst>
            <a:outerShdw blurRad="63500" dist="89803" dir="2700000" algn="ctr" rotWithShape="0">
              <a:srgbClr val="CC3300">
                <a:alpha val="25998"/>
              </a:srgbClr>
            </a:outerShdw>
          </a:effectLst>
        </p:spPr>
      </p:pic>
      <p:pic>
        <p:nvPicPr>
          <p:cNvPr id="73731" name="Picture 1">
            <a:extLst>
              <a:ext uri="{FF2B5EF4-FFF2-40B4-BE49-F238E27FC236}">
                <a16:creationId xmlns:a16="http://schemas.microsoft.com/office/drawing/2014/main" id="{AB2DC7FF-9ED1-1345-A12D-71B918C58F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3981450"/>
            <a:ext cx="617220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3" descr="4-Cheilanthes-Tomentosa-Link-Woolly-Lip-Fern-81">
            <a:extLst>
              <a:ext uri="{FF2B5EF4-FFF2-40B4-BE49-F238E27FC236}">
                <a16:creationId xmlns:a16="http://schemas.microsoft.com/office/drawing/2014/main" id="{53F163B4-6B1A-1C48-A345-7939C9D50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1825" y="609600"/>
            <a:ext cx="3406775"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Box 2">
            <a:extLst>
              <a:ext uri="{FF2B5EF4-FFF2-40B4-BE49-F238E27FC236}">
                <a16:creationId xmlns:a16="http://schemas.microsoft.com/office/drawing/2014/main" id="{B9B638CD-F17D-B746-A92C-EEA75FED3E16}"/>
              </a:ext>
            </a:extLst>
          </p:cNvPr>
          <p:cNvSpPr txBox="1">
            <a:spLocks noChangeArrowheads="1"/>
          </p:cNvSpPr>
          <p:nvPr/>
        </p:nvSpPr>
        <p:spPr bwMode="auto">
          <a:xfrm>
            <a:off x="6324600" y="6172200"/>
            <a:ext cx="2347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Amanda Grusz</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06B07514-2442-BA40-83B8-5CB9ADFB83F3}"/>
              </a:ext>
            </a:extLst>
          </p:cNvPr>
          <p:cNvSpPr>
            <a:spLocks noGrp="1" noChangeArrowheads="1"/>
          </p:cNvSpPr>
          <p:nvPr>
            <p:ph type="ctrTitle"/>
          </p:nvPr>
        </p:nvSpPr>
        <p:spPr>
          <a:xfrm>
            <a:off x="0" y="0"/>
            <a:ext cx="3581400" cy="1143000"/>
          </a:xfrm>
        </p:spPr>
        <p:txBody>
          <a:bodyPr/>
          <a:lstStyle/>
          <a:p>
            <a:r>
              <a:rPr lang="en-US" altLang="en-US" sz="3600">
                <a:ea typeface="ヒラギノ角ゴ Pro W3" panose="020B0300000000000000" pitchFamily="34" charset="-128"/>
              </a:rPr>
              <a:t>The diploids</a:t>
            </a:r>
            <a:endParaRPr lang="en-US" altLang="en-US">
              <a:ea typeface="ヒラギノ角ゴ Pro W3" panose="020B0300000000000000" pitchFamily="34" charset="-128"/>
            </a:endParaRPr>
          </a:p>
        </p:txBody>
      </p:sp>
      <p:pic>
        <p:nvPicPr>
          <p:cNvPr id="74754" name="Picture 5">
            <a:extLst>
              <a:ext uri="{FF2B5EF4-FFF2-40B4-BE49-F238E27FC236}">
                <a16:creationId xmlns:a16="http://schemas.microsoft.com/office/drawing/2014/main" id="{0940F5A2-DA8B-A14C-BC3E-5073B0CA6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50800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6">
            <a:extLst>
              <a:ext uri="{FF2B5EF4-FFF2-40B4-BE49-F238E27FC236}">
                <a16:creationId xmlns:a16="http://schemas.microsoft.com/office/drawing/2014/main" id="{C7045D79-6924-8647-A771-6C07657EE476}"/>
              </a:ext>
            </a:extLst>
          </p:cNvPr>
          <p:cNvSpPr txBox="1">
            <a:spLocks noChangeArrowheads="1"/>
          </p:cNvSpPr>
          <p:nvPr/>
        </p:nvSpPr>
        <p:spPr bwMode="auto">
          <a:xfrm>
            <a:off x="533400" y="4495800"/>
            <a:ext cx="3025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800" i="1"/>
              <a:t>Cheilanthes lindheimeri</a:t>
            </a:r>
          </a:p>
        </p:txBody>
      </p:sp>
      <p:pic>
        <p:nvPicPr>
          <p:cNvPr id="74756" name="Picture 7">
            <a:extLst>
              <a:ext uri="{FF2B5EF4-FFF2-40B4-BE49-F238E27FC236}">
                <a16:creationId xmlns:a16="http://schemas.microsoft.com/office/drawing/2014/main" id="{2BC7C1FD-84C6-1244-8138-BE21592DF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048000"/>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2BBCD2C1-364E-494F-BC20-ED749EB86A85}"/>
              </a:ext>
            </a:extLst>
          </p:cNvPr>
          <p:cNvSpPr>
            <a:spLocks noGrp="1" noChangeArrowheads="1"/>
          </p:cNvSpPr>
          <p:nvPr>
            <p:ph type="ctrTitle"/>
          </p:nvPr>
        </p:nvSpPr>
        <p:spPr>
          <a:xfrm>
            <a:off x="0" y="0"/>
            <a:ext cx="2819400" cy="990600"/>
          </a:xfrm>
        </p:spPr>
        <p:txBody>
          <a:bodyPr/>
          <a:lstStyle/>
          <a:p>
            <a:pPr algn="l"/>
            <a:r>
              <a:rPr lang="en-US" altLang="en-US" sz="3600">
                <a:ea typeface="ヒラギノ角ゴ Pro W3" panose="020B0300000000000000" pitchFamily="34" charset="-128"/>
              </a:rPr>
              <a:t>The diploids</a:t>
            </a:r>
            <a:endParaRPr lang="en-US" altLang="en-US">
              <a:ea typeface="ヒラギノ角ゴ Pro W3" panose="020B0300000000000000" pitchFamily="34" charset="-128"/>
            </a:endParaRPr>
          </a:p>
        </p:txBody>
      </p:sp>
      <p:pic>
        <p:nvPicPr>
          <p:cNvPr id="75778" name="Picture 6">
            <a:extLst>
              <a:ext uri="{FF2B5EF4-FFF2-40B4-BE49-F238E27FC236}">
                <a16:creationId xmlns:a16="http://schemas.microsoft.com/office/drawing/2014/main" id="{14C5C7A5-1F5F-5E4E-86B6-5EC399CD8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52400"/>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7">
            <a:extLst>
              <a:ext uri="{FF2B5EF4-FFF2-40B4-BE49-F238E27FC236}">
                <a16:creationId xmlns:a16="http://schemas.microsoft.com/office/drawing/2014/main" id="{E7E949A5-A03D-4248-9704-1BB6A0E90A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191000"/>
            <a:ext cx="30480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8">
            <a:extLst>
              <a:ext uri="{FF2B5EF4-FFF2-40B4-BE49-F238E27FC236}">
                <a16:creationId xmlns:a16="http://schemas.microsoft.com/office/drawing/2014/main" id="{B5D363B2-4595-5143-BCCD-4E7FA6F051E8}"/>
              </a:ext>
            </a:extLst>
          </p:cNvPr>
          <p:cNvSpPr txBox="1">
            <a:spLocks noChangeArrowheads="1"/>
          </p:cNvSpPr>
          <p:nvPr/>
        </p:nvSpPr>
        <p:spPr bwMode="auto">
          <a:xfrm>
            <a:off x="1219200" y="5257800"/>
            <a:ext cx="302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800" i="1"/>
              <a:t>Cheilanthes fendleri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a:extLst>
              <a:ext uri="{FF2B5EF4-FFF2-40B4-BE49-F238E27FC236}">
                <a16:creationId xmlns:a16="http://schemas.microsoft.com/office/drawing/2014/main" id="{D8801F9F-6E4A-5B46-91E6-95C82E94F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6519863"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3">
            <a:extLst>
              <a:ext uri="{FF2B5EF4-FFF2-40B4-BE49-F238E27FC236}">
                <a16:creationId xmlns:a16="http://schemas.microsoft.com/office/drawing/2014/main" id="{FA1A0C55-5052-9F48-988B-8E5186A6F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3400" y="3200400"/>
            <a:ext cx="3530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4">
            <a:extLst>
              <a:ext uri="{FF2B5EF4-FFF2-40B4-BE49-F238E27FC236}">
                <a16:creationId xmlns:a16="http://schemas.microsoft.com/office/drawing/2014/main" id="{711A78E0-5A83-D746-8474-9DFFD4C076F7}"/>
              </a:ext>
            </a:extLst>
          </p:cNvPr>
          <p:cNvSpPr txBox="1">
            <a:spLocks noChangeArrowheads="1"/>
          </p:cNvSpPr>
          <p:nvPr/>
        </p:nvSpPr>
        <p:spPr bwMode="auto">
          <a:xfrm>
            <a:off x="288925" y="14288"/>
            <a:ext cx="44100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i="1"/>
              <a:t>Pellaea glabella</a:t>
            </a:r>
            <a:r>
              <a:rPr lang="en-US" altLang="en-US" sz="2800"/>
              <a:t> var. </a:t>
            </a:r>
            <a:r>
              <a:rPr lang="en-US" altLang="en-US" sz="2800" i="1"/>
              <a:t>glabella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EC8603CD-9281-734D-80FE-054B17C1C802}"/>
              </a:ext>
            </a:extLst>
          </p:cNvPr>
          <p:cNvSpPr>
            <a:spLocks noGrp="1" noChangeArrowheads="1"/>
          </p:cNvSpPr>
          <p:nvPr>
            <p:ph type="ctrTitle"/>
          </p:nvPr>
        </p:nvSpPr>
        <p:spPr>
          <a:xfrm>
            <a:off x="0" y="0"/>
            <a:ext cx="2819400" cy="990600"/>
          </a:xfrm>
        </p:spPr>
        <p:txBody>
          <a:bodyPr/>
          <a:lstStyle/>
          <a:p>
            <a:pPr algn="l"/>
            <a:r>
              <a:rPr lang="en-US" altLang="en-US" sz="3600">
                <a:ea typeface="ヒラギノ角ゴ Pro W3" panose="020B0300000000000000" pitchFamily="34" charset="-128"/>
              </a:rPr>
              <a:t>The diploids</a:t>
            </a:r>
            <a:endParaRPr lang="en-US" altLang="en-US">
              <a:ea typeface="ヒラギノ角ゴ Pro W3" panose="020B0300000000000000" pitchFamily="34" charset="-128"/>
            </a:endParaRPr>
          </a:p>
        </p:txBody>
      </p:sp>
      <p:sp>
        <p:nvSpPr>
          <p:cNvPr id="76802" name="Text Box 5">
            <a:extLst>
              <a:ext uri="{FF2B5EF4-FFF2-40B4-BE49-F238E27FC236}">
                <a16:creationId xmlns:a16="http://schemas.microsoft.com/office/drawing/2014/main" id="{1D6F8DA0-8304-CB40-BB8F-024A36BA0B48}"/>
              </a:ext>
            </a:extLst>
          </p:cNvPr>
          <p:cNvSpPr txBox="1">
            <a:spLocks noChangeArrowheads="1"/>
          </p:cNvSpPr>
          <p:nvPr/>
        </p:nvSpPr>
        <p:spPr bwMode="auto">
          <a:xfrm>
            <a:off x="1219200" y="5257800"/>
            <a:ext cx="302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800" i="1"/>
              <a:t>Cheilanthes covillei</a:t>
            </a:r>
          </a:p>
        </p:txBody>
      </p:sp>
      <p:pic>
        <p:nvPicPr>
          <p:cNvPr id="76803" name="Picture 8">
            <a:extLst>
              <a:ext uri="{FF2B5EF4-FFF2-40B4-BE49-F238E27FC236}">
                <a16:creationId xmlns:a16="http://schemas.microsoft.com/office/drawing/2014/main" id="{82B828B7-5BE2-A94F-84C2-8486098D5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762000"/>
            <a:ext cx="5484813"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9">
            <a:extLst>
              <a:ext uri="{FF2B5EF4-FFF2-40B4-BE49-F238E27FC236}">
                <a16:creationId xmlns:a16="http://schemas.microsoft.com/office/drawing/2014/main" id="{B328CE65-D578-0546-9103-B109F729B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28600"/>
            <a:ext cx="15875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5">
            <a:extLst>
              <a:ext uri="{FF2B5EF4-FFF2-40B4-BE49-F238E27FC236}">
                <a16:creationId xmlns:a16="http://schemas.microsoft.com/office/drawing/2014/main" id="{AF3ABBA1-3E06-F84C-BD9D-8743EF072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Text Box 6">
            <a:extLst>
              <a:ext uri="{FF2B5EF4-FFF2-40B4-BE49-F238E27FC236}">
                <a16:creationId xmlns:a16="http://schemas.microsoft.com/office/drawing/2014/main" id="{245DB411-10D5-F049-9DF7-D081D96D7BBF}"/>
              </a:ext>
            </a:extLst>
          </p:cNvPr>
          <p:cNvSpPr txBox="1">
            <a:spLocks noChangeArrowheads="1"/>
          </p:cNvSpPr>
          <p:nvPr/>
        </p:nvSpPr>
        <p:spPr bwMode="auto">
          <a:xfrm>
            <a:off x="6858000" y="3657600"/>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The central player: </a:t>
            </a:r>
            <a:r>
              <a:rPr lang="en-US" altLang="en-US" sz="2800" i="1"/>
              <a:t>Cheilanthes yavapensis</a:t>
            </a:r>
            <a:endParaRPr lang="en-US" altLang="en-US" sz="28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descr="Botany_2009.009.tiff">
            <a:extLst>
              <a:ext uri="{FF2B5EF4-FFF2-40B4-BE49-F238E27FC236}">
                <a16:creationId xmlns:a16="http://schemas.microsoft.com/office/drawing/2014/main" id="{EBBBA163-5EF1-CD4F-B181-39131A5FE4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350" y="-762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117E86D-779E-E243-A92D-F2A7213B2802}"/>
              </a:ext>
            </a:extLst>
          </p:cNvPr>
          <p:cNvSpPr/>
          <p:nvPr/>
        </p:nvSpPr>
        <p:spPr bwMode="auto">
          <a:xfrm>
            <a:off x="2359758" y="4847531"/>
            <a:ext cx="1447800" cy="1524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charset="0"/>
            </a:endParaRPr>
          </a:p>
        </p:txBody>
      </p:sp>
      <p:sp>
        <p:nvSpPr>
          <p:cNvPr id="4" name="Rectangle 3">
            <a:extLst>
              <a:ext uri="{FF2B5EF4-FFF2-40B4-BE49-F238E27FC236}">
                <a16:creationId xmlns:a16="http://schemas.microsoft.com/office/drawing/2014/main" id="{6960C8C3-97FB-B44B-AADE-D021C8D85E4B}"/>
              </a:ext>
            </a:extLst>
          </p:cNvPr>
          <p:cNvSpPr/>
          <p:nvPr/>
        </p:nvSpPr>
        <p:spPr bwMode="auto">
          <a:xfrm>
            <a:off x="2440049" y="5264833"/>
            <a:ext cx="1447800" cy="1524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charset="0"/>
            </a:endParaRPr>
          </a:p>
        </p:txBody>
      </p:sp>
      <p:sp>
        <p:nvSpPr>
          <p:cNvPr id="5" name="Rectangle 4">
            <a:extLst>
              <a:ext uri="{FF2B5EF4-FFF2-40B4-BE49-F238E27FC236}">
                <a16:creationId xmlns:a16="http://schemas.microsoft.com/office/drawing/2014/main" id="{4973B68D-AFC3-1C4D-AD50-C8017397F72F}"/>
              </a:ext>
            </a:extLst>
          </p:cNvPr>
          <p:cNvSpPr/>
          <p:nvPr/>
        </p:nvSpPr>
        <p:spPr bwMode="auto">
          <a:xfrm>
            <a:off x="2819400" y="3679065"/>
            <a:ext cx="1447800" cy="609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charset="0"/>
            </a:endParaRPr>
          </a:p>
        </p:txBody>
      </p:sp>
      <p:sp>
        <p:nvSpPr>
          <p:cNvPr id="3" name="TextBox 2">
            <a:extLst>
              <a:ext uri="{FF2B5EF4-FFF2-40B4-BE49-F238E27FC236}">
                <a16:creationId xmlns:a16="http://schemas.microsoft.com/office/drawing/2014/main" id="{3795F5DB-3B27-C64D-9C0C-D9574BD71D0C}"/>
              </a:ext>
            </a:extLst>
          </p:cNvPr>
          <p:cNvSpPr txBox="1"/>
          <p:nvPr/>
        </p:nvSpPr>
        <p:spPr>
          <a:xfrm>
            <a:off x="3659447" y="3764893"/>
            <a:ext cx="662361" cy="523220"/>
          </a:xfrm>
          <a:prstGeom prst="rect">
            <a:avLst/>
          </a:prstGeom>
          <a:noFill/>
        </p:spPr>
        <p:txBody>
          <a:bodyPr wrap="none" rtlCol="0">
            <a:spAutoFit/>
          </a:bodyPr>
          <a:lstStyle/>
          <a:p>
            <a:r>
              <a:rPr lang="en-US">
                <a:solidFill>
                  <a:srgbClr val="FF0000"/>
                </a:solidFill>
              </a:rPr>
              <a:t>CC</a:t>
            </a:r>
          </a:p>
        </p:txBody>
      </p:sp>
      <p:sp>
        <p:nvSpPr>
          <p:cNvPr id="7" name="TextBox 6">
            <a:extLst>
              <a:ext uri="{FF2B5EF4-FFF2-40B4-BE49-F238E27FC236}">
                <a16:creationId xmlns:a16="http://schemas.microsoft.com/office/drawing/2014/main" id="{25592C48-505F-244E-AB2D-BFA578F57B65}"/>
              </a:ext>
            </a:extLst>
          </p:cNvPr>
          <p:cNvSpPr txBox="1"/>
          <p:nvPr/>
        </p:nvSpPr>
        <p:spPr>
          <a:xfrm>
            <a:off x="3856725" y="4664819"/>
            <a:ext cx="585417" cy="523220"/>
          </a:xfrm>
          <a:prstGeom prst="rect">
            <a:avLst/>
          </a:prstGeom>
          <a:solidFill>
            <a:schemeClr val="bg1"/>
          </a:solidFill>
        </p:spPr>
        <p:txBody>
          <a:bodyPr wrap="none" rtlCol="0">
            <a:spAutoFit/>
          </a:bodyPr>
          <a:lstStyle/>
          <a:p>
            <a:r>
              <a:rPr lang="en-US">
                <a:solidFill>
                  <a:srgbClr val="FF0000"/>
                </a:solidFill>
              </a:rPr>
              <a:t>FF</a:t>
            </a:r>
          </a:p>
        </p:txBody>
      </p:sp>
      <p:sp>
        <p:nvSpPr>
          <p:cNvPr id="8" name="TextBox 7">
            <a:extLst>
              <a:ext uri="{FF2B5EF4-FFF2-40B4-BE49-F238E27FC236}">
                <a16:creationId xmlns:a16="http://schemas.microsoft.com/office/drawing/2014/main" id="{32C338A8-DC1A-544B-B509-3A5416621EAF}"/>
              </a:ext>
            </a:extLst>
          </p:cNvPr>
          <p:cNvSpPr txBox="1"/>
          <p:nvPr/>
        </p:nvSpPr>
        <p:spPr>
          <a:xfrm>
            <a:off x="3984924" y="5079423"/>
            <a:ext cx="623889" cy="523220"/>
          </a:xfrm>
          <a:prstGeom prst="rect">
            <a:avLst/>
          </a:prstGeom>
          <a:solidFill>
            <a:schemeClr val="bg1"/>
          </a:solidFill>
        </p:spPr>
        <p:txBody>
          <a:bodyPr wrap="none" rtlCol="0">
            <a:spAutoFit/>
          </a:bodyPr>
          <a:lstStyle/>
          <a:p>
            <a:r>
              <a:rPr lang="en-US">
                <a:solidFill>
                  <a:srgbClr val="FF0000"/>
                </a:solidFill>
              </a:rPr>
              <a:t>LL</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5F252C52-3104-1949-847E-0E02C2BB2BBD}"/>
              </a:ext>
            </a:extLst>
          </p:cNvPr>
          <p:cNvSpPr>
            <a:spLocks noChangeArrowheads="1"/>
          </p:cNvSpPr>
          <p:nvPr/>
        </p:nvSpPr>
        <p:spPr bwMode="auto">
          <a:xfrm>
            <a:off x="1295400" y="762000"/>
            <a:ext cx="64008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solidFill>
                  <a:srgbClr val="000000"/>
                </a:solidFill>
              </a:rPr>
              <a:t>1. Plastid DNA sequencing </a:t>
            </a:r>
          </a:p>
          <a:p>
            <a:pPr>
              <a:spcBef>
                <a:spcPct val="0"/>
              </a:spcBef>
              <a:buFontTx/>
              <a:buNone/>
            </a:pPr>
            <a:r>
              <a:rPr lang="en-US" altLang="en-US" sz="2800">
                <a:solidFill>
                  <a:srgbClr val="000000"/>
                </a:solidFill>
              </a:rPr>
              <a:t>reveals egg parents of polyploids, </a:t>
            </a:r>
          </a:p>
          <a:p>
            <a:pPr>
              <a:spcBef>
                <a:spcPct val="0"/>
              </a:spcBef>
              <a:buFontTx/>
              <a:buNone/>
            </a:pPr>
            <a:r>
              <a:rPr lang="en-US" altLang="en-US" sz="2800">
                <a:solidFill>
                  <a:srgbClr val="000000"/>
                </a:solidFill>
              </a:rPr>
              <a:t>provides alternate test of conclusions       	about 	lineages.</a:t>
            </a:r>
          </a:p>
          <a:p>
            <a:pPr>
              <a:spcBef>
                <a:spcPct val="0"/>
              </a:spcBef>
              <a:buFontTx/>
              <a:buNone/>
            </a:pPr>
            <a:r>
              <a:rPr lang="en-US" altLang="en-US" sz="2800">
                <a:solidFill>
                  <a:srgbClr val="000000"/>
                </a:solidFill>
              </a:rPr>
              <a:t>2. Spore studies (number and size) imply ploidy and reproductive biology—reveal diploid </a:t>
            </a:r>
            <a:r>
              <a:rPr lang="en-US" altLang="en-US" sz="2800" i="1">
                <a:solidFill>
                  <a:srgbClr val="000000"/>
                </a:solidFill>
              </a:rPr>
              <a:t>lindheimeri</a:t>
            </a:r>
            <a:r>
              <a:rPr lang="en-US" altLang="en-US" sz="2800">
                <a:solidFill>
                  <a:srgbClr val="000000"/>
                </a:solidFill>
              </a:rPr>
              <a:t>.</a:t>
            </a:r>
          </a:p>
          <a:p>
            <a:pPr>
              <a:spcBef>
                <a:spcPct val="0"/>
              </a:spcBef>
              <a:buFontTx/>
              <a:buNone/>
            </a:pPr>
            <a:r>
              <a:rPr lang="en-US" altLang="en-US" sz="2800">
                <a:solidFill>
                  <a:srgbClr val="000000"/>
                </a:solidFill>
              </a:rPr>
              <a:t>3. Nuclear DNA sequencing </a:t>
            </a:r>
          </a:p>
          <a:p>
            <a:pPr>
              <a:spcBef>
                <a:spcPct val="0"/>
              </a:spcBef>
              <a:buFontTx/>
              <a:buNone/>
            </a:pPr>
            <a:r>
              <a:rPr lang="en-US" altLang="en-US" sz="2800">
                <a:solidFill>
                  <a:srgbClr val="000000"/>
                </a:solidFill>
              </a:rPr>
              <a:t>-- reveals the diploids involved in each polyploid.</a:t>
            </a:r>
          </a:p>
          <a:p>
            <a:pPr>
              <a:spcBef>
                <a:spcPct val="0"/>
              </a:spcBef>
              <a:buFontTx/>
              <a:buNone/>
            </a:pPr>
            <a:r>
              <a:rPr lang="en-US" altLang="en-US" sz="2800">
                <a:solidFill>
                  <a:srgbClr val="000000"/>
                </a:solidFill>
              </a:rPr>
              <a:t>4. Enzyme electrophoretic evidence provides information on copy number of each ancestral genome in the allopolyploids.</a:t>
            </a:r>
          </a:p>
        </p:txBody>
      </p:sp>
      <p:sp>
        <p:nvSpPr>
          <p:cNvPr id="79874" name="Text Box 3">
            <a:extLst>
              <a:ext uri="{FF2B5EF4-FFF2-40B4-BE49-F238E27FC236}">
                <a16:creationId xmlns:a16="http://schemas.microsoft.com/office/drawing/2014/main" id="{14EBC482-B1F5-3542-9A17-BB9C20F208F9}"/>
              </a:ext>
            </a:extLst>
          </p:cNvPr>
          <p:cNvSpPr txBox="1">
            <a:spLocks noChangeArrowheads="1"/>
          </p:cNvSpPr>
          <p:nvPr/>
        </p:nvSpPr>
        <p:spPr bwMode="auto">
          <a:xfrm>
            <a:off x="441325" y="200025"/>
            <a:ext cx="3182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Experimental Strategy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a:extLst>
              <a:ext uri="{FF2B5EF4-FFF2-40B4-BE49-F238E27FC236}">
                <a16:creationId xmlns:a16="http://schemas.microsoft.com/office/drawing/2014/main" id="{4AC82171-FB9B-1540-923F-7CDBE3AE0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41400"/>
            <a:ext cx="84582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ext Box 4">
            <a:extLst>
              <a:ext uri="{FF2B5EF4-FFF2-40B4-BE49-F238E27FC236}">
                <a16:creationId xmlns:a16="http://schemas.microsoft.com/office/drawing/2014/main" id="{C06726A7-982E-8F4E-B5D5-7E13379B9B70}"/>
              </a:ext>
            </a:extLst>
          </p:cNvPr>
          <p:cNvSpPr txBox="1">
            <a:spLocks noChangeArrowheads="1"/>
          </p:cNvSpPr>
          <p:nvPr/>
        </p:nvSpPr>
        <p:spPr bwMode="auto">
          <a:xfrm>
            <a:off x="0" y="0"/>
            <a:ext cx="6792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Phylogeny based on chloroplast DNA sequences</a:t>
            </a:r>
          </a:p>
        </p:txBody>
      </p:sp>
      <p:sp>
        <p:nvSpPr>
          <p:cNvPr id="80899" name="AutoShape 5">
            <a:extLst>
              <a:ext uri="{FF2B5EF4-FFF2-40B4-BE49-F238E27FC236}">
                <a16:creationId xmlns:a16="http://schemas.microsoft.com/office/drawing/2014/main" id="{DDDBD8F2-17D7-4045-B4CD-2915544217BB}"/>
              </a:ext>
            </a:extLst>
          </p:cNvPr>
          <p:cNvSpPr>
            <a:spLocks noChangeArrowheads="1"/>
          </p:cNvSpPr>
          <p:nvPr/>
        </p:nvSpPr>
        <p:spPr bwMode="auto">
          <a:xfrm rot="-5256844">
            <a:off x="2590800" y="609600"/>
            <a:ext cx="152400" cy="152400"/>
          </a:xfrm>
          <a:prstGeom prst="triangle">
            <a:avLst>
              <a:gd name="adj" fmla="val 500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p>
        </p:txBody>
      </p:sp>
      <p:sp>
        <p:nvSpPr>
          <p:cNvPr id="80900" name="Oval 7">
            <a:extLst>
              <a:ext uri="{FF2B5EF4-FFF2-40B4-BE49-F238E27FC236}">
                <a16:creationId xmlns:a16="http://schemas.microsoft.com/office/drawing/2014/main" id="{250439B3-975A-D64D-8C32-3C87B9028093}"/>
              </a:ext>
            </a:extLst>
          </p:cNvPr>
          <p:cNvSpPr>
            <a:spLocks noChangeArrowheads="1"/>
          </p:cNvSpPr>
          <p:nvPr/>
        </p:nvSpPr>
        <p:spPr bwMode="auto">
          <a:xfrm>
            <a:off x="381000" y="609600"/>
            <a:ext cx="152400" cy="152400"/>
          </a:xfrm>
          <a:prstGeom prst="ellipse">
            <a:avLst/>
          </a:prstGeom>
          <a:solidFill>
            <a:schemeClr val="tx2"/>
          </a:solidFill>
          <a:ln w="9525">
            <a:solidFill>
              <a:schemeClr val="tx1"/>
            </a:solidFill>
            <a:round/>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p>
        </p:txBody>
      </p:sp>
      <p:sp>
        <p:nvSpPr>
          <p:cNvPr id="80901" name="Rectangle 8">
            <a:extLst>
              <a:ext uri="{FF2B5EF4-FFF2-40B4-BE49-F238E27FC236}">
                <a16:creationId xmlns:a16="http://schemas.microsoft.com/office/drawing/2014/main" id="{A13201E7-A41E-E747-B89B-58AFA56D8C7C}"/>
              </a:ext>
            </a:extLst>
          </p:cNvPr>
          <p:cNvSpPr>
            <a:spLocks noChangeArrowheads="1"/>
          </p:cNvSpPr>
          <p:nvPr/>
        </p:nvSpPr>
        <p:spPr bwMode="auto">
          <a:xfrm>
            <a:off x="4648200" y="609600"/>
            <a:ext cx="152400" cy="152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p>
        </p:txBody>
      </p:sp>
      <p:sp>
        <p:nvSpPr>
          <p:cNvPr id="80902" name="Text Box 9">
            <a:extLst>
              <a:ext uri="{FF2B5EF4-FFF2-40B4-BE49-F238E27FC236}">
                <a16:creationId xmlns:a16="http://schemas.microsoft.com/office/drawing/2014/main" id="{32D4F89D-E8EF-1E42-A356-D72F05114B9F}"/>
              </a:ext>
            </a:extLst>
          </p:cNvPr>
          <p:cNvSpPr txBox="1">
            <a:spLocks noChangeArrowheads="1"/>
          </p:cNvSpPr>
          <p:nvPr/>
        </p:nvSpPr>
        <p:spPr bwMode="auto">
          <a:xfrm>
            <a:off x="533400" y="457200"/>
            <a:ext cx="919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000"/>
              <a:t>diploid</a:t>
            </a:r>
            <a:endParaRPr lang="en-US" altLang="en-US" sz="2800"/>
          </a:p>
        </p:txBody>
      </p:sp>
      <p:sp>
        <p:nvSpPr>
          <p:cNvPr id="80903" name="Text Box 10">
            <a:extLst>
              <a:ext uri="{FF2B5EF4-FFF2-40B4-BE49-F238E27FC236}">
                <a16:creationId xmlns:a16="http://schemas.microsoft.com/office/drawing/2014/main" id="{D693F5C0-D43F-2C40-A1CF-8C85839111A9}"/>
              </a:ext>
            </a:extLst>
          </p:cNvPr>
          <p:cNvSpPr txBox="1">
            <a:spLocks noChangeArrowheads="1"/>
          </p:cNvSpPr>
          <p:nvPr/>
        </p:nvSpPr>
        <p:spPr bwMode="auto">
          <a:xfrm>
            <a:off x="2743200" y="457200"/>
            <a:ext cx="931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000"/>
              <a:t>triploid</a:t>
            </a:r>
            <a:endParaRPr lang="en-US" altLang="en-US" sz="2800"/>
          </a:p>
        </p:txBody>
      </p:sp>
      <p:sp>
        <p:nvSpPr>
          <p:cNvPr id="80904" name="Text Box 11">
            <a:extLst>
              <a:ext uri="{FF2B5EF4-FFF2-40B4-BE49-F238E27FC236}">
                <a16:creationId xmlns:a16="http://schemas.microsoft.com/office/drawing/2014/main" id="{4F588DC7-18AD-B84F-944F-C900581276BB}"/>
              </a:ext>
            </a:extLst>
          </p:cNvPr>
          <p:cNvSpPr txBox="1">
            <a:spLocks noChangeArrowheads="1"/>
          </p:cNvSpPr>
          <p:nvPr/>
        </p:nvSpPr>
        <p:spPr bwMode="auto">
          <a:xfrm>
            <a:off x="4876800" y="533400"/>
            <a:ext cx="1228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000"/>
              <a:t>tetraploid</a:t>
            </a:r>
            <a:endParaRPr lang="en-US" altLang="en-US" sz="28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64D8C4D0-25ED-934B-9A8D-0FEC82CB7389}"/>
              </a:ext>
            </a:extLst>
          </p:cNvPr>
          <p:cNvSpPr>
            <a:spLocks noGrp="1" noChangeArrowheads="1"/>
          </p:cNvSpPr>
          <p:nvPr>
            <p:ph type="title"/>
          </p:nvPr>
        </p:nvSpPr>
        <p:spPr/>
        <p:txBody>
          <a:bodyPr/>
          <a:lstStyle/>
          <a:p>
            <a:r>
              <a:rPr lang="en-US" altLang="en-US" sz="3600">
                <a:ea typeface="ヒラギノ角ゴ Pro W3" panose="020B0300000000000000" pitchFamily="34" charset="-128"/>
              </a:rPr>
              <a:t>Inferences from the chloroplast DNA</a:t>
            </a:r>
            <a:endParaRPr lang="en-US" altLang="en-US">
              <a:ea typeface="ヒラギノ角ゴ Pro W3" panose="020B0300000000000000" pitchFamily="34" charset="-128"/>
            </a:endParaRPr>
          </a:p>
        </p:txBody>
      </p:sp>
      <p:sp>
        <p:nvSpPr>
          <p:cNvPr id="82946" name="Rectangle 3">
            <a:extLst>
              <a:ext uri="{FF2B5EF4-FFF2-40B4-BE49-F238E27FC236}">
                <a16:creationId xmlns:a16="http://schemas.microsoft.com/office/drawing/2014/main" id="{49B1574F-D8C2-104A-A326-D99187F348B5}"/>
              </a:ext>
            </a:extLst>
          </p:cNvPr>
          <p:cNvSpPr>
            <a:spLocks noGrp="1" noChangeArrowheads="1"/>
          </p:cNvSpPr>
          <p:nvPr>
            <p:ph type="body" idx="1"/>
          </p:nvPr>
        </p:nvSpPr>
        <p:spPr/>
        <p:txBody>
          <a:bodyPr/>
          <a:lstStyle/>
          <a:p>
            <a:pPr>
              <a:lnSpc>
                <a:spcPct val="90000"/>
              </a:lnSpc>
            </a:pPr>
            <a:r>
              <a:rPr lang="en-US" altLang="en-US" sz="2000">
                <a:ea typeface="ヒラギノ角ゴ Pro W3" panose="020B0300000000000000" pitchFamily="34" charset="-128"/>
              </a:rPr>
              <a:t>1.The </a:t>
            </a:r>
            <a:r>
              <a:rPr lang="en-US" altLang="en-US" sz="2000" i="1">
                <a:ea typeface="ヒラギノ角ゴ Pro W3" panose="020B0300000000000000" pitchFamily="34" charset="-128"/>
              </a:rPr>
              <a:t>C. covillei </a:t>
            </a:r>
            <a:r>
              <a:rPr lang="en-US" altLang="en-US" sz="2000">
                <a:ea typeface="ヒラギノ角ゴ Pro W3" panose="020B0300000000000000" pitchFamily="34" charset="-128"/>
              </a:rPr>
              <a:t>clade included only accessions of diploid </a:t>
            </a:r>
            <a:r>
              <a:rPr lang="en-US" altLang="en-US" sz="2000" i="1">
                <a:ea typeface="ヒラギノ角ゴ Pro W3" panose="020B0300000000000000" pitchFamily="34" charset="-128"/>
              </a:rPr>
              <a:t>C. covillei</a:t>
            </a:r>
            <a:endParaRPr lang="en-US" altLang="en-US" sz="2000">
              <a:latin typeface="Times New Roman" panose="02020603050405020304" pitchFamily="18" charset="0"/>
              <a:ea typeface="ヒラギノ角ゴ Pro W3" panose="020B0300000000000000" pitchFamily="34" charset="-128"/>
            </a:endParaRPr>
          </a:p>
          <a:p>
            <a:pPr>
              <a:lnSpc>
                <a:spcPct val="90000"/>
              </a:lnSpc>
            </a:pPr>
            <a:r>
              <a:rPr lang="en-US" altLang="en-US" sz="2000">
                <a:ea typeface="ヒラギノ角ゴ Pro W3" panose="020B0300000000000000" pitchFamily="34" charset="-128"/>
              </a:rPr>
              <a:t>1.HENCE: C. </a:t>
            </a:r>
            <a:r>
              <a:rPr lang="en-US" altLang="en-US" sz="2000" i="1">
                <a:ea typeface="ヒラギノ角ゴ Pro W3" panose="020B0300000000000000" pitchFamily="34" charset="-128"/>
              </a:rPr>
              <a:t>covillei</a:t>
            </a:r>
            <a:r>
              <a:rPr lang="en-US" altLang="en-US" sz="2000">
                <a:ea typeface="ヒラギノ角ゴ Pro W3" panose="020B0300000000000000" pitchFamily="34" charset="-128"/>
              </a:rPr>
              <a:t> is not an egg parent.</a:t>
            </a:r>
          </a:p>
          <a:p>
            <a:pPr>
              <a:lnSpc>
                <a:spcPct val="90000"/>
              </a:lnSpc>
            </a:pPr>
            <a:r>
              <a:rPr lang="en-US" altLang="en-US" sz="2000">
                <a:ea typeface="ヒラギノ角ゴ Pro W3" panose="020B0300000000000000" pitchFamily="34" charset="-128"/>
              </a:rPr>
              <a:t>2. The </a:t>
            </a:r>
            <a:r>
              <a:rPr lang="en-US" altLang="en-US" sz="2000" i="1">
                <a:ea typeface="ヒラギノ角ゴ Pro W3" panose="020B0300000000000000" pitchFamily="34" charset="-128"/>
              </a:rPr>
              <a:t>C. fendleri </a:t>
            </a:r>
            <a:r>
              <a:rPr lang="en-US" altLang="en-US" sz="2000">
                <a:ea typeface="ヒラギノ角ゴ Pro W3" panose="020B0300000000000000" pitchFamily="34" charset="-128"/>
              </a:rPr>
              <a:t>clade included all samples of diploid </a:t>
            </a:r>
            <a:r>
              <a:rPr lang="en-US" altLang="en-US" sz="2000" i="1">
                <a:ea typeface="ヒラギノ角ゴ Pro W3" panose="020B0300000000000000" pitchFamily="34" charset="-128"/>
              </a:rPr>
              <a:t>C. fendleri </a:t>
            </a:r>
            <a:r>
              <a:rPr lang="en-US" altLang="en-US" sz="2000">
                <a:ea typeface="ヒラギノ角ゴ Pro W3" panose="020B0300000000000000" pitchFamily="34" charset="-128"/>
              </a:rPr>
              <a:t>plus all accessions of the apomictic triploid </a:t>
            </a:r>
            <a:r>
              <a:rPr lang="en-US" altLang="en-US" sz="2000" i="1">
                <a:ea typeface="ヒラギノ角ゴ Pro W3" panose="020B0300000000000000" pitchFamily="34" charset="-128"/>
              </a:rPr>
              <a:t>C. wootoni</a:t>
            </a:r>
          </a:p>
          <a:p>
            <a:pPr>
              <a:lnSpc>
                <a:spcPct val="90000"/>
              </a:lnSpc>
            </a:pPr>
            <a:r>
              <a:rPr lang="en-US" altLang="en-US" sz="2000">
                <a:ea typeface="ヒラギノ角ゴ Pro W3" panose="020B0300000000000000" pitchFamily="34" charset="-128"/>
              </a:rPr>
              <a:t>2</a:t>
            </a:r>
            <a:r>
              <a:rPr lang="en-US" altLang="en-US" sz="2000">
                <a:latin typeface="Times New Roman" panose="02020603050405020304" pitchFamily="18" charset="0"/>
                <a:ea typeface="ヒラギノ角ゴ Pro W3" panose="020B0300000000000000" pitchFamily="34" charset="-128"/>
              </a:rPr>
              <a:t>.</a:t>
            </a:r>
            <a:r>
              <a:rPr lang="en-US" altLang="en-US" sz="2000">
                <a:ea typeface="ヒラギノ角ゴ Pro W3" panose="020B0300000000000000" pitchFamily="34" charset="-128"/>
              </a:rPr>
              <a:t>HENCE</a:t>
            </a:r>
            <a:r>
              <a:rPr lang="en-US" altLang="en-US" sz="2000" i="1">
                <a:ea typeface="ヒラギノ角ゴ Pro W3" panose="020B0300000000000000" pitchFamily="34" charset="-128"/>
              </a:rPr>
              <a:t> C</a:t>
            </a:r>
            <a:r>
              <a:rPr lang="en-US" altLang="en-US" sz="2000" i="1">
                <a:latin typeface="Times New Roman" panose="02020603050405020304" pitchFamily="18" charset="0"/>
                <a:ea typeface="ヒラギノ角ゴ Pro W3" panose="020B0300000000000000" pitchFamily="34" charset="-128"/>
              </a:rPr>
              <a:t>.</a:t>
            </a:r>
            <a:r>
              <a:rPr lang="en-US" altLang="en-US" sz="2000" i="1">
                <a:ea typeface="ヒラギノ角ゴ Pro W3" panose="020B0300000000000000" pitchFamily="34" charset="-128"/>
              </a:rPr>
              <a:t> fendleri </a:t>
            </a:r>
            <a:r>
              <a:rPr lang="en-US" altLang="en-US" sz="2000">
                <a:ea typeface="ヒラギノ角ゴ Pro W3" panose="020B0300000000000000" pitchFamily="34" charset="-128"/>
              </a:rPr>
              <a:t>is the egg parent of all</a:t>
            </a:r>
            <a:r>
              <a:rPr lang="en-US" altLang="en-US" sz="2000" i="1">
                <a:ea typeface="ヒラギノ角ゴ Pro W3" panose="020B0300000000000000" pitchFamily="34" charset="-128"/>
              </a:rPr>
              <a:t> C. wootonii </a:t>
            </a:r>
            <a:endParaRPr lang="en-US" altLang="en-US" sz="2000">
              <a:latin typeface="Times New Roman" panose="02020603050405020304" pitchFamily="18" charset="0"/>
              <a:ea typeface="ヒラギノ角ゴ Pro W3" panose="020B0300000000000000" pitchFamily="34" charset="-128"/>
            </a:endParaRPr>
          </a:p>
          <a:p>
            <a:pPr>
              <a:lnSpc>
                <a:spcPct val="90000"/>
              </a:lnSpc>
            </a:pPr>
            <a:r>
              <a:rPr lang="en-US" altLang="en-US" sz="2000">
                <a:ea typeface="ヒラギノ角ゴ Pro W3" panose="020B0300000000000000" pitchFamily="34" charset="-128"/>
              </a:rPr>
              <a:t>3. The </a:t>
            </a:r>
            <a:r>
              <a:rPr lang="en-US" altLang="en-US" sz="2000" i="1">
                <a:ea typeface="ヒラギノ角ゴ Pro W3" panose="020B0300000000000000" pitchFamily="34" charset="-128"/>
              </a:rPr>
              <a:t>C. lindheimeri </a:t>
            </a:r>
            <a:r>
              <a:rPr lang="en-US" altLang="en-US" sz="2000">
                <a:ea typeface="ヒラギノ角ゴ Pro W3" panose="020B0300000000000000" pitchFamily="34" charset="-128"/>
              </a:rPr>
              <a:t>clade included all samples of </a:t>
            </a:r>
            <a:r>
              <a:rPr lang="en-US" altLang="en-US" sz="2000" i="1">
                <a:ea typeface="ヒラギノ角ゴ Pro W3" panose="020B0300000000000000" pitchFamily="34" charset="-128"/>
              </a:rPr>
              <a:t>lindheimeri</a:t>
            </a:r>
            <a:r>
              <a:rPr lang="en-US" altLang="en-US" sz="2000">
                <a:ea typeface="ヒラギノ角ゴ Pro W3" panose="020B0300000000000000" pitchFamily="34" charset="-128"/>
              </a:rPr>
              <a:t> (diploid and triploid), plus all accessions of </a:t>
            </a:r>
            <a:r>
              <a:rPr lang="en-US" altLang="en-US" sz="2000" i="1">
                <a:ea typeface="ヒラギノ角ゴ Pro W3" panose="020B0300000000000000" pitchFamily="34" charset="-128"/>
              </a:rPr>
              <a:t>C. yavapensis </a:t>
            </a:r>
            <a:r>
              <a:rPr lang="en-US" altLang="en-US" sz="2000">
                <a:ea typeface="ヒラギノ角ゴ Pro W3" panose="020B0300000000000000" pitchFamily="34" charset="-128"/>
              </a:rPr>
              <a:t>. </a:t>
            </a:r>
          </a:p>
          <a:p>
            <a:pPr>
              <a:lnSpc>
                <a:spcPct val="90000"/>
              </a:lnSpc>
            </a:pPr>
            <a:r>
              <a:rPr lang="en-US" altLang="en-US" sz="2000">
                <a:ea typeface="ヒラギノ角ゴ Pro W3" panose="020B0300000000000000" pitchFamily="34" charset="-128"/>
              </a:rPr>
              <a:t>3.HENCE </a:t>
            </a:r>
            <a:r>
              <a:rPr lang="en-US" altLang="en-US" sz="2000" i="1">
                <a:ea typeface="ヒラギノ角ゴ Pro W3" panose="020B0300000000000000" pitchFamily="34" charset="-128"/>
              </a:rPr>
              <a:t>C. lindheimeri</a:t>
            </a:r>
            <a:r>
              <a:rPr lang="en-US" altLang="en-US" sz="2000">
                <a:ea typeface="ヒラギノ角ゴ Pro W3" panose="020B0300000000000000" pitchFamily="34" charset="-128"/>
              </a:rPr>
              <a:t> is the egg parent of all </a:t>
            </a:r>
            <a:r>
              <a:rPr lang="en-US" altLang="en-US" sz="2000" i="1">
                <a:ea typeface="ヒラギノ角ゴ Pro W3" panose="020B0300000000000000" pitchFamily="34" charset="-128"/>
              </a:rPr>
              <a:t>C. yavapensis</a:t>
            </a:r>
            <a:r>
              <a:rPr lang="en-US" altLang="en-US" sz="2000">
                <a:latin typeface="Times New Roman" panose="02020603050405020304" pitchFamily="18" charset="0"/>
                <a:ea typeface="ヒラギノ角ゴ Pro W3" panose="020B0300000000000000" pitchFamily="34" charset="-128"/>
              </a:rPr>
              <a:t>.</a:t>
            </a:r>
          </a:p>
          <a:p>
            <a:pPr>
              <a:lnSpc>
                <a:spcPct val="90000"/>
              </a:lnSpc>
            </a:pPr>
            <a:r>
              <a:rPr lang="en-US" altLang="en-US" sz="2000">
                <a:ea typeface="ヒラギノ角ゴ Pro W3" panose="020B0300000000000000" pitchFamily="34" charset="-128"/>
              </a:rPr>
              <a:t>4. Sexual diploid and apomictic triploid samples of </a:t>
            </a:r>
            <a:r>
              <a:rPr lang="en-US" altLang="en-US" sz="2000" i="1">
                <a:ea typeface="ヒラギノ角ゴ Pro W3" panose="020B0300000000000000" pitchFamily="34" charset="-128"/>
              </a:rPr>
              <a:t>C. lindheimeri </a:t>
            </a:r>
            <a:r>
              <a:rPr lang="en-US" altLang="en-US" sz="2000">
                <a:ea typeface="ヒラギノ角ゴ Pro W3" panose="020B0300000000000000" pitchFamily="34" charset="-128"/>
              </a:rPr>
              <a:t>have identical plastid sequences, suggesting that genetic divergence between the cytotypes is minimal.    </a:t>
            </a:r>
          </a:p>
          <a:p>
            <a:pPr>
              <a:lnSpc>
                <a:spcPct val="90000"/>
              </a:lnSpc>
            </a:pPr>
            <a:r>
              <a:rPr lang="en-US" altLang="en-US" sz="2000">
                <a:ea typeface="ヒラギノ角ゴ Pro W3" panose="020B0300000000000000" pitchFamily="34" charset="-128"/>
              </a:rPr>
              <a:t>4.HENCE: apogamous </a:t>
            </a:r>
            <a:r>
              <a:rPr lang="en-US" altLang="en-US" sz="2000" i="1">
                <a:ea typeface="ヒラギノ角ゴ Pro W3" panose="020B0300000000000000" pitchFamily="34" charset="-128"/>
              </a:rPr>
              <a:t>C. lindheimeri</a:t>
            </a:r>
            <a:r>
              <a:rPr lang="en-US" altLang="en-US" sz="2000">
                <a:ea typeface="ヒラギノ角ゴ Pro W3" panose="020B0300000000000000" pitchFamily="34" charset="-128"/>
              </a:rPr>
              <a:t> is an autopolyploid.</a:t>
            </a:r>
          </a:p>
          <a:p>
            <a:pPr>
              <a:lnSpc>
                <a:spcPct val="90000"/>
              </a:lnSpc>
            </a:pPr>
            <a:endParaRPr lang="en-US" altLang="en-US" sz="2000">
              <a:ea typeface="ヒラギノ角ゴ Pro W3" panose="020B0300000000000000" pitchFamily="34" charset="-128"/>
            </a:endParaRPr>
          </a:p>
          <a:p>
            <a:pPr>
              <a:lnSpc>
                <a:spcPct val="90000"/>
              </a:lnSpc>
            </a:pPr>
            <a:endParaRPr lang="en-US" altLang="en-US" sz="2800">
              <a:latin typeface="Times New Roman" panose="02020603050405020304" pitchFamily="18" charset="0"/>
              <a:ea typeface="ヒラギノ角ゴ Pro W3" panose="020B0300000000000000" pitchFamily="34" charset="-128"/>
            </a:endParaRPr>
          </a:p>
          <a:p>
            <a:pPr>
              <a:lnSpc>
                <a:spcPct val="90000"/>
              </a:lnSpc>
            </a:pPr>
            <a:endParaRPr lang="en-US" altLang="en-US" sz="2800">
              <a:ea typeface="ヒラギノ角ゴ Pro W3" panose="020B0300000000000000" pitchFamily="34"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5">
            <a:extLst>
              <a:ext uri="{FF2B5EF4-FFF2-40B4-BE49-F238E27FC236}">
                <a16:creationId xmlns:a16="http://schemas.microsoft.com/office/drawing/2014/main" id="{5FFAF508-638F-9046-9C13-E7154804BB68}"/>
              </a:ext>
            </a:extLst>
          </p:cNvPr>
          <p:cNvSpPr>
            <a:spLocks noChangeArrowheads="1"/>
          </p:cNvSpPr>
          <p:nvPr/>
        </p:nvSpPr>
        <p:spPr bwMode="auto">
          <a:xfrm>
            <a:off x="0" y="160338"/>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3600">
                <a:latin typeface="Trebuchet MS" panose="020B0703020202090204" pitchFamily="34" charset="0"/>
                <a:ea typeface="ＭＳ Ｐゴシック" panose="020B0600070205080204" pitchFamily="34" charset="-128"/>
              </a:rPr>
              <a:t>Herbaria: discovering</a:t>
            </a:r>
            <a:r>
              <a:rPr lang="en-US" altLang="en-US" sz="3600" b="1">
                <a:latin typeface="Trebuchet MS" panose="020B0703020202090204" pitchFamily="34" charset="0"/>
                <a:ea typeface="ＭＳ Ｐゴシック" panose="020B0600070205080204" pitchFamily="34" charset="-128"/>
              </a:rPr>
              <a:t> </a:t>
            </a:r>
            <a:r>
              <a:rPr lang="en-US" altLang="en-US" sz="3600">
                <a:latin typeface="Trebuchet MS" panose="020B0703020202090204" pitchFamily="34" charset="0"/>
                <a:ea typeface="ＭＳ Ｐゴシック" panose="020B0600070205080204" pitchFamily="34" charset="-128"/>
              </a:rPr>
              <a:t>diploid </a:t>
            </a:r>
            <a:r>
              <a:rPr lang="en-US" altLang="en-US" sz="3600" b="1">
                <a:latin typeface="Trebuchet MS" panose="020B0703020202090204" pitchFamily="34" charset="0"/>
                <a:ea typeface="ＭＳ Ｐゴシック" panose="020B0600070205080204" pitchFamily="34" charset="-128"/>
              </a:rPr>
              <a:t>LL</a:t>
            </a:r>
          </a:p>
        </p:txBody>
      </p:sp>
      <p:grpSp>
        <p:nvGrpSpPr>
          <p:cNvPr id="83970" name="Group 62">
            <a:extLst>
              <a:ext uri="{FF2B5EF4-FFF2-40B4-BE49-F238E27FC236}">
                <a16:creationId xmlns:a16="http://schemas.microsoft.com/office/drawing/2014/main" id="{6C100BA6-D0BD-384D-A64D-83307E3E9746}"/>
              </a:ext>
            </a:extLst>
          </p:cNvPr>
          <p:cNvGrpSpPr>
            <a:grpSpLocks/>
          </p:cNvGrpSpPr>
          <p:nvPr/>
        </p:nvGrpSpPr>
        <p:grpSpPr bwMode="auto">
          <a:xfrm>
            <a:off x="5715000" y="914400"/>
            <a:ext cx="3235325" cy="2159000"/>
            <a:chOff x="3488" y="1340"/>
            <a:chExt cx="1950" cy="1248"/>
          </a:xfrm>
        </p:grpSpPr>
        <p:pic>
          <p:nvPicPr>
            <p:cNvPr id="83982" name="Picture 61" descr="map_black_over_gray">
              <a:extLst>
                <a:ext uri="{FF2B5EF4-FFF2-40B4-BE49-F238E27FC236}">
                  <a16:creationId xmlns:a16="http://schemas.microsoft.com/office/drawing/2014/main" id="{4629D1B9-0025-C044-816F-DD953F18A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260"/>
            <a:stretch>
              <a:fillRect/>
            </a:stretch>
          </p:blipFill>
          <p:spPr bwMode="auto">
            <a:xfrm>
              <a:off x="3488" y="1340"/>
              <a:ext cx="1950" cy="124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3983" name="Oval 58">
              <a:extLst>
                <a:ext uri="{FF2B5EF4-FFF2-40B4-BE49-F238E27FC236}">
                  <a16:creationId xmlns:a16="http://schemas.microsoft.com/office/drawing/2014/main" id="{F5703C64-8BB4-7D41-8FF5-C0958C53A1EF}"/>
                </a:ext>
              </a:extLst>
            </p:cNvPr>
            <p:cNvSpPr>
              <a:spLocks noChangeArrowheads="1"/>
            </p:cNvSpPr>
            <p:nvPr/>
          </p:nvSpPr>
          <p:spPr bwMode="auto">
            <a:xfrm>
              <a:off x="4069" y="1517"/>
              <a:ext cx="54" cy="37"/>
            </a:xfrm>
            <a:prstGeom prst="ellipse">
              <a:avLst/>
            </a:prstGeom>
            <a:solidFill>
              <a:srgbClr val="E02C1E"/>
            </a:solidFill>
            <a:ln w="28575">
              <a:solidFill>
                <a:srgbClr val="E02C1E"/>
              </a:solidFill>
              <a:round/>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endParaRPr lang="en-US" altLang="en-US" sz="2800">
                <a:solidFill>
                  <a:srgbClr val="E02C1E"/>
                </a:solidFill>
                <a:latin typeface="Times New Roman" panose="02020603050405020304" pitchFamily="18" charset="0"/>
                <a:ea typeface="ＭＳ Ｐゴシック" panose="020B0600070205080204" pitchFamily="34" charset="-128"/>
              </a:endParaRPr>
            </a:p>
          </p:txBody>
        </p:sp>
        <p:sp>
          <p:nvSpPr>
            <p:cNvPr id="83984" name="Oval 59">
              <a:extLst>
                <a:ext uri="{FF2B5EF4-FFF2-40B4-BE49-F238E27FC236}">
                  <a16:creationId xmlns:a16="http://schemas.microsoft.com/office/drawing/2014/main" id="{1EB8E364-376D-1E49-ADC5-FDEEBC8AF5F8}"/>
                </a:ext>
              </a:extLst>
            </p:cNvPr>
            <p:cNvSpPr>
              <a:spLocks noChangeArrowheads="1"/>
            </p:cNvSpPr>
            <p:nvPr/>
          </p:nvSpPr>
          <p:spPr bwMode="auto">
            <a:xfrm>
              <a:off x="4116" y="1554"/>
              <a:ext cx="53" cy="38"/>
            </a:xfrm>
            <a:prstGeom prst="ellipse">
              <a:avLst/>
            </a:prstGeom>
            <a:solidFill>
              <a:srgbClr val="E02C1E"/>
            </a:solidFill>
            <a:ln w="28575">
              <a:solidFill>
                <a:srgbClr val="E02C1E"/>
              </a:solidFill>
              <a:round/>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endParaRPr lang="en-US" altLang="en-US" sz="2800">
                <a:solidFill>
                  <a:srgbClr val="E02C1E"/>
                </a:solidFill>
                <a:latin typeface="Times New Roman" panose="02020603050405020304" pitchFamily="18" charset="0"/>
                <a:ea typeface="ＭＳ Ｐゴシック" panose="020B0600070205080204" pitchFamily="34" charset="-128"/>
              </a:endParaRPr>
            </a:p>
          </p:txBody>
        </p:sp>
        <p:sp>
          <p:nvSpPr>
            <p:cNvPr id="83985" name="Oval 60">
              <a:extLst>
                <a:ext uri="{FF2B5EF4-FFF2-40B4-BE49-F238E27FC236}">
                  <a16:creationId xmlns:a16="http://schemas.microsoft.com/office/drawing/2014/main" id="{608A84BC-4D9F-C74A-A11D-9A1E878FD391}"/>
                </a:ext>
              </a:extLst>
            </p:cNvPr>
            <p:cNvSpPr>
              <a:spLocks noChangeArrowheads="1"/>
            </p:cNvSpPr>
            <p:nvPr/>
          </p:nvSpPr>
          <p:spPr bwMode="auto">
            <a:xfrm>
              <a:off x="4201" y="1589"/>
              <a:ext cx="53" cy="37"/>
            </a:xfrm>
            <a:prstGeom prst="ellipse">
              <a:avLst/>
            </a:prstGeom>
            <a:solidFill>
              <a:srgbClr val="E02C1E"/>
            </a:solidFill>
            <a:ln w="28575">
              <a:solidFill>
                <a:srgbClr val="E02C1E"/>
              </a:solidFill>
              <a:round/>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endParaRPr lang="en-US" altLang="en-US" sz="2800">
                <a:solidFill>
                  <a:srgbClr val="E02C1E"/>
                </a:solidFill>
                <a:latin typeface="Times New Roman" panose="02020603050405020304" pitchFamily="18" charset="0"/>
                <a:ea typeface="ＭＳ Ｐゴシック" panose="020B0600070205080204" pitchFamily="34" charset="-128"/>
              </a:endParaRPr>
            </a:p>
          </p:txBody>
        </p:sp>
      </p:grpSp>
      <p:sp>
        <p:nvSpPr>
          <p:cNvPr id="83971" name="Text Box 63">
            <a:extLst>
              <a:ext uri="{FF2B5EF4-FFF2-40B4-BE49-F238E27FC236}">
                <a16:creationId xmlns:a16="http://schemas.microsoft.com/office/drawing/2014/main" id="{FC857FDE-9E89-7640-90BE-3BFFD8FD72AF}"/>
              </a:ext>
            </a:extLst>
          </p:cNvPr>
          <p:cNvSpPr txBox="1">
            <a:spLocks noChangeArrowheads="1"/>
          </p:cNvSpPr>
          <p:nvPr/>
        </p:nvSpPr>
        <p:spPr bwMode="auto">
          <a:xfrm>
            <a:off x="5715000" y="3200400"/>
            <a:ext cx="3263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800">
                <a:latin typeface="Trebuchet MS" panose="020B0703020202090204" pitchFamily="34" charset="0"/>
                <a:ea typeface="ＭＳ Ｐゴシック" panose="020B0600070205080204" pitchFamily="34" charset="-128"/>
              </a:rPr>
              <a:t>3 Populations located</a:t>
            </a:r>
          </a:p>
        </p:txBody>
      </p:sp>
      <p:pic>
        <p:nvPicPr>
          <p:cNvPr id="83972" name="Picture 11" descr="Triploid">
            <a:extLst>
              <a:ext uri="{FF2B5EF4-FFF2-40B4-BE49-F238E27FC236}">
                <a16:creationId xmlns:a16="http://schemas.microsoft.com/office/drawing/2014/main" id="{6BE128D3-4099-AD49-9539-F4BC7C0F9BD7}"/>
              </a:ext>
            </a:extLst>
          </p:cNvPr>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96900" y="3214688"/>
            <a:ext cx="1771650"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13" descr="Diploid">
            <a:extLst>
              <a:ext uri="{FF2B5EF4-FFF2-40B4-BE49-F238E27FC236}">
                <a16:creationId xmlns:a16="http://schemas.microsoft.com/office/drawing/2014/main" id="{7144C071-620D-B746-B5CA-F963D2EE2B93}"/>
              </a:ext>
            </a:extLst>
          </p:cNvPr>
          <p:cNvPicPr>
            <a:picLocks noChangeAspect="1" noChangeArrowheads="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567113" y="3449638"/>
            <a:ext cx="1404937"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ext Box 29">
            <a:extLst>
              <a:ext uri="{FF2B5EF4-FFF2-40B4-BE49-F238E27FC236}">
                <a16:creationId xmlns:a16="http://schemas.microsoft.com/office/drawing/2014/main" id="{932C2275-54F1-5243-A4BC-DEF503E4203C}"/>
              </a:ext>
            </a:extLst>
          </p:cNvPr>
          <p:cNvSpPr txBox="1">
            <a:spLocks noChangeArrowheads="1"/>
          </p:cNvSpPr>
          <p:nvPr/>
        </p:nvSpPr>
        <p:spPr bwMode="auto">
          <a:xfrm>
            <a:off x="1028700" y="2628900"/>
            <a:ext cx="9779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800" b="1">
                <a:ea typeface="ＭＳ Ｐゴシック" panose="020B0600070205080204" pitchFamily="34" charset="-128"/>
              </a:rPr>
              <a:t>LLL</a:t>
            </a:r>
          </a:p>
        </p:txBody>
      </p:sp>
      <p:sp>
        <p:nvSpPr>
          <p:cNvPr id="83975" name="Text Box 30">
            <a:extLst>
              <a:ext uri="{FF2B5EF4-FFF2-40B4-BE49-F238E27FC236}">
                <a16:creationId xmlns:a16="http://schemas.microsoft.com/office/drawing/2014/main" id="{A3E48E61-8FB9-8547-9E24-1493768D5CDC}"/>
              </a:ext>
            </a:extLst>
          </p:cNvPr>
          <p:cNvSpPr txBox="1">
            <a:spLocks noChangeArrowheads="1"/>
          </p:cNvSpPr>
          <p:nvPr/>
        </p:nvSpPr>
        <p:spPr bwMode="auto">
          <a:xfrm>
            <a:off x="3865563" y="2643188"/>
            <a:ext cx="7747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800" b="1">
                <a:ea typeface="ＭＳ Ｐゴシック" panose="020B0600070205080204" pitchFamily="34" charset="-128"/>
              </a:rPr>
              <a:t>LL</a:t>
            </a:r>
          </a:p>
        </p:txBody>
      </p:sp>
      <p:sp>
        <p:nvSpPr>
          <p:cNvPr id="83976" name="Text Box 64">
            <a:extLst>
              <a:ext uri="{FF2B5EF4-FFF2-40B4-BE49-F238E27FC236}">
                <a16:creationId xmlns:a16="http://schemas.microsoft.com/office/drawing/2014/main" id="{9143000D-8CCE-E14B-9A3B-517C63208367}"/>
              </a:ext>
            </a:extLst>
          </p:cNvPr>
          <p:cNvSpPr txBox="1">
            <a:spLocks noChangeArrowheads="1"/>
          </p:cNvSpPr>
          <p:nvPr/>
        </p:nvSpPr>
        <p:spPr bwMode="auto">
          <a:xfrm>
            <a:off x="652463" y="1401763"/>
            <a:ext cx="4419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800">
                <a:latin typeface="Trebuchet MS" panose="020B0703020202090204" pitchFamily="34" charset="0"/>
                <a:ea typeface="ＭＳ Ｐゴシック" panose="020B0600070205080204" pitchFamily="34" charset="-128"/>
              </a:rPr>
              <a:t>Fertile herbarium specimens provided spores </a:t>
            </a:r>
          </a:p>
        </p:txBody>
      </p:sp>
      <p:pic>
        <p:nvPicPr>
          <p:cNvPr id="83977" name="Picture 66" descr="Lind_adax_macro2">
            <a:extLst>
              <a:ext uri="{FF2B5EF4-FFF2-40B4-BE49-F238E27FC236}">
                <a16:creationId xmlns:a16="http://schemas.microsoft.com/office/drawing/2014/main" id="{3298A6F8-EB95-8449-BDD8-5261320343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852" b="11574"/>
          <a:stretch>
            <a:fillRect/>
          </a:stretch>
        </p:blipFill>
        <p:spPr bwMode="auto">
          <a:xfrm>
            <a:off x="5762625" y="4127500"/>
            <a:ext cx="1541463"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8" name="Picture 67" descr="Lind_adax_macro">
            <a:extLst>
              <a:ext uri="{FF2B5EF4-FFF2-40B4-BE49-F238E27FC236}">
                <a16:creationId xmlns:a16="http://schemas.microsoft.com/office/drawing/2014/main" id="{65A84AD2-F306-C841-877D-E5F944BC3F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852" b="5092"/>
          <a:stretch>
            <a:fillRect/>
          </a:stretch>
        </p:blipFill>
        <p:spPr bwMode="auto">
          <a:xfrm>
            <a:off x="7462838" y="4114800"/>
            <a:ext cx="145732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9" name="Text Box 68">
            <a:extLst>
              <a:ext uri="{FF2B5EF4-FFF2-40B4-BE49-F238E27FC236}">
                <a16:creationId xmlns:a16="http://schemas.microsoft.com/office/drawing/2014/main" id="{BF916D6C-86E8-274D-A31C-7EC9C818BE2B}"/>
              </a:ext>
            </a:extLst>
          </p:cNvPr>
          <p:cNvSpPr txBox="1">
            <a:spLocks noChangeArrowheads="1"/>
          </p:cNvSpPr>
          <p:nvPr/>
        </p:nvSpPr>
        <p:spPr bwMode="auto">
          <a:xfrm>
            <a:off x="5778500" y="6629400"/>
            <a:ext cx="292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r">
              <a:spcBef>
                <a:spcPct val="50000"/>
              </a:spcBef>
              <a:buFontTx/>
              <a:buNone/>
            </a:pPr>
            <a:r>
              <a:rPr lang="en-US" altLang="en-US" sz="900">
                <a:latin typeface="Trebuchet MS" panose="020B0703020202090204" pitchFamily="34" charset="0"/>
                <a:ea typeface="ＭＳ Ｐゴシック" panose="020B0600070205080204" pitchFamily="34" charset="-128"/>
              </a:rPr>
              <a:t>Photo:  J. Metzgar</a:t>
            </a:r>
          </a:p>
        </p:txBody>
      </p:sp>
      <p:sp>
        <p:nvSpPr>
          <p:cNvPr id="83980" name="Text Box 69">
            <a:extLst>
              <a:ext uri="{FF2B5EF4-FFF2-40B4-BE49-F238E27FC236}">
                <a16:creationId xmlns:a16="http://schemas.microsoft.com/office/drawing/2014/main" id="{83EC45F5-28E2-5E45-AAC2-8309E3AFDA85}"/>
              </a:ext>
            </a:extLst>
          </p:cNvPr>
          <p:cNvSpPr txBox="1">
            <a:spLocks noChangeArrowheads="1"/>
          </p:cNvSpPr>
          <p:nvPr/>
        </p:nvSpPr>
        <p:spPr bwMode="auto">
          <a:xfrm>
            <a:off x="12700" y="5207000"/>
            <a:ext cx="28702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1800">
                <a:latin typeface="Trebuchet MS" panose="020B0703020202090204" pitchFamily="34" charset="0"/>
                <a:ea typeface="ＭＳ Ｐゴシック" panose="020B0600070205080204" pitchFamily="34" charset="-128"/>
              </a:rPr>
              <a:t>Spore number: 32</a:t>
            </a:r>
          </a:p>
          <a:p>
            <a:pPr algn="ctr">
              <a:spcBef>
                <a:spcPct val="50000"/>
              </a:spcBef>
              <a:buFontTx/>
              <a:buNone/>
            </a:pPr>
            <a:r>
              <a:rPr lang="en-US" altLang="en-US" sz="1800">
                <a:latin typeface="Trebuchet MS" panose="020B0703020202090204" pitchFamily="34" charset="0"/>
                <a:ea typeface="ＭＳ Ｐゴシック" panose="020B0600070205080204" pitchFamily="34" charset="-128"/>
              </a:rPr>
              <a:t>Spore diameter: 61-64um</a:t>
            </a:r>
          </a:p>
        </p:txBody>
      </p:sp>
      <p:sp>
        <p:nvSpPr>
          <p:cNvPr id="83981" name="Text Box 70">
            <a:extLst>
              <a:ext uri="{FF2B5EF4-FFF2-40B4-BE49-F238E27FC236}">
                <a16:creationId xmlns:a16="http://schemas.microsoft.com/office/drawing/2014/main" id="{9DE21581-F44C-0A43-A75F-C83F930A80C2}"/>
              </a:ext>
            </a:extLst>
          </p:cNvPr>
          <p:cNvSpPr txBox="1">
            <a:spLocks noChangeArrowheads="1"/>
          </p:cNvSpPr>
          <p:nvPr/>
        </p:nvSpPr>
        <p:spPr bwMode="auto">
          <a:xfrm>
            <a:off x="2849563" y="5211763"/>
            <a:ext cx="28702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1800">
                <a:latin typeface="Trebuchet MS" panose="020B0703020202090204" pitchFamily="34" charset="0"/>
                <a:ea typeface="ＭＳ Ｐゴシック" panose="020B0600070205080204" pitchFamily="34" charset="-128"/>
              </a:rPr>
              <a:t>Spore number: 64</a:t>
            </a:r>
          </a:p>
          <a:p>
            <a:pPr algn="ctr">
              <a:spcBef>
                <a:spcPct val="50000"/>
              </a:spcBef>
              <a:buFontTx/>
              <a:buNone/>
            </a:pPr>
            <a:r>
              <a:rPr lang="en-US" altLang="en-US" sz="1800">
                <a:latin typeface="Trebuchet MS" panose="020B0703020202090204" pitchFamily="34" charset="0"/>
                <a:ea typeface="ＭＳ Ｐゴシック" panose="020B0600070205080204" pitchFamily="34" charset="-128"/>
              </a:rPr>
              <a:t>Spore diameter: 45-53um</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4344FD4A-0084-984B-AC7A-7EFADAF9BA82}"/>
              </a:ext>
            </a:extLst>
          </p:cNvPr>
          <p:cNvSpPr>
            <a:spLocks noChangeArrowheads="1"/>
          </p:cNvSpPr>
          <p:nvPr/>
        </p:nvSpPr>
        <p:spPr bwMode="auto">
          <a:xfrm>
            <a:off x="1295400" y="762000"/>
            <a:ext cx="64008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solidFill>
                  <a:srgbClr val="000000"/>
                </a:solidFill>
              </a:rPr>
              <a:t>1. Plastid DNA sequencing </a:t>
            </a:r>
          </a:p>
          <a:p>
            <a:pPr>
              <a:spcBef>
                <a:spcPct val="0"/>
              </a:spcBef>
              <a:buFontTx/>
              <a:buNone/>
            </a:pPr>
            <a:r>
              <a:rPr lang="en-US" altLang="en-US" sz="2800">
                <a:solidFill>
                  <a:srgbClr val="000000"/>
                </a:solidFill>
              </a:rPr>
              <a:t>-- reveals egg parents of polyploids, </a:t>
            </a:r>
          </a:p>
          <a:p>
            <a:pPr>
              <a:spcBef>
                <a:spcPct val="0"/>
              </a:spcBef>
              <a:buFontTx/>
              <a:buNone/>
            </a:pPr>
            <a:r>
              <a:rPr lang="en-US" altLang="en-US" sz="2800">
                <a:solidFill>
                  <a:srgbClr val="000000"/>
                </a:solidFill>
              </a:rPr>
              <a:t>-- provides alternate test of conclusions    about 	lineages.</a:t>
            </a:r>
          </a:p>
          <a:p>
            <a:pPr>
              <a:spcBef>
                <a:spcPct val="0"/>
              </a:spcBef>
              <a:buFontTx/>
              <a:buNone/>
            </a:pPr>
            <a:r>
              <a:rPr lang="en-US" altLang="en-US" sz="2800">
                <a:solidFill>
                  <a:srgbClr val="000000"/>
                </a:solidFill>
              </a:rPr>
              <a:t>2. Spore studies (number and size) imply ploidy and reproductive biology—reveal diploid </a:t>
            </a:r>
            <a:r>
              <a:rPr lang="en-US" altLang="en-US" sz="2800" i="1">
                <a:solidFill>
                  <a:srgbClr val="000000"/>
                </a:solidFill>
              </a:rPr>
              <a:t>lindheimeri</a:t>
            </a:r>
            <a:r>
              <a:rPr lang="en-US" altLang="en-US" sz="2800">
                <a:solidFill>
                  <a:srgbClr val="000000"/>
                </a:solidFill>
              </a:rPr>
              <a:t>.</a:t>
            </a:r>
          </a:p>
          <a:p>
            <a:pPr>
              <a:spcBef>
                <a:spcPct val="0"/>
              </a:spcBef>
              <a:buFontTx/>
              <a:buNone/>
            </a:pPr>
            <a:r>
              <a:rPr lang="en-US" altLang="en-US" sz="2800">
                <a:solidFill>
                  <a:srgbClr val="000000"/>
                </a:solidFill>
              </a:rPr>
              <a:t>3. Nuclear DNA sequencing </a:t>
            </a:r>
          </a:p>
          <a:p>
            <a:pPr>
              <a:spcBef>
                <a:spcPct val="0"/>
              </a:spcBef>
              <a:buFontTx/>
              <a:buNone/>
            </a:pPr>
            <a:r>
              <a:rPr lang="en-US" altLang="en-US" sz="2800">
                <a:solidFill>
                  <a:srgbClr val="000000"/>
                </a:solidFill>
              </a:rPr>
              <a:t>-- reveals the diploids involved in each polyploid.</a:t>
            </a:r>
          </a:p>
          <a:p>
            <a:pPr>
              <a:spcBef>
                <a:spcPct val="0"/>
              </a:spcBef>
              <a:buFontTx/>
              <a:buNone/>
            </a:pPr>
            <a:r>
              <a:rPr lang="en-US" altLang="en-US" sz="2800">
                <a:solidFill>
                  <a:srgbClr val="000000"/>
                </a:solidFill>
              </a:rPr>
              <a:t>4. Enzyme electrophoretic evidence provides information on number of each ancestral genome in the allopolyploids.</a:t>
            </a:r>
          </a:p>
        </p:txBody>
      </p:sp>
      <p:sp>
        <p:nvSpPr>
          <p:cNvPr id="86018" name="Text Box 3">
            <a:extLst>
              <a:ext uri="{FF2B5EF4-FFF2-40B4-BE49-F238E27FC236}">
                <a16:creationId xmlns:a16="http://schemas.microsoft.com/office/drawing/2014/main" id="{423409B8-3B1B-C443-9ECF-5E015E7EDA20}"/>
              </a:ext>
            </a:extLst>
          </p:cNvPr>
          <p:cNvSpPr txBox="1">
            <a:spLocks noChangeArrowheads="1"/>
          </p:cNvSpPr>
          <p:nvPr/>
        </p:nvSpPr>
        <p:spPr bwMode="auto">
          <a:xfrm>
            <a:off x="441325" y="200025"/>
            <a:ext cx="3182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Experimental Strategy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a:extLst>
              <a:ext uri="{FF2B5EF4-FFF2-40B4-BE49-F238E27FC236}">
                <a16:creationId xmlns:a16="http://schemas.microsoft.com/office/drawing/2014/main" id="{B2FB3370-0C59-6048-BF2D-7925CD6F3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8229600"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 Box 3">
            <a:extLst>
              <a:ext uri="{FF2B5EF4-FFF2-40B4-BE49-F238E27FC236}">
                <a16:creationId xmlns:a16="http://schemas.microsoft.com/office/drawing/2014/main" id="{6FBF862C-708F-5140-9855-C2F4B63250B7}"/>
              </a:ext>
            </a:extLst>
          </p:cNvPr>
          <p:cNvSpPr txBox="1">
            <a:spLocks noChangeArrowheads="1"/>
          </p:cNvSpPr>
          <p:nvPr/>
        </p:nvSpPr>
        <p:spPr bwMode="auto">
          <a:xfrm>
            <a:off x="0" y="0"/>
            <a:ext cx="6318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Phylogeny based on nuclear DNA sequences</a:t>
            </a:r>
          </a:p>
        </p:txBody>
      </p:sp>
      <p:sp>
        <p:nvSpPr>
          <p:cNvPr id="87043" name="Text Box 4">
            <a:extLst>
              <a:ext uri="{FF2B5EF4-FFF2-40B4-BE49-F238E27FC236}">
                <a16:creationId xmlns:a16="http://schemas.microsoft.com/office/drawing/2014/main" id="{FE921F04-BAC2-F44E-B07D-FA921121EE14}"/>
              </a:ext>
            </a:extLst>
          </p:cNvPr>
          <p:cNvSpPr txBox="1">
            <a:spLocks noChangeArrowheads="1"/>
          </p:cNvSpPr>
          <p:nvPr/>
        </p:nvSpPr>
        <p:spPr bwMode="auto">
          <a:xfrm>
            <a:off x="990600" y="457200"/>
            <a:ext cx="7383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lindheimeri                            covillei                 fendleri</a:t>
            </a:r>
          </a:p>
        </p:txBody>
      </p:sp>
      <p:sp>
        <p:nvSpPr>
          <p:cNvPr id="6" name="TextBox 5">
            <a:extLst>
              <a:ext uri="{FF2B5EF4-FFF2-40B4-BE49-F238E27FC236}">
                <a16:creationId xmlns:a16="http://schemas.microsoft.com/office/drawing/2014/main" id="{06E33430-7350-764E-984A-3343C2EC9F45}"/>
              </a:ext>
            </a:extLst>
          </p:cNvPr>
          <p:cNvSpPr txBox="1"/>
          <p:nvPr/>
        </p:nvSpPr>
        <p:spPr>
          <a:xfrm>
            <a:off x="3737020" y="4005590"/>
            <a:ext cx="423514" cy="523220"/>
          </a:xfrm>
          <a:prstGeom prst="rect">
            <a:avLst/>
          </a:prstGeom>
          <a:noFill/>
        </p:spPr>
        <p:txBody>
          <a:bodyPr wrap="none" rtlCol="0">
            <a:spAutoFit/>
          </a:bodyPr>
          <a:lstStyle/>
          <a:p>
            <a:r>
              <a:rPr lang="en-US">
                <a:solidFill>
                  <a:srgbClr val="FF0000"/>
                </a:solidFill>
              </a:rPr>
              <a:t>C</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a:extLst>
              <a:ext uri="{FF2B5EF4-FFF2-40B4-BE49-F238E27FC236}">
                <a16:creationId xmlns:a16="http://schemas.microsoft.com/office/drawing/2014/main" id="{B2FB3370-0C59-6048-BF2D-7925CD6F3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8229600"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 Box 3">
            <a:extLst>
              <a:ext uri="{FF2B5EF4-FFF2-40B4-BE49-F238E27FC236}">
                <a16:creationId xmlns:a16="http://schemas.microsoft.com/office/drawing/2014/main" id="{6FBF862C-708F-5140-9855-C2F4B63250B7}"/>
              </a:ext>
            </a:extLst>
          </p:cNvPr>
          <p:cNvSpPr txBox="1">
            <a:spLocks noChangeArrowheads="1"/>
          </p:cNvSpPr>
          <p:nvPr/>
        </p:nvSpPr>
        <p:spPr bwMode="auto">
          <a:xfrm>
            <a:off x="0" y="0"/>
            <a:ext cx="6318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Phylogeny based on nuclear DNA sequences</a:t>
            </a:r>
          </a:p>
        </p:txBody>
      </p:sp>
      <p:sp>
        <p:nvSpPr>
          <p:cNvPr id="87043" name="Text Box 4">
            <a:extLst>
              <a:ext uri="{FF2B5EF4-FFF2-40B4-BE49-F238E27FC236}">
                <a16:creationId xmlns:a16="http://schemas.microsoft.com/office/drawing/2014/main" id="{FE921F04-BAC2-F44E-B07D-FA921121EE14}"/>
              </a:ext>
            </a:extLst>
          </p:cNvPr>
          <p:cNvSpPr txBox="1">
            <a:spLocks noChangeArrowheads="1"/>
          </p:cNvSpPr>
          <p:nvPr/>
        </p:nvSpPr>
        <p:spPr bwMode="auto">
          <a:xfrm>
            <a:off x="990600" y="457200"/>
            <a:ext cx="7383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lindheimeri                            covillei                 fendleri</a:t>
            </a:r>
          </a:p>
        </p:txBody>
      </p:sp>
      <p:sp>
        <p:nvSpPr>
          <p:cNvPr id="87044" name="Text Box 5">
            <a:extLst>
              <a:ext uri="{FF2B5EF4-FFF2-40B4-BE49-F238E27FC236}">
                <a16:creationId xmlns:a16="http://schemas.microsoft.com/office/drawing/2014/main" id="{EE448C70-11A3-DB4B-AEEB-46305C8AD0F5}"/>
              </a:ext>
            </a:extLst>
          </p:cNvPr>
          <p:cNvSpPr txBox="1">
            <a:spLocks noChangeArrowheads="1"/>
          </p:cNvSpPr>
          <p:nvPr/>
        </p:nvSpPr>
        <p:spPr bwMode="auto">
          <a:xfrm>
            <a:off x="1981200" y="4876800"/>
            <a:ext cx="7029450" cy="1816100"/>
          </a:xfrm>
          <a:prstGeom prst="rect">
            <a:avLst/>
          </a:prstGeom>
          <a:solidFill>
            <a:schemeClr val="bg1"/>
          </a:solidFill>
          <a:ln w="9525">
            <a:solidFill>
              <a:srgbClr val="000000"/>
            </a:solidFill>
            <a:miter lim="800000"/>
            <a:headEnd/>
            <a:tailEnd/>
          </a:ln>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i="1"/>
              <a:t>yavapensis</a:t>
            </a:r>
            <a:r>
              <a:rPr lang="en-US" altLang="en-US" sz="2800"/>
              <a:t> includes all three diploids.</a:t>
            </a:r>
          </a:p>
          <a:p>
            <a:pPr>
              <a:spcBef>
                <a:spcPct val="0"/>
              </a:spcBef>
              <a:buFontTx/>
              <a:buNone/>
            </a:pPr>
            <a:r>
              <a:rPr lang="en-US" altLang="en-US" sz="2800" i="1"/>
              <a:t>wootonii</a:t>
            </a:r>
            <a:r>
              <a:rPr lang="en-US" altLang="en-US" sz="2800"/>
              <a:t> includes </a:t>
            </a:r>
            <a:r>
              <a:rPr lang="en-US" altLang="en-US" sz="2800" i="1"/>
              <a:t>lindheimeri</a:t>
            </a:r>
            <a:r>
              <a:rPr lang="en-US" altLang="en-US" sz="2800"/>
              <a:t> and </a:t>
            </a:r>
            <a:r>
              <a:rPr lang="en-US" altLang="en-US" sz="2800" i="1"/>
              <a:t>fendleri</a:t>
            </a:r>
            <a:r>
              <a:rPr lang="en-US" altLang="en-US" sz="2800"/>
              <a:t>.</a:t>
            </a:r>
          </a:p>
          <a:p>
            <a:pPr>
              <a:spcBef>
                <a:spcPct val="0"/>
              </a:spcBef>
              <a:buFontTx/>
              <a:buNone/>
            </a:pPr>
            <a:r>
              <a:rPr lang="en-US" altLang="en-US" sz="2800"/>
              <a:t>Apogamous </a:t>
            </a:r>
            <a:r>
              <a:rPr lang="en-US" altLang="en-US" sz="2800" i="1"/>
              <a:t>lindheimeri</a:t>
            </a:r>
            <a:r>
              <a:rPr lang="en-US" altLang="en-US" sz="2800"/>
              <a:t> is autopolyploid.</a:t>
            </a:r>
          </a:p>
          <a:p>
            <a:pPr>
              <a:spcBef>
                <a:spcPct val="0"/>
              </a:spcBef>
              <a:buFontTx/>
              <a:buNone/>
            </a:pPr>
            <a:r>
              <a:rPr lang="en-US" altLang="en-US" sz="2800"/>
              <a:t>Both </a:t>
            </a:r>
            <a:r>
              <a:rPr lang="en-US" altLang="en-US" sz="2800" i="1"/>
              <a:t>wootonii</a:t>
            </a:r>
            <a:r>
              <a:rPr lang="en-US" altLang="en-US" sz="2800"/>
              <a:t> and </a:t>
            </a:r>
            <a:r>
              <a:rPr lang="en-US" altLang="en-US" sz="2800" i="1"/>
              <a:t>yavapensis</a:t>
            </a:r>
            <a:r>
              <a:rPr lang="en-US" altLang="en-US" sz="2800"/>
              <a:t> are polyphyletic.</a:t>
            </a:r>
          </a:p>
        </p:txBody>
      </p:sp>
      <p:sp>
        <p:nvSpPr>
          <p:cNvPr id="6" name="TextBox 5">
            <a:extLst>
              <a:ext uri="{FF2B5EF4-FFF2-40B4-BE49-F238E27FC236}">
                <a16:creationId xmlns:a16="http://schemas.microsoft.com/office/drawing/2014/main" id="{06E33430-7350-764E-984A-3343C2EC9F45}"/>
              </a:ext>
            </a:extLst>
          </p:cNvPr>
          <p:cNvSpPr txBox="1"/>
          <p:nvPr/>
        </p:nvSpPr>
        <p:spPr>
          <a:xfrm>
            <a:off x="3737020" y="4005590"/>
            <a:ext cx="423514" cy="523220"/>
          </a:xfrm>
          <a:prstGeom prst="rect">
            <a:avLst/>
          </a:prstGeom>
          <a:noFill/>
        </p:spPr>
        <p:txBody>
          <a:bodyPr wrap="none" rtlCol="0">
            <a:spAutoFit/>
          </a:bodyPr>
          <a:lstStyle/>
          <a:p>
            <a:r>
              <a:rPr lang="en-US">
                <a:solidFill>
                  <a:srgbClr val="FF0000"/>
                </a:solidFill>
              </a:rPr>
              <a:t>C</a:t>
            </a:r>
          </a:p>
        </p:txBody>
      </p:sp>
    </p:spTree>
    <p:extLst>
      <p:ext uri="{BB962C8B-B14F-4D97-AF65-F5344CB8AC3E}">
        <p14:creationId xmlns:p14="http://schemas.microsoft.com/office/powerpoint/2010/main" val="3822495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a:extLst>
              <a:ext uri="{FF2B5EF4-FFF2-40B4-BE49-F238E27FC236}">
                <a16:creationId xmlns:a16="http://schemas.microsoft.com/office/drawing/2014/main" id="{916E9509-40F7-FA4D-8220-86C54C22F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28800"/>
            <a:ext cx="43434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5">
            <a:extLst>
              <a:ext uri="{FF2B5EF4-FFF2-40B4-BE49-F238E27FC236}">
                <a16:creationId xmlns:a16="http://schemas.microsoft.com/office/drawing/2014/main" id="{81A096A0-16FE-EF47-B47E-880C7CE8B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850" y="3200400"/>
            <a:ext cx="285115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7">
            <a:extLst>
              <a:ext uri="{FF2B5EF4-FFF2-40B4-BE49-F238E27FC236}">
                <a16:creationId xmlns:a16="http://schemas.microsoft.com/office/drawing/2014/main" id="{5C728D73-E1C4-3948-8C24-71149512E370}"/>
              </a:ext>
            </a:extLst>
          </p:cNvPr>
          <p:cNvSpPr txBox="1">
            <a:spLocks noChangeArrowheads="1"/>
          </p:cNvSpPr>
          <p:nvPr/>
        </p:nvSpPr>
        <p:spPr bwMode="auto">
          <a:xfrm>
            <a:off x="898525" y="471488"/>
            <a:ext cx="32750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i="1"/>
              <a:t>Pellaea atropurpurea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4">
            <a:extLst>
              <a:ext uri="{FF2B5EF4-FFF2-40B4-BE49-F238E27FC236}">
                <a16:creationId xmlns:a16="http://schemas.microsoft.com/office/drawing/2014/main" id="{C13AAA88-D1FE-F64A-94DF-BC8ED10D1428}"/>
              </a:ext>
            </a:extLst>
          </p:cNvPr>
          <p:cNvSpPr>
            <a:spLocks noChangeArrowheads="1"/>
          </p:cNvSpPr>
          <p:nvPr/>
        </p:nvSpPr>
        <p:spPr bwMode="auto">
          <a:xfrm>
            <a:off x="-147638" y="71438"/>
            <a:ext cx="59134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3600">
                <a:latin typeface="Trebuchet MS" panose="020B0703020202090204" pitchFamily="34" charset="0"/>
                <a:ea typeface="ＭＳ Ｐゴシック" panose="020B0600070205080204" pitchFamily="34" charset="-128"/>
              </a:rPr>
              <a:t>Nuclear GAPcP Phylogeny</a:t>
            </a:r>
          </a:p>
        </p:txBody>
      </p:sp>
      <p:grpSp>
        <p:nvGrpSpPr>
          <p:cNvPr id="88066" name="Group 56">
            <a:extLst>
              <a:ext uri="{FF2B5EF4-FFF2-40B4-BE49-F238E27FC236}">
                <a16:creationId xmlns:a16="http://schemas.microsoft.com/office/drawing/2014/main" id="{A56B59C3-D219-BC48-9111-9E8FF5583693}"/>
              </a:ext>
            </a:extLst>
          </p:cNvPr>
          <p:cNvGrpSpPr>
            <a:grpSpLocks/>
          </p:cNvGrpSpPr>
          <p:nvPr/>
        </p:nvGrpSpPr>
        <p:grpSpPr bwMode="auto">
          <a:xfrm>
            <a:off x="3233738" y="38100"/>
            <a:ext cx="5965825" cy="6761163"/>
            <a:chOff x="2069" y="24"/>
            <a:chExt cx="3702" cy="4259"/>
          </a:xfrm>
        </p:grpSpPr>
        <p:pic>
          <p:nvPicPr>
            <p:cNvPr id="88070" name="Picture 53" descr="GAP_MP_modified">
              <a:extLst>
                <a:ext uri="{FF2B5EF4-FFF2-40B4-BE49-F238E27FC236}">
                  <a16:creationId xmlns:a16="http://schemas.microsoft.com/office/drawing/2014/main" id="{BA61EE8D-00A6-884E-BE4C-51922019437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9" y="53"/>
              <a:ext cx="3203" cy="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Text Box 14">
              <a:extLst>
                <a:ext uri="{FF2B5EF4-FFF2-40B4-BE49-F238E27FC236}">
                  <a16:creationId xmlns:a16="http://schemas.microsoft.com/office/drawing/2014/main" id="{E3F9B80B-8142-F841-A414-02173BFA23A1}"/>
                </a:ext>
              </a:extLst>
            </p:cNvPr>
            <p:cNvSpPr txBox="1">
              <a:spLocks noChangeArrowheads="1"/>
            </p:cNvSpPr>
            <p:nvPr/>
          </p:nvSpPr>
          <p:spPr bwMode="auto">
            <a:xfrm>
              <a:off x="3964" y="24"/>
              <a:ext cx="4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800" b="1">
                  <a:ea typeface="ＭＳ Ｐゴシック" panose="020B0600070205080204" pitchFamily="34" charset="-128"/>
                </a:rPr>
                <a:t>FF</a:t>
              </a:r>
            </a:p>
          </p:txBody>
        </p:sp>
        <p:sp>
          <p:nvSpPr>
            <p:cNvPr id="88072" name="Text Box 15">
              <a:extLst>
                <a:ext uri="{FF2B5EF4-FFF2-40B4-BE49-F238E27FC236}">
                  <a16:creationId xmlns:a16="http://schemas.microsoft.com/office/drawing/2014/main" id="{69B83DD4-0D3D-7F43-B677-3322D6B47367}"/>
                </a:ext>
              </a:extLst>
            </p:cNvPr>
            <p:cNvSpPr txBox="1">
              <a:spLocks noChangeArrowheads="1"/>
            </p:cNvSpPr>
            <p:nvPr/>
          </p:nvSpPr>
          <p:spPr bwMode="auto">
            <a:xfrm>
              <a:off x="4107" y="2489"/>
              <a:ext cx="5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800" b="1">
                  <a:ea typeface="ＭＳ Ｐゴシック" panose="020B0600070205080204" pitchFamily="34" charset="-128"/>
                </a:rPr>
                <a:t>LL</a:t>
              </a:r>
            </a:p>
          </p:txBody>
        </p:sp>
        <p:sp>
          <p:nvSpPr>
            <p:cNvPr id="88073" name="Text Box 24">
              <a:extLst>
                <a:ext uri="{FF2B5EF4-FFF2-40B4-BE49-F238E27FC236}">
                  <a16:creationId xmlns:a16="http://schemas.microsoft.com/office/drawing/2014/main" id="{0CDF52D2-6E2C-E14D-8878-D112762B051F}"/>
                </a:ext>
              </a:extLst>
            </p:cNvPr>
            <p:cNvSpPr txBox="1">
              <a:spLocks noChangeArrowheads="1"/>
            </p:cNvSpPr>
            <p:nvPr/>
          </p:nvSpPr>
          <p:spPr bwMode="auto">
            <a:xfrm>
              <a:off x="4285" y="2996"/>
              <a:ext cx="137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800" b="1" i="1">
                  <a:solidFill>
                    <a:srgbClr val="CC3300"/>
                  </a:solidFill>
                  <a:latin typeface="Trebuchet MS" panose="020B0703020202090204" pitchFamily="34" charset="0"/>
                  <a:ea typeface="ＭＳ Ｐゴシック" panose="020B0600070205080204" pitchFamily="34" charset="-128"/>
                </a:rPr>
                <a:t>C. yavapensis</a:t>
              </a:r>
            </a:p>
          </p:txBody>
        </p:sp>
        <p:sp>
          <p:nvSpPr>
            <p:cNvPr id="88074" name="Text Box 25">
              <a:extLst>
                <a:ext uri="{FF2B5EF4-FFF2-40B4-BE49-F238E27FC236}">
                  <a16:creationId xmlns:a16="http://schemas.microsoft.com/office/drawing/2014/main" id="{5B79B3B6-A867-CF41-8885-4111CD25FCD6}"/>
                </a:ext>
              </a:extLst>
            </p:cNvPr>
            <p:cNvSpPr txBox="1">
              <a:spLocks noChangeArrowheads="1"/>
            </p:cNvSpPr>
            <p:nvPr/>
          </p:nvSpPr>
          <p:spPr bwMode="auto">
            <a:xfrm>
              <a:off x="4393" y="2024"/>
              <a:ext cx="137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800" b="1" i="1">
                  <a:solidFill>
                    <a:srgbClr val="CC3300"/>
                  </a:solidFill>
                  <a:latin typeface="Trebuchet MS" panose="020B0703020202090204" pitchFamily="34" charset="0"/>
                  <a:ea typeface="ＭＳ Ｐゴシック" panose="020B0600070205080204" pitchFamily="34" charset="-128"/>
                </a:rPr>
                <a:t>C. yavapensis</a:t>
              </a:r>
            </a:p>
          </p:txBody>
        </p:sp>
        <p:sp>
          <p:nvSpPr>
            <p:cNvPr id="88075" name="Text Box 26">
              <a:extLst>
                <a:ext uri="{FF2B5EF4-FFF2-40B4-BE49-F238E27FC236}">
                  <a16:creationId xmlns:a16="http://schemas.microsoft.com/office/drawing/2014/main" id="{FC1BF870-05A7-B245-A5BA-EBFA9889C86E}"/>
                </a:ext>
              </a:extLst>
            </p:cNvPr>
            <p:cNvSpPr txBox="1">
              <a:spLocks noChangeArrowheads="1"/>
            </p:cNvSpPr>
            <p:nvPr/>
          </p:nvSpPr>
          <p:spPr bwMode="auto">
            <a:xfrm>
              <a:off x="3980" y="508"/>
              <a:ext cx="137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800" b="1" i="1">
                  <a:solidFill>
                    <a:srgbClr val="CC3300"/>
                  </a:solidFill>
                  <a:latin typeface="Trebuchet MS" panose="020B0703020202090204" pitchFamily="34" charset="0"/>
                  <a:ea typeface="ＭＳ Ｐゴシック" panose="020B0600070205080204" pitchFamily="34" charset="-128"/>
                </a:rPr>
                <a:t>C. yavapensis</a:t>
              </a:r>
            </a:p>
          </p:txBody>
        </p:sp>
        <p:sp>
          <p:nvSpPr>
            <p:cNvPr id="88076" name="Text Box 27">
              <a:extLst>
                <a:ext uri="{FF2B5EF4-FFF2-40B4-BE49-F238E27FC236}">
                  <a16:creationId xmlns:a16="http://schemas.microsoft.com/office/drawing/2014/main" id="{0E28EBFF-2392-AF4C-AADC-0EB1AB3510A6}"/>
                </a:ext>
              </a:extLst>
            </p:cNvPr>
            <p:cNvSpPr txBox="1">
              <a:spLocks noChangeArrowheads="1"/>
            </p:cNvSpPr>
            <p:nvPr/>
          </p:nvSpPr>
          <p:spPr bwMode="auto">
            <a:xfrm>
              <a:off x="4409" y="3504"/>
              <a:ext cx="12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800" i="1">
                  <a:latin typeface="Trebuchet MS" panose="020B0703020202090204" pitchFamily="34" charset="0"/>
                  <a:ea typeface="ＭＳ Ｐゴシック" panose="020B0600070205080204" pitchFamily="34" charset="-128"/>
                </a:rPr>
                <a:t>C. wootonii</a:t>
              </a:r>
            </a:p>
          </p:txBody>
        </p:sp>
        <p:sp>
          <p:nvSpPr>
            <p:cNvPr id="88077" name="Text Box 28">
              <a:extLst>
                <a:ext uri="{FF2B5EF4-FFF2-40B4-BE49-F238E27FC236}">
                  <a16:creationId xmlns:a16="http://schemas.microsoft.com/office/drawing/2014/main" id="{F6B03D41-9ED4-AB45-B44C-E9F028050C6B}"/>
                </a:ext>
              </a:extLst>
            </p:cNvPr>
            <p:cNvSpPr txBox="1">
              <a:spLocks noChangeArrowheads="1"/>
            </p:cNvSpPr>
            <p:nvPr/>
          </p:nvSpPr>
          <p:spPr bwMode="auto">
            <a:xfrm>
              <a:off x="3717" y="4003"/>
              <a:ext cx="12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1800" i="1">
                  <a:latin typeface="Trebuchet MS" panose="020B0703020202090204" pitchFamily="34" charset="0"/>
                  <a:ea typeface="ＭＳ Ｐゴシック" panose="020B0600070205080204" pitchFamily="34" charset="-128"/>
                </a:rPr>
                <a:t>C. newberryi</a:t>
              </a:r>
            </a:p>
          </p:txBody>
        </p:sp>
        <p:sp>
          <p:nvSpPr>
            <p:cNvPr id="88078" name="Text Box 29">
              <a:extLst>
                <a:ext uri="{FF2B5EF4-FFF2-40B4-BE49-F238E27FC236}">
                  <a16:creationId xmlns:a16="http://schemas.microsoft.com/office/drawing/2014/main" id="{ED7E154F-65C5-784D-9704-9ED8A617140A}"/>
                </a:ext>
              </a:extLst>
            </p:cNvPr>
            <p:cNvSpPr txBox="1">
              <a:spLocks noChangeArrowheads="1"/>
            </p:cNvSpPr>
            <p:nvPr/>
          </p:nvSpPr>
          <p:spPr bwMode="auto">
            <a:xfrm>
              <a:off x="4292" y="1023"/>
              <a:ext cx="12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800" i="1">
                  <a:latin typeface="Trebuchet MS" panose="020B0703020202090204" pitchFamily="34" charset="0"/>
                  <a:ea typeface="ＭＳ Ｐゴシック" panose="020B0600070205080204" pitchFamily="34" charset="-128"/>
                </a:rPr>
                <a:t>C. wootonii</a:t>
              </a:r>
            </a:p>
          </p:txBody>
        </p:sp>
        <p:sp>
          <p:nvSpPr>
            <p:cNvPr id="88079" name="Text Box 31">
              <a:extLst>
                <a:ext uri="{FF2B5EF4-FFF2-40B4-BE49-F238E27FC236}">
                  <a16:creationId xmlns:a16="http://schemas.microsoft.com/office/drawing/2014/main" id="{A54D7B7F-C631-9D4D-8FF4-5BF4005CA7E4}"/>
                </a:ext>
              </a:extLst>
            </p:cNvPr>
            <p:cNvSpPr txBox="1">
              <a:spLocks noChangeArrowheads="1"/>
            </p:cNvSpPr>
            <p:nvPr/>
          </p:nvSpPr>
          <p:spPr bwMode="auto">
            <a:xfrm>
              <a:off x="3374" y="483"/>
              <a:ext cx="3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1600" b="1">
                  <a:latin typeface="Trebuchet MS" panose="020B0703020202090204" pitchFamily="34" charset="0"/>
                  <a:ea typeface="ＭＳ Ｐゴシック" panose="020B0600070205080204" pitchFamily="34" charset="-128"/>
                </a:rPr>
                <a:t>100</a:t>
              </a:r>
            </a:p>
          </p:txBody>
        </p:sp>
        <p:sp>
          <p:nvSpPr>
            <p:cNvPr id="88080" name="Text Box 32">
              <a:extLst>
                <a:ext uri="{FF2B5EF4-FFF2-40B4-BE49-F238E27FC236}">
                  <a16:creationId xmlns:a16="http://schemas.microsoft.com/office/drawing/2014/main" id="{950DCAF2-5A80-6B4D-882E-862B557B2CA2}"/>
                </a:ext>
              </a:extLst>
            </p:cNvPr>
            <p:cNvSpPr txBox="1">
              <a:spLocks noChangeArrowheads="1"/>
            </p:cNvSpPr>
            <p:nvPr/>
          </p:nvSpPr>
          <p:spPr bwMode="auto">
            <a:xfrm>
              <a:off x="3543" y="1717"/>
              <a:ext cx="3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1600" b="1">
                  <a:latin typeface="Trebuchet MS" panose="020B0703020202090204" pitchFamily="34" charset="0"/>
                  <a:ea typeface="ＭＳ Ｐゴシック" panose="020B0600070205080204" pitchFamily="34" charset="-128"/>
                </a:rPr>
                <a:t>100</a:t>
              </a:r>
            </a:p>
          </p:txBody>
        </p:sp>
        <p:sp>
          <p:nvSpPr>
            <p:cNvPr id="88081" name="Text Box 33">
              <a:extLst>
                <a:ext uri="{FF2B5EF4-FFF2-40B4-BE49-F238E27FC236}">
                  <a16:creationId xmlns:a16="http://schemas.microsoft.com/office/drawing/2014/main" id="{471CAA97-A4D0-3246-B95C-2646078902C3}"/>
                </a:ext>
              </a:extLst>
            </p:cNvPr>
            <p:cNvSpPr txBox="1">
              <a:spLocks noChangeArrowheads="1"/>
            </p:cNvSpPr>
            <p:nvPr/>
          </p:nvSpPr>
          <p:spPr bwMode="auto">
            <a:xfrm>
              <a:off x="2168" y="1971"/>
              <a:ext cx="3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1600" b="1">
                  <a:latin typeface="Trebuchet MS" panose="020B0703020202090204" pitchFamily="34" charset="0"/>
                  <a:ea typeface="ＭＳ Ｐゴシック" panose="020B0600070205080204" pitchFamily="34" charset="-128"/>
                </a:rPr>
                <a:t>100</a:t>
              </a:r>
            </a:p>
          </p:txBody>
        </p:sp>
        <p:sp>
          <p:nvSpPr>
            <p:cNvPr id="88082" name="Text Box 34">
              <a:extLst>
                <a:ext uri="{FF2B5EF4-FFF2-40B4-BE49-F238E27FC236}">
                  <a16:creationId xmlns:a16="http://schemas.microsoft.com/office/drawing/2014/main" id="{6BB2EEF4-8B2C-AE46-875A-075E854B9139}"/>
                </a:ext>
              </a:extLst>
            </p:cNvPr>
            <p:cNvSpPr txBox="1">
              <a:spLocks noChangeArrowheads="1"/>
            </p:cNvSpPr>
            <p:nvPr/>
          </p:nvSpPr>
          <p:spPr bwMode="auto">
            <a:xfrm>
              <a:off x="3033" y="2821"/>
              <a:ext cx="39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1600" b="1">
                  <a:latin typeface="Trebuchet MS" panose="020B0703020202090204" pitchFamily="34" charset="0"/>
                  <a:ea typeface="ＭＳ Ｐゴシック" panose="020B0600070205080204" pitchFamily="34" charset="-128"/>
                </a:rPr>
                <a:t>99</a:t>
              </a:r>
            </a:p>
          </p:txBody>
        </p:sp>
        <p:sp>
          <p:nvSpPr>
            <p:cNvPr id="88083" name="Text Box 35">
              <a:extLst>
                <a:ext uri="{FF2B5EF4-FFF2-40B4-BE49-F238E27FC236}">
                  <a16:creationId xmlns:a16="http://schemas.microsoft.com/office/drawing/2014/main" id="{F90DB522-50B5-2046-8BF2-2DBB0C888777}"/>
                </a:ext>
              </a:extLst>
            </p:cNvPr>
            <p:cNvSpPr txBox="1">
              <a:spLocks noChangeArrowheads="1"/>
            </p:cNvSpPr>
            <p:nvPr/>
          </p:nvSpPr>
          <p:spPr bwMode="auto">
            <a:xfrm>
              <a:off x="2675" y="1108"/>
              <a:ext cx="3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1600" b="1">
                  <a:latin typeface="Trebuchet MS" panose="020B0703020202090204" pitchFamily="34" charset="0"/>
                  <a:ea typeface="ＭＳ Ｐゴシック" panose="020B0600070205080204" pitchFamily="34" charset="-128"/>
                </a:rPr>
                <a:t>91</a:t>
              </a:r>
            </a:p>
          </p:txBody>
        </p:sp>
        <p:sp>
          <p:nvSpPr>
            <p:cNvPr id="88084" name="Text Box 13">
              <a:extLst>
                <a:ext uri="{FF2B5EF4-FFF2-40B4-BE49-F238E27FC236}">
                  <a16:creationId xmlns:a16="http://schemas.microsoft.com/office/drawing/2014/main" id="{64EA8D35-3ABD-F943-9ADD-75B68BA338FF}"/>
                </a:ext>
              </a:extLst>
            </p:cNvPr>
            <p:cNvSpPr txBox="1">
              <a:spLocks noChangeArrowheads="1"/>
            </p:cNvSpPr>
            <p:nvPr/>
          </p:nvSpPr>
          <p:spPr bwMode="auto">
            <a:xfrm>
              <a:off x="4686" y="1507"/>
              <a:ext cx="44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800" b="1">
                  <a:ea typeface="ＭＳ Ｐゴシック" panose="020B0600070205080204" pitchFamily="34" charset="-128"/>
                </a:rPr>
                <a:t>CC</a:t>
              </a:r>
            </a:p>
          </p:txBody>
        </p:sp>
      </p:grpSp>
      <p:sp>
        <p:nvSpPr>
          <p:cNvPr id="291886" name="Text Box 46">
            <a:extLst>
              <a:ext uri="{FF2B5EF4-FFF2-40B4-BE49-F238E27FC236}">
                <a16:creationId xmlns:a16="http://schemas.microsoft.com/office/drawing/2014/main" id="{D1250C7F-663C-584E-B619-074059002312}"/>
              </a:ext>
            </a:extLst>
          </p:cNvPr>
          <p:cNvSpPr txBox="1">
            <a:spLocks noChangeArrowheads="1"/>
          </p:cNvSpPr>
          <p:nvPr/>
        </p:nvSpPr>
        <p:spPr bwMode="auto">
          <a:xfrm>
            <a:off x="558800" y="1574800"/>
            <a:ext cx="23114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lnSpc>
                <a:spcPct val="145000"/>
              </a:lnSpc>
              <a:spcBef>
                <a:spcPct val="50000"/>
              </a:spcBef>
              <a:buFontTx/>
              <a:buNone/>
            </a:pPr>
            <a:r>
              <a:rPr lang="en-US" altLang="en-US" sz="2800">
                <a:latin typeface="Trebuchet MS" panose="020B0703020202090204" pitchFamily="34" charset="0"/>
                <a:ea typeface="ＭＳ Ｐゴシック" panose="020B0600070205080204" pitchFamily="34" charset="-128"/>
              </a:rPr>
              <a:t>To determine allelic dosage Amanda used </a:t>
            </a:r>
            <a:r>
              <a:rPr lang="en-US" altLang="en-US" sz="2800" b="1">
                <a:latin typeface="Trebuchet MS" panose="020B0703020202090204" pitchFamily="34" charset="0"/>
                <a:ea typeface="ＭＳ Ｐゴシック" panose="020B0600070205080204" pitchFamily="34" charset="-128"/>
              </a:rPr>
              <a:t>isozymes</a:t>
            </a:r>
            <a:r>
              <a:rPr lang="en-US" altLang="en-US" sz="2800">
                <a:latin typeface="Trebuchet MS" panose="020B0703020202090204" pitchFamily="34" charset="0"/>
                <a:ea typeface="ＭＳ Ｐゴシック" panose="020B0600070205080204" pitchFamily="34" charset="-128"/>
              </a:rPr>
              <a:t>…</a:t>
            </a:r>
          </a:p>
        </p:txBody>
      </p:sp>
      <p:pic>
        <p:nvPicPr>
          <p:cNvPr id="88068" name="Picture 48" descr="IMG_1288 copy">
            <a:extLst>
              <a:ext uri="{FF2B5EF4-FFF2-40B4-BE49-F238E27FC236}">
                <a16:creationId xmlns:a16="http://schemas.microsoft.com/office/drawing/2014/main" id="{31B4AE9B-E5EE-5C48-8379-9487E28EA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5993"/>
          <a:stretch>
            <a:fillRect/>
          </a:stretch>
        </p:blipFill>
        <p:spPr bwMode="auto">
          <a:xfrm>
            <a:off x="187325" y="4975225"/>
            <a:ext cx="3038475"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 Box 51">
            <a:extLst>
              <a:ext uri="{FF2B5EF4-FFF2-40B4-BE49-F238E27FC236}">
                <a16:creationId xmlns:a16="http://schemas.microsoft.com/office/drawing/2014/main" id="{0E99E2A0-3DD4-C24F-8F54-BC5CA2C304AD}"/>
              </a:ext>
            </a:extLst>
          </p:cNvPr>
          <p:cNvSpPr txBox="1">
            <a:spLocks noChangeArrowheads="1"/>
          </p:cNvSpPr>
          <p:nvPr/>
        </p:nvSpPr>
        <p:spPr bwMode="auto">
          <a:xfrm>
            <a:off x="152400" y="6642100"/>
            <a:ext cx="2921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900">
                <a:latin typeface="Trebuchet MS" panose="020B0703020202090204" pitchFamily="34" charset="0"/>
                <a:ea typeface="ＭＳ Ｐゴシック" panose="020B0600070205080204" pitchFamily="34" charset="-128"/>
              </a:rPr>
              <a:t>Photo:  J. Metzgar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18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8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D9AD6ACB-B878-7642-AB02-59E42A43A947}"/>
              </a:ext>
            </a:extLst>
          </p:cNvPr>
          <p:cNvSpPr>
            <a:spLocks noChangeArrowheads="1"/>
          </p:cNvSpPr>
          <p:nvPr/>
        </p:nvSpPr>
        <p:spPr bwMode="auto">
          <a:xfrm>
            <a:off x="1295400" y="762000"/>
            <a:ext cx="64008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solidFill>
                  <a:srgbClr val="000000"/>
                </a:solidFill>
              </a:rPr>
              <a:t>1. Plastid DNA sequencing </a:t>
            </a:r>
          </a:p>
          <a:p>
            <a:pPr>
              <a:spcBef>
                <a:spcPct val="0"/>
              </a:spcBef>
              <a:buFontTx/>
              <a:buNone/>
            </a:pPr>
            <a:r>
              <a:rPr lang="en-US" altLang="en-US" sz="2800">
                <a:solidFill>
                  <a:srgbClr val="000000"/>
                </a:solidFill>
              </a:rPr>
              <a:t>-- reveals egg parents of polyploids, </a:t>
            </a:r>
          </a:p>
          <a:p>
            <a:pPr>
              <a:spcBef>
                <a:spcPct val="0"/>
              </a:spcBef>
              <a:buFontTx/>
              <a:buNone/>
            </a:pPr>
            <a:r>
              <a:rPr lang="en-US" altLang="en-US" sz="2800">
                <a:solidFill>
                  <a:srgbClr val="000000"/>
                </a:solidFill>
              </a:rPr>
              <a:t>-- provides alternate test of conclusions    about 	lineages.</a:t>
            </a:r>
          </a:p>
          <a:p>
            <a:pPr>
              <a:spcBef>
                <a:spcPct val="0"/>
              </a:spcBef>
              <a:buFontTx/>
              <a:buNone/>
            </a:pPr>
            <a:r>
              <a:rPr lang="en-US" altLang="en-US" sz="2800">
                <a:solidFill>
                  <a:srgbClr val="000000"/>
                </a:solidFill>
              </a:rPr>
              <a:t>2. Spore studies (number and size) imply ploidy and reproductive biology—reveal diploid </a:t>
            </a:r>
            <a:r>
              <a:rPr lang="en-US" altLang="en-US" sz="2800" i="1">
                <a:solidFill>
                  <a:srgbClr val="000000"/>
                </a:solidFill>
              </a:rPr>
              <a:t>lindheimeri</a:t>
            </a:r>
            <a:r>
              <a:rPr lang="en-US" altLang="en-US" sz="2800">
                <a:solidFill>
                  <a:srgbClr val="000000"/>
                </a:solidFill>
              </a:rPr>
              <a:t>.</a:t>
            </a:r>
          </a:p>
          <a:p>
            <a:pPr>
              <a:spcBef>
                <a:spcPct val="0"/>
              </a:spcBef>
              <a:buFontTx/>
              <a:buNone/>
            </a:pPr>
            <a:r>
              <a:rPr lang="en-US" altLang="en-US" sz="2800">
                <a:solidFill>
                  <a:srgbClr val="000000"/>
                </a:solidFill>
              </a:rPr>
              <a:t>3. Nuclear DNA sequencing </a:t>
            </a:r>
          </a:p>
          <a:p>
            <a:pPr>
              <a:spcBef>
                <a:spcPct val="0"/>
              </a:spcBef>
              <a:buFontTx/>
              <a:buNone/>
            </a:pPr>
            <a:r>
              <a:rPr lang="en-US" altLang="en-US" sz="2800">
                <a:solidFill>
                  <a:srgbClr val="000000"/>
                </a:solidFill>
              </a:rPr>
              <a:t>-- reveals the diploids involved in each polyploid.</a:t>
            </a:r>
          </a:p>
          <a:p>
            <a:pPr>
              <a:spcBef>
                <a:spcPct val="0"/>
              </a:spcBef>
              <a:buFontTx/>
              <a:buNone/>
            </a:pPr>
            <a:r>
              <a:rPr lang="en-US" altLang="en-US" sz="2800">
                <a:solidFill>
                  <a:srgbClr val="000000"/>
                </a:solidFill>
              </a:rPr>
              <a:t>4. Enzyme electrophoretic evidence provides information on copy number of each ancestral genome in the allopolyploids.</a:t>
            </a:r>
          </a:p>
        </p:txBody>
      </p:sp>
      <p:sp>
        <p:nvSpPr>
          <p:cNvPr id="90114" name="Text Box 3">
            <a:extLst>
              <a:ext uri="{FF2B5EF4-FFF2-40B4-BE49-F238E27FC236}">
                <a16:creationId xmlns:a16="http://schemas.microsoft.com/office/drawing/2014/main" id="{42BBCE35-F3D8-B445-B30A-02254631CE11}"/>
              </a:ext>
            </a:extLst>
          </p:cNvPr>
          <p:cNvSpPr txBox="1">
            <a:spLocks noChangeArrowheads="1"/>
          </p:cNvSpPr>
          <p:nvPr/>
        </p:nvSpPr>
        <p:spPr bwMode="auto">
          <a:xfrm>
            <a:off x="441325" y="200025"/>
            <a:ext cx="3182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Experimental Strategy</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a:extLst>
              <a:ext uri="{FF2B5EF4-FFF2-40B4-BE49-F238E27FC236}">
                <a16:creationId xmlns:a16="http://schemas.microsoft.com/office/drawing/2014/main" id="{E501D662-744E-B54B-B27B-8C4C87D6C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915400" cy="544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13">
            <a:extLst>
              <a:ext uri="{FF2B5EF4-FFF2-40B4-BE49-F238E27FC236}">
                <a16:creationId xmlns:a16="http://schemas.microsoft.com/office/drawing/2014/main" id="{01606CAE-370C-2949-80DE-A77EF14D66F4}"/>
              </a:ext>
            </a:extLst>
          </p:cNvPr>
          <p:cNvSpPr>
            <a:spLocks noChangeArrowheads="1"/>
          </p:cNvSpPr>
          <p:nvPr/>
        </p:nvSpPr>
        <p:spPr bwMode="auto">
          <a:xfrm>
            <a:off x="271463" y="350838"/>
            <a:ext cx="86598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3600">
                <a:latin typeface="Trebuchet MS" panose="020B0703020202090204" pitchFamily="34" charset="0"/>
                <a:ea typeface="ＭＳ Ｐゴシック" panose="020B0600070205080204" pitchFamily="34" charset="-128"/>
              </a:rPr>
              <a:t>Isozymes:  allelic dosage in </a:t>
            </a:r>
            <a:r>
              <a:rPr lang="en-US" altLang="en-US" sz="3600" i="1">
                <a:latin typeface="Trebuchet MS" panose="020B0703020202090204" pitchFamily="34" charset="0"/>
                <a:ea typeface="ＭＳ Ｐゴシック" panose="020B0600070205080204" pitchFamily="34" charset="-128"/>
              </a:rPr>
              <a:t>C. yavapensis</a:t>
            </a:r>
            <a:endParaRPr lang="en-US" altLang="en-US" sz="3600">
              <a:latin typeface="Trebuchet MS" panose="020B0703020202090204" pitchFamily="34" charset="0"/>
              <a:ea typeface="ＭＳ Ｐゴシック" panose="020B0600070205080204" pitchFamily="34" charset="-128"/>
            </a:endParaRPr>
          </a:p>
        </p:txBody>
      </p:sp>
      <p:pic>
        <p:nvPicPr>
          <p:cNvPr id="92162" name="Picture 65" descr="TPI_isozymes">
            <a:extLst>
              <a:ext uri="{FF2B5EF4-FFF2-40B4-BE49-F238E27FC236}">
                <a16:creationId xmlns:a16="http://schemas.microsoft.com/office/drawing/2014/main" id="{343DFD55-3ED3-414B-8F40-33831AF5A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823" r="23795"/>
          <a:stretch>
            <a:fillRect/>
          </a:stretch>
        </p:blipFill>
        <p:spPr bwMode="auto">
          <a:xfrm>
            <a:off x="2770188" y="2316163"/>
            <a:ext cx="3192462" cy="2179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92163" name="Group 73">
            <a:extLst>
              <a:ext uri="{FF2B5EF4-FFF2-40B4-BE49-F238E27FC236}">
                <a16:creationId xmlns:a16="http://schemas.microsoft.com/office/drawing/2014/main" id="{FC9652A9-3747-DD43-8C84-2C3C5450C55E}"/>
              </a:ext>
            </a:extLst>
          </p:cNvPr>
          <p:cNvGrpSpPr>
            <a:grpSpLocks/>
          </p:cNvGrpSpPr>
          <p:nvPr/>
        </p:nvGrpSpPr>
        <p:grpSpPr bwMode="auto">
          <a:xfrm>
            <a:off x="2516188" y="4568825"/>
            <a:ext cx="1096962" cy="922338"/>
            <a:chOff x="1328" y="3430"/>
            <a:chExt cx="584" cy="581"/>
          </a:xfrm>
        </p:grpSpPr>
        <p:sp>
          <p:nvSpPr>
            <p:cNvPr id="92190" name="AutoShape 69">
              <a:extLst>
                <a:ext uri="{FF2B5EF4-FFF2-40B4-BE49-F238E27FC236}">
                  <a16:creationId xmlns:a16="http://schemas.microsoft.com/office/drawing/2014/main" id="{1A046732-D42E-784D-AB03-B400215C1767}"/>
                </a:ext>
              </a:extLst>
            </p:cNvPr>
            <p:cNvSpPr>
              <a:spLocks noChangeArrowheads="1"/>
            </p:cNvSpPr>
            <p:nvPr/>
          </p:nvSpPr>
          <p:spPr bwMode="auto">
            <a:xfrm>
              <a:off x="1534" y="3430"/>
              <a:ext cx="136" cy="105"/>
            </a:xfrm>
            <a:prstGeom prst="triangle">
              <a:avLst>
                <a:gd name="adj" fmla="val 500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latin typeface="Times New Roman" panose="02020603050405020304" pitchFamily="18" charset="0"/>
                <a:ea typeface="ＭＳ Ｐゴシック" panose="020B0600070205080204" pitchFamily="34" charset="-128"/>
              </a:endParaRPr>
            </a:p>
          </p:txBody>
        </p:sp>
        <p:sp>
          <p:nvSpPr>
            <p:cNvPr id="92191" name="Text Box 71">
              <a:extLst>
                <a:ext uri="{FF2B5EF4-FFF2-40B4-BE49-F238E27FC236}">
                  <a16:creationId xmlns:a16="http://schemas.microsoft.com/office/drawing/2014/main" id="{D4239E59-7015-E747-A197-20BFFC771341}"/>
                </a:ext>
              </a:extLst>
            </p:cNvPr>
            <p:cNvSpPr txBox="1">
              <a:spLocks noChangeArrowheads="1"/>
            </p:cNvSpPr>
            <p:nvPr/>
          </p:nvSpPr>
          <p:spPr bwMode="auto">
            <a:xfrm>
              <a:off x="1328" y="3569"/>
              <a:ext cx="584"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000" b="1">
                  <a:ea typeface="ＭＳ Ｐゴシック" panose="020B0600070205080204" pitchFamily="34" charset="-128"/>
                </a:rPr>
                <a:t> CC</a:t>
              </a:r>
            </a:p>
            <a:p>
              <a:pPr>
                <a:spcBef>
                  <a:spcPct val="0"/>
                </a:spcBef>
                <a:buFontTx/>
                <a:buNone/>
              </a:pPr>
              <a:r>
                <a:rPr lang="en-US" altLang="en-US" sz="2000" b="1">
                  <a:ea typeface="ＭＳ Ｐゴシック" panose="020B0600070205080204" pitchFamily="34" charset="-128"/>
                </a:rPr>
                <a:t>covillei</a:t>
              </a:r>
            </a:p>
          </p:txBody>
        </p:sp>
      </p:grpSp>
      <p:grpSp>
        <p:nvGrpSpPr>
          <p:cNvPr id="92164" name="Group 74">
            <a:extLst>
              <a:ext uri="{FF2B5EF4-FFF2-40B4-BE49-F238E27FC236}">
                <a16:creationId xmlns:a16="http://schemas.microsoft.com/office/drawing/2014/main" id="{80B452C5-2CCE-9649-87F2-58BA0A869B20}"/>
              </a:ext>
            </a:extLst>
          </p:cNvPr>
          <p:cNvGrpSpPr>
            <a:grpSpLocks/>
          </p:cNvGrpSpPr>
          <p:nvPr/>
        </p:nvGrpSpPr>
        <p:grpSpPr bwMode="auto">
          <a:xfrm>
            <a:off x="3979863" y="4573588"/>
            <a:ext cx="927100" cy="617537"/>
            <a:chOff x="1328" y="3430"/>
            <a:chExt cx="584" cy="389"/>
          </a:xfrm>
        </p:grpSpPr>
        <p:sp>
          <p:nvSpPr>
            <p:cNvPr id="92188" name="AutoShape 75">
              <a:extLst>
                <a:ext uri="{FF2B5EF4-FFF2-40B4-BE49-F238E27FC236}">
                  <a16:creationId xmlns:a16="http://schemas.microsoft.com/office/drawing/2014/main" id="{083870D6-63F3-5548-9216-902848E62C31}"/>
                </a:ext>
              </a:extLst>
            </p:cNvPr>
            <p:cNvSpPr>
              <a:spLocks noChangeArrowheads="1"/>
            </p:cNvSpPr>
            <p:nvPr/>
          </p:nvSpPr>
          <p:spPr bwMode="auto">
            <a:xfrm>
              <a:off x="1534" y="3430"/>
              <a:ext cx="136" cy="105"/>
            </a:xfrm>
            <a:prstGeom prst="triangle">
              <a:avLst>
                <a:gd name="adj" fmla="val 500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latin typeface="Times New Roman" panose="02020603050405020304" pitchFamily="18" charset="0"/>
                <a:ea typeface="ＭＳ Ｐゴシック" panose="020B0600070205080204" pitchFamily="34" charset="-128"/>
              </a:endParaRPr>
            </a:p>
          </p:txBody>
        </p:sp>
        <p:sp>
          <p:nvSpPr>
            <p:cNvPr id="92189" name="Text Box 76">
              <a:extLst>
                <a:ext uri="{FF2B5EF4-FFF2-40B4-BE49-F238E27FC236}">
                  <a16:creationId xmlns:a16="http://schemas.microsoft.com/office/drawing/2014/main" id="{D3A72CE9-DAE0-6B44-A4A9-A12E5DA79F5C}"/>
                </a:ext>
              </a:extLst>
            </p:cNvPr>
            <p:cNvSpPr txBox="1">
              <a:spLocks noChangeArrowheads="1"/>
            </p:cNvSpPr>
            <p:nvPr/>
          </p:nvSpPr>
          <p:spPr bwMode="auto">
            <a:xfrm>
              <a:off x="1328" y="3569"/>
              <a:ext cx="58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000" b="1">
                  <a:solidFill>
                    <a:srgbClr val="CC0000"/>
                  </a:solidFill>
                  <a:ea typeface="ＭＳ Ｐゴシック" panose="020B0600070205080204" pitchFamily="34" charset="-128"/>
                </a:rPr>
                <a:t>CFLL</a:t>
              </a:r>
            </a:p>
          </p:txBody>
        </p:sp>
      </p:grpSp>
      <p:grpSp>
        <p:nvGrpSpPr>
          <p:cNvPr id="92165" name="Group 77">
            <a:extLst>
              <a:ext uri="{FF2B5EF4-FFF2-40B4-BE49-F238E27FC236}">
                <a16:creationId xmlns:a16="http://schemas.microsoft.com/office/drawing/2014/main" id="{1C8E4D38-93C9-1943-AE05-B0AA884E7D4B}"/>
              </a:ext>
            </a:extLst>
          </p:cNvPr>
          <p:cNvGrpSpPr>
            <a:grpSpLocks/>
          </p:cNvGrpSpPr>
          <p:nvPr/>
        </p:nvGrpSpPr>
        <p:grpSpPr bwMode="auto">
          <a:xfrm>
            <a:off x="4660900" y="4573588"/>
            <a:ext cx="2268538" cy="922337"/>
            <a:chOff x="1328" y="3430"/>
            <a:chExt cx="584" cy="581"/>
          </a:xfrm>
        </p:grpSpPr>
        <p:sp>
          <p:nvSpPr>
            <p:cNvPr id="92186" name="AutoShape 78">
              <a:extLst>
                <a:ext uri="{FF2B5EF4-FFF2-40B4-BE49-F238E27FC236}">
                  <a16:creationId xmlns:a16="http://schemas.microsoft.com/office/drawing/2014/main" id="{C7B38536-2AEB-0F48-8DA7-D3952E800B83}"/>
                </a:ext>
              </a:extLst>
            </p:cNvPr>
            <p:cNvSpPr>
              <a:spLocks noChangeArrowheads="1"/>
            </p:cNvSpPr>
            <p:nvPr/>
          </p:nvSpPr>
          <p:spPr bwMode="auto">
            <a:xfrm>
              <a:off x="1534" y="3430"/>
              <a:ext cx="136" cy="105"/>
            </a:xfrm>
            <a:prstGeom prst="triangle">
              <a:avLst>
                <a:gd name="adj" fmla="val 500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latin typeface="Times New Roman" panose="02020603050405020304" pitchFamily="18" charset="0"/>
                <a:ea typeface="ＭＳ Ｐゴシック" panose="020B0600070205080204" pitchFamily="34" charset="-128"/>
              </a:endParaRPr>
            </a:p>
          </p:txBody>
        </p:sp>
        <p:sp>
          <p:nvSpPr>
            <p:cNvPr id="92187" name="Text Box 79">
              <a:extLst>
                <a:ext uri="{FF2B5EF4-FFF2-40B4-BE49-F238E27FC236}">
                  <a16:creationId xmlns:a16="http://schemas.microsoft.com/office/drawing/2014/main" id="{D2F0FCE5-E9BC-9F4B-AA46-E7FBBBA9225F}"/>
                </a:ext>
              </a:extLst>
            </p:cNvPr>
            <p:cNvSpPr txBox="1">
              <a:spLocks noChangeArrowheads="1"/>
            </p:cNvSpPr>
            <p:nvPr/>
          </p:nvSpPr>
          <p:spPr bwMode="auto">
            <a:xfrm>
              <a:off x="1328" y="3569"/>
              <a:ext cx="584"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000" b="1">
                  <a:ea typeface="ＭＳ Ｐゴシック" panose="020B0600070205080204" pitchFamily="34" charset="-128"/>
                </a:rPr>
                <a:t>           FFL</a:t>
              </a:r>
            </a:p>
            <a:p>
              <a:pPr>
                <a:spcBef>
                  <a:spcPct val="0"/>
                </a:spcBef>
                <a:buFontTx/>
                <a:buNone/>
              </a:pPr>
              <a:r>
                <a:rPr lang="en-US" altLang="en-US" sz="2000" b="1" i="1">
                  <a:ea typeface="ＭＳ Ｐゴシック" panose="020B0600070205080204" pitchFamily="34" charset="-128"/>
                </a:rPr>
                <a:t>           wootonii</a:t>
              </a:r>
              <a:endParaRPr lang="en-US" altLang="en-US" sz="2000" b="1">
                <a:ea typeface="ＭＳ Ｐゴシック" panose="020B0600070205080204" pitchFamily="34" charset="-128"/>
              </a:endParaRPr>
            </a:p>
          </p:txBody>
        </p:sp>
      </p:grpSp>
      <p:grpSp>
        <p:nvGrpSpPr>
          <p:cNvPr id="92166" name="Group 98">
            <a:extLst>
              <a:ext uri="{FF2B5EF4-FFF2-40B4-BE49-F238E27FC236}">
                <a16:creationId xmlns:a16="http://schemas.microsoft.com/office/drawing/2014/main" id="{4898C3C3-F6C8-8C45-A2E2-85B18B08F921}"/>
              </a:ext>
            </a:extLst>
          </p:cNvPr>
          <p:cNvGrpSpPr>
            <a:grpSpLocks/>
          </p:cNvGrpSpPr>
          <p:nvPr/>
        </p:nvGrpSpPr>
        <p:grpSpPr bwMode="auto">
          <a:xfrm>
            <a:off x="2616200" y="2527300"/>
            <a:ext cx="104775" cy="431800"/>
            <a:chOff x="1664" y="1496"/>
            <a:chExt cx="66" cy="272"/>
          </a:xfrm>
        </p:grpSpPr>
        <p:sp>
          <p:nvSpPr>
            <p:cNvPr id="92183" name="Line 85">
              <a:extLst>
                <a:ext uri="{FF2B5EF4-FFF2-40B4-BE49-F238E27FC236}">
                  <a16:creationId xmlns:a16="http://schemas.microsoft.com/office/drawing/2014/main" id="{EF10A523-13FC-F847-8A18-1579F9DC1C67}"/>
                </a:ext>
              </a:extLst>
            </p:cNvPr>
            <p:cNvSpPr>
              <a:spLocks noChangeShapeType="1"/>
            </p:cNvSpPr>
            <p:nvPr/>
          </p:nvSpPr>
          <p:spPr bwMode="auto">
            <a:xfrm>
              <a:off x="1670" y="1496"/>
              <a:ext cx="0" cy="272"/>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4" name="Line 87">
              <a:extLst>
                <a:ext uri="{FF2B5EF4-FFF2-40B4-BE49-F238E27FC236}">
                  <a16:creationId xmlns:a16="http://schemas.microsoft.com/office/drawing/2014/main" id="{9605F14C-8174-1044-B998-CEC90C57A999}"/>
                </a:ext>
              </a:extLst>
            </p:cNvPr>
            <p:cNvSpPr>
              <a:spLocks noChangeShapeType="1"/>
            </p:cNvSpPr>
            <p:nvPr/>
          </p:nvSpPr>
          <p:spPr bwMode="auto">
            <a:xfrm>
              <a:off x="1666" y="1498"/>
              <a:ext cx="64"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5" name="Line 88">
              <a:extLst>
                <a:ext uri="{FF2B5EF4-FFF2-40B4-BE49-F238E27FC236}">
                  <a16:creationId xmlns:a16="http://schemas.microsoft.com/office/drawing/2014/main" id="{DC3D639D-F0CF-6540-AF2D-FB7BEC5A8E61}"/>
                </a:ext>
              </a:extLst>
            </p:cNvPr>
            <p:cNvSpPr>
              <a:spLocks noChangeShapeType="1"/>
            </p:cNvSpPr>
            <p:nvPr/>
          </p:nvSpPr>
          <p:spPr bwMode="auto">
            <a:xfrm>
              <a:off x="1664" y="1763"/>
              <a:ext cx="64"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2167" name="Group 97">
            <a:extLst>
              <a:ext uri="{FF2B5EF4-FFF2-40B4-BE49-F238E27FC236}">
                <a16:creationId xmlns:a16="http://schemas.microsoft.com/office/drawing/2014/main" id="{123BA3A7-422C-0B4E-9A1F-E31CA8D696E5}"/>
              </a:ext>
            </a:extLst>
          </p:cNvPr>
          <p:cNvGrpSpPr>
            <a:grpSpLocks/>
          </p:cNvGrpSpPr>
          <p:nvPr/>
        </p:nvGrpSpPr>
        <p:grpSpPr bwMode="auto">
          <a:xfrm>
            <a:off x="2565400" y="2805113"/>
            <a:ext cx="163513" cy="1438275"/>
            <a:chOff x="1632" y="1671"/>
            <a:chExt cx="103" cy="906"/>
          </a:xfrm>
        </p:grpSpPr>
        <p:sp>
          <p:nvSpPr>
            <p:cNvPr id="92180" name="Line 91">
              <a:extLst>
                <a:ext uri="{FF2B5EF4-FFF2-40B4-BE49-F238E27FC236}">
                  <a16:creationId xmlns:a16="http://schemas.microsoft.com/office/drawing/2014/main" id="{D091AAAD-19C3-A544-A0E5-CD43D59BDD05}"/>
                </a:ext>
              </a:extLst>
            </p:cNvPr>
            <p:cNvSpPr>
              <a:spLocks noChangeShapeType="1"/>
            </p:cNvSpPr>
            <p:nvPr/>
          </p:nvSpPr>
          <p:spPr bwMode="auto">
            <a:xfrm>
              <a:off x="1638" y="1671"/>
              <a:ext cx="0" cy="906"/>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1" name="Line 92">
              <a:extLst>
                <a:ext uri="{FF2B5EF4-FFF2-40B4-BE49-F238E27FC236}">
                  <a16:creationId xmlns:a16="http://schemas.microsoft.com/office/drawing/2014/main" id="{E07B6092-0811-2D4A-A03F-42706279B08B}"/>
                </a:ext>
              </a:extLst>
            </p:cNvPr>
            <p:cNvSpPr>
              <a:spLocks noChangeShapeType="1"/>
            </p:cNvSpPr>
            <p:nvPr/>
          </p:nvSpPr>
          <p:spPr bwMode="auto">
            <a:xfrm>
              <a:off x="1632" y="2571"/>
              <a:ext cx="102"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2" name="Line 93">
              <a:extLst>
                <a:ext uri="{FF2B5EF4-FFF2-40B4-BE49-F238E27FC236}">
                  <a16:creationId xmlns:a16="http://schemas.microsoft.com/office/drawing/2014/main" id="{31A83C1A-E341-5549-9CA1-5C08C48DF712}"/>
                </a:ext>
              </a:extLst>
            </p:cNvPr>
            <p:cNvSpPr>
              <a:spLocks noChangeShapeType="1"/>
            </p:cNvSpPr>
            <p:nvPr/>
          </p:nvSpPr>
          <p:spPr bwMode="auto">
            <a:xfrm>
              <a:off x="1633" y="1678"/>
              <a:ext cx="102"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2168" name="Text Box 95">
            <a:extLst>
              <a:ext uri="{FF2B5EF4-FFF2-40B4-BE49-F238E27FC236}">
                <a16:creationId xmlns:a16="http://schemas.microsoft.com/office/drawing/2014/main" id="{BE0B8E2C-40EE-1146-A89B-970476CE1188}"/>
              </a:ext>
            </a:extLst>
          </p:cNvPr>
          <p:cNvSpPr txBox="1">
            <a:spLocks noChangeArrowheads="1"/>
          </p:cNvSpPr>
          <p:nvPr/>
        </p:nvSpPr>
        <p:spPr bwMode="auto">
          <a:xfrm>
            <a:off x="1444625" y="2508250"/>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1400" b="1">
                <a:solidFill>
                  <a:schemeClr val="accent2"/>
                </a:solidFill>
                <a:latin typeface="Trebuchet MS" panose="020B0703020202090204" pitchFamily="34" charset="0"/>
                <a:ea typeface="ＭＳ Ｐゴシック" panose="020B0600070205080204" pitchFamily="34" charset="-128"/>
              </a:rPr>
              <a:t>Plastid locus</a:t>
            </a:r>
          </a:p>
        </p:txBody>
      </p:sp>
      <p:sp>
        <p:nvSpPr>
          <p:cNvPr id="92169" name="Text Box 96">
            <a:extLst>
              <a:ext uri="{FF2B5EF4-FFF2-40B4-BE49-F238E27FC236}">
                <a16:creationId xmlns:a16="http://schemas.microsoft.com/office/drawing/2014/main" id="{7E5BD50B-FC2A-224C-9718-1ACF50845EBA}"/>
              </a:ext>
            </a:extLst>
          </p:cNvPr>
          <p:cNvSpPr txBox="1">
            <a:spLocks noChangeArrowheads="1"/>
          </p:cNvSpPr>
          <p:nvPr/>
        </p:nvSpPr>
        <p:spPr bwMode="auto">
          <a:xfrm>
            <a:off x="1287463" y="3382963"/>
            <a:ext cx="1358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1400" b="1">
                <a:solidFill>
                  <a:srgbClr val="008000"/>
                </a:solidFill>
                <a:latin typeface="Trebuchet MS" panose="020B0703020202090204" pitchFamily="34" charset="0"/>
                <a:ea typeface="ＭＳ Ｐゴシック" panose="020B0600070205080204" pitchFamily="34" charset="-128"/>
              </a:rPr>
              <a:t>Nuclear locus</a:t>
            </a:r>
          </a:p>
        </p:txBody>
      </p:sp>
      <p:grpSp>
        <p:nvGrpSpPr>
          <p:cNvPr id="92170" name="Group 133">
            <a:extLst>
              <a:ext uri="{FF2B5EF4-FFF2-40B4-BE49-F238E27FC236}">
                <a16:creationId xmlns:a16="http://schemas.microsoft.com/office/drawing/2014/main" id="{E6110BF1-3320-F248-862F-9E20CB09FC71}"/>
              </a:ext>
            </a:extLst>
          </p:cNvPr>
          <p:cNvGrpSpPr>
            <a:grpSpLocks/>
          </p:cNvGrpSpPr>
          <p:nvPr/>
        </p:nvGrpSpPr>
        <p:grpSpPr bwMode="auto">
          <a:xfrm>
            <a:off x="381000" y="2641600"/>
            <a:ext cx="7962900" cy="1731963"/>
            <a:chOff x="96" y="1248"/>
            <a:chExt cx="5016" cy="1091"/>
          </a:xfrm>
        </p:grpSpPr>
        <p:sp>
          <p:nvSpPr>
            <p:cNvPr id="92175" name="Line 102">
              <a:extLst>
                <a:ext uri="{FF2B5EF4-FFF2-40B4-BE49-F238E27FC236}">
                  <a16:creationId xmlns:a16="http://schemas.microsoft.com/office/drawing/2014/main" id="{CEA4DD12-3485-FD47-BBC4-32C1882FCCDF}"/>
                </a:ext>
              </a:extLst>
            </p:cNvPr>
            <p:cNvSpPr>
              <a:spLocks noChangeShapeType="1"/>
            </p:cNvSpPr>
            <p:nvPr/>
          </p:nvSpPr>
          <p:spPr bwMode="auto">
            <a:xfrm flipH="1">
              <a:off x="3651" y="2203"/>
              <a:ext cx="35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76" name="Line 103">
              <a:extLst>
                <a:ext uri="{FF2B5EF4-FFF2-40B4-BE49-F238E27FC236}">
                  <a16:creationId xmlns:a16="http://schemas.microsoft.com/office/drawing/2014/main" id="{418B4432-D2A3-0C4E-B62C-A8670A09D644}"/>
                </a:ext>
              </a:extLst>
            </p:cNvPr>
            <p:cNvSpPr>
              <a:spLocks noChangeShapeType="1"/>
            </p:cNvSpPr>
            <p:nvPr/>
          </p:nvSpPr>
          <p:spPr bwMode="auto">
            <a:xfrm flipH="1">
              <a:off x="3643" y="1403"/>
              <a:ext cx="35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77" name="Text Box 105">
              <a:extLst>
                <a:ext uri="{FF2B5EF4-FFF2-40B4-BE49-F238E27FC236}">
                  <a16:creationId xmlns:a16="http://schemas.microsoft.com/office/drawing/2014/main" id="{74903992-CB6F-7149-9B17-58CD434BF196}"/>
                </a:ext>
              </a:extLst>
            </p:cNvPr>
            <p:cNvSpPr txBox="1">
              <a:spLocks noChangeArrowheads="1"/>
            </p:cNvSpPr>
            <p:nvPr/>
          </p:nvSpPr>
          <p:spPr bwMode="auto">
            <a:xfrm>
              <a:off x="4024" y="1248"/>
              <a:ext cx="10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800" b="1">
                  <a:ea typeface="ＭＳ Ｐゴシック" panose="020B0600070205080204" pitchFamily="34" charset="-128"/>
                </a:rPr>
                <a:t>FF </a:t>
              </a:r>
              <a:r>
                <a:rPr lang="en-US" altLang="en-US" sz="2800">
                  <a:ea typeface="ＭＳ Ｐゴシック" panose="020B0600070205080204" pitchFamily="34" charset="-128"/>
                </a:rPr>
                <a:t>allele</a:t>
              </a:r>
              <a:endParaRPr lang="en-US" altLang="en-US" sz="2800" b="1">
                <a:ea typeface="ＭＳ Ｐゴシック" panose="020B0600070205080204" pitchFamily="34" charset="-128"/>
              </a:endParaRPr>
            </a:p>
          </p:txBody>
        </p:sp>
        <p:sp>
          <p:nvSpPr>
            <p:cNvPr id="92178" name="Text Box 106">
              <a:extLst>
                <a:ext uri="{FF2B5EF4-FFF2-40B4-BE49-F238E27FC236}">
                  <a16:creationId xmlns:a16="http://schemas.microsoft.com/office/drawing/2014/main" id="{F4BFAACD-E037-5849-AE4D-79CF97C1144F}"/>
                </a:ext>
              </a:extLst>
            </p:cNvPr>
            <p:cNvSpPr txBox="1">
              <a:spLocks noChangeArrowheads="1"/>
            </p:cNvSpPr>
            <p:nvPr/>
          </p:nvSpPr>
          <p:spPr bwMode="auto">
            <a:xfrm>
              <a:off x="96" y="1408"/>
              <a:ext cx="10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800" b="1">
                  <a:ea typeface="ＭＳ Ｐゴシック" panose="020B0600070205080204" pitchFamily="34" charset="-128"/>
                </a:rPr>
                <a:t>CC </a:t>
              </a:r>
              <a:r>
                <a:rPr lang="en-US" altLang="en-US" sz="2800">
                  <a:ea typeface="ＭＳ Ｐゴシック" panose="020B0600070205080204" pitchFamily="34" charset="-128"/>
                </a:rPr>
                <a:t>allele</a:t>
              </a:r>
              <a:endParaRPr lang="en-US" altLang="en-US" sz="2800" b="1">
                <a:ea typeface="ＭＳ Ｐゴシック" panose="020B0600070205080204" pitchFamily="34" charset="-128"/>
              </a:endParaRPr>
            </a:p>
          </p:txBody>
        </p:sp>
        <p:sp>
          <p:nvSpPr>
            <p:cNvPr id="92179" name="Text Box 107">
              <a:extLst>
                <a:ext uri="{FF2B5EF4-FFF2-40B4-BE49-F238E27FC236}">
                  <a16:creationId xmlns:a16="http://schemas.microsoft.com/office/drawing/2014/main" id="{C45F2314-D564-1D43-9FF7-781343AF8800}"/>
                </a:ext>
              </a:extLst>
            </p:cNvPr>
            <p:cNvSpPr txBox="1">
              <a:spLocks noChangeArrowheads="1"/>
            </p:cNvSpPr>
            <p:nvPr/>
          </p:nvSpPr>
          <p:spPr bwMode="auto">
            <a:xfrm>
              <a:off x="4019" y="2051"/>
              <a:ext cx="10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800" b="1">
                  <a:ea typeface="ＭＳ Ｐゴシック" panose="020B0600070205080204" pitchFamily="34" charset="-128"/>
                </a:rPr>
                <a:t>LL </a:t>
              </a:r>
              <a:r>
                <a:rPr lang="en-US" altLang="en-US" sz="2800">
                  <a:ea typeface="ＭＳ Ｐゴシック" panose="020B0600070205080204" pitchFamily="34" charset="-128"/>
                </a:rPr>
                <a:t>allele</a:t>
              </a:r>
              <a:endParaRPr lang="en-US" altLang="en-US" sz="2800" b="1">
                <a:ea typeface="ＭＳ Ｐゴシック" panose="020B0600070205080204" pitchFamily="34" charset="-128"/>
              </a:endParaRPr>
            </a:p>
          </p:txBody>
        </p:sp>
      </p:grpSp>
      <p:sp>
        <p:nvSpPr>
          <p:cNvPr id="92171" name="Text Box 123">
            <a:extLst>
              <a:ext uri="{FF2B5EF4-FFF2-40B4-BE49-F238E27FC236}">
                <a16:creationId xmlns:a16="http://schemas.microsoft.com/office/drawing/2014/main" id="{E4971DBA-B355-7441-BB7C-24A0336D78E6}"/>
              </a:ext>
            </a:extLst>
          </p:cNvPr>
          <p:cNvSpPr txBox="1">
            <a:spLocks noChangeArrowheads="1"/>
          </p:cNvSpPr>
          <p:nvPr/>
        </p:nvSpPr>
        <p:spPr bwMode="auto">
          <a:xfrm>
            <a:off x="3416300" y="5092700"/>
            <a:ext cx="2006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000" i="1">
                <a:solidFill>
                  <a:srgbClr val="CC0000"/>
                </a:solidFill>
                <a:latin typeface="Trebuchet MS" panose="020B0703020202090204" pitchFamily="34" charset="0"/>
                <a:ea typeface="ＭＳ Ｐゴシック" panose="020B0600070205080204" pitchFamily="34" charset="-128"/>
              </a:rPr>
              <a:t>C. yavapensis</a:t>
            </a:r>
            <a:endParaRPr lang="en-US" altLang="en-US" sz="2000">
              <a:solidFill>
                <a:srgbClr val="CC0000"/>
              </a:solidFill>
              <a:latin typeface="Trebuchet MS" panose="020B0703020202090204" pitchFamily="34" charset="0"/>
              <a:ea typeface="ＭＳ Ｐゴシック" panose="020B0600070205080204" pitchFamily="34" charset="-128"/>
            </a:endParaRPr>
          </a:p>
        </p:txBody>
      </p:sp>
      <p:sp>
        <p:nvSpPr>
          <p:cNvPr id="92172" name="Text Box 126">
            <a:extLst>
              <a:ext uri="{FF2B5EF4-FFF2-40B4-BE49-F238E27FC236}">
                <a16:creationId xmlns:a16="http://schemas.microsoft.com/office/drawing/2014/main" id="{2C2EC0C7-3B8B-0247-B91A-264814A41E16}"/>
              </a:ext>
            </a:extLst>
          </p:cNvPr>
          <p:cNvSpPr txBox="1">
            <a:spLocks noChangeArrowheads="1"/>
          </p:cNvSpPr>
          <p:nvPr/>
        </p:nvSpPr>
        <p:spPr bwMode="auto">
          <a:xfrm>
            <a:off x="3543300" y="1473200"/>
            <a:ext cx="1638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800">
                <a:latin typeface="Trebuchet MS" panose="020B0703020202090204" pitchFamily="34" charset="0"/>
                <a:ea typeface="ＭＳ Ｐゴシック" panose="020B0600070205080204" pitchFamily="34" charset="-128"/>
              </a:rPr>
              <a:t>TPI</a:t>
            </a:r>
          </a:p>
        </p:txBody>
      </p:sp>
      <p:sp>
        <p:nvSpPr>
          <p:cNvPr id="92173" name="Rectangle 132">
            <a:extLst>
              <a:ext uri="{FF2B5EF4-FFF2-40B4-BE49-F238E27FC236}">
                <a16:creationId xmlns:a16="http://schemas.microsoft.com/office/drawing/2014/main" id="{3D894518-6D43-784F-A5A0-B47533F59230}"/>
              </a:ext>
            </a:extLst>
          </p:cNvPr>
          <p:cNvSpPr>
            <a:spLocks noChangeArrowheads="1"/>
          </p:cNvSpPr>
          <p:nvPr/>
        </p:nvSpPr>
        <p:spPr bwMode="auto">
          <a:xfrm>
            <a:off x="3822700" y="2311400"/>
            <a:ext cx="1104900" cy="2171700"/>
          </a:xfrm>
          <a:prstGeom prst="rect">
            <a:avLst/>
          </a:prstGeom>
          <a:noFill/>
          <a:ln w="38100">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latin typeface="Times New Roman" panose="02020603050405020304" pitchFamily="18" charset="0"/>
              <a:ea typeface="ＭＳ Ｐゴシック" panose="020B0600070205080204" pitchFamily="34" charset="-128"/>
            </a:endParaRPr>
          </a:p>
        </p:txBody>
      </p:sp>
      <p:sp>
        <p:nvSpPr>
          <p:cNvPr id="92174" name="Line 101">
            <a:extLst>
              <a:ext uri="{FF2B5EF4-FFF2-40B4-BE49-F238E27FC236}">
                <a16:creationId xmlns:a16="http://schemas.microsoft.com/office/drawing/2014/main" id="{14B3AC41-FF81-E84A-A9D4-9FB5132C6405}"/>
              </a:ext>
            </a:extLst>
          </p:cNvPr>
          <p:cNvSpPr>
            <a:spLocks noChangeShapeType="1"/>
          </p:cNvSpPr>
          <p:nvPr/>
        </p:nvSpPr>
        <p:spPr bwMode="auto">
          <a:xfrm>
            <a:off x="1905000" y="3200400"/>
            <a:ext cx="762000" cy="76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a:extLst>
              <a:ext uri="{FF2B5EF4-FFF2-40B4-BE49-F238E27FC236}">
                <a16:creationId xmlns:a16="http://schemas.microsoft.com/office/drawing/2014/main" id="{A567CC83-F300-1248-92E3-EC4A5460C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66800"/>
            <a:ext cx="70866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3">
            <a:extLst>
              <a:ext uri="{FF2B5EF4-FFF2-40B4-BE49-F238E27FC236}">
                <a16:creationId xmlns:a16="http://schemas.microsoft.com/office/drawing/2014/main" id="{FA745475-961F-9041-BB7C-6E54A3C0EEA0}"/>
              </a:ext>
            </a:extLst>
          </p:cNvPr>
          <p:cNvSpPr>
            <a:spLocks noChangeArrowheads="1"/>
          </p:cNvSpPr>
          <p:nvPr/>
        </p:nvSpPr>
        <p:spPr bwMode="auto">
          <a:xfrm>
            <a:off x="0" y="0"/>
            <a:ext cx="78486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1600">
                <a:solidFill>
                  <a:srgbClr val="000000"/>
                </a:solidFill>
              </a:rPr>
              <a:t>The widespread apomictic triploid, </a:t>
            </a:r>
            <a:r>
              <a:rPr lang="en-US" altLang="en-US" sz="1600" i="1">
                <a:solidFill>
                  <a:srgbClr val="000000"/>
                </a:solidFill>
              </a:rPr>
              <a:t>Cheilanthes lindheimeri</a:t>
            </a:r>
            <a:r>
              <a:rPr lang="en-US" altLang="en-US" sz="1600">
                <a:solidFill>
                  <a:srgbClr val="000000"/>
                </a:solidFill>
              </a:rPr>
              <a:t> is an autopolyploid</a:t>
            </a:r>
          </a:p>
          <a:p>
            <a:pPr>
              <a:spcBef>
                <a:spcPct val="0"/>
              </a:spcBef>
              <a:buFontTx/>
              <a:buNone/>
            </a:pPr>
            <a:r>
              <a:rPr lang="en-US" altLang="en-US" sz="1600">
                <a:solidFill>
                  <a:srgbClr val="000000"/>
                </a:solidFill>
              </a:rPr>
              <a:t>	derived from a rare, previously undetected sexual diploid. </a:t>
            </a:r>
          </a:p>
          <a:p>
            <a:pPr>
              <a:spcBef>
                <a:spcPct val="0"/>
              </a:spcBef>
              <a:buFontTx/>
              <a:buNone/>
            </a:pPr>
            <a:r>
              <a:rPr lang="en-US" altLang="en-US" sz="1600">
                <a:solidFill>
                  <a:srgbClr val="000000"/>
                </a:solidFill>
              </a:rPr>
              <a:t>The apomictic triploid </a:t>
            </a:r>
            <a:r>
              <a:rPr lang="en-US" altLang="en-US" sz="1600" i="1">
                <a:solidFill>
                  <a:srgbClr val="000000"/>
                </a:solidFill>
              </a:rPr>
              <a:t>Cheilanthes wootonii</a:t>
            </a:r>
            <a:r>
              <a:rPr lang="en-US" altLang="en-US" sz="1600">
                <a:solidFill>
                  <a:srgbClr val="000000"/>
                </a:solidFill>
              </a:rPr>
              <a:t> is shown to be an interspecific hybrid between </a:t>
            </a:r>
            <a:r>
              <a:rPr lang="en-US" altLang="en-US" sz="1600" i="1">
                <a:solidFill>
                  <a:srgbClr val="000000"/>
                </a:solidFill>
              </a:rPr>
              <a:t>C. 	fendleri</a:t>
            </a:r>
            <a:r>
              <a:rPr lang="en-US" altLang="en-US" sz="1600">
                <a:solidFill>
                  <a:srgbClr val="000000"/>
                </a:solidFill>
              </a:rPr>
              <a:t> and </a:t>
            </a:r>
            <a:r>
              <a:rPr lang="en-US" altLang="en-US" sz="1600" i="1">
                <a:solidFill>
                  <a:srgbClr val="000000"/>
                </a:solidFill>
              </a:rPr>
              <a:t>C. lindheimeri</a:t>
            </a:r>
            <a:r>
              <a:rPr lang="en-US" altLang="en-US" sz="1600">
                <a:solidFill>
                  <a:srgbClr val="000000"/>
                </a:solidFill>
              </a:rPr>
              <a:t> , </a:t>
            </a:r>
          </a:p>
          <a:p>
            <a:pPr>
              <a:spcBef>
                <a:spcPct val="0"/>
              </a:spcBef>
              <a:buFontTx/>
              <a:buNone/>
            </a:pPr>
            <a:r>
              <a:rPr lang="en-US" altLang="en-US" sz="1600">
                <a:solidFill>
                  <a:srgbClr val="000000"/>
                </a:solidFill>
              </a:rPr>
              <a:t>The apomictic tetraploid </a:t>
            </a:r>
            <a:r>
              <a:rPr lang="en-US" altLang="en-US" sz="1600" i="1">
                <a:solidFill>
                  <a:srgbClr val="000000"/>
                </a:solidFill>
              </a:rPr>
              <a:t>C. yavapensis</a:t>
            </a:r>
            <a:r>
              <a:rPr lang="en-US" altLang="en-US" sz="1600">
                <a:solidFill>
                  <a:srgbClr val="000000"/>
                </a:solidFill>
              </a:rPr>
              <a:t> is comprised of two cryptic and geographically 		distinct lineages.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5233" name="Picture 2" descr="Phylogram_simplified2">
            <a:extLst>
              <a:ext uri="{FF2B5EF4-FFF2-40B4-BE49-F238E27FC236}">
                <a16:creationId xmlns:a16="http://schemas.microsoft.com/office/drawing/2014/main" id="{8BEDAAE3-E047-8D41-AC09-4548C06299CD}"/>
              </a:ext>
            </a:extLst>
          </p:cNvPr>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t="83852"/>
          <a:stretch>
            <a:fillRect/>
          </a:stretch>
        </p:blipFill>
        <p:spPr bwMode="auto">
          <a:xfrm>
            <a:off x="2355850" y="5867400"/>
            <a:ext cx="5321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ext Box 3">
            <a:extLst>
              <a:ext uri="{FF2B5EF4-FFF2-40B4-BE49-F238E27FC236}">
                <a16:creationId xmlns:a16="http://schemas.microsoft.com/office/drawing/2014/main" id="{EEAF9A24-CEE9-CC4C-841B-1BBBC7717A57}"/>
              </a:ext>
            </a:extLst>
          </p:cNvPr>
          <p:cNvSpPr txBox="1">
            <a:spLocks noChangeArrowheads="1"/>
          </p:cNvSpPr>
          <p:nvPr/>
        </p:nvSpPr>
        <p:spPr bwMode="auto">
          <a:xfrm>
            <a:off x="1968500" y="5795963"/>
            <a:ext cx="1474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000" b="1" i="1">
                <a:solidFill>
                  <a:srgbClr val="1E0EF0"/>
                </a:solidFill>
                <a:latin typeface="Trebuchet MS" panose="020B0703020202090204" pitchFamily="34" charset="0"/>
                <a:ea typeface="ＭＳ Ｐゴシック" panose="020B0600070205080204" pitchFamily="34" charset="-128"/>
              </a:rPr>
              <a:t>C. covillei</a:t>
            </a:r>
          </a:p>
        </p:txBody>
      </p:sp>
      <p:sp>
        <p:nvSpPr>
          <p:cNvPr id="95235" name="Text Box 4">
            <a:extLst>
              <a:ext uri="{FF2B5EF4-FFF2-40B4-BE49-F238E27FC236}">
                <a16:creationId xmlns:a16="http://schemas.microsoft.com/office/drawing/2014/main" id="{BC1C8167-7C41-8D42-980C-4B626E4E044B}"/>
              </a:ext>
            </a:extLst>
          </p:cNvPr>
          <p:cNvSpPr txBox="1">
            <a:spLocks noChangeArrowheads="1"/>
          </p:cNvSpPr>
          <p:nvPr/>
        </p:nvSpPr>
        <p:spPr bwMode="auto">
          <a:xfrm>
            <a:off x="4271963" y="5788025"/>
            <a:ext cx="1474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000" b="1" i="1">
                <a:solidFill>
                  <a:srgbClr val="1E0EF0"/>
                </a:solidFill>
                <a:latin typeface="Trebuchet MS" panose="020B0703020202090204" pitchFamily="34" charset="0"/>
                <a:ea typeface="ＭＳ Ｐゴシック" panose="020B0600070205080204" pitchFamily="34" charset="-128"/>
              </a:rPr>
              <a:t>C. fendleri</a:t>
            </a:r>
          </a:p>
        </p:txBody>
      </p:sp>
      <p:sp>
        <p:nvSpPr>
          <p:cNvPr id="95236" name="Text Box 8">
            <a:extLst>
              <a:ext uri="{FF2B5EF4-FFF2-40B4-BE49-F238E27FC236}">
                <a16:creationId xmlns:a16="http://schemas.microsoft.com/office/drawing/2014/main" id="{E324299C-6121-A245-8D95-5E59A7D4A6C4}"/>
              </a:ext>
            </a:extLst>
          </p:cNvPr>
          <p:cNvSpPr txBox="1">
            <a:spLocks noChangeArrowheads="1"/>
          </p:cNvSpPr>
          <p:nvPr/>
        </p:nvSpPr>
        <p:spPr bwMode="auto">
          <a:xfrm>
            <a:off x="520700" y="5076825"/>
            <a:ext cx="167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1800">
                <a:latin typeface="Trebuchet MS" panose="020B0703020202090204" pitchFamily="34" charset="0"/>
                <a:ea typeface="ＭＳ Ｐゴシック" panose="020B0600070205080204" pitchFamily="34" charset="-128"/>
              </a:rPr>
              <a:t>Sexual diploids</a:t>
            </a:r>
          </a:p>
        </p:txBody>
      </p:sp>
      <p:sp>
        <p:nvSpPr>
          <p:cNvPr id="95237" name="Text Box 9">
            <a:extLst>
              <a:ext uri="{FF2B5EF4-FFF2-40B4-BE49-F238E27FC236}">
                <a16:creationId xmlns:a16="http://schemas.microsoft.com/office/drawing/2014/main" id="{BE8B3941-A056-BB4F-B3D8-373CFFBBFAF2}"/>
              </a:ext>
            </a:extLst>
          </p:cNvPr>
          <p:cNvSpPr txBox="1">
            <a:spLocks noChangeArrowheads="1"/>
          </p:cNvSpPr>
          <p:nvPr/>
        </p:nvSpPr>
        <p:spPr bwMode="auto">
          <a:xfrm>
            <a:off x="538163" y="3849688"/>
            <a:ext cx="167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1800">
                <a:latin typeface="Trebuchet MS" panose="020B0703020202090204" pitchFamily="34" charset="0"/>
                <a:ea typeface="ＭＳ Ｐゴシック" panose="020B0600070205080204" pitchFamily="34" charset="-128"/>
              </a:rPr>
              <a:t>Sexual tetraploid</a:t>
            </a:r>
          </a:p>
        </p:txBody>
      </p:sp>
      <p:sp>
        <p:nvSpPr>
          <p:cNvPr id="95238" name="Text Box 10">
            <a:extLst>
              <a:ext uri="{FF2B5EF4-FFF2-40B4-BE49-F238E27FC236}">
                <a16:creationId xmlns:a16="http://schemas.microsoft.com/office/drawing/2014/main" id="{20402486-40DF-7A49-9AD6-4C3E197DE52C}"/>
              </a:ext>
            </a:extLst>
          </p:cNvPr>
          <p:cNvSpPr txBox="1">
            <a:spLocks noChangeArrowheads="1"/>
          </p:cNvSpPr>
          <p:nvPr/>
        </p:nvSpPr>
        <p:spPr bwMode="auto">
          <a:xfrm>
            <a:off x="568325" y="2470150"/>
            <a:ext cx="167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1800">
                <a:latin typeface="Trebuchet MS" panose="020B0703020202090204" pitchFamily="34" charset="0"/>
                <a:ea typeface="ＭＳ Ｐゴシック" panose="020B0600070205080204" pitchFamily="34" charset="-128"/>
              </a:rPr>
              <a:t>Apomictic triploids</a:t>
            </a:r>
          </a:p>
        </p:txBody>
      </p:sp>
      <p:sp>
        <p:nvSpPr>
          <p:cNvPr id="95239" name="Text Box 11">
            <a:extLst>
              <a:ext uri="{FF2B5EF4-FFF2-40B4-BE49-F238E27FC236}">
                <a16:creationId xmlns:a16="http://schemas.microsoft.com/office/drawing/2014/main" id="{576C851A-865D-D74C-A49E-2CFAB1CDB9D3}"/>
              </a:ext>
            </a:extLst>
          </p:cNvPr>
          <p:cNvSpPr txBox="1">
            <a:spLocks noChangeArrowheads="1"/>
          </p:cNvSpPr>
          <p:nvPr/>
        </p:nvSpPr>
        <p:spPr bwMode="auto">
          <a:xfrm>
            <a:off x="585788" y="1065213"/>
            <a:ext cx="167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1800">
                <a:latin typeface="Trebuchet MS" panose="020B0703020202090204" pitchFamily="34" charset="0"/>
                <a:ea typeface="ＭＳ Ｐゴシック" panose="020B0600070205080204" pitchFamily="34" charset="-128"/>
              </a:rPr>
              <a:t>Apomictic tetraploid</a:t>
            </a:r>
          </a:p>
        </p:txBody>
      </p:sp>
      <p:sp>
        <p:nvSpPr>
          <p:cNvPr id="95240" name="Rectangle 12">
            <a:extLst>
              <a:ext uri="{FF2B5EF4-FFF2-40B4-BE49-F238E27FC236}">
                <a16:creationId xmlns:a16="http://schemas.microsoft.com/office/drawing/2014/main" id="{955CEFF3-653A-B041-BB5B-664E1C95A3B1}"/>
              </a:ext>
            </a:extLst>
          </p:cNvPr>
          <p:cNvSpPr>
            <a:spLocks noChangeArrowheads="1"/>
          </p:cNvSpPr>
          <p:nvPr/>
        </p:nvSpPr>
        <p:spPr bwMode="auto">
          <a:xfrm>
            <a:off x="38100" y="58738"/>
            <a:ext cx="91059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3600">
                <a:latin typeface="Trebuchet MS" panose="020B0703020202090204" pitchFamily="34" charset="0"/>
                <a:ea typeface="ＭＳ Ｐゴシック" panose="020B0600070205080204" pitchFamily="34" charset="-128"/>
              </a:rPr>
              <a:t>In sum…</a:t>
            </a:r>
          </a:p>
        </p:txBody>
      </p:sp>
      <p:grpSp>
        <p:nvGrpSpPr>
          <p:cNvPr id="95241" name="Group 68">
            <a:extLst>
              <a:ext uri="{FF2B5EF4-FFF2-40B4-BE49-F238E27FC236}">
                <a16:creationId xmlns:a16="http://schemas.microsoft.com/office/drawing/2014/main" id="{D0FC04ED-EE08-AD44-BCEE-F4A1C87C3FAE}"/>
              </a:ext>
            </a:extLst>
          </p:cNvPr>
          <p:cNvGrpSpPr>
            <a:grpSpLocks/>
          </p:cNvGrpSpPr>
          <p:nvPr/>
        </p:nvGrpSpPr>
        <p:grpSpPr bwMode="auto">
          <a:xfrm>
            <a:off x="2354263" y="5041900"/>
            <a:ext cx="693737" cy="647700"/>
            <a:chOff x="1579" y="3176"/>
            <a:chExt cx="437" cy="408"/>
          </a:xfrm>
        </p:grpSpPr>
        <p:sp>
          <p:nvSpPr>
            <p:cNvPr id="95308" name="Oval 43">
              <a:extLst>
                <a:ext uri="{FF2B5EF4-FFF2-40B4-BE49-F238E27FC236}">
                  <a16:creationId xmlns:a16="http://schemas.microsoft.com/office/drawing/2014/main" id="{E5792DBB-4402-8F44-9894-0FB02FE0AEDF}"/>
                </a:ext>
              </a:extLst>
            </p:cNvPr>
            <p:cNvSpPr>
              <a:spLocks noChangeArrowheads="1"/>
            </p:cNvSpPr>
            <p:nvPr/>
          </p:nvSpPr>
          <p:spPr bwMode="auto">
            <a:xfrm>
              <a:off x="1584" y="3176"/>
              <a:ext cx="432" cy="408"/>
            </a:xfrm>
            <a:prstGeom prst="ellipse">
              <a:avLst/>
            </a:prstGeom>
            <a:solidFill>
              <a:schemeClr val="tx1"/>
            </a:solidFill>
            <a:ln w="38100">
              <a:solidFill>
                <a:schemeClr val="tx1"/>
              </a:solidFill>
              <a:round/>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latin typeface="Times New Roman" panose="02020603050405020304" pitchFamily="18" charset="0"/>
                <a:ea typeface="ＭＳ Ｐゴシック" panose="020B0600070205080204" pitchFamily="34" charset="-128"/>
              </a:endParaRPr>
            </a:p>
          </p:txBody>
        </p:sp>
        <p:sp>
          <p:nvSpPr>
            <p:cNvPr id="95309" name="Text Box 58">
              <a:extLst>
                <a:ext uri="{FF2B5EF4-FFF2-40B4-BE49-F238E27FC236}">
                  <a16:creationId xmlns:a16="http://schemas.microsoft.com/office/drawing/2014/main" id="{78E41AD7-FA9B-C14D-85E1-EF69F38E6226}"/>
                </a:ext>
              </a:extLst>
            </p:cNvPr>
            <p:cNvSpPr txBox="1">
              <a:spLocks noChangeArrowheads="1"/>
            </p:cNvSpPr>
            <p:nvPr/>
          </p:nvSpPr>
          <p:spPr bwMode="auto">
            <a:xfrm>
              <a:off x="1579" y="3235"/>
              <a:ext cx="4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800" b="1">
                  <a:solidFill>
                    <a:schemeClr val="bg1"/>
                  </a:solidFill>
                  <a:ea typeface="ＭＳ Ｐゴシック" panose="020B0600070205080204" pitchFamily="34" charset="-128"/>
                </a:rPr>
                <a:t>CC</a:t>
              </a:r>
            </a:p>
          </p:txBody>
        </p:sp>
      </p:grpSp>
      <p:grpSp>
        <p:nvGrpSpPr>
          <p:cNvPr id="95242" name="Group 136">
            <a:extLst>
              <a:ext uri="{FF2B5EF4-FFF2-40B4-BE49-F238E27FC236}">
                <a16:creationId xmlns:a16="http://schemas.microsoft.com/office/drawing/2014/main" id="{17DCDA5A-0D73-884E-B9C4-BF427969291F}"/>
              </a:ext>
            </a:extLst>
          </p:cNvPr>
          <p:cNvGrpSpPr>
            <a:grpSpLocks/>
          </p:cNvGrpSpPr>
          <p:nvPr/>
        </p:nvGrpSpPr>
        <p:grpSpPr bwMode="auto">
          <a:xfrm>
            <a:off x="4686300" y="5046663"/>
            <a:ext cx="736600" cy="647700"/>
            <a:chOff x="3048" y="3179"/>
            <a:chExt cx="464" cy="408"/>
          </a:xfrm>
        </p:grpSpPr>
        <p:sp>
          <p:nvSpPr>
            <p:cNvPr id="95306" name="Oval 137">
              <a:extLst>
                <a:ext uri="{FF2B5EF4-FFF2-40B4-BE49-F238E27FC236}">
                  <a16:creationId xmlns:a16="http://schemas.microsoft.com/office/drawing/2014/main" id="{46DF9E98-E7E0-274B-AF30-5DC0FB0B272B}"/>
                </a:ext>
              </a:extLst>
            </p:cNvPr>
            <p:cNvSpPr>
              <a:spLocks noChangeArrowheads="1"/>
            </p:cNvSpPr>
            <p:nvPr/>
          </p:nvSpPr>
          <p:spPr bwMode="auto">
            <a:xfrm>
              <a:off x="3059" y="3179"/>
              <a:ext cx="432" cy="408"/>
            </a:xfrm>
            <a:prstGeom prst="ellipse">
              <a:avLst/>
            </a:prstGeom>
            <a:solidFill>
              <a:schemeClr val="tx1"/>
            </a:solidFill>
            <a:ln w="38100">
              <a:solidFill>
                <a:schemeClr val="tx1"/>
              </a:solidFill>
              <a:round/>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latin typeface="Times New Roman" panose="02020603050405020304" pitchFamily="18" charset="0"/>
                <a:ea typeface="ＭＳ Ｐゴシック" panose="020B0600070205080204" pitchFamily="34" charset="-128"/>
              </a:endParaRPr>
            </a:p>
          </p:txBody>
        </p:sp>
        <p:sp>
          <p:nvSpPr>
            <p:cNvPr id="95307" name="Text Box 138">
              <a:extLst>
                <a:ext uri="{FF2B5EF4-FFF2-40B4-BE49-F238E27FC236}">
                  <a16:creationId xmlns:a16="http://schemas.microsoft.com/office/drawing/2014/main" id="{F8197A31-8451-C348-8317-2CB17771C1F2}"/>
                </a:ext>
              </a:extLst>
            </p:cNvPr>
            <p:cNvSpPr txBox="1">
              <a:spLocks noChangeArrowheads="1"/>
            </p:cNvSpPr>
            <p:nvPr/>
          </p:nvSpPr>
          <p:spPr bwMode="auto">
            <a:xfrm>
              <a:off x="3048" y="3248"/>
              <a:ext cx="4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800" b="1">
                  <a:solidFill>
                    <a:schemeClr val="bg1"/>
                  </a:solidFill>
                  <a:ea typeface="ＭＳ Ｐゴシック" panose="020B0600070205080204" pitchFamily="34" charset="-128"/>
                </a:rPr>
                <a:t>FF</a:t>
              </a:r>
            </a:p>
          </p:txBody>
        </p:sp>
      </p:grpSp>
      <p:grpSp>
        <p:nvGrpSpPr>
          <p:cNvPr id="95243" name="Group 155">
            <a:extLst>
              <a:ext uri="{FF2B5EF4-FFF2-40B4-BE49-F238E27FC236}">
                <a16:creationId xmlns:a16="http://schemas.microsoft.com/office/drawing/2014/main" id="{366133E0-E58E-7846-A4BE-76488CCF0988}"/>
              </a:ext>
            </a:extLst>
          </p:cNvPr>
          <p:cNvGrpSpPr>
            <a:grpSpLocks/>
          </p:cNvGrpSpPr>
          <p:nvPr/>
        </p:nvGrpSpPr>
        <p:grpSpPr bwMode="auto">
          <a:xfrm>
            <a:off x="7777163" y="2481263"/>
            <a:ext cx="1066800" cy="800100"/>
            <a:chOff x="4875" y="1419"/>
            <a:chExt cx="672" cy="504"/>
          </a:xfrm>
        </p:grpSpPr>
        <p:sp>
          <p:nvSpPr>
            <p:cNvPr id="95304" name="AutoShape 156">
              <a:extLst>
                <a:ext uri="{FF2B5EF4-FFF2-40B4-BE49-F238E27FC236}">
                  <a16:creationId xmlns:a16="http://schemas.microsoft.com/office/drawing/2014/main" id="{9E279E2C-1746-C040-900C-99031A6FF1F0}"/>
                </a:ext>
              </a:extLst>
            </p:cNvPr>
            <p:cNvSpPr>
              <a:spLocks noChangeArrowheads="1"/>
            </p:cNvSpPr>
            <p:nvPr/>
          </p:nvSpPr>
          <p:spPr bwMode="auto">
            <a:xfrm>
              <a:off x="4907" y="1419"/>
              <a:ext cx="568" cy="480"/>
            </a:xfrm>
            <a:prstGeom prst="triangle">
              <a:avLst>
                <a:gd name="adj" fmla="val 500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latin typeface="Times New Roman" panose="02020603050405020304" pitchFamily="18" charset="0"/>
                <a:ea typeface="ＭＳ Ｐゴシック" panose="020B0600070205080204" pitchFamily="34" charset="-128"/>
              </a:endParaRPr>
            </a:p>
          </p:txBody>
        </p:sp>
        <p:sp>
          <p:nvSpPr>
            <p:cNvPr id="95305" name="Text Box 157">
              <a:extLst>
                <a:ext uri="{FF2B5EF4-FFF2-40B4-BE49-F238E27FC236}">
                  <a16:creationId xmlns:a16="http://schemas.microsoft.com/office/drawing/2014/main" id="{76C96BE7-95A6-994F-A1C4-E53623398665}"/>
                </a:ext>
              </a:extLst>
            </p:cNvPr>
            <p:cNvSpPr txBox="1">
              <a:spLocks noChangeArrowheads="1"/>
            </p:cNvSpPr>
            <p:nvPr/>
          </p:nvSpPr>
          <p:spPr bwMode="auto">
            <a:xfrm>
              <a:off x="4875" y="1635"/>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800" b="1">
                  <a:solidFill>
                    <a:schemeClr val="bg1"/>
                  </a:solidFill>
                  <a:ea typeface="ＭＳ Ｐゴシック" panose="020B0600070205080204" pitchFamily="34" charset="-128"/>
                </a:rPr>
                <a:t>LLL</a:t>
              </a:r>
            </a:p>
          </p:txBody>
        </p:sp>
      </p:grpSp>
      <p:grpSp>
        <p:nvGrpSpPr>
          <p:cNvPr id="5" name="Group 210">
            <a:extLst>
              <a:ext uri="{FF2B5EF4-FFF2-40B4-BE49-F238E27FC236}">
                <a16:creationId xmlns:a16="http://schemas.microsoft.com/office/drawing/2014/main" id="{B2FB76C4-85EB-A141-A7B0-28042328851A}"/>
              </a:ext>
            </a:extLst>
          </p:cNvPr>
          <p:cNvGrpSpPr>
            <a:grpSpLocks/>
          </p:cNvGrpSpPr>
          <p:nvPr/>
        </p:nvGrpSpPr>
        <p:grpSpPr bwMode="auto">
          <a:xfrm>
            <a:off x="2705100" y="3332163"/>
            <a:ext cx="4521200" cy="1700212"/>
            <a:chOff x="1704" y="2099"/>
            <a:chExt cx="2848" cy="1071"/>
          </a:xfrm>
        </p:grpSpPr>
        <p:cxnSp>
          <p:nvCxnSpPr>
            <p:cNvPr id="95292" name="AutoShape 139">
              <a:extLst>
                <a:ext uri="{FF2B5EF4-FFF2-40B4-BE49-F238E27FC236}">
                  <a16:creationId xmlns:a16="http://schemas.microsoft.com/office/drawing/2014/main" id="{6FBA547A-8B39-D145-BD31-EAE62308658C}"/>
                </a:ext>
              </a:extLst>
            </p:cNvPr>
            <p:cNvCxnSpPr>
              <a:cxnSpLocks noChangeShapeType="1"/>
            </p:cNvCxnSpPr>
            <p:nvPr/>
          </p:nvCxnSpPr>
          <p:spPr bwMode="auto">
            <a:xfrm rot="-5400000">
              <a:off x="1644" y="2714"/>
              <a:ext cx="510" cy="390"/>
            </a:xfrm>
            <a:prstGeom prst="bentConnector2">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95293" name="AutoShape 153">
              <a:extLst>
                <a:ext uri="{FF2B5EF4-FFF2-40B4-BE49-F238E27FC236}">
                  <a16:creationId xmlns:a16="http://schemas.microsoft.com/office/drawing/2014/main" id="{8757D142-A159-F240-9301-26412D9A9704}"/>
                </a:ext>
              </a:extLst>
            </p:cNvPr>
            <p:cNvCxnSpPr>
              <a:cxnSpLocks noChangeShapeType="1"/>
            </p:cNvCxnSpPr>
            <p:nvPr/>
          </p:nvCxnSpPr>
          <p:spPr bwMode="auto">
            <a:xfrm rot="5400000" flipH="1">
              <a:off x="2715" y="2711"/>
              <a:ext cx="513" cy="405"/>
            </a:xfrm>
            <a:prstGeom prst="bentConnector2">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sp>
          <p:nvSpPr>
            <p:cNvPr id="95294" name="Line 173">
              <a:extLst>
                <a:ext uri="{FF2B5EF4-FFF2-40B4-BE49-F238E27FC236}">
                  <a16:creationId xmlns:a16="http://schemas.microsoft.com/office/drawing/2014/main" id="{7415380C-2035-6541-8107-04543E9C82F5}"/>
                </a:ext>
              </a:extLst>
            </p:cNvPr>
            <p:cNvSpPr>
              <a:spLocks noChangeShapeType="1"/>
            </p:cNvSpPr>
            <p:nvPr/>
          </p:nvSpPr>
          <p:spPr bwMode="auto">
            <a:xfrm flipV="1">
              <a:off x="3435" y="2227"/>
              <a:ext cx="0" cy="91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5295" name="Line 174">
              <a:extLst>
                <a:ext uri="{FF2B5EF4-FFF2-40B4-BE49-F238E27FC236}">
                  <a16:creationId xmlns:a16="http://schemas.microsoft.com/office/drawing/2014/main" id="{32DE492E-B404-6242-8A4C-8626E1B26900}"/>
                </a:ext>
              </a:extLst>
            </p:cNvPr>
            <p:cNvSpPr>
              <a:spLocks noChangeShapeType="1"/>
            </p:cNvSpPr>
            <p:nvPr/>
          </p:nvSpPr>
          <p:spPr bwMode="auto">
            <a:xfrm flipH="1">
              <a:off x="3067" y="2235"/>
              <a:ext cx="360"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95296" name="Group 176">
              <a:extLst>
                <a:ext uri="{FF2B5EF4-FFF2-40B4-BE49-F238E27FC236}">
                  <a16:creationId xmlns:a16="http://schemas.microsoft.com/office/drawing/2014/main" id="{6E608A52-2D67-2F49-AFF5-13EE1B9EFEF2}"/>
                </a:ext>
              </a:extLst>
            </p:cNvPr>
            <p:cNvGrpSpPr>
              <a:grpSpLocks/>
            </p:cNvGrpSpPr>
            <p:nvPr/>
          </p:nvGrpSpPr>
          <p:grpSpPr bwMode="auto">
            <a:xfrm>
              <a:off x="2081" y="2462"/>
              <a:ext cx="680" cy="360"/>
              <a:chOff x="2150" y="2267"/>
              <a:chExt cx="680" cy="360"/>
            </a:xfrm>
          </p:grpSpPr>
          <p:sp>
            <p:nvSpPr>
              <p:cNvPr id="95302" name="Rectangle 177">
                <a:extLst>
                  <a:ext uri="{FF2B5EF4-FFF2-40B4-BE49-F238E27FC236}">
                    <a16:creationId xmlns:a16="http://schemas.microsoft.com/office/drawing/2014/main" id="{C98FC97D-6E0F-BB45-9E04-1413FB13E390}"/>
                  </a:ext>
                </a:extLst>
              </p:cNvPr>
              <p:cNvSpPr>
                <a:spLocks noChangeArrowheads="1"/>
              </p:cNvSpPr>
              <p:nvPr/>
            </p:nvSpPr>
            <p:spPr bwMode="auto">
              <a:xfrm>
                <a:off x="2203" y="2267"/>
                <a:ext cx="576" cy="36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latin typeface="Times New Roman" panose="02020603050405020304" pitchFamily="18" charset="0"/>
                  <a:ea typeface="ＭＳ Ｐゴシック" panose="020B0600070205080204" pitchFamily="34" charset="-128"/>
                </a:endParaRPr>
              </a:p>
            </p:txBody>
          </p:sp>
          <p:sp>
            <p:nvSpPr>
              <p:cNvPr id="95303" name="Text Box 178">
                <a:extLst>
                  <a:ext uri="{FF2B5EF4-FFF2-40B4-BE49-F238E27FC236}">
                    <a16:creationId xmlns:a16="http://schemas.microsoft.com/office/drawing/2014/main" id="{4625C89D-0713-3A47-95B2-427151D082BC}"/>
                  </a:ext>
                </a:extLst>
              </p:cNvPr>
              <p:cNvSpPr txBox="1">
                <a:spLocks noChangeArrowheads="1"/>
              </p:cNvSpPr>
              <p:nvPr/>
            </p:nvSpPr>
            <p:spPr bwMode="auto">
              <a:xfrm>
                <a:off x="2150" y="2310"/>
                <a:ext cx="6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800" b="1">
                    <a:solidFill>
                      <a:schemeClr val="bg1"/>
                    </a:solidFill>
                    <a:ea typeface="ＭＳ Ｐゴシック" panose="020B0600070205080204" pitchFamily="34" charset="-128"/>
                  </a:rPr>
                  <a:t>CCFF</a:t>
                </a:r>
              </a:p>
            </p:txBody>
          </p:sp>
        </p:grpSp>
        <p:sp>
          <p:nvSpPr>
            <p:cNvPr id="95297" name="Line 180">
              <a:extLst>
                <a:ext uri="{FF2B5EF4-FFF2-40B4-BE49-F238E27FC236}">
                  <a16:creationId xmlns:a16="http://schemas.microsoft.com/office/drawing/2014/main" id="{109B6C7B-9960-EB4A-A127-489874755578}"/>
                </a:ext>
              </a:extLst>
            </p:cNvPr>
            <p:cNvSpPr>
              <a:spLocks noChangeShapeType="1"/>
            </p:cNvSpPr>
            <p:nvPr/>
          </p:nvSpPr>
          <p:spPr bwMode="auto">
            <a:xfrm flipV="1">
              <a:off x="2419" y="2227"/>
              <a:ext cx="0" cy="208"/>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5298" name="Line 181">
              <a:extLst>
                <a:ext uri="{FF2B5EF4-FFF2-40B4-BE49-F238E27FC236}">
                  <a16:creationId xmlns:a16="http://schemas.microsoft.com/office/drawing/2014/main" id="{DFDC261B-4BFB-5B47-B2FE-59646332BE9C}"/>
                </a:ext>
              </a:extLst>
            </p:cNvPr>
            <p:cNvSpPr>
              <a:spLocks noChangeShapeType="1"/>
            </p:cNvSpPr>
            <p:nvPr/>
          </p:nvSpPr>
          <p:spPr bwMode="auto">
            <a:xfrm>
              <a:off x="2419" y="2235"/>
              <a:ext cx="408"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5299" name="Line 188">
              <a:extLst>
                <a:ext uri="{FF2B5EF4-FFF2-40B4-BE49-F238E27FC236}">
                  <a16:creationId xmlns:a16="http://schemas.microsoft.com/office/drawing/2014/main" id="{36DD18E4-F1F8-2B4F-825B-23E484F9BDAA}"/>
                </a:ext>
              </a:extLst>
            </p:cNvPr>
            <p:cNvSpPr>
              <a:spLocks noChangeShapeType="1"/>
            </p:cNvSpPr>
            <p:nvPr/>
          </p:nvSpPr>
          <p:spPr bwMode="auto">
            <a:xfrm>
              <a:off x="3432" y="3152"/>
              <a:ext cx="1120"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5300" name="Line 204">
              <a:extLst>
                <a:ext uri="{FF2B5EF4-FFF2-40B4-BE49-F238E27FC236}">
                  <a16:creationId xmlns:a16="http://schemas.microsoft.com/office/drawing/2014/main" id="{77CACD68-3B7B-E646-A7C5-58EA0B739A2C}"/>
                </a:ext>
              </a:extLst>
            </p:cNvPr>
            <p:cNvSpPr>
              <a:spLocks noChangeShapeType="1"/>
            </p:cNvSpPr>
            <p:nvPr/>
          </p:nvSpPr>
          <p:spPr bwMode="auto">
            <a:xfrm flipV="1">
              <a:off x="2824" y="2104"/>
              <a:ext cx="0" cy="128"/>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5301" name="Line 205">
              <a:extLst>
                <a:ext uri="{FF2B5EF4-FFF2-40B4-BE49-F238E27FC236}">
                  <a16:creationId xmlns:a16="http://schemas.microsoft.com/office/drawing/2014/main" id="{19C89442-980C-4048-8A98-3681FE8630C2}"/>
                </a:ext>
              </a:extLst>
            </p:cNvPr>
            <p:cNvSpPr>
              <a:spLocks noChangeShapeType="1"/>
            </p:cNvSpPr>
            <p:nvPr/>
          </p:nvSpPr>
          <p:spPr bwMode="auto">
            <a:xfrm flipV="1">
              <a:off x="3067" y="2099"/>
              <a:ext cx="0" cy="128"/>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 name="Group 209">
            <a:extLst>
              <a:ext uri="{FF2B5EF4-FFF2-40B4-BE49-F238E27FC236}">
                <a16:creationId xmlns:a16="http://schemas.microsoft.com/office/drawing/2014/main" id="{AFD814AD-65FA-FE4B-8641-EFA16A0068C0}"/>
              </a:ext>
            </a:extLst>
          </p:cNvPr>
          <p:cNvGrpSpPr>
            <a:grpSpLocks/>
          </p:cNvGrpSpPr>
          <p:nvPr/>
        </p:nvGrpSpPr>
        <p:grpSpPr bwMode="auto">
          <a:xfrm>
            <a:off x="4191000" y="1409700"/>
            <a:ext cx="1104900" cy="1917700"/>
            <a:chOff x="2640" y="896"/>
            <a:chExt cx="696" cy="1208"/>
          </a:xfrm>
        </p:grpSpPr>
        <p:grpSp>
          <p:nvGrpSpPr>
            <p:cNvPr id="95287" name="Group 78">
              <a:extLst>
                <a:ext uri="{FF2B5EF4-FFF2-40B4-BE49-F238E27FC236}">
                  <a16:creationId xmlns:a16="http://schemas.microsoft.com/office/drawing/2014/main" id="{D1DFD088-EB7E-9F4C-9772-67F3390E4CA2}"/>
                </a:ext>
              </a:extLst>
            </p:cNvPr>
            <p:cNvGrpSpPr>
              <a:grpSpLocks/>
            </p:cNvGrpSpPr>
            <p:nvPr/>
          </p:nvGrpSpPr>
          <p:grpSpPr bwMode="auto">
            <a:xfrm>
              <a:off x="2640" y="1584"/>
              <a:ext cx="672" cy="520"/>
              <a:chOff x="2640" y="1408"/>
              <a:chExt cx="672" cy="520"/>
            </a:xfrm>
          </p:grpSpPr>
          <p:sp>
            <p:nvSpPr>
              <p:cNvPr id="95290" name="AutoShape 71">
                <a:extLst>
                  <a:ext uri="{FF2B5EF4-FFF2-40B4-BE49-F238E27FC236}">
                    <a16:creationId xmlns:a16="http://schemas.microsoft.com/office/drawing/2014/main" id="{AA776F80-5F66-2C4A-9586-DB05959C9BC1}"/>
                  </a:ext>
                </a:extLst>
              </p:cNvPr>
              <p:cNvSpPr>
                <a:spLocks noChangeArrowheads="1"/>
              </p:cNvSpPr>
              <p:nvPr/>
            </p:nvSpPr>
            <p:spPr bwMode="auto">
              <a:xfrm>
                <a:off x="2680" y="1408"/>
                <a:ext cx="568" cy="480"/>
              </a:xfrm>
              <a:prstGeom prst="triangle">
                <a:avLst>
                  <a:gd name="adj" fmla="val 500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latin typeface="Times New Roman" panose="02020603050405020304" pitchFamily="18" charset="0"/>
                  <a:ea typeface="ＭＳ Ｐゴシック" panose="020B0600070205080204" pitchFamily="34" charset="-128"/>
                </a:endParaRPr>
              </a:p>
            </p:txBody>
          </p:sp>
          <p:sp>
            <p:nvSpPr>
              <p:cNvPr id="95291" name="Text Box 74">
                <a:extLst>
                  <a:ext uri="{FF2B5EF4-FFF2-40B4-BE49-F238E27FC236}">
                    <a16:creationId xmlns:a16="http://schemas.microsoft.com/office/drawing/2014/main" id="{6CC8B350-82E0-FA42-9677-AEB362BA6A1E}"/>
                  </a:ext>
                </a:extLst>
              </p:cNvPr>
              <p:cNvSpPr txBox="1">
                <a:spLocks noChangeArrowheads="1"/>
              </p:cNvSpPr>
              <p:nvPr/>
            </p:nvSpPr>
            <p:spPr bwMode="auto">
              <a:xfrm>
                <a:off x="2640" y="1640"/>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800" b="1">
                    <a:solidFill>
                      <a:schemeClr val="bg1"/>
                    </a:solidFill>
                    <a:ea typeface="ＭＳ Ｐゴシック" panose="020B0600070205080204" pitchFamily="34" charset="-128"/>
                  </a:rPr>
                  <a:t>CFL</a:t>
                </a:r>
              </a:p>
            </p:txBody>
          </p:sp>
        </p:grpSp>
        <p:sp>
          <p:nvSpPr>
            <p:cNvPr id="95288" name="Line 116">
              <a:extLst>
                <a:ext uri="{FF2B5EF4-FFF2-40B4-BE49-F238E27FC236}">
                  <a16:creationId xmlns:a16="http://schemas.microsoft.com/office/drawing/2014/main" id="{84385C2A-7FA1-9C48-AC33-3A68C1EACF67}"/>
                </a:ext>
              </a:extLst>
            </p:cNvPr>
            <p:cNvSpPr>
              <a:spLocks noChangeShapeType="1"/>
            </p:cNvSpPr>
            <p:nvPr/>
          </p:nvSpPr>
          <p:spPr bwMode="auto">
            <a:xfrm>
              <a:off x="2960" y="904"/>
              <a:ext cx="376"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289" name="Line 206">
              <a:extLst>
                <a:ext uri="{FF2B5EF4-FFF2-40B4-BE49-F238E27FC236}">
                  <a16:creationId xmlns:a16="http://schemas.microsoft.com/office/drawing/2014/main" id="{54DA4A7C-B6F8-8042-9D07-5E949DF091FC}"/>
                </a:ext>
              </a:extLst>
            </p:cNvPr>
            <p:cNvSpPr>
              <a:spLocks noChangeShapeType="1"/>
            </p:cNvSpPr>
            <p:nvPr/>
          </p:nvSpPr>
          <p:spPr bwMode="auto">
            <a:xfrm>
              <a:off x="2960" y="896"/>
              <a:ext cx="0" cy="73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 name="Group 162">
            <a:extLst>
              <a:ext uri="{FF2B5EF4-FFF2-40B4-BE49-F238E27FC236}">
                <a16:creationId xmlns:a16="http://schemas.microsoft.com/office/drawing/2014/main" id="{51F83151-C89D-984D-B4A0-04B1CDFD62B9}"/>
              </a:ext>
            </a:extLst>
          </p:cNvPr>
          <p:cNvGrpSpPr>
            <a:grpSpLocks/>
          </p:cNvGrpSpPr>
          <p:nvPr/>
        </p:nvGrpSpPr>
        <p:grpSpPr bwMode="auto">
          <a:xfrm>
            <a:off x="4724400" y="1066800"/>
            <a:ext cx="2616200" cy="3962400"/>
            <a:chOff x="2976" y="640"/>
            <a:chExt cx="1648" cy="2496"/>
          </a:xfrm>
        </p:grpSpPr>
        <p:grpSp>
          <p:nvGrpSpPr>
            <p:cNvPr id="95280" name="Group 163">
              <a:extLst>
                <a:ext uri="{FF2B5EF4-FFF2-40B4-BE49-F238E27FC236}">
                  <a16:creationId xmlns:a16="http://schemas.microsoft.com/office/drawing/2014/main" id="{C0305CFC-DD5B-8943-8B3C-01D6A6B54ECC}"/>
                </a:ext>
              </a:extLst>
            </p:cNvPr>
            <p:cNvGrpSpPr>
              <a:grpSpLocks/>
            </p:cNvGrpSpPr>
            <p:nvPr/>
          </p:nvGrpSpPr>
          <p:grpSpPr bwMode="auto">
            <a:xfrm>
              <a:off x="2976" y="640"/>
              <a:ext cx="1632" cy="360"/>
              <a:chOff x="2744" y="520"/>
              <a:chExt cx="1632" cy="360"/>
            </a:xfrm>
          </p:grpSpPr>
          <p:sp>
            <p:nvSpPr>
              <p:cNvPr id="95285" name="Rectangle 164">
                <a:extLst>
                  <a:ext uri="{FF2B5EF4-FFF2-40B4-BE49-F238E27FC236}">
                    <a16:creationId xmlns:a16="http://schemas.microsoft.com/office/drawing/2014/main" id="{377CC73C-9CC0-D747-9B88-3EBAD3609A0B}"/>
                  </a:ext>
                </a:extLst>
              </p:cNvPr>
              <p:cNvSpPr>
                <a:spLocks noChangeArrowheads="1"/>
              </p:cNvSpPr>
              <p:nvPr/>
            </p:nvSpPr>
            <p:spPr bwMode="auto">
              <a:xfrm>
                <a:off x="2888" y="520"/>
                <a:ext cx="1344" cy="36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latin typeface="Times New Roman" panose="02020603050405020304" pitchFamily="18" charset="0"/>
                  <a:ea typeface="ＭＳ Ｐゴシック" panose="020B0600070205080204" pitchFamily="34" charset="-128"/>
                </a:endParaRPr>
              </a:p>
            </p:txBody>
          </p:sp>
          <p:sp>
            <p:nvSpPr>
              <p:cNvPr id="95286" name="Text Box 165">
                <a:extLst>
                  <a:ext uri="{FF2B5EF4-FFF2-40B4-BE49-F238E27FC236}">
                    <a16:creationId xmlns:a16="http://schemas.microsoft.com/office/drawing/2014/main" id="{CE686332-7B4F-DB46-AF0F-791A14C63F4F}"/>
                  </a:ext>
                </a:extLst>
              </p:cNvPr>
              <p:cNvSpPr txBox="1">
                <a:spLocks noChangeArrowheads="1"/>
              </p:cNvSpPr>
              <p:nvPr/>
            </p:nvSpPr>
            <p:spPr bwMode="auto">
              <a:xfrm>
                <a:off x="2744" y="520"/>
                <a:ext cx="163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800" b="1">
                    <a:solidFill>
                      <a:schemeClr val="bg1"/>
                    </a:solidFill>
                    <a:ea typeface="ＭＳ Ｐゴシック" panose="020B0600070205080204" pitchFamily="34" charset="-128"/>
                  </a:rPr>
                  <a:t>CCFL/CFLL</a:t>
                </a:r>
              </a:p>
            </p:txBody>
          </p:sp>
        </p:grpSp>
        <p:sp>
          <p:nvSpPr>
            <p:cNvPr id="95281" name="Text Box 166">
              <a:extLst>
                <a:ext uri="{FF2B5EF4-FFF2-40B4-BE49-F238E27FC236}">
                  <a16:creationId xmlns:a16="http://schemas.microsoft.com/office/drawing/2014/main" id="{DEDCA8EB-2BC7-2043-A7BA-99C6B1A30EBE}"/>
                </a:ext>
              </a:extLst>
            </p:cNvPr>
            <p:cNvSpPr txBox="1">
              <a:spLocks noChangeArrowheads="1"/>
            </p:cNvSpPr>
            <p:nvPr/>
          </p:nvSpPr>
          <p:spPr bwMode="auto">
            <a:xfrm>
              <a:off x="3076" y="1009"/>
              <a:ext cx="124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000" b="1" i="1">
                  <a:solidFill>
                    <a:srgbClr val="1E0EF0"/>
                  </a:solidFill>
                  <a:latin typeface="Trebuchet MS" panose="020B0703020202090204" pitchFamily="34" charset="0"/>
                  <a:ea typeface="ＭＳ Ｐゴシック" panose="020B0600070205080204" pitchFamily="34" charset="-128"/>
                </a:rPr>
                <a:t>C. yavapensis</a:t>
              </a:r>
            </a:p>
          </p:txBody>
        </p:sp>
        <p:sp>
          <p:nvSpPr>
            <p:cNvPr id="95282" name="Line 167">
              <a:extLst>
                <a:ext uri="{FF2B5EF4-FFF2-40B4-BE49-F238E27FC236}">
                  <a16:creationId xmlns:a16="http://schemas.microsoft.com/office/drawing/2014/main" id="{E2F13BCE-64F2-3647-B364-30222E91AA10}"/>
                </a:ext>
              </a:extLst>
            </p:cNvPr>
            <p:cNvSpPr>
              <a:spLocks noChangeShapeType="1"/>
            </p:cNvSpPr>
            <p:nvPr/>
          </p:nvSpPr>
          <p:spPr bwMode="auto">
            <a:xfrm flipV="1">
              <a:off x="4624" y="856"/>
              <a:ext cx="0" cy="22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83" name="Line 168">
              <a:extLst>
                <a:ext uri="{FF2B5EF4-FFF2-40B4-BE49-F238E27FC236}">
                  <a16:creationId xmlns:a16="http://schemas.microsoft.com/office/drawing/2014/main" id="{EB91B5B0-F4B7-224B-9043-289170681C4F}"/>
                </a:ext>
              </a:extLst>
            </p:cNvPr>
            <p:cNvSpPr>
              <a:spLocks noChangeShapeType="1"/>
            </p:cNvSpPr>
            <p:nvPr/>
          </p:nvSpPr>
          <p:spPr bwMode="auto">
            <a:xfrm flipH="1">
              <a:off x="4008" y="864"/>
              <a:ext cx="61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84" name="Line 169">
              <a:extLst>
                <a:ext uri="{FF2B5EF4-FFF2-40B4-BE49-F238E27FC236}">
                  <a16:creationId xmlns:a16="http://schemas.microsoft.com/office/drawing/2014/main" id="{AE40C286-907D-D045-B47E-A09EC4B4C883}"/>
                </a:ext>
              </a:extLst>
            </p:cNvPr>
            <p:cNvSpPr>
              <a:spLocks noChangeShapeType="1"/>
            </p:cNvSpPr>
            <p:nvPr/>
          </p:nvSpPr>
          <p:spPr bwMode="auto">
            <a:xfrm>
              <a:off x="4056" y="816"/>
              <a:ext cx="0"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07341" name="Text Box 141">
            <a:extLst>
              <a:ext uri="{FF2B5EF4-FFF2-40B4-BE49-F238E27FC236}">
                <a16:creationId xmlns:a16="http://schemas.microsoft.com/office/drawing/2014/main" id="{8A22F652-AF54-C44C-83E8-F6EB85AFE225}"/>
              </a:ext>
            </a:extLst>
          </p:cNvPr>
          <p:cNvSpPr txBox="1">
            <a:spLocks noChangeArrowheads="1"/>
          </p:cNvSpPr>
          <p:nvPr/>
        </p:nvSpPr>
        <p:spPr bwMode="auto">
          <a:xfrm>
            <a:off x="5716588" y="3201988"/>
            <a:ext cx="1685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000" b="1" i="1">
                <a:solidFill>
                  <a:srgbClr val="1E0EF0"/>
                </a:solidFill>
                <a:latin typeface="Trebuchet MS" panose="020B0703020202090204" pitchFamily="34" charset="0"/>
                <a:ea typeface="ＭＳ Ｐゴシック" panose="020B0600070205080204" pitchFamily="34" charset="-128"/>
              </a:rPr>
              <a:t>C. wootonii</a:t>
            </a:r>
          </a:p>
        </p:txBody>
      </p:sp>
      <p:grpSp>
        <p:nvGrpSpPr>
          <p:cNvPr id="11" name="Group 142">
            <a:extLst>
              <a:ext uri="{FF2B5EF4-FFF2-40B4-BE49-F238E27FC236}">
                <a16:creationId xmlns:a16="http://schemas.microsoft.com/office/drawing/2014/main" id="{BECA6B69-C328-134E-A46A-BCDD6618CD59}"/>
              </a:ext>
            </a:extLst>
          </p:cNvPr>
          <p:cNvGrpSpPr>
            <a:grpSpLocks/>
          </p:cNvGrpSpPr>
          <p:nvPr/>
        </p:nvGrpSpPr>
        <p:grpSpPr bwMode="auto">
          <a:xfrm>
            <a:off x="6092825" y="2486025"/>
            <a:ext cx="1066800" cy="812800"/>
            <a:chOff x="3723" y="1411"/>
            <a:chExt cx="672" cy="512"/>
          </a:xfrm>
        </p:grpSpPr>
        <p:sp>
          <p:nvSpPr>
            <p:cNvPr id="95278" name="AutoShape 143">
              <a:extLst>
                <a:ext uri="{FF2B5EF4-FFF2-40B4-BE49-F238E27FC236}">
                  <a16:creationId xmlns:a16="http://schemas.microsoft.com/office/drawing/2014/main" id="{9E3770E1-1A6F-8547-A4C5-03981C5DCBE6}"/>
                </a:ext>
              </a:extLst>
            </p:cNvPr>
            <p:cNvSpPr>
              <a:spLocks noChangeArrowheads="1"/>
            </p:cNvSpPr>
            <p:nvPr/>
          </p:nvSpPr>
          <p:spPr bwMode="auto">
            <a:xfrm>
              <a:off x="3755" y="1411"/>
              <a:ext cx="568" cy="480"/>
            </a:xfrm>
            <a:prstGeom prst="triangle">
              <a:avLst>
                <a:gd name="adj" fmla="val 500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latin typeface="Times New Roman" panose="02020603050405020304" pitchFamily="18" charset="0"/>
                <a:ea typeface="ＭＳ Ｐゴシック" panose="020B0600070205080204" pitchFamily="34" charset="-128"/>
              </a:endParaRPr>
            </a:p>
          </p:txBody>
        </p:sp>
        <p:sp>
          <p:nvSpPr>
            <p:cNvPr id="95279" name="Text Box 144">
              <a:extLst>
                <a:ext uri="{FF2B5EF4-FFF2-40B4-BE49-F238E27FC236}">
                  <a16:creationId xmlns:a16="http://schemas.microsoft.com/office/drawing/2014/main" id="{B3D53266-7676-8043-82F9-8C2BD9E872A2}"/>
                </a:ext>
              </a:extLst>
            </p:cNvPr>
            <p:cNvSpPr txBox="1">
              <a:spLocks noChangeArrowheads="1"/>
            </p:cNvSpPr>
            <p:nvPr/>
          </p:nvSpPr>
          <p:spPr bwMode="auto">
            <a:xfrm>
              <a:off x="3723" y="1635"/>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800" b="1">
                  <a:solidFill>
                    <a:schemeClr val="bg1"/>
                  </a:solidFill>
                  <a:ea typeface="ＭＳ Ｐゴシック" panose="020B0600070205080204" pitchFamily="34" charset="-128"/>
                </a:rPr>
                <a:t>FFL</a:t>
              </a:r>
            </a:p>
          </p:txBody>
        </p:sp>
      </p:grpSp>
      <p:sp>
        <p:nvSpPr>
          <p:cNvPr id="307348" name="Line 148">
            <a:extLst>
              <a:ext uri="{FF2B5EF4-FFF2-40B4-BE49-F238E27FC236}">
                <a16:creationId xmlns:a16="http://schemas.microsoft.com/office/drawing/2014/main" id="{551EC93F-5D6E-284C-ADC8-8F0B674DB226}"/>
              </a:ext>
            </a:extLst>
          </p:cNvPr>
          <p:cNvSpPr>
            <a:spLocks noChangeShapeType="1"/>
          </p:cNvSpPr>
          <p:nvPr/>
        </p:nvSpPr>
        <p:spPr bwMode="auto">
          <a:xfrm flipV="1">
            <a:off x="5110163" y="4398963"/>
            <a:ext cx="0" cy="7493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52" name="Line 152">
            <a:extLst>
              <a:ext uri="{FF2B5EF4-FFF2-40B4-BE49-F238E27FC236}">
                <a16:creationId xmlns:a16="http://schemas.microsoft.com/office/drawing/2014/main" id="{D8BD2BA6-C990-8E42-A8D6-56DFCBFC69E9}"/>
              </a:ext>
            </a:extLst>
          </p:cNvPr>
          <p:cNvSpPr>
            <a:spLocks noChangeShapeType="1"/>
          </p:cNvSpPr>
          <p:nvPr/>
        </p:nvSpPr>
        <p:spPr bwMode="auto">
          <a:xfrm>
            <a:off x="6240463" y="3649663"/>
            <a:ext cx="177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54" name="Line 154">
            <a:extLst>
              <a:ext uri="{FF2B5EF4-FFF2-40B4-BE49-F238E27FC236}">
                <a16:creationId xmlns:a16="http://schemas.microsoft.com/office/drawing/2014/main" id="{C40C0ACE-F1D1-7840-9A22-E5F32B6431EB}"/>
              </a:ext>
            </a:extLst>
          </p:cNvPr>
          <p:cNvSpPr>
            <a:spLocks noChangeShapeType="1"/>
          </p:cNvSpPr>
          <p:nvPr/>
        </p:nvSpPr>
        <p:spPr bwMode="auto">
          <a:xfrm>
            <a:off x="5118100" y="4406900"/>
            <a:ext cx="1206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98" name="Line 198">
            <a:extLst>
              <a:ext uri="{FF2B5EF4-FFF2-40B4-BE49-F238E27FC236}">
                <a16:creationId xmlns:a16="http://schemas.microsoft.com/office/drawing/2014/main" id="{4BACA3AE-EEEA-4747-8226-8A787D0845C6}"/>
              </a:ext>
            </a:extLst>
          </p:cNvPr>
          <p:cNvSpPr>
            <a:spLocks noChangeShapeType="1"/>
          </p:cNvSpPr>
          <p:nvPr/>
        </p:nvSpPr>
        <p:spPr bwMode="auto">
          <a:xfrm>
            <a:off x="6832600" y="4406900"/>
            <a:ext cx="4445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99" name="Line 199">
            <a:extLst>
              <a:ext uri="{FF2B5EF4-FFF2-40B4-BE49-F238E27FC236}">
                <a16:creationId xmlns:a16="http://schemas.microsoft.com/office/drawing/2014/main" id="{2D04AB42-01C8-FA4B-AA28-9560AE2800B3}"/>
              </a:ext>
            </a:extLst>
          </p:cNvPr>
          <p:cNvSpPr>
            <a:spLocks noChangeShapeType="1"/>
          </p:cNvSpPr>
          <p:nvPr/>
        </p:nvSpPr>
        <p:spPr bwMode="auto">
          <a:xfrm>
            <a:off x="7277100" y="4394200"/>
            <a:ext cx="0" cy="6731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412" name="Line 212">
            <a:extLst>
              <a:ext uri="{FF2B5EF4-FFF2-40B4-BE49-F238E27FC236}">
                <a16:creationId xmlns:a16="http://schemas.microsoft.com/office/drawing/2014/main" id="{09B0826B-030C-434B-894D-3EDFC7B2FA5D}"/>
              </a:ext>
            </a:extLst>
          </p:cNvPr>
          <p:cNvSpPr>
            <a:spLocks noChangeShapeType="1"/>
          </p:cNvSpPr>
          <p:nvPr/>
        </p:nvSpPr>
        <p:spPr bwMode="auto">
          <a:xfrm flipV="1">
            <a:off x="6832600" y="3543300"/>
            <a:ext cx="0" cy="8763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414" name="Line 214">
            <a:extLst>
              <a:ext uri="{FF2B5EF4-FFF2-40B4-BE49-F238E27FC236}">
                <a16:creationId xmlns:a16="http://schemas.microsoft.com/office/drawing/2014/main" id="{6DF16BDA-091B-774D-82E7-E022BCB75854}"/>
              </a:ext>
            </a:extLst>
          </p:cNvPr>
          <p:cNvSpPr>
            <a:spLocks noChangeShapeType="1"/>
          </p:cNvSpPr>
          <p:nvPr/>
        </p:nvSpPr>
        <p:spPr bwMode="auto">
          <a:xfrm flipV="1">
            <a:off x="6324600" y="3568700"/>
            <a:ext cx="0" cy="850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2" name="Group 221">
            <a:extLst>
              <a:ext uri="{FF2B5EF4-FFF2-40B4-BE49-F238E27FC236}">
                <a16:creationId xmlns:a16="http://schemas.microsoft.com/office/drawing/2014/main" id="{DA1EB721-CCB2-314C-BF5B-1602782D667C}"/>
              </a:ext>
            </a:extLst>
          </p:cNvPr>
          <p:cNvGrpSpPr>
            <a:grpSpLocks/>
          </p:cNvGrpSpPr>
          <p:nvPr/>
        </p:nvGrpSpPr>
        <p:grpSpPr bwMode="auto">
          <a:xfrm>
            <a:off x="6346825" y="3302000"/>
            <a:ext cx="2085975" cy="2887663"/>
            <a:chOff x="3998" y="2080"/>
            <a:chExt cx="1314" cy="1819"/>
          </a:xfrm>
        </p:grpSpPr>
        <p:sp>
          <p:nvSpPr>
            <p:cNvPr id="95267" name="Text Box 5">
              <a:extLst>
                <a:ext uri="{FF2B5EF4-FFF2-40B4-BE49-F238E27FC236}">
                  <a16:creationId xmlns:a16="http://schemas.microsoft.com/office/drawing/2014/main" id="{A416EA7E-F967-DD4E-8374-BDC4CB5EFE0E}"/>
                </a:ext>
              </a:extLst>
            </p:cNvPr>
            <p:cNvSpPr txBox="1">
              <a:spLocks noChangeArrowheads="1"/>
            </p:cNvSpPr>
            <p:nvPr/>
          </p:nvSpPr>
          <p:spPr bwMode="auto">
            <a:xfrm>
              <a:off x="3998" y="3649"/>
              <a:ext cx="124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000" b="1" i="1">
                  <a:solidFill>
                    <a:srgbClr val="1E0EF0"/>
                  </a:solidFill>
                  <a:latin typeface="Trebuchet MS" panose="020B0703020202090204" pitchFamily="34" charset="0"/>
                  <a:ea typeface="ＭＳ Ｐゴシック" panose="020B0600070205080204" pitchFamily="34" charset="-128"/>
                </a:rPr>
                <a:t>C. lindheimeri</a:t>
              </a:r>
            </a:p>
          </p:txBody>
        </p:sp>
        <p:grpSp>
          <p:nvGrpSpPr>
            <p:cNvPr id="95268" name="Group 70">
              <a:extLst>
                <a:ext uri="{FF2B5EF4-FFF2-40B4-BE49-F238E27FC236}">
                  <a16:creationId xmlns:a16="http://schemas.microsoft.com/office/drawing/2014/main" id="{B770D020-1235-0D4E-AFD1-45EE59319CBD}"/>
                </a:ext>
              </a:extLst>
            </p:cNvPr>
            <p:cNvGrpSpPr>
              <a:grpSpLocks/>
            </p:cNvGrpSpPr>
            <p:nvPr/>
          </p:nvGrpSpPr>
          <p:grpSpPr bwMode="auto">
            <a:xfrm>
              <a:off x="4411" y="3179"/>
              <a:ext cx="432" cy="408"/>
              <a:chOff x="4507" y="3179"/>
              <a:chExt cx="432" cy="408"/>
            </a:xfrm>
          </p:grpSpPr>
          <p:sp>
            <p:nvSpPr>
              <p:cNvPr id="95276" name="Oval 50">
                <a:extLst>
                  <a:ext uri="{FF2B5EF4-FFF2-40B4-BE49-F238E27FC236}">
                    <a16:creationId xmlns:a16="http://schemas.microsoft.com/office/drawing/2014/main" id="{46FC8682-B68F-514F-9FDF-DA02050593DA}"/>
                  </a:ext>
                </a:extLst>
              </p:cNvPr>
              <p:cNvSpPr>
                <a:spLocks noChangeArrowheads="1"/>
              </p:cNvSpPr>
              <p:nvPr/>
            </p:nvSpPr>
            <p:spPr bwMode="auto">
              <a:xfrm>
                <a:off x="4507" y="3179"/>
                <a:ext cx="432" cy="408"/>
              </a:xfrm>
              <a:prstGeom prst="ellipse">
                <a:avLst/>
              </a:prstGeom>
              <a:solidFill>
                <a:schemeClr val="tx1"/>
              </a:solidFill>
              <a:ln w="38100">
                <a:solidFill>
                  <a:schemeClr val="tx1"/>
                </a:solidFill>
                <a:round/>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latin typeface="Times New Roman" panose="02020603050405020304" pitchFamily="18" charset="0"/>
                  <a:ea typeface="ＭＳ Ｐゴシック" panose="020B0600070205080204" pitchFamily="34" charset="-128"/>
                </a:endParaRPr>
              </a:p>
            </p:txBody>
          </p:sp>
          <p:sp>
            <p:nvSpPr>
              <p:cNvPr id="95277" name="Rectangle 61">
                <a:extLst>
                  <a:ext uri="{FF2B5EF4-FFF2-40B4-BE49-F238E27FC236}">
                    <a16:creationId xmlns:a16="http://schemas.microsoft.com/office/drawing/2014/main" id="{6F4A48C9-EAD9-E049-84E7-5AA4F24AD267}"/>
                  </a:ext>
                </a:extLst>
              </p:cNvPr>
              <p:cNvSpPr>
                <a:spLocks noChangeArrowheads="1"/>
              </p:cNvSpPr>
              <p:nvPr/>
            </p:nvSpPr>
            <p:spPr bwMode="auto">
              <a:xfrm>
                <a:off x="4553" y="3231"/>
                <a:ext cx="35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b="1">
                    <a:solidFill>
                      <a:schemeClr val="bg1"/>
                    </a:solidFill>
                    <a:ea typeface="ＭＳ Ｐゴシック" panose="020B0600070205080204" pitchFamily="34" charset="-128"/>
                  </a:rPr>
                  <a:t>LL</a:t>
                </a:r>
              </a:p>
            </p:txBody>
          </p:sp>
        </p:grpSp>
        <p:sp>
          <p:nvSpPr>
            <p:cNvPr id="95269" name="Line 161">
              <a:extLst>
                <a:ext uri="{FF2B5EF4-FFF2-40B4-BE49-F238E27FC236}">
                  <a16:creationId xmlns:a16="http://schemas.microsoft.com/office/drawing/2014/main" id="{6A150AB4-85E5-5246-B11E-D618D65A458C}"/>
                </a:ext>
              </a:extLst>
            </p:cNvPr>
            <p:cNvSpPr>
              <a:spLocks noChangeShapeType="1"/>
            </p:cNvSpPr>
            <p:nvPr/>
          </p:nvSpPr>
          <p:spPr bwMode="auto">
            <a:xfrm>
              <a:off x="5051" y="2139"/>
              <a:ext cx="1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70" name="Line 184">
              <a:extLst>
                <a:ext uri="{FF2B5EF4-FFF2-40B4-BE49-F238E27FC236}">
                  <a16:creationId xmlns:a16="http://schemas.microsoft.com/office/drawing/2014/main" id="{E670926B-1857-2B43-8B5A-FB077E928466}"/>
                </a:ext>
              </a:extLst>
            </p:cNvPr>
            <p:cNvSpPr>
              <a:spLocks noChangeShapeType="1"/>
            </p:cNvSpPr>
            <p:nvPr/>
          </p:nvSpPr>
          <p:spPr bwMode="auto">
            <a:xfrm>
              <a:off x="5104" y="2088"/>
              <a:ext cx="0" cy="48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71" name="Line 186">
              <a:extLst>
                <a:ext uri="{FF2B5EF4-FFF2-40B4-BE49-F238E27FC236}">
                  <a16:creationId xmlns:a16="http://schemas.microsoft.com/office/drawing/2014/main" id="{81150BFE-7DD8-154C-8778-D79205EB564A}"/>
                </a:ext>
              </a:extLst>
            </p:cNvPr>
            <p:cNvSpPr>
              <a:spLocks noChangeShapeType="1"/>
            </p:cNvSpPr>
            <p:nvPr/>
          </p:nvSpPr>
          <p:spPr bwMode="auto">
            <a:xfrm flipH="1">
              <a:off x="4672" y="2560"/>
              <a:ext cx="44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72" name="Line 187">
              <a:extLst>
                <a:ext uri="{FF2B5EF4-FFF2-40B4-BE49-F238E27FC236}">
                  <a16:creationId xmlns:a16="http://schemas.microsoft.com/office/drawing/2014/main" id="{9E5C9C47-C429-994E-8C9B-8B2BE8388916}"/>
                </a:ext>
              </a:extLst>
            </p:cNvPr>
            <p:cNvSpPr>
              <a:spLocks noChangeShapeType="1"/>
            </p:cNvSpPr>
            <p:nvPr/>
          </p:nvSpPr>
          <p:spPr bwMode="auto">
            <a:xfrm>
              <a:off x="4664" y="2552"/>
              <a:ext cx="0" cy="64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73" name="Line 217">
              <a:extLst>
                <a:ext uri="{FF2B5EF4-FFF2-40B4-BE49-F238E27FC236}">
                  <a16:creationId xmlns:a16="http://schemas.microsoft.com/office/drawing/2014/main" id="{6FBE4D6E-321E-D24C-868F-3101D29F6BFC}"/>
                </a:ext>
              </a:extLst>
            </p:cNvPr>
            <p:cNvSpPr>
              <a:spLocks noChangeShapeType="1"/>
            </p:cNvSpPr>
            <p:nvPr/>
          </p:nvSpPr>
          <p:spPr bwMode="auto">
            <a:xfrm flipV="1">
              <a:off x="4704" y="2632"/>
              <a:ext cx="0" cy="57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74" name="Line 218">
              <a:extLst>
                <a:ext uri="{FF2B5EF4-FFF2-40B4-BE49-F238E27FC236}">
                  <a16:creationId xmlns:a16="http://schemas.microsoft.com/office/drawing/2014/main" id="{78AE710A-0872-2C4A-8606-9891EF1467E9}"/>
                </a:ext>
              </a:extLst>
            </p:cNvPr>
            <p:cNvSpPr>
              <a:spLocks noChangeShapeType="1"/>
            </p:cNvSpPr>
            <p:nvPr/>
          </p:nvSpPr>
          <p:spPr bwMode="auto">
            <a:xfrm>
              <a:off x="4704" y="2640"/>
              <a:ext cx="60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75" name="Line 220">
              <a:extLst>
                <a:ext uri="{FF2B5EF4-FFF2-40B4-BE49-F238E27FC236}">
                  <a16:creationId xmlns:a16="http://schemas.microsoft.com/office/drawing/2014/main" id="{E59070C5-5087-8548-B171-F161A2D126C8}"/>
                </a:ext>
              </a:extLst>
            </p:cNvPr>
            <p:cNvSpPr>
              <a:spLocks noChangeShapeType="1"/>
            </p:cNvSpPr>
            <p:nvPr/>
          </p:nvSpPr>
          <p:spPr bwMode="auto">
            <a:xfrm flipV="1">
              <a:off x="5304" y="2080"/>
              <a:ext cx="0" cy="56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95257" name="Group 243">
            <a:extLst>
              <a:ext uri="{FF2B5EF4-FFF2-40B4-BE49-F238E27FC236}">
                <a16:creationId xmlns:a16="http://schemas.microsoft.com/office/drawing/2014/main" id="{7F9928E7-68CB-FA45-8EAF-3B0CA0A1145F}"/>
              </a:ext>
            </a:extLst>
          </p:cNvPr>
          <p:cNvGrpSpPr>
            <a:grpSpLocks/>
          </p:cNvGrpSpPr>
          <p:nvPr/>
        </p:nvGrpSpPr>
        <p:grpSpPr bwMode="auto">
          <a:xfrm>
            <a:off x="50800" y="5918200"/>
            <a:ext cx="1281113" cy="889000"/>
            <a:chOff x="8" y="3704"/>
            <a:chExt cx="807" cy="560"/>
          </a:xfrm>
        </p:grpSpPr>
        <p:sp>
          <p:nvSpPr>
            <p:cNvPr id="95258" name="Rectangle 225">
              <a:extLst>
                <a:ext uri="{FF2B5EF4-FFF2-40B4-BE49-F238E27FC236}">
                  <a16:creationId xmlns:a16="http://schemas.microsoft.com/office/drawing/2014/main" id="{2B9B831F-24D2-6843-BF98-EB038B5C73BA}"/>
                </a:ext>
              </a:extLst>
            </p:cNvPr>
            <p:cNvSpPr>
              <a:spLocks noChangeArrowheads="1"/>
            </p:cNvSpPr>
            <p:nvPr/>
          </p:nvSpPr>
          <p:spPr bwMode="auto">
            <a:xfrm>
              <a:off x="8" y="3704"/>
              <a:ext cx="800" cy="56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latin typeface="Times New Roman" panose="02020603050405020304" pitchFamily="18" charset="0"/>
                <a:ea typeface="ＭＳ Ｐゴシック" panose="020B0600070205080204" pitchFamily="34" charset="-128"/>
              </a:endParaRPr>
            </a:p>
          </p:txBody>
        </p:sp>
        <p:sp>
          <p:nvSpPr>
            <p:cNvPr id="95259" name="Text Box 227">
              <a:extLst>
                <a:ext uri="{FF2B5EF4-FFF2-40B4-BE49-F238E27FC236}">
                  <a16:creationId xmlns:a16="http://schemas.microsoft.com/office/drawing/2014/main" id="{9A1A7853-730D-F44B-954E-DB7985168E87}"/>
                </a:ext>
              </a:extLst>
            </p:cNvPr>
            <p:cNvSpPr txBox="1">
              <a:spLocks noChangeArrowheads="1"/>
            </p:cNvSpPr>
            <p:nvPr/>
          </p:nvSpPr>
          <p:spPr bwMode="auto">
            <a:xfrm>
              <a:off x="289" y="3882"/>
              <a:ext cx="47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1200" b="1">
                  <a:latin typeface="Trebuchet MS" panose="020B0703020202090204" pitchFamily="34" charset="0"/>
                  <a:ea typeface="ＭＳ Ｐゴシック" panose="020B0600070205080204" pitchFamily="34" charset="-128"/>
                </a:rPr>
                <a:t>Mother</a:t>
              </a:r>
            </a:p>
          </p:txBody>
        </p:sp>
        <p:sp>
          <p:nvSpPr>
            <p:cNvPr id="95260" name="Text Box 228">
              <a:extLst>
                <a:ext uri="{FF2B5EF4-FFF2-40B4-BE49-F238E27FC236}">
                  <a16:creationId xmlns:a16="http://schemas.microsoft.com/office/drawing/2014/main" id="{9D6CDCF0-7142-FB47-ADE7-BACD6E3201C9}"/>
                </a:ext>
              </a:extLst>
            </p:cNvPr>
            <p:cNvSpPr txBox="1">
              <a:spLocks noChangeArrowheads="1"/>
            </p:cNvSpPr>
            <p:nvPr/>
          </p:nvSpPr>
          <p:spPr bwMode="auto">
            <a:xfrm>
              <a:off x="277" y="3714"/>
              <a:ext cx="47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1200" b="1">
                  <a:latin typeface="Trebuchet MS" panose="020B0703020202090204" pitchFamily="34" charset="0"/>
                  <a:ea typeface="ＭＳ Ｐゴシック" panose="020B0600070205080204" pitchFamily="34" charset="-128"/>
                </a:rPr>
                <a:t>Father</a:t>
              </a:r>
            </a:p>
          </p:txBody>
        </p:sp>
        <p:sp>
          <p:nvSpPr>
            <p:cNvPr id="95261" name="Text Box 232">
              <a:extLst>
                <a:ext uri="{FF2B5EF4-FFF2-40B4-BE49-F238E27FC236}">
                  <a16:creationId xmlns:a16="http://schemas.microsoft.com/office/drawing/2014/main" id="{0E4A4942-8D4A-E845-8672-4A36C0B3A908}"/>
                </a:ext>
              </a:extLst>
            </p:cNvPr>
            <p:cNvSpPr txBox="1">
              <a:spLocks noChangeArrowheads="1"/>
            </p:cNvSpPr>
            <p:nvPr/>
          </p:nvSpPr>
          <p:spPr bwMode="auto">
            <a:xfrm>
              <a:off x="284" y="4061"/>
              <a:ext cx="53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1200" b="1">
                  <a:latin typeface="Trebuchet MS" panose="020B0703020202090204" pitchFamily="34" charset="0"/>
                  <a:ea typeface="ＭＳ Ｐゴシック" panose="020B0600070205080204" pitchFamily="34" charset="-128"/>
                </a:rPr>
                <a:t>Proposed</a:t>
              </a:r>
            </a:p>
          </p:txBody>
        </p:sp>
        <p:grpSp>
          <p:nvGrpSpPr>
            <p:cNvPr id="95262" name="Group 235">
              <a:extLst>
                <a:ext uri="{FF2B5EF4-FFF2-40B4-BE49-F238E27FC236}">
                  <a16:creationId xmlns:a16="http://schemas.microsoft.com/office/drawing/2014/main" id="{D3F09E9E-04F9-CA44-A43D-85D55365FBEB}"/>
                </a:ext>
              </a:extLst>
            </p:cNvPr>
            <p:cNvGrpSpPr>
              <a:grpSpLocks/>
            </p:cNvGrpSpPr>
            <p:nvPr/>
          </p:nvGrpSpPr>
          <p:grpSpPr bwMode="auto">
            <a:xfrm>
              <a:off x="72" y="3925"/>
              <a:ext cx="240" cy="81"/>
              <a:chOff x="184" y="3925"/>
              <a:chExt cx="240" cy="81"/>
            </a:xfrm>
          </p:grpSpPr>
          <p:sp>
            <p:nvSpPr>
              <p:cNvPr id="95265" name="Line 226">
                <a:extLst>
                  <a:ext uri="{FF2B5EF4-FFF2-40B4-BE49-F238E27FC236}">
                    <a16:creationId xmlns:a16="http://schemas.microsoft.com/office/drawing/2014/main" id="{D4574794-EBA8-3448-A24D-5A90B8923D08}"/>
                  </a:ext>
                </a:extLst>
              </p:cNvPr>
              <p:cNvSpPr>
                <a:spLocks noChangeShapeType="1"/>
              </p:cNvSpPr>
              <p:nvPr/>
            </p:nvSpPr>
            <p:spPr bwMode="auto">
              <a:xfrm>
                <a:off x="236" y="3925"/>
                <a:ext cx="0" cy="8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66" name="Line 234">
                <a:extLst>
                  <a:ext uri="{FF2B5EF4-FFF2-40B4-BE49-F238E27FC236}">
                    <a16:creationId xmlns:a16="http://schemas.microsoft.com/office/drawing/2014/main" id="{13D41170-596D-4042-96CB-3547BCB2FE59}"/>
                  </a:ext>
                </a:extLst>
              </p:cNvPr>
              <p:cNvSpPr>
                <a:spLocks noChangeShapeType="1"/>
              </p:cNvSpPr>
              <p:nvPr/>
            </p:nvSpPr>
            <p:spPr bwMode="auto">
              <a:xfrm>
                <a:off x="184" y="3968"/>
                <a:ext cx="24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5263" name="Line 238">
              <a:extLst>
                <a:ext uri="{FF2B5EF4-FFF2-40B4-BE49-F238E27FC236}">
                  <a16:creationId xmlns:a16="http://schemas.microsoft.com/office/drawing/2014/main" id="{F693BBE2-C652-5746-9C00-CB6BF1632C16}"/>
                </a:ext>
              </a:extLst>
            </p:cNvPr>
            <p:cNvSpPr>
              <a:spLocks noChangeShapeType="1"/>
            </p:cNvSpPr>
            <p:nvPr/>
          </p:nvSpPr>
          <p:spPr bwMode="auto">
            <a:xfrm flipH="1">
              <a:off x="96" y="3792"/>
              <a:ext cx="19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5264" name="Line 242">
              <a:extLst>
                <a:ext uri="{FF2B5EF4-FFF2-40B4-BE49-F238E27FC236}">
                  <a16:creationId xmlns:a16="http://schemas.microsoft.com/office/drawing/2014/main" id="{FA9E9089-0030-1D42-844B-9C446A5645F0}"/>
                </a:ext>
              </a:extLst>
            </p:cNvPr>
            <p:cNvSpPr>
              <a:spLocks noChangeShapeType="1"/>
            </p:cNvSpPr>
            <p:nvPr/>
          </p:nvSpPr>
          <p:spPr bwMode="auto">
            <a:xfrm>
              <a:off x="80" y="4144"/>
              <a:ext cx="232"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3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3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3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3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39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3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4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4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4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Box 1">
            <a:extLst>
              <a:ext uri="{FF2B5EF4-FFF2-40B4-BE49-F238E27FC236}">
                <a16:creationId xmlns:a16="http://schemas.microsoft.com/office/drawing/2014/main" id="{71DB3FD9-8593-7346-BFB9-85B2AFD0CE5B}"/>
              </a:ext>
            </a:extLst>
          </p:cNvPr>
          <p:cNvSpPr txBox="1">
            <a:spLocks noChangeArrowheads="1"/>
          </p:cNvSpPr>
          <p:nvPr/>
        </p:nvSpPr>
        <p:spPr bwMode="auto">
          <a:xfrm>
            <a:off x="266700" y="304800"/>
            <a:ext cx="3352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cs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cs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cs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cs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cs typeface="ＭＳ Ｐゴシック" panose="020B0600070205080204" pitchFamily="34" charset="-128"/>
              </a:defRPr>
            </a:lvl9pPr>
          </a:lstStyle>
          <a:p>
            <a:r>
              <a:rPr lang="en-US" altLang="en-US" sz="4400"/>
              <a:t>End of Feb. 23 Lecture</a:t>
            </a:r>
          </a:p>
        </p:txBody>
      </p:sp>
      <p:pic>
        <p:nvPicPr>
          <p:cNvPr id="126978" name="Picture 5">
            <a:extLst>
              <a:ext uri="{FF2B5EF4-FFF2-40B4-BE49-F238E27FC236}">
                <a16:creationId xmlns:a16="http://schemas.microsoft.com/office/drawing/2014/main" id="{F6C4028C-0650-F746-87EB-DE33EC3E6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2962275" y="676275"/>
            <a:ext cx="6858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7046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5">
            <a:extLst>
              <a:ext uri="{FF2B5EF4-FFF2-40B4-BE49-F238E27FC236}">
                <a16:creationId xmlns:a16="http://schemas.microsoft.com/office/drawing/2014/main" id="{B643B8F7-85CB-E041-A129-D085E2FAED1C}"/>
              </a:ext>
            </a:extLst>
          </p:cNvPr>
          <p:cNvSpPr>
            <a:spLocks noChangeArrowheads="1"/>
          </p:cNvSpPr>
          <p:nvPr/>
        </p:nvSpPr>
        <p:spPr bwMode="auto">
          <a:xfrm>
            <a:off x="0" y="-28903"/>
            <a:ext cx="9144000" cy="6858000"/>
          </a:xfrm>
          <a:prstGeom prst="rect">
            <a:avLst/>
          </a:prstGeom>
          <a:solidFill>
            <a:srgbClr val="7A8ECC"/>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p>
        </p:txBody>
      </p:sp>
      <p:sp>
        <p:nvSpPr>
          <p:cNvPr id="57346" name="Text Box 4">
            <a:extLst>
              <a:ext uri="{FF2B5EF4-FFF2-40B4-BE49-F238E27FC236}">
                <a16:creationId xmlns:a16="http://schemas.microsoft.com/office/drawing/2014/main" id="{861C5903-FD86-C04B-B0FF-C447EEA4D1EB}"/>
              </a:ext>
            </a:extLst>
          </p:cNvPr>
          <p:cNvSpPr txBox="1">
            <a:spLocks noChangeArrowheads="1"/>
          </p:cNvSpPr>
          <p:nvPr/>
        </p:nvSpPr>
        <p:spPr bwMode="auto">
          <a:xfrm>
            <a:off x="0" y="0"/>
            <a:ext cx="7690695" cy="784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a:t>		On Apomixis …</a:t>
            </a:r>
          </a:p>
          <a:p>
            <a:pPr>
              <a:spcBef>
                <a:spcPct val="0"/>
              </a:spcBef>
              <a:buFontTx/>
              <a:buNone/>
            </a:pPr>
            <a:r>
              <a:rPr lang="en-US" altLang="en-US" sz="2400"/>
              <a:t>Original Discovery</a:t>
            </a:r>
          </a:p>
          <a:p>
            <a:pPr>
              <a:spcBef>
                <a:spcPct val="0"/>
              </a:spcBef>
              <a:buFontTx/>
              <a:buNone/>
            </a:pPr>
            <a:endParaRPr lang="en-US" altLang="en-US" sz="2400"/>
          </a:p>
          <a:p>
            <a:pPr>
              <a:spcBef>
                <a:spcPct val="0"/>
              </a:spcBef>
              <a:buFontTx/>
              <a:buNone/>
            </a:pPr>
            <a:r>
              <a:rPr lang="en-US" altLang="en-US" sz="2400"/>
              <a:t>Our Vermont apomictic species:</a:t>
            </a:r>
          </a:p>
          <a:p>
            <a:pPr>
              <a:spcBef>
                <a:spcPct val="0"/>
              </a:spcBef>
              <a:buFontTx/>
              <a:buNone/>
            </a:pPr>
            <a:r>
              <a:rPr lang="en-US" altLang="en-US" sz="2400" i="1"/>
              <a:t>  Pellaea atropurpurea </a:t>
            </a:r>
            <a:r>
              <a:rPr lang="en-US" altLang="en-US" sz="2400"/>
              <a:t>and </a:t>
            </a:r>
            <a:r>
              <a:rPr lang="en-US" altLang="en-US" sz="2400" i="1"/>
              <a:t>Pellaea glabella</a:t>
            </a:r>
            <a:r>
              <a:rPr lang="en-US" altLang="en-US" sz="2400"/>
              <a:t> var. </a:t>
            </a:r>
            <a:r>
              <a:rPr lang="en-US" altLang="en-US" sz="2400" i="1"/>
              <a:t> glabella  </a:t>
            </a:r>
          </a:p>
          <a:p>
            <a:pPr>
              <a:spcBef>
                <a:spcPct val="0"/>
              </a:spcBef>
              <a:buFontTx/>
              <a:buNone/>
            </a:pPr>
            <a:endParaRPr lang="en-US" altLang="en-US" sz="2400"/>
          </a:p>
          <a:p>
            <a:pPr>
              <a:spcBef>
                <a:spcPct val="0"/>
              </a:spcBef>
              <a:buFontTx/>
              <a:buNone/>
            </a:pPr>
            <a:r>
              <a:rPr lang="en-US" altLang="en-US" sz="2400"/>
              <a:t>Mechanics of the Döpp-Manton scheme </a:t>
            </a:r>
          </a:p>
          <a:p>
            <a:pPr lvl="1">
              <a:spcBef>
                <a:spcPct val="0"/>
              </a:spcBef>
              <a:buFont typeface="Times" pitchFamily="2" charset="0"/>
              <a:buChar char="•"/>
            </a:pPr>
            <a:r>
              <a:rPr lang="en-US" altLang="en-US" sz="2400"/>
              <a:t>Altered Sporophyte Production: Farlow and Alice Tryon</a:t>
            </a:r>
            <a:endParaRPr lang="en-US" altLang="en-US" sz="2400" i="1"/>
          </a:p>
          <a:p>
            <a:pPr lvl="1">
              <a:spcBef>
                <a:spcPct val="0"/>
              </a:spcBef>
              <a:buFont typeface="Times" pitchFamily="2" charset="0"/>
              <a:buChar char="•"/>
            </a:pPr>
            <a:r>
              <a:rPr lang="en-US" altLang="en-US" sz="2400"/>
              <a:t>Altered Spore Production: Manton on </a:t>
            </a:r>
            <a:r>
              <a:rPr lang="en-US" altLang="en-US" sz="2400" i="1"/>
              <a:t>Cyrtomium</a:t>
            </a:r>
          </a:p>
          <a:p>
            <a:pPr>
              <a:spcBef>
                <a:spcPct val="0"/>
              </a:spcBef>
              <a:buFontTx/>
              <a:buNone/>
            </a:pPr>
            <a:endParaRPr lang="en-US" altLang="en-US" sz="2400"/>
          </a:p>
          <a:p>
            <a:pPr>
              <a:spcBef>
                <a:spcPct val="0"/>
              </a:spcBef>
              <a:buFontTx/>
              <a:buNone/>
            </a:pPr>
            <a:r>
              <a:rPr lang="en-US" altLang="en-US" sz="2400"/>
              <a:t>Gastony on the origins of </a:t>
            </a:r>
            <a:r>
              <a:rPr lang="en-US" altLang="en-US" sz="2400" i="1"/>
              <a:t>Pellaea glabella</a:t>
            </a:r>
            <a:r>
              <a:rPr lang="en-US" altLang="en-US" sz="2400"/>
              <a:t> var. </a:t>
            </a:r>
            <a:r>
              <a:rPr lang="en-US" altLang="en-US" sz="2400" i="1"/>
              <a:t>glabella</a:t>
            </a:r>
          </a:p>
          <a:p>
            <a:pPr>
              <a:spcBef>
                <a:spcPct val="0"/>
              </a:spcBef>
              <a:buFontTx/>
              <a:buNone/>
            </a:pPr>
            <a:endParaRPr lang="en-US" altLang="en-US" sz="2400"/>
          </a:p>
          <a:p>
            <a:pPr>
              <a:spcBef>
                <a:spcPct val="0"/>
              </a:spcBef>
              <a:buFontTx/>
              <a:buNone/>
            </a:pPr>
            <a:r>
              <a:rPr lang="en-US" altLang="en-US" sz="2400"/>
              <a:t>Amanda Grusz on Apomixis, the Braithwaite scheme</a:t>
            </a:r>
          </a:p>
          <a:p>
            <a:pPr>
              <a:spcBef>
                <a:spcPct val="0"/>
              </a:spcBef>
              <a:buFontTx/>
              <a:buNone/>
            </a:pPr>
            <a:endParaRPr lang="en-US" altLang="en-US" sz="2400"/>
          </a:p>
          <a:p>
            <a:pPr>
              <a:spcBef>
                <a:spcPct val="0"/>
              </a:spcBef>
              <a:buFontTx/>
              <a:buNone/>
            </a:pPr>
            <a:r>
              <a:rPr lang="en-US" altLang="en-US" sz="2400"/>
              <a:t>Two Case Histories </a:t>
            </a:r>
          </a:p>
          <a:p>
            <a:pPr lvl="1">
              <a:spcBef>
                <a:spcPct val="0"/>
              </a:spcBef>
              <a:buFont typeface="Times" pitchFamily="2" charset="0"/>
              <a:buChar char="•"/>
            </a:pPr>
            <a:r>
              <a:rPr lang="en-US" altLang="en-US" sz="2400"/>
              <a:t>Grusz on apomixis and polyploidy in </a:t>
            </a:r>
            <a:r>
              <a:rPr lang="en-US" altLang="en-US" sz="2400" i="1"/>
              <a:t>Cheilanthes</a:t>
            </a:r>
          </a:p>
          <a:p>
            <a:pPr lvl="1">
              <a:spcBef>
                <a:spcPct val="0"/>
              </a:spcBef>
              <a:buFont typeface="Times" pitchFamily="2" charset="0"/>
              <a:buChar char="•"/>
            </a:pPr>
            <a:r>
              <a:rPr lang="en-US" altLang="en-US" sz="2400"/>
              <a:t>Origin of apomixis – an example from Japan.</a:t>
            </a:r>
          </a:p>
          <a:p>
            <a:pPr lvl="1">
              <a:spcBef>
                <a:spcPct val="0"/>
              </a:spcBef>
              <a:buFont typeface="Times" pitchFamily="2" charset="0"/>
              <a:buChar char="•"/>
            </a:pPr>
            <a:endParaRPr lang="en-US" altLang="en-US" sz="2400" i="1"/>
          </a:p>
          <a:p>
            <a:pPr lvl="1">
              <a:spcBef>
                <a:spcPct val="0"/>
              </a:spcBef>
              <a:buFont typeface="Times" pitchFamily="2" charset="0"/>
              <a:buChar char="•"/>
            </a:pPr>
            <a:endParaRPr lang="en-US" altLang="en-US" sz="2000"/>
          </a:p>
          <a:p>
            <a:pPr lvl="1">
              <a:spcBef>
                <a:spcPct val="0"/>
              </a:spcBef>
              <a:buFontTx/>
              <a:buNone/>
            </a:pPr>
            <a:endParaRPr lang="en-US" altLang="en-US" sz="2000"/>
          </a:p>
          <a:p>
            <a:pPr>
              <a:spcBef>
                <a:spcPct val="0"/>
              </a:spcBef>
              <a:buFontTx/>
              <a:buNone/>
            </a:pPr>
            <a:r>
              <a:rPr lang="en-US" altLang="en-US" sz="2000"/>
              <a:t>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10A4DB-9903-BD4D-9AC0-6BE54BA4AC00}"/>
              </a:ext>
            </a:extLst>
          </p:cNvPr>
          <p:cNvPicPr>
            <a:picLocks noChangeAspect="1"/>
          </p:cNvPicPr>
          <p:nvPr/>
        </p:nvPicPr>
        <p:blipFill>
          <a:blip r:embed="rId2"/>
          <a:stretch>
            <a:fillRect/>
          </a:stretch>
        </p:blipFill>
        <p:spPr>
          <a:xfrm>
            <a:off x="1066800" y="260478"/>
            <a:ext cx="6314260" cy="4621410"/>
          </a:xfrm>
          <a:prstGeom prst="rect">
            <a:avLst/>
          </a:prstGeom>
        </p:spPr>
      </p:pic>
      <p:sp>
        <p:nvSpPr>
          <p:cNvPr id="99330" name="Rectangle 2">
            <a:extLst>
              <a:ext uri="{FF2B5EF4-FFF2-40B4-BE49-F238E27FC236}">
                <a16:creationId xmlns:a16="http://schemas.microsoft.com/office/drawing/2014/main" id="{ECB2A1B9-FCA2-9B49-BEFF-6EF3A8353C9B}"/>
              </a:ext>
            </a:extLst>
          </p:cNvPr>
          <p:cNvSpPr>
            <a:spLocks noChangeArrowheads="1"/>
          </p:cNvSpPr>
          <p:nvPr/>
        </p:nvSpPr>
        <p:spPr bwMode="auto">
          <a:xfrm>
            <a:off x="22860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t>The interspecific triploid hybrid fern </a:t>
            </a:r>
            <a:r>
              <a:rPr lang="en-US" altLang="en-US" sz="2400" i="1"/>
              <a:t>Cornopteris </a:t>
            </a:r>
            <a:r>
              <a:rPr lang="en-US" altLang="en-US" sz="2400">
                <a:solidFill>
                  <a:srgbClr val="363132"/>
                </a:solidFill>
                <a:latin typeface="Helvetica" pitchFamily="2" charset="0"/>
              </a:rPr>
              <a:t>x </a:t>
            </a:r>
            <a:r>
              <a:rPr lang="en-US" altLang="en-US" sz="2400" i="1"/>
              <a:t>christenseniana</a:t>
            </a:r>
            <a:r>
              <a:rPr lang="en-US" altLang="en-US" sz="2400"/>
              <a:t> </a:t>
            </a:r>
          </a:p>
        </p:txBody>
      </p:sp>
      <p:sp>
        <p:nvSpPr>
          <p:cNvPr id="99331" name="Rectangle 3">
            <a:extLst>
              <a:ext uri="{FF2B5EF4-FFF2-40B4-BE49-F238E27FC236}">
                <a16:creationId xmlns:a16="http://schemas.microsoft.com/office/drawing/2014/main" id="{2CF7EA64-7EC1-6445-876E-9BC6AF54E5AD}"/>
              </a:ext>
            </a:extLst>
          </p:cNvPr>
          <p:cNvSpPr>
            <a:spLocks noChangeArrowheads="1"/>
          </p:cNvSpPr>
          <p:nvPr/>
        </p:nvSpPr>
        <p:spPr bwMode="auto">
          <a:xfrm>
            <a:off x="793955" y="4923832"/>
            <a:ext cx="9906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marL="2460625">
              <a:spcBef>
                <a:spcPct val="0"/>
              </a:spcBef>
              <a:buFontTx/>
              <a:buNone/>
            </a:pPr>
            <a:r>
              <a:rPr lang="en-US" altLang="en-US" sz="2800">
                <a:solidFill>
                  <a:srgbClr val="363132"/>
                </a:solidFill>
              </a:rPr>
              <a:t>a, b </a:t>
            </a:r>
            <a:r>
              <a:rPr lang="en-US" altLang="en-US" sz="2800" i="1">
                <a:solidFill>
                  <a:srgbClr val="363132"/>
                </a:solidFill>
              </a:rPr>
              <a:t>C. </a:t>
            </a:r>
            <a:r>
              <a:rPr lang="en-US" altLang="en-US" sz="2800">
                <a:solidFill>
                  <a:srgbClr val="363132"/>
                </a:solidFill>
                <a:latin typeface="Helvetica" pitchFamily="2" charset="0"/>
              </a:rPr>
              <a:t>x </a:t>
            </a:r>
            <a:r>
              <a:rPr lang="en-US" altLang="en-US" sz="2800" i="1">
                <a:solidFill>
                  <a:srgbClr val="363132"/>
                </a:solidFill>
              </a:rPr>
              <a:t>christenseniana; </a:t>
            </a:r>
          </a:p>
          <a:p>
            <a:pPr marL="400050">
              <a:spcBef>
                <a:spcPct val="0"/>
              </a:spcBef>
              <a:buFontTx/>
              <a:buNone/>
            </a:pPr>
            <a:r>
              <a:rPr lang="en-US" altLang="en-US" sz="2800">
                <a:solidFill>
                  <a:srgbClr val="363132"/>
                </a:solidFill>
              </a:rPr>
              <a:t>c, d </a:t>
            </a:r>
            <a:r>
              <a:rPr lang="en-US" altLang="en-US" sz="2800" i="1">
                <a:solidFill>
                  <a:srgbClr val="363132"/>
                </a:solidFill>
              </a:rPr>
              <a:t>C. decurrentialata</a:t>
            </a:r>
            <a:r>
              <a:rPr lang="en-US" altLang="en-US" sz="2800">
                <a:solidFill>
                  <a:srgbClr val="363132"/>
                </a:solidFill>
              </a:rPr>
              <a:t>;</a:t>
            </a:r>
          </a:p>
          <a:p>
            <a:pPr marL="4346575">
              <a:spcBef>
                <a:spcPct val="0"/>
              </a:spcBef>
              <a:buFontTx/>
              <a:buNone/>
            </a:pPr>
            <a:r>
              <a:rPr lang="en-US" altLang="en-US" sz="2800">
                <a:solidFill>
                  <a:srgbClr val="363132"/>
                </a:solidFill>
              </a:rPr>
              <a:t>e, f </a:t>
            </a:r>
            <a:r>
              <a:rPr lang="en-US" altLang="en-US" sz="2800" i="1">
                <a:solidFill>
                  <a:srgbClr val="363132"/>
                </a:solidFill>
              </a:rPr>
              <a:t>C. crenulatoserrulata</a:t>
            </a:r>
          </a:p>
        </p:txBody>
      </p:sp>
      <p:sp>
        <p:nvSpPr>
          <p:cNvPr id="2" name="Rectangle 1">
            <a:extLst>
              <a:ext uri="{FF2B5EF4-FFF2-40B4-BE49-F238E27FC236}">
                <a16:creationId xmlns:a16="http://schemas.microsoft.com/office/drawing/2014/main" id="{1139E16E-538D-B74D-AC6A-1275D03F9891}"/>
              </a:ext>
            </a:extLst>
          </p:cNvPr>
          <p:cNvSpPr/>
          <p:nvPr/>
        </p:nvSpPr>
        <p:spPr>
          <a:xfrm>
            <a:off x="4572000" y="543375"/>
            <a:ext cx="543739" cy="523220"/>
          </a:xfrm>
          <a:prstGeom prst="rect">
            <a:avLst/>
          </a:prstGeom>
        </p:spPr>
        <p:txBody>
          <a:bodyPr wrap="none">
            <a:spAutoFit/>
          </a:bodyPr>
          <a:lstStyle/>
          <a:p>
            <a:r>
              <a:rPr lang="en-US" altLang="en-US"/>
              <a:t>3x</a:t>
            </a:r>
            <a:endParaRPr lang="en-US"/>
          </a:p>
        </p:txBody>
      </p:sp>
      <p:sp>
        <p:nvSpPr>
          <p:cNvPr id="6" name="Rectangle 5">
            <a:extLst>
              <a:ext uri="{FF2B5EF4-FFF2-40B4-BE49-F238E27FC236}">
                <a16:creationId xmlns:a16="http://schemas.microsoft.com/office/drawing/2014/main" id="{A069556D-E7C7-7342-A440-B2BD3BCFB235}"/>
              </a:ext>
            </a:extLst>
          </p:cNvPr>
          <p:cNvSpPr/>
          <p:nvPr/>
        </p:nvSpPr>
        <p:spPr>
          <a:xfrm>
            <a:off x="2628647" y="502469"/>
            <a:ext cx="543739" cy="523220"/>
          </a:xfrm>
          <a:prstGeom prst="rect">
            <a:avLst/>
          </a:prstGeom>
        </p:spPr>
        <p:txBody>
          <a:bodyPr wrap="none">
            <a:spAutoFit/>
          </a:bodyPr>
          <a:lstStyle/>
          <a:p>
            <a:r>
              <a:rPr lang="en-US" altLang="en-US"/>
              <a:t>4x</a:t>
            </a:r>
            <a:endParaRPr lang="en-US"/>
          </a:p>
        </p:txBody>
      </p:sp>
      <p:sp>
        <p:nvSpPr>
          <p:cNvPr id="7" name="Rectangle 6">
            <a:extLst>
              <a:ext uri="{FF2B5EF4-FFF2-40B4-BE49-F238E27FC236}">
                <a16:creationId xmlns:a16="http://schemas.microsoft.com/office/drawing/2014/main" id="{5986BF60-4109-C740-96B4-DA719A5FD668}"/>
              </a:ext>
            </a:extLst>
          </p:cNvPr>
          <p:cNvSpPr/>
          <p:nvPr/>
        </p:nvSpPr>
        <p:spPr>
          <a:xfrm>
            <a:off x="6314260" y="527050"/>
            <a:ext cx="543739" cy="523220"/>
          </a:xfrm>
          <a:prstGeom prst="rect">
            <a:avLst/>
          </a:prstGeom>
        </p:spPr>
        <p:txBody>
          <a:bodyPr wrap="none">
            <a:spAutoFit/>
          </a:bodyPr>
          <a:lstStyle/>
          <a:p>
            <a:r>
              <a:rPr lang="en-US" altLang="en-US"/>
              <a:t>2x</a:t>
            </a: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a:extLst>
              <a:ext uri="{FF2B5EF4-FFF2-40B4-BE49-F238E27FC236}">
                <a16:creationId xmlns:a16="http://schemas.microsoft.com/office/drawing/2014/main" id="{DF87F2F6-D6ED-DC4F-BA18-1CFCB9633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812800"/>
            <a:ext cx="2332038"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Rectangle 2">
            <a:extLst>
              <a:ext uri="{FF2B5EF4-FFF2-40B4-BE49-F238E27FC236}">
                <a16:creationId xmlns:a16="http://schemas.microsoft.com/office/drawing/2014/main" id="{5C5F07F4-178E-A94C-BBF7-DD8274E2E015}"/>
              </a:ext>
            </a:extLst>
          </p:cNvPr>
          <p:cNvSpPr>
            <a:spLocks noChangeArrowheads="1"/>
          </p:cNvSpPr>
          <p:nvPr/>
        </p:nvSpPr>
        <p:spPr bwMode="auto">
          <a:xfrm>
            <a:off x="3005959" y="3733800"/>
            <a:ext cx="25781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r>
              <a:rPr lang="en-US" altLang="en-US" i="1">
                <a:solidFill>
                  <a:srgbClr val="292526"/>
                </a:solidFill>
              </a:rPr>
              <a:t>Cornopteris </a:t>
            </a:r>
          </a:p>
          <a:p>
            <a:r>
              <a:rPr lang="en-US" altLang="en-US" i="1">
                <a:solidFill>
                  <a:srgbClr val="292526"/>
                </a:solidFill>
              </a:rPr>
              <a:t>christenseniana</a:t>
            </a:r>
          </a:p>
          <a:p>
            <a:endParaRPr lang="en-US" altLang="en-US" i="1">
              <a:solidFill>
                <a:srgbClr val="292526"/>
              </a:solidFill>
            </a:endParaRPr>
          </a:p>
          <a:p>
            <a:r>
              <a:rPr lang="en-US" altLang="en-US">
                <a:solidFill>
                  <a:srgbClr val="292526"/>
                </a:solidFill>
              </a:rPr>
              <a:t>120 chromosomes</a:t>
            </a:r>
          </a:p>
        </p:txBody>
      </p:sp>
      <p:pic>
        <p:nvPicPr>
          <p:cNvPr id="100355" name="Picture 3">
            <a:extLst>
              <a:ext uri="{FF2B5EF4-FFF2-40B4-BE49-F238E27FC236}">
                <a16:creationId xmlns:a16="http://schemas.microsoft.com/office/drawing/2014/main" id="{8EDC93D9-97F1-F041-8B5F-9D35C4EED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1165225"/>
            <a:ext cx="198755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4">
            <a:extLst>
              <a:ext uri="{FF2B5EF4-FFF2-40B4-BE49-F238E27FC236}">
                <a16:creationId xmlns:a16="http://schemas.microsoft.com/office/drawing/2014/main" id="{509DE122-12EE-1B4C-A64A-4EB100E75D79}"/>
              </a:ext>
            </a:extLst>
          </p:cNvPr>
          <p:cNvSpPr>
            <a:spLocks noChangeArrowheads="1"/>
          </p:cNvSpPr>
          <p:nvPr/>
        </p:nvSpPr>
        <p:spPr bwMode="auto">
          <a:xfrm>
            <a:off x="231775" y="3800475"/>
            <a:ext cx="2576513"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r>
              <a:rPr lang="en-US" altLang="en-US" i="1">
                <a:solidFill>
                  <a:srgbClr val="292526"/>
                </a:solidFill>
              </a:rPr>
              <a:t>Cornopteris </a:t>
            </a:r>
          </a:p>
          <a:p>
            <a:r>
              <a:rPr lang="en-US" altLang="en-US" i="1">
                <a:solidFill>
                  <a:srgbClr val="292526"/>
                </a:solidFill>
              </a:rPr>
              <a:t>crenatoserrula</a:t>
            </a:r>
          </a:p>
          <a:p>
            <a:r>
              <a:rPr lang="en-US" altLang="en-US" i="1">
                <a:solidFill>
                  <a:srgbClr val="292526"/>
                </a:solidFill>
              </a:rPr>
              <a:t> </a:t>
            </a:r>
          </a:p>
          <a:p>
            <a:r>
              <a:rPr lang="en-US" altLang="en-US">
                <a:solidFill>
                  <a:srgbClr val="292526"/>
                </a:solidFill>
              </a:rPr>
              <a:t>80 chromosomes</a:t>
            </a:r>
          </a:p>
        </p:txBody>
      </p:sp>
      <p:sp>
        <p:nvSpPr>
          <p:cNvPr id="100357" name="Rectangle 5">
            <a:extLst>
              <a:ext uri="{FF2B5EF4-FFF2-40B4-BE49-F238E27FC236}">
                <a16:creationId xmlns:a16="http://schemas.microsoft.com/office/drawing/2014/main" id="{11BA2458-6081-404C-B8AD-CA2F35E84A6D}"/>
              </a:ext>
            </a:extLst>
          </p:cNvPr>
          <p:cNvSpPr>
            <a:spLocks noChangeArrowheads="1"/>
          </p:cNvSpPr>
          <p:nvPr/>
        </p:nvSpPr>
        <p:spPr bwMode="auto">
          <a:xfrm>
            <a:off x="6172200" y="3733800"/>
            <a:ext cx="25781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pitchFamily="2" charset="0"/>
                <a:ea typeface="ヒラギノ角ゴ Pro W3" panose="020B0300000000000000" pitchFamily="34" charset="-128"/>
              </a:defRPr>
            </a:lvl1pPr>
            <a:lvl2pPr marL="742950" indent="-285750">
              <a:defRPr sz="2800">
                <a:solidFill>
                  <a:schemeClr val="tx1"/>
                </a:solidFill>
                <a:latin typeface="Times" pitchFamily="2" charset="0"/>
                <a:ea typeface="ヒラギノ角ゴ Pro W3" panose="020B0300000000000000" pitchFamily="34" charset="-128"/>
              </a:defRPr>
            </a:lvl2pPr>
            <a:lvl3pPr marL="1143000" indent="-228600">
              <a:defRPr sz="2800">
                <a:solidFill>
                  <a:schemeClr val="tx1"/>
                </a:solidFill>
                <a:latin typeface="Times" pitchFamily="2" charset="0"/>
                <a:ea typeface="ヒラギノ角ゴ Pro W3" panose="020B0300000000000000" pitchFamily="34" charset="-128"/>
              </a:defRPr>
            </a:lvl3pPr>
            <a:lvl4pPr marL="1600200" indent="-228600">
              <a:defRPr sz="2800">
                <a:solidFill>
                  <a:schemeClr val="tx1"/>
                </a:solidFill>
                <a:latin typeface="Times" pitchFamily="2" charset="0"/>
                <a:ea typeface="ヒラギノ角ゴ Pro W3" panose="020B0300000000000000" pitchFamily="34" charset="-128"/>
              </a:defRPr>
            </a:lvl4pPr>
            <a:lvl5pPr marL="2057400" indent="-228600">
              <a:defRPr sz="28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0"/>
              </a:spcBef>
              <a:spcAft>
                <a:spcPct val="0"/>
              </a:spcAft>
              <a:defRPr sz="2800">
                <a:solidFill>
                  <a:schemeClr val="tx1"/>
                </a:solidFill>
                <a:latin typeface="Times" pitchFamily="2" charset="0"/>
                <a:ea typeface="ヒラギノ角ゴ Pro W3" panose="020B0300000000000000" pitchFamily="34" charset="-128"/>
              </a:defRPr>
            </a:lvl9pPr>
          </a:lstStyle>
          <a:p>
            <a:r>
              <a:rPr lang="en-US" altLang="en-US" i="1">
                <a:solidFill>
                  <a:srgbClr val="292526"/>
                </a:solidFill>
              </a:rPr>
              <a:t>Cornopteris </a:t>
            </a:r>
            <a:r>
              <a:rPr lang="en-US" altLang="en-US" i="1">
                <a:solidFill>
                  <a:srgbClr val="363132"/>
                </a:solidFill>
              </a:rPr>
              <a:t>decurrentialata</a:t>
            </a:r>
            <a:endParaRPr lang="en-US" altLang="en-US" i="1">
              <a:solidFill>
                <a:srgbClr val="292526"/>
              </a:solidFill>
            </a:endParaRPr>
          </a:p>
          <a:p>
            <a:endParaRPr lang="en-US" altLang="en-US" i="1">
              <a:solidFill>
                <a:srgbClr val="292526"/>
              </a:solidFill>
            </a:endParaRPr>
          </a:p>
          <a:p>
            <a:r>
              <a:rPr lang="en-US" altLang="en-US">
                <a:solidFill>
                  <a:srgbClr val="292526"/>
                </a:solidFill>
              </a:rPr>
              <a:t>160 chromosomes</a:t>
            </a:r>
          </a:p>
          <a:p>
            <a:endParaRPr lang="en-US" altLang="en-US" i="1">
              <a:solidFill>
                <a:srgbClr val="292526"/>
              </a:solidFill>
            </a:endParaRPr>
          </a:p>
        </p:txBody>
      </p:sp>
      <p:pic>
        <p:nvPicPr>
          <p:cNvPr id="100358" name="Picture 6">
            <a:extLst>
              <a:ext uri="{FF2B5EF4-FFF2-40B4-BE49-F238E27FC236}">
                <a16:creationId xmlns:a16="http://schemas.microsoft.com/office/drawing/2014/main" id="{56FCEC9B-A1EC-C941-9863-7ACF20BC6C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103313"/>
            <a:ext cx="1828800"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Rectangle 2">
            <a:extLst>
              <a:ext uri="{FF2B5EF4-FFF2-40B4-BE49-F238E27FC236}">
                <a16:creationId xmlns:a16="http://schemas.microsoft.com/office/drawing/2014/main" id="{C1678ACF-2DE9-2F48-882E-B1C24F73ADFC}"/>
              </a:ext>
            </a:extLst>
          </p:cNvPr>
          <p:cNvSpPr>
            <a:spLocks noChangeArrowheads="1"/>
          </p:cNvSpPr>
          <p:nvPr/>
        </p:nvSpPr>
        <p:spPr bwMode="auto">
          <a:xfrm>
            <a:off x="22860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t>The interspecific triploid hybrid fern </a:t>
            </a:r>
            <a:r>
              <a:rPr lang="en-US" altLang="en-US" sz="2400" i="1"/>
              <a:t>Cornopteris </a:t>
            </a:r>
            <a:r>
              <a:rPr lang="en-US" altLang="en-US" sz="2400">
                <a:solidFill>
                  <a:srgbClr val="363132"/>
                </a:solidFill>
                <a:latin typeface="Helvetica" pitchFamily="2" charset="0"/>
              </a:rPr>
              <a:t>x </a:t>
            </a:r>
            <a:r>
              <a:rPr lang="en-US" altLang="en-US" sz="2400" i="1"/>
              <a:t>christenseniana</a:t>
            </a:r>
            <a:r>
              <a:rPr lang="en-US" altLang="en-US" sz="2400"/>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a:extLst>
              <a:ext uri="{FF2B5EF4-FFF2-40B4-BE49-F238E27FC236}">
                <a16:creationId xmlns:a16="http://schemas.microsoft.com/office/drawing/2014/main" id="{1F353846-B150-DF43-BD5E-124A8B651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464" b="13464"/>
          <a:stretch>
            <a:fillRect/>
          </a:stretch>
        </p:blipFill>
        <p:spPr bwMode="auto">
          <a:xfrm>
            <a:off x="4805363" y="2070100"/>
            <a:ext cx="4338637"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3">
            <a:extLst>
              <a:ext uri="{FF2B5EF4-FFF2-40B4-BE49-F238E27FC236}">
                <a16:creationId xmlns:a16="http://schemas.microsoft.com/office/drawing/2014/main" id="{D50905AC-6F37-DD49-A86B-9C807166C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392"/>
          <a:stretch>
            <a:fillRect/>
          </a:stretch>
        </p:blipFill>
        <p:spPr bwMode="auto">
          <a:xfrm>
            <a:off x="0" y="1905000"/>
            <a:ext cx="4708525"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4">
            <a:extLst>
              <a:ext uri="{FF2B5EF4-FFF2-40B4-BE49-F238E27FC236}">
                <a16:creationId xmlns:a16="http://schemas.microsoft.com/office/drawing/2014/main" id="{42C1FCC8-EAEA-D348-B7F5-DC36F01BA689}"/>
              </a:ext>
            </a:extLst>
          </p:cNvPr>
          <p:cNvSpPr txBox="1">
            <a:spLocks noChangeArrowheads="1"/>
          </p:cNvSpPr>
          <p:nvPr/>
        </p:nvSpPr>
        <p:spPr bwMode="auto">
          <a:xfrm>
            <a:off x="304800" y="152400"/>
            <a:ext cx="31019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800"/>
              <a:t>Geography of the Vermont pellaeas</a:t>
            </a:r>
          </a:p>
        </p:txBody>
      </p:sp>
      <p:sp>
        <p:nvSpPr>
          <p:cNvPr id="21508" name="Text Box 5">
            <a:extLst>
              <a:ext uri="{FF2B5EF4-FFF2-40B4-BE49-F238E27FC236}">
                <a16:creationId xmlns:a16="http://schemas.microsoft.com/office/drawing/2014/main" id="{B09A87AB-E3D8-8C43-9326-51BE265EC7A5}"/>
              </a:ext>
            </a:extLst>
          </p:cNvPr>
          <p:cNvSpPr txBox="1">
            <a:spLocks noChangeArrowheads="1"/>
          </p:cNvSpPr>
          <p:nvPr/>
        </p:nvSpPr>
        <p:spPr bwMode="auto">
          <a:xfrm>
            <a:off x="990600" y="1447800"/>
            <a:ext cx="1349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i="1"/>
              <a:t>glabella</a:t>
            </a:r>
            <a:endParaRPr lang="en-US" altLang="en-US" sz="2800"/>
          </a:p>
        </p:txBody>
      </p:sp>
      <p:sp>
        <p:nvSpPr>
          <p:cNvPr id="21509" name="Text Box 6">
            <a:extLst>
              <a:ext uri="{FF2B5EF4-FFF2-40B4-BE49-F238E27FC236}">
                <a16:creationId xmlns:a16="http://schemas.microsoft.com/office/drawing/2014/main" id="{C8A441E9-F004-4745-A20E-8BE8BCD55548}"/>
              </a:ext>
            </a:extLst>
          </p:cNvPr>
          <p:cNvSpPr txBox="1">
            <a:spLocks noChangeArrowheads="1"/>
          </p:cNvSpPr>
          <p:nvPr/>
        </p:nvSpPr>
        <p:spPr bwMode="auto">
          <a:xfrm>
            <a:off x="4800600" y="1524000"/>
            <a:ext cx="21002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i="1"/>
              <a:t>atropurpurea</a:t>
            </a:r>
            <a:endParaRPr lang="en-US" altLang="en-US" sz="2800"/>
          </a:p>
        </p:txBody>
      </p:sp>
      <p:sp>
        <p:nvSpPr>
          <p:cNvPr id="21510" name="Text Box 9">
            <a:extLst>
              <a:ext uri="{FF2B5EF4-FFF2-40B4-BE49-F238E27FC236}">
                <a16:creationId xmlns:a16="http://schemas.microsoft.com/office/drawing/2014/main" id="{62D6591F-A2AB-6046-B429-F89E11E5F570}"/>
              </a:ext>
            </a:extLst>
          </p:cNvPr>
          <p:cNvSpPr txBox="1">
            <a:spLocks noChangeArrowheads="1"/>
          </p:cNvSpPr>
          <p:nvPr/>
        </p:nvSpPr>
        <p:spPr bwMode="auto">
          <a:xfrm>
            <a:off x="2743200" y="1752600"/>
            <a:ext cx="1862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000"/>
              <a:t>var. </a:t>
            </a:r>
            <a:r>
              <a:rPr lang="en-US" altLang="en-US" sz="2000" i="1"/>
              <a:t>occidentalis</a:t>
            </a:r>
            <a:endParaRPr lang="en-US" altLang="en-US" sz="2800"/>
          </a:p>
        </p:txBody>
      </p:sp>
      <p:sp>
        <p:nvSpPr>
          <p:cNvPr id="21511" name="Rectangle 10">
            <a:extLst>
              <a:ext uri="{FF2B5EF4-FFF2-40B4-BE49-F238E27FC236}">
                <a16:creationId xmlns:a16="http://schemas.microsoft.com/office/drawing/2014/main" id="{D324F211-2CA4-8F45-AA8F-73D0D1F48F87}"/>
              </a:ext>
            </a:extLst>
          </p:cNvPr>
          <p:cNvSpPr>
            <a:spLocks noChangeArrowheads="1"/>
          </p:cNvSpPr>
          <p:nvPr/>
        </p:nvSpPr>
        <p:spPr bwMode="auto">
          <a:xfrm>
            <a:off x="152400" y="5257800"/>
            <a:ext cx="45720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p>
        </p:txBody>
      </p:sp>
      <p:sp>
        <p:nvSpPr>
          <p:cNvPr id="21512" name="Text Box 8">
            <a:extLst>
              <a:ext uri="{FF2B5EF4-FFF2-40B4-BE49-F238E27FC236}">
                <a16:creationId xmlns:a16="http://schemas.microsoft.com/office/drawing/2014/main" id="{7ADE7DC5-3A1C-E341-AFB1-36C1AD614D07}"/>
              </a:ext>
            </a:extLst>
          </p:cNvPr>
          <p:cNvSpPr txBox="1">
            <a:spLocks noChangeArrowheads="1"/>
          </p:cNvSpPr>
          <p:nvPr/>
        </p:nvSpPr>
        <p:spPr bwMode="auto">
          <a:xfrm>
            <a:off x="381000" y="5181600"/>
            <a:ext cx="1411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000"/>
              <a:t>var. </a:t>
            </a:r>
            <a:r>
              <a:rPr lang="en-US" altLang="en-US" sz="2000" i="1"/>
              <a:t>simplex</a:t>
            </a:r>
            <a:endParaRPr lang="en-US" altLang="en-US" sz="2800"/>
          </a:p>
        </p:txBody>
      </p:sp>
      <p:sp>
        <p:nvSpPr>
          <p:cNvPr id="21513" name="Text Box 7">
            <a:extLst>
              <a:ext uri="{FF2B5EF4-FFF2-40B4-BE49-F238E27FC236}">
                <a16:creationId xmlns:a16="http://schemas.microsoft.com/office/drawing/2014/main" id="{03BAEC0C-86D2-EE4E-9237-04FEADFA0B61}"/>
              </a:ext>
            </a:extLst>
          </p:cNvPr>
          <p:cNvSpPr txBox="1">
            <a:spLocks noChangeArrowheads="1"/>
          </p:cNvSpPr>
          <p:nvPr/>
        </p:nvSpPr>
        <p:spPr bwMode="auto">
          <a:xfrm>
            <a:off x="3276600" y="5181600"/>
            <a:ext cx="1466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000"/>
              <a:t>var. </a:t>
            </a:r>
            <a:r>
              <a:rPr lang="en-US" altLang="en-US" sz="2000" i="1"/>
              <a:t>glabella</a:t>
            </a:r>
            <a:endParaRPr lang="en-US" altLang="en-US" sz="2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FDEE5-8E50-104B-A672-AC87692D4759}"/>
              </a:ext>
            </a:extLst>
          </p:cNvPr>
          <p:cNvPicPr>
            <a:picLocks noChangeAspect="1"/>
          </p:cNvPicPr>
          <p:nvPr/>
        </p:nvPicPr>
        <p:blipFill>
          <a:blip r:embed="rId2"/>
          <a:stretch>
            <a:fillRect/>
          </a:stretch>
        </p:blipFill>
        <p:spPr>
          <a:xfrm>
            <a:off x="1371600" y="1047749"/>
            <a:ext cx="6716924" cy="4762501"/>
          </a:xfrm>
          <a:prstGeom prst="rect">
            <a:avLst/>
          </a:prstGeom>
        </p:spPr>
      </p:pic>
      <p:sp>
        <p:nvSpPr>
          <p:cNvPr id="4" name="Rectangle 3">
            <a:extLst>
              <a:ext uri="{FF2B5EF4-FFF2-40B4-BE49-F238E27FC236}">
                <a16:creationId xmlns:a16="http://schemas.microsoft.com/office/drawing/2014/main" id="{31ADAE43-608A-0A45-AB9D-6747ACABE440}"/>
              </a:ext>
            </a:extLst>
          </p:cNvPr>
          <p:cNvSpPr/>
          <p:nvPr/>
        </p:nvSpPr>
        <p:spPr>
          <a:xfrm>
            <a:off x="980260" y="2736502"/>
            <a:ext cx="543739" cy="1384995"/>
          </a:xfrm>
          <a:prstGeom prst="rect">
            <a:avLst/>
          </a:prstGeom>
        </p:spPr>
        <p:txBody>
          <a:bodyPr wrap="none">
            <a:spAutoFit/>
          </a:bodyPr>
          <a:lstStyle/>
          <a:p>
            <a:r>
              <a:rPr lang="en-US" altLang="en-US"/>
              <a:t>3x</a:t>
            </a:r>
          </a:p>
          <a:p>
            <a:r>
              <a:rPr lang="en-US"/>
              <a:t>4x</a:t>
            </a:r>
          </a:p>
          <a:p>
            <a:r>
              <a:rPr lang="en-US"/>
              <a:t>2x</a:t>
            </a:r>
          </a:p>
        </p:txBody>
      </p:sp>
    </p:spTree>
    <p:extLst>
      <p:ext uri="{BB962C8B-B14F-4D97-AF65-F5344CB8AC3E}">
        <p14:creationId xmlns:p14="http://schemas.microsoft.com/office/powerpoint/2010/main" val="28020819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a:extLst>
              <a:ext uri="{FF2B5EF4-FFF2-40B4-BE49-F238E27FC236}">
                <a16:creationId xmlns:a16="http://schemas.microsoft.com/office/drawing/2014/main" id="{B439B927-3B24-DC4C-8DBA-2C3C2DF583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81000"/>
            <a:ext cx="46228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TextBox 5">
            <a:extLst>
              <a:ext uri="{FF2B5EF4-FFF2-40B4-BE49-F238E27FC236}">
                <a16:creationId xmlns:a16="http://schemas.microsoft.com/office/drawing/2014/main" id="{B5988D69-A19B-894C-940D-F77552B1E2F0}"/>
              </a:ext>
            </a:extLst>
          </p:cNvPr>
          <p:cNvSpPr txBox="1">
            <a:spLocks noChangeArrowheads="1"/>
          </p:cNvSpPr>
          <p:nvPr/>
        </p:nvSpPr>
        <p:spPr bwMode="auto">
          <a:xfrm>
            <a:off x="304800" y="228600"/>
            <a:ext cx="3581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64- and 16-spore outcomes</a:t>
            </a:r>
          </a:p>
        </p:txBody>
      </p:sp>
      <p:sp>
        <p:nvSpPr>
          <p:cNvPr id="101379" name="TextBox 5">
            <a:extLst>
              <a:ext uri="{FF2B5EF4-FFF2-40B4-BE49-F238E27FC236}">
                <a16:creationId xmlns:a16="http://schemas.microsoft.com/office/drawing/2014/main" id="{6FE94E57-ADD8-CD4F-A076-C90746625965}"/>
              </a:ext>
            </a:extLst>
          </p:cNvPr>
          <p:cNvSpPr txBox="1">
            <a:spLocks noChangeArrowheads="1"/>
          </p:cNvSpPr>
          <p:nvPr/>
        </p:nvSpPr>
        <p:spPr bwMode="auto">
          <a:xfrm>
            <a:off x="250825" y="6172200"/>
            <a:ext cx="8877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1800"/>
              <a:t>Park, C. H., &amp; Kato, M. (2003). Apomixis in the interspecific triploid hybrid fern </a:t>
            </a:r>
            <a:r>
              <a:rPr lang="en-US" altLang="en-US" sz="1800" i="1"/>
              <a:t>Cornopteris christenseniana</a:t>
            </a:r>
            <a:endParaRPr lang="en-US" altLang="en-US" sz="1800"/>
          </a:p>
        </p:txBody>
      </p:sp>
      <p:sp>
        <p:nvSpPr>
          <p:cNvPr id="101380" name="Rectangle 1">
            <a:extLst>
              <a:ext uri="{FF2B5EF4-FFF2-40B4-BE49-F238E27FC236}">
                <a16:creationId xmlns:a16="http://schemas.microsoft.com/office/drawing/2014/main" id="{FEC308A4-E295-3D45-B924-40F50B7E0424}"/>
              </a:ext>
            </a:extLst>
          </p:cNvPr>
          <p:cNvSpPr>
            <a:spLocks noChangeArrowheads="1"/>
          </p:cNvSpPr>
          <p:nvPr/>
        </p:nvSpPr>
        <p:spPr bwMode="auto">
          <a:xfrm>
            <a:off x="304800" y="1752600"/>
            <a:ext cx="34290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1600"/>
              <a:t>a) 16 sporocytes </a:t>
            </a:r>
          </a:p>
          <a:p>
            <a:pPr>
              <a:spcBef>
                <a:spcPct val="0"/>
              </a:spcBef>
              <a:buFontTx/>
              <a:buNone/>
            </a:pPr>
            <a:r>
              <a:rPr lang="en-US" altLang="en-US" sz="1600"/>
              <a:t>b) meiotic anaphase with bivalents separating and univalents scattered</a:t>
            </a:r>
          </a:p>
          <a:p>
            <a:pPr>
              <a:spcBef>
                <a:spcPct val="0"/>
              </a:spcBef>
              <a:buFontTx/>
              <a:buNone/>
            </a:pPr>
            <a:r>
              <a:rPr lang="en-US" altLang="en-US" sz="1600"/>
              <a:t>c) 64 spores, all abortive spores, often forming tetrads </a:t>
            </a:r>
          </a:p>
          <a:p>
            <a:pPr>
              <a:spcBef>
                <a:spcPct val="0"/>
              </a:spcBef>
              <a:buFontTx/>
              <a:buNone/>
            </a:pPr>
            <a:r>
              <a:rPr lang="en-US" altLang="en-US" sz="1600"/>
              <a:t>d) 64 spores, mostly abortive</a:t>
            </a:r>
          </a:p>
          <a:p>
            <a:pPr>
              <a:spcBef>
                <a:spcPct val="0"/>
              </a:spcBef>
              <a:buFontTx/>
              <a:buNone/>
            </a:pPr>
            <a:r>
              <a:rPr lang="en-US" altLang="en-US" sz="1600"/>
              <a:t>e) 64 spores (16 tetrads); few abortive</a:t>
            </a:r>
          </a:p>
          <a:p>
            <a:pPr>
              <a:spcBef>
                <a:spcPct val="0"/>
              </a:spcBef>
              <a:buFontTx/>
              <a:buNone/>
            </a:pPr>
            <a:r>
              <a:rPr lang="en-US" altLang="en-US" sz="1600"/>
              <a:t>f) 16 spores, mostly normal</a:t>
            </a:r>
          </a:p>
          <a:p>
            <a:pPr>
              <a:spcBef>
                <a:spcPct val="0"/>
              </a:spcBef>
              <a:buFontTx/>
              <a:buNone/>
            </a:pPr>
            <a:endParaRPr lang="en-US" altLang="en-US" sz="1600"/>
          </a:p>
          <a:p>
            <a:pPr>
              <a:spcBef>
                <a:spcPct val="0"/>
              </a:spcBef>
              <a:buFontTx/>
              <a:buNone/>
            </a:pPr>
            <a:endParaRPr lang="en-US" altLang="en-US" sz="1600"/>
          </a:p>
          <a:p>
            <a:pPr>
              <a:spcBef>
                <a:spcPct val="0"/>
              </a:spcBef>
              <a:buFontTx/>
              <a:buNone/>
            </a:pPr>
            <a:r>
              <a:rPr lang="en-US" altLang="en-US" sz="1600"/>
              <a:t>None with 32 spores.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5">
            <a:extLst>
              <a:ext uri="{FF2B5EF4-FFF2-40B4-BE49-F238E27FC236}">
                <a16:creationId xmlns:a16="http://schemas.microsoft.com/office/drawing/2014/main" id="{643F0300-7C12-0C4B-9EE7-BAAF118364C0}"/>
              </a:ext>
            </a:extLst>
          </p:cNvPr>
          <p:cNvSpPr>
            <a:spLocks noChangeArrowheads="1"/>
          </p:cNvSpPr>
          <p:nvPr/>
        </p:nvSpPr>
        <p:spPr bwMode="auto">
          <a:xfrm>
            <a:off x="0" y="0"/>
            <a:ext cx="9144000" cy="6858000"/>
          </a:xfrm>
          <a:prstGeom prst="rect">
            <a:avLst/>
          </a:prstGeom>
          <a:solidFill>
            <a:srgbClr val="7A8ECC"/>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p>
        </p:txBody>
      </p:sp>
      <p:sp>
        <p:nvSpPr>
          <p:cNvPr id="51202" name="Text Box 4">
            <a:extLst>
              <a:ext uri="{FF2B5EF4-FFF2-40B4-BE49-F238E27FC236}">
                <a16:creationId xmlns:a16="http://schemas.microsoft.com/office/drawing/2014/main" id="{77724E86-1D6F-A54F-A457-0BE9B6D0AD1D}"/>
              </a:ext>
            </a:extLst>
          </p:cNvPr>
          <p:cNvSpPr txBox="1">
            <a:spLocks noChangeArrowheads="1"/>
          </p:cNvSpPr>
          <p:nvPr/>
        </p:nvSpPr>
        <p:spPr bwMode="auto">
          <a:xfrm>
            <a:off x="0" y="0"/>
            <a:ext cx="7709033" cy="7848302"/>
          </a:xfrm>
          <a:prstGeom prst="rect">
            <a:avLst/>
          </a:prstGeom>
          <a:noFill/>
          <a:ln>
            <a:noFill/>
          </a:ln>
        </p:spPr>
        <p:txBody>
          <a:bodyPr wrap="none">
            <a:spAutoFit/>
          </a:bodyPr>
          <a:lstStyle>
            <a:lvl1pPr>
              <a:spcBef>
                <a:spcPct val="20000"/>
              </a:spcBef>
              <a:buChar char="•"/>
              <a:defRPr sz="3200">
                <a:solidFill>
                  <a:schemeClr val="tx1"/>
                </a:solidFill>
                <a:latin typeface="Times" charset="0"/>
                <a:ea typeface="ヒラギノ角ゴ Pro W3" charset="-128"/>
              </a:defRPr>
            </a:lvl1pPr>
            <a:lvl2pPr>
              <a:spcBef>
                <a:spcPct val="20000"/>
              </a:spcBef>
              <a:buChar char="–"/>
              <a:defRPr sz="2800">
                <a:solidFill>
                  <a:schemeClr val="tx1"/>
                </a:solidFill>
                <a:latin typeface="Times" charset="0"/>
                <a:ea typeface="ヒラギノ角ゴ Pro W3" charset="-128"/>
              </a:defRPr>
            </a:lvl2pPr>
            <a:lvl3pPr marL="1143000" indent="-228600">
              <a:spcBef>
                <a:spcPct val="20000"/>
              </a:spcBef>
              <a:buChar char="•"/>
              <a:defRPr sz="2400">
                <a:solidFill>
                  <a:schemeClr val="tx1"/>
                </a:solidFill>
                <a:latin typeface="Times" charset="0"/>
                <a:ea typeface="ヒラギノ角ゴ Pro W3" charset="-128"/>
              </a:defRPr>
            </a:lvl3pPr>
            <a:lvl4pPr marL="1600200" indent="-228600">
              <a:spcBef>
                <a:spcPct val="20000"/>
              </a:spcBef>
              <a:buChar char="–"/>
              <a:defRPr sz="2000">
                <a:solidFill>
                  <a:schemeClr val="tx1"/>
                </a:solidFill>
                <a:latin typeface="Times" charset="0"/>
                <a:ea typeface="ヒラギノ角ゴ Pro W3" charset="-128"/>
              </a:defRPr>
            </a:lvl4pPr>
            <a:lvl5pPr marL="2057400" indent="-228600">
              <a:spcBef>
                <a:spcPct val="20000"/>
              </a:spcBef>
              <a:buChar char="»"/>
              <a:defRPr sz="2000">
                <a:solidFill>
                  <a:schemeClr val="tx1"/>
                </a:solidFill>
                <a:latin typeface="Times"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Times"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Times"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Times"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Times" charset="0"/>
                <a:ea typeface="ヒラギノ角ゴ Pro W3" charset="-128"/>
              </a:defRPr>
            </a:lvl9pPr>
          </a:lstStyle>
          <a:p>
            <a:pPr>
              <a:spcBef>
                <a:spcPct val="0"/>
              </a:spcBef>
              <a:buFontTx/>
              <a:buNone/>
              <a:defRPr/>
            </a:pPr>
            <a:r>
              <a:rPr lang="en-US" altLang="x-none" sz="3600"/>
              <a:t>		On Apomixis …</a:t>
            </a:r>
          </a:p>
          <a:p>
            <a:pPr>
              <a:spcBef>
                <a:spcPct val="0"/>
              </a:spcBef>
              <a:buFontTx/>
              <a:buNone/>
              <a:defRPr/>
            </a:pPr>
            <a:r>
              <a:rPr lang="en-US" altLang="x-none" sz="2400"/>
              <a:t>Original Discovery</a:t>
            </a:r>
          </a:p>
          <a:p>
            <a:pPr>
              <a:spcBef>
                <a:spcPct val="0"/>
              </a:spcBef>
              <a:buFontTx/>
              <a:buNone/>
              <a:defRPr/>
            </a:pPr>
            <a:endParaRPr lang="en-US" altLang="x-none" sz="2400"/>
          </a:p>
          <a:p>
            <a:pPr>
              <a:spcBef>
                <a:spcPct val="0"/>
              </a:spcBef>
              <a:buFontTx/>
              <a:buNone/>
              <a:defRPr/>
            </a:pPr>
            <a:r>
              <a:rPr lang="en-US" altLang="x-none" sz="2400"/>
              <a:t>Our Vermont apomictic species:</a:t>
            </a:r>
          </a:p>
          <a:p>
            <a:pPr>
              <a:spcBef>
                <a:spcPct val="0"/>
              </a:spcBef>
              <a:buFontTx/>
              <a:buNone/>
              <a:defRPr/>
            </a:pPr>
            <a:r>
              <a:rPr lang="en-US" altLang="x-none" sz="2400" i="1"/>
              <a:t>  Pellaea atropurpurea </a:t>
            </a:r>
            <a:r>
              <a:rPr lang="en-US" altLang="x-none" sz="2400"/>
              <a:t>and </a:t>
            </a:r>
            <a:r>
              <a:rPr lang="en-US" altLang="x-none" sz="2400" i="1"/>
              <a:t>Pellaea glabella</a:t>
            </a:r>
            <a:r>
              <a:rPr lang="en-US" altLang="x-none" sz="2400"/>
              <a:t> var. </a:t>
            </a:r>
            <a:r>
              <a:rPr lang="en-US" altLang="x-none" sz="2400" i="1"/>
              <a:t> glabella  </a:t>
            </a:r>
          </a:p>
          <a:p>
            <a:pPr marL="236538" lvl="1">
              <a:spcBef>
                <a:spcPct val="0"/>
              </a:spcBef>
              <a:buFontTx/>
              <a:buNone/>
              <a:defRPr/>
            </a:pPr>
            <a:r>
              <a:rPr lang="en-US" altLang="x-none" sz="2400"/>
              <a:t>Gastony on the origins of </a:t>
            </a:r>
            <a:r>
              <a:rPr lang="en-US" altLang="x-none" sz="2400" i="1"/>
              <a:t>Pellaea glabella</a:t>
            </a:r>
            <a:r>
              <a:rPr lang="en-US" altLang="x-none" sz="2400"/>
              <a:t> var. </a:t>
            </a:r>
            <a:r>
              <a:rPr lang="en-US" altLang="x-none" sz="2400" i="1"/>
              <a:t>glabella</a:t>
            </a:r>
          </a:p>
          <a:p>
            <a:pPr>
              <a:spcBef>
                <a:spcPct val="0"/>
              </a:spcBef>
              <a:buFontTx/>
              <a:buNone/>
              <a:defRPr/>
            </a:pPr>
            <a:endParaRPr lang="en-US" altLang="x-none" sz="2400"/>
          </a:p>
          <a:p>
            <a:pPr>
              <a:spcBef>
                <a:spcPct val="0"/>
              </a:spcBef>
              <a:buFontTx/>
              <a:buNone/>
              <a:defRPr/>
            </a:pPr>
            <a:r>
              <a:rPr lang="en-US" altLang="x-none" sz="2400"/>
              <a:t>Mechanics of the Döpp-Manton scheme </a:t>
            </a:r>
          </a:p>
          <a:p>
            <a:pPr lvl="1">
              <a:spcBef>
                <a:spcPct val="0"/>
              </a:spcBef>
              <a:buFont typeface="Times" charset="0"/>
              <a:buChar char="•"/>
              <a:defRPr/>
            </a:pPr>
            <a:r>
              <a:rPr lang="en-US" altLang="x-none" sz="2400"/>
              <a:t>Altered Sporophyte Production: Farlow and Alice Tryon</a:t>
            </a:r>
            <a:endParaRPr lang="en-US" altLang="x-none" sz="2400" i="1"/>
          </a:p>
          <a:p>
            <a:pPr lvl="1">
              <a:spcBef>
                <a:spcPct val="0"/>
              </a:spcBef>
              <a:buFont typeface="Times" charset="0"/>
              <a:buChar char="•"/>
              <a:defRPr/>
            </a:pPr>
            <a:r>
              <a:rPr lang="en-US" altLang="x-none" sz="2400"/>
              <a:t>Altered Spore Production: Manton on </a:t>
            </a:r>
            <a:r>
              <a:rPr lang="en-US" altLang="x-none" sz="2400" i="1"/>
              <a:t>Cyrtomium</a:t>
            </a:r>
          </a:p>
          <a:p>
            <a:pPr lvl="1">
              <a:spcBef>
                <a:spcPct val="0"/>
              </a:spcBef>
              <a:buFont typeface="Times" charset="0"/>
              <a:buChar char="•"/>
              <a:defRPr/>
            </a:pPr>
            <a:endParaRPr lang="en-US" altLang="x-none" sz="2400" i="1"/>
          </a:p>
          <a:p>
            <a:pPr>
              <a:spcBef>
                <a:spcPct val="0"/>
              </a:spcBef>
              <a:buFontTx/>
              <a:buNone/>
              <a:defRPr/>
            </a:pPr>
            <a:r>
              <a:rPr lang="en-US" altLang="x-none" sz="2400"/>
              <a:t>Amanda Grusz on Apomixis, the Braithwaite scheme</a:t>
            </a:r>
          </a:p>
          <a:p>
            <a:pPr>
              <a:spcBef>
                <a:spcPct val="0"/>
              </a:spcBef>
              <a:buFontTx/>
              <a:buNone/>
              <a:defRPr/>
            </a:pPr>
            <a:endParaRPr lang="en-US" altLang="x-none" sz="2400"/>
          </a:p>
          <a:p>
            <a:pPr>
              <a:spcBef>
                <a:spcPct val="0"/>
              </a:spcBef>
              <a:buFontTx/>
              <a:buNone/>
              <a:defRPr/>
            </a:pPr>
            <a:r>
              <a:rPr lang="en-US" altLang="x-none" sz="2400"/>
              <a:t>Case Histories </a:t>
            </a:r>
          </a:p>
          <a:p>
            <a:pPr lvl="1">
              <a:spcBef>
                <a:spcPct val="0"/>
              </a:spcBef>
              <a:buFont typeface="Times" charset="0"/>
              <a:buChar char="•"/>
              <a:defRPr/>
            </a:pPr>
            <a:r>
              <a:rPr lang="en-US" altLang="x-none" sz="2400"/>
              <a:t>Sigel on apomixis and farina evolution in </a:t>
            </a:r>
            <a:r>
              <a:rPr lang="en-US" altLang="x-none" sz="2400" i="1"/>
              <a:t>Argyrochosma</a:t>
            </a:r>
            <a:endParaRPr lang="en-US" altLang="x-none" sz="2400"/>
          </a:p>
          <a:p>
            <a:pPr lvl="1">
              <a:spcBef>
                <a:spcPct val="0"/>
              </a:spcBef>
              <a:buFont typeface="Times" charset="0"/>
              <a:buChar char="•"/>
              <a:defRPr/>
            </a:pPr>
            <a:r>
              <a:rPr lang="en-US" altLang="x-none" sz="2400"/>
              <a:t>Grusz on apomixis and polyploidy in </a:t>
            </a:r>
            <a:r>
              <a:rPr lang="en-US" altLang="x-none" sz="2400" i="1"/>
              <a:t>Cheilanthes</a:t>
            </a:r>
          </a:p>
          <a:p>
            <a:pPr lvl="1">
              <a:spcBef>
                <a:spcPct val="0"/>
              </a:spcBef>
              <a:buFont typeface="Times" charset="0"/>
              <a:buChar char="•"/>
              <a:defRPr/>
            </a:pPr>
            <a:endParaRPr lang="en-US" altLang="x-none" sz="2400" i="1"/>
          </a:p>
          <a:p>
            <a:pPr lvl="1">
              <a:spcBef>
                <a:spcPct val="0"/>
              </a:spcBef>
              <a:buFont typeface="Times" charset="0"/>
              <a:buChar char="•"/>
              <a:defRPr/>
            </a:pPr>
            <a:r>
              <a:rPr lang="en-US" altLang="x-none" sz="2400"/>
              <a:t>Apomicts yielding apomicts. = Walker</a:t>
            </a:r>
          </a:p>
          <a:p>
            <a:pPr lvl="1">
              <a:spcBef>
                <a:spcPct val="0"/>
              </a:spcBef>
              <a:buFont typeface="Times" charset="0"/>
              <a:buChar char="•"/>
              <a:defRPr/>
            </a:pPr>
            <a:endParaRPr lang="en-US" altLang="x-none" sz="2000"/>
          </a:p>
          <a:p>
            <a:pPr lvl="1">
              <a:spcBef>
                <a:spcPct val="0"/>
              </a:spcBef>
              <a:buFontTx/>
              <a:buNone/>
              <a:defRPr/>
            </a:pPr>
            <a:endParaRPr lang="en-US" altLang="x-none" sz="2000"/>
          </a:p>
          <a:p>
            <a:pPr>
              <a:spcBef>
                <a:spcPct val="0"/>
              </a:spcBef>
              <a:buFontTx/>
              <a:buNone/>
              <a:defRPr/>
            </a:pPr>
            <a:r>
              <a:rPr lang="en-US" altLang="x-none" sz="2000"/>
              <a:t>	</a:t>
            </a:r>
          </a:p>
        </p:txBody>
      </p:sp>
    </p:spTree>
    <p:extLst>
      <p:ext uri="{BB962C8B-B14F-4D97-AF65-F5344CB8AC3E}">
        <p14:creationId xmlns:p14="http://schemas.microsoft.com/office/powerpoint/2010/main" val="1705063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727DAA-C27F-CBC9-6F2B-1DA1F53306FD}"/>
              </a:ext>
            </a:extLst>
          </p:cNvPr>
          <p:cNvPicPr>
            <a:picLocks noChangeAspect="1"/>
          </p:cNvPicPr>
          <p:nvPr/>
        </p:nvPicPr>
        <p:blipFill>
          <a:blip r:embed="rId2"/>
          <a:stretch>
            <a:fillRect/>
          </a:stretch>
        </p:blipFill>
        <p:spPr>
          <a:xfrm>
            <a:off x="1981200" y="1703580"/>
            <a:ext cx="6096000" cy="5154420"/>
          </a:xfrm>
          <a:prstGeom prst="rect">
            <a:avLst/>
          </a:prstGeom>
        </p:spPr>
      </p:pic>
      <p:sp>
        <p:nvSpPr>
          <p:cNvPr id="106497" name="TextBox 1">
            <a:extLst>
              <a:ext uri="{FF2B5EF4-FFF2-40B4-BE49-F238E27FC236}">
                <a16:creationId xmlns:a16="http://schemas.microsoft.com/office/drawing/2014/main" id="{3055991C-ADF3-3844-ADA1-3FE5D2A99E85}"/>
              </a:ext>
            </a:extLst>
          </p:cNvPr>
          <p:cNvSpPr txBox="1">
            <a:spLocks noChangeArrowheads="1"/>
          </p:cNvSpPr>
          <p:nvPr/>
        </p:nvSpPr>
        <p:spPr bwMode="auto">
          <a:xfrm>
            <a:off x="0" y="30163"/>
            <a:ext cx="8991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Walker’s </a:t>
            </a:r>
            <a:r>
              <a:rPr lang="en-US" altLang="en-US" sz="2800" i="1"/>
              <a:t>Pteris </a:t>
            </a:r>
            <a:r>
              <a:rPr lang="en-US" altLang="en-US" sz="2800"/>
              <a:t>apomicts hybridizing-implying functional sperm.</a:t>
            </a:r>
          </a:p>
        </p:txBody>
      </p:sp>
      <p:sp>
        <p:nvSpPr>
          <p:cNvPr id="5" name="TextBox 4">
            <a:extLst>
              <a:ext uri="{FF2B5EF4-FFF2-40B4-BE49-F238E27FC236}">
                <a16:creationId xmlns:a16="http://schemas.microsoft.com/office/drawing/2014/main" id="{7B30C7C4-9D8D-30FF-46C0-D2740CBBEFF7}"/>
              </a:ext>
            </a:extLst>
          </p:cNvPr>
          <p:cNvSpPr txBox="1"/>
          <p:nvPr/>
        </p:nvSpPr>
        <p:spPr>
          <a:xfrm>
            <a:off x="714756" y="1841795"/>
            <a:ext cx="1295400" cy="954107"/>
          </a:xfrm>
          <a:prstGeom prst="rect">
            <a:avLst/>
          </a:prstGeom>
          <a:noFill/>
        </p:spPr>
        <p:txBody>
          <a:bodyPr wrap="square">
            <a:spAutoFit/>
          </a:bodyPr>
          <a:lstStyle/>
          <a:p>
            <a:r>
              <a:rPr lang="en-US" altLang="en-US" sz="2800"/>
              <a:t>diploid,</a:t>
            </a:r>
          </a:p>
          <a:p>
            <a:r>
              <a:rPr lang="en-US"/>
              <a:t>sexual</a:t>
            </a:r>
          </a:p>
        </p:txBody>
      </p:sp>
      <p:sp>
        <p:nvSpPr>
          <p:cNvPr id="6" name="TextBox 5">
            <a:extLst>
              <a:ext uri="{FF2B5EF4-FFF2-40B4-BE49-F238E27FC236}">
                <a16:creationId xmlns:a16="http://schemas.microsoft.com/office/drawing/2014/main" id="{C38F2F47-3748-0C55-41E8-523B8010E6FA}"/>
              </a:ext>
            </a:extLst>
          </p:cNvPr>
          <p:cNvSpPr txBox="1"/>
          <p:nvPr/>
        </p:nvSpPr>
        <p:spPr>
          <a:xfrm>
            <a:off x="2677886" y="3512526"/>
            <a:ext cx="1752600" cy="954107"/>
          </a:xfrm>
          <a:prstGeom prst="rect">
            <a:avLst/>
          </a:prstGeom>
          <a:noFill/>
        </p:spPr>
        <p:txBody>
          <a:bodyPr wrap="square">
            <a:spAutoFit/>
          </a:bodyPr>
          <a:lstStyle/>
          <a:p>
            <a:r>
              <a:rPr lang="en-US" altLang="en-US" sz="2800"/>
              <a:t>diploid,</a:t>
            </a:r>
          </a:p>
          <a:p>
            <a:r>
              <a:rPr lang="en-US"/>
              <a:t>apomictic</a:t>
            </a:r>
          </a:p>
        </p:txBody>
      </p:sp>
      <p:sp>
        <p:nvSpPr>
          <p:cNvPr id="7" name="TextBox 6">
            <a:extLst>
              <a:ext uri="{FF2B5EF4-FFF2-40B4-BE49-F238E27FC236}">
                <a16:creationId xmlns:a16="http://schemas.microsoft.com/office/drawing/2014/main" id="{4534E7E9-76ED-371B-00F2-AFD7ED80FB08}"/>
              </a:ext>
            </a:extLst>
          </p:cNvPr>
          <p:cNvSpPr txBox="1"/>
          <p:nvPr/>
        </p:nvSpPr>
        <p:spPr>
          <a:xfrm>
            <a:off x="925923" y="5135447"/>
            <a:ext cx="2427514" cy="954107"/>
          </a:xfrm>
          <a:prstGeom prst="rect">
            <a:avLst/>
          </a:prstGeom>
          <a:noFill/>
        </p:spPr>
        <p:txBody>
          <a:bodyPr wrap="square">
            <a:spAutoFit/>
          </a:bodyPr>
          <a:lstStyle/>
          <a:p>
            <a:r>
              <a:rPr lang="en-US" altLang="en-US"/>
              <a:t>tri</a:t>
            </a:r>
            <a:r>
              <a:rPr lang="en-US" altLang="en-US" sz="2800"/>
              <a:t>ploid,</a:t>
            </a:r>
          </a:p>
          <a:p>
            <a:r>
              <a:rPr lang="en-US"/>
              <a:t>apomictic</a:t>
            </a:r>
          </a:p>
        </p:txBody>
      </p:sp>
      <p:sp>
        <p:nvSpPr>
          <p:cNvPr id="8" name="TextBox 7">
            <a:extLst>
              <a:ext uri="{FF2B5EF4-FFF2-40B4-BE49-F238E27FC236}">
                <a16:creationId xmlns:a16="http://schemas.microsoft.com/office/drawing/2014/main" id="{D0F87D47-65FB-51B7-6AA0-DBBF6D17A56F}"/>
              </a:ext>
            </a:extLst>
          </p:cNvPr>
          <p:cNvSpPr txBox="1"/>
          <p:nvPr/>
        </p:nvSpPr>
        <p:spPr>
          <a:xfrm>
            <a:off x="2258786" y="887688"/>
            <a:ext cx="1295400" cy="954107"/>
          </a:xfrm>
          <a:prstGeom prst="rect">
            <a:avLst/>
          </a:prstGeom>
          <a:noFill/>
        </p:spPr>
        <p:txBody>
          <a:bodyPr wrap="square">
            <a:spAutoFit/>
          </a:bodyPr>
          <a:lstStyle/>
          <a:p>
            <a:r>
              <a:rPr lang="en-US" i="1">
                <a:solidFill>
                  <a:srgbClr val="FF0000"/>
                </a:solidFill>
              </a:rPr>
              <a:t>multi-</a:t>
            </a:r>
          </a:p>
          <a:p>
            <a:r>
              <a:rPr lang="en-US" i="1">
                <a:solidFill>
                  <a:srgbClr val="FF0000"/>
                </a:solidFill>
              </a:rPr>
              <a:t>aurita </a:t>
            </a:r>
          </a:p>
        </p:txBody>
      </p:sp>
      <p:sp>
        <p:nvSpPr>
          <p:cNvPr id="9" name="TextBox 8">
            <a:extLst>
              <a:ext uri="{FF2B5EF4-FFF2-40B4-BE49-F238E27FC236}">
                <a16:creationId xmlns:a16="http://schemas.microsoft.com/office/drawing/2014/main" id="{03417BA8-3DCF-FAB2-51B0-6430C26B46EA}"/>
              </a:ext>
            </a:extLst>
          </p:cNvPr>
          <p:cNvSpPr txBox="1"/>
          <p:nvPr/>
        </p:nvSpPr>
        <p:spPr>
          <a:xfrm>
            <a:off x="6977742" y="1034766"/>
            <a:ext cx="1407295" cy="954107"/>
          </a:xfrm>
          <a:prstGeom prst="rect">
            <a:avLst/>
          </a:prstGeom>
          <a:noFill/>
        </p:spPr>
        <p:txBody>
          <a:bodyPr wrap="square">
            <a:spAutoFit/>
          </a:bodyPr>
          <a:lstStyle/>
          <a:p>
            <a:r>
              <a:rPr lang="en-US" i="1">
                <a:solidFill>
                  <a:srgbClr val="FF0000"/>
                </a:solidFill>
              </a:rPr>
              <a:t>quadri-</a:t>
            </a:r>
          </a:p>
          <a:p>
            <a:r>
              <a:rPr lang="en-US" i="1">
                <a:solidFill>
                  <a:srgbClr val="FF0000"/>
                </a:solidFill>
              </a:rPr>
              <a:t>aurita </a:t>
            </a:r>
          </a:p>
        </p:txBody>
      </p:sp>
      <p:sp>
        <p:nvSpPr>
          <p:cNvPr id="10" name="TextBox 9">
            <a:extLst>
              <a:ext uri="{FF2B5EF4-FFF2-40B4-BE49-F238E27FC236}">
                <a16:creationId xmlns:a16="http://schemas.microsoft.com/office/drawing/2014/main" id="{503F32EA-6D49-7518-940C-2865D2B3B20E}"/>
              </a:ext>
            </a:extLst>
          </p:cNvPr>
          <p:cNvSpPr txBox="1"/>
          <p:nvPr/>
        </p:nvSpPr>
        <p:spPr>
          <a:xfrm>
            <a:off x="5229413" y="3304199"/>
            <a:ext cx="2209800" cy="523220"/>
          </a:xfrm>
          <a:prstGeom prst="rect">
            <a:avLst/>
          </a:prstGeom>
          <a:noFill/>
        </p:spPr>
        <p:txBody>
          <a:bodyPr wrap="square">
            <a:spAutoFit/>
          </a:bodyPr>
          <a:lstStyle/>
          <a:p>
            <a:r>
              <a:rPr lang="en-US" i="1">
                <a:solidFill>
                  <a:srgbClr val="FF0000"/>
                </a:solidFill>
              </a:rPr>
              <a:t>confusa</a:t>
            </a:r>
            <a:r>
              <a:rPr lang="en-US" i="1"/>
              <a:t> </a:t>
            </a:r>
          </a:p>
        </p:txBody>
      </p:sp>
      <p:sp>
        <p:nvSpPr>
          <p:cNvPr id="11" name="Rectangle 10">
            <a:extLst>
              <a:ext uri="{FF2B5EF4-FFF2-40B4-BE49-F238E27FC236}">
                <a16:creationId xmlns:a16="http://schemas.microsoft.com/office/drawing/2014/main" id="{D0A9649D-0C10-FB60-C5B9-6B0734A9C2F6}"/>
              </a:ext>
            </a:extLst>
          </p:cNvPr>
          <p:cNvSpPr/>
          <p:nvPr/>
        </p:nvSpPr>
        <p:spPr bwMode="auto">
          <a:xfrm>
            <a:off x="2039111" y="918549"/>
            <a:ext cx="1295401" cy="262483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charset="0"/>
            </a:endParaRPr>
          </a:p>
        </p:txBody>
      </p:sp>
      <p:sp>
        <p:nvSpPr>
          <p:cNvPr id="12" name="Rectangle 11">
            <a:extLst>
              <a:ext uri="{FF2B5EF4-FFF2-40B4-BE49-F238E27FC236}">
                <a16:creationId xmlns:a16="http://schemas.microsoft.com/office/drawing/2014/main" id="{2E641270-89D3-C0E7-EFC8-DDEB82B79CEC}"/>
              </a:ext>
            </a:extLst>
          </p:cNvPr>
          <p:cNvSpPr/>
          <p:nvPr/>
        </p:nvSpPr>
        <p:spPr bwMode="auto">
          <a:xfrm>
            <a:off x="6935717" y="940971"/>
            <a:ext cx="1295401" cy="262483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charset="0"/>
            </a:endParaRPr>
          </a:p>
        </p:txBody>
      </p:sp>
      <p:sp>
        <p:nvSpPr>
          <p:cNvPr id="13" name="Rectangle 12">
            <a:extLst>
              <a:ext uri="{FF2B5EF4-FFF2-40B4-BE49-F238E27FC236}">
                <a16:creationId xmlns:a16="http://schemas.microsoft.com/office/drawing/2014/main" id="{4368B3C0-2D57-1FC9-CF88-5CCE9CBE9755}"/>
              </a:ext>
            </a:extLst>
          </p:cNvPr>
          <p:cNvSpPr/>
          <p:nvPr/>
        </p:nvSpPr>
        <p:spPr bwMode="auto">
          <a:xfrm>
            <a:off x="4268337" y="3345474"/>
            <a:ext cx="2273341" cy="153132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1329132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5">
            <a:extLst>
              <a:ext uri="{FF2B5EF4-FFF2-40B4-BE49-F238E27FC236}">
                <a16:creationId xmlns:a16="http://schemas.microsoft.com/office/drawing/2014/main" id="{E018E727-D8CD-C742-ABE2-8FA5E1ACBCDC}"/>
              </a:ext>
            </a:extLst>
          </p:cNvPr>
          <p:cNvSpPr>
            <a:spLocks noChangeArrowheads="1"/>
          </p:cNvSpPr>
          <p:nvPr/>
        </p:nvSpPr>
        <p:spPr bwMode="auto">
          <a:xfrm>
            <a:off x="0" y="0"/>
            <a:ext cx="9144000" cy="6858000"/>
          </a:xfrm>
          <a:prstGeom prst="rect">
            <a:avLst/>
          </a:prstGeom>
          <a:solidFill>
            <a:srgbClr val="7A8ECC"/>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p>
        </p:txBody>
      </p:sp>
      <p:sp>
        <p:nvSpPr>
          <p:cNvPr id="107522" name="Text Box 4">
            <a:extLst>
              <a:ext uri="{FF2B5EF4-FFF2-40B4-BE49-F238E27FC236}">
                <a16:creationId xmlns:a16="http://schemas.microsoft.com/office/drawing/2014/main" id="{D20ECC6D-89E0-0A45-9D90-447342E27E25}"/>
              </a:ext>
            </a:extLst>
          </p:cNvPr>
          <p:cNvSpPr txBox="1">
            <a:spLocks noChangeArrowheads="1"/>
          </p:cNvSpPr>
          <p:nvPr/>
        </p:nvSpPr>
        <p:spPr bwMode="auto">
          <a:xfrm>
            <a:off x="0" y="0"/>
            <a:ext cx="7690695"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a:t>		On Apomixis …</a:t>
            </a:r>
          </a:p>
          <a:p>
            <a:pPr>
              <a:spcBef>
                <a:spcPct val="0"/>
              </a:spcBef>
              <a:buFontTx/>
              <a:buNone/>
            </a:pPr>
            <a:r>
              <a:rPr lang="en-US" altLang="en-US" sz="2400"/>
              <a:t>Original Discovery</a:t>
            </a:r>
          </a:p>
          <a:p>
            <a:pPr>
              <a:spcBef>
                <a:spcPct val="0"/>
              </a:spcBef>
              <a:buFontTx/>
              <a:buNone/>
            </a:pPr>
            <a:endParaRPr lang="en-US" altLang="en-US" sz="2400"/>
          </a:p>
          <a:p>
            <a:pPr>
              <a:spcBef>
                <a:spcPct val="0"/>
              </a:spcBef>
              <a:buFontTx/>
              <a:buNone/>
            </a:pPr>
            <a:r>
              <a:rPr lang="en-US" altLang="en-US" sz="2400"/>
              <a:t>Our Vermont apogamous species:</a:t>
            </a:r>
          </a:p>
          <a:p>
            <a:pPr>
              <a:spcBef>
                <a:spcPct val="0"/>
              </a:spcBef>
              <a:buFontTx/>
              <a:buNone/>
            </a:pPr>
            <a:r>
              <a:rPr lang="en-US" altLang="en-US" sz="2400" i="1"/>
              <a:t>  Pellaea atropurpurea </a:t>
            </a:r>
            <a:r>
              <a:rPr lang="en-US" altLang="en-US" sz="2400"/>
              <a:t>and </a:t>
            </a:r>
            <a:r>
              <a:rPr lang="en-US" altLang="en-US" sz="2400" i="1"/>
              <a:t>Pellaea glabella</a:t>
            </a:r>
            <a:r>
              <a:rPr lang="en-US" altLang="en-US" sz="2400"/>
              <a:t> var. </a:t>
            </a:r>
            <a:r>
              <a:rPr lang="en-US" altLang="en-US" sz="2400" i="1"/>
              <a:t> glabella</a:t>
            </a:r>
          </a:p>
          <a:p>
            <a:pPr>
              <a:spcBef>
                <a:spcPct val="0"/>
              </a:spcBef>
              <a:buFontTx/>
              <a:buNone/>
            </a:pPr>
            <a:endParaRPr lang="en-US" altLang="en-US" sz="2400"/>
          </a:p>
          <a:p>
            <a:pPr>
              <a:spcBef>
                <a:spcPct val="0"/>
              </a:spcBef>
              <a:buFontTx/>
              <a:buNone/>
            </a:pPr>
            <a:r>
              <a:rPr lang="en-US" altLang="en-US" sz="2400"/>
              <a:t>Mechanics of the Döpp-Manton scheme </a:t>
            </a:r>
          </a:p>
          <a:p>
            <a:pPr lvl="1">
              <a:spcBef>
                <a:spcPct val="0"/>
              </a:spcBef>
              <a:buFont typeface="Times" pitchFamily="2" charset="0"/>
              <a:buChar char="•"/>
            </a:pPr>
            <a:r>
              <a:rPr lang="en-US" altLang="en-US" sz="2400"/>
              <a:t>Altered Sporophyte Production: Farlow and Alice Tryon</a:t>
            </a:r>
            <a:endParaRPr lang="en-US" altLang="en-US" sz="2400" i="1"/>
          </a:p>
          <a:p>
            <a:pPr lvl="1">
              <a:spcBef>
                <a:spcPct val="0"/>
              </a:spcBef>
              <a:buFont typeface="Times" pitchFamily="2" charset="0"/>
              <a:buChar char="•"/>
            </a:pPr>
            <a:r>
              <a:rPr lang="en-US" altLang="en-US" sz="2400"/>
              <a:t>Altered Spore Production: Manton on </a:t>
            </a:r>
            <a:r>
              <a:rPr lang="en-US" altLang="en-US" sz="2400" i="1"/>
              <a:t>Cyrtomium</a:t>
            </a:r>
          </a:p>
          <a:p>
            <a:pPr lvl="1">
              <a:spcBef>
                <a:spcPct val="0"/>
              </a:spcBef>
              <a:buFont typeface="Times" pitchFamily="2" charset="0"/>
              <a:buChar char="•"/>
            </a:pPr>
            <a:endParaRPr lang="en-US" altLang="en-US" sz="2400" i="1"/>
          </a:p>
          <a:p>
            <a:pPr>
              <a:spcBef>
                <a:spcPct val="0"/>
              </a:spcBef>
              <a:buFontTx/>
              <a:buNone/>
            </a:pPr>
            <a:r>
              <a:rPr lang="en-US" altLang="en-US" sz="2400"/>
              <a:t>Amanda Grusz on Apomixis</a:t>
            </a:r>
          </a:p>
          <a:p>
            <a:pPr>
              <a:spcBef>
                <a:spcPct val="0"/>
              </a:spcBef>
              <a:buFontTx/>
              <a:buNone/>
            </a:pPr>
            <a:endParaRPr lang="en-US" altLang="en-US" sz="2400"/>
          </a:p>
          <a:p>
            <a:pPr>
              <a:spcBef>
                <a:spcPct val="0"/>
              </a:spcBef>
              <a:buFontTx/>
              <a:buNone/>
            </a:pPr>
            <a:r>
              <a:rPr lang="en-US" altLang="en-US" sz="2400"/>
              <a:t>Case Histories </a:t>
            </a:r>
          </a:p>
          <a:p>
            <a:pPr lvl="1">
              <a:spcBef>
                <a:spcPct val="0"/>
              </a:spcBef>
              <a:buFont typeface="Times" pitchFamily="2" charset="0"/>
              <a:buChar char="•"/>
            </a:pPr>
            <a:r>
              <a:rPr lang="en-US" altLang="en-US" sz="2400"/>
              <a:t>Driscoll on detecting apogamy in </a:t>
            </a:r>
            <a:r>
              <a:rPr lang="en-US" altLang="en-US" sz="2400" i="1"/>
              <a:t>Phegopteris</a:t>
            </a:r>
          </a:p>
          <a:p>
            <a:pPr lvl="1">
              <a:spcBef>
                <a:spcPct val="0"/>
              </a:spcBef>
              <a:buFont typeface="Times" pitchFamily="2" charset="0"/>
              <a:buChar char="•"/>
            </a:pPr>
            <a:endParaRPr lang="en-US" altLang="en-US" sz="2000"/>
          </a:p>
          <a:p>
            <a:pPr lvl="1">
              <a:spcBef>
                <a:spcPct val="0"/>
              </a:spcBef>
              <a:buFontTx/>
              <a:buNone/>
            </a:pPr>
            <a:endParaRPr lang="en-US" altLang="en-US" sz="2000"/>
          </a:p>
          <a:p>
            <a:pPr>
              <a:spcBef>
                <a:spcPct val="0"/>
              </a:spcBef>
              <a:buFontTx/>
              <a:buNone/>
            </a:pPr>
            <a:r>
              <a:rPr lang="en-US" altLang="en-US" sz="2000"/>
              <a:t>	</a:t>
            </a:r>
          </a:p>
        </p:txBody>
      </p:sp>
    </p:spTree>
    <p:extLst>
      <p:ext uri="{BB962C8B-B14F-4D97-AF65-F5344CB8AC3E}">
        <p14:creationId xmlns:p14="http://schemas.microsoft.com/office/powerpoint/2010/main" val="18306192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0F51D1-80FF-B344-9D69-FE346F9E409F}"/>
              </a:ext>
            </a:extLst>
          </p:cNvPr>
          <p:cNvPicPr>
            <a:picLocks noChangeAspect="1"/>
          </p:cNvPicPr>
          <p:nvPr/>
        </p:nvPicPr>
        <p:blipFill>
          <a:blip r:embed="rId2"/>
          <a:stretch>
            <a:fillRect/>
          </a:stretch>
        </p:blipFill>
        <p:spPr>
          <a:xfrm>
            <a:off x="1035258" y="3352800"/>
            <a:ext cx="3536742" cy="2924864"/>
          </a:xfrm>
          <a:prstGeom prst="rect">
            <a:avLst/>
          </a:prstGeom>
        </p:spPr>
      </p:pic>
      <p:grpSp>
        <p:nvGrpSpPr>
          <p:cNvPr id="7" name="Group 6">
            <a:extLst>
              <a:ext uri="{FF2B5EF4-FFF2-40B4-BE49-F238E27FC236}">
                <a16:creationId xmlns:a16="http://schemas.microsoft.com/office/drawing/2014/main" id="{915896A9-CD66-9C48-B753-4B7625463ACB}"/>
              </a:ext>
            </a:extLst>
          </p:cNvPr>
          <p:cNvGrpSpPr/>
          <p:nvPr/>
        </p:nvGrpSpPr>
        <p:grpSpPr>
          <a:xfrm>
            <a:off x="5181600" y="185994"/>
            <a:ext cx="3545328" cy="6486012"/>
            <a:chOff x="601014" y="457200"/>
            <a:chExt cx="3545328" cy="6486012"/>
          </a:xfrm>
        </p:grpSpPr>
        <p:pic>
          <p:nvPicPr>
            <p:cNvPr id="3" name="Picture 2">
              <a:extLst>
                <a:ext uri="{FF2B5EF4-FFF2-40B4-BE49-F238E27FC236}">
                  <a16:creationId xmlns:a16="http://schemas.microsoft.com/office/drawing/2014/main" id="{DC23E4A7-CBA2-1E4D-B4B4-F4835669EF78}"/>
                </a:ext>
              </a:extLst>
            </p:cNvPr>
            <p:cNvPicPr>
              <a:picLocks noChangeAspect="1"/>
            </p:cNvPicPr>
            <p:nvPr/>
          </p:nvPicPr>
          <p:blipFill>
            <a:blip r:embed="rId3"/>
            <a:stretch>
              <a:fillRect/>
            </a:stretch>
          </p:blipFill>
          <p:spPr>
            <a:xfrm>
              <a:off x="609600" y="457200"/>
              <a:ext cx="3536742" cy="1962079"/>
            </a:xfrm>
            <a:prstGeom prst="rect">
              <a:avLst/>
            </a:prstGeom>
          </p:spPr>
        </p:pic>
        <p:pic>
          <p:nvPicPr>
            <p:cNvPr id="4" name="Picture 3">
              <a:extLst>
                <a:ext uri="{FF2B5EF4-FFF2-40B4-BE49-F238E27FC236}">
                  <a16:creationId xmlns:a16="http://schemas.microsoft.com/office/drawing/2014/main" id="{EAB7089E-2572-D04C-AE69-F98F045351DC}"/>
                </a:ext>
              </a:extLst>
            </p:cNvPr>
            <p:cNvPicPr>
              <a:picLocks noChangeAspect="1"/>
            </p:cNvPicPr>
            <p:nvPr/>
          </p:nvPicPr>
          <p:blipFill>
            <a:blip r:embed="rId4"/>
            <a:stretch>
              <a:fillRect/>
            </a:stretch>
          </p:blipFill>
          <p:spPr>
            <a:xfrm>
              <a:off x="601014" y="2544420"/>
              <a:ext cx="3494558" cy="1769159"/>
            </a:xfrm>
            <a:prstGeom prst="rect">
              <a:avLst/>
            </a:prstGeom>
          </p:spPr>
        </p:pic>
        <p:pic>
          <p:nvPicPr>
            <p:cNvPr id="5" name="Picture 4">
              <a:extLst>
                <a:ext uri="{FF2B5EF4-FFF2-40B4-BE49-F238E27FC236}">
                  <a16:creationId xmlns:a16="http://schemas.microsoft.com/office/drawing/2014/main" id="{246565B6-EC71-C34A-B3A0-C5C4C1AD7360}"/>
                </a:ext>
              </a:extLst>
            </p:cNvPr>
            <p:cNvPicPr>
              <a:picLocks noChangeAspect="1"/>
            </p:cNvPicPr>
            <p:nvPr/>
          </p:nvPicPr>
          <p:blipFill>
            <a:blip r:embed="rId5"/>
            <a:stretch>
              <a:fillRect/>
            </a:stretch>
          </p:blipFill>
          <p:spPr>
            <a:xfrm>
              <a:off x="609600" y="4314652"/>
              <a:ext cx="3485972" cy="2628560"/>
            </a:xfrm>
            <a:prstGeom prst="rect">
              <a:avLst/>
            </a:prstGeom>
          </p:spPr>
        </p:pic>
      </p:grpSp>
    </p:spTree>
    <p:extLst>
      <p:ext uri="{BB962C8B-B14F-4D97-AF65-F5344CB8AC3E}">
        <p14:creationId xmlns:p14="http://schemas.microsoft.com/office/powerpoint/2010/main" val="25536925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PHEGOPTERIS cover.jpg                                          0021EB74Macintosh HD                   B74677AA:">
            <a:extLst>
              <a:ext uri="{FF2B5EF4-FFF2-40B4-BE49-F238E27FC236}">
                <a16:creationId xmlns:a16="http://schemas.microsoft.com/office/drawing/2014/main" id="{BF3CB4D3-6027-454D-A4A6-D07F8A75B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513" cy="982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Rectangle 3">
            <a:extLst>
              <a:ext uri="{FF2B5EF4-FFF2-40B4-BE49-F238E27FC236}">
                <a16:creationId xmlns:a16="http://schemas.microsoft.com/office/drawing/2014/main" id="{04A5B113-16ED-C143-B9F1-6AF953CA23F3}"/>
              </a:ext>
            </a:extLst>
          </p:cNvPr>
          <p:cNvSpPr>
            <a:spLocks noGrp="1" noChangeArrowheads="1"/>
          </p:cNvSpPr>
          <p:nvPr>
            <p:ph type="title" idx="4294967295"/>
          </p:nvPr>
        </p:nvSpPr>
        <p:spPr>
          <a:xfrm>
            <a:off x="685800" y="5181600"/>
            <a:ext cx="8001000" cy="1676400"/>
          </a:xfrm>
        </p:spPr>
        <p:txBody>
          <a:bodyPr/>
          <a:lstStyle/>
          <a:p>
            <a:r>
              <a:rPr lang="en-US" altLang="en-US" sz="3200">
                <a:solidFill>
                  <a:schemeClr val="bg1"/>
                </a:solidFill>
                <a:latin typeface="Arial" panose="020B0604020202020204" pitchFamily="34" charset="0"/>
                <a:ea typeface="ヒラギノ角ゴ Pro W3" panose="020B0300000000000000" pitchFamily="34" charset="-128"/>
              </a:rPr>
              <a:t>Insights on the origin of an apogamous tetraploid beech fern (genus </a:t>
            </a:r>
            <a:r>
              <a:rPr lang="en-US" altLang="en-US" sz="3200" i="1">
                <a:solidFill>
                  <a:schemeClr val="bg1"/>
                </a:solidFill>
                <a:latin typeface="Arial" panose="020B0604020202020204" pitchFamily="34" charset="0"/>
                <a:ea typeface="ヒラギノ角ゴ Pro W3" panose="020B0300000000000000" pitchFamily="34" charset="-128"/>
              </a:rPr>
              <a:t>Phegopteris)</a:t>
            </a:r>
            <a:r>
              <a:rPr lang="en-US" altLang="en-US" sz="3200">
                <a:solidFill>
                  <a:schemeClr val="bg1"/>
                </a:solidFill>
                <a:latin typeface="Arial" panose="020B0604020202020204" pitchFamily="34" charset="0"/>
                <a:ea typeface="ヒラギノ角ゴ Pro W3" panose="020B0300000000000000" pitchFamily="34" charset="-128"/>
              </a:rPr>
              <a:t> in northeastern North America</a:t>
            </a:r>
          </a:p>
        </p:txBody>
      </p:sp>
    </p:spTree>
    <p:extLst>
      <p:ext uri="{BB962C8B-B14F-4D97-AF65-F5344CB8AC3E}">
        <p14:creationId xmlns:p14="http://schemas.microsoft.com/office/powerpoint/2010/main" val="4981928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sillouette.jpg                                                 0021EB74Macintosh HD                   B74677AA:">
            <a:extLst>
              <a:ext uri="{FF2B5EF4-FFF2-40B4-BE49-F238E27FC236}">
                <a16:creationId xmlns:a16="http://schemas.microsoft.com/office/drawing/2014/main" id="{75D6418B-B80D-9649-88B4-7B5EE4C7C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9906000"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Text Box 3">
            <a:extLst>
              <a:ext uri="{FF2B5EF4-FFF2-40B4-BE49-F238E27FC236}">
                <a16:creationId xmlns:a16="http://schemas.microsoft.com/office/drawing/2014/main" id="{6111B962-228F-5149-A47C-989F655508AA}"/>
              </a:ext>
            </a:extLst>
          </p:cNvPr>
          <p:cNvSpPr txBox="1">
            <a:spLocks noChangeArrowheads="1"/>
          </p:cNvSpPr>
          <p:nvPr/>
        </p:nvSpPr>
        <p:spPr bwMode="auto">
          <a:xfrm>
            <a:off x="-152400" y="2667000"/>
            <a:ext cx="2286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lnSpc>
                <a:spcPct val="80000"/>
              </a:lnSpc>
              <a:spcBef>
                <a:spcPct val="50000"/>
              </a:spcBef>
              <a:buFontTx/>
              <a:buNone/>
            </a:pPr>
            <a:r>
              <a:rPr lang="en-US" altLang="en-US" sz="2000" i="1"/>
              <a:t>Phegopteris hexagonoptera </a:t>
            </a:r>
          </a:p>
          <a:p>
            <a:pPr algn="ctr">
              <a:lnSpc>
                <a:spcPct val="30000"/>
              </a:lnSpc>
              <a:spcBef>
                <a:spcPct val="50000"/>
              </a:spcBef>
              <a:buFontTx/>
              <a:buNone/>
            </a:pPr>
            <a:r>
              <a:rPr lang="en-US" altLang="en-US" sz="2000"/>
              <a:t>2x=60</a:t>
            </a:r>
          </a:p>
          <a:p>
            <a:pPr algn="ctr">
              <a:lnSpc>
                <a:spcPct val="30000"/>
              </a:lnSpc>
              <a:spcBef>
                <a:spcPct val="50000"/>
              </a:spcBef>
              <a:buFontTx/>
              <a:buNone/>
            </a:pPr>
            <a:r>
              <a:rPr lang="en-US" altLang="en-US" sz="2000"/>
              <a:t>n=30</a:t>
            </a:r>
            <a:endParaRPr lang="en-US" altLang="en-US" sz="2400" i="1"/>
          </a:p>
        </p:txBody>
      </p:sp>
      <p:sp>
        <p:nvSpPr>
          <p:cNvPr id="110595" name="Text Box 4">
            <a:extLst>
              <a:ext uri="{FF2B5EF4-FFF2-40B4-BE49-F238E27FC236}">
                <a16:creationId xmlns:a16="http://schemas.microsoft.com/office/drawing/2014/main" id="{199F570D-ADF3-F14E-BC3B-11B8F46CC4A8}"/>
              </a:ext>
            </a:extLst>
          </p:cNvPr>
          <p:cNvSpPr txBox="1">
            <a:spLocks noChangeArrowheads="1"/>
          </p:cNvSpPr>
          <p:nvPr/>
        </p:nvSpPr>
        <p:spPr bwMode="auto">
          <a:xfrm>
            <a:off x="2590800" y="19812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endParaRPr lang="en-US" altLang="en-US" sz="2400"/>
          </a:p>
        </p:txBody>
      </p:sp>
      <p:sp>
        <p:nvSpPr>
          <p:cNvPr id="110596" name="Text Box 5">
            <a:extLst>
              <a:ext uri="{FF2B5EF4-FFF2-40B4-BE49-F238E27FC236}">
                <a16:creationId xmlns:a16="http://schemas.microsoft.com/office/drawing/2014/main" id="{82D3DF83-4383-EC45-B203-A985837C2EC0}"/>
              </a:ext>
            </a:extLst>
          </p:cNvPr>
          <p:cNvSpPr txBox="1">
            <a:spLocks noChangeArrowheads="1"/>
          </p:cNvSpPr>
          <p:nvPr/>
        </p:nvSpPr>
        <p:spPr bwMode="auto">
          <a:xfrm>
            <a:off x="2819400" y="1676400"/>
            <a:ext cx="2133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lnSpc>
                <a:spcPct val="80000"/>
              </a:lnSpc>
              <a:spcBef>
                <a:spcPct val="50000"/>
              </a:spcBef>
              <a:buFontTx/>
              <a:buNone/>
            </a:pPr>
            <a:r>
              <a:rPr lang="en-US" altLang="en-US" sz="2000" i="1"/>
              <a:t>Phegopteris connectilis </a:t>
            </a:r>
          </a:p>
          <a:p>
            <a:pPr algn="ctr">
              <a:lnSpc>
                <a:spcPct val="20000"/>
              </a:lnSpc>
              <a:spcBef>
                <a:spcPct val="50000"/>
              </a:spcBef>
              <a:buFontTx/>
              <a:buNone/>
            </a:pPr>
            <a:r>
              <a:rPr lang="en-US" altLang="en-US" sz="2000"/>
              <a:t>3x=90</a:t>
            </a:r>
          </a:p>
          <a:p>
            <a:pPr algn="ctr">
              <a:lnSpc>
                <a:spcPct val="20000"/>
              </a:lnSpc>
              <a:spcBef>
                <a:spcPct val="50000"/>
              </a:spcBef>
              <a:buFontTx/>
              <a:buNone/>
            </a:pPr>
            <a:r>
              <a:rPr lang="en-US" altLang="en-US" sz="2000"/>
              <a:t>n=90</a:t>
            </a:r>
            <a:endParaRPr lang="en-US" altLang="en-US" sz="2000" i="1"/>
          </a:p>
        </p:txBody>
      </p:sp>
      <p:sp>
        <p:nvSpPr>
          <p:cNvPr id="110597" name="Text Box 6">
            <a:extLst>
              <a:ext uri="{FF2B5EF4-FFF2-40B4-BE49-F238E27FC236}">
                <a16:creationId xmlns:a16="http://schemas.microsoft.com/office/drawing/2014/main" id="{D7B0F3B1-55F4-2848-B344-9857CB94F77F}"/>
              </a:ext>
            </a:extLst>
          </p:cNvPr>
          <p:cNvSpPr txBox="1">
            <a:spLocks noChangeArrowheads="1"/>
          </p:cNvSpPr>
          <p:nvPr/>
        </p:nvSpPr>
        <p:spPr bwMode="auto">
          <a:xfrm>
            <a:off x="3200400" y="990600"/>
            <a:ext cx="5943600" cy="396875"/>
          </a:xfrm>
          <a:prstGeom prst="rect">
            <a:avLst/>
          </a:prstGeom>
          <a:solidFill>
            <a:srgbClr val="006B0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000" b="1"/>
              <a:t>Apogamous breeding system </a:t>
            </a:r>
          </a:p>
        </p:txBody>
      </p:sp>
      <p:sp>
        <p:nvSpPr>
          <p:cNvPr id="110598" name="Text Box 7">
            <a:extLst>
              <a:ext uri="{FF2B5EF4-FFF2-40B4-BE49-F238E27FC236}">
                <a16:creationId xmlns:a16="http://schemas.microsoft.com/office/drawing/2014/main" id="{FAF190E3-AF74-FF44-BB4A-AB01DD51F09B}"/>
              </a:ext>
            </a:extLst>
          </p:cNvPr>
          <p:cNvSpPr txBox="1">
            <a:spLocks noChangeArrowheads="1"/>
          </p:cNvSpPr>
          <p:nvPr/>
        </p:nvSpPr>
        <p:spPr bwMode="auto">
          <a:xfrm>
            <a:off x="0" y="990600"/>
            <a:ext cx="3200400" cy="396875"/>
          </a:xfrm>
          <a:prstGeom prst="rect">
            <a:avLst/>
          </a:prstGeom>
          <a:solidFill>
            <a:srgbClr val="00B00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50000"/>
              </a:spcBef>
              <a:buFontTx/>
              <a:buNone/>
            </a:pPr>
            <a:r>
              <a:rPr lang="en-US" altLang="en-US" sz="2000" b="1"/>
              <a:t>Sexual breeding system</a:t>
            </a:r>
          </a:p>
        </p:txBody>
      </p:sp>
      <p:sp>
        <p:nvSpPr>
          <p:cNvPr id="110599" name="Text Box 8">
            <a:extLst>
              <a:ext uri="{FF2B5EF4-FFF2-40B4-BE49-F238E27FC236}">
                <a16:creationId xmlns:a16="http://schemas.microsoft.com/office/drawing/2014/main" id="{68BDDAE0-D702-9D4A-93D2-375B057C940D}"/>
              </a:ext>
            </a:extLst>
          </p:cNvPr>
          <p:cNvSpPr>
            <a:spLocks noGrp="1" noChangeArrowheads="1"/>
          </p:cNvSpPr>
          <p:nvPr>
            <p:ph type="title" idx="4294967295"/>
          </p:nvPr>
        </p:nvSpPr>
        <p:spPr>
          <a:xfrm>
            <a:off x="-152400" y="-76200"/>
            <a:ext cx="9525000" cy="1143000"/>
          </a:xfrm>
          <a:solidFill>
            <a:srgbClr val="99CC00"/>
          </a:solidFill>
        </p:spPr>
        <p:txBody>
          <a:bodyPr/>
          <a:lstStyle/>
          <a:p>
            <a:pPr>
              <a:spcBef>
                <a:spcPct val="50000"/>
              </a:spcBef>
            </a:pPr>
            <a:r>
              <a:rPr lang="en-US" altLang="en-US" sz="2000">
                <a:solidFill>
                  <a:schemeClr val="tx1"/>
                </a:solidFill>
                <a:latin typeface="Arial Narrow" panose="020B0604020202020204" pitchFamily="34" charset="0"/>
                <a:ea typeface="ヒラギノ角ゴ Pro W3" panose="020B0300000000000000" pitchFamily="34" charset="-128"/>
              </a:rPr>
              <a:t>Mulligan et al. (1972) hypothesized the hybrid origin of a previously undescribed apogamous tetraploid beech fern from southern Quebec</a:t>
            </a:r>
            <a:br>
              <a:rPr lang="en-US" altLang="en-US" sz="2400">
                <a:solidFill>
                  <a:schemeClr val="tx1"/>
                </a:solidFill>
                <a:latin typeface="Arial Narrow" panose="020B0604020202020204" pitchFamily="34" charset="0"/>
                <a:ea typeface="ヒラギノ角ゴ Pro W3" panose="020B0300000000000000" pitchFamily="34" charset="-128"/>
              </a:rPr>
            </a:br>
            <a:r>
              <a:rPr lang="en-US" altLang="en-US" sz="2400">
                <a:solidFill>
                  <a:schemeClr val="tx1"/>
                </a:solidFill>
                <a:latin typeface="Arial Narrow" panose="020B0604020202020204" pitchFamily="34" charset="0"/>
                <a:ea typeface="ヒラギノ角ゴ Pro W3" panose="020B0300000000000000" pitchFamily="34" charset="-128"/>
              </a:rPr>
              <a:t> </a:t>
            </a:r>
            <a:r>
              <a:rPr lang="en-US" altLang="en-US" sz="2400" b="1" i="1">
                <a:solidFill>
                  <a:schemeClr val="tx1"/>
                </a:solidFill>
                <a:latin typeface="Arial Narrow" panose="020B0604020202020204" pitchFamily="34" charset="0"/>
                <a:ea typeface="ヒラギノ角ゴ Pro W3" panose="020B0300000000000000" pitchFamily="34" charset="-128"/>
              </a:rPr>
              <a:t>Phegopteris hexagonoptera  </a:t>
            </a:r>
            <a:r>
              <a:rPr lang="en-US" altLang="en-US" sz="2400" b="1">
                <a:solidFill>
                  <a:schemeClr val="tx1"/>
                </a:solidFill>
                <a:latin typeface="Arial Narrow" panose="020B0604020202020204" pitchFamily="34" charset="0"/>
                <a:ea typeface="ヒラギノ角ゴ Pro W3" panose="020B0300000000000000" pitchFamily="34" charset="-128"/>
              </a:rPr>
              <a:t>X  </a:t>
            </a:r>
            <a:r>
              <a:rPr lang="en-US" altLang="en-US" sz="2400" b="1" i="1">
                <a:solidFill>
                  <a:schemeClr val="tx1"/>
                </a:solidFill>
                <a:latin typeface="Arial Narrow" panose="020B0604020202020204" pitchFamily="34" charset="0"/>
                <a:ea typeface="ヒラギノ角ゴ Pro W3" panose="020B0300000000000000" pitchFamily="34" charset="-128"/>
              </a:rPr>
              <a:t>P. connectilis </a:t>
            </a:r>
            <a:r>
              <a:rPr lang="en-US" altLang="en-US" sz="2400" b="1">
                <a:solidFill>
                  <a:schemeClr val="tx1"/>
                </a:solidFill>
                <a:latin typeface="Arial Narrow" panose="020B0604020202020204" pitchFamily="34" charset="0"/>
                <a:ea typeface="ヒラギノ角ゴ Pro W3" panose="020B0300000000000000" pitchFamily="34" charset="-128"/>
                <a:sym typeface="Monotype Sorts" pitchFamily="2" charset="2"/>
              </a:rPr>
              <a:t> tetraploid apomict</a:t>
            </a:r>
            <a:r>
              <a:rPr lang="en-US" altLang="en-US" sz="2400">
                <a:solidFill>
                  <a:schemeClr val="tx1"/>
                </a:solidFill>
                <a:latin typeface="Arial Narrow" panose="020B0604020202020204" pitchFamily="34" charset="0"/>
                <a:ea typeface="ヒラギノ角ゴ Pro W3" panose="020B0300000000000000" pitchFamily="34" charset="-128"/>
              </a:rPr>
              <a:t> </a:t>
            </a:r>
          </a:p>
        </p:txBody>
      </p:sp>
      <p:sp>
        <p:nvSpPr>
          <p:cNvPr id="110600" name="Text Box 9">
            <a:extLst>
              <a:ext uri="{FF2B5EF4-FFF2-40B4-BE49-F238E27FC236}">
                <a16:creationId xmlns:a16="http://schemas.microsoft.com/office/drawing/2014/main" id="{45EF7304-DEE0-EE46-B958-07820B38F6B9}"/>
              </a:ext>
            </a:extLst>
          </p:cNvPr>
          <p:cNvSpPr txBox="1">
            <a:spLocks noChangeArrowheads="1"/>
          </p:cNvSpPr>
          <p:nvPr/>
        </p:nvSpPr>
        <p:spPr bwMode="auto">
          <a:xfrm>
            <a:off x="5867400" y="1981200"/>
            <a:ext cx="2133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lnSpc>
                <a:spcPct val="80000"/>
              </a:lnSpc>
              <a:spcBef>
                <a:spcPct val="50000"/>
              </a:spcBef>
              <a:buFontTx/>
              <a:buNone/>
            </a:pPr>
            <a:r>
              <a:rPr lang="en-US" altLang="en-US" sz="2000" i="1"/>
              <a:t>Phegopteris sp. </a:t>
            </a:r>
          </a:p>
          <a:p>
            <a:pPr algn="ctr">
              <a:lnSpc>
                <a:spcPct val="20000"/>
              </a:lnSpc>
              <a:spcBef>
                <a:spcPct val="50000"/>
              </a:spcBef>
              <a:buFontTx/>
              <a:buNone/>
            </a:pPr>
            <a:r>
              <a:rPr lang="en-US" altLang="en-US" sz="2000"/>
              <a:t>4x=120</a:t>
            </a:r>
          </a:p>
          <a:p>
            <a:pPr algn="ctr">
              <a:lnSpc>
                <a:spcPct val="20000"/>
              </a:lnSpc>
              <a:spcBef>
                <a:spcPct val="50000"/>
              </a:spcBef>
              <a:buFontTx/>
              <a:buNone/>
            </a:pPr>
            <a:r>
              <a:rPr lang="en-US" altLang="en-US" sz="2000"/>
              <a:t>n=120</a:t>
            </a:r>
            <a:endParaRPr lang="en-US" altLang="en-US" sz="2000" i="1"/>
          </a:p>
        </p:txBody>
      </p:sp>
    </p:spTree>
    <p:extLst>
      <p:ext uri="{BB962C8B-B14F-4D97-AF65-F5344CB8AC3E}">
        <p14:creationId xmlns:p14="http://schemas.microsoft.com/office/powerpoint/2010/main" val="35377645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meiotic chrom.jpg                                              0021EB74Macintosh HD                   B74677AA:">
            <a:extLst>
              <a:ext uri="{FF2B5EF4-FFF2-40B4-BE49-F238E27FC236}">
                <a16:creationId xmlns:a16="http://schemas.microsoft.com/office/drawing/2014/main" id="{8E7F0D1E-20BE-094C-B92A-396D7EA97F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733550"/>
            <a:ext cx="59436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8" name="Picture 3" descr="mitotic chrom.jpg                                              0021EB74Macintosh HD                   B74677AA:">
            <a:extLst>
              <a:ext uri="{FF2B5EF4-FFF2-40B4-BE49-F238E27FC236}">
                <a16:creationId xmlns:a16="http://schemas.microsoft.com/office/drawing/2014/main" id="{95FC5F1B-FBC3-2244-9CA8-F51FCC3751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251325"/>
            <a:ext cx="5930900"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4">
            <a:extLst>
              <a:ext uri="{FF2B5EF4-FFF2-40B4-BE49-F238E27FC236}">
                <a16:creationId xmlns:a16="http://schemas.microsoft.com/office/drawing/2014/main" id="{E7C21539-E861-4F4D-9ED3-C4E4840DEF49}"/>
              </a:ext>
            </a:extLst>
          </p:cNvPr>
          <p:cNvSpPr>
            <a:spLocks noChangeArrowheads="1"/>
          </p:cNvSpPr>
          <p:nvPr/>
        </p:nvSpPr>
        <p:spPr bwMode="auto">
          <a:xfrm>
            <a:off x="2525713" y="4114800"/>
            <a:ext cx="1589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400" b="1">
                <a:latin typeface="Arial Narrow" panose="020B0604020202020204" pitchFamily="34" charset="0"/>
              </a:rPr>
              <a:t>2x=60</a:t>
            </a:r>
          </a:p>
        </p:txBody>
      </p:sp>
      <p:sp>
        <p:nvSpPr>
          <p:cNvPr id="111620" name="Rectangle 5">
            <a:extLst>
              <a:ext uri="{FF2B5EF4-FFF2-40B4-BE49-F238E27FC236}">
                <a16:creationId xmlns:a16="http://schemas.microsoft.com/office/drawing/2014/main" id="{2C534E06-5E86-B14F-96AC-18127CB129CF}"/>
              </a:ext>
            </a:extLst>
          </p:cNvPr>
          <p:cNvSpPr>
            <a:spLocks noChangeArrowheads="1"/>
          </p:cNvSpPr>
          <p:nvPr/>
        </p:nvSpPr>
        <p:spPr bwMode="auto">
          <a:xfrm>
            <a:off x="304800" y="2819400"/>
            <a:ext cx="1498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a:latin typeface="Arial Narrow" panose="020B0604020202020204" pitchFamily="34" charset="0"/>
              </a:rPr>
              <a:t>meiosis I</a:t>
            </a:r>
          </a:p>
        </p:txBody>
      </p:sp>
      <p:sp>
        <p:nvSpPr>
          <p:cNvPr id="111621" name="Rectangle 6">
            <a:extLst>
              <a:ext uri="{FF2B5EF4-FFF2-40B4-BE49-F238E27FC236}">
                <a16:creationId xmlns:a16="http://schemas.microsoft.com/office/drawing/2014/main" id="{776EBDDF-05B8-004A-B2A0-73D99854C791}"/>
              </a:ext>
            </a:extLst>
          </p:cNvPr>
          <p:cNvSpPr>
            <a:spLocks noChangeArrowheads="1"/>
          </p:cNvSpPr>
          <p:nvPr/>
        </p:nvSpPr>
        <p:spPr bwMode="auto">
          <a:xfrm>
            <a:off x="533400" y="5105400"/>
            <a:ext cx="12207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a:latin typeface="Arial Narrow" panose="020B0604020202020204" pitchFamily="34" charset="0"/>
              </a:rPr>
              <a:t>mitosis</a:t>
            </a:r>
          </a:p>
        </p:txBody>
      </p:sp>
      <p:sp>
        <p:nvSpPr>
          <p:cNvPr id="111622" name="Rectangle 7">
            <a:extLst>
              <a:ext uri="{FF2B5EF4-FFF2-40B4-BE49-F238E27FC236}">
                <a16:creationId xmlns:a16="http://schemas.microsoft.com/office/drawing/2014/main" id="{C48277C3-CA2B-6D46-883A-99E92E0C13F4}"/>
              </a:ext>
            </a:extLst>
          </p:cNvPr>
          <p:cNvSpPr>
            <a:spLocks noChangeArrowheads="1"/>
          </p:cNvSpPr>
          <p:nvPr/>
        </p:nvSpPr>
        <p:spPr bwMode="auto">
          <a:xfrm>
            <a:off x="4419600" y="41148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400" b="1">
                <a:latin typeface="Arial Narrow" panose="020B0604020202020204" pitchFamily="34" charset="0"/>
              </a:rPr>
              <a:t>3x=90</a:t>
            </a:r>
          </a:p>
        </p:txBody>
      </p:sp>
      <p:sp>
        <p:nvSpPr>
          <p:cNvPr id="111623" name="Rectangle 8">
            <a:extLst>
              <a:ext uri="{FF2B5EF4-FFF2-40B4-BE49-F238E27FC236}">
                <a16:creationId xmlns:a16="http://schemas.microsoft.com/office/drawing/2014/main" id="{0FD06909-A125-9F4C-9831-ADD3A683D0E5}"/>
              </a:ext>
            </a:extLst>
          </p:cNvPr>
          <p:cNvSpPr>
            <a:spLocks noChangeArrowheads="1"/>
          </p:cNvSpPr>
          <p:nvPr/>
        </p:nvSpPr>
        <p:spPr bwMode="auto">
          <a:xfrm>
            <a:off x="6477000" y="4114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400" b="1">
                <a:latin typeface="Arial Narrow" panose="020B0604020202020204" pitchFamily="34" charset="0"/>
              </a:rPr>
              <a:t>4x=120</a:t>
            </a:r>
          </a:p>
        </p:txBody>
      </p:sp>
      <p:pic>
        <p:nvPicPr>
          <p:cNvPr id="111624" name="Picture 9" descr="web Phegopteris_hexa#21E8D4.jpg                                0021EB74Macintosh HD                   B74677AA:">
            <a:extLst>
              <a:ext uri="{FF2B5EF4-FFF2-40B4-BE49-F238E27FC236}">
                <a16:creationId xmlns:a16="http://schemas.microsoft.com/office/drawing/2014/main" id="{8A083471-C09D-9840-B528-C988E466D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281238" y="300037"/>
            <a:ext cx="17526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5" name="Picture 10" descr="web Pconnectilis2.jpg                                          0021EB74Macintosh HD                   B74677AA:">
            <a:extLst>
              <a:ext uri="{FF2B5EF4-FFF2-40B4-BE49-F238E27FC236}">
                <a16:creationId xmlns:a16="http://schemas.microsoft.com/office/drawing/2014/main" id="{34F805CB-1721-0A4D-9E77-0103D8D54B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4063" y="0"/>
            <a:ext cx="122713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6" name="Rectangle 11">
            <a:extLst>
              <a:ext uri="{FF2B5EF4-FFF2-40B4-BE49-F238E27FC236}">
                <a16:creationId xmlns:a16="http://schemas.microsoft.com/office/drawing/2014/main" id="{1A0997FD-0448-4B46-824D-878A95169A15}"/>
              </a:ext>
            </a:extLst>
          </p:cNvPr>
          <p:cNvSpPr>
            <a:spLocks noChangeArrowheads="1"/>
          </p:cNvSpPr>
          <p:nvPr/>
        </p:nvSpPr>
        <p:spPr bwMode="auto">
          <a:xfrm>
            <a:off x="2054225" y="560388"/>
            <a:ext cx="536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a:latin typeface="Arial Narrow" panose="020B0604020202020204" pitchFamily="34" charset="0"/>
              </a:rPr>
              <a:t>2x</a:t>
            </a:r>
            <a:endParaRPr lang="en-US" altLang="en-US" sz="2800">
              <a:latin typeface="Arial Narrow" panose="020B0604020202020204" pitchFamily="34" charset="0"/>
            </a:endParaRPr>
          </a:p>
        </p:txBody>
      </p:sp>
      <p:sp>
        <p:nvSpPr>
          <p:cNvPr id="111627" name="Rectangle 12">
            <a:extLst>
              <a:ext uri="{FF2B5EF4-FFF2-40B4-BE49-F238E27FC236}">
                <a16:creationId xmlns:a16="http://schemas.microsoft.com/office/drawing/2014/main" id="{62BAEAA8-BBA6-674F-8765-DC0096F89C50}"/>
              </a:ext>
            </a:extLst>
          </p:cNvPr>
          <p:cNvSpPr>
            <a:spLocks noChangeArrowheads="1"/>
          </p:cNvSpPr>
          <p:nvPr/>
        </p:nvSpPr>
        <p:spPr bwMode="auto">
          <a:xfrm>
            <a:off x="3959225" y="533400"/>
            <a:ext cx="5365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a:latin typeface="Arial Narrow" panose="020B0604020202020204" pitchFamily="34" charset="0"/>
              </a:rPr>
              <a:t>3x</a:t>
            </a:r>
          </a:p>
        </p:txBody>
      </p:sp>
      <p:pic>
        <p:nvPicPr>
          <p:cNvPr id="111628" name="Picture 13" descr="Figure1.jpg                                                    000561FAMacintosh HD                   B74677AA:">
            <a:extLst>
              <a:ext uri="{FF2B5EF4-FFF2-40B4-BE49-F238E27FC236}">
                <a16:creationId xmlns:a16="http://schemas.microsoft.com/office/drawing/2014/main" id="{7539927C-937E-244A-AE16-E31073CE4D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0"/>
            <a:ext cx="11191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9" name="Rectangle 14">
            <a:extLst>
              <a:ext uri="{FF2B5EF4-FFF2-40B4-BE49-F238E27FC236}">
                <a16:creationId xmlns:a16="http://schemas.microsoft.com/office/drawing/2014/main" id="{78870851-329B-964F-B8A3-BF44D0360B0B}"/>
              </a:ext>
            </a:extLst>
          </p:cNvPr>
          <p:cNvSpPr>
            <a:spLocks noChangeArrowheads="1"/>
          </p:cNvSpPr>
          <p:nvPr/>
        </p:nvSpPr>
        <p:spPr bwMode="auto">
          <a:xfrm>
            <a:off x="6092825" y="563563"/>
            <a:ext cx="5365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a:latin typeface="Arial Narrow" panose="020B0604020202020204" pitchFamily="34" charset="0"/>
              </a:rPr>
              <a:t>4x</a:t>
            </a:r>
          </a:p>
        </p:txBody>
      </p:sp>
      <p:sp>
        <p:nvSpPr>
          <p:cNvPr id="111630" name="Rectangle 15">
            <a:extLst>
              <a:ext uri="{FF2B5EF4-FFF2-40B4-BE49-F238E27FC236}">
                <a16:creationId xmlns:a16="http://schemas.microsoft.com/office/drawing/2014/main" id="{7A2148E4-D0C7-0942-ACE7-74ED264AF3C0}"/>
              </a:ext>
            </a:extLst>
          </p:cNvPr>
          <p:cNvSpPr>
            <a:spLocks noGrp="1" noChangeArrowheads="1"/>
          </p:cNvSpPr>
          <p:nvPr>
            <p:ph type="title" idx="4294967295"/>
          </p:nvPr>
        </p:nvSpPr>
        <p:spPr>
          <a:xfrm>
            <a:off x="0" y="152400"/>
            <a:ext cx="2133600" cy="2438400"/>
          </a:xfrm>
        </p:spPr>
        <p:txBody>
          <a:bodyPr/>
          <a:lstStyle/>
          <a:p>
            <a:pPr algn="l">
              <a:lnSpc>
                <a:spcPct val="80000"/>
              </a:lnSpc>
            </a:pPr>
            <a:r>
              <a:rPr lang="en-US" altLang="en-US" sz="2400" b="1">
                <a:solidFill>
                  <a:schemeClr val="tx1"/>
                </a:solidFill>
                <a:latin typeface="Arial Narrow" panose="020B0604020202020204" pitchFamily="34" charset="0"/>
                <a:ea typeface="ヒラギノ角ゴ Pro W3" panose="020B0300000000000000" pitchFamily="34" charset="-128"/>
              </a:rPr>
              <a:t>Chromosome counts and pairing behavior of </a:t>
            </a:r>
            <a:r>
              <a:rPr lang="en-US" altLang="en-US" sz="2400" b="1" i="1">
                <a:solidFill>
                  <a:schemeClr val="tx1"/>
                </a:solidFill>
                <a:latin typeface="Arial Narrow" panose="020B0604020202020204" pitchFamily="34" charset="0"/>
                <a:ea typeface="ヒラギノ角ゴ Pro W3" panose="020B0300000000000000" pitchFamily="34" charset="-128"/>
              </a:rPr>
              <a:t>Phegopteris </a:t>
            </a:r>
            <a:r>
              <a:rPr lang="en-US" altLang="en-US" sz="2400" b="1">
                <a:solidFill>
                  <a:schemeClr val="tx1"/>
                </a:solidFill>
                <a:latin typeface="Arial Narrow" panose="020B0604020202020204" pitchFamily="34" charset="0"/>
                <a:ea typeface="ヒラギノ角ゴ Pro W3" panose="020B0300000000000000" pitchFamily="34" charset="-128"/>
              </a:rPr>
              <a:t> taxa from Mulligan et al. (1972)</a:t>
            </a:r>
          </a:p>
        </p:txBody>
      </p:sp>
      <p:sp>
        <p:nvSpPr>
          <p:cNvPr id="111631" name="Text Box 16">
            <a:extLst>
              <a:ext uri="{FF2B5EF4-FFF2-40B4-BE49-F238E27FC236}">
                <a16:creationId xmlns:a16="http://schemas.microsoft.com/office/drawing/2014/main" id="{BE9EEC22-A91E-F146-A691-9A4A5377B9AF}"/>
              </a:ext>
            </a:extLst>
          </p:cNvPr>
          <p:cNvSpPr txBox="1">
            <a:spLocks noChangeArrowheads="1"/>
          </p:cNvSpPr>
          <p:nvPr/>
        </p:nvSpPr>
        <p:spPr bwMode="auto">
          <a:xfrm>
            <a:off x="3124200" y="1752600"/>
            <a:ext cx="91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b="1">
                <a:latin typeface="Arial Narrow" panose="020B0604020202020204" pitchFamily="34" charset="0"/>
              </a:rPr>
              <a:t>30 II</a:t>
            </a:r>
          </a:p>
        </p:txBody>
      </p:sp>
      <p:sp>
        <p:nvSpPr>
          <p:cNvPr id="111632" name="Text Box 17">
            <a:extLst>
              <a:ext uri="{FF2B5EF4-FFF2-40B4-BE49-F238E27FC236}">
                <a16:creationId xmlns:a16="http://schemas.microsoft.com/office/drawing/2014/main" id="{291BFBE5-34F2-7547-8975-58E88059BAD7}"/>
              </a:ext>
            </a:extLst>
          </p:cNvPr>
          <p:cNvSpPr txBox="1">
            <a:spLocks noChangeArrowheads="1"/>
          </p:cNvSpPr>
          <p:nvPr/>
        </p:nvSpPr>
        <p:spPr bwMode="auto">
          <a:xfrm>
            <a:off x="5181600" y="17526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b="1">
                <a:latin typeface="Arial Narrow" panose="020B0604020202020204" pitchFamily="34" charset="0"/>
              </a:rPr>
              <a:t>90 II</a:t>
            </a:r>
          </a:p>
        </p:txBody>
      </p:sp>
      <p:sp>
        <p:nvSpPr>
          <p:cNvPr id="111633" name="Text Box 18">
            <a:extLst>
              <a:ext uri="{FF2B5EF4-FFF2-40B4-BE49-F238E27FC236}">
                <a16:creationId xmlns:a16="http://schemas.microsoft.com/office/drawing/2014/main" id="{DC5C2BC7-F040-4645-AD70-FE11FA0BF20A}"/>
              </a:ext>
            </a:extLst>
          </p:cNvPr>
          <p:cNvSpPr txBox="1">
            <a:spLocks noChangeArrowheads="1"/>
          </p:cNvSpPr>
          <p:nvPr/>
        </p:nvSpPr>
        <p:spPr bwMode="auto">
          <a:xfrm>
            <a:off x="7162800" y="1676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b="1">
                <a:latin typeface="Arial Narrow" panose="020B0604020202020204" pitchFamily="34" charset="0"/>
              </a:rPr>
              <a:t>120 II</a:t>
            </a:r>
          </a:p>
        </p:txBody>
      </p:sp>
    </p:spTree>
    <p:extLst>
      <p:ext uri="{BB962C8B-B14F-4D97-AF65-F5344CB8AC3E}">
        <p14:creationId xmlns:p14="http://schemas.microsoft.com/office/powerpoint/2010/main" val="15159135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a:extLst>
              <a:ext uri="{FF2B5EF4-FFF2-40B4-BE49-F238E27FC236}">
                <a16:creationId xmlns:a16="http://schemas.microsoft.com/office/drawing/2014/main" id="{AB44F0F2-D219-FD46-812D-B8A1A8E13B65}"/>
              </a:ext>
            </a:extLst>
          </p:cNvPr>
          <p:cNvSpPr>
            <a:spLocks noGrp="1" noChangeArrowheads="1"/>
          </p:cNvSpPr>
          <p:nvPr>
            <p:ph type="title" idx="4294967295"/>
          </p:nvPr>
        </p:nvSpPr>
        <p:spPr>
          <a:xfrm>
            <a:off x="0" y="3505200"/>
            <a:ext cx="4724400" cy="2209800"/>
          </a:xfrm>
        </p:spPr>
        <p:txBody>
          <a:bodyPr/>
          <a:lstStyle/>
          <a:p>
            <a:pPr algn="l"/>
            <a:r>
              <a:rPr lang="en-US" altLang="en-US" sz="2400" b="1">
                <a:latin typeface="Arial Narrow" panose="020B0604020202020204" pitchFamily="34" charset="0"/>
                <a:ea typeface="ヒラギノ角ゴ Pro W3" panose="020B0300000000000000" pitchFamily="34" charset="-128"/>
              </a:rPr>
              <a:t>Characters shared by </a:t>
            </a:r>
            <a:r>
              <a:rPr lang="en-US" altLang="en-US" sz="2400" b="1" i="1">
                <a:latin typeface="Arial Narrow" panose="020B0604020202020204" pitchFamily="34" charset="0"/>
                <a:ea typeface="ヒラギノ角ゴ Pro W3" panose="020B0300000000000000" pitchFamily="34" charset="-128"/>
              </a:rPr>
              <a:t>P. hexagonoptera </a:t>
            </a:r>
            <a:r>
              <a:rPr lang="en-US" altLang="en-US" sz="2400" b="1">
                <a:latin typeface="Arial Narrow" panose="020B0604020202020204" pitchFamily="34" charset="0"/>
                <a:ea typeface="ヒラギノ角ゴ Pro W3" panose="020B0300000000000000" pitchFamily="34" charset="-128"/>
              </a:rPr>
              <a:t>and the putative hybrid include</a:t>
            </a:r>
            <a:r>
              <a:rPr lang="en-US" altLang="en-US" sz="2400">
                <a:latin typeface="Arial Narrow" panose="020B0604020202020204" pitchFamily="34" charset="0"/>
                <a:ea typeface="ヒラギノ角ゴ Pro W3" panose="020B0300000000000000" pitchFamily="34" charset="-128"/>
              </a:rPr>
              <a:t>:</a:t>
            </a:r>
            <a:br>
              <a:rPr lang="en-US" altLang="en-US" sz="2400">
                <a:latin typeface="Arial Narrow" panose="020B0604020202020204" pitchFamily="34" charset="0"/>
                <a:ea typeface="ヒラギノ角ゴ Pro W3" panose="020B0300000000000000" pitchFamily="34" charset="-128"/>
              </a:rPr>
            </a:br>
            <a:r>
              <a:rPr lang="en-US" altLang="en-US" sz="2400">
                <a:latin typeface="Arial Narrow" panose="020B0604020202020204" pitchFamily="34" charset="0"/>
                <a:ea typeface="ヒラギノ角ゴ Pro W3" panose="020B0300000000000000" pitchFamily="34" charset="-128"/>
              </a:rPr>
              <a:t>1) size of fronds</a:t>
            </a:r>
            <a:br>
              <a:rPr lang="en-US" altLang="en-US" sz="2400">
                <a:latin typeface="Arial Narrow" panose="020B0604020202020204" pitchFamily="34" charset="0"/>
                <a:ea typeface="ヒラギノ角ゴ Pro W3" panose="020B0300000000000000" pitchFamily="34" charset="-128"/>
              </a:rPr>
            </a:br>
            <a:r>
              <a:rPr lang="en-US" altLang="en-US" sz="2400">
                <a:latin typeface="Arial Narrow" panose="020B0604020202020204" pitchFamily="34" charset="0"/>
                <a:ea typeface="ヒラギノ角ゴ Pro W3" panose="020B0300000000000000" pitchFamily="34" charset="-128"/>
              </a:rPr>
              <a:t>2) position of lowest pair of pinnae</a:t>
            </a:r>
            <a:br>
              <a:rPr lang="en-US" altLang="en-US" sz="2400">
                <a:latin typeface="Arial Narrow" panose="020B0604020202020204" pitchFamily="34" charset="0"/>
                <a:ea typeface="ヒラギノ角ゴ Pro W3" panose="020B0300000000000000" pitchFamily="34" charset="-128"/>
              </a:rPr>
            </a:br>
            <a:r>
              <a:rPr lang="en-US" altLang="en-US" sz="2400">
                <a:latin typeface="Arial Narrow" panose="020B0604020202020204" pitchFamily="34" charset="0"/>
                <a:ea typeface="ヒラギノ角ゴ Pro W3" panose="020B0300000000000000" pitchFamily="34" charset="-128"/>
              </a:rPr>
              <a:t>3) shape of lowest pair of pinnae   </a:t>
            </a:r>
          </a:p>
        </p:txBody>
      </p:sp>
      <p:sp>
        <p:nvSpPr>
          <p:cNvPr id="112642" name="Rectangle 3">
            <a:extLst>
              <a:ext uri="{FF2B5EF4-FFF2-40B4-BE49-F238E27FC236}">
                <a16:creationId xmlns:a16="http://schemas.microsoft.com/office/drawing/2014/main" id="{48A43EC3-F1DA-8C49-8113-C4FCEC7EDF5C}"/>
              </a:ext>
            </a:extLst>
          </p:cNvPr>
          <p:cNvSpPr>
            <a:spLocks noChangeArrowheads="1"/>
          </p:cNvSpPr>
          <p:nvPr/>
        </p:nvSpPr>
        <p:spPr bwMode="auto">
          <a:xfrm>
            <a:off x="381000" y="228600"/>
            <a:ext cx="2057400" cy="2667000"/>
          </a:xfrm>
          <a:prstGeom prst="rect">
            <a:avLst/>
          </a:prstGeom>
          <a:solidFill>
            <a:srgbClr val="B8B958"/>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400">
                <a:solidFill>
                  <a:schemeClr val="tx2"/>
                </a:solidFill>
                <a:latin typeface="Arial Narrow" panose="020B0604020202020204" pitchFamily="34" charset="0"/>
              </a:rPr>
              <a:t>Summary of</a:t>
            </a:r>
          </a:p>
          <a:p>
            <a:pPr algn="ctr">
              <a:spcBef>
                <a:spcPct val="0"/>
              </a:spcBef>
              <a:buFontTx/>
              <a:buNone/>
            </a:pPr>
            <a:r>
              <a:rPr lang="en-US" altLang="en-US" sz="2400">
                <a:solidFill>
                  <a:schemeClr val="tx2"/>
                </a:solidFill>
                <a:latin typeface="Arial Narrow" panose="020B0604020202020204" pitchFamily="34" charset="0"/>
              </a:rPr>
              <a:t> morphology</a:t>
            </a:r>
          </a:p>
          <a:p>
            <a:pPr algn="ctr">
              <a:spcBef>
                <a:spcPct val="0"/>
              </a:spcBef>
              <a:buFontTx/>
              <a:buNone/>
            </a:pPr>
            <a:r>
              <a:rPr lang="en-US" altLang="en-US" sz="2400">
                <a:solidFill>
                  <a:schemeClr val="tx2"/>
                </a:solidFill>
                <a:latin typeface="Arial Narrow" panose="020B0604020202020204" pitchFamily="34" charset="0"/>
              </a:rPr>
              <a:t> from Mulligan</a:t>
            </a:r>
          </a:p>
          <a:p>
            <a:pPr algn="ctr">
              <a:spcBef>
                <a:spcPct val="0"/>
              </a:spcBef>
              <a:buFontTx/>
              <a:buNone/>
            </a:pPr>
            <a:r>
              <a:rPr lang="en-US" altLang="en-US" sz="2400">
                <a:solidFill>
                  <a:schemeClr val="tx2"/>
                </a:solidFill>
                <a:latin typeface="Arial Narrow" panose="020B0604020202020204" pitchFamily="34" charset="0"/>
              </a:rPr>
              <a:t> et al. (1972)</a:t>
            </a:r>
          </a:p>
        </p:txBody>
      </p:sp>
      <p:sp>
        <p:nvSpPr>
          <p:cNvPr id="112643" name="Rectangle 4">
            <a:extLst>
              <a:ext uri="{FF2B5EF4-FFF2-40B4-BE49-F238E27FC236}">
                <a16:creationId xmlns:a16="http://schemas.microsoft.com/office/drawing/2014/main" id="{E6BAEA08-F53C-E844-8B09-2CBD22429F7A}"/>
              </a:ext>
            </a:extLst>
          </p:cNvPr>
          <p:cNvSpPr>
            <a:spLocks noChangeArrowheads="1"/>
          </p:cNvSpPr>
          <p:nvPr/>
        </p:nvSpPr>
        <p:spPr bwMode="auto">
          <a:xfrm>
            <a:off x="4648200" y="3657600"/>
            <a:ext cx="4724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b="1">
                <a:solidFill>
                  <a:schemeClr val="tx2"/>
                </a:solidFill>
                <a:latin typeface="Arial Narrow" panose="020B0604020202020204" pitchFamily="34" charset="0"/>
              </a:rPr>
              <a:t>Characters shared by </a:t>
            </a:r>
            <a:r>
              <a:rPr lang="en-US" altLang="en-US" sz="2400" b="1" i="1">
                <a:solidFill>
                  <a:schemeClr val="tx2"/>
                </a:solidFill>
                <a:latin typeface="Arial Narrow" panose="020B0604020202020204" pitchFamily="34" charset="0"/>
              </a:rPr>
              <a:t>P. connectilis </a:t>
            </a:r>
            <a:br>
              <a:rPr lang="en-US" altLang="en-US" sz="2400" b="1" i="1">
                <a:solidFill>
                  <a:schemeClr val="tx2"/>
                </a:solidFill>
                <a:latin typeface="Arial Narrow" panose="020B0604020202020204" pitchFamily="34" charset="0"/>
              </a:rPr>
            </a:br>
            <a:r>
              <a:rPr lang="en-US" altLang="en-US" sz="2400" b="1">
                <a:solidFill>
                  <a:schemeClr val="tx2"/>
                </a:solidFill>
                <a:latin typeface="Arial Narrow" panose="020B0604020202020204" pitchFamily="34" charset="0"/>
              </a:rPr>
              <a:t>and the putative hybrid include:</a:t>
            </a:r>
            <a:br>
              <a:rPr lang="en-US" altLang="en-US" sz="2400" b="1">
                <a:solidFill>
                  <a:schemeClr val="tx2"/>
                </a:solidFill>
                <a:latin typeface="Arial Narrow" panose="020B0604020202020204" pitchFamily="34" charset="0"/>
              </a:rPr>
            </a:br>
            <a:r>
              <a:rPr lang="en-US" altLang="en-US" sz="2400">
                <a:solidFill>
                  <a:schemeClr val="tx2"/>
                </a:solidFill>
                <a:latin typeface="Arial Narrow" panose="020B0604020202020204" pitchFamily="34" charset="0"/>
              </a:rPr>
              <a:t>1) wings of the rachis</a:t>
            </a:r>
            <a:br>
              <a:rPr lang="en-US" altLang="en-US" sz="2400">
                <a:solidFill>
                  <a:schemeClr val="tx2"/>
                </a:solidFill>
                <a:latin typeface="Arial Narrow" panose="020B0604020202020204" pitchFamily="34" charset="0"/>
              </a:rPr>
            </a:br>
            <a:r>
              <a:rPr lang="en-US" altLang="en-US" sz="2400">
                <a:solidFill>
                  <a:schemeClr val="tx2"/>
                </a:solidFill>
                <a:latin typeface="Arial Narrow" panose="020B0604020202020204" pitchFamily="34" charset="0"/>
              </a:rPr>
              <a:t>2) scales on the lower leaf surface</a:t>
            </a:r>
            <a:br>
              <a:rPr lang="en-US" altLang="en-US" sz="2400">
                <a:solidFill>
                  <a:schemeClr val="tx2"/>
                </a:solidFill>
                <a:latin typeface="Arial Narrow" panose="020B0604020202020204" pitchFamily="34" charset="0"/>
              </a:rPr>
            </a:br>
            <a:r>
              <a:rPr lang="en-US" altLang="en-US" sz="2400">
                <a:solidFill>
                  <a:schemeClr val="tx2"/>
                </a:solidFill>
                <a:latin typeface="Arial Narrow" panose="020B0604020202020204" pitchFamily="34" charset="0"/>
              </a:rPr>
              <a:t>3) hairs in notch between pinnules  </a:t>
            </a:r>
            <a:br>
              <a:rPr lang="en-US" altLang="en-US" sz="2400">
                <a:solidFill>
                  <a:schemeClr val="tx2"/>
                </a:solidFill>
                <a:latin typeface="Arial Narrow" panose="020B0604020202020204" pitchFamily="34" charset="0"/>
              </a:rPr>
            </a:br>
            <a:r>
              <a:rPr lang="en-US" altLang="en-US" sz="2400">
                <a:solidFill>
                  <a:schemeClr val="tx2"/>
                </a:solidFill>
                <a:latin typeface="Arial Narrow" panose="020B0604020202020204" pitchFamily="34" charset="0"/>
              </a:rPr>
              <a:t>4) surface ornamentaion of spores</a:t>
            </a:r>
            <a:br>
              <a:rPr lang="en-US" altLang="en-US" sz="2400">
                <a:solidFill>
                  <a:schemeClr val="tx2"/>
                </a:solidFill>
                <a:latin typeface="Arial Narrow" panose="020B0604020202020204" pitchFamily="34" charset="0"/>
              </a:rPr>
            </a:br>
            <a:r>
              <a:rPr lang="en-US" altLang="en-US" sz="2400">
                <a:solidFill>
                  <a:schemeClr val="tx2"/>
                </a:solidFill>
                <a:latin typeface="Arial Narrow" panose="020B0604020202020204" pitchFamily="34" charset="0"/>
              </a:rPr>
              <a:t>5) shape of fronds   </a:t>
            </a:r>
          </a:p>
        </p:txBody>
      </p:sp>
      <p:pic>
        <p:nvPicPr>
          <p:cNvPr id="112644" name="Picture 5" descr="sillouette.jpg                                                 0021EB74Macintosh HD                   B74677AA:">
            <a:extLst>
              <a:ext uri="{FF2B5EF4-FFF2-40B4-BE49-F238E27FC236}">
                <a16:creationId xmlns:a16="http://schemas.microsoft.com/office/drawing/2014/main" id="{10EDB573-0A61-8B46-AA5B-C38254FDD8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2588" y="152400"/>
            <a:ext cx="52308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115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a:extLst>
              <a:ext uri="{FF2B5EF4-FFF2-40B4-BE49-F238E27FC236}">
                <a16:creationId xmlns:a16="http://schemas.microsoft.com/office/drawing/2014/main" id="{2C67FE39-F4B2-174B-9045-6753F3A9B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481388"/>
            <a:ext cx="533400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3">
            <a:extLst>
              <a:ext uri="{FF2B5EF4-FFF2-40B4-BE49-F238E27FC236}">
                <a16:creationId xmlns:a16="http://schemas.microsoft.com/office/drawing/2014/main" id="{EC8106D7-8CF6-7941-9532-56E47DDDD3DE}"/>
              </a:ext>
            </a:extLst>
          </p:cNvPr>
          <p:cNvSpPr txBox="1">
            <a:spLocks noChangeArrowheads="1"/>
          </p:cNvSpPr>
          <p:nvPr/>
        </p:nvSpPr>
        <p:spPr bwMode="auto">
          <a:xfrm>
            <a:off x="304800" y="0"/>
            <a:ext cx="5053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chromosome squashes for </a:t>
            </a:r>
            <a:r>
              <a:rPr lang="en-US" altLang="en-US" sz="2800" i="1"/>
              <a:t>Pellaea</a:t>
            </a:r>
            <a:endParaRPr lang="en-US" altLang="en-US" sz="2800"/>
          </a:p>
        </p:txBody>
      </p:sp>
      <p:pic>
        <p:nvPicPr>
          <p:cNvPr id="22531" name="Picture 4">
            <a:extLst>
              <a:ext uri="{FF2B5EF4-FFF2-40B4-BE49-F238E27FC236}">
                <a16:creationId xmlns:a16="http://schemas.microsoft.com/office/drawing/2014/main" id="{481E362D-EB4E-6447-9301-B825C1C05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605"/>
          <a:stretch>
            <a:fillRect/>
          </a:stretch>
        </p:blipFill>
        <p:spPr bwMode="auto">
          <a:xfrm>
            <a:off x="3505200" y="603249"/>
            <a:ext cx="30480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5">
            <a:extLst>
              <a:ext uri="{FF2B5EF4-FFF2-40B4-BE49-F238E27FC236}">
                <a16:creationId xmlns:a16="http://schemas.microsoft.com/office/drawing/2014/main" id="{1E23504B-B1AF-CB48-9B91-472D32248366}"/>
              </a:ext>
            </a:extLst>
          </p:cNvPr>
          <p:cNvSpPr txBox="1">
            <a:spLocks noChangeArrowheads="1"/>
          </p:cNvSpPr>
          <p:nvPr/>
        </p:nvSpPr>
        <p:spPr bwMode="auto">
          <a:xfrm>
            <a:off x="1307306" y="3842544"/>
            <a:ext cx="3048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Manton</a:t>
            </a:r>
            <a:r>
              <a:rPr lang="ja-JP" altLang="en-US" sz="2800"/>
              <a:t>’</a:t>
            </a:r>
            <a:r>
              <a:rPr lang="en-US" altLang="ja-JP" sz="2800"/>
              <a:t>s chromosome squashes for </a:t>
            </a:r>
            <a:r>
              <a:rPr lang="en-US" altLang="ja-JP" sz="2800" i="1"/>
              <a:t>Pellaea atropurpurea</a:t>
            </a:r>
          </a:p>
          <a:p>
            <a:pPr>
              <a:spcBef>
                <a:spcPct val="0"/>
              </a:spcBef>
              <a:buFontTx/>
              <a:buNone/>
            </a:pPr>
            <a:r>
              <a:rPr lang="en-US" altLang="en-US" sz="2800"/>
              <a:t>x = 29, 87 pairs</a:t>
            </a:r>
          </a:p>
        </p:txBody>
      </p:sp>
      <p:sp>
        <p:nvSpPr>
          <p:cNvPr id="22533" name="Text Box 6">
            <a:extLst>
              <a:ext uri="{FF2B5EF4-FFF2-40B4-BE49-F238E27FC236}">
                <a16:creationId xmlns:a16="http://schemas.microsoft.com/office/drawing/2014/main" id="{154E8204-8DA8-914D-8EFB-2524F76CE992}"/>
              </a:ext>
            </a:extLst>
          </p:cNvPr>
          <p:cNvSpPr txBox="1">
            <a:spLocks noChangeArrowheads="1"/>
          </p:cNvSpPr>
          <p:nvPr/>
        </p:nvSpPr>
        <p:spPr bwMode="auto">
          <a:xfrm>
            <a:off x="295656" y="603249"/>
            <a:ext cx="32766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Alice Tryon</a:t>
            </a:r>
            <a:r>
              <a:rPr lang="ja-JP" altLang="en-US" sz="2800"/>
              <a:t>’</a:t>
            </a:r>
            <a:r>
              <a:rPr lang="en-US" altLang="ja-JP" sz="2800"/>
              <a:t>s chromosome squashes for </a:t>
            </a:r>
            <a:r>
              <a:rPr lang="en-US" altLang="ja-JP" sz="2800" i="1"/>
              <a:t>Pellaea glabella</a:t>
            </a:r>
            <a:r>
              <a:rPr lang="en-US" altLang="ja-JP" sz="2800"/>
              <a:t> var. </a:t>
            </a:r>
            <a:r>
              <a:rPr lang="en-US" altLang="ja-JP" sz="2800" i="1"/>
              <a:t> simplex</a:t>
            </a:r>
          </a:p>
          <a:p>
            <a:pPr>
              <a:spcBef>
                <a:spcPct val="0"/>
              </a:spcBef>
              <a:buFontTx/>
              <a:buNone/>
            </a:pPr>
            <a:endParaRPr lang="en-US" altLang="en-US" sz="2800"/>
          </a:p>
          <a:p>
            <a:pPr>
              <a:spcBef>
                <a:spcPct val="0"/>
              </a:spcBef>
              <a:buFontTx/>
              <a:buNone/>
            </a:pPr>
            <a:r>
              <a:rPr lang="en-US" altLang="en-US" sz="2800"/>
              <a:t>x=29, 116 pairs</a:t>
            </a:r>
          </a:p>
        </p:txBody>
      </p:sp>
      <p:pic>
        <p:nvPicPr>
          <p:cNvPr id="2" name="Picture 1">
            <a:extLst>
              <a:ext uri="{FF2B5EF4-FFF2-40B4-BE49-F238E27FC236}">
                <a16:creationId xmlns:a16="http://schemas.microsoft.com/office/drawing/2014/main" id="{D5693F6B-A5ED-E145-AAE8-21F61D49C8E8}"/>
              </a:ext>
            </a:extLst>
          </p:cNvPr>
          <p:cNvPicPr>
            <a:picLocks noChangeAspect="1"/>
          </p:cNvPicPr>
          <p:nvPr/>
        </p:nvPicPr>
        <p:blipFill>
          <a:blip r:embed="rId4"/>
          <a:stretch>
            <a:fillRect/>
          </a:stretch>
        </p:blipFill>
        <p:spPr>
          <a:xfrm>
            <a:off x="6665634" y="394844"/>
            <a:ext cx="2286342" cy="2999232"/>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Figure1.jpg                                                    000561FAMacintosh HD                   B74677AA:">
            <a:extLst>
              <a:ext uri="{FF2B5EF4-FFF2-40B4-BE49-F238E27FC236}">
                <a16:creationId xmlns:a16="http://schemas.microsoft.com/office/drawing/2014/main" id="{30FC6F5A-8626-1642-96D4-307F26A52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200400"/>
            <a:ext cx="1925638"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6" name="Picture 3" descr="web Pconnectilis2.jpg                                          0021EB74Macintosh HD                   B74677AA:">
            <a:extLst>
              <a:ext uri="{FF2B5EF4-FFF2-40B4-BE49-F238E27FC236}">
                <a16:creationId xmlns:a16="http://schemas.microsoft.com/office/drawing/2014/main" id="{8CB2014F-CED8-FB49-AD1E-03F29F14C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3388" y="228600"/>
            <a:ext cx="213201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4" descr="web Phegopteris_hexa#21E8D4.jpg                                0021EB74Macintosh HD                   B74677AA:">
            <a:extLst>
              <a:ext uri="{FF2B5EF4-FFF2-40B4-BE49-F238E27FC236}">
                <a16:creationId xmlns:a16="http://schemas.microsoft.com/office/drawing/2014/main" id="{4F78F9E8-CCB4-3045-BDEA-184752C873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44475" y="777875"/>
            <a:ext cx="32004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Rectangle 5">
            <a:extLst>
              <a:ext uri="{FF2B5EF4-FFF2-40B4-BE49-F238E27FC236}">
                <a16:creationId xmlns:a16="http://schemas.microsoft.com/office/drawing/2014/main" id="{77BF5E99-66A9-0943-9D38-9D3BFD44A383}"/>
              </a:ext>
            </a:extLst>
          </p:cNvPr>
          <p:cNvSpPr>
            <a:spLocks noChangeArrowheads="1"/>
          </p:cNvSpPr>
          <p:nvPr/>
        </p:nvSpPr>
        <p:spPr bwMode="auto">
          <a:xfrm>
            <a:off x="4518025" y="1720850"/>
            <a:ext cx="4349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a:latin typeface="Arial Narrow" panose="020B0604020202020204" pitchFamily="34" charset="0"/>
              </a:rPr>
              <a:t>X</a:t>
            </a:r>
          </a:p>
        </p:txBody>
      </p:sp>
      <p:sp>
        <p:nvSpPr>
          <p:cNvPr id="113669" name="Rectangle 6">
            <a:extLst>
              <a:ext uri="{FF2B5EF4-FFF2-40B4-BE49-F238E27FC236}">
                <a16:creationId xmlns:a16="http://schemas.microsoft.com/office/drawing/2014/main" id="{03EE6342-D0BF-634B-8B3B-EDCDFE75E6BE}"/>
              </a:ext>
            </a:extLst>
          </p:cNvPr>
          <p:cNvSpPr>
            <a:spLocks noChangeArrowheads="1"/>
          </p:cNvSpPr>
          <p:nvPr/>
        </p:nvSpPr>
        <p:spPr bwMode="auto">
          <a:xfrm>
            <a:off x="1066800" y="3479800"/>
            <a:ext cx="6651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a:latin typeface="Arial Narrow" panose="020B0604020202020204" pitchFamily="34" charset="0"/>
              </a:rPr>
              <a:t>HH</a:t>
            </a:r>
          </a:p>
        </p:txBody>
      </p:sp>
      <p:sp>
        <p:nvSpPr>
          <p:cNvPr id="113670" name="Rectangle 7">
            <a:extLst>
              <a:ext uri="{FF2B5EF4-FFF2-40B4-BE49-F238E27FC236}">
                <a16:creationId xmlns:a16="http://schemas.microsoft.com/office/drawing/2014/main" id="{55433077-84E0-2746-ACA1-E0DED715727F}"/>
              </a:ext>
            </a:extLst>
          </p:cNvPr>
          <p:cNvSpPr>
            <a:spLocks noChangeArrowheads="1"/>
          </p:cNvSpPr>
          <p:nvPr/>
        </p:nvSpPr>
        <p:spPr bwMode="auto">
          <a:xfrm>
            <a:off x="7397750" y="3429000"/>
            <a:ext cx="9064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a:latin typeface="Arial Narrow" panose="020B0604020202020204" pitchFamily="34" charset="0"/>
              </a:rPr>
              <a:t>CCC</a:t>
            </a:r>
          </a:p>
        </p:txBody>
      </p:sp>
      <p:sp>
        <p:nvSpPr>
          <p:cNvPr id="113671" name="Rectangle 8">
            <a:extLst>
              <a:ext uri="{FF2B5EF4-FFF2-40B4-BE49-F238E27FC236}">
                <a16:creationId xmlns:a16="http://schemas.microsoft.com/office/drawing/2014/main" id="{02060485-8D52-484C-8D4B-A086605F9015}"/>
              </a:ext>
            </a:extLst>
          </p:cNvPr>
          <p:cNvSpPr>
            <a:spLocks noChangeArrowheads="1"/>
          </p:cNvSpPr>
          <p:nvPr/>
        </p:nvSpPr>
        <p:spPr bwMode="auto">
          <a:xfrm>
            <a:off x="4260850" y="6202363"/>
            <a:ext cx="11461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a:latin typeface="Arial Narrow" panose="020B0604020202020204" pitchFamily="34" charset="0"/>
              </a:rPr>
              <a:t>HCCC</a:t>
            </a:r>
          </a:p>
        </p:txBody>
      </p:sp>
      <p:sp>
        <p:nvSpPr>
          <p:cNvPr id="113672" name="Rectangle 9">
            <a:extLst>
              <a:ext uri="{FF2B5EF4-FFF2-40B4-BE49-F238E27FC236}">
                <a16:creationId xmlns:a16="http://schemas.microsoft.com/office/drawing/2014/main" id="{C74FE6D7-69E6-0946-9880-629D871A7F3B}"/>
              </a:ext>
            </a:extLst>
          </p:cNvPr>
          <p:cNvSpPr>
            <a:spLocks noChangeArrowheads="1"/>
          </p:cNvSpPr>
          <p:nvPr/>
        </p:nvSpPr>
        <p:spPr bwMode="auto">
          <a:xfrm>
            <a:off x="1668463" y="4572000"/>
            <a:ext cx="1608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000">
                <a:latin typeface="Arial Narrow" panose="020B0604020202020204" pitchFamily="34" charset="0"/>
              </a:rPr>
              <a:t>haploid egg (H)</a:t>
            </a:r>
          </a:p>
        </p:txBody>
      </p:sp>
      <p:sp>
        <p:nvSpPr>
          <p:cNvPr id="113673" name="Line 10">
            <a:extLst>
              <a:ext uri="{FF2B5EF4-FFF2-40B4-BE49-F238E27FC236}">
                <a16:creationId xmlns:a16="http://schemas.microsoft.com/office/drawing/2014/main" id="{5C7E234C-57C3-814F-B400-C58F2F712239}"/>
              </a:ext>
            </a:extLst>
          </p:cNvPr>
          <p:cNvSpPr>
            <a:spLocks noChangeShapeType="1"/>
          </p:cNvSpPr>
          <p:nvPr/>
        </p:nvSpPr>
        <p:spPr bwMode="auto">
          <a:xfrm>
            <a:off x="1447800" y="4038600"/>
            <a:ext cx="457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3674" name="Line 11">
            <a:extLst>
              <a:ext uri="{FF2B5EF4-FFF2-40B4-BE49-F238E27FC236}">
                <a16:creationId xmlns:a16="http://schemas.microsoft.com/office/drawing/2014/main" id="{840CEA53-6A7A-C740-B4CF-F2BFE533FC61}"/>
              </a:ext>
            </a:extLst>
          </p:cNvPr>
          <p:cNvSpPr>
            <a:spLocks noChangeShapeType="1"/>
          </p:cNvSpPr>
          <p:nvPr/>
        </p:nvSpPr>
        <p:spPr bwMode="auto">
          <a:xfrm rot="4871592">
            <a:off x="7239000" y="4038600"/>
            <a:ext cx="533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3675" name="Rectangle 12">
            <a:extLst>
              <a:ext uri="{FF2B5EF4-FFF2-40B4-BE49-F238E27FC236}">
                <a16:creationId xmlns:a16="http://schemas.microsoft.com/office/drawing/2014/main" id="{5EF3BF70-368D-834C-8276-423A55046DDD}"/>
              </a:ext>
            </a:extLst>
          </p:cNvPr>
          <p:cNvSpPr>
            <a:spLocks noChangeArrowheads="1"/>
          </p:cNvSpPr>
          <p:nvPr/>
        </p:nvSpPr>
        <p:spPr bwMode="auto">
          <a:xfrm>
            <a:off x="6324600" y="4632325"/>
            <a:ext cx="2081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lgn="ctr">
              <a:spcBef>
                <a:spcPct val="0"/>
              </a:spcBef>
              <a:buFontTx/>
              <a:buNone/>
            </a:pPr>
            <a:r>
              <a:rPr lang="en-US" altLang="en-US" sz="2000">
                <a:latin typeface="Arial Narrow" panose="020B0604020202020204" pitchFamily="34" charset="0"/>
              </a:rPr>
              <a:t>triploid sperm (CCC)</a:t>
            </a:r>
          </a:p>
        </p:txBody>
      </p:sp>
      <p:sp>
        <p:nvSpPr>
          <p:cNvPr id="113676" name="Rectangle 13">
            <a:extLst>
              <a:ext uri="{FF2B5EF4-FFF2-40B4-BE49-F238E27FC236}">
                <a16:creationId xmlns:a16="http://schemas.microsoft.com/office/drawing/2014/main" id="{BE87BDC8-A899-1443-8447-68C88C62320D}"/>
              </a:ext>
            </a:extLst>
          </p:cNvPr>
          <p:cNvSpPr>
            <a:spLocks noGrp="1" noChangeArrowheads="1"/>
          </p:cNvSpPr>
          <p:nvPr>
            <p:ph type="title" idx="4294967295"/>
          </p:nvPr>
        </p:nvSpPr>
        <p:spPr>
          <a:xfrm>
            <a:off x="2743200" y="304800"/>
            <a:ext cx="3886200" cy="1143000"/>
          </a:xfrm>
        </p:spPr>
        <p:txBody>
          <a:bodyPr/>
          <a:lstStyle/>
          <a:p>
            <a:r>
              <a:rPr lang="en-US" altLang="en-US" sz="2400">
                <a:latin typeface="Arial Narrow" panose="020B0604020202020204" pitchFamily="34" charset="0"/>
                <a:ea typeface="ヒラギノ角ゴ Pro W3" panose="020B0300000000000000" pitchFamily="34" charset="-128"/>
              </a:rPr>
              <a:t>There was more genetic material contributed by </a:t>
            </a:r>
            <a:r>
              <a:rPr lang="en-US" altLang="en-US" sz="2400" i="1">
                <a:latin typeface="Arial Narrow" panose="020B0604020202020204" pitchFamily="34" charset="0"/>
                <a:ea typeface="ヒラギノ角ゴ Pro W3" panose="020B0300000000000000" pitchFamily="34" charset="-128"/>
              </a:rPr>
              <a:t>P. connectilis</a:t>
            </a:r>
            <a:r>
              <a:rPr lang="en-US" altLang="en-US" sz="2400">
                <a:latin typeface="Arial Narrow" panose="020B0604020202020204" pitchFamily="34" charset="0"/>
                <a:ea typeface="ヒラギノ角ゴ Pro W3" panose="020B0300000000000000" pitchFamily="34" charset="-128"/>
              </a:rPr>
              <a:t> than </a:t>
            </a:r>
            <a:r>
              <a:rPr lang="en-US" altLang="en-US" sz="2400" i="1">
                <a:latin typeface="Arial Narrow" panose="020B0604020202020204" pitchFamily="34" charset="0"/>
                <a:ea typeface="ヒラギノ角ゴ Pro W3" panose="020B0300000000000000" pitchFamily="34" charset="-128"/>
              </a:rPr>
              <a:t>P. hexagonoptera</a:t>
            </a:r>
            <a:r>
              <a:rPr lang="en-US" altLang="en-US">
                <a:latin typeface="Arial Narrow" panose="020B0604020202020204" pitchFamily="34" charset="0"/>
                <a:ea typeface="ヒラギノ角ゴ Pro W3" panose="020B0300000000000000" pitchFamily="34" charset="-128"/>
              </a:rPr>
              <a:t> </a:t>
            </a:r>
          </a:p>
        </p:txBody>
      </p:sp>
      <p:sp>
        <p:nvSpPr>
          <p:cNvPr id="113677" name="Rectangle 14">
            <a:extLst>
              <a:ext uri="{FF2B5EF4-FFF2-40B4-BE49-F238E27FC236}">
                <a16:creationId xmlns:a16="http://schemas.microsoft.com/office/drawing/2014/main" id="{7B167B52-3DE8-3847-8114-5A31B4B8351C}"/>
              </a:ext>
            </a:extLst>
          </p:cNvPr>
          <p:cNvSpPr>
            <a:spLocks noChangeArrowheads="1"/>
          </p:cNvSpPr>
          <p:nvPr/>
        </p:nvSpPr>
        <p:spPr bwMode="auto">
          <a:xfrm>
            <a:off x="2590800" y="1828800"/>
            <a:ext cx="175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1800" i="1">
                <a:latin typeface="Arial Narrow" panose="020B0604020202020204" pitchFamily="34" charset="0"/>
              </a:rPr>
              <a:t>P. hexagonoptera</a:t>
            </a:r>
          </a:p>
        </p:txBody>
      </p:sp>
      <p:sp>
        <p:nvSpPr>
          <p:cNvPr id="113678" name="Rectangle 15">
            <a:extLst>
              <a:ext uri="{FF2B5EF4-FFF2-40B4-BE49-F238E27FC236}">
                <a16:creationId xmlns:a16="http://schemas.microsoft.com/office/drawing/2014/main" id="{C4CE5737-D55F-BB45-8F7E-C26C9BB6DC74}"/>
              </a:ext>
            </a:extLst>
          </p:cNvPr>
          <p:cNvSpPr>
            <a:spLocks noChangeArrowheads="1"/>
          </p:cNvSpPr>
          <p:nvPr/>
        </p:nvSpPr>
        <p:spPr bwMode="auto">
          <a:xfrm>
            <a:off x="5257800" y="1843088"/>
            <a:ext cx="128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1800" i="1">
                <a:latin typeface="Arial Narrow" panose="020B0604020202020204" pitchFamily="34" charset="0"/>
              </a:rPr>
              <a:t>P. connectilis</a:t>
            </a:r>
          </a:p>
        </p:txBody>
      </p:sp>
      <p:sp>
        <p:nvSpPr>
          <p:cNvPr id="113679" name="Rectangle 16">
            <a:extLst>
              <a:ext uri="{FF2B5EF4-FFF2-40B4-BE49-F238E27FC236}">
                <a16:creationId xmlns:a16="http://schemas.microsoft.com/office/drawing/2014/main" id="{12ABE9B9-10E3-194F-8437-922DA0DE80FA}"/>
              </a:ext>
            </a:extLst>
          </p:cNvPr>
          <p:cNvSpPr>
            <a:spLocks noChangeArrowheads="1"/>
          </p:cNvSpPr>
          <p:nvPr/>
        </p:nvSpPr>
        <p:spPr bwMode="auto">
          <a:xfrm>
            <a:off x="4003675" y="2757488"/>
            <a:ext cx="1403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1800">
                <a:latin typeface="Arial Narrow" panose="020B0604020202020204" pitchFamily="34" charset="0"/>
              </a:rPr>
              <a:t>putative hybrid</a:t>
            </a:r>
          </a:p>
        </p:txBody>
      </p:sp>
      <p:sp>
        <p:nvSpPr>
          <p:cNvPr id="113680" name="Line 17">
            <a:extLst>
              <a:ext uri="{FF2B5EF4-FFF2-40B4-BE49-F238E27FC236}">
                <a16:creationId xmlns:a16="http://schemas.microsoft.com/office/drawing/2014/main" id="{B2567541-88D3-CA48-9039-4B30F6E31E3C}"/>
              </a:ext>
            </a:extLst>
          </p:cNvPr>
          <p:cNvSpPr>
            <a:spLocks noChangeShapeType="1"/>
          </p:cNvSpPr>
          <p:nvPr/>
        </p:nvSpPr>
        <p:spPr bwMode="auto">
          <a:xfrm>
            <a:off x="2743200" y="5181600"/>
            <a:ext cx="457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3681" name="Line 18">
            <a:extLst>
              <a:ext uri="{FF2B5EF4-FFF2-40B4-BE49-F238E27FC236}">
                <a16:creationId xmlns:a16="http://schemas.microsoft.com/office/drawing/2014/main" id="{C7D660CB-1449-644A-8703-3BC24461CD6B}"/>
              </a:ext>
            </a:extLst>
          </p:cNvPr>
          <p:cNvSpPr>
            <a:spLocks noChangeShapeType="1"/>
          </p:cNvSpPr>
          <p:nvPr/>
        </p:nvSpPr>
        <p:spPr bwMode="auto">
          <a:xfrm rot="5148905">
            <a:off x="6324600" y="5181600"/>
            <a:ext cx="457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2882468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5">
            <a:extLst>
              <a:ext uri="{FF2B5EF4-FFF2-40B4-BE49-F238E27FC236}">
                <a16:creationId xmlns:a16="http://schemas.microsoft.com/office/drawing/2014/main" id="{9364C7F6-85D7-D44B-A4B9-37324C62B851}"/>
              </a:ext>
            </a:extLst>
          </p:cNvPr>
          <p:cNvSpPr>
            <a:spLocks noChangeArrowheads="1"/>
          </p:cNvSpPr>
          <p:nvPr/>
        </p:nvSpPr>
        <p:spPr bwMode="auto">
          <a:xfrm>
            <a:off x="0" y="0"/>
            <a:ext cx="9144000" cy="6858000"/>
          </a:xfrm>
          <a:prstGeom prst="rect">
            <a:avLst/>
          </a:prstGeom>
          <a:solidFill>
            <a:srgbClr val="7A8ECC"/>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p>
        </p:txBody>
      </p:sp>
      <p:sp>
        <p:nvSpPr>
          <p:cNvPr id="15362" name="Text Box 4">
            <a:extLst>
              <a:ext uri="{FF2B5EF4-FFF2-40B4-BE49-F238E27FC236}">
                <a16:creationId xmlns:a16="http://schemas.microsoft.com/office/drawing/2014/main" id="{C60A5499-94CB-5A49-B55A-952D17B2CC8E}"/>
              </a:ext>
            </a:extLst>
          </p:cNvPr>
          <p:cNvSpPr txBox="1">
            <a:spLocks noChangeArrowheads="1"/>
          </p:cNvSpPr>
          <p:nvPr/>
        </p:nvSpPr>
        <p:spPr bwMode="auto">
          <a:xfrm>
            <a:off x="0" y="0"/>
            <a:ext cx="8279831" cy="784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a:t>		On Apomixis … 2021</a:t>
            </a:r>
          </a:p>
          <a:p>
            <a:pPr>
              <a:spcBef>
                <a:spcPct val="0"/>
              </a:spcBef>
              <a:buFontTx/>
              <a:buNone/>
            </a:pPr>
            <a:r>
              <a:rPr lang="en-US" altLang="en-US" sz="2400"/>
              <a:t>Farlow’s Original Discovery, 1872</a:t>
            </a:r>
          </a:p>
          <a:p>
            <a:pPr>
              <a:spcBef>
                <a:spcPct val="0"/>
              </a:spcBef>
              <a:buFontTx/>
              <a:buNone/>
            </a:pPr>
            <a:endParaRPr lang="en-US" altLang="en-US" sz="2400"/>
          </a:p>
          <a:p>
            <a:pPr>
              <a:spcBef>
                <a:spcPct val="0"/>
              </a:spcBef>
              <a:buFontTx/>
              <a:buNone/>
            </a:pPr>
            <a:r>
              <a:rPr lang="en-US" altLang="en-US" sz="2400"/>
              <a:t>Our Vermont apomictic species:</a:t>
            </a:r>
          </a:p>
          <a:p>
            <a:pPr>
              <a:spcBef>
                <a:spcPct val="0"/>
              </a:spcBef>
              <a:buFontTx/>
              <a:buNone/>
            </a:pPr>
            <a:r>
              <a:rPr lang="en-US" altLang="en-US" sz="2400" i="1"/>
              <a:t>  Pellaea atropurpurea </a:t>
            </a:r>
            <a:r>
              <a:rPr lang="en-US" altLang="en-US" sz="2400"/>
              <a:t>and </a:t>
            </a:r>
            <a:r>
              <a:rPr lang="en-US" altLang="en-US" sz="2400" i="1"/>
              <a:t>Pellaea glabella</a:t>
            </a:r>
            <a:r>
              <a:rPr lang="en-US" altLang="en-US" sz="2400"/>
              <a:t> var. </a:t>
            </a:r>
            <a:r>
              <a:rPr lang="en-US" altLang="en-US" sz="2400" i="1"/>
              <a:t> glabella  </a:t>
            </a:r>
          </a:p>
          <a:p>
            <a:pPr>
              <a:spcBef>
                <a:spcPct val="0"/>
              </a:spcBef>
              <a:buFontTx/>
              <a:buNone/>
            </a:pPr>
            <a:endParaRPr lang="en-US" altLang="en-US" sz="2400"/>
          </a:p>
          <a:p>
            <a:pPr>
              <a:spcBef>
                <a:spcPct val="0"/>
              </a:spcBef>
              <a:buFontTx/>
              <a:buNone/>
            </a:pPr>
            <a:r>
              <a:rPr lang="en-US" altLang="en-US" sz="2400"/>
              <a:t>Mechanics of the Döpp-Manton scheme (premeiotic endomitosis)</a:t>
            </a:r>
          </a:p>
          <a:p>
            <a:pPr lvl="1">
              <a:spcBef>
                <a:spcPct val="0"/>
              </a:spcBef>
              <a:buFont typeface="Times" pitchFamily="2" charset="0"/>
              <a:buChar char="•"/>
            </a:pPr>
            <a:r>
              <a:rPr lang="en-US" altLang="en-US" sz="2400"/>
              <a:t>Altered Sporophyte Production: Farlow and Alice Tryon</a:t>
            </a:r>
            <a:endParaRPr lang="en-US" altLang="en-US" sz="2400" i="1"/>
          </a:p>
          <a:p>
            <a:pPr lvl="1">
              <a:spcBef>
                <a:spcPct val="0"/>
              </a:spcBef>
              <a:buFont typeface="Times" pitchFamily="2" charset="0"/>
              <a:buChar char="•"/>
            </a:pPr>
            <a:r>
              <a:rPr lang="en-US" altLang="en-US" sz="2400"/>
              <a:t>Altered Spore Production: Manton on </a:t>
            </a:r>
            <a:r>
              <a:rPr lang="en-US" altLang="en-US" sz="2400" i="1"/>
              <a:t>Cyrtomium</a:t>
            </a:r>
          </a:p>
          <a:p>
            <a:pPr>
              <a:spcBef>
                <a:spcPct val="0"/>
              </a:spcBef>
              <a:buFontTx/>
              <a:buNone/>
            </a:pPr>
            <a:endParaRPr lang="en-US" altLang="en-US" sz="2400"/>
          </a:p>
          <a:p>
            <a:pPr>
              <a:spcBef>
                <a:spcPct val="0"/>
              </a:spcBef>
              <a:buFontTx/>
              <a:buNone/>
            </a:pPr>
            <a:r>
              <a:rPr lang="en-US" altLang="en-US" sz="2400"/>
              <a:t>Gastony on the origins of </a:t>
            </a:r>
            <a:r>
              <a:rPr lang="en-US" altLang="en-US" sz="2400" i="1"/>
              <a:t>Pellaea glabella</a:t>
            </a:r>
            <a:r>
              <a:rPr lang="en-US" altLang="en-US" sz="2400"/>
              <a:t> var. </a:t>
            </a:r>
            <a:r>
              <a:rPr lang="en-US" altLang="en-US" sz="2400" i="1"/>
              <a:t>glabella</a:t>
            </a:r>
          </a:p>
          <a:p>
            <a:pPr>
              <a:spcBef>
                <a:spcPct val="0"/>
              </a:spcBef>
              <a:buFontTx/>
              <a:buNone/>
            </a:pPr>
            <a:endParaRPr lang="en-US" altLang="en-US" sz="2400"/>
          </a:p>
          <a:p>
            <a:pPr>
              <a:spcBef>
                <a:spcPct val="0"/>
              </a:spcBef>
              <a:buFontTx/>
              <a:buNone/>
            </a:pPr>
            <a:r>
              <a:rPr lang="en-US" altLang="en-US" sz="2400"/>
              <a:t>Apomixis in the Pteridaceae and Thelypteridaceae </a:t>
            </a:r>
          </a:p>
          <a:p>
            <a:pPr lvl="1">
              <a:spcBef>
                <a:spcPct val="0"/>
              </a:spcBef>
              <a:buFont typeface="Times" pitchFamily="2" charset="0"/>
              <a:buChar char="•"/>
            </a:pPr>
            <a:r>
              <a:rPr lang="en-US" altLang="en-US" sz="2400"/>
              <a:t>Sigel on apomixis and farina evolution in </a:t>
            </a:r>
            <a:r>
              <a:rPr lang="en-US" altLang="en-US" sz="2400" i="1"/>
              <a:t>Argyrochosma</a:t>
            </a:r>
            <a:endParaRPr lang="en-US" altLang="en-US" sz="2400"/>
          </a:p>
          <a:p>
            <a:pPr lvl="1">
              <a:spcBef>
                <a:spcPct val="0"/>
              </a:spcBef>
              <a:buFont typeface="Times" pitchFamily="2" charset="0"/>
              <a:buChar char="•"/>
            </a:pPr>
            <a:r>
              <a:rPr lang="en-US" altLang="en-US" sz="2400"/>
              <a:t>Grusz on apomixis and polyploidy in </a:t>
            </a:r>
            <a:r>
              <a:rPr lang="en-US" altLang="en-US" sz="2400" i="1"/>
              <a:t>Myriopteris</a:t>
            </a:r>
          </a:p>
          <a:p>
            <a:pPr lvl="1">
              <a:spcBef>
                <a:spcPct val="0"/>
              </a:spcBef>
              <a:buFont typeface="Times" pitchFamily="2" charset="0"/>
              <a:buChar char="•"/>
            </a:pPr>
            <a:r>
              <a:rPr lang="en-US" altLang="en-US" sz="2400"/>
              <a:t>Origin of apomixis – an example from Japan.</a:t>
            </a:r>
          </a:p>
          <a:p>
            <a:pPr marL="7938" lvl="1">
              <a:spcBef>
                <a:spcPct val="0"/>
              </a:spcBef>
              <a:buNone/>
            </a:pPr>
            <a:r>
              <a:rPr lang="en-US" altLang="en-US" sz="2400"/>
              <a:t>The Braithwaite Scheme (Meiotic first division restitution)</a:t>
            </a:r>
          </a:p>
          <a:p>
            <a:pPr lvl="1">
              <a:spcBef>
                <a:spcPct val="0"/>
              </a:spcBef>
              <a:buFont typeface="Times" pitchFamily="2" charset="0"/>
              <a:buChar char="•"/>
            </a:pPr>
            <a:endParaRPr lang="en-US" altLang="en-US" sz="2400" i="1"/>
          </a:p>
          <a:p>
            <a:pPr lvl="1">
              <a:spcBef>
                <a:spcPct val="0"/>
              </a:spcBef>
              <a:buFont typeface="Times" pitchFamily="2" charset="0"/>
              <a:buChar char="•"/>
            </a:pPr>
            <a:endParaRPr lang="en-US" altLang="en-US" sz="2000"/>
          </a:p>
          <a:p>
            <a:pPr lvl="1">
              <a:spcBef>
                <a:spcPct val="0"/>
              </a:spcBef>
              <a:buFontTx/>
              <a:buNone/>
            </a:pPr>
            <a:endParaRPr lang="en-US" altLang="en-US" sz="2000"/>
          </a:p>
          <a:p>
            <a:pPr>
              <a:spcBef>
                <a:spcPct val="0"/>
              </a:spcBef>
              <a:buFontTx/>
              <a:buNone/>
            </a:pPr>
            <a:r>
              <a:rPr lang="en-US" altLang="en-US" sz="2000"/>
              <a:t>	</a:t>
            </a:r>
          </a:p>
        </p:txBody>
      </p:sp>
    </p:spTree>
    <p:extLst>
      <p:ext uri="{BB962C8B-B14F-4D97-AF65-F5344CB8AC3E}">
        <p14:creationId xmlns:p14="http://schemas.microsoft.com/office/powerpoint/2010/main" val="15204146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phegopterisconn.jpg                                            00021D6AMacintosh HD                   B74677AA:">
            <a:extLst>
              <a:ext uri="{FF2B5EF4-FFF2-40B4-BE49-F238E27FC236}">
                <a16:creationId xmlns:a16="http://schemas.microsoft.com/office/drawing/2014/main" id="{DAD7A30C-98F5-074B-B6E1-E80427A8C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100584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Rectangle 3">
            <a:extLst>
              <a:ext uri="{FF2B5EF4-FFF2-40B4-BE49-F238E27FC236}">
                <a16:creationId xmlns:a16="http://schemas.microsoft.com/office/drawing/2014/main" id="{B9322E05-377D-B34C-89FB-6E5BDB2AAC9C}"/>
              </a:ext>
            </a:extLst>
          </p:cNvPr>
          <p:cNvSpPr>
            <a:spLocks noGrp="1" noChangeArrowheads="1"/>
          </p:cNvSpPr>
          <p:nvPr>
            <p:ph type="title" idx="4294967295"/>
          </p:nvPr>
        </p:nvSpPr>
        <p:spPr>
          <a:xfrm>
            <a:off x="0" y="228600"/>
            <a:ext cx="9144000" cy="2209800"/>
          </a:xfrm>
          <a:solidFill>
            <a:srgbClr val="A49E5B"/>
          </a:solidFill>
        </p:spPr>
        <p:txBody>
          <a:bodyPr/>
          <a:lstStyle/>
          <a:p>
            <a:r>
              <a:rPr lang="en-US" altLang="en-US" sz="3200">
                <a:ea typeface="ヒラギノ角ゴ Pro W3" panose="020B0300000000000000" pitchFamily="34" charset="-128"/>
              </a:rPr>
              <a:t>A re-examination of the hybrid hypothesis of Mulligan by Driscoll, Barrington, and Gilman (2004) in Vermont: evidence from morphology and isozymes</a:t>
            </a:r>
            <a:endParaRPr lang="en-US" altLang="en-US">
              <a:ea typeface="ヒラギノ角ゴ Pro W3" panose="020B0300000000000000" pitchFamily="34" charset="-128"/>
            </a:endParaRPr>
          </a:p>
        </p:txBody>
      </p:sp>
    </p:spTree>
    <p:extLst>
      <p:ext uri="{BB962C8B-B14F-4D97-AF65-F5344CB8AC3E}">
        <p14:creationId xmlns:p14="http://schemas.microsoft.com/office/powerpoint/2010/main" val="2799887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4">
            <a:extLst>
              <a:ext uri="{FF2B5EF4-FFF2-40B4-BE49-F238E27FC236}">
                <a16:creationId xmlns:a16="http://schemas.microsoft.com/office/drawing/2014/main" id="{A90A2C02-A205-F044-B6D5-1B1A8EAD38A9}"/>
              </a:ext>
            </a:extLst>
          </p:cNvPr>
          <p:cNvSpPr txBox="1">
            <a:spLocks noChangeArrowheads="1"/>
          </p:cNvSpPr>
          <p:nvPr/>
        </p:nvSpPr>
        <p:spPr bwMode="auto">
          <a:xfrm>
            <a:off x="2209800" y="457200"/>
            <a:ext cx="48958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MORPHOLOGICAL RESULTS</a:t>
            </a:r>
          </a:p>
        </p:txBody>
      </p:sp>
      <p:sp>
        <p:nvSpPr>
          <p:cNvPr id="115714" name="Text Box 5">
            <a:extLst>
              <a:ext uri="{FF2B5EF4-FFF2-40B4-BE49-F238E27FC236}">
                <a16:creationId xmlns:a16="http://schemas.microsoft.com/office/drawing/2014/main" id="{0924C4D4-580F-184B-A59F-7D5307C47DCA}"/>
              </a:ext>
            </a:extLst>
          </p:cNvPr>
          <p:cNvSpPr txBox="1">
            <a:spLocks noChangeArrowheads="1"/>
          </p:cNvSpPr>
          <p:nvPr/>
        </p:nvSpPr>
        <p:spPr bwMode="auto">
          <a:xfrm>
            <a:off x="1371600" y="2590800"/>
            <a:ext cx="66516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 typeface="Times" pitchFamily="2" charset="0"/>
              <a:buAutoNum type="arabicPeriod"/>
            </a:pPr>
            <a:r>
              <a:rPr lang="en-US" altLang="en-US" sz="2400"/>
              <a:t>The tetraploids resemble </a:t>
            </a:r>
            <a:r>
              <a:rPr lang="en-US" altLang="en-US" sz="2400" i="1"/>
              <a:t>connectilis</a:t>
            </a:r>
            <a:r>
              <a:rPr lang="en-US" altLang="en-US" sz="2400"/>
              <a:t> closely</a:t>
            </a:r>
          </a:p>
          <a:p>
            <a:pPr>
              <a:spcBef>
                <a:spcPct val="0"/>
              </a:spcBef>
              <a:buFont typeface="Times" pitchFamily="2" charset="0"/>
              <a:buAutoNum type="arabicPeriod"/>
            </a:pPr>
            <a:r>
              <a:rPr lang="en-US" altLang="en-US" sz="2400"/>
              <a:t>Resemblance to </a:t>
            </a:r>
            <a:r>
              <a:rPr lang="en-US" altLang="en-US" sz="2400" i="1"/>
              <a:t>hexagonoptera</a:t>
            </a:r>
            <a:r>
              <a:rPr lang="en-US" altLang="en-US" sz="2400"/>
              <a:t> is superficial</a:t>
            </a:r>
          </a:p>
          <a:p>
            <a:pPr>
              <a:spcBef>
                <a:spcPct val="0"/>
              </a:spcBef>
              <a:buFont typeface="Times" pitchFamily="2" charset="0"/>
              <a:buAutoNum type="arabicPeriod"/>
            </a:pPr>
            <a:r>
              <a:rPr lang="en-US" altLang="en-US" sz="2400"/>
              <a:t>Four of five measures were </a:t>
            </a:r>
            <a:r>
              <a:rPr lang="ja-JP" altLang="en-US" sz="2400"/>
              <a:t>“</a:t>
            </a:r>
            <a:r>
              <a:rPr lang="en-US" altLang="ja-JP" sz="2400"/>
              <a:t>beyond </a:t>
            </a:r>
            <a:r>
              <a:rPr lang="en-US" altLang="ja-JP" sz="2400" i="1"/>
              <a:t>connectilis</a:t>
            </a:r>
            <a:r>
              <a:rPr lang="ja-JP" altLang="en-US" sz="2400" i="1"/>
              <a:t>”</a:t>
            </a:r>
            <a:endParaRPr lang="en-US" altLang="ja-JP" sz="2400" i="1"/>
          </a:p>
          <a:p>
            <a:pPr>
              <a:spcBef>
                <a:spcPct val="0"/>
              </a:spcBef>
              <a:buFont typeface="Times" pitchFamily="2" charset="0"/>
              <a:buAutoNum type="arabicPeriod"/>
            </a:pPr>
            <a:r>
              <a:rPr lang="en-US" altLang="en-US" sz="2400" i="1"/>
              <a:t>Any criterion of intermediacy fails.</a:t>
            </a:r>
            <a:endParaRPr lang="en-US" altLang="en-US" sz="1800" i="1"/>
          </a:p>
          <a:p>
            <a:pPr>
              <a:spcBef>
                <a:spcPct val="0"/>
              </a:spcBef>
              <a:buFont typeface="Times" pitchFamily="2" charset="0"/>
              <a:buAutoNum type="arabicPeriod"/>
            </a:pPr>
            <a:endParaRPr lang="en-US" altLang="en-US" sz="1800"/>
          </a:p>
        </p:txBody>
      </p:sp>
    </p:spTree>
    <p:extLst>
      <p:ext uri="{BB962C8B-B14F-4D97-AF65-F5344CB8AC3E}">
        <p14:creationId xmlns:p14="http://schemas.microsoft.com/office/powerpoint/2010/main" val="10227235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8BDA3812-A2DB-2543-A9E5-0459FF9E6CAC}"/>
              </a:ext>
            </a:extLst>
          </p:cNvPr>
          <p:cNvSpPr>
            <a:spLocks noGrp="1" noChangeArrowheads="1"/>
          </p:cNvSpPr>
          <p:nvPr>
            <p:ph type="title" idx="4294967295"/>
          </p:nvPr>
        </p:nvSpPr>
        <p:spPr>
          <a:xfrm>
            <a:off x="0" y="304800"/>
            <a:ext cx="9144000" cy="990600"/>
          </a:xfrm>
        </p:spPr>
        <p:txBody>
          <a:bodyPr/>
          <a:lstStyle/>
          <a:p>
            <a:r>
              <a:rPr lang="en-US" altLang="en-US" sz="2800" b="1">
                <a:ea typeface="ヒラギノ角ゴ Pro W3" panose="020B0300000000000000" pitchFamily="34" charset="-128"/>
              </a:rPr>
              <a:t>Isozyme data provide six independent tests of the hybrid hypothesis proposed by Mulligan et al. (1972</a:t>
            </a:r>
            <a:r>
              <a:rPr lang="en-US" altLang="en-US" sz="2800">
                <a:ea typeface="ヒラギノ角ゴ Pro W3" panose="020B0300000000000000" pitchFamily="34" charset="-128"/>
              </a:rPr>
              <a:t>). </a:t>
            </a:r>
          </a:p>
        </p:txBody>
      </p:sp>
      <p:sp>
        <p:nvSpPr>
          <p:cNvPr id="116738" name="Rectangle 3">
            <a:extLst>
              <a:ext uri="{FF2B5EF4-FFF2-40B4-BE49-F238E27FC236}">
                <a16:creationId xmlns:a16="http://schemas.microsoft.com/office/drawing/2014/main" id="{EC37FEED-4CD5-3B4D-977F-80317BB9C6AE}"/>
              </a:ext>
            </a:extLst>
          </p:cNvPr>
          <p:cNvSpPr>
            <a:spLocks noChangeArrowheads="1"/>
          </p:cNvSpPr>
          <p:nvPr/>
        </p:nvSpPr>
        <p:spPr bwMode="auto">
          <a:xfrm>
            <a:off x="1196975" y="1812925"/>
            <a:ext cx="7185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400">
              <a:latin typeface="Arial Narrow" panose="020B0604020202020204" pitchFamily="34" charset="0"/>
            </a:endParaRPr>
          </a:p>
        </p:txBody>
      </p:sp>
      <p:sp>
        <p:nvSpPr>
          <p:cNvPr id="116739" name="Rectangle 4">
            <a:extLst>
              <a:ext uri="{FF2B5EF4-FFF2-40B4-BE49-F238E27FC236}">
                <a16:creationId xmlns:a16="http://schemas.microsoft.com/office/drawing/2014/main" id="{5F8801AD-F5A0-4243-9EE3-9F7324B6F7E4}"/>
              </a:ext>
            </a:extLst>
          </p:cNvPr>
          <p:cNvSpPr>
            <a:spLocks noChangeArrowheads="1"/>
          </p:cNvSpPr>
          <p:nvPr/>
        </p:nvSpPr>
        <p:spPr bwMode="auto">
          <a:xfrm>
            <a:off x="381000" y="1447800"/>
            <a:ext cx="5116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400">
                <a:solidFill>
                  <a:schemeClr val="tx2"/>
                </a:solidFill>
              </a:rPr>
              <a:t>A couple of examples:</a:t>
            </a:r>
            <a:endParaRPr lang="en-US" altLang="en-US" sz="2800">
              <a:solidFill>
                <a:schemeClr val="tx2"/>
              </a:solidFill>
            </a:endParaRPr>
          </a:p>
        </p:txBody>
      </p:sp>
      <p:graphicFrame>
        <p:nvGraphicFramePr>
          <p:cNvPr id="116740" name="Object 2">
            <a:extLst>
              <a:ext uri="{FF2B5EF4-FFF2-40B4-BE49-F238E27FC236}">
                <a16:creationId xmlns:a16="http://schemas.microsoft.com/office/drawing/2014/main" id="{1675CBB3-0402-4046-A543-2DD88CB93E48}"/>
              </a:ext>
            </a:extLst>
          </p:cNvPr>
          <p:cNvGraphicFramePr>
            <a:graphicFrameLocks noChangeAspect="1"/>
          </p:cNvGraphicFramePr>
          <p:nvPr/>
        </p:nvGraphicFramePr>
        <p:xfrm>
          <a:off x="228600" y="2198688"/>
          <a:ext cx="12268200" cy="3897312"/>
        </p:xfrm>
        <a:graphic>
          <a:graphicData uri="http://schemas.openxmlformats.org/presentationml/2006/ole">
            <mc:AlternateContent xmlns:mc="http://schemas.openxmlformats.org/markup-compatibility/2006">
              <mc:Choice xmlns:v="urn:schemas-microsoft-com:vml" Requires="v">
                <p:oleObj name="Document" r:id="rId2" imgW="5486400" imgH="1930400" progId="Word.Document.8">
                  <p:embed/>
                </p:oleObj>
              </mc:Choice>
              <mc:Fallback>
                <p:oleObj name="Document" r:id="rId2" imgW="5486400" imgH="1930400" progId="Word.Document.8">
                  <p:embed/>
                  <p:pic>
                    <p:nvPicPr>
                      <p:cNvPr id="116740" name="Object 2">
                        <a:extLst>
                          <a:ext uri="{FF2B5EF4-FFF2-40B4-BE49-F238E27FC236}">
                            <a16:creationId xmlns:a16="http://schemas.microsoft.com/office/drawing/2014/main" id="{1675CBB3-0402-4046-A543-2DD88CB93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98688"/>
                        <a:ext cx="12268200" cy="3897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42476125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Box 1">
            <a:extLst>
              <a:ext uri="{FF2B5EF4-FFF2-40B4-BE49-F238E27FC236}">
                <a16:creationId xmlns:a16="http://schemas.microsoft.com/office/drawing/2014/main" id="{5F9547C1-B722-E54F-A848-5713403DE4F8}"/>
              </a:ext>
            </a:extLst>
          </p:cNvPr>
          <p:cNvSpPr txBox="1">
            <a:spLocks noChangeArrowheads="1"/>
          </p:cNvSpPr>
          <p:nvPr/>
        </p:nvSpPr>
        <p:spPr bwMode="auto">
          <a:xfrm>
            <a:off x="3276600" y="3048000"/>
            <a:ext cx="32035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4800"/>
              <a:t>SET ASIDE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a:extLst>
              <a:ext uri="{FF2B5EF4-FFF2-40B4-BE49-F238E27FC236}">
                <a16:creationId xmlns:a16="http://schemas.microsoft.com/office/drawing/2014/main" id="{7784B3EB-324E-254F-B83F-7F9F29349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464" b="13464"/>
          <a:stretch>
            <a:fillRect/>
          </a:stretch>
        </p:blipFill>
        <p:spPr bwMode="auto">
          <a:xfrm>
            <a:off x="1066800" y="685800"/>
            <a:ext cx="381000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 Box 6">
            <a:extLst>
              <a:ext uri="{FF2B5EF4-FFF2-40B4-BE49-F238E27FC236}">
                <a16:creationId xmlns:a16="http://schemas.microsoft.com/office/drawing/2014/main" id="{9DFC040E-4CD4-DD4C-97B1-E2F129103C1B}"/>
              </a:ext>
            </a:extLst>
          </p:cNvPr>
          <p:cNvSpPr txBox="1">
            <a:spLocks noChangeArrowheads="1"/>
          </p:cNvSpPr>
          <p:nvPr/>
        </p:nvSpPr>
        <p:spPr bwMode="auto">
          <a:xfrm>
            <a:off x="228600" y="76200"/>
            <a:ext cx="22780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i="1"/>
              <a:t>atropurpurpea</a:t>
            </a:r>
            <a:endParaRPr lang="en-US" altLang="en-US" sz="2800"/>
          </a:p>
        </p:txBody>
      </p:sp>
      <p:sp>
        <p:nvSpPr>
          <p:cNvPr id="38915" name="Rectangle 7">
            <a:extLst>
              <a:ext uri="{FF2B5EF4-FFF2-40B4-BE49-F238E27FC236}">
                <a16:creationId xmlns:a16="http://schemas.microsoft.com/office/drawing/2014/main" id="{C157BE12-1C44-6D4B-AC6B-877F0C155F3B}"/>
              </a:ext>
            </a:extLst>
          </p:cNvPr>
          <p:cNvSpPr>
            <a:spLocks noChangeArrowheads="1"/>
          </p:cNvSpPr>
          <p:nvPr/>
        </p:nvSpPr>
        <p:spPr bwMode="auto">
          <a:xfrm>
            <a:off x="2971800" y="152400"/>
            <a:ext cx="420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latin typeface="Helvetica" pitchFamily="2" charset="0"/>
              </a:rPr>
              <a:t>A</a:t>
            </a:r>
          </a:p>
        </p:txBody>
      </p:sp>
      <p:pic>
        <p:nvPicPr>
          <p:cNvPr id="38916" name="Picture 1">
            <a:extLst>
              <a:ext uri="{FF2B5EF4-FFF2-40B4-BE49-F238E27FC236}">
                <a16:creationId xmlns:a16="http://schemas.microsoft.com/office/drawing/2014/main" id="{EB1482D0-C231-2F42-8A69-184666E618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017962"/>
            <a:ext cx="9144000"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39604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5">
            <a:extLst>
              <a:ext uri="{FF2B5EF4-FFF2-40B4-BE49-F238E27FC236}">
                <a16:creationId xmlns:a16="http://schemas.microsoft.com/office/drawing/2014/main" id="{9115D3C5-E0D0-9443-A238-E379B1A89D1C}"/>
              </a:ext>
            </a:extLst>
          </p:cNvPr>
          <p:cNvSpPr>
            <a:spLocks noChangeArrowheads="1"/>
          </p:cNvSpPr>
          <p:nvPr/>
        </p:nvSpPr>
        <p:spPr bwMode="auto">
          <a:xfrm>
            <a:off x="0" y="0"/>
            <a:ext cx="9144000" cy="6858000"/>
          </a:xfrm>
          <a:prstGeom prst="rect">
            <a:avLst/>
          </a:prstGeom>
          <a:solidFill>
            <a:srgbClr val="7A8ECC"/>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p>
        </p:txBody>
      </p:sp>
      <p:sp>
        <p:nvSpPr>
          <p:cNvPr id="71682" name="Text Box 4">
            <a:extLst>
              <a:ext uri="{FF2B5EF4-FFF2-40B4-BE49-F238E27FC236}">
                <a16:creationId xmlns:a16="http://schemas.microsoft.com/office/drawing/2014/main" id="{34ABC1BF-7EB5-064F-9F61-54E55629AB4F}"/>
              </a:ext>
            </a:extLst>
          </p:cNvPr>
          <p:cNvSpPr txBox="1">
            <a:spLocks noChangeArrowheads="1"/>
          </p:cNvSpPr>
          <p:nvPr/>
        </p:nvSpPr>
        <p:spPr bwMode="auto">
          <a:xfrm>
            <a:off x="0" y="0"/>
            <a:ext cx="7708900"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a:t>		On Apomixis …</a:t>
            </a:r>
          </a:p>
          <a:p>
            <a:pPr>
              <a:spcBef>
                <a:spcPct val="0"/>
              </a:spcBef>
              <a:buFontTx/>
              <a:buNone/>
            </a:pPr>
            <a:r>
              <a:rPr lang="en-US" altLang="en-US" sz="2400"/>
              <a:t>Original Discovery</a:t>
            </a:r>
          </a:p>
          <a:p>
            <a:pPr>
              <a:spcBef>
                <a:spcPct val="0"/>
              </a:spcBef>
              <a:buFontTx/>
              <a:buNone/>
            </a:pPr>
            <a:endParaRPr lang="en-US" altLang="en-US" sz="2400"/>
          </a:p>
          <a:p>
            <a:pPr>
              <a:spcBef>
                <a:spcPct val="0"/>
              </a:spcBef>
              <a:buFontTx/>
              <a:buNone/>
            </a:pPr>
            <a:r>
              <a:rPr lang="en-US" altLang="en-US" sz="2400"/>
              <a:t>Our Vermont apomictic species:</a:t>
            </a:r>
          </a:p>
          <a:p>
            <a:pPr>
              <a:spcBef>
                <a:spcPct val="0"/>
              </a:spcBef>
              <a:buFontTx/>
              <a:buNone/>
            </a:pPr>
            <a:r>
              <a:rPr lang="en-US" altLang="en-US" sz="2400" i="1"/>
              <a:t>  Pellaea atropurpurea </a:t>
            </a:r>
            <a:r>
              <a:rPr lang="en-US" altLang="en-US" sz="2400"/>
              <a:t>and </a:t>
            </a:r>
            <a:r>
              <a:rPr lang="en-US" altLang="en-US" sz="2400" i="1"/>
              <a:t>Pellaea glabella</a:t>
            </a:r>
            <a:r>
              <a:rPr lang="en-US" altLang="en-US" sz="2400"/>
              <a:t> var. </a:t>
            </a:r>
            <a:r>
              <a:rPr lang="en-US" altLang="en-US" sz="2400" i="1"/>
              <a:t> glabella  </a:t>
            </a:r>
          </a:p>
          <a:p>
            <a:pPr>
              <a:spcBef>
                <a:spcPct val="0"/>
              </a:spcBef>
              <a:buFontTx/>
              <a:buNone/>
            </a:pPr>
            <a:endParaRPr lang="en-US" altLang="en-US" sz="2400"/>
          </a:p>
          <a:p>
            <a:pPr>
              <a:spcBef>
                <a:spcPct val="0"/>
              </a:spcBef>
              <a:buFontTx/>
              <a:buNone/>
            </a:pPr>
            <a:r>
              <a:rPr lang="en-US" altLang="en-US" sz="2400"/>
              <a:t>Mechanics of the Döpp-Manton scheme </a:t>
            </a:r>
          </a:p>
          <a:p>
            <a:pPr lvl="1">
              <a:spcBef>
                <a:spcPct val="0"/>
              </a:spcBef>
              <a:buFont typeface="Times" pitchFamily="2" charset="0"/>
              <a:buChar char="•"/>
            </a:pPr>
            <a:r>
              <a:rPr lang="en-US" altLang="en-US" sz="2400"/>
              <a:t>Altered Sporophyte Production: Farlow and Alice Tryon</a:t>
            </a:r>
            <a:endParaRPr lang="en-US" altLang="en-US" sz="2400" i="1"/>
          </a:p>
          <a:p>
            <a:pPr lvl="1">
              <a:spcBef>
                <a:spcPct val="0"/>
              </a:spcBef>
              <a:buFont typeface="Times" pitchFamily="2" charset="0"/>
              <a:buChar char="•"/>
            </a:pPr>
            <a:r>
              <a:rPr lang="en-US" altLang="en-US" sz="2400"/>
              <a:t>Altered Spore Production: Manton on </a:t>
            </a:r>
            <a:r>
              <a:rPr lang="en-US" altLang="en-US" sz="2400" i="1"/>
              <a:t>Cyrtomium</a:t>
            </a:r>
          </a:p>
          <a:p>
            <a:pPr>
              <a:spcBef>
                <a:spcPct val="0"/>
              </a:spcBef>
              <a:buFontTx/>
              <a:buNone/>
            </a:pPr>
            <a:endParaRPr lang="en-US" altLang="en-US" sz="2400"/>
          </a:p>
          <a:p>
            <a:pPr>
              <a:spcBef>
                <a:spcPct val="0"/>
              </a:spcBef>
              <a:buFontTx/>
              <a:buNone/>
            </a:pPr>
            <a:r>
              <a:rPr lang="en-US" altLang="en-US" sz="2400"/>
              <a:t>Gastony on the origins of </a:t>
            </a:r>
            <a:r>
              <a:rPr lang="en-US" altLang="en-US" sz="2400" i="1"/>
              <a:t>Pellaea glabella</a:t>
            </a:r>
            <a:r>
              <a:rPr lang="en-US" altLang="en-US" sz="2400"/>
              <a:t> var. </a:t>
            </a:r>
            <a:r>
              <a:rPr lang="en-US" altLang="en-US" sz="2400" i="1"/>
              <a:t>glabella</a:t>
            </a:r>
          </a:p>
          <a:p>
            <a:pPr>
              <a:spcBef>
                <a:spcPct val="0"/>
              </a:spcBef>
              <a:buFontTx/>
              <a:buNone/>
            </a:pPr>
            <a:endParaRPr lang="en-US" altLang="en-US" sz="2400"/>
          </a:p>
          <a:p>
            <a:pPr>
              <a:spcBef>
                <a:spcPct val="0"/>
              </a:spcBef>
              <a:buFontTx/>
              <a:buNone/>
            </a:pPr>
            <a:r>
              <a:rPr lang="en-US" altLang="en-US" sz="2400"/>
              <a:t>Amanda Grusz on Apomixis, the Braithwaite scheme</a:t>
            </a:r>
          </a:p>
          <a:p>
            <a:pPr>
              <a:spcBef>
                <a:spcPct val="0"/>
              </a:spcBef>
              <a:buFontTx/>
              <a:buNone/>
            </a:pPr>
            <a:r>
              <a:rPr lang="en-US" altLang="en-US" sz="2400"/>
              <a:t>Case Histories </a:t>
            </a:r>
          </a:p>
          <a:p>
            <a:pPr lvl="1">
              <a:spcBef>
                <a:spcPct val="0"/>
              </a:spcBef>
              <a:buFont typeface="Times" pitchFamily="2" charset="0"/>
              <a:buChar char="•"/>
            </a:pPr>
            <a:r>
              <a:rPr lang="en-US" altLang="en-US" sz="2400"/>
              <a:t>Sigel on apomixis and farina evolution in </a:t>
            </a:r>
            <a:r>
              <a:rPr lang="en-US" altLang="en-US" sz="2400" i="1"/>
              <a:t>Argyrochosma</a:t>
            </a:r>
            <a:endParaRPr lang="en-US" altLang="en-US" sz="2400"/>
          </a:p>
          <a:p>
            <a:pPr lvl="1">
              <a:spcBef>
                <a:spcPct val="0"/>
              </a:spcBef>
              <a:buFont typeface="Times" pitchFamily="2" charset="0"/>
              <a:buChar char="•"/>
            </a:pPr>
            <a:r>
              <a:rPr lang="en-US" altLang="en-US" sz="2400"/>
              <a:t>Grusz on apomixis and polyploidy in </a:t>
            </a:r>
            <a:r>
              <a:rPr lang="en-US" altLang="en-US" sz="2400" i="1"/>
              <a:t>Cheilanthes</a:t>
            </a:r>
          </a:p>
          <a:p>
            <a:pPr lvl="1">
              <a:spcBef>
                <a:spcPct val="0"/>
              </a:spcBef>
              <a:buFont typeface="Times" pitchFamily="2" charset="0"/>
              <a:buChar char="•"/>
            </a:pPr>
            <a:r>
              <a:rPr lang="en-US" altLang="en-US" sz="2400"/>
              <a:t>Origin of apomixis – an example from Japan.</a:t>
            </a:r>
          </a:p>
          <a:p>
            <a:pPr lvl="1">
              <a:spcBef>
                <a:spcPct val="0"/>
              </a:spcBef>
              <a:buFont typeface="Times" pitchFamily="2" charset="0"/>
              <a:buChar char="•"/>
            </a:pPr>
            <a:endParaRPr lang="en-US" altLang="en-US" sz="2400" i="1"/>
          </a:p>
          <a:p>
            <a:pPr lvl="1">
              <a:spcBef>
                <a:spcPct val="0"/>
              </a:spcBef>
              <a:buFont typeface="Times" pitchFamily="2" charset="0"/>
              <a:buChar char="•"/>
            </a:pPr>
            <a:endParaRPr lang="en-US" altLang="en-US" sz="2000"/>
          </a:p>
          <a:p>
            <a:pPr lvl="1">
              <a:spcBef>
                <a:spcPct val="0"/>
              </a:spcBef>
              <a:buFontTx/>
              <a:buNone/>
            </a:pPr>
            <a:endParaRPr lang="en-US" altLang="en-US" sz="2000"/>
          </a:p>
          <a:p>
            <a:pPr>
              <a:spcBef>
                <a:spcPct val="0"/>
              </a:spcBef>
              <a:buFontTx/>
              <a:buNone/>
            </a:pPr>
            <a:r>
              <a:rPr lang="en-US" altLang="en-US" sz="2000"/>
              <a:t>	</a:t>
            </a:r>
          </a:p>
        </p:txBody>
      </p:sp>
    </p:spTree>
    <p:extLst>
      <p:ext uri="{BB962C8B-B14F-4D97-AF65-F5344CB8AC3E}">
        <p14:creationId xmlns:p14="http://schemas.microsoft.com/office/powerpoint/2010/main" val="42460595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Box 3">
            <a:extLst>
              <a:ext uri="{FF2B5EF4-FFF2-40B4-BE49-F238E27FC236}">
                <a16:creationId xmlns:a16="http://schemas.microsoft.com/office/drawing/2014/main" id="{24D308BC-E3E6-4E41-AB29-D53189EF6C3E}"/>
              </a:ext>
            </a:extLst>
          </p:cNvPr>
          <p:cNvSpPr txBox="1">
            <a:spLocks noChangeArrowheads="1"/>
          </p:cNvSpPr>
          <p:nvPr/>
        </p:nvSpPr>
        <p:spPr bwMode="auto">
          <a:xfrm>
            <a:off x="4343400" y="5638800"/>
            <a:ext cx="601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000" i="1"/>
              <a:t>Argyrochosma dealbata</a:t>
            </a:r>
          </a:p>
        </p:txBody>
      </p:sp>
      <p:sp>
        <p:nvSpPr>
          <p:cNvPr id="59394" name="TextBox 4">
            <a:extLst>
              <a:ext uri="{FF2B5EF4-FFF2-40B4-BE49-F238E27FC236}">
                <a16:creationId xmlns:a16="http://schemas.microsoft.com/office/drawing/2014/main" id="{EC439902-DC3A-2842-AFF0-B7D31D074A9E}"/>
              </a:ext>
            </a:extLst>
          </p:cNvPr>
          <p:cNvSpPr txBox="1">
            <a:spLocks noChangeArrowheads="1"/>
          </p:cNvSpPr>
          <p:nvPr/>
        </p:nvSpPr>
        <p:spPr bwMode="auto">
          <a:xfrm>
            <a:off x="228600" y="228600"/>
            <a:ext cx="886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Erin Sigel: Farina Evolution in the Cheilanthoid Fern Genus</a:t>
            </a:r>
          </a:p>
          <a:p>
            <a:pPr>
              <a:spcBef>
                <a:spcPct val="0"/>
              </a:spcBef>
              <a:buFontTx/>
              <a:buNone/>
            </a:pPr>
            <a:r>
              <a:rPr lang="en-US" altLang="en-US" sz="2800" i="1"/>
              <a:t>Argyrochosma</a:t>
            </a:r>
          </a:p>
        </p:txBody>
      </p:sp>
      <p:pic>
        <p:nvPicPr>
          <p:cNvPr id="59396" name="Picture 1">
            <a:extLst>
              <a:ext uri="{FF2B5EF4-FFF2-40B4-BE49-F238E27FC236}">
                <a16:creationId xmlns:a16="http://schemas.microsoft.com/office/drawing/2014/main" id="{8D914C4A-0FE9-3249-AA5C-9CEB6DA5D6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209800"/>
            <a:ext cx="4357688"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24785DC-77F5-BB4B-BBE8-D1A56567D745}"/>
              </a:ext>
            </a:extLst>
          </p:cNvPr>
          <p:cNvPicPr>
            <a:picLocks noChangeAspect="1"/>
          </p:cNvPicPr>
          <p:nvPr/>
        </p:nvPicPr>
        <p:blipFill>
          <a:blip r:embed="rId4"/>
          <a:stretch>
            <a:fillRect/>
          </a:stretch>
        </p:blipFill>
        <p:spPr>
          <a:xfrm>
            <a:off x="533400" y="1447800"/>
            <a:ext cx="3129027" cy="3492500"/>
          </a:xfrm>
          <a:prstGeom prst="rect">
            <a:avLst/>
          </a:prstGeom>
        </p:spPr>
      </p:pic>
    </p:spTree>
    <p:extLst>
      <p:ext uri="{BB962C8B-B14F-4D97-AF65-F5344CB8AC3E}">
        <p14:creationId xmlns:p14="http://schemas.microsoft.com/office/powerpoint/2010/main" val="36822698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a:extLst>
              <a:ext uri="{FF2B5EF4-FFF2-40B4-BE49-F238E27FC236}">
                <a16:creationId xmlns:a16="http://schemas.microsoft.com/office/drawing/2014/main" id="{21FB3E17-B86E-224E-80F2-5D9DB23F71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09612"/>
            <a:ext cx="9144000" cy="614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4">
            <a:extLst>
              <a:ext uri="{FF2B5EF4-FFF2-40B4-BE49-F238E27FC236}">
                <a16:creationId xmlns:a16="http://schemas.microsoft.com/office/drawing/2014/main" id="{333EEEA3-EBBC-CF4F-AEB8-5E8BD9B5E0BD}"/>
              </a:ext>
            </a:extLst>
          </p:cNvPr>
          <p:cNvSpPr>
            <a:spLocks noChangeArrowheads="1"/>
          </p:cNvSpPr>
          <p:nvPr/>
        </p:nvSpPr>
        <p:spPr bwMode="auto">
          <a:xfrm>
            <a:off x="345918" y="3783806"/>
            <a:ext cx="1905000" cy="205740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latin typeface="Helvetica" pitchFamily="2" charset="0"/>
            </a:endParaRPr>
          </a:p>
        </p:txBody>
      </p:sp>
      <p:sp>
        <p:nvSpPr>
          <p:cNvPr id="61443" name="Rectangle 4">
            <a:extLst>
              <a:ext uri="{FF2B5EF4-FFF2-40B4-BE49-F238E27FC236}">
                <a16:creationId xmlns:a16="http://schemas.microsoft.com/office/drawing/2014/main" id="{AECFA0BA-6B6F-7C40-94B0-9E8E9A36B60F}"/>
              </a:ext>
            </a:extLst>
          </p:cNvPr>
          <p:cNvSpPr>
            <a:spLocks noChangeArrowheads="1"/>
          </p:cNvSpPr>
          <p:nvPr/>
        </p:nvSpPr>
        <p:spPr bwMode="auto">
          <a:xfrm>
            <a:off x="4267200" y="1447800"/>
            <a:ext cx="4267200" cy="335280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latin typeface="Helvetica" pitchFamily="2" charset="0"/>
            </a:endParaRPr>
          </a:p>
        </p:txBody>
      </p:sp>
      <p:pic>
        <p:nvPicPr>
          <p:cNvPr id="61445" name="Picture 5">
            <a:extLst>
              <a:ext uri="{FF2B5EF4-FFF2-40B4-BE49-F238E27FC236}">
                <a16:creationId xmlns:a16="http://schemas.microsoft.com/office/drawing/2014/main" id="{F4735750-C447-D043-92CE-BD3A480E751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191000"/>
            <a:ext cx="189865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Box 6">
            <a:extLst>
              <a:ext uri="{FF2B5EF4-FFF2-40B4-BE49-F238E27FC236}">
                <a16:creationId xmlns:a16="http://schemas.microsoft.com/office/drawing/2014/main" id="{34EB2DE7-E932-B54F-B2D5-C3A939222F48}"/>
              </a:ext>
            </a:extLst>
          </p:cNvPr>
          <p:cNvSpPr txBox="1">
            <a:spLocks noChangeArrowheads="1"/>
          </p:cNvSpPr>
          <p:nvPr/>
        </p:nvSpPr>
        <p:spPr bwMode="auto">
          <a:xfrm>
            <a:off x="5791200" y="6457950"/>
            <a:ext cx="304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000" i="1"/>
              <a:t>A. limiteana</a:t>
            </a:r>
            <a:r>
              <a:rPr lang="en-US" altLang="en-US" sz="2000"/>
              <a:t> spore  – 65 um</a:t>
            </a:r>
          </a:p>
        </p:txBody>
      </p:sp>
    </p:spTree>
    <p:extLst>
      <p:ext uri="{BB962C8B-B14F-4D97-AF65-F5344CB8AC3E}">
        <p14:creationId xmlns:p14="http://schemas.microsoft.com/office/powerpoint/2010/main" val="3405373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5">
            <a:extLst>
              <a:ext uri="{FF2B5EF4-FFF2-40B4-BE49-F238E27FC236}">
                <a16:creationId xmlns:a16="http://schemas.microsoft.com/office/drawing/2014/main" id="{B643B8F7-85CB-E041-A129-D085E2FAED1C}"/>
              </a:ext>
            </a:extLst>
          </p:cNvPr>
          <p:cNvSpPr>
            <a:spLocks noChangeArrowheads="1"/>
          </p:cNvSpPr>
          <p:nvPr/>
        </p:nvSpPr>
        <p:spPr bwMode="auto">
          <a:xfrm>
            <a:off x="0" y="-28903"/>
            <a:ext cx="9144000" cy="6858000"/>
          </a:xfrm>
          <a:prstGeom prst="rect">
            <a:avLst/>
          </a:prstGeom>
          <a:solidFill>
            <a:srgbClr val="7A8ECC"/>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p>
        </p:txBody>
      </p:sp>
      <p:sp>
        <p:nvSpPr>
          <p:cNvPr id="57346" name="Text Box 4">
            <a:extLst>
              <a:ext uri="{FF2B5EF4-FFF2-40B4-BE49-F238E27FC236}">
                <a16:creationId xmlns:a16="http://schemas.microsoft.com/office/drawing/2014/main" id="{861C5903-FD86-C04B-B0FF-C447EEA4D1EB}"/>
              </a:ext>
            </a:extLst>
          </p:cNvPr>
          <p:cNvSpPr txBox="1">
            <a:spLocks noChangeArrowheads="1"/>
          </p:cNvSpPr>
          <p:nvPr/>
        </p:nvSpPr>
        <p:spPr bwMode="auto">
          <a:xfrm>
            <a:off x="0" y="0"/>
            <a:ext cx="7690695" cy="784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3600"/>
              <a:t>		On Apomixis …</a:t>
            </a:r>
          </a:p>
          <a:p>
            <a:pPr>
              <a:spcBef>
                <a:spcPct val="0"/>
              </a:spcBef>
              <a:buFontTx/>
              <a:buNone/>
            </a:pPr>
            <a:r>
              <a:rPr lang="en-US" altLang="en-US" sz="2400"/>
              <a:t>Original Discovery</a:t>
            </a:r>
          </a:p>
          <a:p>
            <a:pPr>
              <a:spcBef>
                <a:spcPct val="0"/>
              </a:spcBef>
              <a:buFontTx/>
              <a:buNone/>
            </a:pPr>
            <a:endParaRPr lang="en-US" altLang="en-US" sz="2400"/>
          </a:p>
          <a:p>
            <a:pPr>
              <a:spcBef>
                <a:spcPct val="0"/>
              </a:spcBef>
              <a:buFontTx/>
              <a:buNone/>
            </a:pPr>
            <a:r>
              <a:rPr lang="en-US" altLang="en-US" sz="2400"/>
              <a:t>Our Vermont apomictic species:</a:t>
            </a:r>
          </a:p>
          <a:p>
            <a:pPr>
              <a:spcBef>
                <a:spcPct val="0"/>
              </a:spcBef>
              <a:buFontTx/>
              <a:buNone/>
            </a:pPr>
            <a:r>
              <a:rPr lang="en-US" altLang="en-US" sz="2400" i="1"/>
              <a:t>  Pellaea atropurpurea </a:t>
            </a:r>
            <a:r>
              <a:rPr lang="en-US" altLang="en-US" sz="2400"/>
              <a:t>and </a:t>
            </a:r>
            <a:r>
              <a:rPr lang="en-US" altLang="en-US" sz="2400" i="1"/>
              <a:t>Pellaea glabella</a:t>
            </a:r>
            <a:r>
              <a:rPr lang="en-US" altLang="en-US" sz="2400"/>
              <a:t> var. </a:t>
            </a:r>
            <a:r>
              <a:rPr lang="en-US" altLang="en-US" sz="2400" i="1"/>
              <a:t> glabella  </a:t>
            </a:r>
          </a:p>
          <a:p>
            <a:pPr>
              <a:spcBef>
                <a:spcPct val="0"/>
              </a:spcBef>
              <a:buFontTx/>
              <a:buNone/>
            </a:pPr>
            <a:endParaRPr lang="en-US" altLang="en-US" sz="2400"/>
          </a:p>
          <a:p>
            <a:pPr>
              <a:spcBef>
                <a:spcPct val="0"/>
              </a:spcBef>
              <a:buFontTx/>
              <a:buNone/>
            </a:pPr>
            <a:r>
              <a:rPr lang="en-US" altLang="en-US" sz="2400"/>
              <a:t>Mechanics of the Döpp-Manton scheme </a:t>
            </a:r>
          </a:p>
          <a:p>
            <a:pPr lvl="1">
              <a:spcBef>
                <a:spcPct val="0"/>
              </a:spcBef>
              <a:buFont typeface="Times" pitchFamily="2" charset="0"/>
              <a:buChar char="•"/>
            </a:pPr>
            <a:r>
              <a:rPr lang="en-US" altLang="en-US" sz="2400"/>
              <a:t>Altered Sporophyte Production: Farlow and Alice Tryon</a:t>
            </a:r>
            <a:endParaRPr lang="en-US" altLang="en-US" sz="2400" i="1"/>
          </a:p>
          <a:p>
            <a:pPr lvl="1">
              <a:spcBef>
                <a:spcPct val="0"/>
              </a:spcBef>
              <a:buFont typeface="Times" pitchFamily="2" charset="0"/>
              <a:buChar char="•"/>
            </a:pPr>
            <a:r>
              <a:rPr lang="en-US" altLang="en-US" sz="2400"/>
              <a:t>Altered Spore Production: Manton on </a:t>
            </a:r>
            <a:r>
              <a:rPr lang="en-US" altLang="en-US" sz="2400" i="1"/>
              <a:t>Cyrtomium</a:t>
            </a:r>
          </a:p>
          <a:p>
            <a:pPr>
              <a:spcBef>
                <a:spcPct val="0"/>
              </a:spcBef>
              <a:buFontTx/>
              <a:buNone/>
            </a:pPr>
            <a:endParaRPr lang="en-US" altLang="en-US" sz="2400"/>
          </a:p>
          <a:p>
            <a:pPr>
              <a:spcBef>
                <a:spcPct val="0"/>
              </a:spcBef>
              <a:buFontTx/>
              <a:buNone/>
            </a:pPr>
            <a:r>
              <a:rPr lang="en-US" altLang="en-US" sz="2400"/>
              <a:t>Gastony on the origins of </a:t>
            </a:r>
            <a:r>
              <a:rPr lang="en-US" altLang="en-US" sz="2400" i="1"/>
              <a:t>Pellaea glabella</a:t>
            </a:r>
            <a:r>
              <a:rPr lang="en-US" altLang="en-US" sz="2400"/>
              <a:t> var. </a:t>
            </a:r>
            <a:r>
              <a:rPr lang="en-US" altLang="en-US" sz="2400" i="1"/>
              <a:t>glabella</a:t>
            </a:r>
          </a:p>
          <a:p>
            <a:pPr>
              <a:spcBef>
                <a:spcPct val="0"/>
              </a:spcBef>
              <a:buFontTx/>
              <a:buNone/>
            </a:pPr>
            <a:endParaRPr lang="en-US" altLang="en-US" sz="2400"/>
          </a:p>
          <a:p>
            <a:pPr>
              <a:spcBef>
                <a:spcPct val="0"/>
              </a:spcBef>
              <a:buFontTx/>
              <a:buNone/>
            </a:pPr>
            <a:r>
              <a:rPr lang="en-US" altLang="en-US" sz="2400"/>
              <a:t>Amanda Grusz on Apomixis, the Braithwaite scheme</a:t>
            </a:r>
          </a:p>
          <a:p>
            <a:pPr>
              <a:spcBef>
                <a:spcPct val="0"/>
              </a:spcBef>
              <a:buFontTx/>
              <a:buNone/>
            </a:pPr>
            <a:endParaRPr lang="en-US" altLang="en-US" sz="2400"/>
          </a:p>
          <a:p>
            <a:pPr>
              <a:spcBef>
                <a:spcPct val="0"/>
              </a:spcBef>
              <a:buFontTx/>
              <a:buNone/>
            </a:pPr>
            <a:r>
              <a:rPr lang="en-US" altLang="en-US" sz="2400"/>
              <a:t>Two Case Histories </a:t>
            </a:r>
          </a:p>
          <a:p>
            <a:pPr lvl="1">
              <a:spcBef>
                <a:spcPct val="0"/>
              </a:spcBef>
              <a:buFont typeface="Times" pitchFamily="2" charset="0"/>
              <a:buChar char="•"/>
            </a:pPr>
            <a:r>
              <a:rPr lang="en-US" altLang="en-US" sz="2400"/>
              <a:t>Grusz on apomixis and polyploidy in </a:t>
            </a:r>
            <a:r>
              <a:rPr lang="en-US" altLang="en-US" sz="2400" i="1"/>
              <a:t>Cheilanthes</a:t>
            </a:r>
          </a:p>
          <a:p>
            <a:pPr lvl="1">
              <a:spcBef>
                <a:spcPct val="0"/>
              </a:spcBef>
              <a:buFont typeface="Times" pitchFamily="2" charset="0"/>
              <a:buChar char="•"/>
            </a:pPr>
            <a:r>
              <a:rPr lang="en-US" altLang="en-US" sz="2400"/>
              <a:t>Origin of apomixis – an example from Japan.</a:t>
            </a:r>
          </a:p>
          <a:p>
            <a:pPr lvl="1">
              <a:spcBef>
                <a:spcPct val="0"/>
              </a:spcBef>
              <a:buFont typeface="Times" pitchFamily="2" charset="0"/>
              <a:buChar char="•"/>
            </a:pPr>
            <a:endParaRPr lang="en-US" altLang="en-US" sz="2400" i="1"/>
          </a:p>
          <a:p>
            <a:pPr lvl="1">
              <a:spcBef>
                <a:spcPct val="0"/>
              </a:spcBef>
              <a:buFont typeface="Times" pitchFamily="2" charset="0"/>
              <a:buChar char="•"/>
            </a:pPr>
            <a:endParaRPr lang="en-US" altLang="en-US" sz="2000"/>
          </a:p>
          <a:p>
            <a:pPr lvl="1">
              <a:spcBef>
                <a:spcPct val="0"/>
              </a:spcBef>
              <a:buFontTx/>
              <a:buNone/>
            </a:pPr>
            <a:endParaRPr lang="en-US" altLang="en-US" sz="2000"/>
          </a:p>
          <a:p>
            <a:pPr>
              <a:spcBef>
                <a:spcPct val="0"/>
              </a:spcBef>
              <a:buFontTx/>
              <a:buNone/>
            </a:pPr>
            <a:r>
              <a:rPr lang="en-US" altLang="en-US" sz="2000"/>
              <a:t>	</a:t>
            </a:r>
          </a:p>
        </p:txBody>
      </p:sp>
    </p:spTree>
    <p:extLst>
      <p:ext uri="{BB962C8B-B14F-4D97-AF65-F5344CB8AC3E}">
        <p14:creationId xmlns:p14="http://schemas.microsoft.com/office/powerpoint/2010/main" val="29503096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1D3B31-27B8-0642-A845-3E2BC3B19ED6}"/>
              </a:ext>
            </a:extLst>
          </p:cNvPr>
          <p:cNvPicPr>
            <a:picLocks noChangeAspect="1"/>
          </p:cNvPicPr>
          <p:nvPr/>
        </p:nvPicPr>
        <p:blipFill>
          <a:blip r:embed="rId2"/>
          <a:stretch>
            <a:fillRect/>
          </a:stretch>
        </p:blipFill>
        <p:spPr>
          <a:xfrm>
            <a:off x="266700" y="794581"/>
            <a:ext cx="8382000" cy="647112"/>
          </a:xfrm>
          <a:prstGeom prst="rect">
            <a:avLst/>
          </a:prstGeom>
        </p:spPr>
      </p:pic>
      <p:pic>
        <p:nvPicPr>
          <p:cNvPr id="4" name="Picture 3">
            <a:extLst>
              <a:ext uri="{FF2B5EF4-FFF2-40B4-BE49-F238E27FC236}">
                <a16:creationId xmlns:a16="http://schemas.microsoft.com/office/drawing/2014/main" id="{FA57BC0C-546D-B04A-8D3B-4FDE275ADB8D}"/>
              </a:ext>
            </a:extLst>
          </p:cNvPr>
          <p:cNvPicPr>
            <a:picLocks noChangeAspect="1"/>
          </p:cNvPicPr>
          <p:nvPr/>
        </p:nvPicPr>
        <p:blipFill>
          <a:blip r:embed="rId3"/>
          <a:stretch>
            <a:fillRect/>
          </a:stretch>
        </p:blipFill>
        <p:spPr>
          <a:xfrm>
            <a:off x="241300" y="1563471"/>
            <a:ext cx="8382000" cy="1057189"/>
          </a:xfrm>
          <a:prstGeom prst="rect">
            <a:avLst/>
          </a:prstGeom>
        </p:spPr>
      </p:pic>
      <p:pic>
        <p:nvPicPr>
          <p:cNvPr id="6" name="Picture 5">
            <a:extLst>
              <a:ext uri="{FF2B5EF4-FFF2-40B4-BE49-F238E27FC236}">
                <a16:creationId xmlns:a16="http://schemas.microsoft.com/office/drawing/2014/main" id="{257D5038-F50A-F843-9BE0-607A9F4DAE6D}"/>
              </a:ext>
            </a:extLst>
          </p:cNvPr>
          <p:cNvPicPr>
            <a:picLocks noChangeAspect="1"/>
          </p:cNvPicPr>
          <p:nvPr/>
        </p:nvPicPr>
        <p:blipFill>
          <a:blip r:embed="rId4"/>
          <a:stretch>
            <a:fillRect/>
          </a:stretch>
        </p:blipFill>
        <p:spPr>
          <a:xfrm>
            <a:off x="241300" y="4996051"/>
            <a:ext cx="8572500" cy="1232202"/>
          </a:xfrm>
          <a:prstGeom prst="rect">
            <a:avLst/>
          </a:prstGeom>
        </p:spPr>
      </p:pic>
      <p:pic>
        <p:nvPicPr>
          <p:cNvPr id="7" name="Picture 6">
            <a:extLst>
              <a:ext uri="{FF2B5EF4-FFF2-40B4-BE49-F238E27FC236}">
                <a16:creationId xmlns:a16="http://schemas.microsoft.com/office/drawing/2014/main" id="{20400993-59D9-FB4C-9331-D09AE96516B8}"/>
              </a:ext>
            </a:extLst>
          </p:cNvPr>
          <p:cNvPicPr>
            <a:picLocks noChangeAspect="1"/>
          </p:cNvPicPr>
          <p:nvPr/>
        </p:nvPicPr>
        <p:blipFill>
          <a:blip r:embed="rId5"/>
          <a:stretch>
            <a:fillRect/>
          </a:stretch>
        </p:blipFill>
        <p:spPr>
          <a:xfrm>
            <a:off x="266700" y="2742438"/>
            <a:ext cx="8877300" cy="1035937"/>
          </a:xfrm>
          <a:prstGeom prst="rect">
            <a:avLst/>
          </a:prstGeom>
        </p:spPr>
      </p:pic>
      <p:sp>
        <p:nvSpPr>
          <p:cNvPr id="8" name="TextBox 7">
            <a:extLst>
              <a:ext uri="{FF2B5EF4-FFF2-40B4-BE49-F238E27FC236}">
                <a16:creationId xmlns:a16="http://schemas.microsoft.com/office/drawing/2014/main" id="{F99B491B-8431-E641-814D-3268CE7DF999}"/>
              </a:ext>
            </a:extLst>
          </p:cNvPr>
          <p:cNvSpPr txBox="1"/>
          <p:nvPr/>
        </p:nvSpPr>
        <p:spPr>
          <a:xfrm>
            <a:off x="762000" y="4572000"/>
            <a:ext cx="2226507" cy="523220"/>
          </a:xfrm>
          <a:prstGeom prst="rect">
            <a:avLst/>
          </a:prstGeom>
          <a:noFill/>
        </p:spPr>
        <p:txBody>
          <a:bodyPr wrap="none" rtlCol="0">
            <a:spAutoFit/>
          </a:bodyPr>
          <a:lstStyle/>
          <a:p>
            <a:r>
              <a:rPr lang="en-US"/>
              <a:t>Central Andes</a:t>
            </a:r>
          </a:p>
        </p:txBody>
      </p:sp>
      <p:sp>
        <p:nvSpPr>
          <p:cNvPr id="9" name="TextBox 8">
            <a:extLst>
              <a:ext uri="{FF2B5EF4-FFF2-40B4-BE49-F238E27FC236}">
                <a16:creationId xmlns:a16="http://schemas.microsoft.com/office/drawing/2014/main" id="{0A0AD946-F2C1-094C-B3D0-FA9586CE1907}"/>
              </a:ext>
            </a:extLst>
          </p:cNvPr>
          <p:cNvSpPr txBox="1"/>
          <p:nvPr/>
        </p:nvSpPr>
        <p:spPr>
          <a:xfrm>
            <a:off x="266700" y="176295"/>
            <a:ext cx="4480842" cy="523220"/>
          </a:xfrm>
          <a:prstGeom prst="rect">
            <a:avLst/>
          </a:prstGeom>
          <a:noFill/>
        </p:spPr>
        <p:txBody>
          <a:bodyPr wrap="none" rtlCol="0">
            <a:spAutoFit/>
          </a:bodyPr>
          <a:lstStyle/>
          <a:p>
            <a:r>
              <a:rPr lang="en-US"/>
              <a:t>Central and SW United States</a:t>
            </a:r>
          </a:p>
        </p:txBody>
      </p:sp>
    </p:spTree>
    <p:extLst>
      <p:ext uri="{BB962C8B-B14F-4D97-AF65-F5344CB8AC3E}">
        <p14:creationId xmlns:p14="http://schemas.microsoft.com/office/powerpoint/2010/main" val="37272945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a:extLst>
              <a:ext uri="{FF2B5EF4-FFF2-40B4-BE49-F238E27FC236}">
                <a16:creationId xmlns:a16="http://schemas.microsoft.com/office/drawing/2014/main" id="{8D680042-BD08-6E4D-9C10-C45500B452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231900" y="-469900"/>
            <a:ext cx="6375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Rectangle 4">
            <a:extLst>
              <a:ext uri="{FF2B5EF4-FFF2-40B4-BE49-F238E27FC236}">
                <a16:creationId xmlns:a16="http://schemas.microsoft.com/office/drawing/2014/main" id="{985C4AEA-D3C3-7A4F-BD0B-37CA2956DED5}"/>
              </a:ext>
            </a:extLst>
          </p:cNvPr>
          <p:cNvSpPr>
            <a:spLocks noChangeArrowheads="1"/>
          </p:cNvSpPr>
          <p:nvPr/>
        </p:nvSpPr>
        <p:spPr bwMode="auto">
          <a:xfrm>
            <a:off x="2667000" y="1676400"/>
            <a:ext cx="1905000" cy="388620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latin typeface="Helvetica" pitchFamily="2" charset="0"/>
            </a:endParaRPr>
          </a:p>
        </p:txBody>
      </p:sp>
    </p:spTree>
    <p:extLst>
      <p:ext uri="{BB962C8B-B14F-4D97-AF65-F5344CB8AC3E}">
        <p14:creationId xmlns:p14="http://schemas.microsoft.com/office/powerpoint/2010/main" val="24923276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a:extLst>
              <a:ext uri="{FF2B5EF4-FFF2-40B4-BE49-F238E27FC236}">
                <a16:creationId xmlns:a16="http://schemas.microsoft.com/office/drawing/2014/main" id="{EF3C746B-6642-124B-A09B-BBB5208D31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79400"/>
            <a:ext cx="91440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22548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a:extLst>
              <a:ext uri="{FF2B5EF4-FFF2-40B4-BE49-F238E27FC236}">
                <a16:creationId xmlns:a16="http://schemas.microsoft.com/office/drawing/2014/main" id="{DC48B399-F598-BC42-B70B-D2AA02EEF3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73200"/>
            <a:ext cx="9144000"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5388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a:extLst>
              <a:ext uri="{FF2B5EF4-FFF2-40B4-BE49-F238E27FC236}">
                <a16:creationId xmlns:a16="http://schemas.microsoft.com/office/drawing/2014/main" id="{286B478B-792F-E54F-A38F-B36229A5B9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73100"/>
            <a:ext cx="9144000"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59733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a:extLst>
              <a:ext uri="{FF2B5EF4-FFF2-40B4-BE49-F238E27FC236}">
                <a16:creationId xmlns:a16="http://schemas.microsoft.com/office/drawing/2014/main" id="{1B49F9D7-F72D-4641-8C22-D8EB58F06E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231900" y="-469900"/>
            <a:ext cx="63754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9778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5D8069-E6E8-A449-A4E4-4A5C03A3E1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399" y="457200"/>
            <a:ext cx="8460071"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4933624-9655-1B4F-B42B-5E458D8D7E58}"/>
              </a:ext>
            </a:extLst>
          </p:cNvPr>
          <p:cNvPicPr>
            <a:picLocks noChangeAspect="1"/>
          </p:cNvPicPr>
          <p:nvPr/>
        </p:nvPicPr>
        <p:blipFill>
          <a:blip r:embed="rId3"/>
          <a:stretch>
            <a:fillRect/>
          </a:stretch>
        </p:blipFill>
        <p:spPr>
          <a:xfrm>
            <a:off x="3356518" y="-31955"/>
            <a:ext cx="2841602" cy="6858000"/>
          </a:xfrm>
          <a:prstGeom prst="rect">
            <a:avLst/>
          </a:prstGeom>
        </p:spPr>
      </p:pic>
      <p:pic>
        <p:nvPicPr>
          <p:cNvPr id="4" name="Picture 3">
            <a:extLst>
              <a:ext uri="{FF2B5EF4-FFF2-40B4-BE49-F238E27FC236}">
                <a16:creationId xmlns:a16="http://schemas.microsoft.com/office/drawing/2014/main" id="{7D5E846B-2A07-F44F-83FE-8661AC04A1AC}"/>
              </a:ext>
            </a:extLst>
          </p:cNvPr>
          <p:cNvPicPr>
            <a:picLocks noChangeAspect="1"/>
          </p:cNvPicPr>
          <p:nvPr/>
        </p:nvPicPr>
        <p:blipFill>
          <a:blip r:embed="rId4"/>
          <a:stretch>
            <a:fillRect/>
          </a:stretch>
        </p:blipFill>
        <p:spPr>
          <a:xfrm>
            <a:off x="533399" y="-31955"/>
            <a:ext cx="2869371" cy="6858000"/>
          </a:xfrm>
          <a:prstGeom prst="rect">
            <a:avLst/>
          </a:prstGeom>
        </p:spPr>
      </p:pic>
    </p:spTree>
    <p:extLst>
      <p:ext uri="{BB962C8B-B14F-4D97-AF65-F5344CB8AC3E}">
        <p14:creationId xmlns:p14="http://schemas.microsoft.com/office/powerpoint/2010/main" val="3256172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6C302937-3FD2-D346-8500-822B9514EAEA}"/>
              </a:ext>
            </a:extLst>
          </p:cNvPr>
          <p:cNvSpPr>
            <a:spLocks noGrp="1" noChangeArrowheads="1"/>
          </p:cNvSpPr>
          <p:nvPr>
            <p:ph type="title" idx="4294967295"/>
          </p:nvPr>
        </p:nvSpPr>
        <p:spPr>
          <a:xfrm>
            <a:off x="533400" y="228600"/>
            <a:ext cx="8001000" cy="4038600"/>
          </a:xfrm>
        </p:spPr>
        <p:txBody>
          <a:bodyPr/>
          <a:lstStyle/>
          <a:p>
            <a:pPr algn="l"/>
            <a:r>
              <a:rPr lang="en-US" altLang="en-US" sz="2800">
                <a:ea typeface="ヒラギノ角ゴ Pro W3" panose="020B0300000000000000" pitchFamily="34" charset="-128"/>
              </a:rPr>
              <a:t>Conclusions:</a:t>
            </a:r>
            <a:br>
              <a:rPr lang="en-US" altLang="en-US" sz="2800">
                <a:ea typeface="ヒラギノ角ゴ Pro W3" panose="020B0300000000000000" pitchFamily="34" charset="-128"/>
              </a:rPr>
            </a:br>
            <a:r>
              <a:rPr lang="en-US" altLang="en-US" sz="2800">
                <a:ea typeface="ヒラギノ角ゴ Pro W3" panose="020B0300000000000000" pitchFamily="34" charset="-128"/>
              </a:rPr>
              <a:t>1) evidence from morphology and isozymes suggest that the sexual diploid </a:t>
            </a:r>
            <a:r>
              <a:rPr lang="en-US" altLang="en-US" sz="2800" i="1">
                <a:ea typeface="ヒラギノ角ゴ Pro W3" panose="020B0300000000000000" pitchFamily="34" charset="-128"/>
              </a:rPr>
              <a:t>P. hexagonoptera</a:t>
            </a:r>
            <a:r>
              <a:rPr lang="en-US" altLang="en-US" sz="2800">
                <a:ea typeface="ヒラギノ角ゴ Pro W3" panose="020B0300000000000000" pitchFamily="34" charset="-128"/>
              </a:rPr>
              <a:t> is not involved in the ancestry of the apogamous tetraploid </a:t>
            </a:r>
            <a:r>
              <a:rPr lang="en-US" altLang="en-US" sz="2800" i="1">
                <a:ea typeface="ヒラギノ角ゴ Pro W3" panose="020B0300000000000000" pitchFamily="34" charset="-128"/>
              </a:rPr>
              <a:t>Phegopteris</a:t>
            </a:r>
            <a:r>
              <a:rPr lang="en-US" altLang="en-US" sz="2800">
                <a:ea typeface="ヒラギノ角ゴ Pro W3" panose="020B0300000000000000" pitchFamily="34" charset="-128"/>
              </a:rPr>
              <a:t> from Vermont</a:t>
            </a:r>
            <a:br>
              <a:rPr lang="en-US" altLang="en-US" sz="2800">
                <a:ea typeface="ヒラギノ角ゴ Pro W3" panose="020B0300000000000000" pitchFamily="34" charset="-128"/>
              </a:rPr>
            </a:br>
            <a:r>
              <a:rPr lang="en-US" altLang="en-US" sz="2800">
                <a:ea typeface="ヒラギノ角ゴ Pro W3" panose="020B0300000000000000" pitchFamily="34" charset="-128"/>
              </a:rPr>
              <a:t>2) apogamous triploid </a:t>
            </a:r>
            <a:r>
              <a:rPr lang="en-US" altLang="en-US" sz="2800" i="1">
                <a:ea typeface="ヒラギノ角ゴ Pro W3" panose="020B0300000000000000" pitchFamily="34" charset="-128"/>
              </a:rPr>
              <a:t>P. connectilis </a:t>
            </a:r>
            <a:r>
              <a:rPr lang="en-US" altLang="en-US" sz="2800">
                <a:ea typeface="ヒラギノ角ゴ Pro W3" panose="020B0300000000000000" pitchFamily="34" charset="-128"/>
              </a:rPr>
              <a:t>is likely connected to the history of the tetraploid </a:t>
            </a:r>
            <a:br>
              <a:rPr lang="en-US" altLang="en-US" sz="2800">
                <a:ea typeface="ヒラギノ角ゴ Pro W3" panose="020B0300000000000000" pitchFamily="34" charset="-128"/>
              </a:rPr>
            </a:br>
            <a:r>
              <a:rPr lang="en-US" altLang="en-US" sz="2800">
                <a:ea typeface="ヒラギノ角ゴ Pro W3" panose="020B0300000000000000" pitchFamily="34" charset="-128"/>
              </a:rPr>
              <a:t> </a:t>
            </a:r>
          </a:p>
        </p:txBody>
      </p:sp>
      <p:sp>
        <p:nvSpPr>
          <p:cNvPr id="117762" name="Text Box 3">
            <a:extLst>
              <a:ext uri="{FF2B5EF4-FFF2-40B4-BE49-F238E27FC236}">
                <a16:creationId xmlns:a16="http://schemas.microsoft.com/office/drawing/2014/main" id="{0C0D896B-49BE-6E4D-B5AD-1EC767A1DA7A}"/>
              </a:ext>
            </a:extLst>
          </p:cNvPr>
          <p:cNvSpPr txBox="1">
            <a:spLocks noChangeArrowheads="1"/>
          </p:cNvSpPr>
          <p:nvPr/>
        </p:nvSpPr>
        <p:spPr bwMode="auto">
          <a:xfrm>
            <a:off x="609600" y="3962400"/>
            <a:ext cx="78486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800"/>
              <a:t>So what entity is involved in the origin of the tetraploid apomict?  </a:t>
            </a:r>
          </a:p>
          <a:p>
            <a:pPr>
              <a:spcBef>
                <a:spcPct val="50000"/>
              </a:spcBef>
              <a:buFontTx/>
              <a:buNone/>
            </a:pPr>
            <a:r>
              <a:rPr lang="en-US" altLang="en-US" sz="2800"/>
              <a:t>Work in progress in our lab, using the approach of cloning nuclear genes, and including Japanese sexual diploid and apogamous lineages.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a:extLst>
              <a:ext uri="{FF2B5EF4-FFF2-40B4-BE49-F238E27FC236}">
                <a16:creationId xmlns:a16="http://schemas.microsoft.com/office/drawing/2014/main" id="{2C67FE39-F4B2-174B-9045-6753F3A9B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481388"/>
            <a:ext cx="533400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 Box 3">
            <a:extLst>
              <a:ext uri="{FF2B5EF4-FFF2-40B4-BE49-F238E27FC236}">
                <a16:creationId xmlns:a16="http://schemas.microsoft.com/office/drawing/2014/main" id="{EC8106D7-8CF6-7941-9532-56E47DDDD3DE}"/>
              </a:ext>
            </a:extLst>
          </p:cNvPr>
          <p:cNvSpPr txBox="1">
            <a:spLocks noChangeArrowheads="1"/>
          </p:cNvSpPr>
          <p:nvPr/>
        </p:nvSpPr>
        <p:spPr bwMode="auto">
          <a:xfrm>
            <a:off x="304800" y="0"/>
            <a:ext cx="5053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chromosome squashes for </a:t>
            </a:r>
            <a:r>
              <a:rPr lang="en-US" altLang="en-US" sz="2800" i="1"/>
              <a:t>Pellaea</a:t>
            </a:r>
            <a:endParaRPr lang="en-US" altLang="en-US" sz="2800"/>
          </a:p>
        </p:txBody>
      </p:sp>
      <p:pic>
        <p:nvPicPr>
          <p:cNvPr id="22531" name="Picture 4">
            <a:extLst>
              <a:ext uri="{FF2B5EF4-FFF2-40B4-BE49-F238E27FC236}">
                <a16:creationId xmlns:a16="http://schemas.microsoft.com/office/drawing/2014/main" id="{481E362D-EB4E-6447-9301-B825C1C05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605"/>
          <a:stretch>
            <a:fillRect/>
          </a:stretch>
        </p:blipFill>
        <p:spPr bwMode="auto">
          <a:xfrm>
            <a:off x="3505200" y="533400"/>
            <a:ext cx="30480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5">
            <a:extLst>
              <a:ext uri="{FF2B5EF4-FFF2-40B4-BE49-F238E27FC236}">
                <a16:creationId xmlns:a16="http://schemas.microsoft.com/office/drawing/2014/main" id="{1E23504B-B1AF-CB48-9B91-472D32248366}"/>
              </a:ext>
            </a:extLst>
          </p:cNvPr>
          <p:cNvSpPr txBox="1">
            <a:spLocks noChangeArrowheads="1"/>
          </p:cNvSpPr>
          <p:nvPr/>
        </p:nvSpPr>
        <p:spPr bwMode="auto">
          <a:xfrm>
            <a:off x="457200" y="4203700"/>
            <a:ext cx="3048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Manton</a:t>
            </a:r>
            <a:r>
              <a:rPr lang="ja-JP" altLang="en-US" sz="2800"/>
              <a:t>’</a:t>
            </a:r>
            <a:r>
              <a:rPr lang="en-US" altLang="ja-JP" sz="2800"/>
              <a:t>s chromosome squashes for </a:t>
            </a:r>
            <a:r>
              <a:rPr lang="en-US" altLang="ja-JP" sz="2800" i="1"/>
              <a:t>Pellaea atropurpurea</a:t>
            </a:r>
          </a:p>
          <a:p>
            <a:pPr>
              <a:spcBef>
                <a:spcPct val="0"/>
              </a:spcBef>
              <a:buFontTx/>
              <a:buNone/>
            </a:pPr>
            <a:r>
              <a:rPr lang="en-US" altLang="en-US" sz="2800"/>
              <a:t>x = 29, 87 pairs</a:t>
            </a:r>
          </a:p>
        </p:txBody>
      </p:sp>
      <p:sp>
        <p:nvSpPr>
          <p:cNvPr id="22533" name="Text Box 6">
            <a:extLst>
              <a:ext uri="{FF2B5EF4-FFF2-40B4-BE49-F238E27FC236}">
                <a16:creationId xmlns:a16="http://schemas.microsoft.com/office/drawing/2014/main" id="{154E8204-8DA8-914D-8EFB-2524F76CE992}"/>
              </a:ext>
            </a:extLst>
          </p:cNvPr>
          <p:cNvSpPr txBox="1">
            <a:spLocks noChangeArrowheads="1"/>
          </p:cNvSpPr>
          <p:nvPr/>
        </p:nvSpPr>
        <p:spPr bwMode="auto">
          <a:xfrm>
            <a:off x="228600" y="838200"/>
            <a:ext cx="3429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r>
              <a:rPr lang="en-US" altLang="en-US" sz="2800"/>
              <a:t>Alice Tryon</a:t>
            </a:r>
            <a:r>
              <a:rPr lang="ja-JP" altLang="en-US" sz="2800"/>
              <a:t>’</a:t>
            </a:r>
            <a:r>
              <a:rPr lang="en-US" altLang="ja-JP" sz="2800"/>
              <a:t>s chromosome squashes for </a:t>
            </a:r>
            <a:r>
              <a:rPr lang="en-US" altLang="ja-JP" sz="2800" i="1"/>
              <a:t>Pellaea glabella</a:t>
            </a:r>
            <a:r>
              <a:rPr lang="en-US" altLang="ja-JP" sz="2800"/>
              <a:t> var. </a:t>
            </a:r>
            <a:r>
              <a:rPr lang="en-US" altLang="ja-JP" sz="2800" i="1"/>
              <a:t> simplex</a:t>
            </a:r>
          </a:p>
          <a:p>
            <a:pPr>
              <a:spcBef>
                <a:spcPct val="0"/>
              </a:spcBef>
              <a:buFontTx/>
              <a:buNone/>
            </a:pPr>
            <a:endParaRPr lang="en-US" altLang="en-US" sz="2800"/>
          </a:p>
          <a:p>
            <a:pPr>
              <a:spcBef>
                <a:spcPct val="0"/>
              </a:spcBef>
              <a:buFontTx/>
              <a:buNone/>
            </a:pPr>
            <a:r>
              <a:rPr lang="en-US" altLang="en-US" sz="2800"/>
              <a:t>x=29, 116 pairs</a:t>
            </a:r>
          </a:p>
        </p:txBody>
      </p:sp>
      <p:pic>
        <p:nvPicPr>
          <p:cNvPr id="22534" name="Picture 7">
            <a:extLst>
              <a:ext uri="{FF2B5EF4-FFF2-40B4-BE49-F238E27FC236}">
                <a16:creationId xmlns:a16="http://schemas.microsoft.com/office/drawing/2014/main" id="{020DEF67-294B-A84B-BF80-6EC6785BC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6728" y="533400"/>
            <a:ext cx="24161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5679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a:extLst>
              <a:ext uri="{FF2B5EF4-FFF2-40B4-BE49-F238E27FC236}">
                <a16:creationId xmlns:a16="http://schemas.microsoft.com/office/drawing/2014/main" id="{54D4E7C0-80AE-8F44-A25C-D2EB590EF7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19200"/>
            <a:ext cx="59197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4">
            <a:extLst>
              <a:ext uri="{FF2B5EF4-FFF2-40B4-BE49-F238E27FC236}">
                <a16:creationId xmlns:a16="http://schemas.microsoft.com/office/drawing/2014/main" id="{8BD3802E-5091-6441-8EE7-417AD2941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6">
            <a:extLst>
              <a:ext uri="{FF2B5EF4-FFF2-40B4-BE49-F238E27FC236}">
                <a16:creationId xmlns:a16="http://schemas.microsoft.com/office/drawing/2014/main" id="{659584C4-1428-6D4F-8F57-777C3C74F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8">
            <a:extLst>
              <a:ext uri="{FF2B5EF4-FFF2-40B4-BE49-F238E27FC236}">
                <a16:creationId xmlns:a16="http://schemas.microsoft.com/office/drawing/2014/main" id="{AAC0A87E-1C38-8E4B-87F5-2CED6D1E0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0">
            <a:extLst>
              <a:ext uri="{FF2B5EF4-FFF2-40B4-BE49-F238E27FC236}">
                <a16:creationId xmlns:a16="http://schemas.microsoft.com/office/drawing/2014/main" id="{CF4848AC-ED63-CF4A-9B1B-3F52CC16B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2">
            <a:extLst>
              <a:ext uri="{FF2B5EF4-FFF2-40B4-BE49-F238E27FC236}">
                <a16:creationId xmlns:a16="http://schemas.microsoft.com/office/drawing/2014/main" id="{F22F67F6-BF6B-A24C-86DA-F0E0BCD55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4">
            <a:extLst>
              <a:ext uri="{FF2B5EF4-FFF2-40B4-BE49-F238E27FC236}">
                <a16:creationId xmlns:a16="http://schemas.microsoft.com/office/drawing/2014/main" id="{19C18EC1-0DA3-1D4F-8340-C2D67D2D2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5146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16">
            <a:extLst>
              <a:ext uri="{FF2B5EF4-FFF2-40B4-BE49-F238E27FC236}">
                <a16:creationId xmlns:a16="http://schemas.microsoft.com/office/drawing/2014/main" id="{97C1BFA6-67F6-6341-84F2-B0FE5C277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8">
            <a:extLst>
              <a:ext uri="{FF2B5EF4-FFF2-40B4-BE49-F238E27FC236}">
                <a16:creationId xmlns:a16="http://schemas.microsoft.com/office/drawing/2014/main" id="{A08161F8-0804-F540-B7A6-D2372FA45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20">
            <a:extLst>
              <a:ext uri="{FF2B5EF4-FFF2-40B4-BE49-F238E27FC236}">
                <a16:creationId xmlns:a16="http://schemas.microsoft.com/office/drawing/2014/main" id="{75E69A57-45E9-7B4D-AD4E-7F9C02BB9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22">
            <a:extLst>
              <a:ext uri="{FF2B5EF4-FFF2-40B4-BE49-F238E27FC236}">
                <a16:creationId xmlns:a16="http://schemas.microsoft.com/office/drawing/2014/main" id="{D8FF4C11-DBF4-5B42-9864-7B85948FC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24">
            <a:extLst>
              <a:ext uri="{FF2B5EF4-FFF2-40B4-BE49-F238E27FC236}">
                <a16:creationId xmlns:a16="http://schemas.microsoft.com/office/drawing/2014/main" id="{7BF92E21-39BB-5A45-8B64-13998EB23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26">
            <a:extLst>
              <a:ext uri="{FF2B5EF4-FFF2-40B4-BE49-F238E27FC236}">
                <a16:creationId xmlns:a16="http://schemas.microsoft.com/office/drawing/2014/main" id="{8445E722-06FC-BD46-9FD4-0354D7A62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28">
            <a:extLst>
              <a:ext uri="{FF2B5EF4-FFF2-40B4-BE49-F238E27FC236}">
                <a16:creationId xmlns:a16="http://schemas.microsoft.com/office/drawing/2014/main" id="{2438C5E5-5643-F741-B76F-7FC766709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30">
            <a:extLst>
              <a:ext uri="{FF2B5EF4-FFF2-40B4-BE49-F238E27FC236}">
                <a16:creationId xmlns:a16="http://schemas.microsoft.com/office/drawing/2014/main" id="{49081455-B23A-744C-BB06-F9EE8DBAE8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32">
            <a:extLst>
              <a:ext uri="{FF2B5EF4-FFF2-40B4-BE49-F238E27FC236}">
                <a16:creationId xmlns:a16="http://schemas.microsoft.com/office/drawing/2014/main" id="{57E4A29E-9666-A146-99EF-08F35FB35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7" name="Picture 34">
            <a:extLst>
              <a:ext uri="{FF2B5EF4-FFF2-40B4-BE49-F238E27FC236}">
                <a16:creationId xmlns:a16="http://schemas.microsoft.com/office/drawing/2014/main" id="{81104895-1823-144E-A1F6-CD9039C8E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438400"/>
            <a:ext cx="27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8" name="Picture 36">
            <a:extLst>
              <a:ext uri="{FF2B5EF4-FFF2-40B4-BE49-F238E27FC236}">
                <a16:creationId xmlns:a16="http://schemas.microsoft.com/office/drawing/2014/main" id="{BD2864EB-A1D7-EF49-B393-AB07C28F1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981200"/>
            <a:ext cx="2444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9" name="Picture 37">
            <a:extLst>
              <a:ext uri="{FF2B5EF4-FFF2-40B4-BE49-F238E27FC236}">
                <a16:creationId xmlns:a16="http://schemas.microsoft.com/office/drawing/2014/main" id="{ED9FF115-329D-F04F-B917-6B6B39F84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981200"/>
            <a:ext cx="2444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0" name="Picture 38">
            <a:extLst>
              <a:ext uri="{FF2B5EF4-FFF2-40B4-BE49-F238E27FC236}">
                <a16:creationId xmlns:a16="http://schemas.microsoft.com/office/drawing/2014/main" id="{01AFCC7D-3DAB-EA4C-B32E-CC55795C9A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057400"/>
            <a:ext cx="2444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1" name="Picture 39">
            <a:extLst>
              <a:ext uri="{FF2B5EF4-FFF2-40B4-BE49-F238E27FC236}">
                <a16:creationId xmlns:a16="http://schemas.microsoft.com/office/drawing/2014/main" id="{17E25355-AA0E-9043-B5CE-9C68DD4BC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057400"/>
            <a:ext cx="2444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2" name="Picture 40">
            <a:extLst>
              <a:ext uri="{FF2B5EF4-FFF2-40B4-BE49-F238E27FC236}">
                <a16:creationId xmlns:a16="http://schemas.microsoft.com/office/drawing/2014/main" id="{C2EA755F-0B1C-0A43-BEF0-513415914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057400"/>
            <a:ext cx="2444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3" name="Picture 41">
            <a:extLst>
              <a:ext uri="{FF2B5EF4-FFF2-40B4-BE49-F238E27FC236}">
                <a16:creationId xmlns:a16="http://schemas.microsoft.com/office/drawing/2014/main" id="{D7AEABB6-F419-4245-A4F9-476BE8B183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057400"/>
            <a:ext cx="2444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4" name="Picture 42">
            <a:extLst>
              <a:ext uri="{FF2B5EF4-FFF2-40B4-BE49-F238E27FC236}">
                <a16:creationId xmlns:a16="http://schemas.microsoft.com/office/drawing/2014/main" id="{2143A8AA-D1EB-D743-9828-626E78CDDF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057400"/>
            <a:ext cx="2444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5" name="Picture 43">
            <a:extLst>
              <a:ext uri="{FF2B5EF4-FFF2-40B4-BE49-F238E27FC236}">
                <a16:creationId xmlns:a16="http://schemas.microsoft.com/office/drawing/2014/main" id="{BBA8B80E-4505-4445-BA5C-687E056A2D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981200"/>
            <a:ext cx="2444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6" name="Picture 44">
            <a:extLst>
              <a:ext uri="{FF2B5EF4-FFF2-40B4-BE49-F238E27FC236}">
                <a16:creationId xmlns:a16="http://schemas.microsoft.com/office/drawing/2014/main" id="{4A464E20-FA6C-0843-AA5F-5B926CE530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057400"/>
            <a:ext cx="2444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7" name="Picture 45">
            <a:extLst>
              <a:ext uri="{FF2B5EF4-FFF2-40B4-BE49-F238E27FC236}">
                <a16:creationId xmlns:a16="http://schemas.microsoft.com/office/drawing/2014/main" id="{3C6A34D3-82BE-874C-88E8-F70D51098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057400"/>
            <a:ext cx="2444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8" name="Picture 46">
            <a:extLst>
              <a:ext uri="{FF2B5EF4-FFF2-40B4-BE49-F238E27FC236}">
                <a16:creationId xmlns:a16="http://schemas.microsoft.com/office/drawing/2014/main" id="{E2469433-CAA3-1344-B6B6-419588004E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057400"/>
            <a:ext cx="2444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9" name="Picture 47">
            <a:extLst>
              <a:ext uri="{FF2B5EF4-FFF2-40B4-BE49-F238E27FC236}">
                <a16:creationId xmlns:a16="http://schemas.microsoft.com/office/drawing/2014/main" id="{BEF475FC-D176-AA4C-8A1F-E451BC1105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057400"/>
            <a:ext cx="2444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0" name="Picture 48">
            <a:extLst>
              <a:ext uri="{FF2B5EF4-FFF2-40B4-BE49-F238E27FC236}">
                <a16:creationId xmlns:a16="http://schemas.microsoft.com/office/drawing/2014/main" id="{21F4098B-0F30-7B44-A69D-FD0316E825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057400"/>
            <a:ext cx="2444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1" name="Picture 49">
            <a:extLst>
              <a:ext uri="{FF2B5EF4-FFF2-40B4-BE49-F238E27FC236}">
                <a16:creationId xmlns:a16="http://schemas.microsoft.com/office/drawing/2014/main" id="{BCF3C411-CD2F-DC4A-B8BC-E649B2044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057400"/>
            <a:ext cx="2444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2" name="Picture 50">
            <a:extLst>
              <a:ext uri="{FF2B5EF4-FFF2-40B4-BE49-F238E27FC236}">
                <a16:creationId xmlns:a16="http://schemas.microsoft.com/office/drawing/2014/main" id="{D9E31912-0A06-A94F-B1EA-B0B27974DE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057400"/>
            <a:ext cx="2444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3" name="Picture 51">
            <a:extLst>
              <a:ext uri="{FF2B5EF4-FFF2-40B4-BE49-F238E27FC236}">
                <a16:creationId xmlns:a16="http://schemas.microsoft.com/office/drawing/2014/main" id="{C8C5A8A8-EF32-E14E-B3FC-3EAA9D5A40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2057400"/>
            <a:ext cx="2444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4" name="Text Box 52">
            <a:extLst>
              <a:ext uri="{FF2B5EF4-FFF2-40B4-BE49-F238E27FC236}">
                <a16:creationId xmlns:a16="http://schemas.microsoft.com/office/drawing/2014/main" id="{E9DB357F-0256-BE40-B201-05F5C5CD327B}"/>
              </a:ext>
            </a:extLst>
          </p:cNvPr>
          <p:cNvSpPr txBox="1">
            <a:spLocks noChangeArrowheads="1"/>
          </p:cNvSpPr>
          <p:nvPr/>
        </p:nvSpPr>
        <p:spPr bwMode="auto">
          <a:xfrm>
            <a:off x="990600" y="457200"/>
            <a:ext cx="75215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800"/>
              <a:t>Sporogenesis in  ferns with a typical sexual life cycle.</a:t>
            </a:r>
          </a:p>
        </p:txBody>
      </p:sp>
      <p:sp>
        <p:nvSpPr>
          <p:cNvPr id="30755" name="Text Box 53">
            <a:extLst>
              <a:ext uri="{FF2B5EF4-FFF2-40B4-BE49-F238E27FC236}">
                <a16:creationId xmlns:a16="http://schemas.microsoft.com/office/drawing/2014/main" id="{011DB387-E662-AE45-99F4-E8BD098F6B87}"/>
              </a:ext>
            </a:extLst>
          </p:cNvPr>
          <p:cNvSpPr txBox="1">
            <a:spLocks noChangeArrowheads="1"/>
          </p:cNvSpPr>
          <p:nvPr/>
        </p:nvSpPr>
        <p:spPr bwMode="auto">
          <a:xfrm>
            <a:off x="304800" y="23622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a:latin typeface="Helvetica" pitchFamily="2" charset="0"/>
              </a:rPr>
              <a:t>MEIOSIS</a:t>
            </a:r>
            <a:endParaRPr lang="en-US" altLang="en-US" sz="2800"/>
          </a:p>
        </p:txBody>
      </p:sp>
      <p:sp>
        <p:nvSpPr>
          <p:cNvPr id="30756" name="Text Box 54">
            <a:extLst>
              <a:ext uri="{FF2B5EF4-FFF2-40B4-BE49-F238E27FC236}">
                <a16:creationId xmlns:a16="http://schemas.microsoft.com/office/drawing/2014/main" id="{430361B3-F8C6-E443-9B81-DD675EE67436}"/>
              </a:ext>
            </a:extLst>
          </p:cNvPr>
          <p:cNvSpPr txBox="1">
            <a:spLocks noChangeArrowheads="1"/>
          </p:cNvSpPr>
          <p:nvPr/>
        </p:nvSpPr>
        <p:spPr bwMode="auto">
          <a:xfrm>
            <a:off x="2743200" y="59436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a:latin typeface="Helvetica" pitchFamily="2" charset="0"/>
              </a:rPr>
              <a:t>ARCHESPORIAL CELL</a:t>
            </a:r>
            <a:endParaRPr lang="en-US" altLang="en-US" sz="2800"/>
          </a:p>
        </p:txBody>
      </p:sp>
      <p:sp>
        <p:nvSpPr>
          <p:cNvPr id="30757" name="Text Box 55">
            <a:extLst>
              <a:ext uri="{FF2B5EF4-FFF2-40B4-BE49-F238E27FC236}">
                <a16:creationId xmlns:a16="http://schemas.microsoft.com/office/drawing/2014/main" id="{202C6401-F826-D849-8869-6E0252D6C41F}"/>
              </a:ext>
            </a:extLst>
          </p:cNvPr>
          <p:cNvSpPr txBox="1">
            <a:spLocks noChangeArrowheads="1"/>
          </p:cNvSpPr>
          <p:nvPr/>
        </p:nvSpPr>
        <p:spPr bwMode="auto">
          <a:xfrm>
            <a:off x="381000" y="3733800"/>
            <a:ext cx="1905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400">
                <a:latin typeface="Helvetica" pitchFamily="2" charset="0"/>
              </a:rPr>
              <a:t>4 MITOTIC DIVISIONS</a:t>
            </a:r>
            <a:endParaRPr lang="en-US" altLang="en-US" sz="2800"/>
          </a:p>
        </p:txBody>
      </p:sp>
      <p:sp>
        <p:nvSpPr>
          <p:cNvPr id="30758" name="Text Box 56">
            <a:extLst>
              <a:ext uri="{FF2B5EF4-FFF2-40B4-BE49-F238E27FC236}">
                <a16:creationId xmlns:a16="http://schemas.microsoft.com/office/drawing/2014/main" id="{33F1A3F5-343B-7447-81FF-29A9C7644FB3}"/>
              </a:ext>
            </a:extLst>
          </p:cNvPr>
          <p:cNvSpPr txBox="1">
            <a:spLocks noChangeArrowheads="1"/>
          </p:cNvSpPr>
          <p:nvPr/>
        </p:nvSpPr>
        <p:spPr bwMode="auto">
          <a:xfrm>
            <a:off x="381000" y="1600200"/>
            <a:ext cx="1600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50000"/>
              </a:spcBef>
              <a:buFontTx/>
              <a:buNone/>
            </a:pPr>
            <a:r>
              <a:rPr lang="en-US" altLang="en-US" sz="2000">
                <a:latin typeface="Helvetica" pitchFamily="2" charset="0"/>
              </a:rPr>
              <a:t>64 VIABLE SPORES</a:t>
            </a:r>
            <a:endParaRPr lang="en-US" altLang="en-US" sz="2800"/>
          </a:p>
        </p:txBody>
      </p:sp>
      <p:sp>
        <p:nvSpPr>
          <p:cNvPr id="30759" name="Oval 57">
            <a:extLst>
              <a:ext uri="{FF2B5EF4-FFF2-40B4-BE49-F238E27FC236}">
                <a16:creationId xmlns:a16="http://schemas.microsoft.com/office/drawing/2014/main" id="{80EB440C-5323-D44D-8ADF-1BCECFE5529F}"/>
              </a:ext>
            </a:extLst>
          </p:cNvPr>
          <p:cNvSpPr>
            <a:spLocks noChangeArrowheads="1"/>
          </p:cNvSpPr>
          <p:nvPr/>
        </p:nvSpPr>
        <p:spPr bwMode="auto">
          <a:xfrm>
            <a:off x="4343400" y="5562600"/>
            <a:ext cx="381000" cy="3810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ヒラギノ角ゴ Pro W3" panose="020B0300000000000000" pitchFamily="34" charset="-128"/>
              </a:defRPr>
            </a:lvl1pPr>
            <a:lvl2pPr marL="742950" indent="-285750">
              <a:spcBef>
                <a:spcPct val="20000"/>
              </a:spcBef>
              <a:buChar char="–"/>
              <a:defRPr sz="2800">
                <a:solidFill>
                  <a:schemeClr val="tx1"/>
                </a:solidFill>
                <a:latin typeface="Times" pitchFamily="2" charset="0"/>
                <a:ea typeface="ヒラギノ角ゴ Pro W3" panose="020B0300000000000000" pitchFamily="34" charset="-128"/>
              </a:defRPr>
            </a:lvl2pPr>
            <a:lvl3pPr marL="1143000" indent="-228600">
              <a:spcBef>
                <a:spcPct val="20000"/>
              </a:spcBef>
              <a:buChar char="•"/>
              <a:defRPr sz="2400">
                <a:solidFill>
                  <a:schemeClr val="tx1"/>
                </a:solidFill>
                <a:latin typeface="Times" pitchFamily="2" charset="0"/>
                <a:ea typeface="ヒラギノ角ゴ Pro W3" panose="020B0300000000000000" pitchFamily="34" charset="-128"/>
              </a:defRPr>
            </a:lvl3pPr>
            <a:lvl4pPr marL="1600200" indent="-228600">
              <a:spcBef>
                <a:spcPct val="20000"/>
              </a:spcBef>
              <a:buChar char="–"/>
              <a:defRPr sz="2000">
                <a:solidFill>
                  <a:schemeClr val="tx1"/>
                </a:solidFill>
                <a:latin typeface="Times" pitchFamily="2" charset="0"/>
                <a:ea typeface="ヒラギノ角ゴ Pro W3" panose="020B0300000000000000" pitchFamily="34" charset="-128"/>
              </a:defRPr>
            </a:lvl4pPr>
            <a:lvl5pPr marL="2057400" indent="-228600">
              <a:spcBef>
                <a:spcPct val="20000"/>
              </a:spcBef>
              <a:buChar char="»"/>
              <a:defRPr sz="2000">
                <a:solidFill>
                  <a:schemeClr val="tx1"/>
                </a:solidFill>
                <a:latin typeface="Times" pitchFamily="2"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ヒラギノ角ゴ Pro W3" panose="020B0300000000000000" pitchFamily="34" charset="-128"/>
              </a:defRPr>
            </a:lvl9pPr>
          </a:lstStyle>
          <a:p>
            <a:pPr>
              <a:spcBef>
                <a:spcPct val="0"/>
              </a:spcBef>
              <a:buFontTx/>
              <a:buNone/>
            </a:pPr>
            <a:endParaRPr lang="en-US" altLang="en-US" sz="2800"/>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4428</TotalTime>
  <Words>3311</Words>
  <Application>Microsoft Macintosh PowerPoint</Application>
  <PresentationFormat>On-screen Show (4:3)</PresentationFormat>
  <Paragraphs>612</Paragraphs>
  <Slides>88</Slides>
  <Notes>22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6" baseType="lpstr">
      <vt:lpstr>Arial</vt:lpstr>
      <vt:lpstr>Arial Narrow</vt:lpstr>
      <vt:lpstr>Helvetica</vt:lpstr>
      <vt:lpstr>Times</vt:lpstr>
      <vt:lpstr>Times New Roman</vt:lpstr>
      <vt:lpstr>Trebuchet MS</vt:lpstr>
      <vt:lpstr>Blank Presentation</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Apomixis and polyploidy in Cheilanthes (now Myriopteris)  yavapensis and allies</vt:lpstr>
      <vt:lpstr>The diploids</vt:lpstr>
      <vt:lpstr>The diploids</vt:lpstr>
      <vt:lpstr>The diploids</vt:lpstr>
      <vt:lpstr>PowerPoint Presentation</vt:lpstr>
      <vt:lpstr>PowerPoint Presentation</vt:lpstr>
      <vt:lpstr>PowerPoint Presentation</vt:lpstr>
      <vt:lpstr>PowerPoint Presentation</vt:lpstr>
      <vt:lpstr>Inferences from the chloroplast DNA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Insights on the origin of an apogamous tetraploid beech fern (genus Phegopteris) in northeastern North America</vt:lpstr>
      <vt:lpstr>Mulligan et al. (1972) hypothesized the hybrid origin of a previously undescribed apogamous tetraploid beech fern from southern Quebec  Phegopteris hexagonoptera  X  P. connectilis  tetraploid apomict </vt:lpstr>
      <vt:lpstr>Chromosome counts and pairing behavior of Phegopteris  taxa from Mulligan et al. (1972)</vt:lpstr>
      <vt:lpstr>Characters shared by P. hexagonoptera and the putative hybrid include: 1) size of fronds 2) position of lowest pair of pinnae 3) shape of lowest pair of pinnae   </vt:lpstr>
      <vt:lpstr>There was more genetic material contributed by P. connectilis than P. hexagonoptera </vt:lpstr>
      <vt:lpstr>PowerPoint Presentation</vt:lpstr>
      <vt:lpstr>A re-examination of the hybrid hypothesis of Mulligan by Driscoll, Barrington, and Gilman (2004) in Vermont: evidence from morphology and isozymes</vt:lpstr>
      <vt:lpstr>PowerPoint Presentation</vt:lpstr>
      <vt:lpstr>Isozyme data provide six independent tests of the hybrid hypothesis proposed by Mulligan et al. (1972).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1) evidence from morphology and isozymes suggest that the sexual diploid P. hexagonoptera is not involved in the ancestry of the apogamous tetraploid Phegopteris from Vermont 2) apogamous triploid P. connectilis is likely connected to the history of the tetraploid   </vt:lpstr>
      <vt:lpstr>PowerPoint Presentation</vt:lpstr>
    </vt:vector>
  </TitlesOfParts>
  <Company>University of Vermont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Botany Research Imaging Center</dc:creator>
  <cp:lastModifiedBy>David Barrington</cp:lastModifiedBy>
  <cp:revision>117</cp:revision>
  <cp:lastPrinted>2019-02-06T14:42:46Z</cp:lastPrinted>
  <dcterms:created xsi:type="dcterms:W3CDTF">2014-02-18T17:25:31Z</dcterms:created>
  <dcterms:modified xsi:type="dcterms:W3CDTF">2023-02-28T17:44:40Z</dcterms:modified>
</cp:coreProperties>
</file>